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</p:sldIdLst>
  <p:sldSz cy="6858000" cx="9144000"/>
  <p:notesSz cx="7772400" cy="10058400"/>
  <p:embeddedFontLst>
    <p:embeddedFont>
      <p:font typeface="Rambla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mbla-italic.fntdata"/><Relationship Id="rId20" Type="http://schemas.openxmlformats.org/officeDocument/2006/relationships/slide" Target="slides/slide16.xml"/><Relationship Id="rId41" Type="http://schemas.openxmlformats.org/officeDocument/2006/relationships/font" Target="fonts/Rambla-boldItalic.fntdata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font" Target="fonts/Rambla-bold.fntdata"/><Relationship Id="rId16" Type="http://schemas.openxmlformats.org/officeDocument/2006/relationships/slide" Target="slides/slide12.xml"/><Relationship Id="rId38" Type="http://schemas.openxmlformats.org/officeDocument/2006/relationships/font" Target="fonts/Rambla-regular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3368674" cy="5032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4402137" y="0"/>
            <a:ext cx="3368674" cy="50323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371600" y="754062"/>
            <a:ext cx="5029199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9553575"/>
            <a:ext cx="3368674" cy="5032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4402137" y="9553575"/>
            <a:ext cx="3368674" cy="5032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104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What’s going on here?</a:t>
            </a:r>
            <a:endParaRPr/>
          </a:p>
        </p:txBody>
      </p:sp>
      <p:sp>
        <p:nvSpPr>
          <p:cNvPr id="183" name="Shape 183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Shape 193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Shape 200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Shape 207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Shape 223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Shape 229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Shape 250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Shape 258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Shape 266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Shape 111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Shape 279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Shape 287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Shape 295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Shape 303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Shape 311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Shape 317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Shape 324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Shape 332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Shape 339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Shape 355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Shape 128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Shape 362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Shape 369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Shape 376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Shape 383"/>
          <p:cNvSpPr/>
          <p:nvPr>
            <p:ph idx="2" type="sldImg"/>
          </p:nvPr>
        </p:nvSpPr>
        <p:spPr>
          <a:xfrm>
            <a:off x="1371600" y="754062"/>
            <a:ext cx="5029199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idx="1" type="body"/>
          </p:nvPr>
        </p:nvSpPr>
        <p:spPr>
          <a:xfrm>
            <a:off x="777875" y="4778375"/>
            <a:ext cx="6216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Shape 149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Shape 156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Shape 163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idx="2" type="sldImg"/>
          </p:nvPr>
        </p:nvSpPr>
        <p:spPr>
          <a:xfrm>
            <a:off x="1371600" y="754063"/>
            <a:ext cx="5029200" cy="37719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5" name="Shape 175"/>
          <p:cNvSpPr txBox="1"/>
          <p:nvPr>
            <p:ph idx="1" type="body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AG: what does this mean?</a:t>
            </a:r>
            <a:endParaRPr/>
          </a:p>
        </p:txBody>
      </p:sp>
      <p:sp>
        <p:nvSpPr>
          <p:cNvPr id="176" name="Shape 176"/>
          <p:cNvSpPr txBox="1"/>
          <p:nvPr>
            <p:ph idx="12" type="sldNum"/>
          </p:nvPr>
        </p:nvSpPr>
        <p:spPr>
          <a:xfrm>
            <a:off x="4402137" y="9553575"/>
            <a:ext cx="3368674" cy="5032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-1" y="4664146"/>
            <a:ext cx="9151089" cy="0"/>
          </a:xfrm>
          <a:prstGeom prst="rtTriangle">
            <a:avLst/>
          </a:prstGeom>
          <a:gradFill>
            <a:gsLst>
              <a:gs pos="0">
                <a:srgbClr val="007795"/>
              </a:gs>
              <a:gs pos="55000">
                <a:srgbClr val="47BBE0"/>
              </a:gs>
              <a:gs pos="100000">
                <a:srgbClr val="007795"/>
              </a:gs>
            </a:gsLst>
            <a:lin ang="30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21" name="Shape 21"/>
          <p:cNvSpPr txBox="1"/>
          <p:nvPr>
            <p:ph type="ctrTitle"/>
          </p:nvPr>
        </p:nvSpPr>
        <p:spPr>
          <a:xfrm>
            <a:off x="685800" y="1752600"/>
            <a:ext cx="7772400" cy="182976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Rambla"/>
              <a:buNone/>
              <a:defRPr b="1" i="0" sz="48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  <p:sp>
        <p:nvSpPr>
          <p:cNvPr id="22" name="Shape 22"/>
          <p:cNvSpPr txBox="1"/>
          <p:nvPr>
            <p:ph idx="1" type="subTitle"/>
          </p:nvPr>
        </p:nvSpPr>
        <p:spPr>
          <a:xfrm>
            <a:off x="685800" y="3611607"/>
            <a:ext cx="7772400" cy="11997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64008" rt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None/>
              <a:defRPr b="0" i="0" sz="27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ctr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None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ctr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None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ctr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None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ctr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ctr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ctr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ctr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ctr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grpSp>
        <p:nvGrpSpPr>
          <p:cNvPr id="23" name="Shape 23"/>
          <p:cNvGrpSpPr/>
          <p:nvPr/>
        </p:nvGrpSpPr>
        <p:grpSpPr>
          <a:xfrm>
            <a:off x="-3765" y="4953000"/>
            <a:ext cx="9147765" cy="1912086"/>
            <a:chOff x="-3765" y="4832896"/>
            <a:chExt cx="9147765" cy="2032190"/>
          </a:xfrm>
        </p:grpSpPr>
        <p:sp>
          <p:nvSpPr>
            <p:cNvPr id="24" name="Shape 24"/>
            <p:cNvSpPr/>
            <p:nvPr/>
          </p:nvSpPr>
          <p:spPr>
            <a:xfrm>
              <a:off x="1687513" y="4832896"/>
              <a:ext cx="7456486" cy="518815"/>
            </a:xfrm>
            <a:custGeom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7128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9CCADC">
                <a:alpha val="40000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endParaRPr>
            </a:p>
          </p:txBody>
        </p:sp>
        <p:sp>
          <p:nvSpPr>
            <p:cNvPr id="25" name="Shape 25"/>
            <p:cNvSpPr/>
            <p:nvPr/>
          </p:nvSpPr>
          <p:spPr>
            <a:xfrm>
              <a:off x="35442" y="5135526"/>
              <a:ext cx="9108557" cy="838199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100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endParaRPr>
            </a:p>
          </p:txBody>
        </p:sp>
        <p:sp>
          <p:nvSpPr>
            <p:cNvPr id="26" name="Shape 26"/>
            <p:cNvSpPr/>
            <p:nvPr/>
          </p:nvSpPr>
          <p:spPr>
            <a:xfrm>
              <a:off x="0" y="4883887"/>
              <a:ext cx="9144000" cy="1981199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  <a:lnTo>
                    <a:pt x="120000" y="5076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 amt="50000"/>
              </a:blip>
              <a:tile algn="t" flip="none" tx="0" sx="50000" ty="0" sy="50000"/>
            </a:blip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endParaRPr>
            </a:p>
          </p:txBody>
        </p:sp>
        <p:cxnSp>
          <p:nvCxnSpPr>
            <p:cNvPr id="27" name="Shape 27"/>
            <p:cNvCxnSpPr/>
            <p:nvPr/>
          </p:nvCxnSpPr>
          <p:spPr>
            <a:xfrm>
              <a:off x="-3765" y="4880373"/>
              <a:ext cx="9147764" cy="839942"/>
            </a:xfrm>
            <a:prstGeom prst="straightConnector1">
              <a:avLst/>
            </a:prstGeom>
            <a:noFill/>
            <a:ln cap="flat" cmpd="sng" w="12050">
              <a:solidFill>
                <a:srgbClr val="93C5D8"/>
              </a:solidFill>
              <a:prstDash val="solid"/>
              <a:miter lim="8000"/>
              <a:headEnd len="med" w="med" type="none"/>
              <a:tailEnd len="med" w="med" type="none"/>
            </a:ln>
          </p:spPr>
        </p:cxnSp>
      </p:grpSp>
      <p:sp>
        <p:nvSpPr>
          <p:cNvPr id="28" name="Shape 28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F0F4"/>
              </a:buClr>
              <a:buSzPts val="1000"/>
              <a:buFont typeface="Rambla"/>
              <a:buNone/>
              <a:defRPr b="0" i="0" sz="1000" u="none" cap="none" strike="noStrike">
                <a:solidFill>
                  <a:srgbClr val="E7F0F4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"/>
              <a:buFont typeface="Rambla"/>
              <a:buNone/>
              <a:defRPr b="0" i="0" sz="10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Rambla"/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  <p:sp>
        <p:nvSpPr>
          <p:cNvPr id="92" name="Shape 92"/>
          <p:cNvSpPr txBox="1"/>
          <p:nvPr>
            <p:ph idx="1" type="body"/>
          </p:nvPr>
        </p:nvSpPr>
        <p:spPr>
          <a:xfrm rot="5400000">
            <a:off x="2378964" y="-440435"/>
            <a:ext cx="438607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5186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36195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4925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94" name="Shape 94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95" name="Shape 95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type="title"/>
          </p:nvPr>
        </p:nvSpPr>
        <p:spPr>
          <a:xfrm rot="5400000">
            <a:off x="4936367" y="2182285"/>
            <a:ext cx="5592760" cy="1777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Rambla"/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  <p:sp>
        <p:nvSpPr>
          <p:cNvPr id="98" name="Shape 98"/>
          <p:cNvSpPr txBox="1"/>
          <p:nvPr>
            <p:ph idx="1" type="body"/>
          </p:nvPr>
        </p:nvSpPr>
        <p:spPr>
          <a:xfrm rot="5400000">
            <a:off x="823119" y="-91279"/>
            <a:ext cx="5592759" cy="6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5186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36195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4925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99" name="Shape 99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00" name="Shape 100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01" name="Shape 101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5186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36195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4925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Shape 3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Rambla"/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b="100%" l="100%"/>
          </a:path>
          <a:tileRect r="-100%" t="-100%"/>
        </a:gra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x="722375" y="10597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Rambla"/>
              <a:buNone/>
              <a:defRPr b="1" i="0" sz="48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3922712" y="2931711"/>
            <a:ext cx="4572000" cy="14548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64"/>
              <a:buFont typeface="Noto Sans Symbols"/>
              <a:buNone/>
              <a:defRPr b="0" i="0" sz="23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Verdan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7" name="Shape 47"/>
          <p:cNvSpPr/>
          <p:nvPr/>
        </p:nvSpPr>
        <p:spPr>
          <a:xfrm>
            <a:off x="3636680" y="3005472"/>
            <a:ext cx="182879" cy="228600"/>
          </a:xfrm>
          <a:prstGeom prst="chevron">
            <a:avLst>
              <a:gd fmla="val 50000" name="adj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cap="rnd" cmpd="sng" w="9525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48" name="Shape 48"/>
          <p:cNvSpPr/>
          <p:nvPr/>
        </p:nvSpPr>
        <p:spPr>
          <a:xfrm>
            <a:off x="3450264" y="3005472"/>
            <a:ext cx="182879" cy="228600"/>
          </a:xfrm>
          <a:prstGeom prst="chevron">
            <a:avLst>
              <a:gd fmla="val 50000" name="adj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cap="rnd" cmpd="sng" w="9525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b="100%" l="100%"/>
          </a:path>
          <a:tileRect r="-100%" t="-100%"/>
        </a:gra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idx="1" type="body"/>
          </p:nvPr>
        </p:nvSpPr>
        <p:spPr>
          <a:xfrm>
            <a:off x="457200" y="1481328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9504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04"/>
              <a:buFont typeface="Noto Sans Symbols"/>
              <a:buChar char="●"/>
              <a:defRPr b="0" i="0" sz="2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Verdana"/>
              <a:buChar char="◦"/>
              <a:defRPr b="0" i="0" sz="2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2" type="body"/>
          </p:nvPr>
        </p:nvSpPr>
        <p:spPr>
          <a:xfrm>
            <a:off x="4648200" y="1481328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9504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04"/>
              <a:buFont typeface="Noto Sans Symbols"/>
              <a:buChar char="●"/>
              <a:defRPr b="0" i="0" sz="2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Verdana"/>
              <a:buChar char="◦"/>
              <a:defRPr b="0" i="0" sz="2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5" name="Shape 5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100"/>
              <a:buFont typeface="Rambla"/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bg>
      <p:bgPr>
        <a:blipFill rotWithShape="1">
          <a:blip r:embed="rId2">
            <a:alphaModFix/>
          </a:blip>
          <a:tile algn="tl" flip="none" tx="0" sx="50000" ty="0" sy="50000"/>
        </a:blip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Rambla"/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457200" y="5410200"/>
            <a:ext cx="4040187" cy="762000"/>
          </a:xfrm>
          <a:prstGeom prst="rect">
            <a:avLst/>
          </a:prstGeom>
          <a:solidFill>
            <a:schemeClr val="accent1"/>
          </a:solidFill>
          <a:ln cap="flat" cmpd="sng" w="9650">
            <a:solidFill>
              <a:schemeClr val="accent1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32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Verdana"/>
              <a:buNone/>
              <a:defRPr b="1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2" type="body"/>
          </p:nvPr>
        </p:nvSpPr>
        <p:spPr>
          <a:xfrm>
            <a:off x="4645026" y="5410200"/>
            <a:ext cx="4041774" cy="762000"/>
          </a:xfrm>
          <a:prstGeom prst="rect">
            <a:avLst/>
          </a:prstGeom>
          <a:solidFill>
            <a:schemeClr val="accent1"/>
          </a:solidFill>
          <a:ln cap="flat" cmpd="sng" w="9650">
            <a:solidFill>
              <a:schemeClr val="accent1"/>
            </a:solidFill>
            <a:prstDash val="solid"/>
            <a:miter lim="8000"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32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Verdana"/>
              <a:buNone/>
              <a:defRPr b="1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3" type="body"/>
          </p:nvPr>
        </p:nvSpPr>
        <p:spPr>
          <a:xfrm>
            <a:off x="457200" y="1444294"/>
            <a:ext cx="4040187" cy="39417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2232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32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Verdana"/>
              <a:buChar char="◦"/>
              <a:defRPr b="0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4" type="body"/>
          </p:nvPr>
        </p:nvSpPr>
        <p:spPr>
          <a:xfrm>
            <a:off x="4645025" y="1444294"/>
            <a:ext cx="4041774" cy="39417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2232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32"/>
              <a:buFont typeface="Noto Sans Symbols"/>
              <a:buChar char="●"/>
              <a:defRPr b="0" i="0" sz="24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Verdana"/>
              <a:buChar char="◦"/>
              <a:defRPr b="0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b="100%" l="100%"/>
          </a:path>
          <a:tileRect r="-100%" t="-100%"/>
        </a:gra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9" name="Shape 6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100"/>
              <a:buFont typeface="Rambla"/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bg>
      <p:bgPr>
        <a:blipFill rotWithShape="1">
          <a:blip r:embed="rId2">
            <a:alphaModFix/>
          </a:blip>
          <a:tile algn="tl" flip="none" tx="0" sx="50000" ty="0" sy="50000"/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914400" y="4876800"/>
            <a:ext cx="7481775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Rambla"/>
              <a:buNone/>
              <a:defRPr b="0" i="0" sz="2500" u="none" cap="none" strike="noStrike">
                <a:solidFill>
                  <a:schemeClr val="accen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4419600" y="5355101"/>
            <a:ext cx="3974592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88"/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Verdana"/>
              <a:buNone/>
              <a:defRPr b="0" i="0" sz="12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2" type="body"/>
          </p:nvPr>
        </p:nvSpPr>
        <p:spPr>
          <a:xfrm>
            <a:off x="914400" y="274319"/>
            <a:ext cx="7479791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66776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176"/>
              <a:buFont typeface="Noto Sans Symbols"/>
              <a:buChar char="●"/>
              <a:defRPr b="0" i="0" sz="32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Verdana"/>
              <a:buChar char="◦"/>
              <a:defRPr b="0" i="0" sz="2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bg>
      <p:bgPr>
        <a:gradFill>
          <a:gsLst>
            <a:gs pos="0">
              <a:srgbClr val="B1B1B1"/>
            </a:gs>
            <a:gs pos="40000">
              <a:srgbClr val="9E9E9E"/>
            </a:gs>
            <a:gs pos="100000">
              <a:schemeClr val="dk1"/>
            </a:gs>
          </a:gsLst>
          <a:path path="circle">
            <a:fillToRect b="100%" l="100%"/>
          </a:path>
          <a:tileRect r="-100%" t="-100%"/>
        </a:gra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idx="1" type="body"/>
          </p:nvPr>
        </p:nvSpPr>
        <p:spPr>
          <a:xfrm>
            <a:off x="1141232" y="5443401"/>
            <a:ext cx="7162799" cy="6482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18288" rt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952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Verdana"/>
              <a:buChar char="◦"/>
              <a:defRPr b="0" i="0" sz="12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29210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Noto Sans Symbols"/>
              <a:buChar char="⚫"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28575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Noto Sans Symbols"/>
              <a:buChar char="⚫"/>
              <a:defRPr b="0" i="0" sz="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28575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Noto Sans Symbols"/>
              <a:buChar char="⚫"/>
              <a:defRPr b="0" i="0" sz="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79" name="Shape 79"/>
          <p:cNvSpPr/>
          <p:nvPr>
            <p:ph idx="2" type="pic"/>
          </p:nvPr>
        </p:nvSpPr>
        <p:spPr>
          <a:xfrm>
            <a:off x="228600" y="189968"/>
            <a:ext cx="8686800" cy="4389119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176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  <a:defRPr b="0" i="0" sz="23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Char char="⚫"/>
              <a:defRPr b="0" i="0" sz="1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" name="Shape 83"/>
          <p:cNvSpPr txBox="1"/>
          <p:nvPr>
            <p:ph type="title"/>
          </p:nvPr>
        </p:nvSpPr>
        <p:spPr>
          <a:xfrm>
            <a:off x="228600" y="4865121"/>
            <a:ext cx="8075431" cy="5626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Rambla"/>
              <a:buNone/>
              <a:defRPr b="0" i="0" sz="3000" u="none" cap="none" strike="noStrike">
                <a:solidFill>
                  <a:schemeClr val="accen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  <p:sp>
        <p:nvSpPr>
          <p:cNvPr id="84" name="Shape 84"/>
          <p:cNvSpPr/>
          <p:nvPr/>
        </p:nvSpPr>
        <p:spPr>
          <a:xfrm>
            <a:off x="499272" y="5944935"/>
            <a:ext cx="4940623" cy="921076"/>
          </a:xfrm>
          <a:custGeom>
            <a:pathLst>
              <a:path extrusionOk="0" h="120000" w="120000">
                <a:moveTo>
                  <a:pt x="0" y="712"/>
                </a:moveTo>
                <a:lnTo>
                  <a:pt x="119999" y="120000"/>
                </a:lnTo>
                <a:lnTo>
                  <a:pt x="89106" y="120000"/>
                </a:lnTo>
                <a:lnTo>
                  <a:pt x="16" y="0"/>
                </a:lnTo>
              </a:path>
            </a:pathLst>
          </a:custGeom>
          <a:solidFill>
            <a:srgbClr val="9CCAD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85" name="Shape 85"/>
          <p:cNvSpPr/>
          <p:nvPr/>
        </p:nvSpPr>
        <p:spPr>
          <a:xfrm>
            <a:off x="485716" y="5939010"/>
            <a:ext cx="3690451" cy="933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19999" y="119387"/>
                </a:lnTo>
                <a:lnTo>
                  <a:pt x="94759" y="120000"/>
                </a:lnTo>
                <a:lnTo>
                  <a:pt x="257" y="816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86" name="Shape 86"/>
          <p:cNvSpPr/>
          <p:nvPr/>
        </p:nvSpPr>
        <p:spPr>
          <a:xfrm>
            <a:off x="-6041" y="5791253"/>
            <a:ext cx="3402313" cy="1080868"/>
          </a:xfrm>
          <a:prstGeom prst="rtTriangle">
            <a:avLst/>
          </a:prstGeom>
          <a:blipFill rotWithShape="1">
            <a:blip r:embed="rId2">
              <a:alphaModFix amt="50000"/>
            </a:blip>
            <a:tile algn="t" flip="none" tx="0" sx="50000" ty="0" sy="5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cxnSp>
        <p:nvCxnSpPr>
          <p:cNvPr id="87" name="Shape 87"/>
          <p:cNvCxnSpPr/>
          <p:nvPr/>
        </p:nvCxnSpPr>
        <p:spPr>
          <a:xfrm>
            <a:off x="-9237" y="5787737"/>
            <a:ext cx="3405508" cy="1084383"/>
          </a:xfrm>
          <a:prstGeom prst="straightConnector1">
            <a:avLst/>
          </a:prstGeom>
          <a:noFill/>
          <a:ln cap="flat" cmpd="sng" w="12050">
            <a:solidFill>
              <a:srgbClr val="93C5D8"/>
            </a:solidFill>
            <a:prstDash val="solid"/>
            <a:miter lim="8000"/>
            <a:headEnd len="med" w="med" type="none"/>
            <a:tailEnd len="med" w="med" type="none"/>
          </a:ln>
        </p:spPr>
      </p:cxnSp>
      <p:sp>
        <p:nvSpPr>
          <p:cNvPr id="88" name="Shape 88"/>
          <p:cNvSpPr/>
          <p:nvPr/>
        </p:nvSpPr>
        <p:spPr>
          <a:xfrm>
            <a:off x="8664111" y="4988439"/>
            <a:ext cx="182879" cy="228600"/>
          </a:xfrm>
          <a:prstGeom prst="chevron">
            <a:avLst>
              <a:gd fmla="val 50000" name="adj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cap="rnd" cmpd="sng" w="9525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89" name="Shape 89"/>
          <p:cNvSpPr/>
          <p:nvPr/>
        </p:nvSpPr>
        <p:spPr>
          <a:xfrm>
            <a:off x="8477696" y="4988439"/>
            <a:ext cx="182879" cy="228600"/>
          </a:xfrm>
          <a:prstGeom prst="chevron">
            <a:avLst>
              <a:gd fmla="val 50000" name="adj"/>
            </a:avLst>
          </a:prstGeom>
          <a:gradFill>
            <a:gsLst>
              <a:gs pos="0">
                <a:srgbClr val="1488A5"/>
              </a:gs>
              <a:gs pos="72000">
                <a:srgbClr val="4DB7DA"/>
              </a:gs>
              <a:gs pos="100000">
                <a:srgbClr val="7CC2DD"/>
              </a:gs>
            </a:gsLst>
            <a:lin ang="16200000" scaled="0"/>
          </a:gradFill>
          <a:ln cap="rnd" cmpd="sng" w="9525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499272" y="5944935"/>
            <a:ext cx="4940623" cy="921076"/>
          </a:xfrm>
          <a:custGeom>
            <a:pathLst>
              <a:path extrusionOk="0" h="120000" w="120000">
                <a:moveTo>
                  <a:pt x="0" y="712"/>
                </a:moveTo>
                <a:lnTo>
                  <a:pt x="119999" y="120000"/>
                </a:lnTo>
                <a:lnTo>
                  <a:pt x="89106" y="120000"/>
                </a:lnTo>
                <a:lnTo>
                  <a:pt x="16" y="0"/>
                </a:lnTo>
              </a:path>
            </a:pathLst>
          </a:custGeom>
          <a:solidFill>
            <a:srgbClr val="9CCADC">
              <a:alpha val="4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485716" y="5939010"/>
            <a:ext cx="3690451" cy="9334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19999" y="119387"/>
                </a:lnTo>
                <a:lnTo>
                  <a:pt x="94759" y="120000"/>
                </a:lnTo>
                <a:lnTo>
                  <a:pt x="257" y="816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12" name="Shape 12"/>
          <p:cNvSpPr/>
          <p:nvPr/>
        </p:nvSpPr>
        <p:spPr>
          <a:xfrm>
            <a:off x="-6041" y="5791253"/>
            <a:ext cx="3402313" cy="1080868"/>
          </a:xfrm>
          <a:prstGeom prst="rtTriangle">
            <a:avLst/>
          </a:prstGeom>
          <a:blipFill rotWithShape="1">
            <a:blip r:embed="rId1">
              <a:alphaModFix amt="50000"/>
            </a:blip>
            <a:tile algn="t" flip="none" tx="0" sx="50000" ty="0" sy="50000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cxnSp>
        <p:nvCxnSpPr>
          <p:cNvPr id="13" name="Shape 13"/>
          <p:cNvCxnSpPr/>
          <p:nvPr/>
        </p:nvCxnSpPr>
        <p:spPr>
          <a:xfrm>
            <a:off x="-9237" y="5787737"/>
            <a:ext cx="3405508" cy="1084383"/>
          </a:xfrm>
          <a:prstGeom prst="straightConnector1">
            <a:avLst/>
          </a:prstGeom>
          <a:noFill/>
          <a:ln cap="flat" cmpd="sng" w="12050">
            <a:solidFill>
              <a:srgbClr val="93C5D8"/>
            </a:solidFill>
            <a:prstDash val="solid"/>
            <a:miter lim="8000"/>
            <a:headEnd len="med" w="med" type="none"/>
            <a:tailEnd len="med" w="med" type="none"/>
          </a:ln>
        </p:spPr>
      </p:cxnSp>
      <p:sp>
        <p:nvSpPr>
          <p:cNvPr id="14" name="Shape 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Rambla"/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5186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361950" lvl="2" marL="1371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49250" lvl="3" marL="1828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0" type="dt"/>
          </p:nvPr>
        </p:nvSpPr>
        <p:spPr>
          <a:xfrm>
            <a:off x="6727032" y="6407944"/>
            <a:ext cx="1920239" cy="36575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4380071" y="6407944"/>
            <a:ext cx="235068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ambla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83601" y="6407944"/>
            <a:ext cx="66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jpg"/><Relationship Id="rId4" Type="http://schemas.openxmlformats.org/officeDocument/2006/relationships/image" Target="../media/image1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3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youtube.com/watch?v=diDnF54Hgb8&amp;index=2&amp;list=PLQ1OVCqw6RUMX2JzPw2G15s5mZovuav8-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youtube.com/watch?v=fcABEUQyXrQ&amp;index=4&amp;list=PLQ1OVCqw6RUMX2JzPw2G15s5mZovuav8-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youtube.com/watch?v=GJRssGzgoXI&amp;index=3&amp;list=PLQ1OVCqw6RUMX2JzPw2G15s5mZovuav8-" TargetMode="External"/><Relationship Id="rId4" Type="http://schemas.openxmlformats.org/officeDocument/2006/relationships/hyperlink" Target="https://www.youtube.com/watch?v=GJRssGzgoXI&amp;index=3&amp;list=PLQ1OVCqw6RUMX2JzPw2G15s5mZovuav8-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inst.eecs.berkeley.edu/~ee16b/sp18/lab/oscilloscope-cheatsheet.pdf" TargetMode="External"/><Relationship Id="rId4" Type="http://schemas.openxmlformats.org/officeDocument/2006/relationships/hyperlink" Target="https://www.youtube.com/watch?v=Cw9QGrS6JZM&amp;index=1&amp;list=PLQ1OVCqw6RUMX2JzPw2G15s5mZovuav8-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ctrTitle"/>
          </p:nvPr>
        </p:nvSpPr>
        <p:spPr>
          <a:xfrm>
            <a:off x="685800" y="1752600"/>
            <a:ext cx="7772400" cy="18296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Rambla"/>
              <a:buNone/>
            </a:pPr>
            <a:r>
              <a:rPr b="1" i="0" lang="en-US" sz="48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Guide to Debugging</a:t>
            </a:r>
            <a:endParaRPr b="1" i="0" sz="4800" u="none" cap="none" strike="noStrike">
              <a:solidFill>
                <a:schemeClr val="dk2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107" name="Shape 107"/>
          <p:cNvSpPr txBox="1"/>
          <p:nvPr>
            <p:ph idx="1" type="subTitle"/>
          </p:nvPr>
        </p:nvSpPr>
        <p:spPr>
          <a:xfrm>
            <a:off x="685800" y="3611607"/>
            <a:ext cx="7772400" cy="11996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6400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Noto Sans Symbols"/>
              <a:buNone/>
            </a:pPr>
            <a:r>
              <a:rPr b="0" i="0" lang="en-US" sz="27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EE 16B</a:t>
            </a:r>
            <a:endParaRPr/>
          </a:p>
          <a:p>
            <a:pPr indent="0" lvl="0" marL="0" marR="6400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Noto Sans Symbols"/>
              <a:buNone/>
            </a:pPr>
            <a:r>
              <a:rPr lang="en-US"/>
              <a:t>Spring</a:t>
            </a:r>
            <a:r>
              <a:rPr b="0" i="0" lang="en-US" sz="27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 201</a:t>
            </a:r>
            <a:r>
              <a:rPr lang="en-US"/>
              <a:t>8</a:t>
            </a:r>
            <a:endParaRPr/>
          </a:p>
        </p:txBody>
      </p:sp>
      <p:sp>
        <p:nvSpPr>
          <p:cNvPr id="108" name="Shape 108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Time and Voltage are too small</a:t>
            </a:r>
            <a:endParaRPr/>
          </a:p>
        </p:txBody>
      </p:sp>
      <p:sp>
        <p:nvSpPr>
          <p:cNvPr id="186" name="Shape 18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Note the Division Scale</a:t>
            </a:r>
            <a:endParaRPr/>
          </a:p>
        </p:txBody>
      </p:sp>
      <p:pic>
        <p:nvPicPr>
          <p:cNvPr id="187" name="Shape 1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2209800"/>
            <a:ext cx="6450960" cy="4304999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Shape 188"/>
          <p:cNvSpPr/>
          <p:nvPr/>
        </p:nvSpPr>
        <p:spPr>
          <a:xfrm>
            <a:off x="609600" y="2057400"/>
            <a:ext cx="838199" cy="457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189" name="Shape 189"/>
          <p:cNvSpPr/>
          <p:nvPr/>
        </p:nvSpPr>
        <p:spPr>
          <a:xfrm>
            <a:off x="4267200" y="2057400"/>
            <a:ext cx="1066799" cy="533399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190" name="Shape 190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Zoom Out</a:t>
            </a:r>
            <a:endParaRPr/>
          </a:p>
        </p:txBody>
      </p:sp>
      <p:pic>
        <p:nvPicPr>
          <p:cNvPr id="196" name="Shape 1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279" y="1447920"/>
            <a:ext cx="6651299" cy="4988399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Shape 197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Zoom Out More</a:t>
            </a:r>
            <a:endParaRPr/>
          </a:p>
        </p:txBody>
      </p:sp>
      <p:pic>
        <p:nvPicPr>
          <p:cNvPr id="203" name="Shape 2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320" y="1523879"/>
            <a:ext cx="6705360" cy="502884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Shape 204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If you see this, something is not grounded and is picking up noise.</a:t>
            </a:r>
            <a:endParaRPr/>
          </a:p>
        </p:txBody>
      </p:sp>
      <p:sp>
        <p:nvSpPr>
          <p:cNvPr id="210" name="Shape 2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60 Hz Noise from </a:t>
            </a:r>
            <a:r>
              <a:rPr lang="en-US"/>
              <a:t>building power</a:t>
            </a:r>
            <a:endParaRPr/>
          </a:p>
        </p:txBody>
      </p:sp>
      <p:pic>
        <p:nvPicPr>
          <p:cNvPr id="211" name="Shape 2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0200" y="2590800"/>
            <a:ext cx="5867159" cy="4038599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/>
          <p:nvPr/>
        </p:nvSpPr>
        <p:spPr>
          <a:xfrm>
            <a:off x="4191000" y="5867400"/>
            <a:ext cx="1828800" cy="685799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213" name="Shape 213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96"/>
              <a:buFont typeface="Noto Sans Symbols"/>
              <a:buChar char="●"/>
            </a:pPr>
            <a:r>
              <a:rPr b="0" i="0" lang="en-US" sz="2497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Stupid Happens. But, it happens less with two brains.</a:t>
            </a:r>
            <a:endParaRPr/>
          </a:p>
          <a:p>
            <a:pPr indent="-240791" lvl="1" marL="621792" marR="0" rtl="0" algn="l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154"/>
              <a:buFont typeface="Verdana"/>
              <a:buChar char="◦"/>
            </a:pPr>
            <a:r>
              <a:rPr b="0" i="0" lang="en-US" sz="2127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Let your partner rebuild the circuit. Step back and check each other’s thinking. Don’t get stuck in a rut.</a:t>
            </a:r>
            <a:endParaRPr/>
          </a:p>
          <a:p>
            <a:pPr indent="-264160" lvl="0" marL="365760" marR="0" rtl="0" algn="l">
              <a:lnSpc>
                <a:spcPct val="14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96"/>
              <a:buFont typeface="Noto Sans Symbols"/>
              <a:buChar char="●"/>
            </a:pPr>
            <a:r>
              <a:rPr b="0" i="0" lang="en-US" sz="2497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Don’t give up! </a:t>
            </a:r>
            <a:endParaRPr/>
          </a:p>
          <a:p>
            <a:pPr indent="-240791" lvl="1" marL="621792" marR="0" rtl="0" algn="l">
              <a:lnSpc>
                <a:spcPct val="14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154"/>
              <a:buFont typeface="Noto Sans Symbols"/>
              <a:buChar char="◦"/>
            </a:pPr>
            <a:r>
              <a:rPr b="0" i="0" lang="en-US" sz="2127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Engineering requires</a:t>
            </a:r>
            <a:r>
              <a:rPr b="0" i="1" lang="en-US" sz="2127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 Truck Loads of Stubborn</a:t>
            </a:r>
            <a:r>
              <a:rPr b="0" i="0" lang="en-US" sz="2127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 and </a:t>
            </a:r>
            <a:r>
              <a:rPr b="0" i="1" lang="en-US" sz="2127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The Belief That it Will Work Eventually</a:t>
            </a:r>
            <a:r>
              <a:rPr b="0" i="0" lang="en-US" sz="2127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. Because it will work. You just have to keep looking for clues until you get there.</a:t>
            </a:r>
            <a:endParaRPr/>
          </a:p>
          <a:p>
            <a:pPr indent="-264160" lvl="0" marL="36576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96"/>
              <a:buFont typeface="Noto Sans Symbols"/>
              <a:buNone/>
            </a:pPr>
            <a:r>
              <a:t/>
            </a:r>
            <a:endParaRPr b="0" i="0" sz="2497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219" name="Shape 2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Most Important</a:t>
            </a:r>
            <a:endParaRPr/>
          </a:p>
        </p:txBody>
      </p:sp>
      <p:sp>
        <p:nvSpPr>
          <p:cNvPr id="220" name="Shape 220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/>
          <p:nvPr>
            <p:ph type="ctrTitle"/>
          </p:nvPr>
        </p:nvSpPr>
        <p:spPr>
          <a:xfrm>
            <a:off x="685800" y="1752600"/>
            <a:ext cx="7772400" cy="18296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Rambla"/>
              <a:buNone/>
            </a:pPr>
            <a:r>
              <a:rPr b="1" i="0" lang="en-US" sz="48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Breadboard Layout</a:t>
            </a:r>
            <a:endParaRPr/>
          </a:p>
        </p:txBody>
      </p:sp>
      <p:sp>
        <p:nvSpPr>
          <p:cNvPr id="226" name="Shape 226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/>
        </p:nvSpPr>
        <p:spPr>
          <a:xfrm rot="5400000">
            <a:off x="5419999" y="4981524"/>
            <a:ext cx="579000" cy="468300"/>
          </a:xfrm>
          <a:prstGeom prst="bracePair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Shape 232"/>
          <p:cNvSpPr/>
          <p:nvPr/>
        </p:nvSpPr>
        <p:spPr>
          <a:xfrm rot="5400000">
            <a:off x="8043249" y="4981524"/>
            <a:ext cx="579000" cy="468300"/>
          </a:xfrm>
          <a:prstGeom prst="bracePair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Shape 233"/>
          <p:cNvSpPr/>
          <p:nvPr/>
        </p:nvSpPr>
        <p:spPr>
          <a:xfrm rot="5400000">
            <a:off x="6330949" y="107400"/>
            <a:ext cx="1401600" cy="1807200"/>
          </a:xfrm>
          <a:prstGeom prst="bracePair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Shape 234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Breadboards</a:t>
            </a:r>
            <a:endParaRPr/>
          </a:p>
        </p:txBody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x="357075" y="987725"/>
            <a:ext cx="4961700" cy="5352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9274" lvl="0" marL="41503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Terminal strips (rows) are connected in groups of 5</a:t>
            </a:r>
            <a:endParaRPr/>
          </a:p>
          <a:p>
            <a:pPr indent="-49274" lvl="0" marL="41503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Rails (side columns) are for power/ground</a:t>
            </a:r>
            <a:endParaRPr/>
          </a:p>
          <a:p>
            <a:pPr indent="-342900" lvl="1" marL="96469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Verdana"/>
              <a:buChar char="◦"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Use </a:t>
            </a:r>
            <a:r>
              <a:rPr b="0" i="0" lang="en-US" sz="3000" u="none" cap="none" strike="noStrike">
                <a:solidFill>
                  <a:srgbClr val="FF0000"/>
                </a:solidFill>
                <a:latin typeface="Rambla"/>
                <a:ea typeface="Rambla"/>
                <a:cs typeface="Rambla"/>
                <a:sym typeface="Rambla"/>
              </a:rPr>
              <a:t>red wire</a:t>
            </a: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 for power</a:t>
            </a:r>
            <a:endParaRPr/>
          </a:p>
          <a:p>
            <a:pPr indent="-342900" lvl="1" marL="96469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Verdana"/>
              <a:buChar char="◦"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Use </a:t>
            </a:r>
            <a:r>
              <a:rPr b="1" i="0" lang="en-US" sz="3000" u="none" cap="none" strike="noStrike">
                <a:solidFill>
                  <a:schemeClr val="dk1"/>
                </a:solidFill>
              </a:rPr>
              <a:t>black wire</a:t>
            </a: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 for ground.  All grounds should be connected together</a:t>
            </a:r>
            <a:endParaRPr/>
          </a:p>
          <a:p>
            <a:pPr indent="-49274" lvl="0" marL="41503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Chips should straddle the notch</a:t>
            </a:r>
            <a:endParaRPr/>
          </a:p>
        </p:txBody>
      </p:sp>
      <p:pic>
        <p:nvPicPr>
          <p:cNvPr id="236" name="Shape 2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4631124" y="1297949"/>
            <a:ext cx="4720200" cy="327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Shape 237"/>
          <p:cNvSpPr txBox="1"/>
          <p:nvPr/>
        </p:nvSpPr>
        <p:spPr>
          <a:xfrm>
            <a:off x="6172537" y="-30150"/>
            <a:ext cx="1677000" cy="567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Terminal Strips</a:t>
            </a:r>
            <a:endParaRPr/>
          </a:p>
        </p:txBody>
      </p:sp>
      <p:sp>
        <p:nvSpPr>
          <p:cNvPr id="238" name="Shape 238"/>
          <p:cNvSpPr txBox="1"/>
          <p:nvPr/>
        </p:nvSpPr>
        <p:spPr>
          <a:xfrm>
            <a:off x="6144525" y="6227525"/>
            <a:ext cx="1677000" cy="567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Rails</a:t>
            </a:r>
            <a:endParaRPr/>
          </a:p>
        </p:txBody>
      </p:sp>
      <p:cxnSp>
        <p:nvCxnSpPr>
          <p:cNvPr id="239" name="Shape 239"/>
          <p:cNvCxnSpPr>
            <a:endCxn id="231" idx="3"/>
          </p:cNvCxnSpPr>
          <p:nvPr/>
        </p:nvCxnSpPr>
        <p:spPr>
          <a:xfrm rot="10800000">
            <a:off x="5709499" y="5505174"/>
            <a:ext cx="995400" cy="78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240" name="Shape 240"/>
          <p:cNvCxnSpPr>
            <a:endCxn id="232" idx="3"/>
          </p:cNvCxnSpPr>
          <p:nvPr/>
        </p:nvCxnSpPr>
        <p:spPr>
          <a:xfrm flipH="1" rot="10800000">
            <a:off x="7280349" y="5505174"/>
            <a:ext cx="1052400" cy="797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lg" w="lg" type="triangle"/>
          </a:ln>
        </p:spPr>
      </p:cxnSp>
      <p:sp>
        <p:nvSpPr>
          <p:cNvPr id="241" name="Shape 241"/>
          <p:cNvSpPr txBox="1"/>
          <p:nvPr/>
        </p:nvSpPr>
        <p:spPr>
          <a:xfrm>
            <a:off x="6144525" y="5637287"/>
            <a:ext cx="1677000" cy="567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Notch</a:t>
            </a:r>
            <a:endParaRPr/>
          </a:p>
        </p:txBody>
      </p:sp>
      <p:cxnSp>
        <p:nvCxnSpPr>
          <p:cNvPr id="242" name="Shape 242"/>
          <p:cNvCxnSpPr>
            <a:stCxn id="241" idx="0"/>
            <a:endCxn id="236" idx="3"/>
          </p:cNvCxnSpPr>
          <p:nvPr/>
        </p:nvCxnSpPr>
        <p:spPr>
          <a:xfrm flipH="1" rot="10800000">
            <a:off x="6983025" y="5297387"/>
            <a:ext cx="8100" cy="339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lg" w="lg" type="triangle"/>
          </a:ln>
        </p:spPr>
      </p:cxnSp>
      <p:sp>
        <p:nvSpPr>
          <p:cNvPr id="243" name="Shape 243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5718718" y="795350"/>
            <a:ext cx="179999" cy="4216799"/>
          </a:xfrm>
          <a:prstGeom prst="rect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Shape 245"/>
          <p:cNvSpPr/>
          <p:nvPr/>
        </p:nvSpPr>
        <p:spPr>
          <a:xfrm flipH="1">
            <a:off x="6172549" y="1066165"/>
            <a:ext cx="663300" cy="155099"/>
          </a:xfrm>
          <a:prstGeom prst="rect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Shape 246"/>
          <p:cNvSpPr txBox="1"/>
          <p:nvPr/>
        </p:nvSpPr>
        <p:spPr>
          <a:xfrm>
            <a:off x="6303950" y="1252868"/>
            <a:ext cx="1455599" cy="4820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FF00"/>
                </a:solidFill>
                <a:latin typeface="Arial"/>
                <a:ea typeface="Arial"/>
                <a:cs typeface="Arial"/>
                <a:sym typeface="Arial"/>
              </a:rPr>
              <a:t>Connected</a:t>
            </a:r>
            <a:endParaRPr/>
          </a:p>
        </p:txBody>
      </p:sp>
      <p:sp>
        <p:nvSpPr>
          <p:cNvPr id="247" name="Shape 247"/>
          <p:cNvSpPr txBox="1"/>
          <p:nvPr/>
        </p:nvSpPr>
        <p:spPr>
          <a:xfrm>
            <a:off x="5945902" y="2780112"/>
            <a:ext cx="1455599" cy="4820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Connected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Breadboard Layout Guidelines</a:t>
            </a:r>
            <a:endParaRPr/>
          </a:p>
        </p:txBody>
      </p:sp>
      <p:sp>
        <p:nvSpPr>
          <p:cNvPr id="253" name="Shape 253"/>
          <p:cNvSpPr txBox="1"/>
          <p:nvPr>
            <p:ph idx="1" type="body"/>
          </p:nvPr>
        </p:nvSpPr>
        <p:spPr>
          <a:xfrm>
            <a:off x="357075" y="1151350"/>
            <a:ext cx="8490900" cy="5189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1175" lvl="0" marL="37693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Char char="●"/>
            </a:pPr>
            <a:r>
              <a:rPr b="0" i="0" lang="en-US" sz="3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Plan ahead</a:t>
            </a:r>
            <a:endParaRPr/>
          </a:p>
          <a:p>
            <a:pPr indent="-11175" lvl="0" marL="37693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Char char="●"/>
            </a:pPr>
            <a:r>
              <a:rPr b="0" i="0" lang="en-US" sz="3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Shorten leads</a:t>
            </a:r>
            <a:endParaRPr/>
          </a:p>
          <a:p>
            <a:pPr indent="-11175" lvl="0" marL="37693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Char char="●"/>
            </a:pPr>
            <a:r>
              <a:rPr b="0" i="0" lang="en-US" sz="3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Color code your wires</a:t>
            </a:r>
            <a:endParaRPr/>
          </a:p>
          <a:p>
            <a:pPr indent="-11175" lvl="0" marL="37693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Char char="●"/>
            </a:pPr>
            <a:r>
              <a:rPr b="0" i="0" lang="en-US" sz="3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Reduce length and number of wires</a:t>
            </a:r>
            <a:endParaRPr/>
          </a:p>
        </p:txBody>
      </p:sp>
      <p:sp>
        <p:nvSpPr>
          <p:cNvPr id="254" name="Shape 254"/>
          <p:cNvSpPr txBox="1"/>
          <p:nvPr>
            <p:ph idx="1" type="body"/>
          </p:nvPr>
        </p:nvSpPr>
        <p:spPr>
          <a:xfrm>
            <a:off x="351600" y="4057400"/>
            <a:ext cx="8440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If you wish to receive help, you must first check that your breadboard follows these guidelines.  </a:t>
            </a:r>
            <a:r>
              <a:rPr b="1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Otherwise, you will not receive help debugging.</a:t>
            </a:r>
            <a:endParaRPr/>
          </a:p>
        </p:txBody>
      </p:sp>
      <p:sp>
        <p:nvSpPr>
          <p:cNvPr id="255" name="Shape 255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Plan Ahead</a:t>
            </a:r>
            <a:endParaRPr/>
          </a:p>
        </p:txBody>
      </p:sp>
      <p:pic>
        <p:nvPicPr>
          <p:cNvPr id="261" name="Shape 2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28825" y="1036637"/>
            <a:ext cx="5086350" cy="254317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Shape 262"/>
          <p:cNvSpPr txBox="1"/>
          <p:nvPr>
            <p:ph idx="1" type="body"/>
          </p:nvPr>
        </p:nvSpPr>
        <p:spPr>
          <a:xfrm>
            <a:off x="351600" y="3814725"/>
            <a:ext cx="8440800" cy="2215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Before you begin, take a few minutes to get a good idea of how to fit your project onto the breadboard.  This will avoid space management problems in the future. </a:t>
            </a:r>
            <a:endParaRPr/>
          </a:p>
        </p:txBody>
      </p:sp>
      <p:sp>
        <p:nvSpPr>
          <p:cNvPr id="263" name="Shape 263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Shorten uninsulated leads</a:t>
            </a:r>
            <a:endParaRPr/>
          </a:p>
        </p:txBody>
      </p:sp>
      <p:sp>
        <p:nvSpPr>
          <p:cNvPr id="269" name="Shape 269"/>
          <p:cNvSpPr txBox="1"/>
          <p:nvPr>
            <p:ph idx="1" type="body"/>
          </p:nvPr>
        </p:nvSpPr>
        <p:spPr>
          <a:xfrm>
            <a:off x="351600" y="4286000"/>
            <a:ext cx="8440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Long uninsulated leads can easily contact each other.  This causes undesired short circuits and may even burn out your components.</a:t>
            </a:r>
            <a:endParaRPr/>
          </a:p>
        </p:txBody>
      </p:sp>
      <p:pic>
        <p:nvPicPr>
          <p:cNvPr id="270" name="Shape 2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31449" y="1451400"/>
            <a:ext cx="3391701" cy="228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1359925" y="1070400"/>
            <a:ext cx="228600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Shape 272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3" name="Shape 273"/>
          <p:cNvCxnSpPr/>
          <p:nvPr/>
        </p:nvCxnSpPr>
        <p:spPr>
          <a:xfrm flipH="1">
            <a:off x="4217374" y="1381375"/>
            <a:ext cx="3569700" cy="25917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4" name="Shape 274"/>
          <p:cNvCxnSpPr/>
          <p:nvPr/>
        </p:nvCxnSpPr>
        <p:spPr>
          <a:xfrm rot="10800000">
            <a:off x="4217224" y="1451499"/>
            <a:ext cx="3643200" cy="23748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5" name="Shape 275"/>
          <p:cNvCxnSpPr/>
          <p:nvPr/>
        </p:nvCxnSpPr>
        <p:spPr>
          <a:xfrm rot="10800000">
            <a:off x="681324" y="1406999"/>
            <a:ext cx="3643200" cy="23748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6" name="Shape 276"/>
          <p:cNvCxnSpPr/>
          <p:nvPr/>
        </p:nvCxnSpPr>
        <p:spPr>
          <a:xfrm flipH="1">
            <a:off x="718074" y="1254150"/>
            <a:ext cx="3569700" cy="25917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Your Lab Bench Setup</a:t>
            </a:r>
            <a:endParaRPr/>
          </a:p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65787" y="1352437"/>
            <a:ext cx="6663575" cy="499767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5" name="Shape 115"/>
          <p:cNvCxnSpPr/>
          <p:nvPr/>
        </p:nvCxnSpPr>
        <p:spPr>
          <a:xfrm flipH="1" rot="10800000">
            <a:off x="1237650" y="3472649"/>
            <a:ext cx="1132200" cy="1113900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116" name="Shape 116"/>
          <p:cNvCxnSpPr/>
          <p:nvPr/>
        </p:nvCxnSpPr>
        <p:spPr>
          <a:xfrm flipH="1" rot="10800000">
            <a:off x="1218775" y="2500300"/>
            <a:ext cx="1065900" cy="701400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117" name="Shape 117"/>
          <p:cNvCxnSpPr/>
          <p:nvPr/>
        </p:nvCxnSpPr>
        <p:spPr>
          <a:xfrm flipH="1" rot="10800000">
            <a:off x="1448050" y="1706575"/>
            <a:ext cx="837000" cy="170099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lg" w="lg" type="triangle"/>
          </a:ln>
        </p:spPr>
      </p:cxnSp>
      <p:cxnSp>
        <p:nvCxnSpPr>
          <p:cNvPr id="118" name="Shape 118"/>
          <p:cNvCxnSpPr>
            <a:stCxn id="119" idx="1"/>
          </p:cNvCxnSpPr>
          <p:nvPr/>
        </p:nvCxnSpPr>
        <p:spPr>
          <a:xfrm flipH="1">
            <a:off x="5794800" y="1091000"/>
            <a:ext cx="1406700" cy="1578600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lg" w="lg" type="triangle"/>
          </a:ln>
        </p:spPr>
      </p:cxnSp>
      <p:sp>
        <p:nvSpPr>
          <p:cNvPr id="119" name="Shape 119"/>
          <p:cNvSpPr txBox="1"/>
          <p:nvPr/>
        </p:nvSpPr>
        <p:spPr>
          <a:xfrm>
            <a:off x="7201500" y="697850"/>
            <a:ext cx="1942499" cy="7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Oscilloscope</a:t>
            </a:r>
            <a:endParaRPr/>
          </a:p>
        </p:txBody>
      </p:sp>
      <p:sp>
        <p:nvSpPr>
          <p:cNvPr id="120" name="Shape 120"/>
          <p:cNvSpPr txBox="1"/>
          <p:nvPr/>
        </p:nvSpPr>
        <p:spPr>
          <a:xfrm>
            <a:off x="-58250" y="1484150"/>
            <a:ext cx="2154899" cy="7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Function Generator</a:t>
            </a:r>
            <a:endParaRPr/>
          </a:p>
        </p:txBody>
      </p:sp>
      <p:sp>
        <p:nvSpPr>
          <p:cNvPr id="121" name="Shape 121"/>
          <p:cNvSpPr txBox="1"/>
          <p:nvPr/>
        </p:nvSpPr>
        <p:spPr>
          <a:xfrm>
            <a:off x="0" y="4301775"/>
            <a:ext cx="1348499" cy="7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Power Supply</a:t>
            </a:r>
            <a:endParaRPr/>
          </a:p>
        </p:txBody>
      </p:sp>
      <p:sp>
        <p:nvSpPr>
          <p:cNvPr id="122" name="Shape 122"/>
          <p:cNvSpPr txBox="1"/>
          <p:nvPr/>
        </p:nvSpPr>
        <p:spPr>
          <a:xfrm>
            <a:off x="0" y="2953175"/>
            <a:ext cx="2154899" cy="7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Digital Multimeter</a:t>
            </a:r>
            <a:endParaRPr/>
          </a:p>
        </p:txBody>
      </p:sp>
      <p:sp>
        <p:nvSpPr>
          <p:cNvPr id="123" name="Shape 123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Shape 124"/>
          <p:cNvSpPr txBox="1"/>
          <p:nvPr/>
        </p:nvSpPr>
        <p:spPr>
          <a:xfrm>
            <a:off x="5687975" y="73725"/>
            <a:ext cx="2959200" cy="7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Somebody’s Hand</a:t>
            </a:r>
            <a:endParaRPr/>
          </a:p>
        </p:txBody>
      </p:sp>
      <p:cxnSp>
        <p:nvCxnSpPr>
          <p:cNvPr id="125" name="Shape 125"/>
          <p:cNvCxnSpPr/>
          <p:nvPr/>
        </p:nvCxnSpPr>
        <p:spPr>
          <a:xfrm flipH="1">
            <a:off x="5479300" y="660325"/>
            <a:ext cx="1007999" cy="1123799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lg" w="lg" type="triangl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Shorten uninsulated leads</a:t>
            </a:r>
            <a:endParaRPr/>
          </a:p>
        </p:txBody>
      </p:sp>
      <p:sp>
        <p:nvSpPr>
          <p:cNvPr id="282" name="Shape 282"/>
          <p:cNvSpPr txBox="1"/>
          <p:nvPr>
            <p:ph idx="1" type="body"/>
          </p:nvPr>
        </p:nvSpPr>
        <p:spPr>
          <a:xfrm>
            <a:off x="351600" y="4743200"/>
            <a:ext cx="8792399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Cut leads and wires to be only as long as necessary.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(Planning ahead is important before you cut the wires)</a:t>
            </a:r>
            <a:endParaRPr/>
          </a:p>
        </p:txBody>
      </p:sp>
      <p:pic>
        <p:nvPicPr>
          <p:cNvPr id="283" name="Shape 2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3436" y="1145850"/>
            <a:ext cx="6837124" cy="30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Shape 284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Color code your wires</a:t>
            </a:r>
            <a:endParaRPr/>
          </a:p>
        </p:txBody>
      </p:sp>
      <p:sp>
        <p:nvSpPr>
          <p:cNvPr id="290" name="Shape 290"/>
          <p:cNvSpPr txBox="1"/>
          <p:nvPr>
            <p:ph idx="1" type="body"/>
          </p:nvPr>
        </p:nvSpPr>
        <p:spPr>
          <a:xfrm>
            <a:off x="357075" y="1151350"/>
            <a:ext cx="8329799" cy="5189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9274" lvl="0" marL="41503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Mandatory color convention</a:t>
            </a:r>
            <a:endParaRPr/>
          </a:p>
          <a:p>
            <a:pPr indent="-342900" lvl="1" marL="96469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Verdana"/>
              <a:buChar char="◦"/>
            </a:pPr>
            <a:r>
              <a:rPr b="0" i="0" lang="en-US" sz="3000" u="none" cap="none" strike="noStrike">
                <a:solidFill>
                  <a:srgbClr val="FF0000"/>
                </a:solidFill>
                <a:latin typeface="Rambla"/>
                <a:ea typeface="Rambla"/>
                <a:cs typeface="Rambla"/>
                <a:sym typeface="Rambla"/>
              </a:rPr>
              <a:t>Red = power</a:t>
            </a:r>
            <a:endParaRPr/>
          </a:p>
          <a:p>
            <a:pPr indent="-342900" lvl="1" marL="96469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Verdana"/>
              <a:buChar char="◦"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Black = ground</a:t>
            </a:r>
            <a:endParaRPr/>
          </a:p>
          <a:p>
            <a:pPr indent="-342900" lvl="1" marL="96469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Verdana"/>
              <a:buChar char="◦"/>
            </a:pPr>
            <a:r>
              <a:rPr b="1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If you don’t follow this convention, we will not help you debug</a:t>
            </a:r>
            <a:endParaRPr/>
          </a:p>
          <a:p>
            <a:pPr indent="-49274" lvl="0" marL="41503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Other colors used for all other connections, but should organized, clear, and methodical</a:t>
            </a:r>
            <a:endParaRPr/>
          </a:p>
        </p:txBody>
      </p:sp>
      <p:sp>
        <p:nvSpPr>
          <p:cNvPr id="291" name="Shape 291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2" name="Shape 2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36175" y="122250"/>
            <a:ext cx="2711099" cy="232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Reduce length/number of wires</a:t>
            </a:r>
            <a:endParaRPr/>
          </a:p>
        </p:txBody>
      </p:sp>
      <p:sp>
        <p:nvSpPr>
          <p:cNvPr id="298" name="Shape 298"/>
          <p:cNvSpPr txBox="1"/>
          <p:nvPr>
            <p:ph idx="1" type="body"/>
          </p:nvPr>
        </p:nvSpPr>
        <p:spPr>
          <a:xfrm>
            <a:off x="351600" y="4613600"/>
            <a:ext cx="8440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Nobody can figure out what’s going on here.  A messy breadboard will give you a headache.</a:t>
            </a:r>
            <a:endParaRPr/>
          </a:p>
        </p:txBody>
      </p:sp>
      <p:pic>
        <p:nvPicPr>
          <p:cNvPr id="299" name="Shape 2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02450" y="1188900"/>
            <a:ext cx="4818124" cy="3212074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Shape 300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Reduce length/number of wires</a:t>
            </a:r>
            <a:endParaRPr/>
          </a:p>
        </p:txBody>
      </p:sp>
      <p:sp>
        <p:nvSpPr>
          <p:cNvPr id="306" name="Shape 306"/>
          <p:cNvSpPr txBox="1"/>
          <p:nvPr>
            <p:ph idx="1" type="body"/>
          </p:nvPr>
        </p:nvSpPr>
        <p:spPr>
          <a:xfrm>
            <a:off x="457200" y="4613600"/>
            <a:ext cx="8229600" cy="16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You should use as few wires as possible and make them as short as possible</a:t>
            </a:r>
            <a:endParaRPr/>
          </a:p>
        </p:txBody>
      </p:sp>
      <p:pic>
        <p:nvPicPr>
          <p:cNvPr id="307" name="Shape 3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81600" y="1129100"/>
            <a:ext cx="457200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Shape 308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/>
          <p:nvPr>
            <p:ph type="ctrTitle"/>
          </p:nvPr>
        </p:nvSpPr>
        <p:spPr>
          <a:xfrm>
            <a:off x="685800" y="1752600"/>
            <a:ext cx="7772400" cy="18296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Rambla"/>
              <a:buNone/>
            </a:pPr>
            <a:r>
              <a:rPr b="1" i="0" lang="en-US" sz="48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Debugging Circuits</a:t>
            </a:r>
            <a:endParaRPr/>
          </a:p>
        </p:txBody>
      </p:sp>
      <p:sp>
        <p:nvSpPr>
          <p:cNvPr id="314" name="Shape 314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76"/>
              <a:buFont typeface="Noto Sans Symbols"/>
              <a:buChar char="●"/>
            </a:pPr>
            <a:r>
              <a:rPr b="0" i="0" lang="en-US" sz="32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How do we track down mistakes?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176"/>
              <a:buFont typeface="Noto Sans Symbols"/>
              <a:buChar char="●"/>
            </a:pPr>
            <a:r>
              <a:rPr b="0" i="0" lang="en-US" sz="32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You can’t debug what you don’t understand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176"/>
              <a:buFont typeface="Noto Sans Symbols"/>
              <a:buChar char="●"/>
            </a:pPr>
            <a:r>
              <a:rPr b="0" i="0" lang="en-US" sz="32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Always know what you expect to happen</a:t>
            </a:r>
            <a:endParaRPr sz="3200">
              <a:solidFill>
                <a:srgbClr val="00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00000"/>
              </a:solidFill>
            </a:endParaRPr>
          </a:p>
        </p:txBody>
      </p:sp>
      <p:sp>
        <p:nvSpPr>
          <p:cNvPr id="320" name="Shape 3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Debugging is Detective Work</a:t>
            </a:r>
            <a:endParaRPr/>
          </a:p>
        </p:txBody>
      </p:sp>
      <p:sp>
        <p:nvSpPr>
          <p:cNvPr id="321" name="Shape 321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 txBox="1"/>
          <p:nvPr>
            <p:ph idx="1" type="body"/>
          </p:nvPr>
        </p:nvSpPr>
        <p:spPr>
          <a:xfrm>
            <a:off x="152400" y="2819400"/>
            <a:ext cx="8839199" cy="2578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Circuits are building blocks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Start with the smallest part of the circuit (e.g., connect power rails)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Build up once the first blocks work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Take your time, check your work over and over as you go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It might seem slow, but you save time later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327" name="Shape 3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First Step: Build the Circuit</a:t>
            </a:r>
            <a:endParaRPr/>
          </a:p>
        </p:txBody>
      </p:sp>
      <p:pic>
        <p:nvPicPr>
          <p:cNvPr id="328" name="Shape 3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08959" y="1219200"/>
            <a:ext cx="2250441" cy="13081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Shape 329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You were careful building your circuit, but your scope isn't showing the right output. What now?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The wrong answer is not necessarily useless. 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Think about what in your circuit might cause the output you are getting.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Collect clues!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Verdana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335" name="Shape 33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The Inevitable Bug</a:t>
            </a:r>
            <a:endParaRPr/>
          </a:p>
        </p:txBody>
      </p:sp>
      <p:sp>
        <p:nvSpPr>
          <p:cNvPr id="336" name="Shape 336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Flow Chart!</a:t>
            </a:r>
            <a:endParaRPr/>
          </a:p>
        </p:txBody>
      </p:sp>
      <p:sp>
        <p:nvSpPr>
          <p:cNvPr id="342" name="Shape 342"/>
          <p:cNvSpPr/>
          <p:nvPr/>
        </p:nvSpPr>
        <p:spPr>
          <a:xfrm>
            <a:off x="2133719" y="1447920"/>
            <a:ext cx="1828440" cy="1142639"/>
          </a:xfrm>
          <a:prstGeom prst="roundRect">
            <a:avLst>
              <a:gd fmla="val 16667" name="adj"/>
            </a:avLst>
          </a:prstGeom>
          <a:solidFill>
            <a:srgbClr val="2DA2BF"/>
          </a:solidFill>
          <a:ln cap="flat" cmpd="sng" w="55075">
            <a:solidFill>
              <a:srgbClr val="21778D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"/>
              <a:buFont typeface="Rambla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rPr>
              <a:t>Is the output what you expect?</a:t>
            </a:r>
            <a:endParaRPr/>
          </a:p>
        </p:txBody>
      </p:sp>
      <p:sp>
        <p:nvSpPr>
          <p:cNvPr id="343" name="Shape 343"/>
          <p:cNvSpPr/>
          <p:nvPr/>
        </p:nvSpPr>
        <p:spPr>
          <a:xfrm>
            <a:off x="2362319" y="5334119"/>
            <a:ext cx="4495320" cy="761759"/>
          </a:xfrm>
          <a:prstGeom prst="roundRect">
            <a:avLst>
              <a:gd fmla="val 16667" name="adj"/>
            </a:avLst>
          </a:prstGeom>
          <a:solidFill>
            <a:srgbClr val="2DA2BF"/>
          </a:solidFill>
          <a:ln cap="flat" cmpd="sng" w="55075">
            <a:solidFill>
              <a:srgbClr val="21778D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"/>
              <a:buFont typeface="Rambla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rPr>
              <a:t>DONE!</a:t>
            </a:r>
            <a:endParaRPr/>
          </a:p>
        </p:txBody>
      </p:sp>
      <p:sp>
        <p:nvSpPr>
          <p:cNvPr id="344" name="Shape 344"/>
          <p:cNvSpPr/>
          <p:nvPr/>
        </p:nvSpPr>
        <p:spPr>
          <a:xfrm>
            <a:off x="5105519" y="1447920"/>
            <a:ext cx="1828440" cy="1142639"/>
          </a:xfrm>
          <a:prstGeom prst="roundRect">
            <a:avLst>
              <a:gd fmla="val 16667" name="adj"/>
            </a:avLst>
          </a:prstGeom>
          <a:solidFill>
            <a:srgbClr val="2DA2BF"/>
          </a:solidFill>
          <a:ln cap="flat" cmpd="sng" w="55075">
            <a:solidFill>
              <a:srgbClr val="21778D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"/>
              <a:buFont typeface="Rambla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rPr>
              <a:t>Is the next step back what you expect?</a:t>
            </a:r>
            <a:endParaRPr/>
          </a:p>
        </p:txBody>
      </p:sp>
      <p:sp>
        <p:nvSpPr>
          <p:cNvPr id="345" name="Shape 345"/>
          <p:cNvSpPr/>
          <p:nvPr/>
        </p:nvSpPr>
        <p:spPr>
          <a:xfrm>
            <a:off x="5105519" y="3581280"/>
            <a:ext cx="1904760" cy="837720"/>
          </a:xfrm>
          <a:prstGeom prst="roundRect">
            <a:avLst>
              <a:gd fmla="val 16667" name="adj"/>
            </a:avLst>
          </a:prstGeom>
          <a:solidFill>
            <a:srgbClr val="2DA2BF"/>
          </a:solidFill>
          <a:ln cap="flat" cmpd="sng" w="55075">
            <a:solidFill>
              <a:srgbClr val="21778D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"/>
              <a:buFont typeface="Rambla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Rambla"/>
                <a:ea typeface="Rambla"/>
                <a:cs typeface="Rambla"/>
                <a:sym typeface="Rambla"/>
              </a:rPr>
              <a:t>Fix it</a:t>
            </a:r>
            <a:endParaRPr/>
          </a:p>
        </p:txBody>
      </p:sp>
      <p:sp>
        <p:nvSpPr>
          <p:cNvPr id="346" name="Shape 346"/>
          <p:cNvSpPr/>
          <p:nvPr/>
        </p:nvSpPr>
        <p:spPr>
          <a:xfrm>
            <a:off x="7403400" y="2362319"/>
            <a:ext cx="549719" cy="364679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Rambla"/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Yes</a:t>
            </a:r>
            <a:endParaRPr/>
          </a:p>
        </p:txBody>
      </p:sp>
      <p:sp>
        <p:nvSpPr>
          <p:cNvPr id="347" name="Shape 347"/>
          <p:cNvSpPr/>
          <p:nvPr/>
        </p:nvSpPr>
        <p:spPr>
          <a:xfrm flipH="1">
            <a:off x="3352800" y="2743200"/>
            <a:ext cx="1600199" cy="1295400"/>
          </a:xfrm>
          <a:prstGeom prst="bentUpArrow">
            <a:avLst>
              <a:gd fmla="val 25000" name="adj1"/>
              <a:gd fmla="val 25000" name="adj2"/>
              <a:gd fmla="val 25000" name="adj3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348" name="Shape 348"/>
          <p:cNvSpPr/>
          <p:nvPr/>
        </p:nvSpPr>
        <p:spPr>
          <a:xfrm rot="-5400000">
            <a:off x="7010400" y="1523999"/>
            <a:ext cx="914400" cy="762000"/>
          </a:xfrm>
          <a:prstGeom prst="curvedUp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349" name="Shape 349"/>
          <p:cNvSpPr/>
          <p:nvPr/>
        </p:nvSpPr>
        <p:spPr>
          <a:xfrm>
            <a:off x="4114800" y="1676400"/>
            <a:ext cx="838199" cy="533399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"/>
              <a:buFont typeface="Rambla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rPr>
              <a:t>No</a:t>
            </a:r>
            <a:endParaRPr/>
          </a:p>
        </p:txBody>
      </p:sp>
      <p:sp>
        <p:nvSpPr>
          <p:cNvPr id="350" name="Shape 350"/>
          <p:cNvSpPr/>
          <p:nvPr/>
        </p:nvSpPr>
        <p:spPr>
          <a:xfrm>
            <a:off x="5562600" y="2743200"/>
            <a:ext cx="1066799" cy="685799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"/>
              <a:buFont typeface="Rambla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rPr>
              <a:t>No</a:t>
            </a:r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2438400" y="2743200"/>
            <a:ext cx="685799" cy="23622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"/>
              <a:buFont typeface="Rambla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rPr>
              <a:t>Y</a:t>
            </a:r>
            <a:endParaRPr/>
          </a:p>
        </p:txBody>
      </p:sp>
      <p:sp>
        <p:nvSpPr>
          <p:cNvPr id="352" name="Shape 352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The scope is your best friend!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Power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Check that each chip is actually getting power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Check that your source is </a:t>
            </a:r>
            <a:r>
              <a:rPr b="1" i="0" lang="en-US" sz="2300" u="none" cap="none" strike="noStrike">
                <a:solidFill>
                  <a:schemeClr val="dk1"/>
                </a:solidFill>
              </a:rPr>
              <a:t>not</a:t>
            </a: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 </a:t>
            </a:r>
            <a:r>
              <a:rPr b="1" i="0" lang="en-US" sz="2300" u="none" cap="none" strike="noStrike">
                <a:solidFill>
                  <a:schemeClr val="dk1"/>
                </a:solidFill>
              </a:rPr>
              <a:t>current limited</a:t>
            </a:r>
            <a:endParaRPr b="1"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Previous signals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If an earlier signal is what you expect, then something after that point in your circuit is the problem</a:t>
            </a:r>
            <a:endParaRPr/>
          </a:p>
          <a:p>
            <a:pPr indent="-237236" lvl="2" marL="859536" marR="0" rtl="0" algn="l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Noto Sans Symbols"/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None/>
            </a:pPr>
            <a:r>
              <a:t/>
            </a:r>
            <a:endParaRPr b="0" i="0" sz="23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358" name="Shape 35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Back it Up</a:t>
            </a:r>
            <a:endParaRPr/>
          </a:p>
        </p:txBody>
      </p:sp>
      <p:sp>
        <p:nvSpPr>
          <p:cNvPr id="359" name="Shape 359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Power Supply Checklist</a:t>
            </a:r>
            <a:endParaRPr/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1070475" y="1115650"/>
            <a:ext cx="7942500" cy="5352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48"/>
              <a:buFont typeface="Noto Sans Symbols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Power supply is turned on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Output is on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Set your voltages appropriately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Current limit is set appropriately (0.1A)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Positive terminal connected to the appropriate breadboard power rails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Negative terminal connected to all breadboard ground rails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Video: </a:t>
            </a:r>
            <a:r>
              <a:rPr lang="en-US" sz="3000" u="sng">
                <a:solidFill>
                  <a:schemeClr val="hlink"/>
                </a:solidFill>
                <a:highlight>
                  <a:srgbClr val="F9F9F9"/>
                </a:highlight>
                <a:latin typeface="Arial"/>
                <a:ea typeface="Arial"/>
                <a:cs typeface="Arial"/>
                <a:sym typeface="Arial"/>
                <a:hlinkClick r:id="rId3"/>
              </a:rPr>
              <a:t>Power Supply Video</a:t>
            </a:r>
            <a:endParaRPr/>
          </a:p>
        </p:txBody>
      </p:sp>
      <p:sp>
        <p:nvSpPr>
          <p:cNvPr id="132" name="Shape 132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Are the wires in the right row?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Check that each wire is actually connected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None/>
            </a:pPr>
            <a:r>
              <a:t/>
            </a:r>
            <a:endParaRPr b="0" i="0" sz="23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Are your wire connections in securely?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Press and wiggle wires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Check connectivity using DMM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None/>
            </a:pPr>
            <a:r>
              <a:t/>
            </a:r>
            <a:endParaRPr b="0" i="0" sz="2700" u="none" cap="none" strike="noStrike">
              <a:solidFill>
                <a:srgbClr val="000000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Worst case: use the multimeter or replace the wires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365" name="Shape 36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Back Back it Up</a:t>
            </a:r>
            <a:endParaRPr/>
          </a:p>
        </p:txBody>
      </p:sp>
      <p:sp>
        <p:nvSpPr>
          <p:cNvPr id="366" name="Shape 366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Back all the way up to the function generator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Use the scope to make sure the input signal is correct.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None/>
            </a:pPr>
            <a:r>
              <a:t/>
            </a:r>
            <a:endParaRPr b="0" i="0" sz="23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Are the wires really REALLY correct?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Try tearing up a messy circuit and just trying again.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None/>
            </a:pPr>
            <a:r>
              <a:t/>
            </a:r>
            <a:endParaRPr b="0" i="0" sz="23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Back all the way up to your schematic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Check the datasheet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Is your wiring diagram correct?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372" name="Shape 37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Back Back Back it Up</a:t>
            </a:r>
            <a:endParaRPr/>
          </a:p>
        </p:txBody>
      </p:sp>
      <p:sp>
        <p:nvSpPr>
          <p:cNvPr id="373" name="Shape 373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Is the hardware broken?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Change components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Change wires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Change pins on launchpad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Check probe is not broken by connecting to the test signal on the scope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Rebuild the circuit</a:t>
            </a:r>
            <a:endParaRPr/>
          </a:p>
          <a:p>
            <a:pPr indent="-240791" lvl="1" marL="621792" marR="0" rtl="0" algn="l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Pts val="2300"/>
              <a:buFont typeface="Verdana"/>
              <a:buChar char="◦"/>
            </a:pPr>
            <a:r>
              <a:rPr b="0" i="0" lang="en-US" sz="2300" u="none" cap="none" strike="noStrike">
                <a:solidFill>
                  <a:srgbClr val="000000"/>
                </a:solidFill>
                <a:latin typeface="Rambla"/>
                <a:ea typeface="Rambla"/>
                <a:cs typeface="Rambla"/>
                <a:sym typeface="Rambla"/>
              </a:rPr>
              <a:t>Tear everything up and retry. There is a very good chance that this will fix everything.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379" name="Shape 37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Last Resort</a:t>
            </a:r>
            <a:endParaRPr/>
          </a:p>
        </p:txBody>
      </p:sp>
      <p:sp>
        <p:nvSpPr>
          <p:cNvPr id="380" name="Shape 380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 txBox="1"/>
          <p:nvPr>
            <p:ph idx="1" type="body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47572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Take the lab quiz</a:t>
            </a:r>
            <a:r>
              <a:rPr lang="en-US"/>
              <a:t> </a:t>
            </a: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linked in IPython notebook</a:t>
            </a:r>
            <a:endParaRPr/>
          </a:p>
          <a:p>
            <a:pPr indent="-147572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You must get 100% to be checked off!</a:t>
            </a:r>
            <a:endParaRPr/>
          </a:p>
        </p:txBody>
      </p:sp>
      <p:sp>
        <p:nvSpPr>
          <p:cNvPr id="386" name="Shape 386"/>
          <p:cNvSpPr txBox="1"/>
          <p:nvPr>
            <p:ph idx="12" type="sldNum"/>
          </p:nvPr>
        </p:nvSpPr>
        <p:spPr>
          <a:xfrm>
            <a:off x="8647271" y="6407944"/>
            <a:ext cx="3657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Rambla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387" name="Shape 38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100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Quiz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Digital Multimeter (DMM) Checklist</a:t>
            </a:r>
            <a:endParaRPr/>
          </a:p>
        </p:txBody>
      </p:sp>
      <p:sp>
        <p:nvSpPr>
          <p:cNvPr id="138" name="Shape 138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1071150" y="1265250"/>
            <a:ext cx="7001699" cy="5352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DMM is set to measure correct unit (i.e. V, A, R, etc.)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Probes are connected to the correct plugs</a:t>
            </a:r>
            <a:endParaRPr/>
          </a:p>
          <a:p>
            <a:pPr indent="-49274" lvl="0" marL="415034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Probes placed in parallel to measure voltage, series to measure current</a:t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Video: </a:t>
            </a:r>
            <a:r>
              <a:rPr lang="en-US" sz="3000" u="sng">
                <a:solidFill>
                  <a:schemeClr val="hlink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3"/>
              </a:rPr>
              <a:t>DMM Video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Function Generator Checklist</a:t>
            </a:r>
            <a:endParaRPr/>
          </a:p>
        </p:txBody>
      </p:sp>
      <p:sp>
        <p:nvSpPr>
          <p:cNvPr id="145" name="Shape 145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1071150" y="823750"/>
            <a:ext cx="7001699" cy="5352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Turned on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Positive terminal connected to designated input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Negative terminal connected to all breadboard ground rails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1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Port impedance is set to High-Z</a:t>
            </a:r>
            <a:endParaRPr b="1"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Output is on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Output waveform is as expected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Video: </a:t>
            </a:r>
            <a:r>
              <a:rPr b="0" i="0" lang="en-US" sz="30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F</a:t>
            </a:r>
            <a:r>
              <a:rPr lang="en-US" sz="30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unction Generator Video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457200" y="1222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Oscilloscope Checklist</a:t>
            </a:r>
            <a:endParaRPr/>
          </a:p>
        </p:txBody>
      </p:sp>
      <p:sp>
        <p:nvSpPr>
          <p:cNvPr id="152" name="Shape 152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1071150" y="1265250"/>
            <a:ext cx="7001700" cy="53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Probe ground clips are connected to a breadboard ground rail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Voltage and time scales are appropriate and reasonable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green “Run” button is lit up</a:t>
            </a:r>
            <a:endParaRPr/>
          </a:p>
          <a:p>
            <a:pPr indent="-49274" lvl="0" marL="41503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Trigger level is appropriately set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Guide:</a:t>
            </a: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lang="en-US" sz="3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Oscilloscope Cheatsheet</a:t>
            </a: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rPr lang="en-US" sz="3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Oscilloscope Video</a:t>
            </a: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None/>
            </a:pPr>
            <a:r>
              <a:t/>
            </a:r>
            <a:endParaRPr b="0" i="0" sz="3000" u="sng" cap="none" strike="noStrike">
              <a:solidFill>
                <a:srgbClr val="439FE0"/>
              </a:solidFill>
              <a:highlight>
                <a:srgbClr val="F9F9F9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type="ctrTitle"/>
          </p:nvPr>
        </p:nvSpPr>
        <p:spPr>
          <a:xfrm>
            <a:off x="685800" y="1752600"/>
            <a:ext cx="7772400" cy="18297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Rambla"/>
              <a:buNone/>
            </a:pPr>
            <a:r>
              <a:rPr b="1" i="0" lang="en-US" sz="48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Becoming Better Friends With Your Scope</a:t>
            </a:r>
            <a:endParaRPr/>
          </a:p>
        </p:txBody>
      </p:sp>
      <p:sp>
        <p:nvSpPr>
          <p:cNvPr id="159" name="Shape 159"/>
          <p:cNvSpPr txBox="1"/>
          <p:nvPr>
            <p:ph idx="1" type="subTitle"/>
          </p:nvPr>
        </p:nvSpPr>
        <p:spPr>
          <a:xfrm>
            <a:off x="685800" y="3611607"/>
            <a:ext cx="7772400" cy="11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6400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Noto Sans Symbols"/>
              <a:buNone/>
            </a:pPr>
            <a:r>
              <a:t/>
            </a:r>
            <a:endParaRPr/>
          </a:p>
        </p:txBody>
      </p:sp>
      <p:sp>
        <p:nvSpPr>
          <p:cNvPr id="160" name="Shape 160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idx="1" type="body"/>
          </p:nvPr>
        </p:nvSpPr>
        <p:spPr>
          <a:xfrm>
            <a:off x="457200" y="1328928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4160" lvl="0" marL="36576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Knowing how to use your scope will help you track down clues.</a:t>
            </a:r>
            <a:endParaRPr/>
          </a:p>
          <a:p>
            <a:pPr indent="-264160" lvl="0" marL="36576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36"/>
              <a:buFont typeface="Noto Sans Symbols"/>
              <a:buChar char="●"/>
            </a:pPr>
            <a:r>
              <a:rPr b="0" i="0" lang="en-US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Collecting clues only matters if you know what you are looking at</a:t>
            </a:r>
            <a:endParaRPr/>
          </a:p>
        </p:txBody>
      </p:sp>
      <p:sp>
        <p:nvSpPr>
          <p:cNvPr id="166" name="Shape 16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Oscilloscope</a:t>
            </a:r>
            <a:endParaRPr/>
          </a:p>
        </p:txBody>
      </p:sp>
      <p:pic>
        <p:nvPicPr>
          <p:cNvPr descr="http://images.batronix.com/products/accessories/ScopeProbe-c-695-600.jpg" id="167" name="Shape 1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6950" y="3429000"/>
            <a:ext cx="39720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 txBox="1"/>
          <p:nvPr/>
        </p:nvSpPr>
        <p:spPr>
          <a:xfrm>
            <a:off x="1923125" y="5269000"/>
            <a:ext cx="3240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"/>
              <a:buFont typeface="Rambla"/>
              <a:buNone/>
            </a:pPr>
            <a:r>
              <a:rPr lang="en-US" sz="1800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Hook-shaped tip detachable. Connect this to a wire instead of probing breadboard directly.</a:t>
            </a:r>
            <a:endParaRPr/>
          </a:p>
        </p:txBody>
      </p:sp>
      <p:sp>
        <p:nvSpPr>
          <p:cNvPr id="169" name="Shape 169"/>
          <p:cNvSpPr txBox="1"/>
          <p:nvPr/>
        </p:nvSpPr>
        <p:spPr>
          <a:xfrm>
            <a:off x="1923125" y="4151525"/>
            <a:ext cx="2209799" cy="646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"/>
              <a:buFont typeface="Rambla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Goes to ground. No excuses.</a:t>
            </a: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4196425" y="4151525"/>
            <a:ext cx="3124199" cy="533399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171" name="Shape 171"/>
          <p:cNvSpPr/>
          <p:nvPr/>
        </p:nvSpPr>
        <p:spPr>
          <a:xfrm>
            <a:off x="3799525" y="6192400"/>
            <a:ext cx="2133599" cy="457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thickThin" w="55000">
            <a:solidFill>
              <a:srgbClr val="20768B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sp>
        <p:nvSpPr>
          <p:cNvPr id="172" name="Shape 172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25"/>
              <a:buFont typeface="Rambla"/>
              <a:buNone/>
            </a:pPr>
            <a:r>
              <a:rPr b="1" i="0" lang="en-US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Auto Scale can be Dumb</a:t>
            </a:r>
            <a:endParaRPr/>
          </a:p>
        </p:txBody>
      </p:sp>
      <p:pic>
        <p:nvPicPr>
          <p:cNvPr id="179" name="Shape 1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1752600"/>
            <a:ext cx="6519299" cy="472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Shape 180"/>
          <p:cNvSpPr txBox="1"/>
          <p:nvPr>
            <p:ph idx="12" type="sldNum"/>
          </p:nvPr>
        </p:nvSpPr>
        <p:spPr>
          <a:xfrm>
            <a:off x="8647271" y="6407944"/>
            <a:ext cx="3656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ncourse">
  <a:themeElements>
    <a:clrScheme name="Concourse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