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9144000"/>
  <p:notesSz cx="6858000" cy="9144000"/>
  <p:embeddedFontLst>
    <p:embeddedFont>
      <p:font typeface="Robo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5" Type="http://schemas.openxmlformats.org/officeDocument/2006/relationships/slide" Target="slides/slide1.xml"/><Relationship Id="rId19" Type="http://schemas.openxmlformats.org/officeDocument/2006/relationships/font" Target="fonts/Roboto-boldItalic.fntdata"/><Relationship Id="rId6" Type="http://schemas.openxmlformats.org/officeDocument/2006/relationships/slide" Target="slides/slide2.xml"/><Relationship Id="rId18" Type="http://schemas.openxmlformats.org/officeDocument/2006/relationships/font" Target="fonts/Roboto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Shape 1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Shape 1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Shape 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Shape 13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0" name="Shape 80"/>
          <p:cNvSpPr txBox="1"/>
          <p:nvPr>
            <p:ph idx="1" type="body"/>
          </p:nvPr>
        </p:nvSpPr>
        <p:spPr>
          <a:xfrm rot="5400000">
            <a:off x="2133600" y="-76200"/>
            <a:ext cx="4876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 rot="5400000">
            <a:off x="4724400" y="2514600"/>
            <a:ext cx="58674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Shape 86"/>
          <p:cNvSpPr txBox="1"/>
          <p:nvPr>
            <p:ph idx="1" type="body"/>
          </p:nvPr>
        </p:nvSpPr>
        <p:spPr>
          <a:xfrm rot="5400000">
            <a:off x="533400" y="533400"/>
            <a:ext cx="58674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ctrTitle"/>
          </p:nvPr>
        </p:nvSpPr>
        <p:spPr>
          <a:xfrm>
            <a:off x="685800" y="1371600"/>
            <a:ext cx="7848600" cy="19272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" name="Shape 25"/>
          <p:cNvSpPr txBox="1"/>
          <p:nvPr>
            <p:ph idx="1" type="subTitle"/>
          </p:nvPr>
        </p:nvSpPr>
        <p:spPr>
          <a:xfrm>
            <a:off x="685800" y="3505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  <a:defRPr b="0" i="0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29" name="Shape 29"/>
          <p:cNvCxnSpPr/>
          <p:nvPr/>
        </p:nvCxnSpPr>
        <p:spPr>
          <a:xfrm>
            <a:off x="685800" y="3398520"/>
            <a:ext cx="7848600" cy="1588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2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722313" y="2362200"/>
            <a:ext cx="7772400" cy="22002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b="0" i="0" sz="4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722313" y="4626864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  <a:defRPr b="0" i="0" sz="2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6" name="Shape 36"/>
          <p:cNvCxnSpPr/>
          <p:nvPr/>
        </p:nvCxnSpPr>
        <p:spPr>
          <a:xfrm>
            <a:off x="731520" y="4599432"/>
            <a:ext cx="7848600" cy="1588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457200" y="1673352"/>
            <a:ext cx="4038600" cy="4718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7973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4648200" y="1673352"/>
            <a:ext cx="4038600" cy="4718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7973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1676400"/>
            <a:ext cx="3931920" cy="63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57200" y="2438400"/>
            <a:ext cx="3931920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4754880" y="1676400"/>
            <a:ext cx="3931920" cy="63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ct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4" type="body"/>
          </p:nvPr>
        </p:nvSpPr>
        <p:spPr>
          <a:xfrm>
            <a:off x="4754880" y="2438400"/>
            <a:ext cx="3931920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3" name="Shape 53"/>
          <p:cNvCxnSpPr/>
          <p:nvPr/>
        </p:nvCxnSpPr>
        <p:spPr>
          <a:xfrm rot="5400000">
            <a:off x="2217817" y="4045823"/>
            <a:ext cx="4709160" cy="794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457200" y="792080"/>
            <a:ext cx="2139696" cy="126187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2971800" y="792080"/>
            <a:ext cx="5715000" cy="55778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132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272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7973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38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57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16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2" type="body"/>
          </p:nvPr>
        </p:nvSpPr>
        <p:spPr>
          <a:xfrm>
            <a:off x="457201" y="2130552"/>
            <a:ext cx="2139696" cy="42436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0" name="Shape 70"/>
          <p:cNvCxnSpPr/>
          <p:nvPr/>
        </p:nvCxnSpPr>
        <p:spPr>
          <a:xfrm rot="5400000">
            <a:off x="-13116" y="3580206"/>
            <a:ext cx="5577840" cy="1588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200" y="792480"/>
            <a:ext cx="2142680" cy="12649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Shape 73"/>
          <p:cNvSpPr/>
          <p:nvPr>
            <p:ph idx="2" type="pic"/>
          </p:nvPr>
        </p:nvSpPr>
        <p:spPr>
          <a:xfrm>
            <a:off x="2858610" y="838201"/>
            <a:ext cx="5904390" cy="5500456"/>
          </a:xfrm>
          <a:prstGeom prst="rect">
            <a:avLst/>
          </a:prstGeom>
          <a:solidFill>
            <a:schemeClr val="lt2"/>
          </a:solidFill>
          <a:ln cap="flat" cmpd="sng" w="76200">
            <a:solidFill>
              <a:srgbClr val="FFFFFF"/>
            </a:solidFill>
            <a:prstDash val="solid"/>
            <a:miter lim="800000"/>
            <a:headEnd len="med" w="med" type="none"/>
            <a:tailEnd len="med" w="med" type="none"/>
          </a:ln>
          <a:effectLst>
            <a:outerShdw blurRad="50800" rotWithShape="0" algn="t" dir="5400000" dist="12700">
              <a:srgbClr val="000000">
                <a:alpha val="58823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457200" y="2133600"/>
            <a:ext cx="2139696" cy="424281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b="0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5814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655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1469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1150" lvl="5" marL="27432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1150" lvl="6" marL="32004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1150" lvl="7" marL="36576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1150" lvl="8" marL="4114800" marR="0" rtl="0" algn="l">
              <a:spcBef>
                <a:spcPts val="26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Arial"/>
              <a:buChar char="•"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7620000" y="18288"/>
            <a:ext cx="1066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EE 16B Prelab Instructions:</a:t>
            </a:r>
            <a:endParaRPr/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Form a 2-student team (same team for the whole semester!)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Find a station (16B stations are </a:t>
            </a:r>
            <a:r>
              <a:rPr lang="en-US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125-14 to -35 and -45 to -50</a:t>
            </a: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Download the lab material (course website)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Introduce yourself to your neighbors!</a:t>
            </a:r>
            <a:endParaRPr/>
          </a:p>
          <a:p>
            <a:pPr indent="-53339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Reminder</a:t>
            </a: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You will need your parts kits next week!</a:t>
            </a:r>
            <a:endParaRPr/>
          </a:p>
          <a:p>
            <a:pPr indent="-53339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Debugging</a:t>
            </a:r>
            <a:endParaRPr/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Bugs happen (often) – need to learn skills to find/fix them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Best way is to </a:t>
            </a:r>
            <a:r>
              <a:rPr b="0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test often!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 small chunks of a circuit, then test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 sure you know what to expect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Oscilloscope and DMM are your friends!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them to collect clues as to what has gone wrong.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 cleanly – GSIs will NOT help debug spaghetti!!</a:t>
            </a:r>
            <a:endParaRPr/>
          </a:p>
        </p:txBody>
      </p:sp>
      <p:pic>
        <p:nvPicPr>
          <p:cNvPr id="177" name="Shape 1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83021" y="4444211"/>
            <a:ext cx="3485551" cy="20327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Checkoffs</a:t>
            </a:r>
            <a:endParaRPr/>
          </a:p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lang="en-US"/>
              <a:t>Checkoff request link: lab.ee16b.org </a:t>
            </a:r>
            <a:endParaRPr/>
          </a:p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Requirements for Checkoffs: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 input and output signals simultaneously on the oscilloscope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ready to answer questions about your circuit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 your completed debugging quiz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 your order confirmation for op-amps</a:t>
            </a:r>
            <a:endParaRPr/>
          </a:p>
          <a:p>
            <a:pPr indent="0" lvl="0" marL="0" rtl="0">
              <a:spcBef>
                <a:spcPts val="4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</a:rPr>
              <a:t>Needed components are usually in your kit</a:t>
            </a:r>
            <a:endParaRPr/>
          </a:p>
          <a:p>
            <a:pPr indent="-355600" lvl="0" marL="457200" rtl="0"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Get extra resistors only after looking through your kit</a:t>
            </a:r>
            <a:endParaRPr sz="2000"/>
          </a:p>
          <a:p>
            <a: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Kits do not include capacitors because they’re hard to read</a:t>
            </a:r>
            <a:endParaRPr sz="2000"/>
          </a:p>
          <a:p>
            <a:pPr indent="0" lvl="0" marL="0" rtl="0">
              <a:spcBef>
                <a:spcPts val="40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0000"/>
                </a:solidFill>
              </a:rPr>
              <a:t>Make sure you’re marked as checked off before leaving!</a:t>
            </a:r>
            <a:endParaRPr b="1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subTitle"/>
          </p:nvPr>
        </p:nvSpPr>
        <p:spPr>
          <a:xfrm>
            <a:off x="685800" y="3505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</a:pPr>
            <a:r>
              <a:t/>
            </a:r>
            <a:endParaRPr sz="1800"/>
          </a:p>
        </p:txBody>
      </p:sp>
      <p:sp>
        <p:nvSpPr>
          <p:cNvPr id="102" name="Shape 102"/>
          <p:cNvSpPr txBox="1"/>
          <p:nvPr>
            <p:ph type="ctrTitle"/>
          </p:nvPr>
        </p:nvSpPr>
        <p:spPr>
          <a:xfrm>
            <a:off x="685800" y="1371600"/>
            <a:ext cx="7848600" cy="192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LAB 1: DEBUGGING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Lab </a:t>
            </a:r>
            <a:r>
              <a:rPr lang="en-US"/>
              <a:t>Hierarchy</a:t>
            </a:r>
            <a:endParaRPr/>
          </a:p>
        </p:txBody>
      </p:sp>
      <p:cxnSp>
        <p:nvCxnSpPr>
          <p:cNvPr id="109" name="Shape 109"/>
          <p:cNvCxnSpPr>
            <a:stCxn id="110" idx="0"/>
            <a:endCxn id="111" idx="2"/>
          </p:cNvCxnSpPr>
          <p:nvPr/>
        </p:nvCxnSpPr>
        <p:spPr>
          <a:xfrm rot="-5400000">
            <a:off x="4468500" y="2618050"/>
            <a:ext cx="207600" cy="600"/>
          </a:xfrm>
          <a:prstGeom prst="bentConnector3">
            <a:avLst>
              <a:gd fmla="val 49988" name="adj1"/>
            </a:avLst>
          </a:prstGeom>
          <a:noFill/>
          <a:ln cap="flat" cmpd="sng" w="19050">
            <a:solidFill>
              <a:srgbClr val="0F9D58"/>
            </a:solidFill>
            <a:prstDash val="solid"/>
            <a:miter lim="8000"/>
            <a:headEnd len="med" w="med" type="none"/>
            <a:tailEnd len="med" w="med" type="none"/>
          </a:ln>
        </p:spPr>
      </p:cxnSp>
      <p:cxnSp>
        <p:nvCxnSpPr>
          <p:cNvPr id="112" name="Shape 112"/>
          <p:cNvCxnSpPr>
            <a:stCxn id="113" idx="0"/>
            <a:endCxn id="110" idx="2"/>
          </p:cNvCxnSpPr>
          <p:nvPr/>
        </p:nvCxnSpPr>
        <p:spPr>
          <a:xfrm rot="-5400000">
            <a:off x="4468500" y="3816200"/>
            <a:ext cx="207600" cy="600"/>
          </a:xfrm>
          <a:prstGeom prst="bentConnector3">
            <a:avLst>
              <a:gd fmla="val 49988" name="adj1"/>
            </a:avLst>
          </a:prstGeom>
          <a:noFill/>
          <a:ln cap="flat" cmpd="sng" w="19050">
            <a:solidFill>
              <a:srgbClr val="0F9D58"/>
            </a:solidFill>
            <a:prstDash val="solid"/>
            <a:miter lim="8000"/>
            <a:headEnd len="med" w="med" type="none"/>
            <a:tailEnd len="med" w="med" type="none"/>
          </a:ln>
        </p:spPr>
      </p:cxnSp>
      <p:sp>
        <p:nvSpPr>
          <p:cNvPr id="111" name="Shape 111"/>
          <p:cNvSpPr txBox="1"/>
          <p:nvPr/>
        </p:nvSpPr>
        <p:spPr>
          <a:xfrm>
            <a:off x="3094350" y="1524000"/>
            <a:ext cx="2955300" cy="990600"/>
          </a:xfrm>
          <a:prstGeom prst="rect">
            <a:avLst/>
          </a:prstGeom>
          <a:noFill/>
          <a:ln cap="flat" cmpd="sng" w="19050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Professors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(Michel Maharbiz, Jaijeet Roychowdhury)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0" name="Shape 110"/>
          <p:cNvSpPr txBox="1"/>
          <p:nvPr/>
        </p:nvSpPr>
        <p:spPr>
          <a:xfrm>
            <a:off x="3094350" y="2722150"/>
            <a:ext cx="2955300" cy="990600"/>
          </a:xfrm>
          <a:prstGeom prst="rect">
            <a:avLst/>
          </a:prstGeom>
          <a:noFill/>
          <a:ln cap="flat" cmpd="sng" w="19050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Administrative TAs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(Arda, Karina, Andrew, Peter)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Scheduling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Logistics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" name="Shape 113"/>
          <p:cNvSpPr txBox="1"/>
          <p:nvPr/>
        </p:nvSpPr>
        <p:spPr>
          <a:xfrm>
            <a:off x="3094350" y="3920300"/>
            <a:ext cx="2955300" cy="990600"/>
          </a:xfrm>
          <a:prstGeom prst="rect">
            <a:avLst/>
          </a:prstGeom>
          <a:noFill/>
          <a:ln cap="flat" cmpd="sng" w="19050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Lab TAs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Run lab sections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Lab-related administrative responsibilities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" name="Shape 114"/>
          <p:cNvSpPr txBox="1"/>
          <p:nvPr/>
        </p:nvSpPr>
        <p:spPr>
          <a:xfrm>
            <a:off x="3094350" y="5118450"/>
            <a:ext cx="2955300" cy="990600"/>
          </a:xfrm>
          <a:prstGeom prst="rect">
            <a:avLst/>
          </a:prstGeom>
          <a:noFill/>
          <a:ln cap="flat" cmpd="sng" w="19050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Lab Assistants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Answer lab-related questions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Check-off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15" name="Shape 115"/>
          <p:cNvCxnSpPr>
            <a:stCxn id="114" idx="0"/>
            <a:endCxn id="113" idx="2"/>
          </p:cNvCxnSpPr>
          <p:nvPr/>
        </p:nvCxnSpPr>
        <p:spPr>
          <a:xfrm rot="-5400000">
            <a:off x="4468500" y="5014350"/>
            <a:ext cx="207600" cy="600"/>
          </a:xfrm>
          <a:prstGeom prst="bentConnector3">
            <a:avLst>
              <a:gd fmla="val 49988" name="adj1"/>
            </a:avLst>
          </a:prstGeom>
          <a:noFill/>
          <a:ln cap="flat" cmpd="sng" w="19050">
            <a:solidFill>
              <a:srgbClr val="0F9D58"/>
            </a:solidFill>
            <a:prstDash val="solid"/>
            <a:miter lim="8000"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Goal of Lab</a:t>
            </a:r>
            <a:endParaRPr/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Physically apply concepts learned in lecture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 intuition as to how systems respond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 critical thinking and problem solving skills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 interpersonal skills</a:t>
            </a:r>
            <a:endParaRPr/>
          </a:p>
          <a:p>
            <a: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FUN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Rules of Lab	</a:t>
            </a:r>
            <a:endParaRPr/>
          </a:p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FOOD OR DRINK AT LAB STATIONS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Seriously! No exceptions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Treat lab equipment with respect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Clean up after yourself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Return leads to appropriate locations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Turn off all equipment (</a:t>
            </a:r>
            <a:r>
              <a:rPr lang="en-US"/>
              <a:t>only logout of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computers)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Sweep up any wire clippings/trash/etc. from lab station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FAILURE TO CLEAN UP WILL RESULT IN LOST POINTS!</a:t>
            </a:r>
            <a:endParaRPr/>
          </a:p>
          <a:p>
            <a:pPr indent="-182880" lvl="0" marL="18288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patient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GSI/AIs are trying to answer everyone’s questions as quickly as possible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will be some wait time – try asking a neighbor!</a:t>
            </a:r>
            <a:endParaRPr/>
          </a:p>
          <a:p>
            <a:pPr indent="-8255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Attending Other Sections</a:t>
            </a:r>
            <a:endParaRPr/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 is </a:t>
            </a:r>
            <a:r>
              <a:rPr b="1" i="1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Mandatory!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1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 must attend the section that you are enrolled in through CalCentral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1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Acceptable reasons to miss lab: interview, family emergency, etc.</a:t>
            </a:r>
            <a:endParaRPr/>
          </a:p>
          <a:p>
            <a:pPr indent="-190500" lvl="1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acceptable reasons to miss lab: sleeping, the midterm is this week, etc.</a:t>
            </a:r>
            <a:endParaRPr/>
          </a:p>
          <a:p>
            <a:pPr indent="-190500" lvl="1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you will miss lab, you </a:t>
            </a: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must let your GSI know AHEAD of time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2550" lvl="1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you need to switch sections, and the section is full, you must find a student willing to switch with you</a:t>
            </a:r>
            <a:endParaRPr/>
          </a:p>
          <a:p>
            <a:pPr indent="-53339" lvl="0" marL="18288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you wish to attend another section, you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must email your home GSI and the GSI of the other section</a:t>
            </a:r>
            <a:r>
              <a:rPr i="0" lang="en-US" sz="2400" u="none" cap="none" strike="noStrike">
                <a:solidFill>
                  <a:schemeClr val="dk1"/>
                </a:solidFill>
              </a:rPr>
              <a:t> and </a:t>
            </a:r>
            <a:r>
              <a:rPr lang="en-US"/>
              <a:t>receive</a:t>
            </a:r>
            <a:r>
              <a:rPr i="0" lang="en-US" sz="2400" u="none" cap="none" strike="noStrike">
                <a:solidFill>
                  <a:schemeClr val="dk1"/>
                </a:solidFill>
              </a:rPr>
              <a:t> confirmation that </a:t>
            </a:r>
            <a:r>
              <a:rPr lang="en-US"/>
              <a:t>your switch is okay</a:t>
            </a:r>
            <a:endParaRPr i="0" sz="2400" u="none" cap="none" strike="noStrike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Grading	</a:t>
            </a:r>
            <a:endParaRPr/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 is 30% of your total grade. That is broken down as:</a:t>
            </a:r>
            <a:endParaRPr/>
          </a:p>
          <a:p>
            <a:pPr indent="-182563" lvl="0" marL="1833563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Labs (6)	40%</a:t>
            </a:r>
            <a:endParaRPr/>
          </a:p>
          <a:p>
            <a:pPr indent="-182563" lvl="0" marL="1833563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	60%</a:t>
            </a:r>
            <a:endParaRPr/>
          </a:p>
          <a:p>
            <a:pPr indent="-182563" lvl="0" marL="182563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Labs are done in pairs of 2</a:t>
            </a:r>
            <a:endParaRPr/>
          </a:p>
          <a:p>
            <a:pPr indent="-182563" lvl="0" marL="182563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lab is graded on completion (all or nothing)</a:t>
            </a:r>
            <a:endParaRPr/>
          </a:p>
          <a:p>
            <a:pPr indent="-182563" lvl="0" marL="182563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Labs must be checked off by a GSI within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week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assignment</a:t>
            </a:r>
            <a:endParaRPr/>
          </a:p>
          <a:p>
            <a:pPr indent="-190183" lvl="1" marL="456883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Checkoffs must be complete by the start of the next lab!</a:t>
            </a:r>
            <a:endParaRPr/>
          </a:p>
          <a:p>
            <a:pPr indent="-190183" lvl="1" marL="456883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Late labs will </a:t>
            </a: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accepted for credit!</a:t>
            </a:r>
            <a:endParaRPr/>
          </a:p>
          <a:p>
            <a:pPr indent="-182563" lvl="0" marL="182563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 has its own breakdown</a:t>
            </a:r>
            <a:r>
              <a:rPr lang="en-US"/>
              <a:t> (more information as the semester goes on)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Today’s Lab: Debugging</a:t>
            </a:r>
            <a:endParaRPr/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Three parts: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equipment overview/debugging </a:t>
            </a:r>
            <a:r>
              <a:rPr lang="en-US"/>
              <a:t>slides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 the Debugging quiz (link in iP</a:t>
            </a:r>
            <a:r>
              <a:rPr lang="en-US"/>
              <a:t>ython Notebook)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190500" lvl="2" marL="73152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Pass with 100% (show GSI)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 an inverting amplifier</a:t>
            </a:r>
            <a:endParaRPr/>
          </a:p>
          <a:p>
            <a:pPr indent="-185419" lvl="2" marL="73152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Swap with a partner and practice finding bugs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Order your free op-amp samples from TI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Breadboards</a:t>
            </a:r>
            <a:endParaRPr/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457200" y="1600200"/>
            <a:ext cx="2772229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Quick Review:</a:t>
            </a:r>
            <a:endParaRPr/>
          </a:p>
        </p:txBody>
      </p:sp>
      <p:sp>
        <p:nvSpPr>
          <p:cNvPr id="152" name="Shape 152"/>
          <p:cNvSpPr txBox="1"/>
          <p:nvPr/>
        </p:nvSpPr>
        <p:spPr>
          <a:xfrm>
            <a:off x="1504602" y="5966116"/>
            <a:ext cx="812214" cy="3404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Notch</a:t>
            </a:r>
            <a:endParaRPr/>
          </a:p>
        </p:txBody>
      </p:sp>
      <p:grpSp>
        <p:nvGrpSpPr>
          <p:cNvPr id="153" name="Shape 153"/>
          <p:cNvGrpSpPr/>
          <p:nvPr/>
        </p:nvGrpSpPr>
        <p:grpSpPr>
          <a:xfrm>
            <a:off x="817944" y="2415862"/>
            <a:ext cx="2185529" cy="3925068"/>
            <a:chOff x="5684237" y="1066165"/>
            <a:chExt cx="3278400" cy="5461505"/>
          </a:xfrm>
        </p:grpSpPr>
        <p:grpSp>
          <p:nvGrpSpPr>
            <p:cNvPr id="154" name="Shape 154"/>
            <p:cNvGrpSpPr/>
            <p:nvPr/>
          </p:nvGrpSpPr>
          <p:grpSpPr>
            <a:xfrm>
              <a:off x="5684237" y="1066165"/>
              <a:ext cx="3278400" cy="5461505"/>
              <a:chOff x="5684237" y="1066165"/>
              <a:chExt cx="3278400" cy="5461505"/>
            </a:xfrm>
          </p:grpSpPr>
          <p:grpSp>
            <p:nvGrpSpPr>
              <p:cNvPr id="155" name="Shape 155"/>
              <p:cNvGrpSpPr/>
              <p:nvPr/>
            </p:nvGrpSpPr>
            <p:grpSpPr>
              <a:xfrm>
                <a:off x="5684237" y="1066165"/>
                <a:ext cx="3278400" cy="5461505"/>
                <a:chOff x="5684237" y="1066165"/>
                <a:chExt cx="3278400" cy="5461505"/>
              </a:xfrm>
            </p:grpSpPr>
            <p:pic>
              <p:nvPicPr>
                <p:cNvPr id="156" name="Shape 156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0" r="0" t="0"/>
                <a:stretch/>
              </p:blipFill>
              <p:spPr>
                <a:xfrm rot="5400000">
                  <a:off x="4963337" y="1787065"/>
                  <a:ext cx="4720200" cy="3278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157" name="Shape 157"/>
                <p:cNvGrpSpPr/>
                <p:nvPr/>
              </p:nvGrpSpPr>
              <p:grpSpPr>
                <a:xfrm>
                  <a:off x="6050931" y="5501538"/>
                  <a:ext cx="2545997" cy="1026132"/>
                  <a:chOff x="6050931" y="5501538"/>
                  <a:chExt cx="2545997" cy="1026132"/>
                </a:xfrm>
              </p:grpSpPr>
              <p:cxnSp>
                <p:nvCxnSpPr>
                  <p:cNvPr id="158" name="Shape 158"/>
                  <p:cNvCxnSpPr/>
                  <p:nvPr/>
                </p:nvCxnSpPr>
                <p:spPr>
                  <a:xfrm rot="10800000">
                    <a:off x="6050931" y="5973792"/>
                    <a:ext cx="801284" cy="553877"/>
                  </a:xfrm>
                  <a:prstGeom prst="straightConnector1">
                    <a:avLst/>
                  </a:prstGeom>
                  <a:noFill/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med" w="med" type="none"/>
                    <a:tailEnd len="lg" w="lg" type="triangle"/>
                  </a:ln>
                </p:spPr>
              </p:cxnSp>
              <p:cxnSp>
                <p:nvCxnSpPr>
                  <p:cNvPr id="159" name="Shape 159"/>
                  <p:cNvCxnSpPr/>
                  <p:nvPr/>
                </p:nvCxnSpPr>
                <p:spPr>
                  <a:xfrm flipH="1" rot="10800000">
                    <a:off x="7763924" y="6006138"/>
                    <a:ext cx="833004" cy="521532"/>
                  </a:xfrm>
                  <a:prstGeom prst="straightConnector1">
                    <a:avLst/>
                  </a:prstGeom>
                  <a:noFill/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med" w="med" type="none"/>
                    <a:tailEnd len="lg" w="lg" type="triangle"/>
                  </a:ln>
                </p:spPr>
              </p:cxnSp>
              <p:cxnSp>
                <p:nvCxnSpPr>
                  <p:cNvPr id="160" name="Shape 160"/>
                  <p:cNvCxnSpPr>
                    <a:stCxn id="152" idx="0"/>
                  </p:cNvCxnSpPr>
                  <p:nvPr/>
                </p:nvCxnSpPr>
                <p:spPr>
                  <a:xfrm rot="10800000">
                    <a:off x="7323438" y="5501538"/>
                    <a:ext cx="0" cy="504600"/>
                  </a:xfrm>
                  <a:prstGeom prst="straightConnector1">
                    <a:avLst/>
                  </a:prstGeom>
                  <a:noFill/>
                  <a:ln cap="flat" cmpd="sng" w="9525">
                    <a:solidFill>
                      <a:schemeClr val="dk2"/>
                    </a:solidFill>
                    <a:prstDash val="solid"/>
                    <a:round/>
                    <a:headEnd len="med" w="med" type="none"/>
                    <a:tailEnd len="lg" w="lg" type="triangle"/>
                  </a:ln>
                </p:spPr>
              </p:cxnSp>
            </p:grpSp>
          </p:grpSp>
          <p:sp>
            <p:nvSpPr>
              <p:cNvPr id="161" name="Shape 161"/>
              <p:cNvSpPr/>
              <p:nvPr/>
            </p:nvSpPr>
            <p:spPr>
              <a:xfrm>
                <a:off x="6050931" y="1284466"/>
                <a:ext cx="179999" cy="4216799"/>
              </a:xfrm>
              <a:prstGeom prst="rect">
                <a:avLst/>
              </a:prstGeom>
              <a:noFill/>
              <a:ln cap="flat" cmpd="sng" w="38100">
                <a:solidFill>
                  <a:srgbClr val="FF9900"/>
                </a:solidFill>
                <a:prstDash val="solid"/>
                <a:round/>
                <a:headEnd len="med" w="med" type="none"/>
                <a:tailEnd len="med" w="med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2" name="Shape 162"/>
            <p:cNvSpPr/>
            <p:nvPr/>
          </p:nvSpPr>
          <p:spPr>
            <a:xfrm flipH="1">
              <a:off x="6504762" y="1555281"/>
              <a:ext cx="663300" cy="155099"/>
            </a:xfrm>
            <a:prstGeom prst="rect">
              <a:avLst/>
            </a:prstGeom>
            <a:noFill/>
            <a:ln cap="flat" cmpd="sng" w="38100">
              <a:solidFill>
                <a:srgbClr val="00FF00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Shape 163"/>
          <p:cNvSpPr txBox="1"/>
          <p:nvPr/>
        </p:nvSpPr>
        <p:spPr>
          <a:xfrm>
            <a:off x="1520837" y="2891658"/>
            <a:ext cx="1367039" cy="2686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FF00"/>
              </a:buClr>
              <a:buFont typeface="Arial"/>
              <a:buNone/>
            </a:pPr>
            <a:r>
              <a:rPr b="1" i="0" lang="en-US" sz="1800" u="none" cap="none" strike="noStrike">
                <a:solidFill>
                  <a:srgbClr val="00FF00"/>
                </a:solidFill>
                <a:latin typeface="Arial"/>
                <a:ea typeface="Arial"/>
                <a:cs typeface="Arial"/>
                <a:sym typeface="Arial"/>
              </a:rPr>
              <a:t>Connected</a:t>
            </a:r>
            <a:endParaRPr/>
          </a:p>
        </p:txBody>
      </p:sp>
      <p:sp>
        <p:nvSpPr>
          <p:cNvPr id="164" name="Shape 164"/>
          <p:cNvSpPr txBox="1"/>
          <p:nvPr/>
        </p:nvSpPr>
        <p:spPr>
          <a:xfrm>
            <a:off x="1290890" y="4040299"/>
            <a:ext cx="1403324" cy="3956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Font typeface="Arial"/>
              <a:buNone/>
            </a:pPr>
            <a:r>
              <a:rPr b="1" i="0" lang="en-US" sz="18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Connected</a:t>
            </a:r>
            <a:endParaRPr/>
          </a:p>
        </p:txBody>
      </p:sp>
      <p:sp>
        <p:nvSpPr>
          <p:cNvPr id="165" name="Shape 165"/>
          <p:cNvSpPr/>
          <p:nvPr/>
        </p:nvSpPr>
        <p:spPr>
          <a:xfrm rot="-5400000">
            <a:off x="2679735" y="5592490"/>
            <a:ext cx="190501" cy="45698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264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/>
          <p:nvPr/>
        </p:nvSpPr>
        <p:spPr>
          <a:xfrm rot="-5400000">
            <a:off x="967149" y="5589604"/>
            <a:ext cx="190501" cy="45698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26425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Shape 167"/>
          <p:cNvSpPr txBox="1"/>
          <p:nvPr/>
        </p:nvSpPr>
        <p:spPr>
          <a:xfrm>
            <a:off x="3147786" y="1752600"/>
            <a:ext cx="5823857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339" lvl="0" marL="18288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‘Rows’ are connected</a:t>
            </a:r>
            <a:endParaRPr/>
          </a:p>
          <a:p>
            <a:pPr indent="-185419" lvl="2" marL="73152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Rails are connected </a:t>
            </a:r>
            <a:endParaRPr/>
          </a:p>
          <a:p>
            <a:pPr indent="-185419" lvl="2" marL="73152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Note: the two red rails are 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connected together!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IC chips (ie: op amps) should straddle the notch in the middle of the board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Only remove ~1/4” of insulation</a:t>
            </a:r>
            <a:endParaRPr/>
          </a:p>
          <a:p>
            <a:pPr indent="-185419" lvl="2" marL="73152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2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shove a bunch of wire into the board – this will damage it!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Don’t plug oscilloscope probe directly into the board</a:t>
            </a:r>
            <a:endParaRPr/>
          </a:p>
          <a:p>
            <a:pPr indent="-19050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code your wires to make debugging easier</a:t>
            </a:r>
            <a:endParaRPr/>
          </a:p>
          <a:p>
            <a:pPr indent="-8255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Shape 168"/>
          <p:cNvSpPr txBox="1"/>
          <p:nvPr/>
        </p:nvSpPr>
        <p:spPr>
          <a:xfrm>
            <a:off x="1504602" y="6340930"/>
            <a:ext cx="812214" cy="3404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Rails</a:t>
            </a: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1748650" y="3497300"/>
            <a:ext cx="336900" cy="382500"/>
          </a:xfrm>
          <a:prstGeom prst="roundRect">
            <a:avLst>
              <a:gd fmla="val 16667" name="adj"/>
            </a:avLst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0" name="Shape 170"/>
          <p:cNvCxnSpPr/>
          <p:nvPr/>
        </p:nvCxnSpPr>
        <p:spPr>
          <a:xfrm rot="10800000">
            <a:off x="1939675" y="3688550"/>
            <a:ext cx="15303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lg" w="lg" type="none"/>
            <a:tailEnd len="lg" w="lg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larity">
  <a:themeElements>
    <a:clrScheme name="Golden Bears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1340BD"/>
      </a:accent1>
      <a:accent2>
        <a:srgbClr val="F5AD38"/>
      </a:accent2>
      <a:accent3>
        <a:srgbClr val="BFE4E9"/>
      </a:accent3>
      <a:accent4>
        <a:srgbClr val="ECE29B"/>
      </a:accent4>
      <a:accent5>
        <a:srgbClr val="522CC6"/>
      </a:accent5>
      <a:accent6>
        <a:srgbClr val="418F21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