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471" r:id="rId2"/>
    <p:sldId id="696" r:id="rId3"/>
    <p:sldId id="697" r:id="rId4"/>
    <p:sldId id="698" r:id="rId5"/>
    <p:sldId id="701" r:id="rId6"/>
    <p:sldId id="700" r:id="rId7"/>
    <p:sldId id="706" r:id="rId8"/>
    <p:sldId id="722" r:id="rId9"/>
    <p:sldId id="721" r:id="rId10"/>
    <p:sldId id="699" r:id="rId11"/>
    <p:sldId id="711" r:id="rId12"/>
    <p:sldId id="720" r:id="rId13"/>
    <p:sldId id="703" r:id="rId14"/>
    <p:sldId id="708" r:id="rId15"/>
    <p:sldId id="712" r:id="rId16"/>
    <p:sldId id="671" r:id="rId17"/>
    <p:sldId id="717" r:id="rId18"/>
    <p:sldId id="702" r:id="rId19"/>
    <p:sldId id="645" r:id="rId20"/>
    <p:sldId id="642" r:id="rId21"/>
    <p:sldId id="707" r:id="rId22"/>
    <p:sldId id="667" r:id="rId23"/>
    <p:sldId id="715" r:id="rId24"/>
    <p:sldId id="716" r:id="rId25"/>
    <p:sldId id="713" r:id="rId26"/>
    <p:sldId id="714" r:id="rId27"/>
    <p:sldId id="676" r:id="rId28"/>
    <p:sldId id="677" r:id="rId29"/>
    <p:sldId id="678" r:id="rId30"/>
    <p:sldId id="724" r:id="rId31"/>
    <p:sldId id="679" r:id="rId32"/>
    <p:sldId id="726" r:id="rId33"/>
    <p:sldId id="680" r:id="rId34"/>
    <p:sldId id="718" r:id="rId35"/>
    <p:sldId id="723" r:id="rId36"/>
    <p:sldId id="681" r:id="rId37"/>
    <p:sldId id="682" r:id="rId38"/>
    <p:sldId id="683" r:id="rId39"/>
    <p:sldId id="684" r:id="rId40"/>
    <p:sldId id="685" r:id="rId41"/>
    <p:sldId id="686" r:id="rId42"/>
  </p:sldIdLst>
  <p:sldSz cx="9144000" cy="6858000" type="screen4x3"/>
  <p:notesSz cx="6858000" cy="9144000"/>
  <p:custDataLst>
    <p:tags r:id="rId4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63">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ireeja Ranad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637"/>
    <a:srgbClr val="FFFFFF"/>
    <a:srgbClr val="6800C2"/>
    <a:srgbClr val="7C00EA"/>
    <a:srgbClr val="000000"/>
    <a:srgbClr val="191919"/>
    <a:srgbClr val="FF0080"/>
    <a:srgbClr val="FF6FCF"/>
    <a:srgbClr val="FF00FF"/>
    <a:srgbClr val="EB642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69" autoAdjust="0"/>
    <p:restoredTop sz="40316" autoAdjust="0"/>
  </p:normalViewPr>
  <p:slideViewPr>
    <p:cSldViewPr snapToGrid="0" snapToObjects="1">
      <p:cViewPr varScale="1">
        <p:scale>
          <a:sx n="30" d="100"/>
          <a:sy n="30" d="100"/>
        </p:scale>
        <p:origin x="2344" y="184"/>
      </p:cViewPr>
      <p:guideLst>
        <p:guide orient="horz" pos="4319"/>
        <p:guide pos="6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9B3F0F-0210-194E-8136-71D2F593D7EA}" type="datetimeFigureOut">
              <a:rPr lang="en-US" smtClean="0"/>
              <a:t>6/22/20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B03AF8-A97C-C143-9906-44CC739E15E5}" type="slidenum">
              <a:rPr lang="en-US" smtClean="0"/>
              <a:t>‹#›</a:t>
            </a:fld>
            <a:endParaRPr lang="en-US"/>
          </a:p>
        </p:txBody>
      </p:sp>
    </p:spTree>
    <p:extLst>
      <p:ext uri="{BB962C8B-B14F-4D97-AF65-F5344CB8AC3E}">
        <p14:creationId xmlns:p14="http://schemas.microsoft.com/office/powerpoint/2010/main" val="31040779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9FB876-68EF-904F-AD0A-7D5825546538}" type="datetimeFigureOut">
              <a:rPr lang="en-US" smtClean="0"/>
              <a:t>6/22/20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F057AF-BE9C-AA41-AB73-729EB62C63A4}" type="slidenum">
              <a:rPr lang="en-US" smtClean="0"/>
              <a:t>‹#›</a:t>
            </a:fld>
            <a:endParaRPr lang="en-US"/>
          </a:p>
        </p:txBody>
      </p:sp>
    </p:spTree>
    <p:extLst>
      <p:ext uri="{BB962C8B-B14F-4D97-AF65-F5344CB8AC3E}">
        <p14:creationId xmlns:p14="http://schemas.microsoft.com/office/powerpoint/2010/main" val="231170984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Everything is on Berkeley time</a:t>
            </a:r>
          </a:p>
        </p:txBody>
      </p:sp>
      <p:sp>
        <p:nvSpPr>
          <p:cNvPr id="4" name="Slide Number Placeholder 3"/>
          <p:cNvSpPr>
            <a:spLocks noGrp="1"/>
          </p:cNvSpPr>
          <p:nvPr>
            <p:ph type="sldNum" sz="quarter" idx="10"/>
          </p:nvPr>
        </p:nvSpPr>
        <p:spPr/>
        <p:txBody>
          <a:bodyPr/>
          <a:lstStyle/>
          <a:p>
            <a:fld id="{CDF057AF-BE9C-AA41-AB73-729EB62C63A4}" type="slidenum">
              <a:rPr lang="en-US" smtClean="0"/>
              <a:t>1</a:t>
            </a:fld>
            <a:endParaRPr lang="en-US"/>
          </a:p>
        </p:txBody>
      </p:sp>
    </p:spTree>
    <p:extLst>
      <p:ext uri="{BB962C8B-B14F-4D97-AF65-F5344CB8AC3E}">
        <p14:creationId xmlns:p14="http://schemas.microsoft.com/office/powerpoint/2010/main" val="99720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Exams are based on the HWs</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Different types of problems --- help everyone find their niche </a:t>
            </a:r>
          </a:p>
          <a:p>
            <a:endParaRPr lang="en-US" dirty="0"/>
          </a:p>
          <a:p>
            <a:r>
              <a:rPr lang="en-US" dirty="0"/>
              <a:t>Self grades as well as reader grades -- go back and look at the solutions. Reader grades are for balance</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129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Calibri"/>
                <a:ea typeface="Calibri"/>
                <a:cs typeface="Calibri"/>
                <a:sym typeface="Calibri"/>
              </a:rPr>
              <a:t>11</a:t>
            </a:fld>
            <a:endParaRPr lang="en-US"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2053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7: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dirty="0">
                <a:solidFill>
                  <a:schemeClr val="dk1"/>
                </a:solidFill>
                <a:latin typeface="Calibri"/>
                <a:ea typeface="Calibri"/>
                <a:cs typeface="Calibri"/>
                <a:sym typeface="Calibri"/>
              </a:rPr>
              <a:t>Be respectful of staff time</a:t>
            </a:r>
            <a:endParaRPr sz="1100" dirty="0">
              <a:solidFill>
                <a:schemeClr val="dk1"/>
              </a:solidFill>
              <a:latin typeface="Calibri"/>
              <a:ea typeface="Calibri"/>
              <a:cs typeface="Calibri"/>
              <a:sym typeface="Calibri"/>
            </a:endParaRPr>
          </a:p>
        </p:txBody>
      </p:sp>
      <p:sp>
        <p:nvSpPr>
          <p:cNvPr id="214" name="Google Shape;214;p7: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13</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695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is to learn about</a:t>
            </a:r>
            <a:r>
              <a:rPr lang="en-US" baseline="0" dirty="0"/>
              <a:t> new things. So if you’ve heard about something before --- help out a friend and learn to teach it to them. If something is new to you, then great. That’s the point. If you already knew everything in the course, this wouldn’t be a very worthwhile course. Our goal is not to judge you or weed people out, we want to instead build a community where everyone can be successful.</a:t>
            </a:r>
          </a:p>
          <a:p>
            <a:endParaRPr lang="en-US" baseline="0" dirty="0"/>
          </a:p>
          <a:p>
            <a:r>
              <a:rPr lang="en-US" baseline="0" dirty="0"/>
              <a:t>Intro  to your </a:t>
            </a:r>
            <a:r>
              <a:rPr lang="en-US" baseline="0" dirty="0" err="1"/>
              <a:t>neighbour</a:t>
            </a:r>
            <a:endParaRPr lang="en-US" baseline="0" dirty="0"/>
          </a:p>
          <a:p>
            <a:endParaRPr lang="en-US" dirty="0"/>
          </a:p>
          <a:p>
            <a:r>
              <a:rPr lang="en-US" dirty="0"/>
              <a:t>Don’t cheat</a:t>
            </a:r>
          </a:p>
          <a:p>
            <a:endParaRPr lang="en-US" dirty="0"/>
          </a:p>
          <a:p>
            <a:r>
              <a:rPr lang="en-US" dirty="0"/>
              <a:t>Introduce yourself to your neighbor</a:t>
            </a:r>
          </a:p>
          <a:p>
            <a:endParaRPr lang="en-US" dirty="0"/>
          </a:p>
          <a:p>
            <a:r>
              <a:rPr lang="en-US" dirty="0"/>
              <a:t>No </a:t>
            </a:r>
            <a:r>
              <a:rPr lang="en-US" dirty="0" err="1"/>
              <a:t>judgements</a:t>
            </a:r>
            <a:endParaRPr lang="en-US" dirty="0"/>
          </a:p>
          <a:p>
            <a:r>
              <a:rPr lang="en-US" dirty="0"/>
              <a:t>Condescending</a:t>
            </a:r>
            <a:r>
              <a:rPr lang="en-US" baseline="0" dirty="0"/>
              <a:t> behavior is not tolerated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14</a:t>
            </a:fld>
            <a:endParaRPr lang="en-US"/>
          </a:p>
        </p:txBody>
      </p:sp>
    </p:spTree>
    <p:extLst>
      <p:ext uri="{BB962C8B-B14F-4D97-AF65-F5344CB8AC3E}">
        <p14:creationId xmlns:p14="http://schemas.microsoft.com/office/powerpoint/2010/main" val="3845897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lang="en-US" dirty="0"/>
          </a:p>
        </p:txBody>
      </p:sp>
      <p:sp>
        <p:nvSpPr>
          <p:cNvPr id="223" name="Google Shape;22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49047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Attend lecture “live” – fast paced, easy to get behind</a:t>
            </a:r>
          </a:p>
          <a:p>
            <a:r>
              <a:rPr lang="en-US" dirty="0"/>
              <a:t>Resources: </a:t>
            </a:r>
            <a:r>
              <a:rPr lang="en-US" dirty="0" err="1"/>
              <a:t>hw</a:t>
            </a:r>
            <a:r>
              <a:rPr lang="en-US" dirty="0"/>
              <a:t> party, OH, piazza, notes</a:t>
            </a:r>
          </a:p>
        </p:txBody>
      </p:sp>
      <p:sp>
        <p:nvSpPr>
          <p:cNvPr id="4" name="Slide Number Placeholder 3"/>
          <p:cNvSpPr>
            <a:spLocks noGrp="1"/>
          </p:cNvSpPr>
          <p:nvPr>
            <p:ph type="sldNum" idx="10"/>
          </p:nvPr>
        </p:nvSpPr>
        <p:spPr/>
        <p:txBody>
          <a:bodyPr/>
          <a:lstStyle/>
          <a:p>
            <a:fld id="{00000000-1234-1234-1234-123412341234}" type="slidenum">
              <a:rPr lang="uk-UA">
                <a:solidFill>
                  <a:schemeClr val="dk1"/>
                </a:solidFill>
                <a:latin typeface="Calibri"/>
                <a:ea typeface="Calibri"/>
                <a:cs typeface="Calibri"/>
                <a:sym typeface="Calibri"/>
              </a:rPr>
              <a:pPr/>
              <a:t>16</a:t>
            </a:fld>
            <a:endParaRPr lang="uk-U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48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VLAD!</a:t>
            </a:r>
          </a:p>
        </p:txBody>
      </p:sp>
      <p:sp>
        <p:nvSpPr>
          <p:cNvPr id="4" name="Slide Number Placeholder 3"/>
          <p:cNvSpPr>
            <a:spLocks noGrp="1"/>
          </p:cNvSpPr>
          <p:nvPr>
            <p:ph type="sldNum" idx="10"/>
          </p:nvPr>
        </p:nvSpPr>
        <p:spPr/>
        <p:txBody>
          <a:bodyPr/>
          <a:lstStyle/>
          <a:p>
            <a:fld id="{00000000-1234-1234-1234-123412341234}" type="slidenum">
              <a:rPr lang="uk-UA">
                <a:solidFill>
                  <a:schemeClr val="dk1"/>
                </a:solidFill>
                <a:latin typeface="Calibri"/>
                <a:ea typeface="Calibri"/>
                <a:cs typeface="Calibri"/>
                <a:sym typeface="Calibri"/>
              </a:rPr>
              <a:pPr/>
              <a:t>17</a:t>
            </a:fld>
            <a:endParaRPr lang="uk-U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0411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a:t>
            </a:r>
            <a:r>
              <a:rPr lang="en-US" baseline="0" dirty="0"/>
              <a:t> with the analysis of feedback and stability of systems. </a:t>
            </a:r>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19</a:t>
            </a:fld>
            <a:endParaRPr lang="en-US"/>
          </a:p>
        </p:txBody>
      </p:sp>
    </p:spTree>
    <p:extLst>
      <p:ext uri="{BB962C8B-B14F-4D97-AF65-F5344CB8AC3E}">
        <p14:creationId xmlns:p14="http://schemas.microsoft.com/office/powerpoint/2010/main" val="109571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Rigorous foundation, learning new</a:t>
            </a:r>
          </a:p>
          <a:p>
            <a:r>
              <a:rPr lang="en-US" dirty="0"/>
              <a:t>1. Take abstract unstructured </a:t>
            </a:r>
            <a:r>
              <a:rPr lang="en-US" dirty="0">
                <a:sym typeface="Wingdings" pitchFamily="2" charset="2"/>
              </a:rPr>
              <a:t> </a:t>
            </a:r>
            <a:r>
              <a:rPr lang="en-US" dirty="0" err="1">
                <a:sym typeface="Wingdings" pitchFamily="2" charset="2"/>
              </a:rPr>
              <a:t>formuation</a:t>
            </a:r>
            <a:r>
              <a:rPr lang="en-US" dirty="0">
                <a:sym typeface="Wingdings" pitchFamily="2" charset="2"/>
              </a:rPr>
              <a:t> you can work with</a:t>
            </a:r>
          </a:p>
          <a:p>
            <a:r>
              <a:rPr lang="en-US" dirty="0">
                <a:sym typeface="Wingdings" pitchFamily="2" charset="2"/>
              </a:rPr>
              <a:t>2. Models are good, but how to actually build things in the .Focus on design. Circuits, circuit models  real designs</a:t>
            </a:r>
          </a:p>
          <a:p>
            <a:r>
              <a:rPr lang="en-US" dirty="0">
                <a:sym typeface="Wingdings" pitchFamily="2" charset="2"/>
              </a:rPr>
              <a:t>3. Learn from data rather than guessing a model, and we’ll introduce some ideas in machine learning</a:t>
            </a:r>
          </a:p>
          <a:p>
            <a:endParaRPr lang="en-US" dirty="0">
              <a:sym typeface="Wingdings" pitchFamily="2" charset="2"/>
            </a:endParaRPr>
          </a:p>
          <a:p>
            <a:r>
              <a:rPr lang="en-US" dirty="0">
                <a:sym typeface="Wingdings" pitchFamily="2" charset="2"/>
              </a:rPr>
              <a:t>16B picks ups from here and builds on 16A</a:t>
            </a:r>
            <a:endParaRPr lang="en-US" dirty="0"/>
          </a:p>
          <a:p>
            <a:endParaRPr lang="en-US" dirty="0"/>
          </a:p>
          <a:p>
            <a:endParaRPr lang="en-US" dirty="0"/>
          </a:p>
          <a:p>
            <a:r>
              <a:rPr lang="en-US" dirty="0"/>
              <a:t>It</a:t>
            </a:r>
            <a:r>
              <a:rPr lang="en-US" baseline="0" dirty="0"/>
              <a:t> was very important here to have two different backgrounds among people who were designing the course. </a:t>
            </a:r>
            <a:r>
              <a:rPr lang="en-US" baseline="0" dirty="0" err="1"/>
              <a:t>Elad</a:t>
            </a:r>
            <a:r>
              <a:rPr lang="en-US" baseline="0" dirty="0"/>
              <a:t> (who was my co-designer on the circuits and physical side) and I went back for hours and even weeks and months on the order and choice of topics here, and we got feedback from others who were helping out with the course as well as graduate and undergraduate students.</a:t>
            </a:r>
          </a:p>
          <a:p>
            <a:endParaRPr lang="en-US" baseline="0" dirty="0"/>
          </a:p>
        </p:txBody>
      </p:sp>
      <p:sp>
        <p:nvSpPr>
          <p:cNvPr id="4" name="Slide Number Placeholder 3"/>
          <p:cNvSpPr>
            <a:spLocks noGrp="1"/>
          </p:cNvSpPr>
          <p:nvPr>
            <p:ph type="sldNum" sz="quarter" idx="10"/>
          </p:nvPr>
        </p:nvSpPr>
        <p:spPr/>
        <p:txBody>
          <a:bodyPr/>
          <a:lstStyle/>
          <a:p>
            <a:fld id="{CDF057AF-BE9C-AA41-AB73-729EB62C63A4}" type="slidenum">
              <a:rPr lang="en-US" smtClean="0"/>
              <a:t>22</a:t>
            </a:fld>
            <a:endParaRPr lang="en-US"/>
          </a:p>
        </p:txBody>
      </p:sp>
    </p:spTree>
    <p:extLst>
      <p:ext uri="{BB962C8B-B14F-4D97-AF65-F5344CB8AC3E}">
        <p14:creationId xmlns:p14="http://schemas.microsoft.com/office/powerpoint/2010/main" val="3208318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70: Learn how the national program to match medical residents with hospitals works, and where the fundamentals of probability come from</a:t>
            </a:r>
          </a:p>
          <a:p>
            <a:r>
              <a:rPr lang="en-US" sz="1200" kern="1200" dirty="0">
                <a:solidFill>
                  <a:schemeClr val="tx1"/>
                </a:solidFill>
                <a:effectLst/>
                <a:latin typeface="+mn-lt"/>
                <a:ea typeface="+mn-ea"/>
                <a:cs typeface="+mn-cs"/>
              </a:rPr>
              <a:t>126: Learn how many people you need to sample if you wanted to get accurate results from an election</a:t>
            </a:r>
          </a:p>
          <a:p>
            <a:r>
              <a:rPr lang="en-US" sz="1200" kern="1200" dirty="0">
                <a:solidFill>
                  <a:schemeClr val="tx1"/>
                </a:solidFill>
                <a:effectLst/>
                <a:latin typeface="+mn-lt"/>
                <a:ea typeface="+mn-ea"/>
                <a:cs typeface="+mn-cs"/>
              </a:rPr>
              <a:t>118/123: Signal processing + Optical systems + computational imaging --- e.g. the types of techniques used to create the black hole image that people are talking about.</a:t>
            </a:r>
          </a:p>
          <a:p>
            <a:r>
              <a:rPr lang="en-US" sz="1200" kern="1200" dirty="0">
                <a:solidFill>
                  <a:schemeClr val="tx1"/>
                </a:solidFill>
                <a:effectLst/>
                <a:latin typeface="+mn-lt"/>
                <a:ea typeface="+mn-ea"/>
                <a:cs typeface="+mn-cs"/>
              </a:rPr>
              <a:t>127: Fundamental principles of optimization --- basic algorithms behind training of neural networks etc.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05/140: Learn how to build and optimize the circuits underlying all of your smart devices, including touchscreens, heart rate monitors, Face ID,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130: Learn how to the devices underlying all modern computation really work</a:t>
            </a:r>
          </a:p>
          <a:p>
            <a:r>
              <a:rPr lang="en-US" sz="1200" kern="1200" dirty="0">
                <a:solidFill>
                  <a:schemeClr val="tx1"/>
                </a:solidFill>
                <a:effectLst/>
                <a:latin typeface="+mn-lt"/>
                <a:ea typeface="+mn-ea"/>
                <a:cs typeface="+mn-cs"/>
              </a:rPr>
              <a:t>134: Learn how solar cells work and how to optimize them</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23</a:t>
            </a:fld>
            <a:endParaRPr lang="en-US"/>
          </a:p>
        </p:txBody>
      </p:sp>
    </p:spTree>
    <p:extLst>
      <p:ext uri="{BB962C8B-B14F-4D97-AF65-F5344CB8AC3E}">
        <p14:creationId xmlns:p14="http://schemas.microsoft.com/office/powerpoint/2010/main" val="176729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fdabb8f61_0_1:notes"/>
          <p:cNvSpPr txBox="1">
            <a:spLocks noGrp="1"/>
          </p:cNvSpPr>
          <p:nvPr>
            <p:ph type="body" idx="1"/>
          </p:nvPr>
        </p:nvSpPr>
        <p:spPr>
          <a:xfrm>
            <a:off x="685800" y="4343400"/>
            <a:ext cx="5486344" cy="4114857"/>
          </a:xfrm>
          <a:prstGeom prst="rect">
            <a:avLst/>
          </a:prstGeom>
        </p:spPr>
        <p:txBody>
          <a:bodyPr spcFirstLastPara="1" wrap="square" lIns="91421" tIns="45711" rIns="91421" bIns="45711" anchor="t" anchorCtr="0">
            <a:noAutofit/>
          </a:bodyPr>
          <a:lstStyle/>
          <a:p>
            <a:endParaRPr/>
          </a:p>
        </p:txBody>
      </p:sp>
      <p:sp>
        <p:nvSpPr>
          <p:cNvPr id="168" name="Google Shape;168;g3fdabb8f61_0_1:notes"/>
          <p:cNvSpPr>
            <a:spLocks noGrp="1" noRot="1" noChangeAspect="1"/>
          </p:cNvSpPr>
          <p:nvPr>
            <p:ph type="sldImg" idx="2"/>
          </p:nvPr>
        </p:nvSpPr>
        <p:spPr>
          <a:xfrm>
            <a:off x="1144588" y="685800"/>
            <a:ext cx="457041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919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will give you an idea of the many different things you can do in EECS.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 spot in this dept for each one of you. You don’t have to like everything, but take this course will help you find the part of the department that’s right for you.</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Much of the new technology being developed</a:t>
            </a:r>
            <a:r>
              <a:rPr lang="en-US" baseline="0" dirty="0"/>
              <a:t> today, for instance at places like Microsoft, is a combination of ideas from EE and CS. Much of my personal research is motivated by the Internet of Things, which is a great example of EE and CS ideas coming together. The next generation of innovators needs to be able to go back and forth between the two fields.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EE127</a:t>
            </a:r>
            <a:r>
              <a:rPr lang="en-US" baseline="0" dirty="0"/>
              <a:t> is core material related to 189 and many people don’t realize that</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DF057AF-BE9C-AA41-AB73-729EB62C63A4}" type="slidenum">
              <a:rPr lang="en-US" smtClean="0"/>
              <a:t>24</a:t>
            </a:fld>
            <a:endParaRPr lang="en-US"/>
          </a:p>
        </p:txBody>
      </p:sp>
    </p:spTree>
    <p:extLst>
      <p:ext uri="{BB962C8B-B14F-4D97-AF65-F5344CB8AC3E}">
        <p14:creationId xmlns:p14="http://schemas.microsoft.com/office/powerpoint/2010/main" val="3567105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3: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dirty="0">
                <a:solidFill>
                  <a:schemeClr val="dk1"/>
                </a:solidFill>
                <a:latin typeface="Calibri"/>
                <a:ea typeface="Calibri"/>
                <a:cs typeface="Calibri"/>
                <a:sym typeface="Calibri"/>
              </a:rPr>
              <a:t>Communications examples that required a LOT of engineering</a:t>
            </a:r>
            <a:endParaRPr dirty="0"/>
          </a:p>
          <a:p>
            <a:r>
              <a:rPr lang="en-US" sz="1100" dirty="0">
                <a:solidFill>
                  <a:schemeClr val="dk1"/>
                </a:solidFill>
                <a:latin typeface="Calibri"/>
                <a:ea typeface="Calibri"/>
                <a:cs typeface="Calibri"/>
                <a:sym typeface="Calibri"/>
              </a:rPr>
              <a:t>Top: telegraph, attributed to Morse (of Morse code fame), press the lever and it sends messages in binary (long or short pulse). </a:t>
            </a:r>
          </a:p>
          <a:p>
            <a:endParaRPr dirty="0"/>
          </a:p>
          <a:p>
            <a:r>
              <a:rPr lang="en-US" sz="1100" dirty="0">
                <a:solidFill>
                  <a:schemeClr val="dk1"/>
                </a:solidFill>
                <a:latin typeface="Calibri"/>
                <a:ea typeface="Calibri"/>
                <a:cs typeface="Calibri"/>
                <a:sym typeface="Calibri"/>
              </a:rPr>
              <a:t>Bottom Left: trans-Atlantic cable, didn’t work first time because engineers didn’t correctly model how the power travels through (and decays) through the wire. An example of not understanding what problem to solve in the first place, and the importance of modeling</a:t>
            </a:r>
            <a:endParaRPr dirty="0"/>
          </a:p>
          <a:p>
            <a:endParaRPr lang="en-US"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Bottom right: telephone (Alex graham-bell)</a:t>
            </a:r>
            <a:endParaRPr dirty="0"/>
          </a:p>
        </p:txBody>
      </p:sp>
      <p:sp>
        <p:nvSpPr>
          <p:cNvPr id="259" name="Google Shape;259;p13: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25</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194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267" name="Google Shape;267;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4428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dirty="0">
                <a:solidFill>
                  <a:schemeClr val="dk1"/>
                </a:solidFill>
                <a:latin typeface="Calibri"/>
                <a:ea typeface="Calibri"/>
                <a:cs typeface="Calibri"/>
                <a:sym typeface="Calibri"/>
              </a:rPr>
              <a:t>Moore’s Law: the number of transistors you can put on a silicon chip roughly doubles every 2-3 years or so</a:t>
            </a:r>
            <a:endParaRPr dirty="0"/>
          </a:p>
          <a:p>
            <a:r>
              <a:rPr lang="en-US" sz="1100" dirty="0">
                <a:solidFill>
                  <a:schemeClr val="dk1"/>
                </a:solidFill>
                <a:latin typeface="Calibri"/>
                <a:ea typeface="Calibri"/>
                <a:cs typeface="Calibri"/>
                <a:sym typeface="Calibri"/>
              </a:rPr>
              <a:t>Moore was Berkeley grad, cofounded Intel</a:t>
            </a:r>
            <a:endParaRPr dirty="0"/>
          </a:p>
          <a:p>
            <a:endParaRPr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What’s a transistor? (discuss one min) How would you explain so my mother can understand? </a:t>
            </a:r>
            <a:endParaRPr dirty="0"/>
          </a:p>
          <a:p>
            <a:r>
              <a:rPr lang="en-US" sz="1100" dirty="0">
                <a:solidFill>
                  <a:schemeClr val="dk1"/>
                </a:solidFill>
                <a:latin typeface="Calibri"/>
                <a:ea typeface="Calibri"/>
                <a:cs typeface="Calibri"/>
                <a:sym typeface="Calibri"/>
              </a:rPr>
              <a:t>An electronic switch.</a:t>
            </a:r>
            <a:endParaRPr dirty="0"/>
          </a:p>
          <a:p>
            <a:endParaRPr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All electronics is based on being able to make very small fast and cheap switches (like the telegraph).</a:t>
            </a:r>
            <a:endParaRPr dirty="0"/>
          </a:p>
          <a:p>
            <a:r>
              <a:rPr lang="en-US" sz="1100" dirty="0">
                <a:solidFill>
                  <a:schemeClr val="dk1"/>
                </a:solidFill>
                <a:latin typeface="Calibri"/>
                <a:ea typeface="Calibri"/>
                <a:cs typeface="Calibri"/>
                <a:sym typeface="Calibri"/>
              </a:rPr>
              <a:t>Over last 40 years, we’ve gotten 6 orders of mag increase in the switches we can build, so massive transition over short time! Can build super complicated systems</a:t>
            </a:r>
            <a:endParaRPr dirty="0"/>
          </a:p>
          <a:p>
            <a:r>
              <a:rPr lang="en-US" sz="1100" dirty="0">
                <a:solidFill>
                  <a:schemeClr val="dk1"/>
                </a:solidFill>
                <a:latin typeface="Calibri"/>
                <a:ea typeface="Calibri"/>
                <a:cs typeface="Calibri"/>
                <a:sym typeface="Calibri"/>
              </a:rPr>
              <a:t>e.g. 2.6 Billion transistors on a chip now, can’t worry about how each electron flows, need to apply abstraction and multi-step thinking → KEY in this class</a:t>
            </a:r>
            <a:endParaRPr sz="1100" dirty="0">
              <a:solidFill>
                <a:schemeClr val="dk1"/>
              </a:solidFill>
              <a:latin typeface="Calibri"/>
              <a:ea typeface="Calibri"/>
              <a:cs typeface="Calibri"/>
              <a:sym typeface="Calibri"/>
            </a:endParaRPr>
          </a:p>
          <a:p>
            <a:endParaRPr sz="1100" dirty="0">
              <a:solidFill>
                <a:schemeClr val="dk1"/>
              </a:solidFill>
              <a:latin typeface="Calibri"/>
              <a:ea typeface="Calibri"/>
              <a:cs typeface="Calibri"/>
              <a:sym typeface="Calibri"/>
            </a:endParaRPr>
          </a:p>
          <a:p>
            <a:endParaRPr sz="1100" dirty="0">
              <a:solidFill>
                <a:schemeClr val="dk1"/>
              </a:solidFill>
              <a:latin typeface="Calibri"/>
              <a:ea typeface="Calibri"/>
              <a:cs typeface="Calibri"/>
              <a:sym typeface="Calibri"/>
            </a:endParaRPr>
          </a:p>
          <a:p>
            <a:endParaRPr sz="1100" dirty="0">
              <a:solidFill>
                <a:schemeClr val="dk1"/>
              </a:solidFill>
              <a:latin typeface="Calibri"/>
              <a:ea typeface="Calibri"/>
              <a:cs typeface="Calibri"/>
              <a:sym typeface="Calibri"/>
            </a:endParaRPr>
          </a:p>
        </p:txBody>
      </p:sp>
      <p:sp>
        <p:nvSpPr>
          <p:cNvPr id="277" name="Google Shape;277;p15: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27</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79900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6: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286" name="Google Shape;28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5562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17: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dirty="0">
                <a:solidFill>
                  <a:schemeClr val="dk1"/>
                </a:solidFill>
                <a:latin typeface="Calibri"/>
                <a:ea typeface="Calibri"/>
                <a:cs typeface="Calibri"/>
                <a:sym typeface="Calibri"/>
              </a:rPr>
              <a:t>Turing was first gay man in computers (also first man) (also first person). Helped win the war by cracking the code for Enigma machine to spy on Germans – some say this saved 14M lives.</a:t>
            </a:r>
            <a:endParaRPr dirty="0"/>
          </a:p>
          <a:p>
            <a:endParaRPr lang="en-US"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Died early at 41 (1952) of cyanide poisoning, likely suicide after being prosecuted for homosexual acts.</a:t>
            </a:r>
            <a:endParaRPr dirty="0"/>
          </a:p>
          <a:p>
            <a:endParaRPr lang="en-US"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Considered the father of CS and AI, he could have otherwise lived to see his work transform the world.</a:t>
            </a:r>
            <a:endParaRPr dirty="0"/>
          </a:p>
          <a:p>
            <a:endParaRPr sz="1100" dirty="0">
              <a:solidFill>
                <a:schemeClr val="dk1"/>
              </a:solidFill>
              <a:latin typeface="Calibri"/>
              <a:ea typeface="Calibri"/>
              <a:cs typeface="Calibri"/>
              <a:sym typeface="Calibri"/>
            </a:endParaRPr>
          </a:p>
          <a:p>
            <a:r>
              <a:rPr lang="en-US" sz="1100" dirty="0">
                <a:solidFill>
                  <a:schemeClr val="dk1"/>
                </a:solidFill>
                <a:latin typeface="Calibri"/>
                <a:ea typeface="Calibri"/>
                <a:cs typeface="Calibri"/>
                <a:sym typeface="Calibri"/>
              </a:rPr>
              <a:t>These folks figured out fundamental limits on what’s possible so we can build up to the high tech we have today.</a:t>
            </a:r>
            <a:endParaRPr dirty="0"/>
          </a:p>
        </p:txBody>
      </p:sp>
      <p:sp>
        <p:nvSpPr>
          <p:cNvPr id="299" name="Google Shape;299;p17: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29</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5458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309" name="Google Shape;30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10069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309" name="Google Shape;30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5313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8: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309" name="Google Shape;30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711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9: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332" name="Google Shape;33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9316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endParaRPr sz="1100" dirty="0">
              <a:solidFill>
                <a:schemeClr val="dk1"/>
              </a:solidFill>
              <a:latin typeface="Calibri"/>
              <a:ea typeface="Calibri"/>
              <a:cs typeface="Calibri"/>
              <a:sym typeface="Calibri"/>
            </a:endParaRPr>
          </a:p>
        </p:txBody>
      </p:sp>
      <p:sp>
        <p:nvSpPr>
          <p:cNvPr id="176" name="Google Shape;176;p3: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3</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05722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0: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339" name="Google Shape;339;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295287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anatomy lesson of Dr. </a:t>
            </a:r>
            <a:r>
              <a:rPr lang="en-US" baseline="0" dirty="0" err="1"/>
              <a:t>Nicolaes</a:t>
            </a:r>
            <a:r>
              <a:rPr lang="en-US" baseline="0" dirty="0"/>
              <a:t> </a:t>
            </a:r>
            <a:r>
              <a:rPr lang="en-US" baseline="0" dirty="0" err="1"/>
              <a:t>Tulp</a:t>
            </a:r>
            <a:endParaRPr lang="en-US" baseline="0" dirty="0"/>
          </a:p>
          <a:p>
            <a:endParaRPr lang="en-US" baseline="0" dirty="0"/>
          </a:p>
          <a:p>
            <a:r>
              <a:rPr lang="en-US" baseline="0" dirty="0"/>
              <a:t>Painting by Rembrandt</a:t>
            </a:r>
            <a:endParaRPr lang="en-US" dirty="0"/>
          </a:p>
        </p:txBody>
      </p:sp>
      <p:sp>
        <p:nvSpPr>
          <p:cNvPr id="4" name="Slide Number Placeholder 3"/>
          <p:cNvSpPr>
            <a:spLocks noGrp="1"/>
          </p:cNvSpPr>
          <p:nvPr>
            <p:ph type="sldNum" idx="10"/>
          </p:nvPr>
        </p:nvSpPr>
        <p:spPr/>
        <p:txBody>
          <a:bodyPr/>
          <a:lstStyle/>
          <a:p>
            <a:fld id="{00000000-1234-1234-1234-123412341234}" type="slidenum">
              <a:rPr lang="uk-UA">
                <a:solidFill>
                  <a:schemeClr val="dk1"/>
                </a:solidFill>
                <a:latin typeface="Calibri"/>
                <a:ea typeface="Calibri"/>
                <a:cs typeface="Calibri"/>
                <a:sym typeface="Calibri"/>
              </a:rPr>
              <a:pPr/>
              <a:t>37</a:t>
            </a:fld>
            <a:endParaRPr lang="uk-UA">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9081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22: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a:solidFill>
                  <a:schemeClr val="dk1"/>
                </a:solidFill>
                <a:latin typeface="Calibri"/>
                <a:ea typeface="Calibri"/>
                <a:cs typeface="Calibri"/>
                <a:sym typeface="Calibri"/>
              </a:rPr>
              <a:t>Do you recognize this fine specimen of brain in the MRI? It’s me (Laura Waller)</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What does CT stand for? “Computed Tomography”</a:t>
            </a:r>
            <a:endParaRPr/>
          </a:p>
          <a:p>
            <a:endParaRPr sz="1100">
              <a:solidFill>
                <a:schemeClr val="dk1"/>
              </a:solidFill>
              <a:latin typeface="Calibri"/>
              <a:ea typeface="Calibri"/>
              <a:cs typeface="Calibri"/>
              <a:sym typeface="Calibri"/>
            </a:endParaRPr>
          </a:p>
        </p:txBody>
      </p:sp>
      <p:sp>
        <p:nvSpPr>
          <p:cNvPr id="353" name="Google Shape;353;p22: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38</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72112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23: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r>
              <a:rPr lang="en-US" dirty="0"/>
              <a:t>When you don’t understand</a:t>
            </a:r>
            <a:r>
              <a:rPr lang="en-US" baseline="0" dirty="0"/>
              <a:t> something, simplify.</a:t>
            </a:r>
            <a:endParaRPr dirty="0"/>
          </a:p>
        </p:txBody>
      </p:sp>
      <p:sp>
        <p:nvSpPr>
          <p:cNvPr id="367" name="Google Shape;367;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5332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24: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a:solidFill>
                  <a:schemeClr val="dk1"/>
                </a:solidFill>
                <a:latin typeface="Calibri"/>
                <a:ea typeface="Calibri"/>
                <a:cs typeface="Calibri"/>
                <a:sym typeface="Calibri"/>
              </a:rPr>
              <a:t>What does each pixel in the image represent?</a:t>
            </a:r>
            <a:endParaRPr/>
          </a:p>
          <a:p>
            <a:endParaRPr sz="1100">
              <a:solidFill>
                <a:schemeClr val="dk1"/>
              </a:solidFill>
              <a:latin typeface="Calibri"/>
              <a:ea typeface="Calibri"/>
              <a:cs typeface="Calibri"/>
              <a:sym typeface="Calibri"/>
            </a:endParaRPr>
          </a:p>
        </p:txBody>
      </p:sp>
      <p:sp>
        <p:nvSpPr>
          <p:cNvPr id="379" name="Google Shape;379;p24: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40</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653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p25: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a:solidFill>
                  <a:schemeClr val="dk1"/>
                </a:solidFill>
                <a:latin typeface="Calibri"/>
                <a:ea typeface="Calibri"/>
                <a:cs typeface="Calibri"/>
                <a:sym typeface="Calibri"/>
              </a:rPr>
              <a:t>First, let’s simplify by reducing the resolution…. A LOT. Now it’s just a 4 pixel image.</a:t>
            </a:r>
            <a:endParaRPr/>
          </a:p>
        </p:txBody>
      </p:sp>
      <p:sp>
        <p:nvSpPr>
          <p:cNvPr id="409" name="Google Shape;409;p25: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41</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363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notes"/>
          <p:cNvSpPr txBox="1">
            <a:spLocks noGrp="1"/>
          </p:cNvSpPr>
          <p:nvPr>
            <p:ph type="body" idx="1"/>
          </p:nvPr>
        </p:nvSpPr>
        <p:spPr>
          <a:xfrm>
            <a:off x="685800" y="4400550"/>
            <a:ext cx="5486400" cy="3600450"/>
          </a:xfrm>
          <a:prstGeom prst="rect">
            <a:avLst/>
          </a:prstGeom>
          <a:noFill/>
          <a:ln>
            <a:noFill/>
          </a:ln>
        </p:spPr>
        <p:txBody>
          <a:bodyPr spcFirstLastPara="1" wrap="square" lIns="91421" tIns="45711" rIns="91421" bIns="45711" anchor="t" anchorCtr="0">
            <a:noAutofit/>
          </a:bodyPr>
          <a:lstStyle/>
          <a:p>
            <a:r>
              <a:rPr lang="en-US" sz="1100">
                <a:solidFill>
                  <a:schemeClr val="dk1"/>
                </a:solidFill>
                <a:latin typeface="Calibri"/>
                <a:ea typeface="Calibri"/>
                <a:cs typeface="Calibri"/>
                <a:sym typeface="Calibri"/>
              </a:rPr>
              <a:t>Put in gsi names, check grace/Hannah emails and add pics</a:t>
            </a:r>
            <a:endParaRPr/>
          </a:p>
        </p:txBody>
      </p:sp>
      <p:sp>
        <p:nvSpPr>
          <p:cNvPr id="188" name="Google Shape;188;p4:notes"/>
          <p:cNvSpPr txBox="1">
            <a:spLocks noGrp="1"/>
          </p:cNvSpPr>
          <p:nvPr>
            <p:ph type="sldNum" idx="12"/>
          </p:nvPr>
        </p:nvSpPr>
        <p:spPr>
          <a:xfrm>
            <a:off x="3884613" y="8685213"/>
            <a:ext cx="2971800" cy="458787"/>
          </a:xfrm>
          <a:prstGeom prst="rect">
            <a:avLst/>
          </a:prstGeom>
          <a:noFill/>
          <a:ln>
            <a:noFill/>
          </a:ln>
        </p:spPr>
        <p:txBody>
          <a:bodyPr spcFirstLastPara="1" wrap="square" lIns="91421" tIns="45711" rIns="91421" bIns="45711" anchor="b" anchorCtr="0">
            <a:noAutofit/>
          </a:bodyPr>
          <a:lstStyle/>
          <a:p>
            <a:fld id="{00000000-1234-1234-1234-123412341234}" type="slidenum">
              <a:rPr lang="en-US">
                <a:solidFill>
                  <a:schemeClr val="dk1"/>
                </a:solidFill>
                <a:latin typeface="Calibri"/>
                <a:ea typeface="Calibri"/>
                <a:cs typeface="Calibri"/>
                <a:sym typeface="Calibri"/>
              </a:rPr>
              <a:pPr/>
              <a:t>4</a:t>
            </a:fld>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4136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6: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r>
              <a:rPr lang="en-US" dirty="0"/>
              <a:t>Website: calendar, </a:t>
            </a:r>
            <a:r>
              <a:rPr lang="en-US" dirty="0" err="1"/>
              <a:t>hw</a:t>
            </a:r>
            <a:r>
              <a:rPr lang="en-US" dirty="0"/>
              <a:t>, course policies</a:t>
            </a:r>
          </a:p>
          <a:p>
            <a:endParaRPr lang="en-US" dirty="0"/>
          </a:p>
          <a:p>
            <a:r>
              <a:rPr lang="en-US" dirty="0"/>
              <a:t>Piazza: important announcements as well as zoom links</a:t>
            </a:r>
          </a:p>
          <a:p>
            <a:endParaRPr lang="en-US" dirty="0"/>
          </a:p>
          <a:p>
            <a:r>
              <a:rPr lang="en-US" dirty="0"/>
              <a:t>Role of slack: facilitate discussion, keep using after discussion is done, </a:t>
            </a:r>
            <a:r>
              <a:rPr lang="en-US" dirty="0" err="1"/>
              <a:t>hw</a:t>
            </a:r>
            <a:r>
              <a:rPr lang="en-US" dirty="0"/>
              <a:t> and exam study groups groups </a:t>
            </a:r>
          </a:p>
          <a:p>
            <a:r>
              <a:rPr lang="en-US" dirty="0"/>
              <a:t>Be respectful of course</a:t>
            </a:r>
          </a:p>
          <a:p>
            <a:r>
              <a:rPr lang="en-US" dirty="0"/>
              <a:t>No official announcements, ask for help on piazza</a:t>
            </a:r>
          </a:p>
          <a:p>
            <a:endParaRPr lang="en-US" dirty="0"/>
          </a:p>
        </p:txBody>
      </p:sp>
      <p:sp>
        <p:nvSpPr>
          <p:cNvPr id="206" name="Google Shape;20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551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r>
              <a:rPr lang="en-US"/>
              <a:t>Intro TAs</a:t>
            </a:r>
            <a:endParaRPr/>
          </a:p>
        </p:txBody>
      </p:sp>
      <p:sp>
        <p:nvSpPr>
          <p:cNvPr id="199" name="Google Shape;19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662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 to attend any discussion</a:t>
            </a:r>
          </a:p>
          <a:p>
            <a:r>
              <a:rPr lang="en-US" dirty="0"/>
              <a:t>attend one every day M-Th</a:t>
            </a:r>
          </a:p>
        </p:txBody>
      </p:sp>
      <p:sp>
        <p:nvSpPr>
          <p:cNvPr id="4" name="Slide Number Placeholder 3"/>
          <p:cNvSpPr>
            <a:spLocks noGrp="1"/>
          </p:cNvSpPr>
          <p:nvPr>
            <p:ph type="sldNum" sz="quarter" idx="5"/>
          </p:nvPr>
        </p:nvSpPr>
        <p:spPr/>
        <p:txBody>
          <a:bodyPr/>
          <a:lstStyle/>
          <a:p>
            <a:fld id="{CDF057AF-BE9C-AA41-AB73-729EB62C63A4}" type="slidenum">
              <a:rPr lang="en-US" smtClean="0"/>
              <a:t>7</a:t>
            </a:fld>
            <a:endParaRPr lang="en-US"/>
          </a:p>
        </p:txBody>
      </p:sp>
    </p:spTree>
    <p:extLst>
      <p:ext uri="{BB962C8B-B14F-4D97-AF65-F5344CB8AC3E}">
        <p14:creationId xmlns:p14="http://schemas.microsoft.com/office/powerpoint/2010/main" val="3281442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Go to your assigned lab on </a:t>
            </a:r>
            <a:r>
              <a:rPr lang="en-US" dirty="0" err="1"/>
              <a:t>calcentral</a:t>
            </a:r>
            <a:endParaRPr lang="en-US" dirty="0"/>
          </a:p>
          <a:p>
            <a:pPr marL="171450" indent="-171450">
              <a:buFontTx/>
              <a:buChar char="-"/>
            </a:pPr>
            <a:r>
              <a:rPr lang="en-US" dirty="0"/>
              <a:t>2 labs per week, if one is on the website attend lab</a:t>
            </a:r>
          </a:p>
          <a:p>
            <a:pPr marL="171450" indent="-171450">
              <a:buFontTx/>
              <a:buChar char="-"/>
            </a:pPr>
            <a:r>
              <a:rPr lang="en-US" dirty="0"/>
              <a:t>You’ll need to get checked off in your section! As close to in person as possible.</a:t>
            </a:r>
          </a:p>
          <a:p>
            <a:r>
              <a:rPr lang="en-US" dirty="0"/>
              <a:t>-  you’ll need a lab kit. Won’t need until next week.</a:t>
            </a:r>
          </a:p>
          <a:p>
            <a:r>
              <a:rPr lang="en-US" dirty="0"/>
              <a:t>– should have filled out this form. This is first time we’re doing this</a:t>
            </a:r>
          </a:p>
          <a:p>
            <a:endParaRPr lang="en-US" dirty="0"/>
          </a:p>
          <a:p>
            <a:r>
              <a:rPr lang="en-US" dirty="0"/>
              <a:t>- if you live in the U</a:t>
            </a:r>
          </a:p>
        </p:txBody>
      </p:sp>
      <p:sp>
        <p:nvSpPr>
          <p:cNvPr id="4" name="Slide Number Placeholder 3"/>
          <p:cNvSpPr>
            <a:spLocks noGrp="1"/>
          </p:cNvSpPr>
          <p:nvPr>
            <p:ph type="sldNum" sz="quarter" idx="5"/>
          </p:nvPr>
        </p:nvSpPr>
        <p:spPr/>
        <p:txBody>
          <a:bodyPr/>
          <a:lstStyle/>
          <a:p>
            <a:fld id="{CDF057AF-BE9C-AA41-AB73-729EB62C63A4}" type="slidenum">
              <a:rPr lang="en-US" smtClean="0"/>
              <a:t>8</a:t>
            </a:fld>
            <a:endParaRPr lang="en-US"/>
          </a:p>
        </p:txBody>
      </p:sp>
    </p:spTree>
    <p:extLst>
      <p:ext uri="{BB962C8B-B14F-4D97-AF65-F5344CB8AC3E}">
        <p14:creationId xmlns:p14="http://schemas.microsoft.com/office/powerpoint/2010/main" val="2791748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400550"/>
            <a:ext cx="5486400" cy="3600450"/>
          </a:xfrm>
          <a:prstGeom prst="rect">
            <a:avLst/>
          </a:prstGeom>
        </p:spPr>
        <p:txBody>
          <a:bodyPr spcFirstLastPara="1" wrap="square" lIns="91421" tIns="45711" rIns="91421" bIns="45711" anchor="t" anchorCtr="0">
            <a:noAutofit/>
          </a:bodyPr>
          <a:lstStyle/>
          <a:p>
            <a:endParaRPr/>
          </a:p>
        </p:txBody>
      </p:sp>
      <p:sp>
        <p:nvSpPr>
          <p:cNvPr id="223" name="Google Shape;22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41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b="0" i="0">
                <a:latin typeface="Helvetica Light"/>
                <a:cs typeface="Helvetica Light"/>
              </a:defRPr>
            </a:lvl1pPr>
          </a:lstStyle>
          <a:p>
            <a:fld id="{CFC60350-F88A-4743-8768-E176704A300A}" type="datetime1">
              <a:rPr lang="en-US" smtClean="0"/>
              <a:pPr/>
              <a:t>6/22/20</a:t>
            </a:fld>
            <a:endParaRPr lang="en-US" dirty="0"/>
          </a:p>
        </p:txBody>
      </p:sp>
      <p:sp>
        <p:nvSpPr>
          <p:cNvPr id="5" name="Footer Placeholder 4"/>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6" name="Slide Number Placeholder 5"/>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2108342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a:cs typeface="Helvetica Ligh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0" i="0">
                <a:latin typeface="Helvetica Light"/>
                <a:cs typeface="Helvetica Light"/>
              </a:defRPr>
            </a:lvl1pPr>
            <a:lvl2pPr>
              <a:defRPr b="0" i="0">
                <a:latin typeface="Helvetica Light"/>
                <a:cs typeface="Helvetica Light"/>
              </a:defRPr>
            </a:lvl2pPr>
            <a:lvl3pPr>
              <a:defRPr b="0" i="0">
                <a:latin typeface="Helvetica Light"/>
                <a:cs typeface="Helvetica Light"/>
              </a:defRPr>
            </a:lvl3pPr>
            <a:lvl4pPr>
              <a:defRPr b="0" i="0">
                <a:latin typeface="Helvetica Light"/>
                <a:cs typeface="Helvetica Light"/>
              </a:defRPr>
            </a:lvl4pPr>
            <a:lvl5pPr>
              <a:defRPr b="0" i="0">
                <a:latin typeface="Helvetica Light"/>
                <a:cs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Helvetica Light"/>
                <a:cs typeface="Helvetica Light"/>
              </a:defRPr>
            </a:lvl1pPr>
          </a:lstStyle>
          <a:p>
            <a:fld id="{0547EB12-7687-A043-A958-99FA232E89DB}" type="datetime1">
              <a:rPr lang="en-US" smtClean="0"/>
              <a:pPr/>
              <a:t>6/22/20</a:t>
            </a:fld>
            <a:endParaRPr lang="en-US"/>
          </a:p>
        </p:txBody>
      </p:sp>
      <p:sp>
        <p:nvSpPr>
          <p:cNvPr id="5" name="Footer Placeholder 4"/>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6" name="Slide Number Placeholder 5"/>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2498584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0" i="0">
                <a:latin typeface="Helvetica Light"/>
                <a:cs typeface="Helvetica Light"/>
              </a:defRPr>
            </a:lvl1pPr>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0" i="0">
                <a:latin typeface="Helvetica Light"/>
                <a:cs typeface="Helvetica Light"/>
              </a:defRPr>
            </a:lvl1pPr>
            <a:lvl2pPr>
              <a:defRPr b="0" i="0">
                <a:latin typeface="Helvetica Light"/>
                <a:cs typeface="Helvetica Light"/>
              </a:defRPr>
            </a:lvl2pPr>
            <a:lvl3pPr>
              <a:defRPr b="0" i="0">
                <a:latin typeface="Helvetica Light"/>
                <a:cs typeface="Helvetica Light"/>
              </a:defRPr>
            </a:lvl3pPr>
            <a:lvl4pPr>
              <a:defRPr b="0" i="0">
                <a:latin typeface="Helvetica Light"/>
                <a:cs typeface="Helvetica Light"/>
              </a:defRPr>
            </a:lvl4pPr>
            <a:lvl5pPr>
              <a:defRPr b="0" i="0">
                <a:latin typeface="Helvetica Light"/>
                <a:cs typeface="Helvetica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latin typeface="Helvetica Light"/>
                <a:cs typeface="Helvetica Light"/>
              </a:defRPr>
            </a:lvl1pPr>
          </a:lstStyle>
          <a:p>
            <a:fld id="{04EE6CD6-7B9D-CE46-AC5C-5DB7EBA7C3E2}" type="datetime1">
              <a:rPr lang="en-US" smtClean="0"/>
              <a:pPr/>
              <a:t>6/22/20</a:t>
            </a:fld>
            <a:endParaRPr lang="en-US"/>
          </a:p>
        </p:txBody>
      </p:sp>
      <p:sp>
        <p:nvSpPr>
          <p:cNvPr id="5" name="Footer Placeholder 4"/>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6" name="Slide Number Placeholder 5"/>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256462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a:cs typeface="Helvetica Light"/>
              </a:defRPr>
            </a:lvl1pPr>
          </a:lstStyle>
          <a:p>
            <a:r>
              <a:rPr lang="en-US"/>
              <a:t>Click to edit Master title style</a:t>
            </a:r>
          </a:p>
        </p:txBody>
      </p:sp>
      <p:sp>
        <p:nvSpPr>
          <p:cNvPr id="3" name="Content Placeholder 2"/>
          <p:cNvSpPr>
            <a:spLocks noGrp="1"/>
          </p:cNvSpPr>
          <p:nvPr>
            <p:ph idx="1"/>
          </p:nvPr>
        </p:nvSpPr>
        <p:spPr/>
        <p:txBody>
          <a:bodyPr/>
          <a:lstStyle>
            <a:lvl1pPr>
              <a:defRPr b="0" i="0">
                <a:latin typeface="Helvetica Light"/>
                <a:cs typeface="Helvetica Light"/>
              </a:defRPr>
            </a:lvl1pPr>
            <a:lvl2pPr>
              <a:defRPr b="0" i="0">
                <a:latin typeface="Helvetica Light"/>
                <a:cs typeface="Helvetica Light"/>
              </a:defRPr>
            </a:lvl2pPr>
            <a:lvl3pPr>
              <a:defRPr b="0" i="0">
                <a:latin typeface="Helvetica Light"/>
                <a:cs typeface="Helvetica Light"/>
              </a:defRPr>
            </a:lvl3pPr>
            <a:lvl4pPr>
              <a:defRPr b="0" i="0">
                <a:latin typeface="Helvetica Light"/>
                <a:cs typeface="Helvetica Light"/>
              </a:defRPr>
            </a:lvl4pPr>
            <a:lvl5pPr>
              <a:defRPr b="0" i="0">
                <a:latin typeface="Helvetica Light"/>
                <a:cs typeface="Helvetica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0" i="0">
                <a:latin typeface="Helvetica Light"/>
                <a:cs typeface="Helvetica Light"/>
              </a:defRPr>
            </a:lvl1pPr>
          </a:lstStyle>
          <a:p>
            <a:fld id="{DBD95E25-23C5-664D-8E81-DE347AD5BA53}" type="datetime1">
              <a:rPr lang="en-US" smtClean="0"/>
              <a:pPr/>
              <a:t>6/22/20</a:t>
            </a:fld>
            <a:endParaRPr lang="en-US"/>
          </a:p>
        </p:txBody>
      </p:sp>
      <p:sp>
        <p:nvSpPr>
          <p:cNvPr id="5" name="Footer Placeholder 4"/>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6" name="Slide Number Placeholder 5"/>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43915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i="0" cap="all">
                <a:latin typeface="Helvetica Light"/>
                <a:cs typeface="Helvetica Light"/>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0">
                <a:solidFill>
                  <a:schemeClr val="tx1">
                    <a:tint val="75000"/>
                  </a:schemeClr>
                </a:solidFill>
                <a:latin typeface="Helvetica Light"/>
                <a:cs typeface="Helvetica 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0" i="0">
                <a:latin typeface="Helvetica Light"/>
                <a:cs typeface="Helvetica Light"/>
              </a:defRPr>
            </a:lvl1pPr>
          </a:lstStyle>
          <a:p>
            <a:fld id="{1A625BE5-4406-BD4B-BE7B-3211FDF1F0B5}" type="datetime1">
              <a:rPr lang="en-US" smtClean="0"/>
              <a:pPr/>
              <a:t>6/22/20</a:t>
            </a:fld>
            <a:endParaRPr lang="en-US" dirty="0"/>
          </a:p>
        </p:txBody>
      </p:sp>
      <p:sp>
        <p:nvSpPr>
          <p:cNvPr id="5" name="Footer Placeholder 4"/>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6" name="Slide Number Placeholder 5"/>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3873576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a:cs typeface="Helvetica Light"/>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0" i="0">
                <a:latin typeface="Helvetica Light"/>
                <a:cs typeface="Helvetica Light"/>
              </a:defRPr>
            </a:lvl1pPr>
            <a:lvl2pPr>
              <a:defRPr sz="2400" b="0" i="0">
                <a:latin typeface="Helvetica Light"/>
                <a:cs typeface="Helvetica Light"/>
              </a:defRPr>
            </a:lvl2pPr>
            <a:lvl3pPr>
              <a:defRPr sz="2000" b="0" i="0">
                <a:latin typeface="Helvetica Light"/>
                <a:cs typeface="Helvetica Light"/>
              </a:defRPr>
            </a:lvl3pPr>
            <a:lvl4pPr>
              <a:defRPr sz="1800" b="0" i="0">
                <a:latin typeface="Helvetica Light"/>
                <a:cs typeface="Helvetica Light"/>
              </a:defRPr>
            </a:lvl4pPr>
            <a:lvl5pPr>
              <a:defRPr sz="1800" b="0" i="0">
                <a:latin typeface="Helvetica Light"/>
                <a:cs typeface="Helvetica Ligh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0" i="0">
                <a:latin typeface="Helvetica Light"/>
                <a:cs typeface="Helvetica Light"/>
              </a:defRPr>
            </a:lvl1pPr>
            <a:lvl2pPr>
              <a:defRPr sz="2400" b="0" i="0">
                <a:latin typeface="Helvetica Light"/>
                <a:cs typeface="Helvetica Light"/>
              </a:defRPr>
            </a:lvl2pPr>
            <a:lvl3pPr>
              <a:defRPr sz="2000" b="0" i="0">
                <a:latin typeface="Helvetica Light"/>
                <a:cs typeface="Helvetica Light"/>
              </a:defRPr>
            </a:lvl3pPr>
            <a:lvl4pPr>
              <a:defRPr sz="1800" b="0" i="0">
                <a:latin typeface="Helvetica Light"/>
                <a:cs typeface="Helvetica Light"/>
              </a:defRPr>
            </a:lvl4pPr>
            <a:lvl5pPr>
              <a:defRPr sz="1800" b="0" i="0">
                <a:latin typeface="Helvetica Light"/>
                <a:cs typeface="Helvetica Ligh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0" i="0">
                <a:latin typeface="Helvetica Light"/>
                <a:cs typeface="Helvetica Light"/>
              </a:defRPr>
            </a:lvl1pPr>
          </a:lstStyle>
          <a:p>
            <a:fld id="{60BE57A3-B845-DA46-B3B3-26A1EDBD487F}" type="datetime1">
              <a:rPr lang="en-US" smtClean="0"/>
              <a:pPr/>
              <a:t>6/22/20</a:t>
            </a:fld>
            <a:endParaRPr lang="en-US"/>
          </a:p>
        </p:txBody>
      </p:sp>
      <p:sp>
        <p:nvSpPr>
          <p:cNvPr id="6" name="Footer Placeholder 5"/>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7" name="Slide Number Placeholder 6"/>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135668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a:cs typeface="Helvetica Light"/>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0" i="0">
                <a:latin typeface="Helvetica Light"/>
                <a:cs typeface="Helvetic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0" i="0">
                <a:latin typeface="Helvetica Light"/>
                <a:cs typeface="Helvetica Light"/>
              </a:defRPr>
            </a:lvl1pPr>
            <a:lvl2pPr>
              <a:defRPr sz="2000" b="0" i="0">
                <a:latin typeface="Helvetica Light"/>
                <a:cs typeface="Helvetica Light"/>
              </a:defRPr>
            </a:lvl2pPr>
            <a:lvl3pPr>
              <a:defRPr sz="1800" b="0" i="0">
                <a:latin typeface="Helvetica Light"/>
                <a:cs typeface="Helvetica Light"/>
              </a:defRPr>
            </a:lvl3pPr>
            <a:lvl4pPr>
              <a:defRPr sz="1600" b="0" i="0">
                <a:latin typeface="Helvetica Light"/>
                <a:cs typeface="Helvetica Light"/>
              </a:defRPr>
            </a:lvl4pPr>
            <a:lvl5pPr>
              <a:defRPr sz="1600" b="0" i="0">
                <a:latin typeface="Helvetica Light"/>
                <a:cs typeface="Helvetica Ligh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0" i="0">
                <a:latin typeface="Helvetica Light"/>
                <a:cs typeface="Helvetica Ligh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0" i="0">
                <a:latin typeface="Helvetica Light"/>
                <a:cs typeface="Helvetica Light"/>
              </a:defRPr>
            </a:lvl1pPr>
            <a:lvl2pPr>
              <a:defRPr sz="2000" b="0" i="0">
                <a:latin typeface="Helvetica Light"/>
                <a:cs typeface="Helvetica Light"/>
              </a:defRPr>
            </a:lvl2pPr>
            <a:lvl3pPr>
              <a:defRPr sz="1800" b="0" i="0">
                <a:latin typeface="Helvetica Light"/>
                <a:cs typeface="Helvetica Light"/>
              </a:defRPr>
            </a:lvl3pPr>
            <a:lvl4pPr>
              <a:defRPr sz="1600" b="0" i="0">
                <a:latin typeface="Helvetica Light"/>
                <a:cs typeface="Helvetica Light"/>
              </a:defRPr>
            </a:lvl4pPr>
            <a:lvl5pPr>
              <a:defRPr sz="1600" b="0" i="0">
                <a:latin typeface="Helvetica Light"/>
                <a:cs typeface="Helvetica Ligh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0" i="0">
                <a:latin typeface="Helvetica Light"/>
                <a:cs typeface="Helvetica Light"/>
              </a:defRPr>
            </a:lvl1pPr>
          </a:lstStyle>
          <a:p>
            <a:fld id="{EBF8ACB1-8687-1349-9B32-2B716DB4DDB9}" type="datetime1">
              <a:rPr lang="en-US" smtClean="0"/>
              <a:pPr/>
              <a:t>6/22/20</a:t>
            </a:fld>
            <a:endParaRPr lang="en-US"/>
          </a:p>
        </p:txBody>
      </p:sp>
      <p:sp>
        <p:nvSpPr>
          <p:cNvPr id="8" name="Footer Placeholder 7"/>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9" name="Slide Number Placeholder 8"/>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270806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a:cs typeface="Helvetica Light"/>
              </a:defRPr>
            </a:lvl1pPr>
          </a:lstStyle>
          <a:p>
            <a:r>
              <a:rPr lang="en-US"/>
              <a:t>Click to edit Master title style</a:t>
            </a:r>
          </a:p>
        </p:txBody>
      </p:sp>
      <p:sp>
        <p:nvSpPr>
          <p:cNvPr id="3" name="Date Placeholder 2"/>
          <p:cNvSpPr>
            <a:spLocks noGrp="1"/>
          </p:cNvSpPr>
          <p:nvPr>
            <p:ph type="dt" sz="half" idx="10"/>
          </p:nvPr>
        </p:nvSpPr>
        <p:spPr/>
        <p:txBody>
          <a:bodyPr/>
          <a:lstStyle>
            <a:lvl1pPr>
              <a:defRPr b="0" i="0">
                <a:latin typeface="Helvetica Light"/>
                <a:cs typeface="Helvetica Light"/>
              </a:defRPr>
            </a:lvl1pPr>
          </a:lstStyle>
          <a:p>
            <a:fld id="{82897171-0E18-A34A-A6D6-1638F2117478}" type="datetime1">
              <a:rPr lang="en-US" smtClean="0"/>
              <a:pPr/>
              <a:t>6/22/20</a:t>
            </a:fld>
            <a:endParaRPr lang="en-US"/>
          </a:p>
        </p:txBody>
      </p:sp>
      <p:sp>
        <p:nvSpPr>
          <p:cNvPr id="4" name="Footer Placeholder 3"/>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5" name="Slide Number Placeholder 4"/>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550905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Helvetica Light"/>
                <a:cs typeface="Helvetica Light"/>
              </a:defRPr>
            </a:lvl1pPr>
          </a:lstStyle>
          <a:p>
            <a:fld id="{42427CAC-3F68-944E-9B4C-F18533EF1DEF}" type="datetime1">
              <a:rPr lang="en-US" smtClean="0"/>
              <a:pPr/>
              <a:t>6/22/20</a:t>
            </a:fld>
            <a:endParaRPr lang="en-US"/>
          </a:p>
        </p:txBody>
      </p:sp>
      <p:sp>
        <p:nvSpPr>
          <p:cNvPr id="3" name="Footer Placeholder 2"/>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4" name="Slide Number Placeholder 3"/>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4143905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0" i="0">
                <a:latin typeface="Helvetica Light"/>
                <a:cs typeface="Helvetica Light"/>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0" i="0">
                <a:latin typeface="Helvetica Light"/>
                <a:cs typeface="Helvetica Light"/>
              </a:defRPr>
            </a:lvl1pPr>
            <a:lvl2pPr>
              <a:defRPr sz="2800" b="0" i="0">
                <a:latin typeface="Helvetica Light"/>
                <a:cs typeface="Helvetica Light"/>
              </a:defRPr>
            </a:lvl2pPr>
            <a:lvl3pPr>
              <a:defRPr sz="2400" b="0" i="0">
                <a:latin typeface="Helvetica Light"/>
                <a:cs typeface="Helvetica Light"/>
              </a:defRPr>
            </a:lvl3pPr>
            <a:lvl4pPr>
              <a:defRPr sz="2000" b="0" i="0">
                <a:latin typeface="Helvetica Light"/>
                <a:cs typeface="Helvetica Light"/>
              </a:defRPr>
            </a:lvl4pPr>
            <a:lvl5pPr>
              <a:defRPr sz="2000" b="0" i="0">
                <a:latin typeface="Helvetica Light"/>
                <a:cs typeface="Helvetica Ligh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0" i="0">
                <a:latin typeface="Helvetica Light"/>
                <a:cs typeface="Helvetic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atin typeface="Helvetica Light"/>
                <a:cs typeface="Helvetica Light"/>
              </a:defRPr>
            </a:lvl1pPr>
          </a:lstStyle>
          <a:p>
            <a:fld id="{F575E37F-2376-D94C-BB56-164E10F69852}" type="datetime1">
              <a:rPr lang="en-US" smtClean="0"/>
              <a:pPr/>
              <a:t>6/22/20</a:t>
            </a:fld>
            <a:endParaRPr lang="en-US"/>
          </a:p>
        </p:txBody>
      </p:sp>
      <p:sp>
        <p:nvSpPr>
          <p:cNvPr id="6" name="Footer Placeholder 5"/>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7" name="Slide Number Placeholder 6"/>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3951305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0" i="0">
                <a:latin typeface="Helvetica Light"/>
                <a:cs typeface="Helvetica Light"/>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0" i="0">
                <a:latin typeface="Helvetica Light"/>
                <a:cs typeface="Helvetica Ligh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0" i="0">
                <a:latin typeface="Helvetica Light"/>
                <a:cs typeface="Helvetica Ligh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0" i="0">
                <a:latin typeface="Helvetica Light"/>
                <a:cs typeface="Helvetica Light"/>
              </a:defRPr>
            </a:lvl1pPr>
          </a:lstStyle>
          <a:p>
            <a:fld id="{E3398C9A-84CC-F049-A147-AEFE89EEAAE7}" type="datetime1">
              <a:rPr lang="en-US" smtClean="0"/>
              <a:pPr/>
              <a:t>6/22/20</a:t>
            </a:fld>
            <a:endParaRPr lang="en-US"/>
          </a:p>
        </p:txBody>
      </p:sp>
      <p:sp>
        <p:nvSpPr>
          <p:cNvPr id="6" name="Footer Placeholder 5"/>
          <p:cNvSpPr>
            <a:spLocks noGrp="1"/>
          </p:cNvSpPr>
          <p:nvPr>
            <p:ph type="ftr" sz="quarter" idx="11"/>
          </p:nvPr>
        </p:nvSpPr>
        <p:spPr/>
        <p:txBody>
          <a:bodyPr/>
          <a:lstStyle>
            <a:lvl1pPr>
              <a:defRPr b="0" i="0">
                <a:latin typeface="Helvetica Light"/>
                <a:cs typeface="Helvetica Light"/>
              </a:defRPr>
            </a:lvl1pPr>
          </a:lstStyle>
          <a:p>
            <a:endParaRPr lang="en-US"/>
          </a:p>
        </p:txBody>
      </p:sp>
      <p:sp>
        <p:nvSpPr>
          <p:cNvPr id="7" name="Slide Number Placeholder 6"/>
          <p:cNvSpPr>
            <a:spLocks noGrp="1"/>
          </p:cNvSpPr>
          <p:nvPr>
            <p:ph type="sldNum" sz="quarter" idx="12"/>
          </p:nvPr>
        </p:nvSpPr>
        <p:spPr/>
        <p:txBody>
          <a:bodyPr/>
          <a:lstStyle>
            <a:lvl1pPr>
              <a:defRPr b="0" i="0">
                <a:latin typeface="Helvetica Light"/>
                <a:cs typeface="Helvetica Light"/>
              </a:defRPr>
            </a:lvl1pPr>
          </a:lstStyle>
          <a:p>
            <a:fld id="{F3AA286C-6C50-1840-A99A-836D7D11757F}" type="slidenum">
              <a:rPr lang="en-US" smtClean="0"/>
              <a:pPr/>
              <a:t>‹#›</a:t>
            </a:fld>
            <a:endParaRPr lang="en-US"/>
          </a:p>
        </p:txBody>
      </p:sp>
    </p:spTree>
    <p:extLst>
      <p:ext uri="{BB962C8B-B14F-4D97-AF65-F5344CB8AC3E}">
        <p14:creationId xmlns:p14="http://schemas.microsoft.com/office/powerpoint/2010/main" val="3910972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Helvetica"/>
                <a:cs typeface="Helvetica"/>
              </a:defRPr>
            </a:lvl1pPr>
          </a:lstStyle>
          <a:p>
            <a:fld id="{31F05722-8AB3-0D42-B604-2B59D127CD65}" type="datetime1">
              <a:rPr lang="en-US" smtClean="0"/>
              <a:pPr/>
              <a:t>6/22/20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Helvetica"/>
                <a:cs typeface="Helvetica"/>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Helvetica"/>
                <a:cs typeface="Helvetica"/>
              </a:defRPr>
            </a:lvl1pPr>
          </a:lstStyle>
          <a:p>
            <a:fld id="{F3AA286C-6C50-1840-A99A-836D7D11757F}" type="slidenum">
              <a:rPr lang="en-US" smtClean="0"/>
              <a:pPr/>
              <a:t>‹#›</a:t>
            </a:fld>
            <a:endParaRPr lang="en-US" dirty="0"/>
          </a:p>
        </p:txBody>
      </p:sp>
    </p:spTree>
    <p:extLst>
      <p:ext uri="{BB962C8B-B14F-4D97-AF65-F5344CB8AC3E}">
        <p14:creationId xmlns:p14="http://schemas.microsoft.com/office/powerpoint/2010/main" val="2005616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0" i="0" kern="1200">
          <a:solidFill>
            <a:srgbClr val="6800C2"/>
          </a:solidFill>
          <a:latin typeface="Helvetica Light"/>
          <a:ea typeface="+mj-ea"/>
          <a:cs typeface="Helvetica Light"/>
        </a:defRPr>
      </a:lvl1pPr>
    </p:titleStyle>
    <p:body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spreadsheets/d/1DXGKmvOv1BSOAH-v8np52gUKUoiVkijpxZOj1BxI80Q/copy"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hyperlink" Target="mailto:gkuo@berkeley.ed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5.png"/><Relationship Id="rId26" Type="http://schemas.openxmlformats.org/officeDocument/2006/relationships/image" Target="../media/image41.png"/><Relationship Id="rId21" Type="http://schemas.openxmlformats.org/officeDocument/2006/relationships/image" Target="../media/image38.png"/><Relationship Id="rId34" Type="http://schemas.openxmlformats.org/officeDocument/2006/relationships/image" Target="../media/image46.png"/><Relationship Id="rId7" Type="http://schemas.openxmlformats.org/officeDocument/2006/relationships/slideLayout" Target="../slideLayouts/slideLayout2.xml"/><Relationship Id="rId12" Type="http://schemas.openxmlformats.org/officeDocument/2006/relationships/image" Target="../media/image30.jpeg"/><Relationship Id="rId17" Type="http://schemas.openxmlformats.org/officeDocument/2006/relationships/image" Target="../media/image34.png"/><Relationship Id="rId25" Type="http://schemas.microsoft.com/office/2007/relationships/hdphoto" Target="../media/hdphoto4.wdp"/><Relationship Id="rId33" Type="http://schemas.microsoft.com/office/2007/relationships/hdphoto" Target="../media/hdphoto7.wdp"/><Relationship Id="rId2" Type="http://schemas.openxmlformats.org/officeDocument/2006/relationships/tags" Target="../tags/tag3.xml"/><Relationship Id="rId16" Type="http://schemas.openxmlformats.org/officeDocument/2006/relationships/image" Target="../media/image33.jpeg"/><Relationship Id="rId20" Type="http://schemas.openxmlformats.org/officeDocument/2006/relationships/image" Target="../media/image37.jpeg"/><Relationship Id="rId29" Type="http://schemas.microsoft.com/office/2007/relationships/hdphoto" Target="../media/hdphoto5.wdp"/><Relationship Id="rId1" Type="http://schemas.openxmlformats.org/officeDocument/2006/relationships/tags" Target="../tags/tag2.xml"/><Relationship Id="rId6" Type="http://schemas.openxmlformats.org/officeDocument/2006/relationships/tags" Target="../tags/tag7.xml"/><Relationship Id="rId11" Type="http://schemas.microsoft.com/office/2007/relationships/hdphoto" Target="../media/hdphoto1.wdp"/><Relationship Id="rId24" Type="http://schemas.openxmlformats.org/officeDocument/2006/relationships/image" Target="../media/image40.png"/><Relationship Id="rId32" Type="http://schemas.openxmlformats.org/officeDocument/2006/relationships/image" Target="../media/image45.png"/><Relationship Id="rId37" Type="http://schemas.openxmlformats.org/officeDocument/2006/relationships/image" Target="../media/image48.tiff"/><Relationship Id="rId5" Type="http://schemas.openxmlformats.org/officeDocument/2006/relationships/tags" Target="../tags/tag6.xml"/><Relationship Id="rId15" Type="http://schemas.openxmlformats.org/officeDocument/2006/relationships/image" Target="../media/image32.png"/><Relationship Id="rId23" Type="http://schemas.microsoft.com/office/2007/relationships/hdphoto" Target="../media/hdphoto3.wdp"/><Relationship Id="rId28" Type="http://schemas.openxmlformats.org/officeDocument/2006/relationships/image" Target="../media/image43.png"/><Relationship Id="rId36" Type="http://schemas.microsoft.com/office/2007/relationships/hdphoto" Target="../media/hdphoto8.wdp"/><Relationship Id="rId10" Type="http://schemas.openxmlformats.org/officeDocument/2006/relationships/image" Target="../media/image29.png"/><Relationship Id="rId19" Type="http://schemas.openxmlformats.org/officeDocument/2006/relationships/image" Target="../media/image36.png"/><Relationship Id="rId31" Type="http://schemas.microsoft.com/office/2007/relationships/hdphoto" Target="../media/hdphoto6.wdp"/><Relationship Id="rId4" Type="http://schemas.openxmlformats.org/officeDocument/2006/relationships/tags" Target="../tags/tag5.xml"/><Relationship Id="rId9" Type="http://schemas.openxmlformats.org/officeDocument/2006/relationships/image" Target="../media/image28.png"/><Relationship Id="rId14" Type="http://schemas.microsoft.com/office/2007/relationships/hdphoto" Target="../media/hdphoto2.wdp"/><Relationship Id="rId22" Type="http://schemas.openxmlformats.org/officeDocument/2006/relationships/image" Target="../media/image39.png"/><Relationship Id="rId27" Type="http://schemas.openxmlformats.org/officeDocument/2006/relationships/image" Target="../media/image42.png"/><Relationship Id="rId30" Type="http://schemas.openxmlformats.org/officeDocument/2006/relationships/image" Target="../media/image44.png"/><Relationship Id="rId35" Type="http://schemas.openxmlformats.org/officeDocument/2006/relationships/image" Target="../media/image47.png"/><Relationship Id="rId8" Type="http://schemas.openxmlformats.org/officeDocument/2006/relationships/image" Target="../media/image27.png"/><Relationship Id="rId3" Type="http://schemas.openxmlformats.org/officeDocument/2006/relationships/tags" Target="../tags/tag4.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3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jpg"/><Relationship Id="rId3" Type="http://schemas.openxmlformats.org/officeDocument/2006/relationships/image" Target="../media/image55.jpg"/><Relationship Id="rId7" Type="http://schemas.openxmlformats.org/officeDocument/2006/relationships/image" Target="../media/image60.png"/><Relationship Id="rId12" Type="http://schemas.openxmlformats.org/officeDocument/2006/relationships/image" Target="../media/image65.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jp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 Id="rId1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hyperlink" Target="http://inst.eecs.berkeley.edu/~ee16a/sp1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gradescope.com/" TargetMode="External"/><Relationship Id="rId4" Type="http://schemas.openxmlformats.org/officeDocument/2006/relationships/hyperlink" Target="http://piazza.com/"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mailto:eecs16a@Berkeley.edu"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2427328"/>
            <a:ext cx="8902700" cy="768350"/>
          </a:xfrm>
        </p:spPr>
        <p:txBody>
          <a:bodyPr>
            <a:noAutofit/>
          </a:bodyPr>
          <a:lstStyle/>
          <a:p>
            <a:pPr algn="ctr"/>
            <a:r>
              <a:rPr lang="en-US" sz="3600" dirty="0"/>
              <a:t>Welcome to EECS16A!</a:t>
            </a:r>
            <a:br>
              <a:rPr lang="en-US" sz="3600" dirty="0"/>
            </a:br>
            <a:r>
              <a:rPr lang="en-US" sz="3200" i="1" dirty="0"/>
              <a:t>Designing Information Devices and Systems I</a:t>
            </a:r>
            <a:br>
              <a:rPr lang="en-US" sz="3600" dirty="0"/>
            </a:br>
            <a:endParaRPr lang="en-US" sz="3600" dirty="0"/>
          </a:p>
        </p:txBody>
      </p:sp>
      <p:sp>
        <p:nvSpPr>
          <p:cNvPr id="3" name="Subtitle 2"/>
          <p:cNvSpPr>
            <a:spLocks noGrp="1"/>
          </p:cNvSpPr>
          <p:nvPr>
            <p:ph type="subTitle" idx="1"/>
          </p:nvPr>
        </p:nvSpPr>
        <p:spPr>
          <a:xfrm>
            <a:off x="304800" y="3644900"/>
            <a:ext cx="8636000" cy="2095500"/>
          </a:xfrm>
        </p:spPr>
        <p:txBody>
          <a:bodyPr>
            <a:normAutofit lnSpcReduction="10000"/>
          </a:bodyPr>
          <a:lstStyle/>
          <a:p>
            <a:r>
              <a:rPr lang="en-US" sz="3000" dirty="0">
                <a:solidFill>
                  <a:srgbClr val="000000"/>
                </a:solidFill>
              </a:rPr>
              <a:t>Grace </a:t>
            </a:r>
            <a:r>
              <a:rPr lang="en-US" sz="3000" dirty="0" err="1">
                <a:solidFill>
                  <a:srgbClr val="000000"/>
                </a:solidFill>
              </a:rPr>
              <a:t>Kuo</a:t>
            </a:r>
            <a:r>
              <a:rPr lang="en-US" sz="3000" dirty="0">
                <a:solidFill>
                  <a:srgbClr val="000000"/>
                </a:solidFill>
              </a:rPr>
              <a:t>, </a:t>
            </a:r>
            <a:r>
              <a:rPr lang="en-US" sz="3000" dirty="0" err="1">
                <a:solidFill>
                  <a:srgbClr val="000000"/>
                </a:solidFill>
              </a:rPr>
              <a:t>Urmita</a:t>
            </a:r>
            <a:r>
              <a:rPr lang="en-US" sz="3000" dirty="0">
                <a:solidFill>
                  <a:srgbClr val="000000"/>
                </a:solidFill>
              </a:rPr>
              <a:t> </a:t>
            </a:r>
            <a:r>
              <a:rPr lang="en-US" sz="3000" dirty="0" err="1">
                <a:solidFill>
                  <a:srgbClr val="000000"/>
                </a:solidFill>
              </a:rPr>
              <a:t>Sikder</a:t>
            </a:r>
            <a:r>
              <a:rPr lang="en-US" sz="3000" dirty="0">
                <a:solidFill>
                  <a:srgbClr val="000000"/>
                </a:solidFill>
              </a:rPr>
              <a:t>, and </a:t>
            </a:r>
            <a:r>
              <a:rPr lang="en-US" sz="3000" dirty="0" err="1">
                <a:solidFill>
                  <a:srgbClr val="000000"/>
                </a:solidFill>
              </a:rPr>
              <a:t>Panos</a:t>
            </a:r>
            <a:r>
              <a:rPr lang="en-US" sz="3000" dirty="0">
                <a:solidFill>
                  <a:srgbClr val="000000"/>
                </a:solidFill>
              </a:rPr>
              <a:t> </a:t>
            </a:r>
            <a:r>
              <a:rPr lang="en-US" sz="3000" dirty="0" err="1">
                <a:solidFill>
                  <a:srgbClr val="000000"/>
                </a:solidFill>
              </a:rPr>
              <a:t>Zarkos</a:t>
            </a:r>
            <a:endParaRPr lang="en-US" sz="2200" dirty="0">
              <a:solidFill>
                <a:schemeClr val="tx1"/>
              </a:solidFill>
            </a:endParaRPr>
          </a:p>
          <a:p>
            <a:endParaRPr lang="en-US" sz="2400" dirty="0">
              <a:solidFill>
                <a:schemeClr val="bg2"/>
              </a:solidFill>
            </a:endParaRPr>
          </a:p>
          <a:p>
            <a:r>
              <a:rPr lang="en-US" sz="2200" dirty="0">
                <a:solidFill>
                  <a:srgbClr val="6800C2"/>
                </a:solidFill>
              </a:rPr>
              <a:t>June 22, 2020</a:t>
            </a:r>
          </a:p>
          <a:p>
            <a:endParaRPr lang="en-US" sz="2200" dirty="0">
              <a:solidFill>
                <a:srgbClr val="6800C2"/>
              </a:solidFill>
            </a:endParaRPr>
          </a:p>
          <a:p>
            <a:r>
              <a:rPr lang="en-US" sz="2200" dirty="0">
                <a:solidFill>
                  <a:srgbClr val="6800C2"/>
                </a:solidFill>
              </a:rPr>
              <a:t>Lecture will start at 9:40 am PST</a:t>
            </a:r>
          </a:p>
        </p:txBody>
      </p:sp>
      <p:pic>
        <p:nvPicPr>
          <p:cNvPr id="6" name="Picture 5"/>
          <p:cNvPicPr>
            <a:picLocks noChangeAspect="1"/>
          </p:cNvPicPr>
          <p:nvPr/>
        </p:nvPicPr>
        <p:blipFill>
          <a:blip r:embed="rId3"/>
          <a:stretch>
            <a:fillRect/>
          </a:stretch>
        </p:blipFill>
        <p:spPr>
          <a:xfrm>
            <a:off x="3708400" y="154028"/>
            <a:ext cx="1638300" cy="1638300"/>
          </a:xfrm>
          <a:prstGeom prst="rect">
            <a:avLst/>
          </a:prstGeom>
        </p:spPr>
      </p:pic>
      <p:sp>
        <p:nvSpPr>
          <p:cNvPr id="4" name="Rectangle 3">
            <a:extLst>
              <a:ext uri="{FF2B5EF4-FFF2-40B4-BE49-F238E27FC236}">
                <a16:creationId xmlns:a16="http://schemas.microsoft.com/office/drawing/2014/main" id="{8139482F-3C28-CE44-80C8-579E18D562FE}"/>
              </a:ext>
            </a:extLst>
          </p:cNvPr>
          <p:cNvSpPr/>
          <p:nvPr/>
        </p:nvSpPr>
        <p:spPr>
          <a:xfrm>
            <a:off x="2353733" y="5113867"/>
            <a:ext cx="4487334" cy="626533"/>
          </a:xfrm>
          <a:prstGeom prst="rect">
            <a:avLst/>
          </a:prstGeom>
          <a:noFill/>
          <a:ln>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5917151"/>
      </p:ext>
    </p:extLst>
  </p:cSld>
  <p:clrMapOvr>
    <a:masterClrMapping/>
  </p:clrMapOvr>
  <mc:AlternateContent xmlns:mc="http://schemas.openxmlformats.org/markup-compatibility/2006" xmlns:p14="http://schemas.microsoft.com/office/powerpoint/2010/main">
    <mc:Choice Requires="p14">
      <p:transition spd="slow" p14:dur="2000" advTm="1050"/>
    </mc:Choice>
    <mc:Fallback xmlns="">
      <p:transition xmlns:p14="http://schemas.microsoft.com/office/powerpoint/2010/main" spd="slow" advTm="105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406"/>
            <a:ext cx="7886700" cy="794439"/>
          </a:xfrm>
        </p:spPr>
        <p:txBody>
          <a:bodyPr/>
          <a:lstStyle/>
          <a:p>
            <a:r>
              <a:rPr lang="en-US" b="0" dirty="0" err="1">
                <a:solidFill>
                  <a:srgbClr val="4285D5"/>
                </a:solidFill>
              </a:rPr>
              <a:t>Homeworks</a:t>
            </a:r>
            <a:endParaRPr lang="en-US" b="0" dirty="0">
              <a:solidFill>
                <a:srgbClr val="4285D5"/>
              </a:solidFill>
            </a:endParaRPr>
          </a:p>
        </p:txBody>
      </p:sp>
      <p:sp>
        <p:nvSpPr>
          <p:cNvPr id="3" name="Text Placeholder 2"/>
          <p:cNvSpPr>
            <a:spLocks noGrp="1"/>
          </p:cNvSpPr>
          <p:nvPr>
            <p:ph type="body" idx="1"/>
          </p:nvPr>
        </p:nvSpPr>
        <p:spPr/>
        <p:txBody>
          <a:bodyPr>
            <a:normAutofit fontScale="70000" lnSpcReduction="20000"/>
          </a:bodyPr>
          <a:lstStyle/>
          <a:p>
            <a:pPr>
              <a:spcAft>
                <a:spcPts val="1200"/>
              </a:spcAft>
            </a:pPr>
            <a:r>
              <a:rPr lang="en-US" dirty="0"/>
              <a:t>Two </a:t>
            </a:r>
            <a:r>
              <a:rPr lang="en-US" dirty="0" err="1"/>
              <a:t>homeworks</a:t>
            </a:r>
            <a:r>
              <a:rPr lang="en-US" dirty="0"/>
              <a:t> per week – this class is fast paced!</a:t>
            </a:r>
          </a:p>
          <a:p>
            <a:pPr>
              <a:spcAft>
                <a:spcPts val="1200"/>
              </a:spcAft>
            </a:pPr>
            <a:r>
              <a:rPr lang="en-US" dirty="0"/>
              <a:t> Due Wednesday at midnight, Sunday at midnight</a:t>
            </a:r>
          </a:p>
          <a:p>
            <a:pPr lvl="1">
              <a:spcAft>
                <a:spcPts val="1200"/>
              </a:spcAft>
            </a:pPr>
            <a:r>
              <a:rPr lang="en-US" sz="2800" dirty="0"/>
              <a:t>Note: HW 0A will be released today, and is due this Wednesday (6/24) at 11:59pm PST</a:t>
            </a:r>
          </a:p>
          <a:p>
            <a:pPr>
              <a:spcAft>
                <a:spcPts val="1200"/>
              </a:spcAft>
            </a:pPr>
            <a:r>
              <a:rPr lang="en-US" dirty="0"/>
              <a:t>HW Party: Tues 6-8pm and Fri 2-4pm</a:t>
            </a:r>
          </a:p>
          <a:p>
            <a:pPr>
              <a:spcAft>
                <a:spcPts val="1200"/>
              </a:spcAft>
            </a:pPr>
            <a:r>
              <a:rPr lang="en-US" dirty="0"/>
              <a:t>OH: See website</a:t>
            </a:r>
          </a:p>
          <a:p>
            <a:pPr>
              <a:spcAft>
                <a:spcPts val="1200"/>
              </a:spcAft>
            </a:pPr>
            <a:r>
              <a:rPr lang="en-US" dirty="0"/>
              <a:t>Self-grades due with the following homework</a:t>
            </a:r>
          </a:p>
          <a:p>
            <a:pPr>
              <a:spcAft>
                <a:spcPts val="1200"/>
              </a:spcAft>
            </a:pPr>
            <a:r>
              <a:rPr lang="en-US" dirty="0"/>
              <a:t>Resubmissions due along with self-grades</a:t>
            </a:r>
          </a:p>
          <a:p>
            <a:pPr>
              <a:spcAft>
                <a:spcPts val="1200"/>
              </a:spcAft>
            </a:pPr>
            <a:r>
              <a:rPr lang="en-US" dirty="0"/>
              <a:t>HW scores are computed according to a complicated but forgiving formula. The emphasis is on learning!</a:t>
            </a:r>
          </a:p>
        </p:txBody>
      </p:sp>
      <p:sp>
        <p:nvSpPr>
          <p:cNvPr id="4" name="Slide Number Placeholder 3"/>
          <p:cNvSpPr>
            <a:spLocks noGrp="1"/>
          </p:cNvSpPr>
          <p:nvPr>
            <p:ph type="sldNum" idx="12"/>
          </p:nvPr>
        </p:nvSpPr>
        <p:spPr>
          <a:xfrm>
            <a:off x="6553200" y="6381750"/>
            <a:ext cx="2133600" cy="365125"/>
          </a:xfrm>
        </p:spPr>
        <p:txBody>
          <a:bodyPr/>
          <a:lstStyle/>
          <a:p>
            <a:pPr marL="0" lvl="0" indent="0">
              <a:spcBef>
                <a:spcPts val="0"/>
              </a:spcBef>
              <a:spcAft>
                <a:spcPts val="0"/>
              </a:spcAft>
              <a:buNone/>
            </a:pPr>
            <a:fld id="{00000000-1234-1234-1234-123412341234}" type="slidenum">
              <a:rPr lang="en-US" smtClean="0"/>
              <a:t>10</a:t>
            </a:fld>
            <a:endParaRPr lang="en-US"/>
          </a:p>
        </p:txBody>
      </p:sp>
      <p:sp>
        <p:nvSpPr>
          <p:cNvPr id="5" name="Rectangle 4"/>
          <p:cNvSpPr/>
          <p:nvPr/>
        </p:nvSpPr>
        <p:spPr>
          <a:xfrm>
            <a:off x="4479667" y="3275112"/>
            <a:ext cx="184666" cy="307777"/>
          </a:xfrm>
          <a:prstGeom prst="rect">
            <a:avLst/>
          </a:prstGeom>
        </p:spPr>
        <p:txBody>
          <a:bodyPr wrap="none">
            <a:spAutoFit/>
          </a:bodyPr>
          <a:lstStyle/>
          <a:p>
            <a:r>
              <a:rPr lang="en-US" dirty="0"/>
              <a:t> </a:t>
            </a:r>
          </a:p>
        </p:txBody>
      </p:sp>
      <p:sp>
        <p:nvSpPr>
          <p:cNvPr id="6" name="Rectangle 5"/>
          <p:cNvSpPr/>
          <p:nvPr/>
        </p:nvSpPr>
        <p:spPr>
          <a:xfrm>
            <a:off x="4479667" y="3275112"/>
            <a:ext cx="184666" cy="307777"/>
          </a:xfrm>
          <a:prstGeom prst="rect">
            <a:avLst/>
          </a:prstGeom>
        </p:spPr>
        <p:txBody>
          <a:bodyPr wrap="none">
            <a:spAutoFit/>
          </a:bodyPr>
          <a:lstStyle/>
          <a:p>
            <a:endParaRPr lang="en-US" dirty="0"/>
          </a:p>
        </p:txBody>
      </p:sp>
    </p:spTree>
    <p:extLst>
      <p:ext uri="{BB962C8B-B14F-4D97-AF65-F5344CB8AC3E}">
        <p14:creationId xmlns:p14="http://schemas.microsoft.com/office/powerpoint/2010/main" val="1173806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solidFill>
                  <a:srgbClr val="4285D5"/>
                </a:solidFill>
              </a:rPr>
              <a:t>Homework Submission</a:t>
            </a:r>
          </a:p>
        </p:txBody>
      </p:sp>
      <p:sp>
        <p:nvSpPr>
          <p:cNvPr id="3" name="Text Placeholder 2"/>
          <p:cNvSpPr>
            <a:spLocks noGrp="1"/>
          </p:cNvSpPr>
          <p:nvPr>
            <p:ph idx="1"/>
          </p:nvPr>
        </p:nvSpPr>
        <p:spPr>
          <a:xfrm>
            <a:off x="100013" y="1600200"/>
            <a:ext cx="4243387" cy="4525963"/>
          </a:xfrm>
        </p:spPr>
        <p:txBody>
          <a:bodyPr>
            <a:noAutofit/>
          </a:bodyPr>
          <a:lstStyle/>
          <a:p>
            <a:r>
              <a:rPr lang="en-US" sz="2400" dirty="0"/>
              <a:t>Homework submitted on </a:t>
            </a:r>
            <a:r>
              <a:rPr lang="en-US" sz="2400" dirty="0" err="1"/>
              <a:t>Gradescope</a:t>
            </a:r>
            <a:r>
              <a:rPr lang="en-US" sz="2400" dirty="0"/>
              <a:t> (if you haven’t been enrolled, email eecs16a@berkeley.edu) You </a:t>
            </a:r>
            <a:r>
              <a:rPr lang="en-US" sz="2400" b="1" dirty="0"/>
              <a:t>must</a:t>
            </a:r>
            <a:r>
              <a:rPr lang="en-US" sz="2400" dirty="0"/>
              <a:t> select pages</a:t>
            </a:r>
          </a:p>
          <a:p>
            <a:pPr lvl="1"/>
            <a:r>
              <a:rPr lang="en-US" sz="2400" dirty="0"/>
              <a:t>You must submit printout of </a:t>
            </a:r>
            <a:r>
              <a:rPr lang="en-US" sz="2400" dirty="0" err="1"/>
              <a:t>iPython</a:t>
            </a:r>
            <a:r>
              <a:rPr lang="en-US" sz="2400" dirty="0"/>
              <a:t> code (see syllabus)</a:t>
            </a:r>
          </a:p>
        </p:txBody>
      </p:sp>
      <p:sp>
        <p:nvSpPr>
          <p:cNvPr id="4" name="Slide Number Placeholder 3"/>
          <p:cNvSpPr>
            <a:spLocks noGrp="1"/>
          </p:cNvSpPr>
          <p:nvPr>
            <p:ph type="sldNum" sz="quarter" idx="12"/>
          </p:nvPr>
        </p:nvSpPr>
        <p:spPr/>
        <p:txBody>
          <a:bodyPr/>
          <a:lstStyle/>
          <a:p>
            <a:fld id="{00000000-1234-1234-1234-123412341234}" type="slidenum">
              <a:rPr lang="en-US" smtClean="0"/>
              <a:pPr/>
              <a:t>11</a:t>
            </a:fld>
            <a:endParaRPr lang="en-US"/>
          </a:p>
        </p:txBody>
      </p:sp>
      <p:sp>
        <p:nvSpPr>
          <p:cNvPr id="5" name="Rectangle 4"/>
          <p:cNvSpPr/>
          <p:nvPr/>
        </p:nvSpPr>
        <p:spPr>
          <a:xfrm>
            <a:off x="4502750" y="3275112"/>
            <a:ext cx="184666" cy="369332"/>
          </a:xfrm>
          <a:prstGeom prst="rect">
            <a:avLst/>
          </a:prstGeom>
        </p:spPr>
        <p:txBody>
          <a:bodyPr wrap="none">
            <a:spAutoFit/>
          </a:bodyPr>
          <a:lstStyle/>
          <a:p>
            <a:r>
              <a:rPr lang="en-US" dirty="0"/>
              <a:t> </a:t>
            </a:r>
          </a:p>
        </p:txBody>
      </p:sp>
      <p:sp>
        <p:nvSpPr>
          <p:cNvPr id="6" name="Rectangle 5"/>
          <p:cNvSpPr/>
          <p:nvPr/>
        </p:nvSpPr>
        <p:spPr>
          <a:xfrm>
            <a:off x="4502752" y="3275112"/>
            <a:ext cx="184666" cy="369332"/>
          </a:xfrm>
          <a:prstGeom prst="rect">
            <a:avLst/>
          </a:prstGeom>
        </p:spPr>
        <p:txBody>
          <a:bodyPr wrap="none">
            <a:spAutoFit/>
          </a:bodyPr>
          <a:lstStyle/>
          <a:p>
            <a:endParaRPr lang="en-US" dirty="0"/>
          </a:p>
        </p:txBody>
      </p:sp>
      <p:pic>
        <p:nvPicPr>
          <p:cNvPr id="8" name="Picture 7">
            <a:extLst>
              <a:ext uri="{FF2B5EF4-FFF2-40B4-BE49-F238E27FC236}">
                <a16:creationId xmlns:a16="http://schemas.microsoft.com/office/drawing/2014/main" id="{27320EDC-C8CB-4FE6-B567-7E25AA265915}"/>
              </a:ext>
            </a:extLst>
          </p:cNvPr>
          <p:cNvPicPr>
            <a:picLocks noChangeAspect="1"/>
          </p:cNvPicPr>
          <p:nvPr/>
        </p:nvPicPr>
        <p:blipFill>
          <a:blip r:embed="rId3"/>
          <a:stretch>
            <a:fillRect/>
          </a:stretch>
        </p:blipFill>
        <p:spPr>
          <a:xfrm>
            <a:off x="4510772" y="1417638"/>
            <a:ext cx="4364255" cy="3412392"/>
          </a:xfrm>
          <a:prstGeom prst="rect">
            <a:avLst/>
          </a:prstGeom>
        </p:spPr>
      </p:pic>
    </p:spTree>
    <p:extLst>
      <p:ext uri="{BB962C8B-B14F-4D97-AF65-F5344CB8AC3E}">
        <p14:creationId xmlns:p14="http://schemas.microsoft.com/office/powerpoint/2010/main" val="1300347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5BA3B-AE79-1241-8F72-3B75903106F2}"/>
              </a:ext>
            </a:extLst>
          </p:cNvPr>
          <p:cNvSpPr>
            <a:spLocks noGrp="1"/>
          </p:cNvSpPr>
          <p:nvPr>
            <p:ph type="title"/>
          </p:nvPr>
        </p:nvSpPr>
        <p:spPr/>
        <p:txBody>
          <a:bodyPr/>
          <a:lstStyle/>
          <a:p>
            <a:r>
              <a:rPr lang="en-US" dirty="0"/>
              <a:t>Progress Tracker</a:t>
            </a:r>
          </a:p>
        </p:txBody>
      </p:sp>
      <p:sp>
        <p:nvSpPr>
          <p:cNvPr id="4" name="Slide Number Placeholder 3">
            <a:extLst>
              <a:ext uri="{FF2B5EF4-FFF2-40B4-BE49-F238E27FC236}">
                <a16:creationId xmlns:a16="http://schemas.microsoft.com/office/drawing/2014/main" id="{81B37DCB-08D2-574D-AE6B-628FC41C95C7}"/>
              </a:ext>
            </a:extLst>
          </p:cNvPr>
          <p:cNvSpPr>
            <a:spLocks noGrp="1"/>
          </p:cNvSpPr>
          <p:nvPr>
            <p:ph type="sldNum" sz="quarter" idx="12"/>
          </p:nvPr>
        </p:nvSpPr>
        <p:spPr/>
        <p:txBody>
          <a:bodyPr/>
          <a:lstStyle/>
          <a:p>
            <a:fld id="{F3AA286C-6C50-1840-A99A-836D7D11757F}" type="slidenum">
              <a:rPr lang="en-US" smtClean="0"/>
              <a:pPr/>
              <a:t>12</a:t>
            </a:fld>
            <a:endParaRPr lang="en-US"/>
          </a:p>
        </p:txBody>
      </p:sp>
      <p:pic>
        <p:nvPicPr>
          <p:cNvPr id="5" name="Picture 4">
            <a:extLst>
              <a:ext uri="{FF2B5EF4-FFF2-40B4-BE49-F238E27FC236}">
                <a16:creationId xmlns:a16="http://schemas.microsoft.com/office/drawing/2014/main" id="{C6FBF185-207C-6744-A52F-5E3DA4F997F4}"/>
              </a:ext>
            </a:extLst>
          </p:cNvPr>
          <p:cNvPicPr>
            <a:picLocks noChangeAspect="1"/>
          </p:cNvPicPr>
          <p:nvPr/>
        </p:nvPicPr>
        <p:blipFill>
          <a:blip r:embed="rId2"/>
          <a:stretch>
            <a:fillRect/>
          </a:stretch>
        </p:blipFill>
        <p:spPr>
          <a:xfrm>
            <a:off x="0" y="2270211"/>
            <a:ext cx="9144000" cy="3233565"/>
          </a:xfrm>
          <a:prstGeom prst="rect">
            <a:avLst/>
          </a:prstGeom>
        </p:spPr>
      </p:pic>
      <p:sp>
        <p:nvSpPr>
          <p:cNvPr id="3" name="TextBox 2">
            <a:extLst>
              <a:ext uri="{FF2B5EF4-FFF2-40B4-BE49-F238E27FC236}">
                <a16:creationId xmlns:a16="http://schemas.microsoft.com/office/drawing/2014/main" id="{45E1CDB6-C7A1-4DAB-8C05-50943D97BB31}"/>
              </a:ext>
            </a:extLst>
          </p:cNvPr>
          <p:cNvSpPr txBox="1"/>
          <p:nvPr/>
        </p:nvSpPr>
        <p:spPr>
          <a:xfrm>
            <a:off x="279703" y="1503683"/>
            <a:ext cx="8584594" cy="369332"/>
          </a:xfrm>
          <a:prstGeom prst="rect">
            <a:avLst/>
          </a:prstGeom>
          <a:noFill/>
        </p:spPr>
        <p:txBody>
          <a:bodyPr wrap="none" rtlCol="0">
            <a:spAutoFit/>
          </a:bodyPr>
          <a:lstStyle/>
          <a:p>
            <a:r>
              <a:rPr lang="en-US" b="1" dirty="0"/>
              <a:t>To make a copy of the 16A Progress Tracker for yourself, see Piazza or click </a:t>
            </a:r>
            <a:r>
              <a:rPr lang="en-US" b="1" dirty="0">
                <a:hlinkClick r:id="rId3"/>
              </a:rPr>
              <a:t>here</a:t>
            </a:r>
            <a:r>
              <a:rPr lang="en-US" b="1" dirty="0"/>
              <a:t>.</a:t>
            </a:r>
            <a:endParaRPr lang="en-US" dirty="0"/>
          </a:p>
        </p:txBody>
      </p:sp>
    </p:spTree>
    <p:extLst>
      <p:ext uri="{BB962C8B-B14F-4D97-AF65-F5344CB8AC3E}">
        <p14:creationId xmlns:p14="http://schemas.microsoft.com/office/powerpoint/2010/main" val="1511088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Course policies</a:t>
            </a:r>
            <a:endParaRPr b="0" dirty="0">
              <a:solidFill>
                <a:srgbClr val="4285D5"/>
              </a:solidFill>
            </a:endParaRPr>
          </a:p>
        </p:txBody>
      </p:sp>
      <p:sp>
        <p:nvSpPr>
          <p:cNvPr id="217" name="Google Shape;217;p31"/>
          <p:cNvSpPr txBox="1">
            <a:spLocks noGrp="1"/>
          </p:cNvSpPr>
          <p:nvPr>
            <p:ph type="body" idx="1"/>
          </p:nvPr>
        </p:nvSpPr>
        <p:spPr>
          <a:xfrm>
            <a:off x="628650" y="1444625"/>
            <a:ext cx="7886700" cy="4351338"/>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800"/>
              <a:buFont typeface="Arial"/>
              <a:buChar char="•"/>
            </a:pPr>
            <a:r>
              <a:rPr lang="en-US" b="0" i="0" u="none" strike="noStrike" cap="none" dirty="0">
                <a:solidFill>
                  <a:srgbClr val="000637"/>
                </a:solidFill>
                <a:sym typeface="Calibri"/>
              </a:rPr>
              <a:t>Our goal: Learning</a:t>
            </a:r>
          </a:p>
          <a:p>
            <a:pPr marL="628650" lvl="1" indent="-228600">
              <a:spcBef>
                <a:spcPts val="0"/>
              </a:spcBef>
              <a:buClr>
                <a:schemeClr val="dk1"/>
              </a:buClr>
              <a:buSzPts val="2800"/>
              <a:buFont typeface="Arial"/>
              <a:buChar char="•"/>
            </a:pPr>
            <a:r>
              <a:rPr lang="en-US" dirty="0">
                <a:solidFill>
                  <a:srgbClr val="000637"/>
                </a:solidFill>
                <a:sym typeface="Calibri"/>
              </a:rPr>
              <a:t>Policies are designed around this</a:t>
            </a:r>
          </a:p>
          <a:p>
            <a:pPr marL="628650" lvl="1" indent="-228600">
              <a:spcBef>
                <a:spcPts val="0"/>
              </a:spcBef>
              <a:buClr>
                <a:schemeClr val="dk1"/>
              </a:buClr>
              <a:buSzPts val="2800"/>
              <a:buFont typeface="Arial"/>
              <a:buChar char="•"/>
            </a:pPr>
            <a:r>
              <a:rPr lang="en-US" dirty="0">
                <a:solidFill>
                  <a:srgbClr val="000637"/>
                </a:solidFill>
                <a:sym typeface="Calibri"/>
              </a:rPr>
              <a:t>Come to us when you need help</a:t>
            </a:r>
            <a:endParaRPr lang="en-US" b="0" i="0" u="none" strike="noStrike" cap="none" dirty="0">
              <a:solidFill>
                <a:srgbClr val="000637"/>
              </a:solidFill>
              <a:sym typeface="Calibri"/>
            </a:endParaRPr>
          </a:p>
          <a:p>
            <a:pPr marL="228600" marR="0" lvl="0" indent="-228600" algn="l" rtl="0">
              <a:lnSpc>
                <a:spcPct val="100000"/>
              </a:lnSpc>
              <a:spcBef>
                <a:spcPts val="0"/>
              </a:spcBef>
              <a:spcAft>
                <a:spcPts val="0"/>
              </a:spcAft>
              <a:buClr>
                <a:schemeClr val="dk1"/>
              </a:buClr>
              <a:buSzPts val="2800"/>
              <a:buFont typeface="Arial"/>
              <a:buChar char="•"/>
            </a:pPr>
            <a:r>
              <a:rPr lang="en-US" b="0" i="0" u="none" strike="noStrike" cap="none" dirty="0">
                <a:solidFill>
                  <a:srgbClr val="000637"/>
                </a:solidFill>
                <a:sym typeface="Calibri"/>
              </a:rPr>
              <a:t>Syllabus is on course website</a:t>
            </a:r>
            <a:endParaRPr dirty="0">
              <a:solidFill>
                <a:srgbClr val="000637"/>
              </a:solidFill>
            </a:endParaRPr>
          </a:p>
          <a:p>
            <a:pPr marL="685800" marR="0" lvl="1" indent="-228600" algn="l" rtl="0">
              <a:lnSpc>
                <a:spcPct val="100000"/>
              </a:lnSpc>
              <a:spcBef>
                <a:spcPts val="500"/>
              </a:spcBef>
              <a:spcAft>
                <a:spcPts val="0"/>
              </a:spcAft>
              <a:buClr>
                <a:schemeClr val="dk1"/>
              </a:buClr>
              <a:buSzPts val="2400"/>
              <a:buFont typeface="Arial"/>
              <a:buChar char="•"/>
            </a:pPr>
            <a:r>
              <a:rPr lang="en-US" sz="2800" b="0" i="0" u="none" strike="noStrike" cap="none" dirty="0">
                <a:solidFill>
                  <a:srgbClr val="000637"/>
                </a:solidFill>
                <a:sym typeface="Calibri"/>
              </a:rPr>
              <a:t>Please read and follow all course policies listed. </a:t>
            </a:r>
            <a:endParaRPr b="0" i="0" u="none" strike="noStrike" cap="none" dirty="0">
              <a:solidFill>
                <a:srgbClr val="000637"/>
              </a:solidFill>
              <a:sym typeface="Calibri"/>
            </a:endParaRPr>
          </a:p>
          <a:p>
            <a:pPr marL="228600" marR="0" lvl="0" indent="-228600" algn="l" rtl="0">
              <a:lnSpc>
                <a:spcPct val="100000"/>
              </a:lnSpc>
              <a:spcBef>
                <a:spcPts val="1000"/>
              </a:spcBef>
              <a:spcAft>
                <a:spcPts val="0"/>
              </a:spcAft>
              <a:buClr>
                <a:schemeClr val="dk1"/>
              </a:buClr>
              <a:buSzPts val="2800"/>
              <a:buFont typeface="Arial"/>
              <a:buChar char="•"/>
            </a:pPr>
            <a:r>
              <a:rPr lang="en-US" b="0" i="0" u="none" strike="noStrike" cap="none" dirty="0">
                <a:solidFill>
                  <a:srgbClr val="000637"/>
                </a:solidFill>
                <a:sym typeface="Calibri"/>
              </a:rPr>
              <a:t>Grading is absolute (no curve)</a:t>
            </a:r>
          </a:p>
          <a:p>
            <a:pPr marL="685800" lvl="1" indent="-228600">
              <a:lnSpc>
                <a:spcPct val="100000"/>
              </a:lnSpc>
              <a:spcBef>
                <a:spcPts val="1000"/>
              </a:spcBef>
              <a:buSzPts val="2800"/>
            </a:pPr>
            <a:r>
              <a:rPr lang="en-US" sz="2800" dirty="0">
                <a:solidFill>
                  <a:srgbClr val="000637"/>
                </a:solidFill>
              </a:rPr>
              <a:t>You are not competing against one another</a:t>
            </a:r>
          </a:p>
          <a:p>
            <a:pPr marL="228600" marR="0" lvl="0" indent="-50800" algn="l" rtl="0">
              <a:lnSpc>
                <a:spcPct val="100000"/>
              </a:lnSpc>
              <a:spcBef>
                <a:spcPts val="1000"/>
              </a:spcBef>
              <a:spcAft>
                <a:spcPts val="0"/>
              </a:spcAft>
              <a:buClr>
                <a:schemeClr val="dk1"/>
              </a:buClr>
              <a:buSzPts val="2800"/>
              <a:buFont typeface="Arial"/>
              <a:buNone/>
            </a:pPr>
            <a:endParaRPr lang="en-US" b="0" i="0" u="none" strike="noStrike" cap="none" dirty="0">
              <a:solidFill>
                <a:srgbClr val="000637"/>
              </a:solidFill>
              <a:sym typeface="Calibri"/>
            </a:endParaRPr>
          </a:p>
        </p:txBody>
      </p:sp>
      <p:sp>
        <p:nvSpPr>
          <p:cNvPr id="220" name="Google Shape;220;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13</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37251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culture</a:t>
            </a:r>
          </a:p>
        </p:txBody>
      </p:sp>
      <p:sp>
        <p:nvSpPr>
          <p:cNvPr id="3" name="Content Placeholder 2"/>
          <p:cNvSpPr>
            <a:spLocks noGrp="1"/>
          </p:cNvSpPr>
          <p:nvPr>
            <p:ph idx="1"/>
          </p:nvPr>
        </p:nvSpPr>
        <p:spPr>
          <a:xfrm>
            <a:off x="457200" y="1417638"/>
            <a:ext cx="8229600" cy="5121275"/>
          </a:xfrm>
        </p:spPr>
        <p:txBody>
          <a:bodyPr>
            <a:normAutofit/>
          </a:bodyPr>
          <a:lstStyle/>
          <a:p>
            <a:r>
              <a:rPr lang="en-US" dirty="0"/>
              <a:t>Positive and fun learning environment.</a:t>
            </a:r>
          </a:p>
          <a:p>
            <a:r>
              <a:rPr lang="en-US" dirty="0"/>
              <a:t>Learning can be hard.</a:t>
            </a:r>
          </a:p>
          <a:p>
            <a:r>
              <a:rPr lang="en-US" dirty="0"/>
              <a:t>Collaborate and help each other out.</a:t>
            </a:r>
          </a:p>
          <a:p>
            <a:r>
              <a:rPr lang="en-US" dirty="0"/>
              <a:t>Build community. HW parties, discussion, lab are great places to make friends.</a:t>
            </a:r>
          </a:p>
          <a:p>
            <a:r>
              <a:rPr lang="en-US" dirty="0"/>
              <a:t>Encourage different perspectives --- this is built into the material, different types of problems, different types of material, different personalities.</a:t>
            </a:r>
          </a:p>
          <a:p>
            <a:pPr marL="0" indent="0">
              <a:buNone/>
            </a:pPr>
            <a:endParaRPr lang="en-US" dirty="0"/>
          </a:p>
        </p:txBody>
      </p:sp>
      <p:sp>
        <p:nvSpPr>
          <p:cNvPr id="4" name="Slide Number Placeholder 3"/>
          <p:cNvSpPr>
            <a:spLocks noGrp="1"/>
          </p:cNvSpPr>
          <p:nvPr>
            <p:ph type="sldNum" sz="quarter" idx="12"/>
          </p:nvPr>
        </p:nvSpPr>
        <p:spPr/>
        <p:txBody>
          <a:bodyPr/>
          <a:lstStyle/>
          <a:p>
            <a:fld id="{F3AA286C-6C50-1840-A99A-836D7D11757F}" type="slidenum">
              <a:rPr lang="en-US" smtClean="0"/>
              <a:pPr/>
              <a:t>14</a:t>
            </a:fld>
            <a:endParaRPr lang="en-US"/>
          </a:p>
        </p:txBody>
      </p:sp>
    </p:spTree>
    <p:extLst>
      <p:ext uri="{BB962C8B-B14F-4D97-AF65-F5344CB8AC3E}">
        <p14:creationId xmlns:p14="http://schemas.microsoft.com/office/powerpoint/2010/main" val="418345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lvl="0">
              <a:lnSpc>
                <a:spcPct val="90000"/>
              </a:lnSpc>
              <a:spcBef>
                <a:spcPts val="0"/>
              </a:spcBef>
              <a:buClr>
                <a:schemeClr val="dk1"/>
              </a:buClr>
              <a:buSzPts val="4400"/>
            </a:pPr>
            <a:r>
              <a:rPr lang="en-US" dirty="0"/>
              <a:t>Course culture</a:t>
            </a:r>
            <a:endParaRPr b="0" dirty="0">
              <a:solidFill>
                <a:srgbClr val="4285D5"/>
              </a:solidFill>
            </a:endParaRPr>
          </a:p>
        </p:txBody>
      </p:sp>
      <p:sp>
        <p:nvSpPr>
          <p:cNvPr id="227" name="Google Shape;227;p3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15</a:t>
            </a:fld>
            <a:endParaRPr sz="1200">
              <a:solidFill>
                <a:srgbClr val="888888"/>
              </a:solidFill>
              <a:latin typeface="Calibri"/>
              <a:ea typeface="Calibri"/>
              <a:cs typeface="Calibri"/>
              <a:sym typeface="Calibri"/>
            </a:endParaRPr>
          </a:p>
        </p:txBody>
      </p:sp>
      <p:sp>
        <p:nvSpPr>
          <p:cNvPr id="4" name="Content Placeholder 3">
            <a:extLst>
              <a:ext uri="{FF2B5EF4-FFF2-40B4-BE49-F238E27FC236}">
                <a16:creationId xmlns:a16="http://schemas.microsoft.com/office/drawing/2014/main" id="{903C5087-6C9D-214F-806B-7ACFC1A103FF}"/>
              </a:ext>
            </a:extLst>
          </p:cNvPr>
          <p:cNvSpPr>
            <a:spLocks noGrp="1"/>
          </p:cNvSpPr>
          <p:nvPr>
            <p:ph idx="1"/>
          </p:nvPr>
        </p:nvSpPr>
        <p:spPr>
          <a:xfrm>
            <a:off x="457200" y="2790497"/>
            <a:ext cx="8229600" cy="3335666"/>
          </a:xfrm>
        </p:spPr>
        <p:txBody>
          <a:bodyPr/>
          <a:lstStyle/>
          <a:p>
            <a:pPr marL="0" indent="0">
              <a:buNone/>
            </a:pPr>
            <a:r>
              <a:rPr lang="en-US" dirty="0"/>
              <a:t>We believe that Black Lives Matter.</a:t>
            </a:r>
          </a:p>
        </p:txBody>
      </p:sp>
    </p:spTree>
    <p:extLst>
      <p:ext uri="{BB962C8B-B14F-4D97-AF65-F5344CB8AC3E}">
        <p14:creationId xmlns:p14="http://schemas.microsoft.com/office/powerpoint/2010/main" val="2047150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solidFill>
                  <a:srgbClr val="4285D5"/>
                </a:solidFill>
              </a:rPr>
              <a:t>How to succeed in16A</a:t>
            </a:r>
          </a:p>
        </p:txBody>
      </p:sp>
      <p:sp>
        <p:nvSpPr>
          <p:cNvPr id="5" name="Content Placeholder 4"/>
          <p:cNvSpPr>
            <a:spLocks noGrp="1"/>
          </p:cNvSpPr>
          <p:nvPr>
            <p:ph idx="1"/>
          </p:nvPr>
        </p:nvSpPr>
        <p:spPr>
          <a:xfrm>
            <a:off x="457200" y="1308100"/>
            <a:ext cx="8229600" cy="5295900"/>
          </a:xfrm>
        </p:spPr>
        <p:txBody>
          <a:bodyPr>
            <a:normAutofit/>
          </a:bodyPr>
          <a:lstStyle/>
          <a:p>
            <a:r>
              <a:rPr lang="en-US" sz="2400" b="1" dirty="0">
                <a:solidFill>
                  <a:srgbClr val="000637"/>
                </a:solidFill>
              </a:rPr>
              <a:t>Consider your time commitments (ex. other classes)</a:t>
            </a:r>
          </a:p>
          <a:p>
            <a:r>
              <a:rPr lang="en-US" sz="2400" dirty="0">
                <a:solidFill>
                  <a:srgbClr val="000637"/>
                </a:solidFill>
              </a:rPr>
              <a:t>Attend lecture “live” (freshmen and junior transfers)</a:t>
            </a:r>
          </a:p>
          <a:p>
            <a:r>
              <a:rPr lang="en-US" sz="2400" dirty="0">
                <a:solidFill>
                  <a:srgbClr val="000637"/>
                </a:solidFill>
              </a:rPr>
              <a:t>Actively read notes, mark what is challenging </a:t>
            </a:r>
          </a:p>
          <a:p>
            <a:r>
              <a:rPr lang="en-US" sz="2400" dirty="0">
                <a:solidFill>
                  <a:srgbClr val="000637"/>
                </a:solidFill>
              </a:rPr>
              <a:t>Attend discussion “live”</a:t>
            </a:r>
          </a:p>
          <a:p>
            <a:r>
              <a:rPr lang="en-US" sz="2400" dirty="0">
                <a:solidFill>
                  <a:srgbClr val="000637"/>
                </a:solidFill>
              </a:rPr>
              <a:t>Try HW on your own, early on</a:t>
            </a:r>
          </a:p>
          <a:p>
            <a:pPr marL="342900" lvl="6" indent="-342900"/>
            <a:r>
              <a:rPr lang="en-US" sz="2400" dirty="0">
                <a:solidFill>
                  <a:srgbClr val="000637"/>
                </a:solidFill>
                <a:latin typeface="Helvetica Light"/>
                <a:cs typeface="Helvetica Light"/>
              </a:rPr>
              <a:t>Discuss problems with study group and/or at HW Party</a:t>
            </a:r>
          </a:p>
          <a:p>
            <a:r>
              <a:rPr lang="en-US" sz="2400" dirty="0">
                <a:solidFill>
                  <a:srgbClr val="000637"/>
                </a:solidFill>
              </a:rPr>
              <a:t>Ask questions and help others on Piazza</a:t>
            </a:r>
          </a:p>
          <a:p>
            <a:r>
              <a:rPr lang="en-US" sz="2400" dirty="0">
                <a:solidFill>
                  <a:srgbClr val="000637"/>
                </a:solidFill>
              </a:rPr>
              <a:t>Hand write HW on your own</a:t>
            </a:r>
          </a:p>
          <a:p>
            <a:r>
              <a:rPr lang="en-US" sz="2400" dirty="0">
                <a:solidFill>
                  <a:srgbClr val="000637"/>
                </a:solidFill>
              </a:rPr>
              <a:t>Reflect on solutions while self-grading</a:t>
            </a:r>
          </a:p>
          <a:p>
            <a:r>
              <a:rPr lang="en-US" sz="2400" dirty="0">
                <a:solidFill>
                  <a:srgbClr val="000637"/>
                </a:solidFill>
              </a:rPr>
              <a:t>Study with others as well as alone. </a:t>
            </a:r>
          </a:p>
          <a:p>
            <a:r>
              <a:rPr lang="en-US" sz="2400" dirty="0">
                <a:solidFill>
                  <a:srgbClr val="000637"/>
                </a:solidFill>
              </a:rPr>
              <a:t>Seek and offer help.</a:t>
            </a:r>
          </a:p>
          <a:p>
            <a:r>
              <a:rPr lang="en-US" sz="2400" dirty="0">
                <a:solidFill>
                  <a:srgbClr val="000637"/>
                </a:solidFill>
              </a:rPr>
              <a:t>We are here to help you and to have you succeed!</a:t>
            </a:r>
          </a:p>
          <a:p>
            <a:endParaRPr lang="en-US" dirty="0">
              <a:solidFill>
                <a:srgbClr val="000637"/>
              </a:solidFill>
            </a:endParaRPr>
          </a:p>
        </p:txBody>
      </p:sp>
      <p:sp>
        <p:nvSpPr>
          <p:cNvPr id="3" name="Slide Number Placeholder 2"/>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16</a:t>
            </a:fld>
            <a:endParaRPr lang="en-US"/>
          </a:p>
        </p:txBody>
      </p:sp>
    </p:spTree>
    <p:extLst>
      <p:ext uri="{BB962C8B-B14F-4D97-AF65-F5344CB8AC3E}">
        <p14:creationId xmlns:p14="http://schemas.microsoft.com/office/powerpoint/2010/main" val="3284745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dirty="0">
                <a:solidFill>
                  <a:srgbClr val="4285D5"/>
                </a:solidFill>
              </a:rPr>
              <a:t>Acknowledgements</a:t>
            </a:r>
          </a:p>
        </p:txBody>
      </p:sp>
      <p:sp>
        <p:nvSpPr>
          <p:cNvPr id="5" name="Content Placeholder 4"/>
          <p:cNvSpPr>
            <a:spLocks noGrp="1"/>
          </p:cNvSpPr>
          <p:nvPr>
            <p:ph idx="1"/>
          </p:nvPr>
        </p:nvSpPr>
        <p:spPr>
          <a:xfrm>
            <a:off x="457200" y="1308100"/>
            <a:ext cx="8229600" cy="5295900"/>
          </a:xfrm>
        </p:spPr>
        <p:txBody>
          <a:bodyPr>
            <a:normAutofit/>
          </a:bodyPr>
          <a:lstStyle/>
          <a:p>
            <a:r>
              <a:rPr lang="en-US" dirty="0">
                <a:solidFill>
                  <a:srgbClr val="000637"/>
                </a:solidFill>
              </a:rPr>
              <a:t>We may be the Summer 2020 face of EECS16A, but</a:t>
            </a:r>
            <a:r>
              <a:rPr lang="is-IS" dirty="0">
                <a:solidFill>
                  <a:srgbClr val="000637"/>
                </a:solidFill>
              </a:rPr>
              <a:t>…</a:t>
            </a:r>
          </a:p>
          <a:p>
            <a:pPr lvl="1"/>
            <a:r>
              <a:rPr lang="is-IS" dirty="0">
                <a:solidFill>
                  <a:srgbClr val="000637"/>
                </a:solidFill>
              </a:rPr>
              <a:t>This course is the result of an ambitious curriculum revision by the department.</a:t>
            </a:r>
          </a:p>
          <a:p>
            <a:pPr lvl="1"/>
            <a:r>
              <a:rPr lang="is-IS" dirty="0">
                <a:solidFill>
                  <a:srgbClr val="000637"/>
                </a:solidFill>
              </a:rPr>
              <a:t>Many people invested a lot of time to develop the 16x series and make it a success:</a:t>
            </a:r>
          </a:p>
          <a:p>
            <a:pPr lvl="2"/>
            <a:r>
              <a:rPr lang="is-IS" dirty="0">
                <a:solidFill>
                  <a:srgbClr val="000637"/>
                </a:solidFill>
              </a:rPr>
              <a:t>A partial list of contributing faculty: Elad Alon, Babak Ayazifar, Miki Lustig, Michel Maharbiz, Ali Niknejad, Gireeja Ranade, Anant Sahai, Vivek Subramanian, Claire Tomlin, Laura Waller, Vladimir Stojanović</a:t>
            </a:r>
          </a:p>
          <a:p>
            <a:pPr lvl="2"/>
            <a:r>
              <a:rPr lang="is-IS" dirty="0">
                <a:solidFill>
                  <a:srgbClr val="000637"/>
                </a:solidFill>
              </a:rPr>
              <a:t>And many, many students!</a:t>
            </a:r>
          </a:p>
          <a:p>
            <a:pPr lvl="2"/>
            <a:endParaRPr lang="en-US" dirty="0">
              <a:solidFill>
                <a:srgbClr val="FF0000"/>
              </a:solidFill>
              <a:latin typeface="Helvetica"/>
              <a:ea typeface="Calibri"/>
              <a:cs typeface="Helvetica"/>
              <a:sym typeface="Calibri"/>
            </a:endParaRPr>
          </a:p>
          <a:p>
            <a:pPr lvl="2"/>
            <a:endParaRPr lang="en-US" dirty="0">
              <a:solidFill>
                <a:srgbClr val="000637"/>
              </a:solidFill>
            </a:endParaRPr>
          </a:p>
        </p:txBody>
      </p:sp>
      <p:sp>
        <p:nvSpPr>
          <p:cNvPr id="3" name="Slide Number Placeholder 2"/>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457524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get started</a:t>
            </a:r>
            <a:r>
              <a:rPr lang="mr-IN" dirty="0"/>
              <a: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3AA286C-6C50-1840-A99A-836D7D11757F}" type="slidenum">
              <a:rPr lang="en-US" smtClean="0"/>
              <a:pPr/>
              <a:t>18</a:t>
            </a:fld>
            <a:endParaRPr lang="en-US"/>
          </a:p>
        </p:txBody>
      </p:sp>
    </p:spTree>
    <p:extLst>
      <p:ext uri="{BB962C8B-B14F-4D97-AF65-F5344CB8AC3E}">
        <p14:creationId xmlns:p14="http://schemas.microsoft.com/office/powerpoint/2010/main" val="244960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4925"/>
            <a:ext cx="7772400" cy="1470025"/>
          </a:xfrm>
        </p:spPr>
        <p:txBody>
          <a:bodyPr/>
          <a:lstStyle/>
          <a:p>
            <a:r>
              <a:rPr lang="en-US" dirty="0"/>
              <a:t>Did you know</a:t>
            </a:r>
            <a:r>
              <a:rPr lang="mr-IN" dirty="0"/>
              <a:t>…</a:t>
            </a:r>
            <a:endParaRPr lang="en-US" dirty="0"/>
          </a:p>
        </p:txBody>
      </p:sp>
      <p:sp>
        <p:nvSpPr>
          <p:cNvPr id="6" name="Subtitle 5"/>
          <p:cNvSpPr>
            <a:spLocks noGrp="1"/>
          </p:cNvSpPr>
          <p:nvPr>
            <p:ph type="subTitle" idx="1"/>
          </p:nvPr>
        </p:nvSpPr>
        <p:spPr>
          <a:xfrm>
            <a:off x="304799" y="1752600"/>
            <a:ext cx="8837613" cy="3873500"/>
          </a:xfrm>
        </p:spPr>
        <p:txBody>
          <a:bodyPr>
            <a:normAutofit lnSpcReduction="10000"/>
          </a:bodyPr>
          <a:lstStyle/>
          <a:p>
            <a:r>
              <a:rPr lang="en-US" dirty="0">
                <a:solidFill>
                  <a:schemeClr val="tx1">
                    <a:lumMod val="75000"/>
                    <a:lumOff val="25000"/>
                  </a:schemeClr>
                </a:solidFill>
              </a:rPr>
              <a:t>The same idea that allows an autonomous car drive in a straight line,</a:t>
            </a:r>
          </a:p>
          <a:p>
            <a:endParaRPr lang="en-US" dirty="0">
              <a:solidFill>
                <a:schemeClr val="tx1">
                  <a:lumMod val="75000"/>
                  <a:lumOff val="25000"/>
                </a:schemeClr>
              </a:solidFill>
            </a:endParaRPr>
          </a:p>
          <a:p>
            <a:r>
              <a:rPr lang="en-US" dirty="0">
                <a:solidFill>
                  <a:schemeClr val="tx1">
                    <a:lumMod val="75000"/>
                    <a:lumOff val="25000"/>
                  </a:schemeClr>
                </a:solidFill>
              </a:rPr>
              <a:t>Also lets search engines rank webpages,</a:t>
            </a:r>
          </a:p>
          <a:p>
            <a:endParaRPr lang="en-US" dirty="0">
              <a:solidFill>
                <a:schemeClr val="tx1">
                  <a:lumMod val="75000"/>
                  <a:lumOff val="25000"/>
                </a:schemeClr>
              </a:solidFill>
            </a:endParaRPr>
          </a:p>
          <a:p>
            <a:r>
              <a:rPr lang="en-US" dirty="0">
                <a:solidFill>
                  <a:schemeClr val="tx1">
                    <a:lumMod val="75000"/>
                    <a:lumOff val="25000"/>
                  </a:schemeClr>
                </a:solidFill>
              </a:rPr>
              <a:t>And lets us train deep learning neural networks.</a:t>
            </a:r>
          </a:p>
          <a:p>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F3AA286C-6C50-1840-A99A-836D7D11757F}" type="slidenum">
              <a:rPr lang="en-US" smtClean="0"/>
              <a:pPr/>
              <a:t>19</a:t>
            </a:fld>
            <a:endParaRPr lang="en-US"/>
          </a:p>
        </p:txBody>
      </p:sp>
      <p:sp>
        <p:nvSpPr>
          <p:cNvPr id="7" name="Subtitle 5"/>
          <p:cNvSpPr txBox="1">
            <a:spLocks/>
          </p:cNvSpPr>
          <p:nvPr/>
        </p:nvSpPr>
        <p:spPr>
          <a:xfrm>
            <a:off x="838200" y="5854700"/>
            <a:ext cx="7772400" cy="762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b="0" i="0" kern="1200">
                <a:solidFill>
                  <a:schemeClr val="tx1">
                    <a:tint val="75000"/>
                  </a:schemeClr>
                </a:solidFill>
                <a:latin typeface="Helvetica Light"/>
                <a:ea typeface="+mn-ea"/>
                <a:cs typeface="Helvetica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Helvetica Light"/>
                <a:ea typeface="+mn-ea"/>
                <a:cs typeface="Helvetica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Helvetica Light"/>
                <a:ea typeface="+mn-ea"/>
                <a:cs typeface="Helvetica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lumMod val="75000"/>
                    <a:lumOff val="25000"/>
                  </a:schemeClr>
                </a:solidFill>
              </a:rPr>
              <a:t>Eigenvalues and eigenvectors!</a:t>
            </a:r>
          </a:p>
        </p:txBody>
      </p:sp>
    </p:spTree>
    <p:extLst>
      <p:ext uri="{BB962C8B-B14F-4D97-AF65-F5344CB8AC3E}">
        <p14:creationId xmlns:p14="http://schemas.microsoft.com/office/powerpoint/2010/main" val="418556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663B9"/>
              </a:buClr>
              <a:buSzPts val="4400"/>
              <a:buFont typeface="Corbel"/>
              <a:buNone/>
            </a:pPr>
            <a:r>
              <a:rPr lang="en-US" sz="4400" u="none" strike="noStrike" cap="none" dirty="0">
                <a:solidFill>
                  <a:srgbClr val="4285D5"/>
                </a:solidFill>
                <a:ea typeface="Arial"/>
                <a:sym typeface="Arial"/>
              </a:rPr>
              <a:t>First Lecture Plan</a:t>
            </a:r>
            <a:endParaRPr sz="4400" u="none" strike="noStrike" cap="none" dirty="0">
              <a:solidFill>
                <a:srgbClr val="4285D5"/>
              </a:solidFill>
              <a:ea typeface="Arial"/>
              <a:sym typeface="Arial"/>
            </a:endParaRPr>
          </a:p>
        </p:txBody>
      </p:sp>
      <p:sp>
        <p:nvSpPr>
          <p:cNvPr id="171" name="Google Shape;171;p26"/>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u="none" strike="noStrike" cap="none" dirty="0">
                <a:ea typeface="Arial"/>
                <a:sym typeface="Arial"/>
              </a:rPr>
              <a:t>Introductions</a:t>
            </a:r>
            <a:endParaRPr dirty="0">
              <a:ea typeface="Arial"/>
              <a:sym typeface="Arial"/>
            </a:endParaRPr>
          </a:p>
          <a:p>
            <a:pPr marL="342900" marR="0" lvl="0" indent="-342900" algn="l" rtl="0">
              <a:spcBef>
                <a:spcPts val="640"/>
              </a:spcBef>
              <a:spcAft>
                <a:spcPts val="0"/>
              </a:spcAft>
              <a:buClr>
                <a:schemeClr val="dk1"/>
              </a:buClr>
              <a:buSzPts val="3200"/>
              <a:buFont typeface="Arial"/>
              <a:buChar char="•"/>
            </a:pPr>
            <a:r>
              <a:rPr lang="en-US" sz="3200" u="none" strike="noStrike" cap="none" dirty="0">
                <a:ea typeface="Arial"/>
                <a:sym typeface="Arial"/>
              </a:rPr>
              <a:t>Administrative Details (discussions, homework, etc.)</a:t>
            </a:r>
            <a:endParaRPr dirty="0">
              <a:ea typeface="Arial"/>
              <a:sym typeface="Arial"/>
            </a:endParaRPr>
          </a:p>
          <a:p>
            <a:pPr marL="342900" marR="0" lvl="0" indent="-342900" algn="l" rtl="0">
              <a:spcBef>
                <a:spcPts val="640"/>
              </a:spcBef>
              <a:spcAft>
                <a:spcPts val="0"/>
              </a:spcAft>
              <a:buClr>
                <a:schemeClr val="dk1"/>
              </a:buClr>
              <a:buSzPts val="3200"/>
              <a:buFont typeface="Arial"/>
              <a:buChar char="•"/>
            </a:pPr>
            <a:r>
              <a:rPr lang="en-US" sz="3200" u="none" strike="noStrike" cap="none" dirty="0">
                <a:ea typeface="Arial"/>
                <a:sym typeface="Arial"/>
              </a:rPr>
              <a:t>Overview of 16A’s material and how it fits into EECS</a:t>
            </a:r>
            <a:endParaRPr dirty="0">
              <a:ea typeface="Arial"/>
              <a:sym typeface="Arial"/>
            </a:endParaRPr>
          </a:p>
          <a:p>
            <a:pPr marL="342900" marR="0" lvl="0" indent="-342900" algn="l" rtl="0">
              <a:spcBef>
                <a:spcPts val="640"/>
              </a:spcBef>
              <a:spcAft>
                <a:spcPts val="0"/>
              </a:spcAft>
              <a:buClr>
                <a:schemeClr val="dk1"/>
              </a:buClr>
              <a:buSzPts val="3200"/>
              <a:buFont typeface="Arial"/>
              <a:buChar char="•"/>
            </a:pPr>
            <a:r>
              <a:rPr lang="en-US" dirty="0">
                <a:ea typeface="Arial"/>
                <a:sym typeface="Arial"/>
              </a:rPr>
              <a:t>Start with module 1</a:t>
            </a:r>
            <a:endParaRPr dirty="0">
              <a:ea typeface="Arial"/>
              <a:sym typeface="Arial"/>
            </a:endParaRPr>
          </a:p>
        </p:txBody>
      </p:sp>
      <p:sp>
        <p:nvSpPr>
          <p:cNvPr id="172" name="Google Shape;172;p2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i="0" u="none" strike="noStrike" cap="none">
                <a:solidFill>
                  <a:srgbClr val="888888"/>
                </a:solidFill>
                <a:latin typeface="Arial"/>
                <a:ea typeface="Arial"/>
                <a:cs typeface="Arial"/>
                <a:sym typeface="Arial"/>
              </a:rPr>
              <a:t>2</a:t>
            </a:fld>
            <a:endParaRPr sz="1200" i="0" u="none" strike="noStrike" cap="none">
              <a:solidFill>
                <a:srgbClr val="888888"/>
              </a:solidFill>
              <a:latin typeface="Arial"/>
              <a:ea typeface="Arial"/>
              <a:cs typeface="Arial"/>
              <a:sym typeface="Arial"/>
            </a:endParaRPr>
          </a:p>
        </p:txBody>
      </p:sp>
    </p:spTree>
    <p:extLst>
      <p:ext uri="{BB962C8B-B14F-4D97-AF65-F5344CB8AC3E}">
        <p14:creationId xmlns:p14="http://schemas.microsoft.com/office/powerpoint/2010/main" val="1108015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304800" y="2603500"/>
            <a:ext cx="8521700" cy="1752600"/>
          </a:xfrm>
        </p:spPr>
        <p:txBody>
          <a:bodyPr>
            <a:normAutofit/>
          </a:bodyPr>
          <a:lstStyle/>
          <a:p>
            <a:r>
              <a:rPr lang="en-US" dirty="0">
                <a:solidFill>
                  <a:schemeClr val="tx1">
                    <a:lumMod val="75000"/>
                    <a:lumOff val="25000"/>
                  </a:schemeClr>
                </a:solidFill>
              </a:rPr>
              <a:t>That the same idea that makes </a:t>
            </a:r>
            <a:r>
              <a:rPr lang="en-US" dirty="0" err="1">
                <a:solidFill>
                  <a:schemeClr val="tx1">
                    <a:lumMod val="75000"/>
                    <a:lumOff val="25000"/>
                  </a:schemeClr>
                </a:solidFill>
              </a:rPr>
              <a:t>Shazam</a:t>
            </a:r>
            <a:r>
              <a:rPr lang="en-US" dirty="0">
                <a:solidFill>
                  <a:schemeClr val="tx1">
                    <a:lumMod val="75000"/>
                    <a:lumOff val="25000"/>
                  </a:schemeClr>
                </a:solidFill>
              </a:rPr>
              <a:t> work</a:t>
            </a:r>
          </a:p>
          <a:p>
            <a:endParaRPr lang="en-US" dirty="0">
              <a:solidFill>
                <a:schemeClr val="tx1">
                  <a:lumMod val="75000"/>
                  <a:lumOff val="25000"/>
                </a:schemeClr>
              </a:solidFill>
            </a:endParaRPr>
          </a:p>
          <a:p>
            <a:r>
              <a:rPr lang="en-US" dirty="0">
                <a:solidFill>
                  <a:schemeClr val="tx1">
                    <a:lumMod val="75000"/>
                    <a:lumOff val="25000"/>
                  </a:schemeClr>
                </a:solidFill>
              </a:rPr>
              <a:t>Also make the GPS on your phone work?</a:t>
            </a:r>
          </a:p>
        </p:txBody>
      </p:sp>
      <p:sp>
        <p:nvSpPr>
          <p:cNvPr id="4" name="Slide Number Placeholder 3"/>
          <p:cNvSpPr>
            <a:spLocks noGrp="1"/>
          </p:cNvSpPr>
          <p:nvPr>
            <p:ph type="sldNum" sz="quarter" idx="12"/>
          </p:nvPr>
        </p:nvSpPr>
        <p:spPr/>
        <p:txBody>
          <a:bodyPr/>
          <a:lstStyle/>
          <a:p>
            <a:fld id="{F3AA286C-6C50-1840-A99A-836D7D11757F}" type="slidenum">
              <a:rPr lang="en-US" smtClean="0"/>
              <a:pPr/>
              <a:t>20</a:t>
            </a:fld>
            <a:endParaRPr lang="en-US"/>
          </a:p>
        </p:txBody>
      </p:sp>
      <p:sp>
        <p:nvSpPr>
          <p:cNvPr id="7" name="Subtitle 5"/>
          <p:cNvSpPr txBox="1">
            <a:spLocks/>
          </p:cNvSpPr>
          <p:nvPr/>
        </p:nvSpPr>
        <p:spPr>
          <a:xfrm>
            <a:off x="838200" y="5194300"/>
            <a:ext cx="7772400" cy="762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b="0" i="0" kern="1200">
                <a:solidFill>
                  <a:schemeClr val="tx1">
                    <a:tint val="75000"/>
                  </a:schemeClr>
                </a:solidFill>
                <a:latin typeface="Helvetica Light"/>
                <a:ea typeface="+mn-ea"/>
                <a:cs typeface="Helvetica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Helvetica Light"/>
                <a:ea typeface="+mn-ea"/>
                <a:cs typeface="Helvetica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Helvetica Light"/>
                <a:ea typeface="+mn-ea"/>
                <a:cs typeface="Helvetica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lumMod val="75000"/>
                    <a:lumOff val="25000"/>
                  </a:schemeClr>
                </a:solidFill>
              </a:rPr>
              <a:t>Cross-correlation!</a:t>
            </a:r>
          </a:p>
        </p:txBody>
      </p:sp>
      <p:sp>
        <p:nvSpPr>
          <p:cNvPr id="9" name="Title 4"/>
          <p:cNvSpPr txBox="1">
            <a:spLocks/>
          </p:cNvSpPr>
          <p:nvPr/>
        </p:nvSpPr>
        <p:spPr>
          <a:xfrm>
            <a:off x="685800" y="34925"/>
            <a:ext cx="7772400" cy="1470025"/>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b="0" i="0" kern="1200">
                <a:solidFill>
                  <a:srgbClr val="6800C2"/>
                </a:solidFill>
                <a:latin typeface="Helvetica Light"/>
                <a:ea typeface="+mj-ea"/>
                <a:cs typeface="Helvetica Light"/>
              </a:defRPr>
            </a:lvl1pPr>
          </a:lstStyle>
          <a:p>
            <a:r>
              <a:rPr lang="en-US"/>
              <a:t>Did you know</a:t>
            </a:r>
            <a:r>
              <a:rPr lang="mr-IN"/>
              <a:t>…</a:t>
            </a:r>
            <a:endParaRPr lang="en-US" dirty="0"/>
          </a:p>
        </p:txBody>
      </p:sp>
    </p:spTree>
    <p:extLst>
      <p:ext uri="{BB962C8B-B14F-4D97-AF65-F5344CB8AC3E}">
        <p14:creationId xmlns:p14="http://schemas.microsoft.com/office/powerpoint/2010/main" val="361683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34925"/>
            <a:ext cx="7772400" cy="1470025"/>
          </a:xfrm>
        </p:spPr>
        <p:txBody>
          <a:bodyPr/>
          <a:lstStyle/>
          <a:p>
            <a:r>
              <a:rPr lang="en-US" dirty="0"/>
              <a:t>Did you know</a:t>
            </a:r>
            <a:r>
              <a:rPr lang="mr-IN" dirty="0"/>
              <a:t>…</a:t>
            </a:r>
            <a:endParaRPr lang="en-US" dirty="0"/>
          </a:p>
        </p:txBody>
      </p:sp>
      <p:sp>
        <p:nvSpPr>
          <p:cNvPr id="6" name="Subtitle 5"/>
          <p:cNvSpPr>
            <a:spLocks noGrp="1"/>
          </p:cNvSpPr>
          <p:nvPr>
            <p:ph type="subTitle" idx="1"/>
          </p:nvPr>
        </p:nvSpPr>
        <p:spPr>
          <a:xfrm>
            <a:off x="152400" y="1485900"/>
            <a:ext cx="8775700" cy="4064000"/>
          </a:xfrm>
        </p:spPr>
        <p:txBody>
          <a:bodyPr>
            <a:normAutofit/>
          </a:bodyPr>
          <a:lstStyle/>
          <a:p>
            <a:r>
              <a:rPr lang="en-US" dirty="0">
                <a:solidFill>
                  <a:schemeClr val="tx1">
                    <a:lumMod val="75000"/>
                    <a:lumOff val="25000"/>
                  </a:schemeClr>
                </a:solidFill>
              </a:rPr>
              <a:t>A fundamental algorithm in machine learning and artificial intelligence</a:t>
            </a:r>
          </a:p>
          <a:p>
            <a:endParaRPr lang="en-US" dirty="0">
              <a:solidFill>
                <a:schemeClr val="tx1">
                  <a:lumMod val="75000"/>
                  <a:lumOff val="25000"/>
                </a:schemeClr>
              </a:solidFill>
            </a:endParaRPr>
          </a:p>
          <a:p>
            <a:r>
              <a:rPr lang="en-US" dirty="0">
                <a:solidFill>
                  <a:schemeClr val="tx1">
                    <a:lumMod val="75000"/>
                    <a:lumOff val="25000"/>
                  </a:schemeClr>
                </a:solidFill>
              </a:rPr>
              <a:t>Is used to make predictions in biology, brain-machine interfaces, social sciences, imaging algorithms and more?</a:t>
            </a:r>
          </a:p>
        </p:txBody>
      </p:sp>
      <p:sp>
        <p:nvSpPr>
          <p:cNvPr id="4" name="Slide Number Placeholder 3"/>
          <p:cNvSpPr>
            <a:spLocks noGrp="1"/>
          </p:cNvSpPr>
          <p:nvPr>
            <p:ph type="sldNum" sz="quarter" idx="12"/>
          </p:nvPr>
        </p:nvSpPr>
        <p:spPr/>
        <p:txBody>
          <a:bodyPr/>
          <a:lstStyle/>
          <a:p>
            <a:fld id="{F3AA286C-6C50-1840-A99A-836D7D11757F}" type="slidenum">
              <a:rPr lang="en-US" smtClean="0"/>
              <a:pPr/>
              <a:t>21</a:t>
            </a:fld>
            <a:endParaRPr lang="en-US"/>
          </a:p>
        </p:txBody>
      </p:sp>
      <p:sp>
        <p:nvSpPr>
          <p:cNvPr id="7" name="Subtitle 5"/>
          <p:cNvSpPr txBox="1">
            <a:spLocks/>
          </p:cNvSpPr>
          <p:nvPr/>
        </p:nvSpPr>
        <p:spPr>
          <a:xfrm>
            <a:off x="838200" y="5867400"/>
            <a:ext cx="7772400" cy="7620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b="0" i="0" kern="1200">
                <a:solidFill>
                  <a:schemeClr val="tx1">
                    <a:tint val="75000"/>
                  </a:schemeClr>
                </a:solidFill>
                <a:latin typeface="Helvetica Light"/>
                <a:ea typeface="+mn-ea"/>
                <a:cs typeface="Helvetica Light"/>
              </a:defRPr>
            </a:lvl1pPr>
            <a:lvl2pPr marL="457200" indent="0" algn="ctr" defTabSz="457200" rtl="0" eaLnBrk="1" latinLnBrk="0" hangingPunct="1">
              <a:spcBef>
                <a:spcPct val="20000"/>
              </a:spcBef>
              <a:buFont typeface="Arial"/>
              <a:buNone/>
              <a:defRPr sz="2800" b="0" i="0" kern="1200">
                <a:solidFill>
                  <a:schemeClr val="tx1">
                    <a:tint val="75000"/>
                  </a:schemeClr>
                </a:solidFill>
                <a:latin typeface="Helvetica Light"/>
                <a:ea typeface="+mn-ea"/>
                <a:cs typeface="Helvetica Light"/>
              </a:defRPr>
            </a:lvl2pPr>
            <a:lvl3pPr marL="914400" indent="0" algn="ctr" defTabSz="457200" rtl="0" eaLnBrk="1" latinLnBrk="0" hangingPunct="1">
              <a:spcBef>
                <a:spcPct val="20000"/>
              </a:spcBef>
              <a:buFont typeface="Arial"/>
              <a:buNone/>
              <a:defRPr sz="2400" b="0" i="0" kern="1200">
                <a:solidFill>
                  <a:schemeClr val="tx1">
                    <a:tint val="75000"/>
                  </a:schemeClr>
                </a:solidFill>
                <a:latin typeface="Helvetica Light"/>
                <a:ea typeface="+mn-ea"/>
                <a:cs typeface="Helvetica Light"/>
              </a:defRPr>
            </a:lvl3pPr>
            <a:lvl4pPr marL="13716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4pPr>
            <a:lvl5pPr marL="1828800" indent="0" algn="ctr" defTabSz="457200" rtl="0" eaLnBrk="1" latinLnBrk="0" hangingPunct="1">
              <a:spcBef>
                <a:spcPct val="20000"/>
              </a:spcBef>
              <a:buFont typeface="Arial"/>
              <a:buNone/>
              <a:defRPr sz="2000" b="0" i="0" kern="1200">
                <a:solidFill>
                  <a:schemeClr val="tx1">
                    <a:tint val="75000"/>
                  </a:schemeClr>
                </a:solidFill>
                <a:latin typeface="Helvetica Light"/>
                <a:ea typeface="+mn-ea"/>
                <a:cs typeface="Helvetica Light"/>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a:solidFill>
                  <a:schemeClr val="tx1">
                    <a:lumMod val="75000"/>
                    <a:lumOff val="25000"/>
                  </a:schemeClr>
                </a:solidFill>
              </a:rPr>
              <a:t>Least-squares!</a:t>
            </a:r>
          </a:p>
        </p:txBody>
      </p:sp>
    </p:spTree>
    <p:extLst>
      <p:ext uri="{BB962C8B-B14F-4D97-AF65-F5344CB8AC3E}">
        <p14:creationId xmlns:p14="http://schemas.microsoft.com/office/powerpoint/2010/main" val="1263630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goals</a:t>
            </a:r>
          </a:p>
        </p:txBody>
      </p:sp>
      <p:sp>
        <p:nvSpPr>
          <p:cNvPr id="5" name="Content Placeholder 4"/>
          <p:cNvSpPr>
            <a:spLocks noGrp="1"/>
          </p:cNvSpPr>
          <p:nvPr>
            <p:ph idx="1"/>
          </p:nvPr>
        </p:nvSpPr>
        <p:spPr>
          <a:xfrm>
            <a:off x="457200" y="1600200"/>
            <a:ext cx="8229600" cy="5003800"/>
          </a:xfrm>
        </p:spPr>
        <p:txBody>
          <a:bodyPr>
            <a:normAutofit fontScale="70000" lnSpcReduction="20000"/>
          </a:bodyPr>
          <a:lstStyle/>
          <a:p>
            <a:pPr marL="0" indent="0">
              <a:buNone/>
            </a:pPr>
            <a:r>
              <a:rPr lang="en-US" dirty="0">
                <a:solidFill>
                  <a:schemeClr val="bg2"/>
                </a:solidFill>
              </a:rPr>
              <a:t>Not a survey class --- rigorous and deep</a:t>
            </a:r>
          </a:p>
          <a:p>
            <a:pPr marL="0" indent="0">
              <a:buNone/>
            </a:pPr>
            <a:r>
              <a:rPr lang="en-US" dirty="0">
                <a:solidFill>
                  <a:schemeClr val="bg2"/>
                </a:solidFill>
              </a:rPr>
              <a:t>16A</a:t>
            </a:r>
          </a:p>
          <a:p>
            <a:pPr marL="0" indent="0">
              <a:buNone/>
            </a:pPr>
            <a:r>
              <a:rPr lang="en-US" dirty="0">
                <a:solidFill>
                  <a:schemeClr val="bg2"/>
                </a:solidFill>
              </a:rPr>
              <a:t>Module 1: Introduction to systems</a:t>
            </a:r>
          </a:p>
          <a:p>
            <a:pPr marL="0" indent="0">
              <a:buNone/>
            </a:pPr>
            <a:r>
              <a:rPr lang="en-US" dirty="0">
                <a:solidFill>
                  <a:schemeClr val="bg2"/>
                </a:solidFill>
              </a:rPr>
              <a:t>	</a:t>
            </a:r>
            <a:r>
              <a:rPr lang="en-US" dirty="0">
                <a:solidFill>
                  <a:srgbClr val="000637"/>
                </a:solidFill>
              </a:rPr>
              <a:t>How do we build a model?</a:t>
            </a:r>
          </a:p>
          <a:p>
            <a:pPr marL="0" indent="0">
              <a:buNone/>
            </a:pPr>
            <a:r>
              <a:rPr lang="en-US" dirty="0">
                <a:solidFill>
                  <a:schemeClr val="bg2"/>
                </a:solidFill>
              </a:rPr>
              <a:t>Module 2: Introduction to circuits and design</a:t>
            </a:r>
          </a:p>
          <a:p>
            <a:pPr marL="0" indent="0">
              <a:buNone/>
            </a:pPr>
            <a:r>
              <a:rPr lang="en-US" dirty="0">
                <a:solidFill>
                  <a:schemeClr val="bg2"/>
                </a:solidFill>
              </a:rPr>
              <a:t>	</a:t>
            </a:r>
            <a:r>
              <a:rPr lang="en-US" dirty="0">
                <a:solidFill>
                  <a:srgbClr val="000637"/>
                </a:solidFill>
              </a:rPr>
              <a:t>How do we use a model to solve a problem?</a:t>
            </a:r>
          </a:p>
          <a:p>
            <a:pPr marL="0" indent="0">
              <a:buNone/>
            </a:pPr>
            <a:r>
              <a:rPr lang="en-US" dirty="0">
                <a:solidFill>
                  <a:schemeClr val="bg2"/>
                </a:solidFill>
              </a:rPr>
              <a:t>Module 3: Introduction to Machine Learning</a:t>
            </a:r>
          </a:p>
          <a:p>
            <a:pPr marL="0" indent="0">
              <a:buNone/>
            </a:pPr>
            <a:r>
              <a:rPr lang="en-US" dirty="0">
                <a:solidFill>
                  <a:schemeClr val="bg2"/>
                </a:solidFill>
              </a:rPr>
              <a:t>	</a:t>
            </a:r>
            <a:r>
              <a:rPr lang="en-US" dirty="0">
                <a:solidFill>
                  <a:srgbClr val="000637"/>
                </a:solidFill>
              </a:rPr>
              <a:t>How do we “learn” models from data?</a:t>
            </a:r>
          </a:p>
          <a:p>
            <a:pPr marL="0" indent="0">
              <a:buNone/>
            </a:pPr>
            <a:endParaRPr lang="en-US" dirty="0">
              <a:solidFill>
                <a:schemeClr val="bg2"/>
              </a:solidFill>
            </a:endParaRPr>
          </a:p>
          <a:p>
            <a:pPr marL="0" indent="0">
              <a:buNone/>
            </a:pPr>
            <a:endParaRPr lang="en-US" dirty="0">
              <a:solidFill>
                <a:schemeClr val="bg2"/>
              </a:solidFill>
            </a:endParaRPr>
          </a:p>
          <a:p>
            <a:pPr marL="0" indent="0">
              <a:buNone/>
            </a:pPr>
            <a:r>
              <a:rPr lang="en-US" dirty="0">
                <a:solidFill>
                  <a:schemeClr val="bg2"/>
                </a:solidFill>
              </a:rPr>
              <a:t>16B</a:t>
            </a:r>
          </a:p>
          <a:p>
            <a:pPr marL="0" indent="0">
              <a:buNone/>
            </a:pPr>
            <a:r>
              <a:rPr lang="en-US" dirty="0">
                <a:solidFill>
                  <a:schemeClr val="bg2"/>
                </a:solidFill>
              </a:rPr>
              <a:t>Module 4: Advanced circuit design</a:t>
            </a:r>
          </a:p>
          <a:p>
            <a:pPr marL="0" indent="0">
              <a:buNone/>
            </a:pPr>
            <a:r>
              <a:rPr lang="en-US" dirty="0">
                <a:solidFill>
                  <a:schemeClr val="bg2"/>
                </a:solidFill>
              </a:rPr>
              <a:t>Module 5: Introduction to robotics</a:t>
            </a:r>
          </a:p>
          <a:p>
            <a:pPr marL="0" indent="0">
              <a:buNone/>
            </a:pPr>
            <a:r>
              <a:rPr lang="en-US" dirty="0">
                <a:solidFill>
                  <a:schemeClr val="bg2"/>
                </a:solidFill>
              </a:rPr>
              <a:t>Module 6: Introduction to unsupervised learning</a:t>
            </a:r>
            <a:endParaRPr lang="en-US" dirty="0"/>
          </a:p>
        </p:txBody>
      </p:sp>
      <p:sp>
        <p:nvSpPr>
          <p:cNvPr id="4" name="Slide Number Placeholder 3"/>
          <p:cNvSpPr>
            <a:spLocks noGrp="1"/>
          </p:cNvSpPr>
          <p:nvPr>
            <p:ph type="sldNum" sz="quarter" idx="12"/>
          </p:nvPr>
        </p:nvSpPr>
        <p:spPr/>
        <p:txBody>
          <a:bodyPr/>
          <a:lstStyle/>
          <a:p>
            <a:fld id="{F3AA286C-6C50-1840-A99A-836D7D11757F}" type="slidenum">
              <a:rPr lang="en-US" smtClean="0"/>
              <a:pPr/>
              <a:t>22</a:t>
            </a:fld>
            <a:endParaRPr lang="en-US"/>
          </a:p>
        </p:txBody>
      </p:sp>
    </p:spTree>
    <p:extLst>
      <p:ext uri="{BB962C8B-B14F-4D97-AF65-F5344CB8AC3E}">
        <p14:creationId xmlns:p14="http://schemas.microsoft.com/office/powerpoint/2010/main" val="2112039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3AA286C-6C50-1840-A99A-836D7D11757F}" type="slidenum">
              <a:rPr lang="en-US" smtClean="0"/>
              <a:pPr/>
              <a:t>23</a:t>
            </a:fld>
            <a:endParaRPr lang="en-US" dirty="0"/>
          </a:p>
        </p:txBody>
      </p:sp>
      <p:pic>
        <p:nvPicPr>
          <p:cNvPr id="4" name="Picture 3" descr="full_bubbles_v2_0.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622300" y="3543300"/>
            <a:ext cx="7556500" cy="3416320"/>
          </a:xfrm>
          <a:prstGeom prst="rect">
            <a:avLst/>
          </a:prstGeom>
          <a:noFill/>
        </p:spPr>
        <p:txBody>
          <a:bodyPr wrap="square" rtlCol="0">
            <a:spAutoFit/>
          </a:bodyPr>
          <a:lstStyle/>
          <a:p>
            <a:pPr algn="ctr"/>
            <a:r>
              <a:rPr lang="en-US" sz="2400" dirty="0">
                <a:solidFill>
                  <a:srgbClr val="FF0080"/>
                </a:solidFill>
                <a:latin typeface="Helvetica Light"/>
                <a:cs typeface="Helvetica Light"/>
              </a:rPr>
              <a:t>How to approach something unfamiliar and systematically build understanding</a:t>
            </a:r>
          </a:p>
          <a:p>
            <a:pPr algn="ctr"/>
            <a:endParaRPr lang="en-US" sz="2400" dirty="0">
              <a:solidFill>
                <a:srgbClr val="FF0080"/>
              </a:solidFill>
              <a:latin typeface="Helvetica Light"/>
              <a:cs typeface="Helvetica Light"/>
            </a:endParaRPr>
          </a:p>
          <a:p>
            <a:pPr algn="ctr"/>
            <a:r>
              <a:rPr lang="en-US" sz="2400" dirty="0">
                <a:solidFill>
                  <a:srgbClr val="FF0080"/>
                </a:solidFill>
                <a:latin typeface="Helvetica Light"/>
                <a:cs typeface="Helvetica Light"/>
              </a:rPr>
              <a:t>Linear Algebra: conceptual tools to model</a:t>
            </a:r>
          </a:p>
          <a:p>
            <a:pPr algn="ctr"/>
            <a:r>
              <a:rPr lang="en-US" sz="2400" dirty="0">
                <a:solidFill>
                  <a:srgbClr val="FF0080"/>
                </a:solidFill>
                <a:latin typeface="Helvetica Light"/>
                <a:cs typeface="Helvetica Light"/>
              </a:rPr>
              <a:t>Circuits: How to go from model to design, grounded in physical world</a:t>
            </a:r>
          </a:p>
          <a:p>
            <a:pPr algn="ctr"/>
            <a:endParaRPr lang="en-US" sz="2400" dirty="0">
              <a:solidFill>
                <a:srgbClr val="FF0080"/>
              </a:solidFill>
              <a:latin typeface="Helvetica Light"/>
              <a:cs typeface="Helvetica Light"/>
            </a:endParaRPr>
          </a:p>
          <a:p>
            <a:pPr algn="ctr"/>
            <a:r>
              <a:rPr lang="en-US" sz="2400" dirty="0">
                <a:solidFill>
                  <a:srgbClr val="FF0080"/>
                </a:solidFill>
                <a:latin typeface="Helvetica Light"/>
                <a:cs typeface="Helvetica Light"/>
              </a:rPr>
              <a:t>Intro to foundational concepts in Machine Learning</a:t>
            </a:r>
          </a:p>
          <a:p>
            <a:endParaRPr lang="en-US" sz="2400" dirty="0">
              <a:latin typeface="Helvetica Light"/>
              <a:cs typeface="Helvetica Light"/>
            </a:endParaRPr>
          </a:p>
        </p:txBody>
      </p:sp>
    </p:spTree>
    <p:extLst>
      <p:ext uri="{BB962C8B-B14F-4D97-AF65-F5344CB8AC3E}">
        <p14:creationId xmlns:p14="http://schemas.microsoft.com/office/powerpoint/2010/main" val="581425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_bubbles_v2.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ln>
            <a:solidFill>
              <a:srgbClr val="000000"/>
            </a:solidFill>
          </a:ln>
        </p:spPr>
      </p:pic>
      <p:sp>
        <p:nvSpPr>
          <p:cNvPr id="5" name="TextBox 4"/>
          <p:cNvSpPr txBox="1"/>
          <p:nvPr/>
        </p:nvSpPr>
        <p:spPr>
          <a:xfrm>
            <a:off x="7315200" y="14069"/>
            <a:ext cx="1828800" cy="276999"/>
          </a:xfrm>
          <a:prstGeom prst="rect">
            <a:avLst/>
          </a:prstGeom>
          <a:noFill/>
        </p:spPr>
        <p:txBody>
          <a:bodyPr wrap="square" rtlCol="0">
            <a:spAutoFit/>
          </a:bodyPr>
          <a:lstStyle/>
          <a:p>
            <a:pPr algn="ctr"/>
            <a:r>
              <a:rPr lang="en-US" sz="1200" dirty="0">
                <a:solidFill>
                  <a:srgbClr val="000000"/>
                </a:solidFill>
                <a:latin typeface="Helvetica Neue Light"/>
                <a:cs typeface="Helvetica Neue Light"/>
              </a:rPr>
              <a:t>Thanks: </a:t>
            </a:r>
            <a:r>
              <a:rPr lang="en-US" sz="1200" dirty="0" err="1">
                <a:solidFill>
                  <a:srgbClr val="000000"/>
                </a:solidFill>
                <a:latin typeface="Helvetica Neue Light"/>
                <a:cs typeface="Helvetica Neue Light"/>
              </a:rPr>
              <a:t>Sahaana</a:t>
            </a:r>
            <a:r>
              <a:rPr lang="en-US" sz="1200" dirty="0">
                <a:solidFill>
                  <a:srgbClr val="000000"/>
                </a:solidFill>
                <a:latin typeface="Helvetica Neue Light"/>
                <a:cs typeface="Helvetica Neue Light"/>
              </a:rPr>
              <a:t> </a:t>
            </a:r>
            <a:r>
              <a:rPr lang="en-US" sz="1200" dirty="0" err="1">
                <a:solidFill>
                  <a:srgbClr val="000000"/>
                </a:solidFill>
                <a:latin typeface="Helvetica Neue Light"/>
                <a:cs typeface="Helvetica Neue Light"/>
              </a:rPr>
              <a:t>Suri</a:t>
            </a:r>
            <a:endParaRPr lang="en-US" sz="1200" dirty="0">
              <a:solidFill>
                <a:srgbClr val="000000"/>
              </a:solidFill>
              <a:latin typeface="Helvetica Neue Light"/>
              <a:cs typeface="Helvetica Neue Light"/>
            </a:endParaRPr>
          </a:p>
        </p:txBody>
      </p:sp>
    </p:spTree>
    <p:extLst>
      <p:ext uri="{BB962C8B-B14F-4D97-AF65-F5344CB8AC3E}">
        <p14:creationId xmlns:p14="http://schemas.microsoft.com/office/powerpoint/2010/main" val="689562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7"/>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u="none" strike="noStrike" cap="none">
              <a:solidFill>
                <a:schemeClr val="dk1"/>
              </a:solidFill>
              <a:ea typeface="Calibri"/>
              <a:sym typeface="Calibri"/>
            </a:endParaRPr>
          </a:p>
        </p:txBody>
      </p:sp>
      <p:sp>
        <p:nvSpPr>
          <p:cNvPr id="262" name="Google Shape;262;p3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u="none" strike="noStrike" cap="none">
              <a:solidFill>
                <a:schemeClr val="dk1"/>
              </a:solidFill>
              <a:ea typeface="Calibri"/>
              <a:sym typeface="Calibri"/>
            </a:endParaRPr>
          </a:p>
        </p:txBody>
      </p:sp>
      <p:pic>
        <p:nvPicPr>
          <p:cNvPr id="263" name="Google Shape;263;p37"/>
          <p:cNvPicPr preferRelativeResize="0"/>
          <p:nvPr/>
        </p:nvPicPr>
        <p:blipFill rotWithShape="1">
          <a:blip r:embed="rId3">
            <a:alphaModFix/>
          </a:blip>
          <a:srcRect/>
          <a:stretch/>
        </p:blipFill>
        <p:spPr>
          <a:xfrm>
            <a:off x="154346" y="0"/>
            <a:ext cx="8835307" cy="6858000"/>
          </a:xfrm>
          <a:prstGeom prst="rect">
            <a:avLst/>
          </a:prstGeom>
          <a:noFill/>
          <a:ln>
            <a:noFill/>
          </a:ln>
        </p:spPr>
      </p:pic>
      <p:sp>
        <p:nvSpPr>
          <p:cNvPr id="264" name="Google Shape;264;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ea typeface="Calibri"/>
                <a:sym typeface="Calibri"/>
              </a:rPr>
              <a:t>25</a:t>
            </a:fld>
            <a:endParaRPr sz="1200">
              <a:solidFill>
                <a:srgbClr val="888888"/>
              </a:solidFill>
              <a:ea typeface="Calibri"/>
              <a:sym typeface="Calibri"/>
            </a:endParaRPr>
          </a:p>
        </p:txBody>
      </p:sp>
    </p:spTree>
    <p:extLst>
      <p:ext uri="{BB962C8B-B14F-4D97-AF65-F5344CB8AC3E}">
        <p14:creationId xmlns:p14="http://schemas.microsoft.com/office/powerpoint/2010/main" val="3970744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930400" y="4473833"/>
            <a:ext cx="3492500" cy="2324100"/>
          </a:xfrm>
          <a:prstGeom prst="rect">
            <a:avLst/>
          </a:prstGeom>
        </p:spPr>
      </p:pic>
      <p:sp>
        <p:nvSpPr>
          <p:cNvPr id="269" name="Google Shape;269;p3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u="none" strike="noStrike" cap="none" dirty="0">
                <a:solidFill>
                  <a:schemeClr val="dk1"/>
                </a:solidFill>
                <a:ea typeface="Calibri"/>
                <a:sym typeface="Calibri"/>
              </a:rPr>
              <a:t>To this?</a:t>
            </a:r>
            <a:endParaRPr sz="4400" u="none" strike="noStrike" cap="none" dirty="0">
              <a:solidFill>
                <a:schemeClr val="dk1"/>
              </a:solidFill>
              <a:ea typeface="Calibri"/>
              <a:sym typeface="Calibri"/>
            </a:endParaRPr>
          </a:p>
        </p:txBody>
      </p:sp>
      <p:pic>
        <p:nvPicPr>
          <p:cNvPr id="272" name="Google Shape;272;p38" descr="C:\Users\Laura\Desktop\TAKING-PICTURES.jpg"/>
          <p:cNvPicPr preferRelativeResize="0"/>
          <p:nvPr/>
        </p:nvPicPr>
        <p:blipFill rotWithShape="1">
          <a:blip r:embed="rId4">
            <a:alphaModFix/>
          </a:blip>
          <a:srcRect l="50000" t="27236"/>
          <a:stretch/>
        </p:blipFill>
        <p:spPr>
          <a:xfrm>
            <a:off x="406280" y="1070536"/>
            <a:ext cx="2078183" cy="3596148"/>
          </a:xfrm>
          <a:prstGeom prst="rect">
            <a:avLst/>
          </a:prstGeom>
          <a:noFill/>
          <a:ln>
            <a:noFill/>
          </a:ln>
        </p:spPr>
      </p:pic>
      <p:sp>
        <p:nvSpPr>
          <p:cNvPr id="273" name="Google Shape;273;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26</a:t>
            </a:fld>
            <a:endParaRPr sz="1200">
              <a:solidFill>
                <a:srgbClr val="888888"/>
              </a:solidFill>
              <a:latin typeface="Calibri"/>
              <a:ea typeface="Calibri"/>
              <a:cs typeface="Calibri"/>
              <a:sym typeface="Calibri"/>
            </a:endParaRPr>
          </a:p>
        </p:txBody>
      </p:sp>
      <p:pic>
        <p:nvPicPr>
          <p:cNvPr id="2" name="Picture 1"/>
          <p:cNvPicPr>
            <a:picLocks noChangeAspect="1"/>
          </p:cNvPicPr>
          <p:nvPr/>
        </p:nvPicPr>
        <p:blipFill>
          <a:blip r:embed="rId5"/>
          <a:stretch>
            <a:fillRect/>
          </a:stretch>
        </p:blipFill>
        <p:spPr>
          <a:xfrm>
            <a:off x="5172545" y="2493963"/>
            <a:ext cx="3971455" cy="2648464"/>
          </a:xfrm>
          <a:prstGeom prst="rect">
            <a:avLst/>
          </a:prstGeom>
        </p:spPr>
      </p:pic>
      <p:pic>
        <p:nvPicPr>
          <p:cNvPr id="5" name="Content Placeholder 4"/>
          <p:cNvPicPr>
            <a:picLocks noGrp="1" noChangeAspect="1"/>
          </p:cNvPicPr>
          <p:nvPr>
            <p:ph idx="1"/>
          </p:nvPr>
        </p:nvPicPr>
        <p:blipFill>
          <a:blip r:embed="rId6"/>
          <a:srcRect t="1095" b="1095"/>
          <a:stretch>
            <a:fillRect/>
          </a:stretch>
        </p:blipFill>
        <p:spPr>
          <a:xfrm>
            <a:off x="2905147" y="0"/>
            <a:ext cx="4534796" cy="2493963"/>
          </a:xfrm>
        </p:spPr>
      </p:pic>
    </p:spTree>
    <p:extLst>
      <p:ext uri="{BB962C8B-B14F-4D97-AF65-F5344CB8AC3E}">
        <p14:creationId xmlns:p14="http://schemas.microsoft.com/office/powerpoint/2010/main" val="4292531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dk1"/>
              </a:solidFill>
              <a:latin typeface="Calibri"/>
              <a:ea typeface="Calibri"/>
              <a:cs typeface="Calibri"/>
              <a:sym typeface="Calibri"/>
            </a:endParaRPr>
          </a:p>
        </p:txBody>
      </p:sp>
      <p:sp>
        <p:nvSpPr>
          <p:cNvPr id="280" name="Google Shape;280;p3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marR="0" lvl="0" indent="-50800" algn="l" rtl="0">
              <a:lnSpc>
                <a:spcPct val="90000"/>
              </a:lnSpc>
              <a:spcBef>
                <a:spcPts val="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pic>
        <p:nvPicPr>
          <p:cNvPr id="281" name="Google Shape;281;p39"/>
          <p:cNvPicPr preferRelativeResize="0"/>
          <p:nvPr/>
        </p:nvPicPr>
        <p:blipFill rotWithShape="1">
          <a:blip r:embed="rId3">
            <a:alphaModFix/>
          </a:blip>
          <a:srcRect/>
          <a:stretch/>
        </p:blipFill>
        <p:spPr>
          <a:xfrm>
            <a:off x="549068" y="160653"/>
            <a:ext cx="7791421" cy="6234545"/>
          </a:xfrm>
          <a:prstGeom prst="rect">
            <a:avLst/>
          </a:prstGeom>
          <a:noFill/>
          <a:ln>
            <a:noFill/>
          </a:ln>
        </p:spPr>
      </p:pic>
      <p:sp>
        <p:nvSpPr>
          <p:cNvPr id="282" name="Google Shape;282;p39"/>
          <p:cNvSpPr txBox="1"/>
          <p:nvPr/>
        </p:nvSpPr>
        <p:spPr>
          <a:xfrm>
            <a:off x="214686" y="6201056"/>
            <a:ext cx="3434963" cy="523220"/>
          </a:xfrm>
          <a:prstGeom prst="rect">
            <a:avLst/>
          </a:prstGeom>
          <a:solidFill>
            <a:srgbClr val="E1EFD8">
              <a:alpha val="84705"/>
            </a:srgbClr>
          </a:solidFill>
          <a:ln w="25400" cap="flat" cmpd="sng">
            <a:solidFill>
              <a:srgbClr val="548135"/>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transistor?</a:t>
            </a:r>
            <a:endParaRPr/>
          </a:p>
        </p:txBody>
      </p:sp>
      <p:sp>
        <p:nvSpPr>
          <p:cNvPr id="283" name="Google Shape;283;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27</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591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4400"/>
              <a:buFont typeface="Calibri"/>
              <a:buNone/>
            </a:pPr>
            <a:r>
              <a:rPr lang="en-US" sz="4400" u="none" strike="noStrike" cap="none" dirty="0">
                <a:solidFill>
                  <a:srgbClr val="0070C0"/>
                </a:solidFill>
                <a:ea typeface="Calibri"/>
                <a:sym typeface="Calibri"/>
              </a:rPr>
              <a:t>Sense of Scale</a:t>
            </a:r>
            <a:endParaRPr dirty="0"/>
          </a:p>
        </p:txBody>
      </p:sp>
      <p:sp>
        <p:nvSpPr>
          <p:cNvPr id="289" name="Google Shape;289;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28</a:t>
            </a:fld>
            <a:endParaRPr sz="1200">
              <a:solidFill>
                <a:srgbClr val="888888"/>
              </a:solidFill>
              <a:latin typeface="Calibri"/>
              <a:ea typeface="Calibri"/>
              <a:cs typeface="Calibri"/>
              <a:sym typeface="Calibri"/>
            </a:endParaRPr>
          </a:p>
        </p:txBody>
      </p:sp>
      <p:pic>
        <p:nvPicPr>
          <p:cNvPr id="290" name="Google Shape;290;p40"/>
          <p:cNvPicPr preferRelativeResize="0"/>
          <p:nvPr/>
        </p:nvPicPr>
        <p:blipFill rotWithShape="1">
          <a:blip r:embed="rId3">
            <a:alphaModFix/>
          </a:blip>
          <a:srcRect l="4444" t="27777" r="2963" b="19444"/>
          <a:stretch/>
        </p:blipFill>
        <p:spPr>
          <a:xfrm>
            <a:off x="64168" y="2891443"/>
            <a:ext cx="8851232" cy="3363468"/>
          </a:xfrm>
          <a:prstGeom prst="rect">
            <a:avLst/>
          </a:prstGeom>
          <a:noFill/>
          <a:ln>
            <a:noFill/>
          </a:ln>
        </p:spPr>
      </p:pic>
      <p:sp>
        <p:nvSpPr>
          <p:cNvPr id="291" name="Google Shape;291;p40"/>
          <p:cNvSpPr txBox="1"/>
          <p:nvPr/>
        </p:nvSpPr>
        <p:spPr>
          <a:xfrm flipH="1">
            <a:off x="5532119" y="6199911"/>
            <a:ext cx="384048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Source: Mark Bohr, IDF14</a:t>
            </a:r>
            <a:endParaRPr/>
          </a:p>
        </p:txBody>
      </p:sp>
      <p:grpSp>
        <p:nvGrpSpPr>
          <p:cNvPr id="292" name="Google Shape;292;p40"/>
          <p:cNvGrpSpPr/>
          <p:nvPr/>
        </p:nvGrpSpPr>
        <p:grpSpPr>
          <a:xfrm>
            <a:off x="4954385" y="21101"/>
            <a:ext cx="3961015" cy="3403743"/>
            <a:chOff x="4258236" y="1598707"/>
            <a:chExt cx="4736352" cy="5160965"/>
          </a:xfrm>
        </p:grpSpPr>
        <p:pic>
          <p:nvPicPr>
            <p:cNvPr id="293" name="Google Shape;293;p40"/>
            <p:cNvPicPr preferRelativeResize="0"/>
            <p:nvPr/>
          </p:nvPicPr>
          <p:blipFill rotWithShape="1">
            <a:blip r:embed="rId4">
              <a:alphaModFix/>
            </a:blip>
            <a:srcRect/>
            <a:stretch/>
          </p:blipFill>
          <p:spPr>
            <a:xfrm>
              <a:off x="4258236" y="1598707"/>
              <a:ext cx="4736352" cy="4736352"/>
            </a:xfrm>
            <a:prstGeom prst="rect">
              <a:avLst/>
            </a:prstGeom>
            <a:noFill/>
            <a:ln>
              <a:noFill/>
            </a:ln>
          </p:spPr>
        </p:pic>
        <p:sp>
          <p:nvSpPr>
            <p:cNvPr id="294" name="Google Shape;294;p40"/>
            <p:cNvSpPr txBox="1"/>
            <p:nvPr/>
          </p:nvSpPr>
          <p:spPr>
            <a:xfrm>
              <a:off x="5254812" y="6390340"/>
              <a:ext cx="255711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Side view of wiring layers</a:t>
              </a:r>
              <a:endParaRPr/>
            </a:p>
          </p:txBody>
        </p:sp>
      </p:grpSp>
      <p:cxnSp>
        <p:nvCxnSpPr>
          <p:cNvPr id="295" name="Google Shape;295;p40"/>
          <p:cNvCxnSpPr/>
          <p:nvPr/>
        </p:nvCxnSpPr>
        <p:spPr>
          <a:xfrm flipH="1">
            <a:off x="7057505" y="2891443"/>
            <a:ext cx="116379" cy="2245822"/>
          </a:xfrm>
          <a:prstGeom prst="straightConnector1">
            <a:avLst/>
          </a:prstGeom>
          <a:noFill/>
          <a:ln w="12700" cap="flat" cmpd="sng">
            <a:solidFill>
              <a:schemeClr val="accent1"/>
            </a:solidFill>
            <a:prstDash val="solid"/>
            <a:miter lim="800000"/>
            <a:headEnd type="none" w="sm" len="sm"/>
            <a:tailEnd type="triangle" w="med" len="med"/>
          </a:ln>
        </p:spPr>
      </p:cxnSp>
    </p:spTree>
    <p:extLst>
      <p:ext uri="{BB962C8B-B14F-4D97-AF65-F5344CB8AC3E}">
        <p14:creationId xmlns:p14="http://schemas.microsoft.com/office/powerpoint/2010/main" val="3723706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4400"/>
              <a:buFont typeface="Calibri"/>
              <a:buNone/>
            </a:pPr>
            <a:r>
              <a:rPr lang="en-US" sz="4400" u="none" strike="noStrike" cap="none">
                <a:solidFill>
                  <a:srgbClr val="0070C0"/>
                </a:solidFill>
                <a:ea typeface="Calibri"/>
                <a:sym typeface="Calibri"/>
              </a:rPr>
              <a:t>Completing the puzzle …</a:t>
            </a:r>
            <a:endParaRPr/>
          </a:p>
        </p:txBody>
      </p:sp>
      <p:sp>
        <p:nvSpPr>
          <p:cNvPr id="302" name="Google Shape;302;p41"/>
          <p:cNvSpPr txBox="1">
            <a:spLocks noGrp="1"/>
          </p:cNvSpPr>
          <p:nvPr>
            <p:ph type="body" idx="1"/>
          </p:nvPr>
        </p:nvSpPr>
        <p:spPr>
          <a:xfrm>
            <a:off x="100013" y="4464611"/>
            <a:ext cx="9043987" cy="2179498"/>
          </a:xfrm>
          <a:prstGeom prst="rect">
            <a:avLst/>
          </a:prstGeom>
          <a:noFill/>
          <a:ln>
            <a:noFill/>
          </a:ln>
        </p:spPr>
        <p:txBody>
          <a:bodyPr spcFirstLastPara="1" wrap="square" lIns="91425" tIns="45700" rIns="91425" bIns="45700" anchor="t" anchorCtr="0">
            <a:noAutofit/>
          </a:bodyPr>
          <a:lstStyle/>
          <a:p>
            <a:pPr marL="228600" marR="0" lvl="0" indent="-228600" algn="l" rtl="0">
              <a:lnSpc>
                <a:spcPct val="100000"/>
              </a:lnSpc>
              <a:spcBef>
                <a:spcPts val="0"/>
              </a:spcBef>
              <a:spcAft>
                <a:spcPts val="0"/>
              </a:spcAft>
              <a:buClr>
                <a:schemeClr val="dk1"/>
              </a:buClr>
              <a:buSzPts val="2590"/>
              <a:buFont typeface="Arial"/>
              <a:buChar char="•"/>
            </a:pPr>
            <a:r>
              <a:rPr lang="en-US" sz="2400" u="none" strike="noStrike" cap="none" dirty="0">
                <a:solidFill>
                  <a:schemeClr val="dk1"/>
                </a:solidFill>
                <a:sym typeface="Calibri"/>
              </a:rPr>
              <a:t>Ada Lovelace -  wrote the first computer program</a:t>
            </a:r>
            <a:endParaRPr sz="2400" dirty="0"/>
          </a:p>
          <a:p>
            <a:pPr marL="228600" marR="0" lvl="0" indent="-228600" algn="l" rtl="0">
              <a:lnSpc>
                <a:spcPct val="100000"/>
              </a:lnSpc>
              <a:spcBef>
                <a:spcPts val="1000"/>
              </a:spcBef>
              <a:spcAft>
                <a:spcPts val="0"/>
              </a:spcAft>
              <a:buClr>
                <a:schemeClr val="dk1"/>
              </a:buClr>
              <a:buSzPts val="2590"/>
              <a:buFont typeface="Arial"/>
              <a:buChar char="•"/>
            </a:pPr>
            <a:r>
              <a:rPr lang="en-US" sz="2400" u="none" strike="noStrike" cap="none" dirty="0">
                <a:solidFill>
                  <a:schemeClr val="dk1"/>
                </a:solidFill>
                <a:sym typeface="Calibri"/>
              </a:rPr>
              <a:t>Turing – invented the Turing machine – how to build a computer to execute programs – what is actually computable? </a:t>
            </a:r>
            <a:endParaRPr sz="2400" dirty="0"/>
          </a:p>
          <a:p>
            <a:pPr marL="228600" marR="0" lvl="0" indent="-228600" algn="l" rtl="0">
              <a:lnSpc>
                <a:spcPct val="100000"/>
              </a:lnSpc>
              <a:spcBef>
                <a:spcPts val="1000"/>
              </a:spcBef>
              <a:spcAft>
                <a:spcPts val="0"/>
              </a:spcAft>
              <a:buClr>
                <a:schemeClr val="dk1"/>
              </a:buClr>
              <a:buSzPts val="2590"/>
              <a:buFont typeface="Arial"/>
              <a:buChar char="•"/>
            </a:pPr>
            <a:r>
              <a:rPr lang="en-US" sz="2400" u="none" strike="noStrike" cap="none" dirty="0">
                <a:solidFill>
                  <a:schemeClr val="dk1"/>
                </a:solidFill>
                <a:sym typeface="Calibri"/>
              </a:rPr>
              <a:t>Claude Shannon – info theory, + how to implement logic out of EM switches</a:t>
            </a:r>
            <a:endParaRPr sz="2400" dirty="0"/>
          </a:p>
          <a:p>
            <a:pPr marL="228600" marR="0" lvl="0" indent="-64135" algn="l" rtl="0">
              <a:lnSpc>
                <a:spcPct val="100000"/>
              </a:lnSpc>
              <a:spcBef>
                <a:spcPts val="1000"/>
              </a:spcBef>
              <a:spcAft>
                <a:spcPts val="0"/>
              </a:spcAft>
              <a:buClr>
                <a:schemeClr val="dk1"/>
              </a:buClr>
              <a:buSzPts val="2590"/>
              <a:buFont typeface="Arial"/>
              <a:buNone/>
            </a:pPr>
            <a:endParaRPr sz="2400" u="none" strike="noStrike" cap="none" dirty="0">
              <a:solidFill>
                <a:schemeClr val="dk1"/>
              </a:solidFill>
              <a:sym typeface="Calibri"/>
            </a:endParaRPr>
          </a:p>
        </p:txBody>
      </p:sp>
      <p:pic>
        <p:nvPicPr>
          <p:cNvPr id="303" name="Google Shape;303;p41"/>
          <p:cNvPicPr preferRelativeResize="0"/>
          <p:nvPr/>
        </p:nvPicPr>
        <p:blipFill rotWithShape="1">
          <a:blip r:embed="rId3">
            <a:alphaModFix/>
          </a:blip>
          <a:srcRect/>
          <a:stretch/>
        </p:blipFill>
        <p:spPr>
          <a:xfrm>
            <a:off x="3121132" y="1254979"/>
            <a:ext cx="2207729" cy="3003849"/>
          </a:xfrm>
          <a:prstGeom prst="rect">
            <a:avLst/>
          </a:prstGeom>
          <a:noFill/>
          <a:ln>
            <a:noFill/>
          </a:ln>
        </p:spPr>
      </p:pic>
      <p:pic>
        <p:nvPicPr>
          <p:cNvPr id="304" name="Google Shape;304;p41"/>
          <p:cNvPicPr preferRelativeResize="0"/>
          <p:nvPr/>
        </p:nvPicPr>
        <p:blipFill rotWithShape="1">
          <a:blip r:embed="rId4">
            <a:alphaModFix/>
          </a:blip>
          <a:srcRect/>
          <a:stretch/>
        </p:blipFill>
        <p:spPr>
          <a:xfrm>
            <a:off x="628650" y="1360737"/>
            <a:ext cx="1761787" cy="2797505"/>
          </a:xfrm>
          <a:prstGeom prst="rect">
            <a:avLst/>
          </a:prstGeom>
          <a:noFill/>
          <a:ln>
            <a:noFill/>
          </a:ln>
        </p:spPr>
      </p:pic>
      <p:sp>
        <p:nvSpPr>
          <p:cNvPr id="305" name="Google Shape;305;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ea typeface="Calibri"/>
                <a:sym typeface="Calibri"/>
              </a:rPr>
              <a:t>29</a:t>
            </a:fld>
            <a:endParaRPr sz="1200">
              <a:solidFill>
                <a:srgbClr val="888888"/>
              </a:solidFill>
              <a:ea typeface="Calibri"/>
              <a:sym typeface="Calibri"/>
            </a:endParaRPr>
          </a:p>
        </p:txBody>
      </p:sp>
      <p:pic>
        <p:nvPicPr>
          <p:cNvPr id="306" name="Google Shape;306;p41"/>
          <p:cNvPicPr preferRelativeResize="0"/>
          <p:nvPr/>
        </p:nvPicPr>
        <p:blipFill rotWithShape="1">
          <a:blip r:embed="rId5">
            <a:alphaModFix/>
          </a:blip>
          <a:srcRect l="26642" t="22242"/>
          <a:stretch/>
        </p:blipFill>
        <p:spPr>
          <a:xfrm>
            <a:off x="6060935" y="1254980"/>
            <a:ext cx="2295798" cy="3054142"/>
          </a:xfrm>
          <a:prstGeom prst="rect">
            <a:avLst/>
          </a:prstGeom>
          <a:noFill/>
          <a:ln>
            <a:noFill/>
          </a:ln>
        </p:spPr>
      </p:pic>
    </p:spTree>
    <p:extLst>
      <p:ext uri="{BB962C8B-B14F-4D97-AF65-F5344CB8AC3E}">
        <p14:creationId xmlns:p14="http://schemas.microsoft.com/office/powerpoint/2010/main" val="2764745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title"/>
          </p:nvPr>
        </p:nvSpPr>
        <p:spPr>
          <a:xfrm>
            <a:off x="628650" y="2508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Instructors</a:t>
            </a:r>
            <a:endParaRPr b="0" dirty="0">
              <a:solidFill>
                <a:srgbClr val="4285D5"/>
              </a:solidFill>
            </a:endParaRPr>
          </a:p>
        </p:txBody>
      </p:sp>
      <p:sp>
        <p:nvSpPr>
          <p:cNvPr id="180" name="Google Shape;180;p27"/>
          <p:cNvSpPr txBox="1"/>
          <p:nvPr/>
        </p:nvSpPr>
        <p:spPr>
          <a:xfrm>
            <a:off x="-708365" y="4678667"/>
            <a:ext cx="469265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Prof. </a:t>
            </a:r>
            <a:r>
              <a:rPr lang="en-US" sz="1800" dirty="0">
                <a:solidFill>
                  <a:schemeClr val="dk1"/>
                </a:solidFill>
                <a:latin typeface="Calibri"/>
                <a:ea typeface="Calibri"/>
                <a:cs typeface="Calibri"/>
                <a:sym typeface="Calibri"/>
              </a:rPr>
              <a:t>Grac</a:t>
            </a:r>
            <a:r>
              <a:rPr lang="en-US" dirty="0">
                <a:solidFill>
                  <a:schemeClr val="dk1"/>
                </a:solidFill>
                <a:latin typeface="Calibri"/>
                <a:ea typeface="Calibri"/>
                <a:cs typeface="Calibri"/>
                <a:sym typeface="Calibri"/>
              </a:rPr>
              <a:t>e </a:t>
            </a:r>
            <a:r>
              <a:rPr lang="en-US" dirty="0" err="1">
                <a:solidFill>
                  <a:schemeClr val="dk1"/>
                </a:solidFill>
                <a:latin typeface="Calibri"/>
                <a:ea typeface="Calibri"/>
                <a:cs typeface="Calibri"/>
                <a:sym typeface="Calibri"/>
              </a:rPr>
              <a:t>Kuo</a:t>
            </a:r>
            <a:endParaRPr dirty="0"/>
          </a:p>
          <a:p>
            <a:pPr marL="0" marR="0" lvl="0" indent="0" algn="ctr" rtl="0">
              <a:spcBef>
                <a:spcPts val="0"/>
              </a:spcBef>
              <a:spcAft>
                <a:spcPts val="0"/>
              </a:spcAft>
              <a:buNone/>
            </a:pPr>
            <a:r>
              <a:rPr lang="en-US" dirty="0">
                <a:latin typeface="Calibri"/>
                <a:ea typeface="Calibri"/>
                <a:cs typeface="Calibri"/>
                <a:sym typeface="Calibri"/>
                <a:hlinkClick r:id="rId3"/>
              </a:rPr>
              <a:t>gkuo@berkeley.edu</a:t>
            </a:r>
            <a:endParaRPr lang="en-US" dirty="0">
              <a:latin typeface="Calibri"/>
              <a:ea typeface="Calibri"/>
              <a:cs typeface="Calibri"/>
              <a:sym typeface="Calibri"/>
            </a:endParaRPr>
          </a:p>
        </p:txBody>
      </p:sp>
      <p:sp>
        <p:nvSpPr>
          <p:cNvPr id="181" name="Google Shape;181;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3</a:t>
            </a:fld>
            <a:endParaRPr sz="1200" b="0" i="0" u="none" strike="noStrike" cap="none" dirty="0">
              <a:solidFill>
                <a:srgbClr val="888888"/>
              </a:solidFill>
              <a:latin typeface="Calibri"/>
              <a:ea typeface="Calibri"/>
              <a:cs typeface="Calibri"/>
              <a:sym typeface="Calibri"/>
            </a:endParaRPr>
          </a:p>
        </p:txBody>
      </p:sp>
      <p:sp>
        <p:nvSpPr>
          <p:cNvPr id="182" name="Google Shape;182;p27"/>
          <p:cNvSpPr txBox="1"/>
          <p:nvPr/>
        </p:nvSpPr>
        <p:spPr>
          <a:xfrm>
            <a:off x="3003504" y="4678667"/>
            <a:ext cx="27432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Prof. </a:t>
            </a:r>
            <a:r>
              <a:rPr lang="en-US" sz="1800" b="0" i="0" u="none" strike="noStrike" cap="none" dirty="0" err="1">
                <a:solidFill>
                  <a:schemeClr val="dk1"/>
                </a:solidFill>
                <a:latin typeface="Calibri"/>
                <a:ea typeface="Calibri"/>
                <a:cs typeface="Calibri"/>
                <a:sym typeface="Calibri"/>
              </a:rPr>
              <a:t>Urmita</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Sikder</a:t>
            </a:r>
            <a:endParaRPr lang="en-US" sz="1800" b="0" i="0" u="none" strike="noStrike" cap="none" dirty="0">
              <a:solidFill>
                <a:schemeClr val="dk1"/>
              </a:solidFill>
              <a:latin typeface="Calibri"/>
              <a:ea typeface="Calibri"/>
              <a:cs typeface="Calibri"/>
              <a:sym typeface="Calibri"/>
            </a:endParaRPr>
          </a:p>
          <a:p>
            <a:pPr lvl="0" algn="ctr"/>
            <a:r>
              <a:rPr lang="en-US" u="sng" dirty="0" err="1">
                <a:solidFill>
                  <a:schemeClr val="hlink"/>
                </a:solidFill>
                <a:latin typeface="Calibri"/>
                <a:ea typeface="Calibri"/>
                <a:cs typeface="Calibri"/>
                <a:sym typeface="Calibri"/>
              </a:rPr>
              <a:t>urmita@berkeley.edu</a:t>
            </a:r>
            <a:endParaRPr sz="1800" b="0" i="0" u="none" strike="noStrike" cap="none" dirty="0">
              <a:solidFill>
                <a:schemeClr val="dk1"/>
              </a:solidFill>
              <a:latin typeface="Calibri"/>
              <a:ea typeface="Calibri"/>
              <a:cs typeface="Calibri"/>
              <a:sym typeface="Calibri"/>
            </a:endParaRPr>
          </a:p>
        </p:txBody>
      </p:sp>
      <p:sp>
        <p:nvSpPr>
          <p:cNvPr id="6" name="TextBox 5"/>
          <p:cNvSpPr txBox="1"/>
          <p:nvPr/>
        </p:nvSpPr>
        <p:spPr>
          <a:xfrm>
            <a:off x="1132929" y="5601997"/>
            <a:ext cx="7473456" cy="369332"/>
          </a:xfrm>
          <a:prstGeom prst="rect">
            <a:avLst/>
          </a:prstGeom>
          <a:noFill/>
        </p:spPr>
        <p:txBody>
          <a:bodyPr wrap="none" rtlCol="0">
            <a:spAutoFit/>
          </a:bodyPr>
          <a:lstStyle/>
          <a:p>
            <a:pPr lvl="0"/>
            <a:r>
              <a:rPr lang="en-US" dirty="0">
                <a:solidFill>
                  <a:schemeClr val="dk1"/>
                </a:solidFill>
                <a:latin typeface="Calibri"/>
                <a:ea typeface="Calibri"/>
                <a:cs typeface="Calibri"/>
                <a:sym typeface="Calibri"/>
              </a:rPr>
              <a:t>Prof. OH are immediately after lecture at the same zoom link. Just stay online!</a:t>
            </a:r>
          </a:p>
        </p:txBody>
      </p:sp>
      <p:pic>
        <p:nvPicPr>
          <p:cNvPr id="1026" name="Picture 2">
            <a:extLst>
              <a:ext uri="{FF2B5EF4-FFF2-40B4-BE49-F238E27FC236}">
                <a16:creationId xmlns:a16="http://schemas.microsoft.com/office/drawing/2014/main" id="{2EAEE4CF-0405-E74A-B578-B9481A7AB6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182" r="11353"/>
          <a:stretch/>
        </p:blipFill>
        <p:spPr bwMode="auto">
          <a:xfrm>
            <a:off x="655499" y="1720524"/>
            <a:ext cx="1964921" cy="281400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82;p27">
            <a:extLst>
              <a:ext uri="{FF2B5EF4-FFF2-40B4-BE49-F238E27FC236}">
                <a16:creationId xmlns:a16="http://schemas.microsoft.com/office/drawing/2014/main" id="{D153B196-C0BB-174C-AE71-9E9082E5D745}"/>
              </a:ext>
            </a:extLst>
          </p:cNvPr>
          <p:cNvSpPr txBox="1"/>
          <p:nvPr/>
        </p:nvSpPr>
        <p:spPr>
          <a:xfrm>
            <a:off x="5772150" y="4678667"/>
            <a:ext cx="2743200"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0" i="0" u="none" strike="noStrike" cap="none" dirty="0">
                <a:solidFill>
                  <a:schemeClr val="dk1"/>
                </a:solidFill>
                <a:latin typeface="Calibri"/>
                <a:ea typeface="Calibri"/>
                <a:cs typeface="Calibri"/>
                <a:sym typeface="Calibri"/>
              </a:rPr>
              <a:t>Prof. </a:t>
            </a:r>
            <a:r>
              <a:rPr lang="en-US" sz="1800" b="0" i="0" u="none" strike="noStrike" cap="none" dirty="0" err="1">
                <a:solidFill>
                  <a:schemeClr val="dk1"/>
                </a:solidFill>
                <a:latin typeface="Calibri"/>
                <a:ea typeface="Calibri"/>
                <a:cs typeface="Calibri"/>
                <a:sym typeface="Calibri"/>
              </a:rPr>
              <a:t>Panos</a:t>
            </a:r>
            <a:r>
              <a:rPr lang="en-US" sz="1800" b="0" i="0" u="none" strike="noStrike" cap="none" dirty="0">
                <a:solidFill>
                  <a:schemeClr val="dk1"/>
                </a:solidFill>
                <a:latin typeface="Calibri"/>
                <a:ea typeface="Calibri"/>
                <a:cs typeface="Calibri"/>
                <a:sym typeface="Calibri"/>
              </a:rPr>
              <a:t> </a:t>
            </a:r>
            <a:r>
              <a:rPr lang="en-US" sz="1800" b="0" i="0" u="none" strike="noStrike" cap="none" dirty="0" err="1">
                <a:solidFill>
                  <a:schemeClr val="dk1"/>
                </a:solidFill>
                <a:latin typeface="Calibri"/>
                <a:ea typeface="Calibri"/>
                <a:cs typeface="Calibri"/>
                <a:sym typeface="Calibri"/>
              </a:rPr>
              <a:t>Zarkos</a:t>
            </a:r>
            <a:endParaRPr lang="en-US" sz="1800" b="0" i="0" u="none" strike="noStrike" cap="none" dirty="0">
              <a:solidFill>
                <a:schemeClr val="dk1"/>
              </a:solidFill>
              <a:latin typeface="Calibri"/>
              <a:ea typeface="Calibri"/>
              <a:cs typeface="Calibri"/>
              <a:sym typeface="Calibri"/>
            </a:endParaRPr>
          </a:p>
          <a:p>
            <a:pPr lvl="0" algn="ctr"/>
            <a:r>
              <a:rPr lang="en-US" u="sng" dirty="0" err="1">
                <a:solidFill>
                  <a:schemeClr val="hlink"/>
                </a:solidFill>
                <a:latin typeface="Calibri"/>
                <a:ea typeface="Calibri"/>
                <a:cs typeface="Calibri"/>
                <a:sym typeface="Calibri"/>
              </a:rPr>
              <a:t>panzarkos@berkeley.edu</a:t>
            </a:r>
            <a:endParaRPr sz="1800" b="0" i="0" u="none" strike="noStrike" cap="none" dirty="0">
              <a:solidFill>
                <a:schemeClr val="dk1"/>
              </a:solidFill>
              <a:latin typeface="Calibri"/>
              <a:ea typeface="Calibri"/>
              <a:cs typeface="Calibri"/>
              <a:sym typeface="Calibri"/>
            </a:endParaRPr>
          </a:p>
        </p:txBody>
      </p:sp>
      <p:pic>
        <p:nvPicPr>
          <p:cNvPr id="3" name="Picture 2" descr="A person smiling for the camera&#10;&#10;Description automatically generated">
            <a:extLst>
              <a:ext uri="{FF2B5EF4-FFF2-40B4-BE49-F238E27FC236}">
                <a16:creationId xmlns:a16="http://schemas.microsoft.com/office/drawing/2014/main" id="{B6441CF2-ED92-AA42-84AF-23229AA468BB}"/>
              </a:ext>
            </a:extLst>
          </p:cNvPr>
          <p:cNvPicPr>
            <a:picLocks noChangeAspect="1"/>
          </p:cNvPicPr>
          <p:nvPr/>
        </p:nvPicPr>
        <p:blipFill rotWithShape="1">
          <a:blip r:embed="rId5"/>
          <a:srcRect l="19631" r="10542"/>
          <a:stretch/>
        </p:blipFill>
        <p:spPr>
          <a:xfrm>
            <a:off x="3392644" y="1720524"/>
            <a:ext cx="1964920" cy="2814008"/>
          </a:xfrm>
          <a:prstGeom prst="rect">
            <a:avLst/>
          </a:prstGeom>
        </p:spPr>
      </p:pic>
      <p:pic>
        <p:nvPicPr>
          <p:cNvPr id="11" name="Picture 10" descr="A person wearing glasses and looking at the camera&#10;&#10;Description automatically generated">
            <a:extLst>
              <a:ext uri="{FF2B5EF4-FFF2-40B4-BE49-F238E27FC236}">
                <a16:creationId xmlns:a16="http://schemas.microsoft.com/office/drawing/2014/main" id="{292F0127-2BCA-374F-8A5A-D5273B7C1DDB}"/>
              </a:ext>
            </a:extLst>
          </p:cNvPr>
          <p:cNvPicPr>
            <a:picLocks noChangeAspect="1"/>
          </p:cNvPicPr>
          <p:nvPr/>
        </p:nvPicPr>
        <p:blipFill rotWithShape="1">
          <a:blip r:embed="rId6"/>
          <a:srcRect l="6230" r="6230"/>
          <a:stretch/>
        </p:blipFill>
        <p:spPr>
          <a:xfrm>
            <a:off x="6161289" y="1720524"/>
            <a:ext cx="1964921" cy="2814008"/>
          </a:xfrm>
          <a:prstGeom prst="rect">
            <a:avLst/>
          </a:prstGeom>
        </p:spPr>
      </p:pic>
    </p:spTree>
    <p:extLst>
      <p:ext uri="{BB962C8B-B14F-4D97-AF65-F5344CB8AC3E}">
        <p14:creationId xmlns:p14="http://schemas.microsoft.com/office/powerpoint/2010/main" val="29064112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42"/>
          <p:cNvSpPr txBox="1">
            <a:spLocks noGrp="1"/>
          </p:cNvSpPr>
          <p:nvPr>
            <p:ph type="title"/>
          </p:nvPr>
        </p:nvSpPr>
        <p:spPr>
          <a:xfrm>
            <a:off x="1" y="365126"/>
            <a:ext cx="91440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600" u="none" strike="noStrike" cap="none" dirty="0">
                <a:solidFill>
                  <a:schemeClr val="dk1"/>
                </a:solidFill>
                <a:sym typeface="Calibri"/>
              </a:rPr>
              <a:t> Components of a Complete System</a:t>
            </a:r>
            <a:endParaRPr sz="3600" dirty="0"/>
          </a:p>
        </p:txBody>
      </p:sp>
      <p:sp>
        <p:nvSpPr>
          <p:cNvPr id="314" name="Google Shape;314;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ea typeface="Calibri"/>
                <a:sym typeface="Calibri"/>
              </a:rPr>
              <a:t>30</a:t>
            </a:fld>
            <a:endParaRPr sz="1200">
              <a:solidFill>
                <a:srgbClr val="888888"/>
              </a:solidFill>
              <a:ea typeface="Calibri"/>
              <a:sym typeface="Calibri"/>
            </a:endParaRPr>
          </a:p>
        </p:txBody>
      </p:sp>
      <p:pic>
        <p:nvPicPr>
          <p:cNvPr id="3" name="Picture 2" descr="A close up of a map&#10;&#10;Description automatically generated">
            <a:extLst>
              <a:ext uri="{FF2B5EF4-FFF2-40B4-BE49-F238E27FC236}">
                <a16:creationId xmlns:a16="http://schemas.microsoft.com/office/drawing/2014/main" id="{47C4BC91-3C90-4F2A-9BA3-3FDE35BED3AB}"/>
              </a:ext>
            </a:extLst>
          </p:cNvPr>
          <p:cNvPicPr>
            <a:picLocks noChangeAspect="1"/>
          </p:cNvPicPr>
          <p:nvPr/>
        </p:nvPicPr>
        <p:blipFill rotWithShape="1">
          <a:blip r:embed="rId3"/>
          <a:srcRect l="13709" r="13219"/>
          <a:stretch/>
        </p:blipFill>
        <p:spPr>
          <a:xfrm>
            <a:off x="86412" y="1773511"/>
            <a:ext cx="5627803" cy="4099548"/>
          </a:xfrm>
          <a:prstGeom prst="rect">
            <a:avLst/>
          </a:prstGeom>
        </p:spPr>
      </p:pic>
      <p:sp>
        <p:nvSpPr>
          <p:cNvPr id="27" name="Google Shape;313;p42">
            <a:extLst>
              <a:ext uri="{FF2B5EF4-FFF2-40B4-BE49-F238E27FC236}">
                <a16:creationId xmlns:a16="http://schemas.microsoft.com/office/drawing/2014/main" id="{9D79FDAF-2BF5-4EB8-8E85-0F4B43B48678}"/>
              </a:ext>
            </a:extLst>
          </p:cNvPr>
          <p:cNvSpPr txBox="1">
            <a:spLocks/>
          </p:cNvSpPr>
          <p:nvPr/>
        </p:nvSpPr>
        <p:spPr>
          <a:xfrm>
            <a:off x="5580669" y="4009939"/>
            <a:ext cx="3205113" cy="137019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Clr>
                <a:schemeClr val="dk1"/>
              </a:buClr>
              <a:buSzPts val="2800"/>
              <a:buNone/>
            </a:pPr>
            <a:r>
              <a:rPr lang="en-US" sz="2800" dirty="0">
                <a:solidFill>
                  <a:schemeClr val="dk1"/>
                </a:solidFill>
                <a:sym typeface="Calibri"/>
              </a:rPr>
              <a:t>Actuate</a:t>
            </a:r>
            <a:endParaRPr lang="en-US" dirty="0"/>
          </a:p>
          <a:p>
            <a:pPr marL="685800" lvl="1" indent="-228600">
              <a:lnSpc>
                <a:spcPct val="90000"/>
              </a:lnSpc>
              <a:spcBef>
                <a:spcPts val="500"/>
              </a:spcBef>
              <a:buClr>
                <a:schemeClr val="dk1"/>
              </a:buClr>
              <a:buSzPts val="2400"/>
              <a:buFont typeface="Arial"/>
              <a:buChar char="•"/>
            </a:pPr>
            <a:r>
              <a:rPr lang="en-US" sz="2400" dirty="0">
                <a:solidFill>
                  <a:schemeClr val="dk1"/>
                </a:solidFill>
                <a:ea typeface="Calibri"/>
                <a:sym typeface="Calibri"/>
              </a:rPr>
              <a:t>Action Engine</a:t>
            </a:r>
            <a:endParaRPr lang="en-US" dirty="0"/>
          </a:p>
          <a:p>
            <a:pPr marL="685800" lvl="1" indent="-228600">
              <a:lnSpc>
                <a:spcPct val="90000"/>
              </a:lnSpc>
              <a:spcBef>
                <a:spcPts val="500"/>
              </a:spcBef>
              <a:buClr>
                <a:schemeClr val="dk1"/>
              </a:buClr>
              <a:buSzPts val="2400"/>
              <a:buFont typeface="Arial"/>
              <a:buChar char="•"/>
            </a:pPr>
            <a:r>
              <a:rPr lang="en-US" sz="2400" dirty="0">
                <a:solidFill>
                  <a:schemeClr val="dk1"/>
                </a:solidFill>
                <a:ea typeface="Calibri"/>
                <a:sym typeface="Calibri"/>
              </a:rPr>
              <a:t>Vehicle Controls</a:t>
            </a:r>
            <a:endParaRPr lang="en-US" dirty="0"/>
          </a:p>
          <a:p>
            <a:pPr marL="0" indent="0">
              <a:lnSpc>
                <a:spcPct val="90000"/>
              </a:lnSpc>
              <a:spcBef>
                <a:spcPts val="1000"/>
              </a:spcBef>
              <a:buClr>
                <a:schemeClr val="dk1"/>
              </a:buClr>
              <a:buSzPts val="2800"/>
              <a:buFont typeface="Arial"/>
              <a:buNone/>
            </a:pPr>
            <a:endParaRPr lang="en-US" sz="2800" dirty="0">
              <a:solidFill>
                <a:schemeClr val="dk1"/>
              </a:solidFill>
              <a:ea typeface="Calibri"/>
              <a:sym typeface="Calibri"/>
            </a:endParaRPr>
          </a:p>
        </p:txBody>
      </p:sp>
      <p:sp>
        <p:nvSpPr>
          <p:cNvPr id="28" name="Google Shape;313;p42">
            <a:extLst>
              <a:ext uri="{FF2B5EF4-FFF2-40B4-BE49-F238E27FC236}">
                <a16:creationId xmlns:a16="http://schemas.microsoft.com/office/drawing/2014/main" id="{92E97E25-60D6-4570-998F-74118826FB6F}"/>
              </a:ext>
            </a:extLst>
          </p:cNvPr>
          <p:cNvSpPr txBox="1">
            <a:spLocks/>
          </p:cNvSpPr>
          <p:nvPr/>
        </p:nvSpPr>
        <p:spPr>
          <a:xfrm>
            <a:off x="5561815" y="2651054"/>
            <a:ext cx="3582185" cy="137019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Clr>
                <a:schemeClr val="dk1"/>
              </a:buClr>
              <a:buSzPts val="2800"/>
              <a:buNone/>
            </a:pPr>
            <a:r>
              <a:rPr lang="en-US" sz="2800" dirty="0">
                <a:solidFill>
                  <a:schemeClr val="dk1"/>
                </a:solidFill>
                <a:ea typeface="Calibri"/>
                <a:sym typeface="Calibri"/>
              </a:rPr>
              <a:t>Processing</a:t>
            </a:r>
            <a:endParaRPr lang="en-US" dirty="0"/>
          </a:p>
          <a:p>
            <a:pPr marL="685800" lvl="1" indent="-228600">
              <a:lnSpc>
                <a:spcPct val="90000"/>
              </a:lnSpc>
              <a:spcBef>
                <a:spcPts val="500"/>
              </a:spcBef>
              <a:buClr>
                <a:schemeClr val="dk1"/>
              </a:buClr>
              <a:buSzPts val="2400"/>
              <a:buFont typeface="Arial"/>
              <a:buChar char="•"/>
            </a:pPr>
            <a:r>
              <a:rPr lang="en-US" sz="2400" dirty="0">
                <a:solidFill>
                  <a:schemeClr val="dk1"/>
                </a:solidFill>
                <a:ea typeface="Calibri"/>
                <a:sym typeface="Calibri"/>
              </a:rPr>
              <a:t>Sensor Processing</a:t>
            </a:r>
          </a:p>
          <a:p>
            <a:pPr marL="685800" lvl="1" indent="-228600">
              <a:lnSpc>
                <a:spcPct val="90000"/>
              </a:lnSpc>
              <a:spcBef>
                <a:spcPts val="500"/>
              </a:spcBef>
              <a:buClr>
                <a:schemeClr val="dk1"/>
              </a:buClr>
              <a:buSzPts val="2400"/>
              <a:buFont typeface="Arial"/>
              <a:buChar char="•"/>
            </a:pPr>
            <a:r>
              <a:rPr lang="en-US" sz="2400" dirty="0">
                <a:solidFill>
                  <a:schemeClr val="dk1"/>
                </a:solidFill>
                <a:sym typeface="Calibri"/>
              </a:rPr>
              <a:t>Decision Making</a:t>
            </a:r>
            <a:endParaRPr lang="en-US" dirty="0"/>
          </a:p>
        </p:txBody>
      </p:sp>
      <p:sp>
        <p:nvSpPr>
          <p:cNvPr id="29" name="Google Shape;313;p42">
            <a:extLst>
              <a:ext uri="{FF2B5EF4-FFF2-40B4-BE49-F238E27FC236}">
                <a16:creationId xmlns:a16="http://schemas.microsoft.com/office/drawing/2014/main" id="{6457C509-47C9-4098-AA20-33B96D6C377F}"/>
              </a:ext>
            </a:extLst>
          </p:cNvPr>
          <p:cNvSpPr txBox="1">
            <a:spLocks/>
          </p:cNvSpPr>
          <p:nvPr/>
        </p:nvSpPr>
        <p:spPr>
          <a:xfrm>
            <a:off x="5591667" y="1346010"/>
            <a:ext cx="3205113" cy="137019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Clr>
                <a:schemeClr val="dk1"/>
              </a:buClr>
              <a:buSzPts val="2800"/>
              <a:buNone/>
            </a:pPr>
            <a:r>
              <a:rPr lang="en-US" sz="2800" dirty="0">
                <a:solidFill>
                  <a:schemeClr val="dk1"/>
                </a:solidFill>
                <a:ea typeface="Calibri"/>
                <a:sym typeface="Calibri"/>
              </a:rPr>
              <a:t>Sense</a:t>
            </a:r>
            <a:endParaRPr lang="en-US" dirty="0"/>
          </a:p>
          <a:p>
            <a:pPr marL="685800" lvl="1" indent="-228600">
              <a:lnSpc>
                <a:spcPct val="90000"/>
              </a:lnSpc>
              <a:spcBef>
                <a:spcPts val="500"/>
              </a:spcBef>
              <a:buClr>
                <a:schemeClr val="dk1"/>
              </a:buClr>
              <a:buSzPts val="2400"/>
              <a:buFont typeface="Arial"/>
              <a:buChar char="•"/>
            </a:pPr>
            <a:r>
              <a:rPr lang="en-US" sz="2400" dirty="0">
                <a:solidFill>
                  <a:schemeClr val="dk1"/>
                </a:solidFill>
                <a:ea typeface="Calibri"/>
                <a:sym typeface="Calibri"/>
              </a:rPr>
              <a:t>LiDAR</a:t>
            </a:r>
            <a:endParaRPr lang="en-US" dirty="0"/>
          </a:p>
          <a:p>
            <a:pPr marL="685800" lvl="1" indent="-228600">
              <a:lnSpc>
                <a:spcPct val="90000"/>
              </a:lnSpc>
              <a:spcBef>
                <a:spcPts val="500"/>
              </a:spcBef>
              <a:buClr>
                <a:schemeClr val="dk1"/>
              </a:buClr>
              <a:buSzPts val="2400"/>
              <a:buFont typeface="Arial"/>
              <a:buChar char="•"/>
            </a:pPr>
            <a:r>
              <a:rPr lang="en-US" sz="2400" dirty="0">
                <a:solidFill>
                  <a:schemeClr val="dk1"/>
                </a:solidFill>
                <a:ea typeface="Calibri"/>
                <a:sym typeface="Calibri"/>
              </a:rPr>
              <a:t>Camera</a:t>
            </a:r>
            <a:endParaRPr lang="en-US" dirty="0"/>
          </a:p>
          <a:p>
            <a:pPr marL="0" indent="0">
              <a:lnSpc>
                <a:spcPct val="90000"/>
              </a:lnSpc>
              <a:spcBef>
                <a:spcPts val="1000"/>
              </a:spcBef>
              <a:buClr>
                <a:schemeClr val="dk1"/>
              </a:buClr>
              <a:buSzPts val="2800"/>
              <a:buFont typeface="Arial"/>
              <a:buNone/>
            </a:pPr>
            <a:endParaRPr lang="en-US" sz="2800" dirty="0">
              <a:solidFill>
                <a:schemeClr val="dk1"/>
              </a:solidFill>
              <a:ea typeface="Calibri"/>
              <a:sym typeface="Calibri"/>
            </a:endParaRPr>
          </a:p>
        </p:txBody>
      </p:sp>
      <p:sp>
        <p:nvSpPr>
          <p:cNvPr id="30" name="Google Shape;313;p42">
            <a:extLst>
              <a:ext uri="{FF2B5EF4-FFF2-40B4-BE49-F238E27FC236}">
                <a16:creationId xmlns:a16="http://schemas.microsoft.com/office/drawing/2014/main" id="{F1061F08-6CB3-4F3E-992E-E6F74B20CDB3}"/>
              </a:ext>
            </a:extLst>
          </p:cNvPr>
          <p:cNvSpPr txBox="1">
            <a:spLocks/>
          </p:cNvSpPr>
          <p:nvPr/>
        </p:nvSpPr>
        <p:spPr>
          <a:xfrm>
            <a:off x="644166" y="1345558"/>
            <a:ext cx="4323760" cy="1058277"/>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buClr>
                <a:schemeClr val="dk1"/>
              </a:buClr>
              <a:buSzPts val="2800"/>
              <a:buNone/>
            </a:pPr>
            <a:r>
              <a:rPr lang="en-US" sz="2800" u="sng" dirty="0">
                <a:solidFill>
                  <a:schemeClr val="dk1"/>
                </a:solidFill>
                <a:ea typeface="Calibri"/>
                <a:sym typeface="Calibri"/>
              </a:rPr>
              <a:t>Autonomous Vehicle</a:t>
            </a:r>
            <a:endParaRPr lang="en-US" u="sng" dirty="0"/>
          </a:p>
          <a:p>
            <a:pPr marL="0" indent="0">
              <a:lnSpc>
                <a:spcPct val="90000"/>
              </a:lnSpc>
              <a:spcBef>
                <a:spcPts val="1000"/>
              </a:spcBef>
              <a:buClr>
                <a:schemeClr val="dk1"/>
              </a:buClr>
              <a:buSzPts val="2800"/>
              <a:buFont typeface="Arial"/>
              <a:buNone/>
            </a:pPr>
            <a:endParaRPr lang="en-US" sz="2800" u="sng" dirty="0">
              <a:solidFill>
                <a:schemeClr val="dk1"/>
              </a:solidFill>
              <a:ea typeface="Calibri"/>
              <a:sym typeface="Calibri"/>
            </a:endParaRPr>
          </a:p>
        </p:txBody>
      </p:sp>
    </p:spTree>
    <p:extLst>
      <p:ext uri="{BB962C8B-B14F-4D97-AF65-F5344CB8AC3E}">
        <p14:creationId xmlns:p14="http://schemas.microsoft.com/office/powerpoint/2010/main" val="2914189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2"/>
          <p:cNvSpPr/>
          <p:nvPr/>
        </p:nvSpPr>
        <p:spPr>
          <a:xfrm>
            <a:off x="1812617" y="2040543"/>
            <a:ext cx="5081797" cy="2175408"/>
          </a:xfrm>
          <a:prstGeom prst="rect">
            <a:avLst/>
          </a:prstGeom>
          <a:solidFill>
            <a:srgbClr val="9CC2E5"/>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12" name="Google Shape;312;p42"/>
          <p:cNvSpPr txBox="1">
            <a:spLocks noGrp="1"/>
          </p:cNvSpPr>
          <p:nvPr>
            <p:ph type="title"/>
          </p:nvPr>
        </p:nvSpPr>
        <p:spPr>
          <a:xfrm>
            <a:off x="1" y="365126"/>
            <a:ext cx="91440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600" u="none" strike="noStrike" cap="none" dirty="0">
                <a:solidFill>
                  <a:schemeClr val="dk1"/>
                </a:solidFill>
                <a:sym typeface="Calibri"/>
              </a:rPr>
              <a:t>Design of Information Devices and Systems</a:t>
            </a:r>
            <a:endParaRPr sz="3600" dirty="0"/>
          </a:p>
        </p:txBody>
      </p:sp>
      <p:sp>
        <p:nvSpPr>
          <p:cNvPr id="313" name="Google Shape;313;p42"/>
          <p:cNvSpPr txBox="1">
            <a:spLocks noGrp="1"/>
          </p:cNvSpPr>
          <p:nvPr>
            <p:ph type="body" idx="1"/>
          </p:nvPr>
        </p:nvSpPr>
        <p:spPr>
          <a:xfrm>
            <a:off x="137565" y="4847129"/>
            <a:ext cx="8439993" cy="1769514"/>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u="none" strike="noStrike" cap="none">
                <a:solidFill>
                  <a:schemeClr val="dk1"/>
                </a:solidFill>
                <a:ea typeface="Calibri"/>
                <a:sym typeface="Calibri"/>
              </a:rPr>
              <a:t>Best when hardware and software work together</a:t>
            </a:r>
            <a:endParaRPr/>
          </a:p>
          <a:p>
            <a:pPr marL="685800" marR="0" lvl="1" indent="-228600" algn="l" rtl="0">
              <a:lnSpc>
                <a:spcPct val="90000"/>
              </a:lnSpc>
              <a:spcBef>
                <a:spcPts val="500"/>
              </a:spcBef>
              <a:spcAft>
                <a:spcPts val="0"/>
              </a:spcAft>
              <a:buClr>
                <a:schemeClr val="dk1"/>
              </a:buClr>
              <a:buSzPts val="2400"/>
              <a:buFont typeface="Arial"/>
              <a:buChar char="•"/>
            </a:pPr>
            <a:r>
              <a:rPr lang="en-US" sz="2400" u="none" strike="noStrike" cap="none">
                <a:solidFill>
                  <a:schemeClr val="dk1"/>
                </a:solidFill>
                <a:ea typeface="Calibri"/>
                <a:sym typeface="Calibri"/>
              </a:rPr>
              <a:t>Best algorithms and best code written by understanding the sensing and compute mechanisms</a:t>
            </a:r>
            <a:endParaRPr/>
          </a:p>
          <a:p>
            <a:pPr marL="685800" marR="0" lvl="1" indent="-228600" algn="l" rtl="0">
              <a:lnSpc>
                <a:spcPct val="90000"/>
              </a:lnSpc>
              <a:spcBef>
                <a:spcPts val="500"/>
              </a:spcBef>
              <a:spcAft>
                <a:spcPts val="0"/>
              </a:spcAft>
              <a:buClr>
                <a:schemeClr val="dk1"/>
              </a:buClr>
              <a:buSzPts val="2400"/>
              <a:buFont typeface="Arial"/>
              <a:buChar char="•"/>
            </a:pPr>
            <a:r>
              <a:rPr lang="en-US" sz="2400" u="none" strike="noStrike" cap="none">
                <a:solidFill>
                  <a:schemeClr val="dk1"/>
                </a:solidFill>
                <a:ea typeface="Calibri"/>
                <a:sym typeface="Calibri"/>
              </a:rPr>
              <a:t>Best devices designed understanding the physical limitations</a:t>
            </a:r>
            <a:endParaRPr/>
          </a:p>
          <a:p>
            <a:pPr marL="0" marR="0" lvl="0" indent="0" algn="l" rtl="0">
              <a:lnSpc>
                <a:spcPct val="90000"/>
              </a:lnSpc>
              <a:spcBef>
                <a:spcPts val="1000"/>
              </a:spcBef>
              <a:spcAft>
                <a:spcPts val="0"/>
              </a:spcAft>
              <a:buClr>
                <a:schemeClr val="dk1"/>
              </a:buClr>
              <a:buSzPts val="2800"/>
              <a:buFont typeface="Arial"/>
              <a:buNone/>
            </a:pPr>
            <a:endParaRPr sz="2800" u="none" strike="noStrike" cap="none">
              <a:solidFill>
                <a:schemeClr val="dk1"/>
              </a:solidFill>
              <a:ea typeface="Calibri"/>
              <a:sym typeface="Calibri"/>
            </a:endParaRPr>
          </a:p>
        </p:txBody>
      </p:sp>
      <p:sp>
        <p:nvSpPr>
          <p:cNvPr id="314" name="Google Shape;314;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ea typeface="Calibri"/>
                <a:sym typeface="Calibri"/>
              </a:rPr>
              <a:t>31</a:t>
            </a:fld>
            <a:endParaRPr sz="1200">
              <a:solidFill>
                <a:srgbClr val="888888"/>
              </a:solidFill>
              <a:ea typeface="Calibri"/>
              <a:sym typeface="Calibri"/>
            </a:endParaRPr>
          </a:p>
        </p:txBody>
      </p:sp>
      <p:sp>
        <p:nvSpPr>
          <p:cNvPr id="315" name="Google Shape;315;p42"/>
          <p:cNvSpPr/>
          <p:nvPr/>
        </p:nvSpPr>
        <p:spPr>
          <a:xfrm>
            <a:off x="1553672" y="2953593"/>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16" name="Google Shape;316;p42"/>
          <p:cNvSpPr/>
          <p:nvPr/>
        </p:nvSpPr>
        <p:spPr>
          <a:xfrm>
            <a:off x="2144391" y="2201034"/>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17" name="Google Shape;317;p42"/>
          <p:cNvSpPr txBox="1"/>
          <p:nvPr/>
        </p:nvSpPr>
        <p:spPr>
          <a:xfrm flipH="1">
            <a:off x="2279123" y="2832211"/>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Light"/>
                <a:ea typeface="Calibri"/>
                <a:cs typeface="Helvetica Light"/>
                <a:sym typeface="Calibri"/>
              </a:rPr>
              <a:t>Sense</a:t>
            </a:r>
            <a:endParaRPr>
              <a:latin typeface="Helvetica Light"/>
              <a:cs typeface="Helvetica Light"/>
            </a:endParaRPr>
          </a:p>
        </p:txBody>
      </p:sp>
      <p:sp>
        <p:nvSpPr>
          <p:cNvPr id="318" name="Google Shape;318;p42"/>
          <p:cNvSpPr/>
          <p:nvPr/>
        </p:nvSpPr>
        <p:spPr>
          <a:xfrm>
            <a:off x="3259736" y="2976521"/>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19" name="Google Shape;319;p42"/>
          <p:cNvSpPr/>
          <p:nvPr/>
        </p:nvSpPr>
        <p:spPr>
          <a:xfrm>
            <a:off x="3850455" y="2223962"/>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20" name="Google Shape;320;p42"/>
          <p:cNvSpPr txBox="1"/>
          <p:nvPr/>
        </p:nvSpPr>
        <p:spPr>
          <a:xfrm flipH="1">
            <a:off x="3850455" y="2855139"/>
            <a:ext cx="111534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Helvetica Light"/>
                <a:ea typeface="Calibri"/>
                <a:cs typeface="Helvetica Light"/>
                <a:sym typeface="Calibri"/>
              </a:rPr>
              <a:t>Process</a:t>
            </a:r>
            <a:endParaRPr dirty="0">
              <a:latin typeface="Helvetica Light"/>
              <a:cs typeface="Helvetica Light"/>
            </a:endParaRPr>
          </a:p>
        </p:txBody>
      </p:sp>
      <p:sp>
        <p:nvSpPr>
          <p:cNvPr id="321" name="Google Shape;321;p42"/>
          <p:cNvSpPr/>
          <p:nvPr/>
        </p:nvSpPr>
        <p:spPr>
          <a:xfrm>
            <a:off x="4965800" y="2999449"/>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22" name="Google Shape;322;p42"/>
          <p:cNvSpPr/>
          <p:nvPr/>
        </p:nvSpPr>
        <p:spPr>
          <a:xfrm>
            <a:off x="5556519" y="2246890"/>
            <a:ext cx="1108609" cy="183689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23" name="Google Shape;323;p42"/>
          <p:cNvSpPr txBox="1"/>
          <p:nvPr/>
        </p:nvSpPr>
        <p:spPr>
          <a:xfrm flipH="1">
            <a:off x="5691250" y="2878067"/>
            <a:ext cx="97387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Light"/>
                <a:ea typeface="Calibri"/>
                <a:cs typeface="Helvetica Light"/>
                <a:sym typeface="Calibri"/>
              </a:rPr>
              <a:t>Actuate</a:t>
            </a:r>
            <a:endParaRPr>
              <a:latin typeface="Helvetica Light"/>
              <a:cs typeface="Helvetica Light"/>
            </a:endParaRPr>
          </a:p>
        </p:txBody>
      </p:sp>
      <p:sp>
        <p:nvSpPr>
          <p:cNvPr id="324" name="Google Shape;324;p42"/>
          <p:cNvSpPr/>
          <p:nvPr/>
        </p:nvSpPr>
        <p:spPr>
          <a:xfrm>
            <a:off x="6682652" y="2968429"/>
            <a:ext cx="517891" cy="320848"/>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Helvetica Light"/>
              <a:ea typeface="Calibri"/>
              <a:cs typeface="Helvetica Light"/>
              <a:sym typeface="Calibri"/>
            </a:endParaRPr>
          </a:p>
        </p:txBody>
      </p:sp>
      <p:sp>
        <p:nvSpPr>
          <p:cNvPr id="325" name="Google Shape;325;p42"/>
          <p:cNvSpPr txBox="1"/>
          <p:nvPr/>
        </p:nvSpPr>
        <p:spPr>
          <a:xfrm flipH="1">
            <a:off x="448974" y="1649484"/>
            <a:ext cx="90104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Light"/>
                <a:ea typeface="Calibri"/>
                <a:cs typeface="Helvetica Light"/>
                <a:sym typeface="Calibri"/>
              </a:rPr>
              <a:t>Real World</a:t>
            </a:r>
            <a:endParaRPr>
              <a:latin typeface="Helvetica Light"/>
              <a:cs typeface="Helvetica Light"/>
            </a:endParaRPr>
          </a:p>
        </p:txBody>
      </p:sp>
      <p:sp>
        <p:nvSpPr>
          <p:cNvPr id="326" name="Google Shape;326;p42"/>
          <p:cNvSpPr txBox="1"/>
          <p:nvPr/>
        </p:nvSpPr>
        <p:spPr>
          <a:xfrm flipH="1">
            <a:off x="2949406" y="1224699"/>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Light"/>
                <a:ea typeface="Calibri"/>
                <a:cs typeface="Helvetica Light"/>
                <a:sym typeface="Calibri"/>
              </a:rPr>
              <a:t>16a</a:t>
            </a:r>
            <a:endParaRPr>
              <a:latin typeface="Helvetica Light"/>
              <a:cs typeface="Helvetica Light"/>
            </a:endParaRPr>
          </a:p>
        </p:txBody>
      </p:sp>
      <p:sp>
        <p:nvSpPr>
          <p:cNvPr id="327" name="Google Shape;327;p42"/>
          <p:cNvSpPr txBox="1"/>
          <p:nvPr/>
        </p:nvSpPr>
        <p:spPr>
          <a:xfrm flipH="1">
            <a:off x="5343415" y="4656343"/>
            <a:ext cx="90104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Helvetica Light"/>
                <a:ea typeface="Calibri"/>
                <a:cs typeface="Helvetica Light"/>
                <a:sym typeface="Calibri"/>
              </a:rPr>
              <a:t>16b</a:t>
            </a:r>
            <a:endParaRPr>
              <a:latin typeface="Helvetica Light"/>
              <a:cs typeface="Helvetica Light"/>
            </a:endParaRPr>
          </a:p>
        </p:txBody>
      </p:sp>
      <p:sp>
        <p:nvSpPr>
          <p:cNvPr id="328" name="Google Shape;328;p42"/>
          <p:cNvSpPr/>
          <p:nvPr/>
        </p:nvSpPr>
        <p:spPr>
          <a:xfrm rot="5400000">
            <a:off x="3289408" y="206360"/>
            <a:ext cx="495496" cy="3010754"/>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Helvetica Light"/>
              <a:ea typeface="Calibri"/>
              <a:cs typeface="Helvetica Light"/>
              <a:sym typeface="Calibri"/>
            </a:endParaRPr>
          </a:p>
        </p:txBody>
      </p:sp>
      <p:sp>
        <p:nvSpPr>
          <p:cNvPr id="329" name="Google Shape;329;p42"/>
          <p:cNvSpPr/>
          <p:nvPr/>
        </p:nvSpPr>
        <p:spPr>
          <a:xfrm rot="-5400000">
            <a:off x="5082193" y="3043421"/>
            <a:ext cx="495496" cy="3010754"/>
          </a:xfrm>
          <a:prstGeom prst="leftBrace">
            <a:avLst>
              <a:gd name="adj1" fmla="val 8333"/>
              <a:gd name="adj2" fmla="val 50000"/>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Helvetica Light"/>
              <a:ea typeface="Calibri"/>
              <a:cs typeface="Helvetica Light"/>
              <a:sym typeface="Calibri"/>
            </a:endParaRPr>
          </a:p>
        </p:txBody>
      </p:sp>
    </p:spTree>
    <p:extLst>
      <p:ext uri="{BB962C8B-B14F-4D97-AF65-F5344CB8AC3E}">
        <p14:creationId xmlns:p14="http://schemas.microsoft.com/office/powerpoint/2010/main" val="7510557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2" name="Google Shape;312;p42"/>
          <p:cNvSpPr txBox="1">
            <a:spLocks noGrp="1"/>
          </p:cNvSpPr>
          <p:nvPr>
            <p:ph type="title"/>
          </p:nvPr>
        </p:nvSpPr>
        <p:spPr>
          <a:xfrm>
            <a:off x="1" y="365126"/>
            <a:ext cx="91440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600" u="none" strike="noStrike" cap="none" dirty="0">
                <a:solidFill>
                  <a:schemeClr val="dk1"/>
                </a:solidFill>
                <a:sym typeface="Calibri"/>
              </a:rPr>
              <a:t>Integrated Designs</a:t>
            </a:r>
            <a:endParaRPr sz="3600" dirty="0"/>
          </a:p>
        </p:txBody>
      </p:sp>
      <p:pic>
        <p:nvPicPr>
          <p:cNvPr id="12" name="Picture 11" descr="A screenshot of a cell phone&#10;&#10;Description automatically generated">
            <a:extLst>
              <a:ext uri="{FF2B5EF4-FFF2-40B4-BE49-F238E27FC236}">
                <a16:creationId xmlns:a16="http://schemas.microsoft.com/office/drawing/2014/main" id="{1FE9D894-EF99-4134-8601-9701746A8DBB}"/>
              </a:ext>
            </a:extLst>
          </p:cNvPr>
          <p:cNvPicPr>
            <a:picLocks noChangeAspect="1"/>
          </p:cNvPicPr>
          <p:nvPr/>
        </p:nvPicPr>
        <p:blipFill>
          <a:blip r:embed="rId3"/>
          <a:stretch>
            <a:fillRect/>
          </a:stretch>
        </p:blipFill>
        <p:spPr>
          <a:xfrm>
            <a:off x="1630379" y="1250906"/>
            <a:ext cx="5628261" cy="5484390"/>
          </a:xfrm>
          <a:prstGeom prst="rect">
            <a:avLst/>
          </a:prstGeom>
        </p:spPr>
      </p:pic>
    </p:spTree>
    <p:extLst>
      <p:ext uri="{BB962C8B-B14F-4D97-AF65-F5344CB8AC3E}">
        <p14:creationId xmlns:p14="http://schemas.microsoft.com/office/powerpoint/2010/main" val="548333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258945" y="365126"/>
            <a:ext cx="8828411"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u="none" strike="noStrike" cap="none" dirty="0">
                <a:solidFill>
                  <a:schemeClr val="dk1"/>
                </a:solidFill>
                <a:ea typeface="Calibri"/>
                <a:sym typeface="Calibri"/>
              </a:rPr>
              <a:t>16A Examples</a:t>
            </a:r>
            <a:endParaRPr dirty="0"/>
          </a:p>
        </p:txBody>
      </p:sp>
      <p:sp>
        <p:nvSpPr>
          <p:cNvPr id="335" name="Google Shape;335;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ea typeface="Calibri"/>
                <a:sym typeface="Calibri"/>
              </a:rPr>
              <a:t>33</a:t>
            </a:fld>
            <a:endParaRPr sz="1200">
              <a:solidFill>
                <a:srgbClr val="888888"/>
              </a:solidFill>
              <a:ea typeface="Calibri"/>
              <a:sym typeface="Calibri"/>
            </a:endParaRPr>
          </a:p>
        </p:txBody>
      </p:sp>
      <p:pic>
        <p:nvPicPr>
          <p:cNvPr id="336" name="Google Shape;336;p43"/>
          <p:cNvPicPr preferRelativeResize="0"/>
          <p:nvPr/>
        </p:nvPicPr>
        <p:blipFill rotWithShape="1">
          <a:blip r:embed="rId3">
            <a:alphaModFix/>
          </a:blip>
          <a:srcRect/>
          <a:stretch/>
        </p:blipFill>
        <p:spPr>
          <a:xfrm>
            <a:off x="506692" y="1375646"/>
            <a:ext cx="8202867" cy="4650672"/>
          </a:xfrm>
          <a:prstGeom prst="rect">
            <a:avLst/>
          </a:prstGeom>
          <a:noFill/>
          <a:ln>
            <a:noFill/>
          </a:ln>
        </p:spPr>
      </p:pic>
    </p:spTree>
    <p:extLst>
      <p:ext uri="{BB962C8B-B14F-4D97-AF65-F5344CB8AC3E}">
        <p14:creationId xmlns:p14="http://schemas.microsoft.com/office/powerpoint/2010/main" val="3387041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54D71309-C432-FE4A-A925-320A79D6FA32}"/>
              </a:ext>
            </a:extLst>
          </p:cNvPr>
          <p:cNvSpPr>
            <a:spLocks noChangeAspect="1"/>
          </p:cNvSpPr>
          <p:nvPr/>
        </p:nvSpPr>
        <p:spPr bwMode="auto">
          <a:xfrm>
            <a:off x="1025922" y="4661816"/>
            <a:ext cx="1143000" cy="11430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Smart</a:t>
            </a: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Dust</a:t>
            </a: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Networks</a:t>
            </a:r>
          </a:p>
        </p:txBody>
      </p:sp>
      <p:pic>
        <p:nvPicPr>
          <p:cNvPr id="7" name="Picture 6">
            <a:extLst>
              <a:ext uri="{FF2B5EF4-FFF2-40B4-BE49-F238E27FC236}">
                <a16:creationId xmlns:a16="http://schemas.microsoft.com/office/drawing/2014/main" id="{BA462B71-4DA4-2948-A153-55252DD5BB0A}"/>
              </a:ext>
            </a:extLst>
          </p:cNvPr>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02519" y="1102342"/>
            <a:ext cx="631499" cy="1133337"/>
          </a:xfrm>
          <a:prstGeom prst="rect">
            <a:avLst/>
          </a:prstGeom>
        </p:spPr>
      </p:pic>
      <p:sp>
        <p:nvSpPr>
          <p:cNvPr id="8" name="Slide Number Placeholder 5">
            <a:extLst>
              <a:ext uri="{FF2B5EF4-FFF2-40B4-BE49-F238E27FC236}">
                <a16:creationId xmlns:a16="http://schemas.microsoft.com/office/drawing/2014/main" id="{8A7C1E67-C36F-DD46-A184-B5FD876458BF}"/>
              </a:ext>
            </a:extLst>
          </p:cNvPr>
          <p:cNvSpPr txBox="1">
            <a:spLocks/>
          </p:cNvSpPr>
          <p:nvPr/>
        </p:nvSpPr>
        <p:spPr>
          <a:xfrm>
            <a:off x="6089786" y="6256787"/>
            <a:ext cx="2895600" cy="457200"/>
          </a:xfrm>
          <a:prstGeom prst="rect">
            <a:avLst/>
          </a:prstGeom>
          <a:noFill/>
        </p:spPr>
        <p:txBody>
          <a:bodyPr vert="horz" lIns="91440" tIns="45720" rIns="91440" bIns="45720" rtlCol="0" anchor="ctr"/>
          <a:lstStyle>
            <a:defPPr>
              <a:defRPr lang="en-US"/>
            </a:defPPr>
            <a:lvl1pPr marL="0" algn="r" defTabSz="457200" rtl="0" eaLnBrk="1" latinLnBrk="0" hangingPunct="1">
              <a:defRPr sz="1200" b="0" i="0" kern="1200">
                <a:solidFill>
                  <a:schemeClr val="tx1">
                    <a:tint val="75000"/>
                  </a:schemeClr>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364899-C3E4-AC43-AE3E-98D888341C12}" type="slidenum">
              <a:rPr lang="en-US" smtClean="0"/>
              <a:pPr/>
              <a:t>34</a:t>
            </a:fld>
            <a:endParaRPr lang="en-US" dirty="0"/>
          </a:p>
        </p:txBody>
      </p:sp>
      <p:pic>
        <p:nvPicPr>
          <p:cNvPr id="9" name="Picture 8" descr="gap_sm.png">
            <a:extLst>
              <a:ext uri="{FF2B5EF4-FFF2-40B4-BE49-F238E27FC236}">
                <a16:creationId xmlns:a16="http://schemas.microsoft.com/office/drawing/2014/main" id="{9E42E44B-2F97-CE44-8ED9-ED4C9D6ABAD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3493727" y="4641656"/>
            <a:ext cx="1277736" cy="1213849"/>
          </a:xfrm>
          <a:prstGeom prst="rect">
            <a:avLst/>
          </a:prstGeom>
        </p:spPr>
      </p:pic>
      <p:pic>
        <p:nvPicPr>
          <p:cNvPr id="10" name="Picture 9">
            <a:extLst>
              <a:ext uri="{FF2B5EF4-FFF2-40B4-BE49-F238E27FC236}">
                <a16:creationId xmlns:a16="http://schemas.microsoft.com/office/drawing/2014/main" id="{E29EBDDE-169F-E34E-A1C1-B8A4B021C32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47" b="94764" l="0" r="100000">
                        <a14:backgroundMark x1="93238" y1="1571" x2="93238" y2="1571"/>
                        <a14:backgroundMark x1="74021" y1="6806" x2="74021" y2="6806"/>
                        <a14:backgroundMark x1="81851" y1="11518" x2="81851" y2="11518"/>
                        <a14:backgroundMark x1="85053" y1="16230" x2="85053" y2="16230"/>
                        <a14:backgroundMark x1="91459" y1="16754" x2="91459" y2="16754"/>
                        <a14:backgroundMark x1="97153" y1="20942" x2="97153" y2="20942"/>
                        <a14:backgroundMark x1="92171" y1="21990" x2="92171" y2="21990"/>
                      </a14:backgroundRemoval>
                    </a14:imgEffect>
                  </a14:imgLayer>
                </a14:imgProps>
              </a:ext>
              <a:ext uri="{28A0092B-C50C-407E-A947-70E740481C1C}">
                <a14:useLocalDpi xmlns:a14="http://schemas.microsoft.com/office/drawing/2010/main"/>
              </a:ext>
            </a:extLst>
          </a:blip>
          <a:srcRect/>
          <a:stretch/>
        </p:blipFill>
        <p:spPr>
          <a:xfrm>
            <a:off x="4436048" y="3075612"/>
            <a:ext cx="1212318" cy="824411"/>
          </a:xfrm>
          <a:prstGeom prst="rect">
            <a:avLst/>
          </a:prstGeom>
        </p:spPr>
      </p:pic>
      <p:sp>
        <p:nvSpPr>
          <p:cNvPr id="11" name="Rounded Rectangle 10">
            <a:extLst>
              <a:ext uri="{FF2B5EF4-FFF2-40B4-BE49-F238E27FC236}">
                <a16:creationId xmlns:a16="http://schemas.microsoft.com/office/drawing/2014/main" id="{9C25028C-FC7F-4948-9A51-A4B413DBE259}"/>
              </a:ext>
            </a:extLst>
          </p:cNvPr>
          <p:cNvSpPr/>
          <p:nvPr/>
        </p:nvSpPr>
        <p:spPr bwMode="auto">
          <a:xfrm>
            <a:off x="3183015" y="824780"/>
            <a:ext cx="2743200" cy="5410200"/>
          </a:xfrm>
          <a:prstGeom prst="roundRect">
            <a:avLst/>
          </a:prstGeom>
          <a:noFill/>
          <a:ln w="38100" cap="flat" cmpd="sng" algn="ctr">
            <a:solidFill>
              <a:schemeClr val="bg2">
                <a:lumMod val="75000"/>
              </a:schemeClr>
            </a:solidFill>
            <a:prstDash val="solid"/>
            <a:round/>
            <a:headEnd type="none" w="med" len="med"/>
            <a:tailEnd type="none" w="med" len="med"/>
          </a:ln>
          <a:effectLst/>
        </p:spPr>
        <p:txBody>
          <a:bodyPr/>
          <a:lstStyle/>
          <a:p>
            <a:pPr algn="ctr" fontAlgn="ctr">
              <a:lnSpc>
                <a:spcPct val="80000"/>
              </a:lnSpc>
              <a:spcBef>
                <a:spcPct val="50000"/>
              </a:spcBef>
              <a:buClr>
                <a:srgbClr val="FFFFFF"/>
              </a:buClr>
              <a:buSzPct val="125000"/>
              <a:buFont typeface="Wingdings" pitchFamily="2" charset="2"/>
              <a:buNone/>
              <a:defRPr/>
            </a:pPr>
            <a:endParaRPr lang="en-US" sz="1800">
              <a:solidFill>
                <a:srgbClr val="1D315B"/>
              </a:solidFill>
              <a:latin typeface="Arial" charset="0"/>
              <a:ea typeface="+mn-ea"/>
              <a:cs typeface="+mn-cs"/>
            </a:endParaRPr>
          </a:p>
        </p:txBody>
      </p:sp>
      <p:sp>
        <p:nvSpPr>
          <p:cNvPr id="12" name="Rounded Rectangle 11">
            <a:extLst>
              <a:ext uri="{FF2B5EF4-FFF2-40B4-BE49-F238E27FC236}">
                <a16:creationId xmlns:a16="http://schemas.microsoft.com/office/drawing/2014/main" id="{54E692B8-F640-4943-B538-42098580AEEB}"/>
              </a:ext>
            </a:extLst>
          </p:cNvPr>
          <p:cNvSpPr/>
          <p:nvPr/>
        </p:nvSpPr>
        <p:spPr bwMode="auto">
          <a:xfrm>
            <a:off x="6154815" y="824780"/>
            <a:ext cx="2743200" cy="5410200"/>
          </a:xfrm>
          <a:prstGeom prst="roundRect">
            <a:avLst/>
          </a:prstGeom>
          <a:noFill/>
          <a:ln w="38100" cap="flat" cmpd="sng" algn="ctr">
            <a:solidFill>
              <a:schemeClr val="bg2">
                <a:lumMod val="75000"/>
              </a:schemeClr>
            </a:solidFill>
            <a:prstDash val="solid"/>
            <a:round/>
            <a:headEnd type="none" w="med" len="med"/>
            <a:tailEnd type="none" w="med" len="med"/>
          </a:ln>
          <a:effectLst/>
        </p:spPr>
        <p:txBody>
          <a:bodyPr/>
          <a:lstStyle/>
          <a:p>
            <a:pPr algn="ctr" fontAlgn="ctr">
              <a:lnSpc>
                <a:spcPct val="80000"/>
              </a:lnSpc>
              <a:spcBef>
                <a:spcPct val="50000"/>
              </a:spcBef>
              <a:buClr>
                <a:srgbClr val="FFFFFF"/>
              </a:buClr>
              <a:buSzPct val="125000"/>
              <a:buFont typeface="Wingdings" pitchFamily="2" charset="2"/>
              <a:buNone/>
              <a:defRPr/>
            </a:pPr>
            <a:endParaRPr lang="en-US" sz="1800">
              <a:solidFill>
                <a:srgbClr val="1D315B"/>
              </a:solidFill>
              <a:latin typeface="Arial" charset="0"/>
              <a:ea typeface="+mn-ea"/>
              <a:cs typeface="+mn-cs"/>
            </a:endParaRPr>
          </a:p>
        </p:txBody>
      </p:sp>
      <p:sp useBgFill="1">
        <p:nvSpPr>
          <p:cNvPr id="13" name="TextBox 12">
            <a:extLst>
              <a:ext uri="{FF2B5EF4-FFF2-40B4-BE49-F238E27FC236}">
                <a16:creationId xmlns:a16="http://schemas.microsoft.com/office/drawing/2014/main" id="{68E1F4C1-DB8A-AA4B-B31A-34E82EB7B938}"/>
              </a:ext>
            </a:extLst>
          </p:cNvPr>
          <p:cNvSpPr txBox="1"/>
          <p:nvPr>
            <p:custDataLst>
              <p:tags r:id="rId1"/>
            </p:custDataLst>
          </p:nvPr>
        </p:nvSpPr>
        <p:spPr>
          <a:xfrm>
            <a:off x="3871865" y="672380"/>
            <a:ext cx="1366110" cy="348813"/>
          </a:xfrm>
          <a:prstGeom prst="rect">
            <a:avLst/>
          </a:prstGeom>
        </p:spPr>
        <p:txBody>
          <a:bodyPr wrap="square">
            <a:spAutoFit/>
          </a:bodyPr>
          <a:lstStyle/>
          <a:p>
            <a:pPr algn="ctr" fontAlgn="ctr">
              <a:lnSpc>
                <a:spcPct val="80000"/>
              </a:lnSpc>
              <a:spcBef>
                <a:spcPct val="50000"/>
              </a:spcBef>
              <a:buClr>
                <a:srgbClr val="FFFFFF"/>
              </a:buClr>
              <a:buSzPct val="125000"/>
              <a:buFont typeface="Wingdings" pitchFamily="2" charset="2"/>
              <a:buNone/>
              <a:defRPr/>
            </a:pPr>
            <a:r>
              <a:rPr lang="en-US" sz="2000" b="1" dirty="0">
                <a:solidFill>
                  <a:srgbClr val="1D315B"/>
                </a:solidFill>
                <a:latin typeface="Arial" charset="0"/>
                <a:ea typeface="+mn-ea"/>
                <a:cs typeface="+mn-cs"/>
              </a:rPr>
              <a:t>Gateway</a:t>
            </a:r>
          </a:p>
        </p:txBody>
      </p:sp>
      <p:sp useBgFill="1">
        <p:nvSpPr>
          <p:cNvPr id="14" name="TextBox 13">
            <a:extLst>
              <a:ext uri="{FF2B5EF4-FFF2-40B4-BE49-F238E27FC236}">
                <a16:creationId xmlns:a16="http://schemas.microsoft.com/office/drawing/2014/main" id="{CC2A7DFA-1AD6-4D4A-846E-CAE63AEC3778}"/>
              </a:ext>
            </a:extLst>
          </p:cNvPr>
          <p:cNvSpPr txBox="1"/>
          <p:nvPr>
            <p:custDataLst>
              <p:tags r:id="rId2"/>
            </p:custDataLst>
          </p:nvPr>
        </p:nvSpPr>
        <p:spPr>
          <a:xfrm>
            <a:off x="6983560" y="672380"/>
            <a:ext cx="1062530" cy="349250"/>
          </a:xfrm>
          <a:prstGeom prst="rect">
            <a:avLst/>
          </a:prstGeom>
        </p:spPr>
        <p:txBody>
          <a:bodyPr wrap="square">
            <a:spAutoFit/>
          </a:bodyPr>
          <a:lstStyle/>
          <a:p>
            <a:pPr algn="ctr" fontAlgn="ctr">
              <a:lnSpc>
                <a:spcPct val="80000"/>
              </a:lnSpc>
              <a:spcBef>
                <a:spcPct val="50000"/>
              </a:spcBef>
              <a:buClr>
                <a:srgbClr val="FFFFFF"/>
              </a:buClr>
              <a:buSzPct val="125000"/>
              <a:buFont typeface="Wingdings" pitchFamily="2" charset="2"/>
              <a:buNone/>
              <a:defRPr/>
            </a:pPr>
            <a:r>
              <a:rPr lang="en-US" sz="2000" b="1" dirty="0">
                <a:solidFill>
                  <a:srgbClr val="1D315B"/>
                </a:solidFill>
                <a:latin typeface="Arial" charset="0"/>
                <a:ea typeface="+mn-ea"/>
                <a:cs typeface="+mn-cs"/>
              </a:rPr>
              <a:t>Cloud</a:t>
            </a:r>
          </a:p>
        </p:txBody>
      </p:sp>
      <p:sp>
        <p:nvSpPr>
          <p:cNvPr id="15" name="Rounded Rectangle 14">
            <a:extLst>
              <a:ext uri="{FF2B5EF4-FFF2-40B4-BE49-F238E27FC236}">
                <a16:creationId xmlns:a16="http://schemas.microsoft.com/office/drawing/2014/main" id="{3DBE0515-1128-004B-8ED4-CD08D9494D88}"/>
              </a:ext>
            </a:extLst>
          </p:cNvPr>
          <p:cNvSpPr/>
          <p:nvPr/>
        </p:nvSpPr>
        <p:spPr bwMode="auto">
          <a:xfrm>
            <a:off x="211215" y="824780"/>
            <a:ext cx="2743200" cy="5410200"/>
          </a:xfrm>
          <a:prstGeom prst="roundRect">
            <a:avLst/>
          </a:prstGeom>
          <a:noFill/>
          <a:ln w="38100" cap="flat" cmpd="sng" algn="ctr">
            <a:solidFill>
              <a:schemeClr val="bg2">
                <a:lumMod val="75000"/>
              </a:schemeClr>
            </a:solidFill>
            <a:prstDash val="solid"/>
            <a:round/>
            <a:headEnd type="none" w="med" len="med"/>
            <a:tailEnd type="none" w="med" len="med"/>
          </a:ln>
          <a:effectLst/>
        </p:spPr>
        <p:txBody>
          <a:bodyPr/>
          <a:lstStyle/>
          <a:p>
            <a:pPr algn="ctr" fontAlgn="ctr">
              <a:lnSpc>
                <a:spcPct val="80000"/>
              </a:lnSpc>
              <a:spcBef>
                <a:spcPct val="50000"/>
              </a:spcBef>
              <a:buClr>
                <a:srgbClr val="FFFFFF"/>
              </a:buClr>
              <a:buSzPct val="125000"/>
              <a:buFont typeface="Wingdings" pitchFamily="2" charset="2"/>
              <a:buNone/>
              <a:defRPr/>
            </a:pPr>
            <a:endParaRPr lang="en-US" sz="1800">
              <a:solidFill>
                <a:srgbClr val="1D315B"/>
              </a:solidFill>
              <a:latin typeface="Arial" charset="0"/>
              <a:ea typeface="+mn-ea"/>
              <a:cs typeface="+mn-cs"/>
            </a:endParaRPr>
          </a:p>
        </p:txBody>
      </p:sp>
      <p:sp useBgFill="1">
        <p:nvSpPr>
          <p:cNvPr id="16" name="TextBox 15">
            <a:extLst>
              <a:ext uri="{FF2B5EF4-FFF2-40B4-BE49-F238E27FC236}">
                <a16:creationId xmlns:a16="http://schemas.microsoft.com/office/drawing/2014/main" id="{2FC4405F-836B-BC4D-B13B-59142FF93280}"/>
              </a:ext>
            </a:extLst>
          </p:cNvPr>
          <p:cNvSpPr txBox="1"/>
          <p:nvPr>
            <p:custDataLst>
              <p:tags r:id="rId3"/>
            </p:custDataLst>
          </p:nvPr>
        </p:nvSpPr>
        <p:spPr>
          <a:xfrm>
            <a:off x="760170" y="672380"/>
            <a:ext cx="1593795" cy="348813"/>
          </a:xfrm>
          <a:prstGeom prst="rect">
            <a:avLst/>
          </a:prstGeom>
        </p:spPr>
        <p:txBody>
          <a:bodyPr wrap="square">
            <a:spAutoFit/>
          </a:bodyPr>
          <a:lstStyle/>
          <a:p>
            <a:pPr algn="ctr" fontAlgn="ctr">
              <a:lnSpc>
                <a:spcPct val="80000"/>
              </a:lnSpc>
              <a:spcBef>
                <a:spcPct val="50000"/>
              </a:spcBef>
              <a:buClr>
                <a:srgbClr val="FFFFFF"/>
              </a:buClr>
              <a:buSzPct val="125000"/>
              <a:buFont typeface="Wingdings" pitchFamily="2" charset="2"/>
              <a:buNone/>
              <a:defRPr/>
            </a:pPr>
            <a:r>
              <a:rPr lang="en-US" sz="2000" b="1" dirty="0">
                <a:solidFill>
                  <a:srgbClr val="1D315B"/>
                </a:solidFill>
                <a:latin typeface="Arial" charset="0"/>
                <a:ea typeface="+mn-ea"/>
                <a:cs typeface="+mn-cs"/>
              </a:rPr>
              <a:t>Embedded</a:t>
            </a:r>
          </a:p>
        </p:txBody>
      </p:sp>
      <p:sp>
        <p:nvSpPr>
          <p:cNvPr id="17" name="Oval 16">
            <a:extLst>
              <a:ext uri="{FF2B5EF4-FFF2-40B4-BE49-F238E27FC236}">
                <a16:creationId xmlns:a16="http://schemas.microsoft.com/office/drawing/2014/main" id="{E3771D96-104E-3944-BF6B-2FA6C3B4806D}"/>
              </a:ext>
            </a:extLst>
          </p:cNvPr>
          <p:cNvSpPr/>
          <p:nvPr/>
        </p:nvSpPr>
        <p:spPr bwMode="auto">
          <a:xfrm>
            <a:off x="3433575" y="998225"/>
            <a:ext cx="1371600" cy="13716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endParaRPr lang="en-US" sz="1400" dirty="0">
              <a:solidFill>
                <a:schemeClr val="bg1"/>
              </a:solidFill>
              <a:latin typeface="Arial" charset="0"/>
              <a:ea typeface="+mn-ea"/>
              <a:cs typeface="+mn-cs"/>
            </a:endParaRPr>
          </a:p>
          <a:p>
            <a:pPr algn="ctr" defTabSz="801688" fontAlgn="ctr">
              <a:lnSpc>
                <a:spcPct val="80000"/>
              </a:lnSpc>
              <a:spcBef>
                <a:spcPct val="50000"/>
              </a:spcBef>
              <a:buClr>
                <a:srgbClr val="FFFFFF"/>
              </a:buClr>
              <a:buSzPct val="125000"/>
              <a:buFont typeface="Wingdings" pitchFamily="2" charset="2"/>
              <a:buNone/>
              <a:defRPr/>
            </a:pPr>
            <a:r>
              <a:rPr lang="en-US" sz="1400" dirty="0">
                <a:solidFill>
                  <a:schemeClr val="bg1"/>
                </a:solidFill>
                <a:latin typeface="Arial" charset="0"/>
                <a:ea typeface="+mn-ea"/>
                <a:cs typeface="+mn-cs"/>
              </a:rPr>
              <a:t>Phone</a:t>
            </a:r>
          </a:p>
        </p:txBody>
      </p:sp>
      <p:sp>
        <p:nvSpPr>
          <p:cNvPr id="18" name="Oval 17">
            <a:extLst>
              <a:ext uri="{FF2B5EF4-FFF2-40B4-BE49-F238E27FC236}">
                <a16:creationId xmlns:a16="http://schemas.microsoft.com/office/drawing/2014/main" id="{72FBE1E6-825A-5A45-9B05-961B0AC0CF62}"/>
              </a:ext>
            </a:extLst>
          </p:cNvPr>
          <p:cNvSpPr/>
          <p:nvPr/>
        </p:nvSpPr>
        <p:spPr bwMode="auto">
          <a:xfrm>
            <a:off x="3433575" y="4545689"/>
            <a:ext cx="1371600" cy="13716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r>
              <a:rPr lang="en-US" sz="1400" dirty="0">
                <a:solidFill>
                  <a:schemeClr val="bg1"/>
                </a:solidFill>
                <a:latin typeface="Arial" charset="0"/>
                <a:ea typeface="+mn-ea"/>
                <a:cs typeface="+mn-cs"/>
              </a:rPr>
              <a:t>Gateway</a:t>
            </a:r>
          </a:p>
        </p:txBody>
      </p:sp>
      <p:sp>
        <p:nvSpPr>
          <p:cNvPr id="19" name="Oval 18">
            <a:extLst>
              <a:ext uri="{FF2B5EF4-FFF2-40B4-BE49-F238E27FC236}">
                <a16:creationId xmlns:a16="http://schemas.microsoft.com/office/drawing/2014/main" id="{68AF41B5-DF49-084E-92A3-48246581F1C0}"/>
              </a:ext>
            </a:extLst>
          </p:cNvPr>
          <p:cNvSpPr/>
          <p:nvPr/>
        </p:nvSpPr>
        <p:spPr bwMode="auto">
          <a:xfrm>
            <a:off x="4344315" y="2814215"/>
            <a:ext cx="1371600" cy="13716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r>
              <a:rPr lang="en-US" sz="1400" dirty="0">
                <a:solidFill>
                  <a:schemeClr val="bg1"/>
                </a:solidFill>
                <a:latin typeface="Arial" charset="0"/>
                <a:ea typeface="+mn-ea"/>
                <a:cs typeface="+mn-cs"/>
              </a:rPr>
              <a:t>Cloudlet</a:t>
            </a:r>
          </a:p>
        </p:txBody>
      </p:sp>
      <p:sp>
        <p:nvSpPr>
          <p:cNvPr id="20" name="Oval 19">
            <a:extLst>
              <a:ext uri="{FF2B5EF4-FFF2-40B4-BE49-F238E27FC236}">
                <a16:creationId xmlns:a16="http://schemas.microsoft.com/office/drawing/2014/main" id="{DAE409D3-5A6A-8441-8D70-F2D13F65EB39}"/>
              </a:ext>
            </a:extLst>
          </p:cNvPr>
          <p:cNvSpPr>
            <a:spLocks noChangeAspect="1"/>
          </p:cNvSpPr>
          <p:nvPr/>
        </p:nvSpPr>
        <p:spPr bwMode="auto">
          <a:xfrm>
            <a:off x="1025922" y="1151806"/>
            <a:ext cx="1143000" cy="11430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endParaRPr lang="en-US" sz="1200" dirty="0">
              <a:solidFill>
                <a:srgbClr val="1D315B"/>
              </a:solidFill>
              <a:latin typeface="Arial" charset="0"/>
              <a:ea typeface="+mn-ea"/>
              <a:cs typeface="+mn-cs"/>
            </a:endParaRP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Mobile &amp;</a:t>
            </a:r>
          </a:p>
          <a:p>
            <a:pPr algn="ctr" defTabSz="801688" fontAlgn="ctr">
              <a:lnSpc>
                <a:spcPct val="80000"/>
              </a:lnSpc>
              <a:spcBef>
                <a:spcPct val="50000"/>
              </a:spcBef>
              <a:buClr>
                <a:srgbClr val="FFFFFF"/>
              </a:buClr>
              <a:buSzPct val="125000"/>
              <a:buFont typeface="Wingdings" pitchFamily="2" charset="2"/>
              <a:buNone/>
              <a:defRPr/>
            </a:pPr>
            <a:r>
              <a:rPr lang="en-US" sz="1100" dirty="0">
                <a:solidFill>
                  <a:srgbClr val="1D315B"/>
                </a:solidFill>
                <a:latin typeface="Arial" charset="0"/>
                <a:ea typeface="+mn-ea"/>
                <a:cs typeface="+mn-cs"/>
              </a:rPr>
              <a:t>Peripheral</a:t>
            </a: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Devices</a:t>
            </a:r>
          </a:p>
          <a:p>
            <a:pPr algn="ctr" defTabSz="801688" fontAlgn="ctr">
              <a:lnSpc>
                <a:spcPct val="80000"/>
              </a:lnSpc>
              <a:spcBef>
                <a:spcPct val="50000"/>
              </a:spcBef>
              <a:buClr>
                <a:srgbClr val="FFFFFF"/>
              </a:buClr>
              <a:buSzPct val="125000"/>
              <a:buFont typeface="Wingdings" pitchFamily="2" charset="2"/>
              <a:buNone/>
              <a:defRPr/>
            </a:pPr>
            <a:endParaRPr lang="en-US" sz="1200" dirty="0">
              <a:solidFill>
                <a:srgbClr val="1D315B"/>
              </a:solidFill>
              <a:latin typeface="Arial" charset="0"/>
              <a:ea typeface="+mn-ea"/>
              <a:cs typeface="+mn-cs"/>
            </a:endParaRPr>
          </a:p>
        </p:txBody>
      </p:sp>
      <p:sp>
        <p:nvSpPr>
          <p:cNvPr id="21" name="Oval 20">
            <a:extLst>
              <a:ext uri="{FF2B5EF4-FFF2-40B4-BE49-F238E27FC236}">
                <a16:creationId xmlns:a16="http://schemas.microsoft.com/office/drawing/2014/main" id="{F2504BB9-6C52-064E-B54C-61A8EB99C883}"/>
              </a:ext>
            </a:extLst>
          </p:cNvPr>
          <p:cNvSpPr>
            <a:spLocks noChangeAspect="1"/>
          </p:cNvSpPr>
          <p:nvPr/>
        </p:nvSpPr>
        <p:spPr bwMode="auto">
          <a:xfrm>
            <a:off x="1007359" y="2826071"/>
            <a:ext cx="1143000" cy="1143000"/>
          </a:xfrm>
          <a:prstGeom prst="ellipse">
            <a:avLst/>
          </a:prstGeom>
          <a:noFill/>
          <a:ln w="38100" cap="flat" cmpd="sng" algn="ctr">
            <a:solidFill>
              <a:srgbClr val="000090"/>
            </a:solidFill>
            <a:prstDash val="solid"/>
            <a:round/>
            <a:headEnd type="none" w="med" len="med"/>
            <a:tailEnd type="none" w="med" len="med"/>
          </a:ln>
          <a:effectLst/>
        </p:spPr>
        <p:txBody>
          <a:bodyPr lIns="80167" tIns="40084" rIns="80167" bIns="40084" anchor="ctr">
            <a:prstTxWarp prst="textNoShape">
              <a:avLst/>
            </a:prstTxWarp>
          </a:bodyPr>
          <a:lstStyle/>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Wireless</a:t>
            </a: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Sensor</a:t>
            </a:r>
          </a:p>
          <a:p>
            <a:pPr algn="ctr" defTabSz="801688" fontAlgn="ctr">
              <a:lnSpc>
                <a:spcPct val="80000"/>
              </a:lnSpc>
              <a:spcBef>
                <a:spcPct val="50000"/>
              </a:spcBef>
              <a:buClr>
                <a:srgbClr val="FFFFFF"/>
              </a:buClr>
              <a:buSzPct val="125000"/>
              <a:buFont typeface="Wingdings" pitchFamily="2" charset="2"/>
              <a:buNone/>
              <a:defRPr/>
            </a:pPr>
            <a:r>
              <a:rPr lang="en-US" sz="1200" dirty="0">
                <a:solidFill>
                  <a:srgbClr val="1D315B"/>
                </a:solidFill>
                <a:latin typeface="Arial" charset="0"/>
                <a:ea typeface="+mn-ea"/>
                <a:cs typeface="+mn-cs"/>
              </a:rPr>
              <a:t>Networks</a:t>
            </a:r>
          </a:p>
        </p:txBody>
      </p:sp>
      <p:pic>
        <p:nvPicPr>
          <p:cNvPr id="22" name="Picture 56" descr="gecko_top_sm.pdf">
            <a:extLst>
              <a:ext uri="{FF2B5EF4-FFF2-40B4-BE49-F238E27FC236}">
                <a16:creationId xmlns:a16="http://schemas.microsoft.com/office/drawing/2014/main" id="{2C70E047-7B5C-0949-BA2E-8110AEF8ACFB}"/>
              </a:ext>
            </a:extLst>
          </p:cNvPr>
          <p:cNvPicPr>
            <a:picLocks noChangeAspect="1"/>
          </p:cNvPicPr>
          <p:nvPr/>
        </p:nvPicPr>
        <p:blipFill>
          <a:blip r:embed="rId12"/>
          <a:srcRect/>
          <a:stretch>
            <a:fillRect/>
          </a:stretch>
        </p:blipFill>
        <p:spPr bwMode="auto">
          <a:xfrm rot="19136978">
            <a:off x="946451" y="2591500"/>
            <a:ext cx="335036" cy="547498"/>
          </a:xfrm>
          <a:prstGeom prst="rect">
            <a:avLst/>
          </a:prstGeom>
          <a:noFill/>
          <a:ln w="9525">
            <a:noFill/>
            <a:miter lim="800000"/>
            <a:headEnd/>
            <a:tailEnd/>
          </a:ln>
        </p:spPr>
      </p:pic>
      <p:pic>
        <p:nvPicPr>
          <p:cNvPr id="23" name="Shape 145">
            <a:extLst>
              <a:ext uri="{FF2B5EF4-FFF2-40B4-BE49-F238E27FC236}">
                <a16:creationId xmlns:a16="http://schemas.microsoft.com/office/drawing/2014/main" id="{A71C3497-0AFA-1A41-ABFF-5913B488237B}"/>
              </a:ext>
            </a:extLst>
          </p:cNvPr>
          <p:cNvPicPr preferRelativeResize="0">
            <a:picLocks noChangeAspect="1"/>
          </p:cNvPicPr>
          <p:nvPr/>
        </p:nvPicPr>
        <p:blipFill rotWithShape="1">
          <a:blip r:embed="rId13">
            <a:alphaModFix/>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rcRect/>
          <a:stretch/>
        </p:blipFill>
        <p:spPr>
          <a:xfrm>
            <a:off x="653682" y="3147808"/>
            <a:ext cx="449858" cy="441020"/>
          </a:xfrm>
          <a:prstGeom prst="rect">
            <a:avLst/>
          </a:prstGeom>
          <a:noFill/>
          <a:ln>
            <a:noFill/>
          </a:ln>
        </p:spPr>
      </p:pic>
      <p:pic>
        <p:nvPicPr>
          <p:cNvPr id="24" name="Picture 23" descr="Torch-Fixture_sm.png">
            <a:extLst>
              <a:ext uri="{FF2B5EF4-FFF2-40B4-BE49-F238E27FC236}">
                <a16:creationId xmlns:a16="http://schemas.microsoft.com/office/drawing/2014/main" id="{4C320BFD-F593-954E-A1DA-40C409EACDE4}"/>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rot="4730954">
            <a:off x="1791676" y="2944430"/>
            <a:ext cx="838640" cy="746121"/>
          </a:xfrm>
          <a:prstGeom prst="rect">
            <a:avLst/>
          </a:prstGeom>
        </p:spPr>
      </p:pic>
      <p:pic>
        <p:nvPicPr>
          <p:cNvPr id="25" name="Picture 24" descr="splitcore_dual_stack_605x1000.jpg">
            <a:extLst>
              <a:ext uri="{FF2B5EF4-FFF2-40B4-BE49-F238E27FC236}">
                <a16:creationId xmlns:a16="http://schemas.microsoft.com/office/drawing/2014/main" id="{3F2513D8-5612-1F4A-9418-2AAB5F41A8B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rot="19540542">
            <a:off x="1763680" y="3697059"/>
            <a:ext cx="400094" cy="661211"/>
          </a:xfrm>
          <a:prstGeom prst="rect">
            <a:avLst/>
          </a:prstGeom>
        </p:spPr>
      </p:pic>
      <p:pic>
        <p:nvPicPr>
          <p:cNvPr id="26" name="Picture 25" descr="opo.png">
            <a:extLst>
              <a:ext uri="{FF2B5EF4-FFF2-40B4-BE49-F238E27FC236}">
                <a16:creationId xmlns:a16="http://schemas.microsoft.com/office/drawing/2014/main" id="{E0CE2E89-DA73-6B48-A175-92E0CF3CC249}"/>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043637" y="966715"/>
            <a:ext cx="458439" cy="444547"/>
          </a:xfrm>
          <a:prstGeom prst="rect">
            <a:avLst/>
          </a:prstGeom>
        </p:spPr>
      </p:pic>
      <p:pic>
        <p:nvPicPr>
          <p:cNvPr id="27" name="Picture 26" descr="opo.png">
            <a:extLst>
              <a:ext uri="{FF2B5EF4-FFF2-40B4-BE49-F238E27FC236}">
                <a16:creationId xmlns:a16="http://schemas.microsoft.com/office/drawing/2014/main" id="{48141A75-21CB-224F-8307-5F84D7AB0A72}"/>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692768" y="966715"/>
            <a:ext cx="458439" cy="444547"/>
          </a:xfrm>
          <a:prstGeom prst="rect">
            <a:avLst/>
          </a:prstGeom>
        </p:spPr>
      </p:pic>
      <p:pic>
        <p:nvPicPr>
          <p:cNvPr id="28" name="Picture 24">
            <a:extLst>
              <a:ext uri="{FF2B5EF4-FFF2-40B4-BE49-F238E27FC236}">
                <a16:creationId xmlns:a16="http://schemas.microsoft.com/office/drawing/2014/main" id="{1911A844-3C6A-034A-9414-77E6C9396004}"/>
              </a:ext>
            </a:extLst>
          </p:cNvPr>
          <p:cNvPicPr>
            <a:picLocks noChangeAspect="1"/>
          </p:cNvPicPr>
          <p:nvPr/>
        </p:nvPicPr>
        <p:blipFill>
          <a:blip r:embed="rId18"/>
          <a:srcRect/>
          <a:stretch>
            <a:fillRect/>
          </a:stretch>
        </p:blipFill>
        <p:spPr bwMode="auto">
          <a:xfrm rot="10800000">
            <a:off x="2054857" y="1474996"/>
            <a:ext cx="603029" cy="399894"/>
          </a:xfrm>
          <a:prstGeom prst="rect">
            <a:avLst/>
          </a:prstGeom>
          <a:noFill/>
          <a:ln w="9525">
            <a:noFill/>
            <a:miter lim="800000"/>
            <a:headEnd/>
            <a:tailEnd/>
          </a:ln>
        </p:spPr>
      </p:pic>
      <p:pic>
        <p:nvPicPr>
          <p:cNvPr id="29" name="Picture 28" descr="squall.png">
            <a:extLst>
              <a:ext uri="{FF2B5EF4-FFF2-40B4-BE49-F238E27FC236}">
                <a16:creationId xmlns:a16="http://schemas.microsoft.com/office/drawing/2014/main" id="{046272A8-3798-9E4C-9D61-56DB067E20BB}"/>
              </a:ext>
            </a:extLst>
          </p:cNvPr>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355" y="1482596"/>
            <a:ext cx="405884" cy="404513"/>
          </a:xfrm>
          <a:prstGeom prst="rect">
            <a:avLst/>
          </a:prstGeom>
        </p:spPr>
      </p:pic>
      <p:pic>
        <p:nvPicPr>
          <p:cNvPr id="30" name="Picture 29" descr="Torch-Fixture_sm.png">
            <a:extLst>
              <a:ext uri="{FF2B5EF4-FFF2-40B4-BE49-F238E27FC236}">
                <a16:creationId xmlns:a16="http://schemas.microsoft.com/office/drawing/2014/main" id="{53FB0BF8-0357-004F-83D4-A2046F3E870A}"/>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rot="6517505">
            <a:off x="1604323" y="1824726"/>
            <a:ext cx="838640" cy="746121"/>
          </a:xfrm>
          <a:prstGeom prst="rect">
            <a:avLst/>
          </a:prstGeom>
        </p:spPr>
      </p:pic>
      <p:pic>
        <p:nvPicPr>
          <p:cNvPr id="31" name="Picture 30" descr="IMG_6757_wb-1000px.JPG">
            <a:extLst>
              <a:ext uri="{FF2B5EF4-FFF2-40B4-BE49-F238E27FC236}">
                <a16:creationId xmlns:a16="http://schemas.microsoft.com/office/drawing/2014/main" id="{8185E3C9-2370-5D49-B8AE-10052D97658D}"/>
              </a:ext>
            </a:extLst>
          </p:cNvPr>
          <p:cNvPicPr>
            <a:picLocks noChangeAspect="1"/>
          </p:cNvPicPr>
          <p:nvPr/>
        </p:nvPicPr>
        <p:blipFill rotWithShape="1">
          <a:blip r:embed="rId20">
            <a:clrChange>
              <a:clrFrom>
                <a:srgbClr val="FFFFFC"/>
              </a:clrFrom>
              <a:clrTo>
                <a:srgbClr val="FFFFFC">
                  <a:alpha val="0"/>
                </a:srgbClr>
              </a:clrTo>
            </a:clrChange>
            <a:extLst>
              <a:ext uri="{28A0092B-C50C-407E-A947-70E740481C1C}">
                <a14:useLocalDpi xmlns:a14="http://schemas.microsoft.com/office/drawing/2010/main"/>
              </a:ext>
            </a:extLst>
          </a:blip>
          <a:srcRect/>
          <a:stretch/>
        </p:blipFill>
        <p:spPr>
          <a:xfrm>
            <a:off x="792088" y="1714842"/>
            <a:ext cx="887680" cy="795574"/>
          </a:xfrm>
          <a:prstGeom prst="rect">
            <a:avLst/>
          </a:prstGeom>
        </p:spPr>
      </p:pic>
      <p:pic>
        <p:nvPicPr>
          <p:cNvPr id="32" name="Picture 31">
            <a:extLst>
              <a:ext uri="{FF2B5EF4-FFF2-40B4-BE49-F238E27FC236}">
                <a16:creationId xmlns:a16="http://schemas.microsoft.com/office/drawing/2014/main" id="{8A45E4D2-8A6C-5743-908F-DD827A8C430B}"/>
              </a:ext>
            </a:extLst>
          </p:cNvPr>
          <p:cNvPicPr>
            <a:picLocks noChangeAspect="1"/>
          </p:cNvPicPr>
          <p:nvPr/>
        </p:nvPicPr>
        <p:blipFill>
          <a:blip r:embed="rId21"/>
          <a:stretch>
            <a:fillRect/>
          </a:stretch>
        </p:blipFill>
        <p:spPr>
          <a:xfrm>
            <a:off x="6390822" y="1225910"/>
            <a:ext cx="1682750" cy="594280"/>
          </a:xfrm>
          <a:prstGeom prst="rect">
            <a:avLst/>
          </a:prstGeom>
        </p:spPr>
      </p:pic>
      <p:pic>
        <p:nvPicPr>
          <p:cNvPr id="33" name="Picture 32" descr="Stack and die photo.png">
            <a:extLst>
              <a:ext uri="{FF2B5EF4-FFF2-40B4-BE49-F238E27FC236}">
                <a16:creationId xmlns:a16="http://schemas.microsoft.com/office/drawing/2014/main" id="{89307CB4-ED09-A640-80E4-B8417ABE153B}"/>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966" b="98932" l="3678" r="97684">
                        <a14:foregroundMark x1="12125" y1="38316" x2="12125" y2="38316"/>
                        <a14:backgroundMark x1="10082" y1="45670" x2="10082" y2="45670"/>
                        <a14:backgroundMark x1="13079" y1="52550" x2="13079" y2="52550"/>
                        <a14:backgroundMark x1="18120" y1="58600" x2="18120" y2="58600"/>
                        <a14:backgroundMark x1="22480" y1="62871" x2="22480" y2="62871"/>
                        <a14:backgroundMark x1="26022" y1="68446" x2="26022" y2="68446"/>
                        <a14:backgroundMark x1="60082" y1="94781" x2="60082" y2="94781"/>
                        <a14:backgroundMark x1="67030" y1="90985" x2="67030" y2="90985"/>
                        <a14:backgroundMark x1="73978" y1="88375" x2="73978" y2="88375"/>
                        <a14:backgroundMark x1="81880" y1="85765" x2="81880" y2="85765"/>
                        <a14:backgroundMark x1="87330" y1="82325" x2="87330" y2="82325"/>
                        <a14:backgroundMark x1="92779" y1="79241" x2="92779" y2="79241"/>
                        <a14:backgroundMark x1="29973" y1="74140" x2="29973" y2="74140"/>
                        <a14:backgroundMark x1="38828" y1="84460" x2="38828" y2="84460"/>
                        <a14:backgroundMark x1="91281" y1="64650" x2="91281" y2="64650"/>
                        <a14:backgroundMark x1="85831" y1="58126" x2="85831" y2="58126"/>
                      </a14:backgroundRemoval>
                    </a14:imgEffect>
                  </a14:imgLayer>
                </a14:imgProps>
              </a:ext>
              <a:ext uri="{28A0092B-C50C-407E-A947-70E740481C1C}">
                <a14:useLocalDpi xmlns:a14="http://schemas.microsoft.com/office/drawing/2010/main"/>
              </a:ext>
            </a:extLst>
          </a:blip>
          <a:srcRect/>
          <a:stretch/>
        </p:blipFill>
        <p:spPr>
          <a:xfrm rot="20930146">
            <a:off x="906813" y="4310811"/>
            <a:ext cx="571289" cy="655946"/>
          </a:xfrm>
          <a:prstGeom prst="rect">
            <a:avLst/>
          </a:prstGeom>
        </p:spPr>
      </p:pic>
      <p:pic>
        <p:nvPicPr>
          <p:cNvPr id="34" name="Picture 33" descr="Screen Shot 2015-04-07 at 5.57.07 PM.png">
            <a:extLst>
              <a:ext uri="{FF2B5EF4-FFF2-40B4-BE49-F238E27FC236}">
                <a16:creationId xmlns:a16="http://schemas.microsoft.com/office/drawing/2014/main" id="{39636F69-3F85-904B-B82F-67746BC87CBA}"/>
              </a:ext>
            </a:extLst>
          </p:cNvPr>
          <p:cNvPicPr>
            <a:picLocks noChangeAspect="1"/>
          </p:cNvPicPr>
          <p:nvPr/>
        </p:nvPicPr>
        <p:blipFill rotWithShape="1">
          <a:blip r:embed="rId24">
            <a:extLst>
              <a:ext uri="{BEBA8EAE-BF5A-486C-A8C5-ECC9F3942E4B}">
                <a14:imgProps xmlns:a14="http://schemas.microsoft.com/office/drawing/2010/main">
                  <a14:imgLayer r:embed="rId25">
                    <a14:imgEffect>
                      <a14:backgroundRemoval t="1277" b="99149" l="1887" r="100000">
                        <a14:foregroundMark x1="44811" y1="27234" x2="44811" y2="27234"/>
                        <a14:foregroundMark x1="43868" y1="17021" x2="43868" y2="17021"/>
                        <a14:foregroundMark x1="43868" y1="33617" x2="43868" y2="33617"/>
                      </a14:backgroundRemoval>
                    </a14:imgEffect>
                  </a14:imgLayer>
                </a14:imgProps>
              </a:ext>
              <a:ext uri="{28A0092B-C50C-407E-A947-70E740481C1C}">
                <a14:useLocalDpi xmlns:a14="http://schemas.microsoft.com/office/drawing/2010/main"/>
              </a:ext>
            </a:extLst>
          </a:blip>
          <a:srcRect/>
          <a:stretch/>
        </p:blipFill>
        <p:spPr>
          <a:xfrm flipH="1">
            <a:off x="1763885" y="4305363"/>
            <a:ext cx="609027" cy="672585"/>
          </a:xfrm>
          <a:prstGeom prst="rect">
            <a:avLst/>
          </a:prstGeom>
        </p:spPr>
      </p:pic>
      <p:cxnSp>
        <p:nvCxnSpPr>
          <p:cNvPr id="35" name="Straight Arrow Connector 92">
            <a:extLst>
              <a:ext uri="{FF2B5EF4-FFF2-40B4-BE49-F238E27FC236}">
                <a16:creationId xmlns:a16="http://schemas.microsoft.com/office/drawing/2014/main" id="{4FB323A9-EA55-D543-A1F9-43152716C748}"/>
              </a:ext>
            </a:extLst>
          </p:cNvPr>
          <p:cNvCxnSpPr>
            <a:cxnSpLocks noChangeShapeType="1"/>
            <a:stCxn id="18" idx="0"/>
            <a:endCxn id="17" idx="4"/>
          </p:cNvCxnSpPr>
          <p:nvPr/>
        </p:nvCxnSpPr>
        <p:spPr bwMode="auto">
          <a:xfrm flipV="1">
            <a:off x="4119375" y="2369825"/>
            <a:ext cx="0" cy="2175864"/>
          </a:xfrm>
          <a:prstGeom prst="straightConnector1">
            <a:avLst/>
          </a:prstGeom>
          <a:noFill/>
          <a:ln w="38100">
            <a:solidFill>
              <a:srgbClr val="000090"/>
            </a:solidFill>
            <a:round/>
            <a:headEnd type="arrow" w="med" len="med"/>
            <a:tailEnd type="arrow" w="med" len="med"/>
          </a:ln>
        </p:spPr>
      </p:cxnSp>
      <p:cxnSp>
        <p:nvCxnSpPr>
          <p:cNvPr id="36" name="Straight Arrow Connector 92">
            <a:extLst>
              <a:ext uri="{FF2B5EF4-FFF2-40B4-BE49-F238E27FC236}">
                <a16:creationId xmlns:a16="http://schemas.microsoft.com/office/drawing/2014/main" id="{5D18E19F-70AE-C149-BC60-53D8390DF40D}"/>
              </a:ext>
            </a:extLst>
          </p:cNvPr>
          <p:cNvCxnSpPr>
            <a:cxnSpLocks noChangeShapeType="1"/>
            <a:stCxn id="18" idx="7"/>
            <a:endCxn id="19" idx="4"/>
          </p:cNvCxnSpPr>
          <p:nvPr/>
        </p:nvCxnSpPr>
        <p:spPr bwMode="auto">
          <a:xfrm flipV="1">
            <a:off x="4604309" y="4185815"/>
            <a:ext cx="425806" cy="560740"/>
          </a:xfrm>
          <a:prstGeom prst="straightConnector1">
            <a:avLst/>
          </a:prstGeom>
          <a:noFill/>
          <a:ln w="38100">
            <a:solidFill>
              <a:srgbClr val="000090"/>
            </a:solidFill>
            <a:round/>
            <a:headEnd type="arrow" w="med" len="med"/>
            <a:tailEnd type="arrow" w="med" len="med"/>
          </a:ln>
        </p:spPr>
      </p:cxnSp>
      <p:cxnSp>
        <p:nvCxnSpPr>
          <p:cNvPr id="37" name="Straight Arrow Connector 36">
            <a:extLst>
              <a:ext uri="{FF2B5EF4-FFF2-40B4-BE49-F238E27FC236}">
                <a16:creationId xmlns:a16="http://schemas.microsoft.com/office/drawing/2014/main" id="{EC0F6F4D-39AF-4648-BA73-7F6BCC114C1D}"/>
              </a:ext>
            </a:extLst>
          </p:cNvPr>
          <p:cNvCxnSpPr>
            <a:cxnSpLocks noChangeShapeType="1"/>
            <a:stCxn id="17" idx="5"/>
            <a:endCxn id="19" idx="0"/>
          </p:cNvCxnSpPr>
          <p:nvPr/>
        </p:nvCxnSpPr>
        <p:spPr bwMode="auto">
          <a:xfrm>
            <a:off x="4604309" y="2168959"/>
            <a:ext cx="425806" cy="645256"/>
          </a:xfrm>
          <a:prstGeom prst="straightConnector1">
            <a:avLst/>
          </a:prstGeom>
          <a:noFill/>
          <a:ln w="38100">
            <a:solidFill>
              <a:srgbClr val="000090"/>
            </a:solidFill>
            <a:round/>
            <a:headEnd type="arrow" w="med" len="med"/>
            <a:tailEnd type="arrow" w="med" len="med"/>
          </a:ln>
        </p:spPr>
      </p:cxnSp>
      <p:pic>
        <p:nvPicPr>
          <p:cNvPr id="38" name="Picture 103">
            <a:extLst>
              <a:ext uri="{FF2B5EF4-FFF2-40B4-BE49-F238E27FC236}">
                <a16:creationId xmlns:a16="http://schemas.microsoft.com/office/drawing/2014/main" id="{FD8B167D-1127-E345-8C65-9B9775C235F3}"/>
              </a:ext>
            </a:extLst>
          </p:cNvPr>
          <p:cNvPicPr>
            <a:picLocks noChangeAspect="1"/>
          </p:cNvPicPr>
          <p:nvPr/>
        </p:nvPicPr>
        <p:blipFill>
          <a:blip r:embed="rId2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75264" y="1820190"/>
            <a:ext cx="1922751" cy="620451"/>
          </a:xfrm>
          <a:prstGeom prst="rect">
            <a:avLst/>
          </a:prstGeom>
          <a:noFill/>
          <a:ln w="9525">
            <a:noFill/>
            <a:miter lim="800000"/>
            <a:headEnd/>
            <a:tailEnd/>
          </a:ln>
        </p:spPr>
      </p:pic>
      <p:pic>
        <p:nvPicPr>
          <p:cNvPr id="39" name="Picture 38">
            <a:extLst>
              <a:ext uri="{FF2B5EF4-FFF2-40B4-BE49-F238E27FC236}">
                <a16:creationId xmlns:a16="http://schemas.microsoft.com/office/drawing/2014/main" id="{C3AFE5DC-E8D9-CD43-8A92-9245D470ACDF}"/>
              </a:ext>
            </a:extLst>
          </p:cNvPr>
          <p:cNvPicPr>
            <a:picLocks noChangeAspect="1"/>
          </p:cNvPicPr>
          <p:nvPr/>
        </p:nvPicPr>
        <p:blipFill rotWithShape="1">
          <a:blip r:embed="rId27">
            <a:extLst>
              <a:ext uri="{28A0092B-C50C-407E-A947-70E740481C1C}">
                <a14:useLocalDpi xmlns:a14="http://schemas.microsoft.com/office/drawing/2010/main"/>
              </a:ext>
            </a:extLst>
          </a:blip>
          <a:srcRect/>
          <a:stretch/>
        </p:blipFill>
        <p:spPr>
          <a:xfrm>
            <a:off x="6264631" y="2406545"/>
            <a:ext cx="1147059" cy="598920"/>
          </a:xfrm>
          <a:prstGeom prst="rect">
            <a:avLst/>
          </a:prstGeom>
        </p:spPr>
      </p:pic>
      <p:pic>
        <p:nvPicPr>
          <p:cNvPr id="40" name="Picture 6">
            <a:extLst>
              <a:ext uri="{FF2B5EF4-FFF2-40B4-BE49-F238E27FC236}">
                <a16:creationId xmlns:a16="http://schemas.microsoft.com/office/drawing/2014/main" id="{4776DBE5-2A09-9242-A889-D266BFF3C091}"/>
              </a:ext>
            </a:extLst>
          </p:cNvPr>
          <p:cNvPicPr>
            <a:picLocks noChangeAspect="1" noChangeArrowheads="1"/>
          </p:cNvPicPr>
          <p:nvPr>
            <p:custDataLst>
              <p:tags r:id="rId4"/>
            </p:custDataLst>
          </p:nvPr>
        </p:nvPicPr>
        <p:blipFill>
          <a:blip r:embed="rId28">
            <a:extLst>
              <a:ext uri="{BEBA8EAE-BF5A-486C-A8C5-ECC9F3942E4B}">
                <a14:imgProps xmlns:a14="http://schemas.microsoft.com/office/drawing/2010/main">
                  <a14:imgLayer r:embed="rId29">
                    <a14:imgEffect>
                      <a14:backgroundRemoval t="3516" b="93359" l="9375" r="96875">
                        <a14:foregroundMark x1="66193" y1="62500" x2="66193" y2="62500"/>
                        <a14:foregroundMark x1="28409" y1="55469" x2="28409" y2="55469"/>
                        <a14:foregroundMark x1="31250" y1="59766" x2="31250" y2="59766"/>
                        <a14:foregroundMark x1="34943" y1="67578" x2="34943" y2="67578"/>
                        <a14:foregroundMark x1="36648" y1="70703" x2="36648" y2="70703"/>
                        <a14:foregroundMark x1="38352" y1="74219" x2="38352" y2="74219"/>
                        <a14:foregroundMark x1="41477" y1="71094" x2="41477" y2="71094"/>
                        <a14:foregroundMark x1="45170" y1="67578" x2="45170" y2="67578"/>
                        <a14:foregroundMark x1="50000" y1="66406" x2="50000" y2="66406"/>
                        <a14:foregroundMark x1="54545" y1="65625" x2="54545" y2="65625"/>
                        <a14:foregroundMark x1="58523" y1="61719" x2="58523" y2="61719"/>
                        <a14:foregroundMark x1="75000" y1="57813" x2="75000" y2="57813"/>
                        <a14:foregroundMark x1="78693" y1="55469" x2="78693" y2="55469"/>
                        <a14:foregroundMark x1="82102" y1="53906" x2="82102" y2="53906"/>
                        <a14:foregroundMark x1="93466" y1="53906" x2="93466" y2="53906"/>
                        <a14:foregroundMark x1="71591" y1="64453" x2="71591" y2="64453"/>
                        <a14:foregroundMark x1="68750" y1="66406" x2="68750" y2="66406"/>
                        <a14:foregroundMark x1="43466" y1="80078" x2="43466" y2="80078"/>
                        <a14:foregroundMark x1="46591" y1="78125" x2="46591" y2="78125"/>
                        <a14:foregroundMark x1="49148" y1="77344" x2="49148" y2="77344"/>
                        <a14:foregroundMark x1="52273" y1="75781" x2="52273" y2="75781"/>
                        <a14:foregroundMark x1="55966" y1="73047" x2="55966" y2="73047"/>
                        <a14:foregroundMark x1="59943" y1="71484" x2="59943" y2="71484"/>
                        <a14:backgroundMark x1="83807" y1="64453" x2="83807" y2="64453"/>
                        <a14:backgroundMark x1="77841" y1="67969" x2="77841" y2="67969"/>
                        <a14:backgroundMark x1="73864" y1="68750" x2="73864" y2="68750"/>
                        <a14:backgroundMark x1="45170" y1="84375" x2="45170" y2="84375"/>
                        <a14:backgroundMark x1="48011" y1="83594" x2="48011" y2="83594"/>
                        <a14:backgroundMark x1="50852" y1="82813" x2="50852" y2="82813"/>
                        <a14:backgroundMark x1="54830" y1="80469" x2="54830" y2="80469"/>
                        <a14:backgroundMark x1="66477" y1="71484" x2="66477" y2="71484"/>
                      </a14:backgroundRemoval>
                    </a14:imgEffect>
                  </a14:imgLayer>
                </a14:imgProps>
              </a:ext>
            </a:extLst>
          </a:blip>
          <a:srcRect/>
          <a:stretch>
            <a:fillRect/>
          </a:stretch>
        </p:blipFill>
        <p:spPr bwMode="auto">
          <a:xfrm rot="20578068">
            <a:off x="853145" y="5571910"/>
            <a:ext cx="683055" cy="498060"/>
          </a:xfrm>
          <a:prstGeom prst="rect">
            <a:avLst/>
          </a:prstGeom>
          <a:noFill/>
          <a:ln w="9525">
            <a:noFill/>
            <a:miter lim="800000"/>
            <a:headEnd/>
            <a:tailEnd/>
          </a:ln>
        </p:spPr>
      </p:pic>
      <p:pic>
        <p:nvPicPr>
          <p:cNvPr id="41" name="Picture 4">
            <a:extLst>
              <a:ext uri="{FF2B5EF4-FFF2-40B4-BE49-F238E27FC236}">
                <a16:creationId xmlns:a16="http://schemas.microsoft.com/office/drawing/2014/main" id="{39057A55-0D43-B642-8DED-94B50E81E934}"/>
              </a:ext>
            </a:extLst>
          </p:cNvPr>
          <p:cNvPicPr>
            <a:picLocks noChangeAspect="1" noChangeArrowheads="1"/>
          </p:cNvPicPr>
          <p:nvPr>
            <p:custDataLst>
              <p:tags r:id="rId5"/>
            </p:custDataLst>
          </p:nvPr>
        </p:nvPicPr>
        <p:blipFill>
          <a:blip r:embed="rId30">
            <a:extLst>
              <a:ext uri="{BEBA8EAE-BF5A-486C-A8C5-ECC9F3942E4B}">
                <a14:imgProps xmlns:a14="http://schemas.microsoft.com/office/drawing/2010/main">
                  <a14:imgLayer r:embed="rId31">
                    <a14:imgEffect>
                      <a14:backgroundRemoval t="2326" b="96899" l="0" r="95238">
                        <a14:foregroundMark x1="89116" y1="28682" x2="89116" y2="28682"/>
                        <a14:foregroundMark x1="83673" y1="28682" x2="83673" y2="28682"/>
                        <a14:foregroundMark x1="85714" y1="25581" x2="85714" y2="25581"/>
                        <a14:foregroundMark x1="89116" y1="24806" x2="89116" y2="24806"/>
                        <a14:foregroundMark x1="91837" y1="26357" x2="91837" y2="26357"/>
                      </a14:backgroundRemoval>
                    </a14:imgEffect>
                  </a14:imgLayer>
                </a14:imgProps>
              </a:ext>
              <a:ext uri="{28A0092B-C50C-407E-A947-70E740481C1C}">
                <a14:useLocalDpi xmlns:a14="http://schemas.microsoft.com/office/drawing/2010/main"/>
              </a:ext>
            </a:extLst>
          </a:blip>
          <a:srcRect/>
          <a:stretch>
            <a:fillRect/>
          </a:stretch>
        </p:blipFill>
        <p:spPr bwMode="auto">
          <a:xfrm>
            <a:off x="1808229" y="5410085"/>
            <a:ext cx="660239" cy="577710"/>
          </a:xfrm>
          <a:prstGeom prst="rect">
            <a:avLst/>
          </a:prstGeom>
          <a:noFill/>
          <a:ln w="9525">
            <a:noFill/>
            <a:miter lim="800000"/>
            <a:headEnd/>
            <a:tailEnd/>
          </a:ln>
        </p:spPr>
      </p:pic>
      <p:pic>
        <p:nvPicPr>
          <p:cNvPr id="42" name="Picture 3">
            <a:extLst>
              <a:ext uri="{FF2B5EF4-FFF2-40B4-BE49-F238E27FC236}">
                <a16:creationId xmlns:a16="http://schemas.microsoft.com/office/drawing/2014/main" id="{F91754BE-4064-164F-B5AC-18995B5253CD}"/>
              </a:ext>
            </a:extLst>
          </p:cNvPr>
          <p:cNvPicPr>
            <a:picLocks noChangeAspect="1" noChangeArrowheads="1"/>
          </p:cNvPicPr>
          <p:nvPr>
            <p:custDataLst>
              <p:tags r:id="rId6"/>
            </p:custDataLst>
          </p:nvPr>
        </p:nvPicPr>
        <p:blipFill>
          <a:blip r:embed="rId32">
            <a:extLst>
              <a:ext uri="{BEBA8EAE-BF5A-486C-A8C5-ECC9F3942E4B}">
                <a14:imgProps xmlns:a14="http://schemas.microsoft.com/office/drawing/2010/main">
                  <a14:imgLayer r:embed="rId33">
                    <a14:imgEffect>
                      <a14:backgroundRemoval t="3077" b="92308" l="9859" r="91549">
                        <a14:foregroundMark x1="46479" y1="76923" x2="46479" y2="76923"/>
                        <a14:foregroundMark x1="36620" y1="76923" x2="36620" y2="76923"/>
                        <a14:foregroundMark x1="40845" y1="78462" x2="40845" y2="78462"/>
                        <a14:foregroundMark x1="50704" y1="80000" x2="50704" y2="80000"/>
                        <a14:foregroundMark x1="59155" y1="78462" x2="59155" y2="78462"/>
                        <a14:foregroundMark x1="67606" y1="76923" x2="67606" y2="76923"/>
                        <a14:foregroundMark x1="73239" y1="70769" x2="73239" y2="70769"/>
                        <a14:foregroundMark x1="78873" y1="66154" x2="78873" y2="66154"/>
                        <a14:foregroundMark x1="64789" y1="16923" x2="64789" y2="16923"/>
                        <a14:foregroundMark x1="70423" y1="18462" x2="70423" y2="18462"/>
                        <a14:foregroundMark x1="59155" y1="13846" x2="59155" y2="13846"/>
                        <a14:foregroundMark x1="53521" y1="10769" x2="53521" y2="10769"/>
                        <a14:foregroundMark x1="47887" y1="10769" x2="47887" y2="10769"/>
                        <a14:foregroundMark x1="40845" y1="12308" x2="40845" y2="12308"/>
                        <a14:foregroundMark x1="35211" y1="15385" x2="35211" y2="15385"/>
                        <a14:foregroundMark x1="29577" y1="18462" x2="29577" y2="18462"/>
                        <a14:foregroundMark x1="19718" y1="21538" x2="19718" y2="21538"/>
                        <a14:foregroundMark x1="19718" y1="30769" x2="19718" y2="30769"/>
                        <a14:foregroundMark x1="19718" y1="47692" x2="19718" y2="47692"/>
                        <a14:foregroundMark x1="16901" y1="55385" x2="16901" y2="55385"/>
                        <a14:foregroundMark x1="15493" y1="61538" x2="15493" y2="61538"/>
                        <a14:foregroundMark x1="23944" y1="64615" x2="23944" y2="64615"/>
                        <a14:foregroundMark x1="28169" y1="67692" x2="28169" y2="67692"/>
                        <a14:foregroundMark x1="30986" y1="72308" x2="30986" y2="72308"/>
                        <a14:foregroundMark x1="84507" y1="30769" x2="84507" y2="30769"/>
                        <a14:backgroundMark x1="21127" y1="10769" x2="21127" y2="10769"/>
                        <a14:backgroundMark x1="22535" y1="13846" x2="22535" y2="13846"/>
                        <a14:backgroundMark x1="33803" y1="6154" x2="33803" y2="6154"/>
                        <a14:backgroundMark x1="39437" y1="6154" x2="39437" y2="6154"/>
                        <a14:backgroundMark x1="43662" y1="4615" x2="43662" y2="4615"/>
                        <a14:backgroundMark x1="50704" y1="6154" x2="50704" y2="6154"/>
                        <a14:backgroundMark x1="87324" y1="41538" x2="87324" y2="41538"/>
                      </a14:backgroundRemoval>
                    </a14:imgEffect>
                  </a14:imgLayer>
                </a14:imgProps>
              </a:ext>
              <a:ext uri="{28A0092B-C50C-407E-A947-70E740481C1C}">
                <a14:useLocalDpi xmlns:a14="http://schemas.microsoft.com/office/drawing/2010/main"/>
              </a:ext>
            </a:extLst>
          </a:blip>
          <a:srcRect/>
          <a:stretch>
            <a:fillRect/>
          </a:stretch>
        </p:blipFill>
        <p:spPr bwMode="auto">
          <a:xfrm>
            <a:off x="631590" y="4964638"/>
            <a:ext cx="551585" cy="504306"/>
          </a:xfrm>
          <a:prstGeom prst="rect">
            <a:avLst/>
          </a:prstGeom>
          <a:noFill/>
          <a:ln w="9525">
            <a:noFill/>
            <a:miter lim="800000"/>
            <a:headEnd/>
            <a:tailEnd/>
          </a:ln>
        </p:spPr>
      </p:pic>
      <p:pic>
        <p:nvPicPr>
          <p:cNvPr id="43" name="Picture 42">
            <a:extLst>
              <a:ext uri="{FF2B5EF4-FFF2-40B4-BE49-F238E27FC236}">
                <a16:creationId xmlns:a16="http://schemas.microsoft.com/office/drawing/2014/main" id="{05A08AED-EEC5-0C48-A79E-9055D989B900}"/>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7345513" y="2779514"/>
            <a:ext cx="1401154" cy="1157228"/>
          </a:xfrm>
          <a:prstGeom prst="rect">
            <a:avLst/>
          </a:prstGeom>
        </p:spPr>
      </p:pic>
      <p:cxnSp>
        <p:nvCxnSpPr>
          <p:cNvPr id="44" name="Straight Arrow Connector 43">
            <a:extLst>
              <a:ext uri="{FF2B5EF4-FFF2-40B4-BE49-F238E27FC236}">
                <a16:creationId xmlns:a16="http://schemas.microsoft.com/office/drawing/2014/main" id="{4368C75F-6A08-774B-A106-800A361F4DFA}"/>
              </a:ext>
            </a:extLst>
          </p:cNvPr>
          <p:cNvCxnSpPr>
            <a:cxnSpLocks noChangeShapeType="1"/>
          </p:cNvCxnSpPr>
          <p:nvPr/>
        </p:nvCxnSpPr>
        <p:spPr bwMode="auto">
          <a:xfrm flipV="1">
            <a:off x="5715915" y="3521434"/>
            <a:ext cx="438900" cy="2750"/>
          </a:xfrm>
          <a:prstGeom prst="straightConnector1">
            <a:avLst/>
          </a:prstGeom>
          <a:noFill/>
          <a:ln w="38100">
            <a:solidFill>
              <a:srgbClr val="000090"/>
            </a:solidFill>
            <a:round/>
            <a:headEnd type="arrow" w="med" len="med"/>
            <a:tailEnd type="arrow" w="med" len="med"/>
          </a:ln>
        </p:spPr>
      </p:cxnSp>
      <p:cxnSp>
        <p:nvCxnSpPr>
          <p:cNvPr id="45" name="Straight Arrow Connector 44">
            <a:extLst>
              <a:ext uri="{FF2B5EF4-FFF2-40B4-BE49-F238E27FC236}">
                <a16:creationId xmlns:a16="http://schemas.microsoft.com/office/drawing/2014/main" id="{EDDA3305-7F05-BD43-8E65-CC5850207927}"/>
              </a:ext>
            </a:extLst>
          </p:cNvPr>
          <p:cNvCxnSpPr>
            <a:cxnSpLocks noChangeShapeType="1"/>
            <a:stCxn id="9" idx="1"/>
          </p:cNvCxnSpPr>
          <p:nvPr/>
        </p:nvCxnSpPr>
        <p:spPr bwMode="auto">
          <a:xfrm>
            <a:off x="4771463" y="5248581"/>
            <a:ext cx="1383352" cy="0"/>
          </a:xfrm>
          <a:prstGeom prst="straightConnector1">
            <a:avLst/>
          </a:prstGeom>
          <a:noFill/>
          <a:ln w="38100">
            <a:solidFill>
              <a:srgbClr val="000090"/>
            </a:solidFill>
            <a:round/>
            <a:headEnd type="arrow" w="med" len="med"/>
            <a:tailEnd type="arrow" w="med" len="med"/>
          </a:ln>
        </p:spPr>
      </p:cxnSp>
      <p:cxnSp>
        <p:nvCxnSpPr>
          <p:cNvPr id="46" name="Straight Arrow Connector 45">
            <a:extLst>
              <a:ext uri="{FF2B5EF4-FFF2-40B4-BE49-F238E27FC236}">
                <a16:creationId xmlns:a16="http://schemas.microsoft.com/office/drawing/2014/main" id="{8EEFD139-F941-C742-BF36-4E93AA426FB1}"/>
              </a:ext>
            </a:extLst>
          </p:cNvPr>
          <p:cNvCxnSpPr>
            <a:cxnSpLocks noChangeShapeType="1"/>
          </p:cNvCxnSpPr>
          <p:nvPr/>
        </p:nvCxnSpPr>
        <p:spPr bwMode="auto">
          <a:xfrm>
            <a:off x="4805175" y="1684026"/>
            <a:ext cx="1349640" cy="4421"/>
          </a:xfrm>
          <a:prstGeom prst="straightConnector1">
            <a:avLst/>
          </a:prstGeom>
          <a:noFill/>
          <a:ln w="38100">
            <a:solidFill>
              <a:srgbClr val="000090"/>
            </a:solidFill>
            <a:round/>
            <a:headEnd type="arrow" w="med" len="med"/>
            <a:tailEnd type="arrow" w="med" len="med"/>
          </a:ln>
        </p:spPr>
      </p:cxnSp>
      <p:sp>
        <p:nvSpPr>
          <p:cNvPr id="47" name="Rounded Rectangle 46">
            <a:extLst>
              <a:ext uri="{FF2B5EF4-FFF2-40B4-BE49-F238E27FC236}">
                <a16:creationId xmlns:a16="http://schemas.microsoft.com/office/drawing/2014/main" id="{44496C1A-5226-944B-9CE8-DD02AFE9D7D4}"/>
              </a:ext>
            </a:extLst>
          </p:cNvPr>
          <p:cNvSpPr/>
          <p:nvPr/>
        </p:nvSpPr>
        <p:spPr bwMode="auto">
          <a:xfrm>
            <a:off x="2485014" y="2288440"/>
            <a:ext cx="1150060" cy="2300870"/>
          </a:xfrm>
          <a:prstGeom prst="roundRect">
            <a:avLst/>
          </a:prstGeom>
          <a:solidFill>
            <a:schemeClr val="bg1"/>
          </a:solidFill>
          <a:ln w="38100" cap="flat" cmpd="sng" algn="ctr">
            <a:solidFill>
              <a:schemeClr val="bg2">
                <a:lumMod val="75000"/>
              </a:schemeClr>
            </a:solidFill>
            <a:prstDash val="solid"/>
            <a:round/>
            <a:headEnd type="none" w="med" len="med"/>
            <a:tailEnd type="none" w="med" len="med"/>
          </a:ln>
          <a:effectLst/>
        </p:spPr>
        <p:txBody>
          <a:bodyPr anchor="ctr"/>
          <a:lstStyle/>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Audio</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NFC</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LP Radio</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LP-WAN</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Ultrasonic</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Vibration</a:t>
            </a:r>
          </a:p>
          <a:p>
            <a:pPr algn="ctr" fontAlgn="ctr">
              <a:lnSpc>
                <a:spcPct val="80000"/>
              </a:lnSpc>
              <a:spcBef>
                <a:spcPct val="50000"/>
              </a:spcBef>
              <a:buClr>
                <a:srgbClr val="FFFFFF"/>
              </a:buClr>
              <a:buSzPct val="125000"/>
              <a:buFont typeface="Wingdings" pitchFamily="2" charset="2"/>
              <a:buNone/>
              <a:defRPr/>
            </a:pPr>
            <a:r>
              <a:rPr lang="en-US" sz="1500" dirty="0">
                <a:solidFill>
                  <a:srgbClr val="1D315B"/>
                </a:solidFill>
                <a:latin typeface="Arial" charset="0"/>
                <a:ea typeface="+mn-ea"/>
                <a:cs typeface="+mn-cs"/>
              </a:rPr>
              <a:t>VLC</a:t>
            </a:r>
          </a:p>
        </p:txBody>
      </p:sp>
      <p:pic>
        <p:nvPicPr>
          <p:cNvPr id="48" name="Picture 47" descr="powerblade-nfc.png">
            <a:extLst>
              <a:ext uri="{FF2B5EF4-FFF2-40B4-BE49-F238E27FC236}">
                <a16:creationId xmlns:a16="http://schemas.microsoft.com/office/drawing/2014/main" id="{9B656680-9253-7A40-82D9-EFB886CE0579}"/>
              </a:ext>
            </a:extLst>
          </p:cNvPr>
          <p:cNvPicPr>
            <a:picLocks noChangeAspect="1"/>
          </p:cNvPicPr>
          <p:nvPr/>
        </p:nvPicPr>
        <p:blipFill>
          <a:blip r:embed="rId35">
            <a:clrChange>
              <a:clrFrom>
                <a:srgbClr val="000000"/>
              </a:clrFrom>
              <a:clrTo>
                <a:srgbClr val="000000">
                  <a:alpha val="0"/>
                </a:srgbClr>
              </a:clrTo>
            </a:clrChange>
            <a:extLst>
              <a:ext uri="{BEBA8EAE-BF5A-486C-A8C5-ECC9F3942E4B}">
                <a14:imgProps xmlns:a14="http://schemas.microsoft.com/office/drawing/2010/main">
                  <a14:imgLayer r:embed="rId36">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952190">
            <a:off x="1625647" y="2621385"/>
            <a:ext cx="469674" cy="469674"/>
          </a:xfrm>
          <a:prstGeom prst="rect">
            <a:avLst/>
          </a:prstGeom>
        </p:spPr>
      </p:pic>
      <p:pic>
        <p:nvPicPr>
          <p:cNvPr id="49" name="Picture 48" descr="Torch-Fixture_sm.png">
            <a:extLst>
              <a:ext uri="{FF2B5EF4-FFF2-40B4-BE49-F238E27FC236}">
                <a16:creationId xmlns:a16="http://schemas.microsoft.com/office/drawing/2014/main" id="{213BAF57-E7E3-FF4D-BF34-42A13D275BFA}"/>
              </a:ext>
            </a:extLst>
          </p:cNvPr>
          <p:cNvPicPr>
            <a:picLocks noChangeAspect="1"/>
          </p:cNvPicPr>
          <p:nvPr/>
        </p:nvPicPr>
        <p:blipFill rotWithShape="1">
          <a:blip r:embed="rId15">
            <a:extLst>
              <a:ext uri="{28A0092B-C50C-407E-A947-70E740481C1C}">
                <a14:useLocalDpi xmlns:a14="http://schemas.microsoft.com/office/drawing/2010/main"/>
              </a:ext>
            </a:extLst>
          </a:blip>
          <a:srcRect/>
          <a:stretch/>
        </p:blipFill>
        <p:spPr>
          <a:xfrm rot="12452003">
            <a:off x="800283" y="3591689"/>
            <a:ext cx="838640" cy="746121"/>
          </a:xfrm>
          <a:prstGeom prst="rect">
            <a:avLst/>
          </a:prstGeom>
        </p:spPr>
      </p:pic>
      <p:pic>
        <p:nvPicPr>
          <p:cNvPr id="50" name="Picture 49">
            <a:extLst>
              <a:ext uri="{FF2B5EF4-FFF2-40B4-BE49-F238E27FC236}">
                <a16:creationId xmlns:a16="http://schemas.microsoft.com/office/drawing/2014/main" id="{021263EE-5691-C443-90A0-CA4E36B10EA0}"/>
              </a:ext>
            </a:extLst>
          </p:cNvPr>
          <p:cNvPicPr>
            <a:picLocks noChangeAspect="1"/>
          </p:cNvPicPr>
          <p:nvPr/>
        </p:nvPicPr>
        <p:blipFill>
          <a:blip r:embed="rId37"/>
          <a:stretch>
            <a:fillRect/>
          </a:stretch>
        </p:blipFill>
        <p:spPr>
          <a:xfrm>
            <a:off x="6189132" y="3840995"/>
            <a:ext cx="2696909" cy="2002968"/>
          </a:xfrm>
          <a:prstGeom prst="rect">
            <a:avLst/>
          </a:prstGeom>
        </p:spPr>
      </p:pic>
    </p:spTree>
    <p:extLst>
      <p:ext uri="{BB962C8B-B14F-4D97-AF65-F5344CB8AC3E}">
        <p14:creationId xmlns:p14="http://schemas.microsoft.com/office/powerpoint/2010/main" val="793204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2E50D1E-453B-7745-92D6-62DC78D44B5A}"/>
              </a:ext>
            </a:extLst>
          </p:cNvPr>
          <p:cNvPicPr>
            <a:picLocks noChangeAspect="1"/>
          </p:cNvPicPr>
          <p:nvPr/>
        </p:nvPicPr>
        <p:blipFill>
          <a:blip r:embed="rId2"/>
          <a:stretch>
            <a:fillRect/>
          </a:stretch>
        </p:blipFill>
        <p:spPr>
          <a:xfrm rot="10800000">
            <a:off x="3949285" y="1826832"/>
            <a:ext cx="4870353" cy="2705175"/>
          </a:xfrm>
          <a:prstGeom prst="rect">
            <a:avLst/>
          </a:prstGeom>
        </p:spPr>
      </p:pic>
      <p:sp>
        <p:nvSpPr>
          <p:cNvPr id="2" name="Title 1">
            <a:extLst>
              <a:ext uri="{FF2B5EF4-FFF2-40B4-BE49-F238E27FC236}">
                <a16:creationId xmlns:a16="http://schemas.microsoft.com/office/drawing/2014/main" id="{FDE69CE0-6477-AE48-A761-2B8A0461282B}"/>
              </a:ext>
            </a:extLst>
          </p:cNvPr>
          <p:cNvSpPr>
            <a:spLocks noGrp="1"/>
          </p:cNvSpPr>
          <p:nvPr>
            <p:ph type="title"/>
          </p:nvPr>
        </p:nvSpPr>
        <p:spPr/>
        <p:txBody>
          <a:bodyPr/>
          <a:lstStyle/>
          <a:p>
            <a:r>
              <a:rPr lang="en-US" dirty="0"/>
              <a:t>Ultrasound Imaging Using Light</a:t>
            </a:r>
          </a:p>
        </p:txBody>
      </p:sp>
      <p:sp>
        <p:nvSpPr>
          <p:cNvPr id="4" name="Slide Number Placeholder 3">
            <a:extLst>
              <a:ext uri="{FF2B5EF4-FFF2-40B4-BE49-F238E27FC236}">
                <a16:creationId xmlns:a16="http://schemas.microsoft.com/office/drawing/2014/main" id="{ABFBE159-5625-3A46-AD2F-EDC6E76A23DD}"/>
              </a:ext>
            </a:extLst>
          </p:cNvPr>
          <p:cNvSpPr>
            <a:spLocks noGrp="1"/>
          </p:cNvSpPr>
          <p:nvPr>
            <p:ph type="sldNum" sz="quarter" idx="12"/>
          </p:nvPr>
        </p:nvSpPr>
        <p:spPr/>
        <p:txBody>
          <a:bodyPr/>
          <a:lstStyle/>
          <a:p>
            <a:fld id="{F3AA286C-6C50-1840-A99A-836D7D11757F}" type="slidenum">
              <a:rPr lang="en-US" smtClean="0"/>
              <a:pPr/>
              <a:t>35</a:t>
            </a:fld>
            <a:endParaRPr lang="en-US"/>
          </a:p>
        </p:txBody>
      </p:sp>
      <p:pic>
        <p:nvPicPr>
          <p:cNvPr id="6" name="Picture 5" descr="A circuit board&#10;&#10;Description automatically generated">
            <a:extLst>
              <a:ext uri="{FF2B5EF4-FFF2-40B4-BE49-F238E27FC236}">
                <a16:creationId xmlns:a16="http://schemas.microsoft.com/office/drawing/2014/main" id="{CDF09E4E-5E0F-054D-B3FE-A687FD7E8A30}"/>
              </a:ext>
            </a:extLst>
          </p:cNvPr>
          <p:cNvPicPr>
            <a:picLocks noChangeAspect="1"/>
          </p:cNvPicPr>
          <p:nvPr/>
        </p:nvPicPr>
        <p:blipFill>
          <a:blip r:embed="rId3"/>
          <a:stretch>
            <a:fillRect/>
          </a:stretch>
        </p:blipFill>
        <p:spPr>
          <a:xfrm>
            <a:off x="225700" y="1420407"/>
            <a:ext cx="3720194" cy="4960259"/>
          </a:xfrm>
          <a:prstGeom prst="rect">
            <a:avLst/>
          </a:prstGeom>
        </p:spPr>
      </p:pic>
      <p:sp>
        <p:nvSpPr>
          <p:cNvPr id="10" name="Rectangle 9">
            <a:extLst>
              <a:ext uri="{FF2B5EF4-FFF2-40B4-BE49-F238E27FC236}">
                <a16:creationId xmlns:a16="http://schemas.microsoft.com/office/drawing/2014/main" id="{FA51CF31-EA7F-B142-9D47-DF9A610B1F5E}"/>
              </a:ext>
            </a:extLst>
          </p:cNvPr>
          <p:cNvSpPr/>
          <p:nvPr/>
        </p:nvSpPr>
        <p:spPr>
          <a:xfrm>
            <a:off x="1923207" y="3429000"/>
            <a:ext cx="206180" cy="165295"/>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3FAC672C-A392-1249-A63B-13DD94C5D592}"/>
              </a:ext>
            </a:extLst>
          </p:cNvPr>
          <p:cNvCxnSpPr>
            <a:cxnSpLocks/>
          </p:cNvCxnSpPr>
          <p:nvPr/>
        </p:nvCxnSpPr>
        <p:spPr>
          <a:xfrm flipV="1">
            <a:off x="2129387" y="1830224"/>
            <a:ext cx="1816507" cy="1611973"/>
          </a:xfrm>
          <a:prstGeom prst="straightConnector1">
            <a:avLst/>
          </a:prstGeom>
          <a:ln>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27571D8-294C-6949-9DFF-DB6CBF24BEA1}"/>
              </a:ext>
            </a:extLst>
          </p:cNvPr>
          <p:cNvCxnSpPr>
            <a:cxnSpLocks/>
          </p:cNvCxnSpPr>
          <p:nvPr/>
        </p:nvCxnSpPr>
        <p:spPr>
          <a:xfrm>
            <a:off x="2129741" y="3594296"/>
            <a:ext cx="1816153" cy="930216"/>
          </a:xfrm>
          <a:prstGeom prst="straightConnector1">
            <a:avLst/>
          </a:prstGeom>
          <a:ln>
            <a:solidFill>
              <a:schemeClr val="bg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BB11CEEF-0712-0945-8AEA-4B6798DC3F2E}"/>
              </a:ext>
            </a:extLst>
          </p:cNvPr>
          <p:cNvSpPr txBox="1"/>
          <p:nvPr/>
        </p:nvSpPr>
        <p:spPr>
          <a:xfrm>
            <a:off x="6126870" y="4527535"/>
            <a:ext cx="880369" cy="369332"/>
          </a:xfrm>
          <a:prstGeom prst="rect">
            <a:avLst/>
          </a:prstGeom>
          <a:noFill/>
        </p:spPr>
        <p:txBody>
          <a:bodyPr wrap="none" rtlCol="0">
            <a:spAutoFit/>
          </a:bodyPr>
          <a:lstStyle/>
          <a:p>
            <a:r>
              <a:rPr lang="en-US" dirty="0"/>
              <a:t>5.5mm</a:t>
            </a:r>
          </a:p>
        </p:txBody>
      </p:sp>
      <p:sp>
        <p:nvSpPr>
          <p:cNvPr id="21" name="TextBox 20">
            <a:extLst>
              <a:ext uri="{FF2B5EF4-FFF2-40B4-BE49-F238E27FC236}">
                <a16:creationId xmlns:a16="http://schemas.microsoft.com/office/drawing/2014/main" id="{AF817A15-EA77-5A46-A5EF-007F2732B4BE}"/>
              </a:ext>
            </a:extLst>
          </p:cNvPr>
          <p:cNvSpPr txBox="1"/>
          <p:nvPr/>
        </p:nvSpPr>
        <p:spPr>
          <a:xfrm rot="16200000">
            <a:off x="8634813" y="2994753"/>
            <a:ext cx="707245" cy="369332"/>
          </a:xfrm>
          <a:prstGeom prst="rect">
            <a:avLst/>
          </a:prstGeom>
          <a:noFill/>
        </p:spPr>
        <p:txBody>
          <a:bodyPr wrap="none" rtlCol="0">
            <a:spAutoFit/>
          </a:bodyPr>
          <a:lstStyle/>
          <a:p>
            <a:r>
              <a:rPr lang="en-US" dirty="0"/>
              <a:t>3mm</a:t>
            </a:r>
          </a:p>
        </p:txBody>
      </p:sp>
      <p:cxnSp>
        <p:nvCxnSpPr>
          <p:cNvPr id="23" name="Straight Arrow Connector 22">
            <a:extLst>
              <a:ext uri="{FF2B5EF4-FFF2-40B4-BE49-F238E27FC236}">
                <a16:creationId xmlns:a16="http://schemas.microsoft.com/office/drawing/2014/main" id="{15FBA120-60F0-F445-ABA4-AFCDB3D9E3A2}"/>
              </a:ext>
            </a:extLst>
          </p:cNvPr>
          <p:cNvCxnSpPr>
            <a:stCxn id="20" idx="3"/>
          </p:cNvCxnSpPr>
          <p:nvPr/>
        </p:nvCxnSpPr>
        <p:spPr>
          <a:xfrm>
            <a:off x="7007239" y="4712201"/>
            <a:ext cx="1810385" cy="0"/>
          </a:xfrm>
          <a:prstGeom prst="straightConnector1">
            <a:avLst/>
          </a:prstGeom>
          <a:ln>
            <a:solidFill>
              <a:srgbClr val="000637"/>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44FAB26E-36CE-3B4E-8B5D-EFEAB10C53E7}"/>
              </a:ext>
            </a:extLst>
          </p:cNvPr>
          <p:cNvCxnSpPr>
            <a:cxnSpLocks/>
          </p:cNvCxnSpPr>
          <p:nvPr/>
        </p:nvCxnSpPr>
        <p:spPr>
          <a:xfrm flipH="1">
            <a:off x="3959749" y="4712201"/>
            <a:ext cx="2167122" cy="0"/>
          </a:xfrm>
          <a:prstGeom prst="straightConnector1">
            <a:avLst/>
          </a:prstGeom>
          <a:ln>
            <a:solidFill>
              <a:srgbClr val="000637"/>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A4C528A-6D3D-3B4F-B2F8-6C6347BA07D0}"/>
              </a:ext>
            </a:extLst>
          </p:cNvPr>
          <p:cNvCxnSpPr>
            <a:cxnSpLocks/>
            <a:stCxn id="21" idx="3"/>
          </p:cNvCxnSpPr>
          <p:nvPr/>
        </p:nvCxnSpPr>
        <p:spPr>
          <a:xfrm flipV="1">
            <a:off x="8988436" y="1826833"/>
            <a:ext cx="0" cy="998964"/>
          </a:xfrm>
          <a:prstGeom prst="straightConnector1">
            <a:avLst/>
          </a:prstGeom>
          <a:ln>
            <a:solidFill>
              <a:srgbClr val="000637"/>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DFC801B-294B-284E-8409-7F80AA14148F}"/>
              </a:ext>
            </a:extLst>
          </p:cNvPr>
          <p:cNvCxnSpPr>
            <a:cxnSpLocks/>
          </p:cNvCxnSpPr>
          <p:nvPr/>
        </p:nvCxnSpPr>
        <p:spPr>
          <a:xfrm>
            <a:off x="8988435" y="3511472"/>
            <a:ext cx="0" cy="998964"/>
          </a:xfrm>
          <a:prstGeom prst="straightConnector1">
            <a:avLst/>
          </a:prstGeom>
          <a:ln>
            <a:solidFill>
              <a:srgbClr val="000637"/>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BA9342EE-4E91-C447-ABF9-46CE46C9EAB7}"/>
              </a:ext>
            </a:extLst>
          </p:cNvPr>
          <p:cNvSpPr txBox="1"/>
          <p:nvPr/>
        </p:nvSpPr>
        <p:spPr>
          <a:xfrm>
            <a:off x="3998583" y="5177190"/>
            <a:ext cx="5054589" cy="646331"/>
          </a:xfrm>
          <a:prstGeom prst="rect">
            <a:avLst/>
          </a:prstGeom>
          <a:noFill/>
        </p:spPr>
        <p:txBody>
          <a:bodyPr wrap="none" rtlCol="0">
            <a:spAutoFit/>
          </a:bodyPr>
          <a:lstStyle/>
          <a:p>
            <a:pPr marL="285750" indent="-285750">
              <a:buFont typeface="Arial" panose="020B0604020202020204" pitchFamily="34" charset="0"/>
              <a:buChar char="•"/>
            </a:pPr>
            <a:r>
              <a:rPr lang="en-US" dirty="0"/>
              <a:t>45nm technology </a:t>
            </a:r>
            <a:r>
              <a:rPr lang="en-US" dirty="0">
                <a:sym typeface="Wingdings" pitchFamily="2" charset="2"/>
              </a:rPr>
              <a:t> </a:t>
            </a:r>
            <a:r>
              <a:rPr lang="en-US" dirty="0"/>
              <a:t>Billions of transistors!!</a:t>
            </a:r>
          </a:p>
          <a:p>
            <a:pPr marL="285750" indent="-285750">
              <a:buFont typeface="Arial" panose="020B0604020202020204" pitchFamily="34" charset="0"/>
              <a:buChar char="•"/>
            </a:pPr>
            <a:r>
              <a:rPr lang="en-US" dirty="0"/>
              <a:t>Example of a Sensing and Processing System</a:t>
            </a:r>
          </a:p>
        </p:txBody>
      </p:sp>
    </p:spTree>
    <p:extLst>
      <p:ext uri="{BB962C8B-B14F-4D97-AF65-F5344CB8AC3E}">
        <p14:creationId xmlns:p14="http://schemas.microsoft.com/office/powerpoint/2010/main" val="1339272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44"/>
          <p:cNvSpPr txBox="1">
            <a:spLocks noGrp="1"/>
          </p:cNvSpPr>
          <p:nvPr>
            <p:ph type="ctrTitle"/>
          </p:nvPr>
        </p:nvSpPr>
        <p:spPr>
          <a:xfrm>
            <a:off x="685800" y="110427"/>
            <a:ext cx="7772400" cy="388054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sz="6000" u="none" strike="noStrike" cap="none" dirty="0">
                <a:solidFill>
                  <a:schemeClr val="dk1"/>
                </a:solidFill>
                <a:ea typeface="Calibri"/>
                <a:sym typeface="Calibri"/>
              </a:rPr>
              <a:t>Module 1: Imaging</a:t>
            </a:r>
            <a:endParaRPr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1180526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38100"/>
            <a:ext cx="9144000" cy="6777990"/>
          </a:xfrm>
          <a:prstGeom prst="rect">
            <a:avLst/>
          </a:prstGeom>
        </p:spPr>
      </p:pic>
      <p:sp>
        <p:nvSpPr>
          <p:cNvPr id="2" name="Title 1"/>
          <p:cNvSpPr>
            <a:spLocks noGrp="1"/>
          </p:cNvSpPr>
          <p:nvPr>
            <p:ph type="title"/>
          </p:nvPr>
        </p:nvSpPr>
        <p:spPr>
          <a:xfrm>
            <a:off x="628650" y="61344"/>
            <a:ext cx="7886700" cy="794439"/>
          </a:xfrm>
        </p:spPr>
        <p:txBody>
          <a:bodyPr/>
          <a:lstStyle/>
          <a:p>
            <a:r>
              <a:rPr lang="en-US" dirty="0"/>
              <a:t>Medical imaging </a:t>
            </a:r>
            <a:r>
              <a:rPr lang="mr-IN" dirty="0"/>
              <a:t>…</a:t>
            </a:r>
            <a:r>
              <a:rPr lang="en-US" dirty="0"/>
              <a:t> 1632</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uk-UA" smtClean="0"/>
              <a:t>37</a:t>
            </a:fld>
            <a:endParaRPr lang="uk-UA"/>
          </a:p>
        </p:txBody>
      </p:sp>
    </p:spTree>
    <p:extLst>
      <p:ext uri="{BB962C8B-B14F-4D97-AF65-F5344CB8AC3E}">
        <p14:creationId xmlns:p14="http://schemas.microsoft.com/office/powerpoint/2010/main" val="6135226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100012" y="365126"/>
            <a:ext cx="8878887"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959"/>
              <a:buFont typeface="Calibri"/>
              <a:buNone/>
            </a:pPr>
            <a:r>
              <a:rPr lang="en-US" sz="3959" u="none" strike="noStrike" cap="none" dirty="0">
                <a:solidFill>
                  <a:schemeClr val="dk1"/>
                </a:solidFill>
                <a:ea typeface="Calibri"/>
                <a:sym typeface="Calibri"/>
              </a:rPr>
              <a:t>Seeing inside bodies: sans surgery…</a:t>
            </a:r>
            <a:endParaRPr dirty="0"/>
          </a:p>
        </p:txBody>
      </p:sp>
      <p:pic>
        <p:nvPicPr>
          <p:cNvPr id="356" name="Google Shape;356;p46"/>
          <p:cNvPicPr preferRelativeResize="0"/>
          <p:nvPr/>
        </p:nvPicPr>
        <p:blipFill rotWithShape="1">
          <a:blip r:embed="rId3">
            <a:alphaModFix/>
          </a:blip>
          <a:srcRect b="2666"/>
          <a:stretch/>
        </p:blipFill>
        <p:spPr>
          <a:xfrm>
            <a:off x="4562792" y="1213099"/>
            <a:ext cx="1898118" cy="2444235"/>
          </a:xfrm>
          <a:prstGeom prst="rect">
            <a:avLst/>
          </a:prstGeom>
          <a:noFill/>
          <a:ln>
            <a:noFill/>
          </a:ln>
        </p:spPr>
      </p:pic>
      <p:sp>
        <p:nvSpPr>
          <p:cNvPr id="357" name="Google Shape;357;p46"/>
          <p:cNvSpPr txBox="1">
            <a:spLocks noGrp="1"/>
          </p:cNvSpPr>
          <p:nvPr>
            <p:ph type="body" idx="1"/>
          </p:nvPr>
        </p:nvSpPr>
        <p:spPr>
          <a:xfrm>
            <a:off x="4864490" y="3657334"/>
            <a:ext cx="1285240" cy="52756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en-US" sz="2000" u="none" strike="noStrike" cap="none">
                <a:solidFill>
                  <a:schemeClr val="dk1"/>
                </a:solidFill>
                <a:ea typeface="Calibri"/>
                <a:sym typeface="Calibri"/>
              </a:rPr>
              <a:t>X-Ray</a:t>
            </a:r>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228600" marR="0" lvl="0" indent="-10160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a:p>
            <a:pPr marL="0" marR="0" lvl="0" indent="0" algn="ctr" rtl="0">
              <a:lnSpc>
                <a:spcPct val="90000"/>
              </a:lnSpc>
              <a:spcBef>
                <a:spcPts val="1000"/>
              </a:spcBef>
              <a:spcAft>
                <a:spcPts val="0"/>
              </a:spcAft>
              <a:buClr>
                <a:schemeClr val="dk1"/>
              </a:buClr>
              <a:buSzPts val="2000"/>
              <a:buFont typeface="Arial"/>
              <a:buNone/>
            </a:pPr>
            <a:endParaRPr sz="2000" u="none" strike="noStrike" cap="none">
              <a:solidFill>
                <a:schemeClr val="dk1"/>
              </a:solidFill>
              <a:ea typeface="Calibri"/>
              <a:sym typeface="Calibri"/>
            </a:endParaRPr>
          </a:p>
        </p:txBody>
      </p:sp>
      <p:pic>
        <p:nvPicPr>
          <p:cNvPr id="358" name="Google Shape;358;p46"/>
          <p:cNvPicPr preferRelativeResize="0"/>
          <p:nvPr/>
        </p:nvPicPr>
        <p:blipFill rotWithShape="1">
          <a:blip r:embed="rId4">
            <a:alphaModFix/>
          </a:blip>
          <a:srcRect l="11074" t="943" r="9186" b="9434"/>
          <a:stretch/>
        </p:blipFill>
        <p:spPr>
          <a:xfrm>
            <a:off x="6521722" y="1213100"/>
            <a:ext cx="2190314" cy="2444234"/>
          </a:xfrm>
          <a:prstGeom prst="rect">
            <a:avLst/>
          </a:prstGeom>
          <a:noFill/>
          <a:ln>
            <a:noFill/>
          </a:ln>
        </p:spPr>
      </p:pic>
      <p:sp>
        <p:nvSpPr>
          <p:cNvPr id="359" name="Google Shape;359;p46"/>
          <p:cNvSpPr txBox="1"/>
          <p:nvPr/>
        </p:nvSpPr>
        <p:spPr>
          <a:xfrm>
            <a:off x="7072358" y="3657334"/>
            <a:ext cx="718820"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a:solidFill>
                  <a:schemeClr val="dk1"/>
                </a:solidFill>
                <a:latin typeface="Helvetica Light"/>
                <a:ea typeface="Arial"/>
                <a:cs typeface="Helvetica Light"/>
                <a:sym typeface="Arial"/>
              </a:rPr>
              <a:t>CT</a:t>
            </a:r>
            <a:endParaRPr>
              <a:latin typeface="Helvetica Light"/>
              <a:cs typeface="Helvetica Light"/>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0" marR="0" lvl="0" indent="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p:txBody>
      </p:sp>
      <p:sp>
        <p:nvSpPr>
          <p:cNvPr id="360" name="Google Shape;360;p46"/>
          <p:cNvSpPr txBox="1"/>
          <p:nvPr/>
        </p:nvSpPr>
        <p:spPr>
          <a:xfrm>
            <a:off x="649434" y="3457463"/>
            <a:ext cx="906281"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a:solidFill>
                  <a:schemeClr val="dk1"/>
                </a:solidFill>
                <a:latin typeface="Helvetica Light"/>
                <a:ea typeface="Arial"/>
                <a:cs typeface="Helvetica Light"/>
                <a:sym typeface="Arial"/>
              </a:rPr>
              <a:t>MRI</a:t>
            </a:r>
            <a:endParaRPr>
              <a:latin typeface="Helvetica Light"/>
              <a:cs typeface="Helvetica Light"/>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0" marR="0" lvl="0" indent="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p:txBody>
      </p:sp>
      <p:pic>
        <p:nvPicPr>
          <p:cNvPr id="361" name="Google Shape;361;p46"/>
          <p:cNvPicPr preferRelativeResize="0"/>
          <p:nvPr/>
        </p:nvPicPr>
        <p:blipFill rotWithShape="1">
          <a:blip r:embed="rId5">
            <a:alphaModFix/>
          </a:blip>
          <a:srcRect l="19826" t="7146" r="12806" b="6612"/>
          <a:stretch/>
        </p:blipFill>
        <p:spPr>
          <a:xfrm>
            <a:off x="6096000" y="4238434"/>
            <a:ext cx="2294828" cy="2192652"/>
          </a:xfrm>
          <a:prstGeom prst="rect">
            <a:avLst/>
          </a:prstGeom>
          <a:noFill/>
          <a:ln>
            <a:noFill/>
          </a:ln>
        </p:spPr>
      </p:pic>
      <p:sp>
        <p:nvSpPr>
          <p:cNvPr id="362" name="Google Shape;362;p46"/>
          <p:cNvSpPr txBox="1"/>
          <p:nvPr/>
        </p:nvSpPr>
        <p:spPr>
          <a:xfrm>
            <a:off x="6228190" y="6431085"/>
            <a:ext cx="2030448" cy="5275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Arial"/>
              <a:buNone/>
            </a:pPr>
            <a:r>
              <a:rPr lang="en-US" sz="2000">
                <a:solidFill>
                  <a:schemeClr val="dk1"/>
                </a:solidFill>
                <a:latin typeface="Helvetica Light"/>
                <a:ea typeface="Arial"/>
                <a:cs typeface="Helvetica Light"/>
                <a:sym typeface="Arial"/>
              </a:rPr>
              <a:t>Ultrasound</a:t>
            </a:r>
            <a:endParaRPr>
              <a:latin typeface="Helvetica Light"/>
              <a:cs typeface="Helvetica Light"/>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342900" marR="0" lvl="0" indent="-21590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a:p>
            <a:pPr marL="0" marR="0" lvl="0" indent="0" algn="ctr" rtl="0">
              <a:spcBef>
                <a:spcPts val="400"/>
              </a:spcBef>
              <a:spcAft>
                <a:spcPts val="0"/>
              </a:spcAft>
              <a:buClr>
                <a:schemeClr val="dk1"/>
              </a:buClr>
              <a:buSzPts val="2000"/>
              <a:buFont typeface="Arial"/>
              <a:buNone/>
            </a:pPr>
            <a:endParaRPr sz="2000">
              <a:solidFill>
                <a:schemeClr val="dk1"/>
              </a:solidFill>
              <a:latin typeface="Helvetica Light"/>
              <a:ea typeface="Arial"/>
              <a:cs typeface="Helvetica Light"/>
              <a:sym typeface="Arial"/>
            </a:endParaRPr>
          </a:p>
        </p:txBody>
      </p:sp>
      <p:sp>
        <p:nvSpPr>
          <p:cNvPr id="363" name="Google Shape;363;p46"/>
          <p:cNvSpPr txBox="1"/>
          <p:nvPr/>
        </p:nvSpPr>
        <p:spPr>
          <a:xfrm>
            <a:off x="349930" y="5418702"/>
            <a:ext cx="5282692" cy="1121288"/>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accent6"/>
              </a:buClr>
              <a:buSzPts val="2400"/>
              <a:buFont typeface="Arial"/>
              <a:buNone/>
            </a:pPr>
            <a:r>
              <a:rPr lang="en-US" sz="2400" dirty="0">
                <a:solidFill>
                  <a:schemeClr val="accent6"/>
                </a:solidFill>
                <a:latin typeface="Helvetica Light"/>
                <a:ea typeface="Arial"/>
                <a:cs typeface="Helvetica Light"/>
                <a:sym typeface="Arial"/>
              </a:rPr>
              <a:t>All of these benefitted from the math/hardware design techniques you will learn in this class!</a:t>
            </a:r>
            <a:endParaRPr dirty="0">
              <a:latin typeface="Helvetica Light"/>
              <a:cs typeface="Helvetica Light"/>
            </a:endParaRPr>
          </a:p>
        </p:txBody>
      </p:sp>
      <p:pic>
        <p:nvPicPr>
          <p:cNvPr id="364" name="Google Shape;364;p46"/>
          <p:cNvPicPr preferRelativeResize="0"/>
          <p:nvPr/>
        </p:nvPicPr>
        <p:blipFill rotWithShape="1">
          <a:blip r:embed="rId6">
            <a:alphaModFix/>
          </a:blip>
          <a:srcRect l="10902" t="6364"/>
          <a:stretch/>
        </p:blipFill>
        <p:spPr>
          <a:xfrm>
            <a:off x="1540456" y="2167486"/>
            <a:ext cx="2618704" cy="2752075"/>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38</a:t>
            </a:fld>
            <a:endParaRPr lang="en-US"/>
          </a:p>
        </p:txBody>
      </p:sp>
    </p:spTree>
    <p:extLst>
      <p:ext uri="{BB962C8B-B14F-4D97-AF65-F5344CB8AC3E}">
        <p14:creationId xmlns:p14="http://schemas.microsoft.com/office/powerpoint/2010/main" val="19273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7"/>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u="none" strike="noStrike" cap="none">
                <a:solidFill>
                  <a:schemeClr val="dk1"/>
                </a:solidFill>
                <a:ea typeface="Calibri"/>
                <a:sym typeface="Calibri"/>
              </a:rPr>
              <a:t>Tomography </a:t>
            </a:r>
            <a:endParaRPr/>
          </a:p>
        </p:txBody>
      </p:sp>
      <p:sp>
        <p:nvSpPr>
          <p:cNvPr id="370" name="Google Shape;370;p47"/>
          <p:cNvSpPr txBox="1">
            <a:spLocks noGrp="1"/>
          </p:cNvSpPr>
          <p:nvPr>
            <p:ph type="body" idx="1"/>
          </p:nvPr>
        </p:nvSpPr>
        <p:spPr>
          <a:xfrm>
            <a:off x="4984842" y="3376077"/>
            <a:ext cx="3186448" cy="108692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800"/>
              <a:buFont typeface="Arial"/>
              <a:buNone/>
            </a:pPr>
            <a:r>
              <a:rPr lang="en-US" sz="2800" u="none" strike="noStrike" cap="none" dirty="0">
                <a:solidFill>
                  <a:schemeClr val="dk1"/>
                </a:solidFill>
                <a:ea typeface="Calibri"/>
                <a:sym typeface="Calibri"/>
              </a:rPr>
              <a:t>‘</a:t>
            </a:r>
            <a:r>
              <a:rPr lang="en-US" sz="2800" u="none" strike="noStrike" cap="none" dirty="0" err="1">
                <a:solidFill>
                  <a:schemeClr val="dk1"/>
                </a:solidFill>
                <a:ea typeface="Calibri"/>
                <a:sym typeface="Calibri"/>
              </a:rPr>
              <a:t>tomo</a:t>
            </a:r>
            <a:r>
              <a:rPr lang="en-US" sz="2800" u="none" strike="noStrike" cap="none" dirty="0">
                <a:solidFill>
                  <a:schemeClr val="dk1"/>
                </a:solidFill>
                <a:ea typeface="Calibri"/>
                <a:sym typeface="Calibri"/>
              </a:rPr>
              <a:t>’ – slice</a:t>
            </a:r>
            <a:endParaRPr dirty="0"/>
          </a:p>
          <a:p>
            <a:pPr marL="0" marR="0" lvl="0" indent="0" algn="l" rtl="0">
              <a:lnSpc>
                <a:spcPct val="90000"/>
              </a:lnSpc>
              <a:spcBef>
                <a:spcPts val="1000"/>
              </a:spcBef>
              <a:spcAft>
                <a:spcPts val="0"/>
              </a:spcAft>
              <a:buClr>
                <a:schemeClr val="dk1"/>
              </a:buClr>
              <a:buSzPts val="2800"/>
              <a:buFont typeface="Arial"/>
              <a:buNone/>
            </a:pPr>
            <a:r>
              <a:rPr lang="en-US" sz="2800" u="none" strike="noStrike" cap="none" dirty="0">
                <a:solidFill>
                  <a:schemeClr val="dk1"/>
                </a:solidFill>
                <a:ea typeface="Calibri"/>
                <a:sym typeface="Calibri"/>
              </a:rPr>
              <a:t>‘</a:t>
            </a:r>
            <a:r>
              <a:rPr lang="en-US" sz="2800" u="none" strike="noStrike" cap="none" dirty="0" err="1">
                <a:solidFill>
                  <a:schemeClr val="dk1"/>
                </a:solidFill>
                <a:ea typeface="Calibri"/>
                <a:sym typeface="Calibri"/>
              </a:rPr>
              <a:t>graphy</a:t>
            </a:r>
            <a:r>
              <a:rPr lang="en-US" sz="2800" u="none" strike="noStrike" cap="none" dirty="0">
                <a:solidFill>
                  <a:schemeClr val="dk1"/>
                </a:solidFill>
                <a:ea typeface="Calibri"/>
                <a:sym typeface="Calibri"/>
              </a:rPr>
              <a:t>’ – to write</a:t>
            </a:r>
            <a:endParaRPr dirty="0"/>
          </a:p>
          <a:p>
            <a:pPr marL="0" marR="0" lvl="0" indent="0" algn="l" rtl="0">
              <a:lnSpc>
                <a:spcPct val="90000"/>
              </a:lnSpc>
              <a:spcBef>
                <a:spcPts val="1000"/>
              </a:spcBef>
              <a:spcAft>
                <a:spcPts val="0"/>
              </a:spcAft>
              <a:buClr>
                <a:schemeClr val="dk1"/>
              </a:buClr>
              <a:buSzPts val="2800"/>
              <a:buFont typeface="Arial"/>
              <a:buNone/>
            </a:pPr>
            <a:endParaRPr sz="2800" u="none" strike="noStrike" cap="none" dirty="0">
              <a:solidFill>
                <a:schemeClr val="dk1"/>
              </a:solidFill>
              <a:ea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u="none" strike="noStrike" cap="none" dirty="0">
              <a:solidFill>
                <a:schemeClr val="dk1"/>
              </a:solidFill>
              <a:ea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u="none" strike="noStrike" cap="none" dirty="0">
              <a:solidFill>
                <a:schemeClr val="dk1"/>
              </a:solidFill>
              <a:ea typeface="Calibri"/>
              <a:sym typeface="Calibri"/>
            </a:endParaRPr>
          </a:p>
        </p:txBody>
      </p:sp>
      <p:grpSp>
        <p:nvGrpSpPr>
          <p:cNvPr id="371" name="Google Shape;371;p47"/>
          <p:cNvGrpSpPr/>
          <p:nvPr/>
        </p:nvGrpSpPr>
        <p:grpSpPr>
          <a:xfrm>
            <a:off x="5178866" y="411725"/>
            <a:ext cx="3336484" cy="2666901"/>
            <a:chOff x="5178866" y="411725"/>
            <a:chExt cx="3336484" cy="2666901"/>
          </a:xfrm>
        </p:grpSpPr>
        <p:pic>
          <p:nvPicPr>
            <p:cNvPr id="372" name="Google Shape;372;p47" descr="http://www.medimagingsales.com/staticfiles/customcms/files/115/siemens-somatom-emotion-6-alt-ct.jpg"/>
            <p:cNvPicPr preferRelativeResize="0"/>
            <p:nvPr/>
          </p:nvPicPr>
          <p:blipFill rotWithShape="1">
            <a:blip r:embed="rId3">
              <a:alphaModFix/>
            </a:blip>
            <a:srcRect/>
            <a:stretch/>
          </p:blipFill>
          <p:spPr>
            <a:xfrm>
              <a:off x="5180377" y="411725"/>
              <a:ext cx="3334973" cy="2666901"/>
            </a:xfrm>
            <a:prstGeom prst="rect">
              <a:avLst/>
            </a:prstGeom>
            <a:noFill/>
            <a:ln w="9525" cap="flat" cmpd="sng">
              <a:solidFill>
                <a:schemeClr val="lt1"/>
              </a:solidFill>
              <a:prstDash val="solid"/>
              <a:round/>
              <a:headEnd type="none" w="sm" len="sm"/>
              <a:tailEnd type="none" w="sm" len="sm"/>
            </a:ln>
            <a:effectLst>
              <a:outerShdw blurRad="50800" dist="38100" dir="2700000" algn="tl" rotWithShape="0">
                <a:srgbClr val="000000">
                  <a:alpha val="40000"/>
                </a:srgbClr>
              </a:outerShdw>
            </a:effectLst>
          </p:spPr>
        </p:pic>
        <p:sp>
          <p:nvSpPr>
            <p:cNvPr id="373" name="Google Shape;373;p47"/>
            <p:cNvSpPr txBox="1"/>
            <p:nvPr/>
          </p:nvSpPr>
          <p:spPr>
            <a:xfrm>
              <a:off x="5178866" y="2832405"/>
              <a:ext cx="895453"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00">
                  <a:solidFill>
                    <a:schemeClr val="dk1"/>
                  </a:solidFill>
                  <a:latin typeface="Helvetica Light"/>
                  <a:ea typeface="Calibri"/>
                  <a:cs typeface="Helvetica Light"/>
                  <a:sym typeface="Calibri"/>
                </a:rPr>
                <a:t>Siemens</a:t>
              </a:r>
              <a:endParaRPr>
                <a:latin typeface="Helvetica Light"/>
                <a:cs typeface="Helvetica Light"/>
              </a:endParaRPr>
            </a:p>
          </p:txBody>
        </p:sp>
      </p:grpSp>
      <p:sp>
        <p:nvSpPr>
          <p:cNvPr id="374" name="Google Shape;374;p47"/>
          <p:cNvSpPr/>
          <p:nvPr/>
        </p:nvSpPr>
        <p:spPr>
          <a:xfrm>
            <a:off x="1354930" y="5634227"/>
            <a:ext cx="6434140" cy="830997"/>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Helvetica Light"/>
                <a:ea typeface="Calibri"/>
                <a:cs typeface="Helvetica Light"/>
                <a:sym typeface="Calibri"/>
              </a:rPr>
              <a:t>Assume it is not desirable to slice open my brain. How does tomography ‘see’ inside?</a:t>
            </a:r>
            <a:endParaRPr>
              <a:latin typeface="Helvetica Light"/>
              <a:cs typeface="Helvetica Light"/>
            </a:endParaRPr>
          </a:p>
        </p:txBody>
      </p:sp>
      <p:pic>
        <p:nvPicPr>
          <p:cNvPr id="375" name="Google Shape;375;p47"/>
          <p:cNvPicPr preferRelativeResize="0"/>
          <p:nvPr/>
        </p:nvPicPr>
        <p:blipFill rotWithShape="1">
          <a:blip r:embed="rId4">
            <a:alphaModFix/>
          </a:blip>
          <a:srcRect l="10902" t="6364"/>
          <a:stretch/>
        </p:blipFill>
        <p:spPr>
          <a:xfrm>
            <a:off x="1540456" y="2167486"/>
            <a:ext cx="2618704" cy="2752075"/>
          </a:xfrm>
          <a:prstGeom prst="rect">
            <a:avLst/>
          </a:prstGeom>
          <a:noFill/>
          <a:ln>
            <a:noFill/>
          </a:ln>
        </p:spPr>
      </p:pic>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980974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Head GSI</a:t>
            </a:r>
            <a:endParaRPr b="0" dirty="0">
              <a:solidFill>
                <a:srgbClr val="4285D5"/>
              </a:solidFill>
            </a:endParaRPr>
          </a:p>
        </p:txBody>
      </p:sp>
      <p:sp>
        <p:nvSpPr>
          <p:cNvPr id="192" name="Google Shape;192;p28"/>
          <p:cNvSpPr txBox="1"/>
          <p:nvPr/>
        </p:nvSpPr>
        <p:spPr>
          <a:xfrm>
            <a:off x="2854765" y="6358631"/>
            <a:ext cx="2743200"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dirty="0">
                <a:solidFill>
                  <a:schemeClr val="dk1"/>
                </a:solidFill>
                <a:latin typeface="Calibri"/>
                <a:ea typeface="Calibri"/>
                <a:cs typeface="Calibri"/>
                <a:sym typeface="Calibri"/>
              </a:rPr>
              <a:t>Sam Weismann</a:t>
            </a:r>
            <a:endParaRPr dirty="0"/>
          </a:p>
        </p:txBody>
      </p:sp>
      <p:sp>
        <p:nvSpPr>
          <p:cNvPr id="194" name="Google Shape;194;p28"/>
          <p:cNvSpPr txBox="1"/>
          <p:nvPr/>
        </p:nvSpPr>
        <p:spPr>
          <a:xfrm>
            <a:off x="1962984" y="1366895"/>
            <a:ext cx="4902000" cy="2247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dirty="0">
                <a:solidFill>
                  <a:schemeClr val="dk1"/>
                </a:solidFill>
                <a:latin typeface="Calibri"/>
                <a:ea typeface="Calibri"/>
                <a:cs typeface="Calibri"/>
                <a:sym typeface="Calibri"/>
              </a:rPr>
              <a:t>Head GSI:</a:t>
            </a:r>
            <a:endParaRPr sz="2000" b="1" dirty="0">
              <a:solidFill>
                <a:srgbClr val="0000FF"/>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2000" b="1" dirty="0">
                <a:solidFill>
                  <a:srgbClr val="0000FF"/>
                </a:solidFill>
                <a:latin typeface="Calibri"/>
                <a:ea typeface="Calibri"/>
                <a:cs typeface="Calibri"/>
                <a:sym typeface="Calibri"/>
              </a:rPr>
              <a:t>eecs16a@berkeley.edu</a:t>
            </a: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Email with:</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Questions not for Piazza</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All conflicts</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Any emergencies</a:t>
            </a:r>
            <a:endParaRPr sz="2000" dirty="0"/>
          </a:p>
          <a:p>
            <a:pPr marL="214313" marR="0" lvl="0" indent="-214313" algn="ctr" rtl="0">
              <a:spcBef>
                <a:spcPts val="0"/>
              </a:spcBef>
              <a:spcAft>
                <a:spcPts val="0"/>
              </a:spcAft>
              <a:buClr>
                <a:schemeClr val="dk1"/>
              </a:buClr>
              <a:buSzPts val="1800"/>
              <a:buFont typeface="Calibri"/>
              <a:buChar char="-"/>
            </a:pPr>
            <a:r>
              <a:rPr lang="en-US" sz="2000" dirty="0">
                <a:solidFill>
                  <a:schemeClr val="dk1"/>
                </a:solidFill>
                <a:latin typeface="Calibri"/>
                <a:ea typeface="Calibri"/>
                <a:cs typeface="Calibri"/>
                <a:sym typeface="Calibri"/>
              </a:rPr>
              <a:t>Administrative questions</a:t>
            </a:r>
            <a:endParaRPr sz="2000" dirty="0"/>
          </a:p>
        </p:txBody>
      </p:sp>
      <p:sp>
        <p:nvSpPr>
          <p:cNvPr id="196" name="Google Shape;196;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4</a:t>
            </a:fld>
            <a:endParaRPr sz="1200" dirty="0">
              <a:solidFill>
                <a:srgbClr val="888888"/>
              </a:solidFill>
              <a:latin typeface="Calibri"/>
              <a:ea typeface="Calibri"/>
              <a:cs typeface="Calibri"/>
              <a:sym typeface="Calibri"/>
            </a:endParaRPr>
          </a:p>
        </p:txBody>
      </p:sp>
      <p:pic>
        <p:nvPicPr>
          <p:cNvPr id="4" name="Picture 3"/>
          <p:cNvPicPr>
            <a:picLocks noChangeAspect="1"/>
          </p:cNvPicPr>
          <p:nvPr/>
        </p:nvPicPr>
        <p:blipFill>
          <a:blip r:embed="rId3"/>
          <a:stretch>
            <a:fillRect/>
          </a:stretch>
        </p:blipFill>
        <p:spPr>
          <a:xfrm>
            <a:off x="3122055" y="3772492"/>
            <a:ext cx="2583859" cy="2583859"/>
          </a:xfrm>
          <a:prstGeom prst="rect">
            <a:avLst/>
          </a:prstGeom>
        </p:spPr>
      </p:pic>
    </p:spTree>
    <p:extLst>
      <p:ext uri="{BB962C8B-B14F-4D97-AF65-F5344CB8AC3E}">
        <p14:creationId xmlns:p14="http://schemas.microsoft.com/office/powerpoint/2010/main" val="303892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8"/>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u="none" strike="noStrike" cap="none" dirty="0">
                <a:solidFill>
                  <a:schemeClr val="dk1"/>
                </a:solidFill>
                <a:ea typeface="Calibri"/>
                <a:sym typeface="Calibri"/>
              </a:rPr>
              <a:t>Tomography </a:t>
            </a:r>
            <a:endParaRPr dirty="0"/>
          </a:p>
        </p:txBody>
      </p:sp>
      <p:pic>
        <p:nvPicPr>
          <p:cNvPr id="382" name="Google Shape;382;p48"/>
          <p:cNvPicPr preferRelativeResize="0"/>
          <p:nvPr/>
        </p:nvPicPr>
        <p:blipFill rotWithShape="1">
          <a:blip r:embed="rId3">
            <a:alphaModFix/>
          </a:blip>
          <a:srcRect l="10902" t="6364"/>
          <a:stretch/>
        </p:blipFill>
        <p:spPr>
          <a:xfrm>
            <a:off x="1540456" y="2167486"/>
            <a:ext cx="2618704" cy="2752075"/>
          </a:xfrm>
          <a:prstGeom prst="rect">
            <a:avLst/>
          </a:prstGeom>
          <a:noFill/>
          <a:ln>
            <a:noFill/>
          </a:ln>
        </p:spPr>
      </p:pic>
      <p:grpSp>
        <p:nvGrpSpPr>
          <p:cNvPr id="383" name="Google Shape;383;p48"/>
          <p:cNvGrpSpPr/>
          <p:nvPr/>
        </p:nvGrpSpPr>
        <p:grpSpPr>
          <a:xfrm rot="-267719">
            <a:off x="350408" y="1174198"/>
            <a:ext cx="4823979" cy="4154305"/>
            <a:chOff x="2646656" y="1474409"/>
            <a:chExt cx="3246867" cy="2685143"/>
          </a:xfrm>
        </p:grpSpPr>
        <p:cxnSp>
          <p:nvCxnSpPr>
            <p:cNvPr id="384" name="Google Shape;384;p48"/>
            <p:cNvCxnSpPr/>
            <p:nvPr/>
          </p:nvCxnSpPr>
          <p:spPr>
            <a:xfrm rot="10800000" flipH="1">
              <a:off x="3022481" y="2261305"/>
              <a:ext cx="2476589" cy="1361218"/>
            </a:xfrm>
            <a:prstGeom prst="straightConnector1">
              <a:avLst/>
            </a:prstGeom>
            <a:noFill/>
            <a:ln w="31750" cap="flat" cmpd="sng">
              <a:solidFill>
                <a:srgbClr val="C00000"/>
              </a:solidFill>
              <a:prstDash val="dash"/>
              <a:round/>
              <a:headEnd type="none" w="sm" len="sm"/>
              <a:tailEnd type="triangle" w="med" len="med"/>
            </a:ln>
          </p:spPr>
        </p:cxnSp>
        <p:sp>
          <p:nvSpPr>
            <p:cNvPr id="385" name="Google Shape;385;p48"/>
            <p:cNvSpPr txBox="1"/>
            <p:nvPr/>
          </p:nvSpPr>
          <p:spPr>
            <a:xfrm>
              <a:off x="2646656" y="3533019"/>
              <a:ext cx="462554" cy="3692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i="1" baseline="-25000">
                <a:solidFill>
                  <a:schemeClr val="dk1"/>
                </a:solidFill>
                <a:latin typeface="Times New Roman"/>
                <a:ea typeface="Times New Roman"/>
                <a:cs typeface="Times New Roman"/>
                <a:sym typeface="Times New Roman"/>
              </a:endParaRPr>
            </a:p>
          </p:txBody>
        </p:sp>
        <p:sp>
          <p:nvSpPr>
            <p:cNvPr id="386" name="Google Shape;386;p48"/>
            <p:cNvSpPr txBox="1"/>
            <p:nvPr/>
          </p:nvSpPr>
          <p:spPr>
            <a:xfrm>
              <a:off x="4111409" y="3533019"/>
              <a:ext cx="539646" cy="393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Times New Roman"/>
                <a:ea typeface="Times New Roman"/>
                <a:cs typeface="Times New Roman"/>
                <a:sym typeface="Times New Roman"/>
              </a:endParaRPr>
            </a:p>
          </p:txBody>
        </p:sp>
        <p:sp>
          <p:nvSpPr>
            <p:cNvPr id="387" name="Google Shape;387;p48"/>
            <p:cNvSpPr/>
            <p:nvPr/>
          </p:nvSpPr>
          <p:spPr>
            <a:xfrm>
              <a:off x="5222823" y="1564789"/>
              <a:ext cx="670700" cy="1162688"/>
            </a:xfrm>
            <a:custGeom>
              <a:avLst/>
              <a:gdLst/>
              <a:ahLst/>
              <a:cxnLst/>
              <a:rect l="l" t="t" r="r" b="b"/>
              <a:pathLst>
                <a:path w="531" h="744" extrusionOk="0">
                  <a:moveTo>
                    <a:pt x="467" y="744"/>
                  </a:moveTo>
                  <a:cubicBezTo>
                    <a:pt x="484" y="717"/>
                    <a:pt x="506" y="690"/>
                    <a:pt x="512" y="639"/>
                  </a:cubicBezTo>
                  <a:cubicBezTo>
                    <a:pt x="518" y="588"/>
                    <a:pt x="531" y="486"/>
                    <a:pt x="503" y="437"/>
                  </a:cubicBezTo>
                  <a:cubicBezTo>
                    <a:pt x="475" y="388"/>
                    <a:pt x="388" y="404"/>
                    <a:pt x="346" y="346"/>
                  </a:cubicBezTo>
                  <a:cubicBezTo>
                    <a:pt x="304" y="288"/>
                    <a:pt x="307" y="149"/>
                    <a:pt x="249" y="91"/>
                  </a:cubicBezTo>
                  <a:cubicBezTo>
                    <a:pt x="191" y="33"/>
                    <a:pt x="52" y="19"/>
                    <a:pt x="0" y="0"/>
                  </a:cubicBezTo>
                </a:path>
              </a:pathLst>
            </a:custGeom>
            <a:noFill/>
            <a:ln w="31750" cap="flat" cmpd="sng">
              <a:solidFill>
                <a:srgbClr val="C0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88" name="Google Shape;388;p48"/>
            <p:cNvCxnSpPr/>
            <p:nvPr/>
          </p:nvCxnSpPr>
          <p:spPr>
            <a:xfrm>
              <a:off x="5036516" y="1474409"/>
              <a:ext cx="848015" cy="1432076"/>
            </a:xfrm>
            <a:prstGeom prst="straightConnector1">
              <a:avLst/>
            </a:prstGeom>
            <a:noFill/>
            <a:ln w="31750" cap="flat" cmpd="sng">
              <a:solidFill>
                <a:srgbClr val="C00000"/>
              </a:solidFill>
              <a:prstDash val="dash"/>
              <a:round/>
              <a:headEnd type="none" w="med" len="med"/>
              <a:tailEnd type="none" w="med" len="med"/>
            </a:ln>
          </p:spPr>
        </p:cxnSp>
        <p:cxnSp>
          <p:nvCxnSpPr>
            <p:cNvPr id="389" name="Google Shape;389;p48"/>
            <p:cNvCxnSpPr/>
            <p:nvPr/>
          </p:nvCxnSpPr>
          <p:spPr>
            <a:xfrm rot="10800000" flipH="1">
              <a:off x="3176665" y="2529819"/>
              <a:ext cx="2476589" cy="1361218"/>
            </a:xfrm>
            <a:prstGeom prst="straightConnector1">
              <a:avLst/>
            </a:prstGeom>
            <a:noFill/>
            <a:ln w="31750" cap="flat" cmpd="sng">
              <a:solidFill>
                <a:srgbClr val="C00000"/>
              </a:solidFill>
              <a:prstDash val="dash"/>
              <a:round/>
              <a:headEnd type="none" w="sm" len="sm"/>
              <a:tailEnd type="triangle" w="med" len="med"/>
            </a:ln>
          </p:spPr>
        </p:cxnSp>
        <p:cxnSp>
          <p:nvCxnSpPr>
            <p:cNvPr id="390" name="Google Shape;390;p48"/>
            <p:cNvCxnSpPr/>
            <p:nvPr/>
          </p:nvCxnSpPr>
          <p:spPr>
            <a:xfrm rot="10800000" flipH="1">
              <a:off x="2877933" y="2011438"/>
              <a:ext cx="2476589" cy="1361218"/>
            </a:xfrm>
            <a:prstGeom prst="straightConnector1">
              <a:avLst/>
            </a:prstGeom>
            <a:noFill/>
            <a:ln w="31750" cap="flat" cmpd="sng">
              <a:solidFill>
                <a:srgbClr val="C00000"/>
              </a:solidFill>
              <a:prstDash val="dash"/>
              <a:round/>
              <a:headEnd type="none" w="sm" len="sm"/>
              <a:tailEnd type="triangle" w="med" len="med"/>
            </a:ln>
          </p:spPr>
        </p:cxnSp>
        <p:cxnSp>
          <p:nvCxnSpPr>
            <p:cNvPr id="391" name="Google Shape;391;p48"/>
            <p:cNvCxnSpPr/>
            <p:nvPr/>
          </p:nvCxnSpPr>
          <p:spPr>
            <a:xfrm>
              <a:off x="2646656" y="2995990"/>
              <a:ext cx="693830" cy="1163562"/>
            </a:xfrm>
            <a:prstGeom prst="straightConnector1">
              <a:avLst/>
            </a:prstGeom>
            <a:noFill/>
            <a:ln w="31750" cap="flat" cmpd="sng">
              <a:solidFill>
                <a:srgbClr val="C00000"/>
              </a:solidFill>
              <a:prstDash val="dash"/>
              <a:round/>
              <a:headEnd type="none" w="med" len="med"/>
              <a:tailEnd type="none" w="med" len="med"/>
            </a:ln>
          </p:spPr>
        </p:cxnSp>
      </p:grpSp>
      <p:grpSp>
        <p:nvGrpSpPr>
          <p:cNvPr id="392" name="Google Shape;392;p48"/>
          <p:cNvGrpSpPr/>
          <p:nvPr/>
        </p:nvGrpSpPr>
        <p:grpSpPr>
          <a:xfrm rot="4852488">
            <a:off x="412515" y="1482295"/>
            <a:ext cx="4939513" cy="4084939"/>
            <a:chOff x="2646656" y="1474409"/>
            <a:chExt cx="3244244" cy="2685143"/>
          </a:xfrm>
        </p:grpSpPr>
        <p:cxnSp>
          <p:nvCxnSpPr>
            <p:cNvPr id="393" name="Google Shape;393;p48"/>
            <p:cNvCxnSpPr/>
            <p:nvPr/>
          </p:nvCxnSpPr>
          <p:spPr>
            <a:xfrm rot="10800000" flipH="1">
              <a:off x="3022481" y="2261305"/>
              <a:ext cx="2476589" cy="1361218"/>
            </a:xfrm>
            <a:prstGeom prst="straightConnector1">
              <a:avLst/>
            </a:prstGeom>
            <a:noFill/>
            <a:ln w="38100" cap="flat" cmpd="sng">
              <a:solidFill>
                <a:srgbClr val="C00000"/>
              </a:solidFill>
              <a:prstDash val="solid"/>
              <a:round/>
              <a:headEnd type="none" w="sm" len="sm"/>
              <a:tailEnd type="triangle" w="med" len="med"/>
            </a:ln>
          </p:spPr>
        </p:cxnSp>
        <p:sp>
          <p:nvSpPr>
            <p:cNvPr id="394" name="Google Shape;394;p48"/>
            <p:cNvSpPr txBox="1"/>
            <p:nvPr/>
          </p:nvSpPr>
          <p:spPr>
            <a:xfrm>
              <a:off x="2646656" y="3533019"/>
              <a:ext cx="462554" cy="3692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i="1" baseline="-25000">
                <a:solidFill>
                  <a:schemeClr val="dk1"/>
                </a:solidFill>
                <a:latin typeface="Times New Roman"/>
                <a:ea typeface="Times New Roman"/>
                <a:cs typeface="Times New Roman"/>
                <a:sym typeface="Times New Roman"/>
              </a:endParaRPr>
            </a:p>
          </p:txBody>
        </p:sp>
        <p:sp>
          <p:nvSpPr>
            <p:cNvPr id="395" name="Google Shape;395;p48"/>
            <p:cNvSpPr txBox="1"/>
            <p:nvPr/>
          </p:nvSpPr>
          <p:spPr>
            <a:xfrm>
              <a:off x="4111409" y="3533019"/>
              <a:ext cx="539646" cy="3934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b="0">
                <a:solidFill>
                  <a:schemeClr val="dk1"/>
                </a:solidFill>
                <a:latin typeface="Times New Roman"/>
                <a:ea typeface="Times New Roman"/>
                <a:cs typeface="Times New Roman"/>
                <a:sym typeface="Times New Roman"/>
              </a:endParaRPr>
            </a:p>
          </p:txBody>
        </p:sp>
        <p:sp>
          <p:nvSpPr>
            <p:cNvPr id="396" name="Google Shape;396;p48"/>
            <p:cNvSpPr/>
            <p:nvPr/>
          </p:nvSpPr>
          <p:spPr>
            <a:xfrm rot="-599563">
              <a:off x="5355566" y="1791926"/>
              <a:ext cx="453126" cy="987132"/>
            </a:xfrm>
            <a:custGeom>
              <a:avLst/>
              <a:gdLst/>
              <a:ahLst/>
              <a:cxnLst/>
              <a:rect l="l" t="t" r="r" b="b"/>
              <a:pathLst>
                <a:path w="9247" h="8736" extrusionOk="0">
                  <a:moveTo>
                    <a:pt x="8375" y="8736"/>
                  </a:moveTo>
                  <a:cubicBezTo>
                    <a:pt x="8689" y="8290"/>
                    <a:pt x="9097" y="7844"/>
                    <a:pt x="9208" y="7002"/>
                  </a:cubicBezTo>
                  <a:cubicBezTo>
                    <a:pt x="9318" y="6160"/>
                    <a:pt x="9180" y="4774"/>
                    <a:pt x="9041" y="3668"/>
                  </a:cubicBezTo>
                  <a:cubicBezTo>
                    <a:pt x="8903" y="2561"/>
                    <a:pt x="9620" y="870"/>
                    <a:pt x="8376" y="360"/>
                  </a:cubicBezTo>
                  <a:cubicBezTo>
                    <a:pt x="7132" y="-150"/>
                    <a:pt x="2652" y="1566"/>
                    <a:pt x="1578" y="609"/>
                  </a:cubicBezTo>
                  <a:cubicBezTo>
                    <a:pt x="504" y="-348"/>
                    <a:pt x="963" y="313"/>
                    <a:pt x="0" y="0"/>
                  </a:cubicBezTo>
                </a:path>
              </a:pathLst>
            </a:custGeom>
            <a:noFill/>
            <a:ln w="3810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97" name="Google Shape;397;p48"/>
            <p:cNvCxnSpPr/>
            <p:nvPr/>
          </p:nvCxnSpPr>
          <p:spPr>
            <a:xfrm>
              <a:off x="5036516" y="1474409"/>
              <a:ext cx="848015" cy="1432076"/>
            </a:xfrm>
            <a:prstGeom prst="straightConnector1">
              <a:avLst/>
            </a:prstGeom>
            <a:noFill/>
            <a:ln w="12700" cap="flat" cmpd="sng">
              <a:solidFill>
                <a:srgbClr val="C00000"/>
              </a:solidFill>
              <a:prstDash val="solid"/>
              <a:round/>
              <a:headEnd type="none" w="med" len="med"/>
              <a:tailEnd type="none" w="med" len="med"/>
            </a:ln>
          </p:spPr>
        </p:cxnSp>
        <p:cxnSp>
          <p:nvCxnSpPr>
            <p:cNvPr id="398" name="Google Shape;398;p48"/>
            <p:cNvCxnSpPr/>
            <p:nvPr/>
          </p:nvCxnSpPr>
          <p:spPr>
            <a:xfrm rot="10800000" flipH="1">
              <a:off x="3176665" y="2529819"/>
              <a:ext cx="2476589" cy="1361218"/>
            </a:xfrm>
            <a:prstGeom prst="straightConnector1">
              <a:avLst/>
            </a:prstGeom>
            <a:noFill/>
            <a:ln w="38100" cap="flat" cmpd="sng">
              <a:solidFill>
                <a:srgbClr val="C00000"/>
              </a:solidFill>
              <a:prstDash val="solid"/>
              <a:round/>
              <a:headEnd type="none" w="sm" len="sm"/>
              <a:tailEnd type="triangle" w="med" len="med"/>
            </a:ln>
          </p:spPr>
        </p:cxnSp>
        <p:cxnSp>
          <p:nvCxnSpPr>
            <p:cNvPr id="399" name="Google Shape;399;p48"/>
            <p:cNvCxnSpPr/>
            <p:nvPr/>
          </p:nvCxnSpPr>
          <p:spPr>
            <a:xfrm rot="10800000" flipH="1">
              <a:off x="2877933" y="2011438"/>
              <a:ext cx="2476589" cy="1361218"/>
            </a:xfrm>
            <a:prstGeom prst="straightConnector1">
              <a:avLst/>
            </a:prstGeom>
            <a:noFill/>
            <a:ln w="38100" cap="flat" cmpd="sng">
              <a:solidFill>
                <a:srgbClr val="C00000"/>
              </a:solidFill>
              <a:prstDash val="solid"/>
              <a:round/>
              <a:headEnd type="none" w="sm" len="sm"/>
              <a:tailEnd type="triangle" w="med" len="med"/>
            </a:ln>
          </p:spPr>
        </p:cxnSp>
        <p:cxnSp>
          <p:nvCxnSpPr>
            <p:cNvPr id="400" name="Google Shape;400;p48"/>
            <p:cNvCxnSpPr/>
            <p:nvPr/>
          </p:nvCxnSpPr>
          <p:spPr>
            <a:xfrm>
              <a:off x="2646656" y="2995990"/>
              <a:ext cx="693830" cy="1163562"/>
            </a:xfrm>
            <a:prstGeom prst="straightConnector1">
              <a:avLst/>
            </a:prstGeom>
            <a:noFill/>
            <a:ln w="12700" cap="flat" cmpd="sng">
              <a:solidFill>
                <a:srgbClr val="C00000"/>
              </a:solidFill>
              <a:prstDash val="solid"/>
              <a:round/>
              <a:headEnd type="none" w="med" len="med"/>
              <a:tailEnd type="none" w="med" len="med"/>
            </a:ln>
          </p:spPr>
        </p:cxnSp>
      </p:grpSp>
      <p:sp>
        <p:nvSpPr>
          <p:cNvPr id="401" name="Google Shape;401;p48"/>
          <p:cNvSpPr/>
          <p:nvPr/>
        </p:nvSpPr>
        <p:spPr>
          <a:xfrm>
            <a:off x="4187996" y="3314898"/>
            <a:ext cx="2052636" cy="947505"/>
          </a:xfrm>
          <a:prstGeom prst="rightArrow">
            <a:avLst>
              <a:gd name="adj1" fmla="val 66553"/>
              <a:gd name="adj2" fmla="val 50000"/>
            </a:avLst>
          </a:prstGeom>
          <a:solidFill>
            <a:srgbClr val="C00000">
              <a:alpha val="20000"/>
            </a:srgbClr>
          </a:solidFill>
          <a:ln w="952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dk1"/>
                </a:solidFill>
                <a:latin typeface="Calibri"/>
                <a:ea typeface="Calibri"/>
                <a:cs typeface="Calibri"/>
                <a:sym typeface="Calibri"/>
              </a:rPr>
              <a:t>many measurements</a:t>
            </a:r>
            <a:endParaRPr dirty="0"/>
          </a:p>
        </p:txBody>
      </p:sp>
      <p:sp>
        <p:nvSpPr>
          <p:cNvPr id="402" name="Google Shape;402;p48"/>
          <p:cNvSpPr txBox="1">
            <a:spLocks noGrp="1"/>
          </p:cNvSpPr>
          <p:nvPr>
            <p:ph type="body" idx="1"/>
          </p:nvPr>
        </p:nvSpPr>
        <p:spPr>
          <a:xfrm>
            <a:off x="0" y="7008150"/>
            <a:ext cx="9155630" cy="691957"/>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dk1"/>
              </a:buClr>
              <a:buSzPts val="1850"/>
              <a:buFont typeface="Arial"/>
              <a:buNone/>
            </a:pPr>
            <a:r>
              <a:rPr lang="en-US" sz="1850" b="0" i="0" u="none" strike="noStrike" cap="none">
                <a:solidFill>
                  <a:schemeClr val="dk1"/>
                </a:solidFill>
                <a:latin typeface="Calibri"/>
                <a:ea typeface="Calibri"/>
                <a:cs typeface="Calibri"/>
                <a:sym typeface="Calibri"/>
              </a:rPr>
              <a:t>1D projections of a 2D object → 2D recovery</a:t>
            </a:r>
            <a:endParaRPr/>
          </a:p>
          <a:p>
            <a:pPr marL="0" marR="0" lvl="0" indent="0" algn="ctr" rtl="0">
              <a:lnSpc>
                <a:spcPct val="80000"/>
              </a:lnSpc>
              <a:spcBef>
                <a:spcPts val="1000"/>
              </a:spcBef>
              <a:spcAft>
                <a:spcPts val="0"/>
              </a:spcAft>
              <a:buClr>
                <a:schemeClr val="dk1"/>
              </a:buClr>
              <a:buSzPts val="1850"/>
              <a:buFont typeface="Arial"/>
              <a:buNone/>
            </a:pPr>
            <a:r>
              <a:rPr lang="en-US" sz="1850" b="0" i="0" u="none" strike="noStrike" cap="none">
                <a:solidFill>
                  <a:schemeClr val="dk1"/>
                </a:solidFill>
                <a:latin typeface="Calibri"/>
                <a:ea typeface="Calibri"/>
                <a:cs typeface="Calibri"/>
                <a:sym typeface="Calibri"/>
              </a:rPr>
              <a:t>2D projections of a 3D object → 3D recovery</a:t>
            </a:r>
            <a:endParaRPr sz="1850" b="0" i="0" u="none" strike="noStrike" cap="none">
              <a:solidFill>
                <a:schemeClr val="dk1"/>
              </a:solidFill>
              <a:latin typeface="Calibri"/>
              <a:ea typeface="Calibri"/>
              <a:cs typeface="Calibri"/>
              <a:sym typeface="Calibri"/>
            </a:endParaRPr>
          </a:p>
        </p:txBody>
      </p:sp>
      <p:pic>
        <p:nvPicPr>
          <p:cNvPr id="403" name="Google Shape;403;p48"/>
          <p:cNvPicPr preferRelativeResize="0"/>
          <p:nvPr/>
        </p:nvPicPr>
        <p:blipFill rotWithShape="1">
          <a:blip r:embed="rId3">
            <a:alphaModFix/>
          </a:blip>
          <a:srcRect l="10902" t="6364"/>
          <a:stretch/>
        </p:blipFill>
        <p:spPr>
          <a:xfrm>
            <a:off x="6233626" y="2174319"/>
            <a:ext cx="2618704" cy="2752075"/>
          </a:xfrm>
          <a:prstGeom prst="rect">
            <a:avLst/>
          </a:prstGeom>
          <a:noFill/>
          <a:ln>
            <a:noFill/>
          </a:ln>
        </p:spPr>
      </p:pic>
      <p:sp>
        <p:nvSpPr>
          <p:cNvPr id="404" name="Google Shape;404;p48"/>
          <p:cNvSpPr/>
          <p:nvPr/>
        </p:nvSpPr>
        <p:spPr>
          <a:xfrm>
            <a:off x="4014001" y="5509855"/>
            <a:ext cx="2946827" cy="1112006"/>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dirty="0">
                <a:latin typeface="Helvetica Light"/>
                <a:cs typeface="Helvetica Light"/>
              </a:rPr>
              <a:t>Take measurements.</a:t>
            </a:r>
          </a:p>
          <a:p>
            <a:pPr marL="0" marR="0" lvl="0" indent="0" algn="ctr" rtl="0">
              <a:spcBef>
                <a:spcPts val="0"/>
              </a:spcBef>
              <a:spcAft>
                <a:spcPts val="0"/>
              </a:spcAft>
              <a:buNone/>
            </a:pPr>
            <a:endParaRPr lang="en-US" dirty="0">
              <a:latin typeface="Helvetica Light"/>
              <a:cs typeface="Helvetica Light"/>
            </a:endParaRPr>
          </a:p>
          <a:p>
            <a:pPr marL="0" marR="0" lvl="0" indent="0" algn="ctr" rtl="0">
              <a:spcBef>
                <a:spcPts val="0"/>
              </a:spcBef>
              <a:spcAft>
                <a:spcPts val="0"/>
              </a:spcAft>
              <a:buNone/>
            </a:pPr>
            <a:r>
              <a:rPr lang="en-US" dirty="0">
                <a:latin typeface="Helvetica Light"/>
                <a:cs typeface="Helvetica Light"/>
              </a:rPr>
              <a:t>Measurements are also called projections</a:t>
            </a:r>
            <a:endParaRPr dirty="0">
              <a:latin typeface="Helvetica Light"/>
              <a:cs typeface="Helvetica Light"/>
            </a:endParaRPr>
          </a:p>
        </p:txBody>
      </p:sp>
      <p:sp>
        <p:nvSpPr>
          <p:cNvPr id="405" name="Google Shape;405;p48"/>
          <p:cNvSpPr txBox="1"/>
          <p:nvPr/>
        </p:nvSpPr>
        <p:spPr>
          <a:xfrm>
            <a:off x="1552347" y="5865153"/>
            <a:ext cx="1673785"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Sum of values along the line</a:t>
            </a:r>
            <a:endParaRPr dirty="0"/>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40</a:t>
            </a:fld>
            <a:endParaRPr lang="en-US" dirty="0"/>
          </a:p>
        </p:txBody>
      </p:sp>
    </p:spTree>
    <p:extLst>
      <p:ext uri="{BB962C8B-B14F-4D97-AF65-F5344CB8AC3E}">
        <p14:creationId xmlns:p14="http://schemas.microsoft.com/office/powerpoint/2010/main" val="428152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38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1600000">
                                      <p:cBhvr>
                                        <p:cTn id="24" dur="2000" fill="hold"/>
                                        <p:tgtEl>
                                          <p:spTgt spid="392"/>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p49"/>
          <p:cNvPicPr preferRelativeResize="0"/>
          <p:nvPr/>
        </p:nvPicPr>
        <p:blipFill rotWithShape="1">
          <a:blip r:embed="rId3">
            <a:alphaModFix/>
          </a:blip>
          <a:srcRect l="10902" t="6364"/>
          <a:stretch/>
        </p:blipFill>
        <p:spPr>
          <a:xfrm>
            <a:off x="1540456" y="2167486"/>
            <a:ext cx="2618704" cy="2752075"/>
          </a:xfrm>
          <a:prstGeom prst="rect">
            <a:avLst/>
          </a:prstGeom>
          <a:noFill/>
          <a:ln>
            <a:noFill/>
          </a:ln>
        </p:spPr>
      </p:pic>
      <p:pic>
        <p:nvPicPr>
          <p:cNvPr id="412" name="Google Shape;412;p49"/>
          <p:cNvPicPr preferRelativeResize="0"/>
          <p:nvPr/>
        </p:nvPicPr>
        <p:blipFill rotWithShape="1">
          <a:blip r:embed="rId4">
            <a:alphaModFix/>
          </a:blip>
          <a:srcRect l="21337" t="6662" r="18255" b="10398"/>
          <a:stretch/>
        </p:blipFill>
        <p:spPr>
          <a:xfrm>
            <a:off x="1503999" y="2167482"/>
            <a:ext cx="2672619" cy="2766467"/>
          </a:xfrm>
          <a:prstGeom prst="rect">
            <a:avLst/>
          </a:prstGeom>
          <a:noFill/>
          <a:ln>
            <a:noFill/>
          </a:ln>
        </p:spPr>
      </p:pic>
      <p:pic>
        <p:nvPicPr>
          <p:cNvPr id="413" name="Google Shape;413;p49"/>
          <p:cNvPicPr preferRelativeResize="0"/>
          <p:nvPr/>
        </p:nvPicPr>
        <p:blipFill rotWithShape="1">
          <a:blip r:embed="rId5">
            <a:alphaModFix/>
          </a:blip>
          <a:srcRect/>
          <a:stretch/>
        </p:blipFill>
        <p:spPr>
          <a:xfrm>
            <a:off x="1530956" y="2174678"/>
            <a:ext cx="2618704" cy="2752075"/>
          </a:xfrm>
          <a:prstGeom prst="rect">
            <a:avLst/>
          </a:prstGeom>
          <a:noFill/>
          <a:ln w="9525" cap="flat" cmpd="sng">
            <a:solidFill>
              <a:schemeClr val="dk1"/>
            </a:solidFill>
            <a:prstDash val="solid"/>
            <a:round/>
            <a:headEnd type="none" w="sm" len="sm"/>
            <a:tailEnd type="none" w="sm" len="sm"/>
          </a:ln>
        </p:spPr>
      </p:pic>
      <p:pic>
        <p:nvPicPr>
          <p:cNvPr id="414" name="Google Shape;414;p49"/>
          <p:cNvPicPr preferRelativeResize="0"/>
          <p:nvPr/>
        </p:nvPicPr>
        <p:blipFill rotWithShape="1">
          <a:blip r:embed="rId6">
            <a:alphaModFix/>
          </a:blip>
          <a:srcRect l="23891" t="6475" r="20434" b="10585"/>
          <a:stretch/>
        </p:blipFill>
        <p:spPr>
          <a:xfrm>
            <a:off x="9393964" y="2840831"/>
            <a:ext cx="2655161" cy="2752077"/>
          </a:xfrm>
          <a:prstGeom prst="rect">
            <a:avLst/>
          </a:prstGeom>
          <a:noFill/>
          <a:ln>
            <a:noFill/>
          </a:ln>
        </p:spPr>
      </p:pic>
      <p:pic>
        <p:nvPicPr>
          <p:cNvPr id="415" name="Google Shape;415;p49"/>
          <p:cNvPicPr preferRelativeResize="0"/>
          <p:nvPr/>
        </p:nvPicPr>
        <p:blipFill rotWithShape="1">
          <a:blip r:embed="rId7">
            <a:alphaModFix/>
          </a:blip>
          <a:srcRect l="20419" t="6420" r="16790" b="10641"/>
          <a:stretch/>
        </p:blipFill>
        <p:spPr>
          <a:xfrm>
            <a:off x="9323574" y="2052962"/>
            <a:ext cx="2655161" cy="2752076"/>
          </a:xfrm>
          <a:prstGeom prst="rect">
            <a:avLst/>
          </a:prstGeom>
          <a:noFill/>
          <a:ln>
            <a:noFill/>
          </a:ln>
        </p:spPr>
      </p:pic>
      <p:sp>
        <p:nvSpPr>
          <p:cNvPr id="416" name="Google Shape;416;p4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1" i="0" u="none" strike="noStrike" cap="none">
                <a:solidFill>
                  <a:schemeClr val="dk1"/>
                </a:solidFill>
                <a:latin typeface="Calibri"/>
                <a:ea typeface="Calibri"/>
                <a:cs typeface="Calibri"/>
                <a:sym typeface="Calibri"/>
              </a:rPr>
              <a:t>Example: Tomography</a:t>
            </a:r>
            <a:endParaRPr/>
          </a:p>
        </p:txBody>
      </p:sp>
      <p:sp>
        <p:nvSpPr>
          <p:cNvPr id="417" name="Google Shape;417;p49"/>
          <p:cNvSpPr/>
          <p:nvPr/>
        </p:nvSpPr>
        <p:spPr>
          <a:xfrm>
            <a:off x="4476590" y="3786956"/>
            <a:ext cx="2962696" cy="707886"/>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Can we solve for the pixel values from projections?</a:t>
            </a:r>
            <a:endParaRPr/>
          </a:p>
        </p:txBody>
      </p:sp>
      <p:pic>
        <p:nvPicPr>
          <p:cNvPr id="418" name="Google Shape;418;p49"/>
          <p:cNvPicPr preferRelativeResize="0"/>
          <p:nvPr/>
        </p:nvPicPr>
        <p:blipFill rotWithShape="1">
          <a:blip r:embed="rId8">
            <a:alphaModFix/>
          </a:blip>
          <a:srcRect/>
          <a:stretch/>
        </p:blipFill>
        <p:spPr>
          <a:xfrm>
            <a:off x="1838863" y="2305408"/>
            <a:ext cx="714555" cy="1071833"/>
          </a:xfrm>
          <a:prstGeom prst="rect">
            <a:avLst/>
          </a:prstGeom>
          <a:noFill/>
          <a:ln>
            <a:noFill/>
          </a:ln>
        </p:spPr>
      </p:pic>
      <p:pic>
        <p:nvPicPr>
          <p:cNvPr id="419" name="Google Shape;419;p49"/>
          <p:cNvPicPr preferRelativeResize="0"/>
          <p:nvPr/>
        </p:nvPicPr>
        <p:blipFill rotWithShape="1">
          <a:blip r:embed="rId9">
            <a:alphaModFix/>
          </a:blip>
          <a:srcRect/>
          <a:stretch/>
        </p:blipFill>
        <p:spPr>
          <a:xfrm>
            <a:off x="1809750" y="3681413"/>
            <a:ext cx="773113" cy="1073150"/>
          </a:xfrm>
          <a:prstGeom prst="rect">
            <a:avLst/>
          </a:prstGeom>
          <a:noFill/>
          <a:ln>
            <a:noFill/>
          </a:ln>
        </p:spPr>
      </p:pic>
      <p:pic>
        <p:nvPicPr>
          <p:cNvPr id="420" name="Google Shape;420;p49"/>
          <p:cNvPicPr preferRelativeResize="0"/>
          <p:nvPr/>
        </p:nvPicPr>
        <p:blipFill rotWithShape="1">
          <a:blip r:embed="rId10">
            <a:alphaModFix/>
          </a:blip>
          <a:srcRect/>
          <a:stretch/>
        </p:blipFill>
        <p:spPr>
          <a:xfrm>
            <a:off x="3121025" y="2305050"/>
            <a:ext cx="774700" cy="1071563"/>
          </a:xfrm>
          <a:prstGeom prst="rect">
            <a:avLst/>
          </a:prstGeom>
          <a:noFill/>
          <a:ln>
            <a:noFill/>
          </a:ln>
        </p:spPr>
      </p:pic>
      <p:pic>
        <p:nvPicPr>
          <p:cNvPr id="421" name="Google Shape;421;p49"/>
          <p:cNvPicPr preferRelativeResize="0"/>
          <p:nvPr/>
        </p:nvPicPr>
        <p:blipFill rotWithShape="1">
          <a:blip r:embed="rId11">
            <a:alphaModFix/>
          </a:blip>
          <a:srcRect/>
          <a:stretch/>
        </p:blipFill>
        <p:spPr>
          <a:xfrm>
            <a:off x="3121025" y="3681413"/>
            <a:ext cx="774700" cy="1073150"/>
          </a:xfrm>
          <a:prstGeom prst="rect">
            <a:avLst/>
          </a:prstGeom>
          <a:noFill/>
          <a:ln>
            <a:noFill/>
          </a:ln>
        </p:spPr>
      </p:pic>
      <p:sp>
        <p:nvSpPr>
          <p:cNvPr id="422" name="Google Shape;422;p49"/>
          <p:cNvSpPr/>
          <p:nvPr/>
        </p:nvSpPr>
        <p:spPr>
          <a:xfrm>
            <a:off x="4476590" y="2662196"/>
            <a:ext cx="2962696" cy="707886"/>
          </a:xfrm>
          <a:prstGeom prst="rect">
            <a:avLst/>
          </a:prstGeom>
          <a:solidFill>
            <a:srgbClr val="E1EFD8"/>
          </a:solidFill>
          <a:ln w="9525" cap="flat" cmpd="sng">
            <a:solidFill>
              <a:schemeClr val="accent6"/>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a:solidFill>
                  <a:schemeClr val="dk1"/>
                </a:solidFill>
                <a:latin typeface="Calibri"/>
                <a:ea typeface="Calibri"/>
                <a:cs typeface="Calibri"/>
                <a:sym typeface="Calibri"/>
              </a:rPr>
              <a:t>What do pixel values represent?</a:t>
            </a:r>
            <a:endParaRPr/>
          </a:p>
        </p:txBody>
      </p:sp>
      <p:sp>
        <p:nvSpPr>
          <p:cNvPr id="423" name="Google Shape;423;p49"/>
          <p:cNvSpPr txBox="1"/>
          <p:nvPr/>
        </p:nvSpPr>
        <p:spPr>
          <a:xfrm>
            <a:off x="7505941" y="2453343"/>
            <a:ext cx="17047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dk1"/>
                </a:solidFill>
                <a:latin typeface="Calibri"/>
                <a:ea typeface="Calibri"/>
                <a:cs typeface="Calibri"/>
                <a:sym typeface="Calibri"/>
              </a:rPr>
              <a:t>e.g. density, absorption, transmittance, etc.</a:t>
            </a:r>
            <a:endParaRPr dirty="0"/>
          </a:p>
        </p:txBody>
      </p:sp>
      <p:pic>
        <p:nvPicPr>
          <p:cNvPr id="424" name="Google Shape;424;p49" descr="Image result for beer's law"/>
          <p:cNvPicPr preferRelativeResize="0"/>
          <p:nvPr/>
        </p:nvPicPr>
        <p:blipFill rotWithShape="1">
          <a:blip r:embed="rId12">
            <a:alphaModFix/>
          </a:blip>
          <a:srcRect/>
          <a:stretch/>
        </p:blipFill>
        <p:spPr>
          <a:xfrm>
            <a:off x="97443" y="7332752"/>
            <a:ext cx="2867025" cy="2381250"/>
          </a:xfrm>
          <a:prstGeom prst="rect">
            <a:avLst/>
          </a:prstGeom>
          <a:noFill/>
          <a:ln>
            <a:noFill/>
          </a:ln>
        </p:spPr>
      </p:pic>
      <p:pic>
        <p:nvPicPr>
          <p:cNvPr id="425" name="Google Shape;425;p49" descr="C:\Users\Laura\Pictures\funny\387871_10150431064183360_290539813359_8334429_1236711849_n.jpg"/>
          <p:cNvPicPr preferRelativeResize="0"/>
          <p:nvPr/>
        </p:nvPicPr>
        <p:blipFill rotWithShape="1">
          <a:blip r:embed="rId13">
            <a:alphaModFix/>
          </a:blip>
          <a:srcRect/>
          <a:stretch/>
        </p:blipFill>
        <p:spPr>
          <a:xfrm>
            <a:off x="4888358" y="7185395"/>
            <a:ext cx="3941088" cy="1357025"/>
          </a:xfrm>
          <a:prstGeom prst="rect">
            <a:avLst/>
          </a:prstGeom>
          <a:noFill/>
          <a:ln>
            <a:noFill/>
          </a:ln>
        </p:spPr>
      </p:pic>
      <p:pic>
        <p:nvPicPr>
          <p:cNvPr id="426" name="Google Shape;426;p49"/>
          <p:cNvPicPr preferRelativeResize="0"/>
          <p:nvPr/>
        </p:nvPicPr>
        <p:blipFill rotWithShape="1">
          <a:blip r:embed="rId14">
            <a:alphaModFix/>
          </a:blip>
          <a:srcRect/>
          <a:stretch/>
        </p:blipFill>
        <p:spPr>
          <a:xfrm>
            <a:off x="5061191" y="8608803"/>
            <a:ext cx="2917825" cy="1193800"/>
          </a:xfrm>
          <a:prstGeom prst="rect">
            <a:avLst/>
          </a:prstGeom>
          <a:noFill/>
          <a:ln>
            <a:noFill/>
          </a:ln>
        </p:spPr>
      </p:pic>
      <p:cxnSp>
        <p:nvCxnSpPr>
          <p:cNvPr id="427" name="Google Shape;427;p49"/>
          <p:cNvCxnSpPr/>
          <p:nvPr/>
        </p:nvCxnSpPr>
        <p:spPr>
          <a:xfrm rot="10800000">
            <a:off x="7348125" y="9207290"/>
            <a:ext cx="107016" cy="202912"/>
          </a:xfrm>
          <a:prstGeom prst="straightConnector1">
            <a:avLst/>
          </a:prstGeom>
          <a:noFill/>
          <a:ln w="9525" cap="flat" cmpd="sng">
            <a:solidFill>
              <a:srgbClr val="FF0000"/>
            </a:solidFill>
            <a:prstDash val="solid"/>
            <a:round/>
            <a:headEnd type="none" w="med" len="med"/>
            <a:tailEnd type="triangle" w="med" len="med"/>
          </a:ln>
        </p:spPr>
      </p:cxnSp>
      <p:sp>
        <p:nvSpPr>
          <p:cNvPr id="428" name="Google Shape;428;p49"/>
          <p:cNvSpPr txBox="1"/>
          <p:nvPr/>
        </p:nvSpPr>
        <p:spPr>
          <a:xfrm>
            <a:off x="7366054" y="9346415"/>
            <a:ext cx="12192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attenuation coefficient</a:t>
            </a:r>
            <a:endParaRPr/>
          </a:p>
        </p:txBody>
      </p:sp>
      <p:sp>
        <p:nvSpPr>
          <p:cNvPr id="429" name="Google Shape;429;p49"/>
          <p:cNvSpPr txBox="1"/>
          <p:nvPr/>
        </p:nvSpPr>
        <p:spPr>
          <a:xfrm>
            <a:off x="4057830" y="9117814"/>
            <a:ext cx="124321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0000"/>
                </a:solidFill>
                <a:latin typeface="Calibri"/>
                <a:ea typeface="Calibri"/>
                <a:cs typeface="Calibri"/>
                <a:sym typeface="Calibri"/>
              </a:rPr>
              <a:t>projection intensity</a:t>
            </a:r>
            <a:endParaRPr/>
          </a:p>
        </p:txBody>
      </p:sp>
      <p:pic>
        <p:nvPicPr>
          <p:cNvPr id="430" name="Google Shape;430;p49" descr="http://images.all-free-download.com/images/graphiclarge/check_mark_clip_art_9677.jpg"/>
          <p:cNvPicPr preferRelativeResize="0"/>
          <p:nvPr/>
        </p:nvPicPr>
        <p:blipFill rotWithShape="1">
          <a:blip r:embed="rId15">
            <a:alphaModFix/>
          </a:blip>
          <a:srcRect/>
          <a:stretch/>
        </p:blipFill>
        <p:spPr>
          <a:xfrm>
            <a:off x="3391605" y="8874539"/>
            <a:ext cx="914400" cy="845551"/>
          </a:xfrm>
          <a:prstGeom prst="rect">
            <a:avLst/>
          </a:prstGeom>
          <a:noFill/>
          <a:ln>
            <a:noFill/>
          </a:ln>
        </p:spPr>
      </p:pic>
      <p:sp>
        <p:nvSpPr>
          <p:cNvPr id="431" name="Google Shape;431;p49"/>
          <p:cNvSpPr txBox="1"/>
          <p:nvPr/>
        </p:nvSpPr>
        <p:spPr>
          <a:xfrm>
            <a:off x="7493315" y="3850118"/>
            <a:ext cx="170471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Yes, with tomography.</a:t>
            </a:r>
            <a:endParaRPr/>
          </a:p>
        </p:txBody>
      </p:sp>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41</a:t>
            </a:fld>
            <a:endParaRPr lang="en-US"/>
          </a:p>
        </p:txBody>
      </p:sp>
    </p:spTree>
    <p:extLst>
      <p:ext uri="{BB962C8B-B14F-4D97-AF65-F5344CB8AC3E}">
        <p14:creationId xmlns:p14="http://schemas.microsoft.com/office/powerpoint/2010/main" val="32480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Some logistics</a:t>
            </a:r>
            <a:endParaRPr b="0" dirty="0">
              <a:solidFill>
                <a:srgbClr val="4285D5"/>
              </a:solidFill>
            </a:endParaRPr>
          </a:p>
        </p:txBody>
      </p:sp>
      <p:sp>
        <p:nvSpPr>
          <p:cNvPr id="209" name="Google Shape;209;p30"/>
          <p:cNvSpPr txBox="1">
            <a:spLocks noGrp="1"/>
          </p:cNvSpPr>
          <p:nvPr>
            <p:ph type="body" idx="1"/>
          </p:nvPr>
        </p:nvSpPr>
        <p:spPr>
          <a:xfrm>
            <a:off x="628650" y="1159564"/>
            <a:ext cx="7886700" cy="533330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nSpc>
                <a:spcPct val="90000"/>
              </a:lnSpc>
              <a:spcBef>
                <a:spcPts val="0"/>
              </a:spcBef>
              <a:buClr>
                <a:schemeClr val="dk1"/>
              </a:buClr>
              <a:buSzPts val="2800"/>
            </a:pPr>
            <a:r>
              <a:rPr lang="en-US" sz="2800" u="none" strike="noStrike" cap="none" dirty="0">
                <a:solidFill>
                  <a:schemeClr val="dk1"/>
                </a:solidFill>
                <a:ea typeface="Calibri"/>
                <a:sym typeface="Calibri"/>
              </a:rPr>
              <a:t>EECS 16A website, </a:t>
            </a:r>
            <a:r>
              <a:rPr lang="en-US" sz="2800" dirty="0">
                <a:solidFill>
                  <a:schemeClr val="dk1"/>
                </a:solidFill>
                <a:ea typeface="Calibri"/>
                <a:sym typeface="Calibri"/>
              </a:rPr>
              <a:t>16A Progress Tracker</a:t>
            </a:r>
            <a:endParaRPr sz="2800" dirty="0"/>
          </a:p>
          <a:p>
            <a:pPr marL="0" lvl="0" indent="0">
              <a:lnSpc>
                <a:spcPct val="90000"/>
              </a:lnSpc>
              <a:spcBef>
                <a:spcPts val="1000"/>
              </a:spcBef>
              <a:buClr>
                <a:schemeClr val="dk1"/>
              </a:buClr>
              <a:buSzPts val="2800"/>
              <a:buNone/>
            </a:pPr>
            <a:r>
              <a:rPr lang="pl-PL" sz="2800" u="sng" dirty="0">
                <a:solidFill>
                  <a:schemeClr val="hlink"/>
                </a:solidFill>
                <a:ea typeface="Calibri"/>
                <a:sym typeface="Calibri"/>
                <a:hlinkClick r:id="rId3"/>
              </a:rPr>
              <a:t>https://www.</a:t>
            </a:r>
            <a:r>
              <a:rPr lang="en-US" sz="2800" u="sng" strike="noStrike" cap="none" dirty="0">
                <a:solidFill>
                  <a:schemeClr val="hlink"/>
                </a:solidFill>
                <a:ea typeface="Calibri"/>
                <a:sym typeface="Calibri"/>
                <a:hlinkClick r:id="rId3"/>
              </a:rPr>
              <a:t>eecs16a.org</a:t>
            </a:r>
            <a:endParaRPr sz="2800" u="none" strike="noStrike" cap="none" dirty="0">
              <a:solidFill>
                <a:schemeClr val="dk1"/>
              </a:solidFill>
              <a:ea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lang="en-US" sz="1200" u="none" strike="noStrike" cap="none" dirty="0">
              <a:solidFill>
                <a:schemeClr val="dk1"/>
              </a:solidFill>
              <a:ea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u="none" strike="noStrike" cap="none" dirty="0">
                <a:solidFill>
                  <a:schemeClr val="dk1"/>
                </a:solidFill>
                <a:ea typeface="Calibri"/>
                <a:sym typeface="Calibri"/>
              </a:rPr>
              <a:t>Piazza</a:t>
            </a:r>
            <a:endParaRPr dirty="0"/>
          </a:p>
          <a:p>
            <a:pPr marL="0" marR="0" lvl="0" indent="0" algn="l" rtl="0">
              <a:lnSpc>
                <a:spcPct val="90000"/>
              </a:lnSpc>
              <a:spcBef>
                <a:spcPts val="1000"/>
              </a:spcBef>
              <a:spcAft>
                <a:spcPts val="0"/>
              </a:spcAft>
              <a:buClr>
                <a:schemeClr val="dk1"/>
              </a:buClr>
              <a:buSzPts val="2800"/>
              <a:buFont typeface="Arial"/>
              <a:buNone/>
            </a:pPr>
            <a:r>
              <a:rPr lang="en-US" sz="2800" u="sng" strike="noStrike" cap="none" dirty="0">
                <a:solidFill>
                  <a:schemeClr val="hlink"/>
                </a:solidFill>
                <a:ea typeface="Calibri"/>
                <a:sym typeface="Calibri"/>
                <a:hlinkClick r:id="rId4"/>
              </a:rPr>
              <a:t>https://piazza.com</a:t>
            </a:r>
            <a:endParaRPr lang="en-US" sz="2800" u="sng" strike="noStrike" cap="none" dirty="0">
              <a:solidFill>
                <a:schemeClr val="hlink"/>
              </a:solidFill>
              <a:ea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lang="en-US" sz="1200" u="sng" dirty="0">
              <a:solidFill>
                <a:schemeClr val="hlink"/>
              </a:solidFill>
              <a:ea typeface="Calibri"/>
              <a:sym typeface="Calibri"/>
            </a:endParaRPr>
          </a:p>
          <a:p>
            <a:pPr>
              <a:lnSpc>
                <a:spcPct val="90000"/>
              </a:lnSpc>
              <a:spcBef>
                <a:spcPts val="1000"/>
              </a:spcBef>
              <a:buClr>
                <a:schemeClr val="dk1"/>
              </a:buClr>
              <a:buSzPts val="2800"/>
            </a:pPr>
            <a:r>
              <a:rPr lang="en-US" sz="2800" dirty="0" err="1">
                <a:solidFill>
                  <a:schemeClr val="dk1"/>
                </a:solidFill>
                <a:ea typeface="Calibri"/>
                <a:sym typeface="Calibri"/>
              </a:rPr>
              <a:t>Gradescope</a:t>
            </a:r>
            <a:r>
              <a:rPr lang="en-US" sz="2800" dirty="0">
                <a:solidFill>
                  <a:schemeClr val="hlink"/>
                </a:solidFill>
                <a:ea typeface="Calibri"/>
                <a:sym typeface="Calibri"/>
              </a:rPr>
              <a:t> </a:t>
            </a:r>
          </a:p>
          <a:p>
            <a:pPr marL="0" indent="0">
              <a:lnSpc>
                <a:spcPct val="90000"/>
              </a:lnSpc>
              <a:spcBef>
                <a:spcPts val="1000"/>
              </a:spcBef>
              <a:buClr>
                <a:schemeClr val="dk1"/>
              </a:buClr>
              <a:buSzPts val="2800"/>
              <a:buNone/>
            </a:pPr>
            <a:r>
              <a:rPr lang="en-US" sz="2800" u="sng" dirty="0">
                <a:solidFill>
                  <a:schemeClr val="hlink"/>
                </a:solidFill>
                <a:ea typeface="Calibri"/>
                <a:sym typeface="Calibri"/>
                <a:hlinkClick r:id="rId5"/>
              </a:rPr>
              <a:t>https://www.gradescope.com</a:t>
            </a:r>
            <a:endParaRPr lang="en-US" sz="2800" u="sng" dirty="0">
              <a:solidFill>
                <a:schemeClr val="hlink"/>
              </a:solidFill>
              <a:ea typeface="Calibri"/>
              <a:sym typeface="Calibri"/>
            </a:endParaRPr>
          </a:p>
          <a:p>
            <a:pPr marL="0" indent="0">
              <a:lnSpc>
                <a:spcPct val="90000"/>
              </a:lnSpc>
              <a:spcBef>
                <a:spcPts val="1000"/>
              </a:spcBef>
              <a:buClr>
                <a:schemeClr val="dk1"/>
              </a:buClr>
              <a:buSzPts val="2800"/>
              <a:buNone/>
            </a:pPr>
            <a:endParaRPr lang="en-US" sz="2800" u="sng" dirty="0">
              <a:solidFill>
                <a:schemeClr val="hlink"/>
              </a:solidFill>
              <a:ea typeface="Calibri"/>
              <a:sym typeface="Calibri"/>
            </a:endParaRPr>
          </a:p>
          <a:p>
            <a:pPr>
              <a:lnSpc>
                <a:spcPct val="90000"/>
              </a:lnSpc>
              <a:spcBef>
                <a:spcPts val="1000"/>
              </a:spcBef>
              <a:buClr>
                <a:schemeClr val="dk1"/>
              </a:buClr>
              <a:buSzPts val="2800"/>
            </a:pPr>
            <a:r>
              <a:rPr lang="en-US" sz="2800" dirty="0">
                <a:solidFill>
                  <a:schemeClr val="dk1"/>
                </a:solidFill>
                <a:ea typeface="Calibri"/>
                <a:sym typeface="Calibri"/>
              </a:rPr>
              <a:t>Slack</a:t>
            </a:r>
            <a:endParaRPr lang="en-US" sz="2800" dirty="0">
              <a:solidFill>
                <a:schemeClr val="hlink"/>
              </a:solidFill>
              <a:ea typeface="Calibri"/>
              <a:sym typeface="Calibri"/>
            </a:endParaRPr>
          </a:p>
          <a:p>
            <a:pPr marL="0" indent="0">
              <a:lnSpc>
                <a:spcPct val="90000"/>
              </a:lnSpc>
              <a:spcBef>
                <a:spcPts val="1000"/>
              </a:spcBef>
              <a:buClr>
                <a:schemeClr val="dk1"/>
              </a:buClr>
              <a:buSzPts val="2800"/>
              <a:buNone/>
            </a:pPr>
            <a:endParaRPr lang="en-US" sz="2800" u="sng" dirty="0">
              <a:solidFill>
                <a:schemeClr val="hlink"/>
              </a:solidFill>
              <a:ea typeface="Calibri"/>
              <a:sym typeface="Calibri"/>
            </a:endParaRPr>
          </a:p>
          <a:p>
            <a:pPr marL="0" indent="0">
              <a:lnSpc>
                <a:spcPct val="90000"/>
              </a:lnSpc>
              <a:spcBef>
                <a:spcPts val="1000"/>
              </a:spcBef>
              <a:buClr>
                <a:schemeClr val="dk1"/>
              </a:buClr>
              <a:buSzPts val="2800"/>
              <a:buNone/>
            </a:pPr>
            <a:r>
              <a:rPr lang="en-US" sz="2800" dirty="0">
                <a:solidFill>
                  <a:schemeClr val="dk1"/>
                </a:solidFill>
                <a:ea typeface="Calibri"/>
                <a:sym typeface="Calibri"/>
              </a:rPr>
              <a:t>Please bear in mind: There are humans on the other end of these resources!</a:t>
            </a:r>
          </a:p>
          <a:p>
            <a:pPr>
              <a:lnSpc>
                <a:spcPct val="90000"/>
              </a:lnSpc>
              <a:spcBef>
                <a:spcPts val="1000"/>
              </a:spcBef>
              <a:buClr>
                <a:schemeClr val="dk1"/>
              </a:buClr>
              <a:buSzPts val="2800"/>
            </a:pPr>
            <a:endParaRPr lang="en-US" sz="2800" dirty="0">
              <a:solidFill>
                <a:schemeClr val="hlink"/>
              </a:solidFill>
              <a:ea typeface="Calibri"/>
              <a:sym typeface="Calibri"/>
            </a:endParaRPr>
          </a:p>
          <a:p>
            <a:pPr marL="0" indent="0">
              <a:lnSpc>
                <a:spcPct val="90000"/>
              </a:lnSpc>
              <a:spcBef>
                <a:spcPts val="1000"/>
              </a:spcBef>
              <a:buClr>
                <a:schemeClr val="dk1"/>
              </a:buClr>
              <a:buSzPts val="2800"/>
              <a:buNone/>
            </a:pPr>
            <a:endParaRPr sz="2800" strike="noStrike" cap="none" dirty="0">
              <a:solidFill>
                <a:schemeClr val="dk1"/>
              </a:solidFill>
              <a:ea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u="none" strike="noStrike" cap="none" dirty="0">
              <a:solidFill>
                <a:schemeClr val="dk1"/>
              </a:solidFill>
              <a:ea typeface="Calibri"/>
              <a:sym typeface="Calibri"/>
            </a:endParaRPr>
          </a:p>
        </p:txBody>
      </p:sp>
      <p:sp>
        <p:nvSpPr>
          <p:cNvPr id="210" name="Google Shape;210;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5</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5012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9"/>
          <p:cNvSpPr txBox="1">
            <a:spLocks noGrp="1"/>
          </p:cNvSpPr>
          <p:nvPr>
            <p:ph type="title"/>
          </p:nvPr>
        </p:nvSpPr>
        <p:spPr>
          <a:xfrm>
            <a:off x="628650" y="365126"/>
            <a:ext cx="7886700" cy="79443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Lots of you, but lots of us too!</a:t>
            </a:r>
            <a:endParaRPr b="0" dirty="0">
              <a:solidFill>
                <a:srgbClr val="4285D5"/>
              </a:solidFill>
            </a:endParaRPr>
          </a:p>
        </p:txBody>
      </p:sp>
      <p:sp>
        <p:nvSpPr>
          <p:cNvPr id="202" name="Google Shape;202;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6</a:t>
            </a:fld>
            <a:endParaRPr sz="1200">
              <a:solidFill>
                <a:srgbClr val="888888"/>
              </a:solidFill>
              <a:latin typeface="Calibri"/>
              <a:ea typeface="Calibri"/>
              <a:cs typeface="Calibri"/>
              <a:sym typeface="Calibri"/>
            </a:endParaRPr>
          </a:p>
        </p:txBody>
      </p:sp>
      <p:sp>
        <p:nvSpPr>
          <p:cNvPr id="203" name="Google Shape;203;p29"/>
          <p:cNvSpPr txBox="1">
            <a:spLocks noGrp="1"/>
          </p:cNvSpPr>
          <p:nvPr>
            <p:ph type="body" idx="1"/>
          </p:nvPr>
        </p:nvSpPr>
        <p:spPr>
          <a:xfrm>
            <a:off x="628650" y="1257300"/>
            <a:ext cx="7886700" cy="4919663"/>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dirty="0">
                <a:solidFill>
                  <a:srgbClr val="000637"/>
                </a:solidFill>
                <a:ea typeface="Calibri"/>
                <a:sym typeface="Calibri"/>
              </a:rPr>
              <a:t>16 TAs</a:t>
            </a:r>
          </a:p>
          <a:p>
            <a:pPr marL="628650" lvl="1" indent="-228600">
              <a:lnSpc>
                <a:spcPct val="90000"/>
              </a:lnSpc>
              <a:spcBef>
                <a:spcPts val="0"/>
              </a:spcBef>
              <a:spcAft>
                <a:spcPts val="1200"/>
              </a:spcAft>
              <a:buClr>
                <a:schemeClr val="dk1"/>
              </a:buClr>
              <a:buSzPts val="2800"/>
              <a:buFont typeface="Arial"/>
              <a:buChar char="•"/>
            </a:pPr>
            <a:r>
              <a:rPr lang="en-US" sz="2400" u="none" strike="noStrike" cap="none" dirty="0">
                <a:solidFill>
                  <a:srgbClr val="000637"/>
                </a:solidFill>
                <a:ea typeface="Calibri"/>
                <a:sym typeface="Calibri"/>
              </a:rPr>
              <a:t>Lots of different technical areas and interests represented (by design)</a:t>
            </a:r>
            <a:endParaRPr lang="en-US" sz="2800" u="none" strike="noStrike" cap="none" dirty="0">
              <a:solidFill>
                <a:srgbClr val="000637"/>
              </a:solidFill>
              <a:ea typeface="Calibri"/>
              <a:sym typeface="Calibri"/>
            </a:endParaRPr>
          </a:p>
          <a:p>
            <a:pPr marL="228600" marR="0" lvl="0" indent="-228600" algn="l" rtl="0">
              <a:lnSpc>
                <a:spcPct val="90000"/>
              </a:lnSpc>
              <a:spcBef>
                <a:spcPts val="0"/>
              </a:spcBef>
              <a:spcAft>
                <a:spcPts val="0"/>
              </a:spcAft>
              <a:buClr>
                <a:schemeClr val="dk1"/>
              </a:buClr>
              <a:buSzPts val="2800"/>
              <a:buFont typeface="Arial"/>
              <a:buChar char="•"/>
            </a:pPr>
            <a:r>
              <a:rPr lang="en-US" sz="2800" u="none" strike="noStrike" cap="none" dirty="0">
                <a:solidFill>
                  <a:srgbClr val="000637"/>
                </a:solidFill>
                <a:ea typeface="Calibri"/>
                <a:sym typeface="Calibri"/>
              </a:rPr>
              <a:t>6 Academic Student Employees…</a:t>
            </a:r>
            <a:endParaRPr dirty="0">
              <a:solidFill>
                <a:srgbClr val="000637"/>
              </a:solidFill>
            </a:endParaRPr>
          </a:p>
          <a:p>
            <a:pPr marL="685800" marR="0" lvl="1" indent="-228600" algn="l" rtl="0">
              <a:lnSpc>
                <a:spcPct val="90000"/>
              </a:lnSpc>
              <a:spcBef>
                <a:spcPts val="500"/>
              </a:spcBef>
              <a:spcAft>
                <a:spcPts val="1200"/>
              </a:spcAft>
              <a:buClr>
                <a:schemeClr val="dk1"/>
              </a:buClr>
              <a:buSzPts val="2400"/>
              <a:buFont typeface="Arial"/>
              <a:buChar char="•"/>
            </a:pPr>
            <a:r>
              <a:rPr lang="en-US" sz="2400" u="none" strike="noStrike" cap="none" dirty="0">
                <a:solidFill>
                  <a:srgbClr val="000637"/>
                </a:solidFill>
                <a:ea typeface="Calibri"/>
                <a:sym typeface="Calibri"/>
              </a:rPr>
              <a:t>Former 16A students just like you …</a:t>
            </a:r>
            <a:endParaRPr sz="2800" u="none" strike="noStrike" cap="none" dirty="0">
              <a:solidFill>
                <a:srgbClr val="000637"/>
              </a:solidFill>
              <a:ea typeface="Calibri"/>
              <a:sym typeface="Calibri"/>
            </a:endParaRPr>
          </a:p>
          <a:p>
            <a:pPr marL="228600" marR="0" lvl="0" indent="-228600" algn="l" rtl="0">
              <a:lnSpc>
                <a:spcPct val="90000"/>
              </a:lnSpc>
              <a:spcBef>
                <a:spcPts val="1000"/>
              </a:spcBef>
              <a:spcAft>
                <a:spcPts val="0"/>
              </a:spcAft>
              <a:buClr>
                <a:schemeClr val="dk1"/>
              </a:buClr>
              <a:buSzPts val="2800"/>
              <a:buFont typeface="Arial"/>
              <a:buChar char="•"/>
            </a:pPr>
            <a:r>
              <a:rPr lang="en-US" sz="2800" u="none" strike="noStrike" cap="none" dirty="0">
                <a:solidFill>
                  <a:srgbClr val="000637"/>
                </a:solidFill>
                <a:ea typeface="Calibri"/>
                <a:sym typeface="Calibri"/>
              </a:rPr>
              <a:t>The path to being on 16A staff</a:t>
            </a:r>
            <a:endParaRPr dirty="0">
              <a:solidFill>
                <a:srgbClr val="000637"/>
              </a:solidFill>
            </a:endParaRPr>
          </a:p>
          <a:p>
            <a:pPr marL="685800" marR="0" lvl="1" indent="-228600" algn="l" rtl="0">
              <a:lnSpc>
                <a:spcPct val="90000"/>
              </a:lnSpc>
              <a:spcBef>
                <a:spcPts val="500"/>
              </a:spcBef>
              <a:spcAft>
                <a:spcPts val="0"/>
              </a:spcAft>
              <a:buClr>
                <a:schemeClr val="dk1"/>
              </a:buClr>
              <a:buSzPts val="2400"/>
              <a:buFont typeface="Arial"/>
              <a:buChar char="•"/>
            </a:pPr>
            <a:r>
              <a:rPr lang="en-US" sz="2400" u="none" strike="noStrike" cap="none" dirty="0">
                <a:solidFill>
                  <a:srgbClr val="000637"/>
                </a:solidFill>
                <a:ea typeface="Calibri"/>
                <a:sym typeface="Calibri"/>
              </a:rPr>
              <a:t>Do great in 16A</a:t>
            </a:r>
            <a:endParaRPr dirty="0">
              <a:solidFill>
                <a:srgbClr val="000637"/>
              </a:solidFill>
            </a:endParaRPr>
          </a:p>
          <a:p>
            <a:pPr marL="685800" marR="0" lvl="1" indent="-228600" algn="l" rtl="0">
              <a:lnSpc>
                <a:spcPct val="90000"/>
              </a:lnSpc>
              <a:spcBef>
                <a:spcPts val="500"/>
              </a:spcBef>
              <a:spcAft>
                <a:spcPts val="0"/>
              </a:spcAft>
              <a:buClr>
                <a:schemeClr val="dk1"/>
              </a:buClr>
              <a:buSzPts val="2400"/>
              <a:buFont typeface="Arial"/>
              <a:buChar char="•"/>
            </a:pPr>
            <a:r>
              <a:rPr lang="en-US" u="none" strike="noStrike" cap="none" dirty="0">
                <a:solidFill>
                  <a:srgbClr val="000637"/>
                </a:solidFill>
                <a:sym typeface="Calibri"/>
              </a:rPr>
              <a:t>Become an Academic Student Employee</a:t>
            </a:r>
            <a:endParaRPr dirty="0">
              <a:solidFill>
                <a:srgbClr val="000637"/>
              </a:solidFill>
            </a:endParaRPr>
          </a:p>
          <a:p>
            <a:pPr marL="1143000" marR="0" lvl="2" indent="-228600" algn="l" rtl="0">
              <a:lnSpc>
                <a:spcPct val="90000"/>
              </a:lnSpc>
              <a:spcBef>
                <a:spcPts val="500"/>
              </a:spcBef>
              <a:spcAft>
                <a:spcPts val="0"/>
              </a:spcAft>
              <a:buClr>
                <a:schemeClr val="dk1"/>
              </a:buClr>
              <a:buSzPts val="2000"/>
              <a:buFont typeface="Arial"/>
              <a:buChar char="•"/>
            </a:pPr>
            <a:r>
              <a:rPr lang="en-US" sz="2400" u="none" strike="noStrike" cap="none" dirty="0">
                <a:solidFill>
                  <a:srgbClr val="000637"/>
                </a:solidFill>
                <a:sym typeface="Calibri"/>
              </a:rPr>
              <a:t>Grade </a:t>
            </a:r>
            <a:r>
              <a:rPr lang="en-US" sz="2400" u="none" strike="noStrike" cap="none" dirty="0" err="1">
                <a:solidFill>
                  <a:srgbClr val="000637"/>
                </a:solidFill>
                <a:sym typeface="Calibri"/>
              </a:rPr>
              <a:t>homeworks</a:t>
            </a:r>
            <a:r>
              <a:rPr lang="en-US" sz="2400" u="none" strike="noStrike" cap="none" dirty="0">
                <a:solidFill>
                  <a:srgbClr val="000637"/>
                </a:solidFill>
                <a:sym typeface="Calibri"/>
              </a:rPr>
              <a:t>, assist in labs, tutor and help out in OH, work on improving the notes </a:t>
            </a:r>
            <a:r>
              <a:rPr lang="mr-IN" sz="2400" u="none" strike="noStrike" cap="none" dirty="0">
                <a:solidFill>
                  <a:srgbClr val="000637"/>
                </a:solidFill>
                <a:sym typeface="Calibri"/>
              </a:rPr>
              <a:t>…</a:t>
            </a:r>
            <a:endParaRPr lang="en-US" sz="2400" u="none" strike="noStrike" cap="none" dirty="0">
              <a:solidFill>
                <a:srgbClr val="000637"/>
              </a:solidFill>
              <a:sym typeface="Calibri"/>
            </a:endParaRPr>
          </a:p>
          <a:p>
            <a:pPr marL="1143000" marR="0" lvl="2" indent="-228600" algn="l" rtl="0">
              <a:lnSpc>
                <a:spcPct val="90000"/>
              </a:lnSpc>
              <a:spcBef>
                <a:spcPts val="500"/>
              </a:spcBef>
              <a:spcAft>
                <a:spcPts val="0"/>
              </a:spcAft>
              <a:buClr>
                <a:schemeClr val="dk1"/>
              </a:buClr>
              <a:buSzPts val="2000"/>
              <a:buFont typeface="Arial"/>
              <a:buChar char="•"/>
            </a:pPr>
            <a:r>
              <a:rPr lang="en-US" sz="2400" dirty="0">
                <a:solidFill>
                  <a:srgbClr val="000637"/>
                </a:solidFill>
              </a:rPr>
              <a:t>Become a </a:t>
            </a:r>
            <a:r>
              <a:rPr lang="en-US" sz="2400" dirty="0" err="1">
                <a:solidFill>
                  <a:srgbClr val="000637"/>
                </a:solidFill>
              </a:rPr>
              <a:t>uGSI</a:t>
            </a:r>
            <a:endParaRPr lang="en-US" sz="2400" dirty="0">
              <a:solidFill>
                <a:srgbClr val="000637"/>
              </a:solidFill>
            </a:endParaRPr>
          </a:p>
          <a:p>
            <a:pPr marL="1143000" marR="0" lvl="2" indent="-228600" algn="l" rtl="0">
              <a:lnSpc>
                <a:spcPct val="90000"/>
              </a:lnSpc>
              <a:spcBef>
                <a:spcPts val="500"/>
              </a:spcBef>
              <a:spcAft>
                <a:spcPts val="0"/>
              </a:spcAft>
              <a:buClr>
                <a:schemeClr val="dk1"/>
              </a:buClr>
              <a:buSzPts val="2000"/>
              <a:buFont typeface="Arial"/>
              <a:buChar char="•"/>
            </a:pPr>
            <a:r>
              <a:rPr lang="en-US" sz="2400" u="none" strike="noStrike" cap="none" dirty="0">
                <a:solidFill>
                  <a:srgbClr val="000637"/>
                </a:solidFill>
                <a:sym typeface="Calibri"/>
              </a:rPr>
              <a:t>Become faculty!</a:t>
            </a:r>
            <a:endParaRPr sz="2400" u="none" strike="noStrike" cap="none" dirty="0">
              <a:solidFill>
                <a:srgbClr val="000637"/>
              </a:solidFill>
              <a:sym typeface="Calibri"/>
            </a:endParaRPr>
          </a:p>
        </p:txBody>
      </p:sp>
    </p:spTree>
    <p:extLst>
      <p:ext uri="{BB962C8B-B14F-4D97-AF65-F5344CB8AC3E}">
        <p14:creationId xmlns:p14="http://schemas.microsoft.com/office/powerpoint/2010/main" val="261344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Discussions</a:t>
            </a:r>
          </a:p>
        </p:txBody>
      </p:sp>
      <p:sp>
        <p:nvSpPr>
          <p:cNvPr id="4" name="Slide Number Placeholder 3"/>
          <p:cNvSpPr>
            <a:spLocks noGrp="1"/>
          </p:cNvSpPr>
          <p:nvPr>
            <p:ph type="sldNum" sz="quarter" idx="12"/>
          </p:nvPr>
        </p:nvSpPr>
        <p:spPr/>
        <p:txBody>
          <a:bodyPr/>
          <a:lstStyle/>
          <a:p>
            <a:fld id="{F3AA286C-6C50-1840-A99A-836D7D11757F}" type="slidenum">
              <a:rPr lang="en-US" smtClean="0"/>
              <a:pPr/>
              <a:t>7</a:t>
            </a:fld>
            <a:endParaRPr lang="en-US" dirty="0"/>
          </a:p>
        </p:txBody>
      </p:sp>
      <p:sp>
        <p:nvSpPr>
          <p:cNvPr id="3" name="TextBox 2"/>
          <p:cNvSpPr txBox="1"/>
          <p:nvPr/>
        </p:nvSpPr>
        <p:spPr>
          <a:xfrm>
            <a:off x="1199232" y="5987018"/>
            <a:ext cx="6798528" cy="369332"/>
          </a:xfrm>
          <a:prstGeom prst="rect">
            <a:avLst/>
          </a:prstGeom>
          <a:noFill/>
        </p:spPr>
        <p:txBody>
          <a:bodyPr wrap="none" rtlCol="0">
            <a:spAutoFit/>
          </a:bodyPr>
          <a:lstStyle/>
          <a:p>
            <a:r>
              <a:rPr lang="en-US" dirty="0"/>
              <a:t>Note: Discussions start tomorrow, and lag 1-2 lectures by design.</a:t>
            </a:r>
          </a:p>
        </p:txBody>
      </p:sp>
      <p:pic>
        <p:nvPicPr>
          <p:cNvPr id="6" name="Picture 5" descr="A screenshot of a social media post&#10;&#10;Description automatically generated">
            <a:extLst>
              <a:ext uri="{FF2B5EF4-FFF2-40B4-BE49-F238E27FC236}">
                <a16:creationId xmlns:a16="http://schemas.microsoft.com/office/drawing/2014/main" id="{41DC99CD-1781-FC43-A86C-E16C1BC5018D}"/>
              </a:ext>
            </a:extLst>
          </p:cNvPr>
          <p:cNvPicPr>
            <a:picLocks noChangeAspect="1"/>
          </p:cNvPicPr>
          <p:nvPr/>
        </p:nvPicPr>
        <p:blipFill>
          <a:blip r:embed="rId3"/>
          <a:stretch>
            <a:fillRect/>
          </a:stretch>
        </p:blipFill>
        <p:spPr>
          <a:xfrm>
            <a:off x="302420" y="2365731"/>
            <a:ext cx="8539160" cy="2818447"/>
          </a:xfrm>
          <a:prstGeom prst="rect">
            <a:avLst/>
          </a:prstGeom>
        </p:spPr>
      </p:pic>
      <p:pic>
        <p:nvPicPr>
          <p:cNvPr id="7" name="Picture 6">
            <a:extLst>
              <a:ext uri="{FF2B5EF4-FFF2-40B4-BE49-F238E27FC236}">
                <a16:creationId xmlns:a16="http://schemas.microsoft.com/office/drawing/2014/main" id="{76151B6E-784D-3C40-926F-916C191F1419}"/>
              </a:ext>
            </a:extLst>
          </p:cNvPr>
          <p:cNvPicPr>
            <a:picLocks noChangeAspect="1"/>
          </p:cNvPicPr>
          <p:nvPr/>
        </p:nvPicPr>
        <p:blipFill>
          <a:blip r:embed="rId4"/>
          <a:stretch>
            <a:fillRect/>
          </a:stretch>
        </p:blipFill>
        <p:spPr>
          <a:xfrm>
            <a:off x="4928065" y="845616"/>
            <a:ext cx="3761515" cy="1435608"/>
          </a:xfrm>
          <a:prstGeom prst="rect">
            <a:avLst/>
          </a:prstGeom>
          <a:ln w="38100">
            <a:solidFill>
              <a:schemeClr val="tx1"/>
            </a:solidFill>
          </a:ln>
        </p:spPr>
      </p:pic>
    </p:spTree>
    <p:extLst>
      <p:ext uri="{BB962C8B-B14F-4D97-AF65-F5344CB8AC3E}">
        <p14:creationId xmlns:p14="http://schemas.microsoft.com/office/powerpoint/2010/main" val="1373341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Labs + Lab Kits</a:t>
            </a:r>
          </a:p>
        </p:txBody>
      </p:sp>
      <p:sp>
        <p:nvSpPr>
          <p:cNvPr id="4" name="Slide Number Placeholder 3"/>
          <p:cNvSpPr>
            <a:spLocks noGrp="1"/>
          </p:cNvSpPr>
          <p:nvPr>
            <p:ph type="sldNum" sz="quarter" idx="12"/>
          </p:nvPr>
        </p:nvSpPr>
        <p:spPr/>
        <p:txBody>
          <a:bodyPr/>
          <a:lstStyle/>
          <a:p>
            <a:fld id="{F3AA286C-6C50-1840-A99A-836D7D11757F}" type="slidenum">
              <a:rPr lang="en-US" smtClean="0"/>
              <a:pPr/>
              <a:t>8</a:t>
            </a:fld>
            <a:endParaRPr lang="en-US" dirty="0"/>
          </a:p>
        </p:txBody>
      </p:sp>
      <p:sp>
        <p:nvSpPr>
          <p:cNvPr id="9" name="Google Shape;203;p29">
            <a:extLst>
              <a:ext uri="{FF2B5EF4-FFF2-40B4-BE49-F238E27FC236}">
                <a16:creationId xmlns:a16="http://schemas.microsoft.com/office/drawing/2014/main" id="{DF583F2A-36BA-D54D-AB1C-F398D1278B0B}"/>
              </a:ext>
            </a:extLst>
          </p:cNvPr>
          <p:cNvSpPr txBox="1">
            <a:spLocks/>
          </p:cNvSpPr>
          <p:nvPr/>
        </p:nvSpPr>
        <p:spPr>
          <a:xfrm>
            <a:off x="628650" y="1497721"/>
            <a:ext cx="7886700" cy="4584646"/>
          </a:xfrm>
          <a:prstGeom prst="rect">
            <a:avLst/>
          </a:prstGeom>
          <a:noFill/>
          <a:ln>
            <a:noFill/>
          </a:ln>
        </p:spPr>
        <p:txBody>
          <a:bodyPr spcFirstLastPara="1" vert="horz" wrap="square" lIns="91425" tIns="45700" rIns="91425" bIns="45700" rtlCol="0" anchor="t" anchorCtr="0">
            <a:noAutofit/>
          </a:bodyPr>
          <a:lstStyle>
            <a:lvl1pPr marL="342900" indent="-342900" algn="l" defTabSz="457200" rtl="0" eaLnBrk="1" latinLnBrk="0" hangingPunct="1">
              <a:spcBef>
                <a:spcPct val="20000"/>
              </a:spcBef>
              <a:buFont typeface="Arial"/>
              <a:buChar char="•"/>
              <a:defRPr sz="3200" b="0" i="0" kern="1200">
                <a:solidFill>
                  <a:srgbClr val="000000"/>
                </a:solidFill>
                <a:latin typeface="Helvetica Light"/>
                <a:ea typeface="+mn-ea"/>
                <a:cs typeface="Helvetica Light"/>
              </a:defRPr>
            </a:lvl1pPr>
            <a:lvl2pPr marL="742950" indent="-285750" algn="l" defTabSz="457200" rtl="0" eaLnBrk="1" latinLnBrk="0" hangingPunct="1">
              <a:spcBef>
                <a:spcPct val="20000"/>
              </a:spcBef>
              <a:buFont typeface="Arial"/>
              <a:buChar char="–"/>
              <a:defRPr sz="2800" b="0" i="0" kern="1200">
                <a:solidFill>
                  <a:srgbClr val="000000"/>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000000"/>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000000"/>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lnSpc>
                <a:spcPct val="90000"/>
              </a:lnSpc>
              <a:spcBef>
                <a:spcPts val="0"/>
              </a:spcBef>
              <a:buClr>
                <a:schemeClr val="dk1"/>
              </a:buClr>
              <a:buSzPts val="2800"/>
            </a:pPr>
            <a:r>
              <a:rPr lang="en-US" dirty="0">
                <a:solidFill>
                  <a:srgbClr val="000637"/>
                </a:solidFill>
                <a:ea typeface="Calibri"/>
                <a:sym typeface="Calibri"/>
              </a:rPr>
              <a:t>Attend your assigned lab section on </a:t>
            </a:r>
            <a:r>
              <a:rPr lang="en-US" dirty="0" err="1">
                <a:solidFill>
                  <a:srgbClr val="000637"/>
                </a:solidFill>
                <a:ea typeface="Calibri"/>
                <a:sym typeface="Calibri"/>
              </a:rPr>
              <a:t>CalCentral</a:t>
            </a:r>
            <a:endParaRPr lang="en-US" dirty="0">
              <a:solidFill>
                <a:srgbClr val="000637"/>
              </a:solidFill>
              <a:ea typeface="Calibri"/>
              <a:sym typeface="Calibri"/>
            </a:endParaRPr>
          </a:p>
          <a:p>
            <a:pPr marL="628650" lvl="1" indent="-228600">
              <a:lnSpc>
                <a:spcPct val="90000"/>
              </a:lnSpc>
              <a:spcBef>
                <a:spcPts val="0"/>
              </a:spcBef>
              <a:spcAft>
                <a:spcPts val="1200"/>
              </a:spcAft>
              <a:buClr>
                <a:schemeClr val="dk1"/>
              </a:buClr>
              <a:buSzPts val="2800"/>
              <a:buFont typeface="Arial"/>
              <a:buChar char="•"/>
            </a:pPr>
            <a:r>
              <a:rPr lang="en-US" sz="2400" dirty="0">
                <a:solidFill>
                  <a:srgbClr val="000637"/>
                </a:solidFill>
                <a:ea typeface="Calibri"/>
                <a:sym typeface="Calibri"/>
              </a:rPr>
              <a:t>Labs start this Wednesday/Thursday</a:t>
            </a:r>
            <a:endParaRPr lang="en-US" dirty="0">
              <a:solidFill>
                <a:srgbClr val="000637"/>
              </a:solidFill>
              <a:ea typeface="Calibri"/>
              <a:sym typeface="Calibri"/>
            </a:endParaRPr>
          </a:p>
          <a:p>
            <a:pPr marL="228600" indent="-228600">
              <a:lnSpc>
                <a:spcPct val="90000"/>
              </a:lnSpc>
              <a:spcBef>
                <a:spcPts val="0"/>
              </a:spcBef>
              <a:buClr>
                <a:schemeClr val="dk1"/>
              </a:buClr>
              <a:buSzPts val="2800"/>
            </a:pPr>
            <a:r>
              <a:rPr lang="en-US" dirty="0">
                <a:solidFill>
                  <a:srgbClr val="000637"/>
                </a:solidFill>
              </a:rPr>
              <a:t>Remote labs: get your lab kit!</a:t>
            </a:r>
          </a:p>
          <a:p>
            <a:pPr marL="685800" lvl="1" indent="-228600">
              <a:lnSpc>
                <a:spcPct val="90000"/>
              </a:lnSpc>
              <a:spcBef>
                <a:spcPts val="500"/>
              </a:spcBef>
              <a:buClr>
                <a:schemeClr val="dk1"/>
              </a:buClr>
              <a:buSzPts val="2400"/>
              <a:buFont typeface="Arial"/>
              <a:buChar char="•"/>
            </a:pPr>
            <a:r>
              <a:rPr lang="en-US" sz="2400" dirty="0">
                <a:solidFill>
                  <a:srgbClr val="000637"/>
                </a:solidFill>
                <a:ea typeface="Calibri"/>
                <a:sym typeface="Calibri"/>
              </a:rPr>
              <a:t>You won’t need the kit until next week</a:t>
            </a:r>
          </a:p>
          <a:p>
            <a:pPr marL="685800" lvl="1" indent="-228600">
              <a:lnSpc>
                <a:spcPct val="90000"/>
              </a:lnSpc>
              <a:spcBef>
                <a:spcPts val="500"/>
              </a:spcBef>
              <a:buClr>
                <a:schemeClr val="dk1"/>
              </a:buClr>
              <a:buSzPts val="2400"/>
              <a:buFont typeface="Arial"/>
              <a:buChar char="•"/>
            </a:pPr>
            <a:r>
              <a:rPr lang="en-US" sz="2400" dirty="0">
                <a:solidFill>
                  <a:srgbClr val="000637"/>
                </a:solidFill>
                <a:sym typeface="Calibri"/>
              </a:rPr>
              <a:t>Contact </a:t>
            </a:r>
            <a:r>
              <a:rPr lang="en-US" sz="2400" dirty="0">
                <a:solidFill>
                  <a:srgbClr val="000637"/>
                </a:solidFill>
                <a:sym typeface="Calibri"/>
                <a:hlinkClick r:id="rId3"/>
              </a:rPr>
              <a:t>eecs16a@berkeley.edu</a:t>
            </a:r>
            <a:r>
              <a:rPr lang="en-US" sz="2400" dirty="0">
                <a:solidFill>
                  <a:srgbClr val="000637"/>
                </a:solidFill>
                <a:sym typeface="Calibri"/>
              </a:rPr>
              <a:t> ASAP if you didn’t fill out this form:</a:t>
            </a:r>
            <a:endParaRPr lang="en-US" dirty="0">
              <a:solidFill>
                <a:srgbClr val="000637"/>
              </a:solidFill>
            </a:endParaRPr>
          </a:p>
        </p:txBody>
      </p:sp>
      <p:pic>
        <p:nvPicPr>
          <p:cNvPr id="11" name="Picture 10" descr="A screenshot of a cell phone&#10;&#10;Description automatically generated">
            <a:extLst>
              <a:ext uri="{FF2B5EF4-FFF2-40B4-BE49-F238E27FC236}">
                <a16:creationId xmlns:a16="http://schemas.microsoft.com/office/drawing/2014/main" id="{B21A1CCD-CE18-9B42-9E42-2D8FAAE66100}"/>
              </a:ext>
            </a:extLst>
          </p:cNvPr>
          <p:cNvPicPr>
            <a:picLocks noChangeAspect="1"/>
          </p:cNvPicPr>
          <p:nvPr/>
        </p:nvPicPr>
        <p:blipFill>
          <a:blip r:embed="rId4"/>
          <a:stretch>
            <a:fillRect/>
          </a:stretch>
        </p:blipFill>
        <p:spPr>
          <a:xfrm>
            <a:off x="1215483" y="4593678"/>
            <a:ext cx="6625238" cy="2264322"/>
          </a:xfrm>
          <a:prstGeom prst="rect">
            <a:avLst/>
          </a:prstGeom>
        </p:spPr>
      </p:pic>
    </p:spTree>
    <p:extLst>
      <p:ext uri="{BB962C8B-B14F-4D97-AF65-F5344CB8AC3E}">
        <p14:creationId xmlns:p14="http://schemas.microsoft.com/office/powerpoint/2010/main" val="1584071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2"/>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solidFill>
                  <a:srgbClr val="4285D5"/>
                </a:solidFill>
                <a:sym typeface="Calibri"/>
              </a:rPr>
              <a:t>Course audience -- YOU</a:t>
            </a:r>
            <a:endParaRPr b="0" dirty="0">
              <a:solidFill>
                <a:srgbClr val="4285D5"/>
              </a:solidFill>
            </a:endParaRPr>
          </a:p>
        </p:txBody>
      </p:sp>
      <p:sp>
        <p:nvSpPr>
          <p:cNvPr id="226" name="Google Shape;226;p32"/>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342900" indent="-342900">
              <a:lnSpc>
                <a:spcPct val="100000"/>
              </a:lnSpc>
              <a:spcBef>
                <a:spcPts val="0"/>
              </a:spcBef>
              <a:buSzPts val="2590"/>
            </a:pPr>
            <a:r>
              <a:rPr lang="en-US" u="none" strike="noStrike" cap="none" dirty="0">
                <a:solidFill>
                  <a:srgbClr val="000637"/>
                </a:solidFill>
                <a:sym typeface="Calibri"/>
              </a:rPr>
              <a:t>Freshmen and incomin</a:t>
            </a:r>
            <a:r>
              <a:rPr lang="en-US" dirty="0">
                <a:solidFill>
                  <a:srgbClr val="000637"/>
                </a:solidFill>
              </a:rPr>
              <a:t>g junior-transfers</a:t>
            </a:r>
          </a:p>
          <a:p>
            <a:pPr marL="342900" indent="-342900">
              <a:lnSpc>
                <a:spcPct val="100000"/>
              </a:lnSpc>
              <a:spcBef>
                <a:spcPts val="0"/>
              </a:spcBef>
              <a:buSzPts val="2590"/>
            </a:pPr>
            <a:endParaRPr lang="en-US" dirty="0">
              <a:solidFill>
                <a:srgbClr val="000637"/>
              </a:solidFill>
            </a:endParaRPr>
          </a:p>
          <a:p>
            <a:pPr marL="342900" indent="-342900">
              <a:lnSpc>
                <a:spcPct val="100000"/>
              </a:lnSpc>
              <a:spcBef>
                <a:spcPts val="0"/>
              </a:spcBef>
              <a:buSzPts val="2590"/>
            </a:pPr>
            <a:r>
              <a:rPr lang="en-US" dirty="0">
                <a:solidFill>
                  <a:srgbClr val="000637"/>
                </a:solidFill>
              </a:rPr>
              <a:t>Sophomores who for some reason were unable to take the class their first year</a:t>
            </a:r>
          </a:p>
          <a:p>
            <a:pPr marL="342900" indent="-342900">
              <a:lnSpc>
                <a:spcPct val="100000"/>
              </a:lnSpc>
              <a:spcBef>
                <a:spcPts val="0"/>
              </a:spcBef>
              <a:buSzPts val="2590"/>
            </a:pPr>
            <a:endParaRPr lang="en-US" dirty="0">
              <a:solidFill>
                <a:srgbClr val="000637"/>
              </a:solidFill>
            </a:endParaRPr>
          </a:p>
          <a:p>
            <a:pPr marL="342900" indent="-342900">
              <a:lnSpc>
                <a:spcPct val="100000"/>
              </a:lnSpc>
              <a:spcBef>
                <a:spcPts val="0"/>
              </a:spcBef>
              <a:buSzPts val="2590"/>
            </a:pPr>
            <a:r>
              <a:rPr lang="en-US" dirty="0">
                <a:solidFill>
                  <a:srgbClr val="000637"/>
                </a:solidFill>
              </a:rPr>
              <a:t>We a</a:t>
            </a:r>
            <a:r>
              <a:rPr lang="en-US" u="none" strike="noStrike" cap="none" dirty="0">
                <a:solidFill>
                  <a:srgbClr val="000637"/>
                </a:solidFill>
                <a:sym typeface="Calibri"/>
              </a:rPr>
              <a:t>ssume no prior background in linear algebra or physics</a:t>
            </a:r>
            <a:endParaRPr dirty="0">
              <a:solidFill>
                <a:srgbClr val="000637"/>
              </a:solidFill>
            </a:endParaRPr>
          </a:p>
          <a:p>
            <a:pPr marL="228600" marR="0" lvl="0" indent="-64135" algn="l" rtl="0">
              <a:lnSpc>
                <a:spcPct val="100000"/>
              </a:lnSpc>
              <a:spcBef>
                <a:spcPts val="1000"/>
              </a:spcBef>
              <a:spcAft>
                <a:spcPts val="0"/>
              </a:spcAft>
              <a:buClr>
                <a:schemeClr val="dk1"/>
              </a:buClr>
              <a:buSzPts val="2590"/>
              <a:buFont typeface="Arial"/>
              <a:buNone/>
            </a:pPr>
            <a:endParaRPr u="none" strike="noStrike" cap="none" dirty="0">
              <a:solidFill>
                <a:srgbClr val="000637"/>
              </a:solidFill>
              <a:sym typeface="Calibri"/>
            </a:endParaRPr>
          </a:p>
          <a:p>
            <a:pPr marL="228600" marR="0" lvl="0" indent="-64135" algn="l" rtl="0">
              <a:lnSpc>
                <a:spcPct val="100000"/>
              </a:lnSpc>
              <a:spcBef>
                <a:spcPts val="1000"/>
              </a:spcBef>
              <a:spcAft>
                <a:spcPts val="0"/>
              </a:spcAft>
              <a:buClr>
                <a:schemeClr val="dk1"/>
              </a:buClr>
              <a:buSzPts val="2590"/>
              <a:buFont typeface="Arial"/>
              <a:buNone/>
            </a:pPr>
            <a:endParaRPr u="none" strike="noStrike" cap="none" dirty="0">
              <a:solidFill>
                <a:srgbClr val="000637"/>
              </a:solidFill>
              <a:sym typeface="Calibri"/>
            </a:endParaRPr>
          </a:p>
        </p:txBody>
      </p:sp>
      <p:sp>
        <p:nvSpPr>
          <p:cNvPr id="227" name="Google Shape;227;p32"/>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rgbClr val="888888"/>
                </a:solidFill>
                <a:latin typeface="Calibri"/>
                <a:ea typeface="Calibri"/>
                <a:cs typeface="Calibri"/>
                <a:sym typeface="Calibri"/>
              </a:rPr>
              <a:t>9</a:t>
            </a:fld>
            <a:endParaRPr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815224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FIRSTGIREEJA@C02NL05KG5RT3PP7" val="5449"/>
  <p:tag name="DEFAULTDISPLAYSOURCE" val="\documentclass{article}&#10;&#10;\pagestyle{empty}&#10;&#10;\begin{document}&#10;&#10;&#10;\end{document}"/>
  <p:tag name="EMBEDFONTS" val="0"/>
</p:tagLst>
</file>

<file path=ppt/tags/tag2.xml><?xml version="1.0" encoding="utf-8"?>
<p:tagLst xmlns:a="http://schemas.openxmlformats.org/drawingml/2006/main" xmlns:r="http://schemas.openxmlformats.org/officeDocument/2006/relationships" xmlns:p="http://schemas.openxmlformats.org/presentationml/2006/main">
  <p:tag name="DVSHAPEID" val="UqOQ9qlajk36d33iRCl6gJ"/>
</p:tagLst>
</file>

<file path=ppt/tags/tag3.xml><?xml version="1.0" encoding="utf-8"?>
<p:tagLst xmlns:a="http://schemas.openxmlformats.org/drawingml/2006/main" xmlns:r="http://schemas.openxmlformats.org/officeDocument/2006/relationships" xmlns:p="http://schemas.openxmlformats.org/presentationml/2006/main">
  <p:tag name="DVSHAPEID" val="UqOQ9qlajk36d33iRCl6gJ"/>
</p:tagLst>
</file>

<file path=ppt/tags/tag4.xml><?xml version="1.0" encoding="utf-8"?>
<p:tagLst xmlns:a="http://schemas.openxmlformats.org/drawingml/2006/main" xmlns:r="http://schemas.openxmlformats.org/officeDocument/2006/relationships" xmlns:p="http://schemas.openxmlformats.org/presentationml/2006/main">
  <p:tag name="DVSHAPEID" val="UqOQ9qlajk36d33iRCl6gJ"/>
</p:tagLst>
</file>

<file path=ppt/tags/tag5.xml><?xml version="1.0" encoding="utf-8"?>
<p:tagLst xmlns:a="http://schemas.openxmlformats.org/drawingml/2006/main" xmlns:r="http://schemas.openxmlformats.org/officeDocument/2006/relationships" xmlns:p="http://schemas.openxmlformats.org/presentationml/2006/main">
  <p:tag name="DVSHAPEID" val="cPdvUCShSrjqn0sqveANxE"/>
</p:tagLst>
</file>

<file path=ppt/tags/tag6.xml><?xml version="1.0" encoding="utf-8"?>
<p:tagLst xmlns:a="http://schemas.openxmlformats.org/drawingml/2006/main" xmlns:r="http://schemas.openxmlformats.org/officeDocument/2006/relationships" xmlns:p="http://schemas.openxmlformats.org/presentationml/2006/main">
  <p:tag name="DVSHAPEID" val="qNq2ZiL0NKXWVrOErbInam"/>
</p:tagLst>
</file>

<file path=ppt/tags/tag7.xml><?xml version="1.0" encoding="utf-8"?>
<p:tagLst xmlns:a="http://schemas.openxmlformats.org/drawingml/2006/main" xmlns:r="http://schemas.openxmlformats.org/officeDocument/2006/relationships" xmlns:p="http://schemas.openxmlformats.org/presentationml/2006/main">
  <p:tag name="DVSHAPEID" val="8n5UOhurDVeY9S4OkFYqec"/>
</p:tagLst>
</file>

<file path=ppt/theme/theme1.xml><?xml version="1.0" encoding="utf-8"?>
<a:theme xmlns:a="http://schemas.openxmlformats.org/drawingml/2006/main" name="Office Them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131233</TotalTime>
  <Words>2563</Words>
  <Application>Microsoft Macintosh PowerPoint</Application>
  <PresentationFormat>On-screen Show (4:3)</PresentationFormat>
  <Paragraphs>425</Paragraphs>
  <Slides>41</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Arial</vt:lpstr>
      <vt:lpstr>Calibri</vt:lpstr>
      <vt:lpstr>Corbel</vt:lpstr>
      <vt:lpstr>Helvetica</vt:lpstr>
      <vt:lpstr>Helvetica Light</vt:lpstr>
      <vt:lpstr>Helvetica Neue Light</vt:lpstr>
      <vt:lpstr>Palatino Linotype</vt:lpstr>
      <vt:lpstr>Times New Roman</vt:lpstr>
      <vt:lpstr>Wingdings</vt:lpstr>
      <vt:lpstr>Office Theme</vt:lpstr>
      <vt:lpstr>Welcome to EECS16A! Designing Information Devices and Systems I </vt:lpstr>
      <vt:lpstr>First Lecture Plan</vt:lpstr>
      <vt:lpstr>Instructors</vt:lpstr>
      <vt:lpstr>Head GSI</vt:lpstr>
      <vt:lpstr>Some logistics</vt:lpstr>
      <vt:lpstr>Lots of you, but lots of us too!</vt:lpstr>
      <vt:lpstr>Discussions</vt:lpstr>
      <vt:lpstr>Labs + Lab Kits</vt:lpstr>
      <vt:lpstr>Course audience -- YOU</vt:lpstr>
      <vt:lpstr>Homeworks</vt:lpstr>
      <vt:lpstr>Homework Submission</vt:lpstr>
      <vt:lpstr>Progress Tracker</vt:lpstr>
      <vt:lpstr>Course policies</vt:lpstr>
      <vt:lpstr>Course culture</vt:lpstr>
      <vt:lpstr>Course culture</vt:lpstr>
      <vt:lpstr>How to succeed in16A</vt:lpstr>
      <vt:lpstr>Acknowledgements</vt:lpstr>
      <vt:lpstr>Let’s get started…</vt:lpstr>
      <vt:lpstr>Did you know…</vt:lpstr>
      <vt:lpstr>PowerPoint Presentation</vt:lpstr>
      <vt:lpstr>Did you know…</vt:lpstr>
      <vt:lpstr>Learning goals</vt:lpstr>
      <vt:lpstr>PowerPoint Presentation</vt:lpstr>
      <vt:lpstr>PowerPoint Presentation</vt:lpstr>
      <vt:lpstr>PowerPoint Presentation</vt:lpstr>
      <vt:lpstr>To this?</vt:lpstr>
      <vt:lpstr>PowerPoint Presentation</vt:lpstr>
      <vt:lpstr>Sense of Scale</vt:lpstr>
      <vt:lpstr>Completing the puzzle …</vt:lpstr>
      <vt:lpstr> Components of a Complete System</vt:lpstr>
      <vt:lpstr>Design of Information Devices and Systems</vt:lpstr>
      <vt:lpstr>Integrated Designs</vt:lpstr>
      <vt:lpstr>16A Examples</vt:lpstr>
      <vt:lpstr>PowerPoint Presentation</vt:lpstr>
      <vt:lpstr>Ultrasound Imaging Using Light</vt:lpstr>
      <vt:lpstr>Module 1: Imaging</vt:lpstr>
      <vt:lpstr>Medical imaging … 1632</vt:lpstr>
      <vt:lpstr>Seeing inside bodies: sans surgery…</vt:lpstr>
      <vt:lpstr>Tomography </vt:lpstr>
      <vt:lpstr>Tomography </vt:lpstr>
      <vt:lpstr>Example: Tomography</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Gireeja Ranade</dc:creator>
  <cp:lastModifiedBy>GRACE KUO</cp:lastModifiedBy>
  <cp:revision>5362</cp:revision>
  <cp:lastPrinted>2015-06-16T16:27:27Z</cp:lastPrinted>
  <dcterms:created xsi:type="dcterms:W3CDTF">2013-08-29T16:52:48Z</dcterms:created>
  <dcterms:modified xsi:type="dcterms:W3CDTF">2020-06-22T18:44:06Z</dcterms:modified>
</cp:coreProperties>
</file>