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4"/>
  </p:notesMasterIdLst>
  <p:handoutMasterIdLst>
    <p:handoutMasterId r:id="rId35"/>
  </p:handoutMasterIdLst>
  <p:sldIdLst>
    <p:sldId id="835" r:id="rId2"/>
    <p:sldId id="614" r:id="rId3"/>
    <p:sldId id="258" r:id="rId4"/>
    <p:sldId id="259" r:id="rId5"/>
    <p:sldId id="266" r:id="rId6"/>
    <p:sldId id="280" r:id="rId7"/>
    <p:sldId id="283" r:id="rId8"/>
    <p:sldId id="284" r:id="rId9"/>
    <p:sldId id="285" r:id="rId10"/>
    <p:sldId id="287" r:id="rId11"/>
    <p:sldId id="288" r:id="rId12"/>
    <p:sldId id="289" r:id="rId13"/>
    <p:sldId id="1988" r:id="rId14"/>
    <p:sldId id="1989" r:id="rId15"/>
    <p:sldId id="1993" r:id="rId16"/>
    <p:sldId id="1029" r:id="rId17"/>
    <p:sldId id="1030" r:id="rId18"/>
    <p:sldId id="1031" r:id="rId19"/>
    <p:sldId id="1032" r:id="rId20"/>
    <p:sldId id="1033" r:id="rId21"/>
    <p:sldId id="1034" r:id="rId22"/>
    <p:sldId id="1035" r:id="rId23"/>
    <p:sldId id="1036" r:id="rId24"/>
    <p:sldId id="1038" r:id="rId25"/>
    <p:sldId id="1039" r:id="rId26"/>
    <p:sldId id="1992" r:id="rId27"/>
    <p:sldId id="1991" r:id="rId28"/>
    <p:sldId id="291" r:id="rId29"/>
    <p:sldId id="1990" r:id="rId30"/>
    <p:sldId id="1994" r:id="rId31"/>
    <p:sldId id="1995" r:id="rId32"/>
    <p:sldId id="1996" r:id="rId33"/>
  </p:sldIdLst>
  <p:sldSz cx="12192000" cy="6858000"/>
  <p:notesSz cx="7099300" cy="10234613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5E3C8"/>
    <a:srgbClr val="008000"/>
    <a:srgbClr val="CCECFF"/>
    <a:srgbClr val="3333FF"/>
    <a:srgbClr val="FFFF00"/>
    <a:srgbClr val="CC00CC"/>
    <a:srgbClr val="FFCC00"/>
    <a:srgbClr val="FF99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 autoAdjust="0"/>
    <p:restoredTop sz="89796" autoAdjust="0"/>
  </p:normalViewPr>
  <p:slideViewPr>
    <p:cSldViewPr>
      <p:cViewPr varScale="1">
        <p:scale>
          <a:sx n="198" d="100"/>
          <a:sy n="198" d="100"/>
        </p:scale>
        <p:origin x="208" y="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BFDBF11C-B684-4A8C-9DB2-46B18AF4E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4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134953A-E847-4B81-A1EE-12E7BBF0F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76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4953A-E847-4B81-A1EE-12E7BBF0FE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54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3417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335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89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2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57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98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93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8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973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3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6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70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0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0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37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15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475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36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41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74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2938-84EC-488D-9CA4-E38E8D42E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9B4F5-F495-445A-AD57-B1A0CC0AE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3C1C-2065-443A-845F-EE82C0FE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05A8-D087-49F8-A68B-53BB47A7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C673-9CA8-4194-8E34-D666622A5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94BE-C7C4-4CA6-9240-6CDB29B2C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94F7-D2D8-4142-8878-126BF2DBE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470E-5877-48CB-82CD-3CCAD5E8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5F8C-9C5D-49E8-8BBF-F28B7309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5B49-E272-4523-8166-1B1831C4B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7A090-BAD4-4341-AC7F-A731585BC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53.emf"/><Relationship Id="rId18" Type="http://schemas.openxmlformats.org/officeDocument/2006/relationships/image" Target="../media/image58.emf"/><Relationship Id="rId3" Type="http://schemas.openxmlformats.org/officeDocument/2006/relationships/image" Target="../media/image43.emf"/><Relationship Id="rId21" Type="http://schemas.openxmlformats.org/officeDocument/2006/relationships/image" Target="../media/image61.emf"/><Relationship Id="rId7" Type="http://schemas.openxmlformats.org/officeDocument/2006/relationships/image" Target="../media/image47.emf"/><Relationship Id="rId12" Type="http://schemas.openxmlformats.org/officeDocument/2006/relationships/image" Target="../media/image52.emf"/><Relationship Id="rId17" Type="http://schemas.openxmlformats.org/officeDocument/2006/relationships/image" Target="../media/image57.emf"/><Relationship Id="rId2" Type="http://schemas.openxmlformats.org/officeDocument/2006/relationships/image" Target="../media/image42.emf"/><Relationship Id="rId16" Type="http://schemas.openxmlformats.org/officeDocument/2006/relationships/image" Target="../media/image56.emf"/><Relationship Id="rId20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24" Type="http://schemas.openxmlformats.org/officeDocument/2006/relationships/image" Target="../media/image64.emf"/><Relationship Id="rId5" Type="http://schemas.openxmlformats.org/officeDocument/2006/relationships/image" Target="../media/image45.emf"/><Relationship Id="rId15" Type="http://schemas.openxmlformats.org/officeDocument/2006/relationships/image" Target="../media/image55.emf"/><Relationship Id="rId23" Type="http://schemas.openxmlformats.org/officeDocument/2006/relationships/image" Target="../media/image63.emf"/><Relationship Id="rId10" Type="http://schemas.openxmlformats.org/officeDocument/2006/relationships/image" Target="../media/image50.emf"/><Relationship Id="rId19" Type="http://schemas.openxmlformats.org/officeDocument/2006/relationships/image" Target="../media/image59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Relationship Id="rId14" Type="http://schemas.openxmlformats.org/officeDocument/2006/relationships/image" Target="../media/image54.emf"/><Relationship Id="rId22" Type="http://schemas.openxmlformats.org/officeDocument/2006/relationships/image" Target="../media/image6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1.emf"/><Relationship Id="rId3" Type="http://schemas.openxmlformats.org/officeDocument/2006/relationships/image" Target="../media/image43.emf"/><Relationship Id="rId7" Type="http://schemas.openxmlformats.org/officeDocument/2006/relationships/image" Target="../media/image55.emf"/><Relationship Id="rId12" Type="http://schemas.openxmlformats.org/officeDocument/2006/relationships/image" Target="../media/image6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11" Type="http://schemas.openxmlformats.org/officeDocument/2006/relationships/image" Target="../media/image59.emf"/><Relationship Id="rId5" Type="http://schemas.openxmlformats.org/officeDocument/2006/relationships/image" Target="../media/image49.emf"/><Relationship Id="rId15" Type="http://schemas.openxmlformats.org/officeDocument/2006/relationships/image" Target="../media/image63.emf"/><Relationship Id="rId10" Type="http://schemas.openxmlformats.org/officeDocument/2006/relationships/image" Target="../media/image58.emf"/><Relationship Id="rId4" Type="http://schemas.openxmlformats.org/officeDocument/2006/relationships/image" Target="../media/image44.emf"/><Relationship Id="rId9" Type="http://schemas.openxmlformats.org/officeDocument/2006/relationships/image" Target="../media/image57.emf"/><Relationship Id="rId14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65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59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0.png"/><Relationship Id="rId21" Type="http://schemas.openxmlformats.org/officeDocument/2006/relationships/image" Target="../media/image66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60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0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61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0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6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0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7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64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0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8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670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0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70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69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0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7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70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71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0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7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70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71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6388" y="1524000"/>
            <a:ext cx="9018587" cy="414264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r>
              <a:rPr lang="en-US" sz="3600" dirty="0"/>
              <a:t>Neural Networks II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10319" y="5789223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Stuart Russell and Dawn Song 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2"/>
          <p:cNvSpPr txBox="1">
            <a:spLocks noGrp="1"/>
          </p:cNvSpPr>
          <p:nvPr>
            <p:ph type="body" idx="1"/>
          </p:nvPr>
        </p:nvSpPr>
        <p:spPr>
          <a:xfrm>
            <a:off x="609599" y="1371286"/>
            <a:ext cx="5486401" cy="548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Derivatives tables: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703" name="Google Shape;703;p3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about computing all the derivatives?</a:t>
            </a:r>
            <a:endParaRPr/>
          </a:p>
        </p:txBody>
      </p:sp>
      <p:pic>
        <p:nvPicPr>
          <p:cNvPr id="704" name="Google Shape;7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524000"/>
            <a:ext cx="4582475" cy="4987921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32"/>
          <p:cNvSpPr txBox="1"/>
          <p:nvPr/>
        </p:nvSpPr>
        <p:spPr>
          <a:xfrm>
            <a:off x="-76200" y="6604084"/>
            <a:ext cx="420339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[source:  http://hyperphysics.phy-astr.gsu.edu/hbase/Math/derfunc.html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1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about computing all the derivatives?</a:t>
            </a:r>
            <a:endParaRPr/>
          </a:p>
        </p:txBody>
      </p:sp>
      <p:sp>
        <p:nvSpPr>
          <p:cNvPr id="711" name="Google Shape;711;p33"/>
          <p:cNvSpPr txBox="1"/>
          <p:nvPr/>
        </p:nvSpPr>
        <p:spPr>
          <a:xfrm>
            <a:off x="1219200" y="1344788"/>
            <a:ext cx="10439400" cy="355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neural net f is never one of those?</a:t>
            </a:r>
            <a:endParaRPr dirty="0"/>
          </a:p>
          <a:p>
            <a:pPr marL="742950" marR="0" lvl="1" indent="-285750" algn="l" rtl="0">
              <a:spcBef>
                <a:spcPts val="1176"/>
              </a:spcBef>
              <a:spcAft>
                <a:spcPts val="0"/>
              </a:spcAft>
              <a:buClr>
                <a:schemeClr val="hlink"/>
              </a:buClr>
              <a:buSzPts val="1467"/>
              <a:buFont typeface="Noto Sans Symbols"/>
              <a:buChar char="■"/>
            </a:pPr>
            <a:r>
              <a:rPr lang="en-US" sz="266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problem: CHAIN RULE:</a:t>
            </a:r>
            <a:endParaRPr dirty="0"/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endParaRPr dirty="0"/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endParaRPr dirty="0"/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Derivatives can be computed by following well-defined procedures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2" name="Google Shape;71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5300" y="2902587"/>
            <a:ext cx="2743200" cy="4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3365" y="4267200"/>
            <a:ext cx="3448680" cy="410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13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4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Automatic differentiation software 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e.g. Theano, TensorFlow, PyTorch, Chainer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Only need to program the function g(x,y,w)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Can automatically compute all derivatives w.r.t. all entries in w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This is typically done by caching info during forward computation pass of f, and then doing a backward pass = “backpropagation”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Autodiff / Backpropagation can often be done at computational cost comparable to the forward pass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Need to know this exists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How this is done?  --  outside of scope of CS188</a:t>
            </a: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719" name="Google Shape;719;p3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Automatic Differentiation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351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Network (setting weights)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7674232" y="1983584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7674232" y="2720183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674232" y="3456782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7674232" y="4195768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7674232" y="1983584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7674232" y="3306767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7674232" y="2415387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7674232" y="2415387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7674232" y="2720183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7674232" y="3306767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7674232" y="2415387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9731632" y="33067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88" y="2187485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32" y="3092859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32" y="3938600"/>
            <a:ext cx="2612768" cy="4561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A01153-3F7F-6644-BFE2-8694D89285D8}"/>
              </a:ext>
            </a:extLst>
          </p:cNvPr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0A9A8E-1F14-F24F-898C-6D4E29D54C25}"/>
              </a:ext>
            </a:extLst>
          </p:cNvPr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441AF3-4700-4D4C-97A4-94A70A289E05}"/>
              </a:ext>
            </a:extLst>
          </p:cNvPr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768360-3B88-7D40-BC4A-C666016E741C}"/>
              </a:ext>
            </a:extLst>
          </p:cNvPr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75CDD4-D652-D247-9B4F-692752AF7464}"/>
              </a:ext>
            </a:extLst>
          </p:cNvPr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E444B7-D5A5-4846-A1AE-7044E3638EF1}"/>
              </a:ext>
            </a:extLst>
          </p:cNvPr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12EB48-A487-3441-B5C9-9F27DB460D30}"/>
              </a:ext>
            </a:extLst>
          </p:cNvPr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9EC0A3-2056-044A-AE2F-C88F186B5C62}"/>
              </a:ext>
            </a:extLst>
          </p:cNvPr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F0B3B4-206D-6940-908E-B8F44CC68A39}"/>
              </a:ext>
            </a:extLst>
          </p:cNvPr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B0079F-C22D-F447-8748-DD4429427D40}"/>
              </a:ext>
            </a:extLst>
          </p:cNvPr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A79B31-1D20-1E44-A15E-1EC23742DAD1}"/>
              </a:ext>
            </a:extLst>
          </p:cNvPr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BD58D6-B6E6-264F-A75C-917629177410}"/>
              </a:ext>
            </a:extLst>
          </p:cNvPr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91ED56-EAB4-6444-8B34-63672FF754B6}"/>
              </a:ext>
            </a:extLst>
          </p:cNvPr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686E79-56CA-AD42-8459-398310976342}"/>
              </a:ext>
            </a:extLst>
          </p:cNvPr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1E9E4E-A9F7-0046-A54F-E1C074D731BA}"/>
              </a:ext>
            </a:extLst>
          </p:cNvPr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D06C78-41F4-464E-AF0E-1248CC676A5A}"/>
              </a:ext>
            </a:extLst>
          </p:cNvPr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C1FE6E-11B8-5943-A4D8-29C373D9E851}"/>
              </a:ext>
            </a:extLst>
          </p:cNvPr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1BD88F-8F49-D444-92C8-C752211BAEAA}"/>
              </a:ext>
            </a:extLst>
          </p:cNvPr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6B768-DCB7-E94B-8EA6-B6D07998F922}"/>
              </a:ext>
            </a:extLst>
          </p:cNvPr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86C79-4210-9543-83E6-0D045AD38EF0}"/>
              </a:ext>
            </a:extLst>
          </p:cNvPr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CF439-C5E4-9649-8385-752CE355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422" y="1791880"/>
            <a:ext cx="372778" cy="344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D04483-3165-034C-BE0B-15F0A4D7A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211" y="2530866"/>
            <a:ext cx="372778" cy="344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0BE36-B407-0D44-8AF7-EB6CFBA7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179" y="3300221"/>
            <a:ext cx="372778" cy="351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AFE58B-058B-BA45-A9EE-D6F6C0E4E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641" y="4630281"/>
            <a:ext cx="462715" cy="345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288C3A-C36C-8B45-8975-F43E3BB07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33" y="4613010"/>
            <a:ext cx="537661" cy="3799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2BC2E8-5A0C-5A43-9CD3-6E23F71C0B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885" y="4630281"/>
            <a:ext cx="462715" cy="3454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3E5AA-E16B-F54D-AA02-856880D05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565" y="1817269"/>
            <a:ext cx="372778" cy="3441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0791AF-85B3-AE4C-8102-D8EEFB1D3A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467" y="2530866"/>
            <a:ext cx="372778" cy="344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4C2811-1A29-5648-842D-91B62BE1E0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7260" y="3291039"/>
            <a:ext cx="338889" cy="3193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9AA10B-F33D-3E40-82EC-9CD1D6C566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4502" y="3259105"/>
            <a:ext cx="394285" cy="351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ECD10-FAC9-0044-8A9E-DB39334D94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2785" y="2504765"/>
            <a:ext cx="433714" cy="3785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4257" y="1803124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4B6809-8D43-374B-866E-FAEBC539B5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3513" y="3199165"/>
            <a:ext cx="554762" cy="2585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D4B2D8-497C-2545-B102-D16DA9407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98838" y="4073494"/>
            <a:ext cx="554762" cy="2639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E5A591-9F0D-0948-815B-21453BD17A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86400" y="3319869"/>
            <a:ext cx="490130" cy="263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3AAC56-D10E-A94C-898F-D0044F1AE0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6400" y="2639453"/>
            <a:ext cx="490130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100085-647A-DF4E-8B43-0FC5F604BF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77153" y="4739771"/>
            <a:ext cx="471835" cy="235916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ECE2D3-5359-324A-9257-C777AA415E9C}"/>
              </a:ext>
            </a:extLst>
          </p:cNvPr>
          <p:cNvCxnSpPr>
            <a:cxnSpLocks/>
            <a:stCxn id="35" idx="6"/>
            <a:endCxn id="42" idx="2"/>
          </p:cNvCxnSpPr>
          <p:nvPr/>
        </p:nvCxnSpPr>
        <p:spPr>
          <a:xfrm flipV="1">
            <a:off x="762000" y="1981200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ABCD7A0-8A5E-0649-A78C-A9A10F8D687C}"/>
              </a:ext>
            </a:extLst>
          </p:cNvPr>
          <p:cNvCxnSpPr>
            <a:cxnSpLocks/>
            <a:stCxn id="35" idx="6"/>
            <a:endCxn id="43" idx="2"/>
          </p:cNvCxnSpPr>
          <p:nvPr/>
        </p:nvCxnSpPr>
        <p:spPr>
          <a:xfrm>
            <a:off x="762000" y="1983584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43F17B1-E77E-3242-9073-5E30192DE4F1}"/>
              </a:ext>
            </a:extLst>
          </p:cNvPr>
          <p:cNvCxnSpPr>
            <a:cxnSpLocks/>
            <a:stCxn id="35" idx="6"/>
            <a:endCxn id="45" idx="2"/>
          </p:cNvCxnSpPr>
          <p:nvPr/>
        </p:nvCxnSpPr>
        <p:spPr>
          <a:xfrm>
            <a:off x="762000" y="1983584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7AA8CC3-A41D-2641-AEC3-00760CF4A2F4}"/>
              </a:ext>
            </a:extLst>
          </p:cNvPr>
          <p:cNvCxnSpPr>
            <a:cxnSpLocks/>
            <a:stCxn id="35" idx="6"/>
            <a:endCxn id="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CBA05B1-1FF2-924E-8540-42C7CCD0D09F}"/>
              </a:ext>
            </a:extLst>
          </p:cNvPr>
          <p:cNvCxnSpPr>
            <a:cxnSpLocks/>
            <a:stCxn id="36" idx="6"/>
            <a:endCxn id="42" idx="2"/>
          </p:cNvCxnSpPr>
          <p:nvPr/>
        </p:nvCxnSpPr>
        <p:spPr>
          <a:xfrm flipV="1">
            <a:off x="762000" y="1981200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A1430B-7D9B-534C-BE41-71F12328FC51}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762000" y="2720183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5BBF901-F044-4D4A-BDCC-94282E86A03D}"/>
              </a:ext>
            </a:extLst>
          </p:cNvPr>
          <p:cNvCxnSpPr>
            <a:cxnSpLocks/>
            <a:stCxn id="37" idx="6"/>
            <a:endCxn id="45" idx="2"/>
          </p:cNvCxnSpPr>
          <p:nvPr/>
        </p:nvCxnSpPr>
        <p:spPr>
          <a:xfrm flipV="1">
            <a:off x="762000" y="345439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D6522C-378B-C145-8588-00A5DD78D75F}"/>
              </a:ext>
            </a:extLst>
          </p:cNvPr>
          <p:cNvCxnSpPr>
            <a:cxnSpLocks/>
            <a:stCxn id="36" idx="6"/>
            <a:endCxn id="43" idx="2"/>
          </p:cNvCxnSpPr>
          <p:nvPr/>
        </p:nvCxnSpPr>
        <p:spPr>
          <a:xfrm flipV="1">
            <a:off x="762000" y="2717799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E3CA7E1-B791-F643-A52A-C201B74E77C2}"/>
              </a:ext>
            </a:extLst>
          </p:cNvPr>
          <p:cNvCxnSpPr>
            <a:cxnSpLocks/>
            <a:stCxn id="36" idx="6"/>
            <a:endCxn id="45" idx="2"/>
          </p:cNvCxnSpPr>
          <p:nvPr/>
        </p:nvCxnSpPr>
        <p:spPr>
          <a:xfrm>
            <a:off x="762000" y="2720183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A4370DF-83A4-7A43-84B5-47EFA835A973}"/>
              </a:ext>
            </a:extLst>
          </p:cNvPr>
          <p:cNvCxnSpPr>
            <a:cxnSpLocks/>
            <a:stCxn id="37" idx="6"/>
            <a:endCxn id="46" idx="2"/>
          </p:cNvCxnSpPr>
          <p:nvPr/>
        </p:nvCxnSpPr>
        <p:spPr>
          <a:xfrm>
            <a:off x="762000" y="3456782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0EF41F6-7E7D-4746-B5BA-E33F8AACDD3A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 flipV="1">
            <a:off x="762000" y="2717799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F271589-F31A-8548-A1A9-8E363DC490B7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 flipV="1">
            <a:off x="762000" y="1981200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6E567D3-4C4B-0547-8B5F-CCEB65CA29E6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762000" y="1981200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A3574CE-D484-B141-979B-3D957468BCA2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 flipV="1">
            <a:off x="762000" y="2717799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EE98790-01FE-B94D-B198-9B5AE88464B2}"/>
              </a:ext>
            </a:extLst>
          </p:cNvPr>
          <p:cNvCxnSpPr>
            <a:cxnSpLocks/>
            <a:stCxn id="39" idx="6"/>
            <a:endCxn id="45" idx="2"/>
          </p:cNvCxnSpPr>
          <p:nvPr/>
        </p:nvCxnSpPr>
        <p:spPr>
          <a:xfrm flipV="1">
            <a:off x="762000" y="3454398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4E60EF2-2C34-714A-8FF9-5D3E24E36813}"/>
              </a:ext>
            </a:extLst>
          </p:cNvPr>
          <p:cNvCxnSpPr>
            <a:cxnSpLocks/>
            <a:stCxn id="39" idx="6"/>
            <a:endCxn id="46" idx="2"/>
          </p:cNvCxnSpPr>
          <p:nvPr/>
        </p:nvCxnSpPr>
        <p:spPr>
          <a:xfrm flipV="1">
            <a:off x="762000" y="48029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7825F59-9CB9-6344-9B57-17527746426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5A182EC-8071-6645-86B2-10FC3010459A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7691FB5-9F33-5E41-9A0A-D6D0DC947AA9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929864A-6C42-9A4A-AA31-DCE78AC3DFA7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557496D-90FC-8E49-9C3B-FD924BD921F3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6C6287D-0C84-3F44-8E45-3EBFB69B44D5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20AF504-55DC-D34F-844F-3A95DF368096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E9EB7F5-3372-C740-95EA-1E454BE1C05C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3697004-4831-AE43-A5ED-784069FE97F9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29FFCF0-28DA-D845-9BB1-5B73A19C0F95}"/>
              </a:ext>
            </a:extLst>
          </p:cNvPr>
          <p:cNvCxnSpPr>
            <a:cxnSpLocks/>
          </p:cNvCxnSpPr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33ABE2A-AB6B-5441-8521-4B340F180538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357EF21-034E-9D4C-80D8-3406AA34893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AE527D8-4141-8E41-B6C6-33739702ACEA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D28FD8A-010E-CA44-BBA2-FD8BF8416596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09044F1-96A8-DC42-B7B2-1C9CA2F1B66B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7F8137A-5D13-CF43-8EF4-D1F112B22AD6}"/>
              </a:ext>
            </a:extLst>
          </p:cNvPr>
          <p:cNvCxnSpPr>
            <a:cxnSpLocks/>
          </p:cNvCxnSpPr>
          <p:nvPr/>
        </p:nvCxnSpPr>
        <p:spPr>
          <a:xfrm flipV="1">
            <a:off x="24384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F777358-80CD-3241-98E3-E428B9AF6390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0F675C8-1B24-524F-858C-C86971377E78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5B40515-0F4D-5C46-9A99-79394DF76AA3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A06DE4D-5375-BB40-9268-1C5AC95D4199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6E92EF-39FC-234C-A220-A3F83E361EEB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3F6A3F-FCF7-FE4C-8D94-82A79307AA97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35386F5-1965-D341-8E1A-C4FAC31BA97F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8BF3F7F-586A-4B42-B3F6-F5AD2C58961F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76F0F04-7C4E-B644-9BCF-ADA074FA9983}"/>
              </a:ext>
            </a:extLst>
          </p:cNvPr>
          <p:cNvCxnSpPr>
            <a:cxnSpLocks/>
          </p:cNvCxnSpPr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3AF7B9B-CBF7-1249-A51A-763A66E85AC1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B7FA1F7-B4AA-324B-86F1-2ED5A1CB2D08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2D3E96-08D3-A143-9773-6266F721701B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81899A1-AD76-EC43-8196-67259176AA09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E16F824-6829-FF49-8BE4-F9B0B4363308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A9418F8-DA02-FA4C-AA82-7B0BA7831519}"/>
              </a:ext>
            </a:extLst>
          </p:cNvPr>
          <p:cNvCxnSpPr>
            <a:cxnSpLocks/>
          </p:cNvCxnSpPr>
          <p:nvPr/>
        </p:nvCxnSpPr>
        <p:spPr>
          <a:xfrm flipV="1">
            <a:off x="60198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C96864B-164A-264C-8D12-EEB1EEF08CBF}"/>
              </a:ext>
            </a:extLst>
          </p:cNvPr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D8C7955-1B4B-AD4D-A686-20CD5A764FF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14015" y="5613402"/>
            <a:ext cx="4628677" cy="902645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5B927CD3-EB61-6841-86E9-C1F1725F690F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357347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</a:t>
            </a:r>
            <a:r>
              <a:rPr lang="en-US"/>
              <a:t>a Network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7674232" y="1983584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7674232" y="2720183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674232" y="3456782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7674232" y="4195768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7674232" y="1983584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7674232" y="3306767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7674232" y="2415387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7674232" y="2415387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7674232" y="2720183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7674232" y="3306767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7674232" y="2415387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9731632" y="33067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88" y="2187485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32" y="3092859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32" y="3938600"/>
            <a:ext cx="2612768" cy="4561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A01153-3F7F-6644-BFE2-8694D89285D8}"/>
              </a:ext>
            </a:extLst>
          </p:cNvPr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C1FE6E-11B8-5943-A4D8-29C373D9E851}"/>
              </a:ext>
            </a:extLst>
          </p:cNvPr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1BD88F-8F49-D444-92C8-C752211BAEAA}"/>
              </a:ext>
            </a:extLst>
          </p:cNvPr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6B768-DCB7-E94B-8EA6-B6D07998F922}"/>
              </a:ext>
            </a:extLst>
          </p:cNvPr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86C79-4210-9543-83E6-0D045AD38EF0}"/>
              </a:ext>
            </a:extLst>
          </p:cNvPr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288C3A-C36C-8B45-8975-F43E3BB07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933" y="4613010"/>
            <a:ext cx="537661" cy="3799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9AA10B-F33D-3E40-82EC-9CD1D6C56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502" y="3259105"/>
            <a:ext cx="394285" cy="351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ECD10-FAC9-0044-8A9E-DB39334D9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785" y="2504765"/>
            <a:ext cx="433714" cy="3785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257" y="1803124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4B6809-8D43-374B-866E-FAEBC539B5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3513" y="3199165"/>
            <a:ext cx="554762" cy="2585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D4B2D8-497C-2545-B102-D16DA94073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8838" y="4073494"/>
            <a:ext cx="554762" cy="2639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E5A591-9F0D-0948-815B-21453BD17A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3319869"/>
            <a:ext cx="490130" cy="263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3AAC56-D10E-A94C-898F-D0044F1AE0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2639453"/>
            <a:ext cx="490130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100085-647A-DF4E-8B43-0FC5F604BF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77153" y="4739771"/>
            <a:ext cx="471835" cy="235916"/>
          </a:xfrm>
          <a:prstGeom prst="rect">
            <a:avLst/>
          </a:prstGeom>
        </p:spPr>
      </p:pic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F777358-80CD-3241-98E3-E428B9AF6390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0F675C8-1B24-524F-858C-C86971377E78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5B40515-0F4D-5C46-9A99-79394DF76AA3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A06DE4D-5375-BB40-9268-1C5AC95D4199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6E92EF-39FC-234C-A220-A3F83E361EEB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3F6A3F-FCF7-FE4C-8D94-82A79307AA97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35386F5-1965-D341-8E1A-C4FAC31BA97F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8BF3F7F-586A-4B42-B3F6-F5AD2C58961F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76F0F04-7C4E-B644-9BCF-ADA074FA9983}"/>
              </a:ext>
            </a:extLst>
          </p:cNvPr>
          <p:cNvCxnSpPr>
            <a:cxnSpLocks/>
          </p:cNvCxnSpPr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3AF7B9B-CBF7-1249-A51A-763A66E85AC1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B7FA1F7-B4AA-324B-86F1-2ED5A1CB2D08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2D3E96-08D3-A143-9773-6266F721701B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81899A1-AD76-EC43-8196-67259176AA09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E16F824-6829-FF49-8BE4-F9B0B4363308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A9418F8-DA02-FA4C-AA82-7B0BA7831519}"/>
              </a:ext>
            </a:extLst>
          </p:cNvPr>
          <p:cNvCxnSpPr>
            <a:cxnSpLocks/>
          </p:cNvCxnSpPr>
          <p:nvPr/>
        </p:nvCxnSpPr>
        <p:spPr>
          <a:xfrm flipV="1">
            <a:off x="60198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B927CD3-EB61-6841-86E9-C1F1725F690F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7747D-C853-DC4C-A277-27B5CBB88E81}"/>
              </a:ext>
            </a:extLst>
          </p:cNvPr>
          <p:cNvSpPr txBox="1"/>
          <p:nvPr/>
        </p:nvSpPr>
        <p:spPr>
          <a:xfrm>
            <a:off x="1797687" y="2507149"/>
            <a:ext cx="22124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Key words: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Gradient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Backprop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282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990600"/>
                <a:ext cx="11379200" cy="3639491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br>
                  <a:rPr lang="en-US" sz="2000" dirty="0"/>
                </a:b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= _____________________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_____________________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More complex to compute for more complicated functions</a:t>
                </a:r>
              </a:p>
              <a:p>
                <a:pPr marL="457176" lvl="1" indent="0">
                  <a:buNone/>
                </a:pPr>
                <a:endParaRPr lang="en-US" sz="2000" dirty="0"/>
              </a:p>
              <a:p>
                <a:pPr lvl="1"/>
                <a:endParaRPr 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990600"/>
                <a:ext cx="11379200" cy="3639491"/>
              </a:xfrm>
              <a:blipFill>
                <a:blip r:embed="rId4"/>
                <a:stretch>
                  <a:fillRect l="-781" t="-697" b="-49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36C432-7AD9-0C48-91FC-A18B1F3CD626}"/>
              </a:ext>
            </a:extLst>
          </p:cNvPr>
          <p:cNvSpPr txBox="1"/>
          <p:nvPr/>
        </p:nvSpPr>
        <p:spPr>
          <a:xfrm>
            <a:off x="8420100" y="5323291"/>
            <a:ext cx="265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Computation Graph</a:t>
            </a:r>
          </a:p>
        </p:txBody>
      </p:sp>
    </p:spTree>
    <p:extLst>
      <p:ext uri="{BB962C8B-B14F-4D97-AF65-F5344CB8AC3E}">
        <p14:creationId xmlns:p14="http://schemas.microsoft.com/office/powerpoint/2010/main" val="9919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  <a:blipFill>
                <a:blip r:embed="rId4"/>
                <a:stretch>
                  <a:fillRect l="-750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936C432-7AD9-0C48-91FC-A18B1F3CD626}"/>
              </a:ext>
            </a:extLst>
          </p:cNvPr>
          <p:cNvSpPr txBox="1"/>
          <p:nvPr/>
        </p:nvSpPr>
        <p:spPr>
          <a:xfrm>
            <a:off x="8168318" y="6172200"/>
            <a:ext cx="265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Computation Graph</a:t>
            </a:r>
          </a:p>
        </p:txBody>
      </p:sp>
    </p:spTree>
    <p:extLst>
      <p:ext uri="{BB962C8B-B14F-4D97-AF65-F5344CB8AC3E}">
        <p14:creationId xmlns:p14="http://schemas.microsoft.com/office/powerpoint/2010/main" val="8896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2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:endParaRPr lang="en-US" sz="2400" b="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  <a:blipFill>
                <a:blip r:embed="rId4"/>
                <a:stretch>
                  <a:fillRect l="-750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30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10972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=?????</m:t>
                    </m:r>
                  </m:oMath>
                </a14:m>
                <a:endParaRPr lang="en-US" sz="2000" b="0" dirty="0"/>
              </a:p>
              <a:p>
                <a:endParaRPr lang="en-US" sz="2400" b="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  <a:blipFill>
                <a:blip r:embed="rId4"/>
                <a:stretch>
                  <a:fillRect l="-750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73266" y="1"/>
            <a:ext cx="1425835" cy="17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62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b="0" dirty="0"/>
              </a:p>
              <a:p>
                <a:endParaRPr lang="en-US" sz="2000" b="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  <a:blipFill>
                <a:blip r:embed="rId4"/>
                <a:stretch>
                  <a:fillRect l="-750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4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Bayesian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4729164"/>
          </a:xfrm>
        </p:spPr>
        <p:txBody>
          <a:bodyPr/>
          <a:lstStyle/>
          <a:p>
            <a:r>
              <a:rPr lang="en-US" sz="2800" dirty="0"/>
              <a:t>Prior </a:t>
            </a:r>
            <a:r>
              <a:rPr lang="en-US" sz="2800" dirty="0">
                <a:solidFill>
                  <a:srgbClr val="CC00CC"/>
                </a:solidFill>
              </a:rPr>
              <a:t>P(H)</a:t>
            </a:r>
            <a:r>
              <a:rPr lang="en-US" sz="2800" dirty="0"/>
              <a:t>, training data </a:t>
            </a:r>
            <a:r>
              <a:rPr lang="en-US" sz="2800" b="1" dirty="0">
                <a:solidFill>
                  <a:srgbClr val="CC00CC"/>
                </a:solidFill>
              </a:rPr>
              <a:t>X</a:t>
            </a:r>
            <a:r>
              <a:rPr lang="en-US" sz="2800" dirty="0">
                <a:solidFill>
                  <a:srgbClr val="CC00CC"/>
                </a:solidFill>
              </a:rPr>
              <a:t>=</a:t>
            </a:r>
            <a:r>
              <a:rPr lang="en-US" sz="2800" b="1" dirty="0">
                <a:solidFill>
                  <a:srgbClr val="CC00CC"/>
                </a:solidFill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</a:rPr>
              <a:t>1</a:t>
            </a:r>
            <a:r>
              <a:rPr lang="en-US" sz="2800" dirty="0">
                <a:solidFill>
                  <a:srgbClr val="CC00CC"/>
                </a:solidFill>
              </a:rPr>
              <a:t>,...,</a:t>
            </a:r>
            <a:r>
              <a:rPr lang="en-US" sz="2800" b="1" dirty="0" err="1">
                <a:solidFill>
                  <a:srgbClr val="CC00CC"/>
                </a:solidFill>
              </a:rPr>
              <a:t>x</a:t>
            </a:r>
            <a:r>
              <a:rPr lang="en-US" sz="2800" baseline="-25000" dirty="0" err="1">
                <a:solidFill>
                  <a:srgbClr val="CC00CC"/>
                </a:solidFill>
              </a:rPr>
              <a:t>N</a:t>
            </a:r>
            <a:endParaRPr lang="en-US" sz="2800" baseline="-25000" dirty="0">
              <a:solidFill>
                <a:srgbClr val="CC00CC"/>
              </a:solidFill>
            </a:endParaRPr>
          </a:p>
          <a:p>
            <a:r>
              <a:rPr lang="en-US" sz="2800" dirty="0"/>
              <a:t>Given the data so far, each hypothesis has a posterior probability: </a:t>
            </a:r>
          </a:p>
          <a:p>
            <a:pPr lvl="1"/>
            <a:r>
              <a:rPr lang="en-US" sz="2400" dirty="0">
                <a:solidFill>
                  <a:srgbClr val="CC00CC"/>
                </a:solidFill>
              </a:rPr>
              <a:t>P(</a:t>
            </a:r>
            <a:r>
              <a:rPr lang="en-US" sz="2400" dirty="0" err="1">
                <a:solidFill>
                  <a:srgbClr val="CC00CC"/>
                </a:solidFill>
              </a:rPr>
              <a:t>h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b="1" dirty="0" err="1">
                <a:solidFill>
                  <a:srgbClr val="CC00CC"/>
                </a:solidFill>
              </a:rPr>
              <a:t>X</a:t>
            </a:r>
            <a:r>
              <a:rPr lang="en-US" sz="2400" dirty="0">
                <a:solidFill>
                  <a:srgbClr val="CC00CC"/>
                </a:solidFill>
              </a:rPr>
              <a:t>) = α P(</a:t>
            </a:r>
            <a:r>
              <a:rPr lang="en-US" sz="2400" b="1" dirty="0" err="1">
                <a:solidFill>
                  <a:srgbClr val="CC00CC"/>
                </a:solidFill>
              </a:rPr>
              <a:t>X</a:t>
            </a:r>
            <a:r>
              <a:rPr lang="en-US" sz="2400" dirty="0" err="1">
                <a:solidFill>
                  <a:srgbClr val="CC00CC"/>
                </a:solidFill>
              </a:rPr>
              <a:t>|h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)P(</a:t>
            </a:r>
            <a:r>
              <a:rPr lang="en-US" sz="2400" dirty="0" err="1">
                <a:solidFill>
                  <a:srgbClr val="CC00CC"/>
                </a:solidFill>
              </a:rPr>
              <a:t>h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dirty="0"/>
              <a:t>= α x Likelihood x Prior</a:t>
            </a:r>
          </a:p>
          <a:p>
            <a:r>
              <a:rPr lang="en-US" sz="2800" dirty="0"/>
              <a:t>Predictions use a likelihood-weighted average over the hypotheses: </a:t>
            </a:r>
          </a:p>
          <a:p>
            <a:pPr lvl="1"/>
            <a:r>
              <a:rPr lang="en-US" sz="2400" dirty="0">
                <a:solidFill>
                  <a:srgbClr val="CC00CC"/>
                </a:solidFill>
              </a:rPr>
              <a:t>P(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</a:rPr>
              <a:t>N+1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dirty="0">
                <a:solidFill>
                  <a:srgbClr val="CC00CC"/>
                </a:solidFill>
              </a:rPr>
              <a:t>) = </a:t>
            </a:r>
            <a:r>
              <a:rPr lang="en-US" sz="2400" dirty="0" err="1">
                <a:solidFill>
                  <a:srgbClr val="CC00CC"/>
                </a:solidFill>
              </a:rPr>
              <a:t>Σ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P(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</a:rPr>
              <a:t>N+1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dirty="0">
                <a:solidFill>
                  <a:srgbClr val="CC00CC"/>
                </a:solidFill>
              </a:rPr>
              <a:t>,h</a:t>
            </a:r>
            <a:r>
              <a:rPr lang="en-US" sz="2400" baseline="-25000" dirty="0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)P(</a:t>
            </a:r>
            <a:r>
              <a:rPr lang="en-US" sz="2400" dirty="0" err="1">
                <a:solidFill>
                  <a:srgbClr val="CC00CC"/>
                </a:solidFill>
              </a:rPr>
              <a:t>h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b="1" dirty="0" err="1">
                <a:solidFill>
                  <a:srgbClr val="CC00CC"/>
                </a:solidFill>
              </a:rPr>
              <a:t>X</a:t>
            </a:r>
            <a:r>
              <a:rPr lang="en-US" sz="2400" dirty="0">
                <a:solidFill>
                  <a:srgbClr val="CC00CC"/>
                </a:solidFill>
              </a:rPr>
              <a:t>) = </a:t>
            </a:r>
            <a:r>
              <a:rPr lang="en-US" sz="2400" dirty="0" err="1">
                <a:solidFill>
                  <a:srgbClr val="CC00CC"/>
                </a:solidFill>
              </a:rPr>
              <a:t>Σ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P(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</a:rPr>
              <a:t>N+1</a:t>
            </a:r>
            <a:r>
              <a:rPr lang="en-US" sz="2400" dirty="0">
                <a:solidFill>
                  <a:srgbClr val="CC00CC"/>
                </a:solidFill>
              </a:rPr>
              <a:t>|h</a:t>
            </a:r>
            <a:r>
              <a:rPr lang="en-US" sz="2400" baseline="-25000" dirty="0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)P(</a:t>
            </a:r>
            <a:r>
              <a:rPr lang="en-US" sz="2400" dirty="0" err="1">
                <a:solidFill>
                  <a:srgbClr val="CC00CC"/>
                </a:solidFill>
              </a:rPr>
              <a:t>h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b="1" dirty="0" err="1">
                <a:solidFill>
                  <a:srgbClr val="CC00CC"/>
                </a:solidFill>
              </a:rPr>
              <a:t>X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</a:p>
          <a:p>
            <a:r>
              <a:rPr lang="en-US" sz="2800" dirty="0"/>
              <a:t>No need to pick one best-guess hypothesis! </a:t>
            </a:r>
          </a:p>
          <a:p>
            <a:pPr lvl="1"/>
            <a:r>
              <a:rPr lang="en-US" sz="2400" dirty="0"/>
              <a:t>Drawback: </a:t>
            </a:r>
            <a:r>
              <a:rPr lang="en-US" sz="2400" dirty="0" err="1">
                <a:solidFill>
                  <a:srgbClr val="CC00CC"/>
                </a:solidFill>
              </a:rPr>
              <a:t>Σ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baseline="-25000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may be expensive/impossible for large/infinite </a:t>
            </a:r>
            <a:r>
              <a:rPr lang="en-US" sz="2400" dirty="0">
                <a:solidFill>
                  <a:srgbClr val="CC00CC"/>
                </a:solidFill>
              </a:rPr>
              <a:t>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10972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=?????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  <a:blipFill>
                <a:blip r:embed="rId4"/>
                <a:stretch>
                  <a:fillRect l="-750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73266" y="1"/>
            <a:ext cx="1425835" cy="17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6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  <a:blipFill>
                <a:blip r:embed="rId4"/>
                <a:stretch>
                  <a:fillRect l="-750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10136" y="5522055"/>
                <a:ext cx="42338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Interpretation: A tiny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will result in an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times increase in g due to this computation path.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36" y="5522055"/>
                <a:ext cx="4233863" cy="923330"/>
              </a:xfrm>
              <a:prstGeom prst="rect">
                <a:avLst/>
              </a:prstGeom>
              <a:blipFill>
                <a:blip r:embed="rId23"/>
                <a:stretch>
                  <a:fillRect l="-1198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 flipV="1">
            <a:off x="4491037" y="5423359"/>
            <a:ext cx="304800" cy="23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91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10972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⋅3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  <a:blipFill>
                <a:blip r:embed="rId4"/>
                <a:stretch>
                  <a:fillRect l="-750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773266" y="1"/>
            <a:ext cx="1425835" cy="1781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43200" y="5690872"/>
                <a:ext cx="381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dirty="0"/>
                  <a:t> may be useful.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690872"/>
                <a:ext cx="3810000" cy="369332"/>
              </a:xfrm>
              <a:prstGeom prst="rect">
                <a:avLst/>
              </a:prstGeom>
              <a:blipFill>
                <a:blip r:embed="rId24"/>
                <a:stretch>
                  <a:fillRect l="-128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89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⋅3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  <a:blipFill>
                <a:blip r:embed="rId4"/>
                <a:stretch>
                  <a:fillRect l="-750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942659" y="3831193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659" y="3831193"/>
                <a:ext cx="459581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669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functions, use chain rule.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⋅3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⋅3=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  <a:blipFill>
                <a:blip r:embed="rId4"/>
                <a:stretch>
                  <a:fillRect l="-750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942659" y="3831193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659" y="3831193"/>
                <a:ext cx="459581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45759" y="4997393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759" y="4997393"/>
                <a:ext cx="459581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4419600" y="5638800"/>
            <a:ext cx="304800" cy="23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391025" y="6132713"/>
            <a:ext cx="333375" cy="277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16CB617-C7D0-9A44-8D46-27A0D8989ED3}"/>
              </a:ext>
            </a:extLst>
          </p:cNvPr>
          <p:cNvSpPr txBox="1"/>
          <p:nvPr/>
        </p:nvSpPr>
        <p:spPr>
          <a:xfrm>
            <a:off x="4876800" y="5715000"/>
            <a:ext cx="3927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Adding the changes to g contributed by </a:t>
            </a:r>
          </a:p>
          <a:p>
            <a:r>
              <a:rPr lang="en-US" dirty="0">
                <a:latin typeface="Calibri"/>
                <a:cs typeface="Calibri"/>
              </a:rPr>
              <a:t>change in w</a:t>
            </a:r>
            <a:r>
              <a:rPr lang="en-US" baseline="-25000" dirty="0">
                <a:latin typeface="Calibri"/>
                <a:cs typeface="Calibri"/>
              </a:rPr>
              <a:t>1</a:t>
            </a:r>
            <a:r>
              <a:rPr lang="en-US" dirty="0">
                <a:latin typeface="Calibri"/>
                <a:cs typeface="Calibri"/>
              </a:rPr>
              <a:t> together</a:t>
            </a:r>
          </a:p>
        </p:txBody>
      </p:sp>
    </p:spTree>
    <p:extLst>
      <p:ext uri="{BB962C8B-B14F-4D97-AF65-F5344CB8AC3E}">
        <p14:creationId xmlns:p14="http://schemas.microsoft.com/office/powerpoint/2010/main" val="846947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functions, use chain rule.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⋅3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⋅3=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  <a:blipFill>
                <a:blip r:embed="rId4"/>
                <a:stretch>
                  <a:fillRect l="-750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942659" y="3831193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659" y="3831193"/>
                <a:ext cx="459581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45759" y="4997393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759" y="4997393"/>
                <a:ext cx="459581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67240" y="5898398"/>
                <a:ext cx="2971800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40" y="5898398"/>
                <a:ext cx="2971800" cy="7087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631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AF991-39AE-A34D-AA7A-0EFD2E84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91E09-2F74-A541-A562-9D9F56AAF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627"/>
            <a:ext cx="12192000" cy="638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9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9956-6287-A448-83DA-57F4D5EB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71821-F93B-0641-9585-1A90A5AA8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42639"/>
            <a:ext cx="79248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26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of Key Ideas</a:t>
            </a:r>
            <a:endParaRPr/>
          </a:p>
        </p:txBody>
      </p:sp>
      <p:sp>
        <p:nvSpPr>
          <p:cNvPr id="731" name="Google Shape;731;p36"/>
          <p:cNvSpPr txBox="1">
            <a:spLocks noGrp="1"/>
          </p:cNvSpPr>
          <p:nvPr>
            <p:ph type="body" idx="1"/>
          </p:nvPr>
        </p:nvSpPr>
        <p:spPr>
          <a:xfrm>
            <a:off x="1447800" y="1219200"/>
            <a:ext cx="10337800" cy="5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/>
              <a:t>Optimize probability of label given input</a:t>
            </a:r>
            <a:endParaRPr sz="1200" dirty="0"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/>
              <a:t>Continuous optimization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Gradient ascent: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 dirty="0"/>
              <a:t>Compute steepest uphill direction = gradient (= just vector of partial derivatives)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 dirty="0"/>
              <a:t>Take step in the gradient direction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 dirty="0"/>
              <a:t>Repeat</a:t>
            </a:r>
            <a:endParaRPr sz="1200" dirty="0"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/>
              <a:t>Deep neural nets</a:t>
            </a:r>
          </a:p>
          <a:p>
            <a:pPr marL="800082" lvl="1" indent="-342882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000" dirty="0"/>
              <a:t>Layered computation graph</a:t>
            </a:r>
            <a:endParaRPr sz="2000" dirty="0"/>
          </a:p>
          <a:p>
            <a:pPr marL="1200113" lvl="2" indent="-285736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sz="1600" dirty="0"/>
              <a:t>Last layer = often logistic regression</a:t>
            </a:r>
            <a:endParaRPr sz="1600" dirty="0"/>
          </a:p>
          <a:p>
            <a:pPr marL="1200113" lvl="2" indent="-285736">
              <a:lnSpc>
                <a:spcPct val="90000"/>
              </a:lnSpc>
              <a:spcBef>
                <a:spcPts val="400"/>
              </a:spcBef>
              <a:buSzPts val="2000"/>
            </a:pPr>
            <a:r>
              <a:rPr lang="en-US" sz="1600" dirty="0"/>
              <a:t>Now also many more layers before this last layer</a:t>
            </a:r>
            <a:endParaRPr sz="1600" dirty="0"/>
          </a:p>
          <a:p>
            <a:pPr marL="1600142" lvl="3" indent="-228588">
              <a:lnSpc>
                <a:spcPct val="90000"/>
              </a:lnSpc>
              <a:spcBef>
                <a:spcPts val="320"/>
              </a:spcBef>
              <a:buSzPts val="1600"/>
            </a:pPr>
            <a:r>
              <a:rPr lang="en-US" sz="1600" dirty="0"/>
              <a:t>= computing the features</a:t>
            </a:r>
            <a:endParaRPr sz="1600" dirty="0"/>
          </a:p>
          <a:p>
            <a:pPr marL="1600142" lvl="3" indent="-228588">
              <a:lnSpc>
                <a:spcPct val="90000"/>
              </a:lnSpc>
              <a:spcBef>
                <a:spcPts val="320"/>
              </a:spcBef>
              <a:buSzPts val="1600"/>
            </a:pPr>
            <a:r>
              <a:rPr lang="en-US" sz="1600" dirty="0"/>
              <a:t> the features are learned rather than hand-designed</a:t>
            </a:r>
          </a:p>
          <a:p>
            <a:pPr marL="1142942" lvl="2" indent="-228588">
              <a:lnSpc>
                <a:spcPct val="90000"/>
              </a:lnSpc>
              <a:spcBef>
                <a:spcPts val="320"/>
              </a:spcBef>
              <a:buSzPts val="1600"/>
            </a:pPr>
            <a:r>
              <a:rPr lang="en-US" sz="1600" dirty="0"/>
              <a:t>Different neural network architectures: CNN, RNN, LSTM, Transformer</a:t>
            </a:r>
            <a:endParaRPr sz="1600" dirty="0"/>
          </a:p>
          <a:p>
            <a:pPr marL="742913" lvl="1" indent="-28573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Universal function approximation theorem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 dirty="0">
                <a:latin typeface="Courier"/>
                <a:ea typeface="Courier"/>
                <a:cs typeface="Courier"/>
                <a:sym typeface="Courier"/>
              </a:rPr>
              <a:t>If</a:t>
            </a:r>
            <a:r>
              <a:rPr lang="en-US" sz="1600" dirty="0"/>
              <a:t>         neural net is large enough 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 dirty="0">
                <a:latin typeface="Courier"/>
                <a:ea typeface="Courier"/>
                <a:cs typeface="Courier"/>
                <a:sym typeface="Courier"/>
              </a:rPr>
              <a:t>Then</a:t>
            </a:r>
            <a:r>
              <a:rPr lang="en-US" sz="1600" dirty="0"/>
              <a:t>   neural net can represent any continuous mapping from input to output with arbitrary accuracy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 dirty="0"/>
              <a:t>But remember: need to avoid overfitting  / memorizing the training data; early stopping!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Automatic differentiation gives the derivatives efficiently</a:t>
            </a:r>
            <a:endParaRPr sz="2000" dirty="0"/>
          </a:p>
        </p:txBody>
      </p:sp>
      <p:pic>
        <p:nvPicPr>
          <p:cNvPr id="732" name="Google Shape;73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8734" y="1219200"/>
            <a:ext cx="4177466" cy="508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817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2BD1-A78F-1442-8679-92B70B88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Neural Network Architectures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DFD13-0E86-254E-93FE-489166446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1" y="1384756"/>
            <a:ext cx="8408884" cy="5310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660D5D-00F8-D649-BEEC-A38F4228E5F1}"/>
              </a:ext>
            </a:extLst>
          </p:cNvPr>
          <p:cNvSpPr txBox="1"/>
          <p:nvPr/>
        </p:nvSpPr>
        <p:spPr>
          <a:xfrm>
            <a:off x="9126905" y="6494804"/>
            <a:ext cx="2989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Krizhevsky</a:t>
            </a:r>
            <a:r>
              <a:rPr lang="en-US" sz="1400" dirty="0"/>
              <a:t>, </a:t>
            </a:r>
            <a:r>
              <a:rPr lang="en-US" sz="1400" dirty="0" err="1"/>
              <a:t>Suskever</a:t>
            </a:r>
            <a:r>
              <a:rPr lang="en-US" sz="1400" dirty="0"/>
              <a:t>, Hinton, 2012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FA522-BD61-1147-8117-B5905AFE6ADE}"/>
              </a:ext>
            </a:extLst>
          </p:cNvPr>
          <p:cNvSpPr txBox="1"/>
          <p:nvPr/>
        </p:nvSpPr>
        <p:spPr>
          <a:xfrm>
            <a:off x="9220200" y="2580830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Neural network as </a:t>
            </a:r>
          </a:p>
          <a:p>
            <a:r>
              <a:rPr lang="en-US" dirty="0"/>
              <a:t>General computation graph</a:t>
            </a:r>
          </a:p>
        </p:txBody>
      </p:sp>
    </p:spTree>
    <p:extLst>
      <p:ext uri="{BB962C8B-B14F-4D97-AF65-F5344CB8AC3E}">
        <p14:creationId xmlns:p14="http://schemas.microsoft.com/office/powerpoint/2010/main" val="116585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Recap: Logistic Regression</a:t>
            </a:r>
            <a:endParaRPr dirty="0"/>
          </a:p>
        </p:txBody>
      </p:sp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endParaRPr sz="2800"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sz="2800" dirty="0"/>
              <a:t>If 			        very positive, then want probability going to 1</a:t>
            </a:r>
            <a:endParaRPr sz="2800"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sz="2800" dirty="0"/>
              <a:t>If  			        very negative, then want probability going to 0</a:t>
            </a:r>
            <a:endParaRPr sz="2800"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800"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sz="2800" dirty="0"/>
              <a:t>Sigmoid function</a:t>
            </a:r>
            <a:endParaRPr sz="2800" dirty="0"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676223"/>
            <a:ext cx="4499765" cy="299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3327" y="2139824"/>
            <a:ext cx="1755673" cy="35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3327" y="2743200"/>
            <a:ext cx="1755673" cy="35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6235" y="4684096"/>
            <a:ext cx="2997200" cy="9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21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E954-ADA9-6448-A268-518C26D3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Neural Network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E5233-D858-8744-B4EB-ABBE78BB6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Exploration of different neural network architectures</a:t>
            </a:r>
          </a:p>
          <a:p>
            <a:pPr lvl="1"/>
            <a:r>
              <a:rPr lang="en-US" dirty="0" err="1"/>
              <a:t>ResNet</a:t>
            </a:r>
            <a:r>
              <a:rPr lang="en-US" dirty="0"/>
              <a:t>: residual networks</a:t>
            </a:r>
          </a:p>
          <a:p>
            <a:pPr lvl="1"/>
            <a:r>
              <a:rPr lang="en-US" dirty="0"/>
              <a:t>Networks with attention</a:t>
            </a:r>
          </a:p>
          <a:p>
            <a:pPr lvl="1"/>
            <a:r>
              <a:rPr lang="en-US" dirty="0"/>
              <a:t>Transformer networks</a:t>
            </a:r>
          </a:p>
          <a:p>
            <a:r>
              <a:rPr lang="en-US" dirty="0"/>
              <a:t>Neural network architecture search</a:t>
            </a:r>
          </a:p>
          <a:p>
            <a:r>
              <a:rPr lang="en-US" dirty="0"/>
              <a:t>Really large models</a:t>
            </a:r>
          </a:p>
          <a:p>
            <a:pPr lvl="1"/>
            <a:r>
              <a:rPr lang="en-US" dirty="0"/>
              <a:t>GPT2, GPT3</a:t>
            </a:r>
          </a:p>
          <a:p>
            <a:pPr lvl="1"/>
            <a:r>
              <a:rPr lang="en-US" dirty="0"/>
              <a:t>CLIP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7D564-A759-1045-87AF-DC10EB88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A05A8-D087-49F8-A68B-53BB47A7E6B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94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CC70-A26C-5D4A-9B06-A77997CD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7ED81-4EB1-1441-B69E-16BF654C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A05A8-D087-49F8-A68B-53BB47A7E6B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DCEDD-D041-354A-A628-26B5F6450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957" y="0"/>
            <a:ext cx="5046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32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CD34-4716-3244-8534-3E263B04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4EBB3-EBCA-9541-AF11-51C1B377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A05A8-D087-49F8-A68B-53BB47A7E6B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B8936-456D-3C4A-A356-A4B688F1C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" y="1539428"/>
            <a:ext cx="12192000" cy="2141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B4027-6F53-2F47-85E8-FE417C1FF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533" y="2996848"/>
            <a:ext cx="4182679" cy="34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Recap: Maximum Likelihood Estimation for Logistic Regression</a:t>
            </a:r>
            <a:endParaRPr sz="3200" dirty="0"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218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Maximum likelihood estimation: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2514474" lvl="5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with: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700" y="2438400"/>
            <a:ext cx="81407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3810000"/>
            <a:ext cx="8153400" cy="217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1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Recap: Gradient Ascent</a:t>
            </a:r>
            <a:endParaRPr dirty="0"/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0236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Perform update in uphill direction for each coordinate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The steeper the slope (i.e. the higher the derivative) the bigger the step for that coordinate</a:t>
            </a:r>
            <a:endParaRPr/>
          </a:p>
          <a:p>
            <a:pPr marL="2057298" lvl="4" indent="-190489" algn="l" rtl="0">
              <a:spcBef>
                <a:spcPts val="120"/>
              </a:spcBef>
              <a:spcAft>
                <a:spcPts val="0"/>
              </a:spcAft>
              <a:buSzPts val="600"/>
              <a:buNone/>
            </a:pPr>
            <a:endParaRPr sz="60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E.g., consider: </a:t>
            </a:r>
            <a:endParaRPr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1142942" lvl="2" indent="-228588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  Updates:</a:t>
            </a:r>
            <a:endParaRPr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3040653"/>
            <a:ext cx="1500909" cy="38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5323123"/>
            <a:ext cx="4150639" cy="7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7560" y="4301683"/>
            <a:ext cx="4150639" cy="77287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6408345" y="3840278"/>
            <a:ext cx="5029200" cy="246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13" marR="0" lvl="1" indent="-28573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in vector notation:</a:t>
            </a:r>
            <a:endParaRPr/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76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with: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2400" y="4632052"/>
            <a:ext cx="2888532" cy="32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3400" y="5456736"/>
            <a:ext cx="2294022" cy="7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10818449" y="5633315"/>
            <a:ext cx="12586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gradient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57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Recap: Neural Networks</a:t>
            </a:r>
            <a:endParaRPr dirty="0"/>
          </a:p>
        </p:txBody>
      </p:sp>
      <p:sp>
        <p:nvSpPr>
          <p:cNvPr id="533" name="Google Shape;533;p25"/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5"/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5"/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5"/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5"/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5"/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5"/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0" name="Google Shape;540;p25"/>
          <p:cNvCxnSpPr>
            <a:stCxn id="536" idx="6"/>
            <a:endCxn id="533" idx="2"/>
          </p:cNvCxnSpPr>
          <p:nvPr/>
        </p:nvCxnSpPr>
        <p:spPr>
          <a:xfrm>
            <a:off x="7674232" y="1983584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41" name="Google Shape;541;p25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p25"/>
          <p:cNvCxnSpPr>
            <a:stCxn id="536" idx="6"/>
            <a:endCxn id="535" idx="2"/>
          </p:cNvCxnSpPr>
          <p:nvPr/>
        </p:nvCxnSpPr>
        <p:spPr>
          <a:xfrm>
            <a:off x="7674232" y="1983584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3" name="Google Shape;543;p25"/>
          <p:cNvCxnSpPr>
            <a:stCxn id="537" idx="6"/>
            <a:endCxn id="535" idx="2"/>
          </p:cNvCxnSpPr>
          <p:nvPr/>
        </p:nvCxnSpPr>
        <p:spPr>
          <a:xfrm>
            <a:off x="7674232" y="2720183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4" name="Google Shape;544;p25"/>
          <p:cNvCxnSpPr>
            <a:stCxn id="538" idx="6"/>
          </p:cNvCxnSpPr>
          <p:nvPr/>
        </p:nvCxnSpPr>
        <p:spPr>
          <a:xfrm>
            <a:off x="7674232" y="3456782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5" name="Google Shape;545;p25"/>
          <p:cNvCxnSpPr>
            <a:stCxn id="539" idx="6"/>
            <a:endCxn id="535" idx="2"/>
          </p:cNvCxnSpPr>
          <p:nvPr/>
        </p:nvCxnSpPr>
        <p:spPr>
          <a:xfrm rot="10800000" flipH="1">
            <a:off x="7674232" y="4195768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6" name="Google Shape;546;p25"/>
          <p:cNvCxnSpPr>
            <a:stCxn id="536" idx="6"/>
            <a:endCxn id="534" idx="2"/>
          </p:cNvCxnSpPr>
          <p:nvPr/>
        </p:nvCxnSpPr>
        <p:spPr>
          <a:xfrm>
            <a:off x="7674232" y="1983584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7" name="Google Shape;547;p25"/>
          <p:cNvCxnSpPr>
            <a:stCxn id="538" idx="6"/>
            <a:endCxn id="534" idx="2"/>
          </p:cNvCxnSpPr>
          <p:nvPr/>
        </p:nvCxnSpPr>
        <p:spPr>
          <a:xfrm rot="10800000" flipH="1">
            <a:off x="7674232" y="3306782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8" name="Google Shape;548;p25"/>
          <p:cNvCxnSpPr>
            <a:stCxn id="538" idx="6"/>
            <a:endCxn id="533" idx="2"/>
          </p:cNvCxnSpPr>
          <p:nvPr/>
        </p:nvCxnSpPr>
        <p:spPr>
          <a:xfrm rot="10800000" flipH="1">
            <a:off x="7674232" y="2415482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9" name="Google Shape;549;p25"/>
          <p:cNvCxnSpPr>
            <a:stCxn id="537" idx="6"/>
            <a:endCxn id="533" idx="2"/>
          </p:cNvCxnSpPr>
          <p:nvPr/>
        </p:nvCxnSpPr>
        <p:spPr>
          <a:xfrm rot="10800000" flipH="1">
            <a:off x="7674232" y="2415383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0" name="Google Shape;550;p25"/>
          <p:cNvCxnSpPr>
            <a:stCxn id="537" idx="6"/>
            <a:endCxn id="534" idx="2"/>
          </p:cNvCxnSpPr>
          <p:nvPr/>
        </p:nvCxnSpPr>
        <p:spPr>
          <a:xfrm>
            <a:off x="7674232" y="2720183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1" name="Google Shape;551;p25"/>
          <p:cNvCxnSpPr>
            <a:stCxn id="539" idx="6"/>
            <a:endCxn id="534" idx="2"/>
          </p:cNvCxnSpPr>
          <p:nvPr/>
        </p:nvCxnSpPr>
        <p:spPr>
          <a:xfrm rot="10800000" flipH="1">
            <a:off x="7674232" y="3306868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2" name="Google Shape;552;p25"/>
          <p:cNvCxnSpPr>
            <a:stCxn id="539" idx="6"/>
            <a:endCxn id="533" idx="2"/>
          </p:cNvCxnSpPr>
          <p:nvPr/>
        </p:nvCxnSpPr>
        <p:spPr>
          <a:xfrm rot="10800000" flipH="1">
            <a:off x="7674232" y="2415268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53" name="Google Shape;553;p25"/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4" name="Google Shape;554;p25"/>
          <p:cNvCxnSpPr>
            <a:stCxn id="533" idx="6"/>
          </p:cNvCxnSpPr>
          <p:nvPr/>
        </p:nvCxnSpPr>
        <p:spPr>
          <a:xfrm>
            <a:off x="9731632" y="241538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5" name="Google Shape;555;p25"/>
          <p:cNvCxnSpPr>
            <a:stCxn id="534" idx="6"/>
            <a:endCxn id="553" idx="1"/>
          </p:cNvCxnSpPr>
          <p:nvPr/>
        </p:nvCxnSpPr>
        <p:spPr>
          <a:xfrm>
            <a:off x="9731632" y="330676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6" name="Google Shape;556;p25"/>
          <p:cNvCxnSpPr/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7" name="Google Shape;557;p25"/>
          <p:cNvCxnSpPr/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8" name="Google Shape;558;p25"/>
          <p:cNvCxnSpPr/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9" name="Google Shape;559;p25"/>
          <p:cNvCxnSpPr/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0" name="Google Shape;560;p25"/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561" name="Google Shape;56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588" y="218748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5632" y="3092859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5632" y="3938600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5"/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65" name="Google Shape;565;p25"/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5"/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5"/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5"/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5"/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70" name="Google Shape;570;p25"/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5"/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5"/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5"/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75" name="Google Shape;575;p25"/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5"/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5"/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5"/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5"/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80" name="Google Shape;580;p25"/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5"/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5"/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5"/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5"/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585" name="Google Shape;58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422" y="1791880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7211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69179" y="3300221"/>
            <a:ext cx="372778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24641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61933" y="4613010"/>
            <a:ext cx="537661" cy="37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5885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44565" y="1817269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19467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47260" y="3291039"/>
            <a:ext cx="338889" cy="31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04502" y="3259105"/>
            <a:ext cx="394285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82785" y="2504765"/>
            <a:ext cx="433714" cy="3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94257" y="1803124"/>
            <a:ext cx="394285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00742" y="2286104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193513" y="3199165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198838" y="4073494"/>
            <a:ext cx="554762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486400" y="3319869"/>
            <a:ext cx="490130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86400" y="2639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5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510905" y="1877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477153" y="4739771"/>
            <a:ext cx="471835" cy="235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4" name="Google Shape;604;p25"/>
          <p:cNvCxnSpPr>
            <a:stCxn id="565" idx="6"/>
            <a:endCxn id="570" idx="2"/>
          </p:cNvCxnSpPr>
          <p:nvPr/>
        </p:nvCxnSpPr>
        <p:spPr>
          <a:xfrm rot="10800000" flipH="1">
            <a:off x="762000" y="1981184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5" name="Google Shape;605;p25"/>
          <p:cNvCxnSpPr>
            <a:stCxn id="565" idx="6"/>
            <a:endCxn id="571" idx="2"/>
          </p:cNvCxnSpPr>
          <p:nvPr/>
        </p:nvCxnSpPr>
        <p:spPr>
          <a:xfrm>
            <a:off x="762000" y="1983584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6" name="Google Shape;606;p25"/>
          <p:cNvCxnSpPr>
            <a:stCxn id="565" idx="6"/>
            <a:endCxn id="572" idx="2"/>
          </p:cNvCxnSpPr>
          <p:nvPr/>
        </p:nvCxnSpPr>
        <p:spPr>
          <a:xfrm>
            <a:off x="762000" y="1983584"/>
            <a:ext cx="1066800" cy="147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7" name="Google Shape;607;p25"/>
          <p:cNvCxnSpPr>
            <a:stCxn id="565" idx="6"/>
            <a:endCxn id="573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8" name="Google Shape;608;p25"/>
          <p:cNvCxnSpPr>
            <a:stCxn id="566" idx="6"/>
            <a:endCxn id="570" idx="2"/>
          </p:cNvCxnSpPr>
          <p:nvPr/>
        </p:nvCxnSpPr>
        <p:spPr>
          <a:xfrm rot="10800000" flipH="1">
            <a:off x="762000" y="1981283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9" name="Google Shape;609;p25"/>
          <p:cNvCxnSpPr>
            <a:stCxn id="566" idx="6"/>
            <a:endCxn id="573" idx="2"/>
          </p:cNvCxnSpPr>
          <p:nvPr/>
        </p:nvCxnSpPr>
        <p:spPr>
          <a:xfrm>
            <a:off x="762000" y="2720183"/>
            <a:ext cx="1066800" cy="208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0" name="Google Shape;610;p25"/>
          <p:cNvCxnSpPr>
            <a:stCxn id="567" idx="6"/>
            <a:endCxn id="572" idx="2"/>
          </p:cNvCxnSpPr>
          <p:nvPr/>
        </p:nvCxnSpPr>
        <p:spPr>
          <a:xfrm rot="10800000" flipH="1">
            <a:off x="762000" y="3454382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1" name="Google Shape;611;p25"/>
          <p:cNvCxnSpPr>
            <a:stCxn id="566" idx="6"/>
            <a:endCxn id="571" idx="2"/>
          </p:cNvCxnSpPr>
          <p:nvPr/>
        </p:nvCxnSpPr>
        <p:spPr>
          <a:xfrm rot="10800000" flipH="1">
            <a:off x="762000" y="2717783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2" name="Google Shape;612;p25"/>
          <p:cNvCxnSpPr>
            <a:stCxn id="566" idx="6"/>
            <a:endCxn id="572" idx="2"/>
          </p:cNvCxnSpPr>
          <p:nvPr/>
        </p:nvCxnSpPr>
        <p:spPr>
          <a:xfrm>
            <a:off x="762000" y="2720183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3" name="Google Shape;613;p25"/>
          <p:cNvCxnSpPr>
            <a:stCxn id="567" idx="6"/>
            <a:endCxn id="573" idx="2"/>
          </p:cNvCxnSpPr>
          <p:nvPr/>
        </p:nvCxnSpPr>
        <p:spPr>
          <a:xfrm>
            <a:off x="762000" y="3456782"/>
            <a:ext cx="1066800" cy="134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4" name="Google Shape;614;p25"/>
          <p:cNvCxnSpPr>
            <a:stCxn id="567" idx="6"/>
            <a:endCxn id="571" idx="2"/>
          </p:cNvCxnSpPr>
          <p:nvPr/>
        </p:nvCxnSpPr>
        <p:spPr>
          <a:xfrm rot="10800000" flipH="1">
            <a:off x="762000" y="2717882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5" name="Google Shape;615;p25"/>
          <p:cNvCxnSpPr>
            <a:stCxn id="567" idx="6"/>
            <a:endCxn id="570" idx="2"/>
          </p:cNvCxnSpPr>
          <p:nvPr/>
        </p:nvCxnSpPr>
        <p:spPr>
          <a:xfrm rot="10800000" flipH="1">
            <a:off x="762000" y="1981082"/>
            <a:ext cx="1066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6" name="Google Shape;616;p25"/>
          <p:cNvCxnSpPr>
            <a:stCxn id="568" idx="6"/>
            <a:endCxn id="570" idx="2"/>
          </p:cNvCxnSpPr>
          <p:nvPr/>
        </p:nvCxnSpPr>
        <p:spPr>
          <a:xfrm rot="10800000" flipH="1">
            <a:off x="762000" y="1981168"/>
            <a:ext cx="1066800" cy="282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7" name="Google Shape;617;p25"/>
          <p:cNvCxnSpPr>
            <a:stCxn id="568" idx="6"/>
            <a:endCxn id="571" idx="2"/>
          </p:cNvCxnSpPr>
          <p:nvPr/>
        </p:nvCxnSpPr>
        <p:spPr>
          <a:xfrm rot="10800000" flipH="1">
            <a:off x="762000" y="2717668"/>
            <a:ext cx="1066800" cy="208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8" name="Google Shape;618;p25"/>
          <p:cNvCxnSpPr>
            <a:stCxn id="568" idx="6"/>
            <a:endCxn id="572" idx="2"/>
          </p:cNvCxnSpPr>
          <p:nvPr/>
        </p:nvCxnSpPr>
        <p:spPr>
          <a:xfrm rot="10800000" flipH="1">
            <a:off x="762000" y="3454468"/>
            <a:ext cx="1066800" cy="135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9" name="Google Shape;619;p25"/>
          <p:cNvCxnSpPr>
            <a:stCxn id="568" idx="6"/>
            <a:endCxn id="573" idx="2"/>
          </p:cNvCxnSpPr>
          <p:nvPr/>
        </p:nvCxnSpPr>
        <p:spPr>
          <a:xfrm rot="10800000" flipH="1">
            <a:off x="762000" y="4802968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0" name="Google Shape;620;p25"/>
          <p:cNvCxnSpPr/>
          <p:nvPr/>
        </p:nvCxnSpPr>
        <p:spPr>
          <a:xfrm rot="10800000" flipH="1">
            <a:off x="24384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1" name="Google Shape;621;p25"/>
          <p:cNvCxnSpPr/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2" name="Google Shape;622;p25"/>
          <p:cNvCxnSpPr/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3" name="Google Shape;623;p25"/>
          <p:cNvCxnSpPr/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4" name="Google Shape;624;p25"/>
          <p:cNvCxnSpPr/>
          <p:nvPr/>
        </p:nvCxnSpPr>
        <p:spPr>
          <a:xfrm rot="10800000" flipH="1">
            <a:off x="24384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5" name="Google Shape;625;p25"/>
          <p:cNvCxnSpPr/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6" name="Google Shape;626;p25"/>
          <p:cNvCxnSpPr/>
          <p:nvPr/>
        </p:nvCxnSpPr>
        <p:spPr>
          <a:xfrm rot="10800000" flipH="1">
            <a:off x="24384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7" name="Google Shape;627;p25"/>
          <p:cNvCxnSpPr/>
          <p:nvPr/>
        </p:nvCxnSpPr>
        <p:spPr>
          <a:xfrm rot="10800000" flipH="1">
            <a:off x="24384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8" name="Google Shape;628;p25"/>
          <p:cNvCxnSpPr/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9" name="Google Shape;629;p25"/>
          <p:cNvCxnSpPr/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0" name="Google Shape;630;p25"/>
          <p:cNvCxnSpPr/>
          <p:nvPr/>
        </p:nvCxnSpPr>
        <p:spPr>
          <a:xfrm rot="10800000" flipH="1">
            <a:off x="24384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1" name="Google Shape;631;p25"/>
          <p:cNvCxnSpPr/>
          <p:nvPr/>
        </p:nvCxnSpPr>
        <p:spPr>
          <a:xfrm rot="10800000" flipH="1">
            <a:off x="24384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2" name="Google Shape;632;p25"/>
          <p:cNvCxnSpPr/>
          <p:nvPr/>
        </p:nvCxnSpPr>
        <p:spPr>
          <a:xfrm rot="10800000" flipH="1">
            <a:off x="24384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3" name="Google Shape;633;p25"/>
          <p:cNvCxnSpPr/>
          <p:nvPr/>
        </p:nvCxnSpPr>
        <p:spPr>
          <a:xfrm rot="10800000" flipH="1">
            <a:off x="24384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4" name="Google Shape;634;p25"/>
          <p:cNvCxnSpPr/>
          <p:nvPr/>
        </p:nvCxnSpPr>
        <p:spPr>
          <a:xfrm rot="10800000" flipH="1">
            <a:off x="24384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5" name="Google Shape;635;p25"/>
          <p:cNvCxnSpPr/>
          <p:nvPr/>
        </p:nvCxnSpPr>
        <p:spPr>
          <a:xfrm rot="10800000" flipH="1">
            <a:off x="24384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6" name="Google Shape;636;p25"/>
          <p:cNvCxnSpPr/>
          <p:nvPr/>
        </p:nvCxnSpPr>
        <p:spPr>
          <a:xfrm rot="10800000" flipH="1">
            <a:off x="60198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7" name="Google Shape;637;p25"/>
          <p:cNvCxnSpPr/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8" name="Google Shape;638;p25"/>
          <p:cNvCxnSpPr/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9" name="Google Shape;639;p25"/>
          <p:cNvCxnSpPr/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0" name="Google Shape;640;p25"/>
          <p:cNvCxnSpPr/>
          <p:nvPr/>
        </p:nvCxnSpPr>
        <p:spPr>
          <a:xfrm rot="10800000" flipH="1">
            <a:off x="60198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1" name="Google Shape;641;p25"/>
          <p:cNvCxnSpPr/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2" name="Google Shape;642;p25"/>
          <p:cNvCxnSpPr/>
          <p:nvPr/>
        </p:nvCxnSpPr>
        <p:spPr>
          <a:xfrm rot="10800000" flipH="1">
            <a:off x="60198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3" name="Google Shape;643;p25"/>
          <p:cNvCxnSpPr/>
          <p:nvPr/>
        </p:nvCxnSpPr>
        <p:spPr>
          <a:xfrm rot="10800000" flipH="1">
            <a:off x="60198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4" name="Google Shape;644;p25"/>
          <p:cNvCxnSpPr/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5" name="Google Shape;645;p25"/>
          <p:cNvCxnSpPr/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6" name="Google Shape;646;p25"/>
          <p:cNvCxnSpPr/>
          <p:nvPr/>
        </p:nvCxnSpPr>
        <p:spPr>
          <a:xfrm rot="10800000" flipH="1">
            <a:off x="60198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7" name="Google Shape;647;p25"/>
          <p:cNvCxnSpPr/>
          <p:nvPr/>
        </p:nvCxnSpPr>
        <p:spPr>
          <a:xfrm rot="10800000" flipH="1">
            <a:off x="60198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8" name="Google Shape;648;p25"/>
          <p:cNvCxnSpPr/>
          <p:nvPr/>
        </p:nvCxnSpPr>
        <p:spPr>
          <a:xfrm rot="10800000" flipH="1">
            <a:off x="60198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9" name="Google Shape;649;p25"/>
          <p:cNvCxnSpPr/>
          <p:nvPr/>
        </p:nvCxnSpPr>
        <p:spPr>
          <a:xfrm rot="10800000" flipH="1">
            <a:off x="60198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0" name="Google Shape;650;p25"/>
          <p:cNvCxnSpPr/>
          <p:nvPr/>
        </p:nvCxnSpPr>
        <p:spPr>
          <a:xfrm rot="10800000" flipH="1">
            <a:off x="60198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1" name="Google Shape;651;p25"/>
          <p:cNvCxnSpPr/>
          <p:nvPr/>
        </p:nvCxnSpPr>
        <p:spPr>
          <a:xfrm rot="10800000" flipH="1">
            <a:off x="60198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2" name="Google Shape;652;p25"/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653" name="Google Shape;653;p2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314015" y="5613402"/>
            <a:ext cx="4628677" cy="902645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25"/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= nonlinear activation function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4502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Neural Networks Properties</a:t>
            </a:r>
            <a:endParaRPr/>
          </a:p>
        </p:txBody>
      </p:sp>
      <p:sp>
        <p:nvSpPr>
          <p:cNvPr id="674" name="Google Shape;674;p28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Theorem (Universal Function Approximators).  A two-layer neural network with a sufficient number of neurons can approximate any continuous function to any desired accuracy.</a:t>
            </a:r>
            <a:endParaRPr dirty="0"/>
          </a:p>
          <a:p>
            <a:pPr marL="2057298" lvl="4" indent="-101589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Practical considerations</a:t>
            </a:r>
            <a:endParaRPr dirty="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Can be seen as learning the features </a:t>
            </a:r>
            <a:endParaRPr dirty="0"/>
          </a:p>
          <a:p>
            <a:pPr marL="2514474" lvl="5" indent="-177788" algn="l" rtl="0">
              <a:spcBef>
                <a:spcPts val="160"/>
              </a:spcBef>
              <a:spcAft>
                <a:spcPts val="0"/>
              </a:spcAft>
              <a:buSzPts val="800"/>
              <a:buNone/>
            </a:pPr>
            <a:endParaRPr sz="800" dirty="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Large number of neurons</a:t>
            </a:r>
            <a:endParaRPr dirty="0"/>
          </a:p>
          <a:p>
            <a:pPr marL="1142942" lvl="2" indent="-228588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Danger for overfitting</a:t>
            </a:r>
            <a:endParaRPr dirty="0"/>
          </a:p>
          <a:p>
            <a:pPr marL="1142942" lvl="2" indent="-761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18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Universal Function Approximation Theorem*</a:t>
            </a:r>
            <a:endParaRPr sz="4000" dirty="0"/>
          </a:p>
        </p:txBody>
      </p:sp>
      <p:sp>
        <p:nvSpPr>
          <p:cNvPr id="680" name="Google Shape;680;p29"/>
          <p:cNvSpPr txBox="1">
            <a:spLocks noGrp="1"/>
          </p:cNvSpPr>
          <p:nvPr>
            <p:ph type="body" idx="1"/>
          </p:nvPr>
        </p:nvSpPr>
        <p:spPr>
          <a:xfrm>
            <a:off x="406401" y="4492618"/>
            <a:ext cx="11117913" cy="147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u="sng"/>
              <a:t>In words:</a:t>
            </a:r>
            <a:r>
              <a:rPr lang="en-US"/>
              <a:t> Given any continuous function f(x), if a 2-layer neural network has enough hidden units, then there is a choice of weights that allow it to closely approximate f(x). </a:t>
            </a:r>
            <a:endParaRPr/>
          </a:p>
        </p:txBody>
      </p:sp>
      <p:pic>
        <p:nvPicPr>
          <p:cNvPr id="681" name="Google Shape;68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0865" y="1130363"/>
            <a:ext cx="7570273" cy="336543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2" name="Google Shape;682;p29"/>
          <p:cNvSpPr txBox="1"/>
          <p:nvPr/>
        </p:nvSpPr>
        <p:spPr>
          <a:xfrm>
            <a:off x="124157" y="6070601"/>
            <a:ext cx="62766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Cybenko (1989) “Approximations by superpositions of sigmoidal functions”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Hornik (1991) “Approximation Capabilities of Multilayer Feedforward Networks”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Leshno and Schocken (1991) ”Multilayer Feedforward Networks with Non-Polynomial Activation Functions Can Approximate Any Function”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451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Universal Function Approximation Theorem*</a:t>
            </a:r>
            <a:endParaRPr sz="4000" dirty="0"/>
          </a:p>
        </p:txBody>
      </p:sp>
      <p:sp>
        <p:nvSpPr>
          <p:cNvPr id="688" name="Google Shape;688;p30"/>
          <p:cNvSpPr txBox="1"/>
          <p:nvPr/>
        </p:nvSpPr>
        <p:spPr>
          <a:xfrm>
            <a:off x="124157" y="6070601"/>
            <a:ext cx="62766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Cybenko (1989) “Approximations by superpositions of sigmoidal functions”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Hornik (1991) “Approximation Capabilities of Multilayer Feedforward Networks”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Leshno and Schocken (1991) ”Multilayer Feedforward Networks with Non-Polynomial Activation Functions Can Approximate Any Function”</a:t>
            </a:r>
            <a:endParaRPr/>
          </a:p>
        </p:txBody>
      </p:sp>
      <p:pic>
        <p:nvPicPr>
          <p:cNvPr id="689" name="Google Shape;68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385" y="1052124"/>
            <a:ext cx="4253748" cy="4888331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0" name="Google Shape;69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1874" y="1052124"/>
            <a:ext cx="3777988" cy="488833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1" name="Google Shape;69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901" y="1052125"/>
            <a:ext cx="3184393" cy="4928140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945778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188_anca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188_anca.thmx</Template>
  <TotalTime>65695</TotalTime>
  <Words>2324</Words>
  <Application>Microsoft Macintosh PowerPoint</Application>
  <PresentationFormat>Widescreen</PresentationFormat>
  <Paragraphs>500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Noto Sans Symbols</vt:lpstr>
      <vt:lpstr>Arial</vt:lpstr>
      <vt:lpstr>Calibri</vt:lpstr>
      <vt:lpstr>Cambria Math</vt:lpstr>
      <vt:lpstr>Courier</vt:lpstr>
      <vt:lpstr>Courier New</vt:lpstr>
      <vt:lpstr>Palatino</vt:lpstr>
      <vt:lpstr>Wingdings</vt:lpstr>
      <vt:lpstr>188_anca</vt:lpstr>
      <vt:lpstr>CS 188: Artificial Intelligence </vt:lpstr>
      <vt:lpstr>Recap: Bayesian learning</vt:lpstr>
      <vt:lpstr>Recap: Logistic Regression</vt:lpstr>
      <vt:lpstr>Recap: Maximum Likelihood Estimation for Logistic Regression</vt:lpstr>
      <vt:lpstr>Recap: Gradient Ascent</vt:lpstr>
      <vt:lpstr>Recap: Neural Networks</vt:lpstr>
      <vt:lpstr>Neural Networks Properties</vt:lpstr>
      <vt:lpstr>Universal Function Approximation Theorem*</vt:lpstr>
      <vt:lpstr>Universal Function Approximation Theorem*</vt:lpstr>
      <vt:lpstr>How about computing all the derivatives?</vt:lpstr>
      <vt:lpstr>How about computing all the derivatives?</vt:lpstr>
      <vt:lpstr>Automatic Differentiation</vt:lpstr>
      <vt:lpstr>Training a Network (setting weights)</vt:lpstr>
      <vt:lpstr>Training a Network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PowerPoint Presentation</vt:lpstr>
      <vt:lpstr>PowerPoint Presentation</vt:lpstr>
      <vt:lpstr>Summary of Key Ideas</vt:lpstr>
      <vt:lpstr>Different Neural Network Architectures</vt:lpstr>
      <vt:lpstr>Different Neural Network Architectures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Dawn Dawn</cp:lastModifiedBy>
  <cp:revision>3042</cp:revision>
  <cp:lastPrinted>2014-02-20T19:34:11Z</cp:lastPrinted>
  <dcterms:created xsi:type="dcterms:W3CDTF">2004-08-27T04:16:05Z</dcterms:created>
  <dcterms:modified xsi:type="dcterms:W3CDTF">2021-04-15T06:32:48Z</dcterms:modified>
</cp:coreProperties>
</file>