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2"/>
  </p:notesMasterIdLst>
  <p:handoutMasterIdLst>
    <p:handoutMasterId r:id="rId33"/>
  </p:handoutMasterIdLst>
  <p:sldIdLst>
    <p:sldId id="455" r:id="rId2"/>
    <p:sldId id="257" r:id="rId3"/>
    <p:sldId id="258" r:id="rId4"/>
    <p:sldId id="474" r:id="rId5"/>
    <p:sldId id="480" r:id="rId6"/>
    <p:sldId id="481" r:id="rId7"/>
    <p:sldId id="482" r:id="rId8"/>
    <p:sldId id="483" r:id="rId9"/>
    <p:sldId id="484" r:id="rId10"/>
    <p:sldId id="485" r:id="rId11"/>
    <p:sldId id="486" r:id="rId12"/>
    <p:sldId id="346" r:id="rId13"/>
    <p:sldId id="487" r:id="rId14"/>
    <p:sldId id="488" r:id="rId15"/>
    <p:sldId id="489" r:id="rId16"/>
    <p:sldId id="490" r:id="rId17"/>
    <p:sldId id="491" r:id="rId18"/>
    <p:sldId id="492" r:id="rId19"/>
    <p:sldId id="348" r:id="rId20"/>
    <p:sldId id="493" r:id="rId21"/>
    <p:sldId id="464" r:id="rId22"/>
    <p:sldId id="448" r:id="rId23"/>
    <p:sldId id="449" r:id="rId24"/>
    <p:sldId id="435" r:id="rId25"/>
    <p:sldId id="494" r:id="rId26"/>
    <p:sldId id="496" r:id="rId27"/>
    <p:sldId id="497" r:id="rId28"/>
    <p:sldId id="498" r:id="rId29"/>
    <p:sldId id="499" r:id="rId30"/>
    <p:sldId id="500" r:id="rId31"/>
  </p:sldIdLst>
  <p:sldSz cx="12192000" cy="6858000"/>
  <p:notesSz cx="7099300" cy="10234613"/>
  <p:custDataLst>
    <p:tags r:id="rId34"/>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6B2"/>
    <a:srgbClr val="FFCCCC"/>
    <a:srgbClr val="FFCCFF"/>
    <a:srgbClr val="FFFF00"/>
    <a:srgbClr val="3333FF"/>
    <a:srgbClr val="FF3300"/>
    <a:srgbClr val="CC00CC"/>
    <a:srgbClr val="6699FF"/>
    <a:srgbClr val="CC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4" autoAdjust="0"/>
    <p:restoredTop sz="94577" autoAdjust="0"/>
  </p:normalViewPr>
  <p:slideViewPr>
    <p:cSldViewPr>
      <p:cViewPr varScale="1">
        <p:scale>
          <a:sx n="206" d="100"/>
          <a:sy n="206" d="100"/>
        </p:scale>
        <p:origin x="200" y="1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0FF84380-B695-4AAA-BD6D-02A02864A80C}" type="slidenum">
              <a:rPr lang="en-US"/>
              <a:pPr>
                <a:defRPr/>
              </a:pPr>
              <a:t>‹#›</a:t>
            </a:fld>
            <a:endParaRPr lang="en-US"/>
          </a:p>
        </p:txBody>
      </p:sp>
    </p:spTree>
    <p:extLst>
      <p:ext uri="{BB962C8B-B14F-4D97-AF65-F5344CB8AC3E}">
        <p14:creationId xmlns:p14="http://schemas.microsoft.com/office/powerpoint/2010/main" val="549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BDF81BA-2724-47AE-8C5A-18C6541FAE5A}" type="slidenum">
              <a:rPr lang="en-US"/>
              <a:pPr>
                <a:defRPr/>
              </a:pPr>
              <a:t>‹#›</a:t>
            </a:fld>
            <a:endParaRPr lang="en-US"/>
          </a:p>
        </p:txBody>
      </p:sp>
    </p:spTree>
    <p:extLst>
      <p:ext uri="{BB962C8B-B14F-4D97-AF65-F5344CB8AC3E}">
        <p14:creationId xmlns:p14="http://schemas.microsoft.com/office/powerpoint/2010/main" val="137291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Thanks!</a:t>
            </a:r>
            <a:endParaRPr lang="en-US" sz="120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1</a:t>
            </a:fld>
            <a:endParaRPr lang="en-US"/>
          </a:p>
        </p:txBody>
      </p:sp>
    </p:spTree>
    <p:extLst>
      <p:ext uri="{BB962C8B-B14F-4D97-AF65-F5344CB8AC3E}">
        <p14:creationId xmlns:p14="http://schemas.microsoft.com/office/powerpoint/2010/main" val="33757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Deep learning has been making huge advances across numerous domains. AlphaGo has won over world champions recently, in both Korea and China. </a:t>
            </a:r>
            <a:endParaRPr/>
          </a:p>
        </p:txBody>
      </p:sp>
      <p:sp>
        <p:nvSpPr>
          <p:cNvPr id="295" name="Google Shape;2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72156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Deep learning is helping us in every day life as smart virtual assistants</a:t>
            </a:r>
            <a:endParaRPr/>
          </a:p>
        </p:txBody>
      </p:sp>
      <p:sp>
        <p:nvSpPr>
          <p:cNvPr id="304" name="Google Shape;3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5685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a:t>Frank Rosenblatt</a:t>
            </a:r>
            <a:r>
              <a:rPr lang="en-US" baseline="0" dirty="0"/>
              <a:t> (left); </a:t>
            </a:r>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8</a:t>
            </a:fld>
            <a:endParaRPr lang="en-US"/>
          </a:p>
        </p:txBody>
      </p:sp>
    </p:spTree>
    <p:extLst>
      <p:ext uri="{BB962C8B-B14F-4D97-AF65-F5344CB8AC3E}">
        <p14:creationId xmlns:p14="http://schemas.microsoft.com/office/powerpoint/2010/main" val="201248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a:t>ask students to classify three emails one at a time before revealing classifications!</a:t>
            </a:r>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22</a:t>
            </a:fld>
            <a:endParaRPr lang="en-US"/>
          </a:p>
        </p:txBody>
      </p:sp>
    </p:spTree>
    <p:extLst>
      <p:ext uri="{BB962C8B-B14F-4D97-AF65-F5344CB8AC3E}">
        <p14:creationId xmlns:p14="http://schemas.microsoft.com/office/powerpoint/2010/main" val="363941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ask students to classify five</a:t>
            </a:r>
            <a:r>
              <a:rPr lang="en-US" baseline="0" dirty="0"/>
              <a:t> digits</a:t>
            </a:r>
            <a:r>
              <a:rPr lang="en-US" dirty="0"/>
              <a:t> one at a time before revealing classifications!</a:t>
            </a: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23</a:t>
            </a:fld>
            <a:endParaRPr lang="en-US"/>
          </a:p>
        </p:txBody>
      </p:sp>
    </p:spTree>
    <p:extLst>
      <p:ext uri="{BB962C8B-B14F-4D97-AF65-F5344CB8AC3E}">
        <p14:creationId xmlns:p14="http://schemas.microsoft.com/office/powerpoint/2010/main" val="116668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272DA2-3CE2-4D8F-8D36-0B426813757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16CB4-232B-44FE-B9B7-35A4219F0FD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CE9712-67AD-4F8B-8E43-C0603CB0E68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5F2DB-5E2F-43F9-868D-96E834BECC0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B8590-D25A-427F-820A-B82C7A42328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8C5193-1026-4794-8663-01E65A01DB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CC84FA-3003-4F13-B610-A564542E367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2268BA-431C-4D9E-849E-30926F99764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89A438-0B24-4EB8-B981-2260CC8E554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99CB0-FC20-4D9A-A29C-89F5F9414B9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93E6A-B6F6-4BDF-AD15-C93DDC55820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DBD443E1-4B43-4BA2-A59F-0DCD9251A842}" type="slidenum">
              <a:rPr lang="en-US" smtClean="0"/>
              <a:pPr>
                <a:defRPr/>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152400"/>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914400"/>
            <a:ext cx="12192000" cy="1524000"/>
          </a:xfrm>
        </p:spPr>
        <p:txBody>
          <a:bodyPr/>
          <a:lstStyle/>
          <a:p>
            <a:pPr eaLnBrk="1" hangingPunct="1"/>
            <a:r>
              <a:rPr lang="en-US" sz="3600" dirty="0"/>
              <a:t>Learning I: </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4600" y="1625677"/>
            <a:ext cx="7315200" cy="4124379"/>
          </a:xfrm>
          <a:prstGeom prst="rect">
            <a:avLst/>
          </a:prstGeom>
          <a:noFill/>
        </p:spPr>
      </p:pic>
      <p:pic>
        <p:nvPicPr>
          <p:cNvPr id="8" name="Picture 2" descr="C:\Users\Dan\Dropbox\Office\CS 188\Ketrina Art\Learning I\Lecture20-MachineLearning.png"/>
          <p:cNvPicPr>
            <a:picLocks noChangeAspect="1" noChangeArrowheads="1"/>
          </p:cNvPicPr>
          <p:nvPr/>
        </p:nvPicPr>
        <p:blipFill>
          <a:blip r:embed="rId4" cstate="print"/>
          <a:srcRect l="27083" t="8626" r="41667" b="71054"/>
          <a:stretch>
            <a:fillRect/>
          </a:stretch>
        </p:blipFill>
        <p:spPr bwMode="auto">
          <a:xfrm>
            <a:off x="4329545" y="1981200"/>
            <a:ext cx="2909455" cy="1066800"/>
          </a:xfrm>
          <a:prstGeom prst="rect">
            <a:avLst/>
          </a:prstGeom>
          <a:noFill/>
        </p:spPr>
      </p:pic>
      <p:sp>
        <p:nvSpPr>
          <p:cNvPr id="9" name="Text Box 8"/>
          <p:cNvSpPr txBox="1">
            <a:spLocks noChangeArrowheads="1"/>
          </p:cNvSpPr>
          <p:nvPr/>
        </p:nvSpPr>
        <p:spPr bwMode="auto">
          <a:xfrm>
            <a:off x="0" y="5715000"/>
            <a:ext cx="12192000" cy="992577"/>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Instructors: Stuart Russell and Dawn Song</a:t>
            </a:r>
          </a:p>
          <a:p>
            <a:pPr algn="ctr">
              <a:spcBef>
                <a:spcPct val="50000"/>
              </a:spcBef>
            </a:pPr>
            <a:r>
              <a:rPr lang="en-US" sz="2400" dirty="0">
                <a:latin typeface="Calibri"/>
                <a:cs typeface="Calibri"/>
              </a:rPr>
              <a:t>University of California, Berkeley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graphicFrame>
        <p:nvGraphicFramePr>
          <p:cNvPr id="4" name="Table 3"/>
          <p:cNvGraphicFramePr>
            <a:graphicFrameLocks noGrp="1"/>
          </p:cNvGraphicFramePr>
          <p:nvPr>
            <p:extLst>
              <p:ext uri="{D42A27DB-BD31-4B8C-83A1-F6EECF244321}">
                <p14:modId xmlns:p14="http://schemas.microsoft.com/office/powerpoint/2010/main" val="3075223903"/>
              </p:ext>
            </p:extLst>
          </p:nvPr>
        </p:nvGraphicFramePr>
        <p:xfrm>
          <a:off x="1524000" y="1219200"/>
          <a:ext cx="9144000" cy="3662046"/>
        </p:xfrm>
        <a:graphic>
          <a:graphicData uri="http://schemas.openxmlformats.org/drawingml/2006/table">
            <a:tbl>
              <a:tblPr/>
              <a:tblGrid>
                <a:gridCol w="1752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Agent design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ＭＳ Ｐゴシック" charset="0"/>
                        </a:rPr>
                        <a:t>Component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Representation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Feedback</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Knowledge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Alpha-beta search</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Evaluation function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Linear polynomial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Win/loss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Rules of game;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Coefficient signs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Logical planning agent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Transition model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(observable envt)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Successor-state axioms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Action outcomes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Available actions;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Argument types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Utility-based patient monitor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Physiology/sensor model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Dynamic Bayesian network</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Observation sequences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Gen physiology;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Sensor design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Satellite image pixel classifier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Classifier (policy)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Markov random field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Partial labels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Coastline;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Continuity scales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50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2054225" y="5287962"/>
            <a:ext cx="809728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400" b="1" i="1" dirty="0">
                <a:solidFill>
                  <a:srgbClr val="FF0000"/>
                </a:solidFill>
              </a:rPr>
              <a:t>Supervised learning</a:t>
            </a:r>
            <a:r>
              <a:rPr lang="en-US" sz="2400" dirty="0"/>
              <a:t>: correct answers for each training instance</a:t>
            </a:r>
          </a:p>
          <a:p>
            <a:r>
              <a:rPr lang="en-US" sz="2400" b="1" i="1" dirty="0">
                <a:solidFill>
                  <a:srgbClr val="FF0000"/>
                </a:solidFill>
              </a:rPr>
              <a:t>Reinforcement learning</a:t>
            </a:r>
            <a:r>
              <a:rPr lang="en-US" sz="2400" dirty="0"/>
              <a:t>: reward sequence, no correct answers</a:t>
            </a:r>
          </a:p>
          <a:p>
            <a:r>
              <a:rPr lang="en-US" sz="2400" b="1" i="1" dirty="0">
                <a:solidFill>
                  <a:srgbClr val="FF0000"/>
                </a:solidFill>
              </a:rPr>
              <a:t>Unsupervised learning</a:t>
            </a:r>
            <a:r>
              <a:rPr lang="en-US" sz="2400" dirty="0"/>
              <a:t>: </a:t>
            </a:r>
            <a:r>
              <a:rPr lang="ja-JP" altLang="en-US" sz="2400" dirty="0"/>
              <a:t>“</a:t>
            </a:r>
            <a:r>
              <a:rPr lang="en-US" sz="2400" dirty="0"/>
              <a:t>just make sense of the data</a:t>
            </a:r>
            <a:r>
              <a:rPr lang="ja-JP" altLang="en-US" sz="2400" dirty="0"/>
              <a:t>”</a:t>
            </a:r>
            <a:endParaRPr lang="en-US" sz="2400" dirty="0"/>
          </a:p>
          <a:p>
            <a:endParaRPr lang="en-US" sz="2400" dirty="0"/>
          </a:p>
        </p:txBody>
      </p:sp>
    </p:spTree>
    <p:extLst>
      <p:ext uri="{BB962C8B-B14F-4D97-AF65-F5344CB8AC3E}">
        <p14:creationId xmlns:p14="http://schemas.microsoft.com/office/powerpoint/2010/main" val="90071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3" name="Content Placeholder 2"/>
          <p:cNvSpPr>
            <a:spLocks noGrp="1"/>
          </p:cNvSpPr>
          <p:nvPr>
            <p:ph idx="1"/>
          </p:nvPr>
        </p:nvSpPr>
        <p:spPr/>
        <p:txBody>
          <a:bodyPr/>
          <a:lstStyle/>
          <a:p>
            <a:pPr>
              <a:lnSpc>
                <a:spcPct val="90000"/>
              </a:lnSpc>
            </a:pPr>
            <a:r>
              <a:rPr lang="en-US" sz="3000" dirty="0">
                <a:latin typeface="Calibri" charset="0"/>
              </a:rPr>
              <a:t>To learn an unknown </a:t>
            </a:r>
            <a:r>
              <a:rPr lang="en-US" sz="3000" b="1" i="1" dirty="0">
                <a:solidFill>
                  <a:srgbClr val="FF0000"/>
                </a:solidFill>
                <a:latin typeface="Calibri" charset="0"/>
              </a:rPr>
              <a:t>target function</a:t>
            </a:r>
            <a:r>
              <a:rPr lang="en-US" sz="3000" b="1" dirty="0">
                <a:solidFill>
                  <a:srgbClr val="FF0000"/>
                </a:solidFill>
                <a:latin typeface="Calibri" charset="0"/>
              </a:rPr>
              <a:t> </a:t>
            </a:r>
            <a:r>
              <a:rPr lang="en-US" sz="3000" dirty="0">
                <a:solidFill>
                  <a:srgbClr val="C147B2"/>
                </a:solidFill>
                <a:latin typeface="Calibri" charset="0"/>
              </a:rPr>
              <a:t>f</a:t>
            </a:r>
            <a:endParaRPr lang="en-US" sz="3000" dirty="0">
              <a:latin typeface="Calibri" charset="0"/>
            </a:endParaRPr>
          </a:p>
          <a:p>
            <a:pPr>
              <a:lnSpc>
                <a:spcPct val="90000"/>
              </a:lnSpc>
            </a:pPr>
            <a:r>
              <a:rPr lang="en-US" sz="3000" dirty="0">
                <a:latin typeface="Calibri" charset="0"/>
              </a:rPr>
              <a:t>Input: a </a:t>
            </a:r>
            <a:r>
              <a:rPr lang="en-US" sz="3000" b="1" i="1" dirty="0">
                <a:solidFill>
                  <a:srgbClr val="FF0000"/>
                </a:solidFill>
                <a:latin typeface="Calibri" charset="0"/>
              </a:rPr>
              <a:t>training set </a:t>
            </a:r>
            <a:r>
              <a:rPr lang="en-US" sz="3000" dirty="0">
                <a:latin typeface="Calibri" charset="0"/>
              </a:rPr>
              <a:t>of </a:t>
            </a:r>
            <a:r>
              <a:rPr lang="en-US" sz="3000" b="1" i="1" dirty="0">
                <a:solidFill>
                  <a:srgbClr val="FF0000"/>
                </a:solidFill>
                <a:latin typeface="Calibri" charset="0"/>
              </a:rPr>
              <a:t>labeled examples</a:t>
            </a:r>
            <a:r>
              <a:rPr lang="en-US" sz="3000" b="1" dirty="0">
                <a:solidFill>
                  <a:srgbClr val="FF0000"/>
                </a:solidFill>
                <a:latin typeface="Calibri" charset="0"/>
              </a:rPr>
              <a:t> </a:t>
            </a:r>
            <a:r>
              <a:rPr lang="en-US" sz="3000" dirty="0">
                <a:solidFill>
                  <a:srgbClr val="C147B2"/>
                </a:solidFill>
                <a:latin typeface="Calibri" charset="0"/>
              </a:rPr>
              <a:t>(</a:t>
            </a:r>
            <a:r>
              <a:rPr lang="en-US" sz="3000" dirty="0" err="1">
                <a:solidFill>
                  <a:srgbClr val="C147B2"/>
                </a:solidFill>
                <a:latin typeface="Calibri" charset="0"/>
              </a:rPr>
              <a:t>x</a:t>
            </a:r>
            <a:r>
              <a:rPr lang="en-US" sz="3000" baseline="-25000" dirty="0" err="1">
                <a:solidFill>
                  <a:srgbClr val="C147B2"/>
                </a:solidFill>
                <a:latin typeface="Calibri" charset="0"/>
              </a:rPr>
              <a:t>j</a:t>
            </a:r>
            <a:r>
              <a:rPr lang="en-US" sz="3000" dirty="0" err="1">
                <a:solidFill>
                  <a:srgbClr val="C147B2"/>
                </a:solidFill>
                <a:latin typeface="Calibri" charset="0"/>
              </a:rPr>
              <a:t>,y</a:t>
            </a:r>
            <a:r>
              <a:rPr lang="en-US" sz="3000" baseline="-25000" dirty="0" err="1">
                <a:solidFill>
                  <a:srgbClr val="C147B2"/>
                </a:solidFill>
                <a:latin typeface="Calibri" charset="0"/>
              </a:rPr>
              <a:t>j</a:t>
            </a:r>
            <a:r>
              <a:rPr lang="en-US" sz="3000" dirty="0">
                <a:solidFill>
                  <a:srgbClr val="C147B2"/>
                </a:solidFill>
                <a:latin typeface="Calibri" charset="0"/>
              </a:rPr>
              <a:t>)</a:t>
            </a:r>
            <a:r>
              <a:rPr lang="en-US" sz="3000" dirty="0">
                <a:latin typeface="Calibri" charset="0"/>
              </a:rPr>
              <a:t>  where </a:t>
            </a:r>
            <a:r>
              <a:rPr lang="en-US" sz="3000" dirty="0">
                <a:solidFill>
                  <a:srgbClr val="C147B2"/>
                </a:solidFill>
                <a:latin typeface="Calibri" charset="0"/>
              </a:rPr>
              <a:t> </a:t>
            </a:r>
            <a:r>
              <a:rPr lang="en-US" sz="3000" dirty="0" err="1">
                <a:solidFill>
                  <a:srgbClr val="C147B2"/>
                </a:solidFill>
                <a:latin typeface="Calibri" charset="0"/>
              </a:rPr>
              <a:t>y</a:t>
            </a:r>
            <a:r>
              <a:rPr lang="en-US" sz="3000" baseline="-25000" dirty="0" err="1">
                <a:solidFill>
                  <a:srgbClr val="C147B2"/>
                </a:solidFill>
                <a:latin typeface="Calibri" charset="0"/>
              </a:rPr>
              <a:t>j</a:t>
            </a:r>
            <a:r>
              <a:rPr lang="en-US" sz="3000" baseline="-25000" dirty="0">
                <a:solidFill>
                  <a:srgbClr val="C147B2"/>
                </a:solidFill>
                <a:latin typeface="Calibri" charset="0"/>
              </a:rPr>
              <a:t> </a:t>
            </a:r>
            <a:r>
              <a:rPr lang="en-US" sz="3000" dirty="0">
                <a:solidFill>
                  <a:srgbClr val="C147B2"/>
                </a:solidFill>
                <a:latin typeface="Calibri" charset="0"/>
              </a:rPr>
              <a:t>= f(</a:t>
            </a:r>
            <a:r>
              <a:rPr lang="en-US" sz="3000" dirty="0" err="1">
                <a:solidFill>
                  <a:srgbClr val="C147B2"/>
                </a:solidFill>
                <a:latin typeface="Calibri" charset="0"/>
              </a:rPr>
              <a:t>x</a:t>
            </a:r>
            <a:r>
              <a:rPr lang="en-US" sz="3000" baseline="-25000" dirty="0" err="1">
                <a:solidFill>
                  <a:srgbClr val="C147B2"/>
                </a:solidFill>
                <a:latin typeface="Calibri" charset="0"/>
              </a:rPr>
              <a:t>j</a:t>
            </a:r>
            <a:r>
              <a:rPr lang="en-US" sz="3000" dirty="0">
                <a:solidFill>
                  <a:srgbClr val="C147B2"/>
                </a:solidFill>
                <a:latin typeface="Calibri" charset="0"/>
              </a:rPr>
              <a:t>)</a:t>
            </a:r>
          </a:p>
          <a:p>
            <a:pPr lvl="2">
              <a:lnSpc>
                <a:spcPct val="90000"/>
              </a:lnSpc>
            </a:pPr>
            <a:r>
              <a:rPr lang="en-US" sz="2200" dirty="0">
                <a:latin typeface="Calibri" charset="0"/>
                <a:sym typeface="Symbol" charset="0"/>
              </a:rPr>
              <a:t>E.g., </a:t>
            </a:r>
            <a:r>
              <a:rPr lang="en-US" sz="2200" dirty="0" err="1">
                <a:solidFill>
                  <a:srgbClr val="C147B2"/>
                </a:solidFill>
                <a:latin typeface="Calibri" charset="0"/>
                <a:sym typeface="Symbol" charset="0"/>
              </a:rPr>
              <a:t>x</a:t>
            </a:r>
            <a:r>
              <a:rPr lang="en-US" sz="2200" baseline="-25000" dirty="0" err="1">
                <a:solidFill>
                  <a:srgbClr val="C147B2"/>
                </a:solidFill>
                <a:latin typeface="Calibri" charset="0"/>
                <a:sym typeface="Symbol" charset="0"/>
              </a:rPr>
              <a:t>j</a:t>
            </a:r>
            <a:r>
              <a:rPr lang="en-US" sz="2200" dirty="0">
                <a:latin typeface="Calibri" charset="0"/>
                <a:sym typeface="Symbol" charset="0"/>
              </a:rPr>
              <a:t> is an image, </a:t>
            </a:r>
            <a:r>
              <a:rPr lang="en-US" sz="2200" dirty="0">
                <a:solidFill>
                  <a:srgbClr val="C147B2"/>
                </a:solidFill>
                <a:latin typeface="Calibri" charset="0"/>
                <a:sym typeface="Symbol" charset="0"/>
              </a:rPr>
              <a:t>f(</a:t>
            </a:r>
            <a:r>
              <a:rPr lang="en-US" sz="2200" dirty="0" err="1">
                <a:solidFill>
                  <a:srgbClr val="C147B2"/>
                </a:solidFill>
                <a:latin typeface="Calibri" charset="0"/>
                <a:sym typeface="Symbol" charset="0"/>
              </a:rPr>
              <a:t>x</a:t>
            </a:r>
            <a:r>
              <a:rPr lang="en-US" sz="2200" baseline="-25000" dirty="0" err="1">
                <a:solidFill>
                  <a:srgbClr val="C147B2"/>
                </a:solidFill>
                <a:latin typeface="Calibri" charset="0"/>
                <a:sym typeface="Symbol" charset="0"/>
              </a:rPr>
              <a:t>j</a:t>
            </a:r>
            <a:r>
              <a:rPr lang="en-US" sz="2200" dirty="0">
                <a:solidFill>
                  <a:srgbClr val="C147B2"/>
                </a:solidFill>
                <a:latin typeface="Calibri" charset="0"/>
                <a:sym typeface="Symbol" charset="0"/>
              </a:rPr>
              <a:t>)</a:t>
            </a:r>
            <a:r>
              <a:rPr lang="en-US" sz="2200" dirty="0">
                <a:latin typeface="Calibri" charset="0"/>
                <a:sym typeface="Symbol" charset="0"/>
              </a:rPr>
              <a:t> is the label </a:t>
            </a:r>
            <a:r>
              <a:rPr lang="ja-JP" altLang="en-US" sz="2200" dirty="0">
                <a:latin typeface="Calibri" charset="0"/>
                <a:sym typeface="Symbol" charset="0"/>
              </a:rPr>
              <a:t>“</a:t>
            </a:r>
            <a:r>
              <a:rPr lang="en-US" sz="2200" dirty="0">
                <a:latin typeface="Calibri" charset="0"/>
                <a:sym typeface="Symbol" charset="0"/>
              </a:rPr>
              <a:t>giraffe</a:t>
            </a:r>
            <a:r>
              <a:rPr lang="ja-JP" altLang="en-US" sz="2200" dirty="0">
                <a:latin typeface="Calibri" charset="0"/>
                <a:sym typeface="Symbol" charset="0"/>
              </a:rPr>
              <a:t>”</a:t>
            </a:r>
            <a:endParaRPr lang="en-US" sz="2200" dirty="0">
              <a:latin typeface="Calibri" charset="0"/>
              <a:sym typeface="Symbol" charset="0"/>
            </a:endParaRPr>
          </a:p>
          <a:p>
            <a:pPr lvl="2">
              <a:lnSpc>
                <a:spcPct val="90000"/>
              </a:lnSpc>
            </a:pPr>
            <a:r>
              <a:rPr lang="en-US" sz="2200" dirty="0">
                <a:latin typeface="Calibri" charset="0"/>
                <a:sym typeface="Symbol" charset="0"/>
              </a:rPr>
              <a:t>E.g., </a:t>
            </a:r>
            <a:r>
              <a:rPr lang="en-US" sz="2200" dirty="0" err="1">
                <a:solidFill>
                  <a:srgbClr val="C147B2"/>
                </a:solidFill>
                <a:latin typeface="Calibri" charset="0"/>
                <a:sym typeface="Symbol" charset="0"/>
              </a:rPr>
              <a:t>x</a:t>
            </a:r>
            <a:r>
              <a:rPr lang="en-US" sz="2200" baseline="-25000" dirty="0" err="1">
                <a:solidFill>
                  <a:srgbClr val="C147B2"/>
                </a:solidFill>
                <a:latin typeface="Calibri" charset="0"/>
                <a:sym typeface="Symbol" charset="0"/>
              </a:rPr>
              <a:t>j</a:t>
            </a:r>
            <a:r>
              <a:rPr lang="en-US" sz="2200" dirty="0">
                <a:latin typeface="Calibri" charset="0"/>
                <a:sym typeface="Symbol" charset="0"/>
              </a:rPr>
              <a:t> is a seismic signal, </a:t>
            </a:r>
            <a:r>
              <a:rPr lang="en-US" sz="2200" dirty="0">
                <a:solidFill>
                  <a:srgbClr val="C147B2"/>
                </a:solidFill>
                <a:latin typeface="Calibri" charset="0"/>
                <a:sym typeface="Symbol" charset="0"/>
              </a:rPr>
              <a:t>f(</a:t>
            </a:r>
            <a:r>
              <a:rPr lang="en-US" sz="2200" dirty="0" err="1">
                <a:solidFill>
                  <a:srgbClr val="C147B2"/>
                </a:solidFill>
                <a:latin typeface="Calibri" charset="0"/>
                <a:sym typeface="Symbol" charset="0"/>
              </a:rPr>
              <a:t>x</a:t>
            </a:r>
            <a:r>
              <a:rPr lang="en-US" sz="2200" baseline="-25000" dirty="0" err="1">
                <a:solidFill>
                  <a:srgbClr val="C147B2"/>
                </a:solidFill>
                <a:latin typeface="Calibri" charset="0"/>
                <a:sym typeface="Symbol" charset="0"/>
              </a:rPr>
              <a:t>j</a:t>
            </a:r>
            <a:r>
              <a:rPr lang="en-US" sz="2200" dirty="0">
                <a:solidFill>
                  <a:srgbClr val="C147B2"/>
                </a:solidFill>
                <a:latin typeface="Calibri" charset="0"/>
                <a:sym typeface="Symbol" charset="0"/>
              </a:rPr>
              <a:t>)</a:t>
            </a:r>
            <a:r>
              <a:rPr lang="en-US" sz="2200" dirty="0">
                <a:latin typeface="Calibri" charset="0"/>
                <a:sym typeface="Symbol" charset="0"/>
              </a:rPr>
              <a:t> is the label </a:t>
            </a:r>
            <a:r>
              <a:rPr lang="ja-JP" altLang="en-US" sz="2200" dirty="0">
                <a:latin typeface="Calibri" charset="0"/>
                <a:sym typeface="Symbol" charset="0"/>
              </a:rPr>
              <a:t>“</a:t>
            </a:r>
            <a:r>
              <a:rPr lang="en-US" sz="2200" dirty="0">
                <a:latin typeface="Calibri" charset="0"/>
                <a:sym typeface="Symbol" charset="0"/>
              </a:rPr>
              <a:t>explosion</a:t>
            </a:r>
            <a:r>
              <a:rPr lang="ja-JP" altLang="en-US" sz="2200" dirty="0">
                <a:latin typeface="Calibri" charset="0"/>
                <a:sym typeface="Symbol" charset="0"/>
              </a:rPr>
              <a:t>”</a:t>
            </a:r>
            <a:endParaRPr lang="en-US" sz="2200" dirty="0">
              <a:latin typeface="Calibri" charset="0"/>
            </a:endParaRPr>
          </a:p>
          <a:p>
            <a:pPr>
              <a:lnSpc>
                <a:spcPct val="90000"/>
              </a:lnSpc>
            </a:pPr>
            <a:r>
              <a:rPr lang="en-US" sz="3000" dirty="0">
                <a:latin typeface="Calibri" charset="0"/>
              </a:rPr>
              <a:t>Output: </a:t>
            </a:r>
            <a:r>
              <a:rPr lang="en-US" sz="3000" b="1" i="1" dirty="0">
                <a:solidFill>
                  <a:srgbClr val="FF0000"/>
                </a:solidFill>
                <a:latin typeface="Calibri" charset="0"/>
              </a:rPr>
              <a:t>hypothesis</a:t>
            </a:r>
            <a:r>
              <a:rPr lang="en-US" sz="3000" dirty="0">
                <a:latin typeface="Calibri" charset="0"/>
              </a:rPr>
              <a:t> </a:t>
            </a:r>
            <a:r>
              <a:rPr lang="en-US" sz="3000" dirty="0">
                <a:solidFill>
                  <a:srgbClr val="C147B2"/>
                </a:solidFill>
                <a:latin typeface="Calibri" charset="0"/>
              </a:rPr>
              <a:t>h</a:t>
            </a:r>
            <a:r>
              <a:rPr lang="en-US" sz="3000" dirty="0">
                <a:latin typeface="Calibri" charset="0"/>
              </a:rPr>
              <a:t> </a:t>
            </a:r>
            <a:r>
              <a:rPr lang="en-US" sz="3000" dirty="0">
                <a:latin typeface="Calibri" charset="0"/>
                <a:sym typeface="Symbol" charset="0"/>
              </a:rPr>
              <a:t>that is </a:t>
            </a:r>
            <a:r>
              <a:rPr lang="ja-JP" altLang="en-US" sz="3000" dirty="0">
                <a:latin typeface="Calibri" charset="0"/>
                <a:sym typeface="Symbol" charset="0"/>
              </a:rPr>
              <a:t>“</a:t>
            </a:r>
            <a:r>
              <a:rPr lang="en-US" sz="3000" dirty="0">
                <a:latin typeface="Calibri" charset="0"/>
                <a:sym typeface="Symbol" charset="0"/>
              </a:rPr>
              <a:t>close</a:t>
            </a:r>
            <a:r>
              <a:rPr lang="ja-JP" altLang="en-US" sz="3000" dirty="0">
                <a:latin typeface="Calibri" charset="0"/>
                <a:sym typeface="Symbol" charset="0"/>
              </a:rPr>
              <a:t>”</a:t>
            </a:r>
            <a:r>
              <a:rPr lang="en-US" sz="3000" dirty="0">
                <a:latin typeface="Calibri" charset="0"/>
                <a:sym typeface="Symbol" charset="0"/>
              </a:rPr>
              <a:t> to </a:t>
            </a:r>
            <a:r>
              <a:rPr lang="en-US" sz="3000" dirty="0">
                <a:solidFill>
                  <a:srgbClr val="C147B2"/>
                </a:solidFill>
                <a:latin typeface="Calibri" charset="0"/>
                <a:sym typeface="Symbol" charset="0"/>
              </a:rPr>
              <a:t>f</a:t>
            </a:r>
            <a:r>
              <a:rPr lang="en-US" sz="3000" dirty="0">
                <a:solidFill>
                  <a:srgbClr val="000000"/>
                </a:solidFill>
                <a:latin typeface="Calibri" charset="0"/>
                <a:sym typeface="Symbol" charset="0"/>
              </a:rPr>
              <a:t>, i.e., predicts well on unseen examples (</a:t>
            </a:r>
            <a:r>
              <a:rPr lang="ja-JP" altLang="en-US" sz="3000" dirty="0">
                <a:solidFill>
                  <a:srgbClr val="000000"/>
                </a:solidFill>
                <a:latin typeface="Calibri" charset="0"/>
                <a:sym typeface="Symbol" charset="0"/>
              </a:rPr>
              <a:t>“</a:t>
            </a:r>
            <a:r>
              <a:rPr lang="en-US" sz="3000" b="1" i="1" dirty="0">
                <a:solidFill>
                  <a:srgbClr val="FF0000"/>
                </a:solidFill>
                <a:latin typeface="Calibri" charset="0"/>
                <a:sym typeface="Symbol" charset="0"/>
              </a:rPr>
              <a:t>test set</a:t>
            </a:r>
            <a:r>
              <a:rPr lang="ja-JP" altLang="en-US" sz="3000" dirty="0">
                <a:solidFill>
                  <a:srgbClr val="000000"/>
                </a:solidFill>
                <a:latin typeface="Calibri" charset="0"/>
                <a:sym typeface="Symbol" charset="0"/>
              </a:rPr>
              <a:t>”</a:t>
            </a:r>
            <a:r>
              <a:rPr lang="en-US" sz="3000" dirty="0">
                <a:solidFill>
                  <a:srgbClr val="000000"/>
                </a:solidFill>
                <a:latin typeface="Calibri" charset="0"/>
                <a:sym typeface="Symbol" charset="0"/>
              </a:rPr>
              <a:t>)</a:t>
            </a:r>
            <a:endParaRPr lang="en-US" sz="3000" dirty="0">
              <a:latin typeface="Calibri" charset="0"/>
              <a:sym typeface="Symbol" charset="0"/>
            </a:endParaRPr>
          </a:p>
          <a:p>
            <a:pPr>
              <a:lnSpc>
                <a:spcPct val="90000"/>
              </a:lnSpc>
            </a:pPr>
            <a:r>
              <a:rPr lang="en-US" sz="3000" dirty="0">
                <a:latin typeface="Calibri" charset="0"/>
              </a:rPr>
              <a:t>Many possible hypothesis families for </a:t>
            </a:r>
            <a:r>
              <a:rPr lang="en-US" sz="3000" dirty="0">
                <a:solidFill>
                  <a:srgbClr val="C147B2"/>
                </a:solidFill>
                <a:latin typeface="Calibri" charset="0"/>
              </a:rPr>
              <a:t>h</a:t>
            </a:r>
            <a:endParaRPr lang="en-US" sz="3000" dirty="0">
              <a:latin typeface="Calibri" charset="0"/>
            </a:endParaRPr>
          </a:p>
          <a:p>
            <a:pPr lvl="1">
              <a:lnSpc>
                <a:spcPct val="90000"/>
              </a:lnSpc>
            </a:pPr>
            <a:r>
              <a:rPr lang="en-US" sz="2600" dirty="0">
                <a:latin typeface="Calibri" charset="0"/>
              </a:rPr>
              <a:t>Linear models, logistic regression, neural networks, decision trees, examples (nearest-neighbor), grammars, </a:t>
            </a:r>
            <a:r>
              <a:rPr lang="en-US" sz="2600" dirty="0" err="1">
                <a:latin typeface="Calibri" charset="0"/>
              </a:rPr>
              <a:t>kernelized</a:t>
            </a:r>
            <a:r>
              <a:rPr lang="en-US" sz="2600" dirty="0">
                <a:latin typeface="Calibri" charset="0"/>
              </a:rPr>
              <a:t> separators, </a:t>
            </a:r>
            <a:r>
              <a:rPr lang="en-US" sz="2600" dirty="0" err="1">
                <a:latin typeface="Calibri" charset="0"/>
              </a:rPr>
              <a:t>etc</a:t>
            </a:r>
            <a:r>
              <a:rPr lang="en-US" sz="2600" dirty="0">
                <a:latin typeface="Calibri" charset="0"/>
              </a:rPr>
              <a:t> </a:t>
            </a:r>
            <a:r>
              <a:rPr lang="en-US" sz="2600" dirty="0" err="1">
                <a:latin typeface="Calibri" charset="0"/>
              </a:rPr>
              <a:t>etc</a:t>
            </a:r>
            <a:endParaRPr lang="en-US" sz="2600" dirty="0">
              <a:latin typeface="Calibri" charset="0"/>
            </a:endParaRPr>
          </a:p>
          <a:p>
            <a:pPr>
              <a:lnSpc>
                <a:spcPct val="90000"/>
              </a:lnSpc>
            </a:pPr>
            <a:r>
              <a:rPr lang="en-US" sz="3000" b="1" i="1" dirty="0">
                <a:solidFill>
                  <a:srgbClr val="FF0000"/>
                </a:solidFill>
                <a:latin typeface="Calibri" charset="0"/>
              </a:rPr>
              <a:t>Classification</a:t>
            </a:r>
            <a:r>
              <a:rPr lang="en-US" sz="3000" dirty="0">
                <a:latin typeface="Calibri" charset="0"/>
              </a:rPr>
              <a:t> = learning </a:t>
            </a:r>
            <a:r>
              <a:rPr lang="en-US" sz="3000" dirty="0">
                <a:solidFill>
                  <a:srgbClr val="CC00CC"/>
                </a:solidFill>
                <a:latin typeface="Calibri" charset="0"/>
              </a:rPr>
              <a:t>f</a:t>
            </a:r>
            <a:r>
              <a:rPr lang="en-US" sz="3000" dirty="0">
                <a:latin typeface="Calibri" charset="0"/>
              </a:rPr>
              <a:t> with discrete output value</a:t>
            </a:r>
          </a:p>
          <a:p>
            <a:pPr>
              <a:lnSpc>
                <a:spcPct val="90000"/>
              </a:lnSpc>
            </a:pPr>
            <a:r>
              <a:rPr lang="en-US" sz="3000" b="1" i="1" dirty="0">
                <a:solidFill>
                  <a:srgbClr val="FF0000"/>
                </a:solidFill>
                <a:latin typeface="Calibri" charset="0"/>
              </a:rPr>
              <a:t>Regression</a:t>
            </a:r>
            <a:r>
              <a:rPr lang="en-US" sz="3000" dirty="0">
                <a:latin typeface="Calibri" charset="0"/>
              </a:rPr>
              <a:t> = learning </a:t>
            </a:r>
            <a:r>
              <a:rPr lang="en-US" sz="3000" dirty="0">
                <a:solidFill>
                  <a:srgbClr val="CC00CC"/>
                </a:solidFill>
                <a:latin typeface="Calibri" charset="0"/>
              </a:rPr>
              <a:t>f</a:t>
            </a:r>
            <a:r>
              <a:rPr lang="en-US" sz="3000" dirty="0">
                <a:latin typeface="Calibri" charset="0"/>
              </a:rPr>
              <a:t> with real-valued output value</a:t>
            </a:r>
          </a:p>
          <a:p>
            <a:pPr>
              <a:lnSpc>
                <a:spcPct val="90000"/>
              </a:lnSpc>
            </a:pPr>
            <a:endParaRPr lang="en-US" sz="3000" dirty="0">
              <a:latin typeface="Calibri" charset="0"/>
            </a:endParaRPr>
          </a:p>
          <a:p>
            <a:endParaRPr lang="en-US" dirty="0"/>
          </a:p>
        </p:txBody>
      </p:sp>
    </p:spTree>
    <p:extLst>
      <p:ext uri="{BB962C8B-B14F-4D97-AF65-F5344CB8AC3E}">
        <p14:creationId xmlns:p14="http://schemas.microsoft.com/office/powerpoint/2010/main" val="20779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lstStyle/>
          <a:p>
            <a:r>
              <a:rPr lang="en-US"/>
              <a:t>Inductive Learning (Science)</a:t>
            </a:r>
          </a:p>
        </p:txBody>
      </p:sp>
      <p:sp>
        <p:nvSpPr>
          <p:cNvPr id="1104899" name="Rectangle 3"/>
          <p:cNvSpPr>
            <a:spLocks noGrp="1" noChangeArrowheads="1"/>
          </p:cNvSpPr>
          <p:nvPr>
            <p:ph idx="1"/>
          </p:nvPr>
        </p:nvSpPr>
        <p:spPr>
          <a:xfrm>
            <a:off x="1066800" y="1447800"/>
            <a:ext cx="8229600" cy="4987925"/>
          </a:xfrm>
        </p:spPr>
        <p:txBody>
          <a:bodyPr/>
          <a:lstStyle/>
          <a:p>
            <a:pPr>
              <a:lnSpc>
                <a:spcPct val="80000"/>
              </a:lnSpc>
            </a:pPr>
            <a:r>
              <a:rPr lang="en-US" sz="2000" dirty="0"/>
              <a:t>Simplest form: learn a function from examples</a:t>
            </a:r>
          </a:p>
          <a:p>
            <a:pPr lvl="1">
              <a:lnSpc>
                <a:spcPct val="80000"/>
              </a:lnSpc>
            </a:pPr>
            <a:r>
              <a:rPr lang="en-US" sz="1800" dirty="0"/>
              <a:t>A target function: </a:t>
            </a:r>
            <a:r>
              <a:rPr lang="en-US" sz="2000" i="1" dirty="0">
                <a:latin typeface="Times New Roman" pitchFamily="18" charset="0"/>
              </a:rPr>
              <a:t>g</a:t>
            </a:r>
            <a:endParaRPr lang="en-US" sz="1800" dirty="0"/>
          </a:p>
          <a:p>
            <a:pPr lvl="1">
              <a:lnSpc>
                <a:spcPct val="80000"/>
              </a:lnSpc>
            </a:pPr>
            <a:r>
              <a:rPr lang="en-US" sz="1800" dirty="0"/>
              <a:t>Examples: input-output pairs </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a:t>
            </a:r>
          </a:p>
          <a:p>
            <a:pPr lvl="1">
              <a:lnSpc>
                <a:spcPct val="80000"/>
              </a:lnSpc>
            </a:pPr>
            <a:r>
              <a:rPr lang="en-US" sz="1800" dirty="0"/>
              <a:t>E.g. </a:t>
            </a:r>
            <a:r>
              <a:rPr lang="en-US" sz="2000" i="1" dirty="0">
                <a:latin typeface="Times New Roman" pitchFamily="18" charset="0"/>
              </a:rPr>
              <a:t>x</a:t>
            </a:r>
            <a:r>
              <a:rPr lang="en-US" sz="1800" dirty="0"/>
              <a:t> is an email and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1800" dirty="0"/>
              <a:t>is spam / ham</a:t>
            </a:r>
          </a:p>
          <a:p>
            <a:pPr lvl="1">
              <a:lnSpc>
                <a:spcPct val="80000"/>
              </a:lnSpc>
            </a:pPr>
            <a:r>
              <a:rPr lang="en-US" sz="1800" dirty="0"/>
              <a:t>E.g. </a:t>
            </a:r>
            <a:r>
              <a:rPr lang="en-US" sz="2000" i="1" dirty="0">
                <a:latin typeface="Times New Roman" pitchFamily="18" charset="0"/>
              </a:rPr>
              <a:t>x</a:t>
            </a:r>
            <a:r>
              <a:rPr lang="en-US" sz="1800" dirty="0"/>
              <a:t> is a house and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1800" dirty="0"/>
              <a:t>is its selling price</a:t>
            </a:r>
          </a:p>
          <a:p>
            <a:pPr lvl="1">
              <a:lnSpc>
                <a:spcPct val="80000"/>
              </a:lnSpc>
            </a:pPr>
            <a:endParaRPr lang="en-US" sz="1800" dirty="0"/>
          </a:p>
          <a:p>
            <a:pPr>
              <a:lnSpc>
                <a:spcPct val="80000"/>
              </a:lnSpc>
            </a:pPr>
            <a:r>
              <a:rPr lang="en-US" sz="2000" dirty="0"/>
              <a:t>Problem:</a:t>
            </a:r>
          </a:p>
          <a:p>
            <a:pPr lvl="1">
              <a:lnSpc>
                <a:spcPct val="80000"/>
              </a:lnSpc>
            </a:pPr>
            <a:r>
              <a:rPr lang="en-US" sz="1800" dirty="0"/>
              <a:t>Given a hypothesis space </a:t>
            </a:r>
            <a:r>
              <a:rPr lang="en-US" sz="2000" i="1" dirty="0">
                <a:latin typeface="Times New Roman" pitchFamily="18" charset="0"/>
              </a:rPr>
              <a:t>H</a:t>
            </a:r>
          </a:p>
          <a:p>
            <a:pPr lvl="1">
              <a:lnSpc>
                <a:spcPct val="80000"/>
              </a:lnSpc>
            </a:pPr>
            <a:r>
              <a:rPr lang="en-US" sz="1800" dirty="0"/>
              <a:t>Given a training set of examples </a:t>
            </a:r>
            <a:r>
              <a:rPr lang="en-US" sz="2400" i="1" dirty="0">
                <a:latin typeface="Times New Roman" pitchFamily="18" charset="0"/>
              </a:rPr>
              <a:t>x</a:t>
            </a:r>
            <a:r>
              <a:rPr lang="en-US" sz="2400" i="1" baseline="-25000" dirty="0">
                <a:latin typeface="Times New Roman" pitchFamily="18" charset="0"/>
              </a:rPr>
              <a:t>i</a:t>
            </a:r>
          </a:p>
          <a:p>
            <a:pPr lvl="1">
              <a:lnSpc>
                <a:spcPct val="80000"/>
              </a:lnSpc>
            </a:pPr>
            <a:r>
              <a:rPr lang="en-US" sz="1800" dirty="0"/>
              <a:t>Find a hypothesis </a:t>
            </a:r>
            <a:r>
              <a:rPr lang="en-US" sz="2000" i="1" dirty="0">
                <a:latin typeface="Times New Roman" pitchFamily="18" charset="0"/>
              </a:rPr>
              <a:t>h</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a:t>
            </a:r>
            <a:r>
              <a:rPr lang="en-US" sz="1800" dirty="0"/>
              <a:t> such that </a:t>
            </a:r>
            <a:r>
              <a:rPr lang="en-US" sz="2000" i="1" dirty="0">
                <a:latin typeface="Times New Roman" pitchFamily="18" charset="0"/>
              </a:rPr>
              <a:t>h</a:t>
            </a:r>
            <a:r>
              <a:rPr lang="en-US" sz="2000" dirty="0">
                <a:latin typeface="Times New Roman" pitchFamily="18" charset="0"/>
              </a:rPr>
              <a:t> ~ </a:t>
            </a:r>
            <a:r>
              <a:rPr lang="en-US" sz="2000" i="1" dirty="0">
                <a:latin typeface="Times New Roman" pitchFamily="18" charset="0"/>
              </a:rPr>
              <a:t>g</a:t>
            </a:r>
          </a:p>
          <a:p>
            <a:pPr lvl="1">
              <a:lnSpc>
                <a:spcPct val="80000"/>
              </a:lnSpc>
            </a:pPr>
            <a:endParaRPr lang="en-US" sz="2000" dirty="0">
              <a:latin typeface="Times New Roman" pitchFamily="18" charset="0"/>
            </a:endParaRPr>
          </a:p>
          <a:p>
            <a:pPr>
              <a:lnSpc>
                <a:spcPct val="80000"/>
              </a:lnSpc>
            </a:pPr>
            <a:r>
              <a:rPr lang="en-US" sz="2000" dirty="0"/>
              <a:t>Includes:</a:t>
            </a:r>
          </a:p>
          <a:p>
            <a:pPr lvl="1">
              <a:lnSpc>
                <a:spcPct val="80000"/>
              </a:lnSpc>
            </a:pPr>
            <a:r>
              <a:rPr lang="en-US" sz="1800" dirty="0"/>
              <a:t>Classification (outputs = class labels)</a:t>
            </a:r>
          </a:p>
          <a:p>
            <a:pPr lvl="1">
              <a:lnSpc>
                <a:spcPct val="80000"/>
              </a:lnSpc>
            </a:pPr>
            <a:r>
              <a:rPr lang="en-US" sz="1800" dirty="0"/>
              <a:t>Regression (outputs = real numbers)</a:t>
            </a:r>
          </a:p>
          <a:p>
            <a:pPr lvl="1">
              <a:lnSpc>
                <a:spcPct val="80000"/>
              </a:lnSpc>
            </a:pPr>
            <a:endParaRPr lang="en-US" sz="1800" dirty="0"/>
          </a:p>
        </p:txBody>
      </p:sp>
      <p:sp>
        <p:nvSpPr>
          <p:cNvPr id="1104901" name="Freeform 5"/>
          <p:cNvSpPr>
            <a:spLocks/>
          </p:cNvSpPr>
          <p:nvPr/>
        </p:nvSpPr>
        <p:spPr bwMode="auto">
          <a:xfrm>
            <a:off x="7643813" y="33655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solidFill>
            <a:schemeClr val="accent1">
              <a:alpha val="75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descr="txp_fig.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8977313" y="2403475"/>
            <a:ext cx="185737" cy="236393"/>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prstShdw prst="shdw14" dist="35921" dir="2700000">
                    <a:scrgbClr r="0" g="0" b="0"/>
                  </a:prst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104904" name="Picture 8"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7000" y="3519488"/>
            <a:ext cx="185738" cy="25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04905" name="Oval 9"/>
          <p:cNvSpPr>
            <a:spLocks noChangeArrowheads="1"/>
          </p:cNvSpPr>
          <p:nvPr/>
        </p:nvSpPr>
        <p:spPr bwMode="auto">
          <a:xfrm>
            <a:off x="9032875" y="3325813"/>
            <a:ext cx="112713" cy="112712"/>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906" name="Oval 10"/>
          <p:cNvSpPr>
            <a:spLocks noChangeArrowheads="1"/>
          </p:cNvSpPr>
          <p:nvPr/>
        </p:nvSpPr>
        <p:spPr bwMode="auto">
          <a:xfrm>
            <a:off x="9032875" y="2871788"/>
            <a:ext cx="112713" cy="112712"/>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907" name="Line 11"/>
          <p:cNvSpPr>
            <a:spLocks noChangeShapeType="1"/>
          </p:cNvSpPr>
          <p:nvPr/>
        </p:nvSpPr>
        <p:spPr bwMode="auto">
          <a:xfrm>
            <a:off x="9090025" y="2921000"/>
            <a:ext cx="0" cy="428625"/>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04909" name="Picture 13" descr="txp_fig"/>
          <p:cNvPicPr>
            <a:picLocks noChangeAspect="1" noChangeArrowheads="1"/>
          </p:cNvPicPr>
          <p:nvPr>
            <p:custDataLst>
              <p:tags r:id="rId3"/>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8675" y="4132263"/>
            <a:ext cx="303213"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7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example: Object recognition</a:t>
            </a:r>
          </a:p>
        </p:txBody>
      </p:sp>
      <p:pic>
        <p:nvPicPr>
          <p:cNvPr id="4" name="Picture 5" descr="giraff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166813"/>
            <a:ext cx="1192213" cy="78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giraff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1014413"/>
            <a:ext cx="895350" cy="134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giraf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1143000"/>
            <a:ext cx="1344613"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llam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1143000"/>
            <a:ext cx="995363"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lam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990600"/>
            <a:ext cx="895350" cy="134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descr="llam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1176612"/>
            <a:ext cx="1523999" cy="11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1746250" y="1231901"/>
            <a:ext cx="3175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400" dirty="0">
                <a:solidFill>
                  <a:srgbClr val="C147B2"/>
                </a:solidFill>
              </a:rPr>
              <a:t>x</a:t>
            </a:r>
            <a:endParaRPr lang="en-US" sz="2400" dirty="0"/>
          </a:p>
        </p:txBody>
      </p:sp>
      <p:sp>
        <p:nvSpPr>
          <p:cNvPr id="11" name="Text Box 12"/>
          <p:cNvSpPr txBox="1">
            <a:spLocks noChangeArrowheads="1"/>
          </p:cNvSpPr>
          <p:nvPr/>
        </p:nvSpPr>
        <p:spPr bwMode="auto">
          <a:xfrm>
            <a:off x="1593850" y="2579688"/>
            <a:ext cx="5984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400">
                <a:solidFill>
                  <a:srgbClr val="C147B2"/>
                </a:solidFill>
              </a:rPr>
              <a:t>f(x)</a:t>
            </a:r>
            <a:endParaRPr lang="en-US" sz="2400"/>
          </a:p>
        </p:txBody>
      </p:sp>
      <p:sp>
        <p:nvSpPr>
          <p:cNvPr id="12" name="Text Box 13"/>
          <p:cNvSpPr txBox="1">
            <a:spLocks noChangeArrowheads="1"/>
          </p:cNvSpPr>
          <p:nvPr/>
        </p:nvSpPr>
        <p:spPr bwMode="auto">
          <a:xfrm>
            <a:off x="2355850" y="2655888"/>
            <a:ext cx="841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giraffe</a:t>
            </a:r>
          </a:p>
        </p:txBody>
      </p:sp>
      <p:sp>
        <p:nvSpPr>
          <p:cNvPr id="13" name="Text Box 14"/>
          <p:cNvSpPr txBox="1">
            <a:spLocks noChangeArrowheads="1"/>
          </p:cNvSpPr>
          <p:nvPr/>
        </p:nvSpPr>
        <p:spPr bwMode="auto">
          <a:xfrm>
            <a:off x="3590925" y="2667000"/>
            <a:ext cx="841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giraffe</a:t>
            </a:r>
          </a:p>
        </p:txBody>
      </p:sp>
      <p:sp>
        <p:nvSpPr>
          <p:cNvPr id="14" name="Text Box 15"/>
          <p:cNvSpPr txBox="1">
            <a:spLocks noChangeArrowheads="1"/>
          </p:cNvSpPr>
          <p:nvPr/>
        </p:nvSpPr>
        <p:spPr bwMode="auto">
          <a:xfrm>
            <a:off x="4886325" y="2667000"/>
            <a:ext cx="841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giraffe</a:t>
            </a:r>
          </a:p>
        </p:txBody>
      </p:sp>
      <p:sp>
        <p:nvSpPr>
          <p:cNvPr id="15" name="Text Box 16"/>
          <p:cNvSpPr txBox="1">
            <a:spLocks noChangeArrowheads="1"/>
          </p:cNvSpPr>
          <p:nvPr/>
        </p:nvSpPr>
        <p:spPr bwMode="auto">
          <a:xfrm>
            <a:off x="6486525" y="2667000"/>
            <a:ext cx="752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llama</a:t>
            </a:r>
          </a:p>
        </p:txBody>
      </p:sp>
      <p:sp>
        <p:nvSpPr>
          <p:cNvPr id="16" name="Text Box 17"/>
          <p:cNvSpPr txBox="1">
            <a:spLocks noChangeArrowheads="1"/>
          </p:cNvSpPr>
          <p:nvPr/>
        </p:nvSpPr>
        <p:spPr bwMode="auto">
          <a:xfrm>
            <a:off x="7629525" y="2667000"/>
            <a:ext cx="752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llama</a:t>
            </a:r>
          </a:p>
        </p:txBody>
      </p:sp>
      <p:sp>
        <p:nvSpPr>
          <p:cNvPr id="17" name="Text Box 18"/>
          <p:cNvSpPr txBox="1">
            <a:spLocks noChangeArrowheads="1"/>
          </p:cNvSpPr>
          <p:nvPr/>
        </p:nvSpPr>
        <p:spPr bwMode="auto">
          <a:xfrm>
            <a:off x="8924925" y="2667000"/>
            <a:ext cx="752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t>llama</a:t>
            </a:r>
          </a:p>
        </p:txBody>
      </p:sp>
      <p:pic>
        <p:nvPicPr>
          <p:cNvPr id="18" name="Picture 17" descr="giraffe-test"/>
          <p:cNvPicPr>
            <a:picLocks noChangeAspect="1" noChangeArrowheads="1"/>
          </p:cNvPicPr>
          <p:nvPr/>
        </p:nvPicPr>
        <p:blipFill rotWithShape="1">
          <a:blip r:embed="rId8">
            <a:extLst>
              <a:ext uri="{28A0092B-C50C-407E-A947-70E740481C1C}">
                <a14:useLocalDpi xmlns:a14="http://schemas.microsoft.com/office/drawing/2010/main" val="0"/>
              </a:ext>
            </a:extLst>
          </a:blip>
          <a:srcRect l="-30154" r="30154"/>
          <a:stretch/>
        </p:blipFill>
        <p:spPr bwMode="auto">
          <a:xfrm>
            <a:off x="1581912" y="3200400"/>
            <a:ext cx="3630613" cy="339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1746250" y="4484688"/>
            <a:ext cx="4460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000" dirty="0">
                <a:solidFill>
                  <a:srgbClr val="C147B2"/>
                </a:solidFill>
              </a:rPr>
              <a:t>X=</a:t>
            </a:r>
            <a:endParaRPr lang="en-US" sz="2000" dirty="0"/>
          </a:p>
        </p:txBody>
      </p:sp>
      <p:sp>
        <p:nvSpPr>
          <p:cNvPr id="20" name="Text Box 19"/>
          <p:cNvSpPr txBox="1">
            <a:spLocks noChangeArrowheads="1"/>
          </p:cNvSpPr>
          <p:nvPr/>
        </p:nvSpPr>
        <p:spPr bwMode="auto">
          <a:xfrm>
            <a:off x="6638925" y="4495800"/>
            <a:ext cx="8937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2400">
                <a:solidFill>
                  <a:srgbClr val="C147B2"/>
                </a:solidFill>
              </a:rPr>
              <a:t>f(x)=?</a:t>
            </a:r>
            <a:endParaRPr lang="en-US" sz="2400"/>
          </a:p>
        </p:txBody>
      </p:sp>
    </p:spTree>
    <p:extLst>
      <p:ext uri="{BB962C8B-B14F-4D97-AF65-F5344CB8AC3E}">
        <p14:creationId xmlns:p14="http://schemas.microsoft.com/office/powerpoint/2010/main" val="14724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example: Curve fitting</a:t>
            </a:r>
          </a:p>
        </p:txBody>
      </p:sp>
      <p:pic>
        <p:nvPicPr>
          <p:cNvPr id="22" name="Picture 4" descr="curve-fitting1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885950"/>
            <a:ext cx="47561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21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example: Curve fitting</a:t>
            </a:r>
          </a:p>
        </p:txBody>
      </p:sp>
      <p:pic>
        <p:nvPicPr>
          <p:cNvPr id="3" name="Picture 2" descr="curve-fitting2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885950"/>
            <a:ext cx="47561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4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example: Curve fitting</a:t>
            </a:r>
          </a:p>
        </p:txBody>
      </p:sp>
      <p:pic>
        <p:nvPicPr>
          <p:cNvPr id="3" name="Picture 2" descr="curve-fitting3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885950"/>
            <a:ext cx="47561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4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example: Curve fitting</a:t>
            </a:r>
          </a:p>
        </p:txBody>
      </p:sp>
      <p:pic>
        <p:nvPicPr>
          <p:cNvPr id="3" name="Picture 2" descr="curve-fitting4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885950"/>
            <a:ext cx="4745038" cy="408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4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example: Curve fitting</a:t>
            </a:r>
          </a:p>
        </p:txBody>
      </p:sp>
      <p:pic>
        <p:nvPicPr>
          <p:cNvPr id="3" name="Picture 2" descr="curve-fitting5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885950"/>
            <a:ext cx="4745038" cy="408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4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p:txBody>
          <a:bodyPr/>
          <a:lstStyle/>
          <a:p>
            <a:r>
              <a:rPr lang="en-US"/>
              <a:t>Consistency vs. Simplicity</a:t>
            </a:r>
          </a:p>
        </p:txBody>
      </p:sp>
      <p:sp>
        <p:nvSpPr>
          <p:cNvPr id="1106947" name="Rectangle 3"/>
          <p:cNvSpPr>
            <a:spLocks noGrp="1" noChangeArrowheads="1"/>
          </p:cNvSpPr>
          <p:nvPr>
            <p:ph idx="1"/>
          </p:nvPr>
        </p:nvSpPr>
        <p:spPr>
          <a:xfrm>
            <a:off x="1905000" y="1397001"/>
            <a:ext cx="9880600" cy="4729164"/>
          </a:xfrm>
        </p:spPr>
        <p:txBody>
          <a:bodyPr/>
          <a:lstStyle/>
          <a:p>
            <a:pPr>
              <a:lnSpc>
                <a:spcPct val="90000"/>
              </a:lnSpc>
            </a:pPr>
            <a:r>
              <a:rPr lang="en-US" sz="2400" dirty="0"/>
              <a:t>Fundamental tradeoff: bias vs. variance</a:t>
            </a:r>
          </a:p>
          <a:p>
            <a:pPr>
              <a:lnSpc>
                <a:spcPct val="90000"/>
              </a:lnSpc>
            </a:pPr>
            <a:endParaRPr lang="en-US" sz="2400" dirty="0"/>
          </a:p>
          <a:p>
            <a:pPr>
              <a:lnSpc>
                <a:spcPct val="90000"/>
              </a:lnSpc>
            </a:pPr>
            <a:r>
              <a:rPr lang="en-US" sz="2400" dirty="0"/>
              <a:t>Usually algorithms prefer consistency by default (why?)</a:t>
            </a:r>
          </a:p>
          <a:p>
            <a:pPr>
              <a:lnSpc>
                <a:spcPct val="90000"/>
              </a:lnSpc>
            </a:pPr>
            <a:endParaRPr lang="en-US" sz="2400" dirty="0"/>
          </a:p>
          <a:p>
            <a:pPr>
              <a:lnSpc>
                <a:spcPct val="90000"/>
              </a:lnSpc>
            </a:pPr>
            <a:r>
              <a:rPr lang="en-US" sz="2400" dirty="0"/>
              <a:t>Several ways to operationalize “simplicity”</a:t>
            </a:r>
          </a:p>
          <a:p>
            <a:pPr lvl="1">
              <a:lnSpc>
                <a:spcPct val="90000"/>
              </a:lnSpc>
            </a:pPr>
            <a:r>
              <a:rPr lang="en-US" sz="2000" dirty="0"/>
              <a:t>Reduce the </a:t>
            </a:r>
            <a:r>
              <a:rPr lang="en-US" sz="2000" dirty="0">
                <a:solidFill>
                  <a:srgbClr val="CC0000"/>
                </a:solidFill>
              </a:rPr>
              <a:t>hypothesis space</a:t>
            </a:r>
          </a:p>
          <a:p>
            <a:pPr lvl="2">
              <a:lnSpc>
                <a:spcPct val="90000"/>
              </a:lnSpc>
            </a:pPr>
            <a:r>
              <a:rPr lang="en-US" sz="1800" dirty="0"/>
              <a:t>Assume more: e.g. independence assumptions, as in naïve Bayes</a:t>
            </a:r>
          </a:p>
          <a:p>
            <a:pPr lvl="2">
              <a:lnSpc>
                <a:spcPct val="90000"/>
              </a:lnSpc>
            </a:pPr>
            <a:r>
              <a:rPr lang="en-US" sz="1800" dirty="0"/>
              <a:t>Have fewer, better features / attributes: feature selection</a:t>
            </a:r>
          </a:p>
          <a:p>
            <a:pPr lvl="2">
              <a:lnSpc>
                <a:spcPct val="90000"/>
              </a:lnSpc>
            </a:pPr>
            <a:r>
              <a:rPr lang="en-US" sz="1800" dirty="0"/>
              <a:t>Other structural limitations (decision lists </a:t>
            </a:r>
            <a:r>
              <a:rPr lang="en-US" sz="1800" dirty="0" err="1"/>
              <a:t>vs</a:t>
            </a:r>
            <a:r>
              <a:rPr lang="en-US" sz="1800" dirty="0"/>
              <a:t> trees)</a:t>
            </a:r>
          </a:p>
          <a:p>
            <a:pPr lvl="1">
              <a:lnSpc>
                <a:spcPct val="90000"/>
              </a:lnSpc>
            </a:pPr>
            <a:r>
              <a:rPr lang="en-US" sz="2000" dirty="0">
                <a:solidFill>
                  <a:srgbClr val="CC0000"/>
                </a:solidFill>
              </a:rPr>
              <a:t>Regularization</a:t>
            </a:r>
          </a:p>
          <a:p>
            <a:pPr lvl="2">
              <a:lnSpc>
                <a:spcPct val="90000"/>
              </a:lnSpc>
            </a:pPr>
            <a:r>
              <a:rPr lang="en-US" sz="1800" dirty="0"/>
              <a:t>Smoothing: cautious use of small counts</a:t>
            </a:r>
          </a:p>
          <a:p>
            <a:pPr lvl="2">
              <a:lnSpc>
                <a:spcPct val="90000"/>
              </a:lnSpc>
            </a:pPr>
            <a:r>
              <a:rPr lang="en-US" sz="1800" dirty="0"/>
              <a:t>Many other generalization parameters (pruning cutoffs today)</a:t>
            </a:r>
          </a:p>
          <a:p>
            <a:pPr lvl="2">
              <a:lnSpc>
                <a:spcPct val="90000"/>
              </a:lnSpc>
            </a:pPr>
            <a:r>
              <a:rPr lang="en-US" sz="1800" dirty="0"/>
              <a:t>Hypothesis space stays big, but harder to get to the outskirts</a:t>
            </a:r>
          </a:p>
        </p:txBody>
      </p:sp>
    </p:spTree>
    <p:extLst>
      <p:ext uri="{BB962C8B-B14F-4D97-AF65-F5344CB8AC3E}">
        <p14:creationId xmlns:p14="http://schemas.microsoft.com/office/powerpoint/2010/main" val="89666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
          <p:cNvSpPr txBox="1">
            <a:spLocks noGrp="1"/>
          </p:cNvSpPr>
          <p:nvPr>
            <p:ph type="title"/>
          </p:nvPr>
        </p:nvSpPr>
        <p:spPr>
          <a:xfrm>
            <a:off x="212271" y="449341"/>
            <a:ext cx="11772899" cy="57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809"/>
              <a:buFont typeface="Calibri"/>
              <a:buNone/>
            </a:pPr>
            <a:r>
              <a:rPr lang="en-US" sz="3809" dirty="0"/>
              <a:t>AlphaGo &amp; </a:t>
            </a:r>
            <a:r>
              <a:rPr lang="en-US" sz="3809" dirty="0" err="1"/>
              <a:t>AlphaStar</a:t>
            </a:r>
            <a:r>
              <a:rPr lang="en-US" sz="3809" dirty="0"/>
              <a:t>: Winning over World Champions</a:t>
            </a:r>
            <a:endParaRPr dirty="0"/>
          </a:p>
        </p:txBody>
      </p:sp>
      <p:pic>
        <p:nvPicPr>
          <p:cNvPr id="298" name="Google Shape;298;p2"/>
          <p:cNvPicPr preferRelativeResize="0"/>
          <p:nvPr/>
        </p:nvPicPr>
        <p:blipFill rotWithShape="1">
          <a:blip r:embed="rId3">
            <a:alphaModFix/>
          </a:blip>
          <a:srcRect/>
          <a:stretch/>
        </p:blipFill>
        <p:spPr>
          <a:xfrm>
            <a:off x="595490" y="1483472"/>
            <a:ext cx="4848745" cy="2715396"/>
          </a:xfrm>
          <a:prstGeom prst="rect">
            <a:avLst/>
          </a:prstGeom>
          <a:noFill/>
          <a:ln>
            <a:noFill/>
          </a:ln>
        </p:spPr>
      </p:pic>
      <p:sp>
        <p:nvSpPr>
          <p:cNvPr id="299" name="Google Shape;299;p2"/>
          <p:cNvSpPr txBox="1"/>
          <p:nvPr/>
        </p:nvSpPr>
        <p:spPr>
          <a:xfrm>
            <a:off x="657623" y="4229977"/>
            <a:ext cx="1422923" cy="236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34"/>
              <a:buFont typeface="Arial"/>
              <a:buNone/>
            </a:pPr>
            <a:r>
              <a:rPr lang="en-US" sz="934" b="0" i="0" u="none" strike="noStrike" cap="none" dirty="0">
                <a:solidFill>
                  <a:schemeClr val="dk1"/>
                </a:solidFill>
                <a:latin typeface="Calibri"/>
                <a:ea typeface="Calibri"/>
                <a:cs typeface="Calibri"/>
                <a:sym typeface="Calibri"/>
              </a:rPr>
              <a:t>Source: David Silver</a:t>
            </a:r>
            <a:endParaRPr sz="1400" b="0" i="0" u="none" strike="noStrike" cap="none" dirty="0">
              <a:solidFill>
                <a:srgbClr val="000000"/>
              </a:solidFill>
              <a:latin typeface="Arial"/>
              <a:ea typeface="Arial"/>
              <a:cs typeface="Arial"/>
              <a:sym typeface="Arial"/>
            </a:endParaRPr>
          </a:p>
        </p:txBody>
      </p:sp>
      <p:pic>
        <p:nvPicPr>
          <p:cNvPr id="300" name="Google Shape;300;p2"/>
          <p:cNvPicPr preferRelativeResize="0"/>
          <p:nvPr/>
        </p:nvPicPr>
        <p:blipFill rotWithShape="1">
          <a:blip r:embed="rId4">
            <a:alphaModFix/>
          </a:blip>
          <a:srcRect/>
          <a:stretch/>
        </p:blipFill>
        <p:spPr>
          <a:xfrm>
            <a:off x="5892417" y="1483472"/>
            <a:ext cx="5282264" cy="2715396"/>
          </a:xfrm>
          <a:prstGeom prst="rect">
            <a:avLst/>
          </a:prstGeom>
          <a:noFill/>
          <a:ln>
            <a:noFill/>
          </a:ln>
        </p:spPr>
      </p:pic>
      <p:pic>
        <p:nvPicPr>
          <p:cNvPr id="6" name="Picture 5">
            <a:extLst>
              <a:ext uri="{FF2B5EF4-FFF2-40B4-BE49-F238E27FC236}">
                <a16:creationId xmlns:a16="http://schemas.microsoft.com/office/drawing/2014/main" id="{81ECF4D7-5828-4F47-ACE4-B5D67BE84F1B}"/>
              </a:ext>
            </a:extLst>
          </p:cNvPr>
          <p:cNvPicPr>
            <a:picLocks noChangeAspect="1"/>
          </p:cNvPicPr>
          <p:nvPr/>
        </p:nvPicPr>
        <p:blipFill>
          <a:blip r:embed="rId5"/>
          <a:stretch>
            <a:fillRect/>
          </a:stretch>
        </p:blipFill>
        <p:spPr>
          <a:xfrm>
            <a:off x="3893019" y="4331680"/>
            <a:ext cx="4341807" cy="2442266"/>
          </a:xfrm>
          <a:prstGeom prst="rect">
            <a:avLst/>
          </a:prstGeom>
        </p:spPr>
      </p:pic>
    </p:spTree>
    <p:extLst>
      <p:ext uri="{BB962C8B-B14F-4D97-AF65-F5344CB8AC3E}">
        <p14:creationId xmlns:p14="http://schemas.microsoft.com/office/powerpoint/2010/main" val="27115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questions</a:t>
            </a:r>
          </a:p>
        </p:txBody>
      </p:sp>
      <p:sp>
        <p:nvSpPr>
          <p:cNvPr id="3" name="Content Placeholder 2"/>
          <p:cNvSpPr>
            <a:spLocks noGrp="1"/>
          </p:cNvSpPr>
          <p:nvPr>
            <p:ph idx="1"/>
          </p:nvPr>
        </p:nvSpPr>
        <p:spPr/>
        <p:txBody>
          <a:bodyPr/>
          <a:lstStyle/>
          <a:p>
            <a:r>
              <a:rPr lang="en-US" dirty="0">
                <a:latin typeface="Calibri" charset="0"/>
              </a:rPr>
              <a:t>Which hypothesis space </a:t>
            </a:r>
            <a:r>
              <a:rPr lang="en-US" dirty="0">
                <a:solidFill>
                  <a:srgbClr val="C147B2"/>
                </a:solidFill>
                <a:latin typeface="Calibri" charset="0"/>
              </a:rPr>
              <a:t>H</a:t>
            </a:r>
            <a:r>
              <a:rPr lang="en-US" dirty="0">
                <a:latin typeface="Calibri" charset="0"/>
              </a:rPr>
              <a:t> to choose?</a:t>
            </a:r>
          </a:p>
          <a:p>
            <a:r>
              <a:rPr lang="en-US" dirty="0">
                <a:latin typeface="Calibri" charset="0"/>
              </a:rPr>
              <a:t>How to measure degree of fit?</a:t>
            </a:r>
          </a:p>
          <a:p>
            <a:r>
              <a:rPr lang="en-US" dirty="0">
                <a:latin typeface="Calibri" charset="0"/>
              </a:rPr>
              <a:t>How to trade off degree of fit vs. complexity?</a:t>
            </a:r>
          </a:p>
          <a:p>
            <a:pPr lvl="1"/>
            <a:r>
              <a:rPr lang="ja-JP" altLang="en-US" dirty="0">
                <a:latin typeface="Calibri" charset="0"/>
              </a:rPr>
              <a:t>“</a:t>
            </a:r>
            <a:r>
              <a:rPr lang="en-US" i="1" dirty="0">
                <a:solidFill>
                  <a:srgbClr val="0000FF"/>
                </a:solidFill>
                <a:latin typeface="Calibri" charset="0"/>
              </a:rPr>
              <a:t>Ockham</a:t>
            </a:r>
            <a:r>
              <a:rPr lang="ja-JP" altLang="en-US" i="1" dirty="0">
                <a:solidFill>
                  <a:srgbClr val="0000FF"/>
                </a:solidFill>
                <a:latin typeface="Calibri" charset="0"/>
              </a:rPr>
              <a:t>’</a:t>
            </a:r>
            <a:r>
              <a:rPr lang="en-US" i="1" dirty="0">
                <a:solidFill>
                  <a:srgbClr val="0000FF"/>
                </a:solidFill>
                <a:latin typeface="Calibri" charset="0"/>
              </a:rPr>
              <a:t>s razor</a:t>
            </a:r>
            <a:r>
              <a:rPr lang="ja-JP" altLang="en-US" dirty="0">
                <a:latin typeface="Calibri" charset="0"/>
              </a:rPr>
              <a:t>”</a:t>
            </a:r>
            <a:endParaRPr lang="en-US" dirty="0">
              <a:latin typeface="Calibri" charset="0"/>
            </a:endParaRPr>
          </a:p>
          <a:p>
            <a:r>
              <a:rPr lang="en-US" dirty="0">
                <a:latin typeface="Calibri" charset="0"/>
              </a:rPr>
              <a:t>How do we find a good </a:t>
            </a:r>
            <a:r>
              <a:rPr lang="en-US" dirty="0">
                <a:solidFill>
                  <a:srgbClr val="C147B2"/>
                </a:solidFill>
                <a:latin typeface="Calibri" charset="0"/>
              </a:rPr>
              <a:t>h</a:t>
            </a:r>
            <a:r>
              <a:rPr lang="en-US" dirty="0">
                <a:solidFill>
                  <a:srgbClr val="000000"/>
                </a:solidFill>
                <a:latin typeface="Calibri" charset="0"/>
              </a:rPr>
              <a:t>?</a:t>
            </a:r>
            <a:endParaRPr lang="en-US" dirty="0">
              <a:latin typeface="Calibri" charset="0"/>
            </a:endParaRPr>
          </a:p>
          <a:p>
            <a:r>
              <a:rPr lang="en-US" dirty="0">
                <a:latin typeface="Calibri" charset="0"/>
              </a:rPr>
              <a:t>How do we know if a good </a:t>
            </a:r>
            <a:r>
              <a:rPr lang="en-US" dirty="0">
                <a:solidFill>
                  <a:srgbClr val="C147B2"/>
                </a:solidFill>
                <a:latin typeface="Calibri" charset="0"/>
              </a:rPr>
              <a:t>h </a:t>
            </a:r>
            <a:r>
              <a:rPr lang="en-US" dirty="0">
                <a:solidFill>
                  <a:srgbClr val="000090"/>
                </a:solidFill>
                <a:latin typeface="Calibri" charset="0"/>
              </a:rPr>
              <a:t>will predict well? </a:t>
            </a:r>
          </a:p>
          <a:p>
            <a:endParaRPr lang="en-US" dirty="0"/>
          </a:p>
        </p:txBody>
      </p:sp>
    </p:spTree>
    <p:extLst>
      <p:ext uri="{BB962C8B-B14F-4D97-AF65-F5344CB8AC3E}">
        <p14:creationId xmlns:p14="http://schemas.microsoft.com/office/powerpoint/2010/main" val="10933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1174750"/>
            <a:ext cx="5681935" cy="507364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Example: Spam Filter</a:t>
            </a:r>
          </a:p>
        </p:txBody>
      </p:sp>
      <p:sp>
        <p:nvSpPr>
          <p:cNvPr id="8195" name="Rectangle 3"/>
          <p:cNvSpPr>
            <a:spLocks noGrp="1" noChangeArrowheads="1"/>
          </p:cNvSpPr>
          <p:nvPr>
            <p:ph idx="1"/>
          </p:nvPr>
        </p:nvSpPr>
        <p:spPr>
          <a:xfrm>
            <a:off x="304800" y="1447800"/>
            <a:ext cx="6553200" cy="5029200"/>
          </a:xfrm>
        </p:spPr>
        <p:txBody>
          <a:bodyPr/>
          <a:lstStyle/>
          <a:p>
            <a:pPr eaLnBrk="1" hangingPunct="1">
              <a:lnSpc>
                <a:spcPct val="80000"/>
              </a:lnSpc>
            </a:pPr>
            <a:r>
              <a:rPr lang="en-US" sz="2400" dirty="0"/>
              <a:t>Input: an email</a:t>
            </a:r>
          </a:p>
          <a:p>
            <a:pPr eaLnBrk="1" hangingPunct="1">
              <a:lnSpc>
                <a:spcPct val="80000"/>
              </a:lnSpc>
            </a:pPr>
            <a:r>
              <a:rPr lang="en-US" sz="2400" dirty="0"/>
              <a:t>Output: spam/ham</a:t>
            </a:r>
          </a:p>
          <a:p>
            <a:pPr lvl="1">
              <a:lnSpc>
                <a:spcPct val="80000"/>
              </a:lnSpc>
            </a:pPr>
            <a:endParaRPr lang="en-US" sz="2000" dirty="0"/>
          </a:p>
          <a:p>
            <a:pPr eaLnBrk="1" hangingPunct="1">
              <a:lnSpc>
                <a:spcPct val="80000"/>
              </a:lnSpc>
            </a:pPr>
            <a:r>
              <a:rPr lang="en-US" sz="2400" dirty="0"/>
              <a:t>Setup:</a:t>
            </a:r>
          </a:p>
          <a:p>
            <a:pPr lvl="1" eaLnBrk="1" hangingPunct="1">
              <a:lnSpc>
                <a:spcPct val="80000"/>
              </a:lnSpc>
            </a:pPr>
            <a:r>
              <a:rPr lang="en-US" sz="2000" dirty="0"/>
              <a:t>Get a large collection of example emails, each labeled “spam” or “ham” (by hand)</a:t>
            </a:r>
          </a:p>
          <a:p>
            <a:pPr lvl="1" eaLnBrk="1" hangingPunct="1">
              <a:lnSpc>
                <a:spcPct val="80000"/>
              </a:lnSpc>
            </a:pPr>
            <a:r>
              <a:rPr lang="en-US" sz="2000" dirty="0"/>
              <a:t>Learn to predict labels of new incoming emails</a:t>
            </a:r>
          </a:p>
          <a:p>
            <a:pPr lvl="1" eaLnBrk="1" hangingPunct="1">
              <a:lnSpc>
                <a:spcPct val="80000"/>
              </a:lnSpc>
            </a:pPr>
            <a:r>
              <a:rPr lang="en-US" sz="2000" dirty="0"/>
              <a:t>Classifiers reject 200 billion spam emails per day</a:t>
            </a:r>
          </a:p>
          <a:p>
            <a:pPr lvl="1">
              <a:lnSpc>
                <a:spcPct val="80000"/>
              </a:lnSpc>
            </a:pPr>
            <a:endParaRPr lang="en-US" sz="2000" dirty="0"/>
          </a:p>
          <a:p>
            <a:pPr eaLnBrk="1" hangingPunct="1">
              <a:lnSpc>
                <a:spcPct val="80000"/>
              </a:lnSpc>
            </a:pPr>
            <a:r>
              <a:rPr lang="en-US" sz="2400" dirty="0"/>
              <a:t>Features: The attributes used to make the ham / spam decision</a:t>
            </a:r>
            <a:endParaRPr lang="en-US" sz="2000" dirty="0"/>
          </a:p>
          <a:p>
            <a:pPr lvl="1" eaLnBrk="1" hangingPunct="1">
              <a:lnSpc>
                <a:spcPct val="80000"/>
              </a:lnSpc>
            </a:pPr>
            <a:r>
              <a:rPr lang="en-US" sz="2000" dirty="0"/>
              <a:t>Words: FREE!</a:t>
            </a:r>
          </a:p>
          <a:p>
            <a:pPr lvl="1" eaLnBrk="1" hangingPunct="1">
              <a:lnSpc>
                <a:spcPct val="80000"/>
              </a:lnSpc>
            </a:pPr>
            <a:r>
              <a:rPr lang="en-US" sz="2000" dirty="0"/>
              <a:t>Text Patterns: $</a:t>
            </a:r>
            <a:r>
              <a:rPr lang="en-US" sz="2000" dirty="0" err="1"/>
              <a:t>dd</a:t>
            </a:r>
            <a:r>
              <a:rPr lang="en-US" sz="2000" dirty="0"/>
              <a:t>, CAPS</a:t>
            </a:r>
          </a:p>
          <a:p>
            <a:pPr lvl="1" eaLnBrk="1" hangingPunct="1">
              <a:lnSpc>
                <a:spcPct val="80000"/>
              </a:lnSpc>
            </a:pPr>
            <a:r>
              <a:rPr lang="en-US" sz="2000" dirty="0"/>
              <a:t>Non-text: </a:t>
            </a:r>
            <a:r>
              <a:rPr lang="en-US" sz="2000" dirty="0" err="1"/>
              <a:t>SenderInContacts</a:t>
            </a:r>
            <a:r>
              <a:rPr lang="en-US" sz="2000" dirty="0"/>
              <a:t>, </a:t>
            </a:r>
            <a:r>
              <a:rPr lang="en-US" sz="2000" dirty="0" err="1"/>
              <a:t>AnchorLinkMismatch</a:t>
            </a:r>
            <a:endParaRPr lang="en-US" sz="2000" dirty="0"/>
          </a:p>
          <a:p>
            <a:pPr lvl="1" eaLnBrk="1" hangingPunct="1">
              <a:lnSpc>
                <a:spcPct val="80000"/>
              </a:lnSpc>
            </a:pPr>
            <a:r>
              <a:rPr lang="en-US" sz="2000" dirty="0"/>
              <a:t>…</a:t>
            </a:r>
          </a:p>
          <a:p>
            <a:pPr lvl="1" eaLnBrk="1" hangingPunct="1">
              <a:lnSpc>
                <a:spcPct val="80000"/>
              </a:lnSpc>
            </a:pPr>
            <a:endParaRPr lang="en-US" sz="2000" dirty="0"/>
          </a:p>
        </p:txBody>
      </p:sp>
      <p:sp>
        <p:nvSpPr>
          <p:cNvPr id="8196" name="Text Box 4"/>
          <p:cNvSpPr txBox="1">
            <a:spLocks noChangeArrowheads="1"/>
          </p:cNvSpPr>
          <p:nvPr/>
        </p:nvSpPr>
        <p:spPr bwMode="auto">
          <a:xfrm>
            <a:off x="8001000" y="1447800"/>
            <a:ext cx="3581400" cy="1569660"/>
          </a:xfrm>
          <a:prstGeom prst="rect">
            <a:avLst/>
          </a:prstGeom>
          <a:noFill/>
          <a:ln w="9525">
            <a:solidFill>
              <a:schemeClr val="tx1"/>
            </a:solidFill>
            <a:miter lim="800000"/>
            <a:headEnd/>
            <a:tailEnd/>
          </a:ln>
        </p:spPr>
        <p:txBody>
          <a:bodyPr>
            <a:spAutoFit/>
          </a:bodyPr>
          <a:lstStyle/>
          <a:p>
            <a:r>
              <a:rPr lang="en-US" sz="1600">
                <a:latin typeface="Calibri"/>
                <a:cs typeface="Calibri"/>
              </a:rPr>
              <a:t>Dear Sir.</a:t>
            </a:r>
          </a:p>
          <a:p>
            <a:endParaRPr lang="en-US" sz="1600">
              <a:latin typeface="Calibri"/>
              <a:cs typeface="Calibri"/>
            </a:endParaRPr>
          </a:p>
          <a:p>
            <a:r>
              <a:rPr lang="en-US" sz="1600">
                <a:latin typeface="Calibri"/>
                <a:cs typeface="Calibri"/>
              </a:rPr>
              <a:t>First, I must solicit your confidence in this transaction, this is by virture of its nature as being utterly confidencial and top secret. …</a:t>
            </a:r>
          </a:p>
        </p:txBody>
      </p:sp>
      <p:sp>
        <p:nvSpPr>
          <p:cNvPr id="8197" name="Text Box 5"/>
          <p:cNvSpPr txBox="1">
            <a:spLocks noChangeArrowheads="1"/>
          </p:cNvSpPr>
          <p:nvPr/>
        </p:nvSpPr>
        <p:spPr bwMode="auto">
          <a:xfrm>
            <a:off x="8001000" y="3048000"/>
            <a:ext cx="3505200" cy="1815882"/>
          </a:xfrm>
          <a:prstGeom prst="rect">
            <a:avLst/>
          </a:prstGeom>
          <a:noFill/>
          <a:ln w="9525">
            <a:solidFill>
              <a:schemeClr val="tx1"/>
            </a:solidFill>
            <a:miter lim="800000"/>
            <a:headEnd/>
            <a:tailEnd/>
          </a:ln>
        </p:spPr>
        <p:txBody>
          <a:bodyPr>
            <a:spAutoFit/>
          </a:bodyPr>
          <a:lstStyle/>
          <a:p>
            <a:r>
              <a:rPr lang="en-US" sz="1600">
                <a:latin typeface="Calibri"/>
                <a:cs typeface="Calibri"/>
              </a:rPr>
              <a:t>TO BE REMOVED FROM FUTURE MAILINGS, SIMPLY REPLY TO THIS MESSAGE AND PUT "REMOVE" IN THE SUBJECT.</a:t>
            </a:r>
          </a:p>
          <a:p>
            <a:endParaRPr lang="en-US" sz="1600">
              <a:latin typeface="Calibri"/>
              <a:cs typeface="Calibri"/>
            </a:endParaRPr>
          </a:p>
          <a:p>
            <a:r>
              <a:rPr lang="en-US" sz="1600">
                <a:latin typeface="Calibri"/>
                <a:cs typeface="Calibri"/>
              </a:rPr>
              <a:t>99  MILLION EMAIL ADDRESSES</a:t>
            </a:r>
          </a:p>
          <a:p>
            <a:r>
              <a:rPr lang="en-US" sz="1600">
                <a:latin typeface="Calibri"/>
                <a:cs typeface="Calibri"/>
              </a:rPr>
              <a:t>  FOR ONLY $99</a:t>
            </a:r>
          </a:p>
        </p:txBody>
      </p:sp>
      <p:sp>
        <p:nvSpPr>
          <p:cNvPr id="8198" name="Text Box 6"/>
          <p:cNvSpPr txBox="1">
            <a:spLocks noChangeArrowheads="1"/>
          </p:cNvSpPr>
          <p:nvPr/>
        </p:nvSpPr>
        <p:spPr bwMode="auto">
          <a:xfrm>
            <a:off x="8001000" y="4876800"/>
            <a:ext cx="3505200" cy="1815882"/>
          </a:xfrm>
          <a:prstGeom prst="rect">
            <a:avLst/>
          </a:prstGeom>
          <a:noFill/>
          <a:ln w="9525">
            <a:solidFill>
              <a:schemeClr val="tx1"/>
            </a:solidFill>
            <a:miter lim="800000"/>
            <a:headEnd/>
            <a:tailEnd/>
          </a:ln>
        </p:spPr>
        <p:txBody>
          <a:bodyPr>
            <a:spAutoFit/>
          </a:bodyPr>
          <a:lstStyle/>
          <a:p>
            <a:r>
              <a:rPr lang="en-US" sz="1600">
                <a:latin typeface="Calibri"/>
                <a:cs typeface="Calibri"/>
              </a:rPr>
              <a:t>Ok, Iknow this is blatantly OT but I'm beginning to go insane. Had an old Dell Dimension XPS sitting in the corner and decided to put it to use, I know it was working pre being stuck in the corner, but when I plugged it in, hit the power nothing happened.</a:t>
            </a:r>
          </a:p>
        </p:txBody>
      </p:sp>
      <p:sp>
        <p:nvSpPr>
          <p:cNvPr id="1282055" name="Freeform 7"/>
          <p:cNvSpPr>
            <a:spLocks/>
          </p:cNvSpPr>
          <p:nvPr/>
        </p:nvSpPr>
        <p:spPr bwMode="auto">
          <a:xfrm>
            <a:off x="7061200" y="5334000"/>
            <a:ext cx="635000" cy="4572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a:lstStyle/>
          <a:p>
            <a:endParaRPr lang="en-US"/>
          </a:p>
        </p:txBody>
      </p:sp>
      <p:sp>
        <p:nvSpPr>
          <p:cNvPr id="1282056" name="Freeform 8"/>
          <p:cNvSpPr>
            <a:spLocks/>
          </p:cNvSpPr>
          <p:nvPr/>
        </p:nvSpPr>
        <p:spPr bwMode="auto">
          <a:xfrm>
            <a:off x="7165975" y="19050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sp>
        <p:nvSpPr>
          <p:cNvPr id="1282057" name="Freeform 9"/>
          <p:cNvSpPr>
            <a:spLocks/>
          </p:cNvSpPr>
          <p:nvPr/>
        </p:nvSpPr>
        <p:spPr bwMode="auto">
          <a:xfrm>
            <a:off x="7162800" y="35052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3400" y="990600"/>
            <a:ext cx="2209800" cy="18819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5" grpId="0" animBg="1"/>
      <p:bldP spid="1282056" grpId="0" animBg="1"/>
      <p:bldP spid="12820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atin typeface="Calibri"/>
                <a:cs typeface="Calibri"/>
              </a:rPr>
              <a:t>Example: Digit Recognition</a:t>
            </a:r>
          </a:p>
        </p:txBody>
      </p:sp>
      <p:sp>
        <p:nvSpPr>
          <p:cNvPr id="10243" name="Rectangle 3"/>
          <p:cNvSpPr>
            <a:spLocks noGrp="1" noChangeArrowheads="1"/>
          </p:cNvSpPr>
          <p:nvPr>
            <p:ph idx="1"/>
          </p:nvPr>
        </p:nvSpPr>
        <p:spPr>
          <a:xfrm>
            <a:off x="457200" y="1570037"/>
            <a:ext cx="8001000" cy="4525963"/>
          </a:xfrm>
        </p:spPr>
        <p:txBody>
          <a:bodyPr/>
          <a:lstStyle/>
          <a:p>
            <a:pPr eaLnBrk="1" hangingPunct="1"/>
            <a:r>
              <a:rPr lang="en-US" sz="2400" dirty="0">
                <a:latin typeface="Calibri"/>
                <a:cs typeface="Calibri"/>
              </a:rPr>
              <a:t>Input: images / pixel grids</a:t>
            </a:r>
          </a:p>
          <a:p>
            <a:pPr eaLnBrk="1" hangingPunct="1"/>
            <a:r>
              <a:rPr lang="en-US" sz="2400" dirty="0">
                <a:latin typeface="Calibri"/>
                <a:cs typeface="Calibri"/>
              </a:rPr>
              <a:t>Output: a digit 0-9</a:t>
            </a:r>
          </a:p>
          <a:p>
            <a:pPr eaLnBrk="1" hangingPunct="1"/>
            <a:endParaRPr lang="en-US" sz="2400" dirty="0">
              <a:latin typeface="Calibri"/>
              <a:cs typeface="Calibri"/>
            </a:endParaRPr>
          </a:p>
          <a:p>
            <a:pPr eaLnBrk="1" hangingPunct="1">
              <a:lnSpc>
                <a:spcPct val="80000"/>
              </a:lnSpc>
            </a:pPr>
            <a:r>
              <a:rPr lang="en-US" sz="2400" dirty="0">
                <a:latin typeface="Calibri"/>
                <a:cs typeface="Calibri"/>
              </a:rPr>
              <a:t>Setup:</a:t>
            </a:r>
          </a:p>
          <a:p>
            <a:pPr lvl="1" eaLnBrk="1" hangingPunct="1">
              <a:lnSpc>
                <a:spcPct val="80000"/>
              </a:lnSpc>
            </a:pPr>
            <a:r>
              <a:rPr lang="en-US" sz="2000" dirty="0">
                <a:latin typeface="Calibri"/>
                <a:cs typeface="Calibri"/>
              </a:rPr>
              <a:t>MNIST data set of 60K collection hand-labeled images</a:t>
            </a:r>
          </a:p>
          <a:p>
            <a:pPr lvl="2">
              <a:lnSpc>
                <a:spcPct val="80000"/>
              </a:lnSpc>
            </a:pPr>
            <a:r>
              <a:rPr lang="en-US" sz="1600" dirty="0">
                <a:latin typeface="Calibri"/>
                <a:cs typeface="Calibri"/>
              </a:rPr>
              <a:t>Note: someone has to hand label all this data!</a:t>
            </a:r>
          </a:p>
          <a:p>
            <a:pPr lvl="1" eaLnBrk="1" hangingPunct="1">
              <a:lnSpc>
                <a:spcPct val="80000"/>
              </a:lnSpc>
            </a:pPr>
            <a:r>
              <a:rPr lang="en-US" sz="2000" dirty="0">
                <a:latin typeface="Calibri"/>
                <a:cs typeface="Calibri"/>
              </a:rPr>
              <a:t>Want to learn to predict labels of new digit images</a:t>
            </a:r>
          </a:p>
          <a:p>
            <a:pPr lvl="1" eaLnBrk="1" hangingPunct="1">
              <a:lnSpc>
                <a:spcPct val="80000"/>
              </a:lnSpc>
            </a:pPr>
            <a:endParaRPr lang="en-US" sz="2000" dirty="0">
              <a:latin typeface="Calibri"/>
              <a:cs typeface="Calibri"/>
            </a:endParaRPr>
          </a:p>
          <a:p>
            <a:pPr lvl="1" eaLnBrk="1" hangingPunct="1">
              <a:lnSpc>
                <a:spcPct val="80000"/>
              </a:lnSpc>
            </a:pPr>
            <a:endParaRPr lang="en-US" sz="2000" dirty="0">
              <a:latin typeface="Calibri"/>
              <a:cs typeface="Calibri"/>
            </a:endParaRPr>
          </a:p>
          <a:p>
            <a:pPr eaLnBrk="1" hangingPunct="1">
              <a:lnSpc>
                <a:spcPct val="80000"/>
              </a:lnSpc>
            </a:pPr>
            <a:r>
              <a:rPr lang="en-US" sz="2400" dirty="0">
                <a:latin typeface="Calibri"/>
                <a:cs typeface="Calibri"/>
              </a:rPr>
              <a:t>Features: </a:t>
            </a:r>
            <a:r>
              <a:rPr lang="en-US" sz="2000" dirty="0">
                <a:latin typeface="Calibri"/>
                <a:cs typeface="Calibri"/>
              </a:rPr>
              <a:t>The attributes used to make the digit decision</a:t>
            </a:r>
          </a:p>
          <a:p>
            <a:pPr lvl="1" eaLnBrk="1" hangingPunct="1">
              <a:lnSpc>
                <a:spcPct val="80000"/>
              </a:lnSpc>
            </a:pPr>
            <a:r>
              <a:rPr lang="en-US" sz="2000" dirty="0">
                <a:latin typeface="Calibri"/>
                <a:cs typeface="Calibri"/>
              </a:rPr>
              <a:t>Pixels: (6,8)=ON</a:t>
            </a:r>
          </a:p>
          <a:p>
            <a:pPr lvl="1" eaLnBrk="1" hangingPunct="1">
              <a:lnSpc>
                <a:spcPct val="80000"/>
              </a:lnSpc>
            </a:pPr>
            <a:r>
              <a:rPr lang="en-US" sz="2000" dirty="0">
                <a:latin typeface="Calibri"/>
                <a:cs typeface="Calibri"/>
              </a:rPr>
              <a:t>Shape Patterns: </a:t>
            </a:r>
            <a:r>
              <a:rPr lang="en-US" sz="2000" dirty="0" err="1">
                <a:latin typeface="Calibri"/>
                <a:cs typeface="Calibri"/>
              </a:rPr>
              <a:t>NumComponents</a:t>
            </a:r>
            <a:r>
              <a:rPr lang="en-US" sz="2000" dirty="0">
                <a:latin typeface="Calibri"/>
                <a:cs typeface="Calibri"/>
              </a:rPr>
              <a:t>, </a:t>
            </a:r>
            <a:r>
              <a:rPr lang="en-US" sz="2000" dirty="0" err="1">
                <a:latin typeface="Calibri"/>
                <a:cs typeface="Calibri"/>
              </a:rPr>
              <a:t>AspectRatio</a:t>
            </a:r>
            <a:r>
              <a:rPr lang="en-US" sz="2000" dirty="0">
                <a:latin typeface="Calibri"/>
                <a:cs typeface="Calibri"/>
              </a:rPr>
              <a:t>, </a:t>
            </a:r>
            <a:r>
              <a:rPr lang="en-US" sz="2000" dirty="0" err="1">
                <a:latin typeface="Calibri"/>
                <a:cs typeface="Calibri"/>
              </a:rPr>
              <a:t>NumLoops</a:t>
            </a:r>
            <a:endParaRPr lang="en-US" sz="2000" dirty="0">
              <a:latin typeface="Calibri"/>
              <a:cs typeface="Calibri"/>
            </a:endParaRPr>
          </a:p>
          <a:p>
            <a:pPr lvl="1" eaLnBrk="1" hangingPunct="1">
              <a:lnSpc>
                <a:spcPct val="80000"/>
              </a:lnSpc>
            </a:pPr>
            <a:r>
              <a:rPr lang="en-US" sz="2000" dirty="0">
                <a:latin typeface="Calibri"/>
                <a:cs typeface="Calibri"/>
              </a:rPr>
              <a:t>…</a:t>
            </a:r>
          </a:p>
          <a:p>
            <a:pPr lvl="1" eaLnBrk="1" hangingPunct="1">
              <a:lnSpc>
                <a:spcPct val="80000"/>
              </a:lnSpc>
            </a:pPr>
            <a:endParaRPr lang="en-US" sz="2000" dirty="0">
              <a:latin typeface="Calibri"/>
              <a:cs typeface="Calibri"/>
            </a:endParaRPr>
          </a:p>
          <a:p>
            <a:pPr eaLnBrk="1" hangingPunct="1"/>
            <a:endParaRPr lang="en-US" sz="2400" dirty="0">
              <a:latin typeface="Calibri"/>
              <a:cs typeface="Calibri"/>
            </a:endParaRPr>
          </a:p>
        </p:txBody>
      </p:sp>
      <p:pic>
        <p:nvPicPr>
          <p:cNvPr id="10244" name="Picture 4"/>
          <p:cNvPicPr>
            <a:picLocks noChangeAspect="1" noChangeArrowheads="1"/>
          </p:cNvPicPr>
          <p:nvPr/>
        </p:nvPicPr>
        <p:blipFill>
          <a:blip r:embed="rId3" cstate="print"/>
          <a:srcRect/>
          <a:stretch>
            <a:fillRect/>
          </a:stretch>
        </p:blipFill>
        <p:spPr bwMode="auto">
          <a:xfrm>
            <a:off x="9677400" y="1676400"/>
            <a:ext cx="508000" cy="5715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9601200" y="2514600"/>
            <a:ext cx="544513" cy="598488"/>
          </a:xfrm>
          <a:prstGeom prst="rect">
            <a:avLst/>
          </a:prstGeom>
          <a:noFill/>
          <a:ln w="9525">
            <a:noFill/>
            <a:miter lim="800000"/>
            <a:headEnd/>
            <a:tailEnd/>
          </a:ln>
        </p:spPr>
      </p:pic>
      <p:pic>
        <p:nvPicPr>
          <p:cNvPr id="10246" name="Picture 7"/>
          <p:cNvPicPr>
            <a:picLocks noChangeAspect="1" noChangeArrowheads="1"/>
          </p:cNvPicPr>
          <p:nvPr/>
        </p:nvPicPr>
        <p:blipFill>
          <a:blip r:embed="rId5" cstate="print"/>
          <a:srcRect/>
          <a:stretch>
            <a:fillRect/>
          </a:stretch>
        </p:blipFill>
        <p:spPr bwMode="auto">
          <a:xfrm>
            <a:off x="9555162" y="4267200"/>
            <a:ext cx="655638" cy="673100"/>
          </a:xfrm>
          <a:prstGeom prst="rect">
            <a:avLst/>
          </a:prstGeom>
          <a:noFill/>
          <a:ln w="9525">
            <a:noFill/>
            <a:miter lim="800000"/>
            <a:headEnd/>
            <a:tailEnd/>
          </a:ln>
        </p:spPr>
      </p:pic>
      <p:pic>
        <p:nvPicPr>
          <p:cNvPr id="10247" name="Picture 73"/>
          <p:cNvPicPr>
            <a:picLocks noChangeAspect="1" noChangeArrowheads="1"/>
          </p:cNvPicPr>
          <p:nvPr/>
        </p:nvPicPr>
        <p:blipFill>
          <a:blip r:embed="rId6" cstate="print"/>
          <a:srcRect/>
          <a:stretch>
            <a:fillRect/>
          </a:stretch>
        </p:blipFill>
        <p:spPr bwMode="auto">
          <a:xfrm>
            <a:off x="9593262" y="5414962"/>
            <a:ext cx="617538" cy="681038"/>
          </a:xfrm>
          <a:prstGeom prst="rect">
            <a:avLst/>
          </a:prstGeom>
          <a:noFill/>
          <a:ln w="9525">
            <a:noFill/>
            <a:miter lim="800000"/>
            <a:headEnd/>
            <a:tailEnd/>
          </a:ln>
        </p:spPr>
      </p:pic>
      <p:pic>
        <p:nvPicPr>
          <p:cNvPr id="10248" name="Picture 74"/>
          <p:cNvPicPr>
            <a:picLocks noChangeAspect="1" noChangeArrowheads="1"/>
          </p:cNvPicPr>
          <p:nvPr/>
        </p:nvPicPr>
        <p:blipFill>
          <a:blip r:embed="rId7" cstate="print"/>
          <a:srcRect/>
          <a:stretch>
            <a:fillRect/>
          </a:stretch>
        </p:blipFill>
        <p:spPr bwMode="auto">
          <a:xfrm>
            <a:off x="9601200" y="3352800"/>
            <a:ext cx="617538" cy="598488"/>
          </a:xfrm>
          <a:prstGeom prst="rect">
            <a:avLst/>
          </a:prstGeom>
          <a:noFill/>
          <a:ln w="9525">
            <a:noFill/>
            <a:miter lim="800000"/>
            <a:headEnd/>
            <a:tailEnd/>
          </a:ln>
        </p:spPr>
      </p:pic>
      <p:sp>
        <p:nvSpPr>
          <p:cNvPr id="10249" name="TextBox 74"/>
          <p:cNvSpPr txBox="1">
            <a:spLocks noChangeArrowheads="1"/>
          </p:cNvSpPr>
          <p:nvPr/>
        </p:nvSpPr>
        <p:spPr bwMode="auto">
          <a:xfrm>
            <a:off x="10896600" y="1752600"/>
            <a:ext cx="381000" cy="369888"/>
          </a:xfrm>
          <a:prstGeom prst="rect">
            <a:avLst/>
          </a:prstGeom>
          <a:noFill/>
          <a:ln w="9525">
            <a:noFill/>
            <a:miter lim="800000"/>
            <a:headEnd/>
            <a:tailEnd/>
          </a:ln>
        </p:spPr>
        <p:txBody>
          <a:bodyPr>
            <a:spAutoFit/>
          </a:bodyPr>
          <a:lstStyle/>
          <a:p>
            <a:r>
              <a:rPr lang="en-US">
                <a:latin typeface="Calibri"/>
                <a:cs typeface="Calibri"/>
              </a:rPr>
              <a:t>0</a:t>
            </a:r>
          </a:p>
        </p:txBody>
      </p:sp>
      <p:sp>
        <p:nvSpPr>
          <p:cNvPr id="10250" name="TextBox 75"/>
          <p:cNvSpPr txBox="1">
            <a:spLocks noChangeArrowheads="1"/>
          </p:cNvSpPr>
          <p:nvPr/>
        </p:nvSpPr>
        <p:spPr bwMode="auto">
          <a:xfrm>
            <a:off x="10896600" y="2590800"/>
            <a:ext cx="381000" cy="369888"/>
          </a:xfrm>
          <a:prstGeom prst="rect">
            <a:avLst/>
          </a:prstGeom>
          <a:noFill/>
          <a:ln w="9525">
            <a:noFill/>
            <a:miter lim="800000"/>
            <a:headEnd/>
            <a:tailEnd/>
          </a:ln>
        </p:spPr>
        <p:txBody>
          <a:bodyPr>
            <a:spAutoFit/>
          </a:bodyPr>
          <a:lstStyle/>
          <a:p>
            <a:r>
              <a:rPr lang="en-US">
                <a:latin typeface="Calibri"/>
                <a:cs typeface="Calibri"/>
              </a:rPr>
              <a:t>1</a:t>
            </a:r>
          </a:p>
        </p:txBody>
      </p:sp>
      <p:sp>
        <p:nvSpPr>
          <p:cNvPr id="10251" name="TextBox 76"/>
          <p:cNvSpPr txBox="1">
            <a:spLocks noChangeArrowheads="1"/>
          </p:cNvSpPr>
          <p:nvPr/>
        </p:nvSpPr>
        <p:spPr bwMode="auto">
          <a:xfrm>
            <a:off x="10896600" y="3505200"/>
            <a:ext cx="381000" cy="369888"/>
          </a:xfrm>
          <a:prstGeom prst="rect">
            <a:avLst/>
          </a:prstGeom>
          <a:noFill/>
          <a:ln w="9525">
            <a:noFill/>
            <a:miter lim="800000"/>
            <a:headEnd/>
            <a:tailEnd/>
          </a:ln>
        </p:spPr>
        <p:txBody>
          <a:bodyPr>
            <a:spAutoFit/>
          </a:bodyPr>
          <a:lstStyle/>
          <a:p>
            <a:r>
              <a:rPr lang="en-US">
                <a:latin typeface="Calibri"/>
                <a:cs typeface="Calibri"/>
              </a:rPr>
              <a:t>2</a:t>
            </a:r>
          </a:p>
        </p:txBody>
      </p:sp>
      <p:sp>
        <p:nvSpPr>
          <p:cNvPr id="10252" name="TextBox 77"/>
          <p:cNvSpPr txBox="1">
            <a:spLocks noChangeArrowheads="1"/>
          </p:cNvSpPr>
          <p:nvPr/>
        </p:nvSpPr>
        <p:spPr bwMode="auto">
          <a:xfrm>
            <a:off x="10896600" y="4419600"/>
            <a:ext cx="381000" cy="369888"/>
          </a:xfrm>
          <a:prstGeom prst="rect">
            <a:avLst/>
          </a:prstGeom>
          <a:noFill/>
          <a:ln w="9525">
            <a:noFill/>
            <a:miter lim="800000"/>
            <a:headEnd/>
            <a:tailEnd/>
          </a:ln>
        </p:spPr>
        <p:txBody>
          <a:bodyPr>
            <a:spAutoFit/>
          </a:bodyPr>
          <a:lstStyle/>
          <a:p>
            <a:r>
              <a:rPr lang="en-US">
                <a:latin typeface="Calibri"/>
                <a:cs typeface="Calibri"/>
              </a:rPr>
              <a:t>1</a:t>
            </a:r>
          </a:p>
        </p:txBody>
      </p:sp>
      <p:sp>
        <p:nvSpPr>
          <p:cNvPr id="10253" name="TextBox 78"/>
          <p:cNvSpPr txBox="1">
            <a:spLocks noChangeArrowheads="1"/>
          </p:cNvSpPr>
          <p:nvPr/>
        </p:nvSpPr>
        <p:spPr bwMode="auto">
          <a:xfrm>
            <a:off x="10820400" y="5567362"/>
            <a:ext cx="609600" cy="369888"/>
          </a:xfrm>
          <a:prstGeom prst="rect">
            <a:avLst/>
          </a:prstGeom>
          <a:noFill/>
          <a:ln w="9525">
            <a:noFill/>
            <a:miter lim="800000"/>
            <a:headEnd/>
            <a:tailEnd/>
          </a:ln>
        </p:spPr>
        <p:txBody>
          <a:bodyPr>
            <a:spAutoFit/>
          </a:bodyPr>
          <a:lstStyle/>
          <a:p>
            <a:r>
              <a:rPr lang="en-US">
                <a:latin typeface="Calibri"/>
                <a:cs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P spid="102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Other Classification Tasks</a:t>
            </a:r>
          </a:p>
        </p:txBody>
      </p:sp>
      <p:sp>
        <p:nvSpPr>
          <p:cNvPr id="9219" name="Rectangle 3"/>
          <p:cNvSpPr>
            <a:spLocks noGrp="1" noChangeArrowheads="1"/>
          </p:cNvSpPr>
          <p:nvPr>
            <p:ph idx="1"/>
          </p:nvPr>
        </p:nvSpPr>
        <p:spPr>
          <a:xfrm>
            <a:off x="406400" y="1397001"/>
            <a:ext cx="6604000" cy="4729164"/>
          </a:xfrm>
        </p:spPr>
        <p:txBody>
          <a:bodyPr/>
          <a:lstStyle/>
          <a:p>
            <a:pPr lvl="1" eaLnBrk="1" hangingPunct="1">
              <a:lnSpc>
                <a:spcPct val="80000"/>
              </a:lnSpc>
            </a:pPr>
            <a:r>
              <a:rPr lang="en-US" sz="2000" dirty="0"/>
              <a:t>Medical diagnosis</a:t>
            </a:r>
          </a:p>
          <a:p>
            <a:pPr lvl="2">
              <a:lnSpc>
                <a:spcPct val="80000"/>
              </a:lnSpc>
            </a:pPr>
            <a:r>
              <a:rPr lang="en-US" sz="1600" dirty="0"/>
              <a:t>input: symptoms</a:t>
            </a:r>
          </a:p>
          <a:p>
            <a:pPr lvl="2">
              <a:lnSpc>
                <a:spcPct val="80000"/>
              </a:lnSpc>
            </a:pPr>
            <a:r>
              <a:rPr lang="en-US" sz="1600" dirty="0"/>
              <a:t>output: disease</a:t>
            </a:r>
          </a:p>
          <a:p>
            <a:pPr lvl="1" eaLnBrk="1" hangingPunct="1">
              <a:lnSpc>
                <a:spcPct val="80000"/>
              </a:lnSpc>
            </a:pPr>
            <a:r>
              <a:rPr lang="en-US" sz="2000" dirty="0"/>
              <a:t>Automatic essay grading</a:t>
            </a:r>
          </a:p>
          <a:p>
            <a:pPr lvl="2">
              <a:lnSpc>
                <a:spcPct val="80000"/>
              </a:lnSpc>
            </a:pPr>
            <a:r>
              <a:rPr lang="en-US" sz="1600" dirty="0"/>
              <a:t>input: document</a:t>
            </a:r>
          </a:p>
          <a:p>
            <a:pPr lvl="2">
              <a:lnSpc>
                <a:spcPct val="80000"/>
              </a:lnSpc>
            </a:pPr>
            <a:r>
              <a:rPr lang="en-US" sz="1600" dirty="0"/>
              <a:t>output: grades</a:t>
            </a:r>
          </a:p>
          <a:p>
            <a:pPr lvl="1" eaLnBrk="1" hangingPunct="1">
              <a:lnSpc>
                <a:spcPct val="80000"/>
              </a:lnSpc>
            </a:pPr>
            <a:r>
              <a:rPr lang="en-US" sz="2000" dirty="0"/>
              <a:t>Fraud detection </a:t>
            </a:r>
          </a:p>
          <a:p>
            <a:pPr lvl="2">
              <a:lnSpc>
                <a:spcPct val="80000"/>
              </a:lnSpc>
            </a:pPr>
            <a:r>
              <a:rPr lang="en-US" sz="1600" dirty="0"/>
              <a:t>input: account activity</a:t>
            </a:r>
          </a:p>
          <a:p>
            <a:pPr lvl="2">
              <a:lnSpc>
                <a:spcPct val="80000"/>
              </a:lnSpc>
            </a:pPr>
            <a:r>
              <a:rPr lang="en-US" sz="1600" dirty="0"/>
              <a:t>output: fraud / no fraud</a:t>
            </a:r>
          </a:p>
          <a:p>
            <a:pPr lvl="1" eaLnBrk="1" hangingPunct="1">
              <a:lnSpc>
                <a:spcPct val="80000"/>
              </a:lnSpc>
            </a:pPr>
            <a:r>
              <a:rPr lang="en-US" sz="2000" dirty="0"/>
              <a:t>Email routing</a:t>
            </a:r>
          </a:p>
          <a:p>
            <a:pPr lvl="2">
              <a:lnSpc>
                <a:spcPct val="80000"/>
              </a:lnSpc>
            </a:pPr>
            <a:r>
              <a:rPr lang="en-US" sz="1600" dirty="0"/>
              <a:t>input: customer complaint email</a:t>
            </a:r>
          </a:p>
          <a:p>
            <a:pPr lvl="2">
              <a:lnSpc>
                <a:spcPct val="80000"/>
              </a:lnSpc>
            </a:pPr>
            <a:r>
              <a:rPr lang="en-US" sz="1600" dirty="0"/>
              <a:t>output: which department needs to ignore this email</a:t>
            </a:r>
          </a:p>
          <a:p>
            <a:pPr lvl="1" eaLnBrk="1" hangingPunct="1">
              <a:lnSpc>
                <a:spcPct val="80000"/>
              </a:lnSpc>
            </a:pPr>
            <a:r>
              <a:rPr lang="en-US" sz="2000" dirty="0"/>
              <a:t>Fruit and vegetable inspection</a:t>
            </a:r>
          </a:p>
          <a:p>
            <a:pPr lvl="2">
              <a:lnSpc>
                <a:spcPct val="80000"/>
              </a:lnSpc>
            </a:pPr>
            <a:r>
              <a:rPr lang="en-US" sz="1600" dirty="0"/>
              <a:t>input: image (or gas analysis)</a:t>
            </a:r>
          </a:p>
          <a:p>
            <a:pPr lvl="2">
              <a:lnSpc>
                <a:spcPct val="80000"/>
              </a:lnSpc>
            </a:pPr>
            <a:r>
              <a:rPr lang="en-US" sz="1600" dirty="0"/>
              <a:t>output: moldy or OK</a:t>
            </a:r>
          </a:p>
          <a:p>
            <a:pPr lvl="1" eaLnBrk="1" hangingPunct="1">
              <a:lnSpc>
                <a:spcPct val="80000"/>
              </a:lnSpc>
            </a:pPr>
            <a:endParaRPr lang="en-US" sz="2000" dirty="0"/>
          </a:p>
          <a:p>
            <a:pPr lvl="1" eaLnBrk="1" hangingPunct="1">
              <a:lnSpc>
                <a:spcPct val="80000"/>
              </a:lnSpc>
            </a:pPr>
            <a:r>
              <a:rPr lang="en-US" sz="2000" dirty="0"/>
              <a:t>… many more</a:t>
            </a:r>
          </a:p>
          <a:p>
            <a:pPr marL="457176" lvl="1" indent="0" eaLnBrk="1" hangingPunct="1">
              <a:lnSpc>
                <a:spcPct val="80000"/>
              </a:lnSpc>
              <a:buNone/>
            </a:pPr>
            <a:endParaRPr lang="en-US" sz="2000" dirty="0"/>
          </a:p>
          <a:p>
            <a:pPr eaLnBrk="1" hangingPunct="1">
              <a:lnSpc>
                <a:spcPct val="80000"/>
              </a:lnSpc>
            </a:pP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239" y="1804089"/>
            <a:ext cx="5333761" cy="4368111"/>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 learning</a:t>
            </a:r>
          </a:p>
        </p:txBody>
      </p:sp>
      <p:sp>
        <p:nvSpPr>
          <p:cNvPr id="3" name="Content Placeholder 2"/>
          <p:cNvSpPr>
            <a:spLocks noGrp="1"/>
          </p:cNvSpPr>
          <p:nvPr>
            <p:ph idx="1"/>
          </p:nvPr>
        </p:nvSpPr>
        <p:spPr/>
        <p:txBody>
          <a:bodyPr/>
          <a:lstStyle/>
          <a:p>
            <a:r>
              <a:rPr lang="en-US" dirty="0"/>
              <a:t>Decision tree models</a:t>
            </a:r>
          </a:p>
          <a:p>
            <a:r>
              <a:rPr lang="en-US" dirty="0"/>
              <a:t>Tree construction</a:t>
            </a:r>
          </a:p>
          <a:p>
            <a:r>
              <a:rPr lang="en-US" dirty="0"/>
              <a:t>Measuring learning performance</a:t>
            </a:r>
          </a:p>
          <a:p>
            <a:endParaRPr lang="en-US" dirty="0"/>
          </a:p>
        </p:txBody>
      </p:sp>
    </p:spTree>
    <p:extLst>
      <p:ext uri="{BB962C8B-B14F-4D97-AF65-F5344CB8AC3E}">
        <p14:creationId xmlns:p14="http://schemas.microsoft.com/office/powerpoint/2010/main" val="264256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idx="1"/>
          </p:nvPr>
        </p:nvSpPr>
        <p:spPr>
          <a:xfrm>
            <a:off x="406400" y="1397001"/>
            <a:ext cx="4622800" cy="5232399"/>
          </a:xfrm>
        </p:spPr>
        <p:txBody>
          <a:bodyPr/>
          <a:lstStyle/>
          <a:p>
            <a:r>
              <a:rPr lang="en-US" dirty="0"/>
              <a:t>Popular representation for classifiers</a:t>
            </a:r>
          </a:p>
          <a:p>
            <a:pPr lvl="1"/>
            <a:r>
              <a:rPr lang="en-US" dirty="0"/>
              <a:t>Even among humans!</a:t>
            </a:r>
          </a:p>
          <a:p>
            <a:r>
              <a:rPr lang="en-US" dirty="0"/>
              <a:t>I’ve just arrived at a restaurant: should I stay (and wait for a table) or go elsewhere?</a:t>
            </a:r>
          </a:p>
        </p:txBody>
      </p:sp>
      <p:pic>
        <p:nvPicPr>
          <p:cNvPr id="6" name="Picture 5"/>
          <p:cNvPicPr>
            <a:picLocks noChangeAspect="1"/>
          </p:cNvPicPr>
          <p:nvPr/>
        </p:nvPicPr>
        <p:blipFill>
          <a:blip r:embed="rId2"/>
          <a:stretch>
            <a:fillRect/>
          </a:stretch>
        </p:blipFill>
        <p:spPr>
          <a:xfrm>
            <a:off x="5009012" y="1600200"/>
            <a:ext cx="7182988" cy="4658734"/>
          </a:xfrm>
          <a:prstGeom prst="rect">
            <a:avLst/>
          </a:prstGeom>
        </p:spPr>
      </p:pic>
    </p:spTree>
    <p:extLst>
      <p:ext uri="{BB962C8B-B14F-4D97-AF65-F5344CB8AC3E}">
        <p14:creationId xmlns:p14="http://schemas.microsoft.com/office/powerpoint/2010/main" val="222199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idx="1"/>
          </p:nvPr>
        </p:nvSpPr>
        <p:spPr>
          <a:xfrm>
            <a:off x="0" y="1397001"/>
            <a:ext cx="5257800" cy="3403599"/>
          </a:xfrm>
        </p:spPr>
        <p:txBody>
          <a:bodyPr/>
          <a:lstStyle/>
          <a:p>
            <a:r>
              <a:rPr lang="en-US" sz="2400" dirty="0"/>
              <a:t>It’s Friday night and you’re hungry</a:t>
            </a:r>
          </a:p>
          <a:p>
            <a:r>
              <a:rPr lang="en-US" sz="2400" dirty="0"/>
              <a:t>You arrive at your favorite cheap but really cool happening burger place</a:t>
            </a:r>
          </a:p>
          <a:p>
            <a:r>
              <a:rPr lang="en-US" sz="2400" dirty="0"/>
              <a:t>It’s full up and you have no reservation but there is a bar</a:t>
            </a:r>
          </a:p>
          <a:p>
            <a:r>
              <a:rPr lang="en-US" sz="2400" dirty="0"/>
              <a:t>The host estimates a 45 minute wait</a:t>
            </a:r>
          </a:p>
          <a:p>
            <a:r>
              <a:rPr lang="en-US" sz="2400" dirty="0"/>
              <a:t>There are alternatives nearby but it’s raining outside</a:t>
            </a:r>
          </a:p>
          <a:p>
            <a:endParaRPr lang="en-US" sz="2400" dirty="0"/>
          </a:p>
          <a:p>
            <a:pPr marL="0" indent="0">
              <a:buNone/>
            </a:pPr>
            <a:endParaRPr lang="en-US" sz="2400" dirty="0"/>
          </a:p>
          <a:p>
            <a:endParaRPr lang="en-US" dirty="0"/>
          </a:p>
        </p:txBody>
      </p:sp>
      <p:pic>
        <p:nvPicPr>
          <p:cNvPr id="6" name="Picture 5"/>
          <p:cNvPicPr>
            <a:picLocks noChangeAspect="1"/>
          </p:cNvPicPr>
          <p:nvPr/>
        </p:nvPicPr>
        <p:blipFill>
          <a:blip r:embed="rId2"/>
          <a:stretch>
            <a:fillRect/>
          </a:stretch>
        </p:blipFill>
        <p:spPr>
          <a:xfrm>
            <a:off x="5009012" y="1600200"/>
            <a:ext cx="7182988" cy="4658734"/>
          </a:xfrm>
          <a:prstGeom prst="rect">
            <a:avLst/>
          </a:prstGeom>
        </p:spPr>
      </p:pic>
      <p:sp>
        <p:nvSpPr>
          <p:cNvPr id="4" name="Oval 3"/>
          <p:cNvSpPr/>
          <p:nvPr/>
        </p:nvSpPr>
        <p:spPr>
          <a:xfrm>
            <a:off x="7010400" y="2057400"/>
            <a:ext cx="762000" cy="381000"/>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010400" y="3048000"/>
            <a:ext cx="838200" cy="457200"/>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848600" y="3733800"/>
            <a:ext cx="762000" cy="381000"/>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458200" y="4572000"/>
            <a:ext cx="762000" cy="381000"/>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458200" y="4953000"/>
            <a:ext cx="990600" cy="533400"/>
          </a:xfrm>
          <a:prstGeom prst="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1" y="5181600"/>
            <a:ext cx="4191000" cy="1384995"/>
          </a:xfrm>
          <a:prstGeom prst="rect">
            <a:avLst/>
          </a:prstGeom>
          <a:noFill/>
        </p:spPr>
        <p:txBody>
          <a:bodyPr wrap="square" rtlCol="0">
            <a:spAutoFit/>
          </a:bodyPr>
          <a:lstStyle/>
          <a:p>
            <a:r>
              <a:rPr lang="en-US" sz="2800" dirty="0"/>
              <a:t>Decision tree </a:t>
            </a:r>
            <a:r>
              <a:rPr lang="en-US" sz="2800" b="1" i="1" dirty="0">
                <a:solidFill>
                  <a:srgbClr val="0000FF"/>
                </a:solidFill>
              </a:rPr>
              <a:t>partitions</a:t>
            </a:r>
            <a:r>
              <a:rPr lang="en-US" sz="2800" dirty="0"/>
              <a:t> the input space, assigns a label to each partition</a:t>
            </a:r>
          </a:p>
        </p:txBody>
      </p:sp>
    </p:spTree>
    <p:extLst>
      <p:ext uri="{BB962C8B-B14F-4D97-AF65-F5344CB8AC3E}">
        <p14:creationId xmlns:p14="http://schemas.microsoft.com/office/powerpoint/2010/main" val="12663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Expressiveness</a:t>
            </a:r>
          </a:p>
        </p:txBody>
      </p:sp>
      <p:sp>
        <p:nvSpPr>
          <p:cNvPr id="3" name="Content Placeholder 2"/>
          <p:cNvSpPr>
            <a:spLocks noGrp="1"/>
          </p:cNvSpPr>
          <p:nvPr>
            <p:ph idx="1"/>
          </p:nvPr>
        </p:nvSpPr>
        <p:spPr>
          <a:xfrm>
            <a:off x="76200" y="1397001"/>
            <a:ext cx="12039600" cy="4729164"/>
          </a:xfrm>
        </p:spPr>
        <p:txBody>
          <a:bodyPr/>
          <a:lstStyle/>
          <a:p>
            <a:r>
              <a:rPr lang="en-US" sz="2800" dirty="0"/>
              <a:t>Discrete decision trees can express </a:t>
            </a:r>
            <a:r>
              <a:rPr lang="en-US" sz="2800" b="1" i="1" dirty="0">
                <a:solidFill>
                  <a:srgbClr val="0000FF"/>
                </a:solidFill>
              </a:rPr>
              <a:t>any function </a:t>
            </a:r>
            <a:r>
              <a:rPr lang="en-US" sz="2800" dirty="0"/>
              <a:t>of the input in propositional logic</a:t>
            </a:r>
          </a:p>
          <a:p>
            <a:r>
              <a:rPr lang="en-US" sz="2800" dirty="0"/>
              <a:t>E.g., for Boolean functions, build a path from root to leaf for each row of the truth table:</a:t>
            </a:r>
          </a:p>
          <a:p>
            <a:endParaRPr lang="en-US" sz="2800" dirty="0"/>
          </a:p>
          <a:p>
            <a:endParaRPr lang="en-US" sz="2800" dirty="0"/>
          </a:p>
          <a:p>
            <a:endParaRPr lang="en-US" sz="2800" dirty="0"/>
          </a:p>
          <a:p>
            <a:r>
              <a:rPr lang="en-US" sz="2800" b="1" dirty="0"/>
              <a:t>True/false</a:t>
            </a:r>
            <a:r>
              <a:rPr lang="en-US" sz="2800" dirty="0"/>
              <a:t>: there is a consistent decision tree that fits any training set exactly </a:t>
            </a:r>
          </a:p>
          <a:p>
            <a:r>
              <a:rPr lang="en-US" sz="2800" dirty="0"/>
              <a:t>But a tree that simply records the examples is essentially a lookup table</a:t>
            </a:r>
          </a:p>
          <a:p>
            <a:r>
              <a:rPr lang="en-US" sz="2800" dirty="0"/>
              <a:t>To get generalization to new examples, need a compact tree</a:t>
            </a:r>
          </a:p>
        </p:txBody>
      </p:sp>
      <p:pic>
        <p:nvPicPr>
          <p:cNvPr id="4" name="Picture 3"/>
          <p:cNvPicPr>
            <a:picLocks noChangeAspect="1"/>
          </p:cNvPicPr>
          <p:nvPr/>
        </p:nvPicPr>
        <p:blipFill>
          <a:blip r:embed="rId2"/>
          <a:stretch>
            <a:fillRect/>
          </a:stretch>
        </p:blipFill>
        <p:spPr>
          <a:xfrm>
            <a:off x="3200400" y="2819400"/>
            <a:ext cx="5715000" cy="2155658"/>
          </a:xfrm>
          <a:prstGeom prst="rect">
            <a:avLst/>
          </a:prstGeom>
        </p:spPr>
      </p:pic>
    </p:spTree>
    <p:extLst>
      <p:ext uri="{BB962C8B-B14F-4D97-AF65-F5344CB8AC3E}">
        <p14:creationId xmlns:p14="http://schemas.microsoft.com/office/powerpoint/2010/main" val="40317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lstStyle/>
          <a:p>
            <a:r>
              <a:rPr lang="en-US" dirty="0"/>
              <a:t>How many distinct functions of </a:t>
            </a:r>
            <a:r>
              <a:rPr lang="en-US" dirty="0">
                <a:solidFill>
                  <a:srgbClr val="CC00CC"/>
                </a:solidFill>
              </a:rPr>
              <a:t>n</a:t>
            </a:r>
            <a:r>
              <a:rPr lang="en-US" dirty="0"/>
              <a:t> Boolean attributes?</a:t>
            </a:r>
          </a:p>
          <a:p>
            <a:pPr lvl="1"/>
            <a:r>
              <a:rPr lang="en-US" dirty="0"/>
              <a:t>= number of truth tables with </a:t>
            </a:r>
            <a:r>
              <a:rPr lang="en-US" dirty="0">
                <a:solidFill>
                  <a:srgbClr val="CC00CC"/>
                </a:solidFill>
              </a:rPr>
              <a:t>n</a:t>
            </a:r>
            <a:r>
              <a:rPr lang="en-US" dirty="0"/>
              <a:t> inputs</a:t>
            </a:r>
          </a:p>
          <a:p>
            <a:pPr lvl="1"/>
            <a:r>
              <a:rPr lang="en-US" dirty="0"/>
              <a:t>= number of ways of filling in output column with </a:t>
            </a:r>
            <a:r>
              <a:rPr lang="en-US" dirty="0">
                <a:solidFill>
                  <a:srgbClr val="CC00CC"/>
                </a:solidFill>
              </a:rPr>
              <a:t>2</a:t>
            </a:r>
            <a:r>
              <a:rPr lang="en-US" sz="3200" baseline="30000" dirty="0">
                <a:solidFill>
                  <a:srgbClr val="CC00CC"/>
                </a:solidFill>
              </a:rPr>
              <a:t>n</a:t>
            </a:r>
            <a:r>
              <a:rPr lang="en-US" dirty="0"/>
              <a:t> entries</a:t>
            </a:r>
          </a:p>
          <a:p>
            <a:pPr lvl="1"/>
            <a:r>
              <a:rPr lang="en-US" dirty="0"/>
              <a:t>= </a:t>
            </a:r>
            <a:r>
              <a:rPr lang="en-US" dirty="0">
                <a:solidFill>
                  <a:srgbClr val="CC00CC"/>
                </a:solidFill>
              </a:rPr>
              <a:t>2</a:t>
            </a:r>
            <a:r>
              <a:rPr lang="en-US" baseline="30000" dirty="0">
                <a:solidFill>
                  <a:srgbClr val="CC00CC"/>
                </a:solidFill>
              </a:rPr>
              <a:t>2</a:t>
            </a:r>
            <a:r>
              <a:rPr lang="en-US" baseline="50000" dirty="0">
                <a:solidFill>
                  <a:srgbClr val="CC00CC"/>
                </a:solidFill>
              </a:rPr>
              <a:t>n</a:t>
            </a:r>
            <a:r>
              <a:rPr lang="en-US" dirty="0">
                <a:solidFill>
                  <a:srgbClr val="CC00CC"/>
                </a:solidFill>
              </a:rPr>
              <a:t> </a:t>
            </a:r>
          </a:p>
          <a:p>
            <a:pPr lvl="1"/>
            <a:r>
              <a:rPr lang="en-US" dirty="0"/>
              <a:t>For </a:t>
            </a:r>
            <a:r>
              <a:rPr lang="en-US" dirty="0">
                <a:solidFill>
                  <a:srgbClr val="CC00CC"/>
                </a:solidFill>
              </a:rPr>
              <a:t>n=6 </a:t>
            </a:r>
            <a:r>
              <a:rPr lang="en-US" dirty="0"/>
              <a:t>attributes, there are 18,446,744,073,709,551,616 functions</a:t>
            </a:r>
          </a:p>
          <a:p>
            <a:pPr lvl="2"/>
            <a:r>
              <a:rPr lang="en-US" dirty="0"/>
              <a:t>and many more trees than that! </a:t>
            </a:r>
          </a:p>
          <a:p>
            <a:pPr lvl="1"/>
            <a:endParaRPr lang="en-US" dirty="0">
              <a:solidFill>
                <a:srgbClr val="CC00CC"/>
              </a:solidFill>
            </a:endParaRPr>
          </a:p>
          <a:p>
            <a:pPr lvl="1"/>
            <a:endParaRPr lang="en-US" dirty="0"/>
          </a:p>
        </p:txBody>
      </p:sp>
    </p:spTree>
    <p:extLst>
      <p:ext uri="{BB962C8B-B14F-4D97-AF65-F5344CB8AC3E}">
        <p14:creationId xmlns:p14="http://schemas.microsoft.com/office/powerpoint/2010/main" val="37613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
          <p:cNvPicPr preferRelativeResize="0"/>
          <p:nvPr/>
        </p:nvPicPr>
        <p:blipFill rotWithShape="1">
          <a:blip r:embed="rId3">
            <a:alphaModFix/>
          </a:blip>
          <a:srcRect/>
          <a:stretch/>
        </p:blipFill>
        <p:spPr>
          <a:xfrm>
            <a:off x="6485810" y="4611019"/>
            <a:ext cx="1403313" cy="1295092"/>
          </a:xfrm>
          <a:prstGeom prst="rect">
            <a:avLst/>
          </a:prstGeom>
          <a:noFill/>
          <a:ln>
            <a:noFill/>
          </a:ln>
        </p:spPr>
      </p:pic>
      <p:pic>
        <p:nvPicPr>
          <p:cNvPr id="307" name="Google Shape;307;p3"/>
          <p:cNvPicPr preferRelativeResize="0"/>
          <p:nvPr/>
        </p:nvPicPr>
        <p:blipFill rotWithShape="1">
          <a:blip r:embed="rId4">
            <a:alphaModFix/>
          </a:blip>
          <a:srcRect/>
          <a:stretch/>
        </p:blipFill>
        <p:spPr>
          <a:xfrm>
            <a:off x="4220613" y="4751448"/>
            <a:ext cx="1154667" cy="1154667"/>
          </a:xfrm>
          <a:prstGeom prst="rect">
            <a:avLst/>
          </a:prstGeom>
          <a:noFill/>
          <a:ln>
            <a:noFill/>
          </a:ln>
        </p:spPr>
      </p:pic>
      <p:sp>
        <p:nvSpPr>
          <p:cNvPr id="308" name="Google Shape;308;p3"/>
          <p:cNvSpPr txBox="1">
            <a:spLocks noGrp="1"/>
          </p:cNvSpPr>
          <p:nvPr>
            <p:ph type="title"/>
          </p:nvPr>
        </p:nvSpPr>
        <p:spPr>
          <a:xfrm>
            <a:off x="1284338" y="524835"/>
            <a:ext cx="9300900" cy="493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t>Deep Learning Powering Everyday Products </a:t>
            </a:r>
            <a:endParaRPr/>
          </a:p>
        </p:txBody>
      </p:sp>
      <p:sp>
        <p:nvSpPr>
          <p:cNvPr id="309" name="Google Shape;309;p3"/>
          <p:cNvSpPr txBox="1"/>
          <p:nvPr/>
        </p:nvSpPr>
        <p:spPr>
          <a:xfrm>
            <a:off x="5547530" y="4154214"/>
            <a:ext cx="774571" cy="2428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8"/>
              <a:buFont typeface="Arial"/>
              <a:buNone/>
            </a:pPr>
            <a:r>
              <a:rPr lang="en-US" sz="978" b="0" i="0" u="none" strike="noStrike" cap="none">
                <a:solidFill>
                  <a:schemeClr val="dk1"/>
                </a:solidFill>
                <a:latin typeface="Calibri"/>
                <a:ea typeface="Calibri"/>
                <a:cs typeface="Calibri"/>
                <a:sym typeface="Calibri"/>
              </a:rPr>
              <a:t>pcmag.com</a:t>
            </a:r>
            <a:endParaRPr sz="978" b="0" i="0" u="none" strike="noStrike" cap="none">
              <a:solidFill>
                <a:schemeClr val="dk1"/>
              </a:solidFill>
              <a:latin typeface="Calibri"/>
              <a:ea typeface="Calibri"/>
              <a:cs typeface="Calibri"/>
              <a:sym typeface="Calibri"/>
            </a:endParaRPr>
          </a:p>
        </p:txBody>
      </p:sp>
      <p:pic>
        <p:nvPicPr>
          <p:cNvPr id="310" name="Google Shape;310;p3"/>
          <p:cNvPicPr preferRelativeResize="0"/>
          <p:nvPr/>
        </p:nvPicPr>
        <p:blipFill rotWithShape="1">
          <a:blip r:embed="rId5">
            <a:alphaModFix/>
          </a:blip>
          <a:srcRect/>
          <a:stretch/>
        </p:blipFill>
        <p:spPr>
          <a:xfrm>
            <a:off x="2501325" y="2024702"/>
            <a:ext cx="3859289" cy="2172638"/>
          </a:xfrm>
          <a:prstGeom prst="rect">
            <a:avLst/>
          </a:prstGeom>
          <a:noFill/>
          <a:ln>
            <a:noFill/>
          </a:ln>
        </p:spPr>
      </p:pic>
      <p:pic>
        <p:nvPicPr>
          <p:cNvPr id="311" name="Google Shape;311;p3"/>
          <p:cNvPicPr preferRelativeResize="0"/>
          <p:nvPr/>
        </p:nvPicPr>
        <p:blipFill rotWithShape="1">
          <a:blip r:embed="rId6">
            <a:alphaModFix/>
          </a:blip>
          <a:srcRect/>
          <a:stretch/>
        </p:blipFill>
        <p:spPr>
          <a:xfrm>
            <a:off x="6778595" y="1978886"/>
            <a:ext cx="3403692" cy="2268504"/>
          </a:xfrm>
          <a:prstGeom prst="rect">
            <a:avLst/>
          </a:prstGeom>
          <a:noFill/>
          <a:ln>
            <a:noFill/>
          </a:ln>
        </p:spPr>
      </p:pic>
      <p:sp>
        <p:nvSpPr>
          <p:cNvPr id="312" name="Google Shape;312;p3"/>
          <p:cNvSpPr txBox="1"/>
          <p:nvPr/>
        </p:nvSpPr>
        <p:spPr>
          <a:xfrm>
            <a:off x="8972757" y="4151523"/>
            <a:ext cx="890208" cy="2428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8"/>
              <a:buFont typeface="Arial"/>
              <a:buNone/>
            </a:pPr>
            <a:r>
              <a:rPr lang="en-US" sz="978" b="0" i="0" u="none" strike="noStrike" cap="none">
                <a:solidFill>
                  <a:schemeClr val="dk1"/>
                </a:solidFill>
                <a:latin typeface="Calibri"/>
                <a:ea typeface="Calibri"/>
                <a:cs typeface="Calibri"/>
                <a:sym typeface="Calibri"/>
              </a:rPr>
              <a:t>theverge.com</a:t>
            </a:r>
            <a:endParaRPr sz="978"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434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spaces in general</a:t>
            </a:r>
          </a:p>
        </p:txBody>
      </p:sp>
      <p:sp>
        <p:nvSpPr>
          <p:cNvPr id="3" name="Content Placeholder 2"/>
          <p:cNvSpPr>
            <a:spLocks noGrp="1"/>
          </p:cNvSpPr>
          <p:nvPr>
            <p:ph idx="1"/>
          </p:nvPr>
        </p:nvSpPr>
        <p:spPr>
          <a:xfrm>
            <a:off x="0" y="1397001"/>
            <a:ext cx="12192000" cy="4729164"/>
          </a:xfrm>
        </p:spPr>
        <p:txBody>
          <a:bodyPr/>
          <a:lstStyle/>
          <a:p>
            <a:r>
              <a:rPr lang="en-US" dirty="0"/>
              <a:t>Increasing the expressiveness of the hypothesis language</a:t>
            </a:r>
          </a:p>
          <a:p>
            <a:pPr lvl="1"/>
            <a:r>
              <a:rPr lang="en-US" dirty="0"/>
              <a:t>Increases the chance that the true function can be expressed</a:t>
            </a:r>
          </a:p>
          <a:p>
            <a:pPr lvl="1"/>
            <a:r>
              <a:rPr lang="en-US" dirty="0"/>
              <a:t>Increases the number of hypotheses that are consistent with training set</a:t>
            </a:r>
          </a:p>
          <a:p>
            <a:pPr lvl="2"/>
            <a:r>
              <a:rPr lang="en-US" dirty="0"/>
              <a:t>=&gt; many consistent hypotheses have large test error </a:t>
            </a:r>
          </a:p>
          <a:p>
            <a:pPr lvl="2"/>
            <a:r>
              <a:rPr lang="en-US" dirty="0"/>
              <a:t>=&gt; may </a:t>
            </a:r>
            <a:r>
              <a:rPr lang="en-US" b="1" i="1" dirty="0">
                <a:solidFill>
                  <a:srgbClr val="0000FF"/>
                </a:solidFill>
              </a:rPr>
              <a:t>reduce</a:t>
            </a:r>
            <a:r>
              <a:rPr lang="en-US" dirty="0"/>
              <a:t> prediction accuracy!</a:t>
            </a:r>
          </a:p>
          <a:p>
            <a:r>
              <a:rPr lang="en-US" dirty="0"/>
              <a:t>With  </a:t>
            </a:r>
            <a:r>
              <a:rPr lang="en-US" dirty="0">
                <a:solidFill>
                  <a:srgbClr val="CC00CC"/>
                </a:solidFill>
              </a:rPr>
              <a:t>2</a:t>
            </a:r>
            <a:r>
              <a:rPr lang="en-US" baseline="30000" dirty="0">
                <a:solidFill>
                  <a:srgbClr val="CC00CC"/>
                </a:solidFill>
              </a:rPr>
              <a:t>2</a:t>
            </a:r>
            <a:r>
              <a:rPr lang="en-US" baseline="50000" dirty="0">
                <a:solidFill>
                  <a:srgbClr val="CC00CC"/>
                </a:solidFill>
              </a:rPr>
              <a:t>n </a:t>
            </a:r>
            <a:r>
              <a:rPr lang="en-US" dirty="0"/>
              <a:t>hypotheses, all but an exponentially small fraction will require </a:t>
            </a:r>
            <a:r>
              <a:rPr lang="en-US" dirty="0">
                <a:solidFill>
                  <a:srgbClr val="CC00CC"/>
                </a:solidFill>
              </a:rPr>
              <a:t>O(2</a:t>
            </a:r>
            <a:r>
              <a:rPr lang="en-US" baseline="30000" dirty="0">
                <a:solidFill>
                  <a:srgbClr val="CC00CC"/>
                </a:solidFill>
              </a:rPr>
              <a:t>n</a:t>
            </a:r>
            <a:r>
              <a:rPr lang="en-US" dirty="0">
                <a:solidFill>
                  <a:srgbClr val="CC00CC"/>
                </a:solidFill>
              </a:rPr>
              <a:t>)</a:t>
            </a:r>
            <a:r>
              <a:rPr lang="en-US" dirty="0"/>
              <a:t> bits to express in </a:t>
            </a:r>
            <a:r>
              <a:rPr lang="en-US" b="1" i="1" dirty="0">
                <a:solidFill>
                  <a:srgbClr val="0000FF"/>
                </a:solidFill>
              </a:rPr>
              <a:t>any</a:t>
            </a:r>
            <a:r>
              <a:rPr lang="en-US" dirty="0"/>
              <a:t> representation (even brains!)</a:t>
            </a:r>
          </a:p>
          <a:p>
            <a:r>
              <a:rPr lang="en-US" dirty="0"/>
              <a:t>I.e., any given representation can represent only an exponentially small fraction of hypotheses concisely; no universal compression</a:t>
            </a:r>
          </a:p>
          <a:p>
            <a:r>
              <a:rPr lang="en-US" dirty="0"/>
              <a:t>E.g., decision trees are bad at “k-out-of-n” functions</a:t>
            </a:r>
          </a:p>
          <a:p>
            <a:pPr lvl="1"/>
            <a:endParaRPr lang="en-US" dirty="0"/>
          </a:p>
          <a:p>
            <a:pPr lvl="2"/>
            <a:endParaRPr lang="en-US" dirty="0"/>
          </a:p>
        </p:txBody>
      </p:sp>
    </p:spTree>
    <p:extLst>
      <p:ext uri="{BB962C8B-B14F-4D97-AF65-F5344CB8AC3E}">
        <p14:creationId xmlns:p14="http://schemas.microsoft.com/office/powerpoint/2010/main" val="7266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Lectures on learning</a:t>
            </a:r>
          </a:p>
        </p:txBody>
      </p:sp>
      <p:sp>
        <p:nvSpPr>
          <p:cNvPr id="3" name="Content Placeholder 2"/>
          <p:cNvSpPr>
            <a:spLocks noGrp="1"/>
          </p:cNvSpPr>
          <p:nvPr>
            <p:ph idx="1"/>
          </p:nvPr>
        </p:nvSpPr>
        <p:spPr/>
        <p:txBody>
          <a:bodyPr/>
          <a:lstStyle/>
          <a:p>
            <a:r>
              <a:rPr lang="en-US" b="1" i="1" dirty="0">
                <a:solidFill>
                  <a:srgbClr val="FF0000"/>
                </a:solidFill>
              </a:rPr>
              <a:t>Learning</a:t>
            </a:r>
            <a:r>
              <a:rPr lang="en-US" dirty="0"/>
              <a:t>: a process for improving the performance of an agent through experience</a:t>
            </a:r>
          </a:p>
          <a:p>
            <a:r>
              <a:rPr lang="en-US" dirty="0"/>
              <a:t>Learning I (today): </a:t>
            </a:r>
          </a:p>
          <a:p>
            <a:pPr lvl="1"/>
            <a:r>
              <a:rPr lang="en-US" dirty="0"/>
              <a:t>The general idea: generalization from experience</a:t>
            </a:r>
          </a:p>
          <a:p>
            <a:pPr lvl="1"/>
            <a:r>
              <a:rPr lang="en-US" dirty="0"/>
              <a:t>Supervised learning: classification and regression</a:t>
            </a:r>
          </a:p>
          <a:p>
            <a:r>
              <a:rPr lang="en-US" dirty="0"/>
              <a:t>Learning II: neural networks and deep learning</a:t>
            </a:r>
          </a:p>
          <a:p>
            <a:r>
              <a:rPr lang="en-US" dirty="0"/>
              <a:t>Learning III: statistical learning and Bayes nets</a:t>
            </a:r>
          </a:p>
          <a:p>
            <a:r>
              <a:rPr lang="en-US" dirty="0"/>
              <a:t>Reinforcement learning II: learning complex V and Q functions</a:t>
            </a:r>
          </a:p>
        </p:txBody>
      </p:sp>
    </p:spTree>
    <p:extLst>
      <p:ext uri="{BB962C8B-B14F-4D97-AF65-F5344CB8AC3E}">
        <p14:creationId xmlns:p14="http://schemas.microsoft.com/office/powerpoint/2010/main" val="339052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Why?</a:t>
            </a:r>
          </a:p>
        </p:txBody>
      </p:sp>
      <p:sp>
        <p:nvSpPr>
          <p:cNvPr id="3" name="Content Placeholder 2"/>
          <p:cNvSpPr>
            <a:spLocks noGrp="1"/>
          </p:cNvSpPr>
          <p:nvPr>
            <p:ph idx="1"/>
          </p:nvPr>
        </p:nvSpPr>
        <p:spPr/>
        <p:txBody>
          <a:bodyPr/>
          <a:lstStyle/>
          <a:p>
            <a:pPr>
              <a:lnSpc>
                <a:spcPct val="90000"/>
              </a:lnSpc>
            </a:pPr>
            <a:r>
              <a:rPr lang="en-US" i="1" dirty="0">
                <a:latin typeface="Calibri" charset="0"/>
              </a:rPr>
              <a:t>The baby, assailed by eyes, ears, nose, skin, and entrails at once, feels it all as one great blooming, buzzing confusion …</a:t>
            </a:r>
            <a:r>
              <a:rPr lang="en-US" dirty="0">
                <a:latin typeface="Calibri" charset="0"/>
              </a:rPr>
              <a:t> </a:t>
            </a:r>
          </a:p>
          <a:p>
            <a:pPr marL="457176" lvl="1" indent="0">
              <a:lnSpc>
                <a:spcPct val="90000"/>
              </a:lnSpc>
              <a:buNone/>
            </a:pPr>
            <a:r>
              <a:rPr lang="en-US" sz="3200" dirty="0">
                <a:latin typeface="Calibri" charset="0"/>
              </a:rPr>
              <a:t>	[William James, 1890]</a:t>
            </a:r>
          </a:p>
          <a:p>
            <a:r>
              <a:rPr lang="en-US" dirty="0"/>
              <a:t>Learning is </a:t>
            </a:r>
            <a:r>
              <a:rPr lang="en-US" b="1" i="1" dirty="0">
                <a:solidFill>
                  <a:srgbClr val="0000FF"/>
                </a:solidFill>
              </a:rPr>
              <a:t>essential</a:t>
            </a:r>
            <a:r>
              <a:rPr lang="en-US" dirty="0"/>
              <a:t> in unknown environments – when the agent designer lacks omniscience</a:t>
            </a:r>
          </a:p>
        </p:txBody>
      </p:sp>
    </p:spTree>
    <p:extLst>
      <p:ext uri="{BB962C8B-B14F-4D97-AF65-F5344CB8AC3E}">
        <p14:creationId xmlns:p14="http://schemas.microsoft.com/office/powerpoint/2010/main" val="22355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Why?</a:t>
            </a:r>
          </a:p>
        </p:txBody>
      </p:sp>
      <p:sp>
        <p:nvSpPr>
          <p:cNvPr id="3" name="Content Placeholder 2"/>
          <p:cNvSpPr>
            <a:spLocks noGrp="1"/>
          </p:cNvSpPr>
          <p:nvPr>
            <p:ph idx="1"/>
          </p:nvPr>
        </p:nvSpPr>
        <p:spPr/>
        <p:txBody>
          <a:bodyPr/>
          <a:lstStyle/>
          <a:p>
            <a:pPr>
              <a:lnSpc>
                <a:spcPct val="90000"/>
              </a:lnSpc>
            </a:pPr>
            <a:r>
              <a:rPr lang="en-US" sz="2800" i="1" dirty="0">
                <a:latin typeface="Calibri" charset="0"/>
              </a:rPr>
              <a:t>Instead of trying to produce a </a:t>
            </a:r>
            <a:r>
              <a:rPr lang="en-US" sz="2800" i="1" dirty="0" err="1">
                <a:latin typeface="Calibri" charset="0"/>
              </a:rPr>
              <a:t>programme</a:t>
            </a:r>
            <a:r>
              <a:rPr lang="en-US" sz="2800" i="1" dirty="0">
                <a:latin typeface="Calibri" charset="0"/>
              </a:rPr>
              <a:t> to simulate the adult mind, why not rather try to produce one which simulates the child's? If this were then subjected to an appropriate course of education one would obtain the adult brain. Presumably the child brain is something like a notebook as one buys it from the stationer's. Rather little mechanism, and lots of blank sheets. </a:t>
            </a:r>
          </a:p>
          <a:p>
            <a:pPr marL="457176" lvl="1" indent="0">
              <a:lnSpc>
                <a:spcPct val="90000"/>
              </a:lnSpc>
              <a:buNone/>
            </a:pPr>
            <a:r>
              <a:rPr lang="en-US" dirty="0">
                <a:latin typeface="Calibri" charset="0"/>
              </a:rPr>
              <a:t>	[Alan Turing, 1950]</a:t>
            </a:r>
          </a:p>
          <a:p>
            <a:pPr>
              <a:lnSpc>
                <a:spcPct val="90000"/>
              </a:lnSpc>
            </a:pPr>
            <a:r>
              <a:rPr lang="en-US" sz="3300" dirty="0">
                <a:latin typeface="Calibri" charset="0"/>
              </a:rPr>
              <a:t>Learning is </a:t>
            </a:r>
            <a:r>
              <a:rPr lang="en-US" sz="3300" i="1" dirty="0">
                <a:solidFill>
                  <a:srgbClr val="0000FF"/>
                </a:solidFill>
                <a:latin typeface="Calibri" charset="0"/>
              </a:rPr>
              <a:t>useful</a:t>
            </a:r>
            <a:r>
              <a:rPr lang="en-US" sz="3300" dirty="0">
                <a:latin typeface="Calibri" charset="0"/>
              </a:rPr>
              <a:t> as a system construction method, i.e., expose the system to reality rather than trying to write it down</a:t>
            </a:r>
          </a:p>
          <a:p>
            <a:endParaRPr lang="en-US" dirty="0"/>
          </a:p>
        </p:txBody>
      </p:sp>
    </p:spTree>
    <p:extLst>
      <p:ext uri="{BB962C8B-B14F-4D97-AF65-F5344CB8AC3E}">
        <p14:creationId xmlns:p14="http://schemas.microsoft.com/office/powerpoint/2010/main" val="37398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How?</a:t>
            </a:r>
          </a:p>
        </p:txBody>
      </p:sp>
      <p:pic>
        <p:nvPicPr>
          <p:cNvPr id="4" name="Picture 3" descr="skinner b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930" y="1295400"/>
            <a:ext cx="4729270" cy="521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skinner-debb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51635"/>
            <a:ext cx="6172200" cy="5628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7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How?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25563"/>
            <a:ext cx="12192000" cy="560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8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 when building a learning agent</a:t>
            </a:r>
          </a:p>
        </p:txBody>
      </p:sp>
      <p:sp>
        <p:nvSpPr>
          <p:cNvPr id="3" name="Content Placeholder 2"/>
          <p:cNvSpPr>
            <a:spLocks noGrp="1"/>
          </p:cNvSpPr>
          <p:nvPr>
            <p:ph idx="1"/>
          </p:nvPr>
        </p:nvSpPr>
        <p:spPr/>
        <p:txBody>
          <a:bodyPr/>
          <a:lstStyle/>
          <a:p>
            <a:r>
              <a:rPr lang="en-US" dirty="0">
                <a:latin typeface="Calibri" charset="0"/>
              </a:rPr>
              <a:t>What is the </a:t>
            </a:r>
            <a:r>
              <a:rPr lang="en-US" b="1" i="1" dirty="0">
                <a:solidFill>
                  <a:srgbClr val="0000FF"/>
                </a:solidFill>
                <a:latin typeface="Calibri" charset="0"/>
              </a:rPr>
              <a:t>agent design</a:t>
            </a:r>
            <a:r>
              <a:rPr lang="en-US" b="1" i="1" dirty="0">
                <a:latin typeface="Calibri" charset="0"/>
              </a:rPr>
              <a:t> </a:t>
            </a:r>
            <a:r>
              <a:rPr lang="en-US" dirty="0">
                <a:latin typeface="Calibri" charset="0"/>
              </a:rPr>
              <a:t>that will implement the desired performance?</a:t>
            </a:r>
          </a:p>
          <a:p>
            <a:r>
              <a:rPr lang="en-US" dirty="0">
                <a:latin typeface="Calibri" charset="0"/>
              </a:rPr>
              <a:t>Improve the performance of </a:t>
            </a:r>
            <a:r>
              <a:rPr lang="en-US" b="1" i="1" dirty="0">
                <a:solidFill>
                  <a:srgbClr val="0000FF"/>
                </a:solidFill>
                <a:latin typeface="Calibri" charset="0"/>
              </a:rPr>
              <a:t>what piece </a:t>
            </a:r>
            <a:r>
              <a:rPr lang="en-US" dirty="0">
                <a:latin typeface="Calibri" charset="0"/>
              </a:rPr>
              <a:t>of the agent system and </a:t>
            </a:r>
            <a:r>
              <a:rPr lang="en-US" b="1" i="1" dirty="0">
                <a:solidFill>
                  <a:srgbClr val="0000FF"/>
                </a:solidFill>
                <a:latin typeface="Calibri" charset="0"/>
              </a:rPr>
              <a:t>how is that piece represented</a:t>
            </a:r>
            <a:r>
              <a:rPr lang="en-US" dirty="0">
                <a:latin typeface="Calibri" charset="0"/>
              </a:rPr>
              <a:t>?</a:t>
            </a:r>
          </a:p>
          <a:p>
            <a:r>
              <a:rPr lang="en-US" b="1" i="1" dirty="0">
                <a:solidFill>
                  <a:srgbClr val="0000FF"/>
                </a:solidFill>
                <a:latin typeface="Calibri" charset="0"/>
              </a:rPr>
              <a:t>What data</a:t>
            </a:r>
            <a:r>
              <a:rPr lang="en-US" b="1" i="1" dirty="0">
                <a:latin typeface="Calibri" charset="0"/>
              </a:rPr>
              <a:t> </a:t>
            </a:r>
            <a:r>
              <a:rPr lang="en-US" dirty="0">
                <a:latin typeface="Calibri" charset="0"/>
              </a:rPr>
              <a:t>are available relevant to that piece? (In particular, do we know the right answers?)</a:t>
            </a:r>
          </a:p>
          <a:p>
            <a:r>
              <a:rPr lang="en-US" b="1" i="1" dirty="0">
                <a:solidFill>
                  <a:srgbClr val="0000FF"/>
                </a:solidFill>
                <a:latin typeface="Calibri" charset="0"/>
              </a:rPr>
              <a:t>What knowledge</a:t>
            </a:r>
            <a:r>
              <a:rPr lang="en-US" b="1" i="1" dirty="0">
                <a:latin typeface="Calibri" charset="0"/>
              </a:rPr>
              <a:t> </a:t>
            </a:r>
            <a:r>
              <a:rPr lang="en-US" dirty="0">
                <a:latin typeface="Calibri" charset="0"/>
              </a:rPr>
              <a:t>is already available?</a:t>
            </a:r>
          </a:p>
          <a:p>
            <a:endParaRPr lang="en-US" dirty="0"/>
          </a:p>
        </p:txBody>
      </p:sp>
    </p:spTree>
    <p:extLst>
      <p:ext uri="{BB962C8B-B14F-4D97-AF65-F5344CB8AC3E}">
        <p14:creationId xmlns:p14="http://schemas.microsoft.com/office/powerpoint/2010/main" val="3658673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92"/>
  <p:tag name="DEFAULTHEIGHT" val="42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g$&#10;\end{document}&#10;"/>
  <p:tag name="FILENAME" val="txp_fig"/>
  <p:tag name="FORMAT" val="pngmono"/>
  <p:tag name="RES" val="1200"/>
  <p:tag name="BLEND" val="0"/>
  <p:tag name="TRANSPARENT" val="0"/>
  <p:tag name="TBUG" val="0"/>
  <p:tag name="ALLOWFS" val="0"/>
  <p:tag name="ORIGWIDTH" val="11"/>
  <p:tag name="PICTUREFILESIZE" val="90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1"/>
  <p:tag name="PICTUREFILESIZE" val="85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55973</TotalTime>
  <Words>1645</Words>
  <Application>Microsoft Macintosh PowerPoint</Application>
  <PresentationFormat>Widescreen</PresentationFormat>
  <Paragraphs>241</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dan-berkeley-nlp-v1</vt:lpstr>
      <vt:lpstr>CS 188: Artificial Intelligence </vt:lpstr>
      <vt:lpstr>AlphaGo &amp; AlphaStar: Winning over World Champions</vt:lpstr>
      <vt:lpstr>Deep Learning Powering Everyday Products </vt:lpstr>
      <vt:lpstr>Lectures on learning</vt:lpstr>
      <vt:lpstr>Learning: Why?</vt:lpstr>
      <vt:lpstr>Learning: Why?</vt:lpstr>
      <vt:lpstr>Learning: How?</vt:lpstr>
      <vt:lpstr>Learning: How?</vt:lpstr>
      <vt:lpstr>Key questions when building a learning agent</vt:lpstr>
      <vt:lpstr>Examples</vt:lpstr>
      <vt:lpstr>Supervised learning</vt:lpstr>
      <vt:lpstr>Inductive Learning (Science)</vt:lpstr>
      <vt:lpstr>Classification example: Object recognition</vt:lpstr>
      <vt:lpstr>Regression example: Curve fitting</vt:lpstr>
      <vt:lpstr>Regression example: Curve fitting</vt:lpstr>
      <vt:lpstr>Regression example: Curve fitting</vt:lpstr>
      <vt:lpstr>Regression example: Curve fitting</vt:lpstr>
      <vt:lpstr>Regression example: Curve fitting</vt:lpstr>
      <vt:lpstr>Consistency vs. Simplicity</vt:lpstr>
      <vt:lpstr>Basic questions</vt:lpstr>
      <vt:lpstr>Classification</vt:lpstr>
      <vt:lpstr>Example: Spam Filter</vt:lpstr>
      <vt:lpstr>Example: Digit Recognition</vt:lpstr>
      <vt:lpstr>Other Classification Tasks</vt:lpstr>
      <vt:lpstr>Decision tree learning</vt:lpstr>
      <vt:lpstr>Decision trees</vt:lpstr>
      <vt:lpstr>Decision trees</vt:lpstr>
      <vt:lpstr>Expressiveness</vt:lpstr>
      <vt:lpstr>Quiz</vt:lpstr>
      <vt:lpstr>Hypothesis spaces in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Dawn Dawn</cp:lastModifiedBy>
  <cp:revision>2737</cp:revision>
  <dcterms:created xsi:type="dcterms:W3CDTF">2004-08-27T04:16:05Z</dcterms:created>
  <dcterms:modified xsi:type="dcterms:W3CDTF">2021-04-02T09:10:43Z</dcterms:modified>
</cp:coreProperties>
</file>