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27"/>
  </p:notesMasterIdLst>
  <p:handoutMasterIdLst>
    <p:handoutMasterId r:id="rId28"/>
  </p:handoutMasterIdLst>
  <p:sldIdLst>
    <p:sldId id="893" r:id="rId2"/>
    <p:sldId id="1000" r:id="rId3"/>
    <p:sldId id="986" r:id="rId4"/>
    <p:sldId id="993" r:id="rId5"/>
    <p:sldId id="994" r:id="rId6"/>
    <p:sldId id="1002" r:id="rId7"/>
    <p:sldId id="995" r:id="rId8"/>
    <p:sldId id="1003" r:id="rId9"/>
    <p:sldId id="1001" r:id="rId10"/>
    <p:sldId id="918" r:id="rId11"/>
    <p:sldId id="997" r:id="rId12"/>
    <p:sldId id="849" r:id="rId13"/>
    <p:sldId id="998" r:id="rId14"/>
    <p:sldId id="885" r:id="rId15"/>
    <p:sldId id="886" r:id="rId16"/>
    <p:sldId id="999" r:id="rId17"/>
    <p:sldId id="925" r:id="rId18"/>
    <p:sldId id="926" r:id="rId19"/>
    <p:sldId id="927" r:id="rId20"/>
    <p:sldId id="930" r:id="rId21"/>
    <p:sldId id="931" r:id="rId22"/>
    <p:sldId id="750" r:id="rId23"/>
    <p:sldId id="770" r:id="rId24"/>
    <p:sldId id="848" r:id="rId25"/>
    <p:sldId id="798" r:id="rId26"/>
  </p:sldIdLst>
  <p:sldSz cx="12192000" cy="6858000"/>
  <p:notesSz cx="7099300" cy="10234613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clrMru>
    <a:srgbClr val="0000FF"/>
    <a:srgbClr val="CC00CC"/>
    <a:srgbClr val="008000"/>
    <a:srgbClr val="8FAAFF"/>
    <a:srgbClr val="7F2727"/>
    <a:srgbClr val="0066FF"/>
    <a:srgbClr val="B8EAC0"/>
    <a:srgbClr val="A3FFCD"/>
    <a:srgbClr val="A50021"/>
    <a:srgbClr val="7D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67"/>
    <p:restoredTop sz="78518" autoAdjust="0"/>
  </p:normalViewPr>
  <p:slideViewPr>
    <p:cSldViewPr>
      <p:cViewPr varScale="1">
        <p:scale>
          <a:sx n="81" d="100"/>
          <a:sy n="81" d="100"/>
        </p:scale>
        <p:origin x="184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337" cy="51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>
            <a:lvl1pPr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340" y="1"/>
            <a:ext cx="3077337" cy="51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>
            <a:lvl1pPr algn="r"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708"/>
            <a:ext cx="3077337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b" anchorCtr="0" compatLnSpc="1">
            <a:prstTxWarp prst="textNoShape">
              <a:avLst/>
            </a:prstTxWarp>
          </a:bodyPr>
          <a:lstStyle>
            <a:lvl1pPr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340" y="9722708"/>
            <a:ext cx="3077337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b" anchorCtr="0" compatLnSpc="1">
            <a:prstTxWarp prst="textNoShape">
              <a:avLst/>
            </a:prstTxWarp>
          </a:bodyPr>
          <a:lstStyle>
            <a:lvl1pPr algn="r" defTabSz="989801">
              <a:defRPr sz="1300"/>
            </a:lvl1pPr>
          </a:lstStyle>
          <a:p>
            <a:fld id="{370EF009-23CE-4081-AF56-082D82CEF6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337" cy="51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>
            <a:lvl1pPr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340" y="1"/>
            <a:ext cx="3077337" cy="51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>
            <a:lvl1pPr algn="r"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905" y="4862233"/>
            <a:ext cx="5677492" cy="4603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708"/>
            <a:ext cx="3077337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b" anchorCtr="0" compatLnSpc="1">
            <a:prstTxWarp prst="textNoShape">
              <a:avLst/>
            </a:prstTxWarp>
          </a:bodyPr>
          <a:lstStyle>
            <a:lvl1pPr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340" y="9722708"/>
            <a:ext cx="3077337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b" anchorCtr="0" compatLnSpc="1">
            <a:prstTxWarp prst="textNoShape">
              <a:avLst/>
            </a:prstTxWarp>
          </a:bodyPr>
          <a:lstStyle>
            <a:lvl1pPr algn="r" defTabSz="989801">
              <a:defRPr sz="1300"/>
            </a:lvl1pPr>
          </a:lstStyle>
          <a:p>
            <a:fld id="{72CC9163-7EC6-4747-8782-88871FDBE1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2623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retain proper</a:t>
            </a:r>
            <a:r>
              <a:rPr lang="en-US" baseline="0" dirty="0"/>
              <a:t> attribution and the reference to </a:t>
            </a:r>
            <a:r>
              <a:rPr lang="en-US" baseline="0" dirty="0" err="1"/>
              <a:t>ai.berkeley.edu</a:t>
            </a:r>
            <a:r>
              <a:rPr lang="en-US" baseline="0" dirty="0"/>
              <a:t>.  Thanks!</a:t>
            </a:r>
            <a:endParaRPr lang="en-US" sz="1200" dirty="0">
              <a:latin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94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Discuss computational complexity: S * A * S   times number of iterations</a:t>
            </a:r>
          </a:p>
          <a:p>
            <a:endParaRPr lang="en-US" dirty="0">
              <a:ea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</a:rPr>
              <a:t>Note: updates not in place [if in place, it means something else and not even clear what it means]</a:t>
            </a: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8101"/>
            <a:fld id="{AD2D01F0-63A4-49FC-8DAB-288B21321D7F}" type="slidenum">
              <a:rPr lang="en-US"/>
              <a:pPr defTabSz="988101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1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steps through value iteration; snapshots of values shown on next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546A54-71DD-48C4-8071-9DA185745F9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46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45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42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44578"/>
            <a:ext cx="121920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657600"/>
            <a:ext cx="12192000" cy="1524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8" indent="0">
              <a:buNone/>
              <a:defRPr sz="1900"/>
            </a:lvl2pPr>
            <a:lvl3pPr marL="914354" indent="0">
              <a:buNone/>
              <a:defRPr sz="1600"/>
            </a:lvl3pPr>
            <a:lvl4pPr marL="1371532" indent="0">
              <a:buNone/>
              <a:defRPr sz="1500"/>
            </a:lvl4pPr>
            <a:lvl5pPr marL="1828709" indent="0">
              <a:buNone/>
              <a:defRPr sz="1500"/>
            </a:lvl5pPr>
            <a:lvl6pPr marL="2285886" indent="0">
              <a:buNone/>
              <a:defRPr sz="1500"/>
            </a:lvl6pPr>
            <a:lvl7pPr marL="2743062" indent="0">
              <a:buNone/>
              <a:defRPr sz="1500"/>
            </a:lvl7pPr>
            <a:lvl8pPr marL="3200240" indent="0">
              <a:buNone/>
              <a:defRPr sz="1500"/>
            </a:lvl8pPr>
            <a:lvl9pPr marL="365741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5400"/>
            <a:ext cx="1219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397001"/>
            <a:ext cx="11379200" cy="4729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1031242"/>
            <a:ext cx="12192000" cy="60959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7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5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3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0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82" indent="-342882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3200">
          <a:solidFill>
            <a:schemeClr val="accent2"/>
          </a:solidFill>
          <a:latin typeface="Calibri" pitchFamily="34" charset="0"/>
          <a:ea typeface="+mn-ea"/>
          <a:cs typeface="+mn-cs"/>
        </a:defRPr>
      </a:lvl1pPr>
      <a:lvl2pPr marL="742913" indent="-285737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800">
          <a:solidFill>
            <a:schemeClr val="tx1"/>
          </a:solidFill>
          <a:latin typeface="Calibri" pitchFamily="34" charset="0"/>
        </a:defRPr>
      </a:lvl2pPr>
      <a:lvl3pPr marL="1142942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Calibri" pitchFamily="34" charset="0"/>
        </a:defRPr>
      </a:lvl3pPr>
      <a:lvl4pPr marL="1600120" indent="-228589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4pPr>
      <a:lvl5pPr marL="2057298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5pPr>
      <a:lvl6pPr marL="2514474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652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8829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006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62200" y="1544224"/>
            <a:ext cx="7510462" cy="4018097"/>
          </a:xfrm>
          <a:prstGeom prst="rect">
            <a:avLst/>
          </a:prstGeom>
          <a:noFill/>
        </p:spPr>
      </p:pic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79403"/>
            <a:ext cx="12192000" cy="1470025"/>
          </a:xfrm>
        </p:spPr>
        <p:txBody>
          <a:bodyPr/>
          <a:lstStyle/>
          <a:p>
            <a:pPr eaLnBrk="1" hangingPunct="1"/>
            <a:r>
              <a:rPr lang="en-US" dirty="0"/>
              <a:t>CS 188: Artificial Intelligence</a:t>
            </a:r>
            <a:br>
              <a:rPr lang="en-US" dirty="0"/>
            </a:br>
            <a:endParaRPr lang="en-US" sz="3600" dirty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1123950"/>
            <a:ext cx="12192000" cy="1524000"/>
          </a:xfrm>
        </p:spPr>
        <p:txBody>
          <a:bodyPr/>
          <a:lstStyle/>
          <a:p>
            <a:pPr eaLnBrk="1" hangingPunct="1"/>
            <a:r>
              <a:rPr lang="en-US" sz="3600" dirty="0"/>
              <a:t>MDP II: Value/Policy Iteration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1524000" y="6248403"/>
            <a:ext cx="5867400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0" y="5486400"/>
            <a:ext cx="12192000" cy="99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9" tIns="34289" rIns="68579" bIns="3428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Calibri"/>
                <a:cs typeface="Calibri"/>
              </a:rPr>
              <a:t>Instructor: Stuart Russell and Dawn Song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Calibri"/>
                <a:cs typeface="Calibri"/>
              </a:rPr>
              <a:t>University of California, Berkeley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Wait! The agent needs a policy, not a value function!</a:t>
            </a:r>
          </a:p>
        </p:txBody>
      </p:sp>
      <p:sp>
        <p:nvSpPr>
          <p:cNvPr id="1733635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397001"/>
            <a:ext cx="8280400" cy="4729164"/>
          </a:xfrm>
        </p:spPr>
        <p:txBody>
          <a:bodyPr/>
          <a:lstStyle/>
          <a:p>
            <a:r>
              <a:rPr lang="en-US" sz="2800" dirty="0"/>
              <a:t>How should the agent act given </a:t>
            </a:r>
            <a:r>
              <a:rPr lang="en-US" sz="2800" b="1" i="1" dirty="0">
                <a:solidFill>
                  <a:srgbClr val="CC00CC"/>
                </a:solidFill>
              </a:rPr>
              <a:t>U </a:t>
            </a:r>
            <a:r>
              <a:rPr lang="en-US" sz="2800" dirty="0">
                <a:solidFill>
                  <a:srgbClr val="CC00CC"/>
                </a:solidFill>
              </a:rPr>
              <a:t>(s)</a:t>
            </a:r>
            <a:r>
              <a:rPr lang="en-US" sz="2800" dirty="0"/>
              <a:t>?</a:t>
            </a:r>
          </a:p>
          <a:p>
            <a:r>
              <a:rPr lang="en-US" sz="2800" dirty="0"/>
              <a:t>Maximize expected utility! (as if </a:t>
            </a:r>
            <a:r>
              <a:rPr lang="en-US" sz="2800" b="1" i="1" dirty="0">
                <a:solidFill>
                  <a:srgbClr val="CC00CC"/>
                </a:solidFill>
              </a:rPr>
              <a:t>U</a:t>
            </a:r>
            <a:r>
              <a:rPr lang="en-US" sz="2800" dirty="0"/>
              <a:t> is correct)</a:t>
            </a:r>
            <a:endParaRPr lang="en-US" sz="2400" dirty="0"/>
          </a:p>
          <a:p>
            <a:pPr lvl="1"/>
            <a:endParaRPr lang="en-US" sz="2000" dirty="0"/>
          </a:p>
          <a:p>
            <a:r>
              <a:rPr lang="en-US" sz="2800" dirty="0"/>
              <a:t>I.e., do a mini-</a:t>
            </a:r>
            <a:r>
              <a:rPr lang="en-US" sz="2800" dirty="0" err="1"/>
              <a:t>expectimax</a:t>
            </a:r>
            <a:r>
              <a:rPr lang="en-US" sz="2800" dirty="0"/>
              <a:t> (greedy one-step):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en-US" dirty="0">
                <a:solidFill>
                  <a:srgbClr val="CC00CC"/>
                </a:solidFill>
                <a:sym typeface="Symbol"/>
              </a:rPr>
              <a:t>          </a:t>
            </a:r>
            <a:r>
              <a:rPr lang="en-US" baseline="-25000" dirty="0">
                <a:solidFill>
                  <a:srgbClr val="CC00CC"/>
                </a:solidFill>
                <a:sym typeface="Symbol"/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(s) =</a:t>
            </a:r>
            <a:r>
              <a:rPr lang="en-US" dirty="0"/>
              <a:t> </a:t>
            </a:r>
            <a:r>
              <a:rPr lang="en-US" dirty="0" err="1">
                <a:solidFill>
                  <a:srgbClr val="CC00CC"/>
                </a:solidFill>
              </a:rPr>
              <a:t>arg</a:t>
            </a:r>
            <a:r>
              <a:rPr lang="en-US" dirty="0" err="1">
                <a:solidFill>
                  <a:srgbClr val="CC00CC"/>
                </a:solidFill>
                <a:latin typeface="Calibri"/>
                <a:cs typeface="Calibri"/>
              </a:rPr>
              <a:t>max</a:t>
            </a:r>
            <a:r>
              <a:rPr lang="en-US" baseline="-25000" dirty="0" err="1">
                <a:solidFill>
                  <a:srgbClr val="CC00CC"/>
                </a:solidFill>
                <a:latin typeface="Calibri"/>
                <a:cs typeface="Calibri"/>
              </a:rPr>
              <a:t>a</a:t>
            </a:r>
            <a:r>
              <a:rPr lang="en-US" dirty="0">
                <a:solidFill>
                  <a:srgbClr val="CC00CC"/>
                </a:solidFill>
                <a:cs typeface="Calibri"/>
              </a:rPr>
              <a:t> 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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s’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 P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(s’ | </a:t>
            </a:r>
            <a:r>
              <a:rPr lang="en-US" dirty="0" err="1">
                <a:solidFill>
                  <a:srgbClr val="CC00CC"/>
                </a:solidFill>
                <a:sym typeface="Symbol"/>
              </a:rPr>
              <a:t>a,s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 [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R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dirty="0" err="1">
                <a:solidFill>
                  <a:srgbClr val="CC00CC"/>
                </a:solidFill>
                <a:sym typeface="Symbol"/>
              </a:rPr>
              <a:t>s,a,s</a:t>
            </a:r>
            <a:r>
              <a:rPr lang="en-US" dirty="0">
                <a:solidFill>
                  <a:srgbClr val="CC00CC"/>
                </a:solidFill>
                <a:sym typeface="Symbol"/>
              </a:rPr>
              <a:t>’)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+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 err="1">
                <a:solidFill>
                  <a:srgbClr val="CC00CC"/>
                </a:solidFill>
                <a:ea typeface="ＭＳ Ｐゴシック" pitchFamily="34" charset="-128"/>
              </a:rPr>
              <a:t>γ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(s’) ]</a:t>
            </a:r>
          </a:p>
          <a:p>
            <a:r>
              <a:rPr lang="en-US" sz="2800" dirty="0"/>
              <a:t>This is called </a:t>
            </a:r>
            <a:r>
              <a:rPr lang="en-US" sz="2800" b="1" i="1" dirty="0">
                <a:solidFill>
                  <a:srgbClr val="C00000"/>
                </a:solidFill>
              </a:rPr>
              <a:t>policy extraction</a:t>
            </a:r>
            <a:r>
              <a:rPr lang="en-US" sz="2800" dirty="0"/>
              <a:t>, since it finds the policy 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</a:t>
            </a:r>
            <a:r>
              <a:rPr lang="en-US" sz="2800" baseline="-25000" dirty="0">
                <a:solidFill>
                  <a:srgbClr val="CC00CC"/>
                </a:solidFill>
                <a:sym typeface="Symbol"/>
              </a:rPr>
              <a:t>U</a:t>
            </a:r>
            <a:r>
              <a:rPr lang="en-US" sz="2800" dirty="0"/>
              <a:t> implied by the values </a:t>
            </a:r>
            <a:r>
              <a:rPr lang="en-US" sz="2800" b="1" i="1" dirty="0">
                <a:solidFill>
                  <a:srgbClr val="CC00CC"/>
                </a:solidFill>
              </a:rPr>
              <a:t>U</a:t>
            </a:r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pic>
        <p:nvPicPr>
          <p:cNvPr id="7" name="Picture 6" descr="Screen Shot 2014-08-10 at 7.49.2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261" y="1066800"/>
            <a:ext cx="3307951" cy="306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3331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3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3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048000"/>
            <a:ext cx="4800600" cy="38734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good is the policy extracted from VI?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2036"/>
            <a:ext cx="12192000" cy="2443164"/>
          </a:xfrm>
        </p:spPr>
        <p:txBody>
          <a:bodyPr/>
          <a:lstStyle/>
          <a:p>
            <a:r>
              <a:rPr lang="en-US" dirty="0"/>
              <a:t>The quality of a policy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</a:t>
            </a:r>
            <a:r>
              <a:rPr lang="en-US" dirty="0">
                <a:sym typeface="Symbol"/>
              </a:rPr>
              <a:t> is measured by the</a:t>
            </a:r>
            <a:r>
              <a:rPr lang="en-US" dirty="0"/>
              <a:t> </a:t>
            </a:r>
            <a:r>
              <a:rPr lang="en-US" b="1" i="1" dirty="0">
                <a:solidFill>
                  <a:srgbClr val="FF0000"/>
                </a:solidFill>
              </a:rPr>
              <a:t>policy loss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sz="3600" baseline="30000" dirty="0">
                <a:solidFill>
                  <a:srgbClr val="CC00CC"/>
                </a:solidFill>
                <a:sym typeface="Symbol"/>
              </a:rPr>
              <a:t>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</a:t>
            </a:r>
            <a:endParaRPr lang="en-US" dirty="0"/>
          </a:p>
          <a:p>
            <a:r>
              <a:rPr lang="en-US" dirty="0"/>
              <a:t>Let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</a:t>
            </a:r>
            <a:r>
              <a:rPr lang="en-US" baseline="-25000" dirty="0">
                <a:solidFill>
                  <a:srgbClr val="CC00CC"/>
                </a:solidFill>
                <a:sym typeface="Symbol"/>
              </a:rPr>
              <a:t>k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= </a:t>
            </a:r>
            <a:r>
              <a:rPr lang="en-US" baseline="-25000" dirty="0" err="1">
                <a:solidFill>
                  <a:srgbClr val="CC00CC"/>
                </a:solidFill>
                <a:sym typeface="Symbol"/>
              </a:rPr>
              <a:t>U</a:t>
            </a:r>
            <a:r>
              <a:rPr lang="en-US" sz="2800" baseline="-45000" dirty="0" err="1">
                <a:solidFill>
                  <a:srgbClr val="CC00CC"/>
                </a:solidFill>
                <a:sym typeface="Symbol"/>
              </a:rPr>
              <a:t>k</a:t>
            </a:r>
            <a:r>
              <a:rPr lang="en-US" dirty="0" err="1">
                <a:sym typeface="Symbol"/>
              </a:rPr>
              <a:t>i.e</a:t>
            </a:r>
            <a:r>
              <a:rPr lang="en-US" dirty="0">
                <a:sym typeface="Symbol"/>
              </a:rPr>
              <a:t>. the implied policy at step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k</a:t>
            </a:r>
            <a:r>
              <a:rPr lang="en-US" dirty="0">
                <a:sym typeface="Symbol"/>
              </a:rPr>
              <a:t>; i</a:t>
            </a:r>
            <a:r>
              <a:rPr lang="en-US" dirty="0"/>
              <a:t>n case you were worried:</a:t>
            </a:r>
          </a:p>
          <a:p>
            <a:pPr lvl="1"/>
            <a:r>
              <a:rPr lang="en-US" dirty="0"/>
              <a:t>When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  </a:t>
            </a:r>
            <a:r>
              <a:rPr lang="en-US" dirty="0"/>
              <a:t>, policy loss is bounded: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sz="3600" baseline="30000" dirty="0" err="1">
                <a:solidFill>
                  <a:srgbClr val="CC00CC"/>
                </a:solidFill>
                <a:ea typeface="+mn-ea"/>
                <a:cs typeface="+mn-cs"/>
                <a:sym typeface="Symbol"/>
              </a:rPr>
              <a:t></a:t>
            </a:r>
            <a:r>
              <a:rPr lang="en-US" baseline="22000" dirty="0" err="1">
                <a:solidFill>
                  <a:srgbClr val="CC00CC"/>
                </a:solidFill>
              </a:rPr>
              <a:t>k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  2/(1-)</a:t>
            </a:r>
          </a:p>
          <a:p>
            <a:r>
              <a:rPr lang="en-US" dirty="0"/>
              <a:t>Let’s measure the policy loss of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</a:t>
            </a:r>
            <a:r>
              <a:rPr lang="en-US" baseline="-25000" dirty="0">
                <a:solidFill>
                  <a:srgbClr val="CC00CC"/>
                </a:solidFill>
                <a:sym typeface="Symbol"/>
              </a:rPr>
              <a:t>k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/>
              <a:t>as we run VI: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5725569" y="3276601"/>
            <a:ext cx="5018631" cy="3507920"/>
            <a:chOff x="5725569" y="3276601"/>
            <a:chExt cx="5018631" cy="3507920"/>
          </a:xfrm>
        </p:grpSpPr>
        <p:pic>
          <p:nvPicPr>
            <p:cNvPr id="6" name="Picture 5" descr="4x3.9-vi-error+loss.eps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25569" y="3276601"/>
              <a:ext cx="5018631" cy="3507920"/>
            </a:xfrm>
            <a:prstGeom prst="rect">
              <a:avLst/>
            </a:prstGeom>
          </p:spPr>
        </p:pic>
        <p:cxnSp>
          <p:nvCxnSpPr>
            <p:cNvPr id="8" name="Straight Connector 7"/>
            <p:cNvCxnSpPr/>
            <p:nvPr/>
          </p:nvCxnSpPr>
          <p:spPr>
            <a:xfrm flipH="1" flipV="1">
              <a:off x="7338786" y="5243286"/>
              <a:ext cx="226785" cy="879928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7075714" y="4572000"/>
              <a:ext cx="272143" cy="68943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 flipV="1">
              <a:off x="6785430" y="4381500"/>
              <a:ext cx="299356" cy="208643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6558644" y="4327072"/>
              <a:ext cx="217713" cy="54428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9674059" y="3755571"/>
              <a:ext cx="567584" cy="9073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0493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Value Iteration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Value iteration repeats the Bellman updates: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CC00CC"/>
                </a:solidFill>
              </a:rPr>
              <a:t>U</a:t>
            </a:r>
            <a:r>
              <a:rPr lang="en-US" sz="2800" baseline="-25000" dirty="0">
                <a:solidFill>
                  <a:srgbClr val="CC00CC"/>
                </a:solidFill>
                <a:sym typeface="Symbol" pitchFamily="18" charset="2"/>
              </a:rPr>
              <a:t>k+1</a:t>
            </a:r>
            <a:r>
              <a:rPr lang="en-US" sz="2800" dirty="0">
                <a:solidFill>
                  <a:srgbClr val="CC00CC"/>
                </a:solidFill>
              </a:rPr>
              <a:t>(s) 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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CC00CC"/>
                </a:solidFill>
                <a:latin typeface="Calibri"/>
                <a:cs typeface="Calibri"/>
              </a:rPr>
              <a:t>max</a:t>
            </a:r>
            <a:r>
              <a:rPr lang="en-US" sz="2800" baseline="-25000" dirty="0" err="1">
                <a:solidFill>
                  <a:srgbClr val="CC00CC"/>
                </a:solidFill>
                <a:latin typeface="Calibri"/>
                <a:cs typeface="Calibri"/>
              </a:rPr>
              <a:t>a</a:t>
            </a:r>
            <a:r>
              <a:rPr lang="en-US" sz="2800" dirty="0">
                <a:solidFill>
                  <a:srgbClr val="CC00CC"/>
                </a:solidFill>
                <a:cs typeface="Calibri"/>
              </a:rPr>
              <a:t> </a:t>
            </a:r>
            <a:r>
              <a:rPr lang="en-US" sz="2800" dirty="0">
                <a:solidFill>
                  <a:srgbClr val="CC00CC"/>
                </a:solidFill>
              </a:rPr>
              <a:t> 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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s’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 P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(s’ | </a:t>
            </a:r>
            <a:r>
              <a:rPr lang="en-US" sz="2800" dirty="0" err="1">
                <a:solidFill>
                  <a:srgbClr val="CC00CC"/>
                </a:solidFill>
                <a:sym typeface="Symbol"/>
              </a:rPr>
              <a:t>a,s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[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R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dirty="0" err="1">
                <a:solidFill>
                  <a:srgbClr val="CC00CC"/>
                </a:solidFill>
                <a:sym typeface="Symbol"/>
              </a:rPr>
              <a:t>s,a,s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’)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+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dirty="0" err="1">
                <a:solidFill>
                  <a:srgbClr val="CC00CC"/>
                </a:solidFill>
                <a:ea typeface="ＭＳ Ｐゴシック" pitchFamily="34" charset="-128"/>
              </a:rPr>
              <a:t>γ</a:t>
            </a:r>
            <a:r>
              <a:rPr lang="en-US" sz="2800" dirty="0" err="1">
                <a:solidFill>
                  <a:srgbClr val="CC00CC"/>
                </a:solidFill>
              </a:rPr>
              <a:t>U</a:t>
            </a:r>
            <a:r>
              <a:rPr lang="en-US" sz="2800" baseline="-25000" dirty="0" err="1">
                <a:solidFill>
                  <a:srgbClr val="CC00CC"/>
                </a:solidFill>
                <a:sym typeface="Symbol" pitchFamily="18" charset="2"/>
              </a:rPr>
              <a:t>k</a:t>
            </a:r>
            <a:r>
              <a:rPr lang="en-US" sz="2800" dirty="0">
                <a:solidFill>
                  <a:srgbClr val="CC00CC"/>
                </a:solidFill>
              </a:rPr>
              <a:t>(s’) ]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Problem 1: It’s slow – O(S</a:t>
            </a:r>
            <a:r>
              <a:rPr lang="en-US" sz="2800" baseline="30000" dirty="0"/>
              <a:t>2</a:t>
            </a:r>
            <a:r>
              <a:rPr lang="en-US" sz="2800" dirty="0"/>
              <a:t>A) per iteration</a:t>
            </a:r>
          </a:p>
          <a:p>
            <a:endParaRPr lang="en-US" sz="2800" dirty="0"/>
          </a:p>
          <a:p>
            <a:r>
              <a:rPr lang="en-US" sz="2800" dirty="0"/>
              <a:t>Problem 2: The “max” at each state rarely changes</a:t>
            </a:r>
          </a:p>
          <a:p>
            <a:endParaRPr lang="en-US" sz="2800" dirty="0"/>
          </a:p>
          <a:p>
            <a:r>
              <a:rPr lang="en-US" sz="2800" dirty="0"/>
              <a:t>Problem 3: The policy often converges long before the values</a:t>
            </a:r>
          </a:p>
          <a:p>
            <a:pPr lvl="1"/>
            <a:endParaRPr lang="en-US" sz="2400" dirty="0"/>
          </a:p>
          <a:p>
            <a:endParaRPr lang="en-US" sz="2400" dirty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8534400" y="1447800"/>
            <a:ext cx="3048000" cy="2754586"/>
            <a:chOff x="2400" y="1401"/>
            <a:chExt cx="1392" cy="1258"/>
          </a:xfrm>
        </p:grpSpPr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3070" y="1488"/>
              <a:ext cx="155" cy="124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Palatino"/>
                <a:cs typeface="Palatino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529" y="1617"/>
              <a:ext cx="1263" cy="361"/>
              <a:chOff x="1584" y="1680"/>
              <a:chExt cx="2352" cy="336"/>
            </a:xfrm>
          </p:grpSpPr>
          <p:sp>
            <p:nvSpPr>
              <p:cNvPr id="21" name="Line 7"/>
              <p:cNvSpPr>
                <a:spLocks noChangeShapeType="1"/>
              </p:cNvSpPr>
              <p:nvPr/>
            </p:nvSpPr>
            <p:spPr bwMode="auto">
              <a:xfrm flipH="1">
                <a:off x="1584" y="1680"/>
                <a:ext cx="1152" cy="336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2" name="Line 8"/>
              <p:cNvSpPr>
                <a:spLocks noChangeShapeType="1"/>
              </p:cNvSpPr>
              <p:nvPr/>
            </p:nvSpPr>
            <p:spPr bwMode="auto">
              <a:xfrm>
                <a:off x="2736" y="1680"/>
                <a:ext cx="1200" cy="288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3" name="Line 9"/>
              <p:cNvSpPr>
                <a:spLocks noChangeShapeType="1"/>
              </p:cNvSpPr>
              <p:nvPr/>
            </p:nvSpPr>
            <p:spPr bwMode="auto">
              <a:xfrm flipH="1">
                <a:off x="2304" y="1680"/>
                <a:ext cx="432" cy="336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4" name="Line 10"/>
              <p:cNvSpPr>
                <a:spLocks noChangeShapeType="1"/>
              </p:cNvSpPr>
              <p:nvPr/>
            </p:nvSpPr>
            <p:spPr bwMode="auto">
              <a:xfrm>
                <a:off x="2736" y="1680"/>
                <a:ext cx="432" cy="288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</p:grp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2864" y="1978"/>
              <a:ext cx="129" cy="12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Palatino"/>
                <a:cs typeface="Palatino"/>
              </a:endParaRPr>
            </a:p>
          </p:txBody>
        </p:sp>
        <p:grpSp>
          <p:nvGrpSpPr>
            <p:cNvPr id="10" name="Group 12"/>
            <p:cNvGrpSpPr>
              <a:grpSpLocks/>
            </p:cNvGrpSpPr>
            <p:nvPr/>
          </p:nvGrpSpPr>
          <p:grpSpPr bwMode="auto">
            <a:xfrm>
              <a:off x="2400" y="2107"/>
              <a:ext cx="1057" cy="386"/>
              <a:chOff x="1536" y="2400"/>
              <a:chExt cx="1584" cy="624"/>
            </a:xfrm>
          </p:grpSpPr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 flipH="1">
                <a:off x="1536" y="2400"/>
                <a:ext cx="776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808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2021" y="2400"/>
                <a:ext cx="291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0" name="Line 16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2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</p:grpSp>
        <p:sp>
          <p:nvSpPr>
            <p:cNvPr id="11" name="Text Box 17"/>
            <p:cNvSpPr txBox="1">
              <a:spLocks noChangeArrowheads="1"/>
            </p:cNvSpPr>
            <p:nvPr/>
          </p:nvSpPr>
          <p:spPr bwMode="auto">
            <a:xfrm>
              <a:off x="3061" y="1680"/>
              <a:ext cx="12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00000"/>
                  </a:solidFill>
                  <a:latin typeface="Palatino"/>
                  <a:cs typeface="Palatino"/>
                </a:rPr>
                <a:t>a</a:t>
              </a:r>
            </a:p>
          </p:txBody>
        </p:sp>
        <p:sp>
          <p:nvSpPr>
            <p:cNvPr id="12" name="Text Box 18"/>
            <p:cNvSpPr txBox="1">
              <a:spLocks noChangeArrowheads="1"/>
            </p:cNvSpPr>
            <p:nvPr/>
          </p:nvSpPr>
          <p:spPr bwMode="auto">
            <a:xfrm>
              <a:off x="3216" y="1401"/>
              <a:ext cx="12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</a:p>
          </p:txBody>
        </p:sp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3024" y="1920"/>
              <a:ext cx="55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</a:rPr>
                <a:t>s, a</a:t>
              </a:r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2609" y="2261"/>
              <a:ext cx="50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err="1">
                  <a:latin typeface="Palatino"/>
                  <a:cs typeface="Palatino"/>
                </a:rPr>
                <a:t>s,a,s</a:t>
              </a:r>
              <a:r>
                <a:rPr lang="ja-JP" altLang="en-US" sz="2400">
                  <a:latin typeface="Palatino"/>
                  <a:cs typeface="Palatino"/>
                </a:rPr>
                <a:t>’</a:t>
              </a:r>
              <a:endParaRPr lang="en-US" sz="2400" dirty="0">
                <a:latin typeface="Palatino"/>
                <a:cs typeface="Palatino"/>
              </a:endParaRPr>
            </a:p>
          </p:txBody>
        </p:sp>
        <p:sp>
          <p:nvSpPr>
            <p:cNvPr id="15" name="AutoShape 21"/>
            <p:cNvSpPr>
              <a:spLocks noChangeArrowheads="1"/>
            </p:cNvSpPr>
            <p:nvPr/>
          </p:nvSpPr>
          <p:spPr bwMode="auto">
            <a:xfrm>
              <a:off x="3019" y="2499"/>
              <a:ext cx="154" cy="123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3096" y="2448"/>
              <a:ext cx="33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  <a:r>
                <a:rPr lang="ja-JP" altLang="en-US" sz="2400">
                  <a:solidFill>
                    <a:srgbClr val="0000FF"/>
                  </a:solidFill>
                  <a:latin typeface="Palatino"/>
                  <a:cs typeface="Palatino"/>
                </a:rPr>
                <a:t>’</a:t>
              </a:r>
              <a:endParaRPr lang="en-US" sz="2400" dirty="0">
                <a:solidFill>
                  <a:srgbClr val="0000FF"/>
                </a:solidFill>
                <a:latin typeface="Palatino"/>
                <a:cs typeface="Palatin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361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Iteration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09800" y="1219756"/>
            <a:ext cx="7608888" cy="53328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5334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725" y="1143000"/>
            <a:ext cx="619655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977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k=100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9.2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746" y="1130418"/>
            <a:ext cx="6190508" cy="572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483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Iteration</a:t>
            </a:r>
          </a:p>
        </p:txBody>
      </p:sp>
      <p:sp>
        <p:nvSpPr>
          <p:cNvPr id="1761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Basic idea: make the implied policy in </a:t>
            </a:r>
            <a:r>
              <a:rPr lang="en-US" sz="2800" dirty="0">
                <a:solidFill>
                  <a:srgbClr val="CC00CC"/>
                </a:solidFill>
              </a:rPr>
              <a:t>U</a:t>
            </a:r>
            <a:r>
              <a:rPr lang="en-US" sz="2800" dirty="0"/>
              <a:t> explicit, compute its </a:t>
            </a:r>
            <a:r>
              <a:rPr lang="en-US" sz="2800" b="1" i="1" dirty="0">
                <a:solidFill>
                  <a:srgbClr val="0000FF"/>
                </a:solidFill>
              </a:rPr>
              <a:t>long-term </a:t>
            </a:r>
            <a:r>
              <a:rPr lang="en-US" sz="2800" dirty="0"/>
              <a:t>implications for value</a:t>
            </a:r>
          </a:p>
          <a:p>
            <a:r>
              <a:rPr lang="en-US" sz="2800" dirty="0"/>
              <a:t>Repeat until no change in policy:</a:t>
            </a:r>
          </a:p>
          <a:p>
            <a:pPr lvl="1"/>
            <a:r>
              <a:rPr lang="en-US" sz="2400" dirty="0">
                <a:solidFill>
                  <a:srgbClr val="CC0000"/>
                </a:solidFill>
              </a:rPr>
              <a:t>Step 1: Policy evaluation: </a:t>
            </a:r>
            <a:r>
              <a:rPr lang="en-US" sz="2400" dirty="0"/>
              <a:t>calculate value </a:t>
            </a:r>
            <a:r>
              <a:rPr lang="en-US" sz="2400" dirty="0" err="1">
                <a:solidFill>
                  <a:srgbClr val="CC00CC"/>
                </a:solidFill>
                <a:ea typeface="ＭＳ Ｐゴシック" pitchFamily="34" charset="-128"/>
              </a:rPr>
              <a:t>U</a:t>
            </a:r>
            <a:r>
              <a:rPr lang="en-US" sz="3200" baseline="30000" dirty="0" err="1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</a:t>
            </a:r>
            <a:r>
              <a:rPr lang="en-US" sz="2400" baseline="30000" dirty="0" err="1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k</a:t>
            </a:r>
            <a:r>
              <a:rPr lang="en-US" sz="2400" baseline="30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 </a:t>
            </a:r>
            <a:r>
              <a:rPr lang="en-US" sz="2400" dirty="0">
                <a:ea typeface="ＭＳ Ｐゴシック" pitchFamily="34" charset="-128"/>
                <a:sym typeface="Symbol" pitchFamily="18" charset="2"/>
              </a:rPr>
              <a:t>for current policy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</a:t>
            </a:r>
            <a:r>
              <a:rPr lang="en-US" sz="2400" baseline="-25000" dirty="0">
                <a:solidFill>
                  <a:srgbClr val="CC00CC"/>
                </a:solidFill>
                <a:sym typeface="Symbol"/>
              </a:rPr>
              <a:t>k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 </a:t>
            </a:r>
            <a:endParaRPr lang="en-US" sz="2400" dirty="0"/>
          </a:p>
          <a:p>
            <a:pPr lvl="1"/>
            <a:r>
              <a:rPr lang="en-US" sz="2400" dirty="0">
                <a:solidFill>
                  <a:srgbClr val="CC0000"/>
                </a:solidFill>
              </a:rPr>
              <a:t>Step 2: Policy improvement: </a:t>
            </a:r>
            <a:r>
              <a:rPr lang="en-US" sz="2400" dirty="0"/>
              <a:t>extract the new implied policy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</a:t>
            </a:r>
            <a:r>
              <a:rPr lang="en-US" sz="2400" baseline="-25000" dirty="0">
                <a:solidFill>
                  <a:srgbClr val="CC00CC"/>
                </a:solidFill>
                <a:sym typeface="Symbol"/>
              </a:rPr>
              <a:t>k+1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dirty="0"/>
              <a:t> from  </a:t>
            </a:r>
            <a:r>
              <a:rPr lang="en-US" sz="2400" dirty="0" err="1">
                <a:solidFill>
                  <a:srgbClr val="CC00CC"/>
                </a:solidFill>
                <a:ea typeface="ＭＳ Ｐゴシック" pitchFamily="34" charset="-128"/>
              </a:rPr>
              <a:t>U</a:t>
            </a:r>
            <a:r>
              <a:rPr lang="en-US" sz="3200" baseline="30000" dirty="0" err="1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</a:t>
            </a:r>
            <a:r>
              <a:rPr lang="en-US" sz="2400" baseline="30000" dirty="0" err="1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k</a:t>
            </a:r>
            <a:r>
              <a:rPr lang="en-US" sz="2400" baseline="30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 </a:t>
            </a:r>
            <a:endParaRPr lang="en-US" sz="2400" dirty="0"/>
          </a:p>
          <a:p>
            <a:pPr lvl="1"/>
            <a:endParaRPr lang="en-US" sz="2400" dirty="0"/>
          </a:p>
          <a:p>
            <a:r>
              <a:rPr lang="en-US" dirty="0"/>
              <a:t>It’s still optimal!</a:t>
            </a:r>
          </a:p>
          <a:p>
            <a:r>
              <a:rPr lang="en-US" dirty="0"/>
              <a:t>Can converge (much) faster under some conditions</a:t>
            </a:r>
          </a:p>
        </p:txBody>
      </p:sp>
    </p:spTree>
    <p:extLst>
      <p:ext uri="{BB962C8B-B14F-4D97-AF65-F5344CB8AC3E}">
        <p14:creationId xmlns:p14="http://schemas.microsoft.com/office/powerpoint/2010/main" val="350623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Evaluation</a:t>
            </a: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03588" y="1476848"/>
            <a:ext cx="5764212" cy="48519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62169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5075235"/>
            <a:ext cx="11379200" cy="1782765"/>
          </a:xfrm>
        </p:spPr>
        <p:txBody>
          <a:bodyPr/>
          <a:lstStyle/>
          <a:p>
            <a:r>
              <a:rPr lang="en-US" sz="2400" dirty="0" err="1"/>
              <a:t>Expectimax</a:t>
            </a:r>
            <a:r>
              <a:rPr lang="en-US" sz="2400" dirty="0"/>
              <a:t> trees max over all actions to compute the optimal values</a:t>
            </a:r>
          </a:p>
          <a:p>
            <a:pPr lvl="5"/>
            <a:endParaRPr lang="en-US" sz="800" dirty="0">
              <a:latin typeface="Palatino"/>
              <a:cs typeface="Palatino"/>
            </a:endParaRPr>
          </a:p>
          <a:p>
            <a:r>
              <a:rPr lang="en-US" sz="2400" dirty="0"/>
              <a:t>If we fixed some policy </a:t>
            </a:r>
            <a:r>
              <a:rPr lang="en-US" sz="2400" dirty="0">
                <a:sym typeface="Symbol" pitchFamily="18" charset="2"/>
              </a:rPr>
              <a:t>(s</a:t>
            </a:r>
            <a:r>
              <a:rPr lang="en-US" sz="2400" dirty="0"/>
              <a:t>), then the tree would be simpler – only one action per state</a:t>
            </a:r>
          </a:p>
          <a:p>
            <a:pPr lvl="1"/>
            <a:r>
              <a:rPr lang="en-US" sz="2000" dirty="0"/>
              <a:t>… though the tree’s value would depend on which policy we fixed</a:t>
            </a:r>
          </a:p>
          <a:p>
            <a:endParaRPr lang="en-US" sz="2400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057400" y="1893614"/>
            <a:ext cx="3048000" cy="2754586"/>
            <a:chOff x="2400" y="1401"/>
            <a:chExt cx="1392" cy="1258"/>
          </a:xfrm>
        </p:grpSpPr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3070" y="1488"/>
              <a:ext cx="155" cy="124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Palatino"/>
                <a:cs typeface="Palatino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2529" y="1617"/>
              <a:ext cx="1263" cy="361"/>
              <a:chOff x="1584" y="1680"/>
              <a:chExt cx="2352" cy="336"/>
            </a:xfrm>
          </p:grpSpPr>
          <p:sp>
            <p:nvSpPr>
              <p:cNvPr id="20" name="Line 7"/>
              <p:cNvSpPr>
                <a:spLocks noChangeShapeType="1"/>
              </p:cNvSpPr>
              <p:nvPr/>
            </p:nvSpPr>
            <p:spPr bwMode="auto">
              <a:xfrm flipH="1">
                <a:off x="1584" y="1680"/>
                <a:ext cx="1152" cy="336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1" name="Line 8"/>
              <p:cNvSpPr>
                <a:spLocks noChangeShapeType="1"/>
              </p:cNvSpPr>
              <p:nvPr/>
            </p:nvSpPr>
            <p:spPr bwMode="auto">
              <a:xfrm>
                <a:off x="2736" y="1680"/>
                <a:ext cx="1200" cy="288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2" name="Line 9"/>
              <p:cNvSpPr>
                <a:spLocks noChangeShapeType="1"/>
              </p:cNvSpPr>
              <p:nvPr/>
            </p:nvSpPr>
            <p:spPr bwMode="auto">
              <a:xfrm flipH="1">
                <a:off x="2304" y="1680"/>
                <a:ext cx="432" cy="336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3" name="Line 10"/>
              <p:cNvSpPr>
                <a:spLocks noChangeShapeType="1"/>
              </p:cNvSpPr>
              <p:nvPr/>
            </p:nvSpPr>
            <p:spPr bwMode="auto">
              <a:xfrm>
                <a:off x="2736" y="1680"/>
                <a:ext cx="432" cy="288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prstDash val="solid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</p:grp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2864" y="1978"/>
              <a:ext cx="129" cy="12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Palatino"/>
                <a:cs typeface="Palatino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/>
          </p:nvGrpSpPr>
          <p:grpSpPr bwMode="auto">
            <a:xfrm>
              <a:off x="2400" y="2107"/>
              <a:ext cx="1057" cy="386"/>
              <a:chOff x="1536" y="2400"/>
              <a:chExt cx="1584" cy="624"/>
            </a:xfrm>
          </p:grpSpPr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 flipH="1">
                <a:off x="1536" y="2400"/>
                <a:ext cx="776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808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2021" y="2400"/>
                <a:ext cx="291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2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</p:grp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3061" y="1680"/>
              <a:ext cx="12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00000"/>
                  </a:solidFill>
                  <a:latin typeface="Palatino"/>
                  <a:cs typeface="Palatino"/>
                </a:rPr>
                <a:t>a</a:t>
              </a:r>
            </a:p>
          </p:txBody>
        </p:sp>
        <p:sp>
          <p:nvSpPr>
            <p:cNvPr id="11" name="Text Box 18"/>
            <p:cNvSpPr txBox="1">
              <a:spLocks noChangeArrowheads="1"/>
            </p:cNvSpPr>
            <p:nvPr/>
          </p:nvSpPr>
          <p:spPr bwMode="auto">
            <a:xfrm>
              <a:off x="3216" y="1401"/>
              <a:ext cx="12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</a:p>
          </p:txBody>
        </p:sp>
        <p:sp>
          <p:nvSpPr>
            <p:cNvPr id="12" name="Text Box 19"/>
            <p:cNvSpPr txBox="1">
              <a:spLocks noChangeArrowheads="1"/>
            </p:cNvSpPr>
            <p:nvPr/>
          </p:nvSpPr>
          <p:spPr bwMode="auto">
            <a:xfrm>
              <a:off x="3024" y="1920"/>
              <a:ext cx="55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</a:rPr>
                <a:t>s, a</a:t>
              </a:r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2609" y="2261"/>
              <a:ext cx="50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err="1">
                  <a:latin typeface="Palatino"/>
                  <a:cs typeface="Palatino"/>
                </a:rPr>
                <a:t>s,a,s</a:t>
              </a:r>
              <a:r>
                <a:rPr lang="ja-JP" altLang="en-US" sz="2400">
                  <a:latin typeface="Palatino"/>
                  <a:cs typeface="Palatino"/>
                </a:rPr>
                <a:t>’</a:t>
              </a:r>
              <a:endParaRPr lang="en-US" sz="2400" dirty="0">
                <a:latin typeface="Palatino"/>
                <a:cs typeface="Palatino"/>
              </a:endParaRPr>
            </a:p>
          </p:txBody>
        </p:sp>
        <p:sp>
          <p:nvSpPr>
            <p:cNvPr id="14" name="AutoShape 21"/>
            <p:cNvSpPr>
              <a:spLocks noChangeArrowheads="1"/>
            </p:cNvSpPr>
            <p:nvPr/>
          </p:nvSpPr>
          <p:spPr bwMode="auto">
            <a:xfrm>
              <a:off x="3019" y="2499"/>
              <a:ext cx="154" cy="123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15" name="Text Box 22"/>
            <p:cNvSpPr txBox="1">
              <a:spLocks noChangeArrowheads="1"/>
            </p:cNvSpPr>
            <p:nvPr/>
          </p:nvSpPr>
          <p:spPr bwMode="auto">
            <a:xfrm>
              <a:off x="3096" y="2448"/>
              <a:ext cx="33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  <a:r>
                <a:rPr lang="ja-JP" altLang="en-US" sz="2400">
                  <a:solidFill>
                    <a:srgbClr val="0000FF"/>
                  </a:solidFill>
                  <a:latin typeface="Palatino"/>
                  <a:cs typeface="Palatino"/>
                </a:rPr>
                <a:t>’</a:t>
              </a:r>
              <a:endParaRPr lang="en-US" sz="2400" dirty="0">
                <a:solidFill>
                  <a:srgbClr val="0000FF"/>
                </a:solidFill>
                <a:latin typeface="Palatino"/>
                <a:cs typeface="Palatino"/>
              </a:endParaRPr>
            </a:p>
          </p:txBody>
        </p:sp>
      </p:grp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7239438" y="1893614"/>
            <a:ext cx="2590362" cy="2754586"/>
            <a:chOff x="2400" y="1401"/>
            <a:chExt cx="1183" cy="1258"/>
          </a:xfrm>
        </p:grpSpPr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3070" y="1488"/>
              <a:ext cx="155" cy="124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41" name="Line 9"/>
            <p:cNvSpPr>
              <a:spLocks noChangeShapeType="1"/>
            </p:cNvSpPr>
            <p:nvPr/>
          </p:nvSpPr>
          <p:spPr bwMode="auto">
            <a:xfrm flipH="1">
              <a:off x="2916" y="1617"/>
              <a:ext cx="232" cy="361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27" name="Oval 11"/>
            <p:cNvSpPr>
              <a:spLocks noChangeArrowheads="1"/>
            </p:cNvSpPr>
            <p:nvPr/>
          </p:nvSpPr>
          <p:spPr bwMode="auto">
            <a:xfrm>
              <a:off x="2864" y="1978"/>
              <a:ext cx="129" cy="12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Palatino"/>
                <a:cs typeface="Palatino"/>
              </a:endParaRPr>
            </a:p>
          </p:txBody>
        </p:sp>
        <p:grpSp>
          <p:nvGrpSpPr>
            <p:cNvPr id="28" name="Group 12"/>
            <p:cNvGrpSpPr>
              <a:grpSpLocks/>
            </p:cNvGrpSpPr>
            <p:nvPr/>
          </p:nvGrpSpPr>
          <p:grpSpPr bwMode="auto">
            <a:xfrm>
              <a:off x="2400" y="2107"/>
              <a:ext cx="1057" cy="386"/>
              <a:chOff x="1536" y="2400"/>
              <a:chExt cx="1584" cy="624"/>
            </a:xfrm>
          </p:grpSpPr>
          <p:sp>
            <p:nvSpPr>
              <p:cNvPr id="35" name="Line 13"/>
              <p:cNvSpPr>
                <a:spLocks noChangeShapeType="1"/>
              </p:cNvSpPr>
              <p:nvPr/>
            </p:nvSpPr>
            <p:spPr bwMode="auto">
              <a:xfrm flipH="1">
                <a:off x="1536" y="2400"/>
                <a:ext cx="776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36" name="Line 14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808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37" name="Line 15"/>
              <p:cNvSpPr>
                <a:spLocks noChangeShapeType="1"/>
              </p:cNvSpPr>
              <p:nvPr/>
            </p:nvSpPr>
            <p:spPr bwMode="auto">
              <a:xfrm flipH="1">
                <a:off x="2021" y="2400"/>
                <a:ext cx="291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38" name="Line 16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2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</p:grp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3096" y="1680"/>
              <a:ext cx="373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00000"/>
                  </a:solidFill>
                  <a:latin typeface="Palatino"/>
                  <a:cs typeface="Palatino"/>
                  <a:sym typeface="Symbol" pitchFamily="18" charset="2"/>
                </a:rPr>
                <a:t>(s</a:t>
              </a:r>
              <a:r>
                <a:rPr lang="en-US" sz="2400" dirty="0">
                  <a:solidFill>
                    <a:srgbClr val="C00000"/>
                  </a:solidFill>
                  <a:latin typeface="Palatino"/>
                  <a:cs typeface="Palatino"/>
                </a:rPr>
                <a:t>)</a:t>
              </a:r>
            </a:p>
          </p:txBody>
        </p:sp>
        <p:sp>
          <p:nvSpPr>
            <p:cNvPr id="30" name="Text Box 18"/>
            <p:cNvSpPr txBox="1">
              <a:spLocks noChangeArrowheads="1"/>
            </p:cNvSpPr>
            <p:nvPr/>
          </p:nvSpPr>
          <p:spPr bwMode="auto">
            <a:xfrm>
              <a:off x="3216" y="1401"/>
              <a:ext cx="12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</a:p>
          </p:txBody>
        </p:sp>
        <p:sp>
          <p:nvSpPr>
            <p:cNvPr id="31" name="Text Box 19"/>
            <p:cNvSpPr txBox="1">
              <a:spLocks noChangeArrowheads="1"/>
            </p:cNvSpPr>
            <p:nvPr/>
          </p:nvSpPr>
          <p:spPr bwMode="auto">
            <a:xfrm>
              <a:off x="3024" y="1920"/>
              <a:ext cx="55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</a:rPr>
                <a:t>s, </a:t>
              </a: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  <a:sym typeface="Symbol" pitchFamily="18" charset="2"/>
                </a:rPr>
                <a:t>(s</a:t>
              </a: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</a:rPr>
                <a:t>)</a:t>
              </a:r>
            </a:p>
          </p:txBody>
        </p:sp>
        <p:sp>
          <p:nvSpPr>
            <p:cNvPr id="32" name="Text Box 20"/>
            <p:cNvSpPr txBox="1">
              <a:spLocks noChangeArrowheads="1"/>
            </p:cNvSpPr>
            <p:nvPr/>
          </p:nvSpPr>
          <p:spPr bwMode="auto">
            <a:xfrm>
              <a:off x="2435" y="2271"/>
              <a:ext cx="66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latin typeface="Palatino"/>
                  <a:cs typeface="Palatino"/>
                </a:rPr>
                <a:t>s,</a:t>
              </a:r>
              <a:r>
                <a:rPr lang="en-US" sz="2400" dirty="0">
                  <a:latin typeface="Palatino"/>
                  <a:cs typeface="Palatino"/>
                  <a:sym typeface="Symbol" pitchFamily="18" charset="2"/>
                </a:rPr>
                <a:t> (s</a:t>
              </a:r>
              <a:r>
                <a:rPr lang="en-US" sz="2400" dirty="0">
                  <a:latin typeface="Palatino"/>
                  <a:cs typeface="Palatino"/>
                </a:rPr>
                <a:t>),s</a:t>
              </a:r>
              <a:r>
                <a:rPr lang="ja-JP" altLang="en-US" sz="2400">
                  <a:latin typeface="Palatino"/>
                  <a:cs typeface="Palatino"/>
                </a:rPr>
                <a:t>’</a:t>
              </a:r>
              <a:endParaRPr lang="en-US" sz="2400" dirty="0">
                <a:latin typeface="Palatino"/>
                <a:cs typeface="Palatino"/>
              </a:endParaRPr>
            </a:p>
          </p:txBody>
        </p:sp>
        <p:sp>
          <p:nvSpPr>
            <p:cNvPr id="33" name="AutoShape 21"/>
            <p:cNvSpPr>
              <a:spLocks noChangeArrowheads="1"/>
            </p:cNvSpPr>
            <p:nvPr/>
          </p:nvSpPr>
          <p:spPr bwMode="auto">
            <a:xfrm>
              <a:off x="3019" y="2499"/>
              <a:ext cx="154" cy="123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34" name="Text Box 22"/>
            <p:cNvSpPr txBox="1">
              <a:spLocks noChangeArrowheads="1"/>
            </p:cNvSpPr>
            <p:nvPr/>
          </p:nvSpPr>
          <p:spPr bwMode="auto">
            <a:xfrm>
              <a:off x="3096" y="2448"/>
              <a:ext cx="33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  <a:r>
                <a:rPr lang="ja-JP" altLang="en-US" sz="2400">
                  <a:solidFill>
                    <a:srgbClr val="0000FF"/>
                  </a:solidFill>
                  <a:latin typeface="Palatino"/>
                  <a:cs typeface="Palatino"/>
                </a:rPr>
                <a:t>’</a:t>
              </a:r>
              <a:endParaRPr lang="en-US" sz="2400" dirty="0">
                <a:solidFill>
                  <a:srgbClr val="0000FF"/>
                </a:solidFill>
                <a:latin typeface="Palatino"/>
                <a:cs typeface="Palatino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752600" y="1290935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Palatino"/>
                <a:cs typeface="Palatino"/>
              </a:rPr>
              <a:t>Do the optimal action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29400" y="1290935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Palatino"/>
                <a:cs typeface="Palatino"/>
              </a:rPr>
              <a:t>Do what </a:t>
            </a:r>
            <a:r>
              <a:rPr lang="en-US" sz="2400" dirty="0">
                <a:latin typeface="Palatino"/>
                <a:cs typeface="Palatino"/>
                <a:sym typeface="Symbol" pitchFamily="18" charset="2"/>
              </a:rPr>
              <a:t></a:t>
            </a:r>
            <a:r>
              <a:rPr lang="en-US" sz="2400" dirty="0">
                <a:latin typeface="Palatino"/>
                <a:cs typeface="Palatino"/>
              </a:rPr>
              <a:t> says to do</a:t>
            </a:r>
          </a:p>
        </p:txBody>
      </p:sp>
    </p:spTree>
    <p:extLst>
      <p:ext uri="{BB962C8B-B14F-4D97-AF65-F5344CB8AC3E}">
        <p14:creationId xmlns:p14="http://schemas.microsoft.com/office/powerpoint/2010/main" val="169807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083" y="-12222"/>
            <a:ext cx="12192000" cy="1143000"/>
          </a:xfrm>
        </p:spPr>
        <p:txBody>
          <a:bodyPr/>
          <a:lstStyle/>
          <a:p>
            <a:r>
              <a:rPr lang="en-US"/>
              <a:t>Utilities for a Fixed Policy</a:t>
            </a:r>
          </a:p>
        </p:txBody>
      </p:sp>
      <p:sp>
        <p:nvSpPr>
          <p:cNvPr id="1727491" name="Rectangle 3"/>
          <p:cNvSpPr>
            <a:spLocks noGrp="1" noChangeArrowheads="1"/>
          </p:cNvSpPr>
          <p:nvPr>
            <p:ph idx="1"/>
          </p:nvPr>
        </p:nvSpPr>
        <p:spPr>
          <a:xfrm>
            <a:off x="469283" y="1460978"/>
            <a:ext cx="8229600" cy="4525963"/>
          </a:xfrm>
        </p:spPr>
        <p:txBody>
          <a:bodyPr/>
          <a:lstStyle/>
          <a:p>
            <a:r>
              <a:rPr lang="en-US" sz="2400" dirty="0"/>
              <a:t>Another basic operation: compute the utility of a state s under a fixed (generally non-optimal) policy</a:t>
            </a:r>
          </a:p>
          <a:p>
            <a:endParaRPr lang="en-US" sz="2400" dirty="0"/>
          </a:p>
          <a:p>
            <a:r>
              <a:rPr lang="en-US" sz="2400" dirty="0"/>
              <a:t>Define the utility of a state s, under a fixed policy </a:t>
            </a:r>
            <a:r>
              <a:rPr lang="en-US" sz="2400" dirty="0">
                <a:sym typeface="Symbol" pitchFamily="18" charset="2"/>
              </a:rPr>
              <a:t></a:t>
            </a:r>
            <a:r>
              <a:rPr lang="en-US" sz="2400" dirty="0"/>
              <a:t>:</a:t>
            </a:r>
          </a:p>
          <a:p>
            <a:pPr lvl="1">
              <a:buFont typeface="Wingdings" pitchFamily="2" charset="2"/>
              <a:buNone/>
            </a:pPr>
            <a:r>
              <a:rPr lang="en-US" sz="2000" dirty="0"/>
              <a:t>U</a:t>
            </a:r>
            <a:r>
              <a:rPr lang="en-US" sz="2000" baseline="30000" dirty="0">
                <a:sym typeface="Symbol" pitchFamily="18" charset="2"/>
              </a:rPr>
              <a:t></a:t>
            </a:r>
            <a:r>
              <a:rPr lang="en-US" sz="2000" dirty="0"/>
              <a:t>(s) = expected total discounted rewards starting in s and following </a:t>
            </a:r>
            <a:r>
              <a:rPr lang="en-US" sz="2000" dirty="0">
                <a:sym typeface="Symbol" pitchFamily="18" charset="2"/>
              </a:rPr>
              <a:t></a:t>
            </a:r>
            <a:endParaRPr lang="en-US" sz="2000" dirty="0"/>
          </a:p>
          <a:p>
            <a:endParaRPr lang="en-US" sz="2400" dirty="0"/>
          </a:p>
          <a:p>
            <a:r>
              <a:rPr lang="en-US" sz="2400" dirty="0"/>
              <a:t>Recursive relation (one-step look-ahead / Bellman equation):</a:t>
            </a:r>
          </a:p>
        </p:txBody>
      </p: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9080321" y="1613378"/>
            <a:ext cx="2590362" cy="2754586"/>
            <a:chOff x="2400" y="1401"/>
            <a:chExt cx="1183" cy="1258"/>
          </a:xfrm>
        </p:grpSpPr>
        <p:sp>
          <p:nvSpPr>
            <p:cNvPr id="47" name="AutoShape 5"/>
            <p:cNvSpPr>
              <a:spLocks noChangeArrowheads="1"/>
            </p:cNvSpPr>
            <p:nvPr/>
          </p:nvSpPr>
          <p:spPr bwMode="auto">
            <a:xfrm>
              <a:off x="3070" y="1488"/>
              <a:ext cx="155" cy="124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48" name="Line 9"/>
            <p:cNvSpPr>
              <a:spLocks noChangeShapeType="1"/>
            </p:cNvSpPr>
            <p:nvPr/>
          </p:nvSpPr>
          <p:spPr bwMode="auto">
            <a:xfrm flipH="1">
              <a:off x="2916" y="1617"/>
              <a:ext cx="232" cy="361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49" name="Oval 11"/>
            <p:cNvSpPr>
              <a:spLocks noChangeArrowheads="1"/>
            </p:cNvSpPr>
            <p:nvPr/>
          </p:nvSpPr>
          <p:spPr bwMode="auto">
            <a:xfrm>
              <a:off x="2864" y="1978"/>
              <a:ext cx="129" cy="12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Palatino"/>
                <a:cs typeface="Palatino"/>
              </a:endParaRPr>
            </a:p>
          </p:txBody>
        </p:sp>
        <p:grpSp>
          <p:nvGrpSpPr>
            <p:cNvPr id="50" name="Group 12"/>
            <p:cNvGrpSpPr>
              <a:grpSpLocks/>
            </p:cNvGrpSpPr>
            <p:nvPr/>
          </p:nvGrpSpPr>
          <p:grpSpPr bwMode="auto">
            <a:xfrm>
              <a:off x="2400" y="2107"/>
              <a:ext cx="1057" cy="386"/>
              <a:chOff x="1536" y="2400"/>
              <a:chExt cx="1584" cy="624"/>
            </a:xfrm>
          </p:grpSpPr>
          <p:sp>
            <p:nvSpPr>
              <p:cNvPr id="57" name="Line 13"/>
              <p:cNvSpPr>
                <a:spLocks noChangeShapeType="1"/>
              </p:cNvSpPr>
              <p:nvPr/>
            </p:nvSpPr>
            <p:spPr bwMode="auto">
              <a:xfrm flipH="1">
                <a:off x="1536" y="2400"/>
                <a:ext cx="776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58" name="Line 14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808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59" name="Line 15"/>
              <p:cNvSpPr>
                <a:spLocks noChangeShapeType="1"/>
              </p:cNvSpPr>
              <p:nvPr/>
            </p:nvSpPr>
            <p:spPr bwMode="auto">
              <a:xfrm flipH="1">
                <a:off x="2021" y="2400"/>
                <a:ext cx="291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60" name="Line 16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2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</p:grpSp>
        <p:sp>
          <p:nvSpPr>
            <p:cNvPr id="51" name="Text Box 17"/>
            <p:cNvSpPr txBox="1">
              <a:spLocks noChangeArrowheads="1"/>
            </p:cNvSpPr>
            <p:nvPr/>
          </p:nvSpPr>
          <p:spPr bwMode="auto">
            <a:xfrm>
              <a:off x="3096" y="1680"/>
              <a:ext cx="373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00000"/>
                  </a:solidFill>
                  <a:latin typeface="Palatino"/>
                  <a:cs typeface="Palatino"/>
                  <a:sym typeface="Symbol" pitchFamily="18" charset="2"/>
                </a:rPr>
                <a:t>(s</a:t>
              </a:r>
              <a:r>
                <a:rPr lang="en-US" sz="2400" dirty="0">
                  <a:solidFill>
                    <a:srgbClr val="C00000"/>
                  </a:solidFill>
                  <a:latin typeface="Palatino"/>
                  <a:cs typeface="Palatino"/>
                </a:rPr>
                <a:t>)</a:t>
              </a:r>
            </a:p>
          </p:txBody>
        </p:sp>
        <p:sp>
          <p:nvSpPr>
            <p:cNvPr id="52" name="Text Box 18"/>
            <p:cNvSpPr txBox="1">
              <a:spLocks noChangeArrowheads="1"/>
            </p:cNvSpPr>
            <p:nvPr/>
          </p:nvSpPr>
          <p:spPr bwMode="auto">
            <a:xfrm>
              <a:off x="3216" y="1401"/>
              <a:ext cx="12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</a:p>
          </p:txBody>
        </p:sp>
        <p:sp>
          <p:nvSpPr>
            <p:cNvPr id="53" name="Text Box 19"/>
            <p:cNvSpPr txBox="1">
              <a:spLocks noChangeArrowheads="1"/>
            </p:cNvSpPr>
            <p:nvPr/>
          </p:nvSpPr>
          <p:spPr bwMode="auto">
            <a:xfrm>
              <a:off x="3024" y="1920"/>
              <a:ext cx="55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</a:rPr>
                <a:t>s, </a:t>
              </a: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  <a:sym typeface="Symbol" pitchFamily="18" charset="2"/>
                </a:rPr>
                <a:t>(s</a:t>
              </a: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</a:rPr>
                <a:t>)</a:t>
              </a:r>
            </a:p>
          </p:txBody>
        </p:sp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2435" y="2271"/>
              <a:ext cx="66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latin typeface="Palatino"/>
                  <a:cs typeface="Palatino"/>
                </a:rPr>
                <a:t>s,</a:t>
              </a:r>
              <a:r>
                <a:rPr lang="en-US" sz="2400" dirty="0">
                  <a:latin typeface="Palatino"/>
                  <a:cs typeface="Palatino"/>
                  <a:sym typeface="Symbol" pitchFamily="18" charset="2"/>
                </a:rPr>
                <a:t> (s</a:t>
              </a:r>
              <a:r>
                <a:rPr lang="en-US" sz="2400" dirty="0">
                  <a:latin typeface="Palatino"/>
                  <a:cs typeface="Palatino"/>
                </a:rPr>
                <a:t>),s</a:t>
              </a:r>
              <a:r>
                <a:rPr lang="ja-JP" altLang="en-US" sz="2400">
                  <a:latin typeface="Palatino"/>
                  <a:cs typeface="Palatino"/>
                </a:rPr>
                <a:t>’</a:t>
              </a:r>
              <a:endParaRPr lang="en-US" sz="2400" dirty="0">
                <a:latin typeface="Palatino"/>
                <a:cs typeface="Palatino"/>
              </a:endParaRPr>
            </a:p>
          </p:txBody>
        </p:sp>
        <p:sp>
          <p:nvSpPr>
            <p:cNvPr id="55" name="AutoShape 21"/>
            <p:cNvSpPr>
              <a:spLocks noChangeArrowheads="1"/>
            </p:cNvSpPr>
            <p:nvPr/>
          </p:nvSpPr>
          <p:spPr bwMode="auto">
            <a:xfrm>
              <a:off x="3019" y="2499"/>
              <a:ext cx="154" cy="123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56" name="Text Box 22"/>
            <p:cNvSpPr txBox="1">
              <a:spLocks noChangeArrowheads="1"/>
            </p:cNvSpPr>
            <p:nvPr/>
          </p:nvSpPr>
          <p:spPr bwMode="auto">
            <a:xfrm>
              <a:off x="3096" y="2448"/>
              <a:ext cx="33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  <a:r>
                <a:rPr lang="ja-JP" altLang="en-US" sz="2400">
                  <a:solidFill>
                    <a:srgbClr val="0000FF"/>
                  </a:solidFill>
                  <a:latin typeface="Palatino"/>
                  <a:cs typeface="Palatino"/>
                </a:rPr>
                <a:t>’</a:t>
              </a:r>
              <a:endParaRPr lang="en-US" sz="2400" dirty="0">
                <a:solidFill>
                  <a:srgbClr val="0000FF"/>
                </a:solidFill>
                <a:latin typeface="Palatino"/>
                <a:cs typeface="Palatino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7E3C9406-3644-8E4B-AF41-0ADB88D21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4876800"/>
            <a:ext cx="4624552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84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7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D9A09-046F-B546-9BAB-9AEFB6B41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Optimal Quantities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0BC32-0BD1-1B4B-9F36-86F01BF9B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143000"/>
            <a:ext cx="11379200" cy="5461000"/>
          </a:xfrm>
        </p:spPr>
        <p:txBody>
          <a:bodyPr/>
          <a:lstStyle/>
          <a:p>
            <a:pPr marL="342882" lvl="1" indent="-342882"/>
            <a:r>
              <a:rPr lang="en-US" sz="2400" dirty="0">
                <a:ea typeface="ＭＳ Ｐゴシック" pitchFamily="34" charset="-128"/>
              </a:rPr>
              <a:t>The value (expected utility) of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 </a:t>
            </a:r>
            <a:r>
              <a:rPr lang="en-US" sz="2400" dirty="0">
                <a:ea typeface="ＭＳ Ｐゴシック" pitchFamily="34" charset="-128"/>
                <a:sym typeface="Symbol" pitchFamily="18" charset="2"/>
              </a:rPr>
              <a:t>in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sz="2400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sz="2400" dirty="0">
                <a:ea typeface="ＭＳ Ｐゴシック" pitchFamily="34" charset="-128"/>
              </a:rPr>
              <a:t> is written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U</a:t>
            </a:r>
            <a:r>
              <a:rPr lang="en-US" sz="2400" baseline="30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(s</a:t>
            </a:r>
            <a:r>
              <a:rPr lang="en-US" sz="2400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)</a:t>
            </a:r>
            <a:endParaRPr lang="en-US" sz="2400" dirty="0">
              <a:ea typeface="ＭＳ Ｐゴシック" pitchFamily="34" charset="-128"/>
            </a:endParaRPr>
          </a:p>
          <a:p>
            <a:pPr marL="742929" lvl="2" indent="-342900">
              <a:buClr>
                <a:srgbClr val="333399"/>
              </a:buClr>
            </a:pPr>
            <a:r>
              <a:rPr lang="en-US" dirty="0">
                <a:solidFill>
                  <a:srgbClr val="000090"/>
                </a:solidFill>
                <a:ea typeface="ＭＳ Ｐゴシック" pitchFamily="34" charset="-128"/>
              </a:rPr>
              <a:t>It’s the sum over all possible state sequences of </a:t>
            </a:r>
            <a:r>
              <a:rPr lang="en-US" sz="2000" dirty="0">
                <a:solidFill>
                  <a:srgbClr val="000090"/>
                </a:solidFill>
                <a:ea typeface="ＭＳ Ｐゴシック" pitchFamily="34" charset="-128"/>
              </a:rPr>
              <a:t>(discounted sum of rewards) x (probability of state sequence)</a:t>
            </a:r>
          </a:p>
          <a:p>
            <a:pPr marL="400029" lvl="2" indent="0">
              <a:buClr>
                <a:srgbClr val="333399"/>
              </a:buClr>
              <a:buNone/>
            </a:pP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U</a:t>
            </a:r>
            <a:r>
              <a:rPr lang="en-US" sz="2000" baseline="30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(s</a:t>
            </a:r>
            <a:r>
              <a:rPr lang="en-US" sz="2000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)</a:t>
            </a:r>
            <a:r>
              <a:rPr lang="en-US" sz="2000" dirty="0">
                <a:ea typeface="ＭＳ Ｐゴシック" pitchFamily="34" charset="-128"/>
              </a:rPr>
              <a:t> = </a:t>
            </a:r>
            <a:endParaRPr lang="en-US" sz="2000" dirty="0">
              <a:solidFill>
                <a:srgbClr val="000090"/>
              </a:solidFill>
              <a:ea typeface="ＭＳ Ｐゴシック" pitchFamily="34" charset="-128"/>
            </a:endParaRPr>
          </a:p>
          <a:p>
            <a:pPr lvl="0">
              <a:lnSpc>
                <a:spcPct val="80000"/>
              </a:lnSpc>
              <a:defRPr/>
            </a:pPr>
            <a:endParaRPr lang="en-US" sz="2400" dirty="0"/>
          </a:p>
          <a:p>
            <a:pPr lvl="0">
              <a:lnSpc>
                <a:spcPct val="80000"/>
              </a:lnSpc>
              <a:defRPr/>
            </a:pPr>
            <a:r>
              <a:rPr lang="en-US" sz="2400" dirty="0"/>
              <a:t>The optimal policy: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>
                <a:solidFill>
                  <a:srgbClr val="CC00CC"/>
                </a:solidFill>
                <a:sym typeface="Symbol" pitchFamily="18" charset="2"/>
              </a:rPr>
              <a:t></a:t>
            </a:r>
            <a:r>
              <a:rPr lang="en-US" sz="2400" baseline="30000" dirty="0">
                <a:solidFill>
                  <a:srgbClr val="CC00CC"/>
                </a:solidFill>
                <a:sym typeface="Symbol" pitchFamily="18" charset="2"/>
              </a:rPr>
              <a:t>*</a:t>
            </a:r>
            <a:r>
              <a:rPr lang="en-US" sz="2400" dirty="0">
                <a:solidFill>
                  <a:srgbClr val="CC00CC"/>
                </a:solidFill>
              </a:rPr>
              <a:t>(s) </a:t>
            </a:r>
            <a:r>
              <a:rPr lang="en-US" sz="2400" dirty="0"/>
              <a:t>= optimal action from state </a:t>
            </a:r>
            <a:r>
              <a:rPr lang="en-US" sz="2400" dirty="0">
                <a:solidFill>
                  <a:srgbClr val="CC00CC"/>
                </a:solidFill>
              </a:rPr>
              <a:t>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/>
              <a:t>Gives highest </a:t>
            </a:r>
            <a:r>
              <a:rPr lang="en-US" sz="2400" dirty="0">
                <a:solidFill>
                  <a:srgbClr val="CC00CC"/>
                </a:solidFill>
                <a:latin typeface="Calibri"/>
                <a:cs typeface="Calibri"/>
              </a:rPr>
              <a:t>U</a:t>
            </a:r>
            <a:r>
              <a:rPr lang="en-US" baseline="30000" dirty="0">
                <a:solidFill>
                  <a:srgbClr val="CC00CC"/>
                </a:solidFill>
                <a:latin typeface="Calibri"/>
                <a:cs typeface="Calibri"/>
                <a:sym typeface="Symbol" pitchFamily="18" charset="2"/>
              </a:rPr>
              <a:t></a:t>
            </a:r>
            <a:r>
              <a:rPr lang="en-US" sz="2400" dirty="0">
                <a:solidFill>
                  <a:srgbClr val="CC00CC"/>
                </a:solidFill>
                <a:latin typeface="Calibri"/>
                <a:cs typeface="Calibri"/>
              </a:rPr>
              <a:t>(s) </a:t>
            </a:r>
            <a:r>
              <a:rPr lang="en-US" sz="2400" dirty="0"/>
              <a:t>for any </a:t>
            </a:r>
            <a:r>
              <a:rPr lang="en-US" sz="2400" dirty="0">
                <a:solidFill>
                  <a:srgbClr val="CC00CC"/>
                </a:solidFill>
                <a:sym typeface="Symbol" pitchFamily="18" charset="2"/>
              </a:rPr>
              <a:t></a:t>
            </a:r>
            <a:endParaRPr lang="en-US" sz="2400" dirty="0"/>
          </a:p>
          <a:p>
            <a:pPr lvl="0">
              <a:lnSpc>
                <a:spcPct val="80000"/>
              </a:lnSpc>
              <a:defRPr/>
            </a:pPr>
            <a:endParaRPr lang="en-US" sz="2400" dirty="0"/>
          </a:p>
          <a:p>
            <a:pPr lvl="0">
              <a:lnSpc>
                <a:spcPct val="80000"/>
              </a:lnSpc>
              <a:defRPr/>
            </a:pPr>
            <a:r>
              <a:rPr lang="en-US" sz="2400" dirty="0"/>
              <a:t>The value (utility) of a state </a:t>
            </a:r>
            <a:r>
              <a:rPr lang="en-US" sz="2400" dirty="0">
                <a:solidFill>
                  <a:srgbClr val="CC00CC"/>
                </a:solidFill>
              </a:rPr>
              <a:t>s</a:t>
            </a:r>
            <a:r>
              <a:rPr lang="en-US" sz="2400" dirty="0"/>
              <a:t>: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>
                <a:solidFill>
                  <a:srgbClr val="CC00CC"/>
                </a:solidFill>
                <a:sym typeface="Symbol" pitchFamily="18" charset="2"/>
              </a:rPr>
              <a:t>U</a:t>
            </a:r>
            <a:r>
              <a:rPr lang="en-US" sz="2400" baseline="30000" dirty="0">
                <a:solidFill>
                  <a:srgbClr val="CC00CC"/>
                </a:solidFill>
                <a:sym typeface="Symbol" pitchFamily="18" charset="2"/>
              </a:rPr>
              <a:t>*</a:t>
            </a:r>
            <a:r>
              <a:rPr lang="en-US" sz="2400" dirty="0">
                <a:solidFill>
                  <a:srgbClr val="CC00CC"/>
                </a:solidFill>
              </a:rPr>
              <a:t>(s) </a:t>
            </a:r>
            <a:r>
              <a:rPr lang="en-US" sz="2400" dirty="0"/>
              <a:t>= </a:t>
            </a:r>
            <a:r>
              <a:rPr lang="en-US" sz="2400" dirty="0">
                <a:solidFill>
                  <a:srgbClr val="CC00CC"/>
                </a:solidFill>
                <a:latin typeface="Calibri"/>
                <a:cs typeface="Calibri"/>
              </a:rPr>
              <a:t>U</a:t>
            </a:r>
            <a:r>
              <a:rPr lang="en-US" baseline="30000" dirty="0">
                <a:solidFill>
                  <a:srgbClr val="CC00CC"/>
                </a:solidFill>
                <a:latin typeface="Calibri"/>
                <a:cs typeface="Calibri"/>
                <a:sym typeface="Symbol" pitchFamily="18" charset="2"/>
              </a:rPr>
              <a:t>*</a:t>
            </a:r>
            <a:r>
              <a:rPr lang="en-US" sz="2400" dirty="0">
                <a:solidFill>
                  <a:srgbClr val="CC00CC"/>
                </a:solidFill>
                <a:latin typeface="Calibri"/>
                <a:cs typeface="Calibri"/>
              </a:rPr>
              <a:t>(s) 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/>
              <a:t>= expected utility starting in </a:t>
            </a:r>
            <a:r>
              <a:rPr lang="en-US" sz="2400" dirty="0">
                <a:solidFill>
                  <a:srgbClr val="CC00CC"/>
                </a:solidFill>
              </a:rPr>
              <a:t>s</a:t>
            </a:r>
            <a:r>
              <a:rPr lang="en-US" sz="2400" dirty="0"/>
              <a:t> and acting optimally</a:t>
            </a:r>
          </a:p>
          <a:p>
            <a:pPr lvl="0">
              <a:lnSpc>
                <a:spcPct val="80000"/>
              </a:lnSpc>
              <a:defRPr/>
            </a:pPr>
            <a:endParaRPr lang="en-US" sz="2400" dirty="0">
              <a:solidFill>
                <a:srgbClr val="008000"/>
              </a:solidFill>
            </a:endParaRPr>
          </a:p>
          <a:p>
            <a:pPr lvl="0">
              <a:lnSpc>
                <a:spcPct val="80000"/>
              </a:lnSpc>
              <a:defRPr/>
            </a:pPr>
            <a:r>
              <a:rPr lang="en-US" sz="2400" dirty="0">
                <a:solidFill>
                  <a:srgbClr val="008000"/>
                </a:solidFill>
              </a:rPr>
              <a:t>The value (utility) of a q-state (</a:t>
            </a:r>
            <a:r>
              <a:rPr lang="en-US" sz="2400" dirty="0" err="1">
                <a:solidFill>
                  <a:srgbClr val="008000"/>
                </a:solidFill>
              </a:rPr>
              <a:t>s,a</a:t>
            </a:r>
            <a:r>
              <a:rPr lang="en-US" sz="2400" dirty="0">
                <a:solidFill>
                  <a:srgbClr val="008000"/>
                </a:solidFill>
              </a:rPr>
              <a:t>):</a:t>
            </a:r>
          </a:p>
          <a:p>
            <a:pPr lvl="1">
              <a:lnSpc>
                <a:spcPct val="80000"/>
              </a:lnSpc>
              <a:buNone/>
              <a:defRPr/>
            </a:pPr>
            <a:r>
              <a:rPr lang="en-US" sz="2400" dirty="0">
                <a:solidFill>
                  <a:srgbClr val="CC00CC"/>
                </a:solidFill>
              </a:rPr>
              <a:t>Q</a:t>
            </a:r>
            <a:r>
              <a:rPr lang="en-US" sz="2400" baseline="30000" dirty="0">
                <a:solidFill>
                  <a:srgbClr val="CC00CC"/>
                </a:solidFill>
                <a:sym typeface="Symbol" pitchFamily="18" charset="2"/>
              </a:rPr>
              <a:t>*</a:t>
            </a:r>
            <a:r>
              <a:rPr lang="en-US" sz="2400" dirty="0">
                <a:solidFill>
                  <a:srgbClr val="CC00CC"/>
                </a:solidFill>
              </a:rPr>
              <a:t>(</a:t>
            </a:r>
            <a:r>
              <a:rPr lang="en-US" sz="2400" dirty="0" err="1">
                <a:solidFill>
                  <a:srgbClr val="CC00CC"/>
                </a:solidFill>
              </a:rPr>
              <a:t>s,a</a:t>
            </a:r>
            <a:r>
              <a:rPr lang="en-US" sz="2400" dirty="0">
                <a:solidFill>
                  <a:srgbClr val="CC00CC"/>
                </a:solidFill>
              </a:rPr>
              <a:t>) </a:t>
            </a:r>
            <a:r>
              <a:rPr lang="en-US" sz="2400" dirty="0"/>
              <a:t>= expected utility of taking action </a:t>
            </a:r>
            <a:r>
              <a:rPr lang="en-US" sz="2400" dirty="0">
                <a:solidFill>
                  <a:srgbClr val="CC00CC"/>
                </a:solidFill>
              </a:rPr>
              <a:t>a</a:t>
            </a:r>
            <a:r>
              <a:rPr lang="en-US" sz="2400" dirty="0"/>
              <a:t> in state </a:t>
            </a:r>
            <a:r>
              <a:rPr lang="en-US" sz="2400" dirty="0">
                <a:solidFill>
                  <a:srgbClr val="CC00CC"/>
                </a:solidFill>
              </a:rPr>
              <a:t>s</a:t>
            </a:r>
            <a:r>
              <a:rPr lang="en-US" sz="2400" dirty="0"/>
              <a:t> and (thereafter) acting optimally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>
                <a:solidFill>
                  <a:srgbClr val="CC00CC"/>
                </a:solidFill>
                <a:sym typeface="Symbol" pitchFamily="18" charset="2"/>
              </a:rPr>
              <a:t>U</a:t>
            </a:r>
            <a:r>
              <a:rPr lang="en-US" sz="2400" baseline="30000" dirty="0">
                <a:solidFill>
                  <a:srgbClr val="CC00CC"/>
                </a:solidFill>
                <a:sym typeface="Symbol" pitchFamily="18" charset="2"/>
              </a:rPr>
              <a:t>*</a:t>
            </a:r>
            <a:r>
              <a:rPr lang="en-US" sz="2400" dirty="0">
                <a:solidFill>
                  <a:srgbClr val="CC00CC"/>
                </a:solidFill>
              </a:rPr>
              <a:t>(s) =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CC00CC"/>
                </a:solidFill>
                <a:latin typeface="Calibri"/>
                <a:cs typeface="Calibri"/>
              </a:rPr>
              <a:t>max</a:t>
            </a:r>
            <a:r>
              <a:rPr lang="en-US" sz="2400" baseline="-25000" dirty="0" err="1">
                <a:solidFill>
                  <a:srgbClr val="CC00CC"/>
                </a:solidFill>
                <a:latin typeface="Calibri"/>
                <a:cs typeface="Calibri"/>
              </a:rPr>
              <a:t>a</a:t>
            </a:r>
            <a:r>
              <a:rPr lang="en-US" sz="2400" dirty="0" err="1">
                <a:solidFill>
                  <a:srgbClr val="CC00CC"/>
                </a:solidFill>
              </a:rPr>
              <a:t>Q</a:t>
            </a:r>
            <a:r>
              <a:rPr lang="en-US" sz="2400" baseline="30000" dirty="0">
                <a:solidFill>
                  <a:srgbClr val="CC00CC"/>
                </a:solidFill>
                <a:sym typeface="Symbol" pitchFamily="18" charset="2"/>
              </a:rPr>
              <a:t>*</a:t>
            </a:r>
            <a:r>
              <a:rPr lang="en-US" sz="2400" dirty="0">
                <a:solidFill>
                  <a:srgbClr val="CC00CC"/>
                </a:solidFill>
              </a:rPr>
              <a:t>(</a:t>
            </a:r>
            <a:r>
              <a:rPr lang="en-US" sz="2400" dirty="0" err="1">
                <a:solidFill>
                  <a:srgbClr val="CC00CC"/>
                </a:solidFill>
              </a:rPr>
              <a:t>s,a</a:t>
            </a:r>
            <a:r>
              <a:rPr lang="en-US" sz="2400" dirty="0">
                <a:solidFill>
                  <a:srgbClr val="CC00CC"/>
                </a:solidFill>
              </a:rPr>
              <a:t>) </a:t>
            </a: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122765-8907-1543-9D56-F357116AD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86000"/>
            <a:ext cx="1925053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08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Evaluation</a:t>
            </a:r>
          </a:p>
        </p:txBody>
      </p:sp>
      <p:sp>
        <p:nvSpPr>
          <p:cNvPr id="1728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How do we calculate the U’s for a fixed policy </a:t>
            </a:r>
            <a:r>
              <a:rPr lang="en-US" sz="2400" dirty="0">
                <a:sym typeface="Symbol" pitchFamily="18" charset="2"/>
              </a:rPr>
              <a:t></a:t>
            </a:r>
            <a:r>
              <a:rPr lang="en-US" sz="2400" dirty="0"/>
              <a:t>?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Idea 1: Turn recursive Bellman equations into updates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/>
              <a:t>	(like value iteration)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/>
              <a:t>             U</a:t>
            </a:r>
            <a:r>
              <a:rPr lang="en-US" sz="2400" baseline="-25000" dirty="0"/>
              <a:t>0</a:t>
            </a:r>
            <a:r>
              <a:rPr lang="en-US" sz="2400" baseline="30000" dirty="0">
                <a:sym typeface="Symbol" pitchFamily="18" charset="2"/>
              </a:rPr>
              <a:t></a:t>
            </a:r>
            <a:r>
              <a:rPr lang="en-US" sz="2400" dirty="0"/>
              <a:t>(s) = 0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 marL="0" indent="0">
              <a:lnSpc>
                <a:spcPct val="80000"/>
              </a:lnSpc>
              <a:buNone/>
            </a:pPr>
            <a:endParaRPr lang="en-US" sz="3600" dirty="0"/>
          </a:p>
          <a:p>
            <a:pPr marL="0" indent="0">
              <a:lnSpc>
                <a:spcPct val="80000"/>
              </a:lnSpc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Efficiency: O(S</a:t>
            </a:r>
            <a:r>
              <a:rPr lang="en-US" sz="2400" baseline="30000" dirty="0"/>
              <a:t>2</a:t>
            </a:r>
            <a:r>
              <a:rPr lang="en-US" sz="2400" dirty="0"/>
              <a:t>) per iteration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Idea 2: Without the maxes, the Bellman equations are just a linear system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Solve with </a:t>
            </a:r>
            <a:r>
              <a:rPr lang="en-US" sz="2000" dirty="0" err="1"/>
              <a:t>Matlab</a:t>
            </a:r>
            <a:r>
              <a:rPr lang="en-US" sz="2000" dirty="0"/>
              <a:t> (or your favorite linear system solver)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9144438" y="1371600"/>
            <a:ext cx="2590362" cy="2754586"/>
            <a:chOff x="2400" y="1401"/>
            <a:chExt cx="1183" cy="1258"/>
          </a:xfrm>
        </p:grpSpPr>
        <p:sp>
          <p:nvSpPr>
            <p:cNvPr id="10" name="AutoShape 5"/>
            <p:cNvSpPr>
              <a:spLocks noChangeArrowheads="1"/>
            </p:cNvSpPr>
            <p:nvPr/>
          </p:nvSpPr>
          <p:spPr bwMode="auto">
            <a:xfrm>
              <a:off x="3070" y="1488"/>
              <a:ext cx="155" cy="124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>
              <a:off x="2916" y="1617"/>
              <a:ext cx="232" cy="361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2864" y="1978"/>
              <a:ext cx="129" cy="12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Palatino"/>
                <a:cs typeface="Palatino"/>
              </a:endParaRPr>
            </a:p>
          </p:txBody>
        </p: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2400" y="2107"/>
              <a:ext cx="1057" cy="386"/>
              <a:chOff x="1536" y="2400"/>
              <a:chExt cx="1584" cy="624"/>
            </a:xfrm>
          </p:grpSpPr>
          <p:sp>
            <p:nvSpPr>
              <p:cNvPr id="20" name="Line 13"/>
              <p:cNvSpPr>
                <a:spLocks noChangeShapeType="1"/>
              </p:cNvSpPr>
              <p:nvPr/>
            </p:nvSpPr>
            <p:spPr bwMode="auto">
              <a:xfrm flipH="1">
                <a:off x="1536" y="2400"/>
                <a:ext cx="776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1" name="Line 14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808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 flipH="1">
                <a:off x="2021" y="2400"/>
                <a:ext cx="291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  <p:sp>
            <p:nvSpPr>
              <p:cNvPr id="23" name="Line 16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2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Palatino"/>
                  <a:cs typeface="Palatino"/>
                </a:endParaRPr>
              </a:p>
            </p:txBody>
          </p:sp>
        </p:grp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3096" y="1680"/>
              <a:ext cx="373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00000"/>
                  </a:solidFill>
                  <a:latin typeface="Palatino"/>
                  <a:cs typeface="Palatino"/>
                  <a:sym typeface="Symbol" pitchFamily="18" charset="2"/>
                </a:rPr>
                <a:t>(s</a:t>
              </a:r>
              <a:r>
                <a:rPr lang="en-US" sz="2400" dirty="0">
                  <a:solidFill>
                    <a:srgbClr val="C00000"/>
                  </a:solidFill>
                  <a:latin typeface="Palatino"/>
                  <a:cs typeface="Palatino"/>
                </a:rPr>
                <a:t>)</a:t>
              </a:r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3216" y="1401"/>
              <a:ext cx="12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3024" y="1920"/>
              <a:ext cx="55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</a:rPr>
                <a:t>s, </a:t>
              </a: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  <a:sym typeface="Symbol" pitchFamily="18" charset="2"/>
                </a:rPr>
                <a:t>(s</a:t>
              </a:r>
              <a:r>
                <a:rPr lang="en-US" sz="2400" dirty="0">
                  <a:solidFill>
                    <a:srgbClr val="008000"/>
                  </a:solidFill>
                  <a:latin typeface="Palatino"/>
                  <a:cs typeface="Palatino"/>
                </a:rPr>
                <a:t>)</a:t>
              </a:r>
            </a:p>
          </p:txBody>
        </p:sp>
        <p:sp>
          <p:nvSpPr>
            <p:cNvPr id="17" name="Text Box 20"/>
            <p:cNvSpPr txBox="1">
              <a:spLocks noChangeArrowheads="1"/>
            </p:cNvSpPr>
            <p:nvPr/>
          </p:nvSpPr>
          <p:spPr bwMode="auto">
            <a:xfrm>
              <a:off x="2435" y="2271"/>
              <a:ext cx="66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latin typeface="Palatino"/>
                  <a:cs typeface="Palatino"/>
                </a:rPr>
                <a:t>s,</a:t>
              </a:r>
              <a:r>
                <a:rPr lang="en-US" sz="2400" dirty="0">
                  <a:latin typeface="Palatino"/>
                  <a:cs typeface="Palatino"/>
                  <a:sym typeface="Symbol" pitchFamily="18" charset="2"/>
                </a:rPr>
                <a:t> (s</a:t>
              </a:r>
              <a:r>
                <a:rPr lang="en-US" sz="2400" dirty="0">
                  <a:latin typeface="Palatino"/>
                  <a:cs typeface="Palatino"/>
                </a:rPr>
                <a:t>),s</a:t>
              </a:r>
              <a:r>
                <a:rPr lang="ja-JP" altLang="en-US" sz="2400">
                  <a:latin typeface="Palatino"/>
                  <a:cs typeface="Palatino"/>
                </a:rPr>
                <a:t>’</a:t>
              </a:r>
              <a:endParaRPr lang="en-US" sz="2400" dirty="0">
                <a:latin typeface="Palatino"/>
                <a:cs typeface="Palatino"/>
              </a:endParaRPr>
            </a:p>
          </p:txBody>
        </p:sp>
        <p:sp>
          <p:nvSpPr>
            <p:cNvPr id="18" name="AutoShape 21"/>
            <p:cNvSpPr>
              <a:spLocks noChangeArrowheads="1"/>
            </p:cNvSpPr>
            <p:nvPr/>
          </p:nvSpPr>
          <p:spPr bwMode="auto">
            <a:xfrm>
              <a:off x="3019" y="2499"/>
              <a:ext cx="154" cy="123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 sz="2400">
                <a:latin typeface="Palatino"/>
                <a:cs typeface="Palatino"/>
              </a:endParaRPr>
            </a:p>
          </p:txBody>
        </p:sp>
        <p:sp>
          <p:nvSpPr>
            <p:cNvPr id="19" name="Text Box 22"/>
            <p:cNvSpPr txBox="1">
              <a:spLocks noChangeArrowheads="1"/>
            </p:cNvSpPr>
            <p:nvPr/>
          </p:nvSpPr>
          <p:spPr bwMode="auto">
            <a:xfrm>
              <a:off x="3096" y="2448"/>
              <a:ext cx="33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Palatino"/>
                  <a:cs typeface="Palatino"/>
                </a:rPr>
                <a:t>s</a:t>
              </a:r>
              <a:r>
                <a:rPr lang="ja-JP" altLang="en-US" sz="2400">
                  <a:solidFill>
                    <a:srgbClr val="0000FF"/>
                  </a:solidFill>
                  <a:latin typeface="Palatino"/>
                  <a:cs typeface="Palatino"/>
                </a:rPr>
                <a:t>’</a:t>
              </a:r>
              <a:endParaRPr lang="en-US" sz="2400" dirty="0">
                <a:solidFill>
                  <a:srgbClr val="0000FF"/>
                </a:solidFill>
                <a:latin typeface="Palatino"/>
                <a:cs typeface="Palatino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33CA7104-637A-1148-A183-23932B673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452" y="3461972"/>
            <a:ext cx="5279034" cy="674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042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Iteration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82862" y="1448320"/>
            <a:ext cx="7018338" cy="45995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13623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Policy Iteration</a:t>
            </a:r>
          </a:p>
        </p:txBody>
      </p:sp>
      <p:sp>
        <p:nvSpPr>
          <p:cNvPr id="1762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3"/>
            <a:endParaRPr lang="en-US" sz="1200" dirty="0"/>
          </a:p>
          <a:p>
            <a:r>
              <a:rPr lang="en-US" sz="2400" dirty="0"/>
              <a:t>Evaluation: For fixed current policy </a:t>
            </a:r>
            <a:r>
              <a:rPr lang="en-US" sz="2400" dirty="0">
                <a:sym typeface="Symbol" pitchFamily="18" charset="2"/>
              </a:rPr>
              <a:t>, find values with policy evaluation:</a:t>
            </a:r>
          </a:p>
          <a:p>
            <a:pPr lvl="1"/>
            <a:r>
              <a:rPr lang="en-US" sz="2000" dirty="0">
                <a:sym typeface="Symbol" pitchFamily="18" charset="2"/>
              </a:rPr>
              <a:t>Iterate until values converge:</a:t>
            </a:r>
          </a:p>
          <a:p>
            <a:endParaRPr lang="en-US" sz="2400" dirty="0">
              <a:sym typeface="Symbol" pitchFamily="18" charset="2"/>
            </a:endParaRPr>
          </a:p>
          <a:p>
            <a:endParaRPr lang="en-US" sz="2400" dirty="0">
              <a:sym typeface="Symbol" pitchFamily="18" charset="2"/>
            </a:endParaRPr>
          </a:p>
          <a:p>
            <a:endParaRPr lang="en-US" sz="2400" dirty="0">
              <a:sym typeface="Symbol" pitchFamily="18" charset="2"/>
            </a:endParaRPr>
          </a:p>
          <a:p>
            <a:r>
              <a:rPr lang="en-US" sz="2400" dirty="0"/>
              <a:t>Improvement: For fixed values, get a better policy using policy extraction</a:t>
            </a:r>
          </a:p>
          <a:p>
            <a:pPr lvl="1"/>
            <a:r>
              <a:rPr lang="en-US" sz="2000" dirty="0"/>
              <a:t>One-step look-ahead:</a:t>
            </a:r>
          </a:p>
          <a:p>
            <a:endParaRPr lang="en-US" sz="2400" dirty="0">
              <a:sym typeface="Symbol" pitchFamily="18" charset="2"/>
            </a:endParaRPr>
          </a:p>
        </p:txBody>
      </p:sp>
      <p:pic>
        <p:nvPicPr>
          <p:cNvPr id="10" name="Picture 9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030087" y="4921250"/>
            <a:ext cx="7215495" cy="641061"/>
          </a:xfrm>
          <a:prstGeom prst="rect">
            <a:avLst/>
          </a:prstGeom>
          <a:noFill/>
          <a:ln/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7885CC-559E-2748-8C7B-D17DB7CC0F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7452" y="2743200"/>
            <a:ext cx="5279034" cy="6744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E6F0A7A-B768-F84F-9809-F397DCA3777E}"/>
              </a:ext>
            </a:extLst>
          </p:cNvPr>
          <p:cNvSpPr/>
          <p:nvPr/>
        </p:nvSpPr>
        <p:spPr>
          <a:xfrm>
            <a:off x="4953000" y="4921250"/>
            <a:ext cx="304800" cy="412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49B7A3-92B4-DC44-96B1-D7810A80375D}"/>
              </a:ext>
            </a:extLst>
          </p:cNvPr>
          <p:cNvSpPr/>
          <p:nvPr/>
        </p:nvSpPr>
        <p:spPr>
          <a:xfrm>
            <a:off x="5334000" y="4953000"/>
            <a:ext cx="8382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s’ | </a:t>
            </a:r>
            <a:r>
              <a:rPr lang="en-US" dirty="0" err="1">
                <a:solidFill>
                  <a:schemeClr val="tx1"/>
                </a:solidFill>
              </a:rPr>
              <a:t>s,a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1FE7CF1-1775-9742-B3DA-D5DE48B413A4}"/>
              </a:ext>
            </a:extLst>
          </p:cNvPr>
          <p:cNvSpPr/>
          <p:nvPr/>
        </p:nvSpPr>
        <p:spPr>
          <a:xfrm>
            <a:off x="8229600" y="4953000"/>
            <a:ext cx="228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12447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11963400" cy="5257800"/>
          </a:xfrm>
        </p:spPr>
        <p:txBody>
          <a:bodyPr/>
          <a:lstStyle/>
          <a:p>
            <a:r>
              <a:rPr lang="en-US" sz="2000" dirty="0"/>
              <a:t>Both value iteration and policy iteration compute the same thing (all optimal values)</a:t>
            </a:r>
          </a:p>
          <a:p>
            <a:pPr lvl="3"/>
            <a:endParaRPr lang="en-US" sz="1100" dirty="0"/>
          </a:p>
          <a:p>
            <a:r>
              <a:rPr lang="en-US" sz="2000" dirty="0"/>
              <a:t>In value iteration:</a:t>
            </a:r>
          </a:p>
          <a:p>
            <a:pPr lvl="1"/>
            <a:r>
              <a:rPr lang="en-US" sz="2000" dirty="0"/>
              <a:t>Every iteration updates both the values and (implicitly) the policy</a:t>
            </a:r>
          </a:p>
          <a:p>
            <a:pPr lvl="1"/>
            <a:r>
              <a:rPr lang="en-US" sz="2000" dirty="0"/>
              <a:t>We don’t track the policy, but taking the max over actions implicitly </a:t>
            </a:r>
            <a:r>
              <a:rPr lang="en-US" sz="2000" dirty="0" err="1"/>
              <a:t>recomputes</a:t>
            </a:r>
            <a:r>
              <a:rPr lang="en-US" sz="2000" dirty="0"/>
              <a:t> it</a:t>
            </a:r>
          </a:p>
          <a:p>
            <a:pPr lvl="3"/>
            <a:endParaRPr lang="en-US" sz="1100" dirty="0"/>
          </a:p>
          <a:p>
            <a:r>
              <a:rPr lang="en-US" sz="2000" dirty="0"/>
              <a:t>In policy iteration:</a:t>
            </a:r>
          </a:p>
          <a:p>
            <a:pPr lvl="1"/>
            <a:r>
              <a:rPr lang="en-US" sz="2000" dirty="0"/>
              <a:t>We do several passes that update utilities with fixed policy (each pass is fast because we consider only one action, not all of them)</a:t>
            </a:r>
          </a:p>
          <a:p>
            <a:pPr lvl="2"/>
            <a:r>
              <a:rPr lang="en-US" sz="1600" dirty="0"/>
              <a:t>Policy evaluation reveals long-term effects of policy, unlike local value updates </a:t>
            </a:r>
          </a:p>
          <a:p>
            <a:pPr lvl="1"/>
            <a:r>
              <a:rPr lang="en-US" sz="2000" dirty="0"/>
              <a:t>After the policy is evaluated (looking at those long-term effects), a new policy is chosen (slow like a value iteration pass)</a:t>
            </a:r>
          </a:p>
          <a:p>
            <a:pPr lvl="1"/>
            <a:r>
              <a:rPr lang="en-US" sz="2000" dirty="0"/>
              <a:t>The new policy will be better (or we’re done)</a:t>
            </a:r>
            <a:endParaRPr lang="en-US" sz="1100" dirty="0"/>
          </a:p>
          <a:p>
            <a:pPr>
              <a:spcBef>
                <a:spcPts val="1200"/>
              </a:spcBef>
            </a:pPr>
            <a:r>
              <a:rPr lang="en-US" sz="2000" dirty="0"/>
              <a:t>Both are dynamic programs for solving MDPs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In fact, any fair sequence of value and/or policy updates on any states will converge to an optimal solution!</a:t>
            </a:r>
          </a:p>
        </p:txBody>
      </p:sp>
    </p:spTree>
    <p:extLst>
      <p:ext uri="{BB962C8B-B14F-4D97-AF65-F5344CB8AC3E}">
        <p14:creationId xmlns:p14="http://schemas.microsoft.com/office/powerpoint/2010/main" val="2206401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MDP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 you want to….</a:t>
            </a:r>
          </a:p>
          <a:p>
            <a:pPr lvl="1"/>
            <a:r>
              <a:rPr lang="en-US" sz="2400" dirty="0"/>
              <a:t>Compute optimal values: use value iteration or policy iteration</a:t>
            </a:r>
          </a:p>
          <a:p>
            <a:pPr lvl="1"/>
            <a:r>
              <a:rPr lang="en-US" sz="2400" dirty="0"/>
              <a:t>Compute values for a particular policy: use policy evaluation</a:t>
            </a:r>
          </a:p>
          <a:p>
            <a:pPr lvl="1"/>
            <a:r>
              <a:rPr lang="en-US" sz="2400" dirty="0"/>
              <a:t>Turn your values into a policy: use policy extraction (one-step </a:t>
            </a:r>
            <a:r>
              <a:rPr lang="en-US" sz="2400" dirty="0" err="1"/>
              <a:t>lookahead</a:t>
            </a:r>
            <a:r>
              <a:rPr lang="en-US" sz="2400" dirty="0"/>
              <a:t>)</a:t>
            </a:r>
          </a:p>
          <a:p>
            <a:pPr lvl="1"/>
            <a:endParaRPr lang="en-US" sz="2400" dirty="0"/>
          </a:p>
          <a:p>
            <a:r>
              <a:rPr lang="en-US" sz="2800" dirty="0"/>
              <a:t>These all look the same!</a:t>
            </a:r>
          </a:p>
          <a:p>
            <a:pPr lvl="1"/>
            <a:r>
              <a:rPr lang="en-US" sz="2400" dirty="0"/>
              <a:t>They basically are – they are all variations of Bellman updates</a:t>
            </a:r>
          </a:p>
          <a:p>
            <a:pPr lvl="1"/>
            <a:r>
              <a:rPr lang="en-US" sz="2400" dirty="0"/>
              <a:t>They all use one-step </a:t>
            </a:r>
            <a:r>
              <a:rPr lang="en-US" sz="2400" dirty="0" err="1"/>
              <a:t>lookahead</a:t>
            </a:r>
            <a:r>
              <a:rPr lang="en-US" sz="2400" dirty="0"/>
              <a:t> </a:t>
            </a:r>
            <a:r>
              <a:rPr lang="en-US" sz="2400" dirty="0" err="1"/>
              <a:t>expectimax</a:t>
            </a:r>
            <a:r>
              <a:rPr lang="en-US" sz="2400" dirty="0"/>
              <a:t> fragments</a:t>
            </a:r>
          </a:p>
          <a:p>
            <a:pPr lvl="1"/>
            <a:r>
              <a:rPr lang="en-US" sz="2400" dirty="0"/>
              <a:t>They differ only in whether we plug in a fixed policy or max over actions</a:t>
            </a:r>
          </a:p>
        </p:txBody>
      </p:sp>
    </p:spTree>
    <p:extLst>
      <p:ext uri="{BB962C8B-B14F-4D97-AF65-F5344CB8AC3E}">
        <p14:creationId xmlns:p14="http://schemas.microsoft.com/office/powerpoint/2010/main" val="30372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Bellman Equations</a:t>
            </a: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3875" y="1219677"/>
            <a:ext cx="8551863" cy="514254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871850" y="2057400"/>
            <a:ext cx="556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How to be optimal:</a:t>
            </a:r>
          </a:p>
          <a:p>
            <a:endParaRPr lang="en-US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    Step 1: Take correct first action</a:t>
            </a:r>
          </a:p>
          <a:p>
            <a:endParaRPr lang="en-US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    Step 2: Keep being optimal</a:t>
            </a:r>
          </a:p>
        </p:txBody>
      </p:sp>
    </p:spTree>
    <p:extLst>
      <p:ext uri="{BB962C8B-B14F-4D97-AF65-F5344CB8AC3E}">
        <p14:creationId xmlns:p14="http://schemas.microsoft.com/office/powerpoint/2010/main" val="1447351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Bellman equations </a:t>
            </a:r>
            <a:r>
              <a:rPr lang="en-US" sz="2400" dirty="0"/>
              <a:t>(Shapley, 1953)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value/utility of a state is</a:t>
            </a:r>
          </a:p>
          <a:p>
            <a:pPr lvl="1"/>
            <a:r>
              <a:rPr lang="en-US" sz="2400" dirty="0"/>
              <a:t>The expected reward for the next transition plus the discounted value/utility of the next state, assuming the agent chooses the optimal action</a:t>
            </a:r>
          </a:p>
          <a:p>
            <a:pPr lvl="1"/>
            <a:endParaRPr lang="en-US" sz="2400" dirty="0"/>
          </a:p>
          <a:p>
            <a:r>
              <a:rPr lang="en-US" sz="2800" dirty="0"/>
              <a:t>Hence we have a recursive definition of value (Bellman equation):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Similarly, Bellman equation for Q-functions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en-US" sz="2800" dirty="0"/>
              <a:t>     </a:t>
            </a: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AEDCE7-0DFF-F345-8992-9799F2F8C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886200"/>
            <a:ext cx="3016469" cy="533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D2064A-4E2C-C042-8260-AA5831D29043}"/>
              </a:ext>
            </a:extLst>
          </p:cNvPr>
          <p:cNvSpPr txBox="1"/>
          <p:nvPr/>
        </p:nvSpPr>
        <p:spPr>
          <a:xfrm>
            <a:off x="1365441" y="3918300"/>
            <a:ext cx="784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U(s) =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0A7D00-EB5B-104B-8775-4652EFE1D8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5410200"/>
            <a:ext cx="4120548" cy="8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95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  <a:sym typeface="Symbol" pitchFamily="18" charset="2"/>
              </a:rPr>
              <a:t>Recap: Value Iteration</a:t>
            </a:r>
          </a:p>
        </p:txBody>
      </p:sp>
      <p:sp>
        <p:nvSpPr>
          <p:cNvPr id="17571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112776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Start with (say)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U</a:t>
            </a:r>
            <a:r>
              <a:rPr lang="en-US" sz="2400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(s) = 0 </a:t>
            </a:r>
            <a:r>
              <a:rPr lang="en-US" sz="2400" dirty="0">
                <a:solidFill>
                  <a:srgbClr val="000090"/>
                </a:solidFill>
                <a:ea typeface="ＭＳ Ｐゴシック" pitchFamily="34" charset="-128"/>
              </a:rPr>
              <a:t>and some termination parameter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</a:t>
            </a:r>
            <a:endParaRPr lang="en-US" sz="2400" dirty="0">
              <a:solidFill>
                <a:srgbClr val="CC00CC"/>
              </a:solidFill>
              <a:ea typeface="ＭＳ Ｐゴシック" pitchFamily="34" charset="-128"/>
            </a:endParaRPr>
          </a:p>
          <a:p>
            <a:pPr lvl="2">
              <a:lnSpc>
                <a:spcPct val="80000"/>
              </a:lnSpc>
            </a:pPr>
            <a:endParaRPr lang="en-US" sz="1600" dirty="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Repeat until convergence (i.e., until all updates smaller than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</a:t>
            </a:r>
            <a:r>
              <a:rPr lang="en-US" sz="2400" dirty="0"/>
              <a:t> )</a:t>
            </a:r>
            <a:endParaRPr lang="en-US" sz="2400" dirty="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Do a </a:t>
            </a:r>
            <a:r>
              <a:rPr lang="en-US" sz="2400" b="1" i="1" dirty="0">
                <a:solidFill>
                  <a:srgbClr val="FF0000"/>
                </a:solidFill>
                <a:ea typeface="ＭＳ Ｐゴシック" pitchFamily="34" charset="-128"/>
              </a:rPr>
              <a:t>Bellman update </a:t>
            </a:r>
            <a:r>
              <a:rPr lang="en-US" sz="2400" dirty="0">
                <a:ea typeface="ＭＳ Ｐゴシック" pitchFamily="34" charset="-128"/>
              </a:rPr>
              <a:t>(essentially one ply of </a:t>
            </a:r>
            <a:r>
              <a:rPr lang="en-US" sz="2400" dirty="0" err="1">
                <a:ea typeface="ＭＳ Ｐゴシック" pitchFamily="34" charset="-128"/>
              </a:rPr>
              <a:t>expectimax</a:t>
            </a:r>
            <a:r>
              <a:rPr lang="en-US" sz="2400" dirty="0">
                <a:ea typeface="ＭＳ Ｐゴシック" pitchFamily="34" charset="-128"/>
              </a:rPr>
              <a:t>) from each state:</a:t>
            </a:r>
          </a:p>
          <a:p>
            <a:pPr marL="457176" lvl="1" indent="0">
              <a:lnSpc>
                <a:spcPct val="80000"/>
              </a:lnSpc>
              <a:buNone/>
            </a:pPr>
            <a:r>
              <a:rPr lang="en-US" sz="2400" dirty="0"/>
              <a:t>     </a:t>
            </a:r>
            <a:r>
              <a:rPr lang="en-US" sz="2400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  <a:sym typeface="Symbol" pitchFamily="18" charset="2"/>
              </a:rPr>
              <a:t>k+1</a:t>
            </a:r>
            <a:r>
              <a:rPr lang="en-US" sz="2400" dirty="0">
                <a:solidFill>
                  <a:srgbClr val="CC00CC"/>
                </a:solidFill>
              </a:rPr>
              <a:t>(s)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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CC00CC"/>
                </a:solidFill>
                <a:latin typeface="Calibri"/>
                <a:cs typeface="Calibri"/>
              </a:rPr>
              <a:t>max</a:t>
            </a:r>
            <a:r>
              <a:rPr lang="en-US" sz="2400" baseline="-25000" dirty="0" err="1">
                <a:solidFill>
                  <a:srgbClr val="CC00CC"/>
                </a:solidFill>
                <a:latin typeface="Calibri"/>
                <a:cs typeface="Calibri"/>
              </a:rPr>
              <a:t>a</a:t>
            </a:r>
            <a:r>
              <a:rPr lang="en-US" sz="2400" dirty="0">
                <a:solidFill>
                  <a:srgbClr val="CC00CC"/>
                </a:solidFill>
                <a:cs typeface="Calibri"/>
              </a:rPr>
              <a:t> </a:t>
            </a:r>
            <a:r>
              <a:rPr lang="en-US" sz="2400" dirty="0">
                <a:solidFill>
                  <a:srgbClr val="CC00CC"/>
                </a:solidFill>
              </a:rPr>
              <a:t>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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s’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 P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(s’ | 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a,s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[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R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s,a,s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’)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+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dirty="0" err="1">
                <a:solidFill>
                  <a:srgbClr val="CC00CC"/>
                </a:solidFill>
                <a:ea typeface="ＭＳ Ｐゴシック" pitchFamily="34" charset="-128"/>
              </a:rPr>
              <a:t>γ</a:t>
            </a:r>
            <a:r>
              <a:rPr lang="en-US" sz="2400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  <a:sym typeface="Symbol" pitchFamily="18" charset="2"/>
              </a:rPr>
              <a:t>k</a:t>
            </a:r>
            <a:r>
              <a:rPr lang="en-US" sz="2400" dirty="0">
                <a:solidFill>
                  <a:srgbClr val="CC00CC"/>
                </a:solidFill>
              </a:rPr>
              <a:t>(s’) ]</a:t>
            </a:r>
          </a:p>
          <a:p>
            <a:pPr lvl="1">
              <a:lnSpc>
                <a:spcPct val="80000"/>
              </a:lnSpc>
            </a:pPr>
            <a:endParaRPr lang="en-US" sz="2000" dirty="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endParaRPr lang="en-US" sz="2000" dirty="0">
              <a:ea typeface="ＭＳ Ｐゴシック" pitchFamily="34" charset="-128"/>
            </a:endParaRPr>
          </a:p>
          <a:p>
            <a:pPr marL="457176" lvl="1" indent="0">
              <a:lnSpc>
                <a:spcPct val="80000"/>
              </a:lnSpc>
              <a:buNone/>
            </a:pPr>
            <a:endParaRPr lang="en-US" sz="2000" dirty="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Theorem: will converge to unique optimal values</a:t>
            </a:r>
          </a:p>
          <a:p>
            <a:pPr marL="0" indent="0">
              <a:lnSpc>
                <a:spcPct val="80000"/>
              </a:lnSpc>
              <a:buNone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2" name="Rounded Rectangular Callout 1"/>
          <p:cNvSpPr/>
          <p:nvPr/>
        </p:nvSpPr>
        <p:spPr>
          <a:xfrm>
            <a:off x="9296400" y="2819400"/>
            <a:ext cx="1828800" cy="1143000"/>
          </a:xfrm>
          <a:prstGeom prst="wedgeRoundRectCallout">
            <a:avLst>
              <a:gd name="adj1" fmla="val -152498"/>
              <a:gd name="adj2" fmla="val -37079"/>
              <a:gd name="adj3" fmla="val 16667"/>
            </a:avLst>
          </a:prstGeom>
          <a:solidFill>
            <a:srgbClr val="FFFFFF"/>
          </a:solidFill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kern="0" dirty="0">
                <a:solidFill>
                  <a:srgbClr val="CC00CC"/>
                </a:solidFill>
                <a:latin typeface="Calibri" pitchFamily="34" charset="0"/>
              </a:rPr>
              <a:t>U</a:t>
            </a:r>
            <a:r>
              <a:rPr lang="en-US" sz="3200" kern="0" dirty="0">
                <a:solidFill>
                  <a:srgbClr val="CC00CC"/>
                </a:solidFill>
                <a:latin typeface="Calibri" pitchFamily="34" charset="0"/>
              </a:rPr>
              <a:t> </a:t>
            </a:r>
            <a:r>
              <a:rPr lang="en-US" sz="3200" kern="0" dirty="0">
                <a:solidFill>
                  <a:srgbClr val="CC00CC"/>
                </a:solidFill>
                <a:latin typeface="Calibri" pitchFamily="34" charset="0"/>
                <a:sym typeface="Symbol"/>
              </a:rPr>
              <a:t> B</a:t>
            </a:r>
            <a:r>
              <a:rPr lang="en-US" sz="3200" b="1" i="1" kern="0" dirty="0">
                <a:solidFill>
                  <a:srgbClr val="CC00CC"/>
                </a:solidFill>
                <a:latin typeface="Calibri" pitchFamily="34" charset="0"/>
              </a:rPr>
              <a:t>U</a:t>
            </a:r>
            <a:endParaRPr lang="en-US" sz="2400" dirty="0">
              <a:solidFill>
                <a:srgbClr val="CC00CC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751193" y="3547533"/>
            <a:ext cx="2590362" cy="2754586"/>
            <a:chOff x="2400" y="1401"/>
            <a:chExt cx="1183" cy="1258"/>
          </a:xfrm>
        </p:grpSpPr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3070" y="1488"/>
              <a:ext cx="155" cy="124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Calibri"/>
                <a:cs typeface="Calibri"/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 flipH="1">
              <a:off x="2916" y="1617"/>
              <a:ext cx="232" cy="361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400">
                <a:latin typeface="Calibri"/>
                <a:cs typeface="Calibri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2864" y="1978"/>
              <a:ext cx="129" cy="12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alibri"/>
                <a:cs typeface="Calibri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/>
          </p:nvGrpSpPr>
          <p:grpSpPr bwMode="auto">
            <a:xfrm>
              <a:off x="2400" y="2107"/>
              <a:ext cx="1057" cy="386"/>
              <a:chOff x="1536" y="2400"/>
              <a:chExt cx="1584" cy="624"/>
            </a:xfrm>
          </p:grpSpPr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 flipH="1">
                <a:off x="1536" y="2400"/>
                <a:ext cx="776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808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2021" y="2400"/>
                <a:ext cx="291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2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</p:grp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3096" y="1680"/>
              <a:ext cx="373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00000"/>
                  </a:solidFill>
                  <a:latin typeface="Calibri"/>
                  <a:cs typeface="Calibri"/>
                  <a:sym typeface="Symbol" pitchFamily="18" charset="2"/>
                </a:rPr>
                <a:t>a</a:t>
              </a:r>
              <a:endParaRPr lang="en-US" sz="2400" dirty="0">
                <a:solidFill>
                  <a:srgbClr val="C00000"/>
                </a:solidFill>
                <a:latin typeface="Calibri"/>
                <a:cs typeface="Calibri"/>
              </a:endParaRPr>
            </a:p>
          </p:txBody>
        </p:sp>
        <p:sp>
          <p:nvSpPr>
            <p:cNvPr id="11" name="Text Box 18"/>
            <p:cNvSpPr txBox="1">
              <a:spLocks noChangeArrowheads="1"/>
            </p:cNvSpPr>
            <p:nvPr/>
          </p:nvSpPr>
          <p:spPr bwMode="auto">
            <a:xfrm>
              <a:off x="3216" y="1401"/>
              <a:ext cx="12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Calibri"/>
                  <a:cs typeface="Calibri"/>
                </a:rPr>
                <a:t>s</a:t>
              </a:r>
            </a:p>
          </p:txBody>
        </p:sp>
        <p:sp>
          <p:nvSpPr>
            <p:cNvPr id="12" name="Text Box 19"/>
            <p:cNvSpPr txBox="1">
              <a:spLocks noChangeArrowheads="1"/>
            </p:cNvSpPr>
            <p:nvPr/>
          </p:nvSpPr>
          <p:spPr bwMode="auto">
            <a:xfrm>
              <a:off x="3024" y="1920"/>
              <a:ext cx="55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err="1">
                  <a:solidFill>
                    <a:srgbClr val="008000"/>
                  </a:solidFill>
                  <a:latin typeface="Calibri"/>
                  <a:cs typeface="Calibri"/>
                </a:rPr>
                <a:t>s,</a:t>
              </a:r>
              <a:r>
                <a:rPr lang="en-US" sz="2400" dirty="0" err="1">
                  <a:solidFill>
                    <a:srgbClr val="008000"/>
                  </a:solidFill>
                  <a:latin typeface="Calibri"/>
                  <a:cs typeface="Calibri"/>
                  <a:sym typeface="Symbol" pitchFamily="18" charset="2"/>
                </a:rPr>
                <a:t>a</a:t>
              </a:r>
              <a:endParaRPr lang="en-US" sz="2400" dirty="0">
                <a:solidFill>
                  <a:srgbClr val="008000"/>
                </a:solidFill>
                <a:latin typeface="Calibri"/>
                <a:cs typeface="Calibri"/>
              </a:endParaRPr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2671" y="2277"/>
              <a:ext cx="43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err="1">
                  <a:latin typeface="Calibri"/>
                  <a:cs typeface="Calibri"/>
                </a:rPr>
                <a:t>s,</a:t>
              </a:r>
              <a:r>
                <a:rPr lang="en-US" sz="2400" dirty="0" err="1">
                  <a:latin typeface="Calibri"/>
                  <a:cs typeface="Calibri"/>
                  <a:sym typeface="Symbol" pitchFamily="18" charset="2"/>
                </a:rPr>
                <a:t>a</a:t>
              </a:r>
              <a:r>
                <a:rPr lang="en-US" sz="2400" dirty="0" err="1">
                  <a:latin typeface="Calibri"/>
                  <a:cs typeface="Calibri"/>
                </a:rPr>
                <a:t>,s</a:t>
              </a:r>
              <a:r>
                <a:rPr lang="ja-JP" altLang="en-US" sz="2400" dirty="0">
                  <a:latin typeface="Calibri"/>
                  <a:cs typeface="Calibri"/>
                </a:rPr>
                <a:t>’</a:t>
              </a:r>
              <a:endParaRPr lang="en-US" sz="2400" dirty="0">
                <a:latin typeface="Calibri"/>
                <a:cs typeface="Calibri"/>
              </a:endParaRPr>
            </a:p>
          </p:txBody>
        </p:sp>
        <p:sp>
          <p:nvSpPr>
            <p:cNvPr id="14" name="AutoShape 21"/>
            <p:cNvSpPr>
              <a:spLocks noChangeArrowheads="1"/>
            </p:cNvSpPr>
            <p:nvPr/>
          </p:nvSpPr>
          <p:spPr bwMode="auto">
            <a:xfrm>
              <a:off x="3019" y="2499"/>
              <a:ext cx="154" cy="123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 sz="2400">
                <a:latin typeface="Calibri"/>
                <a:cs typeface="Calibri"/>
              </a:endParaRPr>
            </a:p>
          </p:txBody>
        </p:sp>
        <p:sp>
          <p:nvSpPr>
            <p:cNvPr id="15" name="Text Box 22"/>
            <p:cNvSpPr txBox="1">
              <a:spLocks noChangeArrowheads="1"/>
            </p:cNvSpPr>
            <p:nvPr/>
          </p:nvSpPr>
          <p:spPr bwMode="auto">
            <a:xfrm>
              <a:off x="3096" y="2448"/>
              <a:ext cx="33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Calibri"/>
                  <a:cs typeface="Calibri"/>
                </a:rPr>
                <a:t>s</a:t>
              </a:r>
              <a:r>
                <a:rPr lang="ja-JP" altLang="en-US" sz="2400">
                  <a:solidFill>
                    <a:srgbClr val="0000FF"/>
                  </a:solidFill>
                  <a:latin typeface="Calibri"/>
                  <a:cs typeface="Calibri"/>
                </a:rPr>
                <a:t>’</a:t>
              </a:r>
              <a:endParaRPr lang="en-US" sz="2400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36875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it will converge?*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12192000" cy="5486400"/>
          </a:xfrm>
        </p:spPr>
        <p:txBody>
          <a:bodyPr/>
          <a:lstStyle/>
          <a:p>
            <a:r>
              <a:rPr lang="en-US" dirty="0"/>
              <a:t>New concept: </a:t>
            </a:r>
            <a:r>
              <a:rPr lang="en-US" b="1" i="1" dirty="0">
                <a:solidFill>
                  <a:srgbClr val="FF0000"/>
                </a:solidFill>
              </a:rPr>
              <a:t>contraction</a:t>
            </a:r>
          </a:p>
          <a:p>
            <a:pPr lvl="1"/>
            <a:r>
              <a:rPr lang="en-US" dirty="0"/>
              <a:t>If some operator </a:t>
            </a:r>
            <a:r>
              <a:rPr lang="en-US" dirty="0">
                <a:solidFill>
                  <a:srgbClr val="CC00CC"/>
                </a:solidFill>
              </a:rPr>
              <a:t>F</a:t>
            </a:r>
            <a:r>
              <a:rPr lang="en-US" dirty="0"/>
              <a:t> is a contraction by a factor, it brings any pair of objects </a:t>
            </a:r>
            <a:r>
              <a:rPr lang="en-US" b="1" i="1" dirty="0">
                <a:solidFill>
                  <a:srgbClr val="0000FF"/>
                </a:solidFill>
              </a:rPr>
              <a:t>closer</a:t>
            </a:r>
            <a:r>
              <a:rPr lang="en-US" dirty="0"/>
              <a:t> to each other (according to some metric </a:t>
            </a:r>
            <a:r>
              <a:rPr lang="en-US" dirty="0">
                <a:solidFill>
                  <a:srgbClr val="CC00CC"/>
                </a:solidFill>
              </a:rPr>
              <a:t>d( , )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For any </a:t>
            </a:r>
            <a:r>
              <a:rPr lang="en-US" dirty="0">
                <a:solidFill>
                  <a:srgbClr val="CC00CC"/>
                </a:solidFill>
              </a:rPr>
              <a:t>x</a:t>
            </a:r>
            <a:r>
              <a:rPr lang="en-US" dirty="0"/>
              <a:t>, </a:t>
            </a:r>
            <a:r>
              <a:rPr lang="en-US" dirty="0">
                <a:solidFill>
                  <a:srgbClr val="CC00CC"/>
                </a:solidFill>
              </a:rPr>
              <a:t>y  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</a:rPr>
              <a:t>d(</a:t>
            </a:r>
            <a:r>
              <a:rPr lang="en-US" dirty="0" err="1">
                <a:solidFill>
                  <a:srgbClr val="CC00CC"/>
                </a:solidFill>
              </a:rPr>
              <a:t>Fx,Fy</a:t>
            </a:r>
            <a:r>
              <a:rPr lang="en-US" dirty="0">
                <a:solidFill>
                  <a:srgbClr val="CC00CC"/>
                </a:solidFill>
              </a:rPr>
              <a:t>)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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c d(</a:t>
            </a:r>
            <a:r>
              <a:rPr lang="en-US" dirty="0" err="1">
                <a:solidFill>
                  <a:srgbClr val="CC00CC"/>
                </a:solidFill>
              </a:rPr>
              <a:t>x,y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/>
              <a:t>where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c &lt;1</a:t>
            </a:r>
            <a:endParaRPr lang="en-US" dirty="0">
              <a:solidFill>
                <a:srgbClr val="CC00CC"/>
              </a:solidFill>
            </a:endParaRPr>
          </a:p>
          <a:p>
            <a:pPr lvl="1"/>
            <a:r>
              <a:rPr lang="en-US" dirty="0"/>
              <a:t>If </a:t>
            </a:r>
            <a:r>
              <a:rPr lang="en-US" dirty="0">
                <a:solidFill>
                  <a:srgbClr val="CC00CC"/>
                </a:solidFill>
              </a:rPr>
              <a:t>F</a:t>
            </a:r>
            <a:r>
              <a:rPr lang="en-US" dirty="0"/>
              <a:t> is a contraction it has a unique fixed point </a:t>
            </a:r>
            <a:r>
              <a:rPr lang="en-US" dirty="0">
                <a:solidFill>
                  <a:srgbClr val="CC00CC"/>
                </a:solidFill>
              </a:rPr>
              <a:t>z</a:t>
            </a:r>
            <a:r>
              <a:rPr lang="en-US" dirty="0"/>
              <a:t> (i.e., </a:t>
            </a:r>
            <a:r>
              <a:rPr lang="en-US" dirty="0" err="1">
                <a:solidFill>
                  <a:srgbClr val="CC00CC"/>
                </a:solidFill>
              </a:rPr>
              <a:t>Fz</a:t>
            </a:r>
            <a:r>
              <a:rPr lang="en-US" dirty="0">
                <a:solidFill>
                  <a:srgbClr val="CC00CC"/>
                </a:solidFill>
              </a:rPr>
              <a:t>=z</a:t>
            </a:r>
            <a:r>
              <a:rPr lang="en-US" dirty="0"/>
              <a:t>)</a:t>
            </a:r>
          </a:p>
          <a:p>
            <a:r>
              <a:rPr lang="en-US" dirty="0"/>
              <a:t>Reminder: Value iteration is just </a:t>
            </a:r>
            <a:r>
              <a:rPr lang="en-US" b="1" i="1" spc="-500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baseline="-25000" dirty="0">
                <a:solidFill>
                  <a:srgbClr val="CC00CC"/>
                </a:solidFill>
              </a:rPr>
              <a:t>k+1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 </a:t>
            </a:r>
            <a:r>
              <a:rPr lang="en-US" dirty="0" err="1">
                <a:solidFill>
                  <a:srgbClr val="CC00CC"/>
                </a:solidFill>
                <a:sym typeface="Symbol"/>
              </a:rPr>
              <a:t>B</a:t>
            </a:r>
            <a:r>
              <a:rPr lang="en-US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endParaRPr lang="en-US" dirty="0"/>
          </a:p>
          <a:p>
            <a:r>
              <a:rPr lang="en-US" b="1" dirty="0"/>
              <a:t>The Bellman update </a:t>
            </a:r>
            <a:r>
              <a:rPr lang="en-US" b="1" dirty="0">
                <a:solidFill>
                  <a:srgbClr val="CC00CC"/>
                </a:solidFill>
              </a:rPr>
              <a:t>B</a:t>
            </a:r>
            <a:r>
              <a:rPr lang="en-US" b="1" dirty="0"/>
              <a:t> is a contraction by 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</a:t>
            </a:r>
            <a:r>
              <a:rPr lang="en-US" b="1" dirty="0"/>
              <a:t> </a:t>
            </a:r>
          </a:p>
          <a:p>
            <a:pPr lvl="1"/>
            <a:r>
              <a:rPr lang="en-US" dirty="0"/>
              <a:t>Metric is the </a:t>
            </a:r>
            <a:r>
              <a:rPr lang="en-US" b="1" i="1" dirty="0">
                <a:solidFill>
                  <a:srgbClr val="FF0000"/>
                </a:solidFill>
              </a:rPr>
              <a:t>max norm</a:t>
            </a:r>
            <a:r>
              <a:rPr lang="en-US" dirty="0">
                <a:solidFill>
                  <a:srgbClr val="000090"/>
                </a:solidFill>
              </a:rPr>
              <a:t>: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spc="-500" dirty="0">
                <a:solidFill>
                  <a:srgbClr val="CC00CC"/>
                </a:solidFill>
              </a:rPr>
              <a:t>V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W</a:t>
            </a:r>
            <a:r>
              <a:rPr lang="en-US" spc="-500" dirty="0">
                <a:solidFill>
                  <a:srgbClr val="CC00CC"/>
                </a:solidFill>
              </a:rPr>
              <a:t>||       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=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 err="1">
                <a:solidFill>
                  <a:srgbClr val="CC00CC"/>
                </a:solidFill>
              </a:rPr>
              <a:t>max</a:t>
            </a:r>
            <a:r>
              <a:rPr lang="en-US" baseline="-25000" dirty="0" err="1">
                <a:solidFill>
                  <a:srgbClr val="CC00CC"/>
                </a:solidFill>
              </a:rPr>
              <a:t>s</a:t>
            </a:r>
            <a:r>
              <a:rPr lang="en-US" dirty="0">
                <a:solidFill>
                  <a:srgbClr val="CC00CC"/>
                </a:solidFill>
              </a:rPr>
              <a:t> |V(s) – W(s)|</a:t>
            </a:r>
          </a:p>
          <a:p>
            <a:pPr lvl="1"/>
            <a:r>
              <a:rPr lang="en-US" dirty="0"/>
              <a:t>Proof: follows from definition of </a:t>
            </a:r>
            <a:r>
              <a:rPr lang="en-US" dirty="0">
                <a:solidFill>
                  <a:srgbClr val="CC00CC"/>
                </a:solidFill>
              </a:rPr>
              <a:t>B</a:t>
            </a:r>
            <a:r>
              <a:rPr lang="en-US" dirty="0"/>
              <a:t>, i.e., Bellman equation</a:t>
            </a:r>
          </a:p>
          <a:p>
            <a:r>
              <a:rPr lang="en-US" dirty="0">
                <a:solidFill>
                  <a:srgbClr val="000090"/>
                </a:solidFill>
              </a:rPr>
              <a:t>What’s the fixed point for B?</a:t>
            </a:r>
          </a:p>
          <a:p>
            <a:pPr lvl="1"/>
            <a:r>
              <a:rPr lang="en-US" dirty="0">
                <a:solidFill>
                  <a:srgbClr val="000090"/>
                </a:solidFill>
              </a:rPr>
              <a:t>BU* = U*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7D7CBA2C-8853-4EEC-A9C0-BF38CC3A908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8763000" y="2590800"/>
            <a:ext cx="3429000" cy="457200"/>
          </a:xfrm>
          <a:prstGeom prst="wedgeRoundRectCallout">
            <a:avLst>
              <a:gd name="adj1" fmla="val -109016"/>
              <a:gd name="adj2" fmla="val -3183"/>
              <a:gd name="adj3" fmla="val 16667"/>
            </a:avLst>
          </a:prstGeom>
          <a:solidFill>
            <a:srgbClr val="FFFFFF"/>
          </a:solidFill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E.g., </a:t>
            </a:r>
            <a:r>
              <a:rPr lang="en-US" dirty="0" err="1">
                <a:solidFill>
                  <a:srgbClr val="CC00CC"/>
                </a:solidFill>
              </a:rPr>
              <a:t>Fx</a:t>
            </a:r>
            <a:r>
              <a:rPr lang="en-US" dirty="0">
                <a:solidFill>
                  <a:srgbClr val="CC00CC"/>
                </a:solidFill>
              </a:rPr>
              <a:t> = x/2</a:t>
            </a:r>
          </a:p>
        </p:txBody>
      </p:sp>
    </p:spTree>
    <p:extLst>
      <p:ext uri="{BB962C8B-B14F-4D97-AF65-F5344CB8AC3E}">
        <p14:creationId xmlns:p14="http://schemas.microsoft.com/office/powerpoint/2010/main" val="30394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fast does VI converge?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1"/>
            <a:ext cx="11785600" cy="4729164"/>
          </a:xfrm>
        </p:spPr>
        <p:txBody>
          <a:bodyPr/>
          <a:lstStyle/>
          <a:p>
            <a:r>
              <a:rPr lang="en-US" dirty="0"/>
              <a:t>Look at what happens to the distance between </a:t>
            </a:r>
            <a:r>
              <a:rPr lang="en-US" b="1" i="1" spc="-500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baseline="-25000" dirty="0">
                <a:solidFill>
                  <a:srgbClr val="CC00CC"/>
                </a:solidFill>
              </a:rPr>
              <a:t>k </a:t>
            </a:r>
            <a:r>
              <a:rPr lang="en-US" dirty="0"/>
              <a:t>and </a:t>
            </a:r>
            <a:r>
              <a:rPr lang="en-US" b="1" i="1" spc="-500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 *</a:t>
            </a:r>
          </a:p>
          <a:p>
            <a:pPr marL="457176" lvl="1" indent="0">
              <a:buNone/>
            </a:pPr>
            <a:r>
              <a:rPr lang="en-US" dirty="0"/>
              <a:t>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?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7D7CBA2C-8853-4EEC-A9C0-BF38CC3A908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2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fast does VI converge?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1"/>
            <a:ext cx="11785600" cy="4729164"/>
          </a:xfrm>
        </p:spPr>
        <p:txBody>
          <a:bodyPr/>
          <a:lstStyle/>
          <a:p>
            <a:r>
              <a:rPr lang="en-US" dirty="0"/>
              <a:t>Look at what happens to the distance between </a:t>
            </a:r>
            <a:r>
              <a:rPr lang="en-US" b="1" i="1" spc="-500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baseline="-25000" dirty="0">
                <a:solidFill>
                  <a:srgbClr val="CC00CC"/>
                </a:solidFill>
              </a:rPr>
              <a:t>k </a:t>
            </a:r>
            <a:r>
              <a:rPr lang="en-US" dirty="0"/>
              <a:t>and </a:t>
            </a:r>
            <a:r>
              <a:rPr lang="en-US" b="1" i="1" spc="-500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 *</a:t>
            </a:r>
          </a:p>
          <a:p>
            <a:pPr marL="457176" lvl="1" indent="0">
              <a:buNone/>
            </a:pPr>
            <a:r>
              <a:rPr lang="en-US" dirty="0"/>
              <a:t>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 </a:t>
            </a:r>
          </a:p>
          <a:p>
            <a:pPr marL="457176" lvl="1" indent="0">
              <a:buNone/>
            </a:pPr>
            <a:r>
              <a:rPr lang="en-US" dirty="0">
                <a:solidFill>
                  <a:srgbClr val="CC00CC"/>
                </a:solidFill>
                <a:sym typeface="Symbol"/>
              </a:rPr>
              <a:t>=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dirty="0" err="1">
                <a:solidFill>
                  <a:srgbClr val="CC00CC"/>
                </a:solidFill>
              </a:rPr>
              <a:t>B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/>
              <a:t>     (definition of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/>
              <a:t>from VI update)</a:t>
            </a:r>
            <a:endParaRPr lang="en-US" dirty="0">
              <a:solidFill>
                <a:srgbClr val="CC00CC"/>
              </a:solidFill>
            </a:endParaRPr>
          </a:p>
          <a:p>
            <a:pPr marL="457176" lvl="1" indent="0">
              <a:buNone/>
            </a:pPr>
            <a:r>
              <a:rPr lang="en-US" dirty="0">
                <a:solidFill>
                  <a:srgbClr val="CC00CC"/>
                </a:solidFill>
              </a:rPr>
              <a:t>=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dirty="0" err="1">
                <a:solidFill>
                  <a:srgbClr val="CC00CC"/>
                </a:solidFill>
              </a:rPr>
              <a:t>B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dirty="0">
                <a:solidFill>
                  <a:srgbClr val="CC00CC"/>
                </a:solidFill>
              </a:rPr>
              <a:t> – B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 </a:t>
            </a:r>
            <a:r>
              <a:rPr lang="en-US" dirty="0">
                <a:solidFill>
                  <a:srgbClr val="000000"/>
                </a:solidFill>
              </a:rPr>
              <a:t>is the fixed point of </a:t>
            </a:r>
            <a:r>
              <a:rPr lang="en-US" dirty="0">
                <a:solidFill>
                  <a:srgbClr val="CC00CC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CC00CC"/>
              </a:solidFill>
            </a:endParaRPr>
          </a:p>
          <a:p>
            <a:pPr marL="457176" lvl="1" indent="0">
              <a:buNone/>
            </a:pPr>
            <a:r>
              <a:rPr lang="en-US" dirty="0">
                <a:solidFill>
                  <a:srgbClr val="CC00CC"/>
                </a:solidFill>
                <a:sym typeface="Symbol"/>
              </a:rPr>
              <a:t>  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  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CC00CC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is a contraction by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</a:t>
            </a:r>
            <a:r>
              <a:rPr lang="en-US" dirty="0">
                <a:solidFill>
                  <a:srgbClr val="000000"/>
                </a:solidFill>
                <a:sym typeface="Symbol"/>
              </a:rPr>
              <a:t>)</a:t>
            </a:r>
            <a:endParaRPr lang="en-US" dirty="0">
              <a:solidFill>
                <a:srgbClr val="CC00CC"/>
              </a:solidFill>
            </a:endParaRPr>
          </a:p>
          <a:p>
            <a:r>
              <a:rPr lang="en-US" dirty="0"/>
              <a:t>I.e., the </a:t>
            </a:r>
            <a:r>
              <a:rPr lang="en-US" b="1" dirty="0"/>
              <a:t>error is reduced by at least a factor 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 </a:t>
            </a:r>
            <a:r>
              <a:rPr lang="en-US" b="1" dirty="0"/>
              <a:t>on every iteration</a:t>
            </a:r>
          </a:p>
          <a:p>
            <a:pPr lvl="1"/>
            <a:r>
              <a:rPr lang="en-US" dirty="0">
                <a:solidFill>
                  <a:srgbClr val="000090"/>
                </a:solidFill>
              </a:rPr>
              <a:t>Exponentially fast convergence!</a:t>
            </a:r>
          </a:p>
          <a:p>
            <a:pPr lvl="1"/>
            <a:r>
              <a:rPr lang="en-US" dirty="0">
                <a:solidFill>
                  <a:srgbClr val="000090"/>
                </a:solidFill>
              </a:rPr>
              <a:t>E.g., if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=0.9</a:t>
            </a:r>
            <a:r>
              <a:rPr lang="en-US" dirty="0">
                <a:solidFill>
                  <a:srgbClr val="000090"/>
                </a:solidFill>
              </a:rPr>
              <a:t>, 22 iterations reduces error by 10 </a:t>
            </a:r>
          </a:p>
          <a:p>
            <a:pPr lvl="2"/>
            <a:r>
              <a:rPr lang="en-US" dirty="0">
                <a:solidFill>
                  <a:srgbClr val="000090"/>
                </a:solidFill>
              </a:rPr>
              <a:t>44 iterations reduces error by 100 </a:t>
            </a:r>
          </a:p>
          <a:p>
            <a:pPr lvl="2"/>
            <a:r>
              <a:rPr lang="en-US" dirty="0">
                <a:solidFill>
                  <a:srgbClr val="000090"/>
                </a:solidFill>
              </a:rPr>
              <a:t>220 iterations reduces error by 10</a:t>
            </a:r>
            <a:r>
              <a:rPr lang="en-US" baseline="30000" dirty="0">
                <a:solidFill>
                  <a:srgbClr val="000090"/>
                </a:solidFill>
              </a:rPr>
              <a:t>10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7D7CBA2C-8853-4EEC-A9C0-BF38CC3A908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55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the answer is (nearly) right?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 doesn’t usually converge exactly; stops when change &lt;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(1-)/</a:t>
            </a:r>
            <a:endParaRPr lang="en-US" dirty="0">
              <a:solidFill>
                <a:srgbClr val="CC00CC"/>
              </a:solidFill>
              <a:ea typeface="ＭＳ Ｐゴシック" pitchFamily="34" charset="-128"/>
            </a:endParaRPr>
          </a:p>
          <a:p>
            <a:pPr marL="342882" lvl="1" indent="-342882">
              <a:buClr>
                <a:schemeClr val="accent2"/>
              </a:buClr>
            </a:pPr>
            <a:r>
              <a:rPr lang="en-US" dirty="0"/>
              <a:t>I.e.,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&lt;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(1-)/</a:t>
            </a:r>
          </a:p>
          <a:p>
            <a:pPr marL="342882" lvl="1" indent="-342882">
              <a:buClr>
                <a:schemeClr val="accent2"/>
              </a:buClr>
            </a:pPr>
            <a:r>
              <a:rPr lang="en-US" dirty="0">
                <a:solidFill>
                  <a:srgbClr val="CC00CC"/>
                </a:solidFill>
                <a:sym typeface="Symbol"/>
              </a:rPr>
              <a:t>What about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when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&lt;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(1-)/?</a:t>
            </a:r>
          </a:p>
          <a:p>
            <a:pPr marL="342882" lvl="1" indent="-342882">
              <a:buClr>
                <a:schemeClr val="accent2"/>
              </a:buClr>
            </a:pPr>
            <a:r>
              <a:rPr lang="en-US" dirty="0"/>
              <a:t>We need some connection between 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/>
              <a:t>and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</a:t>
            </a:r>
          </a:p>
          <a:p>
            <a:pPr marL="342882" lvl="1" indent="-342882">
              <a:buClr>
                <a:schemeClr val="accent2"/>
              </a:buClr>
            </a:pPr>
            <a:r>
              <a:rPr lang="en-US" dirty="0">
                <a:solidFill>
                  <a:srgbClr val="CC00CC"/>
                </a:solidFill>
              </a:rPr>
              <a:t>Useful properties:</a:t>
            </a:r>
          </a:p>
          <a:p>
            <a:pPr marL="742911" lvl="2" indent="-342882"/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          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 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                    </a:t>
            </a:r>
            <a:endParaRPr lang="en-US" dirty="0">
              <a:solidFill>
                <a:srgbClr val="CC00CC"/>
              </a:solidFill>
            </a:endParaRPr>
          </a:p>
          <a:p>
            <a:pPr marL="742911" lvl="2" indent="-342882"/>
            <a:r>
              <a:rPr lang="en-US" dirty="0"/>
              <a:t>Triangle inequality!</a:t>
            </a:r>
          </a:p>
          <a:p>
            <a:pPr marL="400029" lvl="2" indent="0">
              <a:buNone/>
            </a:pPr>
            <a:r>
              <a:rPr lang="en-US" spc="-500" dirty="0">
                <a:solidFill>
                  <a:srgbClr val="CC00CC"/>
                </a:solidFill>
              </a:rPr>
              <a:t>	||     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    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 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+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7D7CBA2C-8853-4EEC-A9C0-BF38CC3A908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60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the answer is (nearly) right?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 doesn’t usually converge exactly; stops when change &lt;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(1-)/</a:t>
            </a:r>
            <a:endParaRPr lang="en-US" dirty="0">
              <a:solidFill>
                <a:srgbClr val="CC00CC"/>
              </a:solidFill>
              <a:ea typeface="ＭＳ Ｐゴシック" pitchFamily="34" charset="-128"/>
            </a:endParaRPr>
          </a:p>
          <a:p>
            <a:pPr marL="342882" lvl="1" indent="-342882">
              <a:buClr>
                <a:schemeClr val="accent2"/>
              </a:buClr>
            </a:pPr>
            <a:r>
              <a:rPr lang="en-US" dirty="0"/>
              <a:t>I.e.,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&lt;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(1-)/</a:t>
            </a:r>
          </a:p>
          <a:p>
            <a:pPr marL="342882" lvl="1" indent="-342882">
              <a:buClr>
                <a:schemeClr val="accent2"/>
              </a:buClr>
            </a:pPr>
            <a:r>
              <a:rPr lang="en-US" dirty="0">
                <a:solidFill>
                  <a:srgbClr val="CC00CC"/>
                </a:solidFill>
                <a:sym typeface="Symbol"/>
              </a:rPr>
              <a:t>What about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when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&lt;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(1-)/ ?</a:t>
            </a:r>
          </a:p>
          <a:p>
            <a:pPr marL="342882" lvl="1" indent="-342882">
              <a:buClr>
                <a:schemeClr val="accent2"/>
              </a:buClr>
            </a:pPr>
            <a:r>
              <a:rPr lang="en-US" dirty="0"/>
              <a:t>We need some connection between 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/>
              <a:t>and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</a:t>
            </a:r>
          </a:p>
          <a:p>
            <a:pPr marL="742911" lvl="2" indent="-342882"/>
            <a:r>
              <a:rPr lang="en-US" dirty="0"/>
              <a:t>Triangle inequality!</a:t>
            </a:r>
          </a:p>
          <a:p>
            <a:pPr marL="400029" lvl="2" indent="0">
              <a:buNone/>
            </a:pPr>
            <a:r>
              <a:rPr lang="en-US" spc="-500" dirty="0">
                <a:solidFill>
                  <a:srgbClr val="CC00CC"/>
                </a:solidFill>
              </a:rPr>
              <a:t>	||     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    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 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+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</a:t>
            </a:r>
          </a:p>
          <a:p>
            <a:pPr marL="742911" lvl="2" indent="-342882"/>
            <a:r>
              <a:rPr lang="en-US" dirty="0">
                <a:solidFill>
                  <a:srgbClr val="CC00CC"/>
                </a:solidFill>
              </a:rPr>
              <a:t>1/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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 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+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  </a:t>
            </a:r>
          </a:p>
          <a:p>
            <a:pPr marL="742911" lvl="2" indent="-342882"/>
            <a:r>
              <a:rPr lang="en-US" dirty="0">
                <a:solidFill>
                  <a:srgbClr val="CC00CC"/>
                </a:solidFill>
              </a:rPr>
              <a:t>(1/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 - 1)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 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                 </a:t>
            </a:r>
          </a:p>
          <a:p>
            <a:pPr marL="742911" lvl="2" indent="-342882"/>
            <a:r>
              <a:rPr lang="en-US" dirty="0">
                <a:solidFill>
                  <a:srgbClr val="CC00CC"/>
                </a:solidFill>
              </a:rPr>
              <a:t>(1/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 - 1)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&lt;  (1-)/</a:t>
            </a:r>
          </a:p>
          <a:p>
            <a:pPr marL="742911" lvl="2" indent="-342882"/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*</a:t>
            </a:r>
            <a:r>
              <a:rPr lang="en-US" spc="-500" dirty="0">
                <a:solidFill>
                  <a:srgbClr val="CC00CC"/>
                </a:solidFill>
              </a:rPr>
              <a:t>||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&lt;  </a:t>
            </a:r>
          </a:p>
          <a:p>
            <a:pPr marL="342882" lvl="1" indent="-342882"/>
            <a:r>
              <a:rPr lang="en-US" dirty="0">
                <a:solidFill>
                  <a:srgbClr val="000090"/>
                </a:solidFill>
                <a:sym typeface="Symbol"/>
              </a:rPr>
              <a:t>I.e., when we stop, the max-norm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rgbClr val="000090"/>
                </a:solidFill>
                <a:sym typeface="Symbol"/>
              </a:rPr>
              <a:t>error in </a:t>
            </a:r>
            <a:r>
              <a:rPr lang="en-US" b="1" i="1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</a:rPr>
              <a:t>k+1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rgbClr val="000090"/>
                </a:solidFill>
                <a:sym typeface="Symbol"/>
              </a:rPr>
              <a:t>is less than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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7D7CBA2C-8853-4EEC-A9C0-BF38CC3A908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4343400"/>
            <a:ext cx="1371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7086600" y="3962400"/>
            <a:ext cx="4419600" cy="381000"/>
          </a:xfrm>
          <a:prstGeom prst="roundRect">
            <a:avLst/>
          </a:prstGeom>
          <a:solidFill>
            <a:srgbClr val="FFFFFF"/>
          </a:solidFill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 is a contraction by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</a:t>
            </a:r>
            <a:r>
              <a:rPr lang="en-US" dirty="0"/>
              <a:t>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191000" y="5257800"/>
            <a:ext cx="1371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543800" y="4953000"/>
            <a:ext cx="4419600" cy="381000"/>
          </a:xfrm>
          <a:prstGeom prst="roundRect">
            <a:avLst/>
          </a:prstGeom>
          <a:solidFill>
            <a:srgbClr val="FFFFFF"/>
          </a:solidFill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Assume we have stopped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59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85"/>
  <p:tag name="DEFAULTHEIGHT" val="28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[usenames]{color}&#10;\def\argmax{\mathop{\rm arg\,max}}&#10;\begin{document}&#10;\[&#10;\textcolor{Black}{\pi_{i+1}(s) = \argmax_a \sum_{s'} T(s, a ,s') \left[ R(s,a,s') + \gamma V^{\pi_i}(s')\right]}&#10;\]&#10;\end{document}&#10;"/>
  <p:tag name="FILENAME" val="txp_fig"/>
  <p:tag name="FORMAT" val="png16m"/>
  <p:tag name="RES" val="1200"/>
  <p:tag name="BLEND" val="0"/>
  <p:tag name="TRANSPARENT" val="0"/>
  <p:tag name="TBUG" val="0"/>
  <p:tag name="ALLOWFS" val="0"/>
  <p:tag name="ORIGWIDTH" val="518"/>
  <p:tag name="PICTUREFILESIZE" val="51349"/>
</p:tagLst>
</file>

<file path=ppt/theme/theme1.xml><?xml version="1.0" encoding="utf-8"?>
<a:theme xmlns:a="http://schemas.openxmlformats.org/drawingml/2006/main" name="dan-berkeley-nlp-v1">
  <a:themeElements>
    <a:clrScheme name="dan-berkeley-nlp-v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an-berkeley-nlp-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Calibri"/>
            <a:cs typeface="Calibri"/>
          </a:defRPr>
        </a:defPPr>
      </a:lstStyle>
    </a:txDef>
  </a:objectDefaults>
  <a:extraClrSchemeLst>
    <a:extraClrScheme>
      <a:clrScheme name="dan-berkeley-nlp-v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FA12 cs188 lecture 3 -- a-star search</Template>
  <TotalTime>65932</TotalTime>
  <Words>2070</Words>
  <Application>Microsoft Macintosh PowerPoint</Application>
  <PresentationFormat>Widescreen</PresentationFormat>
  <Paragraphs>247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Palatino</vt:lpstr>
      <vt:lpstr>Wingdings</vt:lpstr>
      <vt:lpstr>dan-berkeley-nlp-v1</vt:lpstr>
      <vt:lpstr>CS 188: Artificial Intelligence </vt:lpstr>
      <vt:lpstr>Recap: Optimal Quantities</vt:lpstr>
      <vt:lpstr>Recap: Bellman equations (Shapley, 1953)</vt:lpstr>
      <vt:lpstr>Recap: Value Iteration</vt:lpstr>
      <vt:lpstr>How do we know it will converge?*</vt:lpstr>
      <vt:lpstr>How fast does VI converge?</vt:lpstr>
      <vt:lpstr>How fast does VI converge?</vt:lpstr>
      <vt:lpstr>How do we know the answer is (nearly) right?</vt:lpstr>
      <vt:lpstr>How do we know the answer is (nearly) right?</vt:lpstr>
      <vt:lpstr>Wait! The agent needs a policy, not a value function!</vt:lpstr>
      <vt:lpstr>How good is the policy extracted from VI?</vt:lpstr>
      <vt:lpstr>Problems with Value Iteration</vt:lpstr>
      <vt:lpstr>Policy Iteration</vt:lpstr>
      <vt:lpstr>k=12</vt:lpstr>
      <vt:lpstr>k=100</vt:lpstr>
      <vt:lpstr>Policy Iteration</vt:lpstr>
      <vt:lpstr>Policy Evaluation</vt:lpstr>
      <vt:lpstr>Fixed Policies</vt:lpstr>
      <vt:lpstr>Utilities for a Fixed Policy</vt:lpstr>
      <vt:lpstr>Policy Evaluation</vt:lpstr>
      <vt:lpstr>Policy Iteration</vt:lpstr>
      <vt:lpstr>Policy Iteration</vt:lpstr>
      <vt:lpstr>Comparison</vt:lpstr>
      <vt:lpstr>Summary: MDP Algorithms</vt:lpstr>
      <vt:lpstr>The Bellman Equations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294-5: Statistical Natural Language Processing</dc:title>
  <dc:creator>Preferred Customer</dc:creator>
  <cp:lastModifiedBy>Dawn Dawn</cp:lastModifiedBy>
  <cp:revision>2813</cp:revision>
  <cp:lastPrinted>2014-02-13T17:51:45Z</cp:lastPrinted>
  <dcterms:created xsi:type="dcterms:W3CDTF">2004-08-27T04:16:05Z</dcterms:created>
  <dcterms:modified xsi:type="dcterms:W3CDTF">2021-03-29T23:47:30Z</dcterms:modified>
</cp:coreProperties>
</file>