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notesMasterIdLst>
    <p:notesMasterId r:id="rId30"/>
  </p:notesMasterIdLst>
  <p:handoutMasterIdLst>
    <p:handoutMasterId r:id="rId31"/>
  </p:handoutMasterIdLst>
  <p:sldIdLst>
    <p:sldId id="893" r:id="rId2"/>
    <p:sldId id="989" r:id="rId3"/>
    <p:sldId id="988" r:id="rId4"/>
    <p:sldId id="991" r:id="rId5"/>
    <p:sldId id="990" r:id="rId6"/>
    <p:sldId id="983" r:id="rId7"/>
    <p:sldId id="984" r:id="rId8"/>
    <p:sldId id="985" r:id="rId9"/>
    <p:sldId id="987" r:id="rId10"/>
    <p:sldId id="986" r:id="rId11"/>
    <p:sldId id="992" r:id="rId12"/>
    <p:sldId id="970" r:id="rId13"/>
    <p:sldId id="993" r:id="rId14"/>
    <p:sldId id="903" r:id="rId15"/>
    <p:sldId id="904" r:id="rId16"/>
    <p:sldId id="905" r:id="rId17"/>
    <p:sldId id="906" r:id="rId18"/>
    <p:sldId id="907" r:id="rId19"/>
    <p:sldId id="908" r:id="rId20"/>
    <p:sldId id="909" r:id="rId21"/>
    <p:sldId id="910" r:id="rId22"/>
    <p:sldId id="911" r:id="rId23"/>
    <p:sldId id="912" r:id="rId24"/>
    <p:sldId id="913" r:id="rId25"/>
    <p:sldId id="914" r:id="rId26"/>
    <p:sldId id="915" r:id="rId27"/>
    <p:sldId id="916" r:id="rId28"/>
    <p:sldId id="994" r:id="rId29"/>
  </p:sldIdLst>
  <p:sldSz cx="12192000" cy="6858000"/>
  <p:notesSz cx="7099300" cy="10234613"/>
  <p:custDataLst>
    <p:tags r:id="rId3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clrMru>
    <a:srgbClr val="CC00CC"/>
    <a:srgbClr val="0000FF"/>
    <a:srgbClr val="008000"/>
    <a:srgbClr val="8FAAFF"/>
    <a:srgbClr val="7F2727"/>
    <a:srgbClr val="0066FF"/>
    <a:srgbClr val="B8EAC0"/>
    <a:srgbClr val="A3FFCD"/>
    <a:srgbClr val="A50021"/>
    <a:srgbClr val="7D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33"/>
    <p:restoredTop sz="78518" autoAdjust="0"/>
  </p:normalViewPr>
  <p:slideViewPr>
    <p:cSldViewPr>
      <p:cViewPr varScale="1">
        <p:scale>
          <a:sx n="89" d="100"/>
          <a:sy n="89" d="100"/>
        </p:scale>
        <p:origin x="122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337" cy="51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t" anchorCtr="0" compatLnSpc="1">
            <a:prstTxWarp prst="textNoShape">
              <a:avLst/>
            </a:prstTxWarp>
          </a:bodyPr>
          <a:lstStyle>
            <a:lvl1pPr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340" y="1"/>
            <a:ext cx="3077337" cy="51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t" anchorCtr="0" compatLnSpc="1">
            <a:prstTxWarp prst="textNoShape">
              <a:avLst/>
            </a:prstTxWarp>
          </a:bodyPr>
          <a:lstStyle>
            <a:lvl1pPr algn="r"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708"/>
            <a:ext cx="3077337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b" anchorCtr="0" compatLnSpc="1">
            <a:prstTxWarp prst="textNoShape">
              <a:avLst/>
            </a:prstTxWarp>
          </a:bodyPr>
          <a:lstStyle>
            <a:lvl1pPr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340" y="9722708"/>
            <a:ext cx="3077337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b" anchorCtr="0" compatLnSpc="1">
            <a:prstTxWarp prst="textNoShape">
              <a:avLst/>
            </a:prstTxWarp>
          </a:bodyPr>
          <a:lstStyle>
            <a:lvl1pPr algn="r" defTabSz="989801">
              <a:defRPr sz="1300"/>
            </a:lvl1pPr>
          </a:lstStyle>
          <a:p>
            <a:fld id="{370EF009-23CE-4081-AF56-082D82CEF6F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1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7337" cy="51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t" anchorCtr="0" compatLnSpc="1">
            <a:prstTxWarp prst="textNoShape">
              <a:avLst/>
            </a:prstTxWarp>
          </a:bodyPr>
          <a:lstStyle>
            <a:lvl1pPr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0340" y="1"/>
            <a:ext cx="3077337" cy="51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t" anchorCtr="0" compatLnSpc="1">
            <a:prstTxWarp prst="textNoShape">
              <a:avLst/>
            </a:prstTxWarp>
          </a:bodyPr>
          <a:lstStyle>
            <a:lvl1pPr algn="r"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3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10905" y="4862233"/>
            <a:ext cx="5677492" cy="4603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3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708"/>
            <a:ext cx="3077337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b" anchorCtr="0" compatLnSpc="1">
            <a:prstTxWarp prst="textNoShape">
              <a:avLst/>
            </a:prstTxWarp>
          </a:bodyPr>
          <a:lstStyle>
            <a:lvl1pPr defTabSz="990387">
              <a:defRPr sz="13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0340" y="9722708"/>
            <a:ext cx="3077337" cy="51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19" tIns="49511" rIns="99019" bIns="49511" numCol="1" anchor="b" anchorCtr="0" compatLnSpc="1">
            <a:prstTxWarp prst="textNoShape">
              <a:avLst/>
            </a:prstTxWarp>
          </a:bodyPr>
          <a:lstStyle>
            <a:lvl1pPr algn="r" defTabSz="989801">
              <a:defRPr sz="1300"/>
            </a:lvl1pPr>
          </a:lstStyle>
          <a:p>
            <a:fld id="{72CC9163-7EC6-4747-8782-88871FDBE1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2623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Please retain proper</a:t>
            </a:r>
            <a:r>
              <a:rPr lang="en-US" baseline="0" dirty="0"/>
              <a:t> attribution and the reference to </a:t>
            </a:r>
            <a:r>
              <a:rPr lang="en-US" baseline="0" dirty="0" err="1"/>
              <a:t>ai.berkeley.edu</a:t>
            </a:r>
            <a:r>
              <a:rPr lang="en-US" baseline="0" dirty="0"/>
              <a:t>.  Thanks!</a:t>
            </a:r>
            <a:endParaRPr lang="en-US" sz="1200" dirty="0">
              <a:latin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6943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25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  <a:p>
            <a:r>
              <a:rPr lang="en-US" dirty="0"/>
              <a:t>Next: .8*.9=.72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081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948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  <a:p>
            <a:r>
              <a:rPr lang="en-US" dirty="0"/>
              <a:t>Just went up – because you can try to get back now if you get carried out by the noise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2195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4352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667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022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4971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780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34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Like search: successor function only depended on current state</a:t>
            </a:r>
          </a:p>
          <a:p>
            <a:endParaRPr lang="en-US">
              <a:ea typeface="ＭＳ Ｐゴシック" pitchFamily="34" charset="-128"/>
            </a:endParaRPr>
          </a:p>
          <a:p>
            <a:r>
              <a:rPr lang="en-US">
                <a:ea typeface="ＭＳ Ｐゴシック" pitchFamily="34" charset="-128"/>
              </a:rPr>
              <a:t>Can make this happen by stuffing more into the state;  </a:t>
            </a:r>
          </a:p>
          <a:p>
            <a:endParaRPr lang="en-US">
              <a:ea typeface="ＭＳ Ｐゴシック" pitchFamily="34" charset="-128"/>
            </a:endParaRPr>
          </a:p>
          <a:p>
            <a:r>
              <a:rPr lang="en-US">
                <a:ea typeface="ＭＳ Ｐゴシック" pitchFamily="34" charset="-128"/>
              </a:rPr>
              <a:t>Very similar to search problems: when solving a maze with food pellets, we stored which food pellets were eaten </a:t>
            </a:r>
          </a:p>
          <a:p>
            <a:endParaRPr lang="en-US">
              <a:ea typeface="ＭＳ Ｐゴシック" pitchFamily="34" charset="-128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8101"/>
            <a:fld id="{ACAB68C1-092D-468B-8690-7D27B27041C8}" type="slidenum">
              <a:rPr lang="en-US"/>
              <a:pPr defTabSz="988101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3299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584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266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607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21488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Assuming zero living reward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862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Like search: successor function only depended on current state</a:t>
            </a:r>
          </a:p>
          <a:p>
            <a:endParaRPr lang="en-US">
              <a:ea typeface="ＭＳ Ｐゴシック" pitchFamily="34" charset="-128"/>
            </a:endParaRPr>
          </a:p>
          <a:p>
            <a:r>
              <a:rPr lang="en-US">
                <a:ea typeface="ＭＳ Ｐゴシック" pitchFamily="34" charset="-128"/>
              </a:rPr>
              <a:t>Can make this happen by stuffing more into the state;  </a:t>
            </a:r>
          </a:p>
          <a:p>
            <a:endParaRPr lang="en-US">
              <a:ea typeface="ＭＳ Ｐゴシック" pitchFamily="34" charset="-128"/>
            </a:endParaRPr>
          </a:p>
          <a:p>
            <a:r>
              <a:rPr lang="en-US">
                <a:ea typeface="ＭＳ Ｐゴシック" pitchFamily="34" charset="-128"/>
              </a:rPr>
              <a:t>Very similar to search problems: when solving a maze with food pellets, we stored which food pellets were eaten </a:t>
            </a:r>
          </a:p>
          <a:p>
            <a:endParaRPr lang="en-US">
              <a:ea typeface="ＭＳ Ｐゴシック" pitchFamily="34" charset="-128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8101"/>
            <a:fld id="{ACAB68C1-092D-468B-8690-7D27B27041C8}" type="slidenum">
              <a:rPr lang="en-US"/>
              <a:pPr defTabSz="988101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458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Dan has a DEMO for this.</a:t>
            </a: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8101"/>
            <a:fld id="{1600E29C-1E14-41D6-ACAF-300C17152C85}" type="slidenum">
              <a:rPr lang="en-US"/>
              <a:pPr defTabSz="988101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050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Dan has a DEMO for this.</a:t>
            </a: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8101"/>
            <a:fld id="{1600E29C-1E14-41D6-ACAF-300C17152C85}" type="slidenum">
              <a:rPr lang="en-US"/>
              <a:pPr defTabSz="988101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429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Quiz 1: left, left, left</a:t>
            </a:r>
          </a:p>
          <a:p>
            <a:r>
              <a:rPr lang="en-US" dirty="0"/>
              <a:t>Quiz 2: left, left, right</a:t>
            </a:r>
          </a:p>
          <a:p>
            <a:r>
              <a:rPr lang="en-US" dirty="0"/>
              <a:t>Quiz 3: \gamma^3 * 10 = \gamma, \gamma = 0.1^1/2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7540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[Note:</a:t>
            </a:r>
            <a:r>
              <a:rPr lang="en-US" baseline="0" dirty="0"/>
              <a:t> this demo doesn’t show anything in action, just pops up V and Q values.]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4845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[Note:</a:t>
            </a:r>
            <a:r>
              <a:rPr lang="en-US" baseline="0" dirty="0"/>
              <a:t> this demo doesn’t show anything in action, just pops up V and Q values.]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C9163-7EC6-4747-8782-88871FDBE12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307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ea typeface="ＭＳ Ｐゴシック" pitchFamily="34" charset="-128"/>
              </a:rPr>
              <a:t>Discuss computational complexity: S * A * S   times number of iterations</a:t>
            </a:r>
          </a:p>
          <a:p>
            <a:endParaRPr lang="en-US" dirty="0">
              <a:ea typeface="ＭＳ Ｐゴシック" pitchFamily="34" charset="-128"/>
            </a:endParaRPr>
          </a:p>
          <a:p>
            <a:r>
              <a:rPr lang="en-US" dirty="0">
                <a:ea typeface="ＭＳ Ｐゴシック" pitchFamily="34" charset="-128"/>
              </a:rPr>
              <a:t>Note: updates not in place [if in place, it means something else and not even clear what it means]</a:t>
            </a: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88101"/>
            <a:fld id="{AD2D01F0-63A4-49FC-8DAB-288B21321D7F}" type="slidenum">
              <a:rPr lang="en-US"/>
              <a:pPr defTabSz="988101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1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044578"/>
            <a:ext cx="121920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657600"/>
            <a:ext cx="12192000" cy="1524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8" indent="0">
              <a:buNone/>
              <a:defRPr sz="1900"/>
            </a:lvl2pPr>
            <a:lvl3pPr marL="914354" indent="0">
              <a:buNone/>
              <a:defRPr sz="1600"/>
            </a:lvl3pPr>
            <a:lvl4pPr marL="1371532" indent="0">
              <a:buNone/>
              <a:defRPr sz="1500"/>
            </a:lvl4pPr>
            <a:lvl5pPr marL="1828709" indent="0">
              <a:buNone/>
              <a:defRPr sz="1500"/>
            </a:lvl5pPr>
            <a:lvl6pPr marL="2285886" indent="0">
              <a:buNone/>
              <a:defRPr sz="1500"/>
            </a:lvl6pPr>
            <a:lvl7pPr marL="2743062" indent="0">
              <a:buNone/>
              <a:defRPr sz="1500"/>
            </a:lvl7pPr>
            <a:lvl8pPr marL="3200240" indent="0">
              <a:buNone/>
              <a:defRPr sz="1500"/>
            </a:lvl8pPr>
            <a:lvl9pPr marL="365741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9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57178" indent="0">
              <a:buNone/>
              <a:defRPr sz="1200"/>
            </a:lvl2pPr>
            <a:lvl3pPr marL="914354" indent="0">
              <a:buNone/>
              <a:defRPr sz="11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57178" indent="0">
              <a:buNone/>
              <a:defRPr sz="1200"/>
            </a:lvl2pPr>
            <a:lvl3pPr marL="914354" indent="0">
              <a:buNone/>
              <a:defRPr sz="11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5400"/>
            <a:ext cx="1219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397001"/>
            <a:ext cx="11379200" cy="4729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5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1031242"/>
            <a:ext cx="12192000" cy="60959"/>
          </a:xfrm>
          <a:prstGeom prst="rect">
            <a:avLst/>
          </a:prstGeom>
          <a:gradFill rotWithShape="1">
            <a:gsLst>
              <a:gs pos="0">
                <a:srgbClr val="0000CC"/>
              </a:gs>
              <a:gs pos="100000">
                <a:schemeClr val="tx1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7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5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3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09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82" indent="-342882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3200">
          <a:solidFill>
            <a:schemeClr val="accent2"/>
          </a:solidFill>
          <a:latin typeface="Calibri" pitchFamily="34" charset="0"/>
          <a:ea typeface="+mn-ea"/>
          <a:cs typeface="+mn-cs"/>
        </a:defRPr>
      </a:lvl1pPr>
      <a:lvl2pPr marL="742913" indent="-285737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800">
          <a:solidFill>
            <a:schemeClr val="tx1"/>
          </a:solidFill>
          <a:latin typeface="Calibri" pitchFamily="34" charset="0"/>
        </a:defRPr>
      </a:lvl2pPr>
      <a:lvl3pPr marL="1142942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400">
          <a:solidFill>
            <a:schemeClr val="tx1"/>
          </a:solidFill>
          <a:latin typeface="Calibri" pitchFamily="34" charset="0"/>
        </a:defRPr>
      </a:lvl3pPr>
      <a:lvl4pPr marL="1600120" indent="-228589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4pPr>
      <a:lvl5pPr marL="2057298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5pPr>
      <a:lvl6pPr marL="2514474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652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8829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006" indent="-228589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62200" y="1544224"/>
            <a:ext cx="7510462" cy="4018097"/>
          </a:xfrm>
          <a:prstGeom prst="rect">
            <a:avLst/>
          </a:prstGeom>
          <a:noFill/>
        </p:spPr>
      </p:pic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279403"/>
            <a:ext cx="12192000" cy="1470025"/>
          </a:xfrm>
        </p:spPr>
        <p:txBody>
          <a:bodyPr/>
          <a:lstStyle/>
          <a:p>
            <a:pPr eaLnBrk="1" hangingPunct="1"/>
            <a:r>
              <a:rPr lang="en-US" dirty="0"/>
              <a:t>CS 188: Artificial Intelligence</a:t>
            </a:r>
            <a:br>
              <a:rPr lang="en-US" dirty="0"/>
            </a:br>
            <a:endParaRPr lang="en-US" sz="3600" dirty="0"/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1123950"/>
            <a:ext cx="12192000" cy="1524000"/>
          </a:xfrm>
        </p:spPr>
        <p:txBody>
          <a:bodyPr/>
          <a:lstStyle/>
          <a:p>
            <a:pPr eaLnBrk="1" hangingPunct="1"/>
            <a:r>
              <a:rPr lang="en-US" sz="3600" dirty="0"/>
              <a:t>MDP II: Value/Policy Iteration</a:t>
            </a:r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1524000" y="6248403"/>
            <a:ext cx="5867400" cy="36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8" rIns="91432" bIns="45718"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0" y="5486400"/>
            <a:ext cx="12192000" cy="992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79" tIns="34289" rIns="68579" bIns="3428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Calibri"/>
                <a:cs typeface="Calibri"/>
              </a:rPr>
              <a:t>Instructor: Stuart Russell and Dawn Song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Calibri"/>
                <a:cs typeface="Calibri"/>
              </a:rPr>
              <a:t>University of California, Berkeley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Bellman equations </a:t>
            </a:r>
            <a:r>
              <a:rPr lang="en-US" sz="2400" dirty="0"/>
              <a:t>(Shapley, 1953)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value/utility of a state is</a:t>
            </a:r>
          </a:p>
          <a:p>
            <a:pPr lvl="1"/>
            <a:r>
              <a:rPr lang="en-US" sz="2400" dirty="0"/>
              <a:t>The expected reward for the next transition plus the discounted value/utility of the next state, assuming the agent chooses the optimal action</a:t>
            </a:r>
          </a:p>
          <a:p>
            <a:pPr lvl="1"/>
            <a:endParaRPr lang="en-US" sz="2400" dirty="0"/>
          </a:p>
          <a:p>
            <a:r>
              <a:rPr lang="en-US" sz="2800" dirty="0"/>
              <a:t>Hence we have a recursive definition of value (Bellman equation):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Similarly, Bellman equation for Q-functions</a:t>
            </a:r>
          </a:p>
          <a:p>
            <a:pPr marL="0" lvl="1" indent="0">
              <a:buClr>
                <a:schemeClr val="accent2"/>
              </a:buClr>
              <a:buNone/>
            </a:pPr>
            <a:r>
              <a:rPr lang="en-US" sz="2800" dirty="0"/>
              <a:t>     </a:t>
            </a:r>
            <a:endParaRPr lang="en-US" dirty="0"/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AEDCE7-0DFF-F345-8992-9799F2F8CC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886200"/>
            <a:ext cx="3016469" cy="533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D2064A-4E2C-C042-8260-AA5831D29043}"/>
              </a:ext>
            </a:extLst>
          </p:cNvPr>
          <p:cNvSpPr txBox="1"/>
          <p:nvPr/>
        </p:nvSpPr>
        <p:spPr>
          <a:xfrm>
            <a:off x="1365441" y="3918300"/>
            <a:ext cx="784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U(s) =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0A7D00-EB5B-104B-8775-4652EFE1D8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5410200"/>
            <a:ext cx="4120548" cy="81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957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9383C-6175-A346-9EE5-24926E0CF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MDPs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5ADC7-9995-9741-AEBB-D60CDD4BF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Value iteration</a:t>
            </a:r>
          </a:p>
          <a:p>
            <a:endParaRPr lang="en-US" dirty="0"/>
          </a:p>
          <a:p>
            <a:r>
              <a:rPr lang="en-US" dirty="0"/>
              <a:t>Policy iteration</a:t>
            </a:r>
          </a:p>
        </p:txBody>
      </p:sp>
    </p:spTree>
    <p:extLst>
      <p:ext uri="{BB962C8B-B14F-4D97-AF65-F5344CB8AC3E}">
        <p14:creationId xmlns:p14="http://schemas.microsoft.com/office/powerpoint/2010/main" val="23842688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Value Iteration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0400" y="1600200"/>
            <a:ext cx="6067425" cy="42005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57262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  <a:sym typeface="Symbol" pitchFamily="18" charset="2"/>
              </a:rPr>
              <a:t>Value Iteration</a:t>
            </a:r>
          </a:p>
        </p:txBody>
      </p:sp>
      <p:sp>
        <p:nvSpPr>
          <p:cNvPr id="17571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112776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Start with (say)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U</a:t>
            </a:r>
            <a:r>
              <a:rPr lang="en-US" sz="2400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(s) = 0 </a:t>
            </a:r>
            <a:r>
              <a:rPr lang="en-US" sz="2400" dirty="0">
                <a:solidFill>
                  <a:srgbClr val="000090"/>
                </a:solidFill>
                <a:ea typeface="ＭＳ Ｐゴシック" pitchFamily="34" charset="-128"/>
              </a:rPr>
              <a:t>and some termination parameter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</a:t>
            </a:r>
            <a:endParaRPr lang="en-US" sz="2400" dirty="0">
              <a:solidFill>
                <a:srgbClr val="CC00CC"/>
              </a:solidFill>
              <a:ea typeface="ＭＳ Ｐゴシック" pitchFamily="34" charset="-128"/>
            </a:endParaRPr>
          </a:p>
          <a:p>
            <a:pPr lvl="2">
              <a:lnSpc>
                <a:spcPct val="80000"/>
              </a:lnSpc>
            </a:pPr>
            <a:endParaRPr lang="en-US" sz="1600" dirty="0"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Repeat until convergence (i.e., until all updates smaller than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</a:t>
            </a:r>
            <a:r>
              <a:rPr lang="en-US" sz="2400" dirty="0"/>
              <a:t> )</a:t>
            </a:r>
            <a:endParaRPr lang="en-US" sz="2400" dirty="0">
              <a:ea typeface="ＭＳ Ｐゴシック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Do a </a:t>
            </a:r>
            <a:r>
              <a:rPr lang="en-US" sz="2400" b="1" i="1" dirty="0">
                <a:solidFill>
                  <a:srgbClr val="FF0000"/>
                </a:solidFill>
                <a:ea typeface="ＭＳ Ｐゴシック" pitchFamily="34" charset="-128"/>
              </a:rPr>
              <a:t>Bellman update </a:t>
            </a:r>
            <a:r>
              <a:rPr lang="en-US" sz="2400" dirty="0">
                <a:ea typeface="ＭＳ Ｐゴシック" pitchFamily="34" charset="-128"/>
              </a:rPr>
              <a:t>(essentially one ply of </a:t>
            </a:r>
            <a:r>
              <a:rPr lang="en-US" sz="2400" dirty="0" err="1">
                <a:ea typeface="ＭＳ Ｐゴシック" pitchFamily="34" charset="-128"/>
              </a:rPr>
              <a:t>expectimax</a:t>
            </a:r>
            <a:r>
              <a:rPr lang="en-US" sz="2400" dirty="0">
                <a:ea typeface="ＭＳ Ｐゴシック" pitchFamily="34" charset="-128"/>
              </a:rPr>
              <a:t>) from each state:</a:t>
            </a:r>
          </a:p>
          <a:p>
            <a:pPr marL="457176" lvl="1" indent="0">
              <a:lnSpc>
                <a:spcPct val="80000"/>
              </a:lnSpc>
              <a:buNone/>
            </a:pPr>
            <a:r>
              <a:rPr lang="en-US" sz="2400" dirty="0"/>
              <a:t>     </a:t>
            </a:r>
            <a:r>
              <a:rPr lang="en-US" sz="2400" dirty="0">
                <a:solidFill>
                  <a:srgbClr val="CC00CC"/>
                </a:solidFill>
              </a:rPr>
              <a:t>U</a:t>
            </a:r>
            <a:r>
              <a:rPr lang="en-US" baseline="-25000" dirty="0">
                <a:solidFill>
                  <a:srgbClr val="CC00CC"/>
                </a:solidFill>
                <a:sym typeface="Symbol" pitchFamily="18" charset="2"/>
              </a:rPr>
              <a:t>k+1</a:t>
            </a:r>
            <a:r>
              <a:rPr lang="en-US" sz="2400" dirty="0">
                <a:solidFill>
                  <a:srgbClr val="CC00CC"/>
                </a:solidFill>
              </a:rPr>
              <a:t>(s)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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CC00CC"/>
                </a:solidFill>
                <a:latin typeface="Calibri"/>
                <a:cs typeface="Calibri"/>
              </a:rPr>
              <a:t>max</a:t>
            </a:r>
            <a:r>
              <a:rPr lang="en-US" sz="2400" baseline="-25000" dirty="0" err="1">
                <a:solidFill>
                  <a:srgbClr val="CC00CC"/>
                </a:solidFill>
                <a:latin typeface="Calibri"/>
                <a:cs typeface="Calibri"/>
              </a:rPr>
              <a:t>a</a:t>
            </a:r>
            <a:r>
              <a:rPr lang="en-US" sz="2400" dirty="0">
                <a:solidFill>
                  <a:srgbClr val="CC00CC"/>
                </a:solidFill>
                <a:cs typeface="Calibri"/>
              </a:rPr>
              <a:t> </a:t>
            </a:r>
            <a:r>
              <a:rPr lang="en-US" sz="2400" dirty="0">
                <a:solidFill>
                  <a:srgbClr val="CC00CC"/>
                </a:solidFill>
              </a:rPr>
              <a:t>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</a:t>
            </a:r>
            <a:r>
              <a:rPr lang="en-US" sz="2400" i="1" baseline="-25000" dirty="0">
                <a:solidFill>
                  <a:srgbClr val="CC00CC"/>
                </a:solidFill>
                <a:sym typeface="Symbol"/>
              </a:rPr>
              <a:t>s’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 P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(s’ | </a:t>
            </a:r>
            <a:r>
              <a:rPr lang="en-US" sz="2400" dirty="0" err="1">
                <a:solidFill>
                  <a:srgbClr val="CC00CC"/>
                </a:solidFill>
                <a:sym typeface="Symbol"/>
              </a:rPr>
              <a:t>a,s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) [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R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(</a:t>
            </a:r>
            <a:r>
              <a:rPr lang="en-US" sz="2400" dirty="0" err="1">
                <a:solidFill>
                  <a:srgbClr val="CC00CC"/>
                </a:solidFill>
                <a:sym typeface="Symbol"/>
              </a:rPr>
              <a:t>s,a,s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’)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dirty="0">
                <a:solidFill>
                  <a:srgbClr val="CC00CC"/>
                </a:solidFill>
                <a:sym typeface="Symbol"/>
              </a:rPr>
              <a:t>+</a:t>
            </a:r>
            <a:r>
              <a:rPr lang="en-US" sz="2400" i="1" dirty="0">
                <a:solidFill>
                  <a:srgbClr val="CC00CC"/>
                </a:solidFill>
                <a:sym typeface="Symbol"/>
              </a:rPr>
              <a:t> </a:t>
            </a:r>
            <a:r>
              <a:rPr lang="en-US" sz="2400" dirty="0" err="1">
                <a:solidFill>
                  <a:srgbClr val="CC00CC"/>
                </a:solidFill>
                <a:ea typeface="ＭＳ Ｐゴシック" pitchFamily="34" charset="-128"/>
              </a:rPr>
              <a:t>γ</a:t>
            </a:r>
            <a:r>
              <a:rPr lang="en-US" sz="2400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  <a:sym typeface="Symbol" pitchFamily="18" charset="2"/>
              </a:rPr>
              <a:t>k</a:t>
            </a:r>
            <a:r>
              <a:rPr lang="en-US" sz="2400" dirty="0">
                <a:solidFill>
                  <a:srgbClr val="CC00CC"/>
                </a:solidFill>
              </a:rPr>
              <a:t>(s’) ]</a:t>
            </a:r>
          </a:p>
          <a:p>
            <a:pPr lvl="1">
              <a:lnSpc>
                <a:spcPct val="80000"/>
              </a:lnSpc>
            </a:pPr>
            <a:endParaRPr lang="en-US" sz="2000" dirty="0">
              <a:ea typeface="ＭＳ Ｐゴシック" pitchFamily="34" charset="-128"/>
            </a:endParaRPr>
          </a:p>
          <a:p>
            <a:pPr lvl="1">
              <a:lnSpc>
                <a:spcPct val="80000"/>
              </a:lnSpc>
            </a:pPr>
            <a:endParaRPr lang="en-US" sz="2000" dirty="0">
              <a:ea typeface="ＭＳ Ｐゴシック" pitchFamily="34" charset="-128"/>
            </a:endParaRPr>
          </a:p>
          <a:p>
            <a:pPr marL="457176" lvl="1" indent="0">
              <a:lnSpc>
                <a:spcPct val="80000"/>
              </a:lnSpc>
              <a:buNone/>
            </a:pPr>
            <a:endParaRPr lang="en-US" sz="2000" dirty="0"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Theorem: will converge to unique optimal values</a:t>
            </a:r>
          </a:p>
          <a:p>
            <a:pPr>
              <a:lnSpc>
                <a:spcPct val="80000"/>
              </a:lnSpc>
            </a:pPr>
            <a:endParaRPr lang="en-US" sz="2400" dirty="0">
              <a:ea typeface="ＭＳ Ｐゴシック" pitchFamily="34" charset="-128"/>
            </a:endParaRPr>
          </a:p>
          <a:p>
            <a:pPr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Runtime per iteration?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ea typeface="ＭＳ Ｐゴシック" pitchFamily="34" charset="-128"/>
              </a:rPr>
              <a:t>Complexity of each iteration: O(S</a:t>
            </a:r>
            <a:r>
              <a:rPr lang="en-US" sz="2000" baseline="30000" dirty="0">
                <a:ea typeface="ＭＳ Ｐゴシック" pitchFamily="34" charset="-128"/>
              </a:rPr>
              <a:t>2</a:t>
            </a:r>
            <a:r>
              <a:rPr lang="en-US" sz="2000" dirty="0">
                <a:ea typeface="ＭＳ Ｐゴシック" pitchFamily="34" charset="-128"/>
              </a:rPr>
              <a:t>A)</a:t>
            </a:r>
          </a:p>
        </p:txBody>
      </p:sp>
      <p:sp>
        <p:nvSpPr>
          <p:cNvPr id="2" name="Rounded Rectangular Callout 1"/>
          <p:cNvSpPr/>
          <p:nvPr/>
        </p:nvSpPr>
        <p:spPr>
          <a:xfrm>
            <a:off x="9296400" y="2819400"/>
            <a:ext cx="1828800" cy="1143000"/>
          </a:xfrm>
          <a:prstGeom prst="wedgeRoundRectCallout">
            <a:avLst>
              <a:gd name="adj1" fmla="val -152498"/>
              <a:gd name="adj2" fmla="val -37079"/>
              <a:gd name="adj3" fmla="val 16667"/>
            </a:avLst>
          </a:prstGeom>
          <a:solidFill>
            <a:srgbClr val="FFFFFF"/>
          </a:solidFill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i="1" kern="0" dirty="0">
                <a:solidFill>
                  <a:srgbClr val="CC00CC"/>
                </a:solidFill>
                <a:latin typeface="Calibri" pitchFamily="34" charset="0"/>
              </a:rPr>
              <a:t>U</a:t>
            </a:r>
            <a:r>
              <a:rPr lang="en-US" sz="3200" kern="0" dirty="0">
                <a:solidFill>
                  <a:srgbClr val="CC00CC"/>
                </a:solidFill>
                <a:latin typeface="Calibri" pitchFamily="34" charset="0"/>
              </a:rPr>
              <a:t> </a:t>
            </a:r>
            <a:r>
              <a:rPr lang="en-US" sz="3200" kern="0" dirty="0">
                <a:solidFill>
                  <a:srgbClr val="CC00CC"/>
                </a:solidFill>
                <a:latin typeface="Calibri" pitchFamily="34" charset="0"/>
                <a:sym typeface="Symbol"/>
              </a:rPr>
              <a:t> B</a:t>
            </a:r>
            <a:r>
              <a:rPr lang="en-US" sz="3200" b="1" i="1" kern="0" dirty="0">
                <a:solidFill>
                  <a:srgbClr val="CC00CC"/>
                </a:solidFill>
                <a:latin typeface="Calibri" pitchFamily="34" charset="0"/>
              </a:rPr>
              <a:t>U</a:t>
            </a:r>
            <a:endParaRPr lang="en-US" sz="2400" dirty="0">
              <a:solidFill>
                <a:srgbClr val="CC00CC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6751193" y="3547533"/>
            <a:ext cx="2590362" cy="2754586"/>
            <a:chOff x="2400" y="1401"/>
            <a:chExt cx="1183" cy="1258"/>
          </a:xfrm>
        </p:grpSpPr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3070" y="1488"/>
              <a:ext cx="155" cy="124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Calibri"/>
                <a:cs typeface="Calibri"/>
              </a:endParaRPr>
            </a:p>
          </p:txBody>
        </p:sp>
        <p:sp>
          <p:nvSpPr>
            <p:cNvPr id="7" name="Line 9"/>
            <p:cNvSpPr>
              <a:spLocks noChangeShapeType="1"/>
            </p:cNvSpPr>
            <p:nvPr/>
          </p:nvSpPr>
          <p:spPr bwMode="auto">
            <a:xfrm flipH="1">
              <a:off x="2916" y="1617"/>
              <a:ext cx="232" cy="361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400">
                <a:latin typeface="Calibri"/>
                <a:cs typeface="Calibri"/>
              </a:endParaRPr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2864" y="1978"/>
              <a:ext cx="129" cy="12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alibri"/>
                <a:cs typeface="Calibri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/>
          </p:nvGrpSpPr>
          <p:grpSpPr bwMode="auto">
            <a:xfrm>
              <a:off x="2400" y="2107"/>
              <a:ext cx="1057" cy="386"/>
              <a:chOff x="1536" y="2400"/>
              <a:chExt cx="1584" cy="624"/>
            </a:xfrm>
          </p:grpSpPr>
          <p:sp>
            <p:nvSpPr>
              <p:cNvPr id="16" name="Line 13"/>
              <p:cNvSpPr>
                <a:spLocks noChangeShapeType="1"/>
              </p:cNvSpPr>
              <p:nvPr/>
            </p:nvSpPr>
            <p:spPr bwMode="auto">
              <a:xfrm flipH="1">
                <a:off x="1536" y="2400"/>
                <a:ext cx="776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17" name="Line 14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808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18" name="Line 15"/>
              <p:cNvSpPr>
                <a:spLocks noChangeShapeType="1"/>
              </p:cNvSpPr>
              <p:nvPr/>
            </p:nvSpPr>
            <p:spPr bwMode="auto">
              <a:xfrm flipH="1">
                <a:off x="2021" y="2400"/>
                <a:ext cx="291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19" name="Line 16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280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</p:grpSp>
        <p:sp>
          <p:nvSpPr>
            <p:cNvPr id="10" name="Text Box 17"/>
            <p:cNvSpPr txBox="1">
              <a:spLocks noChangeArrowheads="1"/>
            </p:cNvSpPr>
            <p:nvPr/>
          </p:nvSpPr>
          <p:spPr bwMode="auto">
            <a:xfrm>
              <a:off x="3096" y="1680"/>
              <a:ext cx="373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C00000"/>
                  </a:solidFill>
                  <a:latin typeface="Calibri"/>
                  <a:cs typeface="Calibri"/>
                  <a:sym typeface="Symbol" pitchFamily="18" charset="2"/>
                </a:rPr>
                <a:t>a</a:t>
              </a:r>
              <a:endParaRPr lang="en-US" sz="2400" dirty="0">
                <a:solidFill>
                  <a:srgbClr val="C00000"/>
                </a:solidFill>
                <a:latin typeface="Calibri"/>
                <a:cs typeface="Calibri"/>
              </a:endParaRPr>
            </a:p>
          </p:txBody>
        </p:sp>
        <p:sp>
          <p:nvSpPr>
            <p:cNvPr id="11" name="Text Box 18"/>
            <p:cNvSpPr txBox="1">
              <a:spLocks noChangeArrowheads="1"/>
            </p:cNvSpPr>
            <p:nvPr/>
          </p:nvSpPr>
          <p:spPr bwMode="auto">
            <a:xfrm>
              <a:off x="3216" y="1401"/>
              <a:ext cx="12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Calibri"/>
                  <a:cs typeface="Calibri"/>
                </a:rPr>
                <a:t>s</a:t>
              </a:r>
            </a:p>
          </p:txBody>
        </p:sp>
        <p:sp>
          <p:nvSpPr>
            <p:cNvPr id="12" name="Text Box 19"/>
            <p:cNvSpPr txBox="1">
              <a:spLocks noChangeArrowheads="1"/>
            </p:cNvSpPr>
            <p:nvPr/>
          </p:nvSpPr>
          <p:spPr bwMode="auto">
            <a:xfrm>
              <a:off x="3024" y="1920"/>
              <a:ext cx="55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 err="1">
                  <a:solidFill>
                    <a:srgbClr val="008000"/>
                  </a:solidFill>
                  <a:latin typeface="Calibri"/>
                  <a:cs typeface="Calibri"/>
                </a:rPr>
                <a:t>s,</a:t>
              </a:r>
              <a:r>
                <a:rPr lang="en-US" sz="2400" dirty="0" err="1">
                  <a:solidFill>
                    <a:srgbClr val="008000"/>
                  </a:solidFill>
                  <a:latin typeface="Calibri"/>
                  <a:cs typeface="Calibri"/>
                  <a:sym typeface="Symbol" pitchFamily="18" charset="2"/>
                </a:rPr>
                <a:t>a</a:t>
              </a:r>
              <a:endParaRPr lang="en-US" sz="2400" dirty="0">
                <a:solidFill>
                  <a:srgbClr val="008000"/>
                </a:solidFill>
                <a:latin typeface="Calibri"/>
                <a:cs typeface="Calibri"/>
              </a:endParaRPr>
            </a:p>
          </p:txBody>
        </p:sp>
        <p:sp>
          <p:nvSpPr>
            <p:cNvPr id="13" name="Text Box 20"/>
            <p:cNvSpPr txBox="1">
              <a:spLocks noChangeArrowheads="1"/>
            </p:cNvSpPr>
            <p:nvPr/>
          </p:nvSpPr>
          <p:spPr bwMode="auto">
            <a:xfrm>
              <a:off x="2671" y="2277"/>
              <a:ext cx="43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 err="1">
                  <a:latin typeface="Calibri"/>
                  <a:cs typeface="Calibri"/>
                </a:rPr>
                <a:t>s,</a:t>
              </a:r>
              <a:r>
                <a:rPr lang="en-US" sz="2400" dirty="0" err="1">
                  <a:latin typeface="Calibri"/>
                  <a:cs typeface="Calibri"/>
                  <a:sym typeface="Symbol" pitchFamily="18" charset="2"/>
                </a:rPr>
                <a:t>a</a:t>
              </a:r>
              <a:r>
                <a:rPr lang="en-US" sz="2400" dirty="0" err="1">
                  <a:latin typeface="Calibri"/>
                  <a:cs typeface="Calibri"/>
                </a:rPr>
                <a:t>,s</a:t>
              </a:r>
              <a:r>
                <a:rPr lang="ja-JP" altLang="en-US" sz="2400" dirty="0">
                  <a:latin typeface="Calibri"/>
                  <a:cs typeface="Calibri"/>
                </a:rPr>
                <a:t>’</a:t>
              </a:r>
              <a:endParaRPr lang="en-US" sz="2400" dirty="0">
                <a:latin typeface="Calibri"/>
                <a:cs typeface="Calibri"/>
              </a:endParaRPr>
            </a:p>
          </p:txBody>
        </p:sp>
        <p:sp>
          <p:nvSpPr>
            <p:cNvPr id="14" name="AutoShape 21"/>
            <p:cNvSpPr>
              <a:spLocks noChangeArrowheads="1"/>
            </p:cNvSpPr>
            <p:nvPr/>
          </p:nvSpPr>
          <p:spPr bwMode="auto">
            <a:xfrm>
              <a:off x="3019" y="2499"/>
              <a:ext cx="154" cy="123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/>
              <a:endParaRPr lang="en-US" sz="2400">
                <a:latin typeface="Calibri"/>
                <a:cs typeface="Calibri"/>
              </a:endParaRPr>
            </a:p>
          </p:txBody>
        </p:sp>
        <p:sp>
          <p:nvSpPr>
            <p:cNvPr id="15" name="Text Box 22"/>
            <p:cNvSpPr txBox="1">
              <a:spLocks noChangeArrowheads="1"/>
            </p:cNvSpPr>
            <p:nvPr/>
          </p:nvSpPr>
          <p:spPr bwMode="auto">
            <a:xfrm>
              <a:off x="3096" y="2448"/>
              <a:ext cx="33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Calibri"/>
                  <a:cs typeface="Calibri"/>
                </a:rPr>
                <a:t>s</a:t>
              </a:r>
              <a:r>
                <a:rPr lang="ja-JP" altLang="en-US" sz="2400">
                  <a:solidFill>
                    <a:srgbClr val="0000FF"/>
                  </a:solidFill>
                  <a:latin typeface="Calibri"/>
                  <a:cs typeface="Calibri"/>
                </a:rPr>
                <a:t>’</a:t>
              </a:r>
              <a:endParaRPr lang="en-US" sz="2400" dirty="0">
                <a:solidFill>
                  <a:srgbClr val="0000FF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36875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1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7.4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791" y="1143000"/>
            <a:ext cx="6206418" cy="5715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90CD5E5-3410-BD48-834A-30713721C19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7600" y="214838"/>
            <a:ext cx="4517209" cy="662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538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7.5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545" y="1143000"/>
            <a:ext cx="6176910" cy="5715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AD95536-E5AB-A542-8815-5C2E0EF60C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1400" y="214838"/>
            <a:ext cx="4517209" cy="662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72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7.5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400" y="1143000"/>
            <a:ext cx="6207201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115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8.0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7179" y="1143000"/>
            <a:ext cx="6177643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1659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8.0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1157098"/>
            <a:ext cx="6172200" cy="5700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268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8.0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644" y="1143000"/>
            <a:ext cx="6186713" cy="5714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783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Recap: Markov Decision Process (MDP)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10600" cy="5181600"/>
          </a:xfrm>
        </p:spPr>
        <p:txBody>
          <a:bodyPr/>
          <a:lstStyle/>
          <a:p>
            <a:r>
              <a:rPr lang="en-US" altLang="ja-JP" sz="2400" dirty="0">
                <a:ea typeface="ＭＳ Ｐゴシック" pitchFamily="34" charset="-128"/>
              </a:rPr>
              <a:t>What is a Markov Decision Process?</a:t>
            </a:r>
          </a:p>
          <a:p>
            <a:pPr marL="0" indent="0">
              <a:buNone/>
            </a:pPr>
            <a:endParaRPr lang="en-US" altLang="ja-JP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None/>
            </a:pPr>
            <a:endParaRPr lang="en-US" sz="2400" dirty="0">
              <a:ea typeface="ＭＳ Ｐゴシック" pitchFamily="34" charset="-128"/>
            </a:endParaRPr>
          </a:p>
        </p:txBody>
      </p:sp>
      <p:pic>
        <p:nvPicPr>
          <p:cNvPr id="24579" name="Picture 2" descr="\\.host\Shared Folders\Shared with PC\images\Marko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96400" y="1447800"/>
            <a:ext cx="214312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448800" y="433447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Calibri" pitchFamily="34" charset="0"/>
              </a:rPr>
              <a:t>Andrey</a:t>
            </a:r>
            <a:r>
              <a:rPr lang="en-US" dirty="0">
                <a:latin typeface="Calibri" pitchFamily="34" charset="0"/>
              </a:rPr>
              <a:t> Markov (1856-1922)</a:t>
            </a:r>
          </a:p>
          <a:p>
            <a:pPr algn="ctr"/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78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8.1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8972" y="1173166"/>
            <a:ext cx="6154057" cy="5684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8563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8.1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1148034"/>
            <a:ext cx="6172200" cy="5709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4423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8.2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1175224"/>
            <a:ext cx="6172200" cy="568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2617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8.2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198" y="1157224"/>
            <a:ext cx="6179605" cy="5700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9655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8.3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725" y="1143000"/>
            <a:ext cx="619655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7079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8.3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1138306"/>
            <a:ext cx="6172200" cy="571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2424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k=12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8.4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725" y="1143000"/>
            <a:ext cx="619655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1788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k=100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1" y="593467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Noise = 0.2</a:t>
            </a:r>
          </a:p>
          <a:p>
            <a:r>
              <a:rPr lang="en-US" dirty="0">
                <a:latin typeface="Calibri"/>
                <a:cs typeface="Calibri"/>
              </a:rPr>
              <a:t>Discount = 0.9</a:t>
            </a:r>
          </a:p>
          <a:p>
            <a:r>
              <a:rPr lang="en-US" dirty="0">
                <a:latin typeface="Calibri"/>
                <a:cs typeface="Calibri"/>
              </a:rPr>
              <a:t>Living reward = 0</a:t>
            </a:r>
          </a:p>
        </p:txBody>
      </p:sp>
      <p:pic>
        <p:nvPicPr>
          <p:cNvPr id="3" name="Picture 2" descr="Screen Shot 2014-08-10 at 7.49.2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746" y="1130418"/>
            <a:ext cx="6190508" cy="5727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1770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know it will converge?*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12192000" cy="4729164"/>
          </a:xfrm>
        </p:spPr>
        <p:txBody>
          <a:bodyPr/>
          <a:lstStyle/>
          <a:p>
            <a:r>
              <a:rPr lang="en-US" dirty="0"/>
              <a:t>New concept: </a:t>
            </a:r>
            <a:r>
              <a:rPr lang="en-US" b="1" i="1" dirty="0">
                <a:solidFill>
                  <a:srgbClr val="FF0000"/>
                </a:solidFill>
              </a:rPr>
              <a:t>contraction</a:t>
            </a:r>
          </a:p>
          <a:p>
            <a:pPr lvl="1"/>
            <a:r>
              <a:rPr lang="en-US" dirty="0"/>
              <a:t>If some operator </a:t>
            </a:r>
            <a:r>
              <a:rPr lang="en-US" dirty="0">
                <a:solidFill>
                  <a:srgbClr val="CC00CC"/>
                </a:solidFill>
              </a:rPr>
              <a:t>F</a:t>
            </a:r>
            <a:r>
              <a:rPr lang="en-US" dirty="0"/>
              <a:t> is a contraction by a factor, it brings any pair of objects </a:t>
            </a:r>
            <a:r>
              <a:rPr lang="en-US" b="1" i="1" dirty="0">
                <a:solidFill>
                  <a:srgbClr val="0000FF"/>
                </a:solidFill>
              </a:rPr>
              <a:t>closer</a:t>
            </a:r>
            <a:r>
              <a:rPr lang="en-US" dirty="0"/>
              <a:t> to each other (according to some metric </a:t>
            </a:r>
            <a:r>
              <a:rPr lang="en-US" dirty="0">
                <a:solidFill>
                  <a:srgbClr val="CC00CC"/>
                </a:solidFill>
              </a:rPr>
              <a:t>d( , )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For any </a:t>
            </a:r>
            <a:r>
              <a:rPr lang="en-US" dirty="0">
                <a:solidFill>
                  <a:srgbClr val="CC00CC"/>
                </a:solidFill>
              </a:rPr>
              <a:t>x</a:t>
            </a:r>
            <a:r>
              <a:rPr lang="en-US" dirty="0"/>
              <a:t>, </a:t>
            </a:r>
            <a:r>
              <a:rPr lang="en-US" dirty="0">
                <a:solidFill>
                  <a:srgbClr val="CC00CC"/>
                </a:solidFill>
              </a:rPr>
              <a:t>y  </a:t>
            </a:r>
            <a:r>
              <a:rPr lang="en-US" dirty="0"/>
              <a:t> </a:t>
            </a:r>
            <a:r>
              <a:rPr lang="en-US" dirty="0">
                <a:solidFill>
                  <a:srgbClr val="CC00CC"/>
                </a:solidFill>
              </a:rPr>
              <a:t>d(</a:t>
            </a:r>
            <a:r>
              <a:rPr lang="en-US" dirty="0" err="1">
                <a:solidFill>
                  <a:srgbClr val="CC00CC"/>
                </a:solidFill>
              </a:rPr>
              <a:t>Fx,Fy</a:t>
            </a:r>
            <a:r>
              <a:rPr lang="en-US" dirty="0">
                <a:solidFill>
                  <a:srgbClr val="CC00CC"/>
                </a:solidFill>
              </a:rPr>
              <a:t>)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</a:t>
            </a:r>
            <a:r>
              <a:rPr lang="en-US" dirty="0">
                <a:solidFill>
                  <a:srgbClr val="CC00CC"/>
                </a:solidFill>
              </a:rPr>
              <a:t>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c d(</a:t>
            </a:r>
            <a:r>
              <a:rPr lang="en-US" dirty="0" err="1">
                <a:solidFill>
                  <a:srgbClr val="CC00CC"/>
                </a:solidFill>
              </a:rPr>
              <a:t>x,y</a:t>
            </a:r>
            <a:r>
              <a:rPr lang="en-US" dirty="0">
                <a:solidFill>
                  <a:srgbClr val="CC00CC"/>
                </a:solidFill>
              </a:rPr>
              <a:t>) </a:t>
            </a:r>
            <a:r>
              <a:rPr lang="en-US" dirty="0"/>
              <a:t>where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i="1" dirty="0">
                <a:solidFill>
                  <a:srgbClr val="CC00CC"/>
                </a:solidFill>
                <a:sym typeface="Symbol"/>
              </a:rPr>
              <a:t>c &lt;1</a:t>
            </a:r>
            <a:endParaRPr lang="en-US" dirty="0">
              <a:solidFill>
                <a:srgbClr val="CC00CC"/>
              </a:solidFill>
            </a:endParaRPr>
          </a:p>
          <a:p>
            <a:pPr lvl="1"/>
            <a:r>
              <a:rPr lang="en-US" dirty="0"/>
              <a:t>If </a:t>
            </a:r>
            <a:r>
              <a:rPr lang="en-US" dirty="0">
                <a:solidFill>
                  <a:srgbClr val="CC00CC"/>
                </a:solidFill>
              </a:rPr>
              <a:t>F</a:t>
            </a:r>
            <a:r>
              <a:rPr lang="en-US" dirty="0"/>
              <a:t> is a contraction it has a unique fixed point </a:t>
            </a:r>
            <a:r>
              <a:rPr lang="en-US" dirty="0">
                <a:solidFill>
                  <a:srgbClr val="CC00CC"/>
                </a:solidFill>
              </a:rPr>
              <a:t>z</a:t>
            </a:r>
            <a:r>
              <a:rPr lang="en-US" dirty="0"/>
              <a:t> (i.e., </a:t>
            </a:r>
            <a:r>
              <a:rPr lang="en-US" dirty="0" err="1">
                <a:solidFill>
                  <a:srgbClr val="CC00CC"/>
                </a:solidFill>
              </a:rPr>
              <a:t>Fz</a:t>
            </a:r>
            <a:r>
              <a:rPr lang="en-US" dirty="0">
                <a:solidFill>
                  <a:srgbClr val="CC00CC"/>
                </a:solidFill>
              </a:rPr>
              <a:t>=z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Proof: Suppose it had two fixed points z and z’</a:t>
            </a:r>
          </a:p>
          <a:p>
            <a:pPr lvl="2"/>
            <a:r>
              <a:rPr lang="en-US" dirty="0"/>
              <a:t>Then </a:t>
            </a:r>
            <a:r>
              <a:rPr lang="en-US" dirty="0">
                <a:solidFill>
                  <a:srgbClr val="CC00CC"/>
                </a:solidFill>
              </a:rPr>
              <a:t>d(</a:t>
            </a:r>
            <a:r>
              <a:rPr lang="en-US" dirty="0" err="1">
                <a:solidFill>
                  <a:srgbClr val="CC00CC"/>
                </a:solidFill>
              </a:rPr>
              <a:t>Fz,Fz</a:t>
            </a:r>
            <a:r>
              <a:rPr lang="en-US" dirty="0">
                <a:solidFill>
                  <a:srgbClr val="CC00CC"/>
                </a:solidFill>
              </a:rPr>
              <a:t>’) = d(</a:t>
            </a:r>
            <a:r>
              <a:rPr lang="en-US" dirty="0" err="1">
                <a:solidFill>
                  <a:srgbClr val="CC00CC"/>
                </a:solidFill>
              </a:rPr>
              <a:t>z,z</a:t>
            </a:r>
            <a:r>
              <a:rPr lang="en-US" dirty="0">
                <a:solidFill>
                  <a:srgbClr val="CC00CC"/>
                </a:solidFill>
              </a:rPr>
              <a:t>’)  </a:t>
            </a:r>
            <a:r>
              <a:rPr lang="en-US" spc="-500" dirty="0">
                <a:solidFill>
                  <a:srgbClr val="CC00CC"/>
                </a:solidFill>
              </a:rPr>
              <a:t> </a:t>
            </a:r>
            <a:r>
              <a:rPr lang="en-US" dirty="0"/>
              <a:t>violating the contraction property</a:t>
            </a:r>
          </a:p>
          <a:p>
            <a:r>
              <a:rPr lang="en-US" dirty="0"/>
              <a:t>Reminder: Value iteration is just </a:t>
            </a:r>
            <a:r>
              <a:rPr lang="en-US" b="1" i="1" spc="-500" dirty="0">
                <a:solidFill>
                  <a:srgbClr val="CC00CC"/>
                </a:solidFill>
              </a:rPr>
              <a:t>U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baseline="-25000" dirty="0">
                <a:solidFill>
                  <a:srgbClr val="CC00CC"/>
                </a:solidFill>
              </a:rPr>
              <a:t>k+1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 </a:t>
            </a:r>
            <a:r>
              <a:rPr lang="en-US" dirty="0" err="1">
                <a:solidFill>
                  <a:srgbClr val="CC00CC"/>
                </a:solidFill>
                <a:sym typeface="Symbol"/>
              </a:rPr>
              <a:t>B</a:t>
            </a:r>
            <a:r>
              <a:rPr lang="en-US" i="1" dirty="0" err="1">
                <a:solidFill>
                  <a:srgbClr val="CC00CC"/>
                </a:solidFill>
              </a:rPr>
              <a:t>U</a:t>
            </a:r>
            <a:r>
              <a:rPr lang="en-US" baseline="-25000" dirty="0" err="1">
                <a:solidFill>
                  <a:srgbClr val="CC00CC"/>
                </a:solidFill>
              </a:rPr>
              <a:t>k</a:t>
            </a:r>
            <a:endParaRPr lang="en-US" dirty="0"/>
          </a:p>
          <a:p>
            <a:r>
              <a:rPr lang="en-US" b="1" dirty="0"/>
              <a:t>The Bellman update </a:t>
            </a:r>
            <a:r>
              <a:rPr lang="en-US" b="1" dirty="0">
                <a:solidFill>
                  <a:srgbClr val="CC00CC"/>
                </a:solidFill>
              </a:rPr>
              <a:t>B</a:t>
            </a:r>
            <a:r>
              <a:rPr lang="en-US" b="1" dirty="0"/>
              <a:t> is a contraction by </a:t>
            </a:r>
            <a:r>
              <a:rPr lang="en-US" b="1" dirty="0">
                <a:solidFill>
                  <a:srgbClr val="CC00CC"/>
                </a:solidFill>
                <a:sym typeface="Symbol"/>
              </a:rPr>
              <a:t></a:t>
            </a:r>
            <a:r>
              <a:rPr lang="en-US" b="1" dirty="0"/>
              <a:t> </a:t>
            </a:r>
          </a:p>
          <a:p>
            <a:pPr lvl="1"/>
            <a:r>
              <a:rPr lang="en-US" dirty="0"/>
              <a:t>Metric is the </a:t>
            </a:r>
            <a:r>
              <a:rPr lang="en-US" b="1" i="1" dirty="0">
                <a:solidFill>
                  <a:srgbClr val="FF0000"/>
                </a:solidFill>
              </a:rPr>
              <a:t>max norm</a:t>
            </a:r>
            <a:r>
              <a:rPr lang="en-US" dirty="0">
                <a:solidFill>
                  <a:srgbClr val="000090"/>
                </a:solidFill>
              </a:rPr>
              <a:t>: </a:t>
            </a:r>
            <a:r>
              <a:rPr lang="en-US" spc="-500" dirty="0">
                <a:solidFill>
                  <a:srgbClr val="CC00CC"/>
                </a:solidFill>
              </a:rPr>
              <a:t>||      </a:t>
            </a:r>
            <a:r>
              <a:rPr lang="en-US" b="1" i="1" spc="-500" dirty="0">
                <a:solidFill>
                  <a:srgbClr val="CC00CC"/>
                </a:solidFill>
              </a:rPr>
              <a:t>V</a:t>
            </a:r>
            <a:r>
              <a:rPr lang="en-US" dirty="0">
                <a:solidFill>
                  <a:srgbClr val="CC00CC"/>
                </a:solidFill>
              </a:rPr>
              <a:t> – </a:t>
            </a:r>
            <a:r>
              <a:rPr lang="en-US" b="1" i="1" dirty="0">
                <a:solidFill>
                  <a:srgbClr val="CC00CC"/>
                </a:solidFill>
              </a:rPr>
              <a:t>W</a:t>
            </a:r>
            <a:r>
              <a:rPr lang="en-US" spc="-500" dirty="0">
                <a:solidFill>
                  <a:srgbClr val="CC00CC"/>
                </a:solidFill>
              </a:rPr>
              <a:t>||         </a:t>
            </a:r>
            <a:r>
              <a:rPr lang="en-US" dirty="0">
                <a:solidFill>
                  <a:srgbClr val="CC00CC"/>
                </a:solidFill>
                <a:sym typeface="Symbol"/>
              </a:rPr>
              <a:t>=</a:t>
            </a:r>
            <a:r>
              <a:rPr lang="en-US" dirty="0">
                <a:solidFill>
                  <a:srgbClr val="CC00CC"/>
                </a:solidFill>
              </a:rPr>
              <a:t> </a:t>
            </a:r>
            <a:r>
              <a:rPr lang="en-US" dirty="0" err="1">
                <a:solidFill>
                  <a:srgbClr val="CC00CC"/>
                </a:solidFill>
              </a:rPr>
              <a:t>max</a:t>
            </a:r>
            <a:r>
              <a:rPr lang="en-US" baseline="-25000" dirty="0" err="1">
                <a:solidFill>
                  <a:srgbClr val="CC00CC"/>
                </a:solidFill>
              </a:rPr>
              <a:t>s</a:t>
            </a:r>
            <a:r>
              <a:rPr lang="en-US" dirty="0">
                <a:solidFill>
                  <a:srgbClr val="CC00CC"/>
                </a:solidFill>
              </a:rPr>
              <a:t> |V(s) – W(s)|</a:t>
            </a:r>
          </a:p>
          <a:p>
            <a:pPr lvl="1"/>
            <a:r>
              <a:rPr lang="en-US" dirty="0"/>
              <a:t>Proof: follows from definition of </a:t>
            </a:r>
            <a:r>
              <a:rPr lang="en-US" dirty="0">
                <a:solidFill>
                  <a:srgbClr val="CC00CC"/>
                </a:solidFill>
              </a:rPr>
              <a:t>B</a:t>
            </a:r>
            <a:r>
              <a:rPr lang="en-US" dirty="0"/>
              <a:t>, i.e., Bellman equation</a:t>
            </a:r>
            <a:endParaRPr lang="en-US" dirty="0">
              <a:solidFill>
                <a:srgbClr val="000090"/>
              </a:solidFill>
            </a:endParaRP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5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7D7CBA2C-8853-4EEC-A9C0-BF38CC3A9085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8763000" y="2590800"/>
            <a:ext cx="3429000" cy="457200"/>
          </a:xfrm>
          <a:prstGeom prst="wedgeRoundRectCallout">
            <a:avLst>
              <a:gd name="adj1" fmla="val -109016"/>
              <a:gd name="adj2" fmla="val -3183"/>
              <a:gd name="adj3" fmla="val 16667"/>
            </a:avLst>
          </a:prstGeom>
          <a:solidFill>
            <a:srgbClr val="FFFFFF"/>
          </a:solidFill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E.g., </a:t>
            </a:r>
            <a:r>
              <a:rPr lang="en-US" dirty="0" err="1">
                <a:solidFill>
                  <a:srgbClr val="CC00CC"/>
                </a:solidFill>
              </a:rPr>
              <a:t>Fx</a:t>
            </a:r>
            <a:r>
              <a:rPr lang="en-US" dirty="0">
                <a:solidFill>
                  <a:srgbClr val="CC00CC"/>
                </a:solidFill>
              </a:rPr>
              <a:t> = x/2</a:t>
            </a:r>
          </a:p>
        </p:txBody>
      </p:sp>
    </p:spTree>
    <p:extLst>
      <p:ext uri="{BB962C8B-B14F-4D97-AF65-F5344CB8AC3E}">
        <p14:creationId xmlns:p14="http://schemas.microsoft.com/office/powerpoint/2010/main" val="30394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Recap: Markov Decision Process (MDP)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10600" cy="5181600"/>
          </a:xfrm>
        </p:spPr>
        <p:txBody>
          <a:bodyPr/>
          <a:lstStyle/>
          <a:p>
            <a:r>
              <a:rPr lang="en-US" altLang="ja-JP" sz="2400" dirty="0">
                <a:ea typeface="ＭＳ Ｐゴシック" pitchFamily="34" charset="-128"/>
              </a:rPr>
              <a:t>What is a Markov Decision Process?</a:t>
            </a:r>
          </a:p>
          <a:p>
            <a:pPr lvl="1"/>
            <a:r>
              <a:rPr lang="en-US" altLang="ja-JP" sz="2000" dirty="0">
                <a:ea typeface="ＭＳ Ｐゴシック" pitchFamily="34" charset="-128"/>
              </a:rPr>
              <a:t>State transition model is </a:t>
            </a:r>
            <a:r>
              <a:rPr lang="en-US" altLang="ja-JP" sz="2000" dirty="0" err="1">
                <a:ea typeface="ＭＳ Ｐゴシック" pitchFamily="34" charset="-128"/>
              </a:rPr>
              <a:t>markov</a:t>
            </a:r>
            <a:endParaRPr lang="en-US" altLang="ja-JP" sz="2000" dirty="0">
              <a:ea typeface="ＭＳ Ｐゴシック" pitchFamily="34" charset="-128"/>
            </a:endParaRPr>
          </a:p>
          <a:p>
            <a:pPr lvl="1"/>
            <a:r>
              <a:rPr lang="en-US" altLang="ja-JP" sz="2000" dirty="0">
                <a:ea typeface="ＭＳ Ｐゴシック" pitchFamily="34" charset="-128"/>
              </a:rPr>
              <a:t>Utility function is additive discounted rewards</a:t>
            </a:r>
          </a:p>
          <a:p>
            <a:pPr>
              <a:lnSpc>
                <a:spcPct val="80000"/>
              </a:lnSpc>
            </a:pPr>
            <a:r>
              <a:rPr lang="en-US" sz="2400" dirty="0">
                <a:ea typeface="ＭＳ Ｐゴシック" pitchFamily="34" charset="-128"/>
              </a:rPr>
              <a:t>An MDP is defined by: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ea typeface="ＭＳ Ｐゴシック" pitchFamily="34" charset="-128"/>
              </a:rPr>
              <a:t>A </a:t>
            </a:r>
            <a:r>
              <a:rPr lang="en-US" sz="2000" dirty="0">
                <a:solidFill>
                  <a:srgbClr val="CC0000"/>
                </a:solidFill>
                <a:ea typeface="ＭＳ Ｐゴシック" pitchFamily="34" charset="-128"/>
              </a:rPr>
              <a:t>set of states </a:t>
            </a:r>
            <a:r>
              <a:rPr lang="en-US" sz="2000" i="1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 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 </a:t>
            </a:r>
            <a:r>
              <a:rPr lang="en-US" sz="2000" i="1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ea typeface="ＭＳ Ｐゴシック" pitchFamily="34" charset="-128"/>
              </a:rPr>
              <a:t>A </a:t>
            </a:r>
            <a:r>
              <a:rPr lang="en-US" sz="2000" dirty="0">
                <a:solidFill>
                  <a:srgbClr val="CC0000"/>
                </a:solidFill>
                <a:ea typeface="ＭＳ Ｐゴシック" pitchFamily="34" charset="-128"/>
              </a:rPr>
              <a:t>set of actions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 </a:t>
            </a:r>
            <a:r>
              <a:rPr lang="en-US" sz="2000" i="1" dirty="0">
                <a:solidFill>
                  <a:srgbClr val="CC00CC"/>
                </a:solidFill>
                <a:ea typeface="ＭＳ Ｐゴシック" pitchFamily="34" charset="-128"/>
              </a:rPr>
              <a:t>a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 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 </a:t>
            </a:r>
            <a:r>
              <a:rPr lang="en-US" sz="2000" i="1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A</a:t>
            </a:r>
            <a:endParaRPr lang="en-US" sz="2000" i="1" dirty="0">
              <a:solidFill>
                <a:srgbClr val="CC00CC"/>
              </a:solidFill>
              <a:ea typeface="ＭＳ Ｐゴシック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sz="2000" dirty="0">
                <a:ea typeface="ＭＳ Ｐゴシック" pitchFamily="34" charset="-128"/>
              </a:rPr>
              <a:t>A </a:t>
            </a:r>
            <a:r>
              <a:rPr lang="en-US" sz="2000" dirty="0">
                <a:solidFill>
                  <a:srgbClr val="CC0000"/>
                </a:solidFill>
                <a:ea typeface="ＭＳ Ｐゴシック" pitchFamily="34" charset="-128"/>
              </a:rPr>
              <a:t>transition model </a:t>
            </a:r>
            <a:r>
              <a:rPr lang="en-US" sz="2000" i="1" dirty="0">
                <a:solidFill>
                  <a:srgbClr val="CC00CC"/>
                </a:solidFill>
                <a:ea typeface="ＭＳ Ｐゴシック" pitchFamily="34" charset="-128"/>
              </a:rPr>
              <a:t>T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(</a:t>
            </a:r>
            <a:r>
              <a:rPr lang="en-US" sz="2000" i="1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, </a:t>
            </a:r>
            <a:r>
              <a:rPr lang="en-US" sz="2000" i="1" dirty="0">
                <a:solidFill>
                  <a:srgbClr val="CC00CC"/>
                </a:solidFill>
                <a:ea typeface="ＭＳ Ｐゴシック" pitchFamily="34" charset="-128"/>
              </a:rPr>
              <a:t>a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, </a:t>
            </a:r>
            <a:r>
              <a:rPr lang="en-US" sz="2000" i="1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altLang="ja-JP" sz="2000" dirty="0">
                <a:solidFill>
                  <a:srgbClr val="CC00CC"/>
                </a:solidFill>
                <a:ea typeface="ＭＳ Ｐゴシック" pitchFamily="34" charset="-128"/>
              </a:rPr>
              <a:t>’)</a:t>
            </a:r>
          </a:p>
          <a:p>
            <a:pPr lvl="2">
              <a:lnSpc>
                <a:spcPct val="80000"/>
              </a:lnSpc>
            </a:pPr>
            <a:r>
              <a:rPr lang="en-US" sz="1800" dirty="0">
                <a:ea typeface="ＭＳ Ｐゴシック" pitchFamily="34" charset="-128"/>
              </a:rPr>
              <a:t>Probability that</a:t>
            </a:r>
            <a:r>
              <a:rPr lang="en-US" sz="1800" i="1" dirty="0">
                <a:solidFill>
                  <a:srgbClr val="CC00CC"/>
                </a:solidFill>
                <a:ea typeface="ＭＳ Ｐゴシック" pitchFamily="34" charset="-128"/>
              </a:rPr>
              <a:t> a</a:t>
            </a:r>
            <a:r>
              <a:rPr lang="en-US" sz="1800" dirty="0">
                <a:ea typeface="ＭＳ Ｐゴシック" pitchFamily="34" charset="-128"/>
              </a:rPr>
              <a:t> from</a:t>
            </a:r>
            <a:r>
              <a:rPr lang="en-US" sz="1800" i="1" dirty="0">
                <a:solidFill>
                  <a:srgbClr val="CC00CC"/>
                </a:solidFill>
                <a:ea typeface="ＭＳ Ｐゴシック" pitchFamily="34" charset="-128"/>
              </a:rPr>
              <a:t> s</a:t>
            </a:r>
            <a:r>
              <a:rPr lang="en-US" sz="1800" dirty="0">
                <a:ea typeface="ＭＳ Ｐゴシック" pitchFamily="34" charset="-128"/>
              </a:rPr>
              <a:t> leads to </a:t>
            </a:r>
            <a:r>
              <a:rPr lang="en-US" sz="1800" i="1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sz="1800" dirty="0">
                <a:solidFill>
                  <a:srgbClr val="CC00CC"/>
                </a:solidFill>
                <a:ea typeface="ＭＳ Ｐゴシック" pitchFamily="34" charset="-128"/>
              </a:rPr>
              <a:t>’</a:t>
            </a:r>
            <a:r>
              <a:rPr lang="en-US" sz="1800" dirty="0">
                <a:ea typeface="ＭＳ Ｐゴシック" pitchFamily="34" charset="-128"/>
              </a:rPr>
              <a:t>, i.e.,</a:t>
            </a:r>
            <a:r>
              <a:rPr lang="en-US" sz="1800" dirty="0">
                <a:solidFill>
                  <a:srgbClr val="CC00CC"/>
                </a:solidFill>
                <a:ea typeface="ＭＳ Ｐゴシック" pitchFamily="34" charset="-128"/>
              </a:rPr>
              <a:t> </a:t>
            </a:r>
            <a:r>
              <a:rPr lang="en-US" sz="1800" i="1" dirty="0">
                <a:solidFill>
                  <a:srgbClr val="CC00CC"/>
                </a:solidFill>
                <a:ea typeface="ＭＳ Ｐゴシック" pitchFamily="34" charset="-128"/>
              </a:rPr>
              <a:t>P</a:t>
            </a:r>
            <a:r>
              <a:rPr lang="en-US" sz="1800" dirty="0">
                <a:solidFill>
                  <a:srgbClr val="CC00CC"/>
                </a:solidFill>
                <a:ea typeface="ＭＳ Ｐゴシック" pitchFamily="34" charset="-128"/>
              </a:rPr>
              <a:t>(</a:t>
            </a:r>
            <a:r>
              <a:rPr lang="en-US" sz="1800" i="1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altLang="ja-JP" sz="1800" dirty="0">
                <a:solidFill>
                  <a:srgbClr val="CC00CC"/>
                </a:solidFill>
                <a:ea typeface="ＭＳ Ｐゴシック" pitchFamily="34" charset="-128"/>
              </a:rPr>
              <a:t>’|</a:t>
            </a:r>
            <a:r>
              <a:rPr lang="en-US" altLang="ja-JP" sz="1800" i="1" dirty="0">
                <a:solidFill>
                  <a:srgbClr val="CC00CC"/>
                </a:solidFill>
                <a:ea typeface="ＭＳ Ｐゴシック" pitchFamily="34" charset="-128"/>
              </a:rPr>
              <a:t> s</a:t>
            </a:r>
            <a:r>
              <a:rPr lang="en-US" altLang="ja-JP" sz="1800" dirty="0">
                <a:solidFill>
                  <a:srgbClr val="CC00CC"/>
                </a:solidFill>
                <a:ea typeface="ＭＳ Ｐゴシック" pitchFamily="34" charset="-128"/>
              </a:rPr>
              <a:t>, </a:t>
            </a:r>
            <a:r>
              <a:rPr lang="en-US" altLang="ja-JP" sz="1800" i="1" dirty="0">
                <a:solidFill>
                  <a:srgbClr val="CC00CC"/>
                </a:solidFill>
                <a:ea typeface="ＭＳ Ｐゴシック" pitchFamily="34" charset="-128"/>
              </a:rPr>
              <a:t>a</a:t>
            </a:r>
            <a:r>
              <a:rPr lang="en-US" altLang="ja-JP" sz="1800" dirty="0">
                <a:solidFill>
                  <a:srgbClr val="CC00CC"/>
                </a:solidFill>
                <a:ea typeface="ＭＳ Ｐゴシック" pitchFamily="34" charset="-128"/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ea typeface="ＭＳ Ｐゴシック" pitchFamily="34" charset="-128"/>
              </a:rPr>
              <a:t>A </a:t>
            </a:r>
            <a:r>
              <a:rPr lang="en-US" sz="2000" dirty="0">
                <a:solidFill>
                  <a:srgbClr val="CC0000"/>
                </a:solidFill>
                <a:ea typeface="ＭＳ Ｐゴシック" pitchFamily="34" charset="-128"/>
              </a:rPr>
              <a:t>reward function </a:t>
            </a:r>
            <a:r>
              <a:rPr lang="en-US" sz="1800" i="1" dirty="0">
                <a:solidFill>
                  <a:srgbClr val="CC00CC"/>
                </a:solidFill>
                <a:ea typeface="ＭＳ Ｐゴシック" pitchFamily="34" charset="-128"/>
              </a:rPr>
              <a:t>R</a:t>
            </a:r>
            <a:r>
              <a:rPr lang="en-US" sz="1800" dirty="0">
                <a:solidFill>
                  <a:srgbClr val="CC00CC"/>
                </a:solidFill>
                <a:ea typeface="ＭＳ Ｐゴシック" pitchFamily="34" charset="-128"/>
              </a:rPr>
              <a:t>(</a:t>
            </a:r>
            <a:r>
              <a:rPr lang="en-US" sz="1800" i="1" dirty="0">
                <a:solidFill>
                  <a:srgbClr val="CC00CC"/>
                </a:solidFill>
                <a:ea typeface="ＭＳ Ｐゴシック" pitchFamily="34" charset="-128"/>
              </a:rPr>
              <a:t>s, a, s’</a:t>
            </a:r>
            <a:r>
              <a:rPr lang="en-US" altLang="ja-JP" sz="1800" dirty="0">
                <a:solidFill>
                  <a:srgbClr val="CC00CC"/>
                </a:solidFill>
                <a:ea typeface="ＭＳ Ｐゴシック" pitchFamily="34" charset="-128"/>
              </a:rPr>
              <a:t>) for each transition </a:t>
            </a:r>
            <a:endParaRPr lang="en-US" altLang="ja-JP" sz="1800" dirty="0">
              <a:ea typeface="ＭＳ Ｐゴシック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sz="2000" dirty="0">
                <a:ea typeface="ＭＳ Ｐゴシック" pitchFamily="34" charset="-128"/>
              </a:rPr>
              <a:t>A </a:t>
            </a:r>
            <a:r>
              <a:rPr lang="en-US" sz="2000" dirty="0">
                <a:solidFill>
                  <a:srgbClr val="CC0000"/>
                </a:solidFill>
                <a:ea typeface="ＭＳ Ｐゴシック" pitchFamily="34" charset="-128"/>
              </a:rPr>
              <a:t>start state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ea typeface="ＭＳ Ｐゴシック" pitchFamily="34" charset="-128"/>
              </a:rPr>
              <a:t>Possibly a </a:t>
            </a:r>
            <a:r>
              <a:rPr lang="en-US" sz="2000" dirty="0">
                <a:solidFill>
                  <a:srgbClr val="CC0000"/>
                </a:solidFill>
                <a:ea typeface="ＭＳ Ｐゴシック" pitchFamily="34" charset="-128"/>
              </a:rPr>
              <a:t>terminal state</a:t>
            </a:r>
            <a:r>
              <a:rPr lang="en-US" sz="2000" dirty="0">
                <a:ea typeface="ＭＳ Ｐゴシック" pitchFamily="34" charset="-128"/>
              </a:rPr>
              <a:t> (or </a:t>
            </a:r>
            <a:r>
              <a:rPr lang="en-US" sz="2000" dirty="0">
                <a:solidFill>
                  <a:srgbClr val="FF0000"/>
                </a:solidFill>
                <a:ea typeface="ＭＳ Ｐゴシック" pitchFamily="34" charset="-128"/>
              </a:rPr>
              <a:t>absorbing</a:t>
            </a:r>
            <a:r>
              <a:rPr lang="en-US" sz="2000" dirty="0">
                <a:ea typeface="ＭＳ Ｐゴシック" pitchFamily="34" charset="-128"/>
              </a:rPr>
              <a:t> state)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ea typeface="ＭＳ Ｐゴシック" pitchFamily="34" charset="-128"/>
              </a:rPr>
              <a:t>Utility function which is additive discounted rewards</a:t>
            </a:r>
          </a:p>
          <a:p>
            <a:pPr lvl="1">
              <a:lnSpc>
                <a:spcPct val="80000"/>
              </a:lnSpc>
            </a:pPr>
            <a:endParaRPr lang="en-US" sz="2000" dirty="0">
              <a:ea typeface="ＭＳ Ｐゴシック" pitchFamily="34" charset="-128"/>
            </a:endParaRPr>
          </a:p>
          <a:p>
            <a:pPr marL="457176" lvl="1" indent="0">
              <a:lnSpc>
                <a:spcPct val="80000"/>
              </a:lnSpc>
              <a:buNone/>
            </a:pPr>
            <a:endParaRPr lang="en-US" sz="2000" dirty="0">
              <a:ea typeface="ＭＳ Ｐゴシック" pitchFamily="34" charset="-128"/>
            </a:endParaRPr>
          </a:p>
          <a:p>
            <a:pPr marL="457176" lvl="1" indent="0">
              <a:lnSpc>
                <a:spcPct val="80000"/>
              </a:lnSpc>
              <a:buNone/>
            </a:pPr>
            <a:r>
              <a:rPr lang="en-US" sz="2000" dirty="0">
                <a:ea typeface="ＭＳ Ｐゴシック" pitchFamily="34" charset="-128"/>
              </a:rPr>
              <a:t>     where </a:t>
            </a:r>
            <a:r>
              <a:rPr lang="en-US" sz="2000" dirty="0" err="1">
                <a:solidFill>
                  <a:srgbClr val="CC00CC"/>
                </a:solidFill>
                <a:ea typeface="ＭＳ Ｐゴシック" pitchFamily="34" charset="-128"/>
              </a:rPr>
              <a:t>γ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 </a:t>
            </a:r>
            <a:r>
              <a:rPr lang="en-US" sz="2000" dirty="0">
                <a:solidFill>
                  <a:srgbClr val="CC00CC"/>
                </a:solidFill>
                <a:sym typeface="Symbol"/>
              </a:rPr>
              <a:t></a:t>
            </a:r>
            <a:r>
              <a:rPr lang="en-US" sz="2000" dirty="0">
                <a:solidFill>
                  <a:srgbClr val="CC00CC"/>
                </a:solidFill>
              </a:rPr>
              <a:t> [0,1]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  </a:t>
            </a:r>
            <a:r>
              <a:rPr lang="en-US" sz="2000" dirty="0">
                <a:ea typeface="ＭＳ Ｐゴシック" pitchFamily="34" charset="-128"/>
              </a:rPr>
              <a:t>is the </a:t>
            </a:r>
            <a:r>
              <a:rPr lang="en-US" sz="2000" b="1" i="1" dirty="0">
                <a:solidFill>
                  <a:srgbClr val="FF0000"/>
                </a:solidFill>
                <a:ea typeface="ＭＳ Ｐゴシック" pitchFamily="34" charset="-128"/>
              </a:rPr>
              <a:t>discount factor</a:t>
            </a:r>
            <a:endParaRPr lang="en-US" sz="2000" dirty="0">
              <a:ea typeface="ＭＳ Ｐゴシック" pitchFamily="34" charset="-128"/>
            </a:endParaRPr>
          </a:p>
          <a:p>
            <a:pPr marL="0" indent="0">
              <a:buNone/>
            </a:pPr>
            <a:endParaRPr lang="en-US" altLang="ja-JP" sz="2400" dirty="0">
              <a:ea typeface="ＭＳ Ｐゴシック" pitchFamily="34" charset="-128"/>
            </a:endParaRPr>
          </a:p>
          <a:p>
            <a:pPr>
              <a:buFont typeface="Wingdings" pitchFamily="2" charset="2"/>
              <a:buNone/>
            </a:pPr>
            <a:endParaRPr lang="en-US" sz="2400" dirty="0">
              <a:ea typeface="ＭＳ Ｐゴシック" pitchFamily="34" charset="-128"/>
            </a:endParaRPr>
          </a:p>
        </p:txBody>
      </p:sp>
      <p:pic>
        <p:nvPicPr>
          <p:cNvPr id="24579" name="Picture 2" descr="\\.host\Shared Folders\Shared with PC\images\Marko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96400" y="1447800"/>
            <a:ext cx="2143125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9448800" y="433447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Calibri" pitchFamily="34" charset="0"/>
              </a:rPr>
              <a:t>Andrey</a:t>
            </a:r>
            <a:r>
              <a:rPr lang="en-US" dirty="0">
                <a:latin typeface="Calibri" pitchFamily="34" charset="0"/>
              </a:rPr>
              <a:t> Markov (1856-1922)</a:t>
            </a:r>
          </a:p>
          <a:p>
            <a:pPr algn="ctr"/>
            <a:endParaRPr lang="en-US" dirty="0">
              <a:latin typeface="Calibri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6503898-7705-0C44-B78D-BA2B83CF8C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5486400"/>
            <a:ext cx="63246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519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Recap: Policies</a:t>
            </a:r>
          </a:p>
        </p:txBody>
      </p:sp>
      <p:pic>
        <p:nvPicPr>
          <p:cNvPr id="2662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1524000"/>
            <a:ext cx="40132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53200" y="1295742"/>
            <a:ext cx="5410200" cy="3162994"/>
          </a:xfrm>
          <a:prstGeom prst="rect">
            <a:avLst/>
          </a:prstGeom>
          <a:noFill/>
        </p:spPr>
      </p:pic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6781800" cy="4525963"/>
          </a:xfrm>
        </p:spPr>
        <p:txBody>
          <a:bodyPr/>
          <a:lstStyle/>
          <a:p>
            <a:r>
              <a:rPr lang="en-US" sz="2400" dirty="0">
                <a:ea typeface="ＭＳ Ｐゴシック" pitchFamily="34" charset="-128"/>
                <a:sym typeface="Symbol" pitchFamily="18" charset="2"/>
              </a:rPr>
              <a:t>What is a policy? </a:t>
            </a:r>
            <a:endParaRPr lang="en-US" sz="2400" dirty="0">
              <a:ea typeface="ＭＳ Ｐゴシック" pitchFamily="34" charset="-128"/>
            </a:endParaRPr>
          </a:p>
          <a:p>
            <a:pPr marL="0" indent="0">
              <a:buNone/>
            </a:pPr>
            <a:endParaRPr lang="en-US" sz="2400" dirty="0">
              <a:ea typeface="ＭＳ Ｐゴシック" pitchFamily="34" charset="-128"/>
            </a:endParaRPr>
          </a:p>
          <a:p>
            <a:pPr marL="457176" lvl="1" indent="0">
              <a:buNone/>
            </a:pPr>
            <a:endParaRPr lang="en-US" sz="2000" dirty="0">
              <a:ea typeface="ＭＳ Ｐゴシック" pitchFamily="34" charset="-128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84179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34" charset="-128"/>
              </a:rPr>
              <a:t>Recap: Policies</a:t>
            </a:r>
          </a:p>
        </p:txBody>
      </p:sp>
      <p:pic>
        <p:nvPicPr>
          <p:cNvPr id="26627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1524000"/>
            <a:ext cx="40132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53200" y="1295742"/>
            <a:ext cx="5410200" cy="3162994"/>
          </a:xfrm>
          <a:prstGeom prst="rect">
            <a:avLst/>
          </a:prstGeom>
          <a:noFill/>
        </p:spPr>
      </p:pic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6781800" cy="4525963"/>
          </a:xfrm>
        </p:spPr>
        <p:txBody>
          <a:bodyPr/>
          <a:lstStyle/>
          <a:p>
            <a:r>
              <a:rPr lang="en-US" sz="2400" dirty="0">
                <a:ea typeface="ＭＳ Ｐゴシック" pitchFamily="34" charset="-128"/>
                <a:sym typeface="Symbol" pitchFamily="18" charset="2"/>
              </a:rPr>
              <a:t>A policy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</a:t>
            </a:r>
            <a:r>
              <a:rPr lang="en-US" sz="2400" dirty="0">
                <a:ea typeface="ＭＳ Ｐゴシック" pitchFamily="34" charset="-128"/>
                <a:sym typeface="Symbol" pitchFamily="18" charset="2"/>
              </a:rPr>
              <a:t> gives an action for each state,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: </a:t>
            </a:r>
            <a:r>
              <a:rPr lang="en-US" sz="2400" i="1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S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 → </a:t>
            </a:r>
            <a:r>
              <a:rPr lang="en-US" sz="2400" i="1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A</a:t>
            </a:r>
            <a:endParaRPr lang="en-US" sz="2400" dirty="0">
              <a:ea typeface="ＭＳ Ｐゴシック" pitchFamily="34" charset="-128"/>
              <a:sym typeface="Symbol" pitchFamily="18" charset="2"/>
            </a:endParaRPr>
          </a:p>
          <a:p>
            <a:endParaRPr lang="en-US" sz="2400" dirty="0">
              <a:ea typeface="ＭＳ Ｐゴシック" pitchFamily="34" charset="-128"/>
            </a:endParaRPr>
          </a:p>
          <a:p>
            <a:pPr marL="0" indent="0">
              <a:buNone/>
            </a:pPr>
            <a:endParaRPr lang="en-US" sz="2400" dirty="0">
              <a:ea typeface="ＭＳ Ｐゴシック" pitchFamily="34" charset="-128"/>
            </a:endParaRPr>
          </a:p>
          <a:p>
            <a:r>
              <a:rPr lang="en-US" sz="2400" dirty="0">
                <a:ea typeface="ＭＳ Ｐゴシック" pitchFamily="34" charset="-128"/>
              </a:rPr>
              <a:t>For MDPs, we want an optimal </a:t>
            </a:r>
            <a:r>
              <a:rPr lang="en-US" sz="2400" b="1" i="1" dirty="0">
                <a:solidFill>
                  <a:srgbClr val="CC0000"/>
                </a:solidFill>
                <a:ea typeface="ＭＳ Ｐゴシック" pitchFamily="34" charset="-128"/>
              </a:rPr>
              <a:t>policy</a:t>
            </a:r>
            <a:r>
              <a:rPr lang="en-US" sz="2400" dirty="0">
                <a:solidFill>
                  <a:srgbClr val="CC0000"/>
                </a:solidFill>
                <a:ea typeface="ＭＳ Ｐゴシック" pitchFamily="34" charset="-128"/>
              </a:rPr>
              <a:t>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*: </a:t>
            </a:r>
            <a:r>
              <a:rPr lang="en-US" sz="2400" i="1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S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 → </a:t>
            </a:r>
            <a:r>
              <a:rPr lang="en-US" sz="2400" i="1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A</a:t>
            </a:r>
          </a:p>
          <a:p>
            <a:pPr lvl="1"/>
            <a:r>
              <a:rPr lang="en-US" sz="2000" dirty="0">
                <a:ea typeface="ＭＳ Ｐゴシック" pitchFamily="34" charset="-128"/>
                <a:sym typeface="Symbol" pitchFamily="18" charset="2"/>
              </a:rPr>
              <a:t>An optimal policy maximizes expected utility</a:t>
            </a:r>
          </a:p>
          <a:p>
            <a:pPr marL="457176" lvl="1" indent="0">
              <a:buNone/>
            </a:pPr>
            <a:endParaRPr lang="en-US" sz="2000" dirty="0">
              <a:ea typeface="ＭＳ Ｐゴシック" pitchFamily="34" charset="-128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2855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Quiz: Discounting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1"/>
            <a:ext cx="11480800" cy="4729164"/>
          </a:xfrm>
        </p:spPr>
        <p:txBody>
          <a:bodyPr/>
          <a:lstStyle/>
          <a:p>
            <a:r>
              <a:rPr lang="en-US" sz="2800" dirty="0"/>
              <a:t>Given: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Actions: East, West, and Exit (only available in exit states a, e)</a:t>
            </a:r>
          </a:p>
          <a:p>
            <a:pPr lvl="1"/>
            <a:r>
              <a:rPr lang="en-US" sz="2400" dirty="0"/>
              <a:t>Transitions: deterministic</a:t>
            </a:r>
          </a:p>
          <a:p>
            <a:endParaRPr lang="en-US" sz="2800" dirty="0"/>
          </a:p>
          <a:p>
            <a:r>
              <a:rPr lang="en-US" sz="2800" dirty="0"/>
              <a:t>Quiz 1: For </a:t>
            </a:r>
            <a:r>
              <a:rPr lang="en-US" sz="2800" dirty="0">
                <a:sym typeface="Symbol" charset="0"/>
              </a:rPr>
              <a:t></a:t>
            </a:r>
            <a:r>
              <a:rPr lang="en-US" sz="2800" dirty="0"/>
              <a:t> = 1, what is the optimal policy?</a:t>
            </a:r>
          </a:p>
          <a:p>
            <a:pPr lvl="2"/>
            <a:endParaRPr lang="en-US" sz="2000" dirty="0"/>
          </a:p>
          <a:p>
            <a:r>
              <a:rPr lang="en-US" sz="2800" dirty="0"/>
              <a:t>Quiz 2: For </a:t>
            </a:r>
            <a:r>
              <a:rPr lang="en-US" sz="2800" dirty="0">
                <a:sym typeface="Symbol" charset="0"/>
              </a:rPr>
              <a:t></a:t>
            </a:r>
            <a:r>
              <a:rPr lang="en-US" sz="2800" dirty="0"/>
              <a:t> = 0.1, what is the optimal policy?</a:t>
            </a:r>
          </a:p>
          <a:p>
            <a:pPr lvl="2"/>
            <a:endParaRPr lang="en-US" sz="2000" dirty="0"/>
          </a:p>
          <a:p>
            <a:r>
              <a:rPr lang="en-US" sz="2800" dirty="0"/>
              <a:t>Quiz 3: For which </a:t>
            </a:r>
            <a:r>
              <a:rPr lang="en-US" sz="2800" dirty="0">
                <a:sym typeface="Symbol" charset="0"/>
              </a:rPr>
              <a:t></a:t>
            </a:r>
            <a:r>
              <a:rPr lang="en-US" sz="2800" dirty="0">
                <a:latin typeface="cmmi10"/>
                <a:ea typeface="cmmi10"/>
                <a:cs typeface="cmmi10"/>
              </a:rPr>
              <a:t> </a:t>
            </a:r>
            <a:r>
              <a:rPr lang="en-US" sz="2800" dirty="0"/>
              <a:t>are West and East equally good when in state d?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3276600" y="1219200"/>
            <a:ext cx="3594100" cy="1168400"/>
            <a:chOff x="3352800" y="3505200"/>
            <a:chExt cx="3594100" cy="1168400"/>
          </a:xfrm>
        </p:grpSpPr>
        <p:pic>
          <p:nvPicPr>
            <p:cNvPr id="4" name="Picture 3" descr="discounting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52800" y="3505200"/>
              <a:ext cx="3594100" cy="1168400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5486400" y="3733800"/>
              <a:ext cx="533400" cy="457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9372600" y="1676400"/>
            <a:ext cx="5334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8229600" y="3657600"/>
            <a:ext cx="3289300" cy="685800"/>
            <a:chOff x="7870815" y="3645405"/>
            <a:chExt cx="3289300" cy="685800"/>
          </a:xfrm>
        </p:grpSpPr>
        <p:pic>
          <p:nvPicPr>
            <p:cNvPr id="17" name="Picture 16" descr="discounting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70815" y="3645405"/>
              <a:ext cx="3289300" cy="6858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9886156" y="3760395"/>
              <a:ext cx="533400" cy="457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8229600" y="4572000"/>
            <a:ext cx="3289300" cy="685800"/>
            <a:chOff x="7870815" y="3645405"/>
            <a:chExt cx="3289300" cy="685800"/>
          </a:xfrm>
        </p:grpSpPr>
        <p:pic>
          <p:nvPicPr>
            <p:cNvPr id="21" name="Picture 20" descr="discounting.pn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70815" y="3645405"/>
              <a:ext cx="3289300" cy="685800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9886156" y="3760395"/>
              <a:ext cx="533400" cy="457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64443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utility of a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397001"/>
            <a:ext cx="8204200" cy="4729164"/>
          </a:xfrm>
        </p:spPr>
        <p:txBody>
          <a:bodyPr/>
          <a:lstStyle/>
          <a:p>
            <a:pPr marL="342882" lvl="1" indent="-342882">
              <a:buClr>
                <a:schemeClr val="accent2"/>
              </a:buClr>
            </a:pPr>
            <a:r>
              <a:rPr lang="en-US" sz="2400" dirty="0">
                <a:ea typeface="ＭＳ Ｐゴシック" pitchFamily="34" charset="-128"/>
              </a:rPr>
              <a:t>Executing a policy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 </a:t>
            </a:r>
            <a:r>
              <a:rPr lang="en-US" sz="2400" dirty="0">
                <a:ea typeface="ＭＳ Ｐゴシック" pitchFamily="34" charset="-128"/>
              </a:rPr>
              <a:t>from any state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sz="2400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sz="2400" dirty="0">
                <a:ea typeface="ＭＳ Ｐゴシック" pitchFamily="34" charset="-128"/>
              </a:rPr>
              <a:t> generates a sequence</a:t>
            </a:r>
          </a:p>
          <a:p>
            <a:pPr marL="400029" lvl="2" indent="0">
              <a:buNone/>
            </a:pP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, 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cs typeface="+mn-cs"/>
                <a:sym typeface="Symbol" pitchFamily="18" charset="2"/>
              </a:rPr>
              <a:t>(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</a:rPr>
              <a:t>s</a:t>
            </a:r>
            <a:r>
              <a:rPr lang="en-US" baseline="-25000" dirty="0">
                <a:solidFill>
                  <a:srgbClr val="0000FF"/>
                </a:solidFill>
                <a:ea typeface="ＭＳ Ｐゴシック" pitchFamily="34" charset="-128"/>
              </a:rPr>
              <a:t>0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cs typeface="+mn-cs"/>
                <a:sym typeface="Symbol" pitchFamily="18" charset="2"/>
              </a:rPr>
              <a:t>)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  <a:cs typeface="+mn-cs"/>
                <a:sym typeface="Symbol" pitchFamily="18" charset="2"/>
              </a:rPr>
              <a:t>, 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  <a:cs typeface="+mn-cs"/>
              </a:rPr>
              <a:t>s</a:t>
            </a:r>
            <a:r>
              <a:rPr lang="en-US" baseline="-25000" dirty="0">
                <a:solidFill>
                  <a:srgbClr val="CC00CC"/>
                </a:solidFill>
                <a:ea typeface="ＭＳ Ｐゴシック" pitchFamily="34" charset="-128"/>
                <a:cs typeface="+mn-cs"/>
              </a:rPr>
              <a:t>1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  <a:cs typeface="+mn-cs"/>
              </a:rPr>
              <a:t>, 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sym typeface="Symbol" pitchFamily="18" charset="2"/>
              </a:rPr>
              <a:t>(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</a:rPr>
              <a:t>s</a:t>
            </a:r>
            <a:r>
              <a:rPr lang="en-US" baseline="-25000" dirty="0">
                <a:solidFill>
                  <a:srgbClr val="0000FF"/>
                </a:solidFill>
                <a:ea typeface="ＭＳ Ｐゴシック" pitchFamily="34" charset="-128"/>
              </a:rPr>
              <a:t>1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sym typeface="Symbol" pitchFamily="18" charset="2"/>
              </a:rPr>
              <a:t>)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, 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baseline="-25000" dirty="0">
                <a:solidFill>
                  <a:srgbClr val="CC00CC"/>
                </a:solidFill>
                <a:ea typeface="ＭＳ Ｐゴシック" pitchFamily="34" charset="-128"/>
              </a:rPr>
              <a:t>2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, …</a:t>
            </a:r>
          </a:p>
          <a:p>
            <a:pPr marL="342882" lvl="1" indent="-342882"/>
            <a:r>
              <a:rPr lang="en-US" sz="2400" dirty="0">
                <a:ea typeface="ＭＳ Ｐゴシック" pitchFamily="34" charset="-128"/>
              </a:rPr>
              <a:t>This corresponds to a sequence of rewards</a:t>
            </a:r>
          </a:p>
          <a:p>
            <a:pPr marL="400029" lvl="2" indent="0">
              <a:buClr>
                <a:srgbClr val="333399"/>
              </a:buClr>
              <a:buNone/>
            </a:pP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R(s</a:t>
            </a:r>
            <a:r>
              <a:rPr lang="en-US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, 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cs typeface="+mn-cs"/>
                <a:sym typeface="Symbol" pitchFamily="18" charset="2"/>
              </a:rPr>
              <a:t>(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</a:rPr>
              <a:t>s</a:t>
            </a:r>
            <a:r>
              <a:rPr lang="en-US" baseline="-25000" dirty="0">
                <a:solidFill>
                  <a:srgbClr val="0000FF"/>
                </a:solidFill>
                <a:ea typeface="ＭＳ Ｐゴシック" pitchFamily="34" charset="-128"/>
              </a:rPr>
              <a:t>0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cs typeface="+mn-cs"/>
                <a:sym typeface="Symbol" pitchFamily="18" charset="2"/>
              </a:rPr>
              <a:t>)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  <a:cs typeface="+mn-cs"/>
                <a:sym typeface="Symbol" pitchFamily="18" charset="2"/>
              </a:rPr>
              <a:t>,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 s</a:t>
            </a:r>
            <a:r>
              <a:rPr lang="en-US" baseline="-25000" dirty="0">
                <a:solidFill>
                  <a:srgbClr val="CC00CC"/>
                </a:solidFill>
                <a:ea typeface="ＭＳ Ｐゴシック" pitchFamily="34" charset="-128"/>
              </a:rPr>
              <a:t>1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)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  <a:cs typeface="+mn-cs"/>
              </a:rPr>
              <a:t>, R(s</a:t>
            </a:r>
            <a:r>
              <a:rPr lang="en-US" baseline="-25000" dirty="0">
                <a:solidFill>
                  <a:srgbClr val="CC00CC"/>
                </a:solidFill>
                <a:ea typeface="ＭＳ Ｐゴシック" pitchFamily="34" charset="-128"/>
                <a:cs typeface="+mn-cs"/>
              </a:rPr>
              <a:t>1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  <a:cs typeface="+mn-cs"/>
              </a:rPr>
              <a:t>,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sym typeface="Symbol" pitchFamily="18" charset="2"/>
              </a:rPr>
              <a:t>(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</a:rPr>
              <a:t>s</a:t>
            </a:r>
            <a:r>
              <a:rPr lang="en-US" baseline="-25000" dirty="0">
                <a:solidFill>
                  <a:srgbClr val="0000FF"/>
                </a:solidFill>
                <a:ea typeface="ＭＳ Ｐゴシック" pitchFamily="34" charset="-128"/>
              </a:rPr>
              <a:t>1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sym typeface="Symbol" pitchFamily="18" charset="2"/>
              </a:rPr>
              <a:t>)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, 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baseline="-25000" dirty="0">
                <a:solidFill>
                  <a:srgbClr val="CC00CC"/>
                </a:solidFill>
                <a:ea typeface="ＭＳ Ｐゴシック" pitchFamily="34" charset="-128"/>
              </a:rPr>
              <a:t>2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), …</a:t>
            </a:r>
          </a:p>
          <a:p>
            <a:pPr marL="342882" lvl="1" indent="-342882"/>
            <a:r>
              <a:rPr lang="en-US" sz="2400" dirty="0">
                <a:ea typeface="ＭＳ Ｐゴシック" pitchFamily="34" charset="-128"/>
              </a:rPr>
              <a:t>This reward sequence happens with probability</a:t>
            </a:r>
          </a:p>
          <a:p>
            <a:pPr marL="400029" lvl="2" indent="0">
              <a:buClr>
                <a:srgbClr val="333399"/>
              </a:buClr>
              <a:buNone/>
            </a:pP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P(s</a:t>
            </a:r>
            <a:r>
              <a:rPr lang="en-US" baseline="-25000" dirty="0">
                <a:solidFill>
                  <a:srgbClr val="CC00CC"/>
                </a:solidFill>
                <a:ea typeface="ＭＳ Ｐゴシック" pitchFamily="34" charset="-128"/>
              </a:rPr>
              <a:t>1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 | s</a:t>
            </a:r>
            <a:r>
              <a:rPr lang="en-US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, 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sym typeface="Symbol" pitchFamily="18" charset="2"/>
              </a:rPr>
              <a:t>(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</a:rPr>
              <a:t>s</a:t>
            </a:r>
            <a:r>
              <a:rPr lang="en-US" baseline="-25000" dirty="0">
                <a:solidFill>
                  <a:srgbClr val="0000FF"/>
                </a:solidFill>
                <a:ea typeface="ＭＳ Ｐゴシック" pitchFamily="34" charset="-128"/>
              </a:rPr>
              <a:t>0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sym typeface="Symbol" pitchFamily="18" charset="2"/>
              </a:rPr>
              <a:t>)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) x P(s</a:t>
            </a:r>
            <a:r>
              <a:rPr lang="en-US" baseline="-25000" dirty="0">
                <a:solidFill>
                  <a:srgbClr val="CC00CC"/>
                </a:solidFill>
                <a:ea typeface="ＭＳ Ｐゴシック" pitchFamily="34" charset="-128"/>
              </a:rPr>
              <a:t>2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 | s</a:t>
            </a:r>
            <a:r>
              <a:rPr lang="en-US" baseline="-25000" dirty="0">
                <a:solidFill>
                  <a:srgbClr val="CC00CC"/>
                </a:solidFill>
                <a:ea typeface="ＭＳ Ｐゴシック" pitchFamily="34" charset="-128"/>
              </a:rPr>
              <a:t>1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, 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sym typeface="Symbol" pitchFamily="18" charset="2"/>
              </a:rPr>
              <a:t>(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</a:rPr>
              <a:t>s</a:t>
            </a:r>
            <a:r>
              <a:rPr lang="en-US" baseline="-25000" dirty="0">
                <a:solidFill>
                  <a:srgbClr val="0000FF"/>
                </a:solidFill>
                <a:ea typeface="ＭＳ Ｐゴシック" pitchFamily="34" charset="-128"/>
              </a:rPr>
              <a:t>1</a:t>
            </a:r>
            <a:r>
              <a:rPr lang="en-US" dirty="0">
                <a:solidFill>
                  <a:srgbClr val="0000FF"/>
                </a:solidFill>
                <a:ea typeface="ＭＳ Ｐゴシック" pitchFamily="34" charset="-128"/>
                <a:sym typeface="Symbol" pitchFamily="18" charset="2"/>
              </a:rPr>
              <a:t>)</a:t>
            </a:r>
            <a:r>
              <a:rPr lang="en-US" dirty="0">
                <a:solidFill>
                  <a:srgbClr val="CC00CC"/>
                </a:solidFill>
                <a:ea typeface="ＭＳ Ｐゴシック" pitchFamily="34" charset="-128"/>
              </a:rPr>
              <a:t>) x …</a:t>
            </a:r>
          </a:p>
          <a:p>
            <a:pPr marL="342882" lvl="1" indent="-342882"/>
            <a:r>
              <a:rPr lang="en-US" sz="2400" dirty="0">
                <a:ea typeface="ＭＳ Ｐゴシック" pitchFamily="34" charset="-128"/>
              </a:rPr>
              <a:t>The value (expected utility) of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 </a:t>
            </a:r>
            <a:r>
              <a:rPr lang="en-US" sz="2400" dirty="0">
                <a:ea typeface="ＭＳ Ｐゴシック" pitchFamily="34" charset="-128"/>
                <a:sym typeface="Symbol" pitchFamily="18" charset="2"/>
              </a:rPr>
              <a:t>in</a:t>
            </a:r>
            <a:r>
              <a:rPr lang="en-US" sz="2400" dirty="0">
                <a:ea typeface="ＭＳ Ｐゴシック" pitchFamily="34" charset="-128"/>
              </a:rPr>
              <a:t>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s</a:t>
            </a:r>
            <a:r>
              <a:rPr lang="en-US" sz="2400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sz="2400" dirty="0">
                <a:ea typeface="ＭＳ Ｐゴシック" pitchFamily="34" charset="-128"/>
              </a:rPr>
              <a:t> is written 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U</a:t>
            </a:r>
            <a:r>
              <a:rPr lang="en-US" sz="2400" baseline="300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(s</a:t>
            </a:r>
            <a:r>
              <a:rPr lang="en-US" sz="2400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sz="2400" dirty="0">
                <a:solidFill>
                  <a:srgbClr val="CC00CC"/>
                </a:solidFill>
                <a:ea typeface="ＭＳ Ｐゴシック" pitchFamily="34" charset="-128"/>
              </a:rPr>
              <a:t>)</a:t>
            </a:r>
            <a:endParaRPr lang="en-US" sz="2400" dirty="0">
              <a:ea typeface="ＭＳ Ｐゴシック" pitchFamily="34" charset="-128"/>
            </a:endParaRPr>
          </a:p>
          <a:p>
            <a:pPr marL="742929" lvl="2" indent="-342900">
              <a:buClr>
                <a:srgbClr val="333399"/>
              </a:buClr>
            </a:pPr>
            <a:r>
              <a:rPr lang="en-US" dirty="0">
                <a:solidFill>
                  <a:srgbClr val="000090"/>
                </a:solidFill>
                <a:ea typeface="ＭＳ Ｐゴシック" pitchFamily="34" charset="-128"/>
              </a:rPr>
              <a:t>It’s the sum over all possible state sequences of                                   </a:t>
            </a:r>
            <a:r>
              <a:rPr lang="en-US" sz="2000" dirty="0">
                <a:solidFill>
                  <a:srgbClr val="000090"/>
                </a:solidFill>
                <a:ea typeface="ＭＳ Ｐゴシック" pitchFamily="34" charset="-128"/>
              </a:rPr>
              <a:t>(discounted sum of rewards) x (probability of state sequence)</a:t>
            </a:r>
          </a:p>
          <a:p>
            <a:pPr marL="400029" lvl="2" indent="0">
              <a:buClr>
                <a:srgbClr val="333399"/>
              </a:buClr>
              <a:buNone/>
            </a:pP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U</a:t>
            </a:r>
            <a:r>
              <a:rPr lang="en-US" sz="2000" baseline="30000" dirty="0">
                <a:solidFill>
                  <a:srgbClr val="CC00CC"/>
                </a:solidFill>
                <a:ea typeface="ＭＳ Ｐゴシック" pitchFamily="34" charset="-128"/>
                <a:sym typeface="Symbol" pitchFamily="18" charset="2"/>
              </a:rPr>
              <a:t>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(s</a:t>
            </a:r>
            <a:r>
              <a:rPr lang="en-US" sz="2000" baseline="-25000" dirty="0">
                <a:solidFill>
                  <a:srgbClr val="CC00CC"/>
                </a:solidFill>
                <a:ea typeface="ＭＳ Ｐゴシック" pitchFamily="34" charset="-128"/>
              </a:rPr>
              <a:t>0</a:t>
            </a:r>
            <a:r>
              <a:rPr lang="en-US" sz="2000" dirty="0">
                <a:solidFill>
                  <a:srgbClr val="CC00CC"/>
                </a:solidFill>
                <a:ea typeface="ＭＳ Ｐゴシック" pitchFamily="34" charset="-128"/>
              </a:rPr>
              <a:t>)</a:t>
            </a:r>
            <a:r>
              <a:rPr lang="en-US" sz="2000" dirty="0">
                <a:ea typeface="ＭＳ Ｐゴシック" pitchFamily="34" charset="-128"/>
              </a:rPr>
              <a:t> = </a:t>
            </a:r>
            <a:endParaRPr lang="en-US" sz="2000" dirty="0">
              <a:solidFill>
                <a:srgbClr val="000090"/>
              </a:solidFill>
              <a:ea typeface="ＭＳ Ｐゴシック" pitchFamily="34" charset="-128"/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8991600" y="1600200"/>
            <a:ext cx="3048000" cy="2754586"/>
            <a:chOff x="2400" y="1401"/>
            <a:chExt cx="1392" cy="1258"/>
          </a:xfrm>
        </p:grpSpPr>
        <p:sp>
          <p:nvSpPr>
            <p:cNvPr id="5" name="AutoShape 5"/>
            <p:cNvSpPr>
              <a:spLocks noChangeArrowheads="1"/>
            </p:cNvSpPr>
            <p:nvPr/>
          </p:nvSpPr>
          <p:spPr bwMode="auto">
            <a:xfrm>
              <a:off x="3070" y="1488"/>
              <a:ext cx="155" cy="124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>
                <a:latin typeface="Calibri"/>
                <a:cs typeface="Calibri"/>
              </a:endParaRPr>
            </a:p>
          </p:txBody>
        </p: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529" y="1617"/>
              <a:ext cx="1263" cy="361"/>
              <a:chOff x="1584" y="1680"/>
              <a:chExt cx="2352" cy="336"/>
            </a:xfrm>
          </p:grpSpPr>
          <p:sp>
            <p:nvSpPr>
              <p:cNvPr id="19" name="Line 7"/>
              <p:cNvSpPr>
                <a:spLocks noChangeShapeType="1"/>
              </p:cNvSpPr>
              <p:nvPr/>
            </p:nvSpPr>
            <p:spPr bwMode="auto">
              <a:xfrm flipH="1">
                <a:off x="1584" y="1680"/>
                <a:ext cx="1152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20" name="Line 8"/>
              <p:cNvSpPr>
                <a:spLocks noChangeShapeType="1"/>
              </p:cNvSpPr>
              <p:nvPr/>
            </p:nvSpPr>
            <p:spPr bwMode="auto">
              <a:xfrm>
                <a:off x="2736" y="1680"/>
                <a:ext cx="120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21" name="Line 9"/>
              <p:cNvSpPr>
                <a:spLocks noChangeShapeType="1"/>
              </p:cNvSpPr>
              <p:nvPr/>
            </p:nvSpPr>
            <p:spPr bwMode="auto">
              <a:xfrm flipH="1">
                <a:off x="2304" y="1680"/>
                <a:ext cx="432" cy="33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22" name="Line 10"/>
              <p:cNvSpPr>
                <a:spLocks noChangeShapeType="1"/>
              </p:cNvSpPr>
              <p:nvPr/>
            </p:nvSpPr>
            <p:spPr bwMode="auto">
              <a:xfrm>
                <a:off x="2736" y="1680"/>
                <a:ext cx="43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</p:grpSp>
        <p:sp>
          <p:nvSpPr>
            <p:cNvPr id="7" name="Oval 11"/>
            <p:cNvSpPr>
              <a:spLocks noChangeArrowheads="1"/>
            </p:cNvSpPr>
            <p:nvPr/>
          </p:nvSpPr>
          <p:spPr bwMode="auto">
            <a:xfrm>
              <a:off x="2864" y="1978"/>
              <a:ext cx="129" cy="129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400">
                <a:latin typeface="Calibri"/>
                <a:cs typeface="Calibri"/>
              </a:endParaRPr>
            </a:p>
          </p:txBody>
        </p:sp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2400" y="2107"/>
              <a:ext cx="1057" cy="386"/>
              <a:chOff x="1536" y="2400"/>
              <a:chExt cx="1584" cy="624"/>
            </a:xfrm>
          </p:grpSpPr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 flipH="1">
                <a:off x="1536" y="2400"/>
                <a:ext cx="776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808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 flipH="1">
                <a:off x="2021" y="2400"/>
                <a:ext cx="291" cy="624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  <p:sp>
            <p:nvSpPr>
              <p:cNvPr id="18" name="Line 16"/>
              <p:cNvSpPr>
                <a:spLocks noChangeShapeType="1"/>
              </p:cNvSpPr>
              <p:nvPr/>
            </p:nvSpPr>
            <p:spPr bwMode="auto">
              <a:xfrm>
                <a:off x="2312" y="2400"/>
                <a:ext cx="280" cy="62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400">
                  <a:latin typeface="Calibri"/>
                  <a:cs typeface="Calibri"/>
                </a:endParaRPr>
              </a:p>
            </p:txBody>
          </p:sp>
        </p:grpSp>
        <p:sp>
          <p:nvSpPr>
            <p:cNvPr id="9" name="Text Box 17"/>
            <p:cNvSpPr txBox="1">
              <a:spLocks noChangeArrowheads="1"/>
            </p:cNvSpPr>
            <p:nvPr/>
          </p:nvSpPr>
          <p:spPr bwMode="auto">
            <a:xfrm>
              <a:off x="3071" y="1680"/>
              <a:ext cx="23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0000FF"/>
                  </a:solidFill>
                  <a:latin typeface="Calibri"/>
                  <a:cs typeface="Calibri"/>
                </a:rPr>
                <a:t>a</a:t>
              </a:r>
              <a:r>
                <a:rPr lang="en-US" sz="2400" baseline="-25000" dirty="0">
                  <a:solidFill>
                    <a:srgbClr val="0000FF"/>
                  </a:solidFill>
                  <a:latin typeface="Calibri"/>
                  <a:cs typeface="Calibri"/>
                </a:rPr>
                <a:t>0</a:t>
              </a:r>
              <a:endParaRPr lang="en-US" sz="2400" dirty="0">
                <a:solidFill>
                  <a:srgbClr val="0000FF"/>
                </a:solidFill>
                <a:latin typeface="Calibri"/>
                <a:cs typeface="Calibri"/>
              </a:endParaRPr>
            </a:p>
          </p:txBody>
        </p:sp>
        <p:sp>
          <p:nvSpPr>
            <p:cNvPr id="10" name="Text Box 18"/>
            <p:cNvSpPr txBox="1">
              <a:spLocks noChangeArrowheads="1"/>
            </p:cNvSpPr>
            <p:nvPr/>
          </p:nvSpPr>
          <p:spPr bwMode="auto">
            <a:xfrm>
              <a:off x="3216" y="1401"/>
              <a:ext cx="298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CC00CC"/>
                  </a:solidFill>
                  <a:latin typeface="Calibri"/>
                  <a:cs typeface="Calibri"/>
                </a:rPr>
                <a:t>s</a:t>
              </a:r>
              <a:r>
                <a:rPr lang="en-US" sz="2400" baseline="-25000" dirty="0">
                  <a:solidFill>
                    <a:srgbClr val="CC00CC"/>
                  </a:solidFill>
                  <a:latin typeface="Calibri"/>
                  <a:cs typeface="Calibri"/>
                </a:rPr>
                <a:t>0</a:t>
              </a:r>
            </a:p>
          </p:txBody>
        </p:sp>
        <p:sp>
          <p:nvSpPr>
            <p:cNvPr id="11" name="Text Box 19"/>
            <p:cNvSpPr txBox="1">
              <a:spLocks noChangeArrowheads="1"/>
            </p:cNvSpPr>
            <p:nvPr/>
          </p:nvSpPr>
          <p:spPr bwMode="auto">
            <a:xfrm>
              <a:off x="3024" y="1920"/>
              <a:ext cx="559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CC00CC"/>
                  </a:solidFill>
                  <a:latin typeface="Calibri"/>
                  <a:cs typeface="Calibri"/>
                </a:rPr>
                <a:t>s</a:t>
              </a:r>
              <a:r>
                <a:rPr lang="en-US" sz="2400" baseline="-25000" dirty="0">
                  <a:solidFill>
                    <a:srgbClr val="CC00CC"/>
                  </a:solidFill>
                  <a:latin typeface="Calibri"/>
                  <a:cs typeface="Calibri"/>
                </a:rPr>
                <a:t>0</a:t>
              </a:r>
              <a:r>
                <a:rPr lang="en-US" sz="2400" dirty="0">
                  <a:solidFill>
                    <a:srgbClr val="008000"/>
                  </a:solidFill>
                  <a:latin typeface="Calibri"/>
                  <a:cs typeface="Calibri"/>
                </a:rPr>
                <a:t>, </a:t>
              </a:r>
              <a:r>
                <a:rPr lang="en-US" sz="2400" dirty="0">
                  <a:solidFill>
                    <a:srgbClr val="0000FF"/>
                  </a:solidFill>
                  <a:latin typeface="Calibri"/>
                  <a:cs typeface="Calibri"/>
                </a:rPr>
                <a:t>a</a:t>
              </a:r>
              <a:r>
                <a:rPr lang="en-US" sz="2400" baseline="-25000" dirty="0">
                  <a:solidFill>
                    <a:srgbClr val="0000FF"/>
                  </a:solidFill>
                  <a:latin typeface="Calibri"/>
                  <a:cs typeface="Calibri"/>
                </a:rPr>
                <a:t>0</a:t>
              </a:r>
              <a:endParaRPr lang="en-US" sz="2400" dirty="0">
                <a:solidFill>
                  <a:srgbClr val="0000FF"/>
                </a:solidFill>
                <a:latin typeface="Calibri"/>
                <a:cs typeface="Calibri"/>
              </a:endParaRPr>
            </a:p>
          </p:txBody>
        </p:sp>
        <p:sp>
          <p:nvSpPr>
            <p:cNvPr id="12" name="Text Box 20"/>
            <p:cNvSpPr txBox="1">
              <a:spLocks noChangeArrowheads="1"/>
            </p:cNvSpPr>
            <p:nvPr/>
          </p:nvSpPr>
          <p:spPr bwMode="auto">
            <a:xfrm>
              <a:off x="2609" y="2261"/>
              <a:ext cx="504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dirty="0">
                  <a:solidFill>
                    <a:srgbClr val="CC00CC"/>
                  </a:solidFill>
                  <a:latin typeface="Calibri"/>
                  <a:cs typeface="Calibri"/>
                </a:rPr>
                <a:t>s</a:t>
              </a:r>
              <a:r>
                <a:rPr lang="en-US" sz="2400" baseline="-25000" dirty="0">
                  <a:solidFill>
                    <a:srgbClr val="CC00CC"/>
                  </a:solidFill>
                  <a:latin typeface="Calibri"/>
                  <a:cs typeface="Calibri"/>
                </a:rPr>
                <a:t>0</a:t>
              </a:r>
              <a:r>
                <a:rPr lang="en-US" sz="2400" dirty="0">
                  <a:latin typeface="Calibri"/>
                  <a:cs typeface="Calibri"/>
                </a:rPr>
                <a:t>,</a:t>
              </a:r>
              <a:r>
                <a:rPr lang="en-US" sz="2400" dirty="0">
                  <a:solidFill>
                    <a:srgbClr val="0000FF"/>
                  </a:solidFill>
                  <a:latin typeface="Calibri"/>
                  <a:cs typeface="Calibri"/>
                </a:rPr>
                <a:t>a</a:t>
              </a:r>
              <a:r>
                <a:rPr lang="en-US" sz="2400" baseline="-25000" dirty="0">
                  <a:solidFill>
                    <a:srgbClr val="0000FF"/>
                  </a:solidFill>
                  <a:latin typeface="Calibri"/>
                  <a:cs typeface="Calibri"/>
                </a:rPr>
                <a:t>0</a:t>
              </a:r>
              <a:r>
                <a:rPr lang="en-US" sz="2400" dirty="0">
                  <a:latin typeface="Calibri"/>
                  <a:cs typeface="Calibri"/>
                </a:rPr>
                <a:t>,</a:t>
              </a:r>
              <a:r>
                <a:rPr lang="en-US" sz="2400" dirty="0">
                  <a:solidFill>
                    <a:srgbClr val="CC00CC"/>
                  </a:solidFill>
                  <a:latin typeface="Calibri"/>
                  <a:cs typeface="Calibri"/>
                </a:rPr>
                <a:t>s</a:t>
              </a:r>
              <a:r>
                <a:rPr lang="en-US" sz="2400" baseline="-25000" dirty="0">
                  <a:solidFill>
                    <a:srgbClr val="CC00CC"/>
                  </a:solidFill>
                  <a:latin typeface="Calibri"/>
                  <a:cs typeface="Calibri"/>
                </a:rPr>
                <a:t>1</a:t>
              </a:r>
              <a:endParaRPr lang="en-US" sz="2400" dirty="0">
                <a:solidFill>
                  <a:srgbClr val="CC00CC"/>
                </a:solidFill>
                <a:latin typeface="Calibri"/>
                <a:cs typeface="Calibri"/>
              </a:endParaRPr>
            </a:p>
          </p:txBody>
        </p:sp>
        <p:sp>
          <p:nvSpPr>
            <p:cNvPr id="13" name="AutoShape 21"/>
            <p:cNvSpPr>
              <a:spLocks noChangeArrowheads="1"/>
            </p:cNvSpPr>
            <p:nvPr/>
          </p:nvSpPr>
          <p:spPr bwMode="auto">
            <a:xfrm>
              <a:off x="3019" y="2499"/>
              <a:ext cx="154" cy="123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/>
              <a:endParaRPr lang="en-US" sz="2400">
                <a:latin typeface="Calibri"/>
                <a:cs typeface="Calibri"/>
              </a:endParaRPr>
            </a:p>
          </p:txBody>
        </p:sp>
        <p:sp>
          <p:nvSpPr>
            <p:cNvPr id="14" name="Text Box 22"/>
            <p:cNvSpPr txBox="1">
              <a:spLocks noChangeArrowheads="1"/>
            </p:cNvSpPr>
            <p:nvPr/>
          </p:nvSpPr>
          <p:spPr bwMode="auto">
            <a:xfrm>
              <a:off x="3096" y="2448"/>
              <a:ext cx="331" cy="2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n-US" sz="2400" dirty="0">
                  <a:solidFill>
                    <a:srgbClr val="CC00CC"/>
                  </a:solidFill>
                  <a:latin typeface="Calibri"/>
                  <a:cs typeface="Calibri"/>
                </a:rPr>
                <a:t>s</a:t>
              </a:r>
              <a:r>
                <a:rPr lang="en-US" sz="2400" baseline="-25000" dirty="0">
                  <a:solidFill>
                    <a:srgbClr val="CC00CC"/>
                  </a:solidFill>
                  <a:latin typeface="Calibri"/>
                  <a:cs typeface="Calibri"/>
                </a:rPr>
                <a:t>1</a:t>
              </a:r>
              <a:endParaRPr lang="en-US" sz="2400" dirty="0">
                <a:solidFill>
                  <a:srgbClr val="CC00CC"/>
                </a:solidFill>
                <a:latin typeface="Calibri"/>
                <a:cs typeface="Calibri"/>
              </a:endParaRP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6418A841-98A2-8F4A-8E58-73DD216F46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599" y="5181600"/>
            <a:ext cx="1925053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92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Quantities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28600" y="1295400"/>
            <a:ext cx="7086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882" lvl="0" indent="-34288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solidFill>
                  <a:schemeClr val="accent2"/>
                </a:solidFill>
                <a:latin typeface="Calibri" pitchFamily="34" charset="0"/>
              </a:rPr>
              <a:t>The optimal policy:</a:t>
            </a:r>
          </a:p>
          <a:p>
            <a:pPr marL="742913" lvl="1" indent="-285737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</a:t>
            </a:r>
            <a:r>
              <a:rPr lang="en-US" sz="2800" kern="0" baseline="3000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*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</a:rPr>
              <a:t>(s) </a:t>
            </a:r>
            <a:r>
              <a:rPr lang="en-US" sz="2800" kern="0" dirty="0">
                <a:latin typeface="Calibri" pitchFamily="34" charset="0"/>
              </a:rPr>
              <a:t>= optimal action from state 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</a:rPr>
              <a:t>s</a:t>
            </a:r>
          </a:p>
          <a:p>
            <a:pPr marL="742913" lvl="1" indent="-285737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dirty="0">
                <a:latin typeface="Calibri" pitchFamily="34" charset="0"/>
              </a:rPr>
              <a:t>Gives highest </a:t>
            </a:r>
            <a:r>
              <a:rPr lang="en-US" sz="2800" dirty="0">
                <a:solidFill>
                  <a:srgbClr val="CC00CC"/>
                </a:solidFill>
                <a:latin typeface="Calibri"/>
                <a:cs typeface="Calibri"/>
              </a:rPr>
              <a:t>U</a:t>
            </a:r>
            <a:r>
              <a:rPr lang="en-US" sz="3200" baseline="30000" dirty="0">
                <a:solidFill>
                  <a:srgbClr val="CC00CC"/>
                </a:solidFill>
                <a:latin typeface="Calibri"/>
                <a:cs typeface="Calibri"/>
                <a:sym typeface="Symbol" pitchFamily="18" charset="2"/>
              </a:rPr>
              <a:t></a:t>
            </a:r>
            <a:r>
              <a:rPr lang="en-US" sz="2800" dirty="0">
                <a:solidFill>
                  <a:srgbClr val="CC00CC"/>
                </a:solidFill>
                <a:latin typeface="Calibri"/>
                <a:cs typeface="Calibri"/>
              </a:rPr>
              <a:t>(s) </a:t>
            </a:r>
            <a:r>
              <a:rPr lang="en-US" sz="2800" kern="0" dirty="0">
                <a:latin typeface="Calibri" pitchFamily="34" charset="0"/>
              </a:rPr>
              <a:t>for any 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</a:t>
            </a:r>
            <a:endParaRPr lang="en-US" sz="2800" kern="0" dirty="0">
              <a:latin typeface="Calibri" pitchFamily="34" charset="0"/>
            </a:endParaRPr>
          </a:p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 value</a:t>
            </a:r>
            <a:r>
              <a:rPr kumimoji="0" lang="en-US" sz="2800" b="0" i="0" u="none" strike="noStrike" kern="0" cap="none" spc="0" normalizeH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(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utility) of a state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:</a:t>
            </a:r>
          </a:p>
          <a:p>
            <a:pPr marL="742913" lvl="1" indent="-285737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U</a:t>
            </a:r>
            <a:r>
              <a:rPr kumimoji="0" lang="en-US" sz="2800" b="0" i="0" u="none" strike="noStrike" kern="0" cap="none" spc="0" normalizeH="0" baseline="3000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  <a:sym typeface="Symbol" pitchFamily="18" charset="2"/>
              </a:rPr>
              <a:t>*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(s)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= </a:t>
            </a:r>
            <a:r>
              <a:rPr lang="en-US" sz="2800" noProof="0" dirty="0">
                <a:solidFill>
                  <a:srgbClr val="CC00CC"/>
                </a:solidFill>
                <a:latin typeface="Calibri"/>
                <a:cs typeface="Calibri"/>
              </a:rPr>
              <a:t>U</a:t>
            </a:r>
            <a:r>
              <a:rPr lang="en-US" sz="3200" baseline="30000" dirty="0">
                <a:solidFill>
                  <a:srgbClr val="CC00CC"/>
                </a:solidFill>
                <a:latin typeface="Calibri"/>
                <a:cs typeface="Calibri"/>
                <a:sym typeface="Symbol" pitchFamily="18" charset="2"/>
              </a:rPr>
              <a:t>*</a:t>
            </a:r>
            <a:r>
              <a:rPr lang="en-US" sz="2800" dirty="0">
                <a:solidFill>
                  <a:srgbClr val="CC00CC"/>
                </a:solidFill>
                <a:latin typeface="Calibri"/>
                <a:cs typeface="Calibri"/>
              </a:rPr>
              <a:t>(s)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= expected utility starting in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 and acting optimally</a:t>
            </a:r>
          </a:p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 value (utility) of a q-state (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s,a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Q</a:t>
            </a:r>
            <a:r>
              <a:rPr kumimoji="0" lang="en-US" sz="2800" b="0" i="0" u="none" strike="noStrike" kern="0" cap="none" spc="0" normalizeH="0" baseline="3000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  <a:sym typeface="Symbol" pitchFamily="18" charset="2"/>
              </a:rPr>
              <a:t>*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(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s,a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)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= expected utility </a:t>
            </a:r>
            <a:r>
              <a:rPr lang="en-US" sz="2800" kern="0" dirty="0">
                <a:latin typeface="Calibri" pitchFamily="34" charset="0"/>
              </a:rPr>
              <a:t>of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 taking action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 </a:t>
            </a:r>
            <a:r>
              <a:rPr lang="en-US" sz="2800" kern="0" dirty="0">
                <a:latin typeface="Calibri" pitchFamily="34" charset="0"/>
              </a:rPr>
              <a:t>in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 state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 and (thereafter) acting optimally</a:t>
            </a:r>
          </a:p>
          <a:p>
            <a:pPr marL="742913" lvl="1" indent="-285737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U</a:t>
            </a:r>
            <a:r>
              <a:rPr lang="en-US" sz="2800" kern="0" baseline="3000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*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</a:rPr>
              <a:t>(s)  </a:t>
            </a:r>
            <a:r>
              <a:rPr lang="en-US" sz="2800" kern="0" dirty="0">
                <a:solidFill>
                  <a:srgbClr val="FF0000"/>
                </a:solidFill>
                <a:latin typeface="Calibri" pitchFamily="34" charset="0"/>
              </a:rPr>
              <a:t>?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</a:rPr>
              <a:t>  Q</a:t>
            </a:r>
            <a:r>
              <a:rPr lang="en-US" sz="2800" kern="0" baseline="3000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*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</a:rPr>
              <a:t>(</a:t>
            </a:r>
            <a:r>
              <a:rPr lang="en-US" sz="2800" kern="0" dirty="0" err="1">
                <a:solidFill>
                  <a:srgbClr val="CC00CC"/>
                </a:solidFill>
                <a:latin typeface="Calibri" pitchFamily="34" charset="0"/>
              </a:rPr>
              <a:t>s,a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</a:rPr>
              <a:t>)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Calibri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226425" y="2076450"/>
            <a:ext cx="3736975" cy="3071813"/>
            <a:chOff x="7388225" y="2076450"/>
            <a:chExt cx="4008549" cy="3071813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8732838" y="2209800"/>
              <a:ext cx="350837" cy="276225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8615363" y="4468813"/>
              <a:ext cx="350837" cy="276225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/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H="1">
              <a:off x="7504113" y="2498725"/>
              <a:ext cx="1403350" cy="806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 flipH="1">
              <a:off x="8382000" y="2498725"/>
              <a:ext cx="525463" cy="806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8907463" y="2498725"/>
              <a:ext cx="525462" cy="6905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0" name="Oval 11"/>
            <p:cNvSpPr>
              <a:spLocks noChangeArrowheads="1"/>
            </p:cNvSpPr>
            <p:nvPr/>
          </p:nvSpPr>
          <p:spPr bwMode="auto">
            <a:xfrm>
              <a:off x="8264525" y="3305175"/>
              <a:ext cx="292100" cy="28733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H="1">
              <a:off x="7696200" y="3592513"/>
              <a:ext cx="690563" cy="4651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8386763" y="3592513"/>
              <a:ext cx="757237" cy="388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 flipH="1">
              <a:off x="7945438" y="3592513"/>
              <a:ext cx="441325" cy="8636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8386763" y="3592513"/>
              <a:ext cx="423862" cy="86360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8674100" y="2740025"/>
              <a:ext cx="2921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/>
                  <a:cs typeface="Calibri"/>
                </a:rPr>
                <a:t>a</a:t>
              </a:r>
            </a:p>
          </p:txBody>
        </p: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9083675" y="2209800"/>
              <a:ext cx="2921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0000FF"/>
                  </a:solidFill>
                  <a:latin typeface="Calibri"/>
                  <a:cs typeface="Calibri"/>
                </a:rPr>
                <a:t>s</a:t>
              </a:r>
            </a:p>
          </p:txBody>
        </p:sp>
        <p:sp>
          <p:nvSpPr>
            <p:cNvPr id="17" name="Text Box 19"/>
            <p:cNvSpPr txBox="1">
              <a:spLocks noChangeArrowheads="1"/>
            </p:cNvSpPr>
            <p:nvPr/>
          </p:nvSpPr>
          <p:spPr bwMode="auto">
            <a:xfrm>
              <a:off x="8991600" y="4456113"/>
              <a:ext cx="3810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Calibri"/>
                  <a:cs typeface="Calibri"/>
                </a:rPr>
                <a:t>s’</a:t>
              </a:r>
            </a:p>
          </p:txBody>
        </p:sp>
        <p:sp>
          <p:nvSpPr>
            <p:cNvPr id="18" name="Text Box 20"/>
            <p:cNvSpPr txBox="1">
              <a:spLocks noChangeArrowheads="1"/>
            </p:cNvSpPr>
            <p:nvPr/>
          </p:nvSpPr>
          <p:spPr bwMode="auto">
            <a:xfrm>
              <a:off x="8556625" y="3305175"/>
              <a:ext cx="584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008000"/>
                  </a:solidFill>
                  <a:latin typeface="Calibri"/>
                  <a:cs typeface="Calibri"/>
                </a:rPr>
                <a:t>s, a</a:t>
              </a:r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 flipH="1">
              <a:off x="7388225" y="4745038"/>
              <a:ext cx="1401763" cy="4032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20" name="Line 24"/>
            <p:cNvSpPr>
              <a:spLocks noChangeShapeType="1"/>
            </p:cNvSpPr>
            <p:nvPr/>
          </p:nvSpPr>
          <p:spPr bwMode="auto">
            <a:xfrm flipH="1">
              <a:off x="8264525" y="4745038"/>
              <a:ext cx="525463" cy="403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8789988" y="4745038"/>
              <a:ext cx="527050" cy="344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9723438" y="4016375"/>
              <a:ext cx="1673336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solidFill>
                    <a:srgbClr val="C00000"/>
                  </a:solidFill>
                  <a:latin typeface="Calibri"/>
                  <a:cs typeface="Calibri"/>
                </a:rPr>
                <a:t>(</a:t>
              </a:r>
              <a:r>
                <a:rPr lang="en-US" sz="2000" dirty="0" err="1">
                  <a:solidFill>
                    <a:srgbClr val="C00000"/>
                  </a:solidFill>
                  <a:latin typeface="Calibri"/>
                  <a:cs typeface="Calibri"/>
                </a:rPr>
                <a:t>s,a,s</a:t>
              </a:r>
              <a:r>
                <a:rPr lang="en-US" sz="2000" dirty="0">
                  <a:solidFill>
                    <a:srgbClr val="C00000"/>
                  </a:solidFill>
                  <a:latin typeface="Calibri"/>
                  <a:cs typeface="Calibri"/>
                </a:rPr>
                <a:t>’) is a </a:t>
              </a:r>
              <a:br>
                <a:rPr lang="en-US" sz="2000" dirty="0">
                  <a:solidFill>
                    <a:srgbClr val="C00000"/>
                  </a:solidFill>
                  <a:latin typeface="Calibri"/>
                  <a:cs typeface="Calibri"/>
                </a:rPr>
              </a:br>
              <a:r>
                <a:rPr lang="en-US" sz="2000" i="1" dirty="0">
                  <a:solidFill>
                    <a:srgbClr val="C00000"/>
                  </a:solidFill>
                  <a:latin typeface="Calibri"/>
                  <a:cs typeface="Calibri"/>
                </a:rPr>
                <a:t>transition</a:t>
              </a: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7924800" y="4008438"/>
              <a:ext cx="8191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/>
                  <a:cs typeface="Calibri"/>
                </a:rPr>
                <a:t>s,a,s’</a:t>
              </a:r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9723438" y="2076450"/>
              <a:ext cx="1052512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  <a:latin typeface="Calibri"/>
                  <a:cs typeface="Calibri"/>
                </a:rPr>
                <a:t>s is a </a:t>
              </a:r>
              <a:r>
                <a:rPr lang="en-US" sz="2000" i="1">
                  <a:solidFill>
                    <a:srgbClr val="0000FF"/>
                  </a:solidFill>
                  <a:latin typeface="Calibri"/>
                  <a:cs typeface="Calibri"/>
                </a:rPr>
                <a:t>state</a:t>
              </a:r>
            </a:p>
          </p:txBody>
        </p:sp>
        <p:sp>
          <p:nvSpPr>
            <p:cNvPr id="25" name="Text Box 32"/>
            <p:cNvSpPr txBox="1">
              <a:spLocks noChangeArrowheads="1"/>
            </p:cNvSpPr>
            <p:nvPr/>
          </p:nvSpPr>
          <p:spPr bwMode="auto">
            <a:xfrm>
              <a:off x="9723438" y="3048000"/>
              <a:ext cx="129540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solidFill>
                    <a:srgbClr val="008000"/>
                  </a:solidFill>
                  <a:latin typeface="Calibri"/>
                  <a:cs typeface="Calibri"/>
                </a:rPr>
                <a:t>(s, a) is a </a:t>
              </a:r>
              <a:r>
                <a:rPr lang="en-US" sz="2000" i="1" dirty="0">
                  <a:solidFill>
                    <a:srgbClr val="008000"/>
                  </a:solidFill>
                  <a:latin typeface="Calibri"/>
                  <a:cs typeface="Calibri"/>
                </a:rPr>
                <a:t>q-state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070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Optimal Quantities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28600" y="1295400"/>
            <a:ext cx="7086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882" lvl="0" indent="-342882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solidFill>
                  <a:schemeClr val="accent2"/>
                </a:solidFill>
                <a:latin typeface="Calibri" pitchFamily="34" charset="0"/>
              </a:rPr>
              <a:t>The optimal policy:</a:t>
            </a:r>
          </a:p>
          <a:p>
            <a:pPr marL="742913" lvl="1" indent="-285737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</a:t>
            </a:r>
            <a:r>
              <a:rPr lang="en-US" sz="2800" kern="0" baseline="3000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*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</a:rPr>
              <a:t>(s) </a:t>
            </a:r>
            <a:r>
              <a:rPr lang="en-US" sz="2800" kern="0" dirty="0">
                <a:latin typeface="Calibri" pitchFamily="34" charset="0"/>
              </a:rPr>
              <a:t>= optimal action from state 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</a:rPr>
              <a:t>s</a:t>
            </a:r>
          </a:p>
          <a:p>
            <a:pPr marL="742913" lvl="1" indent="-285737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dirty="0">
                <a:latin typeface="Calibri" pitchFamily="34" charset="0"/>
              </a:rPr>
              <a:t>Gives highest </a:t>
            </a:r>
            <a:r>
              <a:rPr lang="en-US" sz="2800" dirty="0">
                <a:solidFill>
                  <a:srgbClr val="CC00CC"/>
                </a:solidFill>
                <a:latin typeface="Calibri"/>
                <a:cs typeface="Calibri"/>
              </a:rPr>
              <a:t>U</a:t>
            </a:r>
            <a:r>
              <a:rPr lang="en-US" sz="3200" baseline="30000" dirty="0">
                <a:solidFill>
                  <a:srgbClr val="CC00CC"/>
                </a:solidFill>
                <a:latin typeface="Calibri"/>
                <a:cs typeface="Calibri"/>
                <a:sym typeface="Symbol" pitchFamily="18" charset="2"/>
              </a:rPr>
              <a:t></a:t>
            </a:r>
            <a:r>
              <a:rPr lang="en-US" sz="2800" dirty="0">
                <a:solidFill>
                  <a:srgbClr val="CC00CC"/>
                </a:solidFill>
                <a:latin typeface="Calibri"/>
                <a:cs typeface="Calibri"/>
              </a:rPr>
              <a:t>(s) </a:t>
            </a:r>
            <a:r>
              <a:rPr lang="en-US" sz="2800" kern="0" dirty="0">
                <a:latin typeface="Calibri" pitchFamily="34" charset="0"/>
              </a:rPr>
              <a:t>for any 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</a:t>
            </a:r>
            <a:endParaRPr lang="en-US" sz="2800" kern="0" dirty="0">
              <a:latin typeface="Calibri" pitchFamily="34" charset="0"/>
            </a:endParaRPr>
          </a:p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 value</a:t>
            </a:r>
            <a:r>
              <a:rPr kumimoji="0" lang="en-US" sz="2800" b="0" i="0" u="none" strike="noStrike" kern="0" cap="none" spc="0" normalizeH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(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utility) of a state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:</a:t>
            </a:r>
          </a:p>
          <a:p>
            <a:pPr marL="742913" lvl="1" indent="-285737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U</a:t>
            </a:r>
            <a:r>
              <a:rPr kumimoji="0" lang="en-US" sz="2800" b="0" i="0" u="none" strike="noStrike" kern="0" cap="none" spc="0" normalizeH="0" baseline="3000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  <a:sym typeface="Symbol" pitchFamily="18" charset="2"/>
              </a:rPr>
              <a:t>*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(s)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= </a:t>
            </a:r>
            <a:r>
              <a:rPr lang="en-US" sz="2800" noProof="0" dirty="0">
                <a:solidFill>
                  <a:srgbClr val="CC00CC"/>
                </a:solidFill>
                <a:latin typeface="Calibri"/>
                <a:cs typeface="Calibri"/>
              </a:rPr>
              <a:t>U</a:t>
            </a:r>
            <a:r>
              <a:rPr lang="en-US" sz="3200" baseline="30000" dirty="0">
                <a:solidFill>
                  <a:srgbClr val="CC00CC"/>
                </a:solidFill>
                <a:latin typeface="Calibri"/>
                <a:cs typeface="Calibri"/>
                <a:sym typeface="Symbol" pitchFamily="18" charset="2"/>
              </a:rPr>
              <a:t>*</a:t>
            </a:r>
            <a:r>
              <a:rPr lang="en-US" sz="2800" dirty="0">
                <a:solidFill>
                  <a:srgbClr val="CC00CC"/>
                </a:solidFill>
                <a:latin typeface="Calibri"/>
                <a:cs typeface="Calibri"/>
              </a:rPr>
              <a:t>(s)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= expected utility starting in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 and acting optimally</a:t>
            </a:r>
          </a:p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882" marR="0" lvl="0" indent="-342882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 value (utility) of a q-state (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s,a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):</a:t>
            </a: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Q</a:t>
            </a:r>
            <a:r>
              <a:rPr kumimoji="0" lang="en-US" sz="2800" b="0" i="0" u="none" strike="noStrike" kern="0" cap="none" spc="0" normalizeH="0" baseline="3000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  <a:sym typeface="Symbol" pitchFamily="18" charset="2"/>
              </a:rPr>
              <a:t>*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(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s,a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)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= expected utility </a:t>
            </a:r>
            <a:r>
              <a:rPr lang="en-US" sz="2800" kern="0" dirty="0">
                <a:latin typeface="Calibri" pitchFamily="34" charset="0"/>
              </a:rPr>
              <a:t>of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 taking action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 </a:t>
            </a:r>
            <a:r>
              <a:rPr lang="en-US" sz="2800" kern="0" dirty="0">
                <a:latin typeface="Calibri" pitchFamily="34" charset="0"/>
              </a:rPr>
              <a:t>in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 state 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Calibri" pitchFamily="34" charset="0"/>
              </a:rPr>
              <a:t>s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itchFamily="34" charset="0"/>
              </a:rPr>
              <a:t> and (thereafter) acting optimally</a:t>
            </a:r>
          </a:p>
          <a:p>
            <a:pPr marL="742913" lvl="1" indent="-285737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defRPr/>
            </a:pPr>
            <a:r>
              <a:rPr lang="en-US" sz="2800" kern="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U</a:t>
            </a:r>
            <a:r>
              <a:rPr lang="en-US" sz="2800" kern="0" baseline="3000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*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</a:rPr>
              <a:t>(s) =</a:t>
            </a:r>
            <a:r>
              <a:rPr lang="en-US" sz="2800" kern="0" dirty="0">
                <a:latin typeface="Calibri" pitchFamily="34" charset="0"/>
              </a:rPr>
              <a:t> </a:t>
            </a:r>
            <a:r>
              <a:rPr lang="en-US" sz="2800" dirty="0" err="1">
                <a:solidFill>
                  <a:srgbClr val="CC00CC"/>
                </a:solidFill>
                <a:latin typeface="Calibri"/>
                <a:cs typeface="Calibri"/>
              </a:rPr>
              <a:t>max</a:t>
            </a:r>
            <a:r>
              <a:rPr lang="en-US" sz="2800" baseline="-25000" dirty="0" err="1">
                <a:solidFill>
                  <a:srgbClr val="CC00CC"/>
                </a:solidFill>
                <a:latin typeface="Calibri"/>
                <a:cs typeface="Calibri"/>
              </a:rPr>
              <a:t>a</a:t>
            </a:r>
            <a:r>
              <a:rPr lang="en-US" sz="2800" kern="0" dirty="0" err="1">
                <a:solidFill>
                  <a:srgbClr val="CC00CC"/>
                </a:solidFill>
                <a:latin typeface="Calibri" pitchFamily="34" charset="0"/>
              </a:rPr>
              <a:t>Q</a:t>
            </a:r>
            <a:r>
              <a:rPr lang="en-US" sz="2800" kern="0" baseline="30000" dirty="0">
                <a:solidFill>
                  <a:srgbClr val="CC00CC"/>
                </a:solidFill>
                <a:latin typeface="Calibri" pitchFamily="34" charset="0"/>
                <a:sym typeface="Symbol" pitchFamily="18" charset="2"/>
              </a:rPr>
              <a:t>*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</a:rPr>
              <a:t>(</a:t>
            </a:r>
            <a:r>
              <a:rPr lang="en-US" sz="2800" kern="0" dirty="0" err="1">
                <a:solidFill>
                  <a:srgbClr val="CC00CC"/>
                </a:solidFill>
                <a:latin typeface="Calibri" pitchFamily="34" charset="0"/>
              </a:rPr>
              <a:t>s,a</a:t>
            </a:r>
            <a:r>
              <a:rPr lang="en-US" sz="2800" kern="0" dirty="0">
                <a:solidFill>
                  <a:srgbClr val="CC00CC"/>
                </a:solidFill>
                <a:latin typeface="Calibri" pitchFamily="34" charset="0"/>
              </a:rPr>
              <a:t>) 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itchFamily="34" charset="0"/>
            </a:endParaRPr>
          </a:p>
          <a:p>
            <a:pPr marL="742913" marR="0" lvl="1" indent="-285737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Calibri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8226425" y="2076450"/>
            <a:ext cx="3736975" cy="3071813"/>
            <a:chOff x="7388225" y="2076450"/>
            <a:chExt cx="4008549" cy="3071813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8732838" y="2209800"/>
              <a:ext cx="350837" cy="276225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8615363" y="4468813"/>
              <a:ext cx="350837" cy="276225"/>
            </a:xfrm>
            <a:prstGeom prst="triangle">
              <a:avLst>
                <a:gd name="adj" fmla="val 50000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/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 flipH="1">
              <a:off x="7504113" y="2498725"/>
              <a:ext cx="1403350" cy="806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 flipH="1">
              <a:off x="8382000" y="2498725"/>
              <a:ext cx="525463" cy="8064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9" name="Line 10"/>
            <p:cNvSpPr>
              <a:spLocks noChangeShapeType="1"/>
            </p:cNvSpPr>
            <p:nvPr/>
          </p:nvSpPr>
          <p:spPr bwMode="auto">
            <a:xfrm>
              <a:off x="8907463" y="2498725"/>
              <a:ext cx="525462" cy="6905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0" name="Oval 11"/>
            <p:cNvSpPr>
              <a:spLocks noChangeArrowheads="1"/>
            </p:cNvSpPr>
            <p:nvPr/>
          </p:nvSpPr>
          <p:spPr bwMode="auto">
            <a:xfrm>
              <a:off x="8264525" y="3305175"/>
              <a:ext cx="292100" cy="28733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H="1">
              <a:off x="7696200" y="3592513"/>
              <a:ext cx="690563" cy="4651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8386763" y="3592513"/>
              <a:ext cx="757237" cy="3889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 flipH="1">
              <a:off x="7945438" y="3592513"/>
              <a:ext cx="441325" cy="86360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8386763" y="3592513"/>
              <a:ext cx="423862" cy="86360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8674100" y="2740025"/>
              <a:ext cx="2921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/>
                  <a:cs typeface="Calibri"/>
                </a:rPr>
                <a:t>a</a:t>
              </a:r>
            </a:p>
          </p:txBody>
        </p:sp>
        <p:sp>
          <p:nvSpPr>
            <p:cNvPr id="16" name="Text Box 18"/>
            <p:cNvSpPr txBox="1">
              <a:spLocks noChangeArrowheads="1"/>
            </p:cNvSpPr>
            <p:nvPr/>
          </p:nvSpPr>
          <p:spPr bwMode="auto">
            <a:xfrm>
              <a:off x="9083675" y="2209800"/>
              <a:ext cx="2921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0000FF"/>
                  </a:solidFill>
                  <a:latin typeface="Calibri"/>
                  <a:cs typeface="Calibri"/>
                </a:rPr>
                <a:t>s</a:t>
              </a:r>
            </a:p>
          </p:txBody>
        </p:sp>
        <p:sp>
          <p:nvSpPr>
            <p:cNvPr id="17" name="Text Box 19"/>
            <p:cNvSpPr txBox="1">
              <a:spLocks noChangeArrowheads="1"/>
            </p:cNvSpPr>
            <p:nvPr/>
          </p:nvSpPr>
          <p:spPr bwMode="auto">
            <a:xfrm>
              <a:off x="8991600" y="4456113"/>
              <a:ext cx="3810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  <a:latin typeface="Calibri"/>
                  <a:cs typeface="Calibri"/>
                </a:rPr>
                <a:t>s’</a:t>
              </a:r>
            </a:p>
          </p:txBody>
        </p:sp>
        <p:sp>
          <p:nvSpPr>
            <p:cNvPr id="18" name="Text Box 20"/>
            <p:cNvSpPr txBox="1">
              <a:spLocks noChangeArrowheads="1"/>
            </p:cNvSpPr>
            <p:nvPr/>
          </p:nvSpPr>
          <p:spPr bwMode="auto">
            <a:xfrm>
              <a:off x="8556625" y="3305175"/>
              <a:ext cx="5842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008000"/>
                  </a:solidFill>
                  <a:latin typeface="Calibri"/>
                  <a:cs typeface="Calibri"/>
                </a:rPr>
                <a:t>s, a</a:t>
              </a:r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 flipH="1">
              <a:off x="7388225" y="4745038"/>
              <a:ext cx="1401763" cy="4032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20" name="Line 24"/>
            <p:cNvSpPr>
              <a:spLocks noChangeShapeType="1"/>
            </p:cNvSpPr>
            <p:nvPr/>
          </p:nvSpPr>
          <p:spPr bwMode="auto">
            <a:xfrm flipH="1">
              <a:off x="8264525" y="4745038"/>
              <a:ext cx="525463" cy="4032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8789988" y="4745038"/>
              <a:ext cx="527050" cy="344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alibri"/>
                <a:cs typeface="Calibri"/>
              </a:endParaRPr>
            </a:p>
          </p:txBody>
        </p:sp>
        <p:sp>
          <p:nvSpPr>
            <p:cNvPr id="22" name="Text Box 27"/>
            <p:cNvSpPr txBox="1">
              <a:spLocks noChangeArrowheads="1"/>
            </p:cNvSpPr>
            <p:nvPr/>
          </p:nvSpPr>
          <p:spPr bwMode="auto">
            <a:xfrm>
              <a:off x="9723438" y="4016375"/>
              <a:ext cx="1673336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solidFill>
                    <a:srgbClr val="C00000"/>
                  </a:solidFill>
                  <a:latin typeface="Calibri"/>
                  <a:cs typeface="Calibri"/>
                </a:rPr>
                <a:t>(</a:t>
              </a:r>
              <a:r>
                <a:rPr lang="en-US" sz="2000" dirty="0" err="1">
                  <a:solidFill>
                    <a:srgbClr val="C00000"/>
                  </a:solidFill>
                  <a:latin typeface="Calibri"/>
                  <a:cs typeface="Calibri"/>
                </a:rPr>
                <a:t>s,a,s</a:t>
              </a:r>
              <a:r>
                <a:rPr lang="en-US" sz="2000" dirty="0">
                  <a:solidFill>
                    <a:srgbClr val="C00000"/>
                  </a:solidFill>
                  <a:latin typeface="Calibri"/>
                  <a:cs typeface="Calibri"/>
                </a:rPr>
                <a:t>’) is a </a:t>
              </a:r>
              <a:br>
                <a:rPr lang="en-US" sz="2000" dirty="0">
                  <a:solidFill>
                    <a:srgbClr val="C00000"/>
                  </a:solidFill>
                  <a:latin typeface="Calibri"/>
                  <a:cs typeface="Calibri"/>
                </a:rPr>
              </a:br>
              <a:r>
                <a:rPr lang="en-US" sz="2000" i="1" dirty="0">
                  <a:solidFill>
                    <a:srgbClr val="C00000"/>
                  </a:solidFill>
                  <a:latin typeface="Calibri"/>
                  <a:cs typeface="Calibri"/>
                </a:rPr>
                <a:t>transition</a:t>
              </a:r>
            </a:p>
          </p:txBody>
        </p:sp>
        <p:sp>
          <p:nvSpPr>
            <p:cNvPr id="23" name="Text Box 28"/>
            <p:cNvSpPr txBox="1">
              <a:spLocks noChangeArrowheads="1"/>
            </p:cNvSpPr>
            <p:nvPr/>
          </p:nvSpPr>
          <p:spPr bwMode="auto">
            <a:xfrm>
              <a:off x="7924800" y="4008438"/>
              <a:ext cx="8191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Calibri"/>
                  <a:cs typeface="Calibri"/>
                </a:rPr>
                <a:t>s,a,s’</a:t>
              </a:r>
            </a:p>
          </p:txBody>
        </p:sp>
        <p:sp>
          <p:nvSpPr>
            <p:cNvPr id="24" name="Text Box 30"/>
            <p:cNvSpPr txBox="1">
              <a:spLocks noChangeArrowheads="1"/>
            </p:cNvSpPr>
            <p:nvPr/>
          </p:nvSpPr>
          <p:spPr bwMode="auto">
            <a:xfrm>
              <a:off x="9723438" y="2076450"/>
              <a:ext cx="1052512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00FF"/>
                  </a:solidFill>
                  <a:latin typeface="Calibri"/>
                  <a:cs typeface="Calibri"/>
                </a:rPr>
                <a:t>s is a </a:t>
              </a:r>
              <a:r>
                <a:rPr lang="en-US" sz="2000" i="1">
                  <a:solidFill>
                    <a:srgbClr val="0000FF"/>
                  </a:solidFill>
                  <a:latin typeface="Calibri"/>
                  <a:cs typeface="Calibri"/>
                </a:rPr>
                <a:t>state</a:t>
              </a:r>
            </a:p>
          </p:txBody>
        </p:sp>
        <p:sp>
          <p:nvSpPr>
            <p:cNvPr id="25" name="Text Box 32"/>
            <p:cNvSpPr txBox="1">
              <a:spLocks noChangeArrowheads="1"/>
            </p:cNvSpPr>
            <p:nvPr/>
          </p:nvSpPr>
          <p:spPr bwMode="auto">
            <a:xfrm>
              <a:off x="9723438" y="3048000"/>
              <a:ext cx="1295400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dirty="0">
                  <a:solidFill>
                    <a:srgbClr val="008000"/>
                  </a:solidFill>
                  <a:latin typeface="Calibri"/>
                  <a:cs typeface="Calibri"/>
                </a:rPr>
                <a:t>(s, a) is a </a:t>
              </a:r>
              <a:r>
                <a:rPr lang="en-US" sz="2000" i="1" dirty="0">
                  <a:solidFill>
                    <a:srgbClr val="008000"/>
                  </a:solidFill>
                  <a:latin typeface="Calibri"/>
                  <a:cs typeface="Calibri"/>
                </a:rPr>
                <a:t>q-state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51041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85"/>
  <p:tag name="DEFAULTHEIGHT" val="283"/>
</p:tagLst>
</file>

<file path=ppt/theme/theme1.xml><?xml version="1.0" encoding="utf-8"?>
<a:theme xmlns:a="http://schemas.openxmlformats.org/drawingml/2006/main" name="dan-berkeley-nlp-v1">
  <a:themeElements>
    <a:clrScheme name="dan-berkeley-nlp-v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an-berkeley-nlp-v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Calibri"/>
            <a:cs typeface="Calibri"/>
          </a:defRPr>
        </a:defPPr>
      </a:lstStyle>
    </a:txDef>
  </a:objectDefaults>
  <a:extraClrSchemeLst>
    <a:extraClrScheme>
      <a:clrScheme name="dan-berkeley-nlp-v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n-berkeley-nlp-v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n-berkeley-nlp-v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FA12 cs188 lecture 3 -- a-star search</Template>
  <TotalTime>65262</TotalTime>
  <Words>1593</Words>
  <Application>Microsoft Macintosh PowerPoint</Application>
  <PresentationFormat>Widescreen</PresentationFormat>
  <Paragraphs>261</Paragraphs>
  <Slides>28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cmmi10</vt:lpstr>
      <vt:lpstr>Arial</vt:lpstr>
      <vt:lpstr>Calibri</vt:lpstr>
      <vt:lpstr>Wingdings</vt:lpstr>
      <vt:lpstr>dan-berkeley-nlp-v1</vt:lpstr>
      <vt:lpstr>CS 188: Artificial Intelligence </vt:lpstr>
      <vt:lpstr>Recap: Markov Decision Process (MDP)</vt:lpstr>
      <vt:lpstr>Recap: Markov Decision Process (MDP)</vt:lpstr>
      <vt:lpstr>Recap: Policies</vt:lpstr>
      <vt:lpstr>Recap: Policies</vt:lpstr>
      <vt:lpstr>Quiz: Discounting</vt:lpstr>
      <vt:lpstr>The utility of a policy</vt:lpstr>
      <vt:lpstr>Optimal Quantities</vt:lpstr>
      <vt:lpstr>Optimal Quantities</vt:lpstr>
      <vt:lpstr>Bellman equations (Shapley, 1953)</vt:lpstr>
      <vt:lpstr>Solving MDPs</vt:lpstr>
      <vt:lpstr>Value Iteration</vt:lpstr>
      <vt:lpstr>Value Iteration</vt:lpstr>
      <vt:lpstr>k=0</vt:lpstr>
      <vt:lpstr>k=1</vt:lpstr>
      <vt:lpstr>k=2</vt:lpstr>
      <vt:lpstr>k=3</vt:lpstr>
      <vt:lpstr>k=4</vt:lpstr>
      <vt:lpstr>k=5</vt:lpstr>
      <vt:lpstr>k=6</vt:lpstr>
      <vt:lpstr>k=7</vt:lpstr>
      <vt:lpstr>k=8</vt:lpstr>
      <vt:lpstr>k=9</vt:lpstr>
      <vt:lpstr>k=10</vt:lpstr>
      <vt:lpstr>k=11</vt:lpstr>
      <vt:lpstr>k=12</vt:lpstr>
      <vt:lpstr>k=100</vt:lpstr>
      <vt:lpstr>How do we know it will converge?*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294-5: Statistical Natural Language Processing</dc:title>
  <dc:creator>Preferred Customer</dc:creator>
  <cp:lastModifiedBy>Dawn Dawn</cp:lastModifiedBy>
  <cp:revision>2807</cp:revision>
  <cp:lastPrinted>2014-02-13T17:51:45Z</cp:lastPrinted>
  <dcterms:created xsi:type="dcterms:W3CDTF">2004-08-27T04:16:05Z</dcterms:created>
  <dcterms:modified xsi:type="dcterms:W3CDTF">2021-03-29T23:54:00Z</dcterms:modified>
</cp:coreProperties>
</file>