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29"/>
  </p:notesMasterIdLst>
  <p:handoutMasterIdLst>
    <p:handoutMasterId r:id="rId30"/>
  </p:handoutMasterIdLst>
  <p:sldIdLst>
    <p:sldId id="893" r:id="rId2"/>
    <p:sldId id="974" r:id="rId3"/>
    <p:sldId id="977" r:id="rId4"/>
    <p:sldId id="976" r:id="rId5"/>
    <p:sldId id="978" r:id="rId6"/>
    <p:sldId id="446" r:id="rId7"/>
    <p:sldId id="362" r:id="rId8"/>
    <p:sldId id="450" r:id="rId9"/>
    <p:sldId id="447" r:id="rId10"/>
    <p:sldId id="448" r:id="rId11"/>
    <p:sldId id="449" r:id="rId12"/>
    <p:sldId id="860" r:id="rId13"/>
    <p:sldId id="980" r:id="rId14"/>
    <p:sldId id="859" r:id="rId15"/>
    <p:sldId id="820" r:id="rId16"/>
    <p:sldId id="825" r:id="rId17"/>
    <p:sldId id="982" r:id="rId18"/>
    <p:sldId id="968" r:id="rId19"/>
    <p:sldId id="979" r:id="rId20"/>
    <p:sldId id="897" r:id="rId21"/>
    <p:sldId id="898" r:id="rId22"/>
    <p:sldId id="862" r:id="rId23"/>
    <p:sldId id="899" r:id="rId24"/>
    <p:sldId id="932" r:id="rId25"/>
    <p:sldId id="969" r:id="rId26"/>
    <p:sldId id="917" r:id="rId27"/>
    <p:sldId id="901" r:id="rId28"/>
  </p:sldIdLst>
  <p:sldSz cx="12192000" cy="6858000"/>
  <p:notesSz cx="7099300" cy="10234613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CC00CC"/>
    <a:srgbClr val="0000FF"/>
    <a:srgbClr val="008000"/>
    <a:srgbClr val="8FAAFF"/>
    <a:srgbClr val="7F2727"/>
    <a:srgbClr val="0066FF"/>
    <a:srgbClr val="B8EAC0"/>
    <a:srgbClr val="A3FFCD"/>
    <a:srgbClr val="A50021"/>
    <a:srgbClr val="7D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1"/>
    <p:restoredTop sz="78505" autoAdjust="0"/>
  </p:normalViewPr>
  <p:slideViewPr>
    <p:cSldViewPr>
      <p:cViewPr varScale="1">
        <p:scale>
          <a:sx n="203" d="100"/>
          <a:sy n="203" d="100"/>
        </p:scale>
        <p:origin x="168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 and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6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 1: left, left, left</a:t>
            </a:r>
          </a:p>
          <a:p>
            <a:r>
              <a:rPr lang="en-US" dirty="0"/>
              <a:t>Quiz 2: left, left, right</a:t>
            </a:r>
          </a:p>
          <a:p>
            <a:r>
              <a:rPr lang="en-US" dirty="0"/>
              <a:t>Quiz 3: \gamma^3 * 10 = \gamma, \gamma = 0.1^1/2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42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[Note:</a:t>
            </a:r>
            <a:r>
              <a:rPr lang="en-US" baseline="0" dirty="0"/>
              <a:t> this demo doesn’t show anything in action, just pops up V and Q values.]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01720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3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77155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4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31889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There exists a ghostbusters demo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99ECC27-508E-4753-97C7-4AB399A8CBA1}" type="slidenum">
              <a:rPr lang="en-US" sz="1300"/>
              <a:pPr eaLnBrk="1" hangingPunct="1"/>
              <a:t>5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809328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This is the problem of </a:t>
            </a:r>
            <a:r>
              <a:rPr lang="en-US" sz="2200" b="1" i="1" dirty="0"/>
              <a:t>value alignment</a:t>
            </a:r>
            <a:r>
              <a:rPr lang="en-US" sz="2200" dirty="0"/>
              <a:t>.</a:t>
            </a:r>
          </a:p>
          <a:p>
            <a:r>
              <a:rPr lang="en-US" sz="2200" dirty="0"/>
              <a:t>And when you mix that with a superintelligent system that can affect the world dramatically, it’s not such a good thing.</a:t>
            </a:r>
          </a:p>
          <a:p>
            <a:r>
              <a:rPr lang="en-US" sz="2200" dirty="0"/>
              <a:t>The point is that a machine can be </a:t>
            </a:r>
            <a:r>
              <a:rPr lang="en-US" sz="2200" b="1" i="1" dirty="0"/>
              <a:t>better at making decisions</a:t>
            </a:r>
          </a:p>
          <a:p>
            <a:r>
              <a:rPr lang="en-US" sz="2200" dirty="0"/>
              <a:t>but still fail to </a:t>
            </a:r>
            <a:r>
              <a:rPr lang="en-US" sz="2200" b="1" i="1" dirty="0"/>
              <a:t>make better decisions</a:t>
            </a:r>
          </a:p>
          <a:p>
            <a:r>
              <a:rPr lang="en-US" sz="2200" dirty="0"/>
              <a:t>if its values are not exactly the same as ours.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211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4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10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RJ8cAGm6JE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12395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Markov Decision Processes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AE89E-5935-5941-83D5-2AD4DBA2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Off-switch problem (example)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3FC39-E8F1-DF42-A727-DB2F6FE6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48CB6C-2F25-2447-827B-26D7FA3CD73F}"/>
              </a:ext>
            </a:extLst>
          </p:cNvPr>
          <p:cNvSpPr/>
          <p:nvPr/>
        </p:nvSpPr>
        <p:spPr>
          <a:xfrm>
            <a:off x="4269591" y="1493386"/>
            <a:ext cx="480508" cy="360381"/>
          </a:xfrm>
          <a:prstGeom prst="rect">
            <a:avLst/>
          </a:prstGeom>
          <a:solidFill>
            <a:srgbClr val="00B0F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29F079-4316-4E4B-8DD5-3482AC2C2B38}"/>
              </a:ext>
            </a:extLst>
          </p:cNvPr>
          <p:cNvSpPr/>
          <p:nvPr/>
        </p:nvSpPr>
        <p:spPr>
          <a:xfrm>
            <a:off x="4269591" y="2707083"/>
            <a:ext cx="480508" cy="360381"/>
          </a:xfrm>
          <a:prstGeom prst="rect">
            <a:avLst/>
          </a:prstGeom>
          <a:solidFill>
            <a:srgbClr val="FF3300"/>
          </a:solidFill>
          <a:ln w="190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00" tIns="45600" rIns="91200" bIns="45600"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A94387-1A7F-8744-882B-DB85D2E204FE}"/>
              </a:ext>
            </a:extLst>
          </p:cNvPr>
          <p:cNvCxnSpPr>
            <a:stCxn id="6" idx="2"/>
          </p:cNvCxnSpPr>
          <p:nvPr/>
        </p:nvCxnSpPr>
        <p:spPr>
          <a:xfrm flipH="1">
            <a:off x="3112767" y="1853744"/>
            <a:ext cx="1397029" cy="8533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8C61F2-1707-144A-B348-6BC03F798C42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4509796" y="1853744"/>
            <a:ext cx="0" cy="853312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C302BE9-A8D2-EA4C-910D-4977B5651C68}"/>
              </a:ext>
            </a:extLst>
          </p:cNvPr>
          <p:cNvCxnSpPr>
            <a:stCxn id="6" idx="2"/>
          </p:cNvCxnSpPr>
          <p:nvPr/>
        </p:nvCxnSpPr>
        <p:spPr>
          <a:xfrm>
            <a:off x="4509846" y="1853767"/>
            <a:ext cx="1396979" cy="853289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36D712-0E02-4647-AD67-910CA2024F99}"/>
              </a:ext>
            </a:extLst>
          </p:cNvPr>
          <p:cNvCxnSpPr>
            <a:stCxn id="7" idx="2"/>
            <a:endCxn id="8" idx="0"/>
          </p:cNvCxnSpPr>
          <p:nvPr/>
        </p:nvCxnSpPr>
        <p:spPr>
          <a:xfrm>
            <a:off x="4509846" y="3067464"/>
            <a:ext cx="0" cy="853311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688136-6E58-A54B-B08E-6689353C8862}"/>
              </a:ext>
            </a:extLst>
          </p:cNvPr>
          <p:cNvCxnSpPr>
            <a:stCxn id="7" idx="2"/>
          </p:cNvCxnSpPr>
          <p:nvPr/>
        </p:nvCxnSpPr>
        <p:spPr>
          <a:xfrm>
            <a:off x="4509846" y="3067464"/>
            <a:ext cx="1396979" cy="853284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EBD5A4C-8B18-C847-BC1A-B3AE17884D81}"/>
              </a:ext>
            </a:extLst>
          </p:cNvPr>
          <p:cNvSpPr txBox="1"/>
          <p:nvPr/>
        </p:nvSpPr>
        <p:spPr>
          <a:xfrm>
            <a:off x="5270201" y="3182678"/>
            <a:ext cx="217232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robot off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928FA-6E55-2A43-95EE-9978BFD7B8CE}"/>
              </a:ext>
            </a:extLst>
          </p:cNvPr>
          <p:cNvSpPr txBox="1"/>
          <p:nvPr/>
        </p:nvSpPr>
        <p:spPr>
          <a:xfrm>
            <a:off x="5239448" y="1964235"/>
            <a:ext cx="195412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switch self off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6104AF-9FCF-5A4B-BEDF-136CA96749D9}"/>
              </a:ext>
            </a:extLst>
          </p:cNvPr>
          <p:cNvSpPr txBox="1"/>
          <p:nvPr/>
        </p:nvSpPr>
        <p:spPr>
          <a:xfrm>
            <a:off x="3203383" y="1964235"/>
            <a:ext cx="69468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act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5B21F-C84A-3746-BD4C-22EC08838451}"/>
              </a:ext>
            </a:extLst>
          </p:cNvPr>
          <p:cNvSpPr txBox="1"/>
          <p:nvPr/>
        </p:nvSpPr>
        <p:spPr>
          <a:xfrm>
            <a:off x="2566442" y="2652852"/>
            <a:ext cx="891337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 = ?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EF05D2-D73F-724D-ACB6-2F9D4F85FD97}"/>
              </a:ext>
            </a:extLst>
          </p:cNvPr>
          <p:cNvSpPr txBox="1"/>
          <p:nvPr/>
        </p:nvSpPr>
        <p:spPr>
          <a:xfrm>
            <a:off x="5451831" y="2652849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373428-5411-1741-AA57-6F6A34440FD7}"/>
              </a:ext>
            </a:extLst>
          </p:cNvPr>
          <p:cNvSpPr txBox="1"/>
          <p:nvPr/>
        </p:nvSpPr>
        <p:spPr>
          <a:xfrm>
            <a:off x="3244648" y="3197140"/>
            <a:ext cx="1422435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  <a:sym typeface="Symbol"/>
              </a:rPr>
              <a:t>go ahead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93F1BD-AC6E-264A-862E-66F5A213B0C8}"/>
              </a:ext>
            </a:extLst>
          </p:cNvPr>
          <p:cNvSpPr txBox="1"/>
          <p:nvPr/>
        </p:nvSpPr>
        <p:spPr>
          <a:xfrm>
            <a:off x="3812756" y="2193036"/>
            <a:ext cx="765843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wait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F7CAC-E08D-6A4B-84C4-E1BD6F461D8F}"/>
              </a:ext>
            </a:extLst>
          </p:cNvPr>
          <p:cNvSpPr txBox="1"/>
          <p:nvPr/>
        </p:nvSpPr>
        <p:spPr>
          <a:xfrm>
            <a:off x="5526485" y="3863154"/>
            <a:ext cx="760680" cy="470694"/>
          </a:xfrm>
          <a:prstGeom prst="rect">
            <a:avLst/>
          </a:prstGeom>
          <a:noFill/>
          <a:effectLst/>
        </p:spPr>
        <p:txBody>
          <a:bodyPr wrap="none" lIns="91200" tIns="45600" rIns="91200" bIns="456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U=0</a:t>
            </a:r>
            <a:endParaRPr lang="en-US" sz="2400" baseline="-25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CD9451-FD9B-E34B-B43C-C13A64B27FF9}"/>
              </a:ext>
            </a:extLst>
          </p:cNvPr>
          <p:cNvGrpSpPr/>
          <p:nvPr/>
        </p:nvGrpSpPr>
        <p:grpSpPr>
          <a:xfrm>
            <a:off x="615417" y="2199231"/>
            <a:ext cx="1951039" cy="1159918"/>
            <a:chOff x="615417" y="2199231"/>
            <a:chExt cx="1951039" cy="115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9CD9B70-194F-DC47-903E-46DAC585B501}"/>
                </a:ext>
              </a:extLst>
            </p:cNvPr>
            <p:cNvSpPr/>
            <p:nvPr/>
          </p:nvSpPr>
          <p:spPr>
            <a:xfrm>
              <a:off x="894800" y="2563389"/>
              <a:ext cx="1388815" cy="49459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355C3A6-3AE6-AB4E-8C8A-0B5130A48D01}"/>
                </a:ext>
              </a:extLst>
            </p:cNvPr>
            <p:cNvCxnSpPr/>
            <p:nvPr/>
          </p:nvCxnSpPr>
          <p:spPr>
            <a:xfrm>
              <a:off x="713599" y="3070490"/>
              <a:ext cx="1852857" cy="0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9FB637E2-6B81-5F49-8758-E0B2B6CE0BDA}"/>
                </a:ext>
              </a:extLst>
            </p:cNvPr>
            <p:cNvCxnSpPr/>
            <p:nvPr/>
          </p:nvCxnSpPr>
          <p:spPr>
            <a:xfrm flipV="1">
              <a:off x="1453077" y="2199231"/>
              <a:ext cx="0" cy="854701"/>
            </a:xfrm>
            <a:prstGeom prst="straightConnector1">
              <a:avLst/>
            </a:prstGeom>
            <a:ln>
              <a:solidFill>
                <a:srgbClr val="40404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7DCE22-E9F9-124B-8EB3-8F5BA3444BF3}"/>
                </a:ext>
              </a:extLst>
            </p:cNvPr>
            <p:cNvSpPr txBox="1"/>
            <p:nvPr/>
          </p:nvSpPr>
          <p:spPr>
            <a:xfrm>
              <a:off x="615417" y="3006206"/>
              <a:ext cx="49648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-40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D240E1-E91C-E34F-9436-6AE222C3EA06}"/>
                </a:ext>
              </a:extLst>
            </p:cNvPr>
            <p:cNvSpPr txBox="1"/>
            <p:nvPr/>
          </p:nvSpPr>
          <p:spPr>
            <a:xfrm>
              <a:off x="1289876" y="3006206"/>
              <a:ext cx="333008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C236D9B-6735-D54B-B194-99A79795BF29}"/>
                </a:ext>
              </a:extLst>
            </p:cNvPr>
            <p:cNvSpPr txBox="1"/>
            <p:nvPr/>
          </p:nvSpPr>
          <p:spPr>
            <a:xfrm>
              <a:off x="1990151" y="3006206"/>
              <a:ext cx="541813" cy="352943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+60</a:t>
              </a:r>
              <a:endParaRPr lang="en-US" sz="12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BADB5A3-2D0E-D24F-B716-AC676B91493B}"/>
              </a:ext>
            </a:extLst>
          </p:cNvPr>
          <p:cNvGrpSpPr/>
          <p:nvPr/>
        </p:nvGrpSpPr>
        <p:grpSpPr>
          <a:xfrm>
            <a:off x="609505" y="3920775"/>
            <a:ext cx="6580067" cy="1948663"/>
            <a:chOff x="609505" y="3920775"/>
            <a:chExt cx="6580067" cy="19486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8A9CAB-FACB-5E4B-83AD-538BE282D41F}"/>
                </a:ext>
              </a:extLst>
            </p:cNvPr>
            <p:cNvSpPr/>
            <p:nvPr/>
          </p:nvSpPr>
          <p:spPr>
            <a:xfrm>
              <a:off x="4269591" y="3920775"/>
              <a:ext cx="480508" cy="360381"/>
            </a:xfrm>
            <a:prstGeom prst="rect">
              <a:avLst/>
            </a:prstGeom>
            <a:solidFill>
              <a:srgbClr val="00B0F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00" tIns="45600" rIns="91200" bIns="45600"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01357D5-B3F7-8040-95CD-26171B32EFA7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3112767" y="4281156"/>
              <a:ext cx="1397079" cy="853289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2E1FBC-771D-0E4A-9C02-3A237C476B8C}"/>
                </a:ext>
              </a:extLst>
            </p:cNvPr>
            <p:cNvSpPr txBox="1"/>
            <p:nvPr/>
          </p:nvSpPr>
          <p:spPr>
            <a:xfrm>
              <a:off x="3116613" y="4427287"/>
              <a:ext cx="694687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act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582180A-0D48-7D45-870E-E85EC42FA05A}"/>
                </a:ext>
              </a:extLst>
            </p:cNvPr>
            <p:cNvSpPr txBox="1"/>
            <p:nvPr/>
          </p:nvSpPr>
          <p:spPr>
            <a:xfrm>
              <a:off x="2566456" y="5111852"/>
              <a:ext cx="891337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 = ?</a:t>
              </a:r>
              <a:endParaRPr lang="en-US" sz="24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85E8796-8F59-6543-AC42-A5401220EB38}"/>
                </a:ext>
              </a:extLst>
            </p:cNvPr>
            <p:cNvGrpSpPr/>
            <p:nvPr/>
          </p:nvGrpSpPr>
          <p:grpSpPr>
            <a:xfrm>
              <a:off x="609505" y="4709520"/>
              <a:ext cx="1951038" cy="1159918"/>
              <a:chOff x="609505" y="4709520"/>
              <a:chExt cx="1951038" cy="1159918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E4C614F-60EC-8B44-9720-B85E1DC95BDC}"/>
                  </a:ext>
                </a:extLst>
              </p:cNvPr>
              <p:cNvSpPr/>
              <p:nvPr/>
            </p:nvSpPr>
            <p:spPr>
              <a:xfrm>
                <a:off x="1447164" y="5073678"/>
                <a:ext cx="830538" cy="49459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712868D-931E-CA44-8147-BE7C38D4C1C9}"/>
                  </a:ext>
                </a:extLst>
              </p:cNvPr>
              <p:cNvCxnSpPr/>
              <p:nvPr/>
            </p:nvCxnSpPr>
            <p:spPr>
              <a:xfrm>
                <a:off x="707686" y="5580779"/>
                <a:ext cx="1852857" cy="0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0A85BA6-8478-AF49-A04A-58EB3361ACE1}"/>
                  </a:ext>
                </a:extLst>
              </p:cNvPr>
              <p:cNvCxnSpPr/>
              <p:nvPr/>
            </p:nvCxnSpPr>
            <p:spPr>
              <a:xfrm flipV="1">
                <a:off x="1447164" y="4709520"/>
                <a:ext cx="0" cy="854701"/>
              </a:xfrm>
              <a:prstGeom prst="straightConnector1">
                <a:avLst/>
              </a:prstGeom>
              <a:ln>
                <a:solidFill>
                  <a:srgbClr val="40404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0A2369D-BA77-C947-A428-A0A472F78B83}"/>
                  </a:ext>
                </a:extLst>
              </p:cNvPr>
              <p:cNvSpPr txBox="1"/>
              <p:nvPr/>
            </p:nvSpPr>
            <p:spPr>
              <a:xfrm>
                <a:off x="609505" y="5516495"/>
                <a:ext cx="496488" cy="352943"/>
              </a:xfrm>
              <a:prstGeom prst="rect">
                <a:avLst/>
              </a:prstGeom>
              <a:noFill/>
              <a:effectLst/>
            </p:spPr>
            <p:txBody>
              <a:bodyPr wrap="none" lIns="91200" tIns="45600" rIns="91200" bIns="45600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-40</a:t>
                </a:r>
                <a:endParaRPr lang="en-US" sz="1200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3DFA410-9E5F-2E48-89E9-C8C2EC3A8139}"/>
                  </a:ext>
                </a:extLst>
              </p:cNvPr>
              <p:cNvSpPr txBox="1"/>
              <p:nvPr/>
            </p:nvSpPr>
            <p:spPr>
              <a:xfrm>
                <a:off x="1283964" y="5516495"/>
                <a:ext cx="333008" cy="352943"/>
              </a:xfrm>
              <a:prstGeom prst="rect">
                <a:avLst/>
              </a:prstGeom>
              <a:noFill/>
              <a:effectLst/>
            </p:spPr>
            <p:txBody>
              <a:bodyPr wrap="none" lIns="91200" tIns="45600" rIns="91200" bIns="45600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0</a:t>
                </a:r>
                <a:endParaRPr lang="en-US" sz="1200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1D591E7-40FB-C14E-B595-465CF986284F}"/>
                  </a:ext>
                </a:extLst>
              </p:cNvPr>
              <p:cNvSpPr txBox="1"/>
              <p:nvPr/>
            </p:nvSpPr>
            <p:spPr>
              <a:xfrm>
                <a:off x="1984238" y="5516495"/>
                <a:ext cx="541813" cy="352943"/>
              </a:xfrm>
              <a:prstGeom prst="rect">
                <a:avLst/>
              </a:prstGeom>
              <a:noFill/>
              <a:effectLst/>
            </p:spPr>
            <p:txBody>
              <a:bodyPr wrap="none" lIns="91200" tIns="45600" rIns="91200" bIns="45600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+60</a:t>
                </a:r>
                <a:endParaRPr lang="en-US" sz="1200" baseline="-25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FF1DA0E-4C9A-724B-97A7-48B8646243A4}"/>
                </a:ext>
              </a:extLst>
            </p:cNvPr>
            <p:cNvCxnSpPr>
              <a:stCxn id="8" idx="2"/>
            </p:cNvCxnSpPr>
            <p:nvPr/>
          </p:nvCxnSpPr>
          <p:spPr>
            <a:xfrm>
              <a:off x="4509846" y="4281156"/>
              <a:ext cx="1392979" cy="87240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D789DA-71DB-C647-904A-E6FAE383D62B}"/>
                </a:ext>
              </a:extLst>
            </p:cNvPr>
            <p:cNvSpPr txBox="1"/>
            <p:nvPr/>
          </p:nvSpPr>
          <p:spPr>
            <a:xfrm>
              <a:off x="5235447" y="4410741"/>
              <a:ext cx="1954125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switch self off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DF1652-B75F-434B-A087-BD0CBEA94430}"/>
                </a:ext>
              </a:extLst>
            </p:cNvPr>
            <p:cNvSpPr txBox="1"/>
            <p:nvPr/>
          </p:nvSpPr>
          <p:spPr>
            <a:xfrm>
              <a:off x="5447830" y="5099356"/>
              <a:ext cx="760680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/>
                  <a:cs typeface="Times New Roman"/>
                </a:rPr>
                <a:t>U=0</a:t>
              </a:r>
              <a:endParaRPr lang="en-US" sz="2400" baseline="-25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8678643-5F16-C040-BEA9-6283DDC13521}"/>
                </a:ext>
              </a:extLst>
            </p:cNvPr>
            <p:cNvCxnSpPr>
              <a:stCxn id="8" idx="2"/>
            </p:cNvCxnSpPr>
            <p:nvPr/>
          </p:nvCxnSpPr>
          <p:spPr>
            <a:xfrm flipH="1">
              <a:off x="4509796" y="4281156"/>
              <a:ext cx="50" cy="872407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69F169A-8C31-FA4E-8892-A36BD8B816CF}"/>
                </a:ext>
              </a:extLst>
            </p:cNvPr>
            <p:cNvSpPr txBox="1"/>
            <p:nvPr/>
          </p:nvSpPr>
          <p:spPr>
            <a:xfrm>
              <a:off x="3819204" y="4637149"/>
              <a:ext cx="765843" cy="470694"/>
            </a:xfrm>
            <a:prstGeom prst="rect">
              <a:avLst/>
            </a:prstGeom>
            <a:noFill/>
            <a:effectLst/>
          </p:spPr>
          <p:txBody>
            <a:bodyPr wrap="none" lIns="91200" tIns="45600" rIns="91200" bIns="45600" rtlCol="0">
              <a:spAutoFit/>
            </a:bodyPr>
            <a:lstStyle/>
            <a:p>
              <a:r>
                <a:rPr lang="en-US" i="1" dirty="0">
                  <a:latin typeface="Times New Roman"/>
                  <a:cs typeface="Times New Roman"/>
                </a:rPr>
                <a:t>wait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CE90B01-ACBA-F746-B617-5B573A5F196B}"/>
              </a:ext>
            </a:extLst>
          </p:cNvPr>
          <p:cNvSpPr txBox="1"/>
          <p:nvPr/>
        </p:nvSpPr>
        <p:spPr>
          <a:xfrm>
            <a:off x="7620000" y="2322539"/>
            <a:ext cx="4274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EU(act) = +10</a:t>
            </a:r>
          </a:p>
          <a:p>
            <a:endParaRPr lang="en-US" dirty="0"/>
          </a:p>
          <a:p>
            <a:r>
              <a:rPr lang="en-US" dirty="0"/>
              <a:t>EU(wait) = (0.4 * 0) + (0.6 * 30) = +18</a:t>
            </a:r>
          </a:p>
        </p:txBody>
      </p:sp>
    </p:spTree>
    <p:extLst>
      <p:ext uri="{BB962C8B-B14F-4D97-AF65-F5344CB8AC3E}">
        <p14:creationId xmlns:p14="http://schemas.microsoft.com/office/powerpoint/2010/main" val="21448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A19F-91C7-4F49-87A4-342BC070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Off-switch problem (general proof)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2166F-FE0F-C348-B9E6-5A9285D90C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229" y="1397001"/>
                <a:ext cx="11876688" cy="47291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b="0" i="1" baseline="1200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=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𝑤𝑎𝑖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 </m:t>
                        </m:r>
                      </m:e>
                    </m:nary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Obviously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i="1" baseline="120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Hence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𝑤𝑎𝑖𝑡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2166F-FE0F-C348-B9E6-5A9285D90C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229" y="1397001"/>
                <a:ext cx="11876688" cy="4729164"/>
              </a:xfrm>
              <a:blipFill>
                <a:blip r:embed="rId2"/>
                <a:stretch>
                  <a:fillRect l="-1175" t="-18984" r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96BE81-98D1-5340-9B73-74AE118C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3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Sequential decisions under uncertainty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600" y="3161774"/>
            <a:ext cx="3994194" cy="3460031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910152-A341-A142-8112-EECFBCE518FC}"/>
              </a:ext>
            </a:extLst>
          </p:cNvPr>
          <p:cNvSpPr txBox="1"/>
          <p:nvPr/>
        </p:nvSpPr>
        <p:spPr>
          <a:xfrm>
            <a:off x="276567" y="1771471"/>
            <a:ext cx="98742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So far, decision problem is one-shot --- concerning only one action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Sequential decision problem: agent’s utility depends on a sequence of actions</a:t>
            </a:r>
          </a:p>
          <a:p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5181600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Environment history: [s</a:t>
            </a:r>
            <a:r>
              <a:rPr lang="en-US" altLang="ja-JP" sz="2400" baseline="-25000" dirty="0">
                <a:ea typeface="ＭＳ Ｐゴシック" pitchFamily="34" charset="-128"/>
              </a:rPr>
              <a:t>0</a:t>
            </a:r>
            <a:r>
              <a:rPr lang="en-US" altLang="ja-JP" sz="2400" dirty="0">
                <a:ea typeface="ＭＳ Ｐゴシック" pitchFamily="34" charset="-128"/>
              </a:rPr>
              <a:t>, a</a:t>
            </a:r>
            <a:r>
              <a:rPr lang="en-US" altLang="ja-JP" sz="2400" baseline="-25000" dirty="0">
                <a:ea typeface="ＭＳ Ｐゴシック" pitchFamily="34" charset="-128"/>
              </a:rPr>
              <a:t>0</a:t>
            </a:r>
            <a:r>
              <a:rPr lang="en-US" altLang="ja-JP" sz="2400" dirty="0">
                <a:ea typeface="ＭＳ Ｐゴシック" pitchFamily="34" charset="-128"/>
              </a:rPr>
              <a:t>, s</a:t>
            </a:r>
            <a:r>
              <a:rPr lang="en-US" altLang="ja-JP" sz="2400" baseline="-25000" dirty="0">
                <a:ea typeface="ＭＳ Ｐゴシック" pitchFamily="34" charset="-128"/>
              </a:rPr>
              <a:t>1</a:t>
            </a:r>
            <a:r>
              <a:rPr lang="en-US" altLang="ja-JP" sz="2400" dirty="0">
                <a:ea typeface="ＭＳ Ｐゴシック" pitchFamily="34" charset="-128"/>
              </a:rPr>
              <a:t>, a</a:t>
            </a:r>
            <a:r>
              <a:rPr lang="en-US" altLang="ja-JP" sz="2400" baseline="-25000" dirty="0">
                <a:ea typeface="ＭＳ Ｐゴシック" pitchFamily="34" charset="-128"/>
              </a:rPr>
              <a:t>1</a:t>
            </a:r>
            <a:r>
              <a:rPr lang="en-US" altLang="ja-JP" sz="2400" dirty="0">
                <a:ea typeface="ＭＳ Ｐゴシック" pitchFamily="34" charset="-128"/>
              </a:rPr>
              <a:t>, …, </a:t>
            </a:r>
            <a:r>
              <a:rPr lang="en-US" altLang="ja-JP" sz="2400" dirty="0" err="1">
                <a:ea typeface="ＭＳ Ｐゴシック" pitchFamily="34" charset="-128"/>
              </a:rPr>
              <a:t>s</a:t>
            </a:r>
            <a:r>
              <a:rPr lang="en-US" altLang="ja-JP" sz="2400" baseline="-25000" dirty="0" err="1">
                <a:ea typeface="ＭＳ Ｐゴシック" pitchFamily="34" charset="-128"/>
              </a:rPr>
              <a:t>t</a:t>
            </a:r>
            <a:r>
              <a:rPr lang="en-US" altLang="ja-JP" sz="2400" dirty="0">
                <a:ea typeface="ＭＳ Ｐゴシック" pitchFamily="34" charset="-128"/>
              </a:rPr>
              <a:t>]</a:t>
            </a:r>
          </a:p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7244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41148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51816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8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Markov Decision Process (MDP)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820582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000" i="1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model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T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2000" dirty="0">
                <a:solidFill>
                  <a:srgbClr val="CC00CC"/>
                </a:solidFill>
                <a:ea typeface="ＭＳ Ｐゴシック" pitchFamily="34" charset="-128"/>
              </a:rPr>
              <a:t>’)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 a</a:t>
            </a:r>
            <a:r>
              <a:rPr lang="en-US" sz="1800" dirty="0">
                <a:ea typeface="ＭＳ Ｐゴシック" pitchFamily="34" charset="-128"/>
              </a:rPr>
              <a:t> from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sz="1800" dirty="0">
                <a:ea typeface="ＭＳ Ｐゴシック" pitchFamily="34" charset="-128"/>
              </a:rPr>
              <a:t> leads to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’</a:t>
            </a:r>
            <a:r>
              <a:rPr lang="en-US" sz="1800" dirty="0">
                <a:ea typeface="ＭＳ Ｐゴシック" pitchFamily="34" charset="-128"/>
              </a:rPr>
              <a:t>, i.e.,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’|</a:t>
            </a:r>
            <a:r>
              <a:rPr lang="en-US" altLang="ja-JP" sz="1800" i="1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altLang="ja-JP" sz="1800" i="1" dirty="0">
                <a:solidFill>
                  <a:srgbClr val="CC00CC"/>
                </a:solidFill>
                <a:ea typeface="ＭＳ Ｐゴシック" pitchFamily="34" charset="-128"/>
              </a:rPr>
              <a:t>a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s, a, s’</a:t>
            </a:r>
            <a:r>
              <a:rPr lang="en-US" altLang="ja-JP" sz="1800" dirty="0">
                <a:solidFill>
                  <a:srgbClr val="CC00CC"/>
                </a:solidFill>
                <a:ea typeface="ＭＳ Ｐゴシック" pitchFamily="34" charset="-128"/>
              </a:rPr>
              <a:t>) for each transition </a:t>
            </a:r>
            <a:endParaRPr lang="en-US" altLang="ja-JP" sz="1800" dirty="0"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start state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Possibly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  <a:r>
              <a:rPr lang="en-US" sz="2000" dirty="0">
                <a:ea typeface="ＭＳ Ｐゴシック" pitchFamily="34" charset="-128"/>
              </a:rPr>
              <a:t> (or </a:t>
            </a:r>
            <a:r>
              <a:rPr lang="en-US" sz="2000" dirty="0">
                <a:solidFill>
                  <a:srgbClr val="FF0000"/>
                </a:solidFill>
                <a:ea typeface="ＭＳ Ｐゴシック" pitchFamily="34" charset="-128"/>
              </a:rPr>
              <a:t>absorbing</a:t>
            </a:r>
            <a:r>
              <a:rPr lang="en-US" sz="2000" dirty="0">
                <a:ea typeface="ＭＳ Ｐゴシック" pitchFamily="34" charset="-128"/>
              </a:rPr>
              <a:t> state)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Utility function which is additive (discounted) rewards</a:t>
            </a: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>
              <a:ea typeface="ＭＳ Ｐゴシック" pitchFamily="34" charset="-128"/>
            </a:endParaRPr>
          </a:p>
          <a:p>
            <a:pPr marL="457176" lvl="1" indent="0">
              <a:lnSpc>
                <a:spcPct val="80000"/>
              </a:lnSpc>
              <a:buNone/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fully observable but probabilistic search problems</a:t>
            </a:r>
          </a:p>
          <a:p>
            <a:pPr lvl="1">
              <a:lnSpc>
                <a:spcPct val="8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49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</a:t>
            </a:r>
            <a:r>
              <a:rPr lang="en-US" altLang="ja-JP" dirty="0">
                <a:solidFill>
                  <a:srgbClr val="FF0000"/>
                </a:solidFill>
                <a:latin typeface="Calibri" pitchFamily="34" charset="0"/>
              </a:rPr>
              <a:t>r </a:t>
            </a:r>
            <a:r>
              <a:rPr lang="en-US" altLang="ja-JP" dirty="0">
                <a:latin typeface="Calibri" pitchFamily="34" charset="0"/>
              </a:rPr>
              <a:t>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63ADF-BF4C-034F-A8D1-8EA4AE9454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2400" y="4978400"/>
            <a:ext cx="140939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6781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sym typeface="Symbol" pitchFamily="18" charset="2"/>
              </a:rPr>
              <a:t>A policy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gives an action for each state,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: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policy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*: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 →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A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optimal policy maximizes expected utility</a:t>
            </a:r>
          </a:p>
          <a:p>
            <a:pPr lvl="1"/>
            <a:r>
              <a:rPr lang="en-US" sz="2000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marL="457176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 for r&gt;0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86400" y="51054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r &gt; 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F2F029-C775-654B-AE4B-B2C38895F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7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policy for r&gt;0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524000"/>
            <a:ext cx="4744493" cy="3662224"/>
          </a:xfrm>
          <a:prstGeom prst="rect">
            <a:avLst/>
          </a:prstGeom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486400" y="5105400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r &gt; 0</a:t>
            </a:r>
          </a:p>
        </p:txBody>
      </p:sp>
    </p:spTree>
    <p:extLst>
      <p:ext uri="{BB962C8B-B14F-4D97-AF65-F5344CB8AC3E}">
        <p14:creationId xmlns:p14="http://schemas.microsoft.com/office/powerpoint/2010/main" val="7326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5CE4-662F-F44E-8DB5-EEB785D6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Optimal Policies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C452C-4F0F-FA49-AE9C-A4EE5453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52600"/>
            <a:ext cx="916451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4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Recap: Decision Networks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85800" y="1600200"/>
            <a:ext cx="7240588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What is a decision network?</a:t>
            </a:r>
          </a:p>
        </p:txBody>
      </p:sp>
    </p:spTree>
    <p:extLst>
      <p:ext uri="{BB962C8B-B14F-4D97-AF65-F5344CB8AC3E}">
        <p14:creationId xmlns:p14="http://schemas.microsoft.com/office/powerpoint/2010/main" val="2194912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409825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409825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439180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439180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Stationary Preferences</a:t>
            </a: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763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Theorem: if we assume </a:t>
            </a:r>
            <a:r>
              <a:rPr lang="en-US" sz="2800" b="1" i="1" dirty="0">
                <a:solidFill>
                  <a:srgbClr val="C00000"/>
                </a:solidFill>
                <a:ea typeface="ＭＳ Ｐゴシック" pitchFamily="34" charset="-128"/>
              </a:rPr>
              <a:t>stationary preferences</a:t>
            </a:r>
            <a:r>
              <a:rPr lang="en-US" sz="2800" dirty="0">
                <a:ea typeface="ＭＳ Ｐゴシック" pitchFamily="34" charset="-128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          &gt;                     &gt;                         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rgbClr val="C505BF"/>
                </a:solidFill>
                <a:ea typeface="ＭＳ Ｐゴシック" pitchFamily="34" charset="-128"/>
              </a:rPr>
              <a:t>	 </a:t>
            </a:r>
            <a:r>
              <a:rPr lang="en-US" sz="2800" dirty="0">
                <a:sym typeface="Symbol"/>
              </a:rPr>
              <a:t>                    &gt;                 </a:t>
            </a:r>
            <a:endParaRPr lang="en-US" sz="2800" dirty="0">
              <a:ea typeface="ＭＳ Ｐゴシック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ea typeface="ＭＳ Ｐゴシック" pitchFamily="34" charset="-128"/>
              </a:rPr>
              <a:t>    then there is only one way to define utilities:</a:t>
            </a:r>
          </a:p>
          <a:p>
            <a:pPr marL="457176" lvl="1" indent="0">
              <a:lnSpc>
                <a:spcPct val="90000"/>
              </a:lnSpc>
              <a:buNone/>
            </a:pPr>
            <a:endParaRPr lang="en-US" sz="12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Additive discounted utility</a:t>
            </a:r>
            <a:r>
              <a:rPr lang="en-US" dirty="0">
                <a:ea typeface="ＭＳ Ｐゴシック" pitchFamily="34" charset="-128"/>
              </a:rPr>
              <a:t>:</a:t>
            </a:r>
          </a:p>
          <a:p>
            <a:pPr marL="457176" lvl="1" indent="0">
              <a:lnSpc>
                <a:spcPct val="90000"/>
              </a:lnSpc>
              <a:buNone/>
            </a:pPr>
            <a:endParaRPr lang="en-US" dirty="0">
              <a:ea typeface="ＭＳ Ｐゴシック" pitchFamily="34" charset="-128"/>
            </a:endParaRPr>
          </a:p>
          <a:p>
            <a:pPr marL="457176" lvl="1" indent="0">
              <a:lnSpc>
                <a:spcPct val="90000"/>
              </a:lnSpc>
              <a:buNone/>
            </a:pPr>
            <a:r>
              <a:rPr lang="en-US" dirty="0">
                <a:ea typeface="ＭＳ Ｐゴシック" pitchFamily="34" charset="-128"/>
              </a:rPr>
              <a:t>where </a:t>
            </a:r>
            <a:r>
              <a:rPr lang="en-US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</a:t>
            </a:r>
            <a:r>
              <a:rPr lang="en-US" dirty="0">
                <a:solidFill>
                  <a:srgbClr val="CC00CC"/>
                </a:solidFill>
              </a:rPr>
              <a:t> [0,1]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 </a:t>
            </a:r>
            <a:r>
              <a:rPr lang="en-US" dirty="0">
                <a:ea typeface="ＭＳ Ｐゴシック" pitchFamily="34" charset="-128"/>
              </a:rPr>
              <a:t>is the </a:t>
            </a:r>
            <a:r>
              <a:rPr lang="en-US" b="1" i="1" dirty="0">
                <a:solidFill>
                  <a:srgbClr val="FF0000"/>
                </a:solidFill>
                <a:ea typeface="ＭＳ Ｐゴシック" pitchFamily="34" charset="-128"/>
              </a:rPr>
              <a:t>discount factor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3432" y="1320800"/>
            <a:ext cx="3927056" cy="32766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78A3E3-783B-9642-9F7F-A8E168298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038600"/>
            <a:ext cx="6324600" cy="304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88CF33-8BAE-BF48-9513-E3BB2F869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905000"/>
            <a:ext cx="2235200" cy="381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187F54-7603-A14C-899F-D78A902FB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800" y="1950484"/>
            <a:ext cx="1803400" cy="3355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C6BBF-EE45-0540-982E-EC2A24D92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2362200"/>
            <a:ext cx="1430215" cy="30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A900D3-739F-DE47-B547-8100270B2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1954" y="2362200"/>
            <a:ext cx="1216246" cy="335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F311B-EAF7-8540-ABED-00334372B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799" y="1990600"/>
            <a:ext cx="2228533" cy="21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81400"/>
            <a:ext cx="12192000" cy="1752600"/>
          </a:xfrm>
        </p:spPr>
        <p:txBody>
          <a:bodyPr/>
          <a:lstStyle/>
          <a:p>
            <a:r>
              <a:rPr lang="en-US" sz="2800" dirty="0"/>
              <a:t>Discounting with conveniently solves the problem of infinite reward streams!</a:t>
            </a:r>
          </a:p>
          <a:p>
            <a:pPr lvl="1"/>
            <a:r>
              <a:rPr lang="en-US" sz="2400" dirty="0"/>
              <a:t>Geometric series: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1 +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= 1/(1 -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pPr lvl="1"/>
            <a:r>
              <a:rPr lang="en-US" sz="2400" dirty="0"/>
              <a:t>Assume rewards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endParaRPr lang="en-US" sz="2400" baseline="-25000" dirty="0">
              <a:solidFill>
                <a:srgbClr val="CC00CC"/>
              </a:solidFill>
              <a:ea typeface="ＭＳ Ｐゴシック" pitchFamily="34" charset="-128"/>
            </a:endParaRPr>
          </a:p>
          <a:p>
            <a:pPr lvl="1"/>
            <a:r>
              <a:rPr lang="en-US" sz="2400" dirty="0"/>
              <a:t>Then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γ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+ … </a:t>
            </a:r>
            <a:r>
              <a:rPr lang="en-US" sz="2400" dirty="0"/>
              <a:t> is bounded by </a:t>
            </a:r>
            <a:r>
              <a:rPr lang="en-US" sz="2400" dirty="0">
                <a:solidFill>
                  <a:srgbClr val="CC00CC"/>
                </a:solidFill>
              </a:rPr>
              <a:t>±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400" baseline="-25000" dirty="0" err="1">
                <a:solidFill>
                  <a:srgbClr val="CC00CC"/>
                </a:solidFill>
                <a:ea typeface="ＭＳ Ｐゴシック" pitchFamily="34" charset="-128"/>
              </a:rPr>
              <a:t>max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/(1 -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</a:rPr>
              <a:t>γ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  <a:p>
            <a:r>
              <a:rPr lang="en-US" sz="2400" dirty="0"/>
              <a:t>(Another solution: environment contains a </a:t>
            </a:r>
            <a:r>
              <a:rPr lang="en-US" sz="2400" b="1" i="1" dirty="0">
                <a:solidFill>
                  <a:srgbClr val="FF0000"/>
                </a:solidFill>
              </a:rPr>
              <a:t>terminal state</a:t>
            </a:r>
            <a:r>
              <a:rPr lang="en-US" sz="2400" dirty="0"/>
              <a:t>; </a:t>
            </a:r>
            <a:r>
              <a:rPr lang="en-US" sz="2400" b="1" i="1" dirty="0">
                <a:solidFill>
                  <a:srgbClr val="0000FF"/>
                </a:solidFill>
              </a:rPr>
              <a:t>and</a:t>
            </a:r>
            <a:r>
              <a:rPr lang="en-US" sz="2400" dirty="0"/>
              <a:t> agent reaches it with probability 1)</a:t>
            </a:r>
          </a:p>
          <a:p>
            <a:pPr marL="457176" lvl="1" indent="0">
              <a:buNone/>
            </a:pP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1143000"/>
            <a:ext cx="9372600" cy="2208778"/>
            <a:chOff x="1447800" y="3663087"/>
            <a:chExt cx="9372600" cy="2208778"/>
          </a:xfrm>
        </p:grpSpPr>
        <p:pic>
          <p:nvPicPr>
            <p:cNvPr id="7171" name="Picture 3" descr="C:\Users\Dan\Dropbox\Office\CS 188\Ketrina Art\MDPs\Discounting.png"/>
            <p:cNvPicPr>
              <a:picLocks noChangeAspect="1" noChangeArrowheads="1"/>
            </p:cNvPicPr>
            <p:nvPr/>
          </p:nvPicPr>
          <p:blipFill>
            <a:blip r:embed="rId2" cstate="print"/>
            <a:srcRect l="73764" t="76543" r="1569"/>
            <a:stretch>
              <a:fillRect/>
            </a:stretch>
          </p:blipFill>
          <p:spPr bwMode="auto">
            <a:xfrm>
              <a:off x="8003286" y="4117544"/>
              <a:ext cx="2283714" cy="1447800"/>
            </a:xfrm>
            <a:prstGeom prst="rect">
              <a:avLst/>
            </a:prstGeom>
            <a:noFill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7800" y="3663087"/>
              <a:ext cx="2283714" cy="1975713"/>
            </a:xfrm>
            <a:prstGeom prst="rect">
              <a:avLst/>
            </a:prstGeom>
            <a:noFill/>
          </p:spPr>
        </p:pic>
        <p:pic>
          <p:nvPicPr>
            <p:cNvPr id="8" name="Picture 3" descr="C:\Users\Dan\Dropbox\Office\CS 188\Ketrina Art\MDPs\Discounting.png"/>
            <p:cNvPicPr>
              <a:picLocks noChangeAspect="1" noChangeArrowheads="1"/>
            </p:cNvPicPr>
            <p:nvPr/>
          </p:nvPicPr>
          <p:blipFill>
            <a:blip r:embed="rId2" cstate="print"/>
            <a:srcRect l="73764" t="38272" r="1569" b="35802"/>
            <a:stretch>
              <a:fillRect/>
            </a:stretch>
          </p:blipFill>
          <p:spPr bwMode="auto">
            <a:xfrm>
              <a:off x="4802886" y="3888944"/>
              <a:ext cx="2283714" cy="16002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1447800" y="54102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Worth </a:t>
              </a: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</a:rPr>
                <a:t>r</a:t>
              </a:r>
              <a:r>
                <a:rPr lang="en-US" sz="2400" dirty="0">
                  <a:latin typeface="Calibri" pitchFamily="34" charset="0"/>
                </a:rPr>
                <a:t> now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48200" y="54102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Worth </a:t>
              </a:r>
              <a:r>
                <a:rPr lang="en-US" sz="2400" dirty="0" err="1">
                  <a:solidFill>
                    <a:srgbClr val="CC00CC"/>
                  </a:solidFill>
                </a:rPr>
                <a:t>γ</a:t>
              </a:r>
              <a:r>
                <a:rPr lang="en-US" sz="2400" i="1" dirty="0" err="1">
                  <a:solidFill>
                    <a:srgbClr val="CC00CC"/>
                  </a:solidFill>
                  <a:latin typeface="Calibri" pitchFamily="34" charset="0"/>
                </a:rPr>
                <a:t>r</a:t>
              </a: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</a:rPr>
                <a:t> </a:t>
              </a:r>
              <a:r>
                <a:rPr lang="en-US" sz="2400" dirty="0">
                  <a:latin typeface="Calibri" pitchFamily="34" charset="0"/>
                </a:rPr>
                <a:t>next step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72400" y="5410200"/>
              <a:ext cx="304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alibri" pitchFamily="34" charset="0"/>
                </a:rPr>
                <a:t>Worth </a:t>
              </a:r>
              <a:r>
                <a:rPr lang="en-US" sz="2400" dirty="0">
                  <a:solidFill>
                    <a:srgbClr val="CC00CC"/>
                  </a:solidFill>
                </a:rPr>
                <a:t>γ</a:t>
              </a:r>
              <a:r>
                <a:rPr lang="en-US" sz="2400" baseline="30000" dirty="0">
                  <a:solidFill>
                    <a:srgbClr val="CC00CC"/>
                  </a:solidFill>
                </a:rPr>
                <a:t>2</a:t>
              </a:r>
              <a:r>
                <a:rPr lang="en-US" sz="2400" i="1" dirty="0">
                  <a:solidFill>
                    <a:srgbClr val="CC00CC"/>
                  </a:solidFill>
                  <a:latin typeface="Calibri" pitchFamily="34" charset="0"/>
                </a:rPr>
                <a:t>r </a:t>
              </a:r>
              <a:r>
                <a:rPr lang="en-US" sz="2400" dirty="0">
                  <a:latin typeface="Calibri" pitchFamily="34" charset="0"/>
                </a:rPr>
                <a:t>in two steps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Quiz: 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en-US" sz="2800" dirty="0"/>
              <a:t>Given: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Actions: East, West, and Exit (only available in exit states a, e)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endParaRPr lang="en-US" sz="2800" dirty="0"/>
          </a:p>
          <a:p>
            <a:r>
              <a:rPr lang="en-US" sz="2800" dirty="0"/>
              <a:t>Quiz 1: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2: For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/>
              <a:t> = 0.1, what is the optimal policy?</a:t>
            </a:r>
          </a:p>
          <a:p>
            <a:pPr lvl="2"/>
            <a:endParaRPr lang="en-US" sz="2000" dirty="0"/>
          </a:p>
          <a:p>
            <a:r>
              <a:rPr lang="en-US" sz="2800" dirty="0"/>
              <a:t>Quiz 3: For which </a:t>
            </a:r>
            <a:r>
              <a:rPr lang="en-US" sz="2800" dirty="0">
                <a:sym typeface="Symbol" charset="0"/>
              </a:rPr>
              <a:t></a:t>
            </a:r>
            <a:r>
              <a:rPr lang="en-US" sz="2800" dirty="0">
                <a:latin typeface="cmmi10"/>
                <a:ea typeface="cmmi10"/>
                <a:cs typeface="cmmi10"/>
              </a:rPr>
              <a:t> </a:t>
            </a:r>
            <a:r>
              <a:rPr lang="en-US" sz="2800" dirty="0"/>
              <a:t>are West and East equally good when in state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utility of a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8204200" cy="4729164"/>
          </a:xfrm>
        </p:spPr>
        <p:txBody>
          <a:bodyPr/>
          <a:lstStyle/>
          <a:p>
            <a:pPr marL="342882" lvl="1" indent="-342882">
              <a:buClr>
                <a:schemeClr val="accent2"/>
              </a:buClr>
            </a:pPr>
            <a:r>
              <a:rPr lang="en-US" sz="2400" dirty="0">
                <a:ea typeface="ＭＳ Ｐゴシック" pitchFamily="34" charset="-128"/>
              </a:rPr>
              <a:t>Executing a policy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sz="2400" dirty="0">
                <a:ea typeface="ＭＳ Ｐゴシック" pitchFamily="34" charset="-128"/>
              </a:rPr>
              <a:t>from any state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 generates a sequence</a:t>
            </a:r>
          </a:p>
          <a:p>
            <a:pPr marL="400029" lvl="2" indent="0">
              <a:buNone/>
            </a:pP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,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1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 …</a:t>
            </a:r>
          </a:p>
          <a:p>
            <a:pPr marL="342882" lvl="1" indent="-342882"/>
            <a:r>
              <a:rPr lang="en-US" sz="2400" dirty="0">
                <a:ea typeface="ＭＳ Ｐゴシック" pitchFamily="34" charset="-128"/>
              </a:rPr>
              <a:t>This corresponds to a sequence of rewards</a:t>
            </a:r>
          </a:p>
          <a:p>
            <a:pPr marL="400029" lvl="2" indent="0">
              <a:buClr>
                <a:srgbClr val="333399"/>
              </a:buClr>
              <a:buNone/>
            </a:pP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R(s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+mn-cs"/>
                <a:sym typeface="Symbol" pitchFamily="18" charset="2"/>
              </a:rPr>
              <a:t>,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, R(s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1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cs typeface="+mn-cs"/>
              </a:rPr>
              <a:t>,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, 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), …</a:t>
            </a:r>
          </a:p>
          <a:p>
            <a:pPr marL="342882" lvl="1" indent="-342882"/>
            <a:r>
              <a:rPr lang="en-US" sz="2400" dirty="0">
                <a:ea typeface="ＭＳ Ｐゴシック" pitchFamily="34" charset="-128"/>
              </a:rPr>
              <a:t>This reward sequence happens with probability</a:t>
            </a:r>
          </a:p>
          <a:p>
            <a:pPr marL="400029" lvl="2" indent="0">
              <a:buClr>
                <a:srgbClr val="333399"/>
              </a:buClr>
              <a:buNone/>
            </a:pP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P(s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| 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0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 x P(s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| s</a:t>
            </a:r>
            <a:r>
              <a:rPr lang="en-US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(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</a:rPr>
              <a:t>s</a:t>
            </a:r>
            <a:r>
              <a:rPr lang="en-US" baseline="-25000" dirty="0">
                <a:solidFill>
                  <a:srgbClr val="0000FF"/>
                </a:solidFill>
                <a:ea typeface="ＭＳ Ｐゴシック" pitchFamily="34" charset="-128"/>
              </a:rPr>
              <a:t>1</a:t>
            </a:r>
            <a:r>
              <a:rPr lang="en-US" dirty="0">
                <a:solidFill>
                  <a:srgbClr val="0000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 x …</a:t>
            </a:r>
          </a:p>
          <a:p>
            <a:pPr marL="342882" lvl="1" indent="-342882"/>
            <a:r>
              <a:rPr lang="en-US" sz="2400" dirty="0">
                <a:ea typeface="ＭＳ Ｐゴシック" pitchFamily="34" charset="-128"/>
              </a:rPr>
              <a:t>The value (expected utility) of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 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in</a:t>
            </a:r>
            <a:r>
              <a:rPr lang="en-US" sz="2400" dirty="0"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ea typeface="ＭＳ Ｐゴシック" pitchFamily="34" charset="-128"/>
              </a:rPr>
              <a:t> is written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400" baseline="30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(s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endParaRPr lang="en-US" sz="2400" dirty="0">
              <a:ea typeface="ＭＳ Ｐゴシック" pitchFamily="34" charset="-128"/>
            </a:endParaRPr>
          </a:p>
          <a:p>
            <a:pPr marL="742929" lvl="2" indent="-342900">
              <a:buClr>
                <a:srgbClr val="333399"/>
              </a:buClr>
            </a:pPr>
            <a:r>
              <a:rPr lang="en-US" dirty="0">
                <a:solidFill>
                  <a:srgbClr val="000090"/>
                </a:solidFill>
                <a:ea typeface="ＭＳ Ｐゴシック" pitchFamily="34" charset="-128"/>
              </a:rPr>
              <a:t>It’s the sum over all possible state sequences of                                   </a:t>
            </a:r>
            <a:r>
              <a:rPr lang="en-US" sz="2000" dirty="0">
                <a:solidFill>
                  <a:srgbClr val="000090"/>
                </a:solidFill>
                <a:ea typeface="ＭＳ Ｐゴシック" pitchFamily="34" charset="-128"/>
              </a:rPr>
              <a:t>(discounted sum of rewards) x (probability of state sequence)</a:t>
            </a:r>
          </a:p>
          <a:p>
            <a:pPr marL="400029" lvl="2" indent="0">
              <a:buClr>
                <a:srgbClr val="333399"/>
              </a:buClr>
              <a:buNone/>
            </a:pP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U</a:t>
            </a:r>
            <a:r>
              <a:rPr lang="en-US" sz="2000" baseline="30000" dirty="0">
                <a:solidFill>
                  <a:srgbClr val="CC00CC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(s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0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 = </a:t>
            </a:r>
            <a:endParaRPr lang="en-US" sz="2000" dirty="0">
              <a:solidFill>
                <a:srgbClr val="000090"/>
              </a:solidFill>
              <a:ea typeface="ＭＳ Ｐゴシック" pitchFamily="34" charset="-128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8991600" y="1600200"/>
            <a:ext cx="3048000" cy="2754586"/>
            <a:chOff x="2400" y="1401"/>
            <a:chExt cx="1392" cy="1258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23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2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, 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,</a:t>
              </a: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a</a:t>
              </a:r>
              <a:r>
                <a:rPr lang="en-US" sz="2400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,</a:t>
              </a:r>
              <a:r>
                <a:rPr lang="en-US" sz="2400" dirty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</a:t>
              </a:r>
              <a:endParaRPr lang="en-US" sz="24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CC00CC"/>
                  </a:solidFill>
                  <a:latin typeface="Calibri"/>
                  <a:cs typeface="Calibri"/>
                </a:rPr>
                <a:t>s</a:t>
              </a:r>
              <a:r>
                <a:rPr lang="en-US" sz="2400" baseline="-25000" dirty="0">
                  <a:solidFill>
                    <a:srgbClr val="CC00CC"/>
                  </a:solidFill>
                  <a:latin typeface="Calibri"/>
                  <a:cs typeface="Calibri"/>
                </a:rPr>
                <a:t>1</a:t>
              </a:r>
              <a:endParaRPr lang="en-US" sz="2400" dirty="0">
                <a:solidFill>
                  <a:srgbClr val="CC00CC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418A841-98A2-8F4A-8E58-73DD216F4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5181600"/>
            <a:ext cx="192505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Quantities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2954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lvl="0" indent="-342882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</a:rPr>
              <a:t>The optimal policy: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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(s) </a:t>
            </a:r>
            <a:r>
              <a:rPr lang="en-US" sz="2800" kern="0" dirty="0">
                <a:latin typeface="Calibri" pitchFamily="34" charset="0"/>
              </a:rPr>
              <a:t>= optimal action from state 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s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latin typeface="Calibri" pitchFamily="34" charset="0"/>
              </a:rPr>
              <a:t>Gives highest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30000" dirty="0">
                <a:solidFill>
                  <a:srgbClr val="CC00CC"/>
                </a:solidFill>
                <a:latin typeface="Calibri"/>
                <a:cs typeface="Calibri"/>
                <a:sym typeface="Symbol" pitchFamily="18" charset="2"/>
              </a:rPr>
              <a:t>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(s) </a:t>
            </a:r>
            <a:r>
              <a:rPr lang="en-US" sz="2800" kern="0" dirty="0">
                <a:latin typeface="Calibri" pitchFamily="34" charset="0"/>
              </a:rPr>
              <a:t>for any 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</a:t>
            </a:r>
            <a:endParaRPr lang="en-US" sz="2800" kern="0" dirty="0">
              <a:latin typeface="Calibri" pitchFamily="34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utility) of a 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U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(s)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</a:t>
            </a:r>
            <a:r>
              <a:rPr lang="en-US" sz="2800" noProof="0" dirty="0">
                <a:solidFill>
                  <a:srgbClr val="CC00CC"/>
                </a:solidFill>
                <a:latin typeface="Calibri"/>
                <a:cs typeface="Calibri"/>
              </a:rPr>
              <a:t>U</a:t>
            </a:r>
            <a:r>
              <a:rPr lang="en-US" sz="3200" baseline="30000" dirty="0">
                <a:solidFill>
                  <a:srgbClr val="CC00CC"/>
                </a:solidFill>
                <a:latin typeface="Calibri"/>
                <a:cs typeface="Calibri"/>
                <a:sym typeface="Symbol" pitchFamily="18" charset="2"/>
              </a:rPr>
              <a:t>*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(s)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expected utility starting in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and acting optimally</a:t>
            </a: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value (utility) of a q-state 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):</a:t>
            </a: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en-US" sz="2800" b="0" i="0" u="none" strike="noStrike" kern="0" cap="none" spc="0" normalizeH="0" baseline="3000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s,a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)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= expected utility </a:t>
            </a:r>
            <a:r>
              <a:rPr lang="en-US" sz="2800" kern="0" dirty="0">
                <a:latin typeface="Calibri" pitchFamily="34" charset="0"/>
              </a:rPr>
              <a:t>of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taking action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lang="en-US" sz="2800" kern="0" dirty="0">
                <a:latin typeface="Calibri" pitchFamily="34" charset="0"/>
              </a:rPr>
              <a:t>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state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itchFamily="34" charset="0"/>
              </a:rPr>
              <a:t>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and (thereafter) acting optimally</a:t>
            </a:r>
          </a:p>
          <a:p>
            <a:pPr marL="742913" lvl="1" indent="-285737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kern="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U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(s) =</a:t>
            </a:r>
            <a:r>
              <a:rPr lang="en-US" sz="2800" kern="0" dirty="0"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CC00CC"/>
                </a:solidFill>
                <a:latin typeface="Calibri"/>
                <a:cs typeface="Calibri"/>
              </a:rPr>
              <a:t>max</a:t>
            </a:r>
            <a:r>
              <a:rPr lang="en-US" sz="2800" baseline="-25000" dirty="0" err="1">
                <a:solidFill>
                  <a:srgbClr val="CC00CC"/>
                </a:solidFill>
                <a:latin typeface="Calibri"/>
                <a:cs typeface="Calibri"/>
              </a:rPr>
              <a:t>a</a:t>
            </a:r>
            <a:r>
              <a:rPr lang="en-US" sz="2800" kern="0" dirty="0" err="1">
                <a:solidFill>
                  <a:srgbClr val="CC00CC"/>
                </a:solidFill>
                <a:latin typeface="Calibri" pitchFamily="34" charset="0"/>
              </a:rPr>
              <a:t>Q</a:t>
            </a:r>
            <a:r>
              <a:rPr lang="en-US" sz="2800" kern="0" baseline="30000" dirty="0">
                <a:solidFill>
                  <a:srgbClr val="CC00CC"/>
                </a:solidFill>
                <a:latin typeface="Calibri" pitchFamily="34" charset="0"/>
                <a:sym typeface="Symbol" pitchFamily="18" charset="2"/>
              </a:rPr>
              <a:t>*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(</a:t>
            </a:r>
            <a:r>
              <a:rPr lang="en-US" sz="2800" kern="0" dirty="0" err="1">
                <a:solidFill>
                  <a:srgbClr val="CC00CC"/>
                </a:solidFill>
                <a:latin typeface="Calibri" pitchFamily="34" charset="0"/>
              </a:rPr>
              <a:t>s,a</a:t>
            </a:r>
            <a:r>
              <a:rPr lang="en-US" sz="2800" kern="0" dirty="0">
                <a:solidFill>
                  <a:srgbClr val="CC00CC"/>
                </a:solidFill>
                <a:latin typeface="Calibri" pitchFamily="34" charset="0"/>
              </a:rPr>
              <a:t>)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742913" marR="0" lvl="1" indent="-285737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26425" y="2076450"/>
            <a:ext cx="3736975" cy="3071813"/>
            <a:chOff x="7388225" y="2076450"/>
            <a:chExt cx="4008549" cy="3071813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8732838" y="2209800"/>
              <a:ext cx="350837" cy="27622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8615363" y="4468813"/>
              <a:ext cx="350837" cy="276225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7504113" y="2498725"/>
              <a:ext cx="1403350" cy="806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8382000" y="2498725"/>
              <a:ext cx="525463" cy="806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8907463" y="2498725"/>
              <a:ext cx="525462" cy="690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8264525" y="3305175"/>
              <a:ext cx="292100" cy="2873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7696200" y="3592513"/>
              <a:ext cx="690563" cy="465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8386763" y="3592513"/>
              <a:ext cx="757237" cy="388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7945438" y="3592513"/>
              <a:ext cx="441325" cy="86360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8386763" y="3592513"/>
              <a:ext cx="423862" cy="8636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8674100" y="2740025"/>
              <a:ext cx="292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9083675" y="2209800"/>
              <a:ext cx="292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8991600" y="4456113"/>
              <a:ext cx="381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Calibri"/>
                  <a:cs typeface="Calibri"/>
                </a:rPr>
                <a:t>s’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8556625" y="3305175"/>
              <a:ext cx="584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7388225" y="4745038"/>
              <a:ext cx="1401763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 flipH="1">
              <a:off x="8264525" y="4745038"/>
              <a:ext cx="525463" cy="4032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8789988" y="4745038"/>
              <a:ext cx="527050" cy="344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9723438" y="4016375"/>
              <a:ext cx="1673336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C00000"/>
                  </a:solidFill>
                  <a:latin typeface="Calibri"/>
                  <a:cs typeface="Calibri"/>
                </a:rPr>
                <a:t>(</a:t>
              </a:r>
              <a:r>
                <a:rPr lang="en-US" sz="2000" dirty="0" err="1">
                  <a:solidFill>
                    <a:srgbClr val="C00000"/>
                  </a:solidFill>
                  <a:latin typeface="Calibri"/>
                  <a:cs typeface="Calibri"/>
                </a:rPr>
                <a:t>s,a,s</a:t>
              </a:r>
              <a:r>
                <a:rPr lang="en-US" sz="2000" dirty="0">
                  <a:solidFill>
                    <a:srgbClr val="C00000"/>
                  </a:solidFill>
                  <a:latin typeface="Calibri"/>
                  <a:cs typeface="Calibri"/>
                </a:rPr>
                <a:t>’) is a </a:t>
              </a:r>
              <a:br>
                <a:rPr lang="en-US" sz="2000" dirty="0">
                  <a:solidFill>
                    <a:srgbClr val="C00000"/>
                  </a:solidFill>
                  <a:latin typeface="Calibri"/>
                  <a:cs typeface="Calibri"/>
                </a:rPr>
              </a:br>
              <a:r>
                <a:rPr lang="en-US" sz="2000" i="1" dirty="0">
                  <a:solidFill>
                    <a:srgbClr val="C00000"/>
                  </a:solidFill>
                  <a:latin typeface="Calibri"/>
                  <a:cs typeface="Calibri"/>
                </a:rPr>
                <a:t>transition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7924800" y="4008438"/>
              <a:ext cx="8191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s,a,s’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9723438" y="2076450"/>
              <a:ext cx="1052512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FF"/>
                  </a:solidFill>
                  <a:latin typeface="Calibri"/>
                  <a:cs typeface="Calibri"/>
                </a:rPr>
                <a:t>s is a </a:t>
              </a:r>
              <a:r>
                <a:rPr lang="en-US" sz="2000" i="1">
                  <a:solidFill>
                    <a:srgbClr val="0000FF"/>
                  </a:solidFill>
                  <a:latin typeface="Calibri"/>
                  <a:cs typeface="Calibri"/>
                </a:rPr>
                <a:t>state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9723438" y="3048000"/>
              <a:ext cx="12954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rgbClr val="008000"/>
                  </a:solidFill>
                  <a:latin typeface="Calibri"/>
                  <a:cs typeface="Calibri"/>
                </a:rPr>
                <a:t>(s, a) is a </a:t>
              </a:r>
              <a:r>
                <a:rPr lang="en-US" sz="2000" i="1" dirty="0">
                  <a:solidFill>
                    <a:srgbClr val="008000"/>
                  </a:solidFill>
                  <a:latin typeface="Calibri"/>
                  <a:cs typeface="Calibri"/>
                </a:rPr>
                <a:t>q-state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Bellman equations </a:t>
            </a:r>
            <a:r>
              <a:rPr lang="en-US" sz="2400" dirty="0"/>
              <a:t>(Shapley, 1953)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value/utility of a state is</a:t>
            </a:r>
          </a:p>
          <a:p>
            <a:pPr lvl="1"/>
            <a:r>
              <a:rPr lang="en-US" sz="2400" dirty="0"/>
              <a:t>The expected reward for the next transition plus the discounted value/utility of the next state, assuming the agent chooses the optimal action</a:t>
            </a:r>
          </a:p>
          <a:p>
            <a:pPr lvl="1"/>
            <a:endParaRPr lang="en-US" sz="2400" dirty="0"/>
          </a:p>
          <a:p>
            <a:r>
              <a:rPr lang="en-US" sz="2800" dirty="0"/>
              <a:t>Hence we have a recursive definition of value (Bellman equation):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Similarly, Bellman equation for Q-functions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800" dirty="0"/>
              <a:t>     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EDCE7-0DFF-F345-8992-9799F2F8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86200"/>
            <a:ext cx="3016469" cy="53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2064A-4E2C-C042-8260-AA5831D29043}"/>
              </a:ext>
            </a:extLst>
          </p:cNvPr>
          <p:cNvSpPr txBox="1"/>
          <p:nvPr/>
        </p:nvSpPr>
        <p:spPr>
          <a:xfrm>
            <a:off x="1365441" y="3918300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U(s) =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0A7D00-EB5B-104B-8775-4652EFE1D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5410200"/>
            <a:ext cx="4120548" cy="810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Recap: Decision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39200" y="3692525"/>
            <a:ext cx="1222375" cy="2327275"/>
            <a:chOff x="7543800" y="3886200"/>
            <a:chExt cx="1222375" cy="2327275"/>
          </a:xfrm>
        </p:grpSpPr>
        <p:cxnSp>
          <p:nvCxnSpPr>
            <p:cNvPr id="17411" name="AutoShape 4"/>
            <p:cNvCxnSpPr>
              <a:cxnSpLocks noChangeShapeType="1"/>
              <a:stCxn id="17412" idx="4"/>
              <a:endCxn id="17413" idx="0"/>
            </p:cNvCxnSpPr>
            <p:nvPr/>
          </p:nvCxnSpPr>
          <p:spPr bwMode="auto">
            <a:xfrm>
              <a:off x="8154988" y="4475163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12" name="Oval 5"/>
            <p:cNvSpPr>
              <a:spLocks noChangeArrowheads="1"/>
            </p:cNvSpPr>
            <p:nvPr/>
          </p:nvSpPr>
          <p:spPr bwMode="auto">
            <a:xfrm>
              <a:off x="7543800" y="38862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7543800" y="56388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</p:txBody>
        </p:sp>
      </p:grp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915400" y="2209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1125200" y="29718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10072688" y="24765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10075863" y="32385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3238" y="25146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7200" y="32766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1" y="1600200"/>
            <a:ext cx="8078779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  <a:br>
              <a:rPr lang="en-US" sz="2000" dirty="0">
                <a:latin typeface="Calibri"/>
                <a:cs typeface="Calibri"/>
              </a:rPr>
            </a:b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Decision network represents a decision problem, containing all the information needed to for the agent to decide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F4E9608F-A777-6649-B73F-297919DA4735}"/>
              </a:ext>
            </a:extLst>
          </p:cNvPr>
          <p:cNvSpPr/>
          <p:nvPr/>
        </p:nvSpPr>
        <p:spPr>
          <a:xfrm>
            <a:off x="4790504" y="4877934"/>
            <a:ext cx="2895600" cy="685800"/>
          </a:xfrm>
          <a:prstGeom prst="wedgeRoundRectCallout">
            <a:avLst>
              <a:gd name="adj1" fmla="val 41868"/>
              <a:gd name="adj2" fmla="val -117735"/>
              <a:gd name="adj3" fmla="val 16667"/>
            </a:avLst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types of decisions?</a:t>
            </a:r>
          </a:p>
        </p:txBody>
      </p:sp>
    </p:spTree>
    <p:extLst>
      <p:ext uri="{BB962C8B-B14F-4D97-AF65-F5344CB8AC3E}">
        <p14:creationId xmlns:p14="http://schemas.microsoft.com/office/powerpoint/2010/main" val="25599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Recap: Decision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39200" y="3692525"/>
            <a:ext cx="1222375" cy="2327275"/>
            <a:chOff x="7543800" y="3886200"/>
            <a:chExt cx="1222375" cy="2327275"/>
          </a:xfrm>
        </p:grpSpPr>
        <p:cxnSp>
          <p:nvCxnSpPr>
            <p:cNvPr id="17411" name="AutoShape 4"/>
            <p:cNvCxnSpPr>
              <a:cxnSpLocks noChangeShapeType="1"/>
              <a:stCxn id="17412" idx="4"/>
              <a:endCxn id="17413" idx="0"/>
            </p:cNvCxnSpPr>
            <p:nvPr/>
          </p:nvCxnSpPr>
          <p:spPr bwMode="auto">
            <a:xfrm>
              <a:off x="8154988" y="4475163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12" name="Oval 5"/>
            <p:cNvSpPr>
              <a:spLocks noChangeArrowheads="1"/>
            </p:cNvSpPr>
            <p:nvPr/>
          </p:nvSpPr>
          <p:spPr bwMode="auto">
            <a:xfrm>
              <a:off x="7543800" y="38862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7543800" y="56388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</p:txBody>
        </p:sp>
      </p:grp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915400" y="2209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1125200" y="29718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10072688" y="24765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10075863" y="32385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3238" y="25146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7200" y="32766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1" y="1600200"/>
            <a:ext cx="8078779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  <a:br>
              <a:rPr lang="en-US" sz="2000" dirty="0">
                <a:latin typeface="Calibri"/>
                <a:cs typeface="Calibri"/>
              </a:rPr>
            </a:b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Decision network represents a decision problem, containing all the information needed to for the agent to decide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action to take given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Decision algorithm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Fix evidence </a:t>
            </a:r>
            <a:r>
              <a:rPr lang="en-US" sz="16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For each possible action </a:t>
            </a:r>
            <a:r>
              <a:rPr lang="en-US" sz="16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4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Fix action node to </a:t>
            </a:r>
            <a:r>
              <a:rPr lang="en-US" sz="1600" i="1" dirty="0">
                <a:solidFill>
                  <a:srgbClr val="C505BF"/>
                </a:solidFill>
                <a:latin typeface="Calibri"/>
                <a:cs typeface="Calibri"/>
              </a:rPr>
              <a:t>a</a:t>
            </a:r>
          </a:p>
          <a:p>
            <a:pPr lvl="4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posterior </a:t>
            </a:r>
            <a:r>
              <a:rPr lang="en-US" sz="1600" i="1" dirty="0">
                <a:solidFill>
                  <a:srgbClr val="C505BF"/>
                </a:solidFill>
                <a:latin typeface="Calibri"/>
                <a:cs typeface="Calibri"/>
              </a:rPr>
              <a:t>P</a:t>
            </a:r>
            <a:r>
              <a:rPr lang="en-US" sz="1600" dirty="0">
                <a:solidFill>
                  <a:srgbClr val="C505BF"/>
                </a:solidFill>
                <a:latin typeface="Calibri"/>
                <a:cs typeface="Calibri"/>
              </a:rPr>
              <a:t>(</a:t>
            </a:r>
            <a:r>
              <a:rPr lang="en-US" sz="1600" b="1" i="1" dirty="0" err="1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600" dirty="0" err="1">
                <a:solidFill>
                  <a:srgbClr val="C505BF"/>
                </a:solidFill>
                <a:latin typeface="Calibri"/>
                <a:cs typeface="Calibri"/>
              </a:rPr>
              <a:t>|</a:t>
            </a:r>
            <a:r>
              <a:rPr lang="en-US" sz="1600" b="1" i="1" dirty="0" err="1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r>
              <a:rPr lang="en-US" sz="1600" i="1" dirty="0" err="1">
                <a:solidFill>
                  <a:srgbClr val="C505BF"/>
                </a:solidFill>
                <a:latin typeface="Calibri"/>
                <a:cs typeface="Calibri"/>
              </a:rPr>
              <a:t>,a</a:t>
            </a:r>
            <a:r>
              <a:rPr lang="en-US" sz="1600" dirty="0">
                <a:solidFill>
                  <a:srgbClr val="C505BF"/>
                </a:solidFill>
                <a:latin typeface="Calibri"/>
                <a:cs typeface="Calibri"/>
              </a:rPr>
              <a:t>)</a:t>
            </a:r>
            <a:r>
              <a:rPr lang="en-US" sz="1600" dirty="0">
                <a:latin typeface="Calibri"/>
                <a:cs typeface="Calibri"/>
              </a:rPr>
              <a:t> for parents </a:t>
            </a:r>
            <a:r>
              <a:rPr lang="en-US" sz="1600" b="1" i="1" dirty="0">
                <a:solidFill>
                  <a:srgbClr val="C505BF"/>
                </a:solidFill>
                <a:latin typeface="Calibri"/>
                <a:cs typeface="Calibri"/>
              </a:rPr>
              <a:t>W</a:t>
            </a:r>
            <a:r>
              <a:rPr lang="en-US" sz="1600" dirty="0">
                <a:latin typeface="Calibri"/>
                <a:cs typeface="Calibri"/>
              </a:rPr>
              <a:t> of </a:t>
            </a:r>
            <a:r>
              <a:rPr lang="en-US" sz="1600" i="1" dirty="0">
                <a:solidFill>
                  <a:srgbClr val="C505BF"/>
                </a:solidFill>
                <a:latin typeface="Calibri"/>
                <a:cs typeface="Calibri"/>
              </a:rPr>
              <a:t>U</a:t>
            </a:r>
          </a:p>
          <a:p>
            <a:pPr lvl="4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expected utility 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600" b="1" i="1" baseline="-25000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sz="1600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6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600" b="1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600" i="1" dirty="0">
                <a:solidFill>
                  <a:srgbClr val="CC00CC"/>
                </a:solidFill>
                <a:sym typeface="Symbol"/>
              </a:rPr>
              <a:t>U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a,</a:t>
            </a:r>
            <a:r>
              <a:rPr lang="en-US" sz="1600" b="1" i="1" dirty="0" err="1">
                <a:solidFill>
                  <a:srgbClr val="CC00CC"/>
                </a:solidFill>
                <a:sym typeface="Symbol"/>
              </a:rPr>
              <a:t>w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</a:t>
            </a:r>
            <a:endParaRPr lang="en-US" sz="1600" dirty="0">
              <a:sym typeface="Symbol"/>
            </a:endParaRPr>
          </a:p>
          <a:p>
            <a:pPr lvl="3">
              <a:lnSpc>
                <a:spcPct val="80000"/>
              </a:lnSpc>
            </a:pPr>
            <a:r>
              <a:rPr lang="en-US" sz="1600" dirty="0">
                <a:sym typeface="Symbol"/>
              </a:rPr>
              <a:t>Return action with highest expected utility</a:t>
            </a:r>
            <a:endParaRPr lang="en-US" sz="1600" dirty="0"/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6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Recap: Decision Networks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39200" y="3692525"/>
            <a:ext cx="1222375" cy="2327275"/>
            <a:chOff x="7543800" y="3886200"/>
            <a:chExt cx="1222375" cy="2327275"/>
          </a:xfrm>
        </p:grpSpPr>
        <p:cxnSp>
          <p:nvCxnSpPr>
            <p:cNvPr id="17411" name="AutoShape 4"/>
            <p:cNvCxnSpPr>
              <a:cxnSpLocks noChangeShapeType="1"/>
              <a:stCxn id="17412" idx="4"/>
              <a:endCxn id="17413" idx="0"/>
            </p:cNvCxnSpPr>
            <p:nvPr/>
          </p:nvCxnSpPr>
          <p:spPr bwMode="auto">
            <a:xfrm>
              <a:off x="8154988" y="4475163"/>
              <a:ext cx="0" cy="1149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412" name="Oval 5"/>
            <p:cNvSpPr>
              <a:spLocks noChangeArrowheads="1"/>
            </p:cNvSpPr>
            <p:nvPr/>
          </p:nvSpPr>
          <p:spPr bwMode="auto">
            <a:xfrm>
              <a:off x="7543800" y="38862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Weather</a:t>
              </a:r>
            </a:p>
          </p:txBody>
        </p:sp>
        <p:sp>
          <p:nvSpPr>
            <p:cNvPr id="17413" name="Oval 6"/>
            <p:cNvSpPr>
              <a:spLocks noChangeArrowheads="1"/>
            </p:cNvSpPr>
            <p:nvPr/>
          </p:nvSpPr>
          <p:spPr bwMode="auto">
            <a:xfrm>
              <a:off x="7543800" y="5638800"/>
              <a:ext cx="1222375" cy="57467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>
                  <a:latin typeface="Calibri"/>
                  <a:cs typeface="Calibri"/>
                </a:rPr>
                <a:t>Forecast</a:t>
              </a:r>
            </a:p>
          </p:txBody>
        </p:sp>
      </p:grp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8915400" y="2209800"/>
            <a:ext cx="1143000" cy="533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Umbrella</a:t>
            </a:r>
          </a:p>
        </p:txBody>
      </p:sp>
      <p:grpSp>
        <p:nvGrpSpPr>
          <p:cNvPr id="17415" name="Group 8"/>
          <p:cNvGrpSpPr>
            <a:grpSpLocks/>
          </p:cNvGrpSpPr>
          <p:nvPr/>
        </p:nvGrpSpPr>
        <p:grpSpPr bwMode="auto">
          <a:xfrm>
            <a:off x="11125200" y="2971800"/>
            <a:ext cx="838200" cy="533400"/>
            <a:chOff x="4368" y="1728"/>
            <a:chExt cx="528" cy="336"/>
          </a:xfrm>
        </p:grpSpPr>
        <p:sp>
          <p:nvSpPr>
            <p:cNvPr id="17422" name="Freeform 9"/>
            <p:cNvSpPr>
              <a:spLocks/>
            </p:cNvSpPr>
            <p:nvPr/>
          </p:nvSpPr>
          <p:spPr bwMode="auto">
            <a:xfrm>
              <a:off x="4368" y="1728"/>
              <a:ext cx="528" cy="336"/>
            </a:xfrm>
            <a:custGeom>
              <a:avLst/>
              <a:gdLst>
                <a:gd name="T0" fmla="*/ 16 w 783"/>
                <a:gd name="T1" fmla="*/ 0 h 288"/>
                <a:gd name="T2" fmla="*/ 0 w 783"/>
                <a:gd name="T3" fmla="*/ 496 h 288"/>
                <a:gd name="T4" fmla="*/ 16 w 783"/>
                <a:gd name="T5" fmla="*/ 988 h 288"/>
                <a:gd name="T6" fmla="*/ 34 w 783"/>
                <a:gd name="T7" fmla="*/ 484 h 288"/>
                <a:gd name="T8" fmla="*/ 16 w 783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3"/>
                <a:gd name="T16" fmla="*/ 0 h 288"/>
                <a:gd name="T17" fmla="*/ 783 w 783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3" h="288">
                  <a:moveTo>
                    <a:pt x="384" y="0"/>
                  </a:moveTo>
                  <a:lnTo>
                    <a:pt x="0" y="144"/>
                  </a:lnTo>
                  <a:lnTo>
                    <a:pt x="384" y="288"/>
                  </a:lnTo>
                  <a:lnTo>
                    <a:pt x="783" y="141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7423" name="Text Box 10"/>
            <p:cNvSpPr txBox="1">
              <a:spLocks noChangeArrowheads="1"/>
            </p:cNvSpPr>
            <p:nvPr/>
          </p:nvSpPr>
          <p:spPr bwMode="auto">
            <a:xfrm>
              <a:off x="4512" y="1776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latin typeface="Calibri"/>
                  <a:cs typeface="Calibri"/>
                </a:rPr>
                <a:t>U</a:t>
              </a:r>
            </a:p>
          </p:txBody>
        </p:sp>
      </p:grpSp>
      <p:cxnSp>
        <p:nvCxnSpPr>
          <p:cNvPr id="17416" name="AutoShape 11"/>
          <p:cNvCxnSpPr>
            <a:cxnSpLocks noChangeShapeType="1"/>
            <a:stCxn id="17414" idx="3"/>
            <a:endCxn id="17422" idx="1"/>
          </p:cNvCxnSpPr>
          <p:nvPr/>
        </p:nvCxnSpPr>
        <p:spPr bwMode="auto">
          <a:xfrm>
            <a:off x="10072688" y="2476500"/>
            <a:ext cx="1038225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7" name="AutoShape 12"/>
          <p:cNvCxnSpPr>
            <a:cxnSpLocks noChangeShapeType="1"/>
            <a:stCxn id="17412" idx="6"/>
            <a:endCxn id="17422" idx="1"/>
          </p:cNvCxnSpPr>
          <p:nvPr/>
        </p:nvCxnSpPr>
        <p:spPr bwMode="auto">
          <a:xfrm flipV="1">
            <a:off x="10075863" y="3238500"/>
            <a:ext cx="1035050" cy="7413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03238" y="2514600"/>
            <a:ext cx="533400" cy="228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Freeform 9"/>
          <p:cNvSpPr>
            <a:spLocks/>
          </p:cNvSpPr>
          <p:nvPr/>
        </p:nvSpPr>
        <p:spPr bwMode="auto">
          <a:xfrm>
            <a:off x="457200" y="3276600"/>
            <a:ext cx="609600" cy="304800"/>
          </a:xfrm>
          <a:custGeom>
            <a:avLst/>
            <a:gdLst>
              <a:gd name="T0" fmla="*/ 21821033 w 783"/>
              <a:gd name="T1" fmla="*/ 0 h 288"/>
              <a:gd name="T2" fmla="*/ 0 w 783"/>
              <a:gd name="T3" fmla="*/ 407704925 h 288"/>
              <a:gd name="T4" fmla="*/ 21821033 w 783"/>
              <a:gd name="T5" fmla="*/ 813170417 h 288"/>
              <a:gd name="T6" fmla="*/ 44853480 w 783"/>
              <a:gd name="T7" fmla="*/ 398745075 h 288"/>
              <a:gd name="T8" fmla="*/ 21821033 w 783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3"/>
              <a:gd name="T16" fmla="*/ 0 h 288"/>
              <a:gd name="T17" fmla="*/ 783 w 783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3" h="288">
                <a:moveTo>
                  <a:pt x="384" y="0"/>
                </a:moveTo>
                <a:lnTo>
                  <a:pt x="0" y="144"/>
                </a:lnTo>
                <a:lnTo>
                  <a:pt x="384" y="288"/>
                </a:lnTo>
                <a:lnTo>
                  <a:pt x="783" y="141"/>
                </a:lnTo>
                <a:lnTo>
                  <a:pt x="38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1" y="1600200"/>
            <a:ext cx="807877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Decision network = Bayes net + Actions + Utilities</a:t>
            </a: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Action nodes </a:t>
            </a:r>
            <a:r>
              <a:rPr lang="en-US" sz="2000" dirty="0">
                <a:latin typeface="Calibri"/>
                <a:cs typeface="Calibri"/>
              </a:rPr>
              <a:t>(rectangles, cannot have parents, will have value fixed by algorithm)</a:t>
            </a: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b="1" i="1" dirty="0">
                <a:solidFill>
                  <a:srgbClr val="FF0000"/>
                </a:solidFill>
                <a:latin typeface="Calibri"/>
                <a:cs typeface="Calibri"/>
              </a:rPr>
              <a:t>Utility nodes </a:t>
            </a:r>
            <a:r>
              <a:rPr lang="en-US" sz="2000" dirty="0">
                <a:latin typeface="Calibri"/>
                <a:cs typeface="Calibri"/>
              </a:rPr>
              <a:t>(diamond, depends on action and chance nodes)</a:t>
            </a:r>
            <a:br>
              <a:rPr lang="en-US" sz="2000" dirty="0">
                <a:latin typeface="Calibri"/>
                <a:cs typeface="Calibri"/>
              </a:rPr>
            </a:br>
            <a:endParaRPr lang="en-US" sz="20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Decision network represents a decision problem, containing all the information needed to for the agent to decide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action to take given evidence </a:t>
            </a:r>
            <a:r>
              <a:rPr lang="en-US" sz="2000" b="1" i="1" dirty="0">
                <a:solidFill>
                  <a:srgbClr val="C505BF"/>
                </a:solidFill>
                <a:latin typeface="Calibri"/>
                <a:cs typeface="Calibri"/>
              </a:rPr>
              <a:t>e</a:t>
            </a: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Decision algorithm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Value of information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solidFill>
                  <a:srgbClr val="C505BF"/>
                </a:solidFill>
              </a:rPr>
              <a:t>VPI(</a:t>
            </a:r>
            <a:r>
              <a:rPr lang="en-US" sz="1600" i="1" dirty="0" err="1">
                <a:solidFill>
                  <a:srgbClr val="C505BF"/>
                </a:solidFill>
              </a:rPr>
              <a:t>E</a:t>
            </a:r>
            <a:r>
              <a:rPr lang="en-US" sz="1600" i="1" baseline="-25000" dirty="0" err="1">
                <a:solidFill>
                  <a:srgbClr val="C505BF"/>
                </a:solidFill>
              </a:rPr>
              <a:t>i</a:t>
            </a:r>
            <a:r>
              <a:rPr lang="en-US" sz="1600" dirty="0">
                <a:solidFill>
                  <a:srgbClr val="C505BF"/>
                </a:solidFill>
              </a:rPr>
              <a:t> | e) = </a:t>
            </a:r>
            <a:r>
              <a:rPr lang="en-US" sz="2000" dirty="0">
                <a:solidFill>
                  <a:srgbClr val="C505BF"/>
                </a:solidFill>
              </a:rPr>
              <a:t>[</a:t>
            </a:r>
            <a:r>
              <a:rPr lang="en-US" sz="1600" dirty="0">
                <a:solidFill>
                  <a:srgbClr val="C505BF"/>
                </a:solidFill>
              </a:rPr>
              <a:t> 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16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i="1" baseline="-41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1600" baseline="-41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16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 | </a:t>
            </a:r>
            <a:r>
              <a:rPr lang="en-US" sz="16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max</a:t>
            </a:r>
            <a:r>
              <a:rPr lang="en-US" sz="16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 EU(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]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 - 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max</a:t>
            </a:r>
            <a:r>
              <a:rPr lang="en-US" sz="16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 EU(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16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1600" i="1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16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914353" lvl="2" indent="0">
              <a:lnSpc>
                <a:spcPct val="80000"/>
              </a:lnSpc>
              <a:buNone/>
            </a:pPr>
            <a:endParaRPr lang="en-US" sz="16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914353" lvl="2" indent="0">
              <a:lnSpc>
                <a:spcPct val="80000"/>
              </a:lnSpc>
              <a:buNone/>
            </a:pP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with unknown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 assumption that we can write down our exact preferences for the machine to optimize is false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optimizing the wrong preferences causes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1372" y="4883676"/>
            <a:ext cx="11184565" cy="209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21915" tIns="60957" rIns="121915" bIns="60957" rtlCol="0">
            <a:spAutoFit/>
          </a:bodyPr>
          <a:lstStyle/>
          <a:p>
            <a:pPr algn="ctr"/>
            <a:r>
              <a:rPr lang="en-US" sz="6400" dirty="0">
                <a:solidFill>
                  <a:srgbClr val="FFFFFF"/>
                </a:solidFill>
                <a:latin typeface="Helvetica"/>
                <a:cs typeface="Helvetica"/>
              </a:rPr>
              <a:t>I’m sorry, Dave, I’m afraid I </a:t>
            </a:r>
          </a:p>
          <a:p>
            <a:pPr algn="ctr"/>
            <a:r>
              <a:rPr lang="en-US" sz="6400" dirty="0">
                <a:solidFill>
                  <a:srgbClr val="FFFFFF"/>
                </a:solidFill>
                <a:latin typeface="Helvetica"/>
                <a:cs typeface="Helvetica"/>
              </a:rPr>
              <a:t>can’t do that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1800"/>
            <a:ext cx="12192000" cy="9176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1372" y="5867401"/>
            <a:ext cx="11184565" cy="19180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121915" tIns="60957" rIns="121915" bIns="60957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I’m sorry, Dave, I’m afraid I can’t do that</a:t>
            </a:r>
          </a:p>
          <a:p>
            <a:pPr algn="ctr">
              <a:lnSpc>
                <a:spcPct val="80000"/>
              </a:lnSpc>
            </a:pPr>
            <a:endParaRPr lang="en-US" sz="48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52575"/>
      </p:ext>
    </p:extLst>
  </p:cSld>
  <p:clrMapOvr>
    <a:masterClrMapping/>
  </p:clrMapOvr>
  <p:transition advClick="0"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A2D7-4D4C-2643-AABC-5A3D274B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949A43-A159-D14D-8D90-6C15702E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Online Media 4" descr="HAL 9000: &quot;I'm sorry Dave, I'm afraid I can't do that&quot;">
            <a:hlinkClick r:id="" action="ppaction://media"/>
            <a:extLst>
              <a:ext uri="{FF2B5EF4-FFF2-40B4-BE49-F238E27FC236}">
                <a16:creationId xmlns:a16="http://schemas.microsoft.com/office/drawing/2014/main" id="{087F1848-2B92-B340-8E76-A4F73AB97B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16184" y="2196069"/>
            <a:ext cx="4823935" cy="27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 with unknown preferences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 the assumption that we can write down our exact preferences for the machine to optimize is false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optimizing the wrong preferences causes problems</a:t>
            </a: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A machine that is explicitly uncertain about the human’s preferences will defer to the human (e.g., allow itself to be switched off)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84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64354</TotalTime>
  <Words>1911</Words>
  <Application>Microsoft Macintosh PowerPoint</Application>
  <PresentationFormat>Widescreen</PresentationFormat>
  <Paragraphs>315</Paragraphs>
  <Slides>27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cmmi10</vt:lpstr>
      <vt:lpstr>Arial</vt:lpstr>
      <vt:lpstr>Calibri</vt:lpstr>
      <vt:lpstr>Cambria Math</vt:lpstr>
      <vt:lpstr>Helvetica</vt:lpstr>
      <vt:lpstr>Times New Roman</vt:lpstr>
      <vt:lpstr>Wingdings</vt:lpstr>
      <vt:lpstr>dan-berkeley-nlp-v1</vt:lpstr>
      <vt:lpstr>CS 188: Artificial Intelligence </vt:lpstr>
      <vt:lpstr>Recap: Decision Networks</vt:lpstr>
      <vt:lpstr>Recap: Decision Networks</vt:lpstr>
      <vt:lpstr>Recap: Decision Networks</vt:lpstr>
      <vt:lpstr>Recap: Decision Networks</vt:lpstr>
      <vt:lpstr>Decisions with unknown preferences</vt:lpstr>
      <vt:lpstr>PowerPoint Presentation</vt:lpstr>
      <vt:lpstr>PowerPoint Presentation</vt:lpstr>
      <vt:lpstr>Decisions with unknown preferences</vt:lpstr>
      <vt:lpstr>Off-switch problem (example)</vt:lpstr>
      <vt:lpstr>Off-switch problem (general proof)</vt:lpstr>
      <vt:lpstr>Sequential decisions under uncertainty</vt:lpstr>
      <vt:lpstr>Markov Decision Process (MDP)</vt:lpstr>
      <vt:lpstr>Markov Decision Process (MDP)</vt:lpstr>
      <vt:lpstr>Example: Grid World</vt:lpstr>
      <vt:lpstr>Policies</vt:lpstr>
      <vt:lpstr>Optimal policy for r&gt;0</vt:lpstr>
      <vt:lpstr>Optimal policy for r&gt;0</vt:lpstr>
      <vt:lpstr>Sample Optimal Policies</vt:lpstr>
      <vt:lpstr>Utilities of Sequences</vt:lpstr>
      <vt:lpstr>Utilities of Sequences</vt:lpstr>
      <vt:lpstr>Stationary Preferences</vt:lpstr>
      <vt:lpstr>Discounting</vt:lpstr>
      <vt:lpstr>Quiz: Discounting</vt:lpstr>
      <vt:lpstr>The utility of a policy</vt:lpstr>
      <vt:lpstr>Optimal Quantities</vt:lpstr>
      <vt:lpstr>Bellman equations (Shapley, 1953)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2785</cp:revision>
  <cp:lastPrinted>2014-02-13T17:51:45Z</cp:lastPrinted>
  <dcterms:created xsi:type="dcterms:W3CDTF">2004-08-27T04:16:05Z</dcterms:created>
  <dcterms:modified xsi:type="dcterms:W3CDTF">2021-03-19T11:31:05Z</dcterms:modified>
</cp:coreProperties>
</file>