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4"/>
  </p:notesMasterIdLst>
  <p:handoutMasterIdLst>
    <p:handoutMasterId r:id="rId25"/>
  </p:handoutMasterIdLst>
  <p:sldIdLst>
    <p:sldId id="759" r:id="rId2"/>
    <p:sldId id="816" r:id="rId3"/>
    <p:sldId id="820" r:id="rId4"/>
    <p:sldId id="819" r:id="rId5"/>
    <p:sldId id="821" r:id="rId6"/>
    <p:sldId id="789" r:id="rId7"/>
    <p:sldId id="822" r:id="rId8"/>
    <p:sldId id="791" r:id="rId9"/>
    <p:sldId id="823" r:id="rId10"/>
    <p:sldId id="792" r:id="rId11"/>
    <p:sldId id="796" r:id="rId12"/>
    <p:sldId id="812" r:id="rId13"/>
    <p:sldId id="800" r:id="rId14"/>
    <p:sldId id="813" r:id="rId15"/>
    <p:sldId id="814" r:id="rId16"/>
    <p:sldId id="804" r:id="rId17"/>
    <p:sldId id="446" r:id="rId18"/>
    <p:sldId id="362" r:id="rId19"/>
    <p:sldId id="450" r:id="rId20"/>
    <p:sldId id="447" r:id="rId21"/>
    <p:sldId id="448" r:id="rId22"/>
    <p:sldId id="449" r:id="rId23"/>
  </p:sldIdLst>
  <p:sldSz cx="12192000" cy="6858000"/>
  <p:notesSz cx="7099300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18FF00"/>
    <a:srgbClr val="C505BF"/>
    <a:srgbClr val="99CCFF"/>
    <a:srgbClr val="B5EDC2"/>
    <a:srgbClr val="FFCCFF"/>
    <a:srgbClr val="E8D1FF"/>
    <a:srgbClr val="ADF5B4"/>
    <a:srgbClr val="DEBD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80" autoAdjust="0"/>
    <p:restoredTop sz="71580" autoAdjust="0"/>
  </p:normalViewPr>
  <p:slideViewPr>
    <p:cSldViewPr>
      <p:cViewPr varScale="1">
        <p:scale>
          <a:sx n="187" d="100"/>
          <a:sy n="187" d="100"/>
        </p:scale>
        <p:origin x="216" y="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22A2D14-6BC9-4113-98E1-F44AD3AE5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C3ED746-492E-4D0C-832A-ACED5D621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5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that we know that </a:t>
            </a:r>
            <a:r>
              <a:rPr lang="en-US" sz="1200" dirty="0"/>
              <a:t>a rational agent chooses the action that maximizes expected utility, how do we calculate the agent’s action given the agent’s state, the environment and utility function?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will use decision networks to help 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0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that we know that </a:t>
            </a:r>
            <a:r>
              <a:rPr lang="en-US" sz="1200" dirty="0"/>
              <a:t>a rational agent chooses the action that maximizes expected utility, how do we calculate the agent’s action given the agent’s state, the environment and utility function?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will use decision networks to help 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639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78430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rather than representing a utility function on outcome states, the utility node represents the expected utility associated with each action.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talk about sensing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This is the problem of </a:t>
            </a:r>
            <a:r>
              <a:rPr lang="en-US" sz="2200" b="1" i="1" dirty="0"/>
              <a:t>value alignment</a:t>
            </a:r>
            <a:r>
              <a:rPr lang="en-US" sz="2200" dirty="0"/>
              <a:t>.</a:t>
            </a:r>
          </a:p>
          <a:p>
            <a:r>
              <a:rPr lang="en-US" sz="2200" dirty="0"/>
              <a:t>And when you mix that with a superintelligent system that can affect the world dramatically, it’s not such a good thing.</a:t>
            </a:r>
          </a:p>
          <a:p>
            <a:r>
              <a:rPr lang="en-US" sz="2200" dirty="0"/>
              <a:t>The point is that a machine can be </a:t>
            </a:r>
            <a:r>
              <a:rPr lang="en-US" sz="2200" b="1" i="1" dirty="0"/>
              <a:t>better at making decisions</a:t>
            </a:r>
          </a:p>
          <a:p>
            <a:r>
              <a:rPr lang="en-US" sz="2200" dirty="0"/>
              <a:t>but still fail to </a:t>
            </a:r>
            <a:r>
              <a:rPr lang="en-US" sz="2200" b="1" i="1" dirty="0"/>
              <a:t>make better decisions</a:t>
            </a:r>
          </a:p>
          <a:p>
            <a:r>
              <a:rPr lang="en-US" sz="2200" dirty="0"/>
              <a:t>if its values are not exactly the same as ours.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991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FB3C-35FA-41D9-9291-A2F98ED5B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FAE6-F228-4E2F-A0AC-226F064B1B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88A1-2DCF-4BB2-94BA-C293321F0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CBDB-77C9-44E1-B8B8-0FED19A87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E2D8-2A86-4844-83F1-0F33DD9CDB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78B60-0F5B-4FD9-A706-2B636321CE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90FF-2AD2-44F2-AE19-EAFC48E5B7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D500-0052-49A9-87B8-ECFA543AB6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52C2-0A90-443A-A81B-9E5D1442F9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F06B-1413-4079-B097-2DE271D9A3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345D6EE-11CE-4895-A65B-A0F0C6A7FE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RJ8cAGm6JE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65" y="1447800"/>
            <a:ext cx="6578036" cy="41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Decision Networks and VPI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713023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Decision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01000" y="3692525"/>
            <a:ext cx="1222375" cy="2327275"/>
            <a:chOff x="7543800" y="3886200"/>
            <a:chExt cx="1222375" cy="2327275"/>
          </a:xfrm>
        </p:grpSpPr>
        <p:cxnSp>
          <p:nvCxnSpPr>
            <p:cNvPr id="17411" name="AutoShape 4"/>
            <p:cNvCxnSpPr>
              <a:cxnSpLocks noChangeShapeType="1"/>
              <a:stCxn id="17412" idx="4"/>
              <a:endCxn id="17413" idx="0"/>
            </p:cNvCxnSpPr>
            <p:nvPr/>
          </p:nvCxnSpPr>
          <p:spPr bwMode="auto">
            <a:xfrm>
              <a:off x="8154988" y="4475163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12" name="Oval 5"/>
            <p:cNvSpPr>
              <a:spLocks noChangeArrowheads="1"/>
            </p:cNvSpPr>
            <p:nvPr/>
          </p:nvSpPr>
          <p:spPr bwMode="auto">
            <a:xfrm>
              <a:off x="7543800" y="38862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7543800" y="56388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</p:txBody>
        </p:sp>
      </p:grp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077200" y="2209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0287000" y="29718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9234488" y="24765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9237663" y="32385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3238" y="25146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7200" y="32766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Fix evidence </a:t>
            </a:r>
            <a:r>
              <a:rPr lang="en-US" sz="24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each possible action </a:t>
            </a:r>
            <a:r>
              <a:rPr lang="en-US" sz="24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action node to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Compute posterior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20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20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20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20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20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20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 for parents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2000" dirty="0">
                <a:latin typeface="Calibri"/>
                <a:cs typeface="Calibri"/>
              </a:rPr>
              <a:t> of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Compute expected utility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0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  <a:endParaRPr lang="en-US" sz="20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/>
              </a:rPr>
              <a:t>Return action with highest expected utility</a:t>
            </a:r>
            <a:endParaRPr lang="en-US" sz="2400" dirty="0"/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800600" y="4114800"/>
            <a:ext cx="2667000" cy="685800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</p:spTree>
    <p:extLst>
      <p:ext uri="{BB962C8B-B14F-4D97-AF65-F5344CB8AC3E}">
        <p14:creationId xmlns:p14="http://schemas.microsoft.com/office/powerpoint/2010/main" val="42708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9829800" y="3291666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81000" y="1269999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each possible action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Fix action node to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posterior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18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 for parents </a:t>
            </a:r>
            <a:r>
              <a:rPr lang="en-US" sz="18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>
                <a:latin typeface="Calibri"/>
                <a:cs typeface="Calibri"/>
              </a:rPr>
              <a:t> of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expected utility of action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</a:t>
            </a:r>
            <a:endParaRPr lang="en-US" sz="18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Return action with highest expected utility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8154988" y="4601354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543800" y="4012391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543800" y="5764991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00" y="2224866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8763000" y="2491566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8780463" y="3558366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380"/>
              </p:ext>
            </p:extLst>
          </p:nvPr>
        </p:nvGraphicFramePr>
        <p:xfrm>
          <a:off x="9601200" y="1325608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486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00865"/>
              </p:ext>
            </p:extLst>
          </p:nvPr>
        </p:nvGraphicFramePr>
        <p:xfrm>
          <a:off x="5735432" y="4612153"/>
          <a:ext cx="2057400" cy="10063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P(W|F=bad)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0.66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457200" y="36718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457200" y="49672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take</a:t>
            </a:r>
          </a:p>
        </p:txBody>
      </p:sp>
      <p:sp>
        <p:nvSpPr>
          <p:cNvPr id="22583" name="Text Box 89"/>
          <p:cNvSpPr txBox="1">
            <a:spLocks noChangeArrowheads="1"/>
          </p:cNvSpPr>
          <p:nvPr/>
        </p:nvSpPr>
        <p:spPr bwMode="auto">
          <a:xfrm>
            <a:off x="457200" y="6262687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Optimal decision = take!</a:t>
            </a:r>
          </a:p>
        </p:txBody>
      </p:sp>
      <p:graphicFrame>
        <p:nvGraphicFramePr>
          <p:cNvPr id="23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90"/>
              </p:ext>
            </p:extLst>
          </p:nvPr>
        </p:nvGraphicFramePr>
        <p:xfrm>
          <a:off x="6477794" y="35203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07854"/>
              </p:ext>
            </p:extLst>
          </p:nvPr>
        </p:nvGraphicFramePr>
        <p:xfrm>
          <a:off x="5885978" y="5862303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052887"/>
            <a:ext cx="48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leave|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leave,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4521755"/>
            <a:ext cx="30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0.34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0.66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5348287"/>
            <a:ext cx="466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take|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take,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0" y="5817155"/>
            <a:ext cx="30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0.34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0.66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70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53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267200" y="1394847"/>
            <a:ext cx="2496932" cy="510153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</p:spTree>
    <p:extLst>
      <p:ext uri="{BB962C8B-B14F-4D97-AF65-F5344CB8AC3E}">
        <p14:creationId xmlns:p14="http://schemas.microsoft.com/office/powerpoint/2010/main" val="369270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  <p:bldP spid="22580" grpId="0"/>
      <p:bldP spid="22583" grpId="0"/>
      <p:bldP spid="2" grpId="0"/>
      <p:bldP spid="27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Decision network with utilities on outcome states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3278188" y="4129088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667000" y="3540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667000" y="5292725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743200" y="1752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6172200" y="2819400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22535" name="AutoShape 10"/>
          <p:cNvCxnSpPr>
            <a:cxnSpLocks noChangeShapeType="1"/>
            <a:stCxn id="22533" idx="3"/>
            <a:endCxn id="30" idx="1"/>
          </p:cNvCxnSpPr>
          <p:nvPr/>
        </p:nvCxnSpPr>
        <p:spPr bwMode="auto">
          <a:xfrm>
            <a:off x="3886200" y="2019300"/>
            <a:ext cx="636213" cy="12239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30" idx="3"/>
          </p:cNvCxnSpPr>
          <p:nvPr/>
        </p:nvCxnSpPr>
        <p:spPr bwMode="auto">
          <a:xfrm flipV="1">
            <a:off x="3889375" y="3649641"/>
            <a:ext cx="633038" cy="1778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27575"/>
              </p:ext>
            </p:extLst>
          </p:nvPr>
        </p:nvGraphicFramePr>
        <p:xfrm>
          <a:off x="7315200" y="1295400"/>
          <a:ext cx="2590800" cy="1722392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FeelStupid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damp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88293"/>
              </p:ext>
            </p:extLst>
          </p:nvPr>
        </p:nvGraphicFramePr>
        <p:xfrm>
          <a:off x="1828800" y="29107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59229"/>
              </p:ext>
            </p:extLst>
          </p:nvPr>
        </p:nvGraphicFramePr>
        <p:xfrm>
          <a:off x="1295400" y="4419600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340225" y="2286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Wet</a:t>
            </a: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4343400" y="3159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/>
                <a:cs typeface="Calibri"/>
              </a:rPr>
              <a:t>FeelStupid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31" name="AutoShape 11"/>
          <p:cNvCxnSpPr>
            <a:cxnSpLocks noChangeShapeType="1"/>
            <a:stCxn id="22531" idx="6"/>
            <a:endCxn id="26" idx="3"/>
          </p:cNvCxnSpPr>
          <p:nvPr/>
        </p:nvCxnSpPr>
        <p:spPr bwMode="auto">
          <a:xfrm flipV="1">
            <a:off x="3889375" y="2776516"/>
            <a:ext cx="629863" cy="10509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10"/>
          <p:cNvCxnSpPr>
            <a:cxnSpLocks noChangeShapeType="1"/>
            <a:stCxn id="22533" idx="3"/>
            <a:endCxn id="26" idx="1"/>
          </p:cNvCxnSpPr>
          <p:nvPr/>
        </p:nvCxnSpPr>
        <p:spPr bwMode="auto">
          <a:xfrm>
            <a:off x="3886200" y="2019300"/>
            <a:ext cx="633038" cy="35085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26" idx="6"/>
          </p:cNvCxnSpPr>
          <p:nvPr/>
        </p:nvCxnSpPr>
        <p:spPr bwMode="auto">
          <a:xfrm>
            <a:off x="5562600" y="2573338"/>
            <a:ext cx="685800" cy="4746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10"/>
          <p:cNvCxnSpPr>
            <a:cxnSpLocks noChangeShapeType="1"/>
            <a:stCxn id="30" idx="6"/>
          </p:cNvCxnSpPr>
          <p:nvPr/>
        </p:nvCxnSpPr>
        <p:spPr bwMode="auto">
          <a:xfrm flipV="1">
            <a:off x="5565775" y="3124200"/>
            <a:ext cx="682625" cy="322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029200" y="4495800"/>
            <a:ext cx="3726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Here, U is a true utility.</a:t>
            </a:r>
          </a:p>
          <a:p>
            <a:endParaRPr lang="en-US" dirty="0"/>
          </a:p>
          <a:p>
            <a:r>
              <a:rPr lang="en-US" dirty="0"/>
              <a:t>With an action node as parent, it is</a:t>
            </a:r>
          </a:p>
          <a:p>
            <a:r>
              <a:rPr lang="en-US" dirty="0"/>
              <a:t>sometimes called a </a:t>
            </a:r>
            <a:r>
              <a:rPr lang="en-US" b="1" i="1" dirty="0">
                <a:solidFill>
                  <a:srgbClr val="FF0000"/>
                </a:solidFill>
              </a:rPr>
              <a:t>Q-value</a:t>
            </a:r>
          </a:p>
        </p:txBody>
      </p:sp>
    </p:spTree>
    <p:extLst>
      <p:ext uri="{BB962C8B-B14F-4D97-AF65-F5344CB8AC3E}">
        <p14:creationId xmlns:p14="http://schemas.microsoft.com/office/powerpoint/2010/main" val="4125425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9311"/>
            <a:ext cx="8885899" cy="56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0"/>
            <a:ext cx="6502400" cy="4729164"/>
          </a:xfrm>
        </p:spPr>
        <p:txBody>
          <a:bodyPr/>
          <a:lstStyle/>
          <a:p>
            <a:r>
              <a:rPr lang="en-US" sz="2400" dirty="0"/>
              <a:t>Suppose you haven’t yet seen the forecast </a:t>
            </a:r>
          </a:p>
          <a:p>
            <a:pPr lvl="1"/>
            <a:r>
              <a:rPr lang="en-US" sz="2000" dirty="0">
                <a:solidFill>
                  <a:srgbClr val="C505BF"/>
                </a:solidFill>
              </a:rPr>
              <a:t>EU(leave |  ) = </a:t>
            </a:r>
            <a:r>
              <a:rPr lang="en-US" sz="2000" dirty="0">
                <a:solidFill>
                  <a:srgbClr val="FF0000"/>
                </a:solidFill>
              </a:rPr>
              <a:t>0.7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100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0.3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70</a:t>
            </a:r>
          </a:p>
          <a:p>
            <a:pPr lvl="1"/>
            <a:r>
              <a:rPr lang="en-US" sz="2000" dirty="0">
                <a:solidFill>
                  <a:srgbClr val="C505BF"/>
                </a:solidFill>
              </a:rPr>
              <a:t>EU(take |  ) = </a:t>
            </a:r>
            <a:r>
              <a:rPr lang="en-US" sz="2000" dirty="0">
                <a:solidFill>
                  <a:srgbClr val="FF0000"/>
                </a:solidFill>
              </a:rPr>
              <a:t>0.7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20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0.3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70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35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What if you look at the forecast?</a:t>
            </a:r>
          </a:p>
          <a:p>
            <a:r>
              <a:rPr lang="en-US" sz="2400" dirty="0"/>
              <a:t>If Forecast=good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EU(leave | F=good) = </a:t>
            </a:r>
            <a:r>
              <a:rPr lang="en-US" sz="2000" dirty="0">
                <a:solidFill>
                  <a:srgbClr val="FF0000"/>
                </a:solidFill>
              </a:rPr>
              <a:t>0.89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100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0.11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89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EU(take | F=good) = </a:t>
            </a:r>
            <a:r>
              <a:rPr lang="en-US" sz="2000" dirty="0">
                <a:solidFill>
                  <a:srgbClr val="FF0000"/>
                </a:solidFill>
              </a:rPr>
              <a:t>0.89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20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0.11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70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25</a:t>
            </a:r>
          </a:p>
          <a:p>
            <a:r>
              <a:rPr lang="en-US" sz="2400" dirty="0"/>
              <a:t>If Forecast=bad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EU(leave | F=bad) = </a:t>
            </a:r>
            <a:r>
              <a:rPr lang="en-US" sz="2000" dirty="0">
                <a:solidFill>
                  <a:srgbClr val="FF0000"/>
                </a:solidFill>
              </a:rPr>
              <a:t>0.34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100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0.66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34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EU(take | F=bad) = </a:t>
            </a:r>
            <a:r>
              <a:rPr lang="en-US" sz="2000" dirty="0">
                <a:solidFill>
                  <a:srgbClr val="FF0000"/>
                </a:solidFill>
              </a:rPr>
              <a:t>0.34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20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0.66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70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53</a:t>
            </a:r>
          </a:p>
          <a:p>
            <a:pPr>
              <a:buClr>
                <a:srgbClr val="000000"/>
              </a:buClr>
            </a:pPr>
            <a:r>
              <a:rPr lang="en-US" sz="2400" dirty="0"/>
              <a:t>P(Forecast) = &lt;0.65,0.35&gt;</a:t>
            </a:r>
          </a:p>
          <a:p>
            <a:pPr>
              <a:buClr>
                <a:srgbClr val="000000"/>
              </a:buClr>
            </a:pPr>
            <a:r>
              <a:rPr lang="en-US" sz="2400" dirty="0"/>
              <a:t>Expected utility given forecast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0.65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89</a:t>
            </a:r>
            <a:r>
              <a:rPr lang="en-US" sz="2000" dirty="0">
                <a:solidFill>
                  <a:srgbClr val="C505BF"/>
                </a:solidFill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0.35</a:t>
            </a:r>
            <a:r>
              <a:rPr lang="en-US" sz="2000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53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76.4</a:t>
            </a:r>
          </a:p>
          <a:p>
            <a:pPr lvl="0">
              <a:buClr>
                <a:srgbClr val="000000"/>
              </a:buClr>
            </a:pPr>
            <a:r>
              <a:rPr lang="en-US" sz="2400" b="1" i="1" dirty="0">
                <a:solidFill>
                  <a:srgbClr val="FF0000"/>
                </a:solidFill>
              </a:rPr>
              <a:t>Value of information </a:t>
            </a:r>
            <a:r>
              <a:rPr lang="en-US" sz="2400" dirty="0">
                <a:solidFill>
                  <a:srgbClr val="333399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76.4</a:t>
            </a:r>
            <a:r>
              <a:rPr lang="en-US" sz="2400" dirty="0">
                <a:solidFill>
                  <a:srgbClr val="333399"/>
                </a:solidFill>
              </a:rPr>
              <a:t>-</a:t>
            </a:r>
            <a:r>
              <a:rPr lang="en-US" sz="2400" dirty="0">
                <a:solidFill>
                  <a:srgbClr val="0000FF"/>
                </a:solidFill>
              </a:rPr>
              <a:t>70</a:t>
            </a:r>
            <a:r>
              <a:rPr lang="en-US" sz="2400" dirty="0">
                <a:solidFill>
                  <a:srgbClr val="333399"/>
                </a:solidFill>
              </a:rPr>
              <a:t> = </a:t>
            </a:r>
            <a:r>
              <a:rPr lang="en-US" sz="2400" dirty="0">
                <a:solidFill>
                  <a:srgbClr val="0000FF"/>
                </a:solidFill>
              </a:rPr>
              <a:t>6.4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/>
            <a:endParaRPr lang="en-US" sz="2000" dirty="0"/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33093" y="4648200"/>
            <a:ext cx="1447800" cy="1470865"/>
            <a:chOff x="5867400" y="2514600"/>
            <a:chExt cx="2590800" cy="2632075"/>
          </a:xfrm>
        </p:grpSpPr>
        <p:cxnSp>
          <p:nvCxnSpPr>
            <p:cNvPr id="4" name="AutoShape 3"/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6478588" y="4114800"/>
              <a:ext cx="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867400" y="3540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867400" y="4572000"/>
              <a:ext cx="1222375" cy="57467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bad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943600" y="25146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7620000" y="3124200"/>
              <a:ext cx="838200" cy="533400"/>
              <a:chOff x="4368" y="1728"/>
              <a:chExt cx="528" cy="336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484" y="1730"/>
                <a:ext cx="24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11" name="AutoShape 10"/>
            <p:cNvCxnSpPr>
              <a:cxnSpLocks noChangeShapeType="1"/>
              <a:stCxn id="7" idx="3"/>
            </p:cNvCxnSpPr>
            <p:nvPr/>
          </p:nvCxnSpPr>
          <p:spPr bwMode="auto">
            <a:xfrm>
              <a:off x="7086600" y="2781300"/>
              <a:ext cx="609600" cy="571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 flipV="1">
              <a:off x="7086600" y="3429000"/>
              <a:ext cx="6096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6889893" y="4648200"/>
            <a:ext cx="1447800" cy="1470865"/>
            <a:chOff x="5867400" y="2514600"/>
            <a:chExt cx="2590800" cy="2632075"/>
          </a:xfrm>
        </p:grpSpPr>
        <p:cxnSp>
          <p:nvCxnSpPr>
            <p:cNvPr id="19" name="AutoShape 3"/>
            <p:cNvCxnSpPr>
              <a:cxnSpLocks noChangeShapeType="1"/>
              <a:stCxn id="20" idx="4"/>
              <a:endCxn id="21" idx="0"/>
            </p:cNvCxnSpPr>
            <p:nvPr/>
          </p:nvCxnSpPr>
          <p:spPr bwMode="auto">
            <a:xfrm>
              <a:off x="6478588" y="4114800"/>
              <a:ext cx="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867400" y="3540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867400" y="4572000"/>
              <a:ext cx="1222375" cy="574675"/>
            </a:xfrm>
            <a:prstGeom prst="ellipse">
              <a:avLst/>
            </a:prstGeom>
            <a:solidFill>
              <a:srgbClr val="18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good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943600" y="25146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7620000" y="3124200"/>
              <a:ext cx="838200" cy="533400"/>
              <a:chOff x="4368" y="1728"/>
              <a:chExt cx="528" cy="336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4484" y="1730"/>
                <a:ext cx="24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24" name="AutoShape 10"/>
            <p:cNvCxnSpPr>
              <a:cxnSpLocks noChangeShapeType="1"/>
              <a:stCxn id="22" idx="3"/>
            </p:cNvCxnSpPr>
            <p:nvPr/>
          </p:nvCxnSpPr>
          <p:spPr bwMode="auto">
            <a:xfrm>
              <a:off x="7086600" y="2781300"/>
              <a:ext cx="609600" cy="571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11"/>
            <p:cNvCxnSpPr>
              <a:cxnSpLocks noChangeShapeType="1"/>
            </p:cNvCxnSpPr>
            <p:nvPr/>
          </p:nvCxnSpPr>
          <p:spPr bwMode="auto">
            <a:xfrm flipV="1">
              <a:off x="7086600" y="3429000"/>
              <a:ext cx="6096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8293100" y="1409700"/>
            <a:ext cx="1447800" cy="1470865"/>
            <a:chOff x="5867400" y="2514600"/>
            <a:chExt cx="2590800" cy="2632075"/>
          </a:xfrm>
        </p:grpSpPr>
        <p:cxnSp>
          <p:nvCxnSpPr>
            <p:cNvPr id="29" name="AutoShape 3"/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6478588" y="4114800"/>
              <a:ext cx="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867400" y="3540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867400" y="4572000"/>
              <a:ext cx="1222375" cy="5746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1100" dirty="0">
                  <a:latin typeface="Calibri"/>
                  <a:cs typeface="Calibri"/>
                </a:rPr>
                <a:t>Forecast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943600" y="25146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7620000" y="3124200"/>
              <a:ext cx="838200" cy="533400"/>
              <a:chOff x="4368" y="1728"/>
              <a:chExt cx="528" cy="336"/>
            </a:xfrm>
          </p:grpSpPr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>
                <a:off x="4484" y="1730"/>
                <a:ext cx="24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34" name="AutoShape 10"/>
            <p:cNvCxnSpPr>
              <a:cxnSpLocks noChangeShapeType="1"/>
              <a:stCxn id="32" idx="3"/>
            </p:cNvCxnSpPr>
            <p:nvPr/>
          </p:nvCxnSpPr>
          <p:spPr bwMode="auto">
            <a:xfrm>
              <a:off x="7086600" y="2781300"/>
              <a:ext cx="609600" cy="571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AutoShape 11"/>
            <p:cNvCxnSpPr>
              <a:cxnSpLocks noChangeShapeType="1"/>
            </p:cNvCxnSpPr>
            <p:nvPr/>
          </p:nvCxnSpPr>
          <p:spPr bwMode="auto">
            <a:xfrm flipV="1">
              <a:off x="7086600" y="3429000"/>
              <a:ext cx="6096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Rectangle 37"/>
          <p:cNvSpPr/>
          <p:nvPr/>
        </p:nvSpPr>
        <p:spPr>
          <a:xfrm>
            <a:off x="812800" y="1498599"/>
            <a:ext cx="4178300" cy="39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43000" y="3098799"/>
            <a:ext cx="4800600" cy="39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43000" y="4622799"/>
            <a:ext cx="4572000" cy="39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8915400" y="6096000"/>
            <a:ext cx="2089293" cy="609600"/>
            <a:chOff x="6140307" y="6096000"/>
            <a:chExt cx="2089293" cy="609600"/>
          </a:xfrm>
        </p:grpSpPr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7027583" y="6096000"/>
              <a:ext cx="382588" cy="2714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48" name="AutoShape 10"/>
            <p:cNvCxnSpPr>
              <a:cxnSpLocks noChangeShapeType="1"/>
            </p:cNvCxnSpPr>
            <p:nvPr/>
          </p:nvCxnSpPr>
          <p:spPr bwMode="auto">
            <a:xfrm>
              <a:off x="7226300" y="6359338"/>
              <a:ext cx="698500" cy="1897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" name="AutoShape 10"/>
            <p:cNvCxnSpPr>
              <a:cxnSpLocks noChangeShapeType="1"/>
            </p:cNvCxnSpPr>
            <p:nvPr/>
          </p:nvCxnSpPr>
          <p:spPr bwMode="auto">
            <a:xfrm flipH="1">
              <a:off x="6477000" y="6359338"/>
              <a:ext cx="741082" cy="2013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0" name="TextBox 49"/>
            <p:cNvSpPr txBox="1"/>
            <p:nvPr/>
          </p:nvSpPr>
          <p:spPr>
            <a:xfrm>
              <a:off x="6259015" y="6138446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leave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67600" y="6126778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take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03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34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167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53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10400" y="3022600"/>
            <a:ext cx="3276600" cy="821154"/>
            <a:chOff x="7010400" y="3022600"/>
            <a:chExt cx="3276600" cy="821154"/>
          </a:xfrm>
        </p:grpSpPr>
        <p:sp>
          <p:nvSpPr>
            <p:cNvPr id="41" name="AutoShape 19"/>
            <p:cNvSpPr>
              <a:spLocks noChangeArrowheads="1"/>
            </p:cNvSpPr>
            <p:nvPr/>
          </p:nvSpPr>
          <p:spPr bwMode="auto">
            <a:xfrm>
              <a:off x="8483601" y="3022600"/>
              <a:ext cx="382588" cy="2714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42" name="AutoShape 10"/>
            <p:cNvCxnSpPr>
              <a:cxnSpLocks noChangeShapeType="1"/>
            </p:cNvCxnSpPr>
            <p:nvPr/>
          </p:nvCxnSpPr>
          <p:spPr bwMode="auto">
            <a:xfrm>
              <a:off x="8682318" y="3285938"/>
              <a:ext cx="1274482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10"/>
            <p:cNvCxnSpPr>
              <a:cxnSpLocks noChangeShapeType="1"/>
            </p:cNvCxnSpPr>
            <p:nvPr/>
          </p:nvCxnSpPr>
          <p:spPr bwMode="auto">
            <a:xfrm flipH="1">
              <a:off x="7399618" y="3285938"/>
              <a:ext cx="1274482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7429500" y="3135868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leave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54615" y="3124200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take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10400" y="3505200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70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874107" y="3505200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35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72200" y="6096000"/>
            <a:ext cx="2063893" cy="609600"/>
            <a:chOff x="8959707" y="6096000"/>
            <a:chExt cx="2063893" cy="609600"/>
          </a:xfrm>
        </p:grpSpPr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>
              <a:off x="9821583" y="6096000"/>
              <a:ext cx="382588" cy="2714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4" name="AutoShape 10"/>
            <p:cNvCxnSpPr>
              <a:cxnSpLocks noChangeShapeType="1"/>
            </p:cNvCxnSpPr>
            <p:nvPr/>
          </p:nvCxnSpPr>
          <p:spPr bwMode="auto">
            <a:xfrm>
              <a:off x="10020300" y="6359338"/>
              <a:ext cx="698500" cy="1897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9053015" y="6138446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leave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261600" y="6126778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take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597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89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6107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25</a:t>
              </a:r>
            </a:p>
          </p:txBody>
        </p:sp>
        <p:cxnSp>
          <p:nvCxnSpPr>
            <p:cNvPr id="69" name="AutoShape 10"/>
            <p:cNvCxnSpPr>
              <a:cxnSpLocks noChangeShapeType="1"/>
            </p:cNvCxnSpPr>
            <p:nvPr/>
          </p:nvCxnSpPr>
          <p:spPr bwMode="auto">
            <a:xfrm flipH="1">
              <a:off x="9271000" y="6351857"/>
              <a:ext cx="741082" cy="2013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5" name="Group 84"/>
          <p:cNvGrpSpPr/>
          <p:nvPr/>
        </p:nvGrpSpPr>
        <p:grpSpPr>
          <a:xfrm>
            <a:off x="7620000" y="3276600"/>
            <a:ext cx="1096975" cy="914400"/>
            <a:chOff x="7620000" y="3276600"/>
            <a:chExt cx="1096975" cy="914400"/>
          </a:xfrm>
        </p:grpSpPr>
        <p:cxnSp>
          <p:nvCxnSpPr>
            <p:cNvPr id="70" name="AutoShape 10"/>
            <p:cNvCxnSpPr>
              <a:cxnSpLocks noChangeShapeType="1"/>
            </p:cNvCxnSpPr>
            <p:nvPr/>
          </p:nvCxnSpPr>
          <p:spPr bwMode="auto">
            <a:xfrm>
              <a:off x="8686800" y="3276600"/>
              <a:ext cx="0" cy="914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7620000" y="3733800"/>
              <a:ext cx="1096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observe F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772400" y="4191000"/>
            <a:ext cx="1803214" cy="609600"/>
            <a:chOff x="7772400" y="4191000"/>
            <a:chExt cx="1803214" cy="609600"/>
          </a:xfrm>
        </p:grpSpPr>
        <p:cxnSp>
          <p:nvCxnSpPr>
            <p:cNvPr id="74" name="AutoShape 10"/>
            <p:cNvCxnSpPr>
              <a:cxnSpLocks noChangeShapeType="1"/>
            </p:cNvCxnSpPr>
            <p:nvPr/>
          </p:nvCxnSpPr>
          <p:spPr bwMode="auto">
            <a:xfrm>
              <a:off x="8674100" y="4454338"/>
              <a:ext cx="698500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</p:cNvCxnSpPr>
            <p:nvPr/>
          </p:nvCxnSpPr>
          <p:spPr bwMode="auto">
            <a:xfrm flipH="1">
              <a:off x="7924800" y="4454338"/>
              <a:ext cx="741082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8534400" y="4191000"/>
              <a:ext cx="282576" cy="28257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991600" y="4309646"/>
              <a:ext cx="58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FF0000"/>
                  </a:solidFill>
                </a:rPr>
                <a:t>0.35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72400" y="4309646"/>
              <a:ext cx="58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FF0000"/>
                  </a:solidFill>
                </a:rPr>
                <a:t>0.65</a:t>
              </a:r>
            </a:p>
          </p:txBody>
        </p:sp>
      </p:grpSp>
      <p:sp>
        <p:nvSpPr>
          <p:cNvPr id="83" name="Rounded Rectangular Callout 82"/>
          <p:cNvSpPr/>
          <p:nvPr/>
        </p:nvSpPr>
        <p:spPr>
          <a:xfrm>
            <a:off x="3124200" y="3886200"/>
            <a:ext cx="2667000" cy="457200"/>
          </a:xfrm>
          <a:prstGeom prst="wedgeRoundRectCallout">
            <a:avLst>
              <a:gd name="adj1" fmla="val -83690"/>
              <a:gd name="adj2" fmla="val 233796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</p:spTree>
    <p:extLst>
      <p:ext uri="{BB962C8B-B14F-4D97-AF65-F5344CB8AC3E}">
        <p14:creationId xmlns:p14="http://schemas.microsoft.com/office/powerpoint/2010/main" val="42783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83" grpId="0" animBg="1"/>
      <p:bldP spid="8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information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sz="2800" dirty="0"/>
              <a:t>General idea: value of information = </a:t>
            </a:r>
            <a:r>
              <a:rPr lang="en-US" sz="2800" b="1" i="1" dirty="0">
                <a:solidFill>
                  <a:srgbClr val="0000FF"/>
                </a:solidFill>
              </a:rPr>
              <a:t>expected improvement in decision quality</a:t>
            </a:r>
            <a:r>
              <a:rPr lang="en-US" sz="2800" dirty="0"/>
              <a:t> from observing value of a variable </a:t>
            </a:r>
          </a:p>
          <a:p>
            <a:pPr lvl="1"/>
            <a:r>
              <a:rPr lang="en-US" sz="2400" dirty="0"/>
              <a:t>E.g., oil company deciding on seismic exploration and test drilling</a:t>
            </a:r>
          </a:p>
          <a:p>
            <a:pPr lvl="1"/>
            <a:r>
              <a:rPr lang="en-US" sz="2400" dirty="0"/>
              <a:t>E.g., doctor deciding whether to order a blood test</a:t>
            </a:r>
          </a:p>
          <a:p>
            <a:pPr lvl="1"/>
            <a:r>
              <a:rPr lang="en-US" sz="2400" dirty="0"/>
              <a:t>E.g., person deciding on whether to look before crossing the road</a:t>
            </a:r>
          </a:p>
          <a:p>
            <a:r>
              <a:rPr lang="en-US" sz="2800" dirty="0"/>
              <a:t>Key point: decision network contains everything needed to compute it!</a:t>
            </a:r>
          </a:p>
          <a:p>
            <a:r>
              <a:rPr lang="en-US" sz="2800" dirty="0">
                <a:solidFill>
                  <a:srgbClr val="C505BF"/>
                </a:solidFill>
              </a:rPr>
              <a:t>VPI(</a:t>
            </a:r>
            <a:r>
              <a:rPr lang="en-US" sz="2800" i="1" dirty="0" err="1">
                <a:solidFill>
                  <a:srgbClr val="C505BF"/>
                </a:solidFill>
              </a:rPr>
              <a:t>E</a:t>
            </a:r>
            <a:r>
              <a:rPr lang="en-US" i="1" baseline="-25000" dirty="0" err="1">
                <a:solidFill>
                  <a:srgbClr val="C505BF"/>
                </a:solidFill>
              </a:rPr>
              <a:t>i</a:t>
            </a:r>
            <a:r>
              <a:rPr lang="en-US" sz="2800" dirty="0">
                <a:solidFill>
                  <a:srgbClr val="C505BF"/>
                </a:solidFill>
              </a:rPr>
              <a:t> | e) = </a:t>
            </a:r>
            <a:r>
              <a:rPr lang="en-US" sz="3600" dirty="0">
                <a:solidFill>
                  <a:srgbClr val="C505BF"/>
                </a:solidFill>
              </a:rPr>
              <a:t>[</a:t>
            </a:r>
            <a:r>
              <a:rPr lang="en-US" sz="2800" dirty="0">
                <a:solidFill>
                  <a:srgbClr val="C505BF"/>
                </a:solidFill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i="1" baseline="-41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baseline="-41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max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EU(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3600" dirty="0">
                <a:solidFill>
                  <a:srgbClr val="CC00CC"/>
                </a:solidFill>
                <a:sym typeface="Symbol"/>
              </a:rPr>
              <a:t>]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- 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max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EU(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52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VPI Properties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953000"/>
            <a:ext cx="243840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99" y="2895600"/>
            <a:ext cx="2397201" cy="1703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1600"/>
            <a:ext cx="4114800" cy="1239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828800"/>
            <a:ext cx="944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VPI is non-negative! </a:t>
            </a:r>
            <a:r>
              <a:rPr lang="en-US" sz="2400" dirty="0">
                <a:solidFill>
                  <a:srgbClr val="C505BF"/>
                </a:solidFill>
              </a:rPr>
              <a:t>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  <a:r>
              <a:rPr lang="en-US" sz="2400" dirty="0">
                <a:solidFill>
                  <a:srgbClr val="C505BF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C505BF"/>
                </a:solidFill>
              </a:rPr>
              <a:t> 0</a:t>
            </a: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r>
              <a:rPr lang="en-US" sz="2400" dirty="0"/>
              <a:t>VPI is not (usually) additive: </a:t>
            </a:r>
            <a:r>
              <a:rPr lang="en-US" sz="2400" dirty="0">
                <a:solidFill>
                  <a:srgbClr val="C505BF"/>
                </a:solidFill>
              </a:rPr>
              <a:t>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, 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  <a:r>
              <a:rPr lang="en-US" sz="2400" dirty="0">
                <a:solidFill>
                  <a:srgbClr val="C505BF"/>
                </a:solidFill>
                <a:sym typeface="Symbol"/>
              </a:rPr>
              <a:t></a:t>
            </a:r>
            <a:r>
              <a:rPr lang="en-US" sz="2400" dirty="0">
                <a:solidFill>
                  <a:srgbClr val="C505BF"/>
                </a:solidFill>
              </a:rPr>
              <a:t> 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| e) + 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r>
              <a:rPr lang="en-US" sz="2400" dirty="0"/>
              <a:t>VPI is order-independent: </a:t>
            </a:r>
            <a:r>
              <a:rPr lang="en-US" sz="2400" dirty="0">
                <a:solidFill>
                  <a:srgbClr val="C505BF"/>
                </a:solidFill>
              </a:rPr>
              <a:t>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, 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| e) = 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, 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with unknown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 assumption that we can write down our exact preferences for the machine to optimize is false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optimizing the wrong preferences causes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372" y="4883676"/>
            <a:ext cx="11184565" cy="20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1915" tIns="60957" rIns="121915" bIns="60957" rtlCol="0">
            <a:spAutoFit/>
          </a:bodyPr>
          <a:lstStyle/>
          <a:p>
            <a:pPr algn="ctr"/>
            <a:r>
              <a:rPr lang="en-US" sz="6400" dirty="0">
                <a:solidFill>
                  <a:srgbClr val="FFFFFF"/>
                </a:solidFill>
                <a:latin typeface="Helvetica"/>
                <a:cs typeface="Helvetica"/>
              </a:rPr>
              <a:t>I’m sorry, Dave, I’m afraid I </a:t>
            </a:r>
          </a:p>
          <a:p>
            <a:pPr algn="ctr"/>
            <a:r>
              <a:rPr lang="en-US" sz="6400" dirty="0">
                <a:solidFill>
                  <a:srgbClr val="FFFFFF"/>
                </a:solidFill>
                <a:latin typeface="Helvetica"/>
                <a:cs typeface="Helvetica"/>
              </a:rPr>
              <a:t>can’t do that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800"/>
            <a:ext cx="12192000" cy="9176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372" y="5867401"/>
            <a:ext cx="11184565" cy="1918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21915" tIns="60957" rIns="121915" bIns="6095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I’m sorry, Dave, I’m afraid I can’t do that</a:t>
            </a:r>
          </a:p>
          <a:p>
            <a:pPr algn="ctr">
              <a:lnSpc>
                <a:spcPct val="80000"/>
              </a:lnSpc>
            </a:pP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051691"/>
      </p:ext>
    </p:extLst>
  </p:cSld>
  <p:clrMapOvr>
    <a:masterClrMapping/>
  </p:clrMapOvr>
  <p:transition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A2D7-4D4C-2643-AABC-5A3D274B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9A43-A159-D14D-8D90-6C15702E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Online Media 4" descr="HAL 9000: &quot;I'm sorry Dave, I'm afraid I can't do that&quot;">
            <a:hlinkClick r:id="" action="ppaction://media"/>
            <a:extLst>
              <a:ext uri="{FF2B5EF4-FFF2-40B4-BE49-F238E27FC236}">
                <a16:creationId xmlns:a16="http://schemas.microsoft.com/office/drawing/2014/main" id="{087F1848-2B92-B340-8E76-A4F73AB97B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6184" y="2196069"/>
            <a:ext cx="4823935" cy="27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594" y="1785276"/>
            <a:ext cx="5296017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Preferences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29093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Axioms of Rationality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032F0-6954-B947-9D4B-996543575D2F}"/>
              </a:ext>
            </a:extLst>
          </p:cNvPr>
          <p:cNvSpPr txBox="1"/>
          <p:nvPr/>
        </p:nvSpPr>
        <p:spPr>
          <a:xfrm>
            <a:off x="3218123" y="2514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791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with unknown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 assumption that we can write down our exact preferences for the machine to optimize is false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optimizing the wrong preferences causes problems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that is explicitly uncertain about the human’s preferences will defer to the human (e.g., allow itself to be switched off)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E89E-5935-5941-83D5-2AD4DBA2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Off-switch problem (example)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FC39-E8F1-DF42-A727-DB2F6FE6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8CB6C-2F25-2447-827B-26D7FA3CD73F}"/>
              </a:ext>
            </a:extLst>
          </p:cNvPr>
          <p:cNvSpPr/>
          <p:nvPr/>
        </p:nvSpPr>
        <p:spPr>
          <a:xfrm>
            <a:off x="4269591" y="1493386"/>
            <a:ext cx="480508" cy="360381"/>
          </a:xfrm>
          <a:prstGeom prst="rect">
            <a:avLst/>
          </a:prstGeom>
          <a:solidFill>
            <a:srgbClr val="00B0F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9F079-4316-4E4B-8DD5-3482AC2C2B38}"/>
              </a:ext>
            </a:extLst>
          </p:cNvPr>
          <p:cNvSpPr/>
          <p:nvPr/>
        </p:nvSpPr>
        <p:spPr>
          <a:xfrm>
            <a:off x="4269591" y="2707083"/>
            <a:ext cx="480508" cy="360381"/>
          </a:xfrm>
          <a:prstGeom prst="rect">
            <a:avLst/>
          </a:prstGeom>
          <a:solidFill>
            <a:srgbClr val="FF33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A94387-1A7F-8744-882B-DB85D2E204FE}"/>
              </a:ext>
            </a:extLst>
          </p:cNvPr>
          <p:cNvCxnSpPr>
            <a:stCxn id="6" idx="2"/>
          </p:cNvCxnSpPr>
          <p:nvPr/>
        </p:nvCxnSpPr>
        <p:spPr>
          <a:xfrm flipH="1">
            <a:off x="3112767" y="1853744"/>
            <a:ext cx="1397029" cy="8533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8C61F2-1707-144A-B348-6BC03F798C42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509796" y="1853744"/>
            <a:ext cx="0" cy="8533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02BE9-A8D2-EA4C-910D-4977B5651C68}"/>
              </a:ext>
            </a:extLst>
          </p:cNvPr>
          <p:cNvCxnSpPr>
            <a:stCxn id="6" idx="2"/>
          </p:cNvCxnSpPr>
          <p:nvPr/>
        </p:nvCxnSpPr>
        <p:spPr>
          <a:xfrm>
            <a:off x="4509846" y="1853767"/>
            <a:ext cx="1396979" cy="85328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36D712-0E02-4647-AD67-910CA2024F9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4509846" y="3067464"/>
            <a:ext cx="0" cy="8533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688136-6E58-A54B-B08E-6689353C8862}"/>
              </a:ext>
            </a:extLst>
          </p:cNvPr>
          <p:cNvCxnSpPr>
            <a:stCxn id="7" idx="2"/>
          </p:cNvCxnSpPr>
          <p:nvPr/>
        </p:nvCxnSpPr>
        <p:spPr>
          <a:xfrm>
            <a:off x="4509846" y="3067464"/>
            <a:ext cx="1396979" cy="853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BD5A4C-8B18-C847-BC1A-B3AE17884D81}"/>
              </a:ext>
            </a:extLst>
          </p:cNvPr>
          <p:cNvSpPr txBox="1"/>
          <p:nvPr/>
        </p:nvSpPr>
        <p:spPr>
          <a:xfrm>
            <a:off x="5270201" y="3182678"/>
            <a:ext cx="217232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robot 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928FA-6E55-2A43-95EE-9978BFD7B8CE}"/>
              </a:ext>
            </a:extLst>
          </p:cNvPr>
          <p:cNvSpPr txBox="1"/>
          <p:nvPr/>
        </p:nvSpPr>
        <p:spPr>
          <a:xfrm>
            <a:off x="5239448" y="1964235"/>
            <a:ext cx="195412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self off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104AF-9FCF-5A4B-BEDF-136CA96749D9}"/>
              </a:ext>
            </a:extLst>
          </p:cNvPr>
          <p:cNvSpPr txBox="1"/>
          <p:nvPr/>
        </p:nvSpPr>
        <p:spPr>
          <a:xfrm>
            <a:off x="3203383" y="1964235"/>
            <a:ext cx="69468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5B21F-C84A-3746-BD4C-22EC08838451}"/>
              </a:ext>
            </a:extLst>
          </p:cNvPr>
          <p:cNvSpPr txBox="1"/>
          <p:nvPr/>
        </p:nvSpPr>
        <p:spPr>
          <a:xfrm>
            <a:off x="2566442" y="2652852"/>
            <a:ext cx="89133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 = ?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F05D2-D73F-724D-ACB6-2F9D4F85FD97}"/>
              </a:ext>
            </a:extLst>
          </p:cNvPr>
          <p:cNvSpPr txBox="1"/>
          <p:nvPr/>
        </p:nvSpPr>
        <p:spPr>
          <a:xfrm>
            <a:off x="5451831" y="2652849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73428-5411-1741-AA57-6F6A34440FD7}"/>
              </a:ext>
            </a:extLst>
          </p:cNvPr>
          <p:cNvSpPr txBox="1"/>
          <p:nvPr/>
        </p:nvSpPr>
        <p:spPr>
          <a:xfrm>
            <a:off x="3244648" y="3197140"/>
            <a:ext cx="142243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  <a:sym typeface="Symbol"/>
              </a:rPr>
              <a:t>go ahead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93F1BD-AC6E-264A-862E-66F5A213B0C8}"/>
              </a:ext>
            </a:extLst>
          </p:cNvPr>
          <p:cNvSpPr txBox="1"/>
          <p:nvPr/>
        </p:nvSpPr>
        <p:spPr>
          <a:xfrm>
            <a:off x="3812756" y="2193036"/>
            <a:ext cx="765843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wait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F7CAC-E08D-6A4B-84C4-E1BD6F461D8F}"/>
              </a:ext>
            </a:extLst>
          </p:cNvPr>
          <p:cNvSpPr txBox="1"/>
          <p:nvPr/>
        </p:nvSpPr>
        <p:spPr>
          <a:xfrm>
            <a:off x="5526485" y="3863154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CD9451-FD9B-E34B-B43C-C13A64B27FF9}"/>
              </a:ext>
            </a:extLst>
          </p:cNvPr>
          <p:cNvGrpSpPr/>
          <p:nvPr/>
        </p:nvGrpSpPr>
        <p:grpSpPr>
          <a:xfrm>
            <a:off x="615417" y="2199231"/>
            <a:ext cx="1951039" cy="1159918"/>
            <a:chOff x="615417" y="2199231"/>
            <a:chExt cx="1951039" cy="115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CD9B70-194F-DC47-903E-46DAC585B501}"/>
                </a:ext>
              </a:extLst>
            </p:cNvPr>
            <p:cNvSpPr/>
            <p:nvPr/>
          </p:nvSpPr>
          <p:spPr>
            <a:xfrm>
              <a:off x="894800" y="2563389"/>
              <a:ext cx="1388815" cy="4945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55C3A6-3AE6-AB4E-8C8A-0B5130A48D01}"/>
                </a:ext>
              </a:extLst>
            </p:cNvPr>
            <p:cNvCxnSpPr/>
            <p:nvPr/>
          </p:nvCxnSpPr>
          <p:spPr>
            <a:xfrm>
              <a:off x="713599" y="3070490"/>
              <a:ext cx="1852857" cy="0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B637E2-6B81-5F49-8758-E0B2B6CE0BDA}"/>
                </a:ext>
              </a:extLst>
            </p:cNvPr>
            <p:cNvCxnSpPr/>
            <p:nvPr/>
          </p:nvCxnSpPr>
          <p:spPr>
            <a:xfrm flipV="1">
              <a:off x="1453077" y="2199231"/>
              <a:ext cx="0" cy="854701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7DCE22-E9F9-124B-8EB3-8F5BA3444BF3}"/>
                </a:ext>
              </a:extLst>
            </p:cNvPr>
            <p:cNvSpPr txBox="1"/>
            <p:nvPr/>
          </p:nvSpPr>
          <p:spPr>
            <a:xfrm>
              <a:off x="615417" y="3006206"/>
              <a:ext cx="49648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-40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D240E1-E91C-E34F-9436-6AE222C3EA06}"/>
                </a:ext>
              </a:extLst>
            </p:cNvPr>
            <p:cNvSpPr txBox="1"/>
            <p:nvPr/>
          </p:nvSpPr>
          <p:spPr>
            <a:xfrm>
              <a:off x="1289876" y="3006206"/>
              <a:ext cx="33300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36D9B-6735-D54B-B194-99A79795BF29}"/>
                </a:ext>
              </a:extLst>
            </p:cNvPr>
            <p:cNvSpPr txBox="1"/>
            <p:nvPr/>
          </p:nvSpPr>
          <p:spPr>
            <a:xfrm>
              <a:off x="1990151" y="3006206"/>
              <a:ext cx="541813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+60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ADB5A3-2D0E-D24F-B716-AC676B91493B}"/>
              </a:ext>
            </a:extLst>
          </p:cNvPr>
          <p:cNvGrpSpPr/>
          <p:nvPr/>
        </p:nvGrpSpPr>
        <p:grpSpPr>
          <a:xfrm>
            <a:off x="609505" y="3920775"/>
            <a:ext cx="6580067" cy="1948663"/>
            <a:chOff x="609505" y="3920775"/>
            <a:chExt cx="6580067" cy="1948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8A9CAB-FACB-5E4B-83AD-538BE282D41F}"/>
                </a:ext>
              </a:extLst>
            </p:cNvPr>
            <p:cNvSpPr/>
            <p:nvPr/>
          </p:nvSpPr>
          <p:spPr>
            <a:xfrm>
              <a:off x="4269591" y="3920775"/>
              <a:ext cx="480508" cy="360381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00" tIns="45600" rIns="91200" bIns="4560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1357D5-B3F7-8040-95CD-26171B32EFA7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3112767" y="4281156"/>
              <a:ext cx="1397079" cy="85328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E1FBC-771D-0E4A-9C02-3A237C476B8C}"/>
                </a:ext>
              </a:extLst>
            </p:cNvPr>
            <p:cNvSpPr txBox="1"/>
            <p:nvPr/>
          </p:nvSpPr>
          <p:spPr>
            <a:xfrm>
              <a:off x="3116613" y="4427287"/>
              <a:ext cx="694687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act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82180A-0D48-7D45-870E-E85EC42FA05A}"/>
                </a:ext>
              </a:extLst>
            </p:cNvPr>
            <p:cNvSpPr txBox="1"/>
            <p:nvPr/>
          </p:nvSpPr>
          <p:spPr>
            <a:xfrm>
              <a:off x="2566456" y="5111852"/>
              <a:ext cx="891337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 = ?</a:t>
              </a:r>
              <a:endParaRPr lang="en-US" sz="24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5E8796-8F59-6543-AC42-A5401220EB38}"/>
                </a:ext>
              </a:extLst>
            </p:cNvPr>
            <p:cNvGrpSpPr/>
            <p:nvPr/>
          </p:nvGrpSpPr>
          <p:grpSpPr>
            <a:xfrm>
              <a:off x="609505" y="4709520"/>
              <a:ext cx="1951038" cy="1159918"/>
              <a:chOff x="609505" y="4709520"/>
              <a:chExt cx="1951038" cy="115991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E4C614F-60EC-8B44-9720-B85E1DC95BDC}"/>
                  </a:ext>
                </a:extLst>
              </p:cNvPr>
              <p:cNvSpPr/>
              <p:nvPr/>
            </p:nvSpPr>
            <p:spPr>
              <a:xfrm>
                <a:off x="1447164" y="5073678"/>
                <a:ext cx="830538" cy="49459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712868D-931E-CA44-8147-BE7C38D4C1C9}"/>
                  </a:ext>
                </a:extLst>
              </p:cNvPr>
              <p:cNvCxnSpPr/>
              <p:nvPr/>
            </p:nvCxnSpPr>
            <p:spPr>
              <a:xfrm>
                <a:off x="707686" y="5580779"/>
                <a:ext cx="1852857" cy="0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0A85BA6-8478-AF49-A04A-58EB3361ACE1}"/>
                  </a:ext>
                </a:extLst>
              </p:cNvPr>
              <p:cNvCxnSpPr/>
              <p:nvPr/>
            </p:nvCxnSpPr>
            <p:spPr>
              <a:xfrm flipV="1">
                <a:off x="1447164" y="4709520"/>
                <a:ext cx="0" cy="854701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A2369D-BA77-C947-A428-A0A472F78B83}"/>
                  </a:ext>
                </a:extLst>
              </p:cNvPr>
              <p:cNvSpPr txBox="1"/>
              <p:nvPr/>
            </p:nvSpPr>
            <p:spPr>
              <a:xfrm>
                <a:off x="609505" y="5516495"/>
                <a:ext cx="496488" cy="352943"/>
              </a:xfrm>
              <a:prstGeom prst="rect">
                <a:avLst/>
              </a:prstGeom>
              <a:noFill/>
              <a:effectLst/>
            </p:spPr>
            <p:txBody>
              <a:bodyPr wrap="none" lIns="91200" tIns="45600" rIns="91200" bIns="45600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-40</a:t>
                </a:r>
                <a:endParaRPr lang="en-US" sz="1200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DFA410-9E5F-2E48-89E9-C8C2EC3A8139}"/>
                  </a:ext>
                </a:extLst>
              </p:cNvPr>
              <p:cNvSpPr txBox="1"/>
              <p:nvPr/>
            </p:nvSpPr>
            <p:spPr>
              <a:xfrm>
                <a:off x="1283964" y="5516495"/>
                <a:ext cx="333008" cy="352943"/>
              </a:xfrm>
              <a:prstGeom prst="rect">
                <a:avLst/>
              </a:prstGeom>
              <a:noFill/>
              <a:effectLst/>
            </p:spPr>
            <p:txBody>
              <a:bodyPr wrap="none" lIns="91200" tIns="45600" rIns="91200" bIns="45600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0</a:t>
                </a:r>
                <a:endParaRPr lang="en-US" sz="1200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D591E7-40FB-C14E-B595-465CF986284F}"/>
                  </a:ext>
                </a:extLst>
              </p:cNvPr>
              <p:cNvSpPr txBox="1"/>
              <p:nvPr/>
            </p:nvSpPr>
            <p:spPr>
              <a:xfrm>
                <a:off x="1984238" y="5516495"/>
                <a:ext cx="541813" cy="352943"/>
              </a:xfrm>
              <a:prstGeom prst="rect">
                <a:avLst/>
              </a:prstGeom>
              <a:noFill/>
              <a:effectLst/>
            </p:spPr>
            <p:txBody>
              <a:bodyPr wrap="none" lIns="91200" tIns="45600" rIns="91200" bIns="45600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+60</a:t>
                </a:r>
                <a:endParaRPr lang="en-US" sz="1200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F1DA0E-4C9A-724B-97A7-48B8646243A4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4509846" y="4281156"/>
              <a:ext cx="1392979" cy="87240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D789DA-71DB-C647-904A-E6FAE383D62B}"/>
                </a:ext>
              </a:extLst>
            </p:cNvPr>
            <p:cNvSpPr txBox="1"/>
            <p:nvPr/>
          </p:nvSpPr>
          <p:spPr>
            <a:xfrm>
              <a:off x="5235447" y="4410741"/>
              <a:ext cx="1954125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switch self off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DF1652-B75F-434B-A087-BD0CBEA94430}"/>
                </a:ext>
              </a:extLst>
            </p:cNvPr>
            <p:cNvSpPr txBox="1"/>
            <p:nvPr/>
          </p:nvSpPr>
          <p:spPr>
            <a:xfrm>
              <a:off x="5447830" y="5099356"/>
              <a:ext cx="760680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U=0</a:t>
              </a:r>
              <a:endParaRPr lang="en-US" sz="24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678643-5F16-C040-BEA9-6283DDC13521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509796" y="4281156"/>
              <a:ext cx="50" cy="87240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9F169A-8C31-FA4E-8892-A36BD8B816CF}"/>
                </a:ext>
              </a:extLst>
            </p:cNvPr>
            <p:cNvSpPr txBox="1"/>
            <p:nvPr/>
          </p:nvSpPr>
          <p:spPr>
            <a:xfrm>
              <a:off x="3819204" y="4637149"/>
              <a:ext cx="765843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wait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CE90B01-ACBA-F746-B617-5B573A5F196B}"/>
              </a:ext>
            </a:extLst>
          </p:cNvPr>
          <p:cNvSpPr txBox="1"/>
          <p:nvPr/>
        </p:nvSpPr>
        <p:spPr>
          <a:xfrm>
            <a:off x="7620000" y="2322539"/>
            <a:ext cx="427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EU(act) = +10</a:t>
            </a:r>
          </a:p>
          <a:p>
            <a:endParaRPr lang="en-US" dirty="0"/>
          </a:p>
          <a:p>
            <a:r>
              <a:rPr lang="en-US" dirty="0"/>
              <a:t>EU(wait) = (0.4 * 0) + (0.6 * 30) = +18</a:t>
            </a:r>
          </a:p>
        </p:txBody>
      </p:sp>
    </p:spTree>
    <p:extLst>
      <p:ext uri="{BB962C8B-B14F-4D97-AF65-F5344CB8AC3E}">
        <p14:creationId xmlns:p14="http://schemas.microsoft.com/office/powerpoint/2010/main" val="10470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A19F-91C7-4F49-87A4-342BC070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Off-switch problem (general proof)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2166F-FE0F-C348-B9E6-5A9285D90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229" y="1397001"/>
                <a:ext cx="11876688" cy="47291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baseline="1200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=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Obviously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𝑤𝑎𝑖𝑡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2166F-FE0F-C348-B9E6-5A9285D90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229" y="1397001"/>
                <a:ext cx="11876688" cy="4729164"/>
              </a:xfrm>
              <a:blipFill>
                <a:blip r:embed="rId2"/>
                <a:stretch>
                  <a:fillRect l="-1175" t="-18984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6BE81-98D1-5340-9B73-74AE118C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594" y="1785276"/>
            <a:ext cx="5296017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66800" y="1900535"/>
            <a:ext cx="5715000" cy="3509665"/>
          </a:xfrm>
          <a:prstGeom prst="roundRect">
            <a:avLst>
              <a:gd name="adj" fmla="val 93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</a:rPr>
              <a:t>Orderability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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Transitivity: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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Continuity: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</a:t>
            </a:r>
            <a:r>
              <a:rPr lang="en-US" i="1" dirty="0">
                <a:solidFill>
                  <a:srgbClr val="000000"/>
                </a:solidFill>
              </a:rPr>
              <a:t>p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 ~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dirty="0">
                <a:solidFill>
                  <a:srgbClr val="000000"/>
                </a:solidFill>
              </a:rPr>
              <a:t>Substitutability: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 ~ 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 </a:t>
            </a:r>
          </a:p>
          <a:p>
            <a:r>
              <a:rPr lang="en-US" dirty="0">
                <a:solidFill>
                  <a:srgbClr val="000000"/>
                </a:solidFill>
              </a:rPr>
              <a:t>Monotonicity: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</a:t>
            </a:r>
          </a:p>
          <a:p>
            <a:r>
              <a:rPr lang="en-US" dirty="0">
                <a:solidFill>
                  <a:srgbClr val="000000"/>
                </a:solidFill>
                <a:sym typeface="Symbol"/>
              </a:rPr>
              <a:t>	     (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p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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q</a:t>
            </a:r>
            <a:r>
              <a:rPr lang="en-US" dirty="0">
                <a:solidFill>
                  <a:srgbClr val="000000"/>
                </a:solidFill>
                <a:sym typeface="Symbol"/>
              </a:rPr>
              <a:t>) 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 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1-q,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Preferences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29093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Axioms of Rationality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5D29E-3533-3F40-B006-2D768A0AD841}"/>
              </a:ext>
            </a:extLst>
          </p:cNvPr>
          <p:cNvSpPr txBox="1"/>
          <p:nvPr/>
        </p:nvSpPr>
        <p:spPr>
          <a:xfrm>
            <a:off x="2695077" y="5943600"/>
            <a:ext cx="439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What’s the implication?</a:t>
            </a:r>
          </a:p>
        </p:txBody>
      </p:sp>
    </p:spTree>
    <p:extLst>
      <p:ext uri="{BB962C8B-B14F-4D97-AF65-F5344CB8AC3E}">
        <p14:creationId xmlns:p14="http://schemas.microsoft.com/office/powerpoint/2010/main" val="1447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214" y="1713765"/>
            <a:ext cx="2432050" cy="29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11353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Theorem [Ramsey, 1931; von Neumann &amp; Morgenstern, 1944]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Given any preferences satisfying the previous constraints, there exists a real-valued</a:t>
            </a:r>
          </a:p>
          <a:p>
            <a:pPr lvl="1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2000" dirty="0"/>
              <a:t>	function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/>
              <a:t> such that: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MEU Principle</a:t>
            </a:r>
          </a:p>
        </p:txBody>
      </p:sp>
    </p:spTree>
    <p:extLst>
      <p:ext uri="{BB962C8B-B14F-4D97-AF65-F5344CB8AC3E}">
        <p14:creationId xmlns:p14="http://schemas.microsoft.com/office/powerpoint/2010/main" val="236880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214" y="1713765"/>
            <a:ext cx="2432050" cy="29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11353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Theorem [Ramsey, 1931; von Neumann &amp; Morgenstern, 1944]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Given any preferences satisfying the previous constraints, there exists a real-valued</a:t>
            </a:r>
          </a:p>
          <a:p>
            <a:pPr lvl="1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2000" dirty="0"/>
              <a:t>	function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/>
              <a:t> such that:</a:t>
            </a:r>
          </a:p>
          <a:p>
            <a:pPr marL="0" indent="0">
              <a:buNone/>
            </a:pPr>
            <a:r>
              <a:rPr lang="en-US" sz="2000" dirty="0">
                <a:sym typeface="Symbol"/>
              </a:rPr>
              <a:t>	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&gt;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 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dirty="0">
                <a:solidFill>
                  <a:srgbClr val="C505BF"/>
                </a:solidFill>
                <a:sym typeface="Symbol"/>
              </a:rPr>
              <a:t> 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C505BF"/>
                </a:solidFill>
                <a:sym typeface="Symbol"/>
              </a:rPr>
              <a:t>&gt;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~ 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 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dirty="0">
                <a:solidFill>
                  <a:srgbClr val="C505BF"/>
                </a:solidFill>
                <a:sym typeface="Symbol"/>
              </a:rPr>
              <a:t> 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C505BF"/>
                </a:solidFill>
                <a:sym typeface="Symbol"/>
              </a:rPr>
              <a:t>~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([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p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dirty="0">
                <a:solidFill>
                  <a:srgbClr val="C505BF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S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dirty="0">
                <a:solidFill>
                  <a:srgbClr val="C505BF"/>
                </a:solidFill>
                <a:sym typeface="Symbol"/>
              </a:rPr>
              <a:t>; … ; 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p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dirty="0" err="1">
                <a:solidFill>
                  <a:srgbClr val="C505BF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S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dirty="0">
                <a:solidFill>
                  <a:srgbClr val="C505BF"/>
                </a:solidFill>
                <a:sym typeface="Symbol"/>
              </a:rPr>
              <a:t>]) = 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p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S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+ … + 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p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S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</a:t>
            </a:r>
            <a:endParaRPr lang="en-US" sz="2000" dirty="0"/>
          </a:p>
          <a:p>
            <a:pPr marL="914353" lvl="2" indent="0">
              <a:lnSpc>
                <a:spcPct val="80000"/>
              </a:lnSpc>
              <a:buNone/>
            </a:pPr>
            <a:endParaRPr lang="en-US" sz="1600" dirty="0"/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Maximum expected utility (MEU) principle: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rational agent chooses the action that maximizes expected utility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MEU Principle</a:t>
            </a:r>
          </a:p>
        </p:txBody>
      </p:sp>
    </p:spTree>
    <p:extLst>
      <p:ext uri="{BB962C8B-B14F-4D97-AF65-F5344CB8AC3E}">
        <p14:creationId xmlns:p14="http://schemas.microsoft.com/office/powerpoint/2010/main" val="19163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7085861" cy="52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5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62200"/>
            <a:ext cx="4321411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297E2-E9DE-644B-BAA7-40B9F9220A56}"/>
              </a:ext>
            </a:extLst>
          </p:cNvPr>
          <p:cNvSpPr txBox="1"/>
          <p:nvPr/>
        </p:nvSpPr>
        <p:spPr>
          <a:xfrm>
            <a:off x="457200" y="2057400"/>
            <a:ext cx="7635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its most general form, a decision network represents information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possible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state that will result from its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utility of that state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BB9D8-9B29-D048-ADB7-69D1425898C9}"/>
              </a:ext>
            </a:extLst>
          </p:cNvPr>
          <p:cNvSpPr/>
          <p:nvPr/>
        </p:nvSpPr>
        <p:spPr>
          <a:xfrm>
            <a:off x="420914" y="3962400"/>
            <a:ext cx="479445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7BB85-CF85-E741-8D84-68FB142B650B}"/>
              </a:ext>
            </a:extLst>
          </p:cNvPr>
          <p:cNvSpPr/>
          <p:nvPr/>
        </p:nvSpPr>
        <p:spPr>
          <a:xfrm>
            <a:off x="685800" y="4648200"/>
            <a:ext cx="6096000" cy="13295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</a:p>
          <a:p>
            <a:pPr marL="2457450" lvl="5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alibri"/>
              <a:cs typeface="Calibri"/>
            </a:endParaRPr>
          </a:p>
          <a:p>
            <a:pPr marL="2457450" lvl="5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alibri"/>
              <a:cs typeface="Calibri"/>
            </a:endParaRPr>
          </a:p>
          <a:p>
            <a:pPr marL="2457450" lvl="5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alibri"/>
              <a:cs typeface="Calibri"/>
            </a:endParaRPr>
          </a:p>
          <a:p>
            <a:pPr marL="2457450" lvl="5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500" dirty="0">
              <a:latin typeface="Calibri"/>
              <a:cs typeface="Calibri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3CB545-66DA-B744-BBDC-131E5498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7244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F5E5B36-53A4-5C45-AC8F-69596D46D01D}"/>
              </a:ext>
            </a:extLst>
          </p:cNvPr>
          <p:cNvSpPr>
            <a:spLocks/>
          </p:cNvSpPr>
          <p:nvPr/>
        </p:nvSpPr>
        <p:spPr bwMode="auto">
          <a:xfrm>
            <a:off x="381000" y="54864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5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Decision Networks</a:t>
            </a:r>
          </a:p>
        </p:txBody>
      </p:sp>
      <p:cxnSp>
        <p:nvCxnSpPr>
          <p:cNvPr id="17411" name="AutoShape 4"/>
          <p:cNvCxnSpPr>
            <a:cxnSpLocks noChangeShapeType="1"/>
            <a:stCxn id="17412" idx="4"/>
            <a:endCxn id="17413" idx="0"/>
          </p:cNvCxnSpPr>
          <p:nvPr/>
        </p:nvCxnSpPr>
        <p:spPr bwMode="auto">
          <a:xfrm>
            <a:off x="5335588" y="4170363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724400" y="3581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Weather</a:t>
            </a: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4724400" y="5334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 pitchFamily="34" charset="0"/>
                <a:cs typeface="Calibri" pitchFamily="34" charset="0"/>
              </a:rPr>
              <a:t>Forecast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4800600" y="2098675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7010400" y="2860675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 pitchFamily="34" charset="0"/>
                  <a:cs typeface="Calibri" pitchFamily="34" charset="0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5957888" y="2365375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5961063" y="3127375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2071456" cy="1219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87" y="3505200"/>
            <a:ext cx="1923112" cy="108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98676"/>
            <a:ext cx="2057400" cy="1149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752600"/>
            <a:ext cx="4717564" cy="31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5087937" y="3238500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3413125" y="4548188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801937" y="39592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2801937" y="5711825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878137" y="21717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4021137" y="2438400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4038600" y="35052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42845"/>
              </p:ext>
            </p:extLst>
          </p:nvPr>
        </p:nvGraphicFramePr>
        <p:xfrm>
          <a:off x="4859337" y="1272442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27635"/>
              </p:ext>
            </p:extLst>
          </p:nvPr>
        </p:nvGraphicFramePr>
        <p:xfrm>
          <a:off x="1735931" y="3467226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61862"/>
              </p:ext>
            </p:extLst>
          </p:nvPr>
        </p:nvGraphicFramePr>
        <p:xfrm>
          <a:off x="1144115" y="5809137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F052159-C9DF-D54C-841F-2FAB32F3D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86115"/>
            <a:ext cx="2983668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5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46422</TotalTime>
  <Words>1579</Words>
  <Application>Microsoft Macintosh PowerPoint</Application>
  <PresentationFormat>Widescreen</PresentationFormat>
  <Paragraphs>335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Times New Roman</vt:lpstr>
      <vt:lpstr>Wingdings</vt:lpstr>
      <vt:lpstr>dan-berkeley-nlp-v1</vt:lpstr>
      <vt:lpstr>CS 188: Artificial Intelligence </vt:lpstr>
      <vt:lpstr>Rational Preferences</vt:lpstr>
      <vt:lpstr>Rational Preferences</vt:lpstr>
      <vt:lpstr>MEU Principle</vt:lpstr>
      <vt:lpstr>MEU Principle</vt:lpstr>
      <vt:lpstr>Decision Networks</vt:lpstr>
      <vt:lpstr>Decision Networks</vt:lpstr>
      <vt:lpstr>Decision Networks</vt:lpstr>
      <vt:lpstr>Example: Take an umbrella?</vt:lpstr>
      <vt:lpstr>Decision Networks</vt:lpstr>
      <vt:lpstr>Example: Take an umbrella?</vt:lpstr>
      <vt:lpstr>Decision network with utilities on outcome states</vt:lpstr>
      <vt:lpstr>Value of Information</vt:lpstr>
      <vt:lpstr>Value of information</vt:lpstr>
      <vt:lpstr>Value of information contd.</vt:lpstr>
      <vt:lpstr>VPI Properties</vt:lpstr>
      <vt:lpstr>Decisions with unknown preferences</vt:lpstr>
      <vt:lpstr>PowerPoint Presentation</vt:lpstr>
      <vt:lpstr>PowerPoint Presentation</vt:lpstr>
      <vt:lpstr>Decisions with unknown preferences</vt:lpstr>
      <vt:lpstr>Off-switch problem (example)</vt:lpstr>
      <vt:lpstr>Off-switch problem (general proof)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2490</cp:revision>
  <cp:lastPrinted>2015-10-27T08:07:59Z</cp:lastPrinted>
  <dcterms:created xsi:type="dcterms:W3CDTF">2004-08-27T04:16:05Z</dcterms:created>
  <dcterms:modified xsi:type="dcterms:W3CDTF">2021-03-15T16:10:17Z</dcterms:modified>
</cp:coreProperties>
</file>