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8"/>
  </p:notesMasterIdLst>
  <p:handoutMasterIdLst>
    <p:handoutMasterId r:id="rId29"/>
  </p:handoutMasterIdLst>
  <p:sldIdLst>
    <p:sldId id="383" r:id="rId2"/>
    <p:sldId id="422" r:id="rId3"/>
    <p:sldId id="423" r:id="rId4"/>
    <p:sldId id="478" r:id="rId5"/>
    <p:sldId id="477" r:id="rId6"/>
    <p:sldId id="471" r:id="rId7"/>
    <p:sldId id="426" r:id="rId8"/>
    <p:sldId id="451" r:id="rId9"/>
    <p:sldId id="452" r:id="rId10"/>
    <p:sldId id="472" r:id="rId11"/>
    <p:sldId id="473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</p:sldIdLst>
  <p:sldSz cx="12192000" cy="6858000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D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87959" autoAdjust="0"/>
  </p:normalViewPr>
  <p:slideViewPr>
    <p:cSldViewPr>
      <p:cViewPr varScale="1">
        <p:scale>
          <a:sx n="111" d="100"/>
          <a:sy n="111" d="100"/>
        </p:scale>
        <p:origin x="2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This is what an ICU looks like: ventilator, fluids, monitors;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~200 medical procedures per day, many potentially fatal</a:t>
            </a:r>
          </a:p>
        </p:txBody>
      </p:sp>
    </p:spTree>
    <p:extLst>
      <p:ext uri="{BB962C8B-B14F-4D97-AF65-F5344CB8AC3E}">
        <p14:creationId xmlns:p14="http://schemas.microsoft.com/office/powerpoint/2010/main" val="192434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2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55s</a:t>
            </a:r>
            <a:r>
              <a:rPr lang="en-US" baseline="0" dirty="0"/>
              <a:t> switches to another mode of </a:t>
            </a:r>
            <a:r>
              <a:rPr lang="en-US" baseline="0"/>
              <a:t>the multimodal </a:t>
            </a:r>
            <a:r>
              <a:rPr lang="en-US" baseline="0" dirty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683589"/>
            <a:ext cx="6172200" cy="3995713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1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15997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Dynamic Bayes Nets and Particle Filters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713023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1138"/>
            <a:ext cx="12192000" cy="7810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ICU data: 22 variables, 1min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ave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 bwMode="auto">
          <a:xfrm>
            <a:off x="0" y="1136651"/>
            <a:ext cx="12192000" cy="4989513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4" descr="data are complex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9"/>
            <a:ext cx="12192000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85E5C-6948-2948-BBEE-FA9B95339F3B}" type="slidenum">
              <a:rPr lang="en-US" sz="900">
                <a:solidFill>
                  <a:schemeClr val="bg1"/>
                </a:solidFill>
              </a:rPr>
              <a:pPr/>
              <a:t>11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157306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25" descr="comparison-lw-ersof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3409950"/>
            <a:ext cx="4341236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b="1" i="1" dirty="0">
                <a:solidFill>
                  <a:srgbClr val="FF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0.01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0.01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0.03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0.03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0.02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0.4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739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sp>
        <p:nvSpPr>
          <p:cNvPr id="6" name="Arc 5"/>
          <p:cNvSpPr/>
          <p:nvPr/>
        </p:nvSpPr>
        <p:spPr>
          <a:xfrm>
            <a:off x="10220324" y="2286000"/>
            <a:ext cx="1209676" cy="2925762"/>
          </a:xfrm>
          <a:prstGeom prst="arc">
            <a:avLst>
              <a:gd name="adj1" fmla="val 16200000"/>
              <a:gd name="adj2" fmla="val 5272737"/>
            </a:avLst>
          </a:prstGeom>
          <a:ln w="412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89" y="1219200"/>
            <a:ext cx="9248951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 &lt;&lt; |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|</a:t>
            </a:r>
            <a:r>
              <a:rPr lang="en-US" sz="2800" dirty="0">
                <a:ea typeface="ＭＳ Ｐゴシック" pitchFamily="34" charset="-128"/>
              </a:rPr>
              <a:t> particles</a:t>
            </a:r>
            <a:endParaRPr lang="en-US" sz="1800" dirty="0">
              <a:ea typeface="ＭＳ Ｐゴシック" pitchFamily="34" charset="-128"/>
            </a:endParaRPr>
          </a:p>
          <a:p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</a:t>
            </a:r>
            <a:r>
              <a:rPr lang="en-US" sz="2400" i="1" dirty="0">
                <a:solidFill>
                  <a:srgbClr val="CC00CD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may have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 = 0</a:t>
            </a:r>
            <a:r>
              <a:rPr lang="en-US" sz="2400" dirty="0">
                <a:ea typeface="ＭＳ Ｐゴシック" pitchFamily="34" charset="-128"/>
              </a:rPr>
              <a:t> 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 =&gt; more accuracy (cf. frequency histograms)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</a:t>
            </a:r>
            <a:r>
              <a:rPr lang="en-US" sz="2400" b="1" i="1" dirty="0">
                <a:solidFill>
                  <a:srgbClr val="FF0000"/>
                </a:solidFill>
                <a:ea typeface="ＭＳ Ｐゴシック" pitchFamily="34" charset="-128"/>
              </a:rPr>
              <a:t>low-dimensional</a:t>
            </a:r>
            <a:r>
              <a:rPr lang="en-US" sz="2400" dirty="0">
                <a:ea typeface="ＭＳ Ｐゴシック" pitchFamily="34" charset="-128"/>
              </a:rPr>
              <a:t>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[2,6],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581400"/>
            <a:ext cx="118586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8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Prediction step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Particle </a:t>
            </a:r>
            <a:r>
              <a:rPr lang="en-US" sz="2800" i="1" dirty="0">
                <a:solidFill>
                  <a:srgbClr val="CC00CD"/>
                </a:solidFill>
                <a:latin typeface="Calibri"/>
                <a:cs typeface="Calibri"/>
              </a:rPr>
              <a:t>j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samples a new state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CC00CD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CC00CD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162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16200000">
              <a:off x="7313048" y="2478504"/>
              <a:ext cx="116064" cy="11611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129619"/>
            <a:ext cx="109960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8" y="3949019"/>
            <a:ext cx="119253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6" name="Group 98"/>
          <p:cNvGrpSpPr>
            <a:grpSpLocks/>
          </p:cNvGrpSpPr>
          <p:nvPr/>
        </p:nvGrpSpPr>
        <p:grpSpPr bwMode="auto">
          <a:xfrm rot="16200000">
            <a:off x="9144739" y="4691809"/>
            <a:ext cx="1567008" cy="1568450"/>
            <a:chOff x="3984" y="1056"/>
            <a:chExt cx="1296" cy="1296"/>
          </a:xfrm>
        </p:grpSpPr>
        <p:sp>
          <p:nvSpPr>
            <p:cNvPr id="75805" name="Rectangle 117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1" name="Rectangle 113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Rectangle 114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Rectangle 115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Rectangle 116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118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Rectangle 119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Rectangle 120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Rectangle 121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340851" y="4800294"/>
            <a:ext cx="1254392" cy="1295706"/>
            <a:chOff x="9067358" y="1868661"/>
            <a:chExt cx="1254392" cy="1295706"/>
          </a:xfrm>
        </p:grpSpPr>
        <p:sp>
          <p:nvSpPr>
            <p:cNvPr id="67" name="Oval 54"/>
            <p:cNvSpPr>
              <a:spLocks noChangeArrowheads="1"/>
            </p:cNvSpPr>
            <p:nvPr/>
          </p:nvSpPr>
          <p:spPr bwMode="auto">
            <a:xfrm rot="16200000">
              <a:off x="10031589" y="2507015"/>
              <a:ext cx="116064" cy="11606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55"/>
            <p:cNvSpPr>
              <a:spLocks noChangeArrowheads="1"/>
            </p:cNvSpPr>
            <p:nvPr/>
          </p:nvSpPr>
          <p:spPr bwMode="auto">
            <a:xfrm rot="16200000">
              <a:off x="10205686" y="239095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6"/>
            <p:cNvSpPr>
              <a:spLocks noChangeArrowheads="1"/>
            </p:cNvSpPr>
            <p:nvPr/>
          </p:nvSpPr>
          <p:spPr bwMode="auto">
            <a:xfrm rot="16200000">
              <a:off x="10205686" y="2623079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 rot="16200000">
              <a:off x="10147654" y="186866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 rot="16200000">
              <a:off x="9625365" y="2507015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9"/>
            <p:cNvSpPr>
              <a:spLocks noChangeArrowheads="1"/>
            </p:cNvSpPr>
            <p:nvPr/>
          </p:nvSpPr>
          <p:spPr bwMode="auto">
            <a:xfrm rot="16200000">
              <a:off x="10134158" y="304830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0"/>
            <p:cNvSpPr>
              <a:spLocks noChangeArrowheads="1"/>
            </p:cNvSpPr>
            <p:nvPr/>
          </p:nvSpPr>
          <p:spPr bwMode="auto">
            <a:xfrm rot="16200000">
              <a:off x="9067358" y="198150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61"/>
            <p:cNvSpPr>
              <a:spLocks noChangeArrowheads="1"/>
            </p:cNvSpPr>
            <p:nvPr/>
          </p:nvSpPr>
          <p:spPr bwMode="auto">
            <a:xfrm rot="16200000">
              <a:off x="10147653" y="2042758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2"/>
            <p:cNvSpPr>
              <a:spLocks noChangeArrowheads="1"/>
            </p:cNvSpPr>
            <p:nvPr/>
          </p:nvSpPr>
          <p:spPr bwMode="auto">
            <a:xfrm rot="16200000">
              <a:off x="9448358" y="2042758"/>
              <a:ext cx="116064" cy="11606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3"/>
            <p:cNvSpPr>
              <a:spLocks noChangeArrowheads="1"/>
            </p:cNvSpPr>
            <p:nvPr/>
          </p:nvSpPr>
          <p:spPr bwMode="auto">
            <a:xfrm rot="16200000">
              <a:off x="9625393" y="186866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After observing </a:t>
            </a:r>
            <a:r>
              <a:rPr lang="en-US" sz="2800" i="1" dirty="0">
                <a:solidFill>
                  <a:srgbClr val="CC00CD"/>
                </a:solidFill>
                <a:sym typeface="Symbol"/>
              </a:rPr>
              <a:t>e</a:t>
            </a:r>
            <a:r>
              <a:rPr lang="en-US" sz="2800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sz="2800" i="1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As in likelihood weighting, weight each sample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P</a:t>
            </a:r>
            <a:r>
              <a:rPr lang="en-US" dirty="0">
                <a:solidFill>
                  <a:srgbClr val="CC00CD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D"/>
                </a:solidFill>
                <a:latin typeface="Calibri"/>
                <a:cs typeface="Calibri"/>
              </a:rPr>
              <a:t>+1</a:t>
            </a:r>
            <a:r>
              <a:rPr lang="en-US" i="1" baseline="30000" dirty="0">
                <a:solidFill>
                  <a:srgbClr val="CC00CC"/>
                </a:solidFill>
                <a:latin typeface="Calibri"/>
                <a:cs typeface="Calibri"/>
              </a:rPr>
              <a:t>(j)</a:t>
            </a:r>
            <a:r>
              <a:rPr lang="en-US" dirty="0">
                <a:solidFill>
                  <a:srgbClr val="CC00CD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Update step</a:t>
            </a:r>
          </a:p>
        </p:txBody>
      </p:sp>
      <p:grpSp>
        <p:nvGrpSpPr>
          <p:cNvPr id="75810" name="Group 53"/>
          <p:cNvGrpSpPr>
            <a:grpSpLocks/>
          </p:cNvGrpSpPr>
          <p:nvPr/>
        </p:nvGrpSpPr>
        <p:grpSpPr bwMode="auto">
          <a:xfrm rot="16200000">
            <a:off x="9144001" y="1752600"/>
            <a:ext cx="1566863" cy="1566863"/>
            <a:chOff x="3984" y="1056"/>
            <a:chExt cx="1296" cy="1296"/>
          </a:xfrm>
        </p:grpSpPr>
        <p:sp>
          <p:nvSpPr>
            <p:cNvPr id="75821" name="Rectangle 6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2" name="Rectangle 6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Rectangle 6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Rectangle 6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Rectangle 6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6" name="Rectangle 7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7" name="Rectangle 7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8" name="Rectangle 7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9" name="Rectangle 7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76129" y="1868661"/>
            <a:ext cx="1218672" cy="1276705"/>
            <a:chOff x="9103078" y="1868661"/>
            <a:chExt cx="1218672" cy="1276705"/>
          </a:xfrm>
        </p:grpSpPr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16200000">
              <a:off x="10031589" y="2507015"/>
              <a:ext cx="116064" cy="11606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16200000">
              <a:off x="10205686" y="239095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16200000">
              <a:off x="10205686" y="2623079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16200000">
              <a:off x="10147654" y="1868663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16200000">
              <a:off x="9625365" y="2507015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16200000">
              <a:off x="10147654" y="3029302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16200000">
              <a:off x="9103078" y="1984726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16200000">
              <a:off x="10147653" y="2042758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16200000">
              <a:off x="9485136" y="2042758"/>
              <a:ext cx="116064" cy="11606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16200000">
              <a:off x="9625393" y="1868661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Isosceles Triangle 97"/>
          <p:cNvSpPr/>
          <p:nvPr/>
        </p:nvSpPr>
        <p:spPr bwMode="auto">
          <a:xfrm flipV="1">
            <a:off x="9601218" y="3959257"/>
            <a:ext cx="639763" cy="290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5788" name="Rectangle 100"/>
          <p:cNvSpPr>
            <a:spLocks noChangeArrowheads="1"/>
          </p:cNvSpPr>
          <p:nvPr/>
        </p:nvSpPr>
        <p:spPr bwMode="auto">
          <a:xfrm rot="16200000">
            <a:off x="10189891" y="5214625"/>
            <a:ext cx="522336" cy="52281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401869" y="4811803"/>
            <a:ext cx="1188707" cy="1269941"/>
            <a:chOff x="9128818" y="4811803"/>
            <a:chExt cx="1188707" cy="1269941"/>
          </a:xfrm>
        </p:grpSpPr>
        <p:sp>
          <p:nvSpPr>
            <p:cNvPr id="75793" name="Oval 105"/>
            <p:cNvSpPr>
              <a:spLocks noChangeAspect="1" noChangeArrowheads="1"/>
            </p:cNvSpPr>
            <p:nvPr/>
          </p:nvSpPr>
          <p:spPr bwMode="auto">
            <a:xfrm rot="16200000">
              <a:off x="10026877" y="5455308"/>
              <a:ext cx="107673" cy="10777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4" name="Oval 106"/>
            <p:cNvSpPr>
              <a:spLocks noChangeAspect="1" noChangeArrowheads="1"/>
            </p:cNvSpPr>
            <p:nvPr/>
          </p:nvSpPr>
          <p:spPr bwMode="auto">
            <a:xfrm rot="16200000">
              <a:off x="10207213" y="5571384"/>
              <a:ext cx="107673" cy="1077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107"/>
            <p:cNvSpPr>
              <a:spLocks noChangeAspect="1" noChangeArrowheads="1"/>
            </p:cNvSpPr>
            <p:nvPr/>
          </p:nvSpPr>
          <p:spPr bwMode="auto">
            <a:xfrm rot="16200000">
              <a:off x="10181785" y="4811765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75796" name="Oval 108"/>
            <p:cNvSpPr>
              <a:spLocks noChangeAspect="1" noChangeArrowheads="1"/>
            </p:cNvSpPr>
            <p:nvPr/>
          </p:nvSpPr>
          <p:spPr bwMode="auto">
            <a:xfrm rot="16200000">
              <a:off x="9658957" y="5450182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Oval 109"/>
            <p:cNvSpPr>
              <a:spLocks noChangeAspect="1" noChangeArrowheads="1"/>
            </p:cNvSpPr>
            <p:nvPr/>
          </p:nvSpPr>
          <p:spPr bwMode="auto">
            <a:xfrm rot="16200000" flipH="1" flipV="1">
              <a:off x="10152739" y="6001541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Oval 110"/>
            <p:cNvSpPr>
              <a:spLocks noChangeAspect="1" noChangeArrowheads="1"/>
            </p:cNvSpPr>
            <p:nvPr/>
          </p:nvSpPr>
          <p:spPr bwMode="auto">
            <a:xfrm rot="16200000">
              <a:off x="10181785" y="4985879"/>
              <a:ext cx="80165" cy="802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Oval 111"/>
            <p:cNvSpPr>
              <a:spLocks noChangeAspect="1" noChangeArrowheads="1"/>
            </p:cNvSpPr>
            <p:nvPr/>
          </p:nvSpPr>
          <p:spPr bwMode="auto">
            <a:xfrm rot="16200000">
              <a:off x="9474677" y="4990367"/>
              <a:ext cx="50299" cy="5034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Oval 112"/>
            <p:cNvSpPr>
              <a:spLocks noChangeAspect="1" noChangeArrowheads="1"/>
            </p:cNvSpPr>
            <p:nvPr/>
          </p:nvSpPr>
          <p:spPr bwMode="auto">
            <a:xfrm rot="16200000">
              <a:off x="9684359" y="4816253"/>
              <a:ext cx="50299" cy="503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103"/>
            <p:cNvSpPr>
              <a:spLocks noChangeAspect="1" noChangeArrowheads="1"/>
            </p:cNvSpPr>
            <p:nvPr/>
          </p:nvSpPr>
          <p:spPr bwMode="auto">
            <a:xfrm rot="16200000">
              <a:off x="9128828" y="4936047"/>
              <a:ext cx="21220" cy="21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 rot="16200000">
              <a:off x="10210832" y="5333969"/>
              <a:ext cx="106662" cy="106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391400" y="4038600"/>
            <a:ext cx="140311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489296" y="1143000"/>
            <a:ext cx="157850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84373" y="4786873"/>
            <a:ext cx="1251878" cy="1313106"/>
            <a:chOff x="10231808" y="3562257"/>
            <a:chExt cx="1251878" cy="1313106"/>
          </a:xfrm>
        </p:grpSpPr>
        <p:sp>
          <p:nvSpPr>
            <p:cNvPr id="54" name="Oval 106"/>
            <p:cNvSpPr>
              <a:spLocks noChangeAspect="1" noChangeArrowheads="1"/>
            </p:cNvSpPr>
            <p:nvPr/>
          </p:nvSpPr>
          <p:spPr bwMode="auto">
            <a:xfrm rot="16200000">
              <a:off x="11286342" y="4306999"/>
              <a:ext cx="165650" cy="1658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07"/>
            <p:cNvSpPr>
              <a:spLocks noChangeAspect="1" noChangeArrowheads="1"/>
            </p:cNvSpPr>
            <p:nvPr/>
          </p:nvSpPr>
          <p:spPr bwMode="auto">
            <a:xfrm rot="16200000">
              <a:off x="11260907" y="3562199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6" name="Oval 108"/>
            <p:cNvSpPr>
              <a:spLocks noChangeAspect="1" noChangeArrowheads="1"/>
            </p:cNvSpPr>
            <p:nvPr/>
          </p:nvSpPr>
          <p:spPr bwMode="auto">
            <a:xfrm rot="16200000">
              <a:off x="10738079" y="4200616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09"/>
            <p:cNvSpPr>
              <a:spLocks noChangeAspect="1" noChangeArrowheads="1"/>
            </p:cNvSpPr>
            <p:nvPr/>
          </p:nvSpPr>
          <p:spPr bwMode="auto">
            <a:xfrm rot="16200000" flipH="1" flipV="1">
              <a:off x="11231861" y="4751975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0"/>
            <p:cNvSpPr>
              <a:spLocks noChangeAspect="1" noChangeArrowheads="1"/>
            </p:cNvSpPr>
            <p:nvPr/>
          </p:nvSpPr>
          <p:spPr bwMode="auto">
            <a:xfrm rot="16200000">
              <a:off x="11260907" y="3736313"/>
              <a:ext cx="123330" cy="123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11"/>
            <p:cNvSpPr>
              <a:spLocks noChangeAspect="1" noChangeArrowheads="1"/>
            </p:cNvSpPr>
            <p:nvPr/>
          </p:nvSpPr>
          <p:spPr bwMode="auto">
            <a:xfrm rot="16200000">
              <a:off x="10569322" y="3756889"/>
              <a:ext cx="77384" cy="7745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12"/>
            <p:cNvSpPr>
              <a:spLocks noChangeAspect="1" noChangeArrowheads="1"/>
            </p:cNvSpPr>
            <p:nvPr/>
          </p:nvSpPr>
          <p:spPr bwMode="auto">
            <a:xfrm rot="16200000">
              <a:off x="10763473" y="3582775"/>
              <a:ext cx="77384" cy="774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03"/>
            <p:cNvSpPr>
              <a:spLocks noChangeAspect="1" noChangeArrowheads="1"/>
            </p:cNvSpPr>
            <p:nvPr/>
          </p:nvSpPr>
          <p:spPr bwMode="auto">
            <a:xfrm rot="16200000">
              <a:off x="10231824" y="3718236"/>
              <a:ext cx="32646" cy="326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3" name="Oval 105"/>
            <p:cNvSpPr>
              <a:spLocks noChangeAspect="1" noChangeArrowheads="1"/>
            </p:cNvSpPr>
            <p:nvPr/>
          </p:nvSpPr>
          <p:spPr bwMode="auto">
            <a:xfrm rot="16200000">
              <a:off x="11102763" y="4190923"/>
              <a:ext cx="165650" cy="16580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02"/>
            <p:cNvSpPr>
              <a:spLocks noChangeAspect="1" noChangeArrowheads="1"/>
            </p:cNvSpPr>
            <p:nvPr/>
          </p:nvSpPr>
          <p:spPr bwMode="auto">
            <a:xfrm rot="16200000">
              <a:off x="11319543" y="4074700"/>
              <a:ext cx="164095" cy="164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981334" y="1828078"/>
            <a:ext cx="1567008" cy="1568450"/>
            <a:chOff x="6400799" y="4267199"/>
            <a:chExt cx="2057399" cy="2057399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799" y="4267199"/>
              <a:ext cx="2057399" cy="2057399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1" y="5107114"/>
              <a:ext cx="1724042" cy="1130325"/>
              <a:chOff x="4227" y="3169"/>
              <a:chExt cx="1086" cy="712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61" y="3169"/>
                <a:ext cx="64" cy="64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36" y="4605396"/>
              <a:ext cx="42862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600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rgbClr val="CC00CD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times, we choose from our weighted sample distribution  			 (i.e., draw with replacement)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 (with weights reset to 1)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10472737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10015537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7877174" y="1237833"/>
            <a:ext cx="1646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7724774" y="4057233"/>
            <a:ext cx="16462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latin typeface="Calibri"/>
                <a:cs typeface="Calibri"/>
              </a:rPr>
              <a:t>(New) Particles: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(2,2)</a:t>
            </a:r>
          </a:p>
          <a:p>
            <a:pPr algn="ctr"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(3,2)   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(3,3)</a:t>
            </a:r>
          </a:p>
          <a:p>
            <a:pPr algn="ctr" eaLnBrk="1" hangingPunct="1"/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(1,3)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(2,3)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1276012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1276012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629400" y="3356597"/>
            <a:ext cx="934332" cy="1291603"/>
            <a:chOff x="6095174" y="5419800"/>
            <a:chExt cx="934332" cy="1291603"/>
          </a:xfrm>
        </p:grpSpPr>
        <p:sp>
          <p:nvSpPr>
            <p:cNvPr id="2" name="Teardrop 1"/>
            <p:cNvSpPr/>
            <p:nvPr/>
          </p:nvSpPr>
          <p:spPr>
            <a:xfrm rot="18861150">
              <a:off x="6105139" y="5787037"/>
              <a:ext cx="914401" cy="934332"/>
            </a:xfrm>
            <a:prstGeom prst="teardrop">
              <a:avLst>
                <a:gd name="adj" fmla="val 931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ardrop 2"/>
            <p:cNvSpPr/>
            <p:nvPr/>
          </p:nvSpPr>
          <p:spPr>
            <a:xfrm rot="9149264">
              <a:off x="6496265" y="5419800"/>
              <a:ext cx="237033" cy="174096"/>
            </a:xfrm>
            <a:prstGeom prst="teardrop">
              <a:avLst>
                <a:gd name="adj" fmla="val 10836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Oval 106"/>
          <p:cNvSpPr>
            <a:spLocks noChangeAspect="1" noChangeArrowheads="1"/>
          </p:cNvSpPr>
          <p:nvPr/>
        </p:nvSpPr>
        <p:spPr bwMode="auto">
          <a:xfrm rot="16200000">
            <a:off x="7135810" y="4220673"/>
            <a:ext cx="165650" cy="1658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07"/>
          <p:cNvSpPr>
            <a:spLocks noChangeAspect="1" noChangeArrowheads="1"/>
          </p:cNvSpPr>
          <p:nvPr/>
        </p:nvSpPr>
        <p:spPr bwMode="auto">
          <a:xfrm rot="16200000">
            <a:off x="7159542" y="442684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80" name="Oval 108"/>
          <p:cNvSpPr>
            <a:spLocks noChangeAspect="1" noChangeArrowheads="1"/>
          </p:cNvSpPr>
          <p:nvPr/>
        </p:nvSpPr>
        <p:spPr bwMode="auto">
          <a:xfrm rot="16200000">
            <a:off x="6966998" y="4420071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09"/>
          <p:cNvSpPr>
            <a:spLocks noChangeAspect="1" noChangeArrowheads="1"/>
          </p:cNvSpPr>
          <p:nvPr/>
        </p:nvSpPr>
        <p:spPr bwMode="auto">
          <a:xfrm rot="16200000" flipH="1" flipV="1">
            <a:off x="6861952" y="419940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/>
          <p:cNvSpPr>
            <a:spLocks noChangeAspect="1" noChangeArrowheads="1"/>
          </p:cNvSpPr>
          <p:nvPr/>
        </p:nvSpPr>
        <p:spPr bwMode="auto">
          <a:xfrm rot="16200000">
            <a:off x="7364437" y="4251385"/>
            <a:ext cx="123330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1"/>
          <p:cNvSpPr>
            <a:spLocks noChangeAspect="1" noChangeArrowheads="1"/>
          </p:cNvSpPr>
          <p:nvPr/>
        </p:nvSpPr>
        <p:spPr bwMode="auto">
          <a:xfrm rot="16200000">
            <a:off x="6748589" y="4185968"/>
            <a:ext cx="77384" cy="77456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2"/>
          <p:cNvSpPr>
            <a:spLocks noChangeAspect="1" noChangeArrowheads="1"/>
          </p:cNvSpPr>
          <p:nvPr/>
        </p:nvSpPr>
        <p:spPr bwMode="auto">
          <a:xfrm rot="16200000">
            <a:off x="6815779" y="4374737"/>
            <a:ext cx="77384" cy="774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03"/>
          <p:cNvSpPr>
            <a:spLocks noChangeAspect="1" noChangeArrowheads="1"/>
          </p:cNvSpPr>
          <p:nvPr/>
        </p:nvSpPr>
        <p:spPr bwMode="auto">
          <a:xfrm rot="16200000">
            <a:off x="7027317" y="4308502"/>
            <a:ext cx="32646" cy="3267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sp>
        <p:nvSpPr>
          <p:cNvPr id="86" name="Oval 105"/>
          <p:cNvSpPr>
            <a:spLocks noChangeAspect="1" noChangeArrowheads="1"/>
          </p:cNvSpPr>
          <p:nvPr/>
        </p:nvSpPr>
        <p:spPr bwMode="auto">
          <a:xfrm rot="16200000">
            <a:off x="6944686" y="4025273"/>
            <a:ext cx="165650" cy="16580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02"/>
          <p:cNvSpPr>
            <a:spLocks noChangeAspect="1" noChangeArrowheads="1"/>
          </p:cNvSpPr>
          <p:nvPr/>
        </p:nvSpPr>
        <p:spPr bwMode="auto">
          <a:xfrm rot="16200000">
            <a:off x="7247835" y="4008335"/>
            <a:ext cx="164095" cy="16419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68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Bayes</a:t>
            </a:r>
            <a:r>
              <a:rPr lang="en-US" dirty="0"/>
              <a:t> Nets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372238"/>
            <a:ext cx="9964078" cy="479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31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643744" y="3733799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07872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07906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074910" y="2761872"/>
              <a:ext cx="116064" cy="11611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76871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111226" y="1688070"/>
            <a:ext cx="2308374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Prediction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145944" y="1688070"/>
            <a:ext cx="1864456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Update/Weight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736744" y="1688070"/>
            <a:ext cx="1864456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733800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733800"/>
            <a:ext cx="1371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     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(2,3)  w=.2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733800"/>
            <a:ext cx="1752600" cy="2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(New) Particles: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6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600" dirty="0">
                <a:solidFill>
                  <a:srgbClr val="3333FF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519448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C0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C0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12192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165852"/>
                  <a:ext cx="1724042" cy="1071587"/>
                  <a:chOff x="4227" y="3206"/>
                  <a:chExt cx="1086" cy="675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206"/>
                    <a:ext cx="64" cy="64"/>
                  </a:xfrm>
                  <a:prstGeom prst="ellipse">
                    <a:avLst/>
                  </a:prstGeom>
                  <a:solidFill>
                    <a:srgbClr val="3333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886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 on umbrella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comparison-lw-ersof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39934"/>
            <a:ext cx="7543800" cy="56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so we cannot usually represent or compute an exact posterior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deoclip" r:id="rId3" imgW="5047619" imgH="3990476" progId="Package">
                  <p:embed/>
                </p:oleObj>
              </mc:Choice>
              <mc:Fallback>
                <p:oleObj name="Videoclip" r:id="rId3" imgW="5047619" imgH="3990476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62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Robot does not know map or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</a:t>
            </a:r>
            <a:r>
              <a:rPr lang="en-US" sz="2000" i="1" dirty="0" err="1">
                <a:solidFill>
                  <a:srgbClr val="CC00CD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D"/>
                </a:solidFill>
                <a:latin typeface="Calibri"/>
                <a:cs typeface="Calibri"/>
              </a:rPr>
              <a:t>t</a:t>
            </a:r>
            <a:r>
              <a:rPr lang="en-US" sz="2000" i="1" baseline="30000" dirty="0">
                <a:solidFill>
                  <a:srgbClr val="CC00CC"/>
                </a:solidFill>
                <a:latin typeface="Calibri"/>
                <a:cs typeface="Calibri"/>
              </a:rPr>
              <a:t>(j) </a:t>
            </a:r>
            <a:r>
              <a:rPr lang="en-US" sz="2000" dirty="0">
                <a:ea typeface="ＭＳ Ｐゴシック" pitchFamily="34" charset="-128"/>
              </a:rPr>
              <a:t>consists of </a:t>
            </a:r>
            <a:r>
              <a:rPr lang="en-US" sz="2000" dirty="0" err="1">
                <a:ea typeface="ＭＳ Ｐゴシック" pitchFamily="34" charset="-128"/>
              </a:rPr>
              <a:t>position+orientation</a:t>
            </a:r>
            <a:r>
              <a:rPr lang="en-US" sz="2000" dirty="0">
                <a:ea typeface="ＭＳ Ｐゴシック" pitchFamily="34" charset="-128"/>
              </a:rPr>
              <a:t>,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(Each map usually inferred exactly given sampled </a:t>
            </a:r>
            <a:r>
              <a:rPr lang="en-US" sz="2000" dirty="0" err="1">
                <a:ea typeface="ＭＳ Ｐゴシック" pitchFamily="34" charset="-128"/>
              </a:rPr>
              <a:t>position+orientation</a:t>
            </a:r>
            <a:r>
              <a:rPr lang="en-US" sz="2000" dirty="0">
                <a:ea typeface="ＭＳ Ｐゴシック" pitchFamily="34" charset="-128"/>
              </a:rPr>
              <a:t> sequence)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Photo Editor Photo" r:id="rId3" imgW="9000000" imgH="6348010" progId="MSPhotoEd.3">
                  <p:embed/>
                </p:oleObj>
              </mc:Choice>
              <mc:Fallback>
                <p:oleObj name="Photo Editor Photo" r:id="rId3" imgW="9000000" imgH="63480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98167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7161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have parents at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  <p:pic>
        <p:nvPicPr>
          <p:cNvPr id="45" name="Picture 44" descr="Screen Shot 2014-08-21 at 7.49.23 PM.png">
            <a:extLst>
              <a:ext uri="{FF2B5EF4-FFF2-40B4-BE49-F238E27FC236}">
                <a16:creationId xmlns:a16="http://schemas.microsoft.com/office/drawing/2014/main" id="{52221FD5-DB78-B649-9D75-799EF6AEF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17" y="3884064"/>
            <a:ext cx="3387860" cy="28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DBNs and HMMs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0261600" cy="4729164"/>
          </a:xfrm>
        </p:spPr>
        <p:txBody>
          <a:bodyPr/>
          <a:lstStyle/>
          <a:p>
            <a:r>
              <a:rPr lang="en-US" sz="2800" dirty="0"/>
              <a:t>Every HMM is a single-variable DBN</a:t>
            </a:r>
          </a:p>
          <a:p>
            <a:r>
              <a:rPr lang="en-US" sz="2800" dirty="0"/>
              <a:t>Every discrete DBN is an HMM </a:t>
            </a:r>
          </a:p>
          <a:p>
            <a:pPr lvl="1"/>
            <a:r>
              <a:rPr lang="en-US" sz="2400" dirty="0"/>
              <a:t>HMM state is Cartesian product of DBN state variables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Sparse dependencies =&gt; exponentially fewer parameters in DBN</a:t>
            </a:r>
          </a:p>
          <a:p>
            <a:pPr lvl="1"/>
            <a:r>
              <a:rPr lang="en-US" sz="2400" dirty="0"/>
              <a:t>E.g., 20 state variables, 3 parents each; </a:t>
            </a:r>
          </a:p>
          <a:p>
            <a:pPr marL="457165" lvl="1" indent="0">
              <a:buNone/>
            </a:pPr>
            <a:r>
              <a:rPr lang="en-US" sz="2400" dirty="0"/>
              <a:t>    DBN has 20 x 2</a:t>
            </a:r>
            <a:r>
              <a:rPr lang="en-US" sz="2400" baseline="30000" dirty="0"/>
              <a:t>3</a:t>
            </a:r>
            <a:r>
              <a:rPr lang="en-US" sz="2400" dirty="0"/>
              <a:t> = 160 parameters, HMM has 2</a:t>
            </a:r>
            <a:r>
              <a:rPr lang="en-US" sz="2400" baseline="30000" dirty="0"/>
              <a:t>20</a:t>
            </a:r>
            <a:r>
              <a:rPr lang="en-US" sz="2400" dirty="0"/>
              <a:t> x 2</a:t>
            </a:r>
            <a:r>
              <a:rPr lang="en-US" sz="2400" baseline="30000" dirty="0"/>
              <a:t>20</a:t>
            </a:r>
            <a:r>
              <a:rPr lang="en-US" sz="2400" dirty="0"/>
              <a:t> =~ 10</a:t>
            </a:r>
            <a:r>
              <a:rPr lang="en-US" sz="2400" baseline="30000" dirty="0"/>
              <a:t>12</a:t>
            </a:r>
            <a:r>
              <a:rPr lang="en-US" sz="2400" dirty="0"/>
              <a:t> parameters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92526-40FF-284F-AEE9-0EF128E5D89C}"/>
              </a:ext>
            </a:extLst>
          </p:cNvPr>
          <p:cNvGrpSpPr/>
          <p:nvPr/>
        </p:nvGrpSpPr>
        <p:grpSpPr>
          <a:xfrm>
            <a:off x="2895600" y="2869810"/>
            <a:ext cx="1466283" cy="2235590"/>
            <a:chOff x="2895600" y="2869810"/>
            <a:chExt cx="1466283" cy="2235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467129" y="2869810"/>
              <a:ext cx="304800" cy="239486"/>
              <a:chOff x="2438400" y="2781300"/>
              <a:chExt cx="609600" cy="4953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4" idx="0"/>
                <a:endCxn id="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1"/>
                <a:endCxn id="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467129" y="3666545"/>
              <a:ext cx="304800" cy="239486"/>
              <a:chOff x="2438400" y="2781300"/>
              <a:chExt cx="609600" cy="4953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20" idx="0"/>
                <a:endCxn id="20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467129" y="4425043"/>
              <a:ext cx="304800" cy="239486"/>
              <a:chOff x="2438400" y="2781300"/>
              <a:chExt cx="609600" cy="4953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38400" y="2781300"/>
                <a:ext cx="609600" cy="49530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4" idx="0"/>
                <a:endCxn id="24" idx="2"/>
              </p:cNvCxnSpPr>
              <p:nvPr/>
            </p:nvCxnSpPr>
            <p:spPr>
              <a:xfrm>
                <a:off x="2743200" y="2781300"/>
                <a:ext cx="0" cy="495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4" idx="1"/>
                <a:endCxn id="24" idx="3"/>
              </p:cNvCxnSpPr>
              <p:nvPr/>
            </p:nvCxnSpPr>
            <p:spPr>
              <a:xfrm>
                <a:off x="2438400" y="302895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8100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27" name="AutoShape 6"/>
            <p:cNvCxnSpPr>
              <a:cxnSpLocks noChangeShapeType="1"/>
            </p:cNvCxnSpPr>
            <p:nvPr/>
          </p:nvCxnSpPr>
          <p:spPr bwMode="auto">
            <a:xfrm>
              <a:off x="3438442" y="3283183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895600" y="3016483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X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100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1" name="AutoShape 6"/>
            <p:cNvCxnSpPr>
              <a:cxnSpLocks noChangeShapeType="1"/>
            </p:cNvCxnSpPr>
            <p:nvPr/>
          </p:nvCxnSpPr>
          <p:spPr bwMode="auto">
            <a:xfrm>
              <a:off x="3438442" y="4052988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2895600" y="3786288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Y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190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t+1</a:t>
              </a:r>
            </a:p>
          </p:txBody>
        </p:sp>
        <p:cxnSp>
          <p:nvCxnSpPr>
            <p:cNvPr id="34" name="AutoShape 6"/>
            <p:cNvCxnSpPr>
              <a:cxnSpLocks noChangeShapeType="1"/>
            </p:cNvCxnSpPr>
            <p:nvPr/>
          </p:nvCxnSpPr>
          <p:spPr bwMode="auto">
            <a:xfrm>
              <a:off x="3447483" y="48387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904641" y="45720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j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7E064-91CB-8B40-B474-EE916A71EA87}"/>
              </a:ext>
            </a:extLst>
          </p:cNvPr>
          <p:cNvGrpSpPr/>
          <p:nvPr/>
        </p:nvGrpSpPr>
        <p:grpSpPr>
          <a:xfrm>
            <a:off x="8247020" y="3048000"/>
            <a:ext cx="2420980" cy="1800864"/>
            <a:chOff x="8247020" y="2522863"/>
            <a:chExt cx="2420980" cy="1800864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11E96EE9-11E6-7648-BA5B-66712B509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821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t+1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49" name="AutoShape 6">
              <a:extLst>
                <a:ext uri="{FF2B5EF4-FFF2-40B4-BE49-F238E27FC236}">
                  <a16:creationId xmlns:a16="http://schemas.microsoft.com/office/drawing/2014/main" id="{2DC039E8-8E37-4A47-90CB-2BBF9D89940B}"/>
                </a:ext>
              </a:extLst>
            </p:cNvPr>
            <p:cNvCxnSpPr>
              <a:cxnSpLocks noChangeShapeType="1"/>
              <a:stCxn id="50" idx="6"/>
            </p:cNvCxnSpPr>
            <p:nvPr/>
          </p:nvCxnSpPr>
          <p:spPr bwMode="auto">
            <a:xfrm flipV="1">
              <a:off x="9220199" y="4052988"/>
              <a:ext cx="474622" cy="20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EF78CE80-5DD2-304A-B75C-4636E1875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7020" y="3786288"/>
              <a:ext cx="973179" cy="537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XYZ</a:t>
              </a:r>
              <a:r>
                <a:rPr lang="en-US" sz="2000" baseline="-25000" dirty="0" err="1">
                  <a:solidFill>
                    <a:srgbClr val="CC00CD"/>
                  </a:solidFill>
                  <a:latin typeface="+mn-lt"/>
                  <a:cs typeface="Times New Roman" pitchFamily="18" charset="0"/>
                </a:rPr>
                <a:t>t</a:t>
              </a:r>
              <a:endParaRPr lang="en-US" sz="2000" baseline="-25000" dirty="0">
                <a:solidFill>
                  <a:srgbClr val="CC00CD"/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33A20C-089D-4746-B51F-6D4578F5C062}"/>
                </a:ext>
              </a:extLst>
            </p:cNvPr>
            <p:cNvGrpSpPr/>
            <p:nvPr/>
          </p:nvGrpSpPr>
          <p:grpSpPr>
            <a:xfrm>
              <a:off x="8626569" y="2522863"/>
              <a:ext cx="1554841" cy="1177972"/>
              <a:chOff x="8991600" y="3429000"/>
              <a:chExt cx="2438400" cy="184737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583CB9F-9CAA-C648-B4B5-2BFB0F65F3F1}"/>
                  </a:ext>
                </a:extLst>
              </p:cNvPr>
              <p:cNvSpPr/>
              <p:nvPr/>
            </p:nvSpPr>
            <p:spPr>
              <a:xfrm>
                <a:off x="8991600" y="3429000"/>
                <a:ext cx="2438400" cy="1829650"/>
              </a:xfrm>
              <a:prstGeom prst="rect">
                <a:avLst/>
              </a:prstGeom>
              <a:noFill/>
              <a:ln w="28575">
                <a:solidFill>
                  <a:srgbClr val="007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C00CD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365ABAB-BB83-F14D-8A53-A560D61092AF}"/>
                  </a:ext>
                </a:extLst>
              </p:cNvPr>
              <p:cNvCxnSpPr>
                <a:stCxn id="52" idx="0"/>
                <a:endCxn id="52" idx="2"/>
              </p:cNvCxnSpPr>
              <p:nvPr/>
            </p:nvCxnSpPr>
            <p:spPr>
              <a:xfrm>
                <a:off x="10210800" y="342900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3F32176-276F-944E-9688-DC31627AD349}"/>
                  </a:ext>
                </a:extLst>
              </p:cNvPr>
              <p:cNvCxnSpPr/>
              <p:nvPr/>
            </p:nvCxnSpPr>
            <p:spPr>
              <a:xfrm>
                <a:off x="8991600" y="43434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DC265EA-000B-3D4B-A3D1-C81363F37B6D}"/>
                  </a:ext>
                </a:extLst>
              </p:cNvPr>
              <p:cNvCxnSpPr/>
              <p:nvPr/>
            </p:nvCxnSpPr>
            <p:spPr>
              <a:xfrm>
                <a:off x="8991600" y="3886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075088D-AFDF-2346-89EC-FD0396789D3D}"/>
                  </a:ext>
                </a:extLst>
              </p:cNvPr>
              <p:cNvCxnSpPr/>
              <p:nvPr/>
            </p:nvCxnSpPr>
            <p:spPr>
              <a:xfrm>
                <a:off x="8991600" y="4800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90960A8-0CC4-694E-B992-4FB707CED60C}"/>
                  </a:ext>
                </a:extLst>
              </p:cNvPr>
              <p:cNvCxnSpPr/>
              <p:nvPr/>
            </p:nvCxnSpPr>
            <p:spPr>
              <a:xfrm>
                <a:off x="8991600" y="45720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491ACA6-447C-444A-9B4A-6C88A189A045}"/>
                  </a:ext>
                </a:extLst>
              </p:cNvPr>
              <p:cNvCxnSpPr/>
              <p:nvPr/>
            </p:nvCxnSpPr>
            <p:spPr>
              <a:xfrm>
                <a:off x="8991600" y="41148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85ECEE3-08BE-CD49-9723-A5AD4BCF99AE}"/>
                  </a:ext>
                </a:extLst>
              </p:cNvPr>
              <p:cNvCxnSpPr/>
              <p:nvPr/>
            </p:nvCxnSpPr>
            <p:spPr>
              <a:xfrm>
                <a:off x="8991600" y="50292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21C4654-8E2E-ED42-9598-5C15D96DD95A}"/>
                  </a:ext>
                </a:extLst>
              </p:cNvPr>
              <p:cNvCxnSpPr/>
              <p:nvPr/>
            </p:nvCxnSpPr>
            <p:spPr>
              <a:xfrm>
                <a:off x="8991600" y="3657600"/>
                <a:ext cx="2438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1D7185F-68B6-1348-875A-4639C354110A}"/>
                  </a:ext>
                </a:extLst>
              </p:cNvPr>
              <p:cNvCxnSpPr/>
              <p:nvPr/>
            </p:nvCxnSpPr>
            <p:spPr>
              <a:xfrm>
                <a:off x="9601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7B1F68F-A29E-CA4D-8AA6-62BDCF9E78FC}"/>
                  </a:ext>
                </a:extLst>
              </p:cNvPr>
              <p:cNvCxnSpPr/>
              <p:nvPr/>
            </p:nvCxnSpPr>
            <p:spPr>
              <a:xfrm>
                <a:off x="105156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FAA53E3-4CF4-7849-BEE2-D28DF69D2C04}"/>
                  </a:ext>
                </a:extLst>
              </p:cNvPr>
              <p:cNvCxnSpPr/>
              <p:nvPr/>
            </p:nvCxnSpPr>
            <p:spPr>
              <a:xfrm>
                <a:off x="9906000" y="344672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35E5E8-4813-674F-A8DF-61D769415B31}"/>
                  </a:ext>
                </a:extLst>
              </p:cNvPr>
              <p:cNvCxnSpPr/>
              <p:nvPr/>
            </p:nvCxnSpPr>
            <p:spPr>
              <a:xfrm>
                <a:off x="9308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73C75AD-4145-7F4A-B3EE-5E52C46839CC}"/>
                  </a:ext>
                </a:extLst>
              </p:cNvPr>
              <p:cNvCxnSpPr/>
              <p:nvPr/>
            </p:nvCxnSpPr>
            <p:spPr>
              <a:xfrm>
                <a:off x="11125200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2A5BAA8-6642-2543-909F-312254A1DAD8}"/>
                  </a:ext>
                </a:extLst>
              </p:cNvPr>
              <p:cNvCxnSpPr/>
              <p:nvPr/>
            </p:nvCxnSpPr>
            <p:spPr>
              <a:xfrm>
                <a:off x="10832805" y="3437860"/>
                <a:ext cx="0" cy="1829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837A5BD8-5DD9-9F42-813C-EA590EB0EB19}"/>
              </a:ext>
            </a:extLst>
          </p:cNvPr>
          <p:cNvSpPr/>
          <p:nvPr/>
        </p:nvSpPr>
        <p:spPr>
          <a:xfrm>
            <a:off x="5638800" y="3549883"/>
            <a:ext cx="1143000" cy="51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Exact Inference in DBNs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4830765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 elimination applies to dynamic Bayes nets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Offline: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unroll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the network for T time steps, then eliminate variables to find 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P(X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altLang="ja-JP" sz="24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36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Online: eliminate all variables from the previous time step; store factors for current time only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Problem: largest factor contains all variables for current time (plus a few more)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56A95E-DF5B-9E4E-A89D-5237779B91B0}"/>
              </a:ext>
            </a:extLst>
          </p:cNvPr>
          <p:cNvGrpSpPr/>
          <p:nvPr/>
        </p:nvGrpSpPr>
        <p:grpSpPr>
          <a:xfrm>
            <a:off x="3149600" y="2667000"/>
            <a:ext cx="5994400" cy="2590800"/>
            <a:chOff x="3149600" y="2667000"/>
            <a:chExt cx="5994400" cy="259080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149600" y="2667000"/>
              <a:ext cx="5994400" cy="2590800"/>
              <a:chOff x="1035423" y="3048000"/>
              <a:chExt cx="5993674" cy="2590800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035423" y="3048000"/>
                <a:ext cx="1726474" cy="2590800"/>
                <a:chOff x="1035423" y="3276600"/>
                <a:chExt cx="1726474" cy="2590800"/>
              </a:xfrm>
            </p:grpSpPr>
            <p:sp>
              <p:nvSpPr>
                <p:cNvPr id="80920" name="Rectangle 16"/>
                <p:cNvSpPr>
                  <a:spLocks noChangeArrowheads="1"/>
                </p:cNvSpPr>
                <p:nvPr/>
              </p:nvSpPr>
              <p:spPr bwMode="auto">
                <a:xfrm>
                  <a:off x="1035423" y="3657600"/>
                  <a:ext cx="1726474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618896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=1</a:t>
                  </a:r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219097" y="3048000"/>
                <a:ext cx="1676400" cy="2590800"/>
                <a:chOff x="3219097" y="3276600"/>
                <a:chExt cx="1676400" cy="2590800"/>
              </a:xfrm>
            </p:grpSpPr>
            <p:sp>
              <p:nvSpPr>
                <p:cNvPr id="80918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9097" y="3657600"/>
                  <a:ext cx="1676400" cy="2209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80919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862498" y="3276600"/>
                  <a:ext cx="566143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900" dirty="0">
                      <a:latin typeface="Calibri"/>
                      <a:cs typeface="Calibri"/>
                    </a:rPr>
                    <a:t>t =2</a:t>
                  </a:r>
                </a:p>
              </p:txBody>
            </p:sp>
          </p:grpSp>
          <p:sp>
            <p:nvSpPr>
              <p:cNvPr id="80916" name="TextBox 36"/>
              <p:cNvSpPr txBox="1">
                <a:spLocks noChangeArrowheads="1"/>
              </p:cNvSpPr>
              <p:nvPr/>
            </p:nvSpPr>
            <p:spPr bwMode="auto">
              <a:xfrm>
                <a:off x="5989567" y="30480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=3</a:t>
                </a:r>
              </a:p>
            </p:txBody>
          </p:sp>
          <p:sp>
            <p:nvSpPr>
              <p:cNvPr id="80917" name="Rectangle 16"/>
              <p:cNvSpPr>
                <a:spLocks noChangeArrowheads="1"/>
              </p:cNvSpPr>
              <p:nvPr/>
            </p:nvSpPr>
            <p:spPr bwMode="auto">
              <a:xfrm>
                <a:off x="5352697" y="34290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46451" y="3152775"/>
              <a:ext cx="5645150" cy="1970090"/>
              <a:chOff x="3346451" y="3152775"/>
              <a:chExt cx="5645150" cy="1970090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3346451" y="3152775"/>
                <a:ext cx="1358900" cy="1970088"/>
                <a:chOff x="1231366" y="3762103"/>
                <a:chExt cx="1358537" cy="1970314"/>
              </a:xfrm>
            </p:grpSpPr>
            <p:sp>
              <p:nvSpPr>
                <p:cNvPr id="80932" name="Oval 2"/>
                <p:cNvSpPr>
                  <a:spLocks noChangeArrowheads="1"/>
                </p:cNvSpPr>
                <p:nvPr/>
              </p:nvSpPr>
              <p:spPr bwMode="auto">
                <a:xfrm>
                  <a:off x="1231366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7" name="Oval 3"/>
                <p:cNvSpPr>
                  <a:spLocks noChangeArrowheads="1"/>
                </p:cNvSpPr>
                <p:nvPr/>
              </p:nvSpPr>
              <p:spPr bwMode="auto">
                <a:xfrm>
                  <a:off x="1231366" y="5105282"/>
                  <a:ext cx="626895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4" name="AutoShape 4"/>
                <p:cNvCxnSpPr>
                  <a:cxnSpLocks noChangeShapeType="1"/>
                  <a:stCxn id="80932" idx="4"/>
                  <a:endCxn id="7" idx="0"/>
                </p:cNvCxnSpPr>
                <p:nvPr/>
              </p:nvCxnSpPr>
              <p:spPr bwMode="auto">
                <a:xfrm rot="5400000">
                  <a:off x="1186735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1963009" y="5105282"/>
                  <a:ext cx="62689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1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36" name="AutoShape 6"/>
                <p:cNvCxnSpPr>
                  <a:cxnSpLocks noChangeShapeType="1"/>
                  <a:stCxn id="80937" idx="4"/>
                  <a:endCxn id="9" idx="0"/>
                </p:cNvCxnSpPr>
                <p:nvPr/>
              </p:nvCxnSpPr>
              <p:spPr bwMode="auto">
                <a:xfrm rot="5400000">
                  <a:off x="2162095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937" name="Oval 9"/>
                <p:cNvSpPr>
                  <a:spLocks noChangeArrowheads="1"/>
                </p:cNvSpPr>
                <p:nvPr/>
              </p:nvSpPr>
              <p:spPr bwMode="auto">
                <a:xfrm>
                  <a:off x="1962886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1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3973636" y="3152775"/>
                <a:ext cx="2890714" cy="1970088"/>
                <a:chOff x="1858495" y="3762103"/>
                <a:chExt cx="2891133" cy="1970314"/>
              </a:xfrm>
            </p:grpSpPr>
            <p:sp>
              <p:nvSpPr>
                <p:cNvPr id="80922" name="Oval 17"/>
                <p:cNvSpPr>
                  <a:spLocks noChangeArrowheads="1"/>
                </p:cNvSpPr>
                <p:nvPr/>
              </p:nvSpPr>
              <p:spPr bwMode="auto">
                <a:xfrm>
                  <a:off x="3391091" y="376210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a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3390531" y="5105282"/>
                  <a:ext cx="627154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a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4" name="AutoShape 19"/>
                <p:cNvCxnSpPr>
                  <a:cxnSpLocks noChangeShapeType="1"/>
                  <a:stCxn id="80922" idx="4"/>
                  <a:endCxn id="14" idx="0"/>
                </p:cNvCxnSpPr>
                <p:nvPr/>
              </p:nvCxnSpPr>
              <p:spPr bwMode="auto">
                <a:xfrm rot="5400000">
                  <a:off x="3346460" y="4747260"/>
                  <a:ext cx="71628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4122475" y="5105282"/>
                  <a:ext cx="627153" cy="6271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Calibri"/>
                      <a:cs typeface="Calibri"/>
                    </a:rPr>
                    <a:t>E</a:t>
                  </a:r>
                  <a:r>
                    <a:rPr lang="en-US" sz="1600" b="1" baseline="-25000" dirty="0">
                      <a:latin typeface="Calibri"/>
                      <a:cs typeface="Calibri"/>
                    </a:rPr>
                    <a:t>2</a:t>
                  </a:r>
                  <a:r>
                    <a:rPr lang="en-US" b="1" baseline="30000" dirty="0">
                      <a:latin typeface="Calibri"/>
                      <a:cs typeface="Calibri"/>
                    </a:rPr>
                    <a:t>b</a:t>
                  </a:r>
                  <a:endParaRPr lang="en-US" sz="2000" b="1" dirty="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6" name="AutoShape 21"/>
                <p:cNvCxnSpPr>
                  <a:cxnSpLocks noChangeShapeType="1"/>
                  <a:stCxn id="80927" idx="4"/>
                  <a:endCxn id="16" idx="0"/>
                </p:cNvCxnSpPr>
                <p:nvPr/>
              </p:nvCxnSpPr>
              <p:spPr bwMode="auto">
                <a:xfrm rot="5400000">
                  <a:off x="4321820" y="4991100"/>
                  <a:ext cx="22860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927" name="Oval 22"/>
                <p:cNvSpPr>
                  <a:spLocks noChangeArrowheads="1"/>
                </p:cNvSpPr>
                <p:nvPr/>
              </p:nvSpPr>
              <p:spPr bwMode="auto">
                <a:xfrm>
                  <a:off x="4122611" y="4249783"/>
                  <a:ext cx="627017" cy="62701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latin typeface="Calibri"/>
                      <a:cs typeface="Calibri"/>
                    </a:rPr>
                    <a:t>G</a:t>
                  </a:r>
                  <a:r>
                    <a:rPr lang="en-US" b="1" baseline="-25000">
                      <a:latin typeface="Calibri"/>
                      <a:cs typeface="Calibri"/>
                    </a:rPr>
                    <a:t>2</a:t>
                  </a:r>
                  <a:r>
                    <a:rPr lang="en-US" b="1" baseline="30000">
                      <a:latin typeface="Calibri"/>
                      <a:cs typeface="Calibri"/>
                    </a:rPr>
                    <a:t>b</a:t>
                  </a:r>
                  <a:endParaRPr lang="en-US" b="1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0928" name="AutoShape 25"/>
                <p:cNvCxnSpPr>
                  <a:cxnSpLocks noChangeShapeType="1"/>
                  <a:stCxn id="80932" idx="6"/>
                  <a:endCxn id="80922" idx="2"/>
                </p:cNvCxnSpPr>
                <p:nvPr/>
              </p:nvCxnSpPr>
              <p:spPr bwMode="auto">
                <a:xfrm>
                  <a:off x="1858495" y="3999403"/>
                  <a:ext cx="1532596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29" name="AutoShape 26"/>
                <p:cNvCxnSpPr>
                  <a:cxnSpLocks noChangeShapeType="1"/>
                  <a:stCxn id="80937" idx="6"/>
                  <a:endCxn id="80927" idx="2"/>
                </p:cNvCxnSpPr>
                <p:nvPr/>
              </p:nvCxnSpPr>
              <p:spPr bwMode="auto">
                <a:xfrm>
                  <a:off x="2590316" y="4487083"/>
                  <a:ext cx="1532295" cy="76209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30" name="AutoShape 27"/>
                <p:cNvCxnSpPr>
                  <a:cxnSpLocks noChangeShapeType="1"/>
                  <a:stCxn id="80937" idx="6"/>
                  <a:endCxn id="80922" idx="3"/>
                </p:cNvCxnSpPr>
                <p:nvPr/>
              </p:nvCxnSpPr>
              <p:spPr bwMode="auto">
                <a:xfrm flipV="1">
                  <a:off x="2590316" y="4297295"/>
                  <a:ext cx="892599" cy="1897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931" name="AutoShape 28"/>
                <p:cNvCxnSpPr>
                  <a:cxnSpLocks noChangeShapeType="1"/>
                  <a:stCxn id="80922" idx="6"/>
                  <a:endCxn id="80927" idx="1"/>
                </p:cNvCxnSpPr>
                <p:nvPr/>
              </p:nvCxnSpPr>
              <p:spPr bwMode="auto">
                <a:xfrm>
                  <a:off x="4018108" y="4075612"/>
                  <a:ext cx="196328" cy="26599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7632702" y="3152777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a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7632702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a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  <a:stCxn id="30" idx="4"/>
                <a:endCxn id="31" idx="0"/>
              </p:cNvCxnSpPr>
              <p:nvPr/>
            </p:nvCxnSpPr>
            <p:spPr bwMode="auto">
              <a:xfrm rot="5400000">
                <a:off x="7587458" y="4137820"/>
                <a:ext cx="717551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8364538" y="4495802"/>
                <a:ext cx="627063" cy="6270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38" tIns="45719" rIns="91438" bIns="45719" anchor="ctr"/>
              <a:lstStyle/>
              <a:p>
                <a:pPr algn="ctr">
                  <a:defRPr/>
                </a:pPr>
                <a:r>
                  <a:rPr lang="en-US" b="1" dirty="0">
                    <a:latin typeface="Calibri"/>
                    <a:cs typeface="Calibri"/>
                  </a:rPr>
                  <a:t>E</a:t>
                </a:r>
                <a:r>
                  <a:rPr lang="en-US" sz="1600" b="1" baseline="-25000" dirty="0">
                    <a:latin typeface="Calibri"/>
                    <a:cs typeface="Calibri"/>
                  </a:rPr>
                  <a:t>3</a:t>
                </a:r>
                <a:r>
                  <a:rPr lang="en-US" b="1" baseline="30000" dirty="0">
                    <a:latin typeface="Calibri"/>
                    <a:cs typeface="Calibri"/>
                  </a:rPr>
                  <a:t>b</a:t>
                </a:r>
                <a:endParaRPr lang="en-US" sz="2000" b="1" dirty="0">
                  <a:latin typeface="Calibri"/>
                  <a:cs typeface="Calibri"/>
                </a:endParaRPr>
              </a:p>
            </p:txBody>
          </p:sp>
          <p:cxnSp>
            <p:nvCxnSpPr>
              <p:cNvPr id="34" name="AutoShape 21"/>
              <p:cNvCxnSpPr>
                <a:cxnSpLocks noChangeShapeType="1"/>
                <a:stCxn id="35" idx="4"/>
                <a:endCxn id="33" idx="0"/>
              </p:cNvCxnSpPr>
              <p:nvPr/>
            </p:nvCxnSpPr>
            <p:spPr bwMode="auto">
              <a:xfrm rot="5400000">
                <a:off x="8563769" y="4382295"/>
                <a:ext cx="228600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8364538" y="3640138"/>
                <a:ext cx="627063" cy="6270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  <p:cxnSp>
            <p:nvCxnSpPr>
              <p:cNvPr id="36" name="AutoShape 28"/>
              <p:cNvCxnSpPr>
                <a:cxnSpLocks noChangeShapeType="1"/>
                <a:stCxn id="30" idx="6"/>
                <a:endCxn id="35" idx="1"/>
              </p:cNvCxnSpPr>
              <p:nvPr/>
            </p:nvCxnSpPr>
            <p:spPr bwMode="auto">
              <a:xfrm>
                <a:off x="8259763" y="3465514"/>
                <a:ext cx="196851" cy="266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25"/>
              <p:cNvCxnSpPr>
                <a:cxnSpLocks noChangeShapeType="1"/>
                <a:stCxn id="80922" idx="6"/>
                <a:endCxn id="30" idx="2"/>
              </p:cNvCxnSpPr>
              <p:nvPr/>
            </p:nvCxnSpPr>
            <p:spPr bwMode="auto">
              <a:xfrm>
                <a:off x="6132513" y="3465513"/>
                <a:ext cx="1500187" cy="158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7"/>
              <p:cNvCxnSpPr>
                <a:cxnSpLocks noChangeShapeType="1"/>
                <a:endCxn id="30" idx="3"/>
              </p:cNvCxnSpPr>
              <p:nvPr/>
            </p:nvCxnSpPr>
            <p:spPr bwMode="auto">
              <a:xfrm flipV="1">
                <a:off x="6864352" y="3687763"/>
                <a:ext cx="860425" cy="1905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6"/>
              <p:cNvCxnSpPr>
                <a:cxnSpLocks noChangeShapeType="1"/>
                <a:stCxn id="80927" idx="6"/>
                <a:endCxn id="35" idx="2"/>
              </p:cNvCxnSpPr>
              <p:nvPr/>
            </p:nvCxnSpPr>
            <p:spPr bwMode="auto">
              <a:xfrm flipV="1">
                <a:off x="6864351" y="3954463"/>
                <a:ext cx="1500188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Oval 22"/>
              <p:cNvSpPr>
                <a:spLocks noChangeArrowheads="1"/>
              </p:cNvSpPr>
              <p:nvPr/>
            </p:nvSpPr>
            <p:spPr bwMode="auto">
              <a:xfrm>
                <a:off x="8362951" y="3638551"/>
                <a:ext cx="627063" cy="627063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pPr algn="ctr"/>
                <a:r>
                  <a:rPr lang="en-US" b="1">
                    <a:latin typeface="Calibri"/>
                    <a:cs typeface="Calibri"/>
                  </a:rPr>
                  <a:t>G</a:t>
                </a:r>
                <a:r>
                  <a:rPr lang="en-US" b="1" baseline="-25000">
                    <a:latin typeface="Calibri"/>
                    <a:cs typeface="Calibri"/>
                  </a:rPr>
                  <a:t>3</a:t>
                </a:r>
                <a:r>
                  <a:rPr lang="en-US" b="1" baseline="30000">
                    <a:latin typeface="Calibri"/>
                    <a:cs typeface="Calibri"/>
                  </a:rPr>
                  <a:t>b</a:t>
                </a:r>
                <a:endParaRPr lang="en-US" b="1"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70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49757"/>
            <a:ext cx="12192000" cy="46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P905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>
            <a:fillRect/>
          </a:stretch>
        </p:blipFill>
        <p:spPr bwMode="auto">
          <a:xfrm>
            <a:off x="838200" y="-711200"/>
            <a:ext cx="10668000" cy="75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2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ICU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3333FF"/>
                </a:solidFill>
              </a:rPr>
              <a:t>State</a:t>
            </a:r>
            <a:r>
              <a:rPr lang="en-US" dirty="0"/>
              <a:t>: variables describing physiological state of patient</a:t>
            </a:r>
          </a:p>
          <a:p>
            <a:r>
              <a:rPr lang="en-US" b="1" i="1" dirty="0">
                <a:solidFill>
                  <a:srgbClr val="3333FF"/>
                </a:solidFill>
              </a:rPr>
              <a:t>Evidence</a:t>
            </a:r>
            <a:r>
              <a:rPr lang="en-US" dirty="0"/>
              <a:t>: values obtained from monitoring devices</a:t>
            </a:r>
          </a:p>
          <a:p>
            <a:r>
              <a:rPr lang="en-US" b="1" i="1" dirty="0">
                <a:solidFill>
                  <a:srgbClr val="3333FF"/>
                </a:solidFill>
              </a:rPr>
              <a:t>Transition model</a:t>
            </a:r>
            <a:r>
              <a:rPr lang="en-US" dirty="0"/>
              <a:t>: physiological dynamics, sensor dynamics</a:t>
            </a:r>
          </a:p>
          <a:p>
            <a:r>
              <a:rPr lang="en-US" b="1" i="1" dirty="0">
                <a:solidFill>
                  <a:srgbClr val="3333FF"/>
                </a:solidFill>
              </a:rPr>
              <a:t>Query variables</a:t>
            </a:r>
            <a:r>
              <a:rPr lang="en-US" dirty="0"/>
              <a:t>: pathophysiological conditions (a.k.a. bad things)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12192000" cy="755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Toy DBN: heart rate monitoring</a:t>
            </a:r>
            <a:b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 descr="HR DB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129540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1295400" y="914400"/>
            <a:ext cx="1871133" cy="850900"/>
          </a:xfrm>
          <a:prstGeom prst="wedgeEllipseCallout">
            <a:avLst>
              <a:gd name="adj1" fmla="val -56613"/>
              <a:gd name="adj2" fmla="val 6939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  <a:cs typeface="ＭＳ Ｐゴシック" pitchFamily="-107" charset="-128"/>
              </a:rPr>
              <a:t>parameter  variable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2438400" y="1981200"/>
            <a:ext cx="1608665" cy="863600"/>
          </a:xfrm>
          <a:prstGeom prst="wedgeEllipseCallout">
            <a:avLst>
              <a:gd name="adj1" fmla="val -56613"/>
              <a:gd name="adj2" fmla="val 6939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  <a:cs typeface="ＭＳ Ｐゴシック" pitchFamily="-107" charset="-128"/>
              </a:rPr>
              <a:t>state  variable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762000" y="5181600"/>
            <a:ext cx="1769533" cy="863600"/>
          </a:xfrm>
          <a:prstGeom prst="wedgeEllipseCallout">
            <a:avLst>
              <a:gd name="adj1" fmla="val -50858"/>
              <a:gd name="adj2" fmla="val -58544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  <a:cs typeface="ＭＳ Ｐゴシック" pitchFamily="-107" charset="-128"/>
              </a:rPr>
              <a:t>sensor  variable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5198535" y="5232400"/>
            <a:ext cx="2116666" cy="863600"/>
          </a:xfrm>
          <a:prstGeom prst="wedgeEllipseCallout">
            <a:avLst>
              <a:gd name="adj1" fmla="val -58772"/>
              <a:gd name="adj2" fmla="val -151191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  <a:cs typeface="ＭＳ Ｐゴシック" pitchFamily="-107" charset="-128"/>
              </a:rPr>
              <a:t>sensor  state variable</a:t>
            </a:r>
          </a:p>
        </p:txBody>
      </p:sp>
    </p:spTree>
    <p:extLst>
      <p:ext uri="{BB962C8B-B14F-4D97-AF65-F5344CB8AC3E}">
        <p14:creationId xmlns:p14="http://schemas.microsoft.com/office/powerpoint/2010/main" val="4372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norm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429" y="12700"/>
            <a:ext cx="3748795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75402</TotalTime>
  <Words>1550</Words>
  <Application>Microsoft Macintosh PowerPoint</Application>
  <PresentationFormat>Widescreen</PresentationFormat>
  <Paragraphs>321</Paragraphs>
  <Slides>26</Slides>
  <Notes>4</Notes>
  <HiddenSlides>3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Wingdings</vt:lpstr>
      <vt:lpstr>dan-berkeley-nlp-v1</vt:lpstr>
      <vt:lpstr>Videoclip</vt:lpstr>
      <vt:lpstr>Photo Editor Photo</vt:lpstr>
      <vt:lpstr>CS 188: Artificial Intelligence </vt:lpstr>
      <vt:lpstr>Dynamic Bayes Nets</vt:lpstr>
      <vt:lpstr>Dynamic Bayes Nets (DBNs)</vt:lpstr>
      <vt:lpstr>DBNs and HMMs</vt:lpstr>
      <vt:lpstr>Exact Inference in DBNs</vt:lpstr>
      <vt:lpstr>PowerPoint Presentation</vt:lpstr>
      <vt:lpstr>Application: ICU monitoring</vt:lpstr>
      <vt:lpstr>Toy DBN: heart rate monitoring </vt:lpstr>
      <vt:lpstr>PowerPoint Presentation</vt:lpstr>
      <vt:lpstr>ICU data: 22 variables, 1min ave</vt:lpstr>
      <vt:lpstr>PowerPoint Presentation</vt:lpstr>
      <vt:lpstr>Particle Filtering</vt:lpstr>
      <vt:lpstr>We need a new algorithm!</vt:lpstr>
      <vt:lpstr>We need a new idea!</vt:lpstr>
      <vt:lpstr>Particle Filtering</vt:lpstr>
      <vt:lpstr>Representation: Particles</vt:lpstr>
      <vt:lpstr>Particle Filtering: Prediction step</vt:lpstr>
      <vt:lpstr>Particle Filtering: Update step</vt:lpstr>
      <vt:lpstr>Particle Filtering: Resample</vt:lpstr>
      <vt:lpstr>Summary: Particle Filtering</vt:lpstr>
      <vt:lpstr>Particle filtering on umbrella model</vt:lpstr>
      <vt:lpstr>Robot Localization</vt:lpstr>
      <vt:lpstr>Particle Filter Localization (Sonar)</vt:lpstr>
      <vt:lpstr>Robot Mapping</vt:lpstr>
      <vt:lpstr>Particle Filter SLAM – Video 1</vt:lpstr>
      <vt:lpstr>Particle Filter SLAM – Video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4135</cp:revision>
  <cp:lastPrinted>2014-03-13T16:53:01Z</cp:lastPrinted>
  <dcterms:created xsi:type="dcterms:W3CDTF">2004-08-27T04:16:05Z</dcterms:created>
  <dcterms:modified xsi:type="dcterms:W3CDTF">2021-03-08T05:16:17Z</dcterms:modified>
</cp:coreProperties>
</file>