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26"/>
  </p:notesMasterIdLst>
  <p:handoutMasterIdLst>
    <p:handoutMasterId r:id="rId27"/>
  </p:handoutMasterIdLst>
  <p:sldIdLst>
    <p:sldId id="460" r:id="rId2"/>
    <p:sldId id="491" r:id="rId3"/>
    <p:sldId id="517" r:id="rId4"/>
    <p:sldId id="542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19" r:id="rId13"/>
    <p:sldId id="541" r:id="rId14"/>
    <p:sldId id="520" r:id="rId15"/>
    <p:sldId id="521" r:id="rId16"/>
    <p:sldId id="510" r:id="rId17"/>
    <p:sldId id="513" r:id="rId18"/>
    <p:sldId id="514" r:id="rId19"/>
    <p:sldId id="522" r:id="rId20"/>
    <p:sldId id="526" r:id="rId21"/>
    <p:sldId id="524" r:id="rId22"/>
    <p:sldId id="525" r:id="rId23"/>
    <p:sldId id="527" r:id="rId24"/>
    <p:sldId id="528" r:id="rId25"/>
  </p:sldIdLst>
  <p:sldSz cx="12192000" cy="6858000"/>
  <p:notesSz cx="7315200" cy="9601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D"/>
    <a:srgbClr val="3333FF"/>
    <a:srgbClr val="FFF16B"/>
    <a:srgbClr val="33CC33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0"/>
    <p:restoredTop sz="94762"/>
  </p:normalViewPr>
  <p:slideViewPr>
    <p:cSldViewPr snapToGrid="0">
      <p:cViewPr varScale="1">
        <p:scale>
          <a:sx n="119" d="100"/>
          <a:sy n="119" d="100"/>
        </p:scale>
        <p:origin x="23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40C18FC-EE2D-42E8-B71B-E316FD6071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200DAEC-8020-4CF7-A90A-331E0EE17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Calibri"/>
                <a:cs typeface="Calibri"/>
              </a:rPr>
              <a:t>Note: pretty short lecture, good one to present mini-contest results or anything else not </a:t>
            </a:r>
            <a:r>
              <a:rPr lang="en-US" sz="1200" baseline="0">
                <a:latin typeface="Calibri"/>
                <a:cs typeface="Calibri"/>
              </a:rPr>
              <a:t>exactly lecture.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6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150C38-8F90-468C-8ADD-18932126F018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  <a:r>
              <a:rPr lang="en-US" baseline="0" dirty="0"/>
              <a:t>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2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2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0D98D4-78BC-410E-807E-3CF904F29929}" type="slidenum">
              <a:rPr lang="en-US" sz="1300"/>
              <a:pPr eaLnBrk="1" hangingPunct="1"/>
              <a:t>5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67A021-EE08-411B-BCD8-80D56E705DA8}" type="slidenum">
              <a:rPr lang="en-US" sz="1300"/>
              <a:pPr eaLnBrk="1" hangingPunct="1"/>
              <a:t>6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D1D1D66-829D-40F7-87E0-0A1B418824B1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6F41D82-CFF6-49DA-BB1F-0BF0014E07B6}" type="slidenum">
              <a:rPr lang="en-US" sz="1300"/>
              <a:pPr eaLnBrk="1" hangingPunct="1"/>
              <a:t>8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F25A04-AD2E-44F3-AFC4-F98EA25C7AF0}" type="slidenum">
              <a:rPr lang="en-US" sz="1300"/>
              <a:pPr eaLnBrk="1" hangingPunct="1"/>
              <a:t>9</a:t>
            </a:fld>
            <a:endParaRPr 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C31FDCF-3A5F-45BB-BE78-2255FC240CFB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837CE-2868-4A24-AB49-9D6ECFAE0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6A190-8AB7-4691-9B1A-A7A256B1B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2BF44-F5DC-417D-9079-2D3083838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20002-19F1-4774-AF43-286B6C1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36B34-1B90-46F4-A9FD-203AD0F3F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737EC-F46C-4BDE-97B4-414C27CD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94C94-7C12-4DBB-8C4A-35B5A4CE2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BA95B-2345-4C5A-9B56-F1F9E0D05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3B8CD-5DCF-4A13-886D-84358CFE1E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A8097-C3C0-403A-AC97-EA80930ED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4B70B-A198-4F20-B03F-8CDDBD258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517FA1F-2885-4781-AF47-C9AEB50C4E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Inference in Markov Models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2" y="2971800"/>
            <a:ext cx="6790812" cy="1495832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152792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81126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t=4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1C1C1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3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4" name="Line 29"/>
          <p:cNvSpPr>
            <a:spLocks noChangeShapeType="1"/>
          </p:cNvSpPr>
          <p:nvPr/>
        </p:nvSpPr>
        <p:spPr bwMode="auto">
          <a:xfrm>
            <a:off x="4886325" y="2400300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5" name="Rectangle 30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26" name="Rectangle 31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5327" name="Rectangle 32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5328" name="Rectangle 33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5329" name="Oval 34"/>
          <p:cNvSpPr>
            <a:spLocks noChangeArrowheads="1"/>
          </p:cNvSpPr>
          <p:nvPr/>
        </p:nvSpPr>
        <p:spPr bwMode="auto">
          <a:xfrm>
            <a:off x="44958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30" name="Line 35"/>
          <p:cNvSpPr>
            <a:spLocks noChangeShapeType="1"/>
          </p:cNvSpPr>
          <p:nvPr/>
        </p:nvSpPr>
        <p:spPr bwMode="auto">
          <a:xfrm flipV="1">
            <a:off x="46910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31" name="Line 36"/>
          <p:cNvSpPr>
            <a:spLocks noChangeShapeType="1"/>
          </p:cNvSpPr>
          <p:nvPr/>
        </p:nvSpPr>
        <p:spPr bwMode="auto">
          <a:xfrm>
            <a:off x="4686300" y="2586038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332" name="Line 37"/>
          <p:cNvSpPr>
            <a:spLocks noChangeShapeType="1"/>
          </p:cNvSpPr>
          <p:nvPr/>
        </p:nvSpPr>
        <p:spPr bwMode="auto">
          <a:xfrm flipH="1">
            <a:off x="42433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5286" name="AutoShape 38"/>
          <p:cNvSpPr>
            <a:spLocks noChangeArrowheads="1"/>
          </p:cNvSpPr>
          <p:nvPr/>
        </p:nvSpPr>
        <p:spPr bwMode="auto">
          <a:xfrm>
            <a:off x="4872038" y="228123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t=5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4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5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6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7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8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59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0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1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2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3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4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5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6" name="Rectangle 23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7" name="Rectangle 24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8" name="Rectangle 25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69" name="Rectangle 26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0" name="Rectangle 27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1" name="Line 28"/>
          <p:cNvSpPr>
            <a:spLocks noChangeShapeType="1"/>
          </p:cNvSpPr>
          <p:nvPr/>
        </p:nvSpPr>
        <p:spPr bwMode="auto">
          <a:xfrm>
            <a:off x="4886325" y="2400300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2" name="Rectangle 29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3" name="Rectangle 30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7374" name="Rectangle 31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7375" name="Rectangle 32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7376" name="Oval 33"/>
          <p:cNvSpPr>
            <a:spLocks noChangeArrowheads="1"/>
          </p:cNvSpPr>
          <p:nvPr/>
        </p:nvSpPr>
        <p:spPr bwMode="auto">
          <a:xfrm>
            <a:off x="50292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7" name="Line 34"/>
          <p:cNvSpPr>
            <a:spLocks noChangeShapeType="1"/>
          </p:cNvSpPr>
          <p:nvPr/>
        </p:nvSpPr>
        <p:spPr bwMode="auto">
          <a:xfrm flipV="1">
            <a:off x="52244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8" name="Line 35"/>
          <p:cNvSpPr>
            <a:spLocks noChangeShapeType="1"/>
          </p:cNvSpPr>
          <p:nvPr/>
        </p:nvSpPr>
        <p:spPr bwMode="auto">
          <a:xfrm>
            <a:off x="5219700" y="2586038"/>
            <a:ext cx="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79" name="Line 36"/>
          <p:cNvSpPr>
            <a:spLocks noChangeShapeType="1"/>
          </p:cNvSpPr>
          <p:nvPr/>
        </p:nvSpPr>
        <p:spPr bwMode="auto">
          <a:xfrm>
            <a:off x="5414963" y="2400300"/>
            <a:ext cx="242887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80" name="Line 37"/>
          <p:cNvSpPr>
            <a:spLocks noChangeShapeType="1"/>
          </p:cNvSpPr>
          <p:nvPr/>
        </p:nvSpPr>
        <p:spPr bwMode="auto">
          <a:xfrm flipH="1">
            <a:off x="47767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7381" name="Rectangle 38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1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Aim: devise a </a:t>
            </a:r>
            <a:r>
              <a:rPr lang="en-US" b="1" i="1" dirty="0">
                <a:solidFill>
                  <a:srgbClr val="FF0000"/>
                </a:solidFill>
              </a:rPr>
              <a:t>recursive filtering </a:t>
            </a:r>
            <a:r>
              <a:rPr lang="en-US" dirty="0"/>
              <a:t>algorithm of the form</a:t>
            </a:r>
          </a:p>
          <a:p>
            <a:pPr lvl="1"/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sz="3200" baseline="-25000" dirty="0">
                <a:solidFill>
                  <a:srgbClr val="0000FF"/>
                </a:solidFill>
              </a:rPr>
              <a:t>1: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= </a:t>
            </a: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endParaRPr lang="en-US" dirty="0">
              <a:solidFill>
                <a:srgbClr val="CC00CC"/>
              </a:solidFill>
            </a:endParaRP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Aim: devise a </a:t>
            </a:r>
            <a:r>
              <a:rPr lang="en-US" b="1" i="1" dirty="0">
                <a:solidFill>
                  <a:srgbClr val="FF0000"/>
                </a:solidFill>
              </a:rPr>
              <a:t>recursive filtering </a:t>
            </a:r>
            <a:r>
              <a:rPr lang="en-US" dirty="0"/>
              <a:t>algorithm of the form</a:t>
            </a:r>
          </a:p>
          <a:p>
            <a:pPr lvl="1"/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sz="3200" baseline="-25000" dirty="0">
                <a:solidFill>
                  <a:srgbClr val="0000FF"/>
                </a:solidFill>
              </a:rPr>
              <a:t>1: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= </a:t>
            </a: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endParaRPr lang="en-US" dirty="0">
              <a:solidFill>
                <a:srgbClr val="CC00CC"/>
              </a:solidFill>
            </a:endParaRP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 =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>
                <a:solidFill>
                  <a:srgbClr val="CC00CC"/>
                </a:solidFill>
              </a:rPr>
              <a:t>                      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>
                <a:solidFill>
                  <a:srgbClr val="CC00CC"/>
                </a:solidFill>
              </a:rPr>
              <a:t>                      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baseline="-25000" dirty="0">
                <a:solidFill>
                  <a:srgbClr val="CC00CC"/>
                </a:solidFill>
              </a:rPr>
              <a:t>1: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3200" dirty="0">
                <a:solidFill>
                  <a:srgbClr val="CC00CC"/>
                </a:solidFill>
              </a:rPr>
              <a:t>                       =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CC00CC"/>
                </a:solidFill>
              </a:rPr>
              <a:t>P</a:t>
            </a:r>
            <a:r>
              <a:rPr lang="en-US" sz="3200" dirty="0">
                <a:solidFill>
                  <a:srgbClr val="CC00CC"/>
                </a:solidFill>
              </a:rPr>
              <a:t>(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|</a:t>
            </a:r>
            <a:r>
              <a:rPr lang="en-US" sz="3200" i="1" dirty="0">
                <a:solidFill>
                  <a:srgbClr val="CC00CC"/>
                </a:solidFill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)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51000" dirty="0" err="1">
                <a:solidFill>
                  <a:srgbClr val="CC00CC"/>
                </a:solidFill>
                <a:sym typeface="Symbol"/>
              </a:rPr>
              <a:t>t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200" dirty="0">
                <a:solidFill>
                  <a:srgbClr val="CC00CC"/>
                </a:solidFill>
              </a:rPr>
              <a:t>| 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baseline="-25000" dirty="0">
                <a:solidFill>
                  <a:srgbClr val="CC00CC"/>
                </a:solidFill>
              </a:rPr>
              <a:t>1: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baseline="-25000" dirty="0">
                <a:solidFill>
                  <a:srgbClr val="CC00CC"/>
                </a:solidFill>
              </a:rPr>
              <a:t>1: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3200" dirty="0">
                <a:solidFill>
                  <a:srgbClr val="CC00CC"/>
                </a:solidFill>
              </a:rPr>
              <a:t>                       =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CC00CC"/>
                </a:solidFill>
              </a:rPr>
              <a:t>P</a:t>
            </a:r>
            <a:r>
              <a:rPr lang="en-US" sz="3200" dirty="0">
                <a:solidFill>
                  <a:srgbClr val="CC00CC"/>
                </a:solidFill>
              </a:rPr>
              <a:t>(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|</a:t>
            </a:r>
            <a:r>
              <a:rPr lang="en-US" sz="3200" i="1" dirty="0">
                <a:solidFill>
                  <a:srgbClr val="CC00CC"/>
                </a:solidFill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)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200" dirty="0">
                <a:solidFill>
                  <a:srgbClr val="CC00CC"/>
                </a:solidFill>
              </a:rPr>
              <a:t>| 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baseline="-25000" dirty="0">
                <a:solidFill>
                  <a:srgbClr val="CC00CC"/>
                </a:solidFill>
              </a:rPr>
              <a:t>1: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CC00C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3733800"/>
            <a:ext cx="685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29200" y="3733800"/>
            <a:ext cx="685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6096000" y="2514600"/>
            <a:ext cx="3200400" cy="457200"/>
          </a:xfrm>
          <a:prstGeom prst="wedgeRoundRectCallout">
            <a:avLst>
              <a:gd name="adj1" fmla="val -62499"/>
              <a:gd name="adj2" fmla="val 19861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Bayes’ rule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4267200"/>
            <a:ext cx="13716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6477000" y="3048000"/>
            <a:ext cx="3505200" cy="457200"/>
          </a:xfrm>
          <a:prstGeom prst="wedgeRoundRectCallout">
            <a:avLst>
              <a:gd name="adj1" fmla="val -62499"/>
              <a:gd name="adj2" fmla="val 19861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conditional independence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4876800"/>
            <a:ext cx="19050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4876800"/>
            <a:ext cx="16764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4876800"/>
            <a:ext cx="304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6400800" y="5486400"/>
            <a:ext cx="1524000" cy="457200"/>
          </a:xfrm>
          <a:prstGeom prst="wedgeRoundRectCallout">
            <a:avLst>
              <a:gd name="adj1" fmla="val -66593"/>
              <a:gd name="adj2" fmla="val -1763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648200" y="5486400"/>
            <a:ext cx="1524000" cy="457200"/>
          </a:xfrm>
          <a:prstGeom prst="wedgeRoundRectCallout">
            <a:avLst>
              <a:gd name="adj1" fmla="val -66593"/>
              <a:gd name="adj2" fmla="val -1763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209800" y="5486400"/>
            <a:ext cx="1524000" cy="457200"/>
          </a:xfrm>
          <a:prstGeom prst="wedgeRoundRectCallout">
            <a:avLst>
              <a:gd name="adj1" fmla="val 25907"/>
              <a:gd name="adj2" fmla="val -168056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772400" y="3733800"/>
            <a:ext cx="3505200" cy="457200"/>
          </a:xfrm>
          <a:prstGeom prst="wedgeRoundRectCallout">
            <a:avLst>
              <a:gd name="adj1" fmla="val -62499"/>
              <a:gd name="adj2" fmla="val 19861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Condition on </a:t>
            </a:r>
            <a:r>
              <a:rPr lang="en-US" i="1" dirty="0" err="1">
                <a:solidFill>
                  <a:srgbClr val="CC00CC"/>
                </a:solidFill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</a:rPr>
              <a:t>t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839200" y="5486400"/>
            <a:ext cx="1066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/>
          <p:cNvSpPr/>
          <p:nvPr/>
        </p:nvSpPr>
        <p:spPr>
          <a:xfrm>
            <a:off x="10058400" y="4191000"/>
            <a:ext cx="2133600" cy="762000"/>
          </a:xfrm>
          <a:prstGeom prst="wedgeRoundRectCallout">
            <a:avLst>
              <a:gd name="adj1" fmla="val -55978"/>
              <a:gd name="adj2" fmla="val 119166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conditional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5369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</a:rPr>
              <a:t>=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CC00CC"/>
                </a:solidFill>
              </a:rPr>
              <a:t>P</a:t>
            </a:r>
            <a:r>
              <a:rPr lang="en-US" sz="3200" dirty="0">
                <a:solidFill>
                  <a:srgbClr val="CC00CC"/>
                </a:solidFill>
              </a:rPr>
              <a:t>(</a:t>
            </a:r>
            <a:r>
              <a:rPr lang="en-US" sz="3200" i="1" dirty="0">
                <a:solidFill>
                  <a:srgbClr val="CC00CC"/>
                </a:solidFill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|</a:t>
            </a:r>
            <a:r>
              <a:rPr lang="en-US" sz="3200" i="1" dirty="0">
                <a:solidFill>
                  <a:srgbClr val="CC00CC"/>
                </a:solidFill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</a:rPr>
              <a:t>)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00FF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00FF"/>
                </a:solidFill>
                <a:sym typeface="Symbol"/>
              </a:rPr>
              <a:t>(</a:t>
            </a:r>
            <a:r>
              <a:rPr lang="en-US" sz="3200" i="1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| </a:t>
            </a:r>
            <a:r>
              <a:rPr lang="en-US" sz="3200" i="1" dirty="0">
                <a:solidFill>
                  <a:srgbClr val="0000FF"/>
                </a:solidFill>
              </a:rPr>
              <a:t>e</a:t>
            </a:r>
            <a:r>
              <a:rPr lang="en-US" sz="3200" baseline="-25000" dirty="0">
                <a:solidFill>
                  <a:srgbClr val="0000FF"/>
                </a:solidFill>
              </a:rPr>
              <a:t>1:</a:t>
            </a:r>
            <a:r>
              <a:rPr lang="en-US" sz="3200" i="1" baseline="-25000" dirty="0">
                <a:solidFill>
                  <a:srgbClr val="0000FF"/>
                </a:solidFill>
              </a:rPr>
              <a:t>t</a:t>
            </a:r>
            <a:r>
              <a:rPr lang="en-US" sz="3200" dirty="0">
                <a:solidFill>
                  <a:srgbClr val="0000FF"/>
                </a:solidFill>
                <a:sym typeface="Symbol"/>
              </a:rPr>
              <a:t>)</a:t>
            </a:r>
            <a:r>
              <a:rPr lang="en-US" sz="3200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</a:rPr>
              <a:t>+1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cap="small" dirty="0">
                <a:solidFill>
                  <a:srgbClr val="008000"/>
                </a:solidFill>
                <a:sym typeface="Symbol"/>
              </a:rPr>
              <a:t>Forward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,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dirty="0">
                <a:solidFill>
                  <a:srgbClr val="CC00CC"/>
                </a:solidFill>
              </a:rPr>
              <a:t>)</a:t>
            </a:r>
            <a:endParaRPr lang="en-US" b="1" i="1" dirty="0">
              <a:solidFill>
                <a:srgbClr val="CC00CC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</a:t>
            </a:r>
            <a:r>
              <a:rPr lang="en-US" i="1" dirty="0">
                <a:solidFill>
                  <a:srgbClr val="CC00CD"/>
                </a:solidFill>
                <a:sym typeface="Symbol"/>
              </a:rPr>
              <a:t>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lvl="1"/>
            <a:endParaRPr lang="en-US" sz="2800" dirty="0">
              <a:solidFill>
                <a:srgbClr val="000090"/>
              </a:solidFill>
              <a:sym typeface="Symbol"/>
            </a:endParaRPr>
          </a:p>
          <a:p>
            <a:pPr marL="0" indent="0">
              <a:buNone/>
            </a:pPr>
            <a:endParaRPr lang="en-US" dirty="0">
              <a:solidFill>
                <a:srgbClr val="CC00C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2133600"/>
            <a:ext cx="38862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7600" y="2133600"/>
            <a:ext cx="16764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2133600"/>
            <a:ext cx="3048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543800" y="2743200"/>
            <a:ext cx="1524000" cy="457200"/>
          </a:xfrm>
          <a:prstGeom prst="wedgeRoundRectCallout">
            <a:avLst>
              <a:gd name="adj1" fmla="val -66593"/>
              <a:gd name="adj2" fmla="val -1763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648200" y="2743200"/>
            <a:ext cx="1524000" cy="457200"/>
          </a:xfrm>
          <a:prstGeom prst="wedgeRoundRectCallout">
            <a:avLst>
              <a:gd name="adj1" fmla="val -66593"/>
              <a:gd name="adj2" fmla="val -17638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209800" y="2743200"/>
            <a:ext cx="1524000" cy="457200"/>
          </a:xfrm>
          <a:prstGeom prst="wedgeRoundRectCallout">
            <a:avLst>
              <a:gd name="adj1" fmla="val 25907"/>
              <a:gd name="adj2" fmla="val -168056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4749800"/>
            <a:ext cx="12192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0" y="5207000"/>
            <a:ext cx="1193800" cy="1193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594360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same thing in linear algebra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Transition matrix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/>
              <a:t>, observation matrix </a:t>
            </a:r>
            <a:r>
              <a:rPr lang="en-US" i="1" dirty="0" err="1">
                <a:solidFill>
                  <a:srgbClr val="CC00CC"/>
                </a:solidFill>
                <a:latin typeface="Calibri"/>
                <a:cs typeface="Calibri"/>
              </a:rPr>
              <a:t>O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dirty="0"/>
          </a:p>
          <a:p>
            <a:pPr lvl="1"/>
            <a:r>
              <a:rPr lang="en-US" dirty="0">
                <a:latin typeface="Calibri"/>
                <a:cs typeface="Calibri"/>
                <a:sym typeface="Symbol"/>
              </a:rPr>
              <a:t>Observation matrix has state likelihoods for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  <a:sym typeface="Symbol"/>
              </a:rPr>
              <a:t> along diagonal</a:t>
            </a:r>
          </a:p>
          <a:p>
            <a:pPr lvl="1"/>
            <a:r>
              <a:rPr lang="en-US" dirty="0">
                <a:latin typeface="Calibri"/>
                <a:cs typeface="Calibri"/>
                <a:sym typeface="Symbol"/>
              </a:rPr>
              <a:t>E.g., for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U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= true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O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=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   </a:t>
            </a:r>
            <a:r>
              <a:rPr lang="en-US" sz="4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endParaRPr lang="en-US" dirty="0">
              <a:sym typeface="Symbol"/>
            </a:endParaRPr>
          </a:p>
          <a:p>
            <a:r>
              <a:rPr lang="en-US" dirty="0"/>
              <a:t>Filtering algorithm becomes</a:t>
            </a:r>
          </a:p>
          <a:p>
            <a:pPr lvl="1"/>
            <a:r>
              <a:rPr lang="en-US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O</a:t>
            </a:r>
            <a:r>
              <a:rPr lang="en-US" i="1" baseline="-25000" dirty="0">
                <a:solidFill>
                  <a:srgbClr val="CC00CC"/>
                </a:solidFill>
              </a:rPr>
              <a:t>t</a:t>
            </a:r>
            <a:r>
              <a:rPr lang="en-US" baseline="-25000" dirty="0">
                <a:solidFill>
                  <a:srgbClr val="CC00CC"/>
                </a:solidFill>
              </a:rPr>
              <a:t>+1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30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t</a:t>
            </a:r>
            <a:endParaRPr lang="en-US" dirty="0"/>
          </a:p>
          <a:p>
            <a:endParaRPr lang="en-US" dirty="0">
              <a:solidFill>
                <a:srgbClr val="CC00CC"/>
              </a:solidFill>
              <a:latin typeface="Calibri"/>
              <a:cs typeface="Calibri"/>
            </a:endParaRPr>
          </a:p>
          <a:p>
            <a:pPr marL="457176" lvl="1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68285"/>
              </p:ext>
            </p:extLst>
          </p:nvPr>
        </p:nvGraphicFramePr>
        <p:xfrm>
          <a:off x="8382000" y="27051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71774"/>
              </p:ext>
            </p:extLst>
          </p:nvPr>
        </p:nvGraphicFramePr>
        <p:xfrm>
          <a:off x="8382000" y="45720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2024" y="2667000"/>
            <a:ext cx="89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0.2   0</a:t>
            </a:r>
          </a:p>
          <a:p>
            <a:r>
              <a:rPr lang="en-US" dirty="0">
                <a:solidFill>
                  <a:srgbClr val="CC00CC"/>
                </a:solidFill>
              </a:rPr>
              <a:t> 0   0.9</a:t>
            </a:r>
          </a:p>
        </p:txBody>
      </p:sp>
    </p:spTree>
    <p:extLst>
      <p:ext uri="{BB962C8B-B14F-4D97-AF65-F5344CB8AC3E}">
        <p14:creationId xmlns:p14="http://schemas.microsoft.com/office/powerpoint/2010/main" val="17693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9982200" cy="11430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cxnSp>
        <p:nvCxnSpPr>
          <p:cNvPr id="11" name="Straight Arrow Connector 10"/>
          <p:cNvCxnSpPr>
            <a:endCxn id="52" idx="2"/>
          </p:cNvCxnSpPr>
          <p:nvPr/>
        </p:nvCxnSpPr>
        <p:spPr>
          <a:xfrm>
            <a:off x="2133600" y="43275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57600" y="4716463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53" idx="2"/>
          </p:cNvCxnSpPr>
          <p:nvPr/>
        </p:nvCxnSpPr>
        <p:spPr>
          <a:xfrm flipV="1">
            <a:off x="4419600" y="4327525"/>
            <a:ext cx="53340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43600" y="4724401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667000" y="5241925"/>
            <a:ext cx="1981200" cy="7620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Umbrella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0" name="Oval 49"/>
          <p:cNvSpPr/>
          <p:nvPr/>
        </p:nvSpPr>
        <p:spPr>
          <a:xfrm>
            <a:off x="4953000" y="5241925"/>
            <a:ext cx="1981200" cy="7620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Umbrella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51" name="Oval 50"/>
          <p:cNvSpPr/>
          <p:nvPr/>
        </p:nvSpPr>
        <p:spPr>
          <a:xfrm>
            <a:off x="381000" y="3946525"/>
            <a:ext cx="19812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Weather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52" name="Oval 51"/>
          <p:cNvSpPr/>
          <p:nvPr/>
        </p:nvSpPr>
        <p:spPr>
          <a:xfrm>
            <a:off x="2667000" y="3946525"/>
            <a:ext cx="19812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Weather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4953000" y="3946525"/>
            <a:ext cx="19812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333399"/>
                </a:solidFill>
                <a:latin typeface="Calibri"/>
                <a:cs typeface="Calibri"/>
              </a:rPr>
              <a:t>Weather</a:t>
            </a:r>
            <a:r>
              <a:rPr lang="en-US" baseline="-25000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78" y="63500"/>
            <a:ext cx="2621611" cy="890016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>
            <a:off x="6934200" y="432752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0" y="2895600"/>
            <a:ext cx="132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f(sun) = 0.5</a:t>
            </a:r>
          </a:p>
          <a:p>
            <a:r>
              <a:rPr lang="en-US" dirty="0">
                <a:latin typeface="Calibri"/>
                <a:cs typeface="Calibri"/>
              </a:rPr>
              <a:t>f(rain)  = 0.5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36434" y="1676400"/>
            <a:ext cx="52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 0.6</a:t>
            </a:r>
          </a:p>
          <a:p>
            <a:r>
              <a:rPr lang="en-US" dirty="0">
                <a:latin typeface="Calibri"/>
                <a:cs typeface="Calibri"/>
              </a:rPr>
              <a:t> 0.4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0" y="2858869"/>
            <a:ext cx="1388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f(sun) = 0.25</a:t>
            </a:r>
          </a:p>
          <a:p>
            <a:r>
              <a:rPr lang="en-US" dirty="0">
                <a:latin typeface="Calibri"/>
                <a:cs typeface="Calibri"/>
              </a:rPr>
              <a:t>f(rain) = 0.75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1200" y="1676400"/>
            <a:ext cx="593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0.45</a:t>
            </a:r>
          </a:p>
          <a:p>
            <a:r>
              <a:rPr lang="en-US" dirty="0">
                <a:latin typeface="Calibri"/>
                <a:cs typeface="Calibri"/>
              </a:rPr>
              <a:t>0.55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7800" y="2895600"/>
            <a:ext cx="150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f(sun) = 0.154</a:t>
            </a:r>
          </a:p>
          <a:p>
            <a:r>
              <a:rPr lang="en-US" dirty="0">
                <a:latin typeface="Calibri"/>
                <a:cs typeface="Calibri"/>
              </a:rPr>
              <a:t>f(rain) = 0.846</a:t>
            </a:r>
          </a:p>
        </p:txBody>
      </p:sp>
      <p:cxnSp>
        <p:nvCxnSpPr>
          <p:cNvPr id="32" name="Straight Arrow Connector 31"/>
          <p:cNvCxnSpPr>
            <a:stCxn id="3" idx="3"/>
            <a:endCxn id="27" idx="1"/>
          </p:cNvCxnSpPr>
          <p:nvPr/>
        </p:nvCxnSpPr>
        <p:spPr>
          <a:xfrm flipV="1">
            <a:off x="2086176" y="1999566"/>
            <a:ext cx="1450258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00989" y="2322731"/>
            <a:ext cx="0" cy="53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6030176" y="2322731"/>
            <a:ext cx="57984" cy="53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3"/>
            <a:endCxn id="29" idx="1"/>
          </p:cNvCxnSpPr>
          <p:nvPr/>
        </p:nvCxnSpPr>
        <p:spPr>
          <a:xfrm flipV="1">
            <a:off x="4436984" y="1999566"/>
            <a:ext cx="1354216" cy="1182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53205"/>
              </p:ext>
            </p:extLst>
          </p:nvPr>
        </p:nvGraphicFramePr>
        <p:xfrm>
          <a:off x="7848600" y="26670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05627"/>
              </p:ext>
            </p:extLst>
          </p:nvPr>
        </p:nvGraphicFramePr>
        <p:xfrm>
          <a:off x="7848600" y="4495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49176"/>
              </p:ext>
            </p:extLst>
          </p:nvPr>
        </p:nvGraphicFramePr>
        <p:xfrm>
          <a:off x="381000" y="4952873"/>
          <a:ext cx="1413387" cy="91449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5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22899" y="1981200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8200" y="1981200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0000" y="236220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72200" y="2362200"/>
            <a:ext cx="89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6171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3" grpId="0"/>
      <p:bldP spid="27" grpId="0"/>
      <p:bldP spid="28" grpId="0"/>
      <p:bldP spid="29" grpId="0"/>
      <p:bldP spid="30" grpId="0"/>
      <p:bldP spid="14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– Hunting Invisible Ghosts with Sonar</a:t>
            </a:r>
          </a:p>
        </p:txBody>
      </p:sp>
      <p:pic>
        <p:nvPicPr>
          <p:cNvPr id="5" name="Picture 4" descr="Screen Shot 2014-08-21 at 7.4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58" y="1219200"/>
            <a:ext cx="6297884" cy="5277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911" y="6507901"/>
            <a:ext cx="440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– Sonar – No Beliefs(L14D1)]</a:t>
            </a:r>
          </a:p>
        </p:txBody>
      </p:sp>
    </p:spTree>
    <p:extLst>
      <p:ext uri="{BB962C8B-B14F-4D97-AF65-F5344CB8AC3E}">
        <p14:creationId xmlns:p14="http://schemas.microsoft.com/office/powerpoint/2010/main" val="369933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</a:t>
            </a:r>
            <a:r>
              <a:rPr lang="en-US" dirty="0" err="1"/>
              <a:t>Pacman</a:t>
            </a:r>
            <a:r>
              <a:rPr lang="en-US" dirty="0"/>
              <a:t> – Sonar</a:t>
            </a:r>
          </a:p>
        </p:txBody>
      </p:sp>
      <p:pic>
        <p:nvPicPr>
          <p:cNvPr id="5" name="Pacman sonar (P4) -- with belie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0720" y="1143000"/>
            <a:ext cx="829056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Likely Explanation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387" y="1442418"/>
            <a:ext cx="7797750" cy="4729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19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=1: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CC00CC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=1: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6934200" y="4800600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notation: </a:t>
            </a:r>
          </a:p>
          <a:p>
            <a:r>
              <a:rPr lang="en-US" sz="2400" i="1" kern="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a</a:t>
            </a:r>
            <a:r>
              <a:rPr lang="en-US" sz="3200" kern="0" baseline="-2500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: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b</a:t>
            </a:r>
            <a:r>
              <a:rPr lang="en-US" sz="3200" kern="0" dirty="0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/>
                <a:ea typeface="+mn-ea"/>
                <a:cs typeface="Calibri"/>
              </a:rPr>
              <a:t>= </a:t>
            </a:r>
            <a:r>
              <a:rPr lang="en-US" dirty="0"/>
              <a:t> </a:t>
            </a:r>
            <a:r>
              <a:rPr lang="en-US" sz="2400" i="1" kern="0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sz="2400" i="1" kern="0" dirty="0">
                <a:solidFill>
                  <a:srgbClr val="CC00CC"/>
                </a:solidFill>
                <a:latin typeface="Calibri"/>
                <a:cs typeface="Calibri"/>
              </a:rPr>
              <a:t> , 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sz="3200" kern="0" baseline="-25000" dirty="0">
                <a:solidFill>
                  <a:srgbClr val="CC00CC"/>
                </a:solidFill>
                <a:latin typeface="Calibri"/>
                <a:cs typeface="Calibri"/>
              </a:rPr>
              <a:t>+1</a:t>
            </a:r>
            <a:r>
              <a:rPr lang="en-US" sz="2400" kern="0" dirty="0">
                <a:solidFill>
                  <a:srgbClr val="CC00CC"/>
                </a:solidFill>
                <a:latin typeface="Calibri"/>
                <a:cs typeface="Calibri"/>
              </a:rPr>
              <a:t>, …, </a:t>
            </a:r>
            <a:r>
              <a:rPr lang="en-US" sz="2400" i="1" kern="0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/>
                <a:cs typeface="Calibri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 err="1">
                <a:solidFill>
                  <a:srgbClr val="CC00CC"/>
                </a:solidFill>
              </a:rPr>
              <a:t>arg</a:t>
            </a:r>
            <a:r>
              <a:rPr lang="en-US" dirty="0">
                <a:solidFill>
                  <a:srgbClr val="CC00CC"/>
                </a:solidFill>
              </a:rPr>
              <a:t> 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4648200"/>
            <a:ext cx="8915400" cy="137160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1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Most likely explanation = most probable path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582400" cy="4953000"/>
          </a:xfrm>
        </p:spPr>
        <p:txBody>
          <a:bodyPr/>
          <a:lstStyle/>
          <a:p>
            <a:r>
              <a:rPr lang="en-US" sz="2400" b="1" i="1" dirty="0">
                <a:solidFill>
                  <a:srgbClr val="FF0000"/>
                </a:solidFill>
                <a:latin typeface="Calibri"/>
                <a:cs typeface="Calibri"/>
              </a:rPr>
              <a:t>State trellis</a:t>
            </a:r>
            <a:r>
              <a:rPr lang="en-US" sz="2400" dirty="0">
                <a:latin typeface="Calibri"/>
                <a:cs typeface="Calibri"/>
              </a:rPr>
              <a:t>: graph of states and transitions over time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Each arc represents some transition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-1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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Each arc has weight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(arcs to initial states have weight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r>
              <a:rPr lang="en-US" sz="2400" dirty="0">
                <a:latin typeface="Calibri"/>
                <a:cs typeface="Calibri"/>
              </a:rPr>
              <a:t>The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product</a:t>
            </a:r>
            <a:r>
              <a:rPr lang="en-US" sz="2400" dirty="0">
                <a:latin typeface="Calibri"/>
                <a:cs typeface="Calibri"/>
              </a:rPr>
              <a:t> of weights on a path is proportional to that state sequence’s probability </a:t>
            </a:r>
          </a:p>
          <a:p>
            <a:r>
              <a:rPr lang="en-US" sz="2400" dirty="0">
                <a:latin typeface="Calibri"/>
                <a:cs typeface="Calibri"/>
              </a:rPr>
              <a:t>Forward algorithm computes sums of paths,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cs typeface="Calibri"/>
              </a:rPr>
              <a:t>Viterbi algorithm </a:t>
            </a:r>
            <a:r>
              <a:rPr lang="en-US" sz="2400" dirty="0">
                <a:latin typeface="Calibri"/>
                <a:cs typeface="Calibri"/>
              </a:rPr>
              <a:t>computes best paths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1219200"/>
            <a:ext cx="4572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CC00CC"/>
                </a:solidFill>
              </a:rPr>
              <a:t>arg</a:t>
            </a:r>
            <a:r>
              <a:rPr lang="en-US" dirty="0">
                <a:solidFill>
                  <a:srgbClr val="CC00CC"/>
                </a:solidFill>
              </a:rPr>
              <a:t> max</a:t>
            </a:r>
            <a:r>
              <a:rPr lang="en-US" sz="2000" i="1" baseline="-25000" dirty="0">
                <a:solidFill>
                  <a:srgbClr val="CC00CC"/>
                </a:solidFill>
              </a:rPr>
              <a:t>x</a:t>
            </a:r>
            <a:r>
              <a:rPr lang="en-US" sz="1600" baseline="-50000" dirty="0">
                <a:solidFill>
                  <a:srgbClr val="CC00CC"/>
                </a:solidFill>
              </a:rPr>
              <a:t>1:</a:t>
            </a:r>
            <a:r>
              <a:rPr lang="en-US" sz="1600" i="1" baseline="-50000" dirty="0">
                <a:solidFill>
                  <a:srgbClr val="CC00CC"/>
                </a:solidFill>
              </a:rPr>
              <a:t>t</a:t>
            </a:r>
            <a:r>
              <a:rPr lang="en-US" sz="1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1:</a:t>
            </a:r>
            <a:r>
              <a:rPr lang="en-US" sz="20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2000" baseline="-25000" dirty="0">
                <a:solidFill>
                  <a:srgbClr val="CC00CC"/>
                </a:solidFill>
              </a:rPr>
              <a:t>1:</a:t>
            </a:r>
            <a:r>
              <a:rPr lang="en-US" sz="20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>
                <a:solidFill>
                  <a:srgbClr val="CC00CC"/>
                </a:solidFill>
              </a:rPr>
              <a:t>     = </a:t>
            </a:r>
            <a:r>
              <a:rPr lang="en-US" dirty="0" err="1">
                <a:solidFill>
                  <a:srgbClr val="CC00CC"/>
                </a:solidFill>
              </a:rPr>
              <a:t>arg</a:t>
            </a:r>
            <a:r>
              <a:rPr lang="en-US" dirty="0">
                <a:solidFill>
                  <a:srgbClr val="CC00CC"/>
                </a:solidFill>
              </a:rPr>
              <a:t> max</a:t>
            </a:r>
            <a:r>
              <a:rPr lang="en-US" sz="2000" i="1" baseline="-25000" dirty="0">
                <a:solidFill>
                  <a:srgbClr val="CC00CC"/>
                </a:solidFill>
              </a:rPr>
              <a:t>x</a:t>
            </a:r>
            <a:r>
              <a:rPr lang="en-US" sz="1600" baseline="-50000" dirty="0">
                <a:solidFill>
                  <a:srgbClr val="CC00CC"/>
                </a:solidFill>
              </a:rPr>
              <a:t>1:</a:t>
            </a:r>
            <a:r>
              <a:rPr lang="en-US" sz="1600" i="1" baseline="-50000" dirty="0">
                <a:solidFill>
                  <a:srgbClr val="CC00CC"/>
                </a:solidFill>
              </a:rPr>
              <a:t>t</a:t>
            </a:r>
            <a:r>
              <a:rPr lang="en-US" sz="1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1:</a:t>
            </a:r>
            <a:r>
              <a:rPr lang="en-US" sz="20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2000" baseline="-25000" dirty="0">
                <a:solidFill>
                  <a:srgbClr val="CC00CC"/>
                </a:solidFill>
              </a:rPr>
              <a:t>1:</a:t>
            </a:r>
            <a:r>
              <a:rPr lang="en-US" sz="20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>
                <a:solidFill>
                  <a:srgbClr val="CC00CC"/>
                </a:solidFill>
              </a:rPr>
              <a:t>     = </a:t>
            </a:r>
            <a:r>
              <a:rPr lang="en-US" dirty="0" err="1">
                <a:solidFill>
                  <a:srgbClr val="CC00CC"/>
                </a:solidFill>
              </a:rPr>
              <a:t>arg</a:t>
            </a:r>
            <a:r>
              <a:rPr lang="en-US" dirty="0">
                <a:solidFill>
                  <a:srgbClr val="CC00CC"/>
                </a:solidFill>
              </a:rPr>
              <a:t> max</a:t>
            </a:r>
            <a:r>
              <a:rPr lang="en-US" sz="2000" i="1" baseline="-25000" dirty="0">
                <a:solidFill>
                  <a:srgbClr val="CC00CC"/>
                </a:solidFill>
              </a:rPr>
              <a:t>x</a:t>
            </a:r>
            <a:r>
              <a:rPr lang="en-US" sz="1600" baseline="-50000" dirty="0">
                <a:solidFill>
                  <a:srgbClr val="CC00CC"/>
                </a:solidFill>
              </a:rPr>
              <a:t>1:</a:t>
            </a:r>
            <a:r>
              <a:rPr lang="en-US" sz="1600" i="1" baseline="-50000" dirty="0">
                <a:solidFill>
                  <a:srgbClr val="CC00CC"/>
                </a:solidFill>
              </a:rPr>
              <a:t>t</a:t>
            </a:r>
            <a:r>
              <a:rPr lang="en-US" sz="1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</a:rPr>
              <a:t>1:</a:t>
            </a:r>
            <a:r>
              <a:rPr lang="en-US" sz="20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2000" baseline="-25000" dirty="0">
                <a:solidFill>
                  <a:srgbClr val="CC00CC"/>
                </a:solidFill>
              </a:rPr>
              <a:t>1:</a:t>
            </a:r>
            <a:r>
              <a:rPr lang="en-US" sz="20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r>
              <a:rPr lang="en-US" dirty="0">
                <a:solidFill>
                  <a:srgbClr val="CC00CC"/>
                </a:solidFill>
              </a:rPr>
              <a:t>     = </a:t>
            </a:r>
            <a:r>
              <a:rPr lang="en-US" dirty="0" err="1">
                <a:solidFill>
                  <a:srgbClr val="CC00CC"/>
                </a:solidFill>
              </a:rPr>
              <a:t>arg</a:t>
            </a:r>
            <a:r>
              <a:rPr lang="en-US" dirty="0">
                <a:solidFill>
                  <a:srgbClr val="CC00CC"/>
                </a:solidFill>
              </a:rPr>
              <a:t> max</a:t>
            </a:r>
            <a:r>
              <a:rPr lang="en-US" sz="2000" i="1" baseline="-25000" dirty="0">
                <a:solidFill>
                  <a:srgbClr val="CC00CC"/>
                </a:solidFill>
              </a:rPr>
              <a:t>x</a:t>
            </a:r>
            <a:r>
              <a:rPr lang="en-US" sz="1600" baseline="-50000" dirty="0">
                <a:solidFill>
                  <a:srgbClr val="CC00CC"/>
                </a:solidFill>
              </a:rPr>
              <a:t>1:</a:t>
            </a:r>
            <a:r>
              <a:rPr lang="en-US" sz="1600" i="1" baseline="-50000" dirty="0">
                <a:solidFill>
                  <a:srgbClr val="CC00CC"/>
                </a:solidFill>
              </a:rPr>
              <a:t>t</a:t>
            </a:r>
            <a:r>
              <a:rPr lang="en-US" sz="1600" i="1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endParaRPr lang="en-US" dirty="0">
              <a:solidFill>
                <a:srgbClr val="CC00CC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CC00CC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CC00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1905000"/>
            <a:ext cx="6076313" cy="1666220"/>
            <a:chOff x="914400" y="1905000"/>
            <a:chExt cx="6076313" cy="1666220"/>
          </a:xfrm>
        </p:grpSpPr>
        <p:sp>
          <p:nvSpPr>
            <p:cNvPr id="10244" name="Rectangle 6"/>
            <p:cNvSpPr>
              <a:spLocks noChangeArrowheads="1"/>
            </p:cNvSpPr>
            <p:nvPr/>
          </p:nvSpPr>
          <p:spPr bwMode="auto">
            <a:xfrm>
              <a:off x="1676400" y="19050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10245" name="Rectangle 7"/>
            <p:cNvSpPr>
              <a:spLocks noChangeArrowheads="1"/>
            </p:cNvSpPr>
            <p:nvPr/>
          </p:nvSpPr>
          <p:spPr bwMode="auto">
            <a:xfrm>
              <a:off x="1676400" y="25908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10246" name="Rectangle 8"/>
            <p:cNvSpPr>
              <a:spLocks noChangeArrowheads="1"/>
            </p:cNvSpPr>
            <p:nvPr/>
          </p:nvSpPr>
          <p:spPr bwMode="auto">
            <a:xfrm>
              <a:off x="3124200" y="19050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3124200" y="25908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4648200" y="19050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10249" name="Rectangle 11"/>
            <p:cNvSpPr>
              <a:spLocks noChangeArrowheads="1"/>
            </p:cNvSpPr>
            <p:nvPr/>
          </p:nvSpPr>
          <p:spPr bwMode="auto">
            <a:xfrm>
              <a:off x="4648200" y="25908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10250" name="Rectangle 12"/>
            <p:cNvSpPr>
              <a:spLocks noChangeArrowheads="1"/>
            </p:cNvSpPr>
            <p:nvPr/>
          </p:nvSpPr>
          <p:spPr bwMode="auto">
            <a:xfrm>
              <a:off x="6172200" y="19050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10251" name="Rectangle 13"/>
            <p:cNvSpPr>
              <a:spLocks noChangeArrowheads="1"/>
            </p:cNvSpPr>
            <p:nvPr/>
          </p:nvSpPr>
          <p:spPr bwMode="auto">
            <a:xfrm>
              <a:off x="6172200" y="25908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10252" name="AutoShape 14"/>
            <p:cNvCxnSpPr>
              <a:cxnSpLocks noChangeShapeType="1"/>
              <a:stCxn id="10244" idx="3"/>
              <a:endCxn id="10246" idx="1"/>
            </p:cNvCxnSpPr>
            <p:nvPr/>
          </p:nvCxnSpPr>
          <p:spPr bwMode="auto">
            <a:xfrm>
              <a:off x="2362200" y="2095500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3" name="AutoShape 15"/>
            <p:cNvCxnSpPr>
              <a:cxnSpLocks noChangeShapeType="1"/>
              <a:stCxn id="10244" idx="3"/>
              <a:endCxn id="10247" idx="1"/>
            </p:cNvCxnSpPr>
            <p:nvPr/>
          </p:nvCxnSpPr>
          <p:spPr bwMode="auto">
            <a:xfrm>
              <a:off x="2362200" y="20955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4" name="AutoShape 16"/>
            <p:cNvCxnSpPr>
              <a:cxnSpLocks noChangeShapeType="1"/>
              <a:stCxn id="10245" idx="3"/>
              <a:endCxn id="10246" idx="1"/>
            </p:cNvCxnSpPr>
            <p:nvPr/>
          </p:nvCxnSpPr>
          <p:spPr bwMode="auto">
            <a:xfrm flipV="1">
              <a:off x="2362200" y="2095500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5" name="AutoShape 17"/>
            <p:cNvCxnSpPr>
              <a:cxnSpLocks noChangeShapeType="1"/>
              <a:stCxn id="10245" idx="3"/>
              <a:endCxn id="10247" idx="1"/>
            </p:cNvCxnSpPr>
            <p:nvPr/>
          </p:nvCxnSpPr>
          <p:spPr bwMode="auto">
            <a:xfrm>
              <a:off x="2362200" y="2781300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6" name="AutoShape 18"/>
            <p:cNvCxnSpPr>
              <a:cxnSpLocks noChangeShapeType="1"/>
              <a:stCxn id="10246" idx="3"/>
              <a:endCxn id="10248" idx="1"/>
            </p:cNvCxnSpPr>
            <p:nvPr/>
          </p:nvCxnSpPr>
          <p:spPr bwMode="auto">
            <a:xfrm>
              <a:off x="3810000" y="2095500"/>
              <a:ext cx="838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7" name="AutoShape 19"/>
            <p:cNvCxnSpPr>
              <a:cxnSpLocks noChangeShapeType="1"/>
              <a:stCxn id="10246" idx="3"/>
              <a:endCxn id="10249" idx="1"/>
            </p:cNvCxnSpPr>
            <p:nvPr/>
          </p:nvCxnSpPr>
          <p:spPr bwMode="auto">
            <a:xfrm>
              <a:off x="3810000" y="2095500"/>
              <a:ext cx="8382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8" name="AutoShape 20"/>
            <p:cNvCxnSpPr>
              <a:cxnSpLocks noChangeShapeType="1"/>
              <a:stCxn id="10247" idx="3"/>
              <a:endCxn id="10248" idx="1"/>
            </p:cNvCxnSpPr>
            <p:nvPr/>
          </p:nvCxnSpPr>
          <p:spPr bwMode="auto">
            <a:xfrm flipV="1">
              <a:off x="3810000" y="2095500"/>
              <a:ext cx="8382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9" name="AutoShape 21"/>
            <p:cNvCxnSpPr>
              <a:cxnSpLocks noChangeShapeType="1"/>
              <a:stCxn id="10247" idx="3"/>
              <a:endCxn id="10249" idx="1"/>
            </p:cNvCxnSpPr>
            <p:nvPr/>
          </p:nvCxnSpPr>
          <p:spPr bwMode="auto">
            <a:xfrm>
              <a:off x="3810000" y="2781300"/>
              <a:ext cx="838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0" name="AutoShape 22"/>
            <p:cNvCxnSpPr>
              <a:cxnSpLocks noChangeShapeType="1"/>
              <a:stCxn id="10248" idx="3"/>
              <a:endCxn id="10250" idx="1"/>
            </p:cNvCxnSpPr>
            <p:nvPr/>
          </p:nvCxnSpPr>
          <p:spPr bwMode="auto">
            <a:xfrm>
              <a:off x="5334000" y="2095500"/>
              <a:ext cx="838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1" name="AutoShape 23"/>
            <p:cNvCxnSpPr>
              <a:cxnSpLocks noChangeShapeType="1"/>
              <a:stCxn id="10248" idx="3"/>
              <a:endCxn id="10251" idx="1"/>
            </p:cNvCxnSpPr>
            <p:nvPr/>
          </p:nvCxnSpPr>
          <p:spPr bwMode="auto">
            <a:xfrm>
              <a:off x="5334000" y="2095500"/>
              <a:ext cx="8382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2" name="AutoShape 24"/>
            <p:cNvCxnSpPr>
              <a:cxnSpLocks noChangeShapeType="1"/>
              <a:stCxn id="10249" idx="3"/>
              <a:endCxn id="10250" idx="1"/>
            </p:cNvCxnSpPr>
            <p:nvPr/>
          </p:nvCxnSpPr>
          <p:spPr bwMode="auto">
            <a:xfrm flipV="1">
              <a:off x="5334000" y="2095500"/>
              <a:ext cx="8382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3" name="AutoShape 25"/>
            <p:cNvCxnSpPr>
              <a:cxnSpLocks noChangeShapeType="1"/>
              <a:stCxn id="10249" idx="3"/>
              <a:endCxn id="10251" idx="1"/>
            </p:cNvCxnSpPr>
            <p:nvPr/>
          </p:nvCxnSpPr>
          <p:spPr bwMode="auto">
            <a:xfrm>
              <a:off x="5334000" y="2781300"/>
              <a:ext cx="8382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" name="TextBox 1"/>
            <p:cNvSpPr txBox="1"/>
            <p:nvPr/>
          </p:nvSpPr>
          <p:spPr>
            <a:xfrm>
              <a:off x="1676400" y="3048000"/>
              <a:ext cx="5314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CC00CC"/>
                  </a:solidFill>
                  <a:latin typeface="Calibri"/>
                  <a:cs typeface="Calibri"/>
                </a:rPr>
                <a:t>  X</a:t>
              </a:r>
              <a:r>
                <a:rPr lang="en-US" sz="36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0</a:t>
              </a:r>
              <a:r>
                <a:rPr lang="en-US" sz="2000" dirty="0">
                  <a:solidFill>
                    <a:srgbClr val="CC00CC"/>
                  </a:solidFill>
                  <a:latin typeface="Calibri"/>
                  <a:cs typeface="Calibri"/>
                </a:rPr>
                <a:t>                   </a:t>
              </a:r>
              <a:r>
                <a:rPr lang="en-US" sz="2800" i="1" dirty="0">
                  <a:solidFill>
                    <a:srgbClr val="CC00CC"/>
                  </a:solidFill>
                  <a:latin typeface="Calibri"/>
                  <a:cs typeface="Calibri"/>
                </a:rPr>
                <a:t>X</a:t>
              </a:r>
              <a:r>
                <a:rPr lang="en-US" sz="36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                 </a:t>
              </a:r>
              <a:r>
                <a:rPr lang="en-US" sz="2800" dirty="0">
                  <a:solidFill>
                    <a:srgbClr val="CC00CC"/>
                  </a:solidFill>
                  <a:latin typeface="Calibri"/>
                  <a:cs typeface="Calibri"/>
                </a:rPr>
                <a:t>…</a:t>
              </a:r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                      </a:t>
              </a:r>
              <a:r>
                <a:rPr lang="en-US" sz="2800" i="1" dirty="0">
                  <a:solidFill>
                    <a:srgbClr val="CC00CC"/>
                  </a:solidFill>
                  <a:latin typeface="Calibri"/>
                  <a:cs typeface="Calibri"/>
                </a:rPr>
                <a:t>X</a:t>
              </a:r>
              <a:r>
                <a:rPr lang="en-US" sz="3600" i="1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T</a:t>
              </a:r>
              <a:endParaRPr lang="en-US" sz="3600" dirty="0"/>
            </a:p>
          </p:txBody>
        </p:sp>
        <p:cxnSp>
          <p:nvCxnSpPr>
            <p:cNvPr id="32" name="AutoShape 15"/>
            <p:cNvCxnSpPr>
              <a:cxnSpLocks noChangeShapeType="1"/>
              <a:endCxn id="10244" idx="1"/>
            </p:cNvCxnSpPr>
            <p:nvPr/>
          </p:nvCxnSpPr>
          <p:spPr bwMode="auto">
            <a:xfrm flipV="1">
              <a:off x="914400" y="20955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16"/>
            <p:cNvCxnSpPr>
              <a:cxnSpLocks noChangeShapeType="1"/>
              <a:endCxn id="10245" idx="1"/>
            </p:cNvCxnSpPr>
            <p:nvPr/>
          </p:nvCxnSpPr>
          <p:spPr bwMode="auto">
            <a:xfrm>
              <a:off x="914400" y="24384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17585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Forward / Viterbi algorithms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400" y="3810001"/>
            <a:ext cx="4191000" cy="11387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Forward Algorithm (sum)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For each state at time 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, keep track of the </a:t>
            </a:r>
            <a:r>
              <a:rPr lang="en-US" sz="2000" b="1" i="1" dirty="0">
                <a:solidFill>
                  <a:srgbClr val="0000FF"/>
                </a:solidFill>
                <a:latin typeface="Calibri"/>
                <a:cs typeface="Calibri"/>
              </a:rPr>
              <a:t>total probability of all paths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to it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143887" y="16002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143887" y="22860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4591687" y="16002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4591687" y="22860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6115687" y="16002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6115687" y="22860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7639687" y="16002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7639687" y="22860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rain</a:t>
            </a:r>
          </a:p>
        </p:txBody>
      </p:sp>
      <p:cxnSp>
        <p:nvCxnSpPr>
          <p:cNvPr id="43" name="AutoShape 14"/>
          <p:cNvCxnSpPr>
            <a:cxnSpLocks noChangeShapeType="1"/>
            <a:stCxn id="35" idx="3"/>
            <a:endCxn id="37" idx="1"/>
          </p:cNvCxnSpPr>
          <p:nvPr/>
        </p:nvCxnSpPr>
        <p:spPr bwMode="auto">
          <a:xfrm>
            <a:off x="3829687" y="17907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" name="AutoShape 15"/>
          <p:cNvCxnSpPr>
            <a:cxnSpLocks noChangeShapeType="1"/>
            <a:stCxn id="35" idx="3"/>
            <a:endCxn id="38" idx="1"/>
          </p:cNvCxnSpPr>
          <p:nvPr/>
        </p:nvCxnSpPr>
        <p:spPr bwMode="auto">
          <a:xfrm>
            <a:off x="3829687" y="17907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" name="AutoShape 16"/>
          <p:cNvCxnSpPr>
            <a:cxnSpLocks noChangeShapeType="1"/>
            <a:stCxn id="36" idx="3"/>
            <a:endCxn id="37" idx="1"/>
          </p:cNvCxnSpPr>
          <p:nvPr/>
        </p:nvCxnSpPr>
        <p:spPr bwMode="auto">
          <a:xfrm flipV="1">
            <a:off x="3829687" y="17907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" name="AutoShape 17"/>
          <p:cNvCxnSpPr>
            <a:cxnSpLocks noChangeShapeType="1"/>
            <a:stCxn id="36" idx="3"/>
            <a:endCxn id="38" idx="1"/>
          </p:cNvCxnSpPr>
          <p:nvPr/>
        </p:nvCxnSpPr>
        <p:spPr bwMode="auto">
          <a:xfrm>
            <a:off x="3829687" y="24765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7" name="AutoShape 18"/>
          <p:cNvCxnSpPr>
            <a:cxnSpLocks noChangeShapeType="1"/>
            <a:stCxn id="37" idx="3"/>
            <a:endCxn id="39" idx="1"/>
          </p:cNvCxnSpPr>
          <p:nvPr/>
        </p:nvCxnSpPr>
        <p:spPr bwMode="auto">
          <a:xfrm>
            <a:off x="5277487" y="17907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8" name="AutoShape 19"/>
          <p:cNvCxnSpPr>
            <a:cxnSpLocks noChangeShapeType="1"/>
            <a:stCxn id="37" idx="3"/>
            <a:endCxn id="40" idx="1"/>
          </p:cNvCxnSpPr>
          <p:nvPr/>
        </p:nvCxnSpPr>
        <p:spPr bwMode="auto">
          <a:xfrm>
            <a:off x="5277487" y="17907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" name="AutoShape 20"/>
          <p:cNvCxnSpPr>
            <a:cxnSpLocks noChangeShapeType="1"/>
            <a:stCxn id="38" idx="3"/>
            <a:endCxn id="39" idx="1"/>
          </p:cNvCxnSpPr>
          <p:nvPr/>
        </p:nvCxnSpPr>
        <p:spPr bwMode="auto">
          <a:xfrm flipV="1">
            <a:off x="5277487" y="17907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AutoShape 21"/>
          <p:cNvCxnSpPr>
            <a:cxnSpLocks noChangeShapeType="1"/>
            <a:stCxn id="38" idx="3"/>
            <a:endCxn id="40" idx="1"/>
          </p:cNvCxnSpPr>
          <p:nvPr/>
        </p:nvCxnSpPr>
        <p:spPr bwMode="auto">
          <a:xfrm>
            <a:off x="5277487" y="24765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" name="AutoShape 22"/>
          <p:cNvCxnSpPr>
            <a:cxnSpLocks noChangeShapeType="1"/>
            <a:stCxn id="39" idx="3"/>
            <a:endCxn id="41" idx="1"/>
          </p:cNvCxnSpPr>
          <p:nvPr/>
        </p:nvCxnSpPr>
        <p:spPr bwMode="auto">
          <a:xfrm>
            <a:off x="6801487" y="17907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2" name="AutoShape 23"/>
          <p:cNvCxnSpPr>
            <a:cxnSpLocks noChangeShapeType="1"/>
            <a:stCxn id="39" idx="3"/>
            <a:endCxn id="42" idx="1"/>
          </p:cNvCxnSpPr>
          <p:nvPr/>
        </p:nvCxnSpPr>
        <p:spPr bwMode="auto">
          <a:xfrm>
            <a:off x="6801487" y="17907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" name="AutoShape 24"/>
          <p:cNvCxnSpPr>
            <a:cxnSpLocks noChangeShapeType="1"/>
            <a:stCxn id="40" idx="3"/>
            <a:endCxn id="41" idx="1"/>
          </p:cNvCxnSpPr>
          <p:nvPr/>
        </p:nvCxnSpPr>
        <p:spPr bwMode="auto">
          <a:xfrm flipV="1">
            <a:off x="6801487" y="1790700"/>
            <a:ext cx="8382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" name="AutoShape 25"/>
          <p:cNvCxnSpPr>
            <a:cxnSpLocks noChangeShapeType="1"/>
            <a:stCxn id="40" idx="3"/>
            <a:endCxn id="42" idx="1"/>
          </p:cNvCxnSpPr>
          <p:nvPr/>
        </p:nvCxnSpPr>
        <p:spPr bwMode="auto">
          <a:xfrm>
            <a:off x="6801487" y="2476500"/>
            <a:ext cx="838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TextBox 54"/>
          <p:cNvSpPr txBox="1"/>
          <p:nvPr/>
        </p:nvSpPr>
        <p:spPr>
          <a:xfrm>
            <a:off x="3143887" y="2743200"/>
            <a:ext cx="531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 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1                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…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   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sz="3600" dirty="0"/>
          </a:p>
        </p:txBody>
      </p:sp>
      <p:cxnSp>
        <p:nvCxnSpPr>
          <p:cNvPr id="56" name="AutoShape 15"/>
          <p:cNvCxnSpPr>
            <a:cxnSpLocks noChangeShapeType="1"/>
            <a:endCxn id="35" idx="1"/>
          </p:cNvCxnSpPr>
          <p:nvPr/>
        </p:nvCxnSpPr>
        <p:spPr bwMode="auto">
          <a:xfrm flipV="1">
            <a:off x="2381887" y="1790700"/>
            <a:ext cx="7620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7" name="AutoShape 16"/>
          <p:cNvCxnSpPr>
            <a:cxnSpLocks noChangeShapeType="1"/>
            <a:endCxn id="36" idx="1"/>
          </p:cNvCxnSpPr>
          <p:nvPr/>
        </p:nvCxnSpPr>
        <p:spPr bwMode="auto">
          <a:xfrm>
            <a:off x="2381887" y="2133600"/>
            <a:ext cx="7620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" name="TextBox 57"/>
          <p:cNvSpPr txBox="1"/>
          <p:nvPr/>
        </p:nvSpPr>
        <p:spPr>
          <a:xfrm>
            <a:off x="6858000" y="3810000"/>
            <a:ext cx="4637084" cy="11387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Viterbi Algorithm (max)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For each state at time 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, keep track of     the </a:t>
            </a:r>
            <a:r>
              <a:rPr lang="en-US" sz="2000" b="1" i="1" dirty="0">
                <a:solidFill>
                  <a:srgbClr val="0000FF"/>
                </a:solidFill>
                <a:latin typeface="Calibri"/>
                <a:cs typeface="Calibri"/>
              </a:rPr>
              <a:t>maximum probability of any path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to 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5257800"/>
            <a:ext cx="48583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400" cap="small" dirty="0">
                <a:solidFill>
                  <a:srgbClr val="008000"/>
                </a:solidFill>
                <a:sym typeface="Symbol"/>
              </a:rPr>
              <a:t>Forward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, 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r>
              <a:rPr lang="en-US" sz="2400" b="1" i="1" dirty="0">
                <a:solidFill>
                  <a:srgbClr val="CC00CC"/>
                </a:solidFill>
                <a:sym typeface="Symbol"/>
              </a:rPr>
              <a:t>   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 err="1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b="1" i="1" dirty="0">
                <a:solidFill>
                  <a:srgbClr val="CC00CC"/>
                </a:solidFill>
                <a:sym typeface="Symbol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</a:p>
          <a:p>
            <a:endParaRPr lang="en-US" sz="2400" b="1" i="1" dirty="0">
              <a:solidFill>
                <a:srgbClr val="CC00CC"/>
              </a:solidFill>
              <a:sym typeface="Symbo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76870" y="5257800"/>
            <a:ext cx="51300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C00CC"/>
                </a:solidFill>
                <a:sym typeface="Symbol"/>
              </a:rPr>
              <a:t>m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+1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sz="2400" cap="small" dirty="0">
                <a:solidFill>
                  <a:srgbClr val="008000"/>
                </a:solidFill>
                <a:sym typeface="Symbol"/>
              </a:rPr>
              <a:t>Viterbi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b="1" i="1" dirty="0">
                <a:solidFill>
                  <a:srgbClr val="CC00CC"/>
                </a:solidFill>
                <a:sym typeface="Symbol"/>
              </a:rPr>
              <a:t>m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, 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r>
              <a:rPr lang="en-US" sz="2400" b="1" i="1" dirty="0">
                <a:solidFill>
                  <a:srgbClr val="CC00CC"/>
                </a:solidFill>
                <a:sym typeface="Symbol"/>
              </a:rPr>
              <a:t>    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max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51000" dirty="0" err="1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CC00CC"/>
                </a:solidFill>
              </a:rPr>
              <a:t>+1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b="1" i="1" dirty="0">
                <a:solidFill>
                  <a:srgbClr val="CC00CC"/>
                </a:solidFill>
                <a:sym typeface="Symbol"/>
              </a:rPr>
              <a:t>m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1: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t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</a:p>
          <a:p>
            <a:endParaRPr lang="en-US" sz="2400" b="1" i="1" dirty="0">
              <a:solidFill>
                <a:srgbClr val="CC00CC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25931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Viterbi algorithm contd.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5410200"/>
            <a:ext cx="290830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Time complexity?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O(|X|</a:t>
            </a:r>
            <a:r>
              <a:rPr lang="en-US" sz="2400" b="1" baseline="300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 T)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43887" y="2743200"/>
            <a:ext cx="532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 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1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                    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1600200"/>
            <a:ext cx="5943600" cy="1066800"/>
            <a:chOff x="2381887" y="1600200"/>
            <a:chExt cx="5943600" cy="1066800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1438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31438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591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591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115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6115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639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7639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43" name="AutoShape 14"/>
            <p:cNvCxnSpPr>
              <a:cxnSpLocks noChangeShapeType="1"/>
              <a:stCxn id="35" idx="3"/>
              <a:endCxn id="37" idx="1"/>
            </p:cNvCxnSpPr>
            <p:nvPr/>
          </p:nvCxnSpPr>
          <p:spPr bwMode="auto">
            <a:xfrm>
              <a:off x="3829687" y="17907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15"/>
            <p:cNvCxnSpPr>
              <a:cxnSpLocks noChangeShapeType="1"/>
              <a:stCxn id="35" idx="3"/>
              <a:endCxn id="38" idx="1"/>
            </p:cNvCxnSpPr>
            <p:nvPr/>
          </p:nvCxnSpPr>
          <p:spPr bwMode="auto">
            <a:xfrm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16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17"/>
            <p:cNvCxnSpPr>
              <a:cxnSpLocks noChangeShapeType="1"/>
              <a:stCxn id="36" idx="3"/>
              <a:endCxn id="38" idx="1"/>
            </p:cNvCxnSpPr>
            <p:nvPr/>
          </p:nvCxnSpPr>
          <p:spPr bwMode="auto">
            <a:xfrm>
              <a:off x="3829687" y="24765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8"/>
            <p:cNvCxnSpPr>
              <a:cxnSpLocks noChangeShapeType="1"/>
              <a:stCxn id="37" idx="3"/>
              <a:endCxn id="39" idx="1"/>
            </p:cNvCxnSpPr>
            <p:nvPr/>
          </p:nvCxnSpPr>
          <p:spPr bwMode="auto">
            <a:xfrm>
              <a:off x="5277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9"/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0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 flipV="1"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21"/>
            <p:cNvCxnSpPr>
              <a:cxnSpLocks noChangeShapeType="1"/>
              <a:stCxn id="38" idx="3"/>
              <a:endCxn id="40" idx="1"/>
            </p:cNvCxnSpPr>
            <p:nvPr/>
          </p:nvCxnSpPr>
          <p:spPr bwMode="auto">
            <a:xfrm>
              <a:off x="5277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22"/>
            <p:cNvCxnSpPr>
              <a:cxnSpLocks noChangeShapeType="1"/>
              <a:stCxn id="39" idx="3"/>
              <a:endCxn id="41" idx="1"/>
            </p:cNvCxnSpPr>
            <p:nvPr/>
          </p:nvCxnSpPr>
          <p:spPr bwMode="auto">
            <a:xfrm>
              <a:off x="6801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23"/>
            <p:cNvCxnSpPr>
              <a:cxnSpLocks noChangeShapeType="1"/>
              <a:stCxn id="39" idx="3"/>
              <a:endCxn id="42" idx="1"/>
            </p:cNvCxnSpPr>
            <p:nvPr/>
          </p:nvCxnSpPr>
          <p:spPr bwMode="auto">
            <a:xfrm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24"/>
            <p:cNvCxnSpPr>
              <a:cxnSpLocks noChangeShapeType="1"/>
              <a:stCxn id="40" idx="3"/>
              <a:endCxn id="41" idx="1"/>
            </p:cNvCxnSpPr>
            <p:nvPr/>
          </p:nvCxnSpPr>
          <p:spPr bwMode="auto">
            <a:xfrm flipV="1"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25"/>
            <p:cNvCxnSpPr>
              <a:cxnSpLocks noChangeShapeType="1"/>
              <a:stCxn id="40" idx="3"/>
              <a:endCxn id="42" idx="1"/>
            </p:cNvCxnSpPr>
            <p:nvPr/>
          </p:nvCxnSpPr>
          <p:spPr bwMode="auto">
            <a:xfrm>
              <a:off x="6801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5"/>
            <p:cNvCxnSpPr>
              <a:cxnSpLocks noChangeShapeType="1"/>
              <a:endCxn id="35" idx="1"/>
            </p:cNvCxnSpPr>
            <p:nvPr/>
          </p:nvCxnSpPr>
          <p:spPr bwMode="auto">
            <a:xfrm flipV="1">
              <a:off x="2381887" y="17907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16"/>
            <p:cNvCxnSpPr>
              <a:cxnSpLocks noChangeShapeType="1"/>
              <a:endCxn id="36" idx="1"/>
            </p:cNvCxnSpPr>
            <p:nvPr/>
          </p:nvCxnSpPr>
          <p:spPr bwMode="auto">
            <a:xfrm>
              <a:off x="2381887" y="21336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134600" y="12192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134600" y="2590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43887" y="3210580"/>
            <a:ext cx="570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  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       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=false</a:t>
            </a:r>
            <a:r>
              <a:rPr lang="en-US" i="1" dirty="0">
                <a:solidFill>
                  <a:srgbClr val="CC00CC"/>
                </a:solidFill>
                <a:latin typeface="Calibri"/>
                <a:cs typeface="Calibri"/>
              </a:rPr>
              <a:t>           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-25000" dirty="0">
                <a:solidFill>
                  <a:srgbClr val="CC00CC"/>
                </a:solidFill>
                <a:latin typeface="Calibri"/>
                <a:cs typeface="Calibri"/>
              </a:rPr>
              <a:t>3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=true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14600" y="1524000"/>
            <a:ext cx="4953000" cy="1219200"/>
            <a:chOff x="2514600" y="1524000"/>
            <a:chExt cx="49530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600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4600" y="2297668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8535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0.18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8535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0930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0.09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1000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9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0.72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09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3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34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0.24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33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0.18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3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7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0.09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58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0.06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876800" y="5410200"/>
            <a:ext cx="295910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Space complexity?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O(|X| T)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28245" y="1600200"/>
            <a:ext cx="505555" cy="1066800"/>
            <a:chOff x="3228245" y="1600200"/>
            <a:chExt cx="505555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3228245" y="1600200"/>
              <a:ext cx="5055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228245" y="2297668"/>
              <a:ext cx="5055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612545" y="1625600"/>
            <a:ext cx="633945" cy="1005245"/>
            <a:chOff x="3190145" y="1600200"/>
            <a:chExt cx="633945" cy="1005245"/>
          </a:xfrm>
        </p:grpSpPr>
        <p:sp>
          <p:nvSpPr>
            <p:cNvPr id="76" name="TextBox 75"/>
            <p:cNvSpPr txBox="1"/>
            <p:nvPr/>
          </p:nvSpPr>
          <p:spPr>
            <a:xfrm>
              <a:off x="3228245" y="1600200"/>
              <a:ext cx="534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0.09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190145" y="2297668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0.315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23845" y="1625600"/>
            <a:ext cx="646645" cy="1005245"/>
            <a:chOff x="3177445" y="1600200"/>
            <a:chExt cx="646645" cy="1005245"/>
          </a:xfrm>
        </p:grpSpPr>
        <p:sp>
          <p:nvSpPr>
            <p:cNvPr id="79" name="TextBox 78"/>
            <p:cNvSpPr txBox="1"/>
            <p:nvPr/>
          </p:nvSpPr>
          <p:spPr>
            <a:xfrm>
              <a:off x="3177445" y="1600200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0.076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90145" y="2297668"/>
              <a:ext cx="63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0.022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647845" y="1625600"/>
            <a:ext cx="1046043" cy="1005245"/>
            <a:chOff x="3177445" y="1600200"/>
            <a:chExt cx="1046043" cy="1005245"/>
          </a:xfrm>
        </p:grpSpPr>
        <p:sp>
          <p:nvSpPr>
            <p:cNvPr id="82" name="TextBox 81"/>
            <p:cNvSpPr txBox="1"/>
            <p:nvPr/>
          </p:nvSpPr>
          <p:spPr>
            <a:xfrm>
              <a:off x="3177445" y="1600200"/>
              <a:ext cx="10333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0.0136080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90145" y="2297668"/>
              <a:ext cx="10333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0.0138495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8547100" y="5410200"/>
            <a:ext cx="2959100" cy="892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Number of paths?</a:t>
            </a:r>
          </a:p>
          <a:p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O(|X|</a:t>
            </a:r>
            <a:r>
              <a:rPr lang="en-US" sz="3200" b="1" baseline="300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</a:p>
        </p:txBody>
      </p:sp>
      <p:cxnSp>
        <p:nvCxnSpPr>
          <p:cNvPr id="85" name="AutoShape 22"/>
          <p:cNvCxnSpPr>
            <a:cxnSpLocks noChangeShapeType="1"/>
          </p:cNvCxnSpPr>
          <p:nvPr/>
        </p:nvCxnSpPr>
        <p:spPr bwMode="auto">
          <a:xfrm>
            <a:off x="6781800" y="18034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6" name="AutoShape 25"/>
          <p:cNvCxnSpPr>
            <a:cxnSpLocks noChangeShapeType="1"/>
          </p:cNvCxnSpPr>
          <p:nvPr/>
        </p:nvCxnSpPr>
        <p:spPr bwMode="auto">
          <a:xfrm>
            <a:off x="6794500" y="24892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7" name="AutoShape 14"/>
          <p:cNvCxnSpPr>
            <a:cxnSpLocks noChangeShapeType="1"/>
          </p:cNvCxnSpPr>
          <p:nvPr/>
        </p:nvCxnSpPr>
        <p:spPr bwMode="auto">
          <a:xfrm>
            <a:off x="3810000" y="1803400"/>
            <a:ext cx="7620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8" name="AutoShape 17"/>
          <p:cNvCxnSpPr>
            <a:cxnSpLocks noChangeShapeType="1"/>
          </p:cNvCxnSpPr>
          <p:nvPr/>
        </p:nvCxnSpPr>
        <p:spPr bwMode="auto">
          <a:xfrm>
            <a:off x="3810000" y="2489200"/>
            <a:ext cx="7620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89" name="AutoShape 20"/>
          <p:cNvCxnSpPr>
            <a:cxnSpLocks noChangeShapeType="1"/>
          </p:cNvCxnSpPr>
          <p:nvPr/>
        </p:nvCxnSpPr>
        <p:spPr bwMode="auto">
          <a:xfrm flipV="1">
            <a:off x="5257800" y="1803400"/>
            <a:ext cx="838200" cy="68580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90" name="AutoShape 21"/>
          <p:cNvCxnSpPr>
            <a:cxnSpLocks noChangeShapeType="1"/>
          </p:cNvCxnSpPr>
          <p:nvPr/>
        </p:nvCxnSpPr>
        <p:spPr bwMode="auto">
          <a:xfrm>
            <a:off x="5257800" y="2489200"/>
            <a:ext cx="838200" cy="0"/>
          </a:xfrm>
          <a:prstGeom prst="straightConnector1">
            <a:avLst/>
          </a:prstGeom>
          <a:noFill/>
          <a:ln w="57150" cmpd="sng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91" name="AutoShape 25"/>
          <p:cNvCxnSpPr>
            <a:cxnSpLocks noChangeShapeType="1"/>
          </p:cNvCxnSpPr>
          <p:nvPr/>
        </p:nvCxnSpPr>
        <p:spPr bwMode="auto">
          <a:xfrm>
            <a:off x="6807200" y="2489200"/>
            <a:ext cx="8382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" name="AutoShape 17"/>
          <p:cNvCxnSpPr>
            <a:cxnSpLocks noChangeShapeType="1"/>
          </p:cNvCxnSpPr>
          <p:nvPr/>
        </p:nvCxnSpPr>
        <p:spPr bwMode="auto">
          <a:xfrm>
            <a:off x="3822700" y="2489200"/>
            <a:ext cx="7620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3" name="AutoShape 21"/>
          <p:cNvCxnSpPr>
            <a:cxnSpLocks noChangeShapeType="1"/>
          </p:cNvCxnSpPr>
          <p:nvPr/>
        </p:nvCxnSpPr>
        <p:spPr bwMode="auto">
          <a:xfrm>
            <a:off x="5270500" y="2489200"/>
            <a:ext cx="838200" cy="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65891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72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Viterbi in negative log space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400" y="3517900"/>
            <a:ext cx="7670800" cy="138499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latin typeface="Calibri"/>
                <a:cs typeface="Calibri"/>
              </a:rPr>
              <a:t>argmax</a:t>
            </a:r>
            <a:r>
              <a:rPr lang="en-US" sz="2800" dirty="0">
                <a:latin typeface="Calibri"/>
                <a:cs typeface="Calibri"/>
              </a:rPr>
              <a:t> of product of probabilities </a:t>
            </a:r>
          </a:p>
          <a:p>
            <a:r>
              <a:rPr lang="en-US" sz="2800" dirty="0">
                <a:latin typeface="Calibri"/>
                <a:cs typeface="Calibri"/>
              </a:rPr>
              <a:t>= </a:t>
            </a:r>
            <a:r>
              <a:rPr lang="en-US" sz="2800" dirty="0" err="1">
                <a:latin typeface="Calibri"/>
                <a:cs typeface="Calibri"/>
              </a:rPr>
              <a:t>argmin</a:t>
            </a:r>
            <a:r>
              <a:rPr lang="en-US" sz="2800" dirty="0">
                <a:latin typeface="Calibri"/>
                <a:cs typeface="Calibri"/>
              </a:rPr>
              <a:t> of sum of negative log probabilities </a:t>
            </a:r>
          </a:p>
          <a:p>
            <a:r>
              <a:rPr lang="en-US" sz="2800" dirty="0">
                <a:latin typeface="Calibri"/>
                <a:cs typeface="Calibri"/>
              </a:rPr>
              <a:t>= minimum-cost path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62200" y="1600200"/>
            <a:ext cx="5943600" cy="1066800"/>
            <a:chOff x="2381887" y="1600200"/>
            <a:chExt cx="5943600" cy="1066800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1438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31438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591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591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6115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6115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639687" y="1600200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7639687" y="2286000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43" name="AutoShape 14"/>
            <p:cNvCxnSpPr>
              <a:cxnSpLocks noChangeShapeType="1"/>
              <a:stCxn id="35" idx="3"/>
              <a:endCxn id="37" idx="1"/>
            </p:cNvCxnSpPr>
            <p:nvPr/>
          </p:nvCxnSpPr>
          <p:spPr bwMode="auto">
            <a:xfrm>
              <a:off x="3829687" y="17907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15"/>
            <p:cNvCxnSpPr>
              <a:cxnSpLocks noChangeShapeType="1"/>
              <a:stCxn id="35" idx="3"/>
              <a:endCxn id="38" idx="1"/>
            </p:cNvCxnSpPr>
            <p:nvPr/>
          </p:nvCxnSpPr>
          <p:spPr bwMode="auto">
            <a:xfrm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16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3829687" y="1790700"/>
              <a:ext cx="7620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6" name="AutoShape 17"/>
            <p:cNvCxnSpPr>
              <a:cxnSpLocks noChangeShapeType="1"/>
              <a:stCxn id="36" idx="3"/>
              <a:endCxn id="38" idx="1"/>
            </p:cNvCxnSpPr>
            <p:nvPr/>
          </p:nvCxnSpPr>
          <p:spPr bwMode="auto">
            <a:xfrm>
              <a:off x="3829687" y="2476500"/>
              <a:ext cx="7620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7" name="AutoShape 18"/>
            <p:cNvCxnSpPr>
              <a:cxnSpLocks noChangeShapeType="1"/>
              <a:stCxn id="37" idx="3"/>
              <a:endCxn id="39" idx="1"/>
            </p:cNvCxnSpPr>
            <p:nvPr/>
          </p:nvCxnSpPr>
          <p:spPr bwMode="auto">
            <a:xfrm>
              <a:off x="5277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19"/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0"/>
            <p:cNvCxnSpPr>
              <a:cxnSpLocks noChangeShapeType="1"/>
              <a:stCxn id="38" idx="3"/>
              <a:endCxn id="39" idx="1"/>
            </p:cNvCxnSpPr>
            <p:nvPr/>
          </p:nvCxnSpPr>
          <p:spPr bwMode="auto">
            <a:xfrm flipV="1">
              <a:off x="5277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21"/>
            <p:cNvCxnSpPr>
              <a:cxnSpLocks noChangeShapeType="1"/>
              <a:stCxn id="38" idx="3"/>
              <a:endCxn id="40" idx="1"/>
            </p:cNvCxnSpPr>
            <p:nvPr/>
          </p:nvCxnSpPr>
          <p:spPr bwMode="auto">
            <a:xfrm>
              <a:off x="5277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22"/>
            <p:cNvCxnSpPr>
              <a:cxnSpLocks noChangeShapeType="1"/>
              <a:stCxn id="39" idx="3"/>
              <a:endCxn id="41" idx="1"/>
            </p:cNvCxnSpPr>
            <p:nvPr/>
          </p:nvCxnSpPr>
          <p:spPr bwMode="auto">
            <a:xfrm>
              <a:off x="6801487" y="17907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23"/>
            <p:cNvCxnSpPr>
              <a:cxnSpLocks noChangeShapeType="1"/>
              <a:stCxn id="39" idx="3"/>
              <a:endCxn id="42" idx="1"/>
            </p:cNvCxnSpPr>
            <p:nvPr/>
          </p:nvCxnSpPr>
          <p:spPr bwMode="auto">
            <a:xfrm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24"/>
            <p:cNvCxnSpPr>
              <a:cxnSpLocks noChangeShapeType="1"/>
              <a:stCxn id="40" idx="3"/>
              <a:endCxn id="41" idx="1"/>
            </p:cNvCxnSpPr>
            <p:nvPr/>
          </p:nvCxnSpPr>
          <p:spPr bwMode="auto">
            <a:xfrm flipV="1">
              <a:off x="6801487" y="1790700"/>
              <a:ext cx="838200" cy="68580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25"/>
            <p:cNvCxnSpPr>
              <a:cxnSpLocks noChangeShapeType="1"/>
              <a:stCxn id="40" idx="3"/>
              <a:endCxn id="42" idx="1"/>
            </p:cNvCxnSpPr>
            <p:nvPr/>
          </p:nvCxnSpPr>
          <p:spPr bwMode="auto">
            <a:xfrm>
              <a:off x="6801487" y="2476500"/>
              <a:ext cx="838200" cy="0"/>
            </a:xfrm>
            <a:prstGeom prst="straightConnector1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15"/>
            <p:cNvCxnSpPr>
              <a:cxnSpLocks noChangeShapeType="1"/>
              <a:endCxn id="35" idx="1"/>
            </p:cNvCxnSpPr>
            <p:nvPr/>
          </p:nvCxnSpPr>
          <p:spPr bwMode="auto">
            <a:xfrm flipV="1">
              <a:off x="2381887" y="17907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7" name="AutoShape 16"/>
            <p:cNvCxnSpPr>
              <a:cxnSpLocks noChangeShapeType="1"/>
              <a:endCxn id="36" idx="1"/>
            </p:cNvCxnSpPr>
            <p:nvPr/>
          </p:nvCxnSpPr>
          <p:spPr bwMode="auto">
            <a:xfrm>
              <a:off x="2381887" y="2133600"/>
              <a:ext cx="76200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0134600" y="1219200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0134600" y="2590800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14600" y="1524000"/>
            <a:ext cx="4953000" cy="1219200"/>
            <a:chOff x="2514600" y="1524000"/>
            <a:chExt cx="4953000" cy="1219200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600200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4600" y="2297668"/>
              <a:ext cx="434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8535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2.47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8535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0.67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0930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3.47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1000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4.06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9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0.72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09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3.84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3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6.64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34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2.06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33504" y="1524000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2.47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3504" y="24354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0.67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7454" y="18258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3.47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58150" y="2130623"/>
              <a:ext cx="534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4.06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8500" y="1930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1409700"/>
            <a:ext cx="1066800" cy="14859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001000" y="3035300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5000" y="5054600"/>
            <a:ext cx="7670800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Viterbi is essentially breadth-first graph search</a:t>
            </a:r>
          </a:p>
          <a:p>
            <a:r>
              <a:rPr lang="en-US" sz="2800" dirty="0">
                <a:solidFill>
                  <a:srgbClr val="0000FF"/>
                </a:solidFill>
                <a:latin typeface="Calibri"/>
                <a:cs typeface="Calibri"/>
              </a:rPr>
              <a:t>What about A*?</a:t>
            </a:r>
          </a:p>
        </p:txBody>
      </p:sp>
    </p:spTree>
    <p:extLst>
      <p:ext uri="{BB962C8B-B14F-4D97-AF65-F5344CB8AC3E}">
        <p14:creationId xmlns:p14="http://schemas.microsoft.com/office/powerpoint/2010/main" val="2933789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8" grpId="0" animBg="1"/>
      <p:bldP spid="73" grpId="0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 err="1">
                <a:solidFill>
                  <a:srgbClr val="CC00CC"/>
                </a:solidFill>
              </a:rPr>
              <a:t>arg</a:t>
            </a:r>
            <a:r>
              <a:rPr lang="en-US" dirty="0">
                <a:solidFill>
                  <a:srgbClr val="CC00CC"/>
                </a:solidFill>
              </a:rPr>
              <a:t> 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20002-19F1-4774-AF43-286B6C1B40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Filtering: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Prediction: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t+k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Smoothing: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), k&lt;t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Explanation: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96774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119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Filtering / Monitoring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523999"/>
            <a:ext cx="8458200" cy="46021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Filtering, or monitoring, or state estimation, is the task of maintaining the distribution </a:t>
            </a:r>
            <a:r>
              <a:rPr lang="en-US" sz="2400" b="1" i="1" dirty="0">
                <a:solidFill>
                  <a:srgbClr val="CC00CC"/>
                </a:solidFill>
                <a:ea typeface="ＭＳ Ｐゴシック" pitchFamily="34" charset="-128"/>
              </a:rPr>
              <a:t>f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1:</a:t>
            </a:r>
            <a:r>
              <a:rPr lang="en-US" i="1" baseline="-25000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800" baseline="-25000" dirty="0">
                <a:solidFill>
                  <a:srgbClr val="CC00CC"/>
                </a:solidFill>
              </a:rPr>
              <a:t>1:</a:t>
            </a:r>
            <a:r>
              <a:rPr lang="en-US" sz="2800" i="1" baseline="-25000" dirty="0">
                <a:solidFill>
                  <a:srgbClr val="CC00CC"/>
                </a:solidFill>
              </a:rPr>
              <a:t>t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dirty="0">
                <a:ea typeface="ＭＳ Ｐゴシック" pitchFamily="34" charset="-128"/>
              </a:rPr>
              <a:t>over time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We start with </a:t>
            </a:r>
            <a:r>
              <a:rPr lang="en-US" sz="2400" b="1" i="1" dirty="0">
                <a:solidFill>
                  <a:srgbClr val="CC00CC"/>
                </a:solidFill>
                <a:ea typeface="ＭＳ Ｐゴシック" pitchFamily="34" charset="-128"/>
              </a:rPr>
              <a:t>f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in an initial setting, usually uniform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Filtering is a fundamental task in engineering and science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The Kalman filter (continuous variables, linear dynamics, Gaussian noise) was invented in 1960 </a:t>
            </a:r>
            <a:r>
              <a:rPr lang="en-US" altLang="ja-JP" sz="2400" dirty="0">
                <a:solidFill>
                  <a:schemeClr val="tx1"/>
                </a:solidFill>
                <a:ea typeface="ＭＳ Ｐゴシック" pitchFamily="34" charset="-128"/>
              </a:rPr>
              <a:t>and used for trajectory estimation in the Apollo program; core ideas used by Gauss for planetary observations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5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334000"/>
            <a:ext cx="7772400" cy="12715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t=0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Sensor model: four bits for wall/no-wall in each direction, never more than 1 mistake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Transition model: action may fail with small prob.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3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7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8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19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0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1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2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3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4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5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6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7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8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29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0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1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2" name="Rectangle 29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3" name="Rectangle 30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7134" name="Rectangle 31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7135" name="Rectangle 32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7136" name="Oval 33"/>
          <p:cNvSpPr>
            <a:spLocks noChangeArrowheads="1"/>
          </p:cNvSpPr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7" name="Line 34"/>
          <p:cNvSpPr>
            <a:spLocks noChangeShapeType="1"/>
          </p:cNvSpPr>
          <p:nvPr/>
        </p:nvSpPr>
        <p:spPr bwMode="auto">
          <a:xfrm flipV="1">
            <a:off x="3090863" y="18764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8" name="Line 35"/>
          <p:cNvSpPr>
            <a:spLocks noChangeShapeType="1"/>
          </p:cNvSpPr>
          <p:nvPr/>
        </p:nvSpPr>
        <p:spPr bwMode="auto">
          <a:xfrm>
            <a:off x="3086100" y="2586038"/>
            <a:ext cx="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39" name="Line 36"/>
          <p:cNvSpPr>
            <a:spLocks noChangeShapeType="1"/>
          </p:cNvSpPr>
          <p:nvPr/>
        </p:nvSpPr>
        <p:spPr bwMode="auto">
          <a:xfrm flipH="1">
            <a:off x="2643188" y="2400300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40" name="Line 37"/>
          <p:cNvSpPr>
            <a:spLocks noChangeShapeType="1"/>
          </p:cNvSpPr>
          <p:nvPr/>
        </p:nvSpPr>
        <p:spPr bwMode="auto">
          <a:xfrm flipH="1">
            <a:off x="3295650" y="2409825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7141" name="Text Box 38"/>
          <p:cNvSpPr txBox="1">
            <a:spLocks noChangeArrowheads="1"/>
          </p:cNvSpPr>
          <p:nvPr/>
        </p:nvSpPr>
        <p:spPr bwMode="auto">
          <a:xfrm>
            <a:off x="152400" y="12954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>
                <a:latin typeface="Calibri"/>
                <a:cs typeface="Calibri"/>
              </a:rPr>
              <a:t>Example from </a:t>
            </a:r>
            <a:r>
              <a:rPr lang="de-DE" sz="1600" i="1" dirty="0">
                <a:latin typeface="Calibri"/>
                <a:cs typeface="Calibri"/>
              </a:rPr>
              <a:t>Michael Pfeiffer</a:t>
            </a:r>
            <a:endParaRPr lang="en-US" sz="1600" i="1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6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257800"/>
            <a:ext cx="8534400" cy="11953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t=1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Lighter grey: was </a:t>
            </a:r>
            <a:r>
              <a:rPr lang="en-US" sz="2400" b="1" i="1" dirty="0">
                <a:latin typeface="Calibri"/>
                <a:ea typeface="ＭＳ Ｐゴシック" pitchFamily="34" charset="-128"/>
                <a:cs typeface="Calibri"/>
              </a:rPr>
              <a:t>possible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to get the reading,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but </a:t>
            </a:r>
            <a:r>
              <a:rPr lang="en-US" sz="2400" b="1" i="1" dirty="0">
                <a:latin typeface="Calibri"/>
                <a:ea typeface="ＭＳ Ｐゴシック" pitchFamily="34" charset="-128"/>
                <a:cs typeface="Calibri"/>
              </a:rPr>
              <a:t>less likely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(required 1 mistake)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2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4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5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6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7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8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79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0" name="Line 29"/>
          <p:cNvSpPr>
            <a:spLocks noChangeShapeType="1"/>
          </p:cNvSpPr>
          <p:nvPr/>
        </p:nvSpPr>
        <p:spPr bwMode="auto">
          <a:xfrm>
            <a:off x="3300413" y="2400300"/>
            <a:ext cx="271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1" name="Oval 30"/>
          <p:cNvSpPr>
            <a:spLocks noChangeArrowheads="1"/>
          </p:cNvSpPr>
          <p:nvPr/>
        </p:nvSpPr>
        <p:spPr bwMode="auto">
          <a:xfrm>
            <a:off x="2895600" y="2209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2" name="Line 31"/>
          <p:cNvSpPr>
            <a:spLocks noChangeShapeType="1"/>
          </p:cNvSpPr>
          <p:nvPr/>
        </p:nvSpPr>
        <p:spPr bwMode="auto">
          <a:xfrm flipV="1">
            <a:off x="3090863" y="1876425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3" name="Line 32"/>
          <p:cNvSpPr>
            <a:spLocks noChangeShapeType="1"/>
          </p:cNvSpPr>
          <p:nvPr/>
        </p:nvSpPr>
        <p:spPr bwMode="auto">
          <a:xfrm>
            <a:off x="3086100" y="2586038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4" name="Line 33"/>
          <p:cNvSpPr>
            <a:spLocks noChangeShapeType="1"/>
          </p:cNvSpPr>
          <p:nvPr/>
        </p:nvSpPr>
        <p:spPr bwMode="auto">
          <a:xfrm flipH="1">
            <a:off x="2643188" y="2400300"/>
            <a:ext cx="2428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5" name="Rectangle 34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186" name="Rectangle 35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9187" name="Rectangle 36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9188" name="Rectangle 37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1199142" name="AutoShape 38"/>
          <p:cNvSpPr>
            <a:spLocks noChangeArrowheads="1"/>
          </p:cNvSpPr>
          <p:nvPr/>
        </p:nvSpPr>
        <p:spPr bwMode="auto">
          <a:xfrm>
            <a:off x="3276600" y="2286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t=2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09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0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1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2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4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5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6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7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8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19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0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1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2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3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5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6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7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8" name="Line 29"/>
          <p:cNvSpPr>
            <a:spLocks noChangeShapeType="1"/>
          </p:cNvSpPr>
          <p:nvPr/>
        </p:nvSpPr>
        <p:spPr bwMode="auto">
          <a:xfrm>
            <a:off x="3829050" y="2424113"/>
            <a:ext cx="271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29" name="Rectangle 30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0" name="Rectangle 31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1231" name="Rectangle 32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1232" name="Rectangle 33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1233" name="Oval 34"/>
          <p:cNvSpPr>
            <a:spLocks noChangeArrowheads="1"/>
          </p:cNvSpPr>
          <p:nvPr/>
        </p:nvSpPr>
        <p:spPr bwMode="auto">
          <a:xfrm>
            <a:off x="3452813" y="22383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4" name="Line 35"/>
          <p:cNvSpPr>
            <a:spLocks noChangeShapeType="1"/>
          </p:cNvSpPr>
          <p:nvPr/>
        </p:nvSpPr>
        <p:spPr bwMode="auto">
          <a:xfrm flipV="1">
            <a:off x="3648075" y="19050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5" name="Line 36"/>
          <p:cNvSpPr>
            <a:spLocks noChangeShapeType="1"/>
          </p:cNvSpPr>
          <p:nvPr/>
        </p:nvSpPr>
        <p:spPr bwMode="auto">
          <a:xfrm>
            <a:off x="3643313" y="2614613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1236" name="Line 37"/>
          <p:cNvSpPr>
            <a:spLocks noChangeShapeType="1"/>
          </p:cNvSpPr>
          <p:nvPr/>
        </p:nvSpPr>
        <p:spPr bwMode="auto">
          <a:xfrm flipH="1">
            <a:off x="3200400" y="2428875"/>
            <a:ext cx="24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1190" name="AutoShape 38"/>
          <p:cNvSpPr>
            <a:spLocks noChangeArrowheads="1"/>
          </p:cNvSpPr>
          <p:nvPr/>
        </p:nvSpPr>
        <p:spPr bwMode="auto">
          <a:xfrm>
            <a:off x="3833813" y="23050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ea typeface="ＭＳ Ｐゴシック" pitchFamily="34" charset="-128"/>
                <a:cs typeface="Calibri"/>
              </a:rPr>
              <a:t>Example: Robot Localization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5767388"/>
            <a:ext cx="77724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latin typeface="Calibri"/>
                <a:ea typeface="ＭＳ Ｐゴシック" pitchFamily="34" charset="-128"/>
                <a:cs typeface="Calibri"/>
              </a:rPr>
              <a:t>t=3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2860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819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33528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3886200" y="21336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4419600" y="21336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4953000" y="21336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5486400" y="213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6019800" y="2133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2286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0" name="Rectangle 13"/>
          <p:cNvSpPr>
            <a:spLocks noChangeArrowheads="1"/>
          </p:cNvSpPr>
          <p:nvPr/>
        </p:nvSpPr>
        <p:spPr bwMode="auto">
          <a:xfrm>
            <a:off x="49530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6019800" y="26670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2" name="Rectangle 15"/>
          <p:cNvSpPr>
            <a:spLocks noChangeArrowheads="1"/>
          </p:cNvSpPr>
          <p:nvPr/>
        </p:nvSpPr>
        <p:spPr bwMode="auto">
          <a:xfrm>
            <a:off x="2286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49530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4" name="Rectangle 17"/>
          <p:cNvSpPr>
            <a:spLocks noChangeArrowheads="1"/>
          </p:cNvSpPr>
          <p:nvPr/>
        </p:nvSpPr>
        <p:spPr bwMode="auto">
          <a:xfrm>
            <a:off x="6019800" y="3200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22860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6" name="Rectangle 19"/>
          <p:cNvSpPr>
            <a:spLocks noChangeArrowheads="1"/>
          </p:cNvSpPr>
          <p:nvPr/>
        </p:nvSpPr>
        <p:spPr bwMode="auto">
          <a:xfrm>
            <a:off x="2819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33528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8" name="Rectangle 21"/>
          <p:cNvSpPr>
            <a:spLocks noChangeArrowheads="1"/>
          </p:cNvSpPr>
          <p:nvPr/>
        </p:nvSpPr>
        <p:spPr bwMode="auto">
          <a:xfrm>
            <a:off x="3886200" y="37338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4419600" y="3733800"/>
            <a:ext cx="533400" cy="533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0" name="Rectangle 23"/>
          <p:cNvSpPr>
            <a:spLocks noChangeArrowheads="1"/>
          </p:cNvSpPr>
          <p:nvPr/>
        </p:nvSpPr>
        <p:spPr bwMode="auto">
          <a:xfrm>
            <a:off x="4953000" y="3733800"/>
            <a:ext cx="533400" cy="533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5486400" y="3733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2" name="Rectangle 25"/>
          <p:cNvSpPr>
            <a:spLocks noChangeArrowheads="1"/>
          </p:cNvSpPr>
          <p:nvPr/>
        </p:nvSpPr>
        <p:spPr bwMode="auto">
          <a:xfrm>
            <a:off x="6019800" y="3733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2819400" y="2667000"/>
            <a:ext cx="2133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2286000" y="2133600"/>
            <a:ext cx="42672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5" name="Rectangle 28"/>
          <p:cNvSpPr>
            <a:spLocks noChangeArrowheads="1"/>
          </p:cNvSpPr>
          <p:nvPr/>
        </p:nvSpPr>
        <p:spPr bwMode="auto">
          <a:xfrm>
            <a:off x="5486400" y="2667000"/>
            <a:ext cx="533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6" name="Line 29"/>
          <p:cNvSpPr>
            <a:spLocks noChangeShapeType="1"/>
          </p:cNvSpPr>
          <p:nvPr/>
        </p:nvSpPr>
        <p:spPr bwMode="auto">
          <a:xfrm>
            <a:off x="4376738" y="2428875"/>
            <a:ext cx="271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7" name="Rectangle 30"/>
          <p:cNvSpPr>
            <a:spLocks noChangeArrowheads="1"/>
          </p:cNvSpPr>
          <p:nvPr/>
        </p:nvSpPr>
        <p:spPr bwMode="auto">
          <a:xfrm>
            <a:off x="2286000" y="4724400"/>
            <a:ext cx="426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78" name="Rectangle 31"/>
          <p:cNvSpPr>
            <a:spLocks noChangeArrowheads="1"/>
          </p:cNvSpPr>
          <p:nvPr/>
        </p:nvSpPr>
        <p:spPr bwMode="auto">
          <a:xfrm>
            <a:off x="44196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de-DE" sz="2000">
                <a:latin typeface="Calibri"/>
                <a:cs typeface="Calibri"/>
              </a:rPr>
              <a:t>1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2286000" y="4953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sz="2000">
                <a:latin typeface="Calibri"/>
                <a:cs typeface="Calibri"/>
              </a:rPr>
              <a:t>0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3280" name="Rectangle 33"/>
          <p:cNvSpPr>
            <a:spLocks noChangeArrowheads="1"/>
          </p:cNvSpPr>
          <p:nvPr/>
        </p:nvSpPr>
        <p:spPr bwMode="auto">
          <a:xfrm>
            <a:off x="762000" y="4953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2000">
                <a:latin typeface="Calibri"/>
                <a:cs typeface="Calibri"/>
              </a:rPr>
              <a:t>Prob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3281" name="Oval 34"/>
          <p:cNvSpPr>
            <a:spLocks noChangeArrowheads="1"/>
          </p:cNvSpPr>
          <p:nvPr/>
        </p:nvSpPr>
        <p:spPr bwMode="auto">
          <a:xfrm>
            <a:off x="3986213" y="22383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82" name="Line 35"/>
          <p:cNvSpPr>
            <a:spLocks noChangeShapeType="1"/>
          </p:cNvSpPr>
          <p:nvPr/>
        </p:nvSpPr>
        <p:spPr bwMode="auto">
          <a:xfrm flipV="1">
            <a:off x="4181475" y="1905000"/>
            <a:ext cx="0" cy="304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>
            <a:off x="4176713" y="2614613"/>
            <a:ext cx="0" cy="2571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3284" name="Line 37"/>
          <p:cNvSpPr>
            <a:spLocks noChangeShapeType="1"/>
          </p:cNvSpPr>
          <p:nvPr/>
        </p:nvSpPr>
        <p:spPr bwMode="auto">
          <a:xfrm flipH="1">
            <a:off x="3733800" y="2428875"/>
            <a:ext cx="24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3238" name="AutoShape 38"/>
          <p:cNvSpPr>
            <a:spLocks noChangeArrowheads="1"/>
          </p:cNvSpPr>
          <p:nvPr/>
        </p:nvSpPr>
        <p:spPr bwMode="auto">
          <a:xfrm>
            <a:off x="4362450" y="23098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7400"/>
            <a:ext cx="3536186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PABBEEL@W80480ZJATPT3PP7" val="4106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91155</TotalTime>
  <Words>1765</Words>
  <Application>Microsoft Macintosh PowerPoint</Application>
  <PresentationFormat>Widescreen</PresentationFormat>
  <Paragraphs>422</Paragraphs>
  <Slides>24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dan-berkeley-nlp-v1</vt:lpstr>
      <vt:lpstr>CS 188: Artificial Intelligence </vt:lpstr>
      <vt:lpstr>HMM as probability model</vt:lpstr>
      <vt:lpstr>Inference tasks</vt:lpstr>
      <vt:lpstr>Other HMM Queries</vt:lpstr>
      <vt:lpstr>Filtering / Monitoring</vt:lpstr>
      <vt:lpstr>Example: Robot Localization</vt:lpstr>
      <vt:lpstr>Example: Robot Localization</vt:lpstr>
      <vt:lpstr>Example: Robot Localization</vt:lpstr>
      <vt:lpstr>Example: Robot Localization</vt:lpstr>
      <vt:lpstr>Example: Robot Localization</vt:lpstr>
      <vt:lpstr>Example: Robot Localization</vt:lpstr>
      <vt:lpstr>Filtering algorithm</vt:lpstr>
      <vt:lpstr>Filtering algorithm</vt:lpstr>
      <vt:lpstr>Filtering algorithm</vt:lpstr>
      <vt:lpstr>And the same thing in linear algebra</vt:lpstr>
      <vt:lpstr>Example: Weather HMM</vt:lpstr>
      <vt:lpstr>Pacman – Hunting Invisible Ghosts with Sonar</vt:lpstr>
      <vt:lpstr>Video of Demo Pacman – Sonar</vt:lpstr>
      <vt:lpstr>Most Likely Explanation</vt:lpstr>
      <vt:lpstr>Inference tasks</vt:lpstr>
      <vt:lpstr>Most likely explanation = most probable path</vt:lpstr>
      <vt:lpstr>Forward / Viterbi algorithms</vt:lpstr>
      <vt:lpstr>Viterbi algorithm contd.</vt:lpstr>
      <vt:lpstr>Viterbi in negative log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4209</cp:revision>
  <cp:lastPrinted>2014-03-04T18:42:06Z</cp:lastPrinted>
  <dcterms:created xsi:type="dcterms:W3CDTF">2004-08-27T04:16:05Z</dcterms:created>
  <dcterms:modified xsi:type="dcterms:W3CDTF">2021-03-05T02:22:33Z</dcterms:modified>
</cp:coreProperties>
</file>