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7"/>
  </p:notesMasterIdLst>
  <p:handoutMasterIdLst>
    <p:handoutMasterId r:id="rId28"/>
  </p:handoutMasterIdLst>
  <p:sldIdLst>
    <p:sldId id="403" r:id="rId2"/>
    <p:sldId id="421" r:id="rId3"/>
    <p:sldId id="404" r:id="rId4"/>
    <p:sldId id="405" r:id="rId5"/>
    <p:sldId id="434" r:id="rId6"/>
    <p:sldId id="406" r:id="rId7"/>
    <p:sldId id="435" r:id="rId8"/>
    <p:sldId id="408" r:id="rId9"/>
    <p:sldId id="409" r:id="rId10"/>
    <p:sldId id="423" r:id="rId11"/>
    <p:sldId id="410" r:id="rId12"/>
    <p:sldId id="287" r:id="rId13"/>
    <p:sldId id="465" r:id="rId14"/>
    <p:sldId id="424" r:id="rId15"/>
    <p:sldId id="445" r:id="rId16"/>
    <p:sldId id="446" r:id="rId17"/>
    <p:sldId id="447" r:id="rId18"/>
    <p:sldId id="448" r:id="rId19"/>
    <p:sldId id="416" r:id="rId20"/>
    <p:sldId id="464" r:id="rId21"/>
    <p:sldId id="467" r:id="rId22"/>
    <p:sldId id="463" r:id="rId23"/>
    <p:sldId id="466" r:id="rId24"/>
    <p:sldId id="443" r:id="rId25"/>
    <p:sldId id="437" r:id="rId26"/>
  </p:sldIdLst>
  <p:sldSz cx="12192000" cy="6858000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CD"/>
    <a:srgbClr val="3333FF"/>
    <a:srgbClr val="97D7FF"/>
    <a:srgbClr val="FFDD78"/>
    <a:srgbClr val="FFC000"/>
    <a:srgbClr val="FFB1CE"/>
    <a:srgbClr val="FF9999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5" autoAdjust="0"/>
    <p:restoredTop sz="50000" autoAdjust="0"/>
  </p:normalViewPr>
  <p:slideViewPr>
    <p:cSldViewPr snapToGrid="0">
      <p:cViewPr varScale="1">
        <p:scale>
          <a:sx n="110" d="100"/>
          <a:sy n="110" d="100"/>
        </p:scale>
        <p:origin x="200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6388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63053" y="468947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  c,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s,    r, 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c,    s,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r, 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4367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2000" dirty="0">
                <a:ea typeface="ＭＳ Ｐゴシック" pitchFamily="34" charset="-128"/>
              </a:rPr>
              <a:t>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observed </a:t>
            </a:r>
            <a:r>
              <a:rPr lang="en-US" sz="1600" dirty="0" err="1">
                <a:ea typeface="ＭＳ Ｐゴシック" pitchFamily="34" charset="-128"/>
              </a:rPr>
              <a:t>value</a:t>
            </a:r>
            <a:r>
              <a:rPr lang="en-US" sz="1600" baseline="-25000" dirty="0" err="1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=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*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52152"/>
            <a:ext cx="9144000" cy="218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320"/>
            <a:ext cx="99060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43762"/>
            <a:ext cx="8778433" cy="5527428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Sampling distribution if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Z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sampled and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fixed evidence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		             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Likelihood weighting is an example of </a:t>
            </a:r>
            <a:r>
              <a:rPr lang="en-US" sz="20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importance sampling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Would like to estimate some quantity based on samples from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</a:p>
          <a:p>
            <a:pPr lvl="1"/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is hard to sample from, so use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instead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Weight each sample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by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)/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Car Insurance: 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C00CD"/>
                </a:solidFill>
                <a:latin typeface="Calibri"/>
                <a:cs typeface="Calibri"/>
              </a:rPr>
              <a:t>PropertyCost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 | </a:t>
            </a:r>
            <a:r>
              <a:rPr lang="en-US" b="1" i="1" dirty="0">
                <a:solidFill>
                  <a:srgbClr val="CC00CD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30448-97D1-0B44-A81C-5B3B62A2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052"/>
            <a:ext cx="6430489" cy="3964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BB34A-73B3-EA47-9090-E75945CA0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55" y="1977260"/>
            <a:ext cx="5692036" cy="39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l 135">
            <a:extLst>
              <a:ext uri="{FF2B5EF4-FFF2-40B4-BE49-F238E27FC236}">
                <a16:creationId xmlns:a16="http://schemas.microsoft.com/office/drawing/2014/main" id="{8567F189-778B-2D45-A419-D3FB0D96A16C}"/>
              </a:ext>
            </a:extLst>
          </p:cNvPr>
          <p:cNvSpPr/>
          <p:nvPr/>
        </p:nvSpPr>
        <p:spPr>
          <a:xfrm>
            <a:off x="1011533" y="455064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2D5A572-33AC-1043-93CE-EB27C94F0317}"/>
              </a:ext>
            </a:extLst>
          </p:cNvPr>
          <p:cNvSpPr/>
          <p:nvPr/>
        </p:nvSpPr>
        <p:spPr>
          <a:xfrm>
            <a:off x="3937553" y="566853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EE62C87-9F35-C34D-ABB2-CDFBA49E5341}"/>
              </a:ext>
            </a:extLst>
          </p:cNvPr>
          <p:cNvSpPr/>
          <p:nvPr/>
        </p:nvSpPr>
        <p:spPr>
          <a:xfrm>
            <a:off x="3447552" y="5666504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2E1D41-5B68-8940-9DD2-C01DED5B7999}"/>
              </a:ext>
            </a:extLst>
          </p:cNvPr>
          <p:cNvSpPr/>
          <p:nvPr/>
        </p:nvSpPr>
        <p:spPr>
          <a:xfrm>
            <a:off x="2114414" y="6226020"/>
            <a:ext cx="348426" cy="348427"/>
          </a:xfrm>
          <a:prstGeom prst="ellipse">
            <a:avLst/>
          </a:prstGeom>
          <a:solidFill>
            <a:srgbClr val="FFDD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3C7ADB1-5B95-8949-A12F-9CA02A5F9C65}"/>
              </a:ext>
            </a:extLst>
          </p:cNvPr>
          <p:cNvSpPr/>
          <p:nvPr/>
        </p:nvSpPr>
        <p:spPr>
          <a:xfrm>
            <a:off x="1156218" y="6226021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F51EB3F-CCC7-5F4C-87CA-9B65BCC91CAA}"/>
              </a:ext>
            </a:extLst>
          </p:cNvPr>
          <p:cNvSpPr/>
          <p:nvPr/>
        </p:nvSpPr>
        <p:spPr>
          <a:xfrm>
            <a:off x="4426174" y="5658419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CBECB03-A641-8843-947E-E3B4BCBFD998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All samples are used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downstream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variables are influenced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upstream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3716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still has weaknesses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upstream</a:t>
            </a:r>
            <a:r>
              <a:rPr lang="en-US" sz="1800" dirty="0">
                <a:latin typeface="Calibri"/>
                <a:cs typeface="Calibri"/>
              </a:rPr>
              <a:t> variables are unaffected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downstream</a:t>
            </a:r>
            <a:r>
              <a:rPr lang="en-US" sz="1800" dirty="0">
                <a:latin typeface="Calibri"/>
                <a:cs typeface="Calibri"/>
              </a:rPr>
              <a:t> evidence</a:t>
            </a:r>
          </a:p>
          <a:p>
            <a:pPr lvl="2"/>
            <a:r>
              <a:rPr lang="en-US" sz="1400" dirty="0">
                <a:latin typeface="Calibri"/>
                <a:cs typeface="Calibri"/>
              </a:rPr>
              <a:t>E.g., suppose evidence is a video of a traffic accident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evidence in </a:t>
            </a:r>
            <a:r>
              <a:rPr lang="en-US" sz="1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leaf nodes, weights will be 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O(2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-k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high probability, one lucky sample will have much larger weight than the others, dominating the result</a:t>
            </a:r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would like each variable to “see”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evidence!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DD269-CBDA-CB42-B6EA-7A1B6F27AC7C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D21-366B-F749-8F69-3432D4371BF6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8D755-52CB-2C4B-B43C-0132C8C64C64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BC779-0CCF-3344-BE91-578D55C66BA4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50425-362F-DA45-89D2-A6AE0E84C30F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7F593-694A-6547-B80C-2A87FC4FE708}"/>
              </a:ext>
            </a:extLst>
          </p:cNvPr>
          <p:cNvSpPr/>
          <p:nvPr/>
        </p:nvSpPr>
        <p:spPr>
          <a:xfrm>
            <a:off x="1007631" y="4549140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C0124-DD03-CB42-8D42-4B612E8F0A2A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53A7F3-88A8-8844-A358-7C058763D4DD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43FA5-AF60-C64E-8701-12DEC5D05FDE}"/>
              </a:ext>
            </a:extLst>
          </p:cNvPr>
          <p:cNvSpPr/>
          <p:nvPr/>
        </p:nvSpPr>
        <p:spPr>
          <a:xfrm>
            <a:off x="1494793" y="3438610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ADB1A-F8DD-3543-BB06-8901FF77FE79}"/>
              </a:ext>
            </a:extLst>
          </p:cNvPr>
          <p:cNvCxnSpPr>
            <a:stCxn id="16" idx="4"/>
            <a:endCxn id="8" idx="1"/>
          </p:cNvCxnSpPr>
          <p:nvPr/>
        </p:nvCxnSpPr>
        <p:spPr>
          <a:xfrm>
            <a:off x="1669006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E282CA-01D9-EC43-ADB6-EA9D909646E4}"/>
              </a:ext>
            </a:extLst>
          </p:cNvPr>
          <p:cNvCxnSpPr>
            <a:stCxn id="15" idx="4"/>
            <a:endCxn id="8" idx="0"/>
          </p:cNvCxnSpPr>
          <p:nvPr/>
        </p:nvCxnSpPr>
        <p:spPr>
          <a:xfrm flipH="1">
            <a:off x="1878062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B25E3-4603-DF49-BCBE-153F88069784}"/>
              </a:ext>
            </a:extLst>
          </p:cNvPr>
          <p:cNvCxnSpPr>
            <a:stCxn id="14" idx="3"/>
            <a:endCxn id="27" idx="0"/>
          </p:cNvCxnSpPr>
          <p:nvPr/>
        </p:nvCxnSpPr>
        <p:spPr>
          <a:xfrm flipH="1">
            <a:off x="2435545" y="3736011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768F6-591A-A543-8FB7-C886B11688D9}"/>
              </a:ext>
            </a:extLst>
          </p:cNvPr>
          <p:cNvCxnSpPr>
            <a:stCxn id="8" idx="3"/>
            <a:endCxn id="13" idx="7"/>
          </p:cNvCxnSpPr>
          <p:nvPr/>
        </p:nvCxnSpPr>
        <p:spPr>
          <a:xfrm flipH="1">
            <a:off x="1305031" y="4293494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6950-1CAB-3B46-8E06-AAE3E9599675}"/>
              </a:ext>
            </a:extLst>
          </p:cNvPr>
          <p:cNvCxnSpPr>
            <a:stCxn id="8" idx="3"/>
            <a:endCxn id="12" idx="7"/>
          </p:cNvCxnSpPr>
          <p:nvPr/>
        </p:nvCxnSpPr>
        <p:spPr>
          <a:xfrm>
            <a:off x="1754875" y="4293494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8DA57-022C-E142-97DC-2F4B9088F7A8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878062" y="4344519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24E73-71DC-6745-94C8-DBFC11D2ED4E}"/>
              </a:ext>
            </a:extLst>
          </p:cNvPr>
          <p:cNvCxnSpPr>
            <a:stCxn id="27" idx="4"/>
            <a:endCxn id="10" idx="1"/>
          </p:cNvCxnSpPr>
          <p:nvPr/>
        </p:nvCxnSpPr>
        <p:spPr>
          <a:xfrm>
            <a:off x="2435545" y="434451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DFA580-335C-7D4C-8314-CDA8C4373E42}"/>
              </a:ext>
            </a:extLst>
          </p:cNvPr>
          <p:cNvCxnSpPr>
            <a:stCxn id="27" idx="5"/>
          </p:cNvCxnSpPr>
          <p:nvPr/>
        </p:nvCxnSpPr>
        <p:spPr>
          <a:xfrm>
            <a:off x="2558732" y="4293494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EDBEAF-D3A6-BE46-8DA8-B0B257BE6723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4F41C4-32F6-B549-B634-19BE5029C084}"/>
              </a:ext>
            </a:extLst>
          </p:cNvPr>
          <p:cNvCxnSpPr>
            <a:stCxn id="27" idx="4"/>
            <a:endCxn id="11" idx="7"/>
          </p:cNvCxnSpPr>
          <p:nvPr/>
        </p:nvCxnSpPr>
        <p:spPr>
          <a:xfrm flipH="1">
            <a:off x="2279991" y="4344519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873034E-6631-FE4F-9602-645841B1FA03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5110C1-754D-984C-9C02-91D7873E3B35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919E18-04A7-7F45-9C71-33A04BA2EF76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B718C8-39CA-B54E-ACCE-52FBDA8FACF9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471A04-D3B3-A540-A952-ADA83B60C986}"/>
              </a:ext>
            </a:extLst>
          </p:cNvPr>
          <p:cNvSpPr/>
          <p:nvPr/>
        </p:nvSpPr>
        <p:spPr>
          <a:xfrm>
            <a:off x="3306611" y="3996093"/>
            <a:ext cx="348426" cy="348427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091186-1799-E84D-A39F-C63FDFA6F315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74A722-CA4F-A34F-9B90-1497360E5C0E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E0DCE-C129-8342-A92E-3376A4565DB0}"/>
              </a:ext>
            </a:extLst>
          </p:cNvPr>
          <p:cNvSpPr/>
          <p:nvPr/>
        </p:nvSpPr>
        <p:spPr>
          <a:xfrm>
            <a:off x="3794408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469833-8D58-3046-9929-9CB375927EC3}"/>
              </a:ext>
            </a:extLst>
          </p:cNvPr>
          <p:cNvSpPr/>
          <p:nvPr/>
        </p:nvSpPr>
        <p:spPr>
          <a:xfrm>
            <a:off x="3306611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2AEC2-ECA6-F042-81FA-FB8B81D94789}"/>
              </a:ext>
            </a:extLst>
          </p:cNvPr>
          <p:cNvCxnSpPr>
            <a:stCxn id="37" idx="4"/>
            <a:endCxn id="29" idx="1"/>
          </p:cNvCxnSpPr>
          <p:nvPr/>
        </p:nvCxnSpPr>
        <p:spPr>
          <a:xfrm>
            <a:off x="3480824" y="3229555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70D5E-24C4-7246-8617-7D929D01DC11}"/>
              </a:ext>
            </a:extLst>
          </p:cNvPr>
          <p:cNvCxnSpPr>
            <a:stCxn id="36" idx="4"/>
            <a:endCxn id="29" idx="0"/>
          </p:cNvCxnSpPr>
          <p:nvPr/>
        </p:nvCxnSpPr>
        <p:spPr>
          <a:xfrm flipH="1">
            <a:off x="3689880" y="3229555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7F3B9A-6EB7-AB47-965E-483010488B55}"/>
              </a:ext>
            </a:extLst>
          </p:cNvPr>
          <p:cNvCxnSpPr>
            <a:stCxn id="35" idx="3"/>
            <a:endCxn id="46" idx="0"/>
          </p:cNvCxnSpPr>
          <p:nvPr/>
        </p:nvCxnSpPr>
        <p:spPr>
          <a:xfrm flipH="1">
            <a:off x="4247362" y="317852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A18F9D-7373-224B-92B6-0236F1C2CA83}"/>
              </a:ext>
            </a:extLst>
          </p:cNvPr>
          <p:cNvCxnSpPr>
            <a:stCxn id="29" idx="3"/>
            <a:endCxn id="34" idx="7"/>
          </p:cNvCxnSpPr>
          <p:nvPr/>
        </p:nvCxnSpPr>
        <p:spPr>
          <a:xfrm flipH="1">
            <a:off x="3116214" y="3736011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8C141-B1EB-7E4A-AD0F-8632E106D53C}"/>
              </a:ext>
            </a:extLst>
          </p:cNvPr>
          <p:cNvCxnSpPr>
            <a:stCxn id="29" idx="3"/>
            <a:endCxn id="33" idx="7"/>
          </p:cNvCxnSpPr>
          <p:nvPr/>
        </p:nvCxnSpPr>
        <p:spPr>
          <a:xfrm>
            <a:off x="3566692" y="373601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2DA899-8016-944D-A6B8-4C7A66EFFED4}"/>
              </a:ext>
            </a:extLst>
          </p:cNvPr>
          <p:cNvCxnSpPr>
            <a:stCxn id="29" idx="4"/>
            <a:endCxn id="32" idx="0"/>
          </p:cNvCxnSpPr>
          <p:nvPr/>
        </p:nvCxnSpPr>
        <p:spPr>
          <a:xfrm>
            <a:off x="3689880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4F861-F31C-8E43-8182-F5D6E5643C66}"/>
              </a:ext>
            </a:extLst>
          </p:cNvPr>
          <p:cNvCxnSpPr>
            <a:stCxn id="46" idx="4"/>
            <a:endCxn id="31" idx="1"/>
          </p:cNvCxnSpPr>
          <p:nvPr/>
        </p:nvCxnSpPr>
        <p:spPr>
          <a:xfrm>
            <a:off x="4247362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791336-D271-144F-88B2-49047DEFF39B}"/>
              </a:ext>
            </a:extLst>
          </p:cNvPr>
          <p:cNvCxnSpPr>
            <a:stCxn id="46" idx="5"/>
          </p:cNvCxnSpPr>
          <p:nvPr/>
        </p:nvCxnSpPr>
        <p:spPr>
          <a:xfrm>
            <a:off x="4370550" y="373601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B2CF81F-1FB0-4943-82B5-83157A57BBEE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D7C1DB-8182-5946-8E7C-542CA1C49931}"/>
              </a:ext>
            </a:extLst>
          </p:cNvPr>
          <p:cNvCxnSpPr>
            <a:stCxn id="46" idx="4"/>
            <a:endCxn id="32" idx="7"/>
          </p:cNvCxnSpPr>
          <p:nvPr/>
        </p:nvCxnSpPr>
        <p:spPr>
          <a:xfrm flipH="1">
            <a:off x="4091809" y="3787037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D054B87-31AB-5E4A-82D5-7C825B41C02B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9507A5-9169-5E4A-9F12-44AEB1A75490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858DD6-C5AF-9B41-B9DE-D63CE1786148}"/>
              </a:ext>
            </a:extLst>
          </p:cNvPr>
          <p:cNvSpPr/>
          <p:nvPr/>
        </p:nvSpPr>
        <p:spPr>
          <a:xfrm>
            <a:off x="4422210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B549B0-B900-AA4C-8B55-02B601E889ED}"/>
              </a:ext>
            </a:extLst>
          </p:cNvPr>
          <p:cNvSpPr/>
          <p:nvPr/>
        </p:nvSpPr>
        <p:spPr>
          <a:xfrm>
            <a:off x="3934413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B15CE4-F399-3A42-AD13-56AF63362757}"/>
              </a:ext>
            </a:extLst>
          </p:cNvPr>
          <p:cNvSpPr/>
          <p:nvPr/>
        </p:nvSpPr>
        <p:spPr>
          <a:xfrm>
            <a:off x="3446616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E1C0C7-A2D9-5E45-A833-1E8A368B5573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516352-0E41-8C40-AE2A-C53CA82C78B5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4C192C-A81B-9D48-84C4-160F11612B7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C7673C6-4549-264C-A58F-2BB78BD9DD46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D07D3A-99DB-8B43-95F4-5A63FDE0915E}"/>
              </a:ext>
            </a:extLst>
          </p:cNvPr>
          <p:cNvCxnSpPr>
            <a:stCxn id="56" idx="4"/>
            <a:endCxn id="48" idx="1"/>
          </p:cNvCxnSpPr>
          <p:nvPr/>
        </p:nvCxnSpPr>
        <p:spPr>
          <a:xfrm>
            <a:off x="3620195" y="4902002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4481C3-29F4-BF4E-B20C-8971B2D30243}"/>
              </a:ext>
            </a:extLst>
          </p:cNvPr>
          <p:cNvCxnSpPr>
            <a:stCxn id="55" idx="4"/>
            <a:endCxn id="48" idx="0"/>
          </p:cNvCxnSpPr>
          <p:nvPr/>
        </p:nvCxnSpPr>
        <p:spPr>
          <a:xfrm flipH="1">
            <a:off x="3829250" y="4902002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0DE9BD-A8FD-B34B-9E0A-16520578EC83}"/>
              </a:ext>
            </a:extLst>
          </p:cNvPr>
          <p:cNvCxnSpPr>
            <a:stCxn id="54" idx="3"/>
            <a:endCxn id="65" idx="0"/>
          </p:cNvCxnSpPr>
          <p:nvPr/>
        </p:nvCxnSpPr>
        <p:spPr>
          <a:xfrm flipH="1">
            <a:off x="4386733" y="4850976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6164F4-1D8A-D14E-842F-B27CB3956927}"/>
              </a:ext>
            </a:extLst>
          </p:cNvPr>
          <p:cNvCxnSpPr>
            <a:stCxn id="48" idx="3"/>
            <a:endCxn id="53" idx="7"/>
          </p:cNvCxnSpPr>
          <p:nvPr/>
        </p:nvCxnSpPr>
        <p:spPr>
          <a:xfrm flipH="1">
            <a:off x="3255585" y="5408458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96290C-3B7C-504A-8232-6C7C55390999}"/>
              </a:ext>
            </a:extLst>
          </p:cNvPr>
          <p:cNvCxnSpPr>
            <a:stCxn id="48" idx="3"/>
            <a:endCxn id="52" idx="7"/>
          </p:cNvCxnSpPr>
          <p:nvPr/>
        </p:nvCxnSpPr>
        <p:spPr>
          <a:xfrm>
            <a:off x="3706063" y="5408459"/>
            <a:ext cx="37953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529AEE-0767-5242-B0CA-7FB5BD4048CF}"/>
              </a:ext>
            </a:extLst>
          </p:cNvPr>
          <p:cNvCxnSpPr>
            <a:stCxn id="48" idx="4"/>
            <a:endCxn id="51" idx="0"/>
          </p:cNvCxnSpPr>
          <p:nvPr/>
        </p:nvCxnSpPr>
        <p:spPr>
          <a:xfrm>
            <a:off x="3829250" y="5459485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FA2DF3-282C-B845-99FB-40AA3540CB0F}"/>
              </a:ext>
            </a:extLst>
          </p:cNvPr>
          <p:cNvCxnSpPr>
            <a:stCxn id="65" idx="4"/>
            <a:endCxn id="50" idx="1"/>
          </p:cNvCxnSpPr>
          <p:nvPr/>
        </p:nvCxnSpPr>
        <p:spPr>
          <a:xfrm>
            <a:off x="4386733" y="5459485"/>
            <a:ext cx="86503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317258-BA1D-B542-8C95-EAEA5A7FA4F9}"/>
              </a:ext>
            </a:extLst>
          </p:cNvPr>
          <p:cNvCxnSpPr>
            <a:stCxn id="65" idx="5"/>
          </p:cNvCxnSpPr>
          <p:nvPr/>
        </p:nvCxnSpPr>
        <p:spPr>
          <a:xfrm>
            <a:off x="4509920" y="5408458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6CEDDD6-4670-F94A-B661-B005389124F4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05FD34-23DA-3143-8809-77797C21198E}"/>
              </a:ext>
            </a:extLst>
          </p:cNvPr>
          <p:cNvCxnSpPr>
            <a:stCxn id="65" idx="4"/>
            <a:endCxn id="51" idx="7"/>
          </p:cNvCxnSpPr>
          <p:nvPr/>
        </p:nvCxnSpPr>
        <p:spPr>
          <a:xfrm flipH="1">
            <a:off x="4231813" y="5459485"/>
            <a:ext cx="154920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ABBEAFE-0F8F-614C-A5D0-BC673586C62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DFB365-B60A-2C49-9C98-018FD3725ABC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3D694-83EA-C345-B5A9-5BF2E9D2B7D4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63661D-D379-D042-9188-FEDEAD22780F}"/>
              </a:ext>
            </a:extLst>
          </p:cNvPr>
          <p:cNvSpPr/>
          <p:nvPr/>
        </p:nvSpPr>
        <p:spPr>
          <a:xfrm>
            <a:off x="2122596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4A0D7AE-1F92-E241-817A-D4B35034DA43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22DF27E-A0B9-0048-95BA-2066C740386C}"/>
              </a:ext>
            </a:extLst>
          </p:cNvPr>
          <p:cNvSpPr/>
          <p:nvPr/>
        </p:nvSpPr>
        <p:spPr>
          <a:xfrm>
            <a:off x="1147002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76EA9D-A7FB-3D4F-8CF2-D109DD5CDAEC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317878-C8A6-1845-BE2D-D92A354B70E3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65A7F3F-9F5C-C449-B9DE-A39644DE2C11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CB6EA3-9B2C-F745-A955-51CB75A9B98C}"/>
              </a:ext>
            </a:extLst>
          </p:cNvPr>
          <p:cNvCxnSpPr>
            <a:stCxn id="75" idx="4"/>
            <a:endCxn id="67" idx="1"/>
          </p:cNvCxnSpPr>
          <p:nvPr/>
        </p:nvCxnSpPr>
        <p:spPr>
          <a:xfrm>
            <a:off x="1808377" y="5459484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7FF437-DB50-7D43-9E5C-243E7C2FBA7A}"/>
              </a:ext>
            </a:extLst>
          </p:cNvPr>
          <p:cNvCxnSpPr>
            <a:stCxn id="74" idx="4"/>
            <a:endCxn id="67" idx="0"/>
          </p:cNvCxnSpPr>
          <p:nvPr/>
        </p:nvCxnSpPr>
        <p:spPr>
          <a:xfrm flipH="1">
            <a:off x="2017433" y="5459484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F0181A0-D43B-3C4F-B18E-6044E6780EC5}"/>
              </a:ext>
            </a:extLst>
          </p:cNvPr>
          <p:cNvCxnSpPr>
            <a:stCxn id="73" idx="3"/>
            <a:endCxn id="84" idx="0"/>
          </p:cNvCxnSpPr>
          <p:nvPr/>
        </p:nvCxnSpPr>
        <p:spPr>
          <a:xfrm flipH="1">
            <a:off x="2574915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2D820-9297-6041-9168-97FFF4B07C01}"/>
              </a:ext>
            </a:extLst>
          </p:cNvPr>
          <p:cNvCxnSpPr>
            <a:cxnSpLocks/>
            <a:stCxn id="67" idx="3"/>
            <a:endCxn id="72" idx="7"/>
          </p:cNvCxnSpPr>
          <p:nvPr/>
        </p:nvCxnSpPr>
        <p:spPr>
          <a:xfrm flipH="1">
            <a:off x="1444402" y="5965941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9D6A6D-3EA9-E040-965F-B078D9D8CB17}"/>
              </a:ext>
            </a:extLst>
          </p:cNvPr>
          <p:cNvCxnSpPr>
            <a:stCxn id="67" idx="3"/>
            <a:endCxn id="71" idx="7"/>
          </p:cNvCxnSpPr>
          <p:nvPr/>
        </p:nvCxnSpPr>
        <p:spPr>
          <a:xfrm>
            <a:off x="1894245" y="596594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036B3A-87C7-EE45-A4FC-8F1B292ACE1D}"/>
              </a:ext>
            </a:extLst>
          </p:cNvPr>
          <p:cNvCxnSpPr>
            <a:stCxn id="67" idx="4"/>
            <a:endCxn id="70" idx="0"/>
          </p:cNvCxnSpPr>
          <p:nvPr/>
        </p:nvCxnSpPr>
        <p:spPr>
          <a:xfrm>
            <a:off x="2017433" y="6016967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423119-C5BC-D94A-8AAF-9D1BF5ECD44E}"/>
              </a:ext>
            </a:extLst>
          </p:cNvPr>
          <p:cNvCxnSpPr>
            <a:stCxn id="84" idx="4"/>
            <a:endCxn id="69" idx="1"/>
          </p:cNvCxnSpPr>
          <p:nvPr/>
        </p:nvCxnSpPr>
        <p:spPr>
          <a:xfrm>
            <a:off x="2574915" y="601696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D0CA28-6597-7A4B-AFCE-337129578C10}"/>
              </a:ext>
            </a:extLst>
          </p:cNvPr>
          <p:cNvCxnSpPr>
            <a:stCxn id="84" idx="5"/>
          </p:cNvCxnSpPr>
          <p:nvPr/>
        </p:nvCxnSpPr>
        <p:spPr>
          <a:xfrm>
            <a:off x="2698103" y="596594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AACEA04-1174-7544-B640-2FBA4AA17EFC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82018A-B512-BD4C-908F-EA384B4B2179}"/>
              </a:ext>
            </a:extLst>
          </p:cNvPr>
          <p:cNvCxnSpPr>
            <a:stCxn id="84" idx="4"/>
            <a:endCxn id="70" idx="7"/>
          </p:cNvCxnSpPr>
          <p:nvPr/>
        </p:nvCxnSpPr>
        <p:spPr>
          <a:xfrm flipH="1">
            <a:off x="2419996" y="6016967"/>
            <a:ext cx="154919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25BED57-91DD-BE40-88E2-C89AD772E539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B8A9CB-2BB9-CA4E-9912-FAFA14F5320E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F196E7-27AB-1340-944E-59CBE0526110}"/>
              </a:ext>
            </a:extLst>
          </p:cNvPr>
          <p:cNvCxnSpPr>
            <a:stCxn id="37" idx="3"/>
            <a:endCxn id="87" idx="7"/>
          </p:cNvCxnSpPr>
          <p:nvPr/>
        </p:nvCxnSpPr>
        <p:spPr>
          <a:xfrm flipH="1">
            <a:off x="3255585" y="3178529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7784A7-E7F3-404C-8476-320D98648E31}"/>
              </a:ext>
            </a:extLst>
          </p:cNvPr>
          <p:cNvCxnSpPr>
            <a:stCxn id="34" idx="4"/>
            <a:endCxn id="9" idx="0"/>
          </p:cNvCxnSpPr>
          <p:nvPr/>
        </p:nvCxnSpPr>
        <p:spPr>
          <a:xfrm>
            <a:off x="2993027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5F512B-AF2B-9F48-9C40-8F66D4FE75E9}"/>
              </a:ext>
            </a:extLst>
          </p:cNvPr>
          <p:cNvCxnSpPr>
            <a:stCxn id="32" idx="4"/>
            <a:endCxn id="56" idx="7"/>
          </p:cNvCxnSpPr>
          <p:nvPr/>
        </p:nvCxnSpPr>
        <p:spPr>
          <a:xfrm flipH="1">
            <a:off x="3743382" y="4344519"/>
            <a:ext cx="225239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169C34-98C8-664D-8899-B5F58317D5A7}"/>
              </a:ext>
            </a:extLst>
          </p:cNvPr>
          <p:cNvCxnSpPr>
            <a:stCxn id="31" idx="4"/>
            <a:endCxn id="54" idx="0"/>
          </p:cNvCxnSpPr>
          <p:nvPr/>
        </p:nvCxnSpPr>
        <p:spPr>
          <a:xfrm>
            <a:off x="4456418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28A7D2-D9FF-284A-9188-59C2ADA274CA}"/>
              </a:ext>
            </a:extLst>
          </p:cNvPr>
          <p:cNvCxnSpPr>
            <a:stCxn id="9" idx="3"/>
            <a:endCxn id="73" idx="7"/>
          </p:cNvCxnSpPr>
          <p:nvPr/>
        </p:nvCxnSpPr>
        <p:spPr>
          <a:xfrm flipH="1">
            <a:off x="2907159" y="4850976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9C228C-02C6-C040-B17F-923929DA59D4}"/>
              </a:ext>
            </a:extLst>
          </p:cNvPr>
          <p:cNvCxnSpPr>
            <a:stCxn id="11" idx="5"/>
            <a:endCxn id="73" idx="1"/>
          </p:cNvCxnSpPr>
          <p:nvPr/>
        </p:nvCxnSpPr>
        <p:spPr>
          <a:xfrm>
            <a:off x="2279991" y="4850976"/>
            <a:ext cx="380793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47F9B0-AA11-A54E-B3DD-21BA9665BBDB}"/>
              </a:ext>
            </a:extLst>
          </p:cNvPr>
          <p:cNvCxnSpPr>
            <a:stCxn id="86" idx="3"/>
            <a:endCxn id="53" idx="0"/>
          </p:cNvCxnSpPr>
          <p:nvPr/>
        </p:nvCxnSpPr>
        <p:spPr>
          <a:xfrm flipH="1">
            <a:off x="3132398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262F25C-4667-5B4B-A637-A7BA141E8CE8}"/>
              </a:ext>
            </a:extLst>
          </p:cNvPr>
          <p:cNvCxnSpPr>
            <a:stCxn id="56" idx="3"/>
            <a:endCxn id="86" idx="0"/>
          </p:cNvCxnSpPr>
          <p:nvPr/>
        </p:nvCxnSpPr>
        <p:spPr>
          <a:xfrm flipH="1">
            <a:off x="3341453" y="4850976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CB247F-9080-0344-ACA4-C28412E8B963}"/>
              </a:ext>
            </a:extLst>
          </p:cNvPr>
          <p:cNvCxnSpPr>
            <a:stCxn id="33" idx="4"/>
            <a:endCxn id="86" idx="0"/>
          </p:cNvCxnSpPr>
          <p:nvPr/>
        </p:nvCxnSpPr>
        <p:spPr>
          <a:xfrm flipH="1">
            <a:off x="3341453" y="4344519"/>
            <a:ext cx="139371" cy="766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DAEEEF-0A9A-3A49-AA63-B1FFC6E8C408}"/>
              </a:ext>
            </a:extLst>
          </p:cNvPr>
          <p:cNvCxnSpPr>
            <a:stCxn id="86" idx="2"/>
            <a:endCxn id="73" idx="6"/>
          </p:cNvCxnSpPr>
          <p:nvPr/>
        </p:nvCxnSpPr>
        <p:spPr>
          <a:xfrm flipH="1">
            <a:off x="2958184" y="5285271"/>
            <a:ext cx="20905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37EF39B-E7E1-0047-B5AE-26FB07769AF0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273141-420A-D249-A9F2-0B1FFCDDFD57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EB33444-ADB5-4E47-8EA7-8A5DBF13DA75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C6F134A-AF6D-3444-B733-DAA3F80D33A7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E38FD4-8A34-F546-87EE-4515CC88B8C9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C668931-560D-B640-B912-EDDB6927C69E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F3C9197-FA02-E149-875D-0035D8CAA36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31564-9A7A-B645-B648-DA25F8713D13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BAD760C-584C-0646-80E8-CFBBABFF2762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44F2D63-197C-BB49-8136-F2863152E478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BD9127-7C06-E746-B66C-58E89567246E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251D67-817E-264F-BDC4-0240D7A89088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0D5F69-0BB7-2243-9F3D-99D1BFB0FAB4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2AEDC2-9CB9-0948-AEC0-0C75DAE08E4B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EDD81B9-ED32-A94B-8FF7-CE2412FEB329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75E042-5467-F346-8438-D9E1E2E2F8B9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6C1A45-AE59-A34D-B43E-A23ED65A1426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4376310-E5A2-2A40-9933-902F7F6E68ED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3B5056-B9D3-234A-87E3-5267CAF9E36D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A0D373-FD16-7E4A-9668-A9FFBACC973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E268EFA-E748-474C-B42A-DD760CED28CF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8DE7679-978C-594C-AC90-B5ABB87909E7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06BC0F-EA3C-504A-A1D4-BBF0F80FCFF2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08AD43-A327-7847-AB04-5D68B37032D3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D23C1A-015A-8449-A75F-916ECD82214A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988E2ED-C604-4A42-9496-1EC1F1DF3062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FFC3024-7B0D-E74F-B422-B8E69913962A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29CB2B8-ABC9-A34D-8AF1-10183B81DC79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C70DB6-1972-4847-A3E9-4E429B4645A0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77A5EC4-F225-EF46-B2F2-01A75B74F2E9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0AE402D-EC49-6249-BD80-A3DFCC9AC68B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AEC578-6D56-854A-8859-4E6857779E08}"/>
              </a:ext>
            </a:extLst>
          </p:cNvPr>
          <p:cNvSpPr/>
          <p:nvPr/>
        </p:nvSpPr>
        <p:spPr>
          <a:xfrm>
            <a:off x="1011533" y="4553574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FF16C10-8BC6-8947-8E4B-776B0A6E9B83}"/>
              </a:ext>
            </a:extLst>
          </p:cNvPr>
          <p:cNvSpPr/>
          <p:nvPr/>
        </p:nvSpPr>
        <p:spPr>
          <a:xfrm>
            <a:off x="1155698" y="622804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1221C2D-EA0A-E744-AB56-A9FBB31924B0}"/>
              </a:ext>
            </a:extLst>
          </p:cNvPr>
          <p:cNvSpPr/>
          <p:nvPr/>
        </p:nvSpPr>
        <p:spPr>
          <a:xfrm>
            <a:off x="2116060" y="6226021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2774EEF-CEC4-E448-AE7E-08A17679D1E8}"/>
              </a:ext>
            </a:extLst>
          </p:cNvPr>
          <p:cNvSpPr/>
          <p:nvPr/>
        </p:nvSpPr>
        <p:spPr>
          <a:xfrm>
            <a:off x="3448250" y="566853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D3EFCF-A67A-434D-80B2-D0F196D7EAE5}"/>
              </a:ext>
            </a:extLst>
          </p:cNvPr>
          <p:cNvSpPr/>
          <p:nvPr/>
        </p:nvSpPr>
        <p:spPr>
          <a:xfrm>
            <a:off x="4424052" y="565988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8E3A50-9EC5-6E40-B5BD-AE07F0975566}"/>
              </a:ext>
            </a:extLst>
          </p:cNvPr>
          <p:cNvSpPr/>
          <p:nvPr/>
        </p:nvSpPr>
        <p:spPr>
          <a:xfrm>
            <a:off x="3938316" y="566853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10" grpId="0" animBg="1"/>
      <p:bldP spid="21" grpId="0"/>
      <p:bldP spid="13" grpId="0" animBg="1"/>
      <p:bldP spid="50" grpId="0" animBg="1"/>
      <p:bldP spid="51" grpId="0" animBg="1"/>
      <p:bldP spid="52" grpId="0" animBg="1"/>
      <p:bldP spid="70" grpId="0" animBg="1"/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 Nets: Gibbs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6388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79A54-FF83-7043-A818-0D351EA92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5" y="1910410"/>
            <a:ext cx="4688487" cy="3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Monte 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MCMC (Markov chain Monte Carlo) is a family of randomized algorithms for approximating some quantity of interest over a very large state space</a:t>
            </a:r>
          </a:p>
          <a:p>
            <a:pPr lvl="1"/>
            <a:r>
              <a:rPr lang="en-US" dirty="0"/>
              <a:t>Markov chain = a sequence of randomly chosen states (“random walk”), where each state is chosen conditioned on the previous state</a:t>
            </a:r>
          </a:p>
          <a:p>
            <a:pPr lvl="1"/>
            <a:r>
              <a:rPr lang="en-US" dirty="0"/>
              <a:t>Monte Carlo = a very expensive city in Monaco with a famous casino</a:t>
            </a:r>
          </a:p>
          <a:p>
            <a:pPr lvl="1"/>
            <a:r>
              <a:rPr lang="en-US" dirty="0"/>
              <a:t>Monte Carlo = an algorithm (usually based on sampling) that has some probability of producing an incorrect answer</a:t>
            </a:r>
          </a:p>
          <a:p>
            <a:r>
              <a:rPr lang="en-US" dirty="0"/>
              <a:t>MCMC = wander around for a bit, average what you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particular kind of MCMC</a:t>
            </a:r>
          </a:p>
          <a:p>
            <a:pPr lvl="1"/>
            <a:r>
              <a:rPr lang="en-US" dirty="0"/>
              <a:t>States are complete assignments to all variables</a:t>
            </a:r>
          </a:p>
          <a:p>
            <a:pPr lvl="2"/>
            <a:r>
              <a:rPr lang="en-US" dirty="0"/>
              <a:t>(Cf local search: closely related to simulated annealing!)</a:t>
            </a:r>
          </a:p>
          <a:p>
            <a:pPr lvl="1"/>
            <a:r>
              <a:rPr lang="en-US" dirty="0"/>
              <a:t>Evidence variables remain fixed, other variables change</a:t>
            </a:r>
          </a:p>
          <a:p>
            <a:pPr lvl="1"/>
            <a:r>
              <a:rPr lang="en-US" dirty="0"/>
              <a:t>To generate the next state, pick a variable and sample a value for it conditioned on all the other variables: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’ ~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Will tend to move towards states of higher probability, but can go down too</a:t>
            </a:r>
          </a:p>
          <a:p>
            <a:pPr lvl="2"/>
            <a:r>
              <a:rPr lang="en-US" dirty="0">
                <a:solidFill>
                  <a:srgbClr val="000000"/>
                </a:solidFill>
                <a:sym typeface="Symbol"/>
              </a:rPr>
              <a:t>In a Bayes net,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Theorem: Gibbs sampling is consistent*</a:t>
            </a:r>
          </a:p>
          <a:p>
            <a:r>
              <a:rPr lang="en-US" sz="800" dirty="0">
                <a:solidFill>
                  <a:srgbClr val="000090"/>
                </a:solidFill>
                <a:sym typeface="Symbol"/>
              </a:rPr>
              <a:t>Provided all Gibbs distributions are bounded away from 0 and 1 and variable selection is fair</a:t>
            </a:r>
            <a:endParaRPr lang="en-US" sz="800" dirty="0">
              <a:solidFill>
                <a:srgbClr val="00009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1397001"/>
            <a:ext cx="4241800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Samples soon begin to reflect all the evidence in the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Eventually they are being drawn from the true posterior!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2766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057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4"/>
            <a:endCxn id="5" idx="1"/>
          </p:cNvCxnSpPr>
          <p:nvPr/>
        </p:nvCxnSpPr>
        <p:spPr>
          <a:xfrm>
            <a:off x="13335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5" idx="0"/>
          </p:cNvCxnSpPr>
          <p:nvPr/>
        </p:nvCxnSpPr>
        <p:spPr>
          <a:xfrm flipH="1">
            <a:off x="15621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22" idx="0"/>
          </p:cNvCxnSpPr>
          <p:nvPr/>
        </p:nvCxnSpPr>
        <p:spPr>
          <a:xfrm flipH="1">
            <a:off x="2171700" y="2382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0" idx="7"/>
          </p:cNvCxnSpPr>
          <p:nvPr/>
        </p:nvCxnSpPr>
        <p:spPr>
          <a:xfrm flipH="1">
            <a:off x="934804" y="2992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9" idx="7"/>
          </p:cNvCxnSpPr>
          <p:nvPr/>
        </p:nvCxnSpPr>
        <p:spPr>
          <a:xfrm>
            <a:off x="1427396" y="2992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>
            <a:off x="1562100" y="3048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4"/>
            <a:endCxn id="7" idx="1"/>
          </p:cNvCxnSpPr>
          <p:nvPr/>
        </p:nvCxnSpPr>
        <p:spPr>
          <a:xfrm>
            <a:off x="2171700" y="3048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5"/>
          </p:cNvCxnSpPr>
          <p:nvPr/>
        </p:nvCxnSpPr>
        <p:spPr>
          <a:xfrm>
            <a:off x="2306404" y="2992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4"/>
            <a:endCxn id="8" idx="7"/>
          </p:cNvCxnSpPr>
          <p:nvPr/>
        </p:nvCxnSpPr>
        <p:spPr>
          <a:xfrm flipH="1">
            <a:off x="2001604" y="3048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26670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242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4"/>
            <a:endCxn id="24" idx="1"/>
          </p:cNvCxnSpPr>
          <p:nvPr/>
        </p:nvCxnSpPr>
        <p:spPr>
          <a:xfrm>
            <a:off x="3314700" y="1828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  <a:endCxn id="24" idx="0"/>
          </p:cNvCxnSpPr>
          <p:nvPr/>
        </p:nvCxnSpPr>
        <p:spPr>
          <a:xfrm flipH="1">
            <a:off x="3543300" y="1828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  <a:endCxn id="41" idx="0"/>
          </p:cNvCxnSpPr>
          <p:nvPr/>
        </p:nvCxnSpPr>
        <p:spPr>
          <a:xfrm flipH="1">
            <a:off x="4152900" y="17730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9" idx="7"/>
          </p:cNvCxnSpPr>
          <p:nvPr/>
        </p:nvCxnSpPr>
        <p:spPr>
          <a:xfrm flipH="1">
            <a:off x="2916004" y="23826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28" idx="7"/>
          </p:cNvCxnSpPr>
          <p:nvPr/>
        </p:nvCxnSpPr>
        <p:spPr>
          <a:xfrm>
            <a:off x="3408596" y="23826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4"/>
            <a:endCxn id="27" idx="0"/>
          </p:cNvCxnSpPr>
          <p:nvPr/>
        </p:nvCxnSpPr>
        <p:spPr>
          <a:xfrm>
            <a:off x="35433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4"/>
            <a:endCxn id="26" idx="1"/>
          </p:cNvCxnSpPr>
          <p:nvPr/>
        </p:nvCxnSpPr>
        <p:spPr>
          <a:xfrm>
            <a:off x="41529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4287604" y="23826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4"/>
            <a:endCxn id="27" idx="7"/>
          </p:cNvCxnSpPr>
          <p:nvPr/>
        </p:nvCxnSpPr>
        <p:spPr>
          <a:xfrm flipH="1">
            <a:off x="3982804" y="2438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434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100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766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4"/>
            <a:endCxn id="43" idx="1"/>
          </p:cNvCxnSpPr>
          <p:nvPr/>
        </p:nvCxnSpPr>
        <p:spPr>
          <a:xfrm>
            <a:off x="3467100" y="36576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4"/>
            <a:endCxn id="43" idx="0"/>
          </p:cNvCxnSpPr>
          <p:nvPr/>
        </p:nvCxnSpPr>
        <p:spPr>
          <a:xfrm flipH="1">
            <a:off x="3695700" y="36576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3"/>
            <a:endCxn id="60" idx="0"/>
          </p:cNvCxnSpPr>
          <p:nvPr/>
        </p:nvCxnSpPr>
        <p:spPr>
          <a:xfrm flipH="1">
            <a:off x="4305300" y="36018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3"/>
            <a:endCxn id="48" idx="7"/>
          </p:cNvCxnSpPr>
          <p:nvPr/>
        </p:nvCxnSpPr>
        <p:spPr>
          <a:xfrm flipH="1">
            <a:off x="3068404" y="42114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47" idx="7"/>
          </p:cNvCxnSpPr>
          <p:nvPr/>
        </p:nvCxnSpPr>
        <p:spPr>
          <a:xfrm>
            <a:off x="3560996" y="42114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4"/>
            <a:endCxn id="46" idx="0"/>
          </p:cNvCxnSpPr>
          <p:nvPr/>
        </p:nvCxnSpPr>
        <p:spPr>
          <a:xfrm>
            <a:off x="36957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0" idx="4"/>
            <a:endCxn id="45" idx="1"/>
          </p:cNvCxnSpPr>
          <p:nvPr/>
        </p:nvCxnSpPr>
        <p:spPr>
          <a:xfrm>
            <a:off x="43053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5"/>
          </p:cNvCxnSpPr>
          <p:nvPr/>
        </p:nvCxnSpPr>
        <p:spPr>
          <a:xfrm>
            <a:off x="4440004" y="42114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4"/>
            <a:endCxn id="46" idx="7"/>
          </p:cNvCxnSpPr>
          <p:nvPr/>
        </p:nvCxnSpPr>
        <p:spPr>
          <a:xfrm flipH="1">
            <a:off x="4135204" y="42672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4"/>
            <a:endCxn id="62" idx="1"/>
          </p:cNvCxnSpPr>
          <p:nvPr/>
        </p:nvCxnSpPr>
        <p:spPr>
          <a:xfrm>
            <a:off x="14859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4"/>
            <a:endCxn id="62" idx="0"/>
          </p:cNvCxnSpPr>
          <p:nvPr/>
        </p:nvCxnSpPr>
        <p:spPr>
          <a:xfrm flipH="1">
            <a:off x="17145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3"/>
            <a:endCxn id="79" idx="0"/>
          </p:cNvCxnSpPr>
          <p:nvPr/>
        </p:nvCxnSpPr>
        <p:spPr>
          <a:xfrm flipH="1">
            <a:off x="23241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3"/>
            <a:endCxn id="67" idx="7"/>
          </p:cNvCxnSpPr>
          <p:nvPr/>
        </p:nvCxnSpPr>
        <p:spPr>
          <a:xfrm flipH="1">
            <a:off x="1087204" y="48210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2" idx="3"/>
            <a:endCxn id="66" idx="7"/>
          </p:cNvCxnSpPr>
          <p:nvPr/>
        </p:nvCxnSpPr>
        <p:spPr>
          <a:xfrm>
            <a:off x="1579796" y="48210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4"/>
            <a:endCxn id="65" idx="0"/>
          </p:cNvCxnSpPr>
          <p:nvPr/>
        </p:nvCxnSpPr>
        <p:spPr>
          <a:xfrm>
            <a:off x="1714500" y="4876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4"/>
            <a:endCxn id="64" idx="1"/>
          </p:cNvCxnSpPr>
          <p:nvPr/>
        </p:nvCxnSpPr>
        <p:spPr>
          <a:xfrm>
            <a:off x="2324100" y="4876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9" idx="5"/>
          </p:cNvCxnSpPr>
          <p:nvPr/>
        </p:nvCxnSpPr>
        <p:spPr>
          <a:xfrm>
            <a:off x="2458804" y="48210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9" idx="4"/>
            <a:endCxn id="65" idx="7"/>
          </p:cNvCxnSpPr>
          <p:nvPr/>
        </p:nvCxnSpPr>
        <p:spPr>
          <a:xfrm flipH="1">
            <a:off x="2154004" y="48768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32" idx="3"/>
            <a:endCxn id="82" idx="7"/>
          </p:cNvCxnSpPr>
          <p:nvPr/>
        </p:nvCxnSpPr>
        <p:spPr>
          <a:xfrm flipH="1">
            <a:off x="3068404" y="17730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9" idx="4"/>
            <a:endCxn id="6" idx="0"/>
          </p:cNvCxnSpPr>
          <p:nvPr/>
        </p:nvCxnSpPr>
        <p:spPr>
          <a:xfrm>
            <a:off x="27813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7" idx="4"/>
            <a:endCxn id="51" idx="7"/>
          </p:cNvCxnSpPr>
          <p:nvPr/>
        </p:nvCxnSpPr>
        <p:spPr>
          <a:xfrm flipH="1">
            <a:off x="3601804" y="3048000"/>
            <a:ext cx="2462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6" idx="4"/>
            <a:endCxn id="49" idx="0"/>
          </p:cNvCxnSpPr>
          <p:nvPr/>
        </p:nvCxnSpPr>
        <p:spPr>
          <a:xfrm>
            <a:off x="43815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" idx="3"/>
            <a:endCxn id="68" idx="7"/>
          </p:cNvCxnSpPr>
          <p:nvPr/>
        </p:nvCxnSpPr>
        <p:spPr>
          <a:xfrm flipH="1">
            <a:off x="2687404" y="36018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" idx="5"/>
            <a:endCxn id="68" idx="1"/>
          </p:cNvCxnSpPr>
          <p:nvPr/>
        </p:nvCxnSpPr>
        <p:spPr>
          <a:xfrm>
            <a:off x="2001604" y="3601804"/>
            <a:ext cx="416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1" idx="3"/>
            <a:endCxn id="48" idx="0"/>
          </p:cNvCxnSpPr>
          <p:nvPr/>
        </p:nvCxnSpPr>
        <p:spPr>
          <a:xfrm flipH="1">
            <a:off x="29337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1" idx="3"/>
            <a:endCxn id="81" idx="0"/>
          </p:cNvCxnSpPr>
          <p:nvPr/>
        </p:nvCxnSpPr>
        <p:spPr>
          <a:xfrm flipH="1">
            <a:off x="3162300" y="3601804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8" idx="4"/>
            <a:endCxn id="81" idx="0"/>
          </p:cNvCxnSpPr>
          <p:nvPr/>
        </p:nvCxnSpPr>
        <p:spPr>
          <a:xfrm flipH="1">
            <a:off x="3162300" y="3048000"/>
            <a:ext cx="152400" cy="8382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1" idx="2"/>
            <a:endCxn id="68" idx="6"/>
          </p:cNvCxnSpPr>
          <p:nvPr/>
        </p:nvCxnSpPr>
        <p:spPr>
          <a:xfrm flipH="1">
            <a:off x="2743200" y="4076700"/>
            <a:ext cx="228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594600" cy="472916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  <a:sym typeface="Symbol"/>
              </a:rPr>
              <a:t>Repeat many times</a:t>
            </a:r>
          </a:p>
          <a:p>
            <a:pPr lvl="2"/>
            <a:r>
              <a:rPr lang="en-US" dirty="0">
                <a:solidFill>
                  <a:srgbClr val="000090"/>
                </a:solidFill>
                <a:sym typeface="Symbol"/>
              </a:rPr>
              <a:t>Sample a non-evidence variable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from</a:t>
            </a:r>
          </a:p>
          <a:p>
            <a:pPr marL="914353" lvl="2" indent="0">
              <a:buNone/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914353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=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  </a:t>
            </a:r>
            <a:r>
              <a:rPr lang="en-US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lvl="2"/>
            <a:endParaRPr lang="en-US" dirty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1" y="1600200"/>
            <a:ext cx="4335149" cy="4051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85797"/>
              </p:ext>
            </p:extLst>
          </p:nvPr>
        </p:nvGraphicFramePr>
        <p:xfrm>
          <a:off x="9605211" y="251460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46975"/>
              </p:ext>
            </p:extLst>
          </p:nvPr>
        </p:nvGraphicFramePr>
        <p:xfrm>
          <a:off x="8763001" y="409956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46713"/>
              </p:ext>
            </p:extLst>
          </p:nvPr>
        </p:nvGraphicFramePr>
        <p:xfrm>
          <a:off x="10528969" y="4038600"/>
          <a:ext cx="521208" cy="54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763000" y="4099560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15600" y="4303830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2776621"/>
            <a:ext cx="278063" cy="272716"/>
          </a:xfrm>
          <a:prstGeom prst="rect">
            <a:avLst/>
          </a:prstGeom>
          <a:solidFill>
            <a:srgbClr val="00FF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(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3022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= true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from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))</a:t>
            </a:r>
            <a:endParaRPr lang="en-US" sz="2000" dirty="0">
              <a:solidFill>
                <a:srgbClr val="000000"/>
              </a:solidFill>
              <a:sym typeface="Symbol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76400" y="4343400"/>
            <a:ext cx="1752600" cy="1001412"/>
            <a:chOff x="1676400" y="4343400"/>
            <a:chExt cx="1752600" cy="1001412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22860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31255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7108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29698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25450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27108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29698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25450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595" name="Straight Arrow Connector 67594"/>
            <p:cNvCxnSpPr/>
            <p:nvPr/>
          </p:nvCxnSpPr>
          <p:spPr>
            <a:xfrm>
              <a:off x="16764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57600" y="4343400"/>
            <a:ext cx="1676399" cy="1001412"/>
            <a:chOff x="3657600" y="4343400"/>
            <a:chExt cx="1676399" cy="100141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3657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419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503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4615842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487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445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4615842" y="4343400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487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445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62600" y="4343400"/>
            <a:ext cx="1752600" cy="1001412"/>
            <a:chOff x="5562600" y="4343400"/>
            <a:chExt cx="1752600" cy="1001412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617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701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659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685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643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659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685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643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>
            <a:xfrm>
              <a:off x="556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543800" y="4343400"/>
            <a:ext cx="1600199" cy="1001412"/>
            <a:chOff x="7543800" y="4343400"/>
            <a:chExt cx="1600199" cy="100141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5438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800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884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25842" y="5041354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868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26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25842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868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26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9372600" y="4343400"/>
            <a:ext cx="1752600" cy="1001412"/>
            <a:chOff x="9372600" y="4343400"/>
            <a:chExt cx="1752600" cy="1001412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998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1082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1040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1066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1024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1040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1066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1024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>
            <a:xfrm>
              <a:off x="937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6172200"/>
            <a:ext cx="286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48200" y="6172200"/>
            <a:ext cx="244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04588" y="6172200"/>
            <a:ext cx="254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~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 (in topological order)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8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7E82-ABCD-A549-B918-867C20B3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given </a:t>
            </a:r>
            <a:r>
              <a:rPr lang="en-US" i="1" dirty="0">
                <a:solidFill>
                  <a:srgbClr val="CC00CD"/>
                </a:solidFill>
              </a:rPr>
              <a:t>s</a:t>
            </a:r>
            <a:r>
              <a:rPr lang="en-US" dirty="0"/>
              <a:t>, </a:t>
            </a:r>
            <a:r>
              <a:rPr lang="en-US" i="1" dirty="0">
                <a:solidFill>
                  <a:srgbClr val="CC00CD"/>
                </a:solidFill>
              </a:rPr>
              <a:t>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7D1C5-D413-6D4C-ADFA-BBA018B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1F559-E6E5-304B-98F6-D25F4FD2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11" y="1176096"/>
            <a:ext cx="6418578" cy="50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9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Car Insurance: 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D"/>
                </a:solidFill>
                <a:latin typeface="Calibri"/>
                <a:cs typeface="Calibri"/>
              </a:rPr>
              <a:t>Age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 | </a:t>
            </a:r>
            <a:r>
              <a:rPr lang="en-US" i="1" dirty="0" err="1">
                <a:solidFill>
                  <a:srgbClr val="CC00CD"/>
                </a:solidFill>
                <a:latin typeface="Calibri"/>
                <a:cs typeface="Calibri"/>
              </a:rPr>
              <a:t>mc,lc,pc</a:t>
            </a:r>
            <a:r>
              <a:rPr lang="en-US" dirty="0">
                <a:solidFill>
                  <a:srgbClr val="CC00CD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30448-97D1-0B44-A81C-5B3B62A2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052"/>
            <a:ext cx="6430489" cy="3964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C040A-1C02-9844-8E53-7AF7C2E1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0" y="2049764"/>
            <a:ext cx="5898961" cy="41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7057-ADFF-544F-886F-FF7B916A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 and MCMC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C04F2-1DA6-BC4B-99A4-367D5954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commonly used method for large Bayes nets</a:t>
            </a:r>
          </a:p>
          <a:p>
            <a:pPr lvl="1"/>
            <a:r>
              <a:rPr lang="en-US" dirty="0"/>
              <a:t>See, e.g., BUGS, JAGS, STAN, </a:t>
            </a:r>
            <a:r>
              <a:rPr lang="en-US" dirty="0" err="1"/>
              <a:t>infer.net</a:t>
            </a:r>
            <a:r>
              <a:rPr lang="en-US" dirty="0"/>
              <a:t>, BLOG, etc.</a:t>
            </a:r>
          </a:p>
          <a:p>
            <a:r>
              <a:rPr lang="en-US" dirty="0"/>
              <a:t>Can be </a:t>
            </a:r>
            <a:r>
              <a:rPr lang="en-US" i="1" u="sng" dirty="0"/>
              <a:t>compiled</a:t>
            </a:r>
            <a:r>
              <a:rPr lang="en-US" dirty="0"/>
              <a:t> to run very fast</a:t>
            </a:r>
          </a:p>
          <a:p>
            <a:pPr lvl="1"/>
            <a:r>
              <a:rPr lang="en-US" dirty="0"/>
              <a:t>Eliminate all data structure references, just multiply and sample</a:t>
            </a:r>
          </a:p>
          <a:p>
            <a:pPr lvl="1"/>
            <a:r>
              <a:rPr lang="en-US" dirty="0"/>
              <a:t>~100 million samples per second on a laptop</a:t>
            </a:r>
          </a:p>
          <a:p>
            <a:r>
              <a:rPr lang="en-US" dirty="0"/>
              <a:t>Can run asynchronously in parallel (one processor per variable)</a:t>
            </a:r>
          </a:p>
          <a:p>
            <a:r>
              <a:rPr lang="en-US" dirty="0"/>
              <a:t>Many cognitive scientists suggest the brain runs on MCMC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5B67E-89B4-714B-BCE8-D3F011F9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perform a random walk on a graph, following the arcs out of a node </a:t>
            </a:r>
            <a:r>
              <a:rPr lang="en-US" b="1" i="1" dirty="0"/>
              <a:t>uniformly at random</a:t>
            </a:r>
            <a:r>
              <a:rPr lang="en-US" dirty="0"/>
              <a:t>. In the infinite limit, what fraction of time do I spend at each node? </a:t>
            </a:r>
          </a:p>
          <a:p>
            <a:pPr lvl="1"/>
            <a:r>
              <a:rPr lang="en-US" dirty="0"/>
              <a:t>Consider these two examples: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1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5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9" name="Straight Connector 8"/>
          <p:cNvCxnSpPr>
            <a:stCxn id="5" idx="3"/>
            <a:endCxn id="7" idx="7"/>
          </p:cNvCxnSpPr>
          <p:nvPr/>
        </p:nvCxnSpPr>
        <p:spPr>
          <a:xfrm flipH="1">
            <a:off x="96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7" idx="6"/>
          </p:cNvCxnSpPr>
          <p:nvPr/>
        </p:nvCxnSpPr>
        <p:spPr>
          <a:xfrm flipH="1">
            <a:off x="1021070" y="5082534"/>
            <a:ext cx="7315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6" idx="1"/>
          </p:cNvCxnSpPr>
          <p:nvPr/>
        </p:nvCxnSpPr>
        <p:spPr>
          <a:xfrm>
            <a:off x="157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/>
          </p:cNvSpPr>
          <p:nvPr/>
        </p:nvSpPr>
        <p:spPr>
          <a:xfrm>
            <a:off x="5029197" y="38861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562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419597" y="4876797"/>
            <a:ext cx="411473" cy="411473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0" name="Straight Connector 19"/>
          <p:cNvCxnSpPr>
            <a:stCxn id="17" idx="3"/>
            <a:endCxn id="19" idx="7"/>
          </p:cNvCxnSpPr>
          <p:nvPr/>
        </p:nvCxnSpPr>
        <p:spPr>
          <a:xfrm flipH="1">
            <a:off x="4770811" y="4237411"/>
            <a:ext cx="3186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5"/>
            <a:endCxn id="18" idx="1"/>
          </p:cNvCxnSpPr>
          <p:nvPr/>
        </p:nvCxnSpPr>
        <p:spPr>
          <a:xfrm>
            <a:off x="5380411" y="4237411"/>
            <a:ext cx="242445" cy="69964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9" idx="4"/>
            <a:endCxn id="18" idx="4"/>
          </p:cNvCxnSpPr>
          <p:nvPr/>
        </p:nvCxnSpPr>
        <p:spPr>
          <a:xfrm rot="16200000" flipH="1">
            <a:off x="5196834" y="4716770"/>
            <a:ext cx="12700" cy="1143000"/>
          </a:xfrm>
          <a:prstGeom prst="curvedConnector3">
            <a:avLst>
              <a:gd name="adj1" fmla="val 180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9" idx="6"/>
            <a:endCxn id="18" idx="2"/>
          </p:cNvCxnSpPr>
          <p:nvPr/>
        </p:nvCxnSpPr>
        <p:spPr>
          <a:xfrm>
            <a:off x="4831070" y="5082534"/>
            <a:ext cx="731527" cy="12700"/>
          </a:xfrm>
          <a:prstGeom prst="curvedConnector3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91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Why does it work? (see AIMA 13.4.2 for details)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335665" y="1447800"/>
            <a:ext cx="11574683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Suppose we run it for a long time and predict the probability of reaching any given state at time t: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ea typeface="ＭＳ Ｐゴシック" pitchFamily="34" charset="-128"/>
                <a:sym typeface="Symbol"/>
              </a:rPr>
              <a:t>or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endParaRPr lang="en-US" sz="1600" dirty="0">
              <a:ea typeface="ＭＳ Ｐゴシック" pitchFamily="34" charset="-128"/>
            </a:endParaRPr>
          </a:p>
          <a:p>
            <a:pPr marL="342882" lvl="2" indent="-342882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Each Gibbs sampling step (pick a variable, resample its value) applied to a state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has a probability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k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of reaching a next state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342882" lvl="2" indent="-342882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</a:rPr>
              <a:t>So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x’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</a:t>
            </a:r>
            <a:r>
              <a:rPr lang="en-US" sz="3600" b="1" u="sng" baseline="-25000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k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’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b="1" u="sng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or, in matrix/vector form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When the process is in equilibrium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000090"/>
                </a:solidFill>
                <a:sym typeface="Symbol"/>
              </a:rPr>
              <a:t>so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b="1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This has a unique* solution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π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= P(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,...,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So for large enough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  <a:sym typeface="Symbol"/>
              </a:rPr>
              <a:t>t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 the next sample will be drawn from the true posterior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“Large enough” depends on CPTs in the Bayes net; takes </a:t>
            </a:r>
            <a:r>
              <a:rPr lang="en-US" sz="2400" i="1" u="sng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longer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  <a:sym typeface="Symbol"/>
              </a:rPr>
              <a:t> if nearly deterministic</a:t>
            </a:r>
            <a:endParaRPr lang="en-US" sz="2400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Estimate from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 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samples is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 = 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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76735"/>
            <a:ext cx="468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3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   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r,    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4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1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)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0.8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0.2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787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7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   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086600" cy="4525963"/>
          </a:xfrm>
        </p:spPr>
        <p:txBody>
          <a:bodyPr/>
          <a:lstStyle/>
          <a:p>
            <a:pPr marL="914353" lvl="2" indent="0">
              <a:buNone/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simple application of prior sampling for estimating conditional probabilities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For these counts, samples with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or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  <a:sym typeface="Symbol"/>
              </a:rPr>
              <a:t>w           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are not relevant</a:t>
            </a:r>
            <a:endParaRPr lang="en-US" sz="28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So count the </a:t>
            </a:r>
            <a:r>
              <a:rPr lang="en-US" sz="2400" i="1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outcomes for samples with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and reject all other samples </a:t>
            </a:r>
            <a:endParaRPr lang="en-US" altLang="ja-JP" sz="24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</a:t>
            </a:r>
            <a:r>
              <a:rPr lang="en-US" sz="2800" b="1" i="1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229600" y="5410200"/>
            <a:ext cx="1371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229600" y="5715000"/>
            <a:ext cx="177304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229600" y="6019800"/>
            <a:ext cx="128239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4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variables,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  <a:cs typeface="Calibri" pitchFamily="34" charset="0"/>
              </a:rPr>
              <a:t>weight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each sample by probability of evidence variables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P(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Shape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Color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=blue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7696200" y="4781490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, s,   , w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0011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5244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644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0200" y="4812268"/>
            <a:ext cx="100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w</a:t>
            </a:r>
            <a:r>
              <a:rPr lang="en-US" b="1" dirty="0">
                <a:solidFill>
                  <a:srgbClr val="FF3300"/>
                </a:solidFill>
              </a:rPr>
              <a:t> = 1.0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800" y="4800600"/>
            <a:ext cx="74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0.1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72800" y="4800600"/>
            <a:ext cx="8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0.99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7673472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8153400" y="4781490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297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  <p:bldP spid="43" grpId="0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70899</TotalTime>
  <Words>1925</Words>
  <Application>Microsoft Macintosh PowerPoint</Application>
  <PresentationFormat>Widescreen</PresentationFormat>
  <Paragraphs>382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dan-berkeley-nlp-v1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Car Insurance: P(PropertyCost | e)</vt:lpstr>
      <vt:lpstr>Likelihood Weighting</vt:lpstr>
      <vt:lpstr>CS 188: Artificial Intelligence </vt:lpstr>
      <vt:lpstr>Markov Chain Monte Carlo</vt:lpstr>
      <vt:lpstr>Gibbs sampling</vt:lpstr>
      <vt:lpstr>Why would anyone do this?</vt:lpstr>
      <vt:lpstr>How would anyone do this?</vt:lpstr>
      <vt:lpstr>Gibbs Sampling Example: P( S | r)</vt:lpstr>
      <vt:lpstr>Markov chain given s, w</vt:lpstr>
      <vt:lpstr>Car Insurance: P(Age | mc,lc,pc)</vt:lpstr>
      <vt:lpstr>Gibbs sampling and MCMC in practice</vt:lpstr>
      <vt:lpstr>Quiz</vt:lpstr>
      <vt:lpstr>Why does it work? (see AIMA 13.4.2 for details)</vt:lpstr>
      <vt:lpstr>Bayes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3737</cp:revision>
  <cp:lastPrinted>2013-10-23T02:18:13Z</cp:lastPrinted>
  <dcterms:created xsi:type="dcterms:W3CDTF">2004-08-27T04:16:05Z</dcterms:created>
  <dcterms:modified xsi:type="dcterms:W3CDTF">2021-02-28T08:44:40Z</dcterms:modified>
</cp:coreProperties>
</file>