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7"/>
  </p:notesMasterIdLst>
  <p:handoutMasterIdLst>
    <p:handoutMasterId r:id="rId38"/>
  </p:handoutMasterIdLst>
  <p:sldIdLst>
    <p:sldId id="666" r:id="rId2"/>
    <p:sldId id="667" r:id="rId3"/>
    <p:sldId id="331" r:id="rId4"/>
    <p:sldId id="334" r:id="rId5"/>
    <p:sldId id="668" r:id="rId6"/>
    <p:sldId id="332" r:id="rId7"/>
    <p:sldId id="315" r:id="rId8"/>
    <p:sldId id="669" r:id="rId9"/>
    <p:sldId id="670" r:id="rId10"/>
    <p:sldId id="324" r:id="rId11"/>
    <p:sldId id="671" r:id="rId12"/>
    <p:sldId id="665" r:id="rId13"/>
    <p:sldId id="455" r:id="rId14"/>
    <p:sldId id="390" r:id="rId15"/>
    <p:sldId id="303" r:id="rId16"/>
    <p:sldId id="305" r:id="rId17"/>
    <p:sldId id="450" r:id="rId18"/>
    <p:sldId id="449" r:id="rId19"/>
    <p:sldId id="430" r:id="rId20"/>
    <p:sldId id="311" r:id="rId21"/>
    <p:sldId id="312" r:id="rId22"/>
    <p:sldId id="333" r:id="rId23"/>
    <p:sldId id="355" r:id="rId24"/>
    <p:sldId id="451" r:id="rId25"/>
    <p:sldId id="335" r:id="rId26"/>
    <p:sldId id="452" r:id="rId27"/>
    <p:sldId id="436" r:id="rId28"/>
    <p:sldId id="336" r:id="rId29"/>
    <p:sldId id="337" r:id="rId30"/>
    <p:sldId id="338" r:id="rId31"/>
    <p:sldId id="398" r:id="rId32"/>
    <p:sldId id="395" r:id="rId33"/>
    <p:sldId id="396" r:id="rId34"/>
    <p:sldId id="397" r:id="rId35"/>
    <p:sldId id="454" r:id="rId36"/>
  </p:sldIdLst>
  <p:sldSz cx="12192000" cy="6858000"/>
  <p:notesSz cx="7315200" cy="96012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33FF"/>
    <a:srgbClr val="CC00CC"/>
    <a:srgbClr val="80EFFF"/>
    <a:srgbClr val="FFFF00"/>
    <a:srgbClr val="FF3300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9" autoAdjust="0"/>
    <p:restoredTop sz="95714" autoAdjust="0"/>
  </p:normalViewPr>
  <p:slideViewPr>
    <p:cSldViewPr>
      <p:cViewPr>
        <p:scale>
          <a:sx n="100" d="100"/>
          <a:sy n="100" d="100"/>
        </p:scale>
        <p:origin x="496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6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20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6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8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Syntax and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  <a:p>
            <a:r>
              <a:rPr lang="en-US" sz="2400" dirty="0"/>
              <a:t>Conditional independence semantics &lt;=&gt; global semantics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nondescendant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59" y="2451100"/>
            <a:ext cx="4753841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9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362200"/>
            <a:ext cx="4335149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6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Summary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97001"/>
            <a:ext cx="7010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and conditional independence are important forms of probabilistic knowledge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 net encode joint distributions efficiently by taking advantage of conditional independence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Global joint probability = product of local conditionals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causality =&gt; exponential reduction in total size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7" y="1524000"/>
            <a:ext cx="5332633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3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 Nets: Exact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33600"/>
            <a:ext cx="6886665" cy="352516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43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Stuart Russell and Dawn Song --- 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266507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7291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Later: Learning Bayes nets from data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0" y="1447801"/>
            <a:ext cx="5410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sz="2000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28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sz="2000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did he say?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 </a:t>
            </a: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173191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distribution: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P(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Q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|</a:t>
            </a:r>
            <a:r>
              <a:rPr lang="en-US" sz="2000" b="1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e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)</a:t>
            </a:r>
            <a:r>
              <a:rPr lang="en-US" sz="2000" b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000" dirty="0">
                <a:solidFill>
                  <a:srgbClr val="CC00CC"/>
                </a:solidFill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800" b="1" i="1" baseline="-25000" dirty="0">
                <a:solidFill>
                  <a:srgbClr val="BD00B0"/>
                </a:solidFill>
                <a:sym typeface="Symbol"/>
              </a:rPr>
              <a:t>h</a:t>
            </a:r>
            <a:r>
              <a:rPr lang="en-US" sz="1800" dirty="0">
                <a:solidFill>
                  <a:srgbClr val="BD00B0"/>
                </a:solidFill>
                <a:sym typeface="Symbol"/>
              </a:rPr>
              <a:t>  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P(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Q</a:t>
            </a:r>
            <a:r>
              <a:rPr lang="en-US" sz="2000" i="1" dirty="0">
                <a:solidFill>
                  <a:srgbClr val="BD00B0"/>
                </a:solidFill>
                <a:latin typeface="Calibri"/>
                <a:cs typeface="Calibri"/>
              </a:rPr>
              <a:t> ,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h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,</a:t>
            </a:r>
            <a:r>
              <a:rPr lang="en-US" sz="2000" baseline="-25000" dirty="0">
                <a:solidFill>
                  <a:srgbClr val="BD00B0"/>
                </a:solidFill>
                <a:latin typeface="Calibri"/>
                <a:cs typeface="Calibri"/>
              </a:rPr>
              <a:t> </a:t>
            </a:r>
            <a:r>
              <a:rPr lang="en-US" sz="2000" b="1" i="1" dirty="0">
                <a:solidFill>
                  <a:srgbClr val="BD00B0"/>
                </a:solidFill>
                <a:latin typeface="Calibri"/>
                <a:cs typeface="Calibri"/>
              </a:rPr>
              <a:t>e</a:t>
            </a:r>
            <a:r>
              <a:rPr lang="en-US" sz="2000" dirty="0">
                <a:solidFill>
                  <a:srgbClr val="BD00B0"/>
                </a:solidFill>
                <a:latin typeface="Calibri"/>
                <a:cs typeface="Calibri"/>
              </a:rPr>
              <a:t>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EB13DF9-977C-234D-8492-C1E85DACD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172173"/>
            <a:ext cx="6639443" cy="159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76800"/>
            <a:ext cx="1219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66800" y="5410200"/>
            <a:ext cx="12192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4876800"/>
            <a:ext cx="18288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610600" y="4876800"/>
            <a:ext cx="1828800" cy="3810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601200" y="5410200"/>
            <a:ext cx="2362200" cy="381000"/>
          </a:xfrm>
          <a:prstGeom prst="rect">
            <a:avLst/>
          </a:prstGeom>
          <a:solidFill>
            <a:srgbClr val="80E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33800" y="5410200"/>
            <a:ext cx="2362200" cy="381000"/>
          </a:xfrm>
          <a:prstGeom prst="rect">
            <a:avLst/>
          </a:prstGeom>
          <a:solidFill>
            <a:srgbClr val="80E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91200" y="4876800"/>
            <a:ext cx="13716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77000" y="5410200"/>
            <a:ext cx="1371600" cy="3810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851399"/>
          </a:xfrm>
        </p:spPr>
        <p:txBody>
          <a:bodyPr/>
          <a:lstStyle/>
          <a:p>
            <a:r>
              <a:rPr lang="en-US" dirty="0"/>
              <a:t>Consider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uwy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uwz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uxy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uxz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vwy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vwz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 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vxy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+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vxz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 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16 multiplies, 7 adds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Lots of repeated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subexpressions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!</a:t>
            </a:r>
          </a:p>
          <a:p>
            <a:r>
              <a:rPr lang="en-US" dirty="0"/>
              <a:t>Rewrite as 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u+v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)(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w+x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)(</a:t>
            </a:r>
            <a:r>
              <a:rPr lang="en-US" b="1" dirty="0" err="1">
                <a:solidFill>
                  <a:srgbClr val="FF0000"/>
                </a:solidFill>
                <a:cs typeface="Calibri" pitchFamily="34" charset="0"/>
              </a:rPr>
              <a:t>y+z</a:t>
            </a:r>
            <a:r>
              <a:rPr lang="en-US" b="1" dirty="0">
                <a:solidFill>
                  <a:srgbClr val="FF0000"/>
                </a:solidFill>
                <a:cs typeface="Calibri" pitchFamily="34" charset="0"/>
              </a:rPr>
              <a:t>)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2 multiplies, 3 adds</a:t>
            </a:r>
          </a:p>
          <a:p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P(e) P(</a:t>
            </a:r>
            <a:r>
              <a:rPr lang="en-US" dirty="0" err="1">
                <a:solidFill>
                  <a:srgbClr val="CC00CC"/>
                </a:solidFill>
              </a:rPr>
              <a:t>a|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>
                <a:solidFill>
                  <a:srgbClr val="CC00CC"/>
                </a:solidFill>
                <a:cs typeface="Calibri" pitchFamily="34" charset="0"/>
              </a:rPr>
              <a:t>= 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 +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C00CC"/>
                </a:solidFill>
              </a:rPr>
              <a:t>    + </a:t>
            </a:r>
            <a:r>
              <a:rPr lang="en-US" sz="2800" dirty="0">
                <a:solidFill>
                  <a:srgbClr val="000000"/>
                </a:solidFill>
                <a:cs typeface="Calibri" pitchFamily="34" charset="0"/>
              </a:rPr>
              <a:t>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m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 +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dirty="0" err="1">
                <a:solidFill>
                  <a:srgbClr val="CC00CC"/>
                </a:solidFill>
              </a:rPr>
              <a:t>a|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j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m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800" dirty="0">
                <a:solidFill>
                  <a:srgbClr val="CC00CC"/>
                </a:solidFill>
                <a:cs typeface="Calibri" pitchFamily="34" charset="0"/>
              </a:rPr>
              <a:t>	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Lots of repeated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subexpressions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Calibri" pitchFamily="34" charset="0"/>
            </a:endParaRPr>
          </a:p>
          <a:p>
            <a:pPr marL="45717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5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10210800" cy="4729164"/>
          </a:xfrm>
        </p:spPr>
        <p:txBody>
          <a:bodyPr/>
          <a:lstStyle/>
          <a:p>
            <a:r>
              <a:rPr lang="en-US" dirty="0"/>
              <a:t>Move summations inwards as far as possible</a:t>
            </a:r>
          </a:p>
          <a:p>
            <a:pPr lvl="1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i="1" dirty="0">
                <a:solidFill>
                  <a:srgbClr val="CC00CC"/>
                </a:solidFill>
                <a:sym typeface="Symbol"/>
              </a:rPr>
              <a:t>  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chemeClr val="tx2"/>
                </a:solidFill>
                <a:sym typeface="Symbol"/>
              </a:rPr>
              <a:t>e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rgbClr val="000000"/>
                </a:solidFill>
                <a:sym typeface="Symbol"/>
              </a:rPr>
              <a:t></a:t>
            </a:r>
            <a:r>
              <a:rPr lang="en-US" b="1" i="1" baseline="-25000" dirty="0">
                <a:solidFill>
                  <a:srgbClr val="000000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/>
              <a:t>Do the calculation from the inside out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I.e., sum over 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first, then sum over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Problem: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i="1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CC00CC"/>
                </a:solidFill>
              </a:rPr>
              <a:t>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b="1" i="1" dirty="0">
                <a:solidFill>
                  <a:srgbClr val="FF0000"/>
                </a:solidFill>
              </a:rPr>
              <a:t>factors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52600"/>
            <a:ext cx="3352800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5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Zoo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8305800" cy="56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Syntax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</a:t>
            </a:r>
            <a:r>
              <a:rPr lang="en-US" sz="2400" i="1" dirty="0">
                <a:solidFill>
                  <a:srgbClr val="990099"/>
                </a:solidFill>
                <a:latin typeface="Calibri"/>
                <a:cs typeface="Calibri"/>
              </a:rPr>
              <a:t>X</a:t>
            </a:r>
            <a:r>
              <a:rPr lang="en-US" sz="2800" i="1" baseline="-25000" dirty="0">
                <a:solidFill>
                  <a:srgbClr val="990099"/>
                </a:solidFill>
                <a:latin typeface="Calibri"/>
                <a:cs typeface="Calibri"/>
              </a:rPr>
              <a:t>i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 given its </a:t>
            </a:r>
            <a:r>
              <a:rPr lang="en-US" sz="2400" b="1" i="1" dirty="0">
                <a:solidFill>
                  <a:srgbClr val="3333FF"/>
                </a:solidFill>
                <a:latin typeface="Calibri"/>
                <a:cs typeface="Calibri"/>
              </a:rPr>
              <a:t>parent variables</a:t>
            </a:r>
            <a:r>
              <a:rPr lang="en-US" sz="240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in the graph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i="1" dirty="0">
                <a:solidFill>
                  <a:srgbClr val="3333FF"/>
                </a:solidFill>
                <a:latin typeface="Calibri"/>
                <a:cs typeface="Calibri"/>
              </a:rPr>
              <a:t>CPT</a:t>
            </a:r>
            <a:r>
              <a:rPr lang="en-US" sz="2000" dirty="0">
                <a:latin typeface="Calibri"/>
                <a:cs typeface="Calibri"/>
              </a:rPr>
              <a:t> (conditional probability table); each row is a distribution for child given values of its parents</a:t>
            </a: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553898" y="3481138"/>
          <a:ext cx="2895600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5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sz="1200" i="1" dirty="0">
                          <a:solidFill>
                            <a:srgbClr val="CC00CC"/>
                          </a:solidFill>
                        </a:rPr>
                        <a:t>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CC00CC"/>
                          </a:solidFill>
                        </a:rPr>
                        <a:t>P(</a:t>
                      </a:r>
                      <a:r>
                        <a:rPr lang="en-US" sz="1200" i="1" dirty="0">
                          <a:solidFill>
                            <a:srgbClr val="CC00CC"/>
                          </a:solidFill>
                        </a:rPr>
                        <a:t>C</a:t>
                      </a:r>
                      <a:r>
                        <a:rPr lang="en-US" sz="1400" baseline="-25000" dirty="0">
                          <a:solidFill>
                            <a:srgbClr val="CC00CC"/>
                          </a:solidFill>
                        </a:rPr>
                        <a:t>1,1</a:t>
                      </a:r>
                      <a:r>
                        <a:rPr lang="en-US" sz="1200" dirty="0">
                          <a:solidFill>
                            <a:srgbClr val="CC00CC"/>
                          </a:solidFill>
                        </a:rPr>
                        <a:t> | </a:t>
                      </a:r>
                      <a:r>
                        <a:rPr lang="en-US" sz="1200" i="1" dirty="0">
                          <a:solidFill>
                            <a:srgbClr val="CC00CC"/>
                          </a:solidFill>
                        </a:rPr>
                        <a:t>G</a:t>
                      </a:r>
                      <a:r>
                        <a:rPr lang="en-US" sz="1200" dirty="0">
                          <a:solidFill>
                            <a:srgbClr val="CC00CC"/>
                          </a:solidFill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r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(1,1)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0.01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0.59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(1,2)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(1,3)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0.3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0.19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3333FF"/>
                          </a:solidFill>
                        </a:rPr>
                        <a:t>0.01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660066"/>
                          </a:solidFill>
                        </a:rPr>
                        <a:t>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9285668" y="1469666"/>
          <a:ext cx="2590800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40">
                <a:tc gridSpan="4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CC00CC"/>
                          </a:solidFill>
                        </a:rPr>
                        <a:t>P(</a:t>
                      </a:r>
                      <a:r>
                        <a:rPr lang="en-US" sz="1400" i="1" dirty="0">
                          <a:solidFill>
                            <a:srgbClr val="CC00CC"/>
                          </a:solidFill>
                        </a:rPr>
                        <a:t>G</a:t>
                      </a:r>
                      <a:r>
                        <a:rPr lang="en-US" sz="1400" dirty="0">
                          <a:solidFill>
                            <a:srgbClr val="CC00CC"/>
                          </a:solidFill>
                        </a:rPr>
                        <a:t>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(1,1)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(1,2)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(1,3)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333FF"/>
                          </a:solidFill>
                        </a:rPr>
                        <a:t>0.11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333FF"/>
                          </a:solidFill>
                        </a:rPr>
                        <a:t>0.11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3333FF"/>
                          </a:solidFill>
                        </a:rPr>
                        <a:t>0.11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660066"/>
                          </a:solidFill>
                        </a:rPr>
                        <a:t>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16059083-A893-1645-8844-0714882BADC5}"/>
              </a:ext>
            </a:extLst>
          </p:cNvPr>
          <p:cNvGrpSpPr/>
          <p:nvPr/>
        </p:nvGrpSpPr>
        <p:grpSpPr>
          <a:xfrm>
            <a:off x="7046532" y="1749510"/>
            <a:ext cx="2743200" cy="1519671"/>
            <a:chOff x="3048000" y="1569011"/>
            <a:chExt cx="4645986" cy="2573771"/>
          </a:xfrm>
        </p:grpSpPr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42C240BA-20D3-EE46-B0FC-A605AC725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1569011"/>
              <a:ext cx="117699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G</a:t>
              </a:r>
              <a:endParaRPr lang="en-US" sz="2000" baseline="-250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E5389041-8D2F-344A-8BA0-69223A018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3380677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C</a:t>
              </a:r>
              <a:r>
                <a:rPr lang="en-US" sz="20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1,1</a:t>
              </a:r>
            </a:p>
          </p:txBody>
        </p:sp>
        <p:cxnSp>
          <p:nvCxnSpPr>
            <p:cNvPr id="43" name="AutoShape 6">
              <a:extLst>
                <a:ext uri="{FF2B5EF4-FFF2-40B4-BE49-F238E27FC236}">
                  <a16:creationId xmlns:a16="http://schemas.microsoft.com/office/drawing/2014/main" id="{AFA7EDC0-A78D-DF47-B567-9CAA49748FE2}"/>
                </a:ext>
              </a:extLst>
            </p:cNvPr>
            <p:cNvCxnSpPr>
              <a:cxnSpLocks noChangeShapeType="1"/>
              <a:stCxn id="41" idx="3"/>
              <a:endCxn id="42" idx="7"/>
            </p:cNvCxnSpPr>
            <p:nvPr/>
          </p:nvCxnSpPr>
          <p:spPr bwMode="auto">
            <a:xfrm flipH="1">
              <a:off x="3698408" y="2219419"/>
              <a:ext cx="1426958" cy="1272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Oval 4">
              <a:extLst>
                <a:ext uri="{FF2B5EF4-FFF2-40B4-BE49-F238E27FC236}">
                  <a16:creationId xmlns:a16="http://schemas.microsoft.com/office/drawing/2014/main" id="{EA142DFE-27A2-914B-AE11-B8D6B80A0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324" y="3380782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C</a:t>
              </a:r>
              <a:r>
                <a:rPr lang="en-US" sz="20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1,2</a:t>
              </a:r>
            </a:p>
          </p:txBody>
        </p: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798C96E3-409B-2D44-9B9F-61A58878C0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696689" y="2308453"/>
              <a:ext cx="637311" cy="112054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5EC924B5-77C1-9246-AEB3-5FF71C418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986" y="3380677"/>
              <a:ext cx="762000" cy="76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i="1" dirty="0">
                  <a:solidFill>
                    <a:srgbClr val="CC00CC"/>
                  </a:solidFill>
                  <a:latin typeface="Calibri"/>
                  <a:cs typeface="Calibri"/>
                </a:rPr>
                <a:t>C</a:t>
              </a:r>
              <a:r>
                <a:rPr lang="en-US" sz="20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3,3</a:t>
              </a:r>
            </a:p>
          </p:txBody>
        </p:sp>
        <p:cxnSp>
          <p:nvCxnSpPr>
            <p:cNvPr id="47" name="AutoShape 6">
              <a:extLst>
                <a:ext uri="{FF2B5EF4-FFF2-40B4-BE49-F238E27FC236}">
                  <a16:creationId xmlns:a16="http://schemas.microsoft.com/office/drawing/2014/main" id="{460CB444-1C51-3D41-95FE-EE4EB244B047}"/>
                </a:ext>
              </a:extLst>
            </p:cNvPr>
            <p:cNvCxnSpPr>
              <a:cxnSpLocks noChangeShapeType="1"/>
              <a:stCxn id="41" idx="5"/>
            </p:cNvCxnSpPr>
            <p:nvPr/>
          </p:nvCxnSpPr>
          <p:spPr bwMode="auto">
            <a:xfrm>
              <a:off x="5957624" y="2219419"/>
              <a:ext cx="1056886" cy="12728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F006905-EE32-B24A-BED0-2A425A50144C}"/>
                </a:ext>
              </a:extLst>
            </p:cNvPr>
            <p:cNvSpPr/>
            <p:nvPr/>
          </p:nvSpPr>
          <p:spPr>
            <a:xfrm>
              <a:off x="5409567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28ABEBC-5C45-7F4E-9517-926A6F29A4C8}"/>
                </a:ext>
              </a:extLst>
            </p:cNvPr>
            <p:cNvSpPr/>
            <p:nvPr/>
          </p:nvSpPr>
          <p:spPr>
            <a:xfrm>
              <a:off x="5693426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F42ADB9-0633-3149-BF9C-8B66DF97A680}"/>
                </a:ext>
              </a:extLst>
            </p:cNvPr>
            <p:cNvSpPr/>
            <p:nvPr/>
          </p:nvSpPr>
          <p:spPr>
            <a:xfrm>
              <a:off x="5963617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A33A290-8AA6-C040-88EF-F950C5486A71}"/>
                </a:ext>
              </a:extLst>
            </p:cNvPr>
            <p:cNvSpPr/>
            <p:nvPr/>
          </p:nvSpPr>
          <p:spPr>
            <a:xfrm>
              <a:off x="6244601" y="3672460"/>
              <a:ext cx="99210" cy="9921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00CC"/>
                </a:solidFill>
              </a:endParaRPr>
            </a:p>
          </p:txBody>
        </p:sp>
        <p:cxnSp>
          <p:nvCxnSpPr>
            <p:cNvPr id="52" name="AutoShape 6">
              <a:extLst>
                <a:ext uri="{FF2B5EF4-FFF2-40B4-BE49-F238E27FC236}">
                  <a16:creationId xmlns:a16="http://schemas.microsoft.com/office/drawing/2014/main" id="{94B9F46B-8C70-0243-BFA6-662ED0ABF489}"/>
                </a:ext>
              </a:extLst>
            </p:cNvPr>
            <p:cNvCxnSpPr>
              <a:cxnSpLocks noChangeShapeType="1"/>
              <a:stCxn id="41" idx="4"/>
            </p:cNvCxnSpPr>
            <p:nvPr/>
          </p:nvCxnSpPr>
          <p:spPr bwMode="auto">
            <a:xfrm flipH="1">
              <a:off x="5508777" y="2331011"/>
              <a:ext cx="32718" cy="27940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AutoShape 6">
              <a:extLst>
                <a:ext uri="{FF2B5EF4-FFF2-40B4-BE49-F238E27FC236}">
                  <a16:creationId xmlns:a16="http://schemas.microsoft.com/office/drawing/2014/main" id="{FA54DB52-DCDD-AC46-8A77-1A6ADD9FB2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716273" y="2308453"/>
              <a:ext cx="56929" cy="30195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1471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X|x|Y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 matrix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Projected joint: P(</a:t>
            </a:r>
            <a:r>
              <a:rPr lang="en-US" sz="24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one x, all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|Y|-element vector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P(x)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994541"/>
              </p:ext>
            </p:extLst>
          </p:nvPr>
        </p:nvGraphicFramePr>
        <p:xfrm>
          <a:off x="4800600" y="1800224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12954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962400"/>
            <a:ext cx="102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49022"/>
            <a:ext cx="6849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Calibri" pitchFamily="34" charset="0"/>
              </a:rPr>
              <a:t>Number of variables (capitals) = dimensionality of the table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130400"/>
              </p:ext>
            </p:extLst>
          </p:nvPr>
        </p:nvGraphicFramePr>
        <p:xfrm>
          <a:off x="4724400" y="4495800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Family 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39334"/>
            <a:ext cx="3505200" cy="2570231"/>
          </a:xfrm>
          <a:prstGeom prst="rect">
            <a:avLst/>
          </a:prstGeom>
        </p:spPr>
      </p:pic>
      <p:graphicFrame>
        <p:nvGraphicFramePr>
          <p:cNvPr id="1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2839035"/>
              </p:ext>
            </p:extLst>
          </p:nvPr>
        </p:nvGraphicFramePr>
        <p:xfrm>
          <a:off x="8382000" y="1800224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15400" y="1295400"/>
            <a:ext cx="101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547111"/>
              </p:ext>
            </p:extLst>
          </p:nvPr>
        </p:nvGraphicFramePr>
        <p:xfrm>
          <a:off x="8001000" y="50292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067800" y="4338935"/>
            <a:ext cx="105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0800" y="5373469"/>
            <a:ext cx="142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0800" y="5830669"/>
            <a:ext cx="164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b="1" i="1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105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8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023110"/>
              </p:ext>
            </p:extLst>
          </p:nvPr>
        </p:nvGraphicFramePr>
        <p:xfrm>
          <a:off x="80010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784500"/>
              </p:ext>
            </p:extLst>
          </p:nvPr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737426"/>
              </p:ext>
            </p:extLst>
          </p:nvPr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A,M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J,M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399707"/>
              </p:ext>
            </p:extLst>
          </p:nvPr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4243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C00CC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5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11783"/>
              </p:ext>
            </p:extLst>
          </p:nvPr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88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747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397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M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2057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U,V</a:t>
            </a:r>
            <a:r>
              <a:rPr lang="en-US" sz="2400" dirty="0">
                <a:solidFill>
                  <a:srgbClr val="CC00CC"/>
                </a:solidFill>
              </a:rPr>
              <a:t>) 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V,W</a:t>
            </a:r>
            <a:r>
              <a:rPr lang="en-US" sz="2400" dirty="0">
                <a:solidFill>
                  <a:srgbClr val="CC00CC"/>
                </a:solidFill>
              </a:rPr>
              <a:t>) x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W,X</a:t>
            </a:r>
            <a:r>
              <a:rPr lang="en-US" sz="2400" dirty="0">
                <a:solidFill>
                  <a:srgbClr val="CC00CC"/>
                </a:solidFill>
              </a:rPr>
              <a:t>)  =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U,V,W,X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Sizes: </a:t>
            </a:r>
            <a:r>
              <a:rPr lang="en-US" sz="2400" dirty="0">
                <a:solidFill>
                  <a:srgbClr val="CC00CC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CC00CC"/>
              </a:solidFill>
            </a:endParaRP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149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8674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Shrinks a factor to a smaller one</a:t>
            </a:r>
            <a:endParaRPr lang="en-US" sz="1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A,j</a:t>
            </a:r>
            <a:r>
              <a:rPr lang="en-US" sz="2400" dirty="0">
                <a:solidFill>
                  <a:srgbClr val="CC00CC"/>
                </a:solidFill>
              </a:rPr>
              <a:t>) +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A,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 =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78513"/>
              </p:ext>
            </p:extLst>
          </p:nvPr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734910"/>
              </p:ext>
            </p:extLst>
          </p:nvPr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816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rgbClr val="3366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600" y="4583668"/>
            <a:ext cx="1267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out </a:t>
            </a:r>
            <a:r>
              <a:rPr lang="en-US" i="1" dirty="0">
                <a:solidFill>
                  <a:srgbClr val="CC00CC"/>
                </a:solidFill>
              </a:rPr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800600"/>
            <a:ext cx="2551366" cy="18046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96012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solidFill>
                  <a:srgbClr val="CC00CC"/>
                </a:solidFill>
              </a:rPr>
              <a:t>                  =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j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m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+ 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i="1" dirty="0">
                <a:solidFill>
                  <a:srgbClr val="CC00CC"/>
                </a:solidFill>
              </a:rPr>
              <a:t>                 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CC00CC"/>
                </a:solidFill>
              </a:rPr>
              <a:t>e</a:t>
            </a:r>
            <a:r>
              <a:rPr lang="en-US" dirty="0">
                <a:solidFill>
                  <a:srgbClr val="CC00CC"/>
                </a:solidFill>
              </a:rPr>
              <a:t>) x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j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 x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m</a:t>
            </a:r>
            <a:r>
              <a:rPr lang="en-US" dirty="0">
                <a:solidFill>
                  <a:srgbClr val="CC00CC"/>
                </a:solidFill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pPr marL="342882" lvl="1" indent="-342882">
              <a:buClr>
                <a:schemeClr val="accent2"/>
              </a:buClr>
            </a:pPr>
            <a:endParaRPr lang="en-US" dirty="0">
              <a:solidFill>
                <a:srgbClr val="CC00CC"/>
              </a:solidFill>
            </a:endParaRPr>
          </a:p>
          <a:p>
            <a:endParaRPr lang="en-US" sz="2400" dirty="0">
              <a:solidFill>
                <a:srgbClr val="CC00CC"/>
              </a:solidFill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191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0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6388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Query: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  <a:endParaRPr lang="en-US" sz="2000" dirty="0">
              <a:solidFill>
                <a:srgbClr val="CC00CC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Pick a hidden variable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endParaRPr lang="en-US" sz="2000" i="1" baseline="-25000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</a:rPr>
              <a:t>Eliminate (sum out)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r>
              <a:rPr lang="en-US" sz="2000" dirty="0">
                <a:ea typeface="ＭＳ Ｐゴシック" pitchFamily="34" charset="-128"/>
              </a:rPr>
              <a:t> from the product of all factors mentioning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H</a:t>
            </a:r>
            <a:r>
              <a:rPr lang="en-US" sz="20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j</a:t>
            </a:r>
            <a:endParaRPr lang="en-US" sz="20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733800"/>
            <a:ext cx="3053791" cy="154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81200"/>
            <a:ext cx="2252280" cy="1295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19" y="6019800"/>
            <a:ext cx="1307806" cy="41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46BDAA-F409-1746-B4A6-A22452808208}"/>
              </a:ext>
            </a:extLst>
          </p:cNvPr>
          <p:cNvSpPr txBox="1"/>
          <p:nvPr/>
        </p:nvSpPr>
        <p:spPr>
          <a:xfrm>
            <a:off x="9358860" y="5963722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α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343400" y="4179888"/>
            <a:ext cx="762000" cy="685800"/>
            <a:chOff x="4343400" y="4179888"/>
            <a:chExt cx="762000" cy="685800"/>
          </a:xfrm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 descr="alar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</a:rPr>
              <a:t>     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7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,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endParaRPr lang="en-US" sz="2800" i="1" dirty="0">
              <a:solidFill>
                <a:srgbClr val="CC00CC"/>
              </a:solidFill>
            </a:endParaRP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A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53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829A15-1E13-E146-990C-BE60265A3BCE}"/>
              </a:ext>
            </a:extLst>
          </p:cNvPr>
          <p:cNvGrpSpPr/>
          <p:nvPr/>
        </p:nvGrpSpPr>
        <p:grpSpPr>
          <a:xfrm>
            <a:off x="2311163" y="1524000"/>
            <a:ext cx="3835874" cy="3825875"/>
            <a:chOff x="2311163" y="1524000"/>
            <a:chExt cx="3835874" cy="3825875"/>
          </a:xfrm>
        </p:grpSpPr>
        <p:sp>
          <p:nvSpPr>
            <p:cNvPr id="5" name="Oval 4"/>
            <p:cNvSpPr/>
            <p:nvPr/>
          </p:nvSpPr>
          <p:spPr>
            <a:xfrm>
              <a:off x="2311163" y="1524000"/>
              <a:ext cx="1727437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B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urglary</a:t>
              </a:r>
              <a:endParaRPr lang="en-US" b="1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343400" y="1524000"/>
              <a:ext cx="1803637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E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642612" y="2971800"/>
              <a:ext cx="1143000" cy="990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A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346841" y="4435475"/>
              <a:ext cx="1066800" cy="8985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J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021706" y="4435475"/>
              <a:ext cx="1066800" cy="914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M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1" name="Straight Arrow Connector 10"/>
            <p:cNvCxnSpPr>
              <a:cxnSpLocks/>
              <a:stCxn id="5" idx="4"/>
              <a:endCxn id="7" idx="1"/>
            </p:cNvCxnSpPr>
            <p:nvPr/>
          </p:nvCxnSpPr>
          <p:spPr>
            <a:xfrm>
              <a:off x="3174882" y="2286000"/>
              <a:ext cx="635118" cy="8308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  <a:stCxn id="6" idx="4"/>
              <a:endCxn id="7" idx="7"/>
            </p:cNvCxnSpPr>
            <p:nvPr/>
          </p:nvCxnSpPr>
          <p:spPr>
            <a:xfrm flipH="1">
              <a:off x="4618224" y="2286000"/>
              <a:ext cx="626995" cy="8308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  <a:stCxn id="7" idx="3"/>
              <a:endCxn id="8" idx="7"/>
            </p:cNvCxnSpPr>
            <p:nvPr/>
          </p:nvCxnSpPr>
          <p:spPr>
            <a:xfrm flipH="1">
              <a:off x="3257412" y="3817330"/>
              <a:ext cx="552588" cy="7497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cxnSpLocks/>
              <a:stCxn id="7" idx="5"/>
              <a:endCxn id="9" idx="1"/>
            </p:cNvCxnSpPr>
            <p:nvPr/>
          </p:nvCxnSpPr>
          <p:spPr>
            <a:xfrm>
              <a:off x="4618224" y="3817330"/>
              <a:ext cx="559711" cy="752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914400" y="12954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324600" y="2438400"/>
          <a:ext cx="2286000" cy="22095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81000" y="5029200"/>
          <a:ext cx="1828800" cy="16157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7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400800" y="12192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6400800" y="5029200"/>
          <a:ext cx="1828800" cy="16310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839200" y="4114800"/>
            <a:ext cx="32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</a:t>
            </a:r>
            <a:r>
              <a:rPr lang="en-US" b="1" i="1" dirty="0">
                <a:solidFill>
                  <a:srgbClr val="3333FF"/>
                </a:solidFill>
              </a:rPr>
              <a:t>free parameters </a:t>
            </a:r>
            <a:r>
              <a:rPr lang="en-US" dirty="0"/>
              <a:t>in each CPT:</a:t>
            </a:r>
          </a:p>
          <a:p>
            <a:endParaRPr lang="en-US" dirty="0"/>
          </a:p>
          <a:p>
            <a:r>
              <a:rPr lang="en-US" dirty="0"/>
              <a:t>Parent range sizes </a:t>
            </a:r>
            <a:r>
              <a:rPr lang="en-US" dirty="0">
                <a:solidFill>
                  <a:srgbClr val="CC00CC"/>
                </a:solidFill>
              </a:rPr>
              <a:t>d</a:t>
            </a:r>
            <a:r>
              <a:rPr lang="en-US" sz="2000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,…,d</a:t>
            </a:r>
            <a:r>
              <a:rPr lang="en-US" sz="2000" baseline="-25000" dirty="0">
                <a:solidFill>
                  <a:srgbClr val="CC00CC"/>
                </a:solidFill>
              </a:rPr>
              <a:t>k</a:t>
            </a:r>
          </a:p>
          <a:p>
            <a:endParaRPr lang="en-US" dirty="0"/>
          </a:p>
          <a:p>
            <a:r>
              <a:rPr lang="en-US" dirty="0"/>
              <a:t>Child range size </a:t>
            </a:r>
            <a:r>
              <a:rPr lang="en-US" dirty="0">
                <a:solidFill>
                  <a:srgbClr val="CC00CC"/>
                </a:solidFill>
              </a:rPr>
              <a:t>d </a:t>
            </a:r>
          </a:p>
          <a:p>
            <a:r>
              <a:rPr lang="en-US" dirty="0">
                <a:solidFill>
                  <a:srgbClr val="000000"/>
                </a:solidFill>
              </a:rPr>
              <a:t>Each table row must sum to 1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CC00CC"/>
                </a:solidFill>
              </a:rPr>
              <a:t>(d-1) </a:t>
            </a:r>
            <a:r>
              <a:rPr lang="en-US" sz="2400" dirty="0" err="1">
                <a:solidFill>
                  <a:srgbClr val="CC00CC"/>
                </a:solidFill>
              </a:rPr>
              <a:t>Π</a:t>
            </a:r>
            <a:r>
              <a:rPr lang="en-US" sz="2800" baseline="-25000" dirty="0" err="1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d</a:t>
            </a:r>
            <a:r>
              <a:rPr lang="en-US" sz="2800" baseline="-25000" dirty="0">
                <a:solidFill>
                  <a:srgbClr val="CC00CC"/>
                </a:solidFill>
              </a:rPr>
              <a:t>i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114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867400" y="11430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91200" y="3352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5943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867400" y="59436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370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30" grpId="0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pic>
        <p:nvPicPr>
          <p:cNvPr id="28" name="Picture 27" descr="alar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6" y="1295400"/>
            <a:ext cx="1816908" cy="1905000"/>
          </a:xfrm>
          <a:prstGeom prst="rect">
            <a:avLst/>
          </a:prstGeom>
        </p:spPr>
      </p:pic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5029200" y="2438400"/>
            <a:ext cx="762000" cy="685800"/>
            <a:chOff x="4343400" y="4179888"/>
            <a:chExt cx="762000" cy="685800"/>
          </a:xfrm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B,E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38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E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,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     </a:t>
            </a:r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 err="1">
                <a:solidFill>
                  <a:srgbClr val="CC00CC"/>
                </a:solidFill>
              </a:rPr>
              <a:t>|</a:t>
            </a:r>
            <a:r>
              <a:rPr lang="en-US" sz="2800" i="1" dirty="0" err="1">
                <a:solidFill>
                  <a:srgbClr val="CC00CC"/>
                </a:solidFill>
              </a:rPr>
              <a:t>B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rgbClr val="CC00CC"/>
                </a:solidFill>
              </a:rPr>
              <a:t>P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i="1" dirty="0">
                <a:solidFill>
                  <a:srgbClr val="CC00CC"/>
                </a:solidFill>
              </a:rPr>
              <a:t>B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 </a:t>
            </a:r>
            <a:r>
              <a:rPr lang="en-US" sz="2800" i="1" dirty="0" err="1">
                <a:solidFill>
                  <a:srgbClr val="CC00CC"/>
                </a:solidFill>
              </a:rPr>
              <a:t>j,m</a:t>
            </a:r>
            <a:r>
              <a:rPr lang="en-US" sz="2800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10287000" cy="45720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90"/>
                </a:solidFill>
              </a:rPr>
              <a:t>Order the terms Z, A, B C, D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z,a,b,c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2 variables (D,Z)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a,b,c,z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</a:p>
          <a:p>
            <a:pPr lvl="2"/>
            <a:r>
              <a:rPr lang="en-US" i="1" dirty="0">
                <a:solidFill>
                  <a:srgbClr val="CC00CC"/>
                </a:solidFill>
                <a:sym typeface="Symbol"/>
              </a:rPr>
              <a:t>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b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c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z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a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b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  <a:r>
              <a:rPr lang="en-US" i="1" dirty="0">
                <a:solidFill>
                  <a:srgbClr val="CC00CC"/>
                </a:solidFill>
              </a:rPr>
              <a:t> 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c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dirty="0" err="1">
                <a:solidFill>
                  <a:srgbClr val="CC00CC"/>
                </a:solidFill>
              </a:rPr>
              <a:t>|</a:t>
            </a:r>
            <a:r>
              <a:rPr lang="en-US" i="1" dirty="0" err="1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Largest factor has 4 variables (A,B,C,D)</a:t>
            </a:r>
            <a:endParaRPr lang="en-US" sz="20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2"/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3200" i="1" baseline="30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3200" i="1" baseline="30000" dirty="0">
              <a:solidFill>
                <a:srgbClr val="CC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1219200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rgbClr val="CC00CC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rgbClr val="CC00CC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397001"/>
            <a:ext cx="11506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E.g., previous slide</a:t>
            </a:r>
            <a:r>
              <a:rPr lang="en-US" altLang="en-US" sz="2400" dirty="0">
                <a:ea typeface="ＭＳ Ｐゴシック" pitchFamily="34" charset="-128"/>
              </a:rPr>
              <a:t>’</a:t>
            </a:r>
            <a:r>
              <a:rPr lang="en-US" sz="2400" dirty="0">
                <a:ea typeface="ＭＳ Ｐゴシック" pitchFamily="34" charset="-128"/>
              </a:rPr>
              <a:t>s example 2</a:t>
            </a:r>
            <a:r>
              <a:rPr lang="en-US" sz="2400" baseline="30000" dirty="0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9352" y="1397001"/>
            <a:ext cx="4982648" cy="47291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Variables: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Y, Z</a:t>
            </a:r>
            <a:endParaRPr lang="en-US" dirty="0"/>
          </a:p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Z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 W</a:t>
            </a:r>
            <a:endParaRPr lang="en-US" dirty="0">
              <a:solidFill>
                <a:srgbClr val="CC00CC"/>
              </a:solidFill>
            </a:endParaRPr>
          </a:p>
          <a:p>
            <a:pPr marL="914381" lvl="1" indent="-514350">
              <a:buFont typeface="+mj-lt"/>
              <a:buAutoNum type="arabicPeriod"/>
            </a:pP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3</a:t>
            </a:r>
            <a:r>
              <a:rPr lang="en-US" dirty="0">
                <a:solidFill>
                  <a:srgbClr val="CC00CC"/>
                </a:solidFill>
              </a:rPr>
              <a:t> = </a:t>
            </a:r>
            <a:r>
              <a:rPr lang="en-US" i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i="1" dirty="0">
                <a:solidFill>
                  <a:srgbClr val="CC00CC"/>
                </a:solidFill>
              </a:rPr>
              <a:t>Y</a:t>
            </a:r>
            <a:r>
              <a:rPr lang="en-US" dirty="0">
                <a:solidFill>
                  <a:srgbClr val="CC00CC"/>
                </a:solidFill>
              </a:rPr>
              <a:t>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Z</a:t>
            </a:r>
          </a:p>
          <a:p>
            <a:r>
              <a:rPr lang="en-US" dirty="0"/>
              <a:t>Sentence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=</a:t>
            </a:r>
            <a:r>
              <a:rPr lang="en-US" dirty="0"/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2" charset="2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 pitchFamily="2" charset="2"/>
              </a:rPr>
              <a:t></a:t>
            </a:r>
            <a:r>
              <a:rPr lang="en-US" baseline="-25000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baseline="-25000" dirty="0">
                <a:solidFill>
                  <a:srgbClr val="CC00CC"/>
                </a:solidFill>
              </a:rPr>
              <a:t>3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S </a:t>
            </a:r>
            <a:r>
              <a:rPr lang="en-US" dirty="0">
                <a:solidFill>
                  <a:srgbClr val="000090"/>
                </a:solidFill>
              </a:rPr>
              <a:t>is satisfiable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</a:t>
            </a:r>
            <a:r>
              <a:rPr lang="en-US" b="1" i="1" dirty="0">
                <a:solidFill>
                  <a:srgbClr val="3333FF"/>
                </a:solidFill>
              </a:rPr>
              <a:t>NP-hard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) =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</a:t>
            </a:r>
            <a:r>
              <a:rPr lang="en-US" b="1" i="1" dirty="0">
                <a:solidFill>
                  <a:srgbClr val="3333FF"/>
                </a:solidFill>
              </a:rPr>
              <a:t>#P-hard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285EEA-6335-A147-813C-79D63A0ADA2F}"/>
              </a:ext>
            </a:extLst>
          </p:cNvPr>
          <p:cNvGrpSpPr/>
          <p:nvPr/>
        </p:nvGrpSpPr>
        <p:grpSpPr>
          <a:xfrm>
            <a:off x="2053571" y="4246048"/>
            <a:ext cx="3055658" cy="1621352"/>
            <a:chOff x="2053571" y="4246048"/>
            <a:chExt cx="3055658" cy="162135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9D27CF7-E0F2-6848-B377-C0AF06DDE14E}"/>
                </a:ext>
              </a:extLst>
            </p:cNvPr>
            <p:cNvSpPr/>
            <p:nvPr/>
          </p:nvSpPr>
          <p:spPr>
            <a:xfrm>
              <a:off x="3162300" y="50292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S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333A4F-4263-B646-B800-4B7819F82617}"/>
                </a:ext>
              </a:extLst>
            </p:cNvPr>
            <p:cNvCxnSpPr>
              <a:cxnSpLocks/>
              <a:stCxn id="11" idx="4"/>
              <a:endCxn id="13" idx="0"/>
            </p:cNvCxnSpPr>
            <p:nvPr/>
          </p:nvCxnSpPr>
          <p:spPr>
            <a:xfrm>
              <a:off x="3581400" y="4343400"/>
              <a:ext cx="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049EE11-8E6A-3C4D-9205-96FED3BC1550}"/>
                </a:ext>
              </a:extLst>
            </p:cNvPr>
            <p:cNvCxnSpPr>
              <a:cxnSpLocks/>
              <a:stCxn id="12" idx="3"/>
              <a:endCxn id="13" idx="0"/>
            </p:cNvCxnSpPr>
            <p:nvPr/>
          </p:nvCxnSpPr>
          <p:spPr>
            <a:xfrm flipH="1">
              <a:off x="3581400" y="4246048"/>
              <a:ext cx="1527829" cy="783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503E030-71DA-0245-BE2D-C2BED4E68E98}"/>
                </a:ext>
              </a:extLst>
            </p:cNvPr>
            <p:cNvCxnSpPr>
              <a:cxnSpLocks/>
              <a:stCxn id="10" idx="5"/>
              <a:endCxn id="13" idx="0"/>
            </p:cNvCxnSpPr>
            <p:nvPr/>
          </p:nvCxnSpPr>
          <p:spPr>
            <a:xfrm>
              <a:off x="2053571" y="4246048"/>
              <a:ext cx="1527829" cy="783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02A51D0-0255-2641-9B80-CC3F54D6E68D}"/>
              </a:ext>
            </a:extLst>
          </p:cNvPr>
          <p:cNvGrpSpPr/>
          <p:nvPr/>
        </p:nvGrpSpPr>
        <p:grpSpPr>
          <a:xfrm>
            <a:off x="1020248" y="2328060"/>
            <a:ext cx="5354762" cy="2040740"/>
            <a:chOff x="1020248" y="2328060"/>
            <a:chExt cx="5354762" cy="20407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3912C4-68FA-4349-9383-7BF2AF124623}"/>
                </a:ext>
              </a:extLst>
            </p:cNvPr>
            <p:cNvSpPr/>
            <p:nvPr/>
          </p:nvSpPr>
          <p:spPr>
            <a:xfrm>
              <a:off x="1143000" y="35306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baseline="-25000" dirty="0">
                  <a:solidFill>
                    <a:srgbClr val="CC00CC"/>
                  </a:solidFill>
                </a:rPr>
                <a:t>1</a:t>
              </a:r>
              <a:endParaRPr lang="en-US" sz="3600" i="1" baseline="-25000" dirty="0">
                <a:solidFill>
                  <a:srgbClr val="CC00CC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18D60CE-C401-0841-A5CC-C9E84B074D09}"/>
                </a:ext>
              </a:extLst>
            </p:cNvPr>
            <p:cNvSpPr/>
            <p:nvPr/>
          </p:nvSpPr>
          <p:spPr>
            <a:xfrm>
              <a:off x="3048000" y="35052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i="1" baseline="-25000" dirty="0">
                  <a:solidFill>
                    <a:srgbClr val="CC00CC"/>
                  </a:solidFill>
                </a:rPr>
                <a:t>2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F6D314-F7D9-E543-B719-69C9AFED3D1B}"/>
                </a:ext>
              </a:extLst>
            </p:cNvPr>
            <p:cNvSpPr/>
            <p:nvPr/>
          </p:nvSpPr>
          <p:spPr>
            <a:xfrm>
              <a:off x="4953000" y="3530600"/>
              <a:ext cx="10668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C</a:t>
              </a:r>
              <a:r>
                <a:rPr lang="en-US" sz="3600" i="1" baseline="-25000" dirty="0">
                  <a:solidFill>
                    <a:srgbClr val="CC00CC"/>
                  </a:solidFill>
                </a:rPr>
                <a:t>3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1A70A2-D0C3-A245-B9AC-8B05A8BF3C96}"/>
                </a:ext>
              </a:extLst>
            </p:cNvPr>
            <p:cNvCxnSpPr>
              <a:stCxn id="6" idx="5"/>
              <a:endCxn id="10" idx="0"/>
            </p:cNvCxnSpPr>
            <p:nvPr/>
          </p:nvCxnSpPr>
          <p:spPr>
            <a:xfrm>
              <a:off x="1020248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4C96D8F-6A9D-544E-8735-857F0ED7CCC3}"/>
                </a:ext>
              </a:extLst>
            </p:cNvPr>
            <p:cNvCxnSpPr>
              <a:cxnSpLocks/>
              <a:stCxn id="7" idx="3"/>
              <a:endCxn id="10" idx="0"/>
            </p:cNvCxnSpPr>
            <p:nvPr/>
          </p:nvCxnSpPr>
          <p:spPr>
            <a:xfrm flipH="1">
              <a:off x="1676400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9B26D2-235F-0047-A3BB-02D4FA96B0FB}"/>
                </a:ext>
              </a:extLst>
            </p:cNvPr>
            <p:cNvCxnSpPr>
              <a:cxnSpLocks/>
              <a:stCxn id="8" idx="3"/>
              <a:endCxn id="10" idx="0"/>
            </p:cNvCxnSpPr>
            <p:nvPr/>
          </p:nvCxnSpPr>
          <p:spPr>
            <a:xfrm flipH="1">
              <a:off x="1676400" y="2620448"/>
              <a:ext cx="2561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1A4B263-464E-954F-92F8-35152B62DEE6}"/>
                </a:ext>
              </a:extLst>
            </p:cNvPr>
            <p:cNvCxnSpPr>
              <a:cxnSpLocks/>
              <a:stCxn id="9" idx="3"/>
              <a:endCxn id="11" idx="0"/>
            </p:cNvCxnSpPr>
            <p:nvPr/>
          </p:nvCxnSpPr>
          <p:spPr>
            <a:xfrm flipH="1">
              <a:off x="3581400" y="2620448"/>
              <a:ext cx="2561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CC4FC54-8185-BF4E-8C3B-D3460F3C2402}"/>
                </a:ext>
              </a:extLst>
            </p:cNvPr>
            <p:cNvCxnSpPr>
              <a:cxnSpLocks/>
              <a:stCxn id="8" idx="3"/>
              <a:endCxn id="11" idx="0"/>
            </p:cNvCxnSpPr>
            <p:nvPr/>
          </p:nvCxnSpPr>
          <p:spPr>
            <a:xfrm flipH="1">
              <a:off x="3581400" y="2620448"/>
              <a:ext cx="656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FF6E95F-DB92-CE45-A20E-FC4F5FC05635}"/>
                </a:ext>
              </a:extLst>
            </p:cNvPr>
            <p:cNvCxnSpPr>
              <a:cxnSpLocks/>
              <a:stCxn id="6" idx="5"/>
              <a:endCxn id="11" idx="0"/>
            </p:cNvCxnSpPr>
            <p:nvPr/>
          </p:nvCxnSpPr>
          <p:spPr>
            <a:xfrm>
              <a:off x="1020248" y="2620448"/>
              <a:ext cx="2561152" cy="8847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6C40ED-A68C-3B43-AD7E-4533B130F51D}"/>
                </a:ext>
              </a:extLst>
            </p:cNvPr>
            <p:cNvCxnSpPr>
              <a:cxnSpLocks/>
              <a:stCxn id="7" idx="5"/>
              <a:endCxn id="12" idx="0"/>
            </p:cNvCxnSpPr>
            <p:nvPr/>
          </p:nvCxnSpPr>
          <p:spPr>
            <a:xfrm>
              <a:off x="2925248" y="2620448"/>
              <a:ext cx="2561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27B5D32-67E5-694E-AAA5-3925EC0B8D1F}"/>
                </a:ext>
              </a:extLst>
            </p:cNvPr>
            <p:cNvCxnSpPr>
              <a:cxnSpLocks/>
              <a:stCxn id="8" idx="5"/>
              <a:endCxn id="12" idx="0"/>
            </p:cNvCxnSpPr>
            <p:nvPr/>
          </p:nvCxnSpPr>
          <p:spPr>
            <a:xfrm>
              <a:off x="4830248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F0CB762-F3DD-B548-9436-B443B938BDD2}"/>
                </a:ext>
              </a:extLst>
            </p:cNvPr>
            <p:cNvCxnSpPr>
              <a:cxnSpLocks/>
              <a:stCxn id="9" idx="3"/>
              <a:endCxn id="12" idx="0"/>
            </p:cNvCxnSpPr>
            <p:nvPr/>
          </p:nvCxnSpPr>
          <p:spPr>
            <a:xfrm flipH="1">
              <a:off x="5486400" y="2620448"/>
              <a:ext cx="656152" cy="91015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2B2F79-D65D-3D4B-AF35-C0A7E675E92D}"/>
                </a:ext>
              </a:extLst>
            </p:cNvPr>
            <p:cNvSpPr txBox="1"/>
            <p:nvPr/>
          </p:nvSpPr>
          <p:spPr>
            <a:xfrm>
              <a:off x="5783181" y="2781012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C00CC"/>
                  </a:solidFill>
                  <a:sym typeface="Symbol" pitchFamily="2" charset="2"/>
                </a:rPr>
                <a:t></a:t>
              </a:r>
              <a:r>
                <a:rPr lang="en-US" sz="3200" b="1" dirty="0">
                  <a:solidFill>
                    <a:srgbClr val="CC00CC"/>
                  </a:solidFill>
                </a:rPr>
                <a:t>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23B1EF-FC03-7C42-8F96-1822AD648138}"/>
                </a:ext>
              </a:extLst>
            </p:cNvPr>
            <p:cNvSpPr txBox="1"/>
            <p:nvPr/>
          </p:nvSpPr>
          <p:spPr>
            <a:xfrm>
              <a:off x="1266619" y="2328060"/>
              <a:ext cx="5918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CC00CC"/>
                  </a:solidFill>
                  <a:sym typeface="Symbol" pitchFamily="2" charset="2"/>
                </a:rPr>
                <a:t></a:t>
              </a:r>
              <a:r>
                <a:rPr lang="en-US" sz="3200" b="1" dirty="0">
                  <a:solidFill>
                    <a:srgbClr val="CC00CC"/>
                  </a:solidFill>
                </a:rPr>
                <a:t>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80F52-C2E2-A344-9F11-F19C8E93A002}"/>
              </a:ext>
            </a:extLst>
          </p:cNvPr>
          <p:cNvGrpSpPr/>
          <p:nvPr/>
        </p:nvGrpSpPr>
        <p:grpSpPr>
          <a:xfrm>
            <a:off x="304800" y="1382069"/>
            <a:ext cx="6553200" cy="1361131"/>
            <a:chOff x="304800" y="1382069"/>
            <a:chExt cx="6553200" cy="136113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8EB5EE-41EF-A444-98BC-9F47449D6CC4}"/>
                </a:ext>
              </a:extLst>
            </p:cNvPr>
            <p:cNvSpPr/>
            <p:nvPr/>
          </p:nvSpPr>
          <p:spPr>
            <a:xfrm>
              <a:off x="304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W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CCCD77-D8D5-514C-9C51-CCA7479347DC}"/>
                </a:ext>
              </a:extLst>
            </p:cNvPr>
            <p:cNvSpPr/>
            <p:nvPr/>
          </p:nvSpPr>
          <p:spPr>
            <a:xfrm>
              <a:off x="2209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X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66F1390-8E2D-B94B-9C5B-7A0F7DEB0284}"/>
                </a:ext>
              </a:extLst>
            </p:cNvPr>
            <p:cNvSpPr/>
            <p:nvPr/>
          </p:nvSpPr>
          <p:spPr>
            <a:xfrm>
              <a:off x="4114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8BE44D-C4FD-B04D-9325-0225466E475C}"/>
                </a:ext>
              </a:extLst>
            </p:cNvPr>
            <p:cNvSpPr/>
            <p:nvPr/>
          </p:nvSpPr>
          <p:spPr>
            <a:xfrm>
              <a:off x="6019800" y="1905000"/>
              <a:ext cx="838200" cy="8382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rgbClr val="CC00CC"/>
                  </a:solidFill>
                </a:rPr>
                <a:t>Z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E5D536E-ABF8-5247-A55C-5D436FCE3DCD}"/>
                </a:ext>
              </a:extLst>
            </p:cNvPr>
            <p:cNvSpPr txBox="1"/>
            <p:nvPr/>
          </p:nvSpPr>
          <p:spPr>
            <a:xfrm>
              <a:off x="417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ECB5C6F-667C-3448-B218-AF3572F96D2C}"/>
                </a:ext>
              </a:extLst>
            </p:cNvPr>
            <p:cNvSpPr txBox="1"/>
            <p:nvPr/>
          </p:nvSpPr>
          <p:spPr>
            <a:xfrm>
              <a:off x="6132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B3C6E2-E2ED-AD42-8B8B-1C8835055BE8}"/>
                </a:ext>
              </a:extLst>
            </p:cNvPr>
            <p:cNvSpPr txBox="1"/>
            <p:nvPr/>
          </p:nvSpPr>
          <p:spPr>
            <a:xfrm>
              <a:off x="4227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03A098-8F1B-BE43-B657-E9A850C08947}"/>
                </a:ext>
              </a:extLst>
            </p:cNvPr>
            <p:cNvSpPr txBox="1"/>
            <p:nvPr/>
          </p:nvSpPr>
          <p:spPr>
            <a:xfrm>
              <a:off x="2322566" y="1382069"/>
              <a:ext cx="612668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3333FF"/>
                  </a:solidFill>
                </a:rPr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01E6BE0-5191-DF48-9756-D9B1EDD802C4}"/>
              </a:ext>
            </a:extLst>
          </p:cNvPr>
          <p:cNvGrpSpPr/>
          <p:nvPr/>
        </p:nvGrpSpPr>
        <p:grpSpPr>
          <a:xfrm>
            <a:off x="10020300" y="4343400"/>
            <a:ext cx="609600" cy="893996"/>
            <a:chOff x="10020300" y="4343400"/>
            <a:chExt cx="609600" cy="893996"/>
          </a:xfrm>
        </p:grpSpPr>
        <p:cxnSp>
          <p:nvCxnSpPr>
            <p:cNvPr id="106" name="Straight Arrow Connector 105"/>
            <p:cNvCxnSpPr>
              <a:stCxn id="91" idx="4"/>
              <a:endCxn id="101" idx="1"/>
            </p:cNvCxnSpPr>
            <p:nvPr/>
          </p:nvCxnSpPr>
          <p:spPr>
            <a:xfrm>
              <a:off x="10325100" y="4343400"/>
              <a:ext cx="170096" cy="28439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1" idx="4"/>
              <a:endCxn id="87" idx="7"/>
            </p:cNvCxnSpPr>
            <p:nvPr/>
          </p:nvCxnSpPr>
          <p:spPr>
            <a:xfrm flipH="1">
              <a:off x="10459804" y="4953000"/>
              <a:ext cx="170096" cy="284396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84" idx="4"/>
              <a:endCxn id="87" idx="0"/>
            </p:cNvCxnSpPr>
            <p:nvPr/>
          </p:nvCxnSpPr>
          <p:spPr>
            <a:xfrm>
              <a:off x="10020300" y="4953000"/>
              <a:ext cx="304800" cy="228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91" idx="4"/>
              <a:endCxn id="84" idx="0"/>
            </p:cNvCxnSpPr>
            <p:nvPr/>
          </p:nvCxnSpPr>
          <p:spPr>
            <a:xfrm flipH="1">
              <a:off x="10020300" y="4343400"/>
              <a:ext cx="304800" cy="228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048000" y="1447800"/>
            <a:ext cx="6324600" cy="47291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2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Later: Learning Bayes nets from data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28956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3429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638" y="42672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7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formula for sparse BNs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</a:t>
            </a:r>
          </a:p>
          <a:p>
            <a:pPr lvl="1"/>
            <a:r>
              <a:rPr lang="en-US" i="1" dirty="0">
                <a:solidFill>
                  <a:srgbClr val="CC00CC"/>
                </a:solidFill>
              </a:rPr>
              <a:t>n</a:t>
            </a:r>
            <a:r>
              <a:rPr lang="en-US" dirty="0"/>
              <a:t> variables</a:t>
            </a:r>
          </a:p>
          <a:p>
            <a:pPr lvl="1"/>
            <a:r>
              <a:rPr lang="en-US" dirty="0"/>
              <a:t>Maximum range size is </a:t>
            </a:r>
            <a:r>
              <a:rPr lang="en-US" i="1" dirty="0">
                <a:solidFill>
                  <a:srgbClr val="CC00CC"/>
                </a:solidFill>
              </a:rPr>
              <a:t>d</a:t>
            </a:r>
          </a:p>
          <a:p>
            <a:pPr lvl="1"/>
            <a:r>
              <a:rPr lang="en-US" dirty="0"/>
              <a:t>Maximum number of parents is </a:t>
            </a:r>
            <a:r>
              <a:rPr lang="en-US" i="1" dirty="0">
                <a:solidFill>
                  <a:srgbClr val="CC00CC"/>
                </a:solidFill>
              </a:rPr>
              <a:t>k</a:t>
            </a:r>
          </a:p>
          <a:p>
            <a:r>
              <a:rPr lang="en-US" dirty="0"/>
              <a:t>Full joint distribution has size </a:t>
            </a:r>
            <a:r>
              <a:rPr lang="en-US" i="1" dirty="0">
                <a:solidFill>
                  <a:srgbClr val="CC00CC"/>
                </a:solidFill>
              </a:rPr>
              <a:t>O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i="1" baseline="30000" dirty="0" err="1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r>
              <a:rPr lang="en-US" dirty="0"/>
              <a:t>Bayes net has size </a:t>
            </a:r>
            <a:r>
              <a:rPr lang="en-US" i="1" dirty="0">
                <a:solidFill>
                  <a:srgbClr val="CC00CC"/>
                </a:solidFill>
              </a:rPr>
              <a:t>O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n </a:t>
            </a:r>
            <a:r>
              <a:rPr lang="en-US" sz="4400" i="1" baseline="18000" dirty="0">
                <a:solidFill>
                  <a:srgbClr val="CC00CC"/>
                </a:solidFill>
              </a:rPr>
              <a:t>.</a:t>
            </a:r>
            <a:r>
              <a:rPr lang="en-US" i="1" dirty="0" err="1">
                <a:solidFill>
                  <a:srgbClr val="CC00CC"/>
                </a:solidFill>
              </a:rPr>
              <a:t>d</a:t>
            </a:r>
            <a:r>
              <a:rPr lang="en-US" i="1" baseline="30000" dirty="0" err="1">
                <a:solidFill>
                  <a:srgbClr val="CC00CC"/>
                </a:solidFill>
              </a:rPr>
              <a:t>k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  <a:p>
            <a:pPr lvl="1"/>
            <a:r>
              <a:rPr lang="en-US" dirty="0"/>
              <a:t>Linear scaling with </a:t>
            </a:r>
            <a:r>
              <a:rPr lang="en-US" i="1" dirty="0">
                <a:solidFill>
                  <a:srgbClr val="CC00CC"/>
                </a:solidFill>
              </a:rPr>
              <a:t>n</a:t>
            </a:r>
            <a:r>
              <a:rPr lang="en-US" dirty="0"/>
              <a:t> as long as causal structure is local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 net global semantics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encode joint distributions as product of conditional distributions on each variable:</a:t>
            </a:r>
          </a:p>
          <a:p>
            <a:pPr marL="1371531" lvl="3" indent="0">
              <a:lnSpc>
                <a:spcPct val="80000"/>
              </a:lnSpc>
              <a:buNone/>
            </a:pP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6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6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6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6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dirty="0">
                <a:solidFill>
                  <a:srgbClr val="CC00CC"/>
                </a:solidFill>
                <a:sym typeface="Symbol"/>
              </a:rPr>
              <a:t>))</a:t>
            </a:r>
            <a:endParaRPr lang="en-US" sz="3200" dirty="0"/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7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914400" y="19812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010400" y="19050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248400" y="35814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81800" y="35814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91400" y="3581400"/>
            <a:ext cx="6096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81000" y="5715000"/>
            <a:ext cx="533400" cy="3810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00200" y="5715000"/>
            <a:ext cx="609600" cy="3810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400800" y="5791200"/>
            <a:ext cx="5334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620000" y="5791200"/>
            <a:ext cx="533400" cy="304800"/>
          </a:xfrm>
          <a:prstGeom prst="rect">
            <a:avLst/>
          </a:prstGeom>
          <a:solidFill>
            <a:srgbClr val="FF910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14400" y="16002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10400" y="15240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391400" y="28194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600200" y="53340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20000" y="5410200"/>
            <a:ext cx="6096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914400" y="12954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0" y="1143000"/>
            <a:ext cx="2870200" cy="5841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P(</a:t>
            </a:r>
            <a:r>
              <a:rPr lang="en-US" sz="2400" dirty="0" err="1">
                <a:solidFill>
                  <a:srgbClr val="CC00CC"/>
                </a:solidFill>
              </a:rPr>
              <a:t>b,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e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 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j, m)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324600" y="2438400"/>
          <a:ext cx="2286000" cy="22095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81000" y="5029200"/>
          <a:ext cx="1828800" cy="16157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7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00800" y="12192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400800" y="5029200"/>
          <a:ext cx="1828800" cy="163109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  <a:p>
                      <a:pPr algn="ctr"/>
                      <a:endParaRPr lang="en-US" sz="1400" b="0" dirty="0">
                        <a:solidFill>
                          <a:srgbClr val="3333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8001000" y="1676400"/>
            <a:ext cx="6096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dirty="0">
                <a:solidFill>
                  <a:srgbClr val="CC00CC"/>
                </a:solidFill>
              </a:rPr>
              <a:t>P(b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8534400" y="1676400"/>
            <a:ext cx="8382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e) 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9220200" y="1676400"/>
            <a:ext cx="12192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 err="1">
                <a:solidFill>
                  <a:srgbClr val="CC00CC"/>
                </a:solidFill>
              </a:rPr>
              <a:t>a|b</a:t>
            </a:r>
            <a:r>
              <a:rPr lang="en-US" sz="2000" dirty="0">
                <a:solidFill>
                  <a:srgbClr val="CC00CC"/>
                </a:solidFill>
              </a:rPr>
              <a:t>,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e) 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10287000" y="1676400"/>
            <a:ext cx="9906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j|a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1125200" y="1676400"/>
            <a:ext cx="11430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CC00CC"/>
                </a:solidFill>
              </a:rPr>
              <a:t>P(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 err="1">
                <a:solidFill>
                  <a:srgbClr val="CC00CC"/>
                </a:solidFill>
                <a:sym typeface="Symbol"/>
              </a:rPr>
              <a:t>m|a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 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8839200" y="2286000"/>
            <a:ext cx="3352800" cy="5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ym typeface="Symbol"/>
              </a:rPr>
              <a:t>=.001x.998x.94x.1x.3=.000028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2383A89-DE4A-6840-940C-79FBFC57B0B7}"/>
              </a:ext>
            </a:extLst>
          </p:cNvPr>
          <p:cNvGrpSpPr/>
          <p:nvPr/>
        </p:nvGrpSpPr>
        <p:grpSpPr>
          <a:xfrm>
            <a:off x="2311163" y="1524000"/>
            <a:ext cx="3835874" cy="3825875"/>
            <a:chOff x="2311163" y="1524000"/>
            <a:chExt cx="3835874" cy="3825875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FF4861F-71DD-314E-AA05-29F892B41F4F}"/>
                </a:ext>
              </a:extLst>
            </p:cNvPr>
            <p:cNvSpPr/>
            <p:nvPr/>
          </p:nvSpPr>
          <p:spPr>
            <a:xfrm>
              <a:off x="2311163" y="1524000"/>
              <a:ext cx="1727437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B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urglary</a:t>
              </a:r>
              <a:endParaRPr lang="en-US" b="1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1DDBF25-641E-0644-A08E-5622A32F7521}"/>
                </a:ext>
              </a:extLst>
            </p:cNvPr>
            <p:cNvSpPr/>
            <p:nvPr/>
          </p:nvSpPr>
          <p:spPr>
            <a:xfrm>
              <a:off x="4343400" y="1524000"/>
              <a:ext cx="1803637" cy="7620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E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8062FBA-BE4A-0343-83C4-00BAB5A00042}"/>
                </a:ext>
              </a:extLst>
            </p:cNvPr>
            <p:cNvSpPr/>
            <p:nvPr/>
          </p:nvSpPr>
          <p:spPr>
            <a:xfrm>
              <a:off x="3642612" y="2971800"/>
              <a:ext cx="1143000" cy="9906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A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E4D54B-08BC-8241-8487-95CAC822BEDE}"/>
                </a:ext>
              </a:extLst>
            </p:cNvPr>
            <p:cNvSpPr/>
            <p:nvPr/>
          </p:nvSpPr>
          <p:spPr>
            <a:xfrm>
              <a:off x="2346841" y="4435475"/>
              <a:ext cx="1066800" cy="89852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J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D782525-7A9B-AA41-9F25-AFEC30DA31A8}"/>
                </a:ext>
              </a:extLst>
            </p:cNvPr>
            <p:cNvSpPr/>
            <p:nvPr/>
          </p:nvSpPr>
          <p:spPr>
            <a:xfrm>
              <a:off x="5021706" y="4435475"/>
              <a:ext cx="1066800" cy="914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CC00CC"/>
                  </a:solidFill>
                  <a:latin typeface="Calibri"/>
                  <a:cs typeface="Calibri"/>
                </a:rPr>
                <a:t>M</a:t>
              </a:r>
              <a:r>
                <a:rPr lang="en-US" dirty="0">
                  <a:solidFill>
                    <a:srgbClr val="CC00CC"/>
                  </a:solidFill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003D91B-046C-7C42-9042-8341274CF1C8}"/>
                </a:ext>
              </a:extLst>
            </p:cNvPr>
            <p:cNvCxnSpPr>
              <a:cxnSpLocks/>
              <a:stCxn id="40" idx="4"/>
              <a:endCxn id="42" idx="1"/>
            </p:cNvCxnSpPr>
            <p:nvPr/>
          </p:nvCxnSpPr>
          <p:spPr>
            <a:xfrm>
              <a:off x="3174882" y="2286000"/>
              <a:ext cx="635118" cy="8308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6B70ABA-B77C-B544-B0EB-97C33E2EB9F7}"/>
                </a:ext>
              </a:extLst>
            </p:cNvPr>
            <p:cNvCxnSpPr>
              <a:cxnSpLocks/>
              <a:stCxn id="41" idx="4"/>
              <a:endCxn id="42" idx="7"/>
            </p:cNvCxnSpPr>
            <p:nvPr/>
          </p:nvCxnSpPr>
          <p:spPr>
            <a:xfrm flipH="1">
              <a:off x="4618224" y="2286000"/>
              <a:ext cx="626995" cy="8308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256348F-5CE6-994A-8EF2-A859B8ACCF9C}"/>
                </a:ext>
              </a:extLst>
            </p:cNvPr>
            <p:cNvCxnSpPr>
              <a:cxnSpLocks/>
              <a:stCxn id="42" idx="3"/>
              <a:endCxn id="43" idx="7"/>
            </p:cNvCxnSpPr>
            <p:nvPr/>
          </p:nvCxnSpPr>
          <p:spPr>
            <a:xfrm flipH="1">
              <a:off x="3257412" y="3817330"/>
              <a:ext cx="552588" cy="74973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7E100CA-41A9-E04B-A247-B2A39F9F9B78}"/>
                </a:ext>
              </a:extLst>
            </p:cNvPr>
            <p:cNvCxnSpPr>
              <a:cxnSpLocks/>
              <a:stCxn id="42" idx="5"/>
              <a:endCxn id="44" idx="1"/>
            </p:cNvCxnSpPr>
            <p:nvPr/>
          </p:nvCxnSpPr>
          <p:spPr>
            <a:xfrm>
              <a:off x="4618224" y="3817330"/>
              <a:ext cx="559711" cy="752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59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-33295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582400" cy="4800600"/>
          </a:xfrm>
        </p:spPr>
        <p:txBody>
          <a:bodyPr/>
          <a:lstStyle/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r>
              <a:rPr lang="en-US" sz="2400" dirty="0">
                <a:solidFill>
                  <a:srgbClr val="000090"/>
                </a:solidFill>
                <a:latin typeface="Calibri"/>
                <a:cs typeface="Calibri"/>
              </a:rPr>
              <a:t>Compare the Bayes net global semantics</a:t>
            </a:r>
            <a:endParaRPr lang="en-US" sz="2800" i="1" dirty="0">
              <a:solidFill>
                <a:srgbClr val="CC00CC"/>
              </a:solidFill>
              <a:sym typeface="Symbol"/>
            </a:endParaRPr>
          </a:p>
          <a:p>
            <a:pPr marL="0" lvl="3" indent="0">
              <a:lnSpc>
                <a:spcPct val="80000"/>
              </a:lnSpc>
              <a:buClr>
                <a:schemeClr val="accent2"/>
              </a:buClr>
              <a:buNone/>
            </a:pPr>
            <a:r>
              <a:rPr lang="en-US" sz="2800" i="1" dirty="0">
                <a:solidFill>
                  <a:srgbClr val="CC00CC"/>
                </a:solidFill>
                <a:sym typeface="Symbol"/>
              </a:rPr>
              <a:t>                  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28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))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with the chain rule identity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       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32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 =  </a:t>
            </a:r>
            <a:r>
              <a:rPr lang="en-US" sz="28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800" dirty="0">
              <a:sym typeface="Symbol"/>
            </a:endParaRPr>
          </a:p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endParaRPr lang="en-US" sz="2800" u="sng" dirty="0">
              <a:latin typeface="Calibri"/>
              <a:cs typeface="Calibri"/>
              <a:sym typeface="Symbol"/>
            </a:endParaRPr>
          </a:p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r>
              <a:rPr lang="en-US" sz="2400" dirty="0">
                <a:solidFill>
                  <a:srgbClr val="000090"/>
                </a:solidFill>
                <a:latin typeface="Calibri"/>
                <a:cs typeface="Calibri"/>
              </a:rPr>
              <a:t>Assume (without loss of generality) that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sz="2400" dirty="0">
                <a:solidFill>
                  <a:srgbClr val="000090"/>
                </a:solidFill>
                <a:latin typeface="Calibri"/>
                <a:cs typeface="Calibri"/>
              </a:rPr>
              <a:t> sorted in topological order according to the graph (i.e., parents before children), so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b="1" dirty="0">
                <a:solidFill>
                  <a:srgbClr val="CC00CC"/>
                </a:solidFill>
                <a:sym typeface="Symbol" pitchFamily="2" charset="2"/>
              </a:rPr>
              <a:t>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,…,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</a:p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endParaRPr lang="en-US" sz="2400" dirty="0">
              <a:solidFill>
                <a:srgbClr val="000090"/>
              </a:solidFill>
              <a:latin typeface="Calibri"/>
              <a:cs typeface="Calibri"/>
            </a:endParaRPr>
          </a:p>
          <a:p>
            <a:pPr marL="342882" lvl="3" indent="-342882">
              <a:lnSpc>
                <a:spcPct val="80000"/>
              </a:lnSpc>
              <a:buClr>
                <a:schemeClr val="accent2"/>
              </a:buClr>
            </a:pPr>
            <a:r>
              <a:rPr lang="en-US" sz="2400" dirty="0">
                <a:solidFill>
                  <a:srgbClr val="000090"/>
                </a:solidFill>
                <a:latin typeface="Calibri"/>
                <a:cs typeface="Calibri"/>
              </a:rPr>
              <a:t>So the Bayes net asserts conditional independences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,…,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marL="800060" lvl="4" indent="-342882">
              <a:lnSpc>
                <a:spcPct val="80000"/>
              </a:lnSpc>
            </a:pPr>
            <a:r>
              <a:rPr lang="en-US" dirty="0"/>
              <a:t>To ensure these are valid, choose parents for node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that “shield” it from other predecessors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5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Burglary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2794000" cy="4729164"/>
          </a:xfrm>
        </p:spPr>
        <p:txBody>
          <a:bodyPr/>
          <a:lstStyle/>
          <a:p>
            <a:r>
              <a:rPr lang="en-US" dirty="0"/>
              <a:t>Burglary</a:t>
            </a:r>
          </a:p>
          <a:p>
            <a:r>
              <a:rPr lang="en-US" dirty="0"/>
              <a:t>Earthquake</a:t>
            </a:r>
          </a:p>
          <a:p>
            <a:r>
              <a:rPr lang="en-US" dirty="0"/>
              <a:t>Alarm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0" y="1981200"/>
            <a:ext cx="1524000" cy="762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00CC"/>
                </a:solidFill>
                <a:latin typeface="Calibri"/>
                <a:cs typeface="Calibri"/>
              </a:rPr>
              <a:t>B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urglary</a:t>
            </a:r>
            <a:endParaRPr lang="en-US" b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400800" y="1981200"/>
            <a:ext cx="1905000" cy="838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00CC"/>
                </a:solidFill>
                <a:latin typeface="Calibri"/>
                <a:cs typeface="Calibri"/>
              </a:rPr>
              <a:t>E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arthquake</a:t>
            </a:r>
          </a:p>
        </p:txBody>
      </p:sp>
      <p:sp>
        <p:nvSpPr>
          <p:cNvPr id="9" name="Oval 8"/>
          <p:cNvSpPr/>
          <p:nvPr/>
        </p:nvSpPr>
        <p:spPr>
          <a:xfrm>
            <a:off x="5181600" y="3048000"/>
            <a:ext cx="1143000" cy="990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dirty="0">
                <a:solidFill>
                  <a:srgbClr val="CC00CC"/>
                </a:solidFill>
                <a:latin typeface="Calibri"/>
                <a:cs typeface="Calibri"/>
              </a:rPr>
              <a:t>larm</a:t>
            </a:r>
          </a:p>
        </p:txBody>
      </p:sp>
      <p:cxnSp>
        <p:nvCxnSpPr>
          <p:cNvPr id="10" name="Straight Arrow Connector 9"/>
          <p:cNvCxnSpPr>
            <a:stCxn id="7" idx="5"/>
            <a:endCxn id="9" idx="1"/>
          </p:cNvCxnSpPr>
          <p:nvPr/>
        </p:nvCxnSpPr>
        <p:spPr>
          <a:xfrm>
            <a:off x="4806015" y="2631608"/>
            <a:ext cx="542973" cy="56146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  <a:endCxn id="9" idx="7"/>
          </p:cNvCxnSpPr>
          <p:nvPr/>
        </p:nvCxnSpPr>
        <p:spPr>
          <a:xfrm flipH="1">
            <a:off x="6157212" y="2696648"/>
            <a:ext cx="522569" cy="496422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5029200" y="2362200"/>
            <a:ext cx="1371600" cy="38100"/>
          </a:xfrm>
          <a:prstGeom prst="straightConnector1">
            <a:avLst/>
          </a:prstGeom>
          <a:ln w="28575" cmpd="sng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86400" y="1905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28194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27432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438400" y="10668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781800" y="3429212"/>
          <a:ext cx="2286000" cy="22095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8382000" y="12192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CC00CC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0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Burglary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2794000" cy="4729164"/>
          </a:xfrm>
        </p:spPr>
        <p:txBody>
          <a:bodyPr/>
          <a:lstStyle/>
          <a:p>
            <a:r>
              <a:rPr lang="en-US" dirty="0"/>
              <a:t>Alarm</a:t>
            </a:r>
          </a:p>
          <a:p>
            <a:r>
              <a:rPr lang="en-US" dirty="0"/>
              <a:t>Burglary</a:t>
            </a:r>
          </a:p>
          <a:p>
            <a:r>
              <a:rPr lang="en-US" dirty="0"/>
              <a:t>Earthquake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E58B9-5DCE-C749-A388-A65B9B24CF0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0" y="3276600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53200" y="3276600"/>
            <a:ext cx="19050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E</a:t>
            </a:r>
            <a:r>
              <a:rPr lang="en-US" dirty="0">
                <a:latin typeface="Calibri"/>
                <a:cs typeface="Calibri"/>
              </a:rPr>
              <a:t>arthquake</a:t>
            </a:r>
          </a:p>
        </p:txBody>
      </p:sp>
      <p:sp>
        <p:nvSpPr>
          <p:cNvPr id="9" name="Oval 8"/>
          <p:cNvSpPr/>
          <p:nvPr/>
        </p:nvSpPr>
        <p:spPr>
          <a:xfrm>
            <a:off x="4953000" y="1371600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cxnSp>
        <p:nvCxnSpPr>
          <p:cNvPr id="10" name="Straight Arrow Connector 9"/>
          <p:cNvCxnSpPr>
            <a:stCxn id="9" idx="3"/>
            <a:endCxn id="7" idx="0"/>
          </p:cNvCxnSpPr>
          <p:nvPr/>
        </p:nvCxnSpPr>
        <p:spPr>
          <a:xfrm flipH="1">
            <a:off x="4267200" y="2217130"/>
            <a:ext cx="853188" cy="105947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5"/>
            <a:endCxn id="8" idx="1"/>
          </p:cNvCxnSpPr>
          <p:nvPr/>
        </p:nvCxnSpPr>
        <p:spPr>
          <a:xfrm>
            <a:off x="5928612" y="2217130"/>
            <a:ext cx="903569" cy="1182222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6"/>
            <a:endCxn id="8" idx="2"/>
          </p:cNvCxnSpPr>
          <p:nvPr/>
        </p:nvCxnSpPr>
        <p:spPr>
          <a:xfrm>
            <a:off x="5029200" y="3657600"/>
            <a:ext cx="1524000" cy="38100"/>
          </a:xfrm>
          <a:prstGeom prst="straightConnector1">
            <a:avLst/>
          </a:prstGeom>
          <a:ln w="28575" cmpd="sng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22860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6400" y="37338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2098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581400" y="1143000"/>
          <a:ext cx="1219200" cy="101123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0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7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8610600" y="3048000"/>
          <a:ext cx="2286000" cy="2270656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P(E|A,B)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 gridSpan="2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true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0" y="3352800"/>
          <a:ext cx="1828800" cy="1615787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045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false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7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true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false</a:t>
                      </a: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09800" y="39624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753600" y="3733800"/>
            <a:ext cx="40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34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5" grpId="1"/>
      <p:bldP spid="16" grpId="0"/>
      <p:bldP spid="16" grpId="1"/>
      <p:bldP spid="17" grpId="0"/>
      <p:bldP spid="17" grpId="1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68912</TotalTime>
  <Words>2887</Words>
  <Application>Microsoft Macintosh PowerPoint</Application>
  <PresentationFormat>Widescreen</PresentationFormat>
  <Paragraphs>641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dan-berkeley-nlp-v1</vt:lpstr>
      <vt:lpstr>Bayes Net Syntax and Semantics</vt:lpstr>
      <vt:lpstr>Bayes Net Syntax</vt:lpstr>
      <vt:lpstr>Example: Alarm Network</vt:lpstr>
      <vt:lpstr>General formula for sparse BNs</vt:lpstr>
      <vt:lpstr>Bayes net global semantics</vt:lpstr>
      <vt:lpstr>Example</vt:lpstr>
      <vt:lpstr>Conditional independence in BNs</vt:lpstr>
      <vt:lpstr>Example: Burglary</vt:lpstr>
      <vt:lpstr>Example: Burglary</vt:lpstr>
      <vt:lpstr>Conditional independence semantics</vt:lpstr>
      <vt:lpstr>Markov blanket</vt:lpstr>
      <vt:lpstr>Summary</vt:lpstr>
      <vt:lpstr>CS 188: Artificial Intelligence </vt:lpstr>
      <vt:lpstr>Bayes Nets</vt:lpstr>
      <vt:lpstr>Inference</vt:lpstr>
      <vt:lpstr>Inference by Enumeration in Bayes Net</vt:lpstr>
      <vt:lpstr>Can we do better?</vt:lpstr>
      <vt:lpstr>Variable elimination: The basic ideas</vt:lpstr>
      <vt:lpstr>Factor Zoo</vt:lpstr>
      <vt:lpstr>Factor Zoo I</vt:lpstr>
      <vt:lpstr>Factor Zoo II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  <vt:lpstr>Variable Elimination</vt:lpstr>
      <vt:lpstr>Variable Elimination</vt:lpstr>
      <vt:lpstr>Example</vt:lpstr>
      <vt:lpstr>Example</vt:lpstr>
      <vt:lpstr>Order matters</vt:lpstr>
      <vt:lpstr>VE: Computational and Space Complexity</vt:lpstr>
      <vt:lpstr>Worst Case Complexity? Reduction from SAT</vt:lpstr>
      <vt:lpstr>Polytrees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3757</cp:revision>
  <cp:lastPrinted>2014-04-01T00:57:28Z</cp:lastPrinted>
  <dcterms:created xsi:type="dcterms:W3CDTF">2004-08-27T04:16:05Z</dcterms:created>
  <dcterms:modified xsi:type="dcterms:W3CDTF">2021-02-24T06:34:33Z</dcterms:modified>
</cp:coreProperties>
</file>