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1" r:id="rId1"/>
  </p:sldMasterIdLst>
  <p:notesMasterIdLst>
    <p:notesMasterId r:id="rId18"/>
  </p:notesMasterIdLst>
  <p:handoutMasterIdLst>
    <p:handoutMasterId r:id="rId19"/>
  </p:handoutMasterIdLst>
  <p:sldIdLst>
    <p:sldId id="585" r:id="rId2"/>
    <p:sldId id="632" r:id="rId3"/>
    <p:sldId id="634" r:id="rId4"/>
    <p:sldId id="633" r:id="rId5"/>
    <p:sldId id="639" r:id="rId6"/>
    <p:sldId id="640" r:id="rId7"/>
    <p:sldId id="635" r:id="rId8"/>
    <p:sldId id="636" r:id="rId9"/>
    <p:sldId id="638" r:id="rId10"/>
    <p:sldId id="641" r:id="rId11"/>
    <p:sldId id="642" r:id="rId12"/>
    <p:sldId id="643" r:id="rId13"/>
    <p:sldId id="644" r:id="rId14"/>
    <p:sldId id="645" r:id="rId15"/>
    <p:sldId id="648" r:id="rId16"/>
    <p:sldId id="646" r:id="rId17"/>
  </p:sldIdLst>
  <p:sldSz cx="12192000" cy="6858000"/>
  <p:notesSz cx="7315200" cy="9601200"/>
  <p:custDataLst>
    <p:tags r:id="rId2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17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354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532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70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5886" algn="l" defTabSz="914354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062" algn="l" defTabSz="914354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240" algn="l" defTabSz="914354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418" algn="l" defTabSz="914354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3333FF"/>
    <a:srgbClr val="CC00CC"/>
    <a:srgbClr val="BFEFBF"/>
    <a:srgbClr val="CC6600"/>
    <a:srgbClr val="996600"/>
    <a:srgbClr val="663300"/>
    <a:srgbClr val="2D2D8A"/>
    <a:srgbClr val="CC99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77" autoAdjust="0"/>
    <p:restoredTop sz="50000" autoAdjust="0"/>
  </p:normalViewPr>
  <p:slideViewPr>
    <p:cSldViewPr snapToGrid="0">
      <p:cViewPr varScale="1">
        <p:scale>
          <a:sx n="99" d="100"/>
          <a:sy n="99" d="100"/>
        </p:scale>
        <p:origin x="176" y="8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4393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427" y="0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120172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427" y="9120172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F20C6108-B344-48B3-B893-0983A3B538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1839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427" y="0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57200" y="720725"/>
            <a:ext cx="64008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3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194" y="4561576"/>
            <a:ext cx="5852814" cy="4318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3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120172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3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427" y="9120172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08DD6487-14A9-49B8-972D-88A1CCAF32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3250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178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354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532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709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20725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Please retain proper</a:t>
            </a:r>
            <a:r>
              <a:rPr lang="en-US" baseline="0" dirty="0"/>
              <a:t> attribution and the reference to </a:t>
            </a:r>
            <a:r>
              <a:rPr lang="en-US" baseline="0" dirty="0" err="1"/>
              <a:t>ai.berkeley.edu</a:t>
            </a:r>
            <a:r>
              <a:rPr lang="en-US" baseline="0" dirty="0"/>
              <a:t>.  Thanks!</a:t>
            </a:r>
            <a:endParaRPr lang="en-US" sz="1200" dirty="0">
              <a:latin typeface="Calibri"/>
              <a:cs typeface="Calibri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DD6487-14A9-49B8-972D-88A1CCAF324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061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044582"/>
            <a:ext cx="12192000" cy="14700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657600"/>
            <a:ext cx="12192000" cy="15240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B039D5-275B-4A42-9DA6-D22E6DB5F35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6886EB-61D6-4887-8014-0AD8743EA19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C484AB-0E1D-492A-AE0D-24B7131CB05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18B0A2-D928-43B3-898A-E5B176FEDEC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67" indent="0">
              <a:buNone/>
              <a:defRPr sz="1900"/>
            </a:lvl2pPr>
            <a:lvl3pPr marL="914332" indent="0">
              <a:buNone/>
              <a:defRPr sz="1600"/>
            </a:lvl3pPr>
            <a:lvl4pPr marL="1371498" indent="0">
              <a:buNone/>
              <a:defRPr sz="1500"/>
            </a:lvl4pPr>
            <a:lvl5pPr marL="1828664" indent="0">
              <a:buNone/>
              <a:defRPr sz="1500"/>
            </a:lvl5pPr>
            <a:lvl6pPr marL="2285830" indent="0">
              <a:buNone/>
              <a:defRPr sz="1500"/>
            </a:lvl6pPr>
            <a:lvl7pPr marL="2742994" indent="0">
              <a:buNone/>
              <a:defRPr sz="1500"/>
            </a:lvl7pPr>
            <a:lvl8pPr marL="3200160" indent="0">
              <a:buNone/>
              <a:defRPr sz="1500"/>
            </a:lvl8pPr>
            <a:lvl9pPr marL="3657327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1AF2F-4CEE-4004-B96A-AF75E50B2E8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54D69-0A2A-4D82-92F5-6566037E015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3" y="1535115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9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535115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9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F3699-33B4-4046-A8C0-1E5BF91EE49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265258-A7B0-4F44-AD94-A478DFDD650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50972F-AC02-4B9F-93B0-511030A361B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73051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4" y="273056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435104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57167" indent="0">
              <a:buNone/>
              <a:defRPr sz="1200"/>
            </a:lvl2pPr>
            <a:lvl3pPr marL="914332" indent="0">
              <a:buNone/>
              <a:defRPr sz="1100"/>
            </a:lvl3pPr>
            <a:lvl4pPr marL="1371498" indent="0">
              <a:buNone/>
              <a:defRPr sz="900"/>
            </a:lvl4pPr>
            <a:lvl5pPr marL="1828664" indent="0">
              <a:buNone/>
              <a:defRPr sz="900"/>
            </a:lvl5pPr>
            <a:lvl6pPr marL="2285830" indent="0">
              <a:buNone/>
              <a:defRPr sz="900"/>
            </a:lvl6pPr>
            <a:lvl7pPr marL="2742994" indent="0">
              <a:buNone/>
              <a:defRPr sz="900"/>
            </a:lvl7pPr>
            <a:lvl8pPr marL="3200160" indent="0">
              <a:buNone/>
              <a:defRPr sz="900"/>
            </a:lvl8pPr>
            <a:lvl9pPr marL="365732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35C1DF-81AF-4DF4-BCE2-0F605F1BC4C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3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3"/>
            <a:ext cx="5486400" cy="804863"/>
          </a:xfrm>
        </p:spPr>
        <p:txBody>
          <a:bodyPr/>
          <a:lstStyle>
            <a:lvl1pPr marL="0" indent="0">
              <a:buNone/>
              <a:defRPr sz="1500"/>
            </a:lvl1pPr>
            <a:lvl2pPr marL="457167" indent="0">
              <a:buNone/>
              <a:defRPr sz="1200"/>
            </a:lvl2pPr>
            <a:lvl3pPr marL="914332" indent="0">
              <a:buNone/>
              <a:defRPr sz="1100"/>
            </a:lvl3pPr>
            <a:lvl4pPr marL="1371498" indent="0">
              <a:buNone/>
              <a:defRPr sz="900"/>
            </a:lvl4pPr>
            <a:lvl5pPr marL="1828664" indent="0">
              <a:buNone/>
              <a:defRPr sz="900"/>
            </a:lvl5pPr>
            <a:lvl6pPr marL="2285830" indent="0">
              <a:buNone/>
              <a:defRPr sz="900"/>
            </a:lvl6pPr>
            <a:lvl7pPr marL="2742994" indent="0">
              <a:buNone/>
              <a:defRPr sz="900"/>
            </a:lvl7pPr>
            <a:lvl8pPr marL="3200160" indent="0">
              <a:buNone/>
              <a:defRPr sz="900"/>
            </a:lvl8pPr>
            <a:lvl9pPr marL="365732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57F8EA-D214-4032-BF2B-062C28AE1B2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-25400"/>
            <a:ext cx="1219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4" tIns="45718" rIns="91434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6400" y="1397002"/>
            <a:ext cx="11379200" cy="4729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4" tIns="45718" rIns="91434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7"/>
            <a:ext cx="21336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8" rIns="91434" bIns="45718" numCol="1" anchor="t" anchorCtr="0" compatLnSpc="1">
            <a:prstTxWarp prst="textNoShape">
              <a:avLst/>
            </a:prstTxWarp>
          </a:bodyPr>
          <a:lstStyle>
            <a:lvl1pPr>
              <a:defRPr sz="15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7"/>
            <a:ext cx="28956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8" rIns="91434" bIns="45718" numCol="1" anchor="t" anchorCtr="0" compatLnSpc="1">
            <a:prstTxWarp prst="textNoShape">
              <a:avLst/>
            </a:prstTxWarp>
          </a:bodyPr>
          <a:lstStyle>
            <a:lvl1pPr algn="ctr">
              <a:defRPr sz="15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7"/>
            <a:ext cx="21336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8" rIns="91434" bIns="45718" numCol="1" anchor="t" anchorCtr="0" compatLnSpc="1">
            <a:prstTxWarp prst="textNoShape">
              <a:avLst/>
            </a:prstTxWarp>
          </a:bodyPr>
          <a:lstStyle>
            <a:lvl1pPr algn="r">
              <a:defRPr sz="1500"/>
            </a:lvl1pPr>
          </a:lstStyle>
          <a:p>
            <a:pPr>
              <a:defRPr/>
            </a:pPr>
            <a:fld id="{6F9CEA6C-9676-4610-9E76-A9EBD51544B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1031245"/>
            <a:ext cx="12192000" cy="60959"/>
          </a:xfrm>
          <a:prstGeom prst="rect">
            <a:avLst/>
          </a:prstGeom>
          <a:gradFill rotWithShape="1">
            <a:gsLst>
              <a:gs pos="0">
                <a:srgbClr val="0000CC"/>
              </a:gs>
              <a:gs pos="100000">
                <a:schemeClr val="tx1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4" tIns="45718" rIns="91434" bIns="45718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167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32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498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664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874" indent="-342874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3200">
          <a:solidFill>
            <a:schemeClr val="accent2"/>
          </a:solidFill>
          <a:latin typeface="Calibri" pitchFamily="34" charset="0"/>
          <a:ea typeface="+mn-ea"/>
          <a:cs typeface="+mn-cs"/>
        </a:defRPr>
      </a:lvl1pPr>
      <a:lvl2pPr marL="742895" indent="-28573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800">
          <a:solidFill>
            <a:schemeClr val="tx1"/>
          </a:solidFill>
          <a:latin typeface="Calibri" pitchFamily="34" charset="0"/>
        </a:defRPr>
      </a:lvl2pPr>
      <a:lvl3pPr marL="1142914" indent="-228584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400">
          <a:solidFill>
            <a:schemeClr val="tx1"/>
          </a:solidFill>
          <a:latin typeface="Calibri" pitchFamily="34" charset="0"/>
        </a:defRPr>
      </a:lvl3pPr>
      <a:lvl4pPr marL="1600080" indent="-228584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4pPr>
      <a:lvl5pPr marL="2057247" indent="-228584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5pPr>
      <a:lvl6pPr marL="2514412" indent="-228584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578" indent="-228584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8744" indent="-228584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5910" indent="-228584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ctrTitle"/>
          </p:nvPr>
        </p:nvSpPr>
        <p:spPr>
          <a:xfrm>
            <a:off x="0" y="279423"/>
            <a:ext cx="12192000" cy="1470025"/>
          </a:xfrm>
        </p:spPr>
        <p:txBody>
          <a:bodyPr/>
          <a:lstStyle/>
          <a:p>
            <a:pPr eaLnBrk="1" hangingPunct="1"/>
            <a:r>
              <a:rPr lang="en-US" dirty="0"/>
              <a:t>CS 188: Artificial Intelligence</a:t>
            </a:r>
            <a:br>
              <a:rPr lang="en-US" dirty="0"/>
            </a:br>
            <a:endParaRPr lang="en-US" sz="3600" dirty="0"/>
          </a:p>
        </p:txBody>
      </p:sp>
      <p:sp>
        <p:nvSpPr>
          <p:cNvPr id="5123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0" y="1295400"/>
            <a:ext cx="12192000" cy="1524000"/>
          </a:xfrm>
        </p:spPr>
        <p:txBody>
          <a:bodyPr/>
          <a:lstStyle/>
          <a:p>
            <a:pPr eaLnBrk="1" hangingPunct="1"/>
            <a:r>
              <a:rPr lang="en-US" dirty="0"/>
              <a:t>First-Order Logic</a:t>
            </a:r>
          </a:p>
        </p:txBody>
      </p:sp>
      <p:sp>
        <p:nvSpPr>
          <p:cNvPr id="5124" name="Text Box 7"/>
          <p:cNvSpPr txBox="1">
            <a:spLocks noChangeArrowheads="1"/>
          </p:cNvSpPr>
          <p:nvPr/>
        </p:nvSpPr>
        <p:spPr bwMode="auto">
          <a:xfrm>
            <a:off x="1524000" y="6248403"/>
            <a:ext cx="5867400" cy="369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02" tIns="45718" rIns="91402" bIns="45718"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0" y="5486402"/>
            <a:ext cx="12192000" cy="992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79" tIns="34289" rIns="68579" bIns="34289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Calibri"/>
                <a:cs typeface="Calibri"/>
              </a:rPr>
              <a:t>Instructors: Stuart Russell and Dawn Song</a:t>
            </a:r>
          </a:p>
          <a:p>
            <a:pPr algn="ctr">
              <a:spcBef>
                <a:spcPct val="50000"/>
              </a:spcBef>
            </a:pPr>
            <a:r>
              <a:rPr lang="en-US" sz="2400" dirty="0">
                <a:latin typeface="Calibri"/>
                <a:cs typeface="Calibri"/>
              </a:rPr>
              <a:t>University of California, Berkeley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8500" y="2005924"/>
            <a:ext cx="5715000" cy="3314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5697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and semantics: Complex sentences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397002"/>
            <a:ext cx="7480968" cy="4729164"/>
          </a:xfrm>
        </p:spPr>
        <p:txBody>
          <a:bodyPr/>
          <a:lstStyle/>
          <a:p>
            <a:r>
              <a:rPr lang="en-US" dirty="0"/>
              <a:t>Sentences with logical connectives       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</a:t>
            </a:r>
            <a:r>
              <a:rPr lang="en-US" dirty="0">
                <a:sym typeface="Symbol"/>
              </a:rPr>
              <a:t>,</a:t>
            </a:r>
            <a:r>
              <a:rPr lang="en-US" dirty="0">
                <a:solidFill>
                  <a:srgbClr val="CC00CC"/>
                </a:solidFill>
                <a:sym typeface="Symbol"/>
              </a:rPr>
              <a:t> </a:t>
            </a:r>
            <a:r>
              <a:rPr lang="en-US" dirty="0"/>
              <a:t>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</a:t>
            </a:r>
            <a:r>
              <a:rPr lang="en-US" dirty="0"/>
              <a:t>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</a:t>
            </a:r>
            <a:r>
              <a:rPr lang="en-US" dirty="0">
                <a:sym typeface="Symbol"/>
              </a:rPr>
              <a:t>,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</a:t>
            </a:r>
            <a:r>
              <a:rPr lang="en-US" dirty="0"/>
              <a:t>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</a:t>
            </a:r>
            <a:r>
              <a:rPr lang="en-US" dirty="0"/>
              <a:t>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</a:t>
            </a:r>
            <a:r>
              <a:rPr lang="en-US" dirty="0">
                <a:sym typeface="Symbol"/>
              </a:rPr>
              <a:t>,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</a:t>
            </a:r>
            <a:r>
              <a:rPr lang="en-US" dirty="0"/>
              <a:t>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</a:t>
            </a:r>
            <a:r>
              <a:rPr lang="en-US" dirty="0"/>
              <a:t>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</a:t>
            </a:r>
            <a:r>
              <a:rPr lang="en-US" dirty="0">
                <a:sym typeface="Symbol"/>
              </a:rPr>
              <a:t>,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</a:t>
            </a:r>
            <a:r>
              <a:rPr lang="en-US" dirty="0"/>
              <a:t>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</a:t>
            </a:r>
            <a:r>
              <a:rPr lang="en-US" dirty="0"/>
              <a:t>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</a:t>
            </a:r>
            <a:r>
              <a:rPr lang="en-US" dirty="0"/>
              <a:t> </a:t>
            </a:r>
          </a:p>
          <a:p>
            <a:r>
              <a:rPr lang="en-US" dirty="0"/>
              <a:t>Sentences with universal or existential quantifiers, e.g.,</a:t>
            </a:r>
          </a:p>
          <a:p>
            <a:pPr lvl="1"/>
            <a:r>
              <a:rPr lang="en-US" dirty="0">
                <a:solidFill>
                  <a:srgbClr val="CC00CC"/>
                </a:solidFill>
                <a:sym typeface="Symbol"/>
              </a:rPr>
              <a:t>x </a:t>
            </a:r>
            <a:r>
              <a:rPr lang="en-US" dirty="0">
                <a:solidFill>
                  <a:srgbClr val="3333FF"/>
                </a:solidFill>
              </a:rPr>
              <a:t>Knows</a:t>
            </a:r>
            <a:r>
              <a:rPr lang="en-US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dirty="0" err="1">
                <a:solidFill>
                  <a:srgbClr val="CC00CC"/>
                </a:solidFill>
                <a:sym typeface="Symbol"/>
              </a:rPr>
              <a:t>x,</a:t>
            </a:r>
            <a:r>
              <a:rPr lang="en-US" dirty="0" err="1">
                <a:solidFill>
                  <a:srgbClr val="008000"/>
                </a:solidFill>
              </a:rPr>
              <a:t>BFF</a:t>
            </a:r>
            <a:r>
              <a:rPr lang="en-US" dirty="0">
                <a:solidFill>
                  <a:srgbClr val="CC00CC"/>
                </a:solidFill>
                <a:sym typeface="Symbol"/>
              </a:rPr>
              <a:t>(x))</a:t>
            </a:r>
          </a:p>
          <a:p>
            <a:pPr lvl="2"/>
            <a:r>
              <a:rPr lang="en-US" dirty="0">
                <a:solidFill>
                  <a:srgbClr val="000000"/>
                </a:solidFill>
                <a:sym typeface="Symbol"/>
              </a:rPr>
              <a:t>True in world w </a:t>
            </a:r>
            <a:r>
              <a:rPr lang="en-US" dirty="0" err="1">
                <a:solidFill>
                  <a:srgbClr val="000000"/>
                </a:solidFill>
                <a:sym typeface="Symbol"/>
              </a:rPr>
              <a:t>iff</a:t>
            </a:r>
            <a:r>
              <a:rPr lang="en-US" dirty="0">
                <a:solidFill>
                  <a:srgbClr val="000000"/>
                </a:solidFill>
                <a:sym typeface="Symbol"/>
              </a:rPr>
              <a:t> true in </a:t>
            </a:r>
            <a:r>
              <a:rPr lang="en-US" b="1" i="1" dirty="0">
                <a:solidFill>
                  <a:srgbClr val="0000FF"/>
                </a:solidFill>
                <a:sym typeface="Symbol"/>
              </a:rPr>
              <a:t>some</a:t>
            </a:r>
            <a:r>
              <a:rPr lang="en-US" dirty="0">
                <a:solidFill>
                  <a:srgbClr val="000000"/>
                </a:solidFill>
                <a:sym typeface="Symbol"/>
              </a:rPr>
              <a:t> </a:t>
            </a:r>
            <a:r>
              <a:rPr lang="en-US" b="1" i="1" dirty="0">
                <a:solidFill>
                  <a:srgbClr val="FF0000"/>
                </a:solidFill>
                <a:sym typeface="Symbol"/>
              </a:rPr>
              <a:t>extension</a:t>
            </a:r>
            <a:r>
              <a:rPr lang="en-US" dirty="0">
                <a:solidFill>
                  <a:srgbClr val="000000"/>
                </a:solidFill>
                <a:sym typeface="Symbol"/>
              </a:rPr>
              <a:t> of w where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dirty="0">
                <a:solidFill>
                  <a:srgbClr val="000000"/>
                </a:solidFill>
                <a:sym typeface="Symbol"/>
              </a:rPr>
              <a:t> refers to an object in w</a:t>
            </a:r>
          </a:p>
          <a:p>
            <a:pPr lvl="3"/>
            <a:r>
              <a:rPr lang="en-US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dirty="0">
                <a:solidFill>
                  <a:srgbClr val="000000"/>
                </a:solidFill>
                <a:sym typeface="Symbol"/>
              </a:rPr>
              <a:t> -&gt; </a:t>
            </a:r>
            <a:r>
              <a:rPr lang="en-US" b="1" dirty="0">
                <a:solidFill>
                  <a:srgbClr val="000000"/>
                </a:solidFill>
                <a:latin typeface="+mn-lt"/>
                <a:sym typeface="Symbol"/>
              </a:rPr>
              <a:t>1</a:t>
            </a:r>
            <a:r>
              <a:rPr lang="en-US" dirty="0">
                <a:solidFill>
                  <a:srgbClr val="000000"/>
                </a:solidFill>
                <a:sym typeface="Symbol"/>
              </a:rPr>
              <a:t>: </a:t>
            </a:r>
            <a:r>
              <a:rPr lang="en-US" dirty="0">
                <a:solidFill>
                  <a:srgbClr val="3333FF"/>
                </a:solidFill>
              </a:rPr>
              <a:t>Knows</a:t>
            </a:r>
            <a:r>
              <a:rPr lang="en-US" dirty="0">
                <a:solidFill>
                  <a:srgbClr val="CC00CC"/>
                </a:solidFill>
              </a:rPr>
              <a:t>(</a:t>
            </a:r>
            <a:r>
              <a:rPr lang="en-US" b="1" dirty="0">
                <a:latin typeface="+mn-lt"/>
              </a:rPr>
              <a:t>1</a:t>
            </a:r>
            <a:r>
              <a:rPr lang="en-US" dirty="0">
                <a:solidFill>
                  <a:srgbClr val="CC00CC"/>
                </a:solidFill>
              </a:rPr>
              <a:t>,</a:t>
            </a:r>
            <a:r>
              <a:rPr lang="en-US" dirty="0">
                <a:solidFill>
                  <a:srgbClr val="008000"/>
                </a:solidFill>
              </a:rPr>
              <a:t>BFF</a:t>
            </a:r>
            <a:r>
              <a:rPr lang="en-US" dirty="0">
                <a:solidFill>
                  <a:srgbClr val="CC00CC"/>
                </a:solidFill>
              </a:rPr>
              <a:t>(</a:t>
            </a:r>
            <a:r>
              <a:rPr lang="en-US" b="1" dirty="0">
                <a:solidFill>
                  <a:srgbClr val="000000"/>
                </a:solidFill>
                <a:latin typeface="+mn-lt"/>
              </a:rPr>
              <a:t>1</a:t>
            </a:r>
            <a:r>
              <a:rPr lang="en-US" dirty="0">
                <a:solidFill>
                  <a:srgbClr val="CC00CC"/>
                </a:solidFill>
              </a:rPr>
              <a:t>)) </a:t>
            </a:r>
            <a:r>
              <a:rPr lang="en-US" dirty="0">
                <a:solidFill>
                  <a:srgbClr val="000000"/>
                </a:solidFill>
                <a:sym typeface="Symbol"/>
              </a:rPr>
              <a:t>-&gt; </a:t>
            </a:r>
            <a:r>
              <a:rPr lang="en-US" dirty="0">
                <a:solidFill>
                  <a:srgbClr val="3333FF"/>
                </a:solidFill>
              </a:rPr>
              <a:t>Knows</a:t>
            </a:r>
            <a:r>
              <a:rPr lang="en-US" dirty="0">
                <a:solidFill>
                  <a:srgbClr val="CC00CC"/>
                </a:solidFill>
              </a:rPr>
              <a:t>(</a:t>
            </a:r>
            <a:r>
              <a:rPr lang="en-US" b="1" dirty="0">
                <a:latin typeface="+mn-lt"/>
              </a:rPr>
              <a:t>1</a:t>
            </a:r>
            <a:r>
              <a:rPr lang="en-US" dirty="0">
                <a:solidFill>
                  <a:srgbClr val="CC00CC"/>
                </a:solidFill>
              </a:rPr>
              <a:t>,</a:t>
            </a:r>
            <a:r>
              <a:rPr lang="en-US" b="1" dirty="0">
                <a:solidFill>
                  <a:srgbClr val="000000"/>
                </a:solidFill>
                <a:latin typeface="+mn-lt"/>
              </a:rPr>
              <a:t>2</a:t>
            </a:r>
            <a:r>
              <a:rPr lang="en-US" dirty="0">
                <a:solidFill>
                  <a:srgbClr val="CC00CC"/>
                </a:solidFill>
              </a:rPr>
              <a:t>) </a:t>
            </a:r>
            <a:r>
              <a:rPr lang="en-US" dirty="0">
                <a:solidFill>
                  <a:srgbClr val="000000"/>
                </a:solidFill>
                <a:sym typeface="Symbol"/>
              </a:rPr>
              <a:t>-&gt; </a:t>
            </a:r>
            <a:r>
              <a:rPr lang="en-US" b="1" dirty="0">
                <a:solidFill>
                  <a:srgbClr val="000000"/>
                </a:solidFill>
                <a:latin typeface="Arial"/>
                <a:ea typeface="+mn-ea"/>
                <a:cs typeface="+mn-cs"/>
                <a:sym typeface="Symbol"/>
              </a:rPr>
              <a:t>T</a:t>
            </a:r>
          </a:p>
          <a:p>
            <a:pPr lvl="3"/>
            <a:r>
              <a:rPr lang="en-US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dirty="0">
                <a:solidFill>
                  <a:srgbClr val="000000"/>
                </a:solidFill>
                <a:sym typeface="Symbol"/>
              </a:rPr>
              <a:t> -&gt; </a:t>
            </a:r>
            <a:r>
              <a:rPr lang="en-US" b="1" dirty="0">
                <a:solidFill>
                  <a:srgbClr val="000000"/>
                </a:solidFill>
                <a:latin typeface="+mn-lt"/>
                <a:sym typeface="Symbol"/>
              </a:rPr>
              <a:t>2</a:t>
            </a:r>
            <a:r>
              <a:rPr lang="en-US" dirty="0">
                <a:solidFill>
                  <a:srgbClr val="000000"/>
                </a:solidFill>
                <a:sym typeface="Symbol"/>
              </a:rPr>
              <a:t>: </a:t>
            </a:r>
            <a:r>
              <a:rPr lang="en-US" dirty="0">
                <a:solidFill>
                  <a:srgbClr val="3333FF"/>
                </a:solidFill>
              </a:rPr>
              <a:t>Knows</a:t>
            </a:r>
            <a:r>
              <a:rPr lang="en-US" dirty="0">
                <a:solidFill>
                  <a:srgbClr val="CC00CC"/>
                </a:solidFill>
              </a:rPr>
              <a:t>(</a:t>
            </a:r>
            <a:r>
              <a:rPr lang="en-US" b="1" dirty="0">
                <a:latin typeface="+mn-lt"/>
              </a:rPr>
              <a:t>2</a:t>
            </a:r>
            <a:r>
              <a:rPr lang="en-US" dirty="0">
                <a:solidFill>
                  <a:srgbClr val="CC00CC"/>
                </a:solidFill>
              </a:rPr>
              <a:t>,</a:t>
            </a:r>
            <a:r>
              <a:rPr lang="en-US" dirty="0">
                <a:solidFill>
                  <a:srgbClr val="008000"/>
                </a:solidFill>
              </a:rPr>
              <a:t>BFF</a:t>
            </a:r>
            <a:r>
              <a:rPr lang="en-US" dirty="0">
                <a:solidFill>
                  <a:srgbClr val="CC00CC"/>
                </a:solidFill>
              </a:rPr>
              <a:t>(</a:t>
            </a:r>
            <a:r>
              <a:rPr lang="en-US" b="1" dirty="0">
                <a:solidFill>
                  <a:srgbClr val="000000"/>
                </a:solidFill>
                <a:latin typeface="+mn-lt"/>
              </a:rPr>
              <a:t>2</a:t>
            </a:r>
            <a:r>
              <a:rPr lang="en-US" dirty="0">
                <a:solidFill>
                  <a:srgbClr val="CC00CC"/>
                </a:solidFill>
              </a:rPr>
              <a:t>)) </a:t>
            </a:r>
            <a:r>
              <a:rPr lang="en-US" dirty="0">
                <a:solidFill>
                  <a:srgbClr val="000000"/>
                </a:solidFill>
                <a:sym typeface="Symbol"/>
              </a:rPr>
              <a:t>-&gt; </a:t>
            </a:r>
            <a:r>
              <a:rPr lang="en-US" dirty="0">
                <a:solidFill>
                  <a:srgbClr val="3333FF"/>
                </a:solidFill>
              </a:rPr>
              <a:t>Knows</a:t>
            </a:r>
            <a:r>
              <a:rPr lang="en-US" dirty="0">
                <a:solidFill>
                  <a:srgbClr val="CC00CC"/>
                </a:solidFill>
              </a:rPr>
              <a:t>(</a:t>
            </a:r>
            <a:r>
              <a:rPr lang="en-US" b="1" dirty="0">
                <a:latin typeface="+mn-lt"/>
              </a:rPr>
              <a:t>2</a:t>
            </a:r>
            <a:r>
              <a:rPr lang="en-US" dirty="0">
                <a:solidFill>
                  <a:srgbClr val="CC00CC"/>
                </a:solidFill>
              </a:rPr>
              <a:t>,</a:t>
            </a:r>
            <a:r>
              <a:rPr lang="en-US" b="1" dirty="0">
                <a:solidFill>
                  <a:srgbClr val="000000"/>
                </a:solidFill>
                <a:latin typeface="+mn-lt"/>
              </a:rPr>
              <a:t>3</a:t>
            </a:r>
            <a:r>
              <a:rPr lang="en-US" dirty="0">
                <a:solidFill>
                  <a:srgbClr val="CC00CC"/>
                </a:solidFill>
              </a:rPr>
              <a:t>) </a:t>
            </a:r>
            <a:r>
              <a:rPr lang="en-US" dirty="0">
                <a:solidFill>
                  <a:srgbClr val="000000"/>
                </a:solidFill>
                <a:sym typeface="Symbol"/>
              </a:rPr>
              <a:t>-&gt; </a:t>
            </a:r>
            <a:r>
              <a:rPr lang="en-US" b="1" dirty="0">
                <a:solidFill>
                  <a:srgbClr val="000000"/>
                </a:solidFill>
                <a:latin typeface="+mn-lt"/>
                <a:sym typeface="Symbol"/>
              </a:rPr>
              <a:t>T</a:t>
            </a:r>
            <a:endParaRPr lang="en-US" dirty="0">
              <a:solidFill>
                <a:srgbClr val="000000"/>
              </a:solidFill>
              <a:sym typeface="Symbol"/>
            </a:endParaRPr>
          </a:p>
          <a:p>
            <a:pPr lvl="3"/>
            <a:r>
              <a:rPr lang="en-US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dirty="0">
                <a:solidFill>
                  <a:srgbClr val="000000"/>
                </a:solidFill>
                <a:sym typeface="Symbol"/>
              </a:rPr>
              <a:t> -&gt; </a:t>
            </a:r>
            <a:r>
              <a:rPr lang="en-US" b="1" dirty="0">
                <a:solidFill>
                  <a:srgbClr val="000000"/>
                </a:solidFill>
                <a:latin typeface="+mn-lt"/>
                <a:sym typeface="Symbol"/>
              </a:rPr>
              <a:t>3</a:t>
            </a:r>
            <a:r>
              <a:rPr lang="en-US" dirty="0">
                <a:solidFill>
                  <a:srgbClr val="000000"/>
                </a:solidFill>
                <a:sym typeface="Symbol"/>
              </a:rPr>
              <a:t>: </a:t>
            </a:r>
            <a:r>
              <a:rPr lang="en-US" dirty="0">
                <a:solidFill>
                  <a:srgbClr val="3333FF"/>
                </a:solidFill>
              </a:rPr>
              <a:t>Knows</a:t>
            </a:r>
            <a:r>
              <a:rPr lang="en-US" dirty="0">
                <a:solidFill>
                  <a:srgbClr val="CC00CC"/>
                </a:solidFill>
              </a:rPr>
              <a:t>(</a:t>
            </a:r>
            <a:r>
              <a:rPr lang="en-US" b="1" dirty="0">
                <a:latin typeface="+mn-lt"/>
              </a:rPr>
              <a:t>3</a:t>
            </a:r>
            <a:r>
              <a:rPr lang="en-US" dirty="0">
                <a:solidFill>
                  <a:srgbClr val="CC00CC"/>
                </a:solidFill>
              </a:rPr>
              <a:t>,</a:t>
            </a:r>
            <a:r>
              <a:rPr lang="en-US" dirty="0">
                <a:solidFill>
                  <a:srgbClr val="008000"/>
                </a:solidFill>
              </a:rPr>
              <a:t>BFF</a:t>
            </a:r>
            <a:r>
              <a:rPr lang="en-US" dirty="0">
                <a:solidFill>
                  <a:srgbClr val="CC00CC"/>
                </a:solidFill>
              </a:rPr>
              <a:t>(</a:t>
            </a:r>
            <a:r>
              <a:rPr lang="en-US" b="1" dirty="0">
                <a:solidFill>
                  <a:srgbClr val="000000"/>
                </a:solidFill>
                <a:latin typeface="+mn-lt"/>
              </a:rPr>
              <a:t>3</a:t>
            </a:r>
            <a:r>
              <a:rPr lang="en-US" dirty="0">
                <a:solidFill>
                  <a:srgbClr val="CC00CC"/>
                </a:solidFill>
              </a:rPr>
              <a:t>)) </a:t>
            </a:r>
            <a:r>
              <a:rPr lang="en-US" dirty="0">
                <a:solidFill>
                  <a:srgbClr val="000000"/>
                </a:solidFill>
                <a:sym typeface="Symbol"/>
              </a:rPr>
              <a:t>-&gt; </a:t>
            </a:r>
            <a:r>
              <a:rPr lang="en-US" dirty="0">
                <a:solidFill>
                  <a:srgbClr val="3333FF"/>
                </a:solidFill>
              </a:rPr>
              <a:t>Knows</a:t>
            </a:r>
            <a:r>
              <a:rPr lang="en-US" dirty="0">
                <a:solidFill>
                  <a:srgbClr val="CC00CC"/>
                </a:solidFill>
              </a:rPr>
              <a:t>(</a:t>
            </a:r>
            <a:r>
              <a:rPr lang="en-US" b="1" dirty="0">
                <a:latin typeface="+mn-lt"/>
              </a:rPr>
              <a:t>3</a:t>
            </a:r>
            <a:r>
              <a:rPr lang="en-US" dirty="0">
                <a:solidFill>
                  <a:srgbClr val="CC00CC"/>
                </a:solidFill>
              </a:rPr>
              <a:t>,</a:t>
            </a:r>
            <a:r>
              <a:rPr lang="en-US" b="1" dirty="0">
                <a:solidFill>
                  <a:srgbClr val="000000"/>
                </a:solidFill>
                <a:latin typeface="+mn-lt"/>
              </a:rPr>
              <a:t>1</a:t>
            </a:r>
            <a:r>
              <a:rPr lang="en-US" dirty="0">
                <a:solidFill>
                  <a:srgbClr val="CC00CC"/>
                </a:solidFill>
              </a:rPr>
              <a:t>) </a:t>
            </a:r>
            <a:r>
              <a:rPr lang="en-US" dirty="0">
                <a:solidFill>
                  <a:srgbClr val="000000"/>
                </a:solidFill>
                <a:sym typeface="Symbol"/>
              </a:rPr>
              <a:t>-&gt; </a:t>
            </a:r>
            <a:r>
              <a:rPr lang="en-US" b="1" dirty="0">
                <a:solidFill>
                  <a:srgbClr val="000000"/>
                </a:solidFill>
                <a:latin typeface="+mn-lt"/>
                <a:sym typeface="Symbol"/>
              </a:rPr>
              <a:t>F</a:t>
            </a:r>
            <a:endParaRPr lang="en-US" dirty="0">
              <a:solidFill>
                <a:srgbClr val="000000"/>
              </a:solidFill>
              <a:latin typeface="+mn-lt"/>
            </a:endParaRPr>
          </a:p>
          <a:p>
            <a:pPr lvl="3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742937" y="1403693"/>
            <a:ext cx="32255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CC00CC"/>
                </a:solidFill>
              </a:rPr>
              <a:t>A     B     </a:t>
            </a:r>
            <a:r>
              <a:rPr lang="en-US" sz="2400" dirty="0" err="1">
                <a:solidFill>
                  <a:srgbClr val="CC00CC"/>
                </a:solidFill>
              </a:rPr>
              <a:t>EvilKingJohn</a:t>
            </a:r>
            <a:endParaRPr lang="en-US" sz="2400" dirty="0">
              <a:solidFill>
                <a:srgbClr val="CC00CC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8649359" y="2419684"/>
            <a:ext cx="3048000" cy="3048000"/>
          </a:xfrm>
          <a:prstGeom prst="ellipse">
            <a:avLst/>
          </a:prstGeom>
          <a:noFill/>
          <a:ln w="28575" cmpd="sng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9344516" y="3288632"/>
            <a:ext cx="307474" cy="307474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0432705" y="4122821"/>
            <a:ext cx="307474" cy="307474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>
            <a:stCxn id="6" idx="5"/>
            <a:endCxn id="7" idx="1"/>
          </p:cNvCxnSpPr>
          <p:nvPr/>
        </p:nvCxnSpPr>
        <p:spPr>
          <a:xfrm>
            <a:off x="9606961" y="3551077"/>
            <a:ext cx="870773" cy="616773"/>
          </a:xfrm>
          <a:prstGeom prst="straightConnector1">
            <a:avLst/>
          </a:prstGeom>
          <a:ln w="38100" cmpd="sng">
            <a:solidFill>
              <a:srgbClr val="0000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urved Connector 8"/>
          <p:cNvCxnSpPr>
            <a:stCxn id="6" idx="6"/>
            <a:endCxn id="7" idx="0"/>
          </p:cNvCxnSpPr>
          <p:nvPr/>
        </p:nvCxnSpPr>
        <p:spPr>
          <a:xfrm>
            <a:off x="9651990" y="3442369"/>
            <a:ext cx="934452" cy="680452"/>
          </a:xfrm>
          <a:prstGeom prst="curvedConnector2">
            <a:avLst/>
          </a:prstGeom>
          <a:ln w="3810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urved Connector 9"/>
          <p:cNvCxnSpPr>
            <a:stCxn id="13" idx="0"/>
            <a:endCxn id="6" idx="4"/>
          </p:cNvCxnSpPr>
          <p:nvPr/>
        </p:nvCxnSpPr>
        <p:spPr>
          <a:xfrm rot="16200000" flipV="1">
            <a:off x="9110570" y="3983790"/>
            <a:ext cx="812799" cy="37431"/>
          </a:xfrm>
          <a:prstGeom prst="curvedConnector3">
            <a:avLst>
              <a:gd name="adj1" fmla="val 50000"/>
            </a:avLst>
          </a:prstGeom>
          <a:ln w="3810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943464" y="1831474"/>
            <a:ext cx="628315" cy="1323473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10748200" y="1844840"/>
            <a:ext cx="227265" cy="2165686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9381947" y="4408905"/>
            <a:ext cx="307474" cy="307474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Curved Connector 13"/>
          <p:cNvCxnSpPr>
            <a:stCxn id="7" idx="3"/>
            <a:endCxn id="13" idx="6"/>
          </p:cNvCxnSpPr>
          <p:nvPr/>
        </p:nvCxnSpPr>
        <p:spPr>
          <a:xfrm rot="5400000">
            <a:off x="9994890" y="4079798"/>
            <a:ext cx="177376" cy="788313"/>
          </a:xfrm>
          <a:prstGeom prst="curvedConnector2">
            <a:avLst/>
          </a:prstGeom>
          <a:ln w="3810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3" idx="7"/>
            <a:endCxn id="7" idx="2"/>
          </p:cNvCxnSpPr>
          <p:nvPr/>
        </p:nvCxnSpPr>
        <p:spPr>
          <a:xfrm flipV="1">
            <a:off x="9644392" y="4276558"/>
            <a:ext cx="788313" cy="177376"/>
          </a:xfrm>
          <a:prstGeom prst="straightConnector1">
            <a:avLst/>
          </a:prstGeom>
          <a:ln w="38100" cmpd="sng">
            <a:solidFill>
              <a:srgbClr val="0000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9344517" y="3261894"/>
            <a:ext cx="2987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FFFF00"/>
                </a:solidFill>
              </a:rPr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446075" y="4096083"/>
            <a:ext cx="2987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381949" y="4395536"/>
            <a:ext cx="2987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FFFF00"/>
                </a:solidFill>
              </a:rPr>
              <a:t>3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9531674" y="1818105"/>
            <a:ext cx="1029369" cy="2085474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5105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 with sentences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Everyone knows President Obama</a:t>
            </a:r>
          </a:p>
          <a:p>
            <a:pPr lvl="1"/>
            <a:r>
              <a:rPr lang="en-US" dirty="0">
                <a:solidFill>
                  <a:srgbClr val="CC00CC"/>
                </a:solidFill>
                <a:sym typeface="Symbol"/>
              </a:rPr>
              <a:t></a:t>
            </a:r>
            <a:r>
              <a:rPr lang="en-US" dirty="0">
                <a:solidFill>
                  <a:srgbClr val="CC00CC"/>
                </a:solidFill>
              </a:rPr>
              <a:t>n Person(n)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</a:t>
            </a:r>
            <a:r>
              <a:rPr lang="en-US" dirty="0">
                <a:solidFill>
                  <a:srgbClr val="CC00CC"/>
                </a:solidFill>
              </a:rPr>
              <a:t> Knows(</a:t>
            </a:r>
            <a:r>
              <a:rPr lang="en-US" dirty="0" err="1">
                <a:solidFill>
                  <a:srgbClr val="CC00CC"/>
                </a:solidFill>
              </a:rPr>
              <a:t>n,Obama</a:t>
            </a:r>
            <a:r>
              <a:rPr lang="en-US" dirty="0">
                <a:solidFill>
                  <a:srgbClr val="CC00CC"/>
                </a:solidFill>
              </a:rPr>
              <a:t>)</a:t>
            </a:r>
          </a:p>
          <a:p>
            <a:endParaRPr lang="en-US" dirty="0"/>
          </a:p>
          <a:p>
            <a:r>
              <a:rPr lang="en-US" dirty="0"/>
              <a:t>There is someone that everyone knows</a:t>
            </a:r>
          </a:p>
          <a:p>
            <a:pPr lvl="1"/>
            <a:r>
              <a:rPr lang="en-US" dirty="0">
                <a:solidFill>
                  <a:srgbClr val="CC00CC"/>
                </a:solidFill>
                <a:sym typeface="Symbol"/>
              </a:rPr>
              <a:t></a:t>
            </a:r>
            <a:r>
              <a:rPr lang="en-US" dirty="0">
                <a:solidFill>
                  <a:srgbClr val="CC00CC"/>
                </a:solidFill>
              </a:rPr>
              <a:t>s Person(s)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</a:t>
            </a:r>
            <a:r>
              <a:rPr lang="en-US" dirty="0">
                <a:solidFill>
                  <a:srgbClr val="CC00CC"/>
                </a:solidFill>
              </a:rPr>
              <a:t>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</a:t>
            </a:r>
            <a:r>
              <a:rPr lang="en-US" dirty="0">
                <a:solidFill>
                  <a:srgbClr val="CC00CC"/>
                </a:solidFill>
              </a:rPr>
              <a:t>n Person(n)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</a:t>
            </a:r>
            <a:r>
              <a:rPr lang="en-US" dirty="0">
                <a:solidFill>
                  <a:srgbClr val="CC00CC"/>
                </a:solidFill>
              </a:rPr>
              <a:t> Knows(</a:t>
            </a:r>
            <a:r>
              <a:rPr lang="en-US" dirty="0" err="1">
                <a:solidFill>
                  <a:srgbClr val="CC00CC"/>
                </a:solidFill>
              </a:rPr>
              <a:t>n,s</a:t>
            </a:r>
            <a:r>
              <a:rPr lang="en-US" dirty="0">
                <a:solidFill>
                  <a:srgbClr val="CC00CC"/>
                </a:solidFill>
              </a:rPr>
              <a:t>)</a:t>
            </a:r>
          </a:p>
          <a:p>
            <a:r>
              <a:rPr lang="en-US" dirty="0"/>
              <a:t>Everyone knows someone</a:t>
            </a:r>
          </a:p>
          <a:p>
            <a:pPr lvl="1"/>
            <a:r>
              <a:rPr lang="en-US" dirty="0">
                <a:solidFill>
                  <a:srgbClr val="CC00CC"/>
                </a:solidFill>
                <a:sym typeface="Symbol"/>
              </a:rPr>
              <a:t></a:t>
            </a:r>
            <a:r>
              <a:rPr lang="en-US" dirty="0">
                <a:solidFill>
                  <a:srgbClr val="CC00CC"/>
                </a:solidFill>
              </a:rPr>
              <a:t>x Person(x)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</a:t>
            </a:r>
            <a:r>
              <a:rPr lang="en-US" dirty="0">
                <a:solidFill>
                  <a:srgbClr val="CC00CC"/>
                </a:solidFill>
              </a:rPr>
              <a:t>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</a:t>
            </a:r>
            <a:r>
              <a:rPr lang="en-US" dirty="0">
                <a:solidFill>
                  <a:srgbClr val="CC00CC"/>
                </a:solidFill>
              </a:rPr>
              <a:t>y Person(y)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</a:t>
            </a:r>
            <a:r>
              <a:rPr lang="en-US" dirty="0">
                <a:solidFill>
                  <a:srgbClr val="CC00CC"/>
                </a:solidFill>
              </a:rPr>
              <a:t> Knows(</a:t>
            </a:r>
            <a:r>
              <a:rPr lang="en-US" dirty="0" err="1">
                <a:solidFill>
                  <a:srgbClr val="CC00CC"/>
                </a:solidFill>
              </a:rPr>
              <a:t>x,y</a:t>
            </a:r>
            <a:r>
              <a:rPr lang="en-US" dirty="0">
                <a:solidFill>
                  <a:srgbClr val="CC00CC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87331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fun with sentences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397002"/>
            <a:ext cx="11785600" cy="4729164"/>
          </a:xfrm>
        </p:spPr>
        <p:txBody>
          <a:bodyPr/>
          <a:lstStyle/>
          <a:p>
            <a:r>
              <a:rPr lang="en-US" dirty="0"/>
              <a:t>Any two people of the same nationality speak a common language</a:t>
            </a:r>
          </a:p>
          <a:p>
            <a:pPr lvl="1"/>
            <a:r>
              <a:rPr lang="en-US" dirty="0">
                <a:solidFill>
                  <a:srgbClr val="CC00CC"/>
                </a:solidFill>
              </a:rPr>
              <a:t>Nationality(</a:t>
            </a:r>
            <a:r>
              <a:rPr lang="en-US" dirty="0" err="1">
                <a:solidFill>
                  <a:srgbClr val="CC00CC"/>
                </a:solidFill>
              </a:rPr>
              <a:t>x,n</a:t>
            </a:r>
            <a:r>
              <a:rPr lang="en-US" dirty="0">
                <a:solidFill>
                  <a:srgbClr val="CC00CC"/>
                </a:solidFill>
              </a:rPr>
              <a:t>)</a:t>
            </a:r>
            <a:r>
              <a:rPr lang="en-US" dirty="0"/>
              <a:t> – </a:t>
            </a:r>
            <a:r>
              <a:rPr lang="en-US" dirty="0">
                <a:solidFill>
                  <a:srgbClr val="CC00CC"/>
                </a:solidFill>
              </a:rPr>
              <a:t>x</a:t>
            </a:r>
            <a:r>
              <a:rPr lang="en-US" dirty="0"/>
              <a:t> has nationality </a:t>
            </a:r>
            <a:r>
              <a:rPr lang="en-US" dirty="0">
                <a:solidFill>
                  <a:srgbClr val="CC00CC"/>
                </a:solidFill>
              </a:rPr>
              <a:t>n</a:t>
            </a:r>
          </a:p>
          <a:p>
            <a:pPr lvl="1"/>
            <a:r>
              <a:rPr lang="en-US" dirty="0">
                <a:solidFill>
                  <a:srgbClr val="CC00CC"/>
                </a:solidFill>
              </a:rPr>
              <a:t>Speaks(</a:t>
            </a:r>
            <a:r>
              <a:rPr lang="en-US" dirty="0" err="1">
                <a:solidFill>
                  <a:srgbClr val="CC00CC"/>
                </a:solidFill>
              </a:rPr>
              <a:t>x,l</a:t>
            </a:r>
            <a:r>
              <a:rPr lang="en-US" dirty="0">
                <a:solidFill>
                  <a:srgbClr val="CC00CC"/>
                </a:solidFill>
              </a:rPr>
              <a:t>)</a:t>
            </a:r>
            <a:r>
              <a:rPr lang="en-US" dirty="0"/>
              <a:t> – </a:t>
            </a:r>
            <a:r>
              <a:rPr lang="en-US" dirty="0">
                <a:solidFill>
                  <a:srgbClr val="CC00CC"/>
                </a:solidFill>
              </a:rPr>
              <a:t>x</a:t>
            </a:r>
            <a:r>
              <a:rPr lang="en-US" dirty="0"/>
              <a:t> speaks language </a:t>
            </a:r>
            <a:r>
              <a:rPr lang="en-US" dirty="0">
                <a:solidFill>
                  <a:srgbClr val="CC00CC"/>
                </a:solidFill>
              </a:rPr>
              <a:t>l</a:t>
            </a:r>
          </a:p>
          <a:p>
            <a:pPr lvl="1"/>
            <a:r>
              <a:rPr lang="en-US" dirty="0">
                <a:solidFill>
                  <a:srgbClr val="CC00CC"/>
                </a:solidFill>
                <a:sym typeface="Symbol"/>
              </a:rPr>
              <a:t></a:t>
            </a:r>
            <a:r>
              <a:rPr lang="en-US" dirty="0" err="1">
                <a:solidFill>
                  <a:srgbClr val="CC00CC"/>
                </a:solidFill>
              </a:rPr>
              <a:t>x,y</a:t>
            </a:r>
            <a:r>
              <a:rPr lang="en-US" dirty="0">
                <a:solidFill>
                  <a:srgbClr val="CC00CC"/>
                </a:solidFill>
              </a:rPr>
              <a:t> (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</a:t>
            </a:r>
            <a:r>
              <a:rPr lang="en-US" dirty="0">
                <a:solidFill>
                  <a:srgbClr val="CC00CC"/>
                </a:solidFill>
              </a:rPr>
              <a:t> n Nationality(</a:t>
            </a:r>
            <a:r>
              <a:rPr lang="en-US" dirty="0" err="1">
                <a:solidFill>
                  <a:srgbClr val="CC00CC"/>
                </a:solidFill>
              </a:rPr>
              <a:t>x,n</a:t>
            </a:r>
            <a:r>
              <a:rPr lang="en-US" dirty="0">
                <a:solidFill>
                  <a:srgbClr val="CC00CC"/>
                </a:solidFill>
              </a:rPr>
              <a:t>)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</a:t>
            </a:r>
            <a:r>
              <a:rPr lang="en-US" dirty="0">
                <a:solidFill>
                  <a:srgbClr val="CC00CC"/>
                </a:solidFill>
              </a:rPr>
              <a:t> Nationality(</a:t>
            </a:r>
            <a:r>
              <a:rPr lang="en-US" dirty="0" err="1">
                <a:solidFill>
                  <a:srgbClr val="CC00CC"/>
                </a:solidFill>
              </a:rPr>
              <a:t>y,n</a:t>
            </a:r>
            <a:r>
              <a:rPr lang="en-US" dirty="0">
                <a:solidFill>
                  <a:srgbClr val="CC00CC"/>
                </a:solidFill>
              </a:rPr>
              <a:t>))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</a:t>
            </a:r>
            <a:endParaRPr lang="en-US" dirty="0">
              <a:solidFill>
                <a:srgbClr val="CC00CC"/>
              </a:solidFill>
            </a:endParaRPr>
          </a:p>
          <a:p>
            <a:pPr marL="457165" lvl="1" indent="0">
              <a:buNone/>
            </a:pPr>
            <a:r>
              <a:rPr lang="en-US" dirty="0">
                <a:solidFill>
                  <a:srgbClr val="CC00CC"/>
                </a:solidFill>
              </a:rPr>
              <a:t>               (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</a:t>
            </a:r>
            <a:r>
              <a:rPr lang="en-US" dirty="0">
                <a:solidFill>
                  <a:srgbClr val="CC00CC"/>
                </a:solidFill>
              </a:rPr>
              <a:t> l Speaks(</a:t>
            </a:r>
            <a:r>
              <a:rPr lang="en-US" dirty="0" err="1">
                <a:solidFill>
                  <a:srgbClr val="CC00CC"/>
                </a:solidFill>
              </a:rPr>
              <a:t>x,l</a:t>
            </a:r>
            <a:r>
              <a:rPr lang="en-US" dirty="0">
                <a:solidFill>
                  <a:srgbClr val="CC00CC"/>
                </a:solidFill>
              </a:rPr>
              <a:t>)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</a:t>
            </a:r>
            <a:r>
              <a:rPr lang="en-US" dirty="0">
                <a:solidFill>
                  <a:srgbClr val="CC00CC"/>
                </a:solidFill>
              </a:rPr>
              <a:t> Speaks(</a:t>
            </a:r>
            <a:r>
              <a:rPr lang="en-US" dirty="0" err="1">
                <a:solidFill>
                  <a:srgbClr val="CC00CC"/>
                </a:solidFill>
              </a:rPr>
              <a:t>y,l</a:t>
            </a:r>
            <a:r>
              <a:rPr lang="en-US" dirty="0">
                <a:solidFill>
                  <a:srgbClr val="CC00CC"/>
                </a:solidFill>
              </a:rPr>
              <a:t>))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2552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Inference in FOL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287673"/>
            <a:ext cx="11379200" cy="4729164"/>
          </a:xfrm>
        </p:spPr>
        <p:txBody>
          <a:bodyPr/>
          <a:lstStyle/>
          <a:p>
            <a:r>
              <a:rPr lang="en-US" sz="2800" dirty="0"/>
              <a:t>Entailment is defined exactly as for propositional logic: </a:t>
            </a:r>
          </a:p>
          <a:p>
            <a:pPr lvl="1"/>
            <a:r>
              <a:rPr lang="en-US" sz="2400" dirty="0">
                <a:solidFill>
                  <a:srgbClr val="CC00CC"/>
                </a:solidFill>
                <a:sym typeface="Symbol"/>
              </a:rPr>
              <a:t> </a:t>
            </a:r>
            <a:r>
              <a:rPr lang="en-US" sz="2400" spc="-360" dirty="0">
                <a:solidFill>
                  <a:srgbClr val="CC00CC"/>
                </a:solidFill>
                <a:sym typeface="Symbol"/>
              </a:rPr>
              <a:t>|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= </a:t>
            </a:r>
            <a:r>
              <a:rPr lang="en-US" sz="2400" dirty="0"/>
              <a:t> (“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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0000FF"/>
                </a:solidFill>
              </a:rPr>
              <a:t>entails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</a:t>
            </a:r>
            <a:r>
              <a:rPr lang="en-US" sz="2400" dirty="0">
                <a:solidFill>
                  <a:srgbClr val="000090"/>
                </a:solidFill>
                <a:sym typeface="Symbol"/>
              </a:rPr>
              <a:t>”</a:t>
            </a:r>
            <a:r>
              <a:rPr lang="en-US" sz="2400" dirty="0"/>
              <a:t>) </a:t>
            </a:r>
            <a:r>
              <a:rPr lang="en-US" sz="2400" dirty="0" err="1"/>
              <a:t>iff</a:t>
            </a:r>
            <a:r>
              <a:rPr lang="en-US" sz="2400" dirty="0"/>
              <a:t> in every world where 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</a:t>
            </a:r>
            <a:r>
              <a:rPr lang="en-US" sz="2400" dirty="0"/>
              <a:t> is true, 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</a:t>
            </a:r>
            <a:r>
              <a:rPr lang="en-US" sz="2400" dirty="0"/>
              <a:t> is also true</a:t>
            </a:r>
          </a:p>
          <a:p>
            <a:pPr lvl="1"/>
            <a:r>
              <a:rPr lang="en-US" sz="2400" dirty="0"/>
              <a:t>E.g., 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x Knows(</a:t>
            </a:r>
            <a:r>
              <a:rPr lang="en-US" sz="2400" dirty="0" err="1">
                <a:solidFill>
                  <a:srgbClr val="CC00CC"/>
                </a:solidFill>
                <a:sym typeface="Symbol"/>
              </a:rPr>
              <a:t>x,Obama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) </a:t>
            </a:r>
            <a:r>
              <a:rPr lang="en-US" sz="2400" dirty="0"/>
              <a:t>entails 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</a:t>
            </a:r>
            <a:r>
              <a:rPr lang="en-US" sz="2400" dirty="0" err="1">
                <a:solidFill>
                  <a:srgbClr val="CC00CC"/>
                </a:solidFill>
                <a:sym typeface="Symbol"/>
              </a:rPr>
              <a:t>yx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 Knows(</a:t>
            </a:r>
            <a:r>
              <a:rPr lang="en-US" sz="2400" dirty="0" err="1">
                <a:solidFill>
                  <a:srgbClr val="CC00CC"/>
                </a:solidFill>
                <a:sym typeface="Symbol"/>
              </a:rPr>
              <a:t>x,y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)</a:t>
            </a:r>
          </a:p>
          <a:p>
            <a:r>
              <a:rPr lang="en-US" sz="2800" dirty="0">
                <a:solidFill>
                  <a:srgbClr val="000090"/>
                </a:solidFill>
                <a:sym typeface="Symbol"/>
              </a:rPr>
              <a:t>In FOL, we can go beyond just answering “yes” or “no”; given an existentially quantified query, return a </a:t>
            </a:r>
            <a:r>
              <a:rPr lang="en-US" sz="2800" b="1" i="1" dirty="0">
                <a:solidFill>
                  <a:srgbClr val="0000FF"/>
                </a:solidFill>
                <a:sym typeface="Symbol"/>
              </a:rPr>
              <a:t>substitution</a:t>
            </a:r>
            <a:r>
              <a:rPr lang="en-US" sz="2800" dirty="0">
                <a:solidFill>
                  <a:srgbClr val="000090"/>
                </a:solidFill>
                <a:sym typeface="Symbol"/>
              </a:rPr>
              <a:t> (or </a:t>
            </a:r>
            <a:r>
              <a:rPr lang="en-US" sz="2800" b="1" i="1" dirty="0">
                <a:solidFill>
                  <a:srgbClr val="0000FF"/>
                </a:solidFill>
                <a:sym typeface="Symbol"/>
              </a:rPr>
              <a:t>binding</a:t>
            </a:r>
            <a:r>
              <a:rPr lang="en-US" sz="2800" dirty="0">
                <a:solidFill>
                  <a:srgbClr val="000090"/>
                </a:solidFill>
                <a:sym typeface="Symbol"/>
              </a:rPr>
              <a:t>) for the variable(s) such that the resulting sentence is entailed:</a:t>
            </a:r>
          </a:p>
          <a:p>
            <a:pPr lvl="1"/>
            <a:r>
              <a:rPr lang="en-US" sz="2400" dirty="0">
                <a:solidFill>
                  <a:srgbClr val="000090"/>
                </a:solidFill>
                <a:sym typeface="Symbol"/>
              </a:rPr>
              <a:t>KB = 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x Knows(</a:t>
            </a:r>
            <a:r>
              <a:rPr lang="en-US" sz="2400" dirty="0" err="1">
                <a:solidFill>
                  <a:srgbClr val="CC00CC"/>
                </a:solidFill>
                <a:sym typeface="Symbol"/>
              </a:rPr>
              <a:t>x,Obama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) </a:t>
            </a:r>
          </a:p>
          <a:p>
            <a:pPr lvl="1"/>
            <a:r>
              <a:rPr lang="en-US" sz="2400" dirty="0">
                <a:solidFill>
                  <a:srgbClr val="000090"/>
                </a:solidFill>
                <a:sym typeface="Symbol"/>
              </a:rPr>
              <a:t>Query = 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</a:t>
            </a:r>
            <a:r>
              <a:rPr lang="en-US" sz="2400" dirty="0" err="1">
                <a:solidFill>
                  <a:srgbClr val="CC00CC"/>
                </a:solidFill>
                <a:sym typeface="Symbol"/>
              </a:rPr>
              <a:t>yx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 Knows(</a:t>
            </a:r>
            <a:r>
              <a:rPr lang="en-US" sz="2400" dirty="0" err="1">
                <a:solidFill>
                  <a:srgbClr val="CC00CC"/>
                </a:solidFill>
                <a:sym typeface="Symbol"/>
              </a:rPr>
              <a:t>x,y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) </a:t>
            </a:r>
          </a:p>
          <a:p>
            <a:pPr lvl="1"/>
            <a:r>
              <a:rPr lang="en-US" sz="2400" dirty="0">
                <a:solidFill>
                  <a:srgbClr val="000090"/>
                </a:solidFill>
                <a:sym typeface="Symbol"/>
              </a:rPr>
              <a:t>Answer = Yes, 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 = </a:t>
            </a:r>
            <a:r>
              <a:rPr lang="en-US" sz="2400" dirty="0">
                <a:solidFill>
                  <a:srgbClr val="000090"/>
                </a:solidFill>
                <a:sym typeface="Symbol"/>
              </a:rPr>
              <a:t>{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y/Obama</a:t>
            </a:r>
            <a:r>
              <a:rPr lang="en-US" sz="2400" dirty="0">
                <a:solidFill>
                  <a:srgbClr val="000090"/>
                </a:solidFill>
                <a:sym typeface="Symbol"/>
              </a:rPr>
              <a:t>}</a:t>
            </a:r>
          </a:p>
          <a:p>
            <a:pPr lvl="1"/>
            <a:r>
              <a:rPr lang="en-US" sz="2400" dirty="0">
                <a:solidFill>
                  <a:srgbClr val="000090"/>
                </a:solidFill>
                <a:sym typeface="Symbol"/>
              </a:rPr>
              <a:t>Notation: 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 </a:t>
            </a:r>
            <a:r>
              <a:rPr lang="en-US" sz="2400" dirty="0">
                <a:solidFill>
                  <a:srgbClr val="000090"/>
                </a:solidFill>
                <a:sym typeface="Symbol"/>
              </a:rPr>
              <a:t>means applying substitution 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 </a:t>
            </a:r>
            <a:r>
              <a:rPr lang="en-US" sz="2400" dirty="0">
                <a:solidFill>
                  <a:srgbClr val="000090"/>
                </a:solidFill>
                <a:sym typeface="Symbol"/>
              </a:rPr>
              <a:t>to sentence 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</a:t>
            </a:r>
          </a:p>
          <a:p>
            <a:pPr lvl="2"/>
            <a:r>
              <a:rPr lang="en-US" sz="2000" dirty="0"/>
              <a:t>E.g., if </a:t>
            </a:r>
            <a:r>
              <a:rPr lang="en-US" sz="2000" dirty="0">
                <a:solidFill>
                  <a:srgbClr val="CC00CC"/>
                </a:solidFill>
                <a:sym typeface="Symbol"/>
              </a:rPr>
              <a:t>= x Knows(</a:t>
            </a:r>
            <a:r>
              <a:rPr lang="en-US" sz="2000" dirty="0" err="1">
                <a:solidFill>
                  <a:srgbClr val="CC00CC"/>
                </a:solidFill>
                <a:sym typeface="Symbol"/>
              </a:rPr>
              <a:t>x,y</a:t>
            </a:r>
            <a:r>
              <a:rPr lang="en-US" sz="2000" dirty="0">
                <a:solidFill>
                  <a:srgbClr val="CC00CC"/>
                </a:solidFill>
                <a:sym typeface="Symbol"/>
              </a:rPr>
              <a:t>) </a:t>
            </a:r>
            <a:r>
              <a:rPr lang="en-US" sz="2000" dirty="0"/>
              <a:t>and </a:t>
            </a:r>
            <a:r>
              <a:rPr lang="en-US" sz="2000" dirty="0">
                <a:solidFill>
                  <a:srgbClr val="CC00CC"/>
                </a:solidFill>
                <a:sym typeface="Symbol"/>
              </a:rPr>
              <a:t> = </a:t>
            </a:r>
            <a:r>
              <a:rPr lang="en-US" sz="2000" dirty="0">
                <a:solidFill>
                  <a:srgbClr val="000090"/>
                </a:solidFill>
                <a:sym typeface="Symbol"/>
              </a:rPr>
              <a:t>{</a:t>
            </a:r>
            <a:r>
              <a:rPr lang="en-US" sz="2000" dirty="0">
                <a:solidFill>
                  <a:srgbClr val="CC00CC"/>
                </a:solidFill>
                <a:sym typeface="Symbol"/>
              </a:rPr>
              <a:t>y/Obama</a:t>
            </a:r>
            <a:r>
              <a:rPr lang="en-US" sz="2000" dirty="0">
                <a:solidFill>
                  <a:srgbClr val="000090"/>
                </a:solidFill>
                <a:sym typeface="Symbol"/>
              </a:rPr>
              <a:t>}, then </a:t>
            </a:r>
            <a:r>
              <a:rPr lang="en-US" sz="2000" dirty="0">
                <a:solidFill>
                  <a:srgbClr val="CC00CC"/>
                </a:solidFill>
                <a:sym typeface="Symbol"/>
              </a:rPr>
              <a:t> = x Knows(</a:t>
            </a:r>
            <a:r>
              <a:rPr lang="en-US" sz="2000" dirty="0" err="1">
                <a:solidFill>
                  <a:srgbClr val="CC00CC"/>
                </a:solidFill>
                <a:sym typeface="Symbol"/>
              </a:rPr>
              <a:t>x,Obama</a:t>
            </a:r>
            <a:r>
              <a:rPr lang="en-US" sz="2000" dirty="0">
                <a:solidFill>
                  <a:srgbClr val="CC00CC"/>
                </a:solidFill>
                <a:sym typeface="Symbol"/>
              </a:rPr>
              <a:t>) </a:t>
            </a:r>
            <a:endParaRPr lang="en-US" sz="2000" dirty="0">
              <a:solidFill>
                <a:srgbClr val="000090"/>
              </a:solidFill>
              <a:sym typeface="Symbol"/>
            </a:endParaRPr>
          </a:p>
          <a:p>
            <a:pPr marL="0" lvl="1" indent="0">
              <a:buClr>
                <a:schemeClr val="accent2"/>
              </a:buClr>
              <a:buNone/>
            </a:pPr>
            <a:endParaRPr lang="en-US" sz="2400" dirty="0">
              <a:solidFill>
                <a:srgbClr val="CC00CC"/>
              </a:solidFill>
              <a:sym typeface="Symbol"/>
            </a:endParaRPr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50524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Inference in FOL: </a:t>
            </a:r>
            <a:r>
              <a:rPr lang="en-US" dirty="0" err="1"/>
              <a:t>Propositionalization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Convert </a:t>
            </a:r>
            <a:r>
              <a:rPr lang="en-US" sz="2800" dirty="0">
                <a:solidFill>
                  <a:srgbClr val="CC00CC"/>
                </a:solidFill>
              </a:rPr>
              <a:t>(KB </a:t>
            </a:r>
            <a:r>
              <a:rPr lang="en-US" sz="2800" dirty="0">
                <a:solidFill>
                  <a:srgbClr val="CC00CC"/>
                </a:solidFill>
                <a:sym typeface="Symbol"/>
              </a:rPr>
              <a:t> )</a:t>
            </a:r>
            <a:r>
              <a:rPr lang="en-US" sz="2800" dirty="0">
                <a:solidFill>
                  <a:srgbClr val="CC00CC"/>
                </a:solidFill>
              </a:rPr>
              <a:t> </a:t>
            </a:r>
            <a:r>
              <a:rPr lang="en-US" sz="2800" dirty="0"/>
              <a:t>to PL, use a PL SAT solver to check (un)satisfiability</a:t>
            </a:r>
          </a:p>
          <a:p>
            <a:pPr lvl="1"/>
            <a:r>
              <a:rPr lang="en-US" sz="2400" dirty="0"/>
              <a:t>Trick: replace variables with ground terms, convert atomic sentences to symbols</a:t>
            </a:r>
          </a:p>
          <a:p>
            <a:pPr lvl="2"/>
            <a:r>
              <a:rPr lang="en-US" sz="2000" dirty="0">
                <a:solidFill>
                  <a:srgbClr val="CC00CC"/>
                </a:solidFill>
                <a:sym typeface="Symbol"/>
              </a:rPr>
              <a:t>x Knows(</a:t>
            </a:r>
            <a:r>
              <a:rPr lang="en-US" sz="2000" dirty="0" err="1">
                <a:solidFill>
                  <a:srgbClr val="CC00CC"/>
                </a:solidFill>
                <a:sym typeface="Symbol"/>
              </a:rPr>
              <a:t>x,Obama</a:t>
            </a:r>
            <a:r>
              <a:rPr lang="en-US" sz="2000" dirty="0">
                <a:solidFill>
                  <a:srgbClr val="CC00CC"/>
                </a:solidFill>
                <a:sym typeface="Symbol"/>
              </a:rPr>
              <a:t>) </a:t>
            </a:r>
            <a:r>
              <a:rPr lang="en-US" sz="2000" dirty="0">
                <a:sym typeface="Symbol"/>
              </a:rPr>
              <a:t>and </a:t>
            </a:r>
            <a:r>
              <a:rPr lang="en-US" sz="2000" dirty="0">
                <a:solidFill>
                  <a:srgbClr val="CC00CC"/>
                </a:solidFill>
                <a:sym typeface="Symbol"/>
              </a:rPr>
              <a:t>Democrat(Feinstein) </a:t>
            </a:r>
          </a:p>
          <a:p>
            <a:pPr lvl="3"/>
            <a:r>
              <a:rPr lang="en-US" sz="1600" dirty="0">
                <a:solidFill>
                  <a:srgbClr val="CC00CC"/>
                </a:solidFill>
                <a:sym typeface="Symbol"/>
              </a:rPr>
              <a:t>Knows(</a:t>
            </a:r>
            <a:r>
              <a:rPr lang="en-US" sz="1600" dirty="0" err="1">
                <a:solidFill>
                  <a:srgbClr val="CC00CC"/>
                </a:solidFill>
                <a:sym typeface="Symbol"/>
              </a:rPr>
              <a:t>Obama,Obama</a:t>
            </a:r>
            <a:r>
              <a:rPr lang="en-US" sz="1600" dirty="0">
                <a:solidFill>
                  <a:srgbClr val="CC00CC"/>
                </a:solidFill>
                <a:sym typeface="Symbol"/>
              </a:rPr>
              <a:t>)</a:t>
            </a:r>
            <a:r>
              <a:rPr lang="en-US" sz="1600" dirty="0">
                <a:sym typeface="Symbol"/>
              </a:rPr>
              <a:t> and </a:t>
            </a:r>
            <a:r>
              <a:rPr lang="en-US" sz="1600" dirty="0">
                <a:solidFill>
                  <a:srgbClr val="CC00CC"/>
                </a:solidFill>
                <a:sym typeface="Symbol"/>
              </a:rPr>
              <a:t>Knows(</a:t>
            </a:r>
            <a:r>
              <a:rPr lang="en-US" sz="1600" dirty="0" err="1">
                <a:solidFill>
                  <a:srgbClr val="CC00CC"/>
                </a:solidFill>
                <a:sym typeface="Symbol"/>
              </a:rPr>
              <a:t>Feinstein,Obama</a:t>
            </a:r>
            <a:r>
              <a:rPr lang="en-US" sz="1600" dirty="0">
                <a:solidFill>
                  <a:srgbClr val="CC00CC"/>
                </a:solidFill>
                <a:sym typeface="Symbol"/>
              </a:rPr>
              <a:t>) </a:t>
            </a:r>
            <a:r>
              <a:rPr lang="en-US" sz="1600" dirty="0">
                <a:sym typeface="Symbol"/>
              </a:rPr>
              <a:t>and </a:t>
            </a:r>
            <a:r>
              <a:rPr lang="en-US" sz="1600" dirty="0">
                <a:solidFill>
                  <a:srgbClr val="CC00CC"/>
                </a:solidFill>
                <a:sym typeface="Symbol"/>
              </a:rPr>
              <a:t>Democrat(Feinstein) </a:t>
            </a:r>
          </a:p>
          <a:p>
            <a:pPr lvl="3"/>
            <a:r>
              <a:rPr lang="en-US" sz="1600" dirty="0" err="1">
                <a:solidFill>
                  <a:srgbClr val="CC00CC"/>
                </a:solidFill>
                <a:sym typeface="Symbol"/>
              </a:rPr>
              <a:t>Knows_Obama_Obama</a:t>
            </a:r>
            <a:r>
              <a:rPr lang="en-US" sz="1600" dirty="0">
                <a:solidFill>
                  <a:srgbClr val="CC00CC"/>
                </a:solidFill>
                <a:sym typeface="Symbol"/>
              </a:rPr>
              <a:t>  </a:t>
            </a:r>
            <a:r>
              <a:rPr lang="en-US" sz="1600" dirty="0" err="1">
                <a:solidFill>
                  <a:srgbClr val="CC00CC"/>
                </a:solidFill>
                <a:sym typeface="Symbol"/>
              </a:rPr>
              <a:t>Knows_Feinstein_Obama</a:t>
            </a:r>
            <a:r>
              <a:rPr lang="en-US" sz="1600" dirty="0">
                <a:solidFill>
                  <a:srgbClr val="CC00CC"/>
                </a:solidFill>
                <a:sym typeface="Symbol"/>
              </a:rPr>
              <a:t>  </a:t>
            </a:r>
            <a:r>
              <a:rPr lang="en-US" sz="1600" dirty="0" err="1">
                <a:solidFill>
                  <a:srgbClr val="CC00CC"/>
                </a:solidFill>
                <a:sym typeface="Symbol"/>
              </a:rPr>
              <a:t>Democrat_Feinstein</a:t>
            </a:r>
            <a:endParaRPr lang="en-US" sz="1600" dirty="0">
              <a:solidFill>
                <a:srgbClr val="CC00CC"/>
              </a:solidFill>
              <a:sym typeface="Symbol"/>
            </a:endParaRPr>
          </a:p>
          <a:p>
            <a:pPr lvl="2"/>
            <a:r>
              <a:rPr lang="en-US" sz="2000" dirty="0">
                <a:sym typeface="Symbol"/>
              </a:rPr>
              <a:t>and </a:t>
            </a:r>
            <a:r>
              <a:rPr lang="en-US" sz="2000" dirty="0">
                <a:solidFill>
                  <a:srgbClr val="CC00CC"/>
                </a:solidFill>
                <a:sym typeface="Symbol"/>
              </a:rPr>
              <a:t>x Knows(Mother(x),x)</a:t>
            </a:r>
          </a:p>
          <a:p>
            <a:pPr lvl="3"/>
            <a:r>
              <a:rPr lang="en-US" sz="1600" dirty="0">
                <a:solidFill>
                  <a:srgbClr val="CC00CC"/>
                </a:solidFill>
                <a:sym typeface="Symbol"/>
              </a:rPr>
              <a:t>Knows(Mother(Obama),Obama) </a:t>
            </a:r>
            <a:r>
              <a:rPr lang="en-US" sz="1600" dirty="0">
                <a:sym typeface="Symbol"/>
              </a:rPr>
              <a:t>and </a:t>
            </a:r>
            <a:r>
              <a:rPr lang="en-US" sz="1600" dirty="0">
                <a:solidFill>
                  <a:srgbClr val="CC00CC"/>
                </a:solidFill>
                <a:sym typeface="Symbol"/>
              </a:rPr>
              <a:t>Knows(Mother(Mother(Obama)),Mother(Obama)) </a:t>
            </a:r>
            <a:r>
              <a:rPr lang="en-US" sz="1600" dirty="0">
                <a:sym typeface="Symbol"/>
              </a:rPr>
              <a:t>…….</a:t>
            </a:r>
            <a:endParaRPr lang="en-US" sz="2000" dirty="0"/>
          </a:p>
          <a:p>
            <a:pPr lvl="1"/>
            <a:r>
              <a:rPr lang="en-US" sz="2400" dirty="0"/>
              <a:t>Real trick: for </a:t>
            </a:r>
            <a:r>
              <a:rPr lang="en-US" sz="2400" i="1" dirty="0">
                <a:solidFill>
                  <a:srgbClr val="CC00CC"/>
                </a:solidFill>
              </a:rPr>
              <a:t>k</a:t>
            </a:r>
            <a:r>
              <a:rPr lang="en-US" sz="2400" dirty="0"/>
              <a:t> = 1 to infinity, use all possible terms of function nesting depth </a:t>
            </a:r>
            <a:r>
              <a:rPr lang="en-US" sz="2400" i="1" dirty="0">
                <a:solidFill>
                  <a:srgbClr val="CC00CC"/>
                </a:solidFill>
              </a:rPr>
              <a:t>k</a:t>
            </a:r>
          </a:p>
          <a:p>
            <a:pPr lvl="2"/>
            <a:r>
              <a:rPr lang="en-US" sz="2000" dirty="0"/>
              <a:t>If entailed, will find a contradiction for some finite k (</a:t>
            </a:r>
            <a:r>
              <a:rPr lang="en-US" sz="2000" dirty="0" err="1"/>
              <a:t>Herbrand</a:t>
            </a:r>
            <a:r>
              <a:rPr lang="en-US" sz="2000" dirty="0"/>
              <a:t>); if not, may continue for ever; </a:t>
            </a:r>
            <a:r>
              <a:rPr lang="en-US" sz="2000" b="1" i="1" dirty="0" err="1">
                <a:solidFill>
                  <a:srgbClr val="0000FF"/>
                </a:solidFill>
              </a:rPr>
              <a:t>semidecidable</a:t>
            </a:r>
            <a:endParaRPr lang="en-US" sz="2000" b="1" i="1" dirty="0">
              <a:solidFill>
                <a:srgbClr val="0000FF"/>
              </a:solidFill>
            </a:endParaRPr>
          </a:p>
          <a:p>
            <a:pPr lvl="1"/>
            <a:endParaRPr lang="en-US" b="1" i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7537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Inference in FOL: Lifted inference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399" y="1397002"/>
            <a:ext cx="11644923" cy="4729164"/>
          </a:xfrm>
        </p:spPr>
        <p:txBody>
          <a:bodyPr/>
          <a:lstStyle/>
          <a:p>
            <a:r>
              <a:rPr lang="en-US" sz="2800" dirty="0"/>
              <a:t>Apply inference rules directly to first-order sentences, e.g.,</a:t>
            </a:r>
          </a:p>
          <a:p>
            <a:pPr lvl="1"/>
            <a:r>
              <a:rPr lang="en-US" sz="2400" dirty="0"/>
              <a:t>KB = </a:t>
            </a:r>
            <a:r>
              <a:rPr lang="en-US" sz="2400" dirty="0">
                <a:solidFill>
                  <a:srgbClr val="CC00CC"/>
                </a:solidFill>
              </a:rPr>
              <a:t>Person(Socrates)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x Person(x)  Mortal(x)</a:t>
            </a:r>
          </a:p>
          <a:p>
            <a:pPr lvl="1"/>
            <a:r>
              <a:rPr lang="en-US" sz="2400" dirty="0">
                <a:sym typeface="Symbol"/>
              </a:rPr>
              <a:t>conclude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 Mortal(Socrates)</a:t>
            </a:r>
          </a:p>
          <a:p>
            <a:pPr lvl="1"/>
            <a:r>
              <a:rPr lang="en-US" sz="2400" dirty="0">
                <a:solidFill>
                  <a:srgbClr val="000000"/>
                </a:solidFill>
                <a:sym typeface="Symbol"/>
              </a:rPr>
              <a:t>The general rule is a version of Modus Ponens:</a:t>
            </a:r>
          </a:p>
          <a:p>
            <a:pPr lvl="2"/>
            <a:r>
              <a:rPr lang="en-US" sz="2200" dirty="0">
                <a:solidFill>
                  <a:srgbClr val="000000"/>
                </a:solidFill>
                <a:sym typeface="Symbol"/>
              </a:rPr>
              <a:t>Given</a:t>
            </a:r>
            <a:r>
              <a:rPr lang="en-US" sz="2200" dirty="0">
                <a:solidFill>
                  <a:srgbClr val="CC00CC"/>
                </a:solidFill>
                <a:sym typeface="Symbol"/>
              </a:rPr>
              <a:t>     </a:t>
            </a:r>
            <a:r>
              <a:rPr lang="en-US" sz="2200" dirty="0">
                <a:solidFill>
                  <a:srgbClr val="000000"/>
                </a:solidFill>
                <a:sym typeface="Symbol"/>
              </a:rPr>
              <a:t>and</a:t>
            </a:r>
            <a:r>
              <a:rPr lang="en-US" sz="2200" dirty="0">
                <a:solidFill>
                  <a:srgbClr val="CC00CC"/>
                </a:solidFill>
                <a:sym typeface="Symbol"/>
              </a:rPr>
              <a:t> ’, </a:t>
            </a:r>
            <a:r>
              <a:rPr lang="en-US" sz="2200" dirty="0">
                <a:solidFill>
                  <a:srgbClr val="000000"/>
                </a:solidFill>
                <a:sym typeface="Symbol"/>
              </a:rPr>
              <a:t>where</a:t>
            </a:r>
            <a:r>
              <a:rPr lang="en-US" sz="2200" dirty="0">
                <a:solidFill>
                  <a:srgbClr val="CC00CC"/>
                </a:solidFill>
                <a:sym typeface="Symbol"/>
              </a:rPr>
              <a:t> ’</a:t>
            </a:r>
            <a:r>
              <a:rPr lang="en-US" sz="2200" dirty="0"/>
              <a:t> </a:t>
            </a:r>
            <a:r>
              <a:rPr lang="en-US" sz="2200" dirty="0">
                <a:solidFill>
                  <a:srgbClr val="CC00CC"/>
                </a:solidFill>
                <a:sym typeface="Symbol"/>
              </a:rPr>
              <a:t> = </a:t>
            </a:r>
            <a:r>
              <a:rPr lang="en-US" sz="2200" dirty="0"/>
              <a:t> </a:t>
            </a:r>
            <a:r>
              <a:rPr lang="en-US" sz="2200" dirty="0">
                <a:solidFill>
                  <a:srgbClr val="CC00CC"/>
                </a:solidFill>
                <a:sym typeface="Symbol"/>
              </a:rPr>
              <a:t> </a:t>
            </a:r>
            <a:r>
              <a:rPr lang="en-US" sz="2200" dirty="0">
                <a:sym typeface="Symbol"/>
              </a:rPr>
              <a:t>for some substitution </a:t>
            </a:r>
            <a:r>
              <a:rPr lang="en-US" sz="2200" dirty="0">
                <a:solidFill>
                  <a:srgbClr val="CC00CC"/>
                </a:solidFill>
                <a:sym typeface="Symbol"/>
              </a:rPr>
              <a:t></a:t>
            </a:r>
            <a:r>
              <a:rPr lang="en-US" sz="2200" dirty="0">
                <a:sym typeface="Symbol"/>
              </a:rPr>
              <a:t>, conclude  </a:t>
            </a:r>
            <a:r>
              <a:rPr lang="en-US" sz="2200" dirty="0">
                <a:solidFill>
                  <a:srgbClr val="CC00CC"/>
                </a:solidFill>
                <a:sym typeface="Symbol"/>
              </a:rPr>
              <a:t></a:t>
            </a:r>
          </a:p>
          <a:p>
            <a:pPr lvl="3"/>
            <a:r>
              <a:rPr lang="en-US" sz="1800" dirty="0">
                <a:solidFill>
                  <a:srgbClr val="CC00CC"/>
                </a:solidFill>
                <a:sym typeface="Symbol"/>
              </a:rPr>
              <a:t> </a:t>
            </a:r>
            <a:r>
              <a:rPr lang="en-US" sz="1800" dirty="0">
                <a:sym typeface="Symbol"/>
              </a:rPr>
              <a:t>is </a:t>
            </a:r>
            <a:r>
              <a:rPr lang="en-US" sz="1800" dirty="0">
                <a:solidFill>
                  <a:srgbClr val="000090"/>
                </a:solidFill>
                <a:sym typeface="Symbol"/>
              </a:rPr>
              <a:t>{</a:t>
            </a:r>
            <a:r>
              <a:rPr lang="en-US" sz="1800" dirty="0">
                <a:solidFill>
                  <a:srgbClr val="CC00CC"/>
                </a:solidFill>
                <a:sym typeface="Symbol"/>
              </a:rPr>
              <a:t>x/Socrates</a:t>
            </a:r>
            <a:r>
              <a:rPr lang="en-US" sz="1800" dirty="0">
                <a:solidFill>
                  <a:srgbClr val="000090"/>
                </a:solidFill>
                <a:sym typeface="Symbol"/>
              </a:rPr>
              <a:t>}</a:t>
            </a:r>
          </a:p>
          <a:p>
            <a:pPr lvl="2"/>
            <a:r>
              <a:rPr lang="en-US" sz="2000" dirty="0">
                <a:solidFill>
                  <a:srgbClr val="000090"/>
                </a:solidFill>
                <a:sym typeface="Symbol"/>
              </a:rPr>
              <a:t>Given </a:t>
            </a:r>
            <a:r>
              <a:rPr lang="en-US" sz="2000" dirty="0">
                <a:solidFill>
                  <a:srgbClr val="CC00CC"/>
                </a:solidFill>
                <a:sym typeface="Symbol"/>
              </a:rPr>
              <a:t>Knows(</a:t>
            </a:r>
            <a:r>
              <a:rPr lang="en-US" sz="2000" dirty="0" err="1">
                <a:solidFill>
                  <a:srgbClr val="CC00CC"/>
                </a:solidFill>
                <a:sym typeface="Symbol"/>
              </a:rPr>
              <a:t>x,Obama</a:t>
            </a:r>
            <a:r>
              <a:rPr lang="en-US" sz="2000" dirty="0">
                <a:solidFill>
                  <a:srgbClr val="CC00CC"/>
                </a:solidFill>
                <a:sym typeface="Symbol"/>
              </a:rPr>
              <a:t>) </a:t>
            </a:r>
            <a:r>
              <a:rPr lang="en-US" sz="2200" dirty="0">
                <a:solidFill>
                  <a:srgbClr val="000000"/>
                </a:solidFill>
                <a:sym typeface="Symbol"/>
              </a:rPr>
              <a:t>and</a:t>
            </a:r>
            <a:r>
              <a:rPr lang="en-US" sz="2200" dirty="0">
                <a:solidFill>
                  <a:srgbClr val="CC00CC"/>
                </a:solidFill>
                <a:sym typeface="Symbol"/>
              </a:rPr>
              <a:t> Knows(</a:t>
            </a:r>
            <a:r>
              <a:rPr lang="en-US" sz="2200" dirty="0" err="1">
                <a:solidFill>
                  <a:srgbClr val="CC00CC"/>
                </a:solidFill>
                <a:sym typeface="Symbol"/>
              </a:rPr>
              <a:t>y,z</a:t>
            </a:r>
            <a:r>
              <a:rPr lang="en-US" sz="2200" dirty="0">
                <a:solidFill>
                  <a:srgbClr val="CC00CC"/>
                </a:solidFill>
                <a:sym typeface="Symbol"/>
              </a:rPr>
              <a:t>)  Likes(</a:t>
            </a:r>
            <a:r>
              <a:rPr lang="en-US" sz="2200" dirty="0" err="1">
                <a:solidFill>
                  <a:srgbClr val="CC00CC"/>
                </a:solidFill>
                <a:sym typeface="Symbol"/>
              </a:rPr>
              <a:t>y,z</a:t>
            </a:r>
            <a:r>
              <a:rPr lang="en-US" sz="2200" dirty="0">
                <a:solidFill>
                  <a:srgbClr val="CC00CC"/>
                </a:solidFill>
                <a:sym typeface="Symbol"/>
              </a:rPr>
              <a:t>)</a:t>
            </a:r>
          </a:p>
          <a:p>
            <a:pPr lvl="3"/>
            <a:r>
              <a:rPr lang="en-US" sz="1800" dirty="0">
                <a:solidFill>
                  <a:srgbClr val="CC00CC"/>
                </a:solidFill>
                <a:sym typeface="Symbol"/>
              </a:rPr>
              <a:t> </a:t>
            </a:r>
            <a:r>
              <a:rPr lang="en-US" sz="1800" dirty="0">
                <a:sym typeface="Symbol"/>
              </a:rPr>
              <a:t>is </a:t>
            </a:r>
            <a:r>
              <a:rPr lang="en-US" sz="1800" dirty="0">
                <a:solidFill>
                  <a:srgbClr val="000090"/>
                </a:solidFill>
                <a:sym typeface="Symbol"/>
              </a:rPr>
              <a:t>{</a:t>
            </a:r>
            <a:r>
              <a:rPr lang="en-US" sz="1800" dirty="0">
                <a:solidFill>
                  <a:srgbClr val="CC00CC"/>
                </a:solidFill>
                <a:sym typeface="Symbol"/>
              </a:rPr>
              <a:t>y/x, z/Obama</a:t>
            </a:r>
            <a:r>
              <a:rPr lang="en-US" sz="1800" dirty="0">
                <a:solidFill>
                  <a:srgbClr val="000090"/>
                </a:solidFill>
                <a:sym typeface="Symbol"/>
              </a:rPr>
              <a:t>}, conclude </a:t>
            </a:r>
            <a:r>
              <a:rPr lang="en-US" sz="1800" dirty="0">
                <a:solidFill>
                  <a:srgbClr val="CC00CC"/>
                </a:solidFill>
                <a:sym typeface="Symbol"/>
              </a:rPr>
              <a:t>Likes(</a:t>
            </a:r>
            <a:r>
              <a:rPr lang="en-US" sz="1800" dirty="0" err="1">
                <a:solidFill>
                  <a:srgbClr val="CC00CC"/>
                </a:solidFill>
                <a:sym typeface="Symbol"/>
              </a:rPr>
              <a:t>x,Obama</a:t>
            </a:r>
            <a:r>
              <a:rPr lang="en-US" sz="1800" dirty="0">
                <a:solidFill>
                  <a:srgbClr val="CC00CC"/>
                </a:solidFill>
                <a:sym typeface="Symbol"/>
              </a:rPr>
              <a:t>) </a:t>
            </a:r>
          </a:p>
          <a:p>
            <a:r>
              <a:rPr lang="en-US" sz="2800" dirty="0">
                <a:solidFill>
                  <a:srgbClr val="000000"/>
                </a:solidFill>
                <a:sym typeface="Symbol"/>
              </a:rPr>
              <a:t>Examples: Prolog (backward chaining), </a:t>
            </a:r>
            <a:r>
              <a:rPr lang="en-US" sz="2800" dirty="0" err="1">
                <a:solidFill>
                  <a:srgbClr val="000000"/>
                </a:solidFill>
                <a:sym typeface="Symbol"/>
              </a:rPr>
              <a:t>Datalog</a:t>
            </a:r>
            <a:r>
              <a:rPr lang="en-US" sz="2800" dirty="0">
                <a:solidFill>
                  <a:srgbClr val="000000"/>
                </a:solidFill>
                <a:sym typeface="Symbol"/>
              </a:rPr>
              <a:t> (forward chaining), production rule systems (forward chaining), resolution theorem provers</a:t>
            </a:r>
            <a:endParaRPr lang="en-US" dirty="0"/>
          </a:p>
          <a:p>
            <a:pPr lvl="1"/>
            <a:endParaRPr lang="en-US" b="1" i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895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Summary, pointers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399" y="1397002"/>
            <a:ext cx="11625179" cy="4729164"/>
          </a:xfrm>
        </p:spPr>
        <p:txBody>
          <a:bodyPr/>
          <a:lstStyle/>
          <a:p>
            <a:r>
              <a:rPr lang="en-US" dirty="0"/>
              <a:t>FOL is a very expressive formal language</a:t>
            </a:r>
          </a:p>
          <a:p>
            <a:r>
              <a:rPr lang="en-US" dirty="0"/>
              <a:t>Many domains of common-sense and technical knowledge can be written in FOL (see AIMA Ch. 10)</a:t>
            </a:r>
          </a:p>
          <a:p>
            <a:pPr lvl="1"/>
            <a:r>
              <a:rPr lang="en-US" dirty="0"/>
              <a:t>circuits, software, planning, law, taxes, network and security protocols, product descriptions, ecommerce transactions, geographical information systems, Google Knowledge Graph, Semantic Web, etc.</a:t>
            </a:r>
          </a:p>
          <a:p>
            <a:r>
              <a:rPr lang="en-US" dirty="0"/>
              <a:t>Inference is </a:t>
            </a:r>
            <a:r>
              <a:rPr lang="en-US" dirty="0" err="1"/>
              <a:t>semidecidable</a:t>
            </a:r>
            <a:r>
              <a:rPr lang="en-US" dirty="0"/>
              <a:t> in general; many problems are efficiently solvable in practice</a:t>
            </a:r>
          </a:p>
          <a:p>
            <a:r>
              <a:rPr lang="en-US" dirty="0"/>
              <a:t>Inference technology for logic programming is especially efficient (see AIMA Ch. 9)</a:t>
            </a:r>
          </a:p>
        </p:txBody>
      </p:sp>
    </p:spTree>
    <p:extLst>
      <p:ext uri="{BB962C8B-B14F-4D97-AF65-F5344CB8AC3E}">
        <p14:creationId xmlns:p14="http://schemas.microsoft.com/office/powerpoint/2010/main" val="3448197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Spectrum of representations</a:t>
            </a:r>
          </a:p>
        </p:txBody>
      </p:sp>
      <p:pic>
        <p:nvPicPr>
          <p:cNvPr id="4" name="Picture 3" descr="atomic-factored-structured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138" y="1304243"/>
            <a:ext cx="11425928" cy="427311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26093" y="5638800"/>
            <a:ext cx="216853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Search, </a:t>
            </a:r>
          </a:p>
          <a:p>
            <a:r>
              <a:rPr lang="en-US" sz="2400" b="1" dirty="0">
                <a:solidFill>
                  <a:srgbClr val="FF0000"/>
                </a:solidFill>
              </a:rPr>
              <a:t>game-playing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56068" y="5638800"/>
            <a:ext cx="3616332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CSPs, planning,</a:t>
            </a:r>
          </a:p>
          <a:p>
            <a:r>
              <a:rPr lang="en-US" sz="2400" b="1" dirty="0">
                <a:solidFill>
                  <a:srgbClr val="FF0000"/>
                </a:solidFill>
              </a:rPr>
              <a:t>propositional logic, </a:t>
            </a:r>
          </a:p>
          <a:p>
            <a:r>
              <a:rPr lang="en-US" sz="2400" b="1" dirty="0">
                <a:solidFill>
                  <a:srgbClr val="FF0000"/>
                </a:solidFill>
              </a:rPr>
              <a:t>Bayes nets, neural nets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0" y="5657672"/>
            <a:ext cx="3519563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First-order logic, </a:t>
            </a:r>
          </a:p>
          <a:p>
            <a:r>
              <a:rPr lang="en-US" sz="2400" b="1" dirty="0">
                <a:solidFill>
                  <a:srgbClr val="FF0000"/>
                </a:solidFill>
              </a:rPr>
              <a:t>databases,</a:t>
            </a:r>
          </a:p>
          <a:p>
            <a:r>
              <a:rPr lang="en-US" sz="2400" b="1" dirty="0">
                <a:solidFill>
                  <a:srgbClr val="FF0000"/>
                </a:solidFill>
              </a:rPr>
              <a:t>probabilistic programs</a:t>
            </a:r>
          </a:p>
        </p:txBody>
      </p:sp>
    </p:spTree>
    <p:extLst>
      <p:ext uri="{BB962C8B-B14F-4D97-AF65-F5344CB8AC3E}">
        <p14:creationId xmlns:p14="http://schemas.microsoft.com/office/powerpoint/2010/main" val="2472551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Expressive power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Rules of chess:</a:t>
            </a:r>
          </a:p>
          <a:p>
            <a:pPr lvl="1"/>
            <a:r>
              <a:rPr lang="en-US" dirty="0"/>
              <a:t>100,000 pages in propositional logic</a:t>
            </a:r>
          </a:p>
          <a:p>
            <a:pPr lvl="1"/>
            <a:r>
              <a:rPr lang="en-US" dirty="0"/>
              <a:t>1 page in first-order logic</a:t>
            </a:r>
          </a:p>
          <a:p>
            <a:r>
              <a:rPr lang="en-US" dirty="0"/>
              <a:t>Rules of Pacman:</a:t>
            </a:r>
          </a:p>
          <a:p>
            <a:pPr lvl="1"/>
            <a:r>
              <a:rPr lang="en-US" dirty="0">
                <a:solidFill>
                  <a:srgbClr val="CC00CC"/>
                </a:solidFill>
                <a:sym typeface="Symbol"/>
              </a:rPr>
              <a:t>t</a:t>
            </a:r>
            <a:r>
              <a:rPr lang="en-US" dirty="0">
                <a:solidFill>
                  <a:srgbClr val="CC00CC"/>
                </a:solidFill>
              </a:rPr>
              <a:t> Alive(t)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 </a:t>
            </a:r>
          </a:p>
          <a:p>
            <a:pPr marL="457165" lvl="1" indent="0">
              <a:buNone/>
            </a:pPr>
            <a:r>
              <a:rPr lang="en-US" dirty="0">
                <a:solidFill>
                  <a:srgbClr val="CC00CC"/>
                </a:solidFill>
                <a:sym typeface="Symbol"/>
              </a:rPr>
              <a:t>        [</a:t>
            </a:r>
            <a:r>
              <a:rPr lang="en-US" dirty="0">
                <a:solidFill>
                  <a:srgbClr val="CC00CC"/>
                </a:solidFill>
              </a:rPr>
              <a:t>Alive(t-1)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  </a:t>
            </a:r>
            <a:r>
              <a:rPr lang="en-US" dirty="0" err="1">
                <a:solidFill>
                  <a:srgbClr val="CC00CC"/>
                </a:solidFill>
                <a:sym typeface="Symbol"/>
              </a:rPr>
              <a:t>g,x,y</a:t>
            </a:r>
            <a:r>
              <a:rPr lang="en-US" dirty="0">
                <a:solidFill>
                  <a:srgbClr val="CC00CC"/>
                </a:solidFill>
                <a:sym typeface="Symbol"/>
              </a:rPr>
              <a:t> [Ghost(g)  At(Pacman,x,y,t-1)  At(g,x,y,t-1)]]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136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worlds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397002"/>
            <a:ext cx="7079916" cy="4729164"/>
          </a:xfrm>
        </p:spPr>
        <p:txBody>
          <a:bodyPr/>
          <a:lstStyle/>
          <a:p>
            <a:r>
              <a:rPr lang="en-US" sz="2800" dirty="0"/>
              <a:t>A possible world for FOL consists of:</a:t>
            </a:r>
          </a:p>
          <a:p>
            <a:pPr lvl="1"/>
            <a:r>
              <a:rPr lang="en-US" sz="2400" dirty="0"/>
              <a:t>A non-empty set of objects</a:t>
            </a:r>
          </a:p>
          <a:p>
            <a:pPr lvl="1"/>
            <a:r>
              <a:rPr lang="en-US" sz="2400" dirty="0"/>
              <a:t>For each k-</a:t>
            </a:r>
            <a:r>
              <a:rPr lang="en-US" sz="2400" dirty="0" err="1"/>
              <a:t>ary</a:t>
            </a:r>
            <a:r>
              <a:rPr lang="en-US" sz="2400" dirty="0"/>
              <a:t> predicate in the language, a set of k-tuples of objects (i.e., the set of tuples of objects that satisfy the predicate in this world)</a:t>
            </a:r>
          </a:p>
          <a:p>
            <a:pPr lvl="1"/>
            <a:r>
              <a:rPr lang="en-US" sz="2400" dirty="0"/>
              <a:t>For each k-</a:t>
            </a:r>
            <a:r>
              <a:rPr lang="en-US" sz="2400" dirty="0" err="1"/>
              <a:t>ary</a:t>
            </a:r>
            <a:r>
              <a:rPr lang="en-US" sz="2400" dirty="0"/>
              <a:t> function in the language, a mapping from k-tuples of objects to objects</a:t>
            </a:r>
          </a:p>
          <a:p>
            <a:pPr lvl="1"/>
            <a:r>
              <a:rPr lang="en-US" sz="2400" dirty="0"/>
              <a:t>For each constant symbol, a particular object (can think of constants as 0-ary functions)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22105" y="1403693"/>
            <a:ext cx="26812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Knows</a:t>
            </a:r>
            <a:r>
              <a:rPr lang="en-US" sz="2400" dirty="0">
                <a:solidFill>
                  <a:srgbClr val="CC00CC"/>
                </a:solidFill>
              </a:rPr>
              <a:t>(A, </a:t>
            </a:r>
            <a:r>
              <a:rPr lang="en-US" sz="2400" dirty="0">
                <a:solidFill>
                  <a:srgbClr val="008000"/>
                </a:solidFill>
              </a:rPr>
              <a:t>BFF</a:t>
            </a:r>
            <a:r>
              <a:rPr lang="en-US" sz="2400" dirty="0">
                <a:solidFill>
                  <a:srgbClr val="CC00CC"/>
                </a:solidFill>
              </a:rPr>
              <a:t>(B))</a:t>
            </a:r>
          </a:p>
        </p:txBody>
      </p:sp>
      <p:sp>
        <p:nvSpPr>
          <p:cNvPr id="5" name="Oval 4"/>
          <p:cNvSpPr/>
          <p:nvPr/>
        </p:nvSpPr>
        <p:spPr>
          <a:xfrm>
            <a:off x="8328527" y="2419684"/>
            <a:ext cx="3048000" cy="3048000"/>
          </a:xfrm>
          <a:prstGeom prst="ellipse">
            <a:avLst/>
          </a:prstGeom>
          <a:noFill/>
          <a:ln w="28575" cmpd="sng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>
            <a:stCxn id="6" idx="5"/>
            <a:endCxn id="7" idx="1"/>
          </p:cNvCxnSpPr>
          <p:nvPr/>
        </p:nvCxnSpPr>
        <p:spPr>
          <a:xfrm>
            <a:off x="9286129" y="3551077"/>
            <a:ext cx="870773" cy="616773"/>
          </a:xfrm>
          <a:prstGeom prst="straightConnector1">
            <a:avLst/>
          </a:prstGeom>
          <a:ln w="38100" cmpd="sng">
            <a:solidFill>
              <a:srgbClr val="0000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urved Connector 10"/>
          <p:cNvCxnSpPr>
            <a:stCxn id="6" idx="6"/>
            <a:endCxn id="7" idx="0"/>
          </p:cNvCxnSpPr>
          <p:nvPr/>
        </p:nvCxnSpPr>
        <p:spPr>
          <a:xfrm>
            <a:off x="9331158" y="3442369"/>
            <a:ext cx="934452" cy="680452"/>
          </a:xfrm>
          <a:prstGeom prst="curvedConnector2">
            <a:avLst/>
          </a:prstGeom>
          <a:ln w="3810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urved Connector 14"/>
          <p:cNvCxnSpPr>
            <a:stCxn id="7" idx="2"/>
            <a:endCxn id="6" idx="4"/>
          </p:cNvCxnSpPr>
          <p:nvPr/>
        </p:nvCxnSpPr>
        <p:spPr>
          <a:xfrm rot="10800000">
            <a:off x="9177421" y="3596106"/>
            <a:ext cx="934452" cy="680452"/>
          </a:xfrm>
          <a:prstGeom prst="curvedConnector2">
            <a:avLst/>
          </a:prstGeom>
          <a:ln w="3810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9250947" y="1858211"/>
            <a:ext cx="360948" cy="1296736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10427368" y="1844840"/>
            <a:ext cx="227265" cy="2165686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9023684" y="3261894"/>
            <a:ext cx="307474" cy="338554"/>
            <a:chOff x="9023684" y="3261894"/>
            <a:chExt cx="307474" cy="338554"/>
          </a:xfrm>
        </p:grpSpPr>
        <p:sp>
          <p:nvSpPr>
            <p:cNvPr id="6" name="Oval 5"/>
            <p:cNvSpPr/>
            <p:nvPr/>
          </p:nvSpPr>
          <p:spPr>
            <a:xfrm>
              <a:off x="9023684" y="3288632"/>
              <a:ext cx="307474" cy="307474"/>
            </a:xfrm>
            <a:prstGeom prst="ellipse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9023685" y="3261894"/>
              <a:ext cx="29878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>
                  <a:solidFill>
                    <a:srgbClr val="FFFF00"/>
                  </a:solidFill>
                </a:rPr>
                <a:t>1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0111873" y="4096083"/>
            <a:ext cx="312150" cy="338554"/>
            <a:chOff x="10111873" y="4096083"/>
            <a:chExt cx="312150" cy="338554"/>
          </a:xfrm>
        </p:grpSpPr>
        <p:sp>
          <p:nvSpPr>
            <p:cNvPr id="7" name="Oval 6"/>
            <p:cNvSpPr/>
            <p:nvPr/>
          </p:nvSpPr>
          <p:spPr>
            <a:xfrm>
              <a:off x="10111873" y="4122821"/>
              <a:ext cx="307474" cy="307474"/>
            </a:xfrm>
            <a:prstGeom prst="ellipse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0125243" y="4096083"/>
              <a:ext cx="29878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>
                  <a:solidFill>
                    <a:srgbClr val="FFFF00"/>
                  </a:solidFill>
                </a:rPr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96798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worlds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397002"/>
            <a:ext cx="7079916" cy="4729164"/>
          </a:xfrm>
        </p:spPr>
        <p:txBody>
          <a:bodyPr/>
          <a:lstStyle/>
          <a:p>
            <a:r>
              <a:rPr lang="en-US" sz="2800" dirty="0"/>
              <a:t>A possible world for FOL consists of:</a:t>
            </a:r>
          </a:p>
          <a:p>
            <a:pPr lvl="1"/>
            <a:r>
              <a:rPr lang="en-US" sz="2400" dirty="0"/>
              <a:t>A non-empty set of objects</a:t>
            </a:r>
          </a:p>
          <a:p>
            <a:pPr lvl="1"/>
            <a:r>
              <a:rPr lang="en-US" sz="2400" dirty="0"/>
              <a:t>For each k-</a:t>
            </a:r>
            <a:r>
              <a:rPr lang="en-US" sz="2400" dirty="0" err="1"/>
              <a:t>ary</a:t>
            </a:r>
            <a:r>
              <a:rPr lang="en-US" sz="2400" dirty="0"/>
              <a:t> predicate in the language, a set of k-tuples of objects (i.e., the set of tuples of objects that satisfy the predicate in this world)</a:t>
            </a:r>
          </a:p>
          <a:p>
            <a:pPr lvl="1"/>
            <a:r>
              <a:rPr lang="en-US" sz="2400" dirty="0"/>
              <a:t>For each k-</a:t>
            </a:r>
            <a:r>
              <a:rPr lang="en-US" sz="2400" dirty="0" err="1"/>
              <a:t>ary</a:t>
            </a:r>
            <a:r>
              <a:rPr lang="en-US" sz="2400" dirty="0"/>
              <a:t> function in the language, a mapping from k-tuples of objects to objects</a:t>
            </a:r>
          </a:p>
          <a:p>
            <a:pPr lvl="1"/>
            <a:r>
              <a:rPr lang="en-US" sz="2400" dirty="0"/>
              <a:t>For each constant symbol, a particular object (can think of constants as 0-ary functions)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22105" y="1403693"/>
            <a:ext cx="26812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Knows</a:t>
            </a:r>
            <a:r>
              <a:rPr lang="en-US" sz="2400" dirty="0">
                <a:solidFill>
                  <a:srgbClr val="CC00CC"/>
                </a:solidFill>
              </a:rPr>
              <a:t>(A, </a:t>
            </a:r>
            <a:r>
              <a:rPr lang="en-US" sz="2400" dirty="0">
                <a:solidFill>
                  <a:srgbClr val="008000"/>
                </a:solidFill>
              </a:rPr>
              <a:t>BFF</a:t>
            </a:r>
            <a:r>
              <a:rPr lang="en-US" sz="2400" dirty="0">
                <a:solidFill>
                  <a:srgbClr val="CC00CC"/>
                </a:solidFill>
              </a:rPr>
              <a:t>(B))</a:t>
            </a:r>
          </a:p>
        </p:txBody>
      </p:sp>
      <p:sp>
        <p:nvSpPr>
          <p:cNvPr id="5" name="Oval 4"/>
          <p:cNvSpPr/>
          <p:nvPr/>
        </p:nvSpPr>
        <p:spPr>
          <a:xfrm>
            <a:off x="8328527" y="2419684"/>
            <a:ext cx="3048000" cy="3048000"/>
          </a:xfrm>
          <a:prstGeom prst="ellipse">
            <a:avLst/>
          </a:prstGeom>
          <a:noFill/>
          <a:ln w="28575" cmpd="sng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9023684" y="3288632"/>
            <a:ext cx="307474" cy="307474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0111873" y="4122821"/>
            <a:ext cx="307474" cy="307474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Curved Connector 10"/>
          <p:cNvCxnSpPr>
            <a:stCxn id="6" idx="6"/>
            <a:endCxn id="7" idx="0"/>
          </p:cNvCxnSpPr>
          <p:nvPr/>
        </p:nvCxnSpPr>
        <p:spPr>
          <a:xfrm>
            <a:off x="9331158" y="3442369"/>
            <a:ext cx="934452" cy="680452"/>
          </a:xfrm>
          <a:prstGeom prst="curvedConnector2">
            <a:avLst/>
          </a:prstGeom>
          <a:ln w="3810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urved Connector 14"/>
          <p:cNvCxnSpPr>
            <a:stCxn id="7" idx="2"/>
            <a:endCxn id="6" idx="4"/>
          </p:cNvCxnSpPr>
          <p:nvPr/>
        </p:nvCxnSpPr>
        <p:spPr>
          <a:xfrm rot="10800000">
            <a:off x="9177421" y="3596106"/>
            <a:ext cx="934452" cy="680452"/>
          </a:xfrm>
          <a:prstGeom prst="curvedConnector2">
            <a:avLst/>
          </a:prstGeom>
          <a:ln w="3810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9250947" y="1858211"/>
            <a:ext cx="360948" cy="1296736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9438105" y="1844840"/>
            <a:ext cx="1216529" cy="1390318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9023685" y="3261894"/>
            <a:ext cx="2987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FFFF00"/>
                </a:solidFill>
              </a:rPr>
              <a:t>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125243" y="4096083"/>
            <a:ext cx="2987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FFFF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759689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worlds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397002"/>
            <a:ext cx="7079916" cy="4729164"/>
          </a:xfrm>
        </p:spPr>
        <p:txBody>
          <a:bodyPr/>
          <a:lstStyle/>
          <a:p>
            <a:r>
              <a:rPr lang="en-US" sz="2800" dirty="0"/>
              <a:t>A possible world for FOL consists of:</a:t>
            </a:r>
          </a:p>
          <a:p>
            <a:pPr lvl="1"/>
            <a:r>
              <a:rPr lang="en-US" sz="2400" dirty="0"/>
              <a:t>A non-empty set of objects</a:t>
            </a:r>
          </a:p>
          <a:p>
            <a:pPr lvl="1"/>
            <a:r>
              <a:rPr lang="en-US" sz="2400" dirty="0"/>
              <a:t>For each k-</a:t>
            </a:r>
            <a:r>
              <a:rPr lang="en-US" sz="2400" dirty="0" err="1"/>
              <a:t>ary</a:t>
            </a:r>
            <a:r>
              <a:rPr lang="en-US" sz="2400" dirty="0"/>
              <a:t> predicate in the language, a set of k-tuples of objects (i.e., the set of tuples of objects that satisfy the predicate in this world)</a:t>
            </a:r>
          </a:p>
          <a:p>
            <a:pPr lvl="1"/>
            <a:r>
              <a:rPr lang="en-US" sz="2400" dirty="0"/>
              <a:t>For each k-</a:t>
            </a:r>
            <a:r>
              <a:rPr lang="en-US" sz="2400" dirty="0" err="1"/>
              <a:t>ary</a:t>
            </a:r>
            <a:r>
              <a:rPr lang="en-US" sz="2400" dirty="0"/>
              <a:t> function in the language, a mapping from k-tuples of objects to objects</a:t>
            </a:r>
          </a:p>
          <a:p>
            <a:pPr lvl="1"/>
            <a:r>
              <a:rPr lang="en-US" sz="2400" dirty="0"/>
              <a:t>For each constant symbol, a particular object (can think of constants as 0-ary functions)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22105" y="1403693"/>
            <a:ext cx="26812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Knows</a:t>
            </a:r>
            <a:r>
              <a:rPr lang="en-US" sz="2400" dirty="0">
                <a:solidFill>
                  <a:srgbClr val="CC00CC"/>
                </a:solidFill>
              </a:rPr>
              <a:t>(A, </a:t>
            </a:r>
            <a:r>
              <a:rPr lang="en-US" sz="2400" dirty="0">
                <a:solidFill>
                  <a:srgbClr val="008000"/>
                </a:solidFill>
              </a:rPr>
              <a:t>BFF</a:t>
            </a:r>
            <a:r>
              <a:rPr lang="en-US" sz="2400" dirty="0">
                <a:solidFill>
                  <a:srgbClr val="CC00CC"/>
                </a:solidFill>
              </a:rPr>
              <a:t>(B))</a:t>
            </a:r>
          </a:p>
        </p:txBody>
      </p:sp>
      <p:sp>
        <p:nvSpPr>
          <p:cNvPr id="5" name="Oval 4"/>
          <p:cNvSpPr/>
          <p:nvPr/>
        </p:nvSpPr>
        <p:spPr>
          <a:xfrm>
            <a:off x="8328527" y="2419684"/>
            <a:ext cx="3048000" cy="3048000"/>
          </a:xfrm>
          <a:prstGeom prst="ellipse">
            <a:avLst/>
          </a:prstGeom>
          <a:noFill/>
          <a:ln w="28575" cmpd="sng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9023684" y="3288632"/>
            <a:ext cx="307474" cy="307474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0111873" y="4122821"/>
            <a:ext cx="307474" cy="307474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>
            <a:stCxn id="6" idx="5"/>
            <a:endCxn id="7" idx="1"/>
          </p:cNvCxnSpPr>
          <p:nvPr/>
        </p:nvCxnSpPr>
        <p:spPr>
          <a:xfrm>
            <a:off x="9286129" y="3551077"/>
            <a:ext cx="870773" cy="616773"/>
          </a:xfrm>
          <a:prstGeom prst="straightConnector1">
            <a:avLst/>
          </a:prstGeom>
          <a:ln w="38100" cmpd="sng">
            <a:solidFill>
              <a:srgbClr val="0000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urved Connector 10"/>
          <p:cNvCxnSpPr>
            <a:stCxn id="6" idx="6"/>
            <a:endCxn id="7" idx="0"/>
          </p:cNvCxnSpPr>
          <p:nvPr/>
        </p:nvCxnSpPr>
        <p:spPr>
          <a:xfrm>
            <a:off x="9331158" y="3442369"/>
            <a:ext cx="934452" cy="680452"/>
          </a:xfrm>
          <a:prstGeom prst="curvedConnector2">
            <a:avLst/>
          </a:prstGeom>
          <a:ln w="3810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urved Connector 14"/>
          <p:cNvCxnSpPr>
            <a:stCxn id="13" idx="0"/>
            <a:endCxn id="6" idx="4"/>
          </p:cNvCxnSpPr>
          <p:nvPr/>
        </p:nvCxnSpPr>
        <p:spPr>
          <a:xfrm rot="16200000" flipV="1">
            <a:off x="8789738" y="3983790"/>
            <a:ext cx="812799" cy="37431"/>
          </a:xfrm>
          <a:prstGeom prst="curvedConnector3">
            <a:avLst>
              <a:gd name="adj1" fmla="val 50000"/>
            </a:avLst>
          </a:prstGeom>
          <a:ln w="3810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9250947" y="1858211"/>
            <a:ext cx="360948" cy="1296736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10427368" y="1844840"/>
            <a:ext cx="227265" cy="2165686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9061115" y="4408905"/>
            <a:ext cx="307474" cy="307474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Curved Connector 22"/>
          <p:cNvCxnSpPr>
            <a:stCxn id="7" idx="3"/>
            <a:endCxn id="13" idx="6"/>
          </p:cNvCxnSpPr>
          <p:nvPr/>
        </p:nvCxnSpPr>
        <p:spPr>
          <a:xfrm rot="5400000">
            <a:off x="9674058" y="4079798"/>
            <a:ext cx="177376" cy="788313"/>
          </a:xfrm>
          <a:prstGeom prst="curvedConnector2">
            <a:avLst/>
          </a:prstGeom>
          <a:ln w="3810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3" idx="7"/>
            <a:endCxn id="7" idx="2"/>
          </p:cNvCxnSpPr>
          <p:nvPr/>
        </p:nvCxnSpPr>
        <p:spPr>
          <a:xfrm flipV="1">
            <a:off x="9323560" y="4276558"/>
            <a:ext cx="788313" cy="177376"/>
          </a:xfrm>
          <a:prstGeom prst="straightConnector1">
            <a:avLst/>
          </a:prstGeom>
          <a:ln w="38100" cmpd="sng">
            <a:solidFill>
              <a:srgbClr val="0000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74841" y="5427579"/>
            <a:ext cx="36960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/>
              <a:t>How many possible worlds?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023685" y="3261894"/>
            <a:ext cx="2987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FFFF00"/>
                </a:solidFill>
              </a:rPr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125243" y="4096083"/>
            <a:ext cx="2987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061117" y="4395536"/>
            <a:ext cx="2987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FFFF00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6435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and semantics: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397002"/>
            <a:ext cx="7280442" cy="4729164"/>
          </a:xfrm>
        </p:spPr>
        <p:txBody>
          <a:bodyPr/>
          <a:lstStyle/>
          <a:p>
            <a:r>
              <a:rPr lang="en-US" dirty="0"/>
              <a:t>A term refers to an object; it can be</a:t>
            </a:r>
          </a:p>
          <a:p>
            <a:pPr lvl="1"/>
            <a:r>
              <a:rPr lang="en-US" dirty="0"/>
              <a:t>A constant symbol, e.g., </a:t>
            </a:r>
            <a:r>
              <a:rPr lang="en-US" dirty="0">
                <a:solidFill>
                  <a:srgbClr val="CC00CC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dirty="0">
                <a:solidFill>
                  <a:srgbClr val="CC00CC"/>
                </a:solidFill>
              </a:rPr>
              <a:t> B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dirty="0">
                <a:solidFill>
                  <a:srgbClr val="CC00CC"/>
                </a:solidFill>
              </a:rPr>
              <a:t> </a:t>
            </a:r>
            <a:r>
              <a:rPr lang="en-US" dirty="0" err="1">
                <a:solidFill>
                  <a:srgbClr val="CC00CC"/>
                </a:solidFill>
              </a:rPr>
              <a:t>EvilKingJohn</a:t>
            </a:r>
            <a:endParaRPr lang="en-US" dirty="0">
              <a:solidFill>
                <a:srgbClr val="CC00CC"/>
              </a:solidFill>
            </a:endParaRPr>
          </a:p>
          <a:p>
            <a:pPr lvl="2"/>
            <a:r>
              <a:rPr lang="en-US" dirty="0"/>
              <a:t>The possible world fixes these referents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A function symbol with terms as arguments, e.g., </a:t>
            </a:r>
            <a:r>
              <a:rPr lang="en-US" dirty="0">
                <a:solidFill>
                  <a:srgbClr val="008000"/>
                </a:solidFill>
              </a:rPr>
              <a:t>BFF</a:t>
            </a:r>
            <a:r>
              <a:rPr lang="en-US" dirty="0">
                <a:solidFill>
                  <a:srgbClr val="CC00CC"/>
                </a:solidFill>
              </a:rPr>
              <a:t>(</a:t>
            </a:r>
            <a:r>
              <a:rPr lang="en-US" dirty="0" err="1">
                <a:solidFill>
                  <a:srgbClr val="CC00CC"/>
                </a:solidFill>
              </a:rPr>
              <a:t>EvilKingJohn</a:t>
            </a:r>
            <a:r>
              <a:rPr lang="en-US" dirty="0">
                <a:solidFill>
                  <a:srgbClr val="CC00CC"/>
                </a:solidFill>
              </a:rPr>
              <a:t>)</a:t>
            </a:r>
          </a:p>
          <a:p>
            <a:pPr lvl="2"/>
            <a:r>
              <a:rPr lang="en-US" dirty="0">
                <a:solidFill>
                  <a:srgbClr val="000000"/>
                </a:solidFill>
              </a:rPr>
              <a:t>The possible world specifies the value of the function, given the referents of the terms</a:t>
            </a:r>
          </a:p>
          <a:p>
            <a:pPr lvl="3"/>
            <a:r>
              <a:rPr lang="en-US" dirty="0">
                <a:solidFill>
                  <a:srgbClr val="008000"/>
                </a:solidFill>
              </a:rPr>
              <a:t>BFF</a:t>
            </a:r>
            <a:r>
              <a:rPr lang="en-US" dirty="0">
                <a:solidFill>
                  <a:srgbClr val="CC00CC"/>
                </a:solidFill>
              </a:rPr>
              <a:t>(</a:t>
            </a:r>
            <a:r>
              <a:rPr lang="en-US" dirty="0" err="1">
                <a:solidFill>
                  <a:srgbClr val="CC00CC"/>
                </a:solidFill>
              </a:rPr>
              <a:t>EvilKingJohn</a:t>
            </a:r>
            <a:r>
              <a:rPr lang="en-US" dirty="0">
                <a:solidFill>
                  <a:srgbClr val="CC00CC"/>
                </a:solidFill>
              </a:rPr>
              <a:t>) </a:t>
            </a:r>
            <a:r>
              <a:rPr lang="en-US" dirty="0">
                <a:solidFill>
                  <a:srgbClr val="000000"/>
                </a:solidFill>
              </a:rPr>
              <a:t>-&gt; </a:t>
            </a:r>
            <a:r>
              <a:rPr lang="en-US" dirty="0">
                <a:solidFill>
                  <a:srgbClr val="008000"/>
                </a:solidFill>
              </a:rPr>
              <a:t>BFF</a:t>
            </a:r>
            <a:r>
              <a:rPr lang="en-US" dirty="0">
                <a:solidFill>
                  <a:srgbClr val="CC00CC"/>
                </a:solidFill>
              </a:rPr>
              <a:t>(</a:t>
            </a:r>
            <a:r>
              <a:rPr lang="en-US" b="1" dirty="0">
                <a:solidFill>
                  <a:srgbClr val="000000"/>
                </a:solidFill>
                <a:latin typeface="+mn-lt"/>
              </a:rPr>
              <a:t>2</a:t>
            </a:r>
            <a:r>
              <a:rPr lang="en-US" dirty="0">
                <a:solidFill>
                  <a:srgbClr val="CC00CC"/>
                </a:solidFill>
              </a:rPr>
              <a:t>)</a:t>
            </a:r>
            <a:r>
              <a:rPr lang="en-US" dirty="0">
                <a:solidFill>
                  <a:srgbClr val="000000"/>
                </a:solidFill>
              </a:rPr>
              <a:t> -&gt; </a:t>
            </a:r>
            <a:r>
              <a:rPr lang="en-US" b="1" dirty="0">
                <a:solidFill>
                  <a:srgbClr val="000000"/>
                </a:solidFill>
                <a:latin typeface="+mn-lt"/>
              </a:rPr>
              <a:t>3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A logical variable, e.g., </a:t>
            </a:r>
            <a:r>
              <a:rPr lang="en-US" dirty="0">
                <a:solidFill>
                  <a:srgbClr val="CC00CC"/>
                </a:solidFill>
              </a:rPr>
              <a:t>x</a:t>
            </a:r>
          </a:p>
          <a:p>
            <a:pPr lvl="2"/>
            <a:r>
              <a:rPr lang="en-US" dirty="0">
                <a:solidFill>
                  <a:srgbClr val="000000"/>
                </a:solidFill>
              </a:rPr>
              <a:t>(more later)</a:t>
            </a:r>
            <a:endParaRPr lang="en-US" dirty="0">
              <a:solidFill>
                <a:srgbClr val="CC00CC"/>
              </a:solidFill>
            </a:endParaRPr>
          </a:p>
          <a:p>
            <a:pPr lvl="1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42937" y="1403693"/>
            <a:ext cx="32255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CC00CC"/>
                </a:solidFill>
              </a:rPr>
              <a:t>A     B     </a:t>
            </a:r>
            <a:r>
              <a:rPr lang="en-US" sz="2400" dirty="0" err="1">
                <a:solidFill>
                  <a:srgbClr val="CC00CC"/>
                </a:solidFill>
              </a:rPr>
              <a:t>EvilKingJohn</a:t>
            </a:r>
            <a:endParaRPr lang="en-US" sz="2400" dirty="0">
              <a:solidFill>
                <a:srgbClr val="CC00CC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8649359" y="2419684"/>
            <a:ext cx="3048000" cy="3048000"/>
          </a:xfrm>
          <a:prstGeom prst="ellipse">
            <a:avLst/>
          </a:prstGeom>
          <a:noFill/>
          <a:ln w="28575" cmpd="sng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9344516" y="3288632"/>
            <a:ext cx="307474" cy="307474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0432705" y="4122821"/>
            <a:ext cx="307474" cy="307474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>
            <a:stCxn id="6" idx="5"/>
            <a:endCxn id="7" idx="1"/>
          </p:cNvCxnSpPr>
          <p:nvPr/>
        </p:nvCxnSpPr>
        <p:spPr>
          <a:xfrm>
            <a:off x="9606961" y="3551077"/>
            <a:ext cx="870773" cy="616773"/>
          </a:xfrm>
          <a:prstGeom prst="straightConnector1">
            <a:avLst/>
          </a:prstGeom>
          <a:ln w="38100" cmpd="sng">
            <a:solidFill>
              <a:srgbClr val="0000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urved Connector 8"/>
          <p:cNvCxnSpPr>
            <a:stCxn id="6" idx="6"/>
            <a:endCxn id="7" idx="0"/>
          </p:cNvCxnSpPr>
          <p:nvPr/>
        </p:nvCxnSpPr>
        <p:spPr>
          <a:xfrm>
            <a:off x="9651990" y="3442369"/>
            <a:ext cx="934452" cy="680452"/>
          </a:xfrm>
          <a:prstGeom prst="curvedConnector2">
            <a:avLst/>
          </a:prstGeom>
          <a:ln w="3810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urved Connector 9"/>
          <p:cNvCxnSpPr>
            <a:stCxn id="13" idx="0"/>
            <a:endCxn id="6" idx="4"/>
          </p:cNvCxnSpPr>
          <p:nvPr/>
        </p:nvCxnSpPr>
        <p:spPr>
          <a:xfrm rot="16200000" flipV="1">
            <a:off x="9110570" y="3983790"/>
            <a:ext cx="812799" cy="37431"/>
          </a:xfrm>
          <a:prstGeom prst="curvedConnector3">
            <a:avLst>
              <a:gd name="adj1" fmla="val 50000"/>
            </a:avLst>
          </a:prstGeom>
          <a:ln w="3810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943464" y="1831474"/>
            <a:ext cx="628315" cy="1323473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10748200" y="1844840"/>
            <a:ext cx="227265" cy="2165686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9381947" y="4408905"/>
            <a:ext cx="307474" cy="307474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Curved Connector 13"/>
          <p:cNvCxnSpPr>
            <a:stCxn id="7" idx="3"/>
            <a:endCxn id="13" idx="6"/>
          </p:cNvCxnSpPr>
          <p:nvPr/>
        </p:nvCxnSpPr>
        <p:spPr>
          <a:xfrm rot="5400000">
            <a:off x="9994890" y="4079798"/>
            <a:ext cx="177376" cy="788313"/>
          </a:xfrm>
          <a:prstGeom prst="curvedConnector2">
            <a:avLst/>
          </a:prstGeom>
          <a:ln w="3810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3" idx="7"/>
            <a:endCxn id="7" idx="2"/>
          </p:cNvCxnSpPr>
          <p:nvPr/>
        </p:nvCxnSpPr>
        <p:spPr>
          <a:xfrm flipV="1">
            <a:off x="9644392" y="4276558"/>
            <a:ext cx="788313" cy="177376"/>
          </a:xfrm>
          <a:prstGeom prst="straightConnector1">
            <a:avLst/>
          </a:prstGeom>
          <a:ln w="38100" cmpd="sng">
            <a:solidFill>
              <a:srgbClr val="0000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9344517" y="3261894"/>
            <a:ext cx="2987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FFFF00"/>
                </a:solidFill>
              </a:rPr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446075" y="4096083"/>
            <a:ext cx="2987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381949" y="4395536"/>
            <a:ext cx="2987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FFFF00"/>
                </a:solidFill>
              </a:rPr>
              <a:t>3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9531674" y="1818105"/>
            <a:ext cx="1029369" cy="2085474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3848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and semantics: Atomic sentences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399" y="1397002"/>
            <a:ext cx="8630654" cy="4729164"/>
          </a:xfrm>
        </p:spPr>
        <p:txBody>
          <a:bodyPr/>
          <a:lstStyle/>
          <a:p>
            <a:r>
              <a:rPr lang="en-US" dirty="0"/>
              <a:t>An atomic sentence is an elementary  proposition (</a:t>
            </a:r>
            <a:r>
              <a:rPr lang="en-US" dirty="0" err="1"/>
              <a:t>cf</a:t>
            </a:r>
            <a:r>
              <a:rPr lang="en-US" dirty="0"/>
              <a:t> symbols in PL)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A predicate symbol with terms as arguments,       e.g., </a:t>
            </a:r>
            <a:r>
              <a:rPr lang="en-US" dirty="0">
                <a:solidFill>
                  <a:srgbClr val="0000FF"/>
                </a:solidFill>
              </a:rPr>
              <a:t>Knows</a:t>
            </a:r>
            <a:r>
              <a:rPr lang="en-US" dirty="0">
                <a:solidFill>
                  <a:srgbClr val="CC00CC"/>
                </a:solidFill>
              </a:rPr>
              <a:t>(A,</a:t>
            </a:r>
            <a:r>
              <a:rPr lang="en-US" dirty="0">
                <a:solidFill>
                  <a:srgbClr val="008000"/>
                </a:solidFill>
              </a:rPr>
              <a:t> BFF</a:t>
            </a:r>
            <a:r>
              <a:rPr lang="en-US" dirty="0">
                <a:solidFill>
                  <a:srgbClr val="CC00CC"/>
                </a:solidFill>
              </a:rPr>
              <a:t>(B))</a:t>
            </a:r>
          </a:p>
          <a:p>
            <a:pPr lvl="2"/>
            <a:r>
              <a:rPr lang="en-US" dirty="0">
                <a:solidFill>
                  <a:schemeClr val="tx2"/>
                </a:solidFill>
              </a:rPr>
              <a:t>True </a:t>
            </a:r>
            <a:r>
              <a:rPr lang="en-US" dirty="0" err="1">
                <a:solidFill>
                  <a:schemeClr val="tx2"/>
                </a:solidFill>
              </a:rPr>
              <a:t>iff</a:t>
            </a:r>
            <a:r>
              <a:rPr lang="en-US" dirty="0">
                <a:solidFill>
                  <a:schemeClr val="tx2"/>
                </a:solidFill>
              </a:rPr>
              <a:t> the objects referred to by the terms are                  in the relation referred to by the predicate</a:t>
            </a:r>
          </a:p>
          <a:p>
            <a:pPr lvl="2"/>
            <a:r>
              <a:rPr lang="en-US" dirty="0">
                <a:solidFill>
                  <a:srgbClr val="0000FF"/>
                </a:solidFill>
              </a:rPr>
              <a:t>Knows</a:t>
            </a:r>
            <a:r>
              <a:rPr lang="en-US" dirty="0">
                <a:solidFill>
                  <a:srgbClr val="CC00CC"/>
                </a:solidFill>
              </a:rPr>
              <a:t>(A,</a:t>
            </a:r>
            <a:r>
              <a:rPr lang="en-US" dirty="0">
                <a:solidFill>
                  <a:srgbClr val="008000"/>
                </a:solidFill>
              </a:rPr>
              <a:t>BFF</a:t>
            </a:r>
            <a:r>
              <a:rPr lang="en-US" dirty="0">
                <a:solidFill>
                  <a:srgbClr val="CC00CC"/>
                </a:solidFill>
              </a:rPr>
              <a:t>(B)) </a:t>
            </a:r>
            <a:r>
              <a:rPr lang="en-US" dirty="0">
                <a:solidFill>
                  <a:schemeClr val="tx2"/>
                </a:solidFill>
              </a:rPr>
              <a:t>-&gt; </a:t>
            </a:r>
            <a:r>
              <a:rPr lang="en-US" dirty="0">
                <a:solidFill>
                  <a:srgbClr val="0000FF"/>
                </a:solidFill>
              </a:rPr>
              <a:t>Knows</a:t>
            </a:r>
            <a:r>
              <a:rPr lang="en-US" dirty="0">
                <a:solidFill>
                  <a:srgbClr val="CC00CC"/>
                </a:solidFill>
              </a:rPr>
              <a:t>(</a:t>
            </a:r>
            <a:r>
              <a:rPr lang="en-US" b="1" dirty="0">
                <a:latin typeface="+mj-lt"/>
              </a:rPr>
              <a:t>1</a:t>
            </a:r>
            <a:r>
              <a:rPr lang="en-US" dirty="0">
                <a:solidFill>
                  <a:srgbClr val="CC00CC"/>
                </a:solidFill>
              </a:rPr>
              <a:t>,</a:t>
            </a:r>
            <a:r>
              <a:rPr lang="en-US" dirty="0">
                <a:solidFill>
                  <a:srgbClr val="008000"/>
                </a:solidFill>
              </a:rPr>
              <a:t>BFF</a:t>
            </a:r>
            <a:r>
              <a:rPr lang="en-US" dirty="0">
                <a:solidFill>
                  <a:srgbClr val="CC00CC"/>
                </a:solidFill>
              </a:rPr>
              <a:t>(</a:t>
            </a:r>
            <a:r>
              <a:rPr lang="en-US" b="1" dirty="0">
                <a:solidFill>
                  <a:srgbClr val="000000"/>
                </a:solidFill>
                <a:latin typeface="+mn-lt"/>
              </a:rPr>
              <a:t>2</a:t>
            </a:r>
            <a:r>
              <a:rPr lang="en-US" dirty="0">
                <a:solidFill>
                  <a:srgbClr val="CC00CC"/>
                </a:solidFill>
              </a:rPr>
              <a:t>)) </a:t>
            </a:r>
            <a:r>
              <a:rPr lang="en-US" dirty="0">
                <a:solidFill>
                  <a:schemeClr val="tx2"/>
                </a:solidFill>
              </a:rPr>
              <a:t>-&gt; </a:t>
            </a:r>
            <a:r>
              <a:rPr lang="en-US" dirty="0">
                <a:solidFill>
                  <a:srgbClr val="0000FF"/>
                </a:solidFill>
              </a:rPr>
              <a:t>Knows</a:t>
            </a:r>
            <a:r>
              <a:rPr lang="en-US" dirty="0">
                <a:solidFill>
                  <a:srgbClr val="CC00CC"/>
                </a:solidFill>
              </a:rPr>
              <a:t>(</a:t>
            </a:r>
            <a:r>
              <a:rPr lang="en-US" b="1" dirty="0">
                <a:solidFill>
                  <a:srgbClr val="000000"/>
                </a:solidFill>
                <a:latin typeface="+mn-lt"/>
              </a:rPr>
              <a:t>1</a:t>
            </a:r>
            <a:r>
              <a:rPr lang="en-US" dirty="0">
                <a:solidFill>
                  <a:srgbClr val="CC00CC"/>
                </a:solidFill>
              </a:rPr>
              <a:t>,</a:t>
            </a:r>
            <a:r>
              <a:rPr lang="en-US" b="1" dirty="0">
                <a:solidFill>
                  <a:srgbClr val="000000"/>
                </a:solidFill>
                <a:latin typeface="+mn-lt"/>
              </a:rPr>
              <a:t>3</a:t>
            </a:r>
            <a:r>
              <a:rPr lang="en-US" dirty="0">
                <a:solidFill>
                  <a:srgbClr val="CC00CC"/>
                </a:solidFill>
              </a:rPr>
              <a:t>) </a:t>
            </a:r>
            <a:r>
              <a:rPr lang="en-US" dirty="0">
                <a:solidFill>
                  <a:schemeClr val="tx2"/>
                </a:solidFill>
              </a:rPr>
              <a:t>-&gt; </a:t>
            </a:r>
            <a:r>
              <a:rPr lang="en-US" b="1" dirty="0">
                <a:solidFill>
                  <a:srgbClr val="000000"/>
                </a:solidFill>
                <a:latin typeface="+mn-lt"/>
              </a:rPr>
              <a:t>F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An equality between terms, e.g., </a:t>
            </a:r>
            <a:r>
              <a:rPr lang="en-US" dirty="0">
                <a:solidFill>
                  <a:srgbClr val="008000"/>
                </a:solidFill>
              </a:rPr>
              <a:t>BFF</a:t>
            </a:r>
            <a:r>
              <a:rPr lang="en-US" dirty="0">
                <a:solidFill>
                  <a:srgbClr val="CC00CC"/>
                </a:solidFill>
              </a:rPr>
              <a:t>(</a:t>
            </a:r>
            <a:r>
              <a:rPr lang="en-US" dirty="0">
                <a:solidFill>
                  <a:srgbClr val="008000"/>
                </a:solidFill>
              </a:rPr>
              <a:t>BFF</a:t>
            </a:r>
            <a:r>
              <a:rPr lang="en-US" dirty="0">
                <a:solidFill>
                  <a:srgbClr val="CC00CC"/>
                </a:solidFill>
              </a:rPr>
              <a:t>(</a:t>
            </a:r>
            <a:r>
              <a:rPr lang="en-US" dirty="0">
                <a:solidFill>
                  <a:srgbClr val="008000"/>
                </a:solidFill>
              </a:rPr>
              <a:t>BFF</a:t>
            </a:r>
            <a:r>
              <a:rPr lang="en-US" dirty="0">
                <a:solidFill>
                  <a:srgbClr val="CC00CC"/>
                </a:solidFill>
              </a:rPr>
              <a:t>(B)))=B</a:t>
            </a:r>
          </a:p>
          <a:p>
            <a:pPr lvl="2"/>
            <a:r>
              <a:rPr lang="en-US" dirty="0">
                <a:solidFill>
                  <a:schemeClr val="tx2"/>
                </a:solidFill>
              </a:rPr>
              <a:t>True </a:t>
            </a:r>
            <a:r>
              <a:rPr lang="en-US" dirty="0" err="1">
                <a:solidFill>
                  <a:schemeClr val="tx2"/>
                </a:solidFill>
              </a:rPr>
              <a:t>iff</a:t>
            </a:r>
            <a:r>
              <a:rPr lang="en-US" dirty="0">
                <a:solidFill>
                  <a:schemeClr val="tx2"/>
                </a:solidFill>
              </a:rPr>
              <a:t> the terms refer to the same objects</a:t>
            </a:r>
          </a:p>
          <a:p>
            <a:pPr lvl="2"/>
            <a:r>
              <a:rPr lang="en-US" dirty="0">
                <a:solidFill>
                  <a:srgbClr val="008000"/>
                </a:solidFill>
              </a:rPr>
              <a:t>BFF</a:t>
            </a:r>
            <a:r>
              <a:rPr lang="en-US" dirty="0">
                <a:solidFill>
                  <a:srgbClr val="CC00CC"/>
                </a:solidFill>
              </a:rPr>
              <a:t>(</a:t>
            </a:r>
            <a:r>
              <a:rPr lang="en-US" dirty="0">
                <a:solidFill>
                  <a:srgbClr val="008000"/>
                </a:solidFill>
              </a:rPr>
              <a:t>BFF</a:t>
            </a:r>
            <a:r>
              <a:rPr lang="en-US" dirty="0">
                <a:solidFill>
                  <a:srgbClr val="CC00CC"/>
                </a:solidFill>
              </a:rPr>
              <a:t>(</a:t>
            </a:r>
            <a:r>
              <a:rPr lang="en-US" dirty="0">
                <a:solidFill>
                  <a:srgbClr val="008000"/>
                </a:solidFill>
              </a:rPr>
              <a:t>BFF</a:t>
            </a:r>
            <a:r>
              <a:rPr lang="en-US" dirty="0">
                <a:solidFill>
                  <a:srgbClr val="CC00CC"/>
                </a:solidFill>
              </a:rPr>
              <a:t>(B)))=B </a:t>
            </a:r>
            <a:r>
              <a:rPr lang="en-US" dirty="0">
                <a:solidFill>
                  <a:schemeClr val="tx2"/>
                </a:solidFill>
              </a:rPr>
              <a:t>-&gt; </a:t>
            </a:r>
            <a:r>
              <a:rPr lang="en-US" dirty="0">
                <a:solidFill>
                  <a:srgbClr val="008000"/>
                </a:solidFill>
              </a:rPr>
              <a:t>BFF</a:t>
            </a:r>
            <a:r>
              <a:rPr lang="en-US" dirty="0">
                <a:solidFill>
                  <a:srgbClr val="CC00CC"/>
                </a:solidFill>
              </a:rPr>
              <a:t>(</a:t>
            </a:r>
            <a:r>
              <a:rPr lang="en-US" dirty="0">
                <a:solidFill>
                  <a:srgbClr val="008000"/>
                </a:solidFill>
              </a:rPr>
              <a:t>BFF</a:t>
            </a:r>
            <a:r>
              <a:rPr lang="en-US" dirty="0">
                <a:solidFill>
                  <a:srgbClr val="CC00CC"/>
                </a:solidFill>
              </a:rPr>
              <a:t>(</a:t>
            </a:r>
            <a:r>
              <a:rPr lang="en-US" dirty="0">
                <a:solidFill>
                  <a:srgbClr val="008000"/>
                </a:solidFill>
              </a:rPr>
              <a:t>BFF</a:t>
            </a:r>
            <a:r>
              <a:rPr lang="en-US" dirty="0">
                <a:solidFill>
                  <a:srgbClr val="CC00CC"/>
                </a:solidFill>
              </a:rPr>
              <a:t>(</a:t>
            </a:r>
            <a:r>
              <a:rPr lang="en-US" b="1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CC00CC"/>
                </a:solidFill>
              </a:rPr>
              <a:t>)))=</a:t>
            </a:r>
            <a:r>
              <a:rPr lang="en-US" b="1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CC00CC"/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-&gt; </a:t>
            </a:r>
            <a:r>
              <a:rPr lang="en-US" dirty="0">
                <a:solidFill>
                  <a:srgbClr val="008000"/>
                </a:solidFill>
              </a:rPr>
              <a:t>BFF</a:t>
            </a:r>
            <a:r>
              <a:rPr lang="en-US" dirty="0">
                <a:solidFill>
                  <a:srgbClr val="CC00CC"/>
                </a:solidFill>
              </a:rPr>
              <a:t>(</a:t>
            </a:r>
            <a:r>
              <a:rPr lang="en-US" dirty="0">
                <a:solidFill>
                  <a:srgbClr val="008000"/>
                </a:solidFill>
              </a:rPr>
              <a:t>BFF</a:t>
            </a:r>
            <a:r>
              <a:rPr lang="en-US" dirty="0">
                <a:solidFill>
                  <a:srgbClr val="CC00CC"/>
                </a:solidFill>
              </a:rPr>
              <a:t>(</a:t>
            </a:r>
            <a:r>
              <a:rPr lang="en-US" b="1" dirty="0">
                <a:solidFill>
                  <a:srgbClr val="000000"/>
                </a:solidFill>
              </a:rPr>
              <a:t>3</a:t>
            </a:r>
            <a:r>
              <a:rPr lang="en-US" dirty="0">
                <a:solidFill>
                  <a:srgbClr val="CC00CC"/>
                </a:solidFill>
              </a:rPr>
              <a:t>))=</a:t>
            </a:r>
            <a:r>
              <a:rPr lang="en-US" b="1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CC00CC"/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-&gt; </a:t>
            </a:r>
            <a:r>
              <a:rPr lang="en-US" dirty="0">
                <a:solidFill>
                  <a:srgbClr val="008000"/>
                </a:solidFill>
              </a:rPr>
              <a:t>BFF</a:t>
            </a:r>
            <a:r>
              <a:rPr lang="en-US" dirty="0">
                <a:solidFill>
                  <a:srgbClr val="CC00CC"/>
                </a:solidFill>
              </a:rPr>
              <a:t>(</a:t>
            </a:r>
            <a:r>
              <a:rPr lang="en-US" b="1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CC00CC"/>
                </a:solidFill>
              </a:rPr>
              <a:t>)=</a:t>
            </a:r>
            <a:r>
              <a:rPr lang="en-US" b="1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CC00CC"/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-&gt; </a:t>
            </a:r>
            <a:r>
              <a:rPr lang="en-US" b="1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CC00CC"/>
                </a:solidFill>
              </a:rPr>
              <a:t>=</a:t>
            </a:r>
            <a:r>
              <a:rPr lang="en-US" b="1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CC00CC"/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-&gt; </a:t>
            </a:r>
            <a:r>
              <a:rPr lang="en-US" b="1" dirty="0">
                <a:solidFill>
                  <a:srgbClr val="000000"/>
                </a:solidFill>
              </a:rPr>
              <a:t>T</a:t>
            </a:r>
          </a:p>
          <a:p>
            <a:pPr lvl="1"/>
            <a:endParaRPr lang="en-US" dirty="0">
              <a:solidFill>
                <a:srgbClr val="CC00CC"/>
              </a:solidFill>
            </a:endParaRP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742937" y="1403693"/>
            <a:ext cx="32255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CC00CC"/>
                </a:solidFill>
              </a:rPr>
              <a:t>A     B     </a:t>
            </a:r>
            <a:r>
              <a:rPr lang="en-US" sz="2400" dirty="0" err="1">
                <a:solidFill>
                  <a:srgbClr val="CC00CC"/>
                </a:solidFill>
              </a:rPr>
              <a:t>EvilKingJohn</a:t>
            </a:r>
            <a:endParaRPr lang="en-US" sz="2400" dirty="0">
              <a:solidFill>
                <a:srgbClr val="CC00CC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8649359" y="2419684"/>
            <a:ext cx="3048000" cy="3048000"/>
          </a:xfrm>
          <a:prstGeom prst="ellipse">
            <a:avLst/>
          </a:prstGeom>
          <a:noFill/>
          <a:ln w="28575" cmpd="sng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9344516" y="3288632"/>
            <a:ext cx="307474" cy="307474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0432705" y="4122821"/>
            <a:ext cx="307474" cy="307474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>
            <a:stCxn id="6" idx="5"/>
            <a:endCxn id="7" idx="1"/>
          </p:cNvCxnSpPr>
          <p:nvPr/>
        </p:nvCxnSpPr>
        <p:spPr>
          <a:xfrm>
            <a:off x="9606961" y="3551077"/>
            <a:ext cx="870773" cy="616773"/>
          </a:xfrm>
          <a:prstGeom prst="straightConnector1">
            <a:avLst/>
          </a:prstGeom>
          <a:ln w="38100" cmpd="sng">
            <a:solidFill>
              <a:srgbClr val="0000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urved Connector 8"/>
          <p:cNvCxnSpPr>
            <a:stCxn id="6" idx="6"/>
            <a:endCxn id="7" idx="0"/>
          </p:cNvCxnSpPr>
          <p:nvPr/>
        </p:nvCxnSpPr>
        <p:spPr>
          <a:xfrm>
            <a:off x="9651990" y="3442369"/>
            <a:ext cx="934452" cy="680452"/>
          </a:xfrm>
          <a:prstGeom prst="curvedConnector2">
            <a:avLst/>
          </a:prstGeom>
          <a:ln w="3810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urved Connector 9"/>
          <p:cNvCxnSpPr>
            <a:stCxn id="13" idx="0"/>
            <a:endCxn id="6" idx="4"/>
          </p:cNvCxnSpPr>
          <p:nvPr/>
        </p:nvCxnSpPr>
        <p:spPr>
          <a:xfrm rot="16200000" flipV="1">
            <a:off x="9110570" y="3983790"/>
            <a:ext cx="812799" cy="37431"/>
          </a:xfrm>
          <a:prstGeom prst="curvedConnector3">
            <a:avLst>
              <a:gd name="adj1" fmla="val 50000"/>
            </a:avLst>
          </a:prstGeom>
          <a:ln w="3810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943464" y="1831474"/>
            <a:ext cx="628315" cy="1323473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10748200" y="1844840"/>
            <a:ext cx="227265" cy="2165686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9381947" y="4408905"/>
            <a:ext cx="307474" cy="307474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Curved Connector 13"/>
          <p:cNvCxnSpPr>
            <a:stCxn id="7" idx="3"/>
            <a:endCxn id="13" idx="6"/>
          </p:cNvCxnSpPr>
          <p:nvPr/>
        </p:nvCxnSpPr>
        <p:spPr>
          <a:xfrm rot="5400000">
            <a:off x="9994890" y="4079798"/>
            <a:ext cx="177376" cy="788313"/>
          </a:xfrm>
          <a:prstGeom prst="curvedConnector2">
            <a:avLst/>
          </a:prstGeom>
          <a:ln w="3810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3" idx="7"/>
            <a:endCxn id="7" idx="2"/>
          </p:cNvCxnSpPr>
          <p:nvPr/>
        </p:nvCxnSpPr>
        <p:spPr>
          <a:xfrm flipV="1">
            <a:off x="9644392" y="4276558"/>
            <a:ext cx="788313" cy="177376"/>
          </a:xfrm>
          <a:prstGeom prst="straightConnector1">
            <a:avLst/>
          </a:prstGeom>
          <a:ln w="38100" cmpd="sng">
            <a:solidFill>
              <a:srgbClr val="0000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9344517" y="3261894"/>
            <a:ext cx="2987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FFFF00"/>
                </a:solidFill>
              </a:rPr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446075" y="4096083"/>
            <a:ext cx="2987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381949" y="4395536"/>
            <a:ext cx="2987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FFFF00"/>
                </a:solidFill>
              </a:rPr>
              <a:t>3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9531674" y="1818105"/>
            <a:ext cx="1029369" cy="2085474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4372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and semantics: Complex sentences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397002"/>
            <a:ext cx="7480968" cy="4729164"/>
          </a:xfrm>
        </p:spPr>
        <p:txBody>
          <a:bodyPr/>
          <a:lstStyle/>
          <a:p>
            <a:r>
              <a:rPr lang="en-US" dirty="0"/>
              <a:t>Sentences with logical connectives       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</a:t>
            </a:r>
            <a:r>
              <a:rPr lang="en-US" dirty="0">
                <a:sym typeface="Symbol"/>
              </a:rPr>
              <a:t>,</a:t>
            </a:r>
            <a:r>
              <a:rPr lang="en-US" dirty="0">
                <a:solidFill>
                  <a:srgbClr val="CC00CC"/>
                </a:solidFill>
                <a:sym typeface="Symbol"/>
              </a:rPr>
              <a:t> </a:t>
            </a:r>
            <a:r>
              <a:rPr lang="en-US" dirty="0"/>
              <a:t>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</a:t>
            </a:r>
            <a:r>
              <a:rPr lang="en-US" dirty="0"/>
              <a:t>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</a:t>
            </a:r>
            <a:r>
              <a:rPr lang="en-US" dirty="0">
                <a:sym typeface="Symbol"/>
              </a:rPr>
              <a:t>,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</a:t>
            </a:r>
            <a:r>
              <a:rPr lang="en-US" dirty="0"/>
              <a:t>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</a:t>
            </a:r>
            <a:r>
              <a:rPr lang="en-US" dirty="0"/>
              <a:t>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</a:t>
            </a:r>
            <a:r>
              <a:rPr lang="en-US" dirty="0">
                <a:sym typeface="Symbol"/>
              </a:rPr>
              <a:t>,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</a:t>
            </a:r>
            <a:r>
              <a:rPr lang="en-US" dirty="0"/>
              <a:t>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</a:t>
            </a:r>
            <a:r>
              <a:rPr lang="en-US" dirty="0"/>
              <a:t>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</a:t>
            </a:r>
            <a:r>
              <a:rPr lang="en-US" dirty="0">
                <a:sym typeface="Symbol"/>
              </a:rPr>
              <a:t>,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</a:t>
            </a:r>
            <a:r>
              <a:rPr lang="en-US" dirty="0"/>
              <a:t>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</a:t>
            </a:r>
            <a:r>
              <a:rPr lang="en-US" dirty="0"/>
              <a:t>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</a:t>
            </a:r>
            <a:r>
              <a:rPr lang="en-US" dirty="0"/>
              <a:t> </a:t>
            </a:r>
          </a:p>
          <a:p>
            <a:r>
              <a:rPr lang="en-US" dirty="0"/>
              <a:t>Sentences with universal or existential quantifiers, e.g.,</a:t>
            </a:r>
          </a:p>
          <a:p>
            <a:pPr lvl="1"/>
            <a:r>
              <a:rPr lang="en-US" dirty="0">
                <a:solidFill>
                  <a:srgbClr val="CC00CC"/>
                </a:solidFill>
                <a:sym typeface="Symbol"/>
              </a:rPr>
              <a:t>x </a:t>
            </a:r>
            <a:r>
              <a:rPr lang="en-US" dirty="0">
                <a:solidFill>
                  <a:srgbClr val="3333FF"/>
                </a:solidFill>
              </a:rPr>
              <a:t>Knows</a:t>
            </a:r>
            <a:r>
              <a:rPr lang="en-US" dirty="0">
                <a:solidFill>
                  <a:srgbClr val="CC00CC"/>
                </a:solidFill>
                <a:sym typeface="Symbol"/>
              </a:rPr>
              <a:t>(x,</a:t>
            </a:r>
            <a:r>
              <a:rPr lang="en-US" dirty="0">
                <a:solidFill>
                  <a:srgbClr val="008000"/>
                </a:solidFill>
              </a:rPr>
              <a:t> BFF</a:t>
            </a:r>
            <a:r>
              <a:rPr lang="en-US" dirty="0">
                <a:solidFill>
                  <a:srgbClr val="CC00CC"/>
                </a:solidFill>
                <a:sym typeface="Symbol"/>
              </a:rPr>
              <a:t>(x))</a:t>
            </a:r>
          </a:p>
          <a:p>
            <a:pPr lvl="2"/>
            <a:r>
              <a:rPr lang="en-US" dirty="0">
                <a:solidFill>
                  <a:srgbClr val="000000"/>
                </a:solidFill>
                <a:sym typeface="Symbol"/>
              </a:rPr>
              <a:t>True in world w </a:t>
            </a:r>
            <a:r>
              <a:rPr lang="en-US" dirty="0" err="1">
                <a:solidFill>
                  <a:srgbClr val="000000"/>
                </a:solidFill>
                <a:sym typeface="Symbol"/>
              </a:rPr>
              <a:t>iff</a:t>
            </a:r>
            <a:r>
              <a:rPr lang="en-US" dirty="0">
                <a:solidFill>
                  <a:srgbClr val="000000"/>
                </a:solidFill>
                <a:sym typeface="Symbol"/>
              </a:rPr>
              <a:t> true in </a:t>
            </a:r>
            <a:r>
              <a:rPr lang="en-US" b="1" i="1" dirty="0">
                <a:solidFill>
                  <a:srgbClr val="0000FF"/>
                </a:solidFill>
                <a:sym typeface="Symbol"/>
              </a:rPr>
              <a:t>all</a:t>
            </a:r>
            <a:r>
              <a:rPr lang="en-US" dirty="0">
                <a:solidFill>
                  <a:srgbClr val="000000"/>
                </a:solidFill>
                <a:sym typeface="Symbol"/>
              </a:rPr>
              <a:t> </a:t>
            </a:r>
            <a:r>
              <a:rPr lang="en-US" b="1" i="1" dirty="0">
                <a:solidFill>
                  <a:srgbClr val="FF0000"/>
                </a:solidFill>
                <a:sym typeface="Symbol"/>
              </a:rPr>
              <a:t>extensions</a:t>
            </a:r>
            <a:r>
              <a:rPr lang="en-US" dirty="0">
                <a:solidFill>
                  <a:srgbClr val="000000"/>
                </a:solidFill>
                <a:sym typeface="Symbol"/>
              </a:rPr>
              <a:t> of w where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dirty="0">
                <a:solidFill>
                  <a:srgbClr val="000000"/>
                </a:solidFill>
                <a:sym typeface="Symbol"/>
              </a:rPr>
              <a:t> refers to an object in w</a:t>
            </a:r>
          </a:p>
          <a:p>
            <a:pPr lvl="3"/>
            <a:r>
              <a:rPr lang="en-US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dirty="0">
                <a:solidFill>
                  <a:srgbClr val="000000"/>
                </a:solidFill>
                <a:sym typeface="Symbol"/>
              </a:rPr>
              <a:t> -&gt; </a:t>
            </a:r>
            <a:r>
              <a:rPr lang="en-US" b="1" dirty="0">
                <a:solidFill>
                  <a:srgbClr val="000000"/>
                </a:solidFill>
                <a:latin typeface="+mn-lt"/>
                <a:sym typeface="Symbol"/>
              </a:rPr>
              <a:t>1</a:t>
            </a:r>
            <a:r>
              <a:rPr lang="en-US" dirty="0">
                <a:solidFill>
                  <a:srgbClr val="000000"/>
                </a:solidFill>
                <a:sym typeface="Symbol"/>
              </a:rPr>
              <a:t>: </a:t>
            </a:r>
            <a:r>
              <a:rPr lang="en-US" dirty="0">
                <a:solidFill>
                  <a:srgbClr val="3333FF"/>
                </a:solidFill>
              </a:rPr>
              <a:t>Knows</a:t>
            </a:r>
            <a:r>
              <a:rPr lang="en-US" dirty="0">
                <a:solidFill>
                  <a:srgbClr val="CC00CC"/>
                </a:solidFill>
              </a:rPr>
              <a:t>(</a:t>
            </a:r>
            <a:r>
              <a:rPr lang="en-US" b="1" dirty="0">
                <a:latin typeface="+mn-lt"/>
              </a:rPr>
              <a:t>1</a:t>
            </a:r>
            <a:r>
              <a:rPr lang="en-US" dirty="0">
                <a:solidFill>
                  <a:srgbClr val="CC00CC"/>
                </a:solidFill>
              </a:rPr>
              <a:t>,</a:t>
            </a:r>
            <a:r>
              <a:rPr lang="en-US" dirty="0">
                <a:solidFill>
                  <a:srgbClr val="008000"/>
                </a:solidFill>
              </a:rPr>
              <a:t> BFF</a:t>
            </a:r>
            <a:r>
              <a:rPr lang="en-US" dirty="0">
                <a:solidFill>
                  <a:srgbClr val="CC00CC"/>
                </a:solidFill>
              </a:rPr>
              <a:t>(</a:t>
            </a:r>
            <a:r>
              <a:rPr lang="en-US" b="1" dirty="0">
                <a:solidFill>
                  <a:srgbClr val="000000"/>
                </a:solidFill>
                <a:latin typeface="+mn-lt"/>
              </a:rPr>
              <a:t>1</a:t>
            </a:r>
            <a:r>
              <a:rPr lang="en-US" dirty="0">
                <a:solidFill>
                  <a:srgbClr val="CC00CC"/>
                </a:solidFill>
              </a:rPr>
              <a:t>)) </a:t>
            </a:r>
            <a:r>
              <a:rPr lang="en-US" dirty="0">
                <a:solidFill>
                  <a:srgbClr val="000000"/>
                </a:solidFill>
                <a:sym typeface="Symbol"/>
              </a:rPr>
              <a:t>-&gt; </a:t>
            </a:r>
            <a:r>
              <a:rPr lang="en-US" dirty="0">
                <a:solidFill>
                  <a:srgbClr val="3333FF"/>
                </a:solidFill>
              </a:rPr>
              <a:t>Knows</a:t>
            </a:r>
            <a:r>
              <a:rPr lang="en-US" dirty="0">
                <a:solidFill>
                  <a:srgbClr val="CC00CC"/>
                </a:solidFill>
              </a:rPr>
              <a:t>(</a:t>
            </a:r>
            <a:r>
              <a:rPr lang="en-US" b="1" dirty="0">
                <a:latin typeface="+mn-lt"/>
              </a:rPr>
              <a:t>1</a:t>
            </a:r>
            <a:r>
              <a:rPr lang="en-US" dirty="0">
                <a:solidFill>
                  <a:srgbClr val="CC00CC"/>
                </a:solidFill>
              </a:rPr>
              <a:t>,</a:t>
            </a:r>
            <a:r>
              <a:rPr lang="en-US" b="1" dirty="0">
                <a:solidFill>
                  <a:srgbClr val="000000"/>
                </a:solidFill>
                <a:latin typeface="+mn-lt"/>
              </a:rPr>
              <a:t>2</a:t>
            </a:r>
            <a:r>
              <a:rPr lang="en-US" dirty="0">
                <a:solidFill>
                  <a:srgbClr val="CC00CC"/>
                </a:solidFill>
              </a:rPr>
              <a:t>) </a:t>
            </a:r>
            <a:r>
              <a:rPr lang="en-US" dirty="0">
                <a:solidFill>
                  <a:srgbClr val="000000"/>
                </a:solidFill>
                <a:sym typeface="Symbol"/>
              </a:rPr>
              <a:t>-&gt; </a:t>
            </a:r>
            <a:r>
              <a:rPr lang="en-US" b="1" dirty="0">
                <a:solidFill>
                  <a:srgbClr val="000000"/>
                </a:solidFill>
                <a:latin typeface="Arial"/>
                <a:ea typeface="+mn-ea"/>
                <a:cs typeface="+mn-cs"/>
                <a:sym typeface="Symbol"/>
              </a:rPr>
              <a:t>T</a:t>
            </a:r>
          </a:p>
          <a:p>
            <a:pPr lvl="3"/>
            <a:r>
              <a:rPr lang="en-US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dirty="0">
                <a:solidFill>
                  <a:srgbClr val="000000"/>
                </a:solidFill>
                <a:sym typeface="Symbol"/>
              </a:rPr>
              <a:t> -&gt; </a:t>
            </a:r>
            <a:r>
              <a:rPr lang="en-US" b="1" dirty="0">
                <a:solidFill>
                  <a:srgbClr val="000000"/>
                </a:solidFill>
                <a:latin typeface="+mn-lt"/>
                <a:sym typeface="Symbol"/>
              </a:rPr>
              <a:t>2</a:t>
            </a:r>
            <a:r>
              <a:rPr lang="en-US" dirty="0">
                <a:solidFill>
                  <a:srgbClr val="000000"/>
                </a:solidFill>
                <a:sym typeface="Symbol"/>
              </a:rPr>
              <a:t>: </a:t>
            </a:r>
            <a:r>
              <a:rPr lang="en-US" dirty="0">
                <a:solidFill>
                  <a:srgbClr val="3333FF"/>
                </a:solidFill>
              </a:rPr>
              <a:t>Knows</a:t>
            </a:r>
            <a:r>
              <a:rPr lang="en-US" dirty="0">
                <a:solidFill>
                  <a:srgbClr val="CC00CC"/>
                </a:solidFill>
              </a:rPr>
              <a:t>(</a:t>
            </a:r>
            <a:r>
              <a:rPr lang="en-US" b="1" dirty="0">
                <a:latin typeface="+mn-lt"/>
              </a:rPr>
              <a:t>2</a:t>
            </a:r>
            <a:r>
              <a:rPr lang="en-US" dirty="0">
                <a:solidFill>
                  <a:srgbClr val="CC00CC"/>
                </a:solidFill>
              </a:rPr>
              <a:t>,</a:t>
            </a:r>
            <a:r>
              <a:rPr lang="en-US" dirty="0">
                <a:solidFill>
                  <a:srgbClr val="008000"/>
                </a:solidFill>
              </a:rPr>
              <a:t> BFF</a:t>
            </a:r>
            <a:r>
              <a:rPr lang="en-US" dirty="0">
                <a:solidFill>
                  <a:srgbClr val="CC00CC"/>
                </a:solidFill>
              </a:rPr>
              <a:t>(</a:t>
            </a:r>
            <a:r>
              <a:rPr lang="en-US" b="1" dirty="0">
                <a:solidFill>
                  <a:srgbClr val="000000"/>
                </a:solidFill>
                <a:latin typeface="+mn-lt"/>
              </a:rPr>
              <a:t>2</a:t>
            </a:r>
            <a:r>
              <a:rPr lang="en-US" dirty="0">
                <a:solidFill>
                  <a:srgbClr val="CC00CC"/>
                </a:solidFill>
              </a:rPr>
              <a:t>)) </a:t>
            </a:r>
            <a:r>
              <a:rPr lang="en-US" dirty="0">
                <a:solidFill>
                  <a:srgbClr val="000000"/>
                </a:solidFill>
                <a:sym typeface="Symbol"/>
              </a:rPr>
              <a:t>-&gt; </a:t>
            </a:r>
            <a:r>
              <a:rPr lang="en-US" dirty="0">
                <a:solidFill>
                  <a:srgbClr val="3333FF"/>
                </a:solidFill>
              </a:rPr>
              <a:t>Knows</a:t>
            </a:r>
            <a:r>
              <a:rPr lang="en-US" dirty="0">
                <a:solidFill>
                  <a:srgbClr val="CC00CC"/>
                </a:solidFill>
              </a:rPr>
              <a:t>(</a:t>
            </a:r>
            <a:r>
              <a:rPr lang="en-US" b="1" dirty="0">
                <a:latin typeface="+mn-lt"/>
              </a:rPr>
              <a:t>2</a:t>
            </a:r>
            <a:r>
              <a:rPr lang="en-US" dirty="0">
                <a:solidFill>
                  <a:srgbClr val="CC00CC"/>
                </a:solidFill>
              </a:rPr>
              <a:t>,</a:t>
            </a:r>
            <a:r>
              <a:rPr lang="en-US" b="1" dirty="0">
                <a:solidFill>
                  <a:srgbClr val="000000"/>
                </a:solidFill>
                <a:latin typeface="+mn-lt"/>
              </a:rPr>
              <a:t>3</a:t>
            </a:r>
            <a:r>
              <a:rPr lang="en-US" dirty="0">
                <a:solidFill>
                  <a:srgbClr val="CC00CC"/>
                </a:solidFill>
              </a:rPr>
              <a:t>) </a:t>
            </a:r>
            <a:r>
              <a:rPr lang="en-US" dirty="0">
                <a:solidFill>
                  <a:srgbClr val="000000"/>
                </a:solidFill>
                <a:sym typeface="Symbol"/>
              </a:rPr>
              <a:t>-&gt; </a:t>
            </a:r>
            <a:r>
              <a:rPr lang="en-US" b="1" dirty="0">
                <a:solidFill>
                  <a:srgbClr val="000000"/>
                </a:solidFill>
                <a:latin typeface="+mn-lt"/>
                <a:sym typeface="Symbol"/>
              </a:rPr>
              <a:t>T</a:t>
            </a:r>
            <a:endParaRPr lang="en-US" dirty="0">
              <a:solidFill>
                <a:srgbClr val="000000"/>
              </a:solidFill>
              <a:sym typeface="Symbol"/>
            </a:endParaRPr>
          </a:p>
          <a:p>
            <a:pPr lvl="3"/>
            <a:r>
              <a:rPr lang="en-US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dirty="0">
                <a:solidFill>
                  <a:srgbClr val="000000"/>
                </a:solidFill>
                <a:sym typeface="Symbol"/>
              </a:rPr>
              <a:t> -&gt; </a:t>
            </a:r>
            <a:r>
              <a:rPr lang="en-US" b="1" dirty="0">
                <a:solidFill>
                  <a:srgbClr val="000000"/>
                </a:solidFill>
                <a:latin typeface="+mn-lt"/>
                <a:sym typeface="Symbol"/>
              </a:rPr>
              <a:t>3</a:t>
            </a:r>
            <a:r>
              <a:rPr lang="en-US" dirty="0">
                <a:solidFill>
                  <a:srgbClr val="000000"/>
                </a:solidFill>
                <a:sym typeface="Symbol"/>
              </a:rPr>
              <a:t>: </a:t>
            </a:r>
            <a:r>
              <a:rPr lang="en-US" dirty="0">
                <a:solidFill>
                  <a:srgbClr val="3333FF"/>
                </a:solidFill>
              </a:rPr>
              <a:t>Knows</a:t>
            </a:r>
            <a:r>
              <a:rPr lang="en-US" dirty="0">
                <a:solidFill>
                  <a:srgbClr val="CC00CC"/>
                </a:solidFill>
              </a:rPr>
              <a:t>(</a:t>
            </a:r>
            <a:r>
              <a:rPr lang="en-US" b="1" dirty="0">
                <a:latin typeface="+mn-lt"/>
              </a:rPr>
              <a:t>3</a:t>
            </a:r>
            <a:r>
              <a:rPr lang="en-US" dirty="0">
                <a:solidFill>
                  <a:srgbClr val="CC00CC"/>
                </a:solidFill>
              </a:rPr>
              <a:t>,</a:t>
            </a:r>
            <a:r>
              <a:rPr lang="en-US" dirty="0">
                <a:solidFill>
                  <a:srgbClr val="008000"/>
                </a:solidFill>
              </a:rPr>
              <a:t> BFF</a:t>
            </a:r>
            <a:r>
              <a:rPr lang="en-US" dirty="0">
                <a:solidFill>
                  <a:srgbClr val="CC00CC"/>
                </a:solidFill>
              </a:rPr>
              <a:t>(</a:t>
            </a:r>
            <a:r>
              <a:rPr lang="en-US" b="1" dirty="0">
                <a:solidFill>
                  <a:srgbClr val="000000"/>
                </a:solidFill>
                <a:latin typeface="+mn-lt"/>
              </a:rPr>
              <a:t>3</a:t>
            </a:r>
            <a:r>
              <a:rPr lang="en-US" dirty="0">
                <a:solidFill>
                  <a:srgbClr val="CC00CC"/>
                </a:solidFill>
              </a:rPr>
              <a:t>)) </a:t>
            </a:r>
            <a:r>
              <a:rPr lang="en-US" dirty="0">
                <a:solidFill>
                  <a:srgbClr val="000000"/>
                </a:solidFill>
                <a:sym typeface="Symbol"/>
              </a:rPr>
              <a:t>-&gt; </a:t>
            </a:r>
            <a:r>
              <a:rPr lang="en-US" dirty="0">
                <a:solidFill>
                  <a:srgbClr val="3333FF"/>
                </a:solidFill>
              </a:rPr>
              <a:t>Knows</a:t>
            </a:r>
            <a:r>
              <a:rPr lang="en-US" dirty="0">
                <a:solidFill>
                  <a:srgbClr val="CC00CC"/>
                </a:solidFill>
              </a:rPr>
              <a:t>(</a:t>
            </a:r>
            <a:r>
              <a:rPr lang="en-US" b="1" dirty="0">
                <a:latin typeface="+mn-lt"/>
              </a:rPr>
              <a:t>3</a:t>
            </a:r>
            <a:r>
              <a:rPr lang="en-US" dirty="0">
                <a:solidFill>
                  <a:srgbClr val="CC00CC"/>
                </a:solidFill>
              </a:rPr>
              <a:t>,</a:t>
            </a:r>
            <a:r>
              <a:rPr lang="en-US" b="1" dirty="0">
                <a:solidFill>
                  <a:srgbClr val="000000"/>
                </a:solidFill>
                <a:latin typeface="+mn-lt"/>
              </a:rPr>
              <a:t>1</a:t>
            </a:r>
            <a:r>
              <a:rPr lang="en-US" dirty="0">
                <a:solidFill>
                  <a:srgbClr val="CC00CC"/>
                </a:solidFill>
              </a:rPr>
              <a:t>) </a:t>
            </a:r>
            <a:r>
              <a:rPr lang="en-US" dirty="0">
                <a:solidFill>
                  <a:srgbClr val="000000"/>
                </a:solidFill>
                <a:sym typeface="Symbol"/>
              </a:rPr>
              <a:t>-&gt; </a:t>
            </a:r>
            <a:r>
              <a:rPr lang="en-US" b="1" dirty="0">
                <a:solidFill>
                  <a:srgbClr val="000000"/>
                </a:solidFill>
                <a:latin typeface="+mn-lt"/>
                <a:sym typeface="Symbol"/>
              </a:rPr>
              <a:t>F</a:t>
            </a:r>
            <a:endParaRPr lang="en-US" dirty="0">
              <a:solidFill>
                <a:srgbClr val="000000"/>
              </a:solidFill>
              <a:latin typeface="+mn-lt"/>
            </a:endParaRPr>
          </a:p>
          <a:p>
            <a:pPr lvl="3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742937" y="1403693"/>
            <a:ext cx="32255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CC00CC"/>
                </a:solidFill>
              </a:rPr>
              <a:t>A     B     </a:t>
            </a:r>
            <a:r>
              <a:rPr lang="en-US" sz="2400" dirty="0" err="1">
                <a:solidFill>
                  <a:srgbClr val="CC00CC"/>
                </a:solidFill>
              </a:rPr>
              <a:t>EvilKingJohn</a:t>
            </a:r>
            <a:endParaRPr lang="en-US" sz="2400" dirty="0">
              <a:solidFill>
                <a:srgbClr val="CC00CC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8649359" y="2419684"/>
            <a:ext cx="3048000" cy="3048000"/>
          </a:xfrm>
          <a:prstGeom prst="ellipse">
            <a:avLst/>
          </a:prstGeom>
          <a:noFill/>
          <a:ln w="28575" cmpd="sng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9344516" y="3288632"/>
            <a:ext cx="307474" cy="307474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0432705" y="4122821"/>
            <a:ext cx="307474" cy="307474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>
            <a:stCxn id="6" idx="5"/>
            <a:endCxn id="7" idx="1"/>
          </p:cNvCxnSpPr>
          <p:nvPr/>
        </p:nvCxnSpPr>
        <p:spPr>
          <a:xfrm>
            <a:off x="9606961" y="3551077"/>
            <a:ext cx="870773" cy="616773"/>
          </a:xfrm>
          <a:prstGeom prst="straightConnector1">
            <a:avLst/>
          </a:prstGeom>
          <a:ln w="38100" cmpd="sng">
            <a:solidFill>
              <a:srgbClr val="0000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urved Connector 8"/>
          <p:cNvCxnSpPr>
            <a:stCxn id="6" idx="6"/>
            <a:endCxn id="7" idx="0"/>
          </p:cNvCxnSpPr>
          <p:nvPr/>
        </p:nvCxnSpPr>
        <p:spPr>
          <a:xfrm>
            <a:off x="9651990" y="3442369"/>
            <a:ext cx="934452" cy="680452"/>
          </a:xfrm>
          <a:prstGeom prst="curvedConnector2">
            <a:avLst/>
          </a:prstGeom>
          <a:ln w="3810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urved Connector 9"/>
          <p:cNvCxnSpPr>
            <a:stCxn id="13" idx="0"/>
            <a:endCxn id="6" idx="4"/>
          </p:cNvCxnSpPr>
          <p:nvPr/>
        </p:nvCxnSpPr>
        <p:spPr>
          <a:xfrm rot="16200000" flipV="1">
            <a:off x="9110570" y="3983790"/>
            <a:ext cx="812799" cy="37431"/>
          </a:xfrm>
          <a:prstGeom prst="curvedConnector3">
            <a:avLst>
              <a:gd name="adj1" fmla="val 50000"/>
            </a:avLst>
          </a:prstGeom>
          <a:ln w="3810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943464" y="1831474"/>
            <a:ext cx="628315" cy="1323473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10748200" y="1844840"/>
            <a:ext cx="227265" cy="2165686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9381947" y="4408905"/>
            <a:ext cx="307474" cy="307474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Curved Connector 13"/>
          <p:cNvCxnSpPr>
            <a:stCxn id="7" idx="3"/>
            <a:endCxn id="13" idx="6"/>
          </p:cNvCxnSpPr>
          <p:nvPr/>
        </p:nvCxnSpPr>
        <p:spPr>
          <a:xfrm rot="5400000">
            <a:off x="9994890" y="4079798"/>
            <a:ext cx="177376" cy="788313"/>
          </a:xfrm>
          <a:prstGeom prst="curvedConnector2">
            <a:avLst/>
          </a:prstGeom>
          <a:ln w="3810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3" idx="7"/>
            <a:endCxn id="7" idx="2"/>
          </p:cNvCxnSpPr>
          <p:nvPr/>
        </p:nvCxnSpPr>
        <p:spPr>
          <a:xfrm flipV="1">
            <a:off x="9644392" y="4276558"/>
            <a:ext cx="788313" cy="177376"/>
          </a:xfrm>
          <a:prstGeom prst="straightConnector1">
            <a:avLst/>
          </a:prstGeom>
          <a:ln w="38100" cmpd="sng">
            <a:solidFill>
              <a:srgbClr val="0000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9344517" y="3261894"/>
            <a:ext cx="2987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FFFF00"/>
                </a:solidFill>
              </a:rPr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446075" y="4096083"/>
            <a:ext cx="2987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381949" y="4395536"/>
            <a:ext cx="2987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FFFF00"/>
                </a:solidFill>
              </a:rPr>
              <a:t>3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9531674" y="1818105"/>
            <a:ext cx="1029369" cy="2085474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130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FONTSIZE" val="10"/>
  <p:tag name="DEFAULTWIDTH" val="385"/>
  <p:tag name="DEFAULTHEIGHT" val="283"/>
</p:tagLst>
</file>

<file path=ppt/theme/theme1.xml><?xml version="1.0" encoding="utf-8"?>
<a:theme xmlns:a="http://schemas.openxmlformats.org/drawingml/2006/main" name="dan-berkeley-nlp-v1">
  <a:themeElements>
    <a:clrScheme name="dan-berkeley-nlp-v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an-berkeley-nlp-v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an-berkeley-nlp-v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-berkeley-nlp-v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-berkeley-nlp-v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-berkeley-nlp-v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-berkeley-nlp-v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-berkeley-nlp-v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n-berkeley-nlp-v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n-berkeley-nlp-v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n-berkeley-nlp-v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n-berkeley-nlp-v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n-berkeley-nlp-v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n-berkeley-nlp-v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FA12 cs188 lecture 1 -- introduction - print</Template>
  <TotalTime>62899</TotalTime>
  <Words>1623</Words>
  <Application>Microsoft Macintosh PowerPoint</Application>
  <PresentationFormat>Widescreen</PresentationFormat>
  <Paragraphs>151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Wingdings</vt:lpstr>
      <vt:lpstr>dan-berkeley-nlp-v1</vt:lpstr>
      <vt:lpstr>CS 188: Artificial Intelligence </vt:lpstr>
      <vt:lpstr>Spectrum of representations</vt:lpstr>
      <vt:lpstr>Expressive power</vt:lpstr>
      <vt:lpstr>Possible worlds</vt:lpstr>
      <vt:lpstr>Possible worlds</vt:lpstr>
      <vt:lpstr>Possible worlds</vt:lpstr>
      <vt:lpstr>Syntax and semantics: Terms</vt:lpstr>
      <vt:lpstr>Syntax and semantics: Atomic sentences</vt:lpstr>
      <vt:lpstr>Syntax and semantics: Complex sentences</vt:lpstr>
      <vt:lpstr>Syntax and semantics: Complex sentences</vt:lpstr>
      <vt:lpstr>Fun with sentences</vt:lpstr>
      <vt:lpstr>More fun with sentences</vt:lpstr>
      <vt:lpstr>Inference in FOL</vt:lpstr>
      <vt:lpstr>Inference in FOL: Propositionalization</vt:lpstr>
      <vt:lpstr>Inference in FOL: Lifted inference</vt:lpstr>
      <vt:lpstr>Summary, pointers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294-5: Statistical Natural Language Processing</dc:title>
  <dc:creator>Preferred Customer</dc:creator>
  <cp:lastModifiedBy>Stuart RUSSELL</cp:lastModifiedBy>
  <cp:revision>2345</cp:revision>
  <cp:lastPrinted>2014-01-30T19:57:00Z</cp:lastPrinted>
  <dcterms:created xsi:type="dcterms:W3CDTF">2004-08-27T04:16:05Z</dcterms:created>
  <dcterms:modified xsi:type="dcterms:W3CDTF">2021-02-15T06:21:56Z</dcterms:modified>
</cp:coreProperties>
</file>