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1"/>
  </p:notesMasterIdLst>
  <p:handoutMasterIdLst>
    <p:handoutMasterId r:id="rId32"/>
  </p:handoutMasterIdLst>
  <p:sldIdLst>
    <p:sldId id="538" r:id="rId2"/>
    <p:sldId id="556" r:id="rId3"/>
    <p:sldId id="637" r:id="rId4"/>
    <p:sldId id="549" r:id="rId5"/>
    <p:sldId id="652" r:id="rId6"/>
    <p:sldId id="653" r:id="rId7"/>
    <p:sldId id="543" r:id="rId8"/>
    <p:sldId id="452" r:id="rId9"/>
    <p:sldId id="571" r:id="rId10"/>
    <p:sldId id="481" r:id="rId11"/>
    <p:sldId id="572" r:id="rId12"/>
    <p:sldId id="578" r:id="rId13"/>
    <p:sldId id="579" r:id="rId14"/>
    <p:sldId id="638" r:id="rId15"/>
    <p:sldId id="639" r:id="rId16"/>
    <p:sldId id="458" r:id="rId17"/>
    <p:sldId id="594" r:id="rId18"/>
    <p:sldId id="521" r:id="rId19"/>
    <p:sldId id="552" r:id="rId20"/>
    <p:sldId id="459" r:id="rId21"/>
    <p:sldId id="491" r:id="rId22"/>
    <p:sldId id="562" r:id="rId23"/>
    <p:sldId id="460" r:id="rId24"/>
    <p:sldId id="461" r:id="rId25"/>
    <p:sldId id="576" r:id="rId26"/>
    <p:sldId id="535" r:id="rId27"/>
    <p:sldId id="582" r:id="rId28"/>
    <p:sldId id="583" r:id="rId29"/>
    <p:sldId id="527" r:id="rId30"/>
  </p:sldIdLst>
  <p:sldSz cx="12192000" cy="6858000"/>
  <p:notesSz cx="9601200" cy="7315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3CA"/>
    <a:srgbClr val="FFFFCC"/>
    <a:srgbClr val="CCFFCC"/>
    <a:srgbClr val="FFCCFF"/>
    <a:srgbClr val="FFCC99"/>
    <a:srgbClr val="99CCFF"/>
    <a:srgbClr val="008000"/>
    <a:srgbClr val="CC6600"/>
    <a:srgbClr val="99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3" autoAdjust="0"/>
    <p:restoredTop sz="96327" autoAdjust="0"/>
  </p:normalViewPr>
  <p:slideViewPr>
    <p:cSldViewPr snapToGrid="0">
      <p:cViewPr>
        <p:scale>
          <a:sx n="112" d="100"/>
          <a:sy n="112" d="100"/>
        </p:scale>
        <p:origin x="114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692" y="3475487"/>
            <a:ext cx="7681818" cy="32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9! = 362,880    but 16! (15-puzzle) = 20 trillion, 25! = 10^25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Informed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517017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marL="457176" lvl="1" indent="0">
              <a:buNone/>
            </a:pPr>
            <a:r>
              <a:rPr lang="en-US" dirty="0"/>
              <a:t>       </a:t>
            </a:r>
            <a:r>
              <a:rPr lang="en-US" sz="3600" dirty="0">
                <a:solidFill>
                  <a:srgbClr val="D303CA"/>
                </a:solidFill>
              </a:rPr>
              <a:t>0 </a:t>
            </a:r>
            <a:r>
              <a:rPr lang="en-US" sz="36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3600" dirty="0">
                <a:solidFill>
                  <a:srgbClr val="D303CA"/>
                </a:solidFill>
              </a:rPr>
              <a:t> </a:t>
            </a:r>
            <a:r>
              <a:rPr lang="en-US" sz="3600" i="1" dirty="0">
                <a:solidFill>
                  <a:srgbClr val="D303CA"/>
                </a:solidFill>
              </a:rPr>
              <a:t>h</a:t>
            </a:r>
            <a:r>
              <a:rPr lang="en-US" sz="3600" dirty="0">
                <a:solidFill>
                  <a:srgbClr val="D303CA"/>
                </a:solidFill>
              </a:rPr>
              <a:t>(</a:t>
            </a:r>
            <a:r>
              <a:rPr lang="en-US" sz="3600" i="1" dirty="0">
                <a:solidFill>
                  <a:srgbClr val="D303CA"/>
                </a:solidFill>
              </a:rPr>
              <a:t>n</a:t>
            </a:r>
            <a:r>
              <a:rPr lang="en-US" sz="3600" dirty="0">
                <a:solidFill>
                  <a:srgbClr val="D303CA"/>
                </a:solidFill>
              </a:rPr>
              <a:t>) </a:t>
            </a:r>
            <a:r>
              <a:rPr lang="en-US" sz="36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3600" dirty="0">
                <a:solidFill>
                  <a:srgbClr val="D303CA"/>
                </a:solidFill>
              </a:rPr>
              <a:t> </a:t>
            </a:r>
            <a:r>
              <a:rPr lang="en-US" sz="3600" i="1" dirty="0">
                <a:solidFill>
                  <a:srgbClr val="D303CA"/>
                </a:solidFill>
              </a:rPr>
              <a:t>h</a:t>
            </a:r>
            <a:r>
              <a:rPr lang="en-US" sz="3600" dirty="0">
                <a:solidFill>
                  <a:srgbClr val="D303CA"/>
                </a:solidFill>
              </a:rPr>
              <a:t>*(</a:t>
            </a:r>
            <a:r>
              <a:rPr lang="en-US" sz="3600" i="1" dirty="0">
                <a:solidFill>
                  <a:srgbClr val="D303CA"/>
                </a:solidFill>
              </a:rPr>
              <a:t>n</a:t>
            </a:r>
            <a:r>
              <a:rPr lang="en-US" sz="3600" dirty="0">
                <a:solidFill>
                  <a:srgbClr val="D303CA"/>
                </a:solidFill>
              </a:rPr>
              <a:t>) </a:t>
            </a:r>
          </a:p>
          <a:p>
            <a:pPr>
              <a:buNone/>
            </a:pPr>
            <a:r>
              <a:rPr lang="en-US" dirty="0"/>
              <a:t>	where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dirty="0">
                <a:solidFill>
                  <a:srgbClr val="D303CA"/>
                </a:solidFill>
              </a:rPr>
              <a:t>*(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</a:t>
            </a:r>
            <a:r>
              <a:rPr lang="en-US" dirty="0"/>
              <a:t>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Finding good, cheap admissible heuristics is the key to success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425392"/>
            <a:ext cx="3554573" cy="1733983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753423" y="1447800"/>
            <a:ext cx="5647217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Assume: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4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Claim: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will be chosen for expansion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350317" y="3348414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54274" y="3654765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51811"/>
              <a:gd name="adj2" fmla="val -88305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55304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on the frontier, too (maybe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is less than or equal to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D303CA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350317" y="3078998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254274" y="3385349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2105" y="2365418"/>
            <a:ext cx="492259" cy="461663"/>
            <a:chOff x="7772105" y="2365418"/>
            <a:chExt cx="492259" cy="46166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72105" y="2365418"/>
              <a:ext cx="41736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555059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on the frontier, too (maybe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is less than or equal to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is less than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350317" y="3078998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254274" y="3385349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2105" y="2365418"/>
            <a:ext cx="492259" cy="461663"/>
            <a:chOff x="7772105" y="2365418"/>
            <a:chExt cx="492259" cy="46166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72105" y="2365418"/>
              <a:ext cx="41736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D303CA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D303CA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</p:spTree>
    <p:extLst>
      <p:ext uri="{BB962C8B-B14F-4D97-AF65-F5344CB8AC3E}">
        <p14:creationId xmlns:p14="http://schemas.microsoft.com/office/powerpoint/2010/main" val="1147813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577236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on the frontier, too (maybe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is less than or equal to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is less than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is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r>
              <a:rPr lang="en-US" sz="2400" dirty="0">
                <a:latin typeface="Calibri"/>
                <a:cs typeface="Calibri"/>
              </a:rPr>
              <a:t>All ancestors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are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r>
              <a:rPr lang="en-US" sz="2400" b="1" dirty="0">
                <a:latin typeface="Calibri"/>
                <a:cs typeface="Calibri"/>
              </a:rPr>
              <a:t>A* tree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4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4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350317" y="3078998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254274" y="3385349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2105" y="2365418"/>
            <a:ext cx="492259" cy="461663"/>
            <a:chOff x="7772105" y="2365418"/>
            <a:chExt cx="492259" cy="46166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72105" y="2365418"/>
              <a:ext cx="41736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41787"/>
                <a:gd name="adj2" fmla="val -642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D303CA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D303CA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72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 (h)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577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 (g)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1411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 (</a:t>
            </a:r>
            <a:r>
              <a:rPr lang="en-US" sz="2800" dirty="0" err="1">
                <a:latin typeface="Calibri"/>
                <a:cs typeface="Calibri"/>
              </a:rPr>
              <a:t>g+h</a:t>
            </a:r>
            <a:r>
              <a:rPr lang="en-US" sz="2800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Video games</a:t>
            </a:r>
          </a:p>
          <a:p>
            <a:pPr eaLnBrk="1" hangingPunct="1"/>
            <a:r>
              <a:rPr lang="en-US" sz="2800" dirty="0" err="1"/>
              <a:t>Pathing</a:t>
            </a:r>
            <a:r>
              <a:rPr lang="en-US" sz="2800" dirty="0"/>
              <a:t> / routing problems</a:t>
            </a:r>
          </a:p>
          <a:p>
            <a:pPr eaLnBrk="1" hangingPunct="1"/>
            <a:r>
              <a:rPr lang="en-US" sz="2800" dirty="0"/>
              <a:t>Resource planning problems</a:t>
            </a:r>
          </a:p>
          <a:p>
            <a:pPr eaLnBrk="1" hangingPunct="1"/>
            <a:r>
              <a:rPr lang="en-US" sz="2800" dirty="0"/>
              <a:t>Robot motion planning</a:t>
            </a:r>
          </a:p>
          <a:p>
            <a:pPr eaLnBrk="1" hangingPunct="1"/>
            <a:r>
              <a:rPr lang="en-US" sz="2800" dirty="0"/>
              <a:t>Language analysis</a:t>
            </a:r>
          </a:p>
          <a:p>
            <a:pPr eaLnBrk="1" hangingPunct="1"/>
            <a:r>
              <a:rPr lang="en-US" sz="2800" dirty="0"/>
              <a:t>Machine translation</a:t>
            </a:r>
          </a:p>
          <a:p>
            <a:pPr eaLnBrk="1" hangingPunct="1"/>
            <a:r>
              <a:rPr lang="en-US" sz="2800" dirty="0"/>
              <a:t>Speech recognition</a:t>
            </a:r>
          </a:p>
          <a:p>
            <a:pPr eaLnBrk="1" hangingPunct="1"/>
            <a:r>
              <a:rPr lang="en-US" sz="2800" dirty="0"/>
              <a:t>Protein design</a:t>
            </a:r>
          </a:p>
          <a:p>
            <a:pPr eaLnBrk="1" hangingPunct="1"/>
            <a:r>
              <a:rPr lang="en-US" sz="2800" dirty="0"/>
              <a:t>Chemical synthesis</a:t>
            </a:r>
          </a:p>
          <a:p>
            <a:pPr eaLnBrk="1" hangingPunct="1"/>
            <a:r>
              <a:rPr lang="en-US" sz="2800" dirty="0"/>
              <a:t>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route-finding in Romania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4215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0"/>
            <a:ext cx="11379200" cy="5300979"/>
          </a:xfrm>
        </p:spPr>
        <p:txBody>
          <a:bodyPr/>
          <a:lstStyle/>
          <a:p>
            <a:pPr marL="1371531" lvl="3" indent="0">
              <a:buNone/>
            </a:pPr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FF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r>
              <a:rPr lang="en-US" sz="2800" dirty="0"/>
              <a:t>Problem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D303CA"/>
                </a:solidFill>
              </a:rPr>
              <a:t>P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i="1" dirty="0"/>
              <a:t> </a:t>
            </a:r>
            <a:r>
              <a:rPr lang="en-US" sz="2800" dirty="0"/>
              <a:t>is a relaxed version of </a:t>
            </a:r>
            <a:r>
              <a:rPr lang="en-US" sz="2800" i="1" dirty="0">
                <a:solidFill>
                  <a:srgbClr val="D303CA"/>
                </a:solidFill>
              </a:rPr>
              <a:t>P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r>
              <a:rPr lang="en-US" sz="2800" dirty="0"/>
              <a:t> if </a:t>
            </a:r>
            <a:r>
              <a:rPr lang="en-US" sz="2800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A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D303CA"/>
                </a:solidFill>
                <a:sym typeface="Symbol" pitchFamily="2" charset="2"/>
              </a:rPr>
              <a:t></a:t>
            </a:r>
            <a:r>
              <a:rPr lang="en-US" dirty="0">
                <a:sym typeface="Symbol" pitchFamily="2" charset="2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A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r>
              <a:rPr lang="en-US" sz="2800" dirty="0"/>
              <a:t>for every 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</a:p>
          <a:p>
            <a:r>
              <a:rPr lang="en-US" sz="2800" dirty="0"/>
              <a:t>Theorem: </a:t>
            </a:r>
            <a:r>
              <a:rPr lang="en-US" sz="2800" i="1" dirty="0">
                <a:solidFill>
                  <a:srgbClr val="D303CA"/>
                </a:solidFill>
              </a:rPr>
              <a:t>h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baseline="30000" dirty="0">
                <a:solidFill>
                  <a:srgbClr val="D303CA"/>
                </a:solidFill>
              </a:rPr>
              <a:t>*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s</a:t>
            </a:r>
            <a:r>
              <a:rPr lang="en-US" sz="2800" dirty="0">
                <a:solidFill>
                  <a:srgbClr val="D303CA"/>
                </a:solidFill>
              </a:rPr>
              <a:t>) </a:t>
            </a:r>
            <a:r>
              <a:rPr lang="en-US" dirty="0">
                <a:sym typeface="Symbol" pitchFamily="2" charset="2"/>
              </a:rPr>
              <a:t></a:t>
            </a:r>
            <a:r>
              <a:rPr lang="en-US" sz="2800" dirty="0">
                <a:solidFill>
                  <a:srgbClr val="D303CA"/>
                </a:solidFill>
              </a:rPr>
              <a:t> </a:t>
            </a:r>
            <a:r>
              <a:rPr lang="en-US" sz="2800" i="1" dirty="0">
                <a:solidFill>
                  <a:srgbClr val="D303CA"/>
                </a:solidFill>
              </a:rPr>
              <a:t>h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r>
              <a:rPr lang="en-US" sz="2800" baseline="30000" dirty="0">
                <a:solidFill>
                  <a:srgbClr val="D303CA"/>
                </a:solidFill>
              </a:rPr>
              <a:t>*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s</a:t>
            </a:r>
            <a:r>
              <a:rPr lang="en-US" sz="2800" dirty="0">
                <a:solidFill>
                  <a:srgbClr val="D303CA"/>
                </a:solidFill>
              </a:rPr>
              <a:t>) </a:t>
            </a:r>
            <a:r>
              <a:rPr lang="en-US" sz="2800" dirty="0"/>
              <a:t>for every 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  <a:r>
              <a:rPr lang="en-US" sz="2800" dirty="0"/>
              <a:t>, so </a:t>
            </a:r>
            <a:r>
              <a:rPr lang="en-US" sz="2800" i="1" dirty="0">
                <a:solidFill>
                  <a:srgbClr val="D303CA"/>
                </a:solidFill>
              </a:rPr>
              <a:t>h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baseline="30000" dirty="0">
                <a:solidFill>
                  <a:srgbClr val="D303CA"/>
                </a:solidFill>
              </a:rPr>
              <a:t>*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s</a:t>
            </a:r>
            <a:r>
              <a:rPr lang="en-US" sz="2800" dirty="0">
                <a:solidFill>
                  <a:srgbClr val="D303CA"/>
                </a:solidFill>
              </a:rPr>
              <a:t>) </a:t>
            </a:r>
            <a:r>
              <a:rPr lang="en-US" sz="2800" dirty="0"/>
              <a:t>is admissible for </a:t>
            </a:r>
            <a:r>
              <a:rPr lang="en-US" sz="2800" i="1" dirty="0">
                <a:solidFill>
                  <a:srgbClr val="D303CA"/>
                </a:solidFill>
              </a:rPr>
              <a:t>P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01610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E71F05-E466-8A42-B381-60381D009139}"/>
              </a:ext>
            </a:extLst>
          </p:cNvPr>
          <p:cNvGrpSpPr/>
          <p:nvPr/>
        </p:nvGrpSpPr>
        <p:grpSpPr>
          <a:xfrm>
            <a:off x="1752600" y="2983230"/>
            <a:ext cx="3505199" cy="1786100"/>
            <a:chOff x="1752600" y="2983230"/>
            <a:chExt cx="3505199" cy="1786100"/>
          </a:xfrm>
        </p:grpSpPr>
        <p:grpSp>
          <p:nvGrpSpPr>
            <p:cNvPr id="13" name="Group 12"/>
            <p:cNvGrpSpPr/>
            <p:nvPr/>
          </p:nvGrpSpPr>
          <p:grpSpPr>
            <a:xfrm>
              <a:off x="2438400" y="2983230"/>
              <a:ext cx="2819399" cy="1786100"/>
              <a:chOff x="2743201" y="4111625"/>
              <a:chExt cx="2170113" cy="1374775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22440"/>
              <a:stretch>
                <a:fillRect/>
              </a:stretch>
            </p:blipFill>
            <p:spPr bwMode="auto">
              <a:xfrm>
                <a:off x="2743201" y="4111625"/>
                <a:ext cx="2170113" cy="137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Straight Connector 16"/>
              <p:cNvCxnSpPr/>
              <p:nvPr/>
            </p:nvCxnSpPr>
            <p:spPr>
              <a:xfrm>
                <a:off x="2895600" y="4492623"/>
                <a:ext cx="1295400" cy="685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752600" y="4191000"/>
              <a:ext cx="990600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366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step costs?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76655"/>
              </p:ext>
            </p:extLst>
          </p:nvPr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Total </a:t>
            </a:r>
            <a:r>
              <a:rPr lang="en-US" sz="2400" i="1" dirty="0"/>
              <a:t>Manhattan </a:t>
            </a:r>
            <a:r>
              <a:rPr lang="en-US" sz="24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48006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97180"/>
              </p:ext>
            </p:extLst>
          </p:nvPr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79686" y="1524000"/>
            <a:ext cx="8209352" cy="4953000"/>
          </a:xfrm>
        </p:spPr>
        <p:txBody>
          <a:bodyPr/>
          <a:lstStyle/>
          <a:p>
            <a:r>
              <a:rPr lang="en-US" sz="2400" dirty="0"/>
              <a:t>Dominance: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1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dirty="0">
                <a:solidFill>
                  <a:srgbClr val="D303CA"/>
                </a:solidFill>
                <a:cs typeface="Arial" charset="0"/>
              </a:rPr>
              <a:t>≥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2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dirty="0"/>
              <a:t>if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D303CA"/>
                </a:solidFill>
                <a:sym typeface="Symbol"/>
              </a:rPr>
              <a:t>                     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 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1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 </a:t>
            </a:r>
            <a:r>
              <a:rPr lang="en-US" sz="2400" dirty="0">
                <a:solidFill>
                  <a:srgbClr val="D303CA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2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</a:t>
            </a:r>
          </a:p>
          <a:p>
            <a:pPr lvl="1"/>
            <a:r>
              <a:rPr lang="en-US" sz="2000" dirty="0"/>
              <a:t>Roughly speaking, larger is better as long as both are admissible</a:t>
            </a:r>
          </a:p>
          <a:p>
            <a:pPr lvl="1"/>
            <a:r>
              <a:rPr lang="en-US" sz="2000" dirty="0"/>
              <a:t>The zero heuristic is pretty bad (what does A* do with h=0?)</a:t>
            </a:r>
          </a:p>
          <a:p>
            <a:pPr lvl="1"/>
            <a:r>
              <a:rPr lang="en-US" sz="2000" dirty="0"/>
              <a:t>The exact heuristic is pretty good, but usually too expensive!</a:t>
            </a:r>
          </a:p>
          <a:p>
            <a:pPr eaLnBrk="1" hangingPunct="1"/>
            <a:r>
              <a:rPr lang="en-US" sz="2400" dirty="0"/>
              <a:t>What if we have two heuristics, neither dominates the other?</a:t>
            </a:r>
          </a:p>
          <a:p>
            <a:pPr lvl="1"/>
            <a:r>
              <a:rPr lang="en-US" sz="20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000" dirty="0"/>
              <a:t>                 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 = max(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1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),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2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))</a:t>
            </a:r>
            <a:endParaRPr lang="en-US" sz="2000" dirty="0"/>
          </a:p>
          <a:p>
            <a:pPr lvl="1" eaLnBrk="1" hangingPunct="1"/>
            <a:r>
              <a:rPr lang="en-US" sz="2000" dirty="0"/>
              <a:t>Max of admissible heuristics is admissible and dominates both!</a:t>
            </a:r>
          </a:p>
          <a:p>
            <a:pPr lvl="1" eaLnBrk="1" hangingPunct="1"/>
            <a:r>
              <a:rPr lang="en-US" sz="2000" dirty="0"/>
              <a:t>Example: number of knight’s moves to get from A to B</a:t>
            </a:r>
          </a:p>
          <a:p>
            <a:pPr lvl="2"/>
            <a:r>
              <a:rPr lang="en-US" sz="1600" dirty="0">
                <a:solidFill>
                  <a:srgbClr val="D303CA"/>
                </a:solidFill>
              </a:rPr>
              <a:t>h1</a:t>
            </a:r>
            <a:r>
              <a:rPr lang="en-US" sz="1600" dirty="0"/>
              <a:t> = (Manhattan distance)/3 (rounded up to correct parity)</a:t>
            </a:r>
          </a:p>
          <a:p>
            <a:pPr lvl="2"/>
            <a:r>
              <a:rPr lang="en-US" sz="1600" dirty="0">
                <a:solidFill>
                  <a:srgbClr val="D303CA"/>
                </a:solidFill>
              </a:rPr>
              <a:t>h2</a:t>
            </a:r>
            <a:r>
              <a:rPr lang="en-US" sz="1600" dirty="0"/>
              <a:t> = (Euclidean distance)/√5 (rounded up to correct parity)</a:t>
            </a:r>
          </a:p>
          <a:p>
            <a:pPr lvl="2"/>
            <a:r>
              <a:rPr lang="en-US" sz="1600" dirty="0">
                <a:solidFill>
                  <a:srgbClr val="D303CA"/>
                </a:solidFill>
              </a:rPr>
              <a:t>h3</a:t>
            </a:r>
            <a:r>
              <a:rPr lang="en-US" sz="1600" dirty="0"/>
              <a:t> = (max x or y shift)/2 (rounded up to correct parity)</a:t>
            </a:r>
          </a:p>
          <a:p>
            <a:pPr lvl="2"/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44000" y="1752600"/>
            <a:ext cx="2286000" cy="4572000"/>
            <a:chOff x="9144000" y="1752600"/>
            <a:chExt cx="2286000" cy="4572000"/>
          </a:xfrm>
        </p:grpSpPr>
        <p:sp>
          <p:nvSpPr>
            <p:cNvPr id="3" name="Rectangle 2"/>
            <p:cNvSpPr/>
            <p:nvPr/>
          </p:nvSpPr>
          <p:spPr>
            <a:xfrm>
              <a:off x="9144000" y="1752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01200" y="1752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058400" y="1752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515600" y="1752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72800" y="1752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144000" y="2209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1200" y="2209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058400" y="2209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15600" y="2209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972800" y="2209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4000" y="2667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01200" y="2667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058400" y="2667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15600" y="2667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972800" y="2667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44000" y="3124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601200" y="3124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058400" y="3124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15600" y="3124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972800" y="3124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4000" y="3581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601200" y="3581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058400" y="3581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515600" y="3581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972800" y="3581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144000" y="4038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601200" y="4038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058400" y="4038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15600" y="4038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972800" y="4038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44000" y="4495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601200" y="4495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58400" y="4495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515600" y="4495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972800" y="4495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144000" y="4953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601200" y="4953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058400" y="4953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515600" y="4953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972800" y="4953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1440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601200" y="5410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0584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15600" y="5410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9728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144000" y="5867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601200" y="5867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058400" y="5867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515600" y="5867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972800" y="5867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7500" y="5883663"/>
              <a:ext cx="335688" cy="44093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1125200" y="1905000"/>
              <a:ext cx="152400" cy="152400"/>
            </a:xfrm>
            <a:prstGeom prst="ellips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372600" y="5181600"/>
              <a:ext cx="0" cy="914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372600" y="5181600"/>
              <a:ext cx="4572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372600" y="6096000"/>
              <a:ext cx="9144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0287000" y="5638800"/>
              <a:ext cx="0" cy="45720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 bwMode="auto">
          <a:xfrm>
            <a:off x="9067800" y="4419600"/>
            <a:ext cx="3001689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This part is a bit fiddly, </a:t>
            </a:r>
          </a:p>
          <a:p>
            <a:r>
              <a:rPr lang="en-US" sz="2400" dirty="0">
                <a:latin typeface="Calibri"/>
                <a:cs typeface="Calibri"/>
              </a:rPr>
              <a:t>sorry about that</a:t>
            </a:r>
          </a:p>
        </p:txBody>
      </p:sp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2013906" y="2514600"/>
            <a:ext cx="1102192" cy="416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5"/>
            <a:endCxn id="20" idx="1"/>
          </p:cNvCxnSpPr>
          <p:nvPr/>
        </p:nvCxnSpPr>
        <p:spPr>
          <a:xfrm>
            <a:off x="2013906" y="3469808"/>
            <a:ext cx="604184" cy="832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21" idx="3"/>
          </p:cNvCxnSpPr>
          <p:nvPr/>
        </p:nvCxnSpPr>
        <p:spPr>
          <a:xfrm flipV="1">
            <a:off x="3156906" y="3546008"/>
            <a:ext cx="1747184" cy="75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878098" y="251460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531898" y="2678670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3298" y="3581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4259098" y="2819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8" name="TextBox 37"/>
          <p:cNvSpPr txBox="1">
            <a:spLocks noChangeArrowheads="1"/>
          </p:cNvSpPr>
          <p:nvPr/>
        </p:nvSpPr>
        <p:spPr bwMode="auto">
          <a:xfrm>
            <a:off x="3954298" y="39576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2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5249698" y="41862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328440" y="1828798"/>
            <a:ext cx="4197036" cy="4403471"/>
            <a:chOff x="1489613" y="1600298"/>
            <a:chExt cx="4195761" cy="4403090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89613" y="3317359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2" name="TextBox 40"/>
            <p:cNvSpPr txBox="1">
              <a:spLocks noChangeArrowheads="1"/>
            </p:cNvSpPr>
            <p:nvPr/>
          </p:nvSpPr>
          <p:spPr bwMode="auto">
            <a:xfrm>
              <a:off x="2796572" y="4718814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368386" y="1600298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090721" y="2347665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73787" y="5634088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29601" y="2362200"/>
            <a:ext cx="104757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239001" y="2823863"/>
            <a:ext cx="2995207" cy="919284"/>
            <a:chOff x="5638800" y="2133354"/>
            <a:chExt cx="2995208" cy="918925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590794"/>
              <a:ext cx="108425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3828" name="TextBox 55"/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07358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stCxn id="54" idx="2"/>
              <a:endCxn id="33828" idx="0"/>
            </p:cNvCxnSpPr>
            <p:nvPr/>
          </p:nvCxnSpPr>
          <p:spPr>
            <a:xfrm>
              <a:off x="7153190" y="2133354"/>
              <a:ext cx="944028" cy="4574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180926" y="2133354"/>
              <a:ext cx="972263" cy="457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237991" y="3743147"/>
            <a:ext cx="1070275" cy="914580"/>
            <a:chOff x="5637791" y="3052286"/>
            <a:chExt cx="1069765" cy="914581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637791" y="3505201"/>
              <a:ext cx="1069765" cy="4616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(2+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stCxn id="33827" idx="2"/>
              <a:endCxn id="33825" idx="0"/>
            </p:cNvCxnSpPr>
            <p:nvPr/>
          </p:nvCxnSpPr>
          <p:spPr>
            <a:xfrm flipH="1">
              <a:off x="6172674" y="3052286"/>
              <a:ext cx="7994" cy="4529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239002" y="4657727"/>
            <a:ext cx="1100331" cy="909802"/>
            <a:chOff x="5638805" y="3966836"/>
            <a:chExt cx="1099952" cy="910124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8805" y="4415132"/>
              <a:ext cx="1099952" cy="461828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(5+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stCxn id="33825" idx="2"/>
              <a:endCxn id="33823" idx="0"/>
            </p:cNvCxnSpPr>
            <p:nvPr/>
          </p:nvCxnSpPr>
          <p:spPr>
            <a:xfrm>
              <a:off x="6172748" y="3966836"/>
              <a:ext cx="16033" cy="4482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9142996" y="3743142"/>
            <a:ext cx="1070275" cy="909982"/>
            <a:chOff x="7543375" y="3052260"/>
            <a:chExt cx="1069766" cy="910305"/>
          </a:xfrm>
        </p:grpSpPr>
        <p:sp>
          <p:nvSpPr>
            <p:cNvPr id="33821" name="TextBox 56"/>
            <p:cNvSpPr txBox="1">
              <a:spLocks noChangeArrowheads="1"/>
            </p:cNvSpPr>
            <p:nvPr/>
          </p:nvSpPr>
          <p:spPr bwMode="auto">
            <a:xfrm>
              <a:off x="7543375" y="3500736"/>
              <a:ext cx="1069766" cy="4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2" name="Straight Arrow Connector 71"/>
            <p:cNvCxnSpPr>
              <a:stCxn id="33828" idx="2"/>
              <a:endCxn id="33821" idx="0"/>
            </p:cNvCxnSpPr>
            <p:nvPr/>
          </p:nvCxnSpPr>
          <p:spPr>
            <a:xfrm flipH="1">
              <a:off x="8078258" y="3052260"/>
              <a:ext cx="19275" cy="4484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126745" y="4653124"/>
            <a:ext cx="1100331" cy="914237"/>
            <a:chOff x="7526555" y="3962569"/>
            <a:chExt cx="1099952" cy="914240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26555" y="4415142"/>
              <a:ext cx="1099952" cy="46166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stCxn id="33821" idx="2"/>
              <a:endCxn id="33819" idx="0"/>
            </p:cNvCxnSpPr>
            <p:nvPr/>
          </p:nvCxnSpPr>
          <p:spPr>
            <a:xfrm flipH="1">
              <a:off x="8076531" y="3962569"/>
              <a:ext cx="1223" cy="4525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2125499" y="1295400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45370" y="1311833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096000" y="5486400"/>
            <a:ext cx="559242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Simple check against expanded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6096000" y="5862937"/>
            <a:ext cx="5814358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7" grpId="0"/>
      <p:bldP spid="8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88230" y="1295400"/>
            <a:ext cx="6934200" cy="3333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h</a:t>
            </a:r>
            <a:r>
              <a:rPr lang="en-US" sz="2000" baseline="30000" dirty="0">
                <a:solidFill>
                  <a:srgbClr val="008000"/>
                </a:solidFill>
                <a:latin typeface="Calibri"/>
                <a:cs typeface="Calibri"/>
              </a:rPr>
              <a:t>*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(A)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	or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 </a:t>
            </a:r>
            <a:r>
              <a:rPr lang="en-US" sz="2000" dirty="0">
                <a:latin typeface="Calibri"/>
                <a:cs typeface="Calibri"/>
              </a:rPr>
              <a:t>(triangle inequality)</a:t>
            </a:r>
            <a:endParaRPr lang="en-US" sz="1000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000" dirty="0">
                <a:latin typeface="Calibri"/>
                <a:cs typeface="Calibri"/>
              </a:rPr>
              <a:t> value along a path never decreases: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   </a:t>
            </a:r>
            <a:r>
              <a:rPr lang="en-US" sz="2000" dirty="0">
                <a:latin typeface="Calibri"/>
                <a:cs typeface="Calibri"/>
              </a:rPr>
              <a:t>=&gt;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g(A) +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g(A) +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3617936" y="3160068"/>
            <a:ext cx="655945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17254" y="3018327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248400" cy="441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1: In tree search, A* expands nodes in increasing total f value (f-contours)</a:t>
            </a:r>
            <a:br>
              <a:rPr lang="en-US" sz="2400" dirty="0">
                <a:latin typeface="Calibri"/>
                <a:cs typeface="Calibri"/>
              </a:rPr>
            </a:br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2: For every state s, nodes that reach s optimally are expanded before nodes that reach s </a:t>
            </a:r>
            <a:r>
              <a:rPr lang="en-US" sz="2400" dirty="0" err="1">
                <a:latin typeface="Calibri"/>
                <a:cs typeface="Calibri"/>
              </a:rPr>
              <a:t>suboptimally</a:t>
            </a:r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77475" y="346868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50475" y="307340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50449" y="2695577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is optimal if heuristic is admissible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would like to have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FF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FF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  <p:extLst>
      <p:ext uri="{BB962C8B-B14F-4D97-AF65-F5344CB8AC3E}">
        <p14:creationId xmlns:p14="http://schemas.microsoft.com/office/powerpoint/2010/main" val="263961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F046-E837-9247-805F-FB36E0D2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: the core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1A80-7C9B-9F46-A61B-82437360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dirty="0"/>
              <a:t>Expand a node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most likely to be on the optimal path</a:t>
            </a:r>
          </a:p>
          <a:p>
            <a:r>
              <a:rPr lang="en-US" dirty="0"/>
              <a:t>Expand a node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the cost of the best solution through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is optimal</a:t>
            </a:r>
          </a:p>
          <a:p>
            <a:r>
              <a:rPr lang="en-US" dirty="0"/>
              <a:t>Expand a node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with lowest value of </a:t>
            </a:r>
            <a:r>
              <a:rPr lang="en-US" i="1" dirty="0">
                <a:solidFill>
                  <a:srgbClr val="D303CA"/>
                </a:solidFill>
              </a:rPr>
              <a:t>g</a:t>
            </a:r>
            <a:r>
              <a:rPr lang="en-US" dirty="0">
                <a:solidFill>
                  <a:srgbClr val="D303CA"/>
                </a:solidFill>
              </a:rPr>
              <a:t>(n) +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baseline="30000" dirty="0">
                <a:solidFill>
                  <a:srgbClr val="D303CA"/>
                </a:solidFill>
              </a:rPr>
              <a:t>*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D303CA"/>
                </a:solidFill>
              </a:rPr>
              <a:t> </a:t>
            </a:r>
            <a:r>
              <a:rPr lang="en-US" i="1" dirty="0">
                <a:solidFill>
                  <a:srgbClr val="D303CA"/>
                </a:solidFill>
              </a:rPr>
              <a:t>g</a:t>
            </a:r>
            <a:r>
              <a:rPr lang="en-US" dirty="0">
                <a:solidFill>
                  <a:srgbClr val="D303CA"/>
                </a:solidFill>
              </a:rPr>
              <a:t>(n) </a:t>
            </a:r>
            <a:r>
              <a:rPr lang="en-US" dirty="0"/>
              <a:t>is the cost from root to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baseline="30000" dirty="0">
                <a:solidFill>
                  <a:srgbClr val="D303CA"/>
                </a:solidFill>
              </a:rPr>
              <a:t>*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</a:t>
            </a:r>
            <a:r>
              <a:rPr lang="en-US" dirty="0"/>
              <a:t> is the optimal cost from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to the closest goal </a:t>
            </a:r>
          </a:p>
          <a:p>
            <a:r>
              <a:rPr lang="en-US" dirty="0"/>
              <a:t>We seldom know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baseline="30000" dirty="0">
                <a:solidFill>
                  <a:srgbClr val="D303CA"/>
                </a:solidFill>
              </a:rPr>
              <a:t>*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</a:t>
            </a:r>
            <a:r>
              <a:rPr lang="en-US" dirty="0"/>
              <a:t>but might have a heuristic approximation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</a:t>
            </a:r>
          </a:p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= tree search with priority queue ordered by </a:t>
            </a:r>
            <a:r>
              <a:rPr lang="en-US" i="1" dirty="0">
                <a:solidFill>
                  <a:srgbClr val="D303CA"/>
                </a:solidFill>
              </a:rPr>
              <a:t>g</a:t>
            </a:r>
            <a:r>
              <a:rPr lang="en-US" dirty="0">
                <a:solidFill>
                  <a:srgbClr val="D303CA"/>
                </a:solidFill>
              </a:rPr>
              <a:t>(n) +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route-finding in Romania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13512"/>
            <a:chOff x="7446255" y="2195421"/>
            <a:chExt cx="4745745" cy="32135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7446255" y="5039603"/>
              <a:ext cx="4700975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D303CA"/>
                  </a:solidFill>
                </a:rPr>
                <a:t>h</a:t>
              </a:r>
              <a:r>
                <a:rPr lang="en-US" dirty="0">
                  <a:solidFill>
                    <a:srgbClr val="D303CA"/>
                  </a:solidFill>
                </a:rPr>
                <a:t>(</a:t>
              </a:r>
              <a:r>
                <a:rPr lang="en-US" i="1" dirty="0">
                  <a:solidFill>
                    <a:srgbClr val="D303CA"/>
                  </a:solidFill>
                </a:rPr>
                <a:t>n</a:t>
              </a:r>
              <a:r>
                <a:rPr lang="en-US" dirty="0">
                  <a:solidFill>
                    <a:srgbClr val="D303CA"/>
                  </a:solidFill>
                </a:rPr>
                <a:t>)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= straight-line distance to Bucharest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74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pathing in Pacman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7543800" cy="20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rgbClr val="D303CA"/>
                </a:solidFill>
                <a:latin typeface="+mn-lt"/>
              </a:rPr>
              <a:t>h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+mn-lt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)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=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Manhattan distance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= 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|</a:t>
            </a:r>
            <a:r>
              <a:rPr lang="en-US" sz="2400" b="1" dirty="0">
                <a:solidFill>
                  <a:srgbClr val="D303CA"/>
                </a:solidFill>
                <a:latin typeface="+mn-lt"/>
                <a:sym typeface="Symbol" pitchFamily="2" charset="2"/>
              </a:rPr>
              <a:t></a:t>
            </a:r>
            <a:r>
              <a:rPr lang="en-US" sz="2400" i="1" dirty="0">
                <a:solidFill>
                  <a:srgbClr val="D303CA"/>
                </a:solidFill>
                <a:latin typeface="+mn-lt"/>
                <a:sym typeface="Symbol" pitchFamily="2" charset="2"/>
              </a:rPr>
              <a:t>x</a:t>
            </a:r>
            <a:r>
              <a:rPr lang="en-US" sz="2400" dirty="0">
                <a:solidFill>
                  <a:srgbClr val="D303CA"/>
                </a:solidFill>
                <a:latin typeface="+mn-lt"/>
                <a:sym typeface="Symbol" pitchFamily="2" charset="2"/>
              </a:rPr>
              <a:t>| + |</a:t>
            </a:r>
            <a:r>
              <a:rPr lang="en-US" sz="2400" b="1" dirty="0">
                <a:solidFill>
                  <a:srgbClr val="D303CA"/>
                </a:solidFill>
                <a:latin typeface="+mn-lt"/>
                <a:sym typeface="Symbol" pitchFamily="2" charset="2"/>
              </a:rPr>
              <a:t></a:t>
            </a:r>
            <a:r>
              <a:rPr lang="en-US" sz="2400" i="1" dirty="0">
                <a:solidFill>
                  <a:srgbClr val="D303CA"/>
                </a:solidFill>
                <a:latin typeface="+mn-lt"/>
                <a:sym typeface="Symbol" pitchFamily="2" charset="2"/>
              </a:rPr>
              <a:t>y</a:t>
            </a:r>
            <a:r>
              <a:rPr lang="en-US" sz="2400" dirty="0">
                <a:solidFill>
                  <a:srgbClr val="D303CA"/>
                </a:solidFill>
                <a:latin typeface="+mn-lt"/>
                <a:sym typeface="Symbol" pitchFamily="2" charset="2"/>
              </a:rPr>
              <a:t>|</a:t>
            </a:r>
            <a:r>
              <a:rPr lang="en-US" sz="2400" kern="0" dirty="0">
                <a:solidFill>
                  <a:srgbClr val="D303CA"/>
                </a:solidFill>
                <a:latin typeface="+mn-lt"/>
              </a:rPr>
              <a:t> </a:t>
            </a:r>
          </a:p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Is Manhattan better than straight-line distance?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solution cost &lt;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solution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000" b="1" dirty="0">
                <a:solidFill>
                  <a:srgbClr val="C00000"/>
                </a:solidFill>
                <a:latin typeface="Calibri"/>
                <a:cs typeface="Calibri"/>
              </a:rPr>
              <a:t> =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46759</TotalTime>
  <Words>1568</Words>
  <Application>Microsoft Macintosh PowerPoint</Application>
  <PresentationFormat>Widescreen</PresentationFormat>
  <Paragraphs>294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Lucida Calligraphy</vt:lpstr>
      <vt:lpstr>Times New Roman</vt:lpstr>
      <vt:lpstr>Wingdings</vt:lpstr>
      <vt:lpstr>dan-berkeley-nlp-v1</vt:lpstr>
      <vt:lpstr>CS 188: Artificial Intelligence </vt:lpstr>
      <vt:lpstr>Example: route-finding in Romania</vt:lpstr>
      <vt:lpstr>What we would like to have happen</vt:lpstr>
      <vt:lpstr>A* Search</vt:lpstr>
      <vt:lpstr>A*: the core idea</vt:lpstr>
      <vt:lpstr>Example: route-finding in Romania</vt:lpstr>
      <vt:lpstr>Example: pathing in Pacman</vt:lpstr>
      <vt:lpstr>Is A* Optimal?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UCS vs A* Contours</vt:lpstr>
      <vt:lpstr>Comparison</vt:lpstr>
      <vt:lpstr>A* Applications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Optimality of A* Graph Search</vt:lpstr>
      <vt:lpstr>A* Graph Search Gone Wrong?</vt:lpstr>
      <vt:lpstr>Consistency of Heuristics</vt:lpstr>
      <vt:lpstr>Optimality of A* Graph Search</vt:lpstr>
      <vt:lpstr>Optimality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2340</cp:revision>
  <cp:lastPrinted>2015-09-04T01:45:52Z</cp:lastPrinted>
  <dcterms:created xsi:type="dcterms:W3CDTF">2004-08-27T04:16:05Z</dcterms:created>
  <dcterms:modified xsi:type="dcterms:W3CDTF">2021-01-29T03:52:17Z</dcterms:modified>
</cp:coreProperties>
</file>