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handoutMasterIdLst>
    <p:handoutMasterId r:id="rId38"/>
  </p:handoutMasterIdLst>
  <p:sldIdLst>
    <p:sldId id="256" r:id="rId2"/>
    <p:sldId id="671" r:id="rId3"/>
    <p:sldId id="370" r:id="rId4"/>
    <p:sldId id="375" r:id="rId5"/>
    <p:sldId id="371" r:id="rId6"/>
    <p:sldId id="372" r:id="rId7"/>
    <p:sldId id="373" r:id="rId8"/>
    <p:sldId id="327" r:id="rId9"/>
    <p:sldId id="374" r:id="rId10"/>
    <p:sldId id="377" r:id="rId11"/>
    <p:sldId id="376" r:id="rId12"/>
    <p:sldId id="330" r:id="rId13"/>
    <p:sldId id="271" r:id="rId14"/>
    <p:sldId id="343" r:id="rId15"/>
    <p:sldId id="344" r:id="rId16"/>
    <p:sldId id="379" r:id="rId17"/>
    <p:sldId id="381" r:id="rId18"/>
    <p:sldId id="380" r:id="rId19"/>
    <p:sldId id="395" r:id="rId20"/>
    <p:sldId id="260" r:id="rId21"/>
    <p:sldId id="259" r:id="rId22"/>
    <p:sldId id="367" r:id="rId23"/>
    <p:sldId id="389" r:id="rId24"/>
    <p:sldId id="333" r:id="rId25"/>
    <p:sldId id="349" r:id="rId26"/>
    <p:sldId id="350" r:id="rId27"/>
    <p:sldId id="386" r:id="rId28"/>
    <p:sldId id="383" r:id="rId29"/>
    <p:sldId id="391" r:id="rId30"/>
    <p:sldId id="384" r:id="rId31"/>
    <p:sldId id="385" r:id="rId32"/>
    <p:sldId id="348" r:id="rId33"/>
    <p:sldId id="670" r:id="rId34"/>
    <p:sldId id="358" r:id="rId35"/>
    <p:sldId id="393" r:id="rId36"/>
  </p:sldIdLst>
  <p:sldSz cx="9144000" cy="5143500" type="screen16x9"/>
  <p:notesSz cx="7099300" cy="10234613"/>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75" algn="l" rtl="0" fontAlgn="base">
      <a:spcBef>
        <a:spcPct val="0"/>
      </a:spcBef>
      <a:spcAft>
        <a:spcPct val="0"/>
      </a:spcAft>
      <a:defRPr kern="1200">
        <a:solidFill>
          <a:schemeClr val="tx1"/>
        </a:solidFill>
        <a:latin typeface="Arial" charset="0"/>
        <a:ea typeface="+mn-ea"/>
        <a:cs typeface="+mn-cs"/>
      </a:defRPr>
    </a:lvl2pPr>
    <a:lvl3pPr marL="685749" algn="l" rtl="0" fontAlgn="base">
      <a:spcBef>
        <a:spcPct val="0"/>
      </a:spcBef>
      <a:spcAft>
        <a:spcPct val="0"/>
      </a:spcAft>
      <a:defRPr kern="1200">
        <a:solidFill>
          <a:schemeClr val="tx1"/>
        </a:solidFill>
        <a:latin typeface="Arial" charset="0"/>
        <a:ea typeface="+mn-ea"/>
        <a:cs typeface="+mn-cs"/>
      </a:defRPr>
    </a:lvl3pPr>
    <a:lvl4pPr marL="1028624" algn="l" rtl="0" fontAlgn="base">
      <a:spcBef>
        <a:spcPct val="0"/>
      </a:spcBef>
      <a:spcAft>
        <a:spcPct val="0"/>
      </a:spcAft>
      <a:defRPr kern="1200">
        <a:solidFill>
          <a:schemeClr val="tx1"/>
        </a:solidFill>
        <a:latin typeface="Arial" charset="0"/>
        <a:ea typeface="+mn-ea"/>
        <a:cs typeface="+mn-cs"/>
      </a:defRPr>
    </a:lvl4pPr>
    <a:lvl5pPr marL="1371498" algn="l" rtl="0" fontAlgn="base">
      <a:spcBef>
        <a:spcPct val="0"/>
      </a:spcBef>
      <a:spcAft>
        <a:spcPct val="0"/>
      </a:spcAft>
      <a:defRPr kern="1200">
        <a:solidFill>
          <a:schemeClr val="tx1"/>
        </a:solidFill>
        <a:latin typeface="Arial" charset="0"/>
        <a:ea typeface="+mn-ea"/>
        <a:cs typeface="+mn-cs"/>
      </a:defRPr>
    </a:lvl5pPr>
    <a:lvl6pPr marL="1714373" algn="l" defTabSz="685749" rtl="0" eaLnBrk="1" latinLnBrk="0" hangingPunct="1">
      <a:defRPr kern="1200">
        <a:solidFill>
          <a:schemeClr val="tx1"/>
        </a:solidFill>
        <a:latin typeface="Arial" charset="0"/>
        <a:ea typeface="+mn-ea"/>
        <a:cs typeface="+mn-cs"/>
      </a:defRPr>
    </a:lvl6pPr>
    <a:lvl7pPr marL="2057246" algn="l" defTabSz="685749" rtl="0" eaLnBrk="1" latinLnBrk="0" hangingPunct="1">
      <a:defRPr kern="1200">
        <a:solidFill>
          <a:schemeClr val="tx1"/>
        </a:solidFill>
        <a:latin typeface="Arial" charset="0"/>
        <a:ea typeface="+mn-ea"/>
        <a:cs typeface="+mn-cs"/>
      </a:defRPr>
    </a:lvl7pPr>
    <a:lvl8pPr marL="2400120" algn="l" defTabSz="685749" rtl="0" eaLnBrk="1" latinLnBrk="0" hangingPunct="1">
      <a:defRPr kern="1200">
        <a:solidFill>
          <a:schemeClr val="tx1"/>
        </a:solidFill>
        <a:latin typeface="Arial" charset="0"/>
        <a:ea typeface="+mn-ea"/>
        <a:cs typeface="+mn-cs"/>
      </a:defRPr>
    </a:lvl8pPr>
    <a:lvl9pPr marL="2742995" algn="l" defTabSz="685749"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D6"/>
    <a:srgbClr val="008000"/>
    <a:srgbClr val="FFF6A9"/>
    <a:srgbClr val="FFCC00"/>
    <a:srgbClr val="FF9999"/>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5374" autoAdjust="0"/>
  </p:normalViewPr>
  <p:slideViewPr>
    <p:cSldViewPr>
      <p:cViewPr varScale="1">
        <p:scale>
          <a:sx n="134" d="100"/>
          <a:sy n="134" d="100"/>
        </p:scale>
        <p:origin x="954" y="120"/>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75" algn="l" rtl="0" eaLnBrk="0" fontAlgn="base" hangingPunct="0">
      <a:spcBef>
        <a:spcPct val="30000"/>
      </a:spcBef>
      <a:spcAft>
        <a:spcPct val="0"/>
      </a:spcAft>
      <a:defRPr sz="900" kern="1200">
        <a:solidFill>
          <a:schemeClr val="tx1"/>
        </a:solidFill>
        <a:latin typeface="Arial" charset="0"/>
        <a:ea typeface="+mn-ea"/>
        <a:cs typeface="+mn-cs"/>
      </a:defRPr>
    </a:lvl2pPr>
    <a:lvl3pPr marL="685749" algn="l" rtl="0" eaLnBrk="0" fontAlgn="base" hangingPunct="0">
      <a:spcBef>
        <a:spcPct val="30000"/>
      </a:spcBef>
      <a:spcAft>
        <a:spcPct val="0"/>
      </a:spcAft>
      <a:defRPr sz="900" kern="1200">
        <a:solidFill>
          <a:schemeClr val="tx1"/>
        </a:solidFill>
        <a:latin typeface="Arial" charset="0"/>
        <a:ea typeface="+mn-ea"/>
        <a:cs typeface="+mn-cs"/>
      </a:defRPr>
    </a:lvl3pPr>
    <a:lvl4pPr marL="1028624" algn="l" rtl="0" eaLnBrk="0" fontAlgn="base" hangingPunct="0">
      <a:spcBef>
        <a:spcPct val="30000"/>
      </a:spcBef>
      <a:spcAft>
        <a:spcPct val="0"/>
      </a:spcAft>
      <a:defRPr sz="900" kern="1200">
        <a:solidFill>
          <a:schemeClr val="tx1"/>
        </a:solidFill>
        <a:latin typeface="Arial" charset="0"/>
        <a:ea typeface="+mn-ea"/>
        <a:cs typeface="+mn-cs"/>
      </a:defRPr>
    </a:lvl4pPr>
    <a:lvl5pPr marL="1371498" algn="l" rtl="0" eaLnBrk="0" fontAlgn="base" hangingPunct="0">
      <a:spcBef>
        <a:spcPct val="30000"/>
      </a:spcBef>
      <a:spcAft>
        <a:spcPct val="0"/>
      </a:spcAft>
      <a:defRPr sz="900" kern="1200">
        <a:solidFill>
          <a:schemeClr val="tx1"/>
        </a:solidFill>
        <a:latin typeface="Arial" charset="0"/>
        <a:ea typeface="+mn-ea"/>
        <a:cs typeface="+mn-cs"/>
      </a:defRPr>
    </a:lvl5pPr>
    <a:lvl6pPr marL="1714373" algn="l" defTabSz="685749" rtl="0" eaLnBrk="1" latinLnBrk="0" hangingPunct="1">
      <a:defRPr sz="900" kern="1200">
        <a:solidFill>
          <a:schemeClr val="tx1"/>
        </a:solidFill>
        <a:latin typeface="+mn-lt"/>
        <a:ea typeface="+mn-ea"/>
        <a:cs typeface="+mn-cs"/>
      </a:defRPr>
    </a:lvl6pPr>
    <a:lvl7pPr marL="2057246" algn="l" defTabSz="685749" rtl="0" eaLnBrk="1" latinLnBrk="0" hangingPunct="1">
      <a:defRPr sz="900" kern="1200">
        <a:solidFill>
          <a:schemeClr val="tx1"/>
        </a:solidFill>
        <a:latin typeface="+mn-lt"/>
        <a:ea typeface="+mn-ea"/>
        <a:cs typeface="+mn-cs"/>
      </a:defRPr>
    </a:lvl7pPr>
    <a:lvl8pPr marL="2400120" algn="l" defTabSz="685749" rtl="0" eaLnBrk="1" latinLnBrk="0" hangingPunct="1">
      <a:defRPr sz="900" kern="1200">
        <a:solidFill>
          <a:schemeClr val="tx1"/>
        </a:solidFill>
        <a:latin typeface="+mn-lt"/>
        <a:ea typeface="+mn-ea"/>
        <a:cs typeface="+mn-cs"/>
      </a:defRPr>
    </a:lvl8pPr>
    <a:lvl9pPr marL="2742995" algn="l" defTabSz="685749"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a:t>
            </a:r>
            <a:r>
              <a:rPr lang="en-US" baseline="0"/>
              <a:t>and the reference </a:t>
            </a:r>
            <a:r>
              <a:rPr lang="en-US" baseline="0" dirty="0"/>
              <a:t>to </a:t>
            </a:r>
            <a:r>
              <a:rPr lang="en-US" baseline="0" dirty="0" err="1"/>
              <a:t>ai.berkeley.edu</a:t>
            </a:r>
            <a:r>
              <a:rPr lang="en-US" baseline="0" dirty="0"/>
              <a:t>.  Thanks!</a:t>
            </a:r>
            <a:endParaRPr lang="en-US" sz="900" dirty="0">
              <a:latin typeface="Calibri"/>
              <a:cs typeface="Calibri"/>
            </a:endParaRP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Futura/Maria</a:t>
            </a:r>
          </a:p>
          <a:p>
            <a:r>
              <a:rPr lang="en-US" dirty="0"/>
              <a:t>HAL</a:t>
            </a:r>
          </a:p>
          <a:p>
            <a:r>
              <a:rPr lang="en-US" dirty="0" err="1"/>
              <a:t>Termainator</a:t>
            </a:r>
            <a:endParaRPr lang="en-US" dirty="0"/>
          </a:p>
          <a:p>
            <a:r>
              <a:rPr lang="en-US" dirty="0"/>
              <a:t>Agent Smith</a:t>
            </a:r>
          </a:p>
          <a:p>
            <a:r>
              <a:rPr lang="en-US" dirty="0"/>
              <a:t>Ava</a:t>
            </a:r>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4266569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Robots help nurses in hospitals deliver stuff to different rooms</a:t>
            </a:r>
          </a:p>
        </p:txBody>
      </p:sp>
      <p:sp>
        <p:nvSpPr>
          <p:cNvPr id="4" name="Slide Number Placeholder 3"/>
          <p:cNvSpPr>
            <a:spLocks noGrp="1"/>
          </p:cNvSpPr>
          <p:nvPr>
            <p:ph type="sldNum" sz="quarter" idx="5"/>
          </p:nvPr>
        </p:nvSpPr>
        <p:spPr/>
        <p:txBody>
          <a:bodyPr/>
          <a:lstStyle/>
          <a:p>
            <a:fld id="{D58D200E-B8F0-7F42-8730-8CDA0DD14E87}" type="slidenum">
              <a:rPr lang="en-US" smtClean="0"/>
              <a:t>20</a:t>
            </a:fld>
            <a:endParaRPr lang="en-US"/>
          </a:p>
        </p:txBody>
      </p:sp>
    </p:spTree>
    <p:extLst>
      <p:ext uri="{BB962C8B-B14F-4D97-AF65-F5344CB8AC3E}">
        <p14:creationId xmlns:p14="http://schemas.microsoft.com/office/powerpoint/2010/main" val="263233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drones that record </a:t>
            </a:r>
            <a:r>
              <a:rPr lang="en-US" dirty="0" err="1"/>
              <a:t>cooll</a:t>
            </a:r>
            <a:r>
              <a:rPr lang="en-US" dirty="0"/>
              <a:t> videos of us as we do outdoor activities</a:t>
            </a:r>
          </a:p>
          <a:p>
            <a:r>
              <a:rPr lang="en-US" dirty="0"/>
              <a:t>Or in my case, </a:t>
            </a:r>
          </a:p>
        </p:txBody>
      </p:sp>
      <p:sp>
        <p:nvSpPr>
          <p:cNvPr id="4" name="Slide Number Placeholder 3"/>
          <p:cNvSpPr>
            <a:spLocks noGrp="1"/>
          </p:cNvSpPr>
          <p:nvPr>
            <p:ph type="sldNum" sz="quarter" idx="5"/>
          </p:nvPr>
        </p:nvSpPr>
        <p:spPr/>
        <p:txBody>
          <a:bodyPr/>
          <a:lstStyle/>
          <a:p>
            <a:fld id="{D58D200E-B8F0-7F42-8730-8CDA0DD14E87}" type="slidenum">
              <a:rPr lang="en-US" smtClean="0"/>
              <a:t>21</a:t>
            </a:fld>
            <a:endParaRPr lang="en-US"/>
          </a:p>
        </p:txBody>
      </p:sp>
    </p:spTree>
    <p:extLst>
      <p:ext uri="{BB962C8B-B14F-4D97-AF65-F5344CB8AC3E}">
        <p14:creationId xmlns:p14="http://schemas.microsoft.com/office/powerpoint/2010/main" val="123255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Mountain road example: https://</a:t>
            </a:r>
            <a:r>
              <a:rPr lang="en-US" dirty="0" err="1"/>
              <a:t>www.wired.com</a:t>
            </a:r>
            <a:r>
              <a:rPr lang="en-US" dirty="0"/>
              <a:t>/2010/11/</a:t>
            </a:r>
            <a:r>
              <a:rPr lang="en-US" dirty="0" err="1"/>
              <a:t>audis</a:t>
            </a:r>
            <a:r>
              <a:rPr lang="en-US" dirty="0"/>
              <a:t>-robotic-car-climbs-pikes-peak/</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88566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35</a:t>
            </a:fld>
            <a:endParaRPr lang="en-US"/>
          </a:p>
        </p:txBody>
      </p:sp>
    </p:spTree>
    <p:extLst>
      <p:ext uri="{BB962C8B-B14F-4D97-AF65-F5344CB8AC3E}">
        <p14:creationId xmlns:p14="http://schemas.microsoft.com/office/powerpoint/2010/main" val="220626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268482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modality, new lecturer, new edition, new timing! Lost &gt;2 hours of class time.</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27751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100% on HW, projects; 73% on exams is enough for an A</a:t>
            </a:r>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4</a:t>
            </a:fld>
            <a:endParaRPr lang="en-US"/>
          </a:p>
        </p:txBody>
      </p:sp>
    </p:spTree>
    <p:extLst>
      <p:ext uri="{BB962C8B-B14F-4D97-AF65-F5344CB8AC3E}">
        <p14:creationId xmlns:p14="http://schemas.microsoft.com/office/powerpoint/2010/main" val="133777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346428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57861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36777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336615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type into chat when you recognize the robot (just once!)</a:t>
            </a:r>
          </a:p>
          <a:p>
            <a:r>
              <a:rPr lang="en-US" dirty="0"/>
              <a:t>C3PO,</a:t>
            </a:r>
            <a:r>
              <a:rPr lang="en-US" baseline="0" dirty="0"/>
              <a:t> what does he do?  Essentially </a:t>
            </a:r>
            <a:r>
              <a:rPr lang="en-US" baseline="0" dirty="0" err="1"/>
              <a:t>google</a:t>
            </a:r>
            <a:r>
              <a:rPr lang="en-US" baseline="0" dirty="0"/>
              <a:t> translate, (but with anxiety disorder!)</a:t>
            </a:r>
          </a:p>
          <a:p>
            <a:r>
              <a:rPr lang="en-US" baseline="0" dirty="0"/>
              <a:t>R2D2 – what does he do, yeah, not so sure</a:t>
            </a:r>
          </a:p>
          <a:p>
            <a:r>
              <a:rPr lang="en-US" baseline="0" dirty="0"/>
              <a:t>These are all good</a:t>
            </a: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277103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5"/>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9DA89E-531D-460B-A325-EE945A0840AE}"/>
              </a:ext>
            </a:extLst>
          </p:cNvPr>
          <p:cNvSpPr>
            <a:spLocks noGrp="1"/>
          </p:cNvSpPr>
          <p:nvPr>
            <p:ph type="title" hasCustomPrompt="1"/>
          </p:nvPr>
        </p:nvSpPr>
        <p:spPr>
          <a:xfrm>
            <a:off x="724173" y="307769"/>
            <a:ext cx="6496898" cy="947851"/>
          </a:xfrm>
          <a:prstGeom prst="rect">
            <a:avLst/>
          </a:prstGeom>
        </p:spPr>
        <p:txBody>
          <a:bodyPr/>
          <a:lstStyle>
            <a:lvl1pPr>
              <a:lnSpc>
                <a:spcPct val="80000"/>
              </a:lnSpc>
              <a:defRPr sz="3600" b="1">
                <a:solidFill>
                  <a:srgbClr val="060646"/>
                </a:solidFill>
                <a:latin typeface="Arial" panose="020B0604020202020204" pitchFamily="34" charset="0"/>
                <a:cs typeface="Arial" panose="020B0604020202020204" pitchFamily="34" charset="0"/>
              </a:defRPr>
            </a:lvl1pPr>
          </a:lstStyle>
          <a:p>
            <a:r>
              <a:rPr lang="en-GB" noProof="0" dirty="0"/>
              <a:t>Title of the slide on two lines if necessary / Arial 48</a:t>
            </a:r>
          </a:p>
        </p:txBody>
      </p:sp>
      <p:sp>
        <p:nvSpPr>
          <p:cNvPr id="6" name="Rectangle 5">
            <a:extLst>
              <a:ext uri="{FF2B5EF4-FFF2-40B4-BE49-F238E27FC236}">
                <a16:creationId xmlns:a16="http://schemas.microsoft.com/office/drawing/2014/main" id="{2B12F3FC-84FC-4AAD-B554-F912A866951B}"/>
              </a:ext>
            </a:extLst>
          </p:cNvPr>
          <p:cNvSpPr/>
          <p:nvPr userDrawn="1"/>
        </p:nvSpPr>
        <p:spPr>
          <a:xfrm>
            <a:off x="0" y="1"/>
            <a:ext cx="563288" cy="562796"/>
          </a:xfrm>
          <a:prstGeom prst="rect">
            <a:avLst/>
          </a:prstGeom>
          <a:solidFill>
            <a:srgbClr val="FF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13">
            <a:extLst>
              <a:ext uri="{FF2B5EF4-FFF2-40B4-BE49-F238E27FC236}">
                <a16:creationId xmlns:a16="http://schemas.microsoft.com/office/drawing/2014/main" id="{B1DC64DE-99CD-41A4-9D73-AB2ECC410597}"/>
              </a:ext>
            </a:extLst>
          </p:cNvPr>
          <p:cNvSpPr>
            <a:spLocks noGrp="1"/>
          </p:cNvSpPr>
          <p:nvPr>
            <p:ph type="body" sz="quarter" idx="10" hasCustomPrompt="1"/>
          </p:nvPr>
        </p:nvSpPr>
        <p:spPr>
          <a:xfrm>
            <a:off x="724172" y="1487905"/>
            <a:ext cx="2712382" cy="438580"/>
          </a:xfrm>
          <a:prstGeom prst="rect">
            <a:avLst/>
          </a:prstGeom>
          <a:solidFill>
            <a:srgbClr val="060646"/>
          </a:solidFill>
        </p:spPr>
        <p:txBody>
          <a:bodyPr wrap="none" lIns="108000" rIns="108000" anchor="ctr">
            <a:spAutoFit/>
          </a:bodyPr>
          <a:lstStyle>
            <a:lvl1pPr marL="0" indent="0">
              <a:lnSpc>
                <a:spcPct val="100000"/>
              </a:lnSpc>
              <a:spcBef>
                <a:spcPts val="0"/>
              </a:spcBef>
              <a:buNone/>
              <a:defRPr sz="2400" b="1">
                <a:solidFill>
                  <a:schemeClr val="bg1"/>
                </a:solidFill>
                <a:latin typeface="Arial" panose="020B0604020202020204" pitchFamily="34" charset="0"/>
                <a:cs typeface="Arial" panose="020B0604020202020204" pitchFamily="34" charset="0"/>
              </a:defRPr>
            </a:lvl1pPr>
          </a:lstStyle>
          <a:p>
            <a:pPr lvl="0"/>
            <a:r>
              <a:rPr lang="en-GB" noProof="0" dirty="0"/>
              <a:t>Subtitle / Arial 32</a:t>
            </a:r>
          </a:p>
        </p:txBody>
      </p:sp>
      <p:sp>
        <p:nvSpPr>
          <p:cNvPr id="17" name="Espace réservé du texte 16">
            <a:extLst>
              <a:ext uri="{FF2B5EF4-FFF2-40B4-BE49-F238E27FC236}">
                <a16:creationId xmlns:a16="http://schemas.microsoft.com/office/drawing/2014/main" id="{3487C54C-48EC-4290-BD46-A253421C529E}"/>
              </a:ext>
            </a:extLst>
          </p:cNvPr>
          <p:cNvSpPr>
            <a:spLocks noGrp="1"/>
          </p:cNvSpPr>
          <p:nvPr>
            <p:ph type="body" sz="quarter" idx="11" hasCustomPrompt="1"/>
          </p:nvPr>
        </p:nvSpPr>
        <p:spPr>
          <a:xfrm>
            <a:off x="724172" y="2098785"/>
            <a:ext cx="7749752" cy="2736947"/>
          </a:xfrm>
          <a:prstGeom prst="rect">
            <a:avLst/>
          </a:prstGeom>
        </p:spPr>
        <p:txBody>
          <a:bodyPr lIns="108000" rIns="108000"/>
          <a:lstStyle>
            <a:lvl1pPr marL="0" indent="0">
              <a:lnSpc>
                <a:spcPct val="100000"/>
              </a:lnSpc>
              <a:spcBef>
                <a:spcPts val="0"/>
              </a:spcBef>
              <a:spcAft>
                <a:spcPts val="450"/>
              </a:spcAft>
              <a:buNone/>
              <a:defRPr sz="1800">
                <a:solidFill>
                  <a:srgbClr val="0040CD"/>
                </a:solidFill>
                <a:latin typeface="Arial" panose="020B0604020202020204" pitchFamily="34" charset="0"/>
                <a:cs typeface="Arial" panose="020B0604020202020204" pitchFamily="34" charset="0"/>
              </a:defRPr>
            </a:lvl1pPr>
            <a:lvl2pPr marL="271463" indent="-271463">
              <a:lnSpc>
                <a:spcPct val="100000"/>
              </a:lnSpc>
              <a:spcBef>
                <a:spcPts val="0"/>
              </a:spcBef>
              <a:spcAft>
                <a:spcPts val="450"/>
              </a:spcAft>
              <a:buFont typeface="Wingdings" panose="05000000000000000000" pitchFamily="2" charset="2"/>
              <a:buChar char="§"/>
              <a:defRPr sz="1800">
                <a:solidFill>
                  <a:srgbClr val="0040CD"/>
                </a:solidFill>
                <a:latin typeface="Arial" panose="020B0604020202020204" pitchFamily="34" charset="0"/>
                <a:cs typeface="Arial" panose="020B0604020202020204" pitchFamily="34" charset="0"/>
              </a:defRPr>
            </a:lvl2pPr>
          </a:lstStyle>
          <a:p>
            <a:pPr lvl="0"/>
            <a:r>
              <a:rPr lang="en-GB" noProof="0" dirty="0"/>
              <a:t>Your body text here / Arial 24.</a:t>
            </a:r>
          </a:p>
          <a:p>
            <a:pPr lvl="1"/>
            <a:r>
              <a:rPr lang="en-GB" noProof="0" dirty="0"/>
              <a:t>Your list here / Arial 24.</a:t>
            </a:r>
          </a:p>
        </p:txBody>
      </p:sp>
    </p:spTree>
    <p:extLst>
      <p:ext uri="{BB962C8B-B14F-4D97-AF65-F5344CB8AC3E}">
        <p14:creationId xmlns:p14="http://schemas.microsoft.com/office/powerpoint/2010/main" val="242695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75" indent="0">
              <a:buNone/>
              <a:defRPr sz="1400"/>
            </a:lvl2pPr>
            <a:lvl3pPr marL="685749" indent="0">
              <a:buNone/>
              <a:defRPr sz="1200"/>
            </a:lvl3pPr>
            <a:lvl4pPr marL="1028624" indent="0">
              <a:buNone/>
              <a:defRPr sz="1100"/>
            </a:lvl4pPr>
            <a:lvl5pPr marL="1371498" indent="0">
              <a:buNone/>
              <a:defRPr sz="1100"/>
            </a:lvl5pPr>
            <a:lvl6pPr marL="1714373" indent="0">
              <a:buNone/>
              <a:defRPr sz="1100"/>
            </a:lvl6pPr>
            <a:lvl7pPr marL="2057246" indent="0">
              <a:buNone/>
              <a:defRPr sz="1100"/>
            </a:lvl7pPr>
            <a:lvl8pPr marL="2400120" indent="0">
              <a:buNone/>
              <a:defRPr sz="1100"/>
            </a:lvl8pPr>
            <a:lvl9pPr marL="2742995"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1151335"/>
            <a:ext cx="3030141"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2"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2" y="1151335"/>
            <a:ext cx="3031331" cy="479822"/>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2"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3"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90" y="204791"/>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3" y="1076328"/>
            <a:ext cx="2256235" cy="351829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endParaRPr lang="en-US" noProof="0"/>
          </a:p>
        </p:txBody>
      </p:sp>
      <p:sp>
        <p:nvSpPr>
          <p:cNvPr id="4" name="Text Placeholder 3"/>
          <p:cNvSpPr>
            <a:spLocks noGrp="1"/>
          </p:cNvSpPr>
          <p:nvPr>
            <p:ph type="body" sz="half" idx="2"/>
          </p:nvPr>
        </p:nvSpPr>
        <p:spPr>
          <a:xfrm>
            <a:off x="1344216" y="4025506"/>
            <a:ext cx="4114800" cy="603647"/>
          </a:xfrm>
        </p:spPr>
        <p:txBody>
          <a:bodyPr/>
          <a:lstStyle>
            <a:lvl1pPr marL="0" indent="0">
              <a:buNone/>
              <a:defRPr sz="1100"/>
            </a:lvl1pPr>
            <a:lvl2pPr marL="342875" indent="0">
              <a:buNone/>
              <a:defRPr sz="900"/>
            </a:lvl2pPr>
            <a:lvl3pPr marL="685749" indent="0">
              <a:buNone/>
              <a:defRPr sz="800"/>
            </a:lvl3pPr>
            <a:lvl4pPr marL="1028624" indent="0">
              <a:buNone/>
              <a:defRPr sz="700"/>
            </a:lvl4pPr>
            <a:lvl5pPr marL="1371498" indent="0">
              <a:buNone/>
              <a:defRPr sz="700"/>
            </a:lvl5pPr>
            <a:lvl6pPr marL="1714373" indent="0">
              <a:buNone/>
              <a:defRPr sz="700"/>
            </a:lvl6pPr>
            <a:lvl7pPr marL="2057246" indent="0">
              <a:buNone/>
              <a:defRPr sz="700"/>
            </a:lvl7pPr>
            <a:lvl8pPr marL="2400120" indent="0">
              <a:buNone/>
              <a:defRPr sz="700"/>
            </a:lvl8pPr>
            <a:lvl9pPr marL="2742995"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6" tIns="34289" rIns="68576" bIns="34289"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04800" y="1047752"/>
            <a:ext cx="8534400" cy="3546873"/>
          </a:xfrm>
          <a:prstGeom prst="rect">
            <a:avLst/>
          </a:prstGeom>
          <a:noFill/>
          <a:ln w="9525">
            <a:noFill/>
            <a:miter lim="800000"/>
            <a:headEnd/>
            <a:tailEnd/>
          </a:ln>
        </p:spPr>
        <p:txBody>
          <a:bodyPr vert="horz" wrap="square" lIns="68576" tIns="34289" rIns="68576"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6" tIns="34289" rIns="68576"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6" tIns="34289" rIns="68576"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6" tIns="34289" rIns="68576"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773433"/>
            <a:ext cx="9144000" cy="4571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6" tIns="34289" rIns="68576"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92"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3" r:id="rId12"/>
  </p:sldLayoutIdLst>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75" algn="ctr" rtl="0" fontAlgn="base">
        <a:spcBef>
          <a:spcPct val="0"/>
        </a:spcBef>
        <a:spcAft>
          <a:spcPct val="0"/>
        </a:spcAft>
        <a:defRPr sz="3300">
          <a:solidFill>
            <a:schemeClr val="tx2"/>
          </a:solidFill>
          <a:latin typeface="Arial" charset="0"/>
        </a:defRPr>
      </a:lvl6pPr>
      <a:lvl7pPr marL="685749" algn="ctr" rtl="0" fontAlgn="base">
        <a:spcBef>
          <a:spcPct val="0"/>
        </a:spcBef>
        <a:spcAft>
          <a:spcPct val="0"/>
        </a:spcAft>
        <a:defRPr sz="3300">
          <a:solidFill>
            <a:schemeClr val="tx2"/>
          </a:solidFill>
          <a:latin typeface="Arial" charset="0"/>
        </a:defRPr>
      </a:lvl7pPr>
      <a:lvl8pPr marL="1028624" algn="ctr" rtl="0" fontAlgn="base">
        <a:spcBef>
          <a:spcPct val="0"/>
        </a:spcBef>
        <a:spcAft>
          <a:spcPct val="0"/>
        </a:spcAft>
        <a:defRPr sz="3300">
          <a:solidFill>
            <a:schemeClr val="tx2"/>
          </a:solidFill>
          <a:latin typeface="Arial" charset="0"/>
        </a:defRPr>
      </a:lvl8pPr>
      <a:lvl9pPr marL="1371498" algn="ctr" rtl="0" fontAlgn="base">
        <a:spcBef>
          <a:spcPct val="0"/>
        </a:spcBef>
        <a:spcAft>
          <a:spcPct val="0"/>
        </a:spcAft>
        <a:defRPr sz="3300">
          <a:solidFill>
            <a:schemeClr val="tx2"/>
          </a:solidFill>
          <a:latin typeface="Arial" charset="0"/>
        </a:defRPr>
      </a:lvl9pPr>
    </p:titleStyle>
    <p:bodyStyle>
      <a:lvl1pPr marL="257156" indent="-257156"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71" indent="-21429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186" indent="-171438"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60" indent="-171438"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935" indent="-171438"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809"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684"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558"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433"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nst.eecs.berkeley.edu/webacct" TargetMode="External"/><Relationship Id="rId2" Type="http://schemas.openxmlformats.org/officeDocument/2006/relationships/hyperlink" Target="https://inst.eecs.berkeley.edu/~cs188" TargetMode="External"/><Relationship Id="rId1" Type="http://schemas.openxmlformats.org/officeDocument/2006/relationships/slideLayout" Target="../slideLayouts/slideLayout2.xml"/><Relationship Id="rId4" Type="http://schemas.openxmlformats.org/officeDocument/2006/relationships/hyperlink" Target="https://eecs.berkeley.edu/resources/undergrads/cs/degree-reqs/enrollment-polic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tiff"/><Relationship Id="rId4" Type="http://schemas.openxmlformats.org/officeDocument/2006/relationships/image" Target="../media/image61.tif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gif"/><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s188@berkeley.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hyperlink" Target="http://inst.cs.berkeley.edu/~cs18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09552"/>
            <a:ext cx="9144000" cy="1102519"/>
          </a:xfrm>
        </p:spPr>
        <p:txBody>
          <a:bodyPr/>
          <a:lstStyle/>
          <a:p>
            <a:pPr eaLnBrk="1" hangingPunct="1"/>
            <a:r>
              <a:rPr lang="en-US" dirty="0"/>
              <a:t>CS 188: Artificial Intelligence</a:t>
            </a:r>
            <a:br>
              <a:rPr lang="en-US" dirty="0"/>
            </a:br>
            <a:endParaRPr lang="en-US" sz="2700" dirty="0"/>
          </a:p>
        </p:txBody>
      </p:sp>
      <p:sp>
        <p:nvSpPr>
          <p:cNvPr id="5123" name="Rectangle 6"/>
          <p:cNvSpPr>
            <a:spLocks noGrp="1" noChangeArrowheads="1"/>
          </p:cNvSpPr>
          <p:nvPr>
            <p:ph type="subTitle" idx="1"/>
          </p:nvPr>
        </p:nvSpPr>
        <p:spPr>
          <a:xfrm>
            <a:off x="0" y="971550"/>
            <a:ext cx="9144000" cy="1143000"/>
          </a:xfrm>
        </p:spPr>
        <p:txBody>
          <a:bodyPr/>
          <a:lstStyle/>
          <a:p>
            <a:pPr eaLnBrk="1" hangingPunct="1"/>
            <a:r>
              <a:rPr lang="en-US" sz="3200" dirty="0"/>
              <a:t>Introduction</a:t>
            </a:r>
          </a:p>
        </p:txBody>
      </p:sp>
      <p:sp>
        <p:nvSpPr>
          <p:cNvPr id="5124" name="Text Box 7"/>
          <p:cNvSpPr txBox="1">
            <a:spLocks noChangeArrowheads="1"/>
          </p:cNvSpPr>
          <p:nvPr/>
        </p:nvSpPr>
        <p:spPr bwMode="auto">
          <a:xfrm>
            <a:off x="1143000" y="4686302"/>
            <a:ext cx="4400550" cy="346247"/>
          </a:xfrm>
          <a:prstGeom prst="rect">
            <a:avLst/>
          </a:prstGeom>
          <a:noFill/>
          <a:ln w="9525">
            <a:noFill/>
            <a:miter lim="800000"/>
            <a:headEnd/>
            <a:tailEnd/>
          </a:ln>
        </p:spPr>
        <p:txBody>
          <a:bodyPr lIns="68576" tIns="34289" rIns="68576" bIns="34289">
            <a:spAutoFit/>
          </a:bodyPr>
          <a:lstStyle/>
          <a:p>
            <a:pPr>
              <a:spcBef>
                <a:spcPct val="50000"/>
              </a:spcBef>
            </a:pPr>
            <a:endParaRPr lang="en-US"/>
          </a:p>
        </p:txBody>
      </p:sp>
      <p:sp>
        <p:nvSpPr>
          <p:cNvPr id="5125" name="Text Box 8"/>
          <p:cNvSpPr txBox="1">
            <a:spLocks noChangeArrowheads="1"/>
          </p:cNvSpPr>
          <p:nvPr/>
        </p:nvSpPr>
        <p:spPr bwMode="auto">
          <a:xfrm>
            <a:off x="0" y="4019552"/>
            <a:ext cx="9144000" cy="346247"/>
          </a:xfrm>
          <a:prstGeom prst="rect">
            <a:avLst/>
          </a:prstGeom>
          <a:noFill/>
          <a:ln w="9525">
            <a:noFill/>
            <a:miter lim="800000"/>
            <a:headEnd/>
            <a:tailEnd/>
          </a:ln>
        </p:spPr>
        <p:txBody>
          <a:bodyPr wrap="square" lIns="68576" tIns="34289" rIns="68576" bIns="34289">
            <a:spAutoFit/>
          </a:bodyPr>
          <a:lstStyle/>
          <a:p>
            <a:pPr algn="ctr">
              <a:spcBef>
                <a:spcPct val="50000"/>
              </a:spcBef>
            </a:pPr>
            <a:r>
              <a:rPr lang="en-US" dirty="0">
                <a:latin typeface="Calibri"/>
                <a:cs typeface="Calibri"/>
              </a:rPr>
              <a:t>Instructors: Stuart Russell and Dawn Song</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04288" y="1849713"/>
            <a:ext cx="4517136" cy="20174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rIns="99058"/>
          <a:lstStyle/>
          <a:p>
            <a:r>
              <a:rPr lang="en-US" dirty="0"/>
              <a:t>Announcements This Week</a:t>
            </a:r>
          </a:p>
        </p:txBody>
      </p:sp>
      <p:sp>
        <p:nvSpPr>
          <p:cNvPr id="26628" name="Rectangle 5"/>
          <p:cNvSpPr>
            <a:spLocks noGrp="1" noChangeArrowheads="1"/>
          </p:cNvSpPr>
          <p:nvPr>
            <p:ph type="body" idx="1"/>
          </p:nvPr>
        </p:nvSpPr>
        <p:spPr>
          <a:xfrm>
            <a:off x="342900" y="895350"/>
            <a:ext cx="8724900" cy="3448050"/>
          </a:xfrm>
        </p:spPr>
        <p:txBody>
          <a:bodyPr rIns="99058"/>
          <a:lstStyle/>
          <a:p>
            <a:pPr>
              <a:lnSpc>
                <a:spcPct val="90000"/>
              </a:lnSpc>
              <a:buClr>
                <a:srgbClr val="1212D2"/>
              </a:buClr>
              <a:buFont typeface="Arial" charset="0"/>
              <a:buChar char="•"/>
            </a:pPr>
            <a:r>
              <a:rPr lang="en-US" sz="1500" dirty="0">
                <a:solidFill>
                  <a:srgbClr val="1212D2"/>
                </a:solidFill>
              </a:rPr>
              <a:t>Important this week:</a:t>
            </a:r>
          </a:p>
          <a:p>
            <a:pPr marL="586964" lvl="1">
              <a:lnSpc>
                <a:spcPct val="90000"/>
              </a:lnSpc>
              <a:spcBef>
                <a:spcPts val="900"/>
              </a:spcBef>
              <a:buFont typeface="Arial" charset="0"/>
              <a:buChar char="•"/>
            </a:pPr>
            <a:r>
              <a:rPr lang="en-US" sz="1500" b="1" dirty="0"/>
              <a:t>Check out website: </a:t>
            </a:r>
            <a:r>
              <a:rPr lang="en-US" sz="1500" dirty="0">
                <a:hlinkClick r:id="rId2"/>
              </a:rPr>
              <a:t>https://inst.eecs.berkeley.edu/~cs188</a:t>
            </a:r>
            <a:r>
              <a:rPr lang="en-US" sz="1500" dirty="0"/>
              <a:t>   (has links to homework, projects)</a:t>
            </a:r>
          </a:p>
          <a:p>
            <a:pPr marL="586964" lvl="1">
              <a:lnSpc>
                <a:spcPct val="90000"/>
              </a:lnSpc>
              <a:spcBef>
                <a:spcPts val="900"/>
              </a:spcBef>
              <a:buFont typeface="Arial" charset="0"/>
              <a:buChar char="•"/>
            </a:pPr>
            <a:r>
              <a:rPr lang="en-US" sz="1500" b="1" dirty="0"/>
              <a:t>Register</a:t>
            </a:r>
            <a:r>
              <a:rPr lang="en-US" sz="1500" dirty="0"/>
              <a:t> on </a:t>
            </a:r>
            <a:r>
              <a:rPr lang="en-US" sz="1500" b="1" dirty="0" err="1"/>
              <a:t>Gradescope</a:t>
            </a:r>
            <a:r>
              <a:rPr lang="en-US" sz="1500" b="1" dirty="0"/>
              <a:t> and Piazza</a:t>
            </a:r>
            <a:r>
              <a:rPr lang="en-US" sz="1500" dirty="0"/>
              <a:t> (check your email for links)</a:t>
            </a:r>
            <a:endParaRPr lang="en-US" sz="1500" b="1" dirty="0"/>
          </a:p>
          <a:p>
            <a:pPr marL="586964" lvl="1">
              <a:lnSpc>
                <a:spcPct val="90000"/>
              </a:lnSpc>
              <a:spcBef>
                <a:spcPts val="900"/>
              </a:spcBef>
              <a:buFont typeface="Arial" charset="0"/>
              <a:buChar char="•"/>
            </a:pPr>
            <a:r>
              <a:rPr lang="en-US" sz="1500" b="1" dirty="0"/>
              <a:t>HW0: Math self-diagnostic</a:t>
            </a:r>
            <a:r>
              <a:rPr lang="en-US" sz="1500" dirty="0"/>
              <a:t> is online now (due on Monday 1/25 at 11:59pm)</a:t>
            </a:r>
          </a:p>
          <a:p>
            <a:pPr marL="586964" lvl="1">
              <a:lnSpc>
                <a:spcPct val="90000"/>
              </a:lnSpc>
              <a:spcBef>
                <a:spcPts val="900"/>
              </a:spcBef>
              <a:buFont typeface="Arial" charset="0"/>
              <a:buChar char="•"/>
            </a:pPr>
            <a:r>
              <a:rPr lang="en-US" sz="1500" b="1" dirty="0"/>
              <a:t>P0: Python tutorial</a:t>
            </a:r>
            <a:r>
              <a:rPr lang="en-US" sz="1500" dirty="0"/>
              <a:t> is online now (due on Friday 1/22 at 11:59pm)</a:t>
            </a:r>
          </a:p>
          <a:p>
            <a:pPr marL="586964" lvl="1">
              <a:lnSpc>
                <a:spcPct val="90000"/>
              </a:lnSpc>
              <a:spcBef>
                <a:spcPts val="900"/>
              </a:spcBef>
              <a:buFont typeface="Arial" charset="0"/>
              <a:buChar char="•"/>
            </a:pPr>
            <a:r>
              <a:rPr lang="en-US" sz="1500" b="1" dirty="0"/>
              <a:t>Instructional accounts: </a:t>
            </a:r>
            <a:r>
              <a:rPr lang="en-US" sz="1500" dirty="0"/>
              <a:t>if you want one, go to </a:t>
            </a:r>
            <a:r>
              <a:rPr lang="en-US" sz="1600" dirty="0">
                <a:hlinkClick r:id="rId3"/>
              </a:rPr>
              <a:t>https://inst.eecs.berkeley.edu/webacct</a:t>
            </a:r>
            <a:r>
              <a:rPr lang="en-US" sz="1600" dirty="0"/>
              <a:t> </a:t>
            </a:r>
            <a:endParaRPr lang="en-US" sz="1500" dirty="0"/>
          </a:p>
          <a:p>
            <a:pPr marL="586964" lvl="1">
              <a:lnSpc>
                <a:spcPct val="90000"/>
              </a:lnSpc>
              <a:buFont typeface="Arial" charset="0"/>
              <a:buChar char="•"/>
            </a:pPr>
            <a:endParaRPr lang="en-US" sz="1100" dirty="0"/>
          </a:p>
          <a:p>
            <a:pPr>
              <a:lnSpc>
                <a:spcPct val="90000"/>
              </a:lnSpc>
              <a:buClr>
                <a:srgbClr val="1212D2"/>
              </a:buClr>
              <a:buFont typeface="Arial" charset="0"/>
              <a:buChar char="•"/>
            </a:pPr>
            <a:r>
              <a:rPr lang="en-US" sz="1500" dirty="0">
                <a:solidFill>
                  <a:srgbClr val="1212D2"/>
                </a:solidFill>
              </a:rPr>
              <a:t>Also important:</a:t>
            </a:r>
          </a:p>
          <a:p>
            <a:pPr marL="586964" lvl="1">
              <a:lnSpc>
                <a:spcPct val="90000"/>
              </a:lnSpc>
              <a:spcBef>
                <a:spcPts val="900"/>
              </a:spcBef>
              <a:buClrTx/>
              <a:buFont typeface="Arial" charset="0"/>
              <a:buChar char="•"/>
            </a:pPr>
            <a:r>
              <a:rPr lang="en-US" sz="1500" b="1" dirty="0"/>
              <a:t>Waitlist</a:t>
            </a:r>
            <a:r>
              <a:rPr lang="en-US" sz="1500" dirty="0"/>
              <a:t>:  See </a:t>
            </a:r>
            <a:r>
              <a:rPr lang="en-US" sz="1400" dirty="0">
                <a:hlinkClick r:id="rId4"/>
              </a:rPr>
              <a:t>https://eecs.berkeley.edu/resources/undergrads/cs/degree-reqs/enrollment-policy</a:t>
            </a:r>
            <a:r>
              <a:rPr lang="en-US" sz="1400" dirty="0"/>
              <a:t> or google “Berkeley EECS enrollment”</a:t>
            </a:r>
          </a:p>
        </p:txBody>
      </p:sp>
    </p:spTree>
    <p:extLst>
      <p:ext uri="{BB962C8B-B14F-4D97-AF65-F5344CB8AC3E}">
        <p14:creationId xmlns:p14="http://schemas.microsoft.com/office/powerpoint/2010/main" val="3058270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2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 (see website)</a:t>
            </a:r>
          </a:p>
        </p:txBody>
      </p:sp>
      <p:sp>
        <p:nvSpPr>
          <p:cNvPr id="3" name="Content Placeholder 2"/>
          <p:cNvSpPr>
            <a:spLocks noGrp="1"/>
          </p:cNvSpPr>
          <p:nvPr>
            <p:ph idx="1"/>
          </p:nvPr>
        </p:nvSpPr>
        <p:spPr>
          <a:xfrm>
            <a:off x="304800" y="1047750"/>
            <a:ext cx="8610600" cy="3546873"/>
          </a:xfrm>
        </p:spPr>
        <p:txBody>
          <a:bodyPr/>
          <a:lstStyle/>
          <a:p>
            <a:r>
              <a:rPr lang="en-US" dirty="0"/>
              <a:t>For online lectures:</a:t>
            </a:r>
          </a:p>
          <a:p>
            <a:pPr lvl="1"/>
            <a:r>
              <a:rPr lang="en-US" dirty="0"/>
              <a:t>Camera on, mic off</a:t>
            </a:r>
          </a:p>
          <a:p>
            <a:pPr lvl="1"/>
            <a:r>
              <a:rPr lang="en-US" dirty="0"/>
              <a:t>Please do ask questions: “Hand Up” or write in Chat</a:t>
            </a:r>
          </a:p>
          <a:p>
            <a:pPr lvl="1"/>
            <a:r>
              <a:rPr lang="en-US" dirty="0"/>
              <a:t>Will occasionally split into multiple zoom rooms for collaborative problem-solving</a:t>
            </a:r>
          </a:p>
          <a:p>
            <a:r>
              <a:rPr lang="en-US" dirty="0"/>
              <a:t>We (staff) are here to help </a:t>
            </a:r>
          </a:p>
          <a:p>
            <a:pPr lvl="1"/>
            <a:r>
              <a:rPr lang="en-US" dirty="0"/>
              <a:t>Please do observe academic integrity policies!</a:t>
            </a:r>
          </a:p>
          <a:p>
            <a:pPr lvl="1"/>
            <a:r>
              <a:rPr lang="en-US" dirty="0"/>
              <a:t>Please don’t exclude your fellow students!</a:t>
            </a:r>
          </a:p>
        </p:txBody>
      </p:sp>
    </p:spTree>
    <p:extLst>
      <p:ext uri="{BB962C8B-B14F-4D97-AF65-F5344CB8AC3E}">
        <p14:creationId xmlns:p14="http://schemas.microsoft.com/office/powerpoint/2010/main" val="174040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457200" y="1352551"/>
            <a:ext cx="5638800" cy="3394472"/>
          </a:xfrm>
        </p:spPr>
        <p:txBody>
          <a:bodyPr/>
          <a:lstStyle/>
          <a:p>
            <a:pPr eaLnBrk="1" hangingPunct="1"/>
            <a:endParaRPr lang="en-US" sz="600" dirty="0"/>
          </a:p>
          <a:p>
            <a:pPr eaLnBrk="1" hangingPunct="1"/>
            <a:r>
              <a:rPr lang="en-US" dirty="0"/>
              <a:t>What is artificial intelligence?</a:t>
            </a:r>
          </a:p>
          <a:p>
            <a:pPr eaLnBrk="1" hangingPunct="1"/>
            <a:endParaRPr lang="en-US" dirty="0"/>
          </a:p>
          <a:p>
            <a:pPr eaLnBrk="1" hangingPunct="1"/>
            <a:r>
              <a:rPr lang="en-US" dirty="0"/>
              <a:t>Past: how did the ideas in AI come about?</a:t>
            </a:r>
          </a:p>
          <a:p>
            <a:pPr eaLnBrk="1" hangingPunct="1"/>
            <a:r>
              <a:rPr lang="en-US" dirty="0"/>
              <a:t>Present: what is the state of the art?</a:t>
            </a:r>
          </a:p>
          <a:p>
            <a:pPr eaLnBrk="1" hangingPunct="1"/>
            <a:r>
              <a:rPr lang="en-US" dirty="0"/>
              <a:t>Future: will robots take over the world?</a:t>
            </a:r>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954213" y="1123952"/>
            <a:ext cx="3037389" cy="3400423"/>
          </a:xfrm>
          <a:prstGeom prst="rect">
            <a:avLst/>
          </a:prstGeom>
          <a:noFill/>
        </p:spPr>
      </p:pic>
    </p:spTree>
    <p:extLst>
      <p:ext uri="{BB962C8B-B14F-4D97-AF65-F5344CB8AC3E}">
        <p14:creationId xmlns:p14="http://schemas.microsoft.com/office/powerpoint/2010/main" val="34589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Movie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81000" y="1257300"/>
            <a:ext cx="2411016" cy="354330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402" y="971551"/>
            <a:ext cx="2822575" cy="2258060"/>
          </a:xfrm>
          <a:prstGeom prst="rect">
            <a:avLst/>
          </a:prstGeom>
        </p:spPr>
      </p:pic>
      <p:pic>
        <p:nvPicPr>
          <p:cNvPr id="4" name="Picture 3"/>
          <p:cNvPicPr>
            <a:picLocks noChangeAspect="1"/>
          </p:cNvPicPr>
          <p:nvPr/>
        </p:nvPicPr>
        <p:blipFill>
          <a:blip r:embed="rId5"/>
          <a:stretch>
            <a:fillRect/>
          </a:stretch>
        </p:blipFill>
        <p:spPr>
          <a:xfrm>
            <a:off x="3124200" y="2952750"/>
            <a:ext cx="3898900" cy="208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7401" y="590550"/>
            <a:ext cx="3125738" cy="234377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10200" y="514352"/>
            <a:ext cx="3733800" cy="2333625"/>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36264" y="2495552"/>
            <a:ext cx="2607735" cy="2661227"/>
          </a:xfrm>
          <a:prstGeom prst="rect">
            <a:avLst/>
          </a:prstGeom>
        </p:spPr>
      </p:pic>
      <p:pic>
        <p:nvPicPr>
          <p:cNvPr id="5" name="Picture 4"/>
          <p:cNvPicPr>
            <a:picLocks noChangeAspect="1"/>
          </p:cNvPicPr>
          <p:nvPr/>
        </p:nvPicPr>
        <p:blipFill>
          <a:blip r:embed="rId9"/>
          <a:stretch>
            <a:fillRect/>
          </a:stretch>
        </p:blipFill>
        <p:spPr>
          <a:xfrm>
            <a:off x="3581400" y="2679700"/>
            <a:ext cx="3289300" cy="246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Movie AI</a:t>
            </a:r>
          </a:p>
        </p:txBody>
      </p:sp>
      <p:pic>
        <p:nvPicPr>
          <p:cNvPr id="7" name="Picture 6"/>
          <p:cNvPicPr>
            <a:picLocks noChangeAspect="1"/>
          </p:cNvPicPr>
          <p:nvPr/>
        </p:nvPicPr>
        <p:blipFill>
          <a:blip r:embed="rId3"/>
          <a:stretch>
            <a:fillRect/>
          </a:stretch>
        </p:blipFill>
        <p:spPr>
          <a:xfrm>
            <a:off x="228600" y="1200151"/>
            <a:ext cx="2347414" cy="3587750"/>
          </a:xfrm>
          <a:prstGeom prst="rect">
            <a:avLst/>
          </a:prstGeom>
        </p:spPr>
      </p:pic>
      <p:pic>
        <p:nvPicPr>
          <p:cNvPr id="8" name="Picture 7"/>
          <p:cNvPicPr>
            <a:picLocks noChangeAspect="1"/>
          </p:cNvPicPr>
          <p:nvPr/>
        </p:nvPicPr>
        <p:blipFill>
          <a:blip r:embed="rId4"/>
          <a:stretch>
            <a:fillRect/>
          </a:stretch>
        </p:blipFill>
        <p:spPr>
          <a:xfrm>
            <a:off x="2667002" y="1200151"/>
            <a:ext cx="3519399" cy="1816100"/>
          </a:xfrm>
          <a:prstGeom prst="rect">
            <a:avLst/>
          </a:prstGeom>
        </p:spPr>
      </p:pic>
      <p:pic>
        <p:nvPicPr>
          <p:cNvPr id="4" name="Picture 6" descr="t3-94"/>
          <p:cNvPicPr>
            <a:picLocks noChangeAspect="1" noChangeArrowheads="1"/>
          </p:cNvPicPr>
          <p:nvPr/>
        </p:nvPicPr>
        <p:blipFill>
          <a:blip r:embed="rId5" cstate="print"/>
          <a:srcRect/>
          <a:stretch>
            <a:fillRect/>
          </a:stretch>
        </p:blipFill>
        <p:spPr bwMode="auto">
          <a:xfrm>
            <a:off x="4648202" y="1504950"/>
            <a:ext cx="4216379" cy="2390404"/>
          </a:xfrm>
          <a:prstGeom prst="rect">
            <a:avLst/>
          </a:prstGeom>
          <a:noFill/>
          <a:ln w="9525">
            <a:noFill/>
            <a:miter lim="800000"/>
            <a:headEnd/>
            <a:tailEnd/>
          </a:ln>
        </p:spPr>
      </p:pic>
      <p:pic>
        <p:nvPicPr>
          <p:cNvPr id="5" name="Picture 8" descr="matrix-smith-dvd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85614" y="3143250"/>
            <a:ext cx="3653028" cy="1943100"/>
          </a:xfrm>
          <a:prstGeom prst="rect">
            <a:avLst/>
          </a:prstGeom>
          <a:noFill/>
          <a:ln w="9525">
            <a:noFill/>
            <a:miter lim="800000"/>
            <a:headEnd/>
            <a:tailEnd/>
          </a:ln>
        </p:spPr>
      </p:pic>
      <p:pic>
        <p:nvPicPr>
          <p:cNvPr id="3" name="Picture 2"/>
          <p:cNvPicPr>
            <a:picLocks noChangeAspect="1"/>
          </p:cNvPicPr>
          <p:nvPr/>
        </p:nvPicPr>
        <p:blipFill>
          <a:blip r:embed="rId7"/>
          <a:stretch>
            <a:fillRect/>
          </a:stretch>
        </p:blipFill>
        <p:spPr>
          <a:xfrm>
            <a:off x="457199" y="2815759"/>
            <a:ext cx="4038600" cy="2270591"/>
          </a:xfrm>
          <a:prstGeom prst="rect">
            <a:avLst/>
          </a:prstGeom>
        </p:spPr>
      </p:pic>
    </p:spTree>
    <p:extLst>
      <p:ext uri="{BB962C8B-B14F-4D97-AF65-F5344CB8AC3E}">
        <p14:creationId xmlns:p14="http://schemas.microsoft.com/office/powerpoint/2010/main" val="27373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30302" y="0"/>
            <a:ext cx="6859607" cy="5143500"/>
          </a:xfrm>
          <a:prstGeom prst="rect">
            <a:avLst/>
          </a:prstGeom>
        </p:spPr>
      </p:pic>
    </p:spTree>
    <p:extLst>
      <p:ext uri="{BB962C8B-B14F-4D97-AF65-F5344CB8AC3E}">
        <p14:creationId xmlns:p14="http://schemas.microsoft.com/office/powerpoint/2010/main" val="185833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News AI</a:t>
            </a:r>
          </a:p>
        </p:txBody>
      </p:sp>
      <p:pic>
        <p:nvPicPr>
          <p:cNvPr id="11" name="Picture 10">
            <a:extLst>
              <a:ext uri="{FF2B5EF4-FFF2-40B4-BE49-F238E27FC236}">
                <a16:creationId xmlns:a16="http://schemas.microsoft.com/office/drawing/2014/main" id="{EBFB1696-EC18-7E47-BF41-025892109B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895350"/>
            <a:ext cx="3810000" cy="3217984"/>
          </a:xfrm>
          <a:prstGeom prst="rect">
            <a:avLst/>
          </a:prstGeom>
          <a:ln>
            <a:solidFill>
              <a:schemeClr val="tx1"/>
            </a:solidFill>
          </a:ln>
          <a:effectLst>
            <a:outerShdw blurRad="50800" dist="38100" dir="13500000" algn="br" rotWithShape="0">
              <a:prstClr val="black">
                <a:alpha val="40000"/>
              </a:prstClr>
            </a:outerShdw>
          </a:effectLst>
        </p:spPr>
      </p:pic>
      <p:sp>
        <p:nvSpPr>
          <p:cNvPr id="2" name="TextBox 1">
            <a:extLst>
              <a:ext uri="{FF2B5EF4-FFF2-40B4-BE49-F238E27FC236}">
                <a16:creationId xmlns:a16="http://schemas.microsoft.com/office/drawing/2014/main" id="{F980AE10-1834-8F43-8D2E-6678D0BF8DA0}"/>
              </a:ext>
            </a:extLst>
          </p:cNvPr>
          <p:cNvSpPr txBox="1"/>
          <p:nvPr/>
        </p:nvSpPr>
        <p:spPr>
          <a:xfrm>
            <a:off x="14347371" y="-2743200"/>
            <a:ext cx="184731" cy="369332"/>
          </a:xfrm>
          <a:prstGeom prst="rect">
            <a:avLst/>
          </a:prstGeom>
          <a:noFill/>
          <a:ln>
            <a:solidFill>
              <a:schemeClr val="tx1"/>
            </a:solidFill>
          </a:ln>
          <a:effectLst>
            <a:outerShdw blurRad="50800" dist="38100" dir="13500000" algn="br" rotWithShape="0">
              <a:prstClr val="black">
                <a:alpha val="40000"/>
              </a:prstClr>
            </a:outerShdw>
          </a:effectLst>
        </p:spPr>
        <p:txBody>
          <a:bodyPr wrap="none" rtlCol="0">
            <a:spAutoFit/>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76350"/>
            <a:ext cx="4401540" cy="2876550"/>
          </a:xfrm>
          <a:prstGeom prst="rect">
            <a:avLst/>
          </a:prstGeom>
          <a:ln w="19050" cmpd="sng">
            <a:solidFill>
              <a:schemeClr val="tx1"/>
            </a:solidFill>
          </a:ln>
          <a:effectLst>
            <a:outerShdw blurRad="50800" dist="38100" dir="13500000" algn="br" rotWithShape="0">
              <a:prstClr val="black">
                <a:alpha val="40000"/>
              </a:prstClr>
            </a:outerShdw>
          </a:effectLst>
        </p:spPr>
      </p:pic>
      <p:pic>
        <p:nvPicPr>
          <p:cNvPr id="5" name="Picture 4"/>
          <p:cNvPicPr>
            <a:picLocks noChangeAspect="1"/>
          </p:cNvPicPr>
          <p:nvPr/>
        </p:nvPicPr>
        <p:blipFill>
          <a:blip r:embed="rId4"/>
          <a:stretch>
            <a:fillRect/>
          </a:stretch>
        </p:blipFill>
        <p:spPr>
          <a:xfrm>
            <a:off x="762000" y="1657350"/>
            <a:ext cx="5979425" cy="5143500"/>
          </a:xfrm>
          <a:prstGeom prst="rect">
            <a:avLst/>
          </a:prstGeom>
          <a:ln>
            <a:solidFill>
              <a:srgbClr val="000000"/>
            </a:solidFill>
          </a:ln>
          <a:effectLst>
            <a:outerShdw blurRad="50800" dist="38100" dir="13500000" algn="br"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8800" y="895350"/>
            <a:ext cx="3615867" cy="3486150"/>
          </a:xfrm>
          <a:prstGeom prst="rect">
            <a:avLst/>
          </a:prstGeom>
          <a:ln>
            <a:solidFill>
              <a:srgbClr val="000000"/>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498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AI</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62540"/>
            <a:ext cx="5846921" cy="102341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91990"/>
            <a:ext cx="5846920" cy="855960"/>
          </a:xfrm>
          <a:prstGeom prst="rect">
            <a:avLst/>
          </a:prstGeom>
          <a:ln>
            <a:solidFill>
              <a:srgbClr val="242852"/>
            </a:solidFill>
          </a:ln>
        </p:spPr>
      </p:pic>
      <p:pic>
        <p:nvPicPr>
          <p:cNvPr id="8" name="Picture 7"/>
          <p:cNvPicPr>
            <a:picLocks noChangeAspect="1"/>
          </p:cNvPicPr>
          <p:nvPr/>
        </p:nvPicPr>
        <p:blipFill>
          <a:blip r:embed="rId4"/>
          <a:stretch>
            <a:fillRect/>
          </a:stretch>
        </p:blipFill>
        <p:spPr>
          <a:xfrm>
            <a:off x="0" y="2647950"/>
            <a:ext cx="5846921" cy="1100736"/>
          </a:xfrm>
          <a:prstGeom prst="rect">
            <a:avLst/>
          </a:prstGeom>
          <a:ln w="28575" cmpd="sng">
            <a:solidFill>
              <a:schemeClr val="bg2"/>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29" y="3638550"/>
            <a:ext cx="5846920" cy="1028625"/>
          </a:xfrm>
          <a:prstGeom prst="rect">
            <a:avLst/>
          </a:prstGeom>
        </p:spPr>
      </p:pic>
      <p:pic>
        <p:nvPicPr>
          <p:cNvPr id="4" name="Picture 3">
            <a:extLst>
              <a:ext uri="{FF2B5EF4-FFF2-40B4-BE49-F238E27FC236}">
                <a16:creationId xmlns:a16="http://schemas.microsoft.com/office/drawing/2014/main" id="{F5A91009-9302-5D44-8E49-2341F2113E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00" y="1016749"/>
            <a:ext cx="4580695" cy="3075921"/>
          </a:xfrm>
          <a:prstGeom prst="rect">
            <a:avLst/>
          </a:prstGeom>
          <a:ln>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878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solidFill>
                  <a:schemeClr val="tx1"/>
                </a:solidFill>
              </a:rPr>
              <a:t>News AI</a:t>
            </a:r>
          </a:p>
        </p:txBody>
      </p:sp>
      <p:sp>
        <p:nvSpPr>
          <p:cNvPr id="2" name="TextBox 1">
            <a:extLst>
              <a:ext uri="{FF2B5EF4-FFF2-40B4-BE49-F238E27FC236}">
                <a16:creationId xmlns:a16="http://schemas.microsoft.com/office/drawing/2014/main" id="{F980AE10-1834-8F43-8D2E-6678D0BF8DA0}"/>
              </a:ext>
            </a:extLst>
          </p:cNvPr>
          <p:cNvSpPr txBox="1"/>
          <p:nvPr/>
        </p:nvSpPr>
        <p:spPr>
          <a:xfrm>
            <a:off x="14347371" y="-2743200"/>
            <a:ext cx="184731" cy="369332"/>
          </a:xfrm>
          <a:prstGeom prst="rect">
            <a:avLst/>
          </a:prstGeom>
          <a:noFill/>
          <a:ln>
            <a:solidFill>
              <a:schemeClr val="tx1"/>
            </a:solidFill>
          </a:ln>
          <a:effectLst>
            <a:outerShdw blurRad="50800" dist="38100" dir="13500000" algn="br" rotWithShape="0">
              <a:prstClr val="black">
                <a:alpha val="40000"/>
              </a:prstClr>
            </a:outerShdw>
          </a:effectLst>
        </p:spPr>
        <p:txBody>
          <a:bodyPr wrap="none" rtlCol="0">
            <a:spAutoFit/>
          </a:bodyPr>
          <a:lstStyle/>
          <a:p>
            <a:endParaRPr lang="en-US" dirty="0"/>
          </a:p>
        </p:txBody>
      </p:sp>
      <p:pic>
        <p:nvPicPr>
          <p:cNvPr id="8" name="Picture 7"/>
          <p:cNvPicPr>
            <a:picLocks noChangeAspect="1"/>
          </p:cNvPicPr>
          <p:nvPr/>
        </p:nvPicPr>
        <p:blipFill>
          <a:blip r:embed="rId2"/>
          <a:stretch>
            <a:fillRect/>
          </a:stretch>
        </p:blipFill>
        <p:spPr>
          <a:xfrm>
            <a:off x="4383" y="819150"/>
            <a:ext cx="2572338" cy="33337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971550"/>
            <a:ext cx="4762500" cy="397254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3000" y="1581150"/>
            <a:ext cx="6407503" cy="216535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14800" y="1809750"/>
            <a:ext cx="4801766" cy="3409950"/>
          </a:xfrm>
          <a:prstGeom prst="rect">
            <a:avLst/>
          </a:prstGeom>
        </p:spPr>
      </p:pic>
    </p:spTree>
    <p:extLst>
      <p:ext uri="{BB962C8B-B14F-4D97-AF65-F5344CB8AC3E}">
        <p14:creationId xmlns:p14="http://schemas.microsoft.com/office/powerpoint/2010/main" val="390420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0A648D-A934-1147-A524-57ACF297AD34}"/>
              </a:ext>
            </a:extLst>
          </p:cNvPr>
          <p:cNvPicPr>
            <a:picLocks noChangeAspect="1"/>
          </p:cNvPicPr>
          <p:nvPr/>
        </p:nvPicPr>
        <p:blipFill>
          <a:blip r:embed="rId2"/>
          <a:stretch>
            <a:fillRect/>
          </a:stretch>
        </p:blipFill>
        <p:spPr>
          <a:xfrm>
            <a:off x="10562" y="815555"/>
            <a:ext cx="7747000" cy="2806700"/>
          </a:xfrm>
          <a:prstGeom prst="rect">
            <a:avLst/>
          </a:prstGeom>
        </p:spPr>
      </p:pic>
      <p:sp>
        <p:nvSpPr>
          <p:cNvPr id="10242" name="Rectangle 2"/>
          <p:cNvSpPr>
            <a:spLocks noGrp="1" noChangeArrowheads="1"/>
          </p:cNvSpPr>
          <p:nvPr>
            <p:ph type="title"/>
          </p:nvPr>
        </p:nvSpPr>
        <p:spPr/>
        <p:txBody>
          <a:bodyPr/>
          <a:lstStyle/>
          <a:p>
            <a:pPr eaLnBrk="1" hangingPunct="1"/>
            <a:r>
              <a:rPr lang="en-US" dirty="0">
                <a:solidFill>
                  <a:schemeClr val="tx1"/>
                </a:solidFill>
              </a:rPr>
              <a:t>Real AI</a:t>
            </a:r>
          </a:p>
        </p:txBody>
      </p:sp>
      <p:sp>
        <p:nvSpPr>
          <p:cNvPr id="2" name="TextBox 1">
            <a:extLst>
              <a:ext uri="{FF2B5EF4-FFF2-40B4-BE49-F238E27FC236}">
                <a16:creationId xmlns:a16="http://schemas.microsoft.com/office/drawing/2014/main" id="{F980AE10-1834-8F43-8D2E-6678D0BF8DA0}"/>
              </a:ext>
            </a:extLst>
          </p:cNvPr>
          <p:cNvSpPr txBox="1"/>
          <p:nvPr/>
        </p:nvSpPr>
        <p:spPr>
          <a:xfrm>
            <a:off x="14347371" y="-2743200"/>
            <a:ext cx="184731" cy="369332"/>
          </a:xfrm>
          <a:prstGeom prst="rect">
            <a:avLst/>
          </a:prstGeom>
          <a:noFill/>
          <a:ln>
            <a:solidFill>
              <a:schemeClr val="tx1"/>
            </a:solidFill>
          </a:ln>
          <a:effectLst>
            <a:outerShdw blurRad="50800" dist="38100" dir="13500000" algn="br" rotWithShape="0">
              <a:prstClr val="black">
                <a:alpha val="40000"/>
              </a:prstClr>
            </a:outerShdw>
          </a:effectLst>
        </p:spPr>
        <p:txBody>
          <a:bodyPr wrap="none" rtlCol="0">
            <a:spAutoFit/>
          </a:bodyPr>
          <a:lstStyle/>
          <a:p>
            <a:endParaRPr lang="en-US" dirty="0"/>
          </a:p>
        </p:txBody>
      </p:sp>
      <p:pic>
        <p:nvPicPr>
          <p:cNvPr id="3" name="Picture 2">
            <a:extLst>
              <a:ext uri="{FF2B5EF4-FFF2-40B4-BE49-F238E27FC236}">
                <a16:creationId xmlns:a16="http://schemas.microsoft.com/office/drawing/2014/main" id="{D8C34C4E-F82C-A140-AFCB-7F375E311C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19150"/>
            <a:ext cx="9144000" cy="1998000"/>
          </a:xfrm>
          <a:prstGeom prst="rect">
            <a:avLst/>
          </a:prstGeom>
        </p:spPr>
      </p:pic>
      <p:pic>
        <p:nvPicPr>
          <p:cNvPr id="4" name="Picture 3">
            <a:extLst>
              <a:ext uri="{FF2B5EF4-FFF2-40B4-BE49-F238E27FC236}">
                <a16:creationId xmlns:a16="http://schemas.microsoft.com/office/drawing/2014/main" id="{CA74761D-D90D-2042-AF31-EA7669E83E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 y="1288125"/>
            <a:ext cx="2847618" cy="3714750"/>
          </a:xfrm>
          <a:prstGeom prst="rect">
            <a:avLst/>
          </a:prstGeom>
        </p:spPr>
      </p:pic>
      <p:pic>
        <p:nvPicPr>
          <p:cNvPr id="6" name="Picture 5">
            <a:extLst>
              <a:ext uri="{FF2B5EF4-FFF2-40B4-BE49-F238E27FC236}">
                <a16:creationId xmlns:a16="http://schemas.microsoft.com/office/drawing/2014/main" id="{FAEA081B-80C1-E948-846E-42FBEF731023}"/>
              </a:ext>
            </a:extLst>
          </p:cNvPr>
          <p:cNvPicPr>
            <a:picLocks noChangeAspect="1"/>
          </p:cNvPicPr>
          <p:nvPr/>
        </p:nvPicPr>
        <p:blipFill>
          <a:blip r:embed="rId5"/>
          <a:stretch>
            <a:fillRect/>
          </a:stretch>
        </p:blipFill>
        <p:spPr>
          <a:xfrm>
            <a:off x="1676400" y="2402991"/>
            <a:ext cx="7467600" cy="2504718"/>
          </a:xfrm>
          <a:prstGeom prst="rect">
            <a:avLst/>
          </a:prstGeom>
        </p:spPr>
      </p:pic>
      <p:pic>
        <p:nvPicPr>
          <p:cNvPr id="14" name="Picture 13">
            <a:extLst>
              <a:ext uri="{FF2B5EF4-FFF2-40B4-BE49-F238E27FC236}">
                <a16:creationId xmlns:a16="http://schemas.microsoft.com/office/drawing/2014/main" id="{5E369527-108E-EB43-AA4E-6C29AA2DFB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33800" y="1939193"/>
            <a:ext cx="4800600" cy="3204308"/>
          </a:xfrm>
          <a:prstGeom prst="rect">
            <a:avLst/>
          </a:prstGeom>
        </p:spPr>
      </p:pic>
    </p:spTree>
    <p:extLst>
      <p:ext uri="{BB962C8B-B14F-4D97-AF65-F5344CB8AC3E}">
        <p14:creationId xmlns:p14="http://schemas.microsoft.com/office/powerpoint/2010/main" val="3482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47651" y="15127"/>
            <a:ext cx="7886700" cy="994172"/>
          </a:xfrm>
        </p:spPr>
        <p:txBody>
          <a:bodyPr/>
          <a:lstStyle/>
          <a:p>
            <a:pPr eaLnBrk="1" hangingPunct="1"/>
            <a:r>
              <a:rPr lang="en-US" dirty="0"/>
              <a:t>Course Staff</a:t>
            </a:r>
          </a:p>
        </p:txBody>
      </p:sp>
      <p:sp>
        <p:nvSpPr>
          <p:cNvPr id="7172" name="Text Box 14"/>
          <p:cNvSpPr txBox="1">
            <a:spLocks noChangeArrowheads="1"/>
          </p:cNvSpPr>
          <p:nvPr/>
        </p:nvSpPr>
        <p:spPr bwMode="auto">
          <a:xfrm>
            <a:off x="-17245" y="4781551"/>
            <a:ext cx="1428750" cy="315469"/>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panose="020F0502020204030204" pitchFamily="34" charset="0"/>
                <a:cs typeface="Calibri" panose="020F0502020204030204" pitchFamily="34" charset="0"/>
              </a:rPr>
              <a:t>Stuart Russell</a:t>
            </a:r>
          </a:p>
        </p:txBody>
      </p:sp>
      <p:sp>
        <p:nvSpPr>
          <p:cNvPr id="7174" name="Text Box 19"/>
          <p:cNvSpPr txBox="1">
            <a:spLocks noChangeArrowheads="1"/>
          </p:cNvSpPr>
          <p:nvPr/>
        </p:nvSpPr>
        <p:spPr bwMode="auto">
          <a:xfrm>
            <a:off x="2363933" y="862212"/>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GSIs</a:t>
            </a:r>
          </a:p>
        </p:txBody>
      </p:sp>
      <p:sp>
        <p:nvSpPr>
          <p:cNvPr id="7175" name="Line 20"/>
          <p:cNvSpPr>
            <a:spLocks noChangeShapeType="1"/>
          </p:cNvSpPr>
          <p:nvPr/>
        </p:nvSpPr>
        <p:spPr bwMode="auto">
          <a:xfrm flipV="1">
            <a:off x="1620982" y="1208458"/>
            <a:ext cx="7294418" cy="0"/>
          </a:xfrm>
          <a:prstGeom prst="line">
            <a:avLst/>
          </a:prstGeom>
          <a:noFill/>
          <a:ln w="38100">
            <a:solidFill>
              <a:schemeClr val="tx1"/>
            </a:solidFill>
            <a:round/>
            <a:headEnd/>
            <a:tailEnd/>
          </a:ln>
        </p:spPr>
        <p:txBody>
          <a:bodyPr lIns="68579" tIns="34289" rIns="68579" bIns="34289"/>
          <a:lstStyle/>
          <a:p>
            <a:endParaRPr lang="en-US" dirty="0">
              <a:latin typeface="Calibri" panose="020F0502020204030204" pitchFamily="34" charset="0"/>
              <a:cs typeface="Calibri" panose="020F0502020204030204" pitchFamily="34" charset="0"/>
            </a:endParaRPr>
          </a:p>
        </p:txBody>
      </p:sp>
      <p:sp>
        <p:nvSpPr>
          <p:cNvPr id="7176" name="Text Box 21"/>
          <p:cNvSpPr txBox="1">
            <a:spLocks noChangeArrowheads="1"/>
          </p:cNvSpPr>
          <p:nvPr/>
        </p:nvSpPr>
        <p:spPr bwMode="auto">
          <a:xfrm>
            <a:off x="152400" y="853957"/>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latin typeface="Calibri" panose="020F0502020204030204" pitchFamily="34" charset="0"/>
                <a:cs typeface="Calibri" panose="020F0502020204030204" pitchFamily="34" charset="0"/>
              </a:rPr>
              <a:t>Professors</a:t>
            </a:r>
          </a:p>
        </p:txBody>
      </p:sp>
      <p:sp>
        <p:nvSpPr>
          <p:cNvPr id="7177" name="Line 22"/>
          <p:cNvSpPr>
            <a:spLocks noChangeShapeType="1"/>
          </p:cNvSpPr>
          <p:nvPr/>
        </p:nvSpPr>
        <p:spPr bwMode="auto">
          <a:xfrm>
            <a:off x="76200" y="1196857"/>
            <a:ext cx="1314450" cy="0"/>
          </a:xfrm>
          <a:prstGeom prst="line">
            <a:avLst/>
          </a:prstGeom>
          <a:noFill/>
          <a:ln w="38100">
            <a:solidFill>
              <a:schemeClr val="tx1"/>
            </a:solidFill>
            <a:round/>
            <a:headEnd/>
            <a:tailEnd/>
          </a:ln>
        </p:spPr>
        <p:txBody>
          <a:bodyPr lIns="68579" tIns="34289" rIns="68579" bIns="34289"/>
          <a:lstStyle/>
          <a:p>
            <a:endParaRPr lang="en-US"/>
          </a:p>
        </p:txBody>
      </p:sp>
      <p:sp>
        <p:nvSpPr>
          <p:cNvPr id="7186" name="AutoShape 27"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7187" name="AutoShape 29"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28" name="Text Box 14"/>
          <p:cNvSpPr txBox="1">
            <a:spLocks noChangeArrowheads="1"/>
          </p:cNvSpPr>
          <p:nvPr/>
        </p:nvSpPr>
        <p:spPr bwMode="auto">
          <a:xfrm>
            <a:off x="0" y="2876551"/>
            <a:ext cx="1447800" cy="315469"/>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panose="020F0502020204030204" pitchFamily="34" charset="0"/>
                <a:cs typeface="Calibri" panose="020F0502020204030204" pitchFamily="34" charset="0"/>
              </a:rPr>
              <a:t>Dawn Song</a:t>
            </a: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63500" y="-136525"/>
            <a:ext cx="9525" cy="9525"/>
          </a:xfrm>
          <a:prstGeom prst="rect">
            <a:avLst/>
          </a:prstGeom>
          <a:noFill/>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05" y="3181350"/>
            <a:ext cx="1414446" cy="1676400"/>
          </a:xfrm>
          <a:prstGeom prst="rect">
            <a:avLst/>
          </a:prstGeom>
        </p:spPr>
      </p:pic>
      <p:graphicFrame>
        <p:nvGraphicFramePr>
          <p:cNvPr id="2" name="Table 3">
            <a:extLst>
              <a:ext uri="{FF2B5EF4-FFF2-40B4-BE49-F238E27FC236}">
                <a16:creationId xmlns:a16="http://schemas.microsoft.com/office/drawing/2014/main" id="{044881EE-06EF-4BBC-AA89-8AF71A1E8564}"/>
              </a:ext>
            </a:extLst>
          </p:cNvPr>
          <p:cNvGraphicFramePr>
            <a:graphicFrameLocks noGrp="1"/>
          </p:cNvGraphicFramePr>
          <p:nvPr>
            <p:extLst>
              <p:ext uri="{D42A27DB-BD31-4B8C-83A1-F6EECF244321}">
                <p14:modId xmlns:p14="http://schemas.microsoft.com/office/powerpoint/2010/main" val="3509793592"/>
              </p:ext>
            </p:extLst>
          </p:nvPr>
        </p:nvGraphicFramePr>
        <p:xfrm>
          <a:off x="1673211" y="1242542"/>
          <a:ext cx="7294420" cy="3885832"/>
        </p:xfrm>
        <a:graphic>
          <a:graphicData uri="http://schemas.openxmlformats.org/drawingml/2006/table">
            <a:tbl>
              <a:tblPr firstRow="1" bandRow="1">
                <a:tableStyleId>{5C22544A-7EE6-4342-B048-85BDC9FD1C3A}</a:tableStyleId>
              </a:tblPr>
              <a:tblGrid>
                <a:gridCol w="1042060">
                  <a:extLst>
                    <a:ext uri="{9D8B030D-6E8A-4147-A177-3AD203B41FA5}">
                      <a16:colId xmlns:a16="http://schemas.microsoft.com/office/drawing/2014/main" val="1897907099"/>
                    </a:ext>
                  </a:extLst>
                </a:gridCol>
                <a:gridCol w="1042060">
                  <a:extLst>
                    <a:ext uri="{9D8B030D-6E8A-4147-A177-3AD203B41FA5}">
                      <a16:colId xmlns:a16="http://schemas.microsoft.com/office/drawing/2014/main" val="1412836152"/>
                    </a:ext>
                  </a:extLst>
                </a:gridCol>
                <a:gridCol w="1042060">
                  <a:extLst>
                    <a:ext uri="{9D8B030D-6E8A-4147-A177-3AD203B41FA5}">
                      <a16:colId xmlns:a16="http://schemas.microsoft.com/office/drawing/2014/main" val="2516082809"/>
                    </a:ext>
                  </a:extLst>
                </a:gridCol>
                <a:gridCol w="1042060">
                  <a:extLst>
                    <a:ext uri="{9D8B030D-6E8A-4147-A177-3AD203B41FA5}">
                      <a16:colId xmlns:a16="http://schemas.microsoft.com/office/drawing/2014/main" val="1747676969"/>
                    </a:ext>
                  </a:extLst>
                </a:gridCol>
                <a:gridCol w="1042060">
                  <a:extLst>
                    <a:ext uri="{9D8B030D-6E8A-4147-A177-3AD203B41FA5}">
                      <a16:colId xmlns:a16="http://schemas.microsoft.com/office/drawing/2014/main" val="701165444"/>
                    </a:ext>
                  </a:extLst>
                </a:gridCol>
                <a:gridCol w="1042060">
                  <a:extLst>
                    <a:ext uri="{9D8B030D-6E8A-4147-A177-3AD203B41FA5}">
                      <a16:colId xmlns:a16="http://schemas.microsoft.com/office/drawing/2014/main" val="2530508514"/>
                    </a:ext>
                  </a:extLst>
                </a:gridCol>
                <a:gridCol w="1042060">
                  <a:extLst>
                    <a:ext uri="{9D8B030D-6E8A-4147-A177-3AD203B41FA5}">
                      <a16:colId xmlns:a16="http://schemas.microsoft.com/office/drawing/2014/main" val="3265459044"/>
                    </a:ext>
                  </a:extLst>
                </a:gridCol>
              </a:tblGrid>
              <a:tr h="1239614">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r>
                        <a:rPr lang="en-US" sz="1100" b="0" dirty="0">
                          <a:solidFill>
                            <a:schemeClr val="tx1"/>
                          </a:solidFill>
                        </a:rPr>
                        <a:t>Albert Yu</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Angela Liu</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Carl Qi</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Daniel </a:t>
                      </a:r>
                      <a:r>
                        <a:rPr lang="en-US" sz="1100" b="0" dirty="0" err="1">
                          <a:solidFill>
                            <a:schemeClr val="tx1"/>
                          </a:solidFill>
                        </a:rPr>
                        <a:t>Filan</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Dimitris Papadimitriou</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Emma Tao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Jeffrey Tao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8230928"/>
                  </a:ext>
                </a:extLst>
              </a:tr>
              <a:tr h="1323109">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Jennifer </a:t>
                      </a:r>
                      <a:r>
                        <a:rPr lang="en-US" sz="1100" b="0" dirty="0" err="1">
                          <a:solidFill>
                            <a:schemeClr val="tx1"/>
                          </a:solidFill>
                        </a:rPr>
                        <a:t>Grannen</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a:solidFill>
                            <a:schemeClr val="tx1"/>
                          </a:solidFill>
                        </a:rPr>
                        <a:t>Jiaheng Zhang</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a:solidFill>
                            <a:schemeClr val="tx1"/>
                          </a:solidFill>
                        </a:rPr>
                        <a:t>Jocelyn Chen</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Jonathan Yang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Mesut Yang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Nikita </a:t>
                      </a:r>
                      <a:r>
                        <a:rPr lang="en-US" sz="1100" b="0" dirty="0" err="1">
                          <a:solidFill>
                            <a:schemeClr val="tx1"/>
                          </a:solidFill>
                        </a:rPr>
                        <a:t>Samarin</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Regina Wang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1077"/>
                  </a:ext>
                </a:extLst>
              </a:tr>
              <a:tr h="1323109">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Robert Lin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Ryan Koh</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err="1">
                          <a:solidFill>
                            <a:schemeClr val="tx1"/>
                          </a:solidFill>
                        </a:rPr>
                        <a:t>Saagar</a:t>
                      </a:r>
                      <a:r>
                        <a:rPr lang="en-US" sz="1100" b="0" dirty="0">
                          <a:solidFill>
                            <a:schemeClr val="tx1"/>
                          </a:solidFill>
                        </a:rPr>
                        <a:t> </a:t>
                      </a:r>
                      <a:r>
                        <a:rPr lang="en-US" sz="1100" b="0" dirty="0" err="1">
                          <a:solidFill>
                            <a:schemeClr val="tx1"/>
                          </a:solidFill>
                        </a:rPr>
                        <a:t>Sanghavi</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err="1">
                          <a:solidFill>
                            <a:schemeClr val="tx1"/>
                          </a:solidFill>
                        </a:rPr>
                        <a:t>Tiancheng</a:t>
                      </a:r>
                      <a:r>
                        <a:rPr lang="en-US" sz="1100" b="0" dirty="0">
                          <a:solidFill>
                            <a:schemeClr val="tx1"/>
                          </a:solidFill>
                        </a:rPr>
                        <a:t> </a:t>
                      </a:r>
                      <a:r>
                        <a:rPr lang="en-US" sz="1100" b="0" dirty="0" err="1">
                          <a:solidFill>
                            <a:schemeClr val="tx1"/>
                          </a:solidFill>
                        </a:rPr>
                        <a:t>Xie</a:t>
                      </a:r>
                      <a:endParaRPr lang="en-US" sz="1100" b="0" dirty="0">
                        <a:solidFill>
                          <a:schemeClr val="tx1"/>
                        </a:solidFill>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a:solidFill>
                            <a:schemeClr val="tx1"/>
                          </a:solidFill>
                        </a:rPr>
                        <a:t>Wendy Lin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err="1">
                          <a:solidFill>
                            <a:schemeClr val="tx1"/>
                          </a:solidFill>
                        </a:rPr>
                        <a:t>Xinyun</a:t>
                      </a:r>
                      <a:r>
                        <a:rPr lang="en-US" sz="1100" b="0" dirty="0">
                          <a:solidFill>
                            <a:schemeClr val="tx1"/>
                          </a:solidFill>
                        </a:rPr>
                        <a:t> Chen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algn="ctr">
                        <a:lnSpc>
                          <a:spcPts val="1120"/>
                        </a:lnSpc>
                      </a:pPr>
                      <a:endParaRPr lang="en-US" sz="1100" b="0" dirty="0">
                        <a:solidFill>
                          <a:schemeClr val="tx1"/>
                        </a:solidFill>
                      </a:endParaRPr>
                    </a:p>
                    <a:p>
                      <a:pPr marL="0" marR="0" lvl="0" indent="0" algn="ctr" defTabSz="914400" rtl="0" eaLnBrk="1" fontAlgn="auto" latinLnBrk="0" hangingPunct="1">
                        <a:lnSpc>
                          <a:spcPts val="1120"/>
                        </a:lnSpc>
                        <a:spcBef>
                          <a:spcPts val="0"/>
                        </a:spcBef>
                        <a:spcAft>
                          <a:spcPts val="0"/>
                        </a:spcAft>
                        <a:buClrTx/>
                        <a:buSzTx/>
                        <a:buFontTx/>
                        <a:buNone/>
                        <a:tabLst/>
                        <a:defRPr/>
                      </a:pPr>
                      <a:r>
                        <a:rPr lang="en-US" sz="1100" b="0" dirty="0" err="1">
                          <a:solidFill>
                            <a:schemeClr val="tx1"/>
                          </a:solidFill>
                        </a:rPr>
                        <a:t>Yanlai</a:t>
                      </a:r>
                      <a:r>
                        <a:rPr lang="en-US" sz="1100" b="0" dirty="0">
                          <a:solidFill>
                            <a:schemeClr val="tx1"/>
                          </a:solidFill>
                        </a:rPr>
                        <a:t> Yang</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0690878"/>
                  </a:ext>
                </a:extLst>
              </a:tr>
            </a:tbl>
          </a:graphicData>
        </a:graphic>
      </p:graphicFrame>
      <p:pic>
        <p:nvPicPr>
          <p:cNvPr id="5" name="Picture 4" descr="A person smiling for the picture&#10;&#10;Description automatically generated with medium confidence">
            <a:extLst>
              <a:ext uri="{FF2B5EF4-FFF2-40B4-BE49-F238E27FC236}">
                <a16:creationId xmlns:a16="http://schemas.microsoft.com/office/drawing/2014/main" id="{836D5FCD-215C-4C78-98BD-6904B429B4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8554" y="1300749"/>
            <a:ext cx="891540" cy="891540"/>
          </a:xfrm>
          <a:prstGeom prst="rect">
            <a:avLst/>
          </a:prstGeom>
        </p:spPr>
      </p:pic>
      <p:pic>
        <p:nvPicPr>
          <p:cNvPr id="8" name="Picture 7" descr="A picture containing person, person, male&#10;&#10;Description automatically generated">
            <a:extLst>
              <a:ext uri="{FF2B5EF4-FFF2-40B4-BE49-F238E27FC236}">
                <a16:creationId xmlns:a16="http://schemas.microsoft.com/office/drawing/2014/main" id="{0099C95C-A7E0-4450-B068-6D44CC4D91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22421" y="1297401"/>
            <a:ext cx="891540" cy="885071"/>
          </a:xfrm>
          <a:prstGeom prst="rect">
            <a:avLst/>
          </a:prstGeom>
        </p:spPr>
      </p:pic>
      <p:pic>
        <p:nvPicPr>
          <p:cNvPr id="10" name="Picture 9" descr="A person smiling for the picture&#10;&#10;Description automatically generated with medium confidence">
            <a:extLst>
              <a:ext uri="{FF2B5EF4-FFF2-40B4-BE49-F238E27FC236}">
                <a16:creationId xmlns:a16="http://schemas.microsoft.com/office/drawing/2014/main" id="{CD2F8137-00F3-4EBC-BD86-A181C42C1D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861716" y="1297401"/>
            <a:ext cx="891540" cy="870489"/>
          </a:xfrm>
          <a:prstGeom prst="rect">
            <a:avLst/>
          </a:prstGeom>
        </p:spPr>
      </p:pic>
      <p:pic>
        <p:nvPicPr>
          <p:cNvPr id="12" name="Picture 11" descr="A picture containing text, person, indoor, restaurant&#10;&#10;Description automatically generated">
            <a:extLst>
              <a:ext uri="{FF2B5EF4-FFF2-40B4-BE49-F238E27FC236}">
                <a16:creationId xmlns:a16="http://schemas.microsoft.com/office/drawing/2014/main" id="{7B71BCD3-E3DD-4651-8868-898DC1F529E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08008" y="1303730"/>
            <a:ext cx="891540" cy="694944"/>
          </a:xfrm>
          <a:prstGeom prst="rect">
            <a:avLst/>
          </a:prstGeom>
        </p:spPr>
      </p:pic>
      <p:pic>
        <p:nvPicPr>
          <p:cNvPr id="14" name="Picture 13" descr="A picture containing person, wall, young, child&#10;&#10;Description automatically generated">
            <a:extLst>
              <a:ext uri="{FF2B5EF4-FFF2-40B4-BE49-F238E27FC236}">
                <a16:creationId xmlns:a16="http://schemas.microsoft.com/office/drawing/2014/main" id="{810DB8EC-9475-461C-993A-6BB769172CA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48008" y="1276350"/>
            <a:ext cx="891540" cy="891540"/>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94B6F7B9-5B2E-48FE-A0BA-18E3F240EEE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788554" y="2579307"/>
            <a:ext cx="891540" cy="798291"/>
          </a:xfrm>
          <a:prstGeom prst="rect">
            <a:avLst/>
          </a:prstGeom>
        </p:spPr>
      </p:pic>
      <p:pic>
        <p:nvPicPr>
          <p:cNvPr id="18" name="Picture 17" descr="A person sitting on a rock&#10;&#10;Description automatically generated with medium confidence">
            <a:extLst>
              <a:ext uri="{FF2B5EF4-FFF2-40B4-BE49-F238E27FC236}">
                <a16:creationId xmlns:a16="http://schemas.microsoft.com/office/drawing/2014/main" id="{B371D34C-2169-4799-B79B-FF848F083A9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826702" y="2579307"/>
            <a:ext cx="891540" cy="798291"/>
          </a:xfrm>
          <a:prstGeom prst="rect">
            <a:avLst/>
          </a:prstGeom>
        </p:spPr>
      </p:pic>
      <p:pic>
        <p:nvPicPr>
          <p:cNvPr id="20" name="Picture 19" descr="A picture containing building, outdoor, person, gun&#10;&#10;Description automatically generated">
            <a:extLst>
              <a:ext uri="{FF2B5EF4-FFF2-40B4-BE49-F238E27FC236}">
                <a16:creationId xmlns:a16="http://schemas.microsoft.com/office/drawing/2014/main" id="{9D015F02-E5F3-431C-BB63-4B1268373AE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864224" y="2571750"/>
            <a:ext cx="891540" cy="891540"/>
          </a:xfrm>
          <a:prstGeom prst="rect">
            <a:avLst/>
          </a:prstGeom>
        </p:spPr>
      </p:pic>
      <p:pic>
        <p:nvPicPr>
          <p:cNvPr id="24" name="Picture 23" descr="A person wearing glasses&#10;&#10;Description automatically generated with medium confidence">
            <a:extLst>
              <a:ext uri="{FF2B5EF4-FFF2-40B4-BE49-F238E27FC236}">
                <a16:creationId xmlns:a16="http://schemas.microsoft.com/office/drawing/2014/main" id="{3901BDC8-417B-40C8-A3A5-FE29A10CD02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8008" y="2571750"/>
            <a:ext cx="891540" cy="891540"/>
          </a:xfrm>
          <a:prstGeom prst="rect">
            <a:avLst/>
          </a:prstGeom>
        </p:spPr>
      </p:pic>
      <p:pic>
        <p:nvPicPr>
          <p:cNvPr id="26" name="Picture 25" descr="A person smiling for the camera&#10;&#10;Description automatically generated with low confidence">
            <a:extLst>
              <a:ext uri="{FF2B5EF4-FFF2-40B4-BE49-F238E27FC236}">
                <a16:creationId xmlns:a16="http://schemas.microsoft.com/office/drawing/2014/main" id="{63A83B3C-76A2-4B7D-9104-CD856B954D3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48008" y="2579307"/>
            <a:ext cx="891540" cy="891540"/>
          </a:xfrm>
          <a:prstGeom prst="rect">
            <a:avLst/>
          </a:prstGeom>
        </p:spPr>
      </p:pic>
      <p:pic>
        <p:nvPicPr>
          <p:cNvPr id="29" name="Picture 28" descr="A person smiling for the camera&#10;&#10;Description automatically generated with medium confidence">
            <a:extLst>
              <a:ext uri="{FF2B5EF4-FFF2-40B4-BE49-F238E27FC236}">
                <a16:creationId xmlns:a16="http://schemas.microsoft.com/office/drawing/2014/main" id="{2E5207C9-18B6-45E2-B735-22FC156FAD4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793873" y="3931653"/>
            <a:ext cx="891540" cy="895603"/>
          </a:xfrm>
          <a:prstGeom prst="rect">
            <a:avLst/>
          </a:prstGeom>
        </p:spPr>
      </p:pic>
      <p:pic>
        <p:nvPicPr>
          <p:cNvPr id="31" name="Picture 30" descr="A person wearing glasses&#10;&#10;Description automatically generated with low confidence">
            <a:extLst>
              <a:ext uri="{FF2B5EF4-FFF2-40B4-BE49-F238E27FC236}">
                <a16:creationId xmlns:a16="http://schemas.microsoft.com/office/drawing/2014/main" id="{43C0DA98-20C6-4FA7-90AC-A92C42D32915}"/>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826702" y="3927404"/>
            <a:ext cx="891540" cy="963936"/>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4DADE17B-111B-46AF-9574-83FEBFBECAF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69543" y="3934576"/>
            <a:ext cx="891540" cy="889757"/>
          </a:xfrm>
          <a:prstGeom prst="rect">
            <a:avLst/>
          </a:prstGeom>
        </p:spPr>
      </p:pic>
      <p:pic>
        <p:nvPicPr>
          <p:cNvPr id="38" name="Picture 37" descr="A picture containing person, posing&#10;&#10;Description automatically generated">
            <a:extLst>
              <a:ext uri="{FF2B5EF4-FFF2-40B4-BE49-F238E27FC236}">
                <a16:creationId xmlns:a16="http://schemas.microsoft.com/office/drawing/2014/main" id="{B784B20A-4132-43CD-84B8-B0BE7D3B1CA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907064" y="3927404"/>
            <a:ext cx="891540" cy="1045330"/>
          </a:xfrm>
          <a:prstGeom prst="rect">
            <a:avLst/>
          </a:prstGeom>
        </p:spPr>
      </p:pic>
      <p:pic>
        <p:nvPicPr>
          <p:cNvPr id="47" name="Picture 46" descr="A person wearing glasses&#10;&#10;Description automatically generated with medium confidence">
            <a:extLst>
              <a:ext uri="{FF2B5EF4-FFF2-40B4-BE49-F238E27FC236}">
                <a16:creationId xmlns:a16="http://schemas.microsoft.com/office/drawing/2014/main" id="{2EF08CD0-3D7D-474A-87C0-B70025DE2C71}"/>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953356" y="3939891"/>
            <a:ext cx="891540" cy="886169"/>
          </a:xfrm>
          <a:prstGeom prst="rect">
            <a:avLst/>
          </a:prstGeom>
        </p:spPr>
      </p:pic>
      <p:pic>
        <p:nvPicPr>
          <p:cNvPr id="49" name="Picture 48" descr="A picture containing sky, outdoor, tree, person&#10;&#10;Description automatically generated">
            <a:extLst>
              <a:ext uri="{FF2B5EF4-FFF2-40B4-BE49-F238E27FC236}">
                <a16:creationId xmlns:a16="http://schemas.microsoft.com/office/drawing/2014/main" id="{6880BBB8-E5DE-48DB-BBD4-7E5B2CAE6C7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696833" y="1303730"/>
            <a:ext cx="891540" cy="787159"/>
          </a:xfrm>
          <a:prstGeom prst="rect">
            <a:avLst/>
          </a:prstGeom>
        </p:spPr>
      </p:pic>
      <p:pic>
        <p:nvPicPr>
          <p:cNvPr id="51" name="Picture 50" descr="A picture containing outdoor, grass, tree, person&#10;&#10;Description automatically generated">
            <a:extLst>
              <a:ext uri="{FF2B5EF4-FFF2-40B4-BE49-F238E27FC236}">
                <a16:creationId xmlns:a16="http://schemas.microsoft.com/office/drawing/2014/main" id="{01C09562-F157-4AE3-BAB2-55D2FDA8CD6D}"/>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748554" y="1296074"/>
            <a:ext cx="891540" cy="891540"/>
          </a:xfrm>
          <a:prstGeom prst="rect">
            <a:avLst/>
          </a:prstGeom>
        </p:spPr>
      </p:pic>
      <p:pic>
        <p:nvPicPr>
          <p:cNvPr id="53" name="Picture 52" descr="A person smiling for the camera&#10;&#10;Description automatically generated with medium confidence">
            <a:extLst>
              <a:ext uri="{FF2B5EF4-FFF2-40B4-BE49-F238E27FC236}">
                <a16:creationId xmlns:a16="http://schemas.microsoft.com/office/drawing/2014/main" id="{5E13F25A-0433-4116-9A62-F174DBBF1B7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696833" y="2579307"/>
            <a:ext cx="891540" cy="891540"/>
          </a:xfrm>
          <a:prstGeom prst="rect">
            <a:avLst/>
          </a:prstGeom>
        </p:spPr>
      </p:pic>
      <p:pic>
        <p:nvPicPr>
          <p:cNvPr id="55" name="Picture 54" descr="A picture containing outdoor, mountain, sky, nature&#10;&#10;Description automatically generated">
            <a:extLst>
              <a:ext uri="{FF2B5EF4-FFF2-40B4-BE49-F238E27FC236}">
                <a16:creationId xmlns:a16="http://schemas.microsoft.com/office/drawing/2014/main" id="{EA09BFBC-7B45-47BA-ABF2-F62F3DB07A31}"/>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2730700" y="2571750"/>
            <a:ext cx="891540" cy="880894"/>
          </a:xfrm>
          <a:prstGeom prst="rect">
            <a:avLst/>
          </a:prstGeom>
        </p:spPr>
      </p:pic>
      <p:pic>
        <p:nvPicPr>
          <p:cNvPr id="57" name="Picture 56" descr="A picture containing person, indoor&#10;&#10;Description automatically generated">
            <a:extLst>
              <a:ext uri="{FF2B5EF4-FFF2-40B4-BE49-F238E27FC236}">
                <a16:creationId xmlns:a16="http://schemas.microsoft.com/office/drawing/2014/main" id="{C15D9644-68BD-48E9-AE97-4D3E13726B55}"/>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rot="5400000">
            <a:off x="1695387" y="3931074"/>
            <a:ext cx="891540" cy="906512"/>
          </a:xfrm>
          <a:prstGeom prst="rect">
            <a:avLst/>
          </a:prstGeom>
        </p:spPr>
      </p:pic>
      <p:pic>
        <p:nvPicPr>
          <p:cNvPr id="59" name="Picture 58" descr="A picture containing tree, person, person&#10;&#10;Description automatically generated">
            <a:extLst>
              <a:ext uri="{FF2B5EF4-FFF2-40B4-BE49-F238E27FC236}">
                <a16:creationId xmlns:a16="http://schemas.microsoft.com/office/drawing/2014/main" id="{B6448D2A-9963-44BF-A36C-DCFFDE54AC31}"/>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2735702" y="3939892"/>
            <a:ext cx="891540" cy="891017"/>
          </a:xfrm>
          <a:prstGeom prst="rect">
            <a:avLst/>
          </a:prstGeom>
        </p:spPr>
      </p:pic>
      <p:pic>
        <p:nvPicPr>
          <p:cNvPr id="39" name="Picture 4">
            <a:extLst>
              <a:ext uri="{FF2B5EF4-FFF2-40B4-BE49-F238E27FC236}">
                <a16:creationId xmlns:a16="http://schemas.microsoft.com/office/drawing/2014/main" id="{342E8A44-E7E9-FB4C-8691-C4CEACA1D792}"/>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63500" y="1279879"/>
            <a:ext cx="1384300" cy="166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3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ED2DB-4BC7-C54E-A31A-2D4ED7DE18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65083"/>
            <a:ext cx="9199179" cy="6134012"/>
          </a:xfrm>
          <a:prstGeom prst="rect">
            <a:avLst/>
          </a:prstGeom>
        </p:spPr>
      </p:pic>
    </p:spTree>
    <p:extLst>
      <p:ext uri="{BB962C8B-B14F-4D97-AF65-F5344CB8AC3E}">
        <p14:creationId xmlns:p14="http://schemas.microsoft.com/office/powerpoint/2010/main" val="2492162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F0BA1-38D5-DB45-9F6C-FD90629DFCDD}"/>
              </a:ext>
            </a:extLst>
          </p:cNvPr>
          <p:cNvPicPr>
            <a:picLocks noChangeAspect="1"/>
          </p:cNvPicPr>
          <p:nvPr/>
        </p:nvPicPr>
        <p:blipFill>
          <a:blip r:embed="rId3"/>
          <a:stretch>
            <a:fillRect/>
          </a:stretch>
        </p:blipFill>
        <p:spPr>
          <a:xfrm>
            <a:off x="0" y="-1"/>
            <a:ext cx="9144000" cy="5205889"/>
          </a:xfrm>
          <a:prstGeom prst="rect">
            <a:avLst/>
          </a:prstGeom>
        </p:spPr>
      </p:pic>
    </p:spTree>
    <p:extLst>
      <p:ext uri="{BB962C8B-B14F-4D97-AF65-F5344CB8AC3E}">
        <p14:creationId xmlns:p14="http://schemas.microsoft.com/office/powerpoint/2010/main" val="2202583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gDo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500"/>
          </a:xfrm>
          <a:prstGeom prst="rect">
            <a:avLst/>
          </a:prstGeom>
        </p:spPr>
      </p:pic>
    </p:spTree>
    <p:extLst>
      <p:ext uri="{BB962C8B-B14F-4D97-AF65-F5344CB8AC3E}">
        <p14:creationId xmlns:p14="http://schemas.microsoft.com/office/powerpoint/2010/main" val="21420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aymo-short">
            <a:hlinkClick r:id="" action="ppaction://media"/>
            <a:extLst>
              <a:ext uri="{FF2B5EF4-FFF2-40B4-BE49-F238E27FC236}">
                <a16:creationId xmlns:a16="http://schemas.microsoft.com/office/drawing/2014/main" id="{9E8AD934-63AA-DF42-BB49-96237ED2C1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9525"/>
            <a:ext cx="9144000" cy="5143500"/>
          </a:xfrm>
          <a:prstGeom prst="rect">
            <a:avLst/>
          </a:prstGeom>
        </p:spPr>
      </p:pic>
    </p:spTree>
    <p:extLst>
      <p:ext uri="{BB962C8B-B14F-4D97-AF65-F5344CB8AC3E}">
        <p14:creationId xmlns:p14="http://schemas.microsoft.com/office/powerpoint/2010/main" val="3728924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76602" y="1123950"/>
            <a:ext cx="2630807" cy="3657598"/>
          </a:xfrm>
          <a:prstGeom prst="rect">
            <a:avLst/>
          </a:prstGeom>
          <a:noFill/>
        </p:spPr>
      </p:pic>
      <p:sp>
        <p:nvSpPr>
          <p:cNvPr id="2" name="TextBox 1"/>
          <p:cNvSpPr txBox="1"/>
          <p:nvPr/>
        </p:nvSpPr>
        <p:spPr>
          <a:xfrm>
            <a:off x="6628169" y="4835725"/>
            <a:ext cx="2557457" cy="311621"/>
          </a:xfrm>
          <a:prstGeom prst="rect">
            <a:avLst/>
          </a:prstGeom>
          <a:noFill/>
        </p:spPr>
        <p:txBody>
          <a:bodyPr wrap="none" lIns="91436" tIns="45718" rIns="91436" bIns="45718" rtlCol="0">
            <a:spAutoFit/>
          </a:bodyPr>
          <a:lstStyle/>
          <a:p>
            <a:r>
              <a:rPr lang="en-US" sz="1400" dirty="0">
                <a:solidFill>
                  <a:srgbClr val="FF0000"/>
                </a:solidFill>
                <a:latin typeface="Calibri"/>
                <a:cs typeface="Calibri"/>
              </a:rPr>
              <a:t>Demo: HISTORY – MT1950.wmv</a:t>
            </a:r>
          </a:p>
        </p:txBody>
      </p:sp>
    </p:spTree>
    <p:extLst>
      <p:ext uri="{BB962C8B-B14F-4D97-AF65-F5344CB8AC3E}">
        <p14:creationId xmlns:p14="http://schemas.microsoft.com/office/powerpoint/2010/main" val="101142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short prehistory of AI</a:t>
            </a:r>
          </a:p>
        </p:txBody>
      </p:sp>
      <p:sp>
        <p:nvSpPr>
          <p:cNvPr id="3" name="Content Placeholder 2"/>
          <p:cNvSpPr>
            <a:spLocks noGrp="1"/>
          </p:cNvSpPr>
          <p:nvPr>
            <p:ph idx="1"/>
          </p:nvPr>
        </p:nvSpPr>
        <p:spPr>
          <a:xfrm>
            <a:off x="304800" y="1047753"/>
            <a:ext cx="8534400" cy="3276598"/>
          </a:xfrm>
        </p:spPr>
        <p:txBody>
          <a:bodyPr/>
          <a:lstStyle/>
          <a:p>
            <a:pPr>
              <a:lnSpc>
                <a:spcPct val="90000"/>
              </a:lnSpc>
            </a:pPr>
            <a:r>
              <a:rPr lang="en-US" dirty="0"/>
              <a:t>Prehistory:</a:t>
            </a:r>
          </a:p>
          <a:p>
            <a:pPr lvl="1">
              <a:lnSpc>
                <a:spcPct val="90000"/>
              </a:lnSpc>
            </a:pPr>
            <a:r>
              <a:rPr lang="en-US" b="1" dirty="0">
                <a:solidFill>
                  <a:srgbClr val="CC0000"/>
                </a:solidFill>
              </a:rPr>
              <a:t>Philosophy</a:t>
            </a:r>
            <a:r>
              <a:rPr lang="en-US" dirty="0"/>
              <a:t> (reasoning, planning, learning, science, automation)</a:t>
            </a:r>
          </a:p>
          <a:p>
            <a:pPr lvl="1">
              <a:lnSpc>
                <a:spcPct val="90000"/>
              </a:lnSpc>
            </a:pPr>
            <a:r>
              <a:rPr lang="en-US" b="1" dirty="0">
                <a:solidFill>
                  <a:srgbClr val="CC0000"/>
                </a:solidFill>
              </a:rPr>
              <a:t>Mathematics</a:t>
            </a:r>
            <a:r>
              <a:rPr lang="en-US" dirty="0"/>
              <a:t> (logic, probability, optimization)</a:t>
            </a:r>
          </a:p>
          <a:p>
            <a:pPr lvl="1">
              <a:lnSpc>
                <a:spcPct val="90000"/>
              </a:lnSpc>
            </a:pPr>
            <a:r>
              <a:rPr lang="en-US" b="1" dirty="0">
                <a:solidFill>
                  <a:srgbClr val="CC0000"/>
                </a:solidFill>
              </a:rPr>
              <a:t>Neuroscience</a:t>
            </a:r>
            <a:r>
              <a:rPr lang="en-US" dirty="0"/>
              <a:t> (neurons, adaptation)</a:t>
            </a:r>
          </a:p>
          <a:p>
            <a:pPr lvl="1">
              <a:lnSpc>
                <a:spcPct val="90000"/>
              </a:lnSpc>
            </a:pPr>
            <a:r>
              <a:rPr lang="en-US" b="1" dirty="0">
                <a:solidFill>
                  <a:srgbClr val="CC0000"/>
                </a:solidFill>
              </a:rPr>
              <a:t>Economics</a:t>
            </a:r>
            <a:r>
              <a:rPr lang="en-US" dirty="0"/>
              <a:t> (rationality, game theory)</a:t>
            </a:r>
          </a:p>
          <a:p>
            <a:pPr lvl="1">
              <a:lnSpc>
                <a:spcPct val="90000"/>
              </a:lnSpc>
            </a:pPr>
            <a:r>
              <a:rPr lang="en-US" b="1" dirty="0">
                <a:solidFill>
                  <a:srgbClr val="CC0000"/>
                </a:solidFill>
              </a:rPr>
              <a:t>Control theory </a:t>
            </a:r>
            <a:r>
              <a:rPr lang="en-US" dirty="0"/>
              <a:t>(feedback)</a:t>
            </a:r>
          </a:p>
          <a:p>
            <a:pPr lvl="1">
              <a:lnSpc>
                <a:spcPct val="90000"/>
              </a:lnSpc>
            </a:pPr>
            <a:r>
              <a:rPr lang="en-US" b="1" dirty="0">
                <a:solidFill>
                  <a:srgbClr val="CC0000"/>
                </a:solidFill>
              </a:rPr>
              <a:t>Psychology</a:t>
            </a:r>
            <a:r>
              <a:rPr lang="en-US" dirty="0"/>
              <a:t> (learning, cognitive models)</a:t>
            </a:r>
          </a:p>
          <a:p>
            <a:pPr lvl="1">
              <a:lnSpc>
                <a:spcPct val="90000"/>
              </a:lnSpc>
            </a:pPr>
            <a:r>
              <a:rPr lang="en-US" b="1" dirty="0">
                <a:solidFill>
                  <a:srgbClr val="CC0000"/>
                </a:solidFill>
              </a:rPr>
              <a:t>Linguistics</a:t>
            </a:r>
            <a:r>
              <a:rPr lang="en-US" dirty="0"/>
              <a:t> (grammars, formal representation of meaning)</a:t>
            </a:r>
          </a:p>
        </p:txBody>
      </p:sp>
      <p:sp>
        <p:nvSpPr>
          <p:cNvPr id="4" name="Content Placeholder 2"/>
          <p:cNvSpPr txBox="1">
            <a:spLocks/>
          </p:cNvSpPr>
          <p:nvPr/>
        </p:nvSpPr>
        <p:spPr bwMode="auto">
          <a:xfrm>
            <a:off x="304800" y="3943352"/>
            <a:ext cx="8534400" cy="1295398"/>
          </a:xfrm>
          <a:prstGeom prst="rect">
            <a:avLst/>
          </a:prstGeom>
          <a:noFill/>
          <a:ln w="9525">
            <a:noFill/>
            <a:miter lim="800000"/>
            <a:headEnd/>
            <a:tailEnd/>
          </a:ln>
        </p:spPr>
        <p:txBody>
          <a:bodyPr vert="horz" wrap="square" lIns="68576" tIns="34289" rIns="68576" bIns="34289" numCol="1" anchor="t" anchorCtr="0" compatLnSpc="1">
            <a:prstTxWarp prst="textNoShape">
              <a:avLst/>
            </a:prstTxWarp>
          </a:bodyPr>
          <a:lstStyle>
            <a:lvl1pPr marL="257156" indent="-257156"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71" indent="-21429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186" indent="-171438"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60" indent="-171438"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935" indent="-171438"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809"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684"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558"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433"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a:lnSpc>
                <a:spcPct val="90000"/>
              </a:lnSpc>
            </a:pPr>
            <a:r>
              <a:rPr lang="en-US" dirty="0"/>
              <a:t>Near miss (1842):</a:t>
            </a:r>
          </a:p>
          <a:p>
            <a:pPr lvl="1">
              <a:lnSpc>
                <a:spcPct val="90000"/>
              </a:lnSpc>
            </a:pPr>
            <a:r>
              <a:rPr lang="en-US" dirty="0"/>
              <a:t>Babbage design for universal machine</a:t>
            </a:r>
          </a:p>
          <a:p>
            <a:pPr lvl="1">
              <a:lnSpc>
                <a:spcPct val="90000"/>
              </a:lnSpc>
            </a:pPr>
            <a:r>
              <a:rPr lang="en-US" dirty="0"/>
              <a:t>Lovelace: “a thinking machine” for “all subjects in the universe.” </a:t>
            </a:r>
          </a:p>
        </p:txBody>
      </p:sp>
      <p:sp>
        <p:nvSpPr>
          <p:cNvPr id="5" name="TextBox 4">
            <a:extLst>
              <a:ext uri="{FF2B5EF4-FFF2-40B4-BE49-F238E27FC236}">
                <a16:creationId xmlns:a16="http://schemas.microsoft.com/office/drawing/2014/main" id="{7ACAA6E4-FE7B-5648-A4C3-28F44ABDF8CC}"/>
              </a:ext>
            </a:extLst>
          </p:cNvPr>
          <p:cNvSpPr txBox="1"/>
          <p:nvPr/>
        </p:nvSpPr>
        <p:spPr>
          <a:xfrm>
            <a:off x="914400" y="1895388"/>
            <a:ext cx="7467600" cy="1200329"/>
          </a:xfrm>
          <a:prstGeom prst="rect">
            <a:avLst/>
          </a:prstGeom>
          <a:solidFill>
            <a:schemeClr val="bg1"/>
          </a:solidFill>
          <a:ln w="76200">
            <a:solidFill>
              <a:srgbClr val="C00000"/>
            </a:solidFill>
          </a:ln>
        </p:spPr>
        <p:txBody>
          <a:bodyPr wrap="square" rtlCol="0">
            <a:spAutoFit/>
          </a:bodyPr>
          <a:lstStyle/>
          <a:p>
            <a:r>
              <a:rPr lang="en-GB" dirty="0"/>
              <a:t>Aristotle: For if every instrument could accomplish its own work, obeying or anticipating the will of others . . . if, in like manner, the shuttle would weave and the plectrum touch the lyre without a hand to guide them, chief workmen would not want servants, nor masters slaves</a:t>
            </a:r>
            <a:r>
              <a:rPr lang="en-US" dirty="0"/>
              <a:t> </a:t>
            </a:r>
            <a:endParaRPr lang="en-US" dirty="0">
              <a:latin typeface="Calibri"/>
              <a:cs typeface="Calibri"/>
            </a:endParaRPr>
          </a:p>
        </p:txBody>
      </p:sp>
    </p:spTree>
    <p:extLst>
      <p:ext uri="{BB962C8B-B14F-4D97-AF65-F5344CB8AC3E}">
        <p14:creationId xmlns:p14="http://schemas.microsoft.com/office/powerpoint/2010/main" val="32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14898" y="977240"/>
            <a:ext cx="6913418" cy="3039341"/>
          </a:xfrm>
        </p:spPr>
        <p:txBody>
          <a:bodyPr>
            <a:normAutofit/>
          </a:bodyPr>
          <a:lstStyle/>
          <a:p>
            <a:pPr marL="18287" indent="0">
              <a:buNone/>
            </a:pPr>
            <a:r>
              <a:rPr lang="en-US" dirty="0"/>
              <a:t>“An attempt will be made to find how to make machines use language, form abstractions and concepts, solve kinds of problems now reserved for humans, and improve themselves. </a:t>
            </a:r>
            <a:r>
              <a:rPr lang="en-US" b="1" i="1" dirty="0">
                <a:solidFill>
                  <a:srgbClr val="CC0000"/>
                </a:solidFill>
              </a:rPr>
              <a:t>We think that a significant advance can be made if we work on it together for a summer.”</a:t>
            </a:r>
          </a:p>
        </p:txBody>
      </p:sp>
      <p:pic>
        <p:nvPicPr>
          <p:cNvPr id="4" name="Picture 3"/>
          <p:cNvPicPr>
            <a:picLocks noChangeAspect="1"/>
          </p:cNvPicPr>
          <p:nvPr/>
        </p:nvPicPr>
        <p:blipFill>
          <a:blip r:embed="rId2"/>
          <a:stretch>
            <a:fillRect/>
          </a:stretch>
        </p:blipFill>
        <p:spPr>
          <a:xfrm>
            <a:off x="0" y="738868"/>
            <a:ext cx="1371600" cy="1737632"/>
          </a:xfrm>
          <a:prstGeom prst="rect">
            <a:avLst/>
          </a:prstGeom>
        </p:spPr>
      </p:pic>
      <p:pic>
        <p:nvPicPr>
          <p:cNvPr id="5" name="Picture 4"/>
          <p:cNvPicPr>
            <a:picLocks noChangeAspect="1"/>
          </p:cNvPicPr>
          <p:nvPr/>
        </p:nvPicPr>
        <p:blipFill>
          <a:blip r:embed="rId3"/>
          <a:stretch>
            <a:fillRect/>
          </a:stretch>
        </p:blipFill>
        <p:spPr>
          <a:xfrm>
            <a:off x="1" y="2566990"/>
            <a:ext cx="1373342" cy="1610405"/>
          </a:xfrm>
          <a:prstGeom prst="rect">
            <a:avLst/>
          </a:prstGeom>
        </p:spPr>
      </p:pic>
      <p:sp>
        <p:nvSpPr>
          <p:cNvPr id="3" name="TextBox 2"/>
          <p:cNvSpPr txBox="1"/>
          <p:nvPr/>
        </p:nvSpPr>
        <p:spPr>
          <a:xfrm>
            <a:off x="2209800" y="3409952"/>
            <a:ext cx="6934200" cy="830997"/>
          </a:xfrm>
          <a:prstGeom prst="rect">
            <a:avLst/>
          </a:prstGeom>
          <a:noFill/>
        </p:spPr>
        <p:txBody>
          <a:bodyPr wrap="square" lIns="91436" tIns="45718" rIns="91436" bIns="45718" rtlCol="0">
            <a:spAutoFit/>
          </a:bodyPr>
          <a:lstStyle/>
          <a:p>
            <a:r>
              <a:rPr lang="en-US" sz="2400" b="1" dirty="0">
                <a:solidFill>
                  <a:srgbClr val="008000"/>
                </a:solidFill>
              </a:rPr>
              <a:t>John McCarthy and Claude Shannon</a:t>
            </a:r>
          </a:p>
          <a:p>
            <a:r>
              <a:rPr lang="en-US" sz="2400" b="1" dirty="0">
                <a:solidFill>
                  <a:srgbClr val="008000"/>
                </a:solidFill>
              </a:rPr>
              <a:t>Dartmouth Workshop Proposal</a:t>
            </a:r>
          </a:p>
        </p:txBody>
      </p:sp>
      <p:sp>
        <p:nvSpPr>
          <p:cNvPr id="6" name="Title 1"/>
          <p:cNvSpPr>
            <a:spLocks noGrp="1"/>
          </p:cNvSpPr>
          <p:nvPr>
            <p:ph type="title"/>
          </p:nvPr>
        </p:nvSpPr>
        <p:spPr>
          <a:xfrm>
            <a:off x="0" y="-19050"/>
            <a:ext cx="9144000" cy="857250"/>
          </a:xfrm>
        </p:spPr>
        <p:txBody>
          <a:bodyPr/>
          <a:lstStyle/>
          <a:p>
            <a:r>
              <a:rPr lang="en-US" dirty="0"/>
              <a:t>AI’s official birth: Dartmouth, 1956</a:t>
            </a:r>
          </a:p>
        </p:txBody>
      </p:sp>
    </p:spTree>
    <p:extLst>
      <p:ext uri="{BB962C8B-B14F-4D97-AF65-F5344CB8AC3E}">
        <p14:creationId xmlns:p14="http://schemas.microsoft.com/office/powerpoint/2010/main" val="2158215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OVA Excerpt -- AI Histo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1" y="0"/>
            <a:ext cx="6857996" cy="5143500"/>
          </a:xfrm>
          <a:prstGeom prst="rect">
            <a:avLst/>
          </a:prstGeom>
        </p:spPr>
      </p:pic>
    </p:spTree>
    <p:extLst>
      <p:ext uri="{BB962C8B-B14F-4D97-AF65-F5344CB8AC3E}">
        <p14:creationId xmlns:p14="http://schemas.microsoft.com/office/powerpoint/2010/main" val="2200894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solidFill>
                  <a:schemeClr val="tx1"/>
                </a:solidFill>
              </a:rPr>
              <a:t>A (Short) History of AI</a:t>
            </a:r>
          </a:p>
        </p:txBody>
      </p:sp>
      <p:sp>
        <p:nvSpPr>
          <p:cNvPr id="569347" name="Rectangle 3"/>
          <p:cNvSpPr>
            <a:spLocks noGrp="1" noChangeArrowheads="1"/>
          </p:cNvSpPr>
          <p:nvPr>
            <p:ph type="body" idx="1"/>
          </p:nvPr>
        </p:nvSpPr>
        <p:spPr>
          <a:xfrm>
            <a:off x="457200" y="933450"/>
            <a:ext cx="5181600" cy="40767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chess, checkers (RL), theorem proving</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2012: Statistical approaches + subfield expertise </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lvl="1" eaLnBrk="1" hangingPunct="1">
              <a:lnSpc>
                <a:spcPct val="80000"/>
              </a:lnSpc>
            </a:pPr>
            <a:endParaRPr lang="en-US" sz="700" dirty="0"/>
          </a:p>
          <a:p>
            <a:pPr eaLnBrk="1" hangingPunct="1">
              <a:lnSpc>
                <a:spcPct val="80000"/>
              </a:lnSpc>
            </a:pPr>
            <a:r>
              <a:rPr lang="en-US" sz="1400" dirty="0"/>
              <a:t>2012— ___: Excitement: Look, Ma, no hands again?</a:t>
            </a:r>
            <a:endParaRPr lang="en-US" sz="1400" dirty="0">
              <a:sym typeface="Wingdings" pitchFamily="2" charset="2"/>
            </a:endParaRPr>
          </a:p>
          <a:p>
            <a:pPr lvl="1" eaLnBrk="1" hangingPunct="1">
              <a:lnSpc>
                <a:spcPct val="80000"/>
              </a:lnSpc>
            </a:pPr>
            <a:r>
              <a:rPr lang="en-US" sz="1100" dirty="0">
                <a:sym typeface="Wingdings" pitchFamily="2" charset="2"/>
              </a:rPr>
              <a:t>Big data, big compute, deep learning</a:t>
            </a:r>
          </a:p>
          <a:p>
            <a:pPr lvl="1" eaLnBrk="1" hangingPunct="1">
              <a:lnSpc>
                <a:spcPct val="80000"/>
              </a:lnSpc>
            </a:pPr>
            <a:r>
              <a:rPr lang="en-US" sz="1100" dirty="0">
                <a:sym typeface="Wingdings" pitchFamily="2" charset="2"/>
              </a:rPr>
              <a:t>AI used in many industries</a:t>
            </a:r>
          </a:p>
          <a:p>
            <a:pPr lvl="1" eaLnBrk="1" hangingPunct="1">
              <a:lnSpc>
                <a:spcPct val="80000"/>
              </a:lnSpc>
            </a:pPr>
            <a:endParaRPr lang="en-US" sz="1100" dirty="0"/>
          </a:p>
        </p:txBody>
      </p:sp>
      <p:pic>
        <p:nvPicPr>
          <p:cNvPr id="4" name="Picture 1" descr="C:\Temp\ketrina\HistoryOfAI.png"/>
          <p:cNvPicPr>
            <a:picLocks noChangeAspect="1" noChangeArrowheads="1"/>
          </p:cNvPicPr>
          <p:nvPr/>
        </p:nvPicPr>
        <p:blipFill>
          <a:blip r:embed="rId2" cstate="print"/>
          <a:srcRect/>
          <a:stretch>
            <a:fillRect/>
          </a:stretch>
        </p:blipFill>
        <p:spPr bwMode="auto">
          <a:xfrm>
            <a:off x="5598792" y="1047749"/>
            <a:ext cx="2630808" cy="3657601"/>
          </a:xfrm>
          <a:prstGeom prst="rect">
            <a:avLst/>
          </a:prstGeom>
          <a:noFill/>
        </p:spPr>
      </p:pic>
    </p:spTree>
    <p:extLst>
      <p:ext uri="{BB962C8B-B14F-4D97-AF65-F5344CB8AC3E}">
        <p14:creationId xmlns:p14="http://schemas.microsoft.com/office/powerpoint/2010/main" val="7017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9347">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9347">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99058"/>
          <a:lstStyle/>
          <a:p>
            <a:r>
              <a:rPr lang="en-US" dirty="0"/>
              <a:t>AI as Designing Rational Agents</a:t>
            </a:r>
          </a:p>
        </p:txBody>
      </p:sp>
      <p:sp>
        <p:nvSpPr>
          <p:cNvPr id="27653" name="Rectangle 5"/>
          <p:cNvSpPr>
            <a:spLocks noGrp="1" noChangeArrowheads="1"/>
          </p:cNvSpPr>
          <p:nvPr>
            <p:ph type="body" idx="1"/>
          </p:nvPr>
        </p:nvSpPr>
        <p:spPr>
          <a:xfrm>
            <a:off x="342900" y="1200150"/>
            <a:ext cx="4838700" cy="2895600"/>
          </a:xfrm>
        </p:spPr>
        <p:txBody>
          <a:bodyPr rIns="99058"/>
          <a:lstStyle/>
          <a:p>
            <a:pPr marL="342892" indent="-342892">
              <a:spcBef>
                <a:spcPct val="0"/>
              </a:spcBef>
              <a:buClrTx/>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p>
          <a:p>
            <a:pPr marL="342892" indent="-342892">
              <a:spcBef>
                <a:spcPts val="1125"/>
              </a:spcBef>
              <a:buClrTx/>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p>
          <a:p>
            <a:pPr marL="342892" indent="-342892">
              <a:spcBef>
                <a:spcPts val="1125"/>
              </a:spcBef>
              <a:buClrTx/>
            </a:pPr>
            <a:r>
              <a:rPr lang="en-US" sz="1600" dirty="0"/>
              <a:t>Characteristics of the </a:t>
            </a:r>
            <a:r>
              <a:rPr lang="en-US" sz="1600" b="1" dirty="0"/>
              <a:t>sensors, actuators, and environment </a:t>
            </a:r>
            <a:r>
              <a:rPr lang="en-US" sz="1600" dirty="0"/>
              <a:t>dictate techniques for selecting rational actions</a:t>
            </a:r>
          </a:p>
          <a:p>
            <a:pPr marL="342892" indent="-342892">
              <a:spcBef>
                <a:spcPts val="1125"/>
              </a:spcBef>
              <a:buClrTx/>
            </a:pPr>
            <a:r>
              <a:rPr lang="en-US" sz="1600" b="1" dirty="0">
                <a:solidFill>
                  <a:srgbClr val="333399"/>
                </a:solidFill>
                <a:cs typeface="Arial" charset="0"/>
              </a:rPr>
              <a:t>This course </a:t>
            </a:r>
            <a:r>
              <a:rPr lang="en-US" sz="1600" dirty="0">
                <a:solidFill>
                  <a:srgbClr val="333399"/>
                </a:solidFill>
                <a:cs typeface="Arial" charset="0"/>
              </a:rPr>
              <a:t>is about:</a:t>
            </a:r>
          </a:p>
          <a:p>
            <a:pPr marL="629825" lvl="1" indent="-257168">
              <a:lnSpc>
                <a:spcPct val="80000"/>
              </a:lnSpc>
              <a:spcBef>
                <a:spcPts val="554"/>
              </a:spcBef>
              <a:buSzPct val="100000"/>
            </a:pPr>
            <a:r>
              <a:rPr lang="en-US" sz="1600" dirty="0">
                <a:cs typeface="Arial" charset="0"/>
              </a:rPr>
              <a:t>General AI techniques for many problem types</a:t>
            </a:r>
          </a:p>
          <a:p>
            <a:pPr marL="629825" lvl="1" indent="-257168">
              <a:lnSpc>
                <a:spcPct val="80000"/>
              </a:lnSpc>
              <a:spcBef>
                <a:spcPts val="554"/>
              </a:spcBef>
              <a:buSzPct val="100000"/>
            </a:pPr>
            <a:r>
              <a:rPr lang="en-US" sz="1600" dirty="0">
                <a:cs typeface="Arial" charset="0"/>
              </a:rPr>
              <a:t>Learning to choose and apply the technique appropriate for each problem</a:t>
            </a:r>
            <a:endParaRPr lang="en-US" sz="1600" dirty="0"/>
          </a:p>
        </p:txBody>
      </p:sp>
      <p:grpSp>
        <p:nvGrpSpPr>
          <p:cNvPr id="3" name="Group 2"/>
          <p:cNvGrpSpPr/>
          <p:nvPr/>
        </p:nvGrpSpPr>
        <p:grpSpPr>
          <a:xfrm>
            <a:off x="0" y="1657350"/>
            <a:ext cx="9144000" cy="3423536"/>
            <a:chOff x="0" y="1657350"/>
            <a:chExt cx="9144000" cy="3423536"/>
          </a:xfrm>
        </p:grpSpPr>
        <p:grpSp>
          <p:nvGrpSpPr>
            <p:cNvPr id="34" name="Group 33"/>
            <p:cNvGrpSpPr/>
            <p:nvPr/>
          </p:nvGrpSpPr>
          <p:grpSpPr>
            <a:xfrm>
              <a:off x="5562601" y="3423047"/>
              <a:ext cx="2895598" cy="1434703"/>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0" name="Line 8"/>
              <p:cNvSpPr>
                <a:spLocks noChangeShapeType="1"/>
              </p:cNvSpPr>
              <p:nvPr/>
            </p:nvSpPr>
            <p:spPr bwMode="auto">
              <a:xfrm rot="10800000" flipH="1">
                <a:off x="5611414" y="3564731"/>
                <a:ext cx="0" cy="531019"/>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30479" bIns="0"/>
              <a:lstStyle/>
              <a:p>
                <a:pPr marL="29765"/>
                <a:r>
                  <a:rPr lang="en-US" sz="1600" b="1" dirty="0">
                    <a:latin typeface="Calibri" pitchFamily="34" charset="0"/>
                    <a:cs typeface="Arial" charset="0"/>
                  </a:rPr>
                  <a:t>Agent</a:t>
                </a:r>
              </a:p>
            </p:txBody>
          </p:sp>
          <p:grpSp>
            <p:nvGrpSpPr>
              <p:cNvPr id="22" name="Group 10"/>
              <p:cNvGrpSpPr>
                <a:grpSpLocks/>
              </p:cNvGrpSpPr>
              <p:nvPr/>
            </p:nvGrpSpPr>
            <p:grpSpPr bwMode="auto">
              <a:xfrm>
                <a:off x="5363764" y="3652428"/>
                <a:ext cx="476250" cy="342900"/>
                <a:chOff x="0" y="-81"/>
                <a:chExt cx="400" cy="288"/>
              </a:xfrm>
            </p:grpSpPr>
            <p:sp>
              <p:nvSpPr>
                <p:cNvPr id="23" name="AutoShape 11"/>
                <p:cNvSpPr>
                  <a:spLocks/>
                </p:cNvSpPr>
                <p:nvPr/>
              </p:nvSpPr>
              <p:spPr bwMode="auto">
                <a:xfrm>
                  <a:off x="0" y="-81"/>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1600">
                    <a:latin typeface="Calibri" pitchFamily="34" charset="0"/>
                  </a:endParaRPr>
                </a:p>
              </p:txBody>
            </p:sp>
            <p:sp>
              <p:nvSpPr>
                <p:cNvPr id="24" name="Rectangle 12"/>
                <p:cNvSpPr>
                  <a:spLocks/>
                </p:cNvSpPr>
                <p:nvPr/>
              </p:nvSpPr>
              <p:spPr bwMode="auto">
                <a:xfrm>
                  <a:off x="135" y="-29"/>
                  <a:ext cx="139" cy="236"/>
                </a:xfrm>
                <a:prstGeom prst="rect">
                  <a:avLst/>
                </a:prstGeom>
                <a:noFill/>
                <a:ln w="12700">
                  <a:noFill/>
                  <a:miter lim="800000"/>
                  <a:headEnd/>
                  <a:tailEnd/>
                </a:ln>
              </p:spPr>
              <p:txBody>
                <a:bodyPr lIns="0" tIns="0" rIns="40639" bIns="0"/>
                <a:lstStyle/>
                <a:p>
                  <a:pPr marL="29765" algn="ctr"/>
                  <a:r>
                    <a:rPr lang="en-US" sz="1600" b="1" dirty="0">
                      <a:latin typeface="Calibri" pitchFamily="34" charset="0"/>
                      <a:cs typeface="Arial" charset="0"/>
                    </a:rPr>
                    <a:t>?</a:t>
                  </a:r>
                </a:p>
              </p:txBody>
            </p:sp>
          </p:grpSp>
          <p:grpSp>
            <p:nvGrpSpPr>
              <p:cNvPr id="25" name="Group 13"/>
              <p:cNvGrpSpPr>
                <a:grpSpLocks/>
              </p:cNvGrpSpPr>
              <p:nvPr/>
            </p:nvGrpSpPr>
            <p:grpSpPr bwMode="auto">
              <a:xfrm>
                <a:off x="5073252" y="3333750"/>
                <a:ext cx="1104900" cy="1059657"/>
                <a:chOff x="32" y="-62"/>
                <a:chExt cx="928" cy="890"/>
              </a:xfrm>
            </p:grpSpPr>
            <p:sp>
              <p:nvSpPr>
                <p:cNvPr id="26" name="Rectangle 14"/>
                <p:cNvSpPr>
                  <a:spLocks/>
                </p:cNvSpPr>
                <p:nvPr/>
              </p:nvSpPr>
              <p:spPr bwMode="auto">
                <a:xfrm>
                  <a:off x="84" y="-62"/>
                  <a:ext cx="824" cy="304"/>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Sensors</a:t>
                  </a:r>
                </a:p>
              </p:txBody>
            </p:sp>
            <p:sp>
              <p:nvSpPr>
                <p:cNvPr id="27" name="Rectangle 15"/>
                <p:cNvSpPr>
                  <a:spLocks/>
                </p:cNvSpPr>
                <p:nvPr/>
              </p:nvSpPr>
              <p:spPr bwMode="auto">
                <a:xfrm>
                  <a:off x="32" y="580"/>
                  <a:ext cx="928" cy="248"/>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n-US" sz="1600" b="1" dirty="0">
                    <a:latin typeface="Calibri" pitchFamily="34" charset="0"/>
                    <a:cs typeface="Arial" charset="0"/>
                  </a:rPr>
                  <a:t>Environment</a:t>
                </a:r>
              </a:p>
            </p:txBody>
          </p:sp>
          <p:sp>
            <p:nvSpPr>
              <p:cNvPr id="30" name="Line 18"/>
              <p:cNvSpPr>
                <a:spLocks noChangeShapeType="1"/>
              </p:cNvSpPr>
              <p:nvPr/>
            </p:nvSpPr>
            <p:spPr bwMode="auto">
              <a:xfrm rot="10800000" flipH="1">
                <a:off x="6182915" y="3437334"/>
                <a:ext cx="1859756"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2" name="Rectangle 20"/>
              <p:cNvSpPr>
                <a:spLocks/>
              </p:cNvSpPr>
              <p:nvPr/>
            </p:nvSpPr>
            <p:spPr bwMode="auto">
              <a:xfrm>
                <a:off x="6682977" y="3448050"/>
                <a:ext cx="942975" cy="2667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Actions</a:t>
                </a:r>
              </a:p>
            </p:txBody>
          </p:sp>
        </p:grpSp>
        <p:pic>
          <p:nvPicPr>
            <p:cNvPr id="35"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86400" y="1657350"/>
              <a:ext cx="3429000" cy="1518952"/>
            </a:xfrm>
            <a:prstGeom prst="rect">
              <a:avLst/>
            </a:prstGeom>
            <a:noFill/>
            <a:ln w="12700">
              <a:noFill/>
              <a:miter lim="800000"/>
              <a:headEnd/>
              <a:tailEnd/>
            </a:ln>
          </p:spPr>
        </p:pic>
        <p:sp>
          <p:nvSpPr>
            <p:cNvPr id="36" name="Text Box 4"/>
            <p:cNvSpPr txBox="1">
              <a:spLocks noChangeArrowheads="1"/>
            </p:cNvSpPr>
            <p:nvPr/>
          </p:nvSpPr>
          <p:spPr bwMode="auto">
            <a:xfrm>
              <a:off x="0" y="4857750"/>
              <a:ext cx="9144000" cy="22313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000" dirty="0"/>
                <a:t>Pac-Man is a registered trademark of Namco-Bandai Games, used here for educational purposes</a:t>
              </a:r>
            </a:p>
          </p:txBody>
        </p:sp>
      </p:grpSp>
      <p:cxnSp>
        <p:nvCxnSpPr>
          <p:cNvPr id="4" name="Straight Connector 3">
            <a:extLst>
              <a:ext uri="{FF2B5EF4-FFF2-40B4-BE49-F238E27FC236}">
                <a16:creationId xmlns:a16="http://schemas.microsoft.com/office/drawing/2014/main" id="{7A075C42-6234-7D47-8AAC-9347513627AA}"/>
              </a:ext>
            </a:extLst>
          </p:cNvPr>
          <p:cNvCxnSpPr>
            <a:cxnSpLocks/>
          </p:cNvCxnSpPr>
          <p:nvPr/>
        </p:nvCxnSpPr>
        <p:spPr>
          <a:xfrm>
            <a:off x="3810000" y="1895128"/>
            <a:ext cx="76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BEE9EAA-DE60-B44A-93BD-ED9440160E92}"/>
              </a:ext>
            </a:extLst>
          </p:cNvPr>
          <p:cNvCxnSpPr>
            <a:cxnSpLocks/>
          </p:cNvCxnSpPr>
          <p:nvPr/>
        </p:nvCxnSpPr>
        <p:spPr>
          <a:xfrm>
            <a:off x="4572000" y="1895128"/>
            <a:ext cx="228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BD553-C530-2248-B56E-ADE50B33AE1F}"/>
              </a:ext>
            </a:extLst>
          </p:cNvPr>
          <p:cNvCxnSpPr/>
          <p:nvPr/>
        </p:nvCxnSpPr>
        <p:spPr>
          <a:xfrm>
            <a:off x="762000" y="2114550"/>
            <a:ext cx="76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2FCFA6-7277-8147-B4D1-B72578E156D2}"/>
              </a:ext>
            </a:extLst>
          </p:cNvPr>
          <p:cNvCxnSpPr>
            <a:cxnSpLocks/>
          </p:cNvCxnSpPr>
          <p:nvPr/>
        </p:nvCxnSpPr>
        <p:spPr>
          <a:xfrm>
            <a:off x="1524000" y="2114550"/>
            <a:ext cx="533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052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765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9"/>
                                          </p:stCondLst>
                                        </p:cTn>
                                        <p:tgtEl>
                                          <p:spTgt spid="2765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9"/>
                                          </p:stCondLst>
                                        </p:cTn>
                                        <p:tgtEl>
                                          <p:spTgt spid="27653">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9"/>
                                          </p:stCondLst>
                                        </p:cTn>
                                        <p:tgtEl>
                                          <p:spTgt spid="27653">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bldLvl="5"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Course Information</a:t>
            </a:r>
          </a:p>
        </p:txBody>
      </p:sp>
      <p:sp>
        <p:nvSpPr>
          <p:cNvPr id="6147" name="Rectangle 3"/>
          <p:cNvSpPr>
            <a:spLocks noGrp="1" noChangeArrowheads="1"/>
          </p:cNvSpPr>
          <p:nvPr>
            <p:ph type="body" idx="1"/>
          </p:nvPr>
        </p:nvSpPr>
        <p:spPr>
          <a:xfrm>
            <a:off x="4648200" y="1000125"/>
            <a:ext cx="4572000" cy="3962400"/>
          </a:xfrm>
        </p:spPr>
        <p:txBody>
          <a:bodyPr/>
          <a:lstStyle/>
          <a:p>
            <a:pPr eaLnBrk="1" hangingPunct="1">
              <a:lnSpc>
                <a:spcPct val="90000"/>
              </a:lnSpc>
            </a:pPr>
            <a:r>
              <a:rPr lang="en-US" sz="2000" dirty="0"/>
              <a:t>Communication:</a:t>
            </a:r>
          </a:p>
          <a:p>
            <a:pPr lvl="1" eaLnBrk="1" hangingPunct="1">
              <a:lnSpc>
                <a:spcPct val="90000"/>
              </a:lnSpc>
            </a:pPr>
            <a:r>
              <a:rPr lang="en-US" sz="1800" dirty="0"/>
              <a:t>Announcements, questions on Piazza</a:t>
            </a:r>
          </a:p>
          <a:p>
            <a:pPr lvl="1" eaLnBrk="1" hangingPunct="1">
              <a:lnSpc>
                <a:spcPct val="90000"/>
              </a:lnSpc>
            </a:pPr>
            <a:r>
              <a:rPr lang="en-US" sz="1800" dirty="0"/>
              <a:t>Staff email: </a:t>
            </a:r>
            <a:r>
              <a:rPr lang="en-US" sz="1800" dirty="0">
                <a:hlinkClick r:id="rId3"/>
              </a:rPr>
              <a:t>cs188@berkeley.edu</a:t>
            </a:r>
            <a:endParaRPr lang="en-US" sz="1800" dirty="0"/>
          </a:p>
          <a:p>
            <a:pPr lvl="1" eaLnBrk="1" hangingPunct="1">
              <a:lnSpc>
                <a:spcPct val="90000"/>
              </a:lnSpc>
            </a:pPr>
            <a:r>
              <a:rPr lang="en-US" sz="1800" dirty="0"/>
              <a:t>Office hours:</a:t>
            </a:r>
          </a:p>
          <a:p>
            <a:pPr lvl="2" eaLnBrk="1" hangingPunct="1">
              <a:lnSpc>
                <a:spcPct val="90000"/>
              </a:lnSpc>
            </a:pPr>
            <a:r>
              <a:rPr lang="en-US" sz="1500" dirty="0"/>
              <a:t>Stuart: Monday 9-10.30, Thursday 1-2</a:t>
            </a:r>
            <a:endParaRPr lang="en-US" sz="1500" dirty="0">
              <a:solidFill>
                <a:srgbClr val="FF6600"/>
              </a:solidFill>
            </a:endParaRPr>
          </a:p>
          <a:p>
            <a:pPr lvl="2" eaLnBrk="1" hangingPunct="1">
              <a:lnSpc>
                <a:spcPct val="90000"/>
              </a:lnSpc>
            </a:pPr>
            <a:r>
              <a:rPr lang="en-US" sz="1500" dirty="0"/>
              <a:t>Dawn: Tuesday 4-5pm </a:t>
            </a:r>
            <a:r>
              <a:rPr lang="en-US" sz="1500" dirty="0">
                <a:solidFill>
                  <a:srgbClr val="FF0000"/>
                </a:solidFill>
              </a:rPr>
              <a:t>from March 15</a:t>
            </a:r>
          </a:p>
          <a:p>
            <a:pPr lvl="1" eaLnBrk="1" hangingPunct="1">
              <a:lnSpc>
                <a:spcPct val="90000"/>
              </a:lnSpc>
            </a:pPr>
            <a:r>
              <a:rPr lang="en-US" dirty="0"/>
              <a:t>Sections start next week</a:t>
            </a:r>
            <a:endParaRPr lang="en-US" sz="1800" dirty="0"/>
          </a:p>
          <a:p>
            <a:pPr eaLnBrk="1" hangingPunct="1">
              <a:lnSpc>
                <a:spcPct val="90000"/>
              </a:lnSpc>
            </a:pPr>
            <a:r>
              <a:rPr lang="en-US" sz="2000" dirty="0"/>
              <a:t>Work:</a:t>
            </a:r>
          </a:p>
          <a:p>
            <a:pPr lvl="1" eaLnBrk="1" hangingPunct="1">
              <a:lnSpc>
                <a:spcPct val="90000"/>
              </a:lnSpc>
            </a:pPr>
            <a:r>
              <a:rPr lang="en-US" sz="1700" dirty="0"/>
              <a:t>Projects (25%), homework (10% + 10%)</a:t>
            </a:r>
          </a:p>
          <a:p>
            <a:pPr lvl="2" eaLnBrk="1" hangingPunct="1">
              <a:lnSpc>
                <a:spcPct val="90000"/>
              </a:lnSpc>
            </a:pPr>
            <a:r>
              <a:rPr lang="en-US" sz="1400" b="1" dirty="0">
                <a:solidFill>
                  <a:srgbClr val="D500D6"/>
                </a:solidFill>
              </a:rPr>
              <a:t>P0 (Python) due 1/22, HW0 (math) due 1/25</a:t>
            </a:r>
          </a:p>
          <a:p>
            <a:pPr lvl="1" eaLnBrk="1" hangingPunct="1">
              <a:lnSpc>
                <a:spcPct val="90000"/>
              </a:lnSpc>
            </a:pPr>
            <a:r>
              <a:rPr lang="en-US" sz="1700" dirty="0"/>
              <a:t>Midterm (20%), final (35%)</a:t>
            </a:r>
          </a:p>
          <a:p>
            <a:pPr lvl="1" eaLnBrk="1" hangingPunct="1">
              <a:lnSpc>
                <a:spcPct val="90000"/>
              </a:lnSpc>
            </a:pPr>
            <a:r>
              <a:rPr lang="en-US" sz="1700" dirty="0"/>
              <a:t>Participation up to 1% extra (</a:t>
            </a:r>
            <a:r>
              <a:rPr lang="en-US" sz="1700" b="1" u="sng" dirty="0">
                <a:solidFill>
                  <a:srgbClr val="FF0000"/>
                </a:solidFill>
                <a:effectLst>
                  <a:glow rad="127000">
                    <a:srgbClr val="FFFF00"/>
                  </a:glow>
                </a:effectLst>
              </a:rPr>
              <a:t>be nice!</a:t>
            </a:r>
            <a:r>
              <a:rPr lang="en-US" sz="1700" dirty="0"/>
              <a:t>)</a:t>
            </a:r>
          </a:p>
          <a:p>
            <a:pPr lvl="1" eaLnBrk="1" hangingPunct="1">
              <a:lnSpc>
                <a:spcPct val="90000"/>
              </a:lnSpc>
            </a:pPr>
            <a:r>
              <a:rPr lang="en-US" sz="1600" dirty="0">
                <a:solidFill>
                  <a:srgbClr val="FF0000"/>
                </a:solidFill>
              </a:rPr>
              <a:t>Fixed grading scale </a:t>
            </a:r>
            <a:r>
              <a:rPr lang="en-US" sz="1600" dirty="0"/>
              <a:t>(85% A, 80% A-, etc.)</a:t>
            </a:r>
          </a:p>
          <a:p>
            <a:pPr lvl="1" eaLnBrk="1" hangingPunct="1">
              <a:lnSpc>
                <a:spcPct val="90000"/>
              </a:lnSpc>
            </a:pPr>
            <a:endParaRPr lang="en-US" sz="1700" dirty="0"/>
          </a:p>
          <a:p>
            <a:pPr lvl="1" eaLnBrk="1" hangingPunct="1">
              <a:lnSpc>
                <a:spcPct val="90000"/>
              </a:lnSpc>
            </a:pPr>
            <a:endParaRPr lang="en-US" sz="1500" dirty="0"/>
          </a:p>
        </p:txBody>
      </p:sp>
      <p:sp>
        <p:nvSpPr>
          <p:cNvPr id="6" name="Text Box 4">
            <a:extLst>
              <a:ext uri="{FF2B5EF4-FFF2-40B4-BE49-F238E27FC236}">
                <a16:creationId xmlns:a16="http://schemas.microsoft.com/office/drawing/2014/main" id="{9272A936-E068-CD45-97D0-4D98DB8A0FB7}"/>
              </a:ext>
            </a:extLst>
          </p:cNvPr>
          <p:cNvSpPr txBox="1">
            <a:spLocks noChangeArrowheads="1"/>
          </p:cNvSpPr>
          <p:nvPr/>
        </p:nvSpPr>
        <p:spPr bwMode="auto">
          <a:xfrm>
            <a:off x="152400" y="1220497"/>
            <a:ext cx="4114800" cy="377024"/>
          </a:xfrm>
          <a:prstGeom prst="rect">
            <a:avLst/>
          </a:prstGeom>
          <a:noFill/>
          <a:ln w="9525">
            <a:noFill/>
            <a:miter lim="800000"/>
            <a:headEnd/>
            <a:tailEnd/>
          </a:ln>
        </p:spPr>
        <p:txBody>
          <a:bodyPr wrap="square" lIns="68579" tIns="34289" rIns="68579" bIns="34289">
            <a:spAutoFit/>
          </a:bodyPr>
          <a:lstStyle/>
          <a:p>
            <a:pPr algn="ctr">
              <a:spcBef>
                <a:spcPct val="20000"/>
              </a:spcBef>
              <a:buClr>
                <a:schemeClr val="accent2"/>
              </a:buClr>
              <a:buFont typeface="Wingdings" pitchFamily="2" charset="2"/>
              <a:buNone/>
            </a:pPr>
            <a:r>
              <a:rPr lang="en-US" sz="2000" dirty="0">
                <a:solidFill>
                  <a:schemeClr val="accent2"/>
                </a:solidFill>
                <a:latin typeface="Calibri" pitchFamily="34" charset="0"/>
                <a:hlinkClick r:id="rId4"/>
              </a:rPr>
              <a:t>http://inst.cs.berkeley.edu/~cs188</a:t>
            </a:r>
            <a:r>
              <a:rPr lang="en-US" sz="2000" dirty="0">
                <a:solidFill>
                  <a:schemeClr val="accent2"/>
                </a:solidFill>
                <a:latin typeface="Calibri" pitchFamily="34" charset="0"/>
              </a:rPr>
              <a:t> </a:t>
            </a:r>
            <a:endParaRPr lang="en-US" sz="2000" dirty="0">
              <a:latin typeface="Calibri" pitchFamily="34" charset="0"/>
            </a:endParaRPr>
          </a:p>
        </p:txBody>
      </p:sp>
      <p:pic>
        <p:nvPicPr>
          <p:cNvPr id="3" name="Picture 2">
            <a:extLst>
              <a:ext uri="{FF2B5EF4-FFF2-40B4-BE49-F238E27FC236}">
                <a16:creationId xmlns:a16="http://schemas.microsoft.com/office/drawing/2014/main" id="{5DE7F6C5-B1A8-FE46-B6E7-5FC015AB01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976" y="1733550"/>
            <a:ext cx="4503696" cy="2995815"/>
          </a:xfrm>
          <a:prstGeom prst="rect">
            <a:avLst/>
          </a:prstGeom>
        </p:spPr>
      </p:pic>
    </p:spTree>
    <p:extLst>
      <p:ext uri="{BB962C8B-B14F-4D97-AF65-F5344CB8AC3E}">
        <p14:creationId xmlns:p14="http://schemas.microsoft.com/office/powerpoint/2010/main" val="4110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47">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along Telegraph Avenue?</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at Berkeley Bowl?</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Translate spoken Chinese into spoken English in real time?</a:t>
            </a:r>
          </a:p>
          <a:p>
            <a:pPr eaLnBrk="1" hangingPunct="1">
              <a:lnSpc>
                <a:spcPct val="80000"/>
              </a:lnSpc>
            </a:pPr>
            <a:r>
              <a:rPr lang="en-US" sz="1500" dirty="0"/>
              <a:t>Fold the laundry and put away the dishes?</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576152"/>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541710" name="Freeform 14"/>
          <p:cNvSpPr>
            <a:spLocks/>
          </p:cNvSpPr>
          <p:nvPr/>
        </p:nvSpPr>
        <p:spPr bwMode="auto">
          <a:xfrm>
            <a:off x="628649" y="31051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541712" name="Freeform 16"/>
          <p:cNvSpPr>
            <a:spLocks/>
          </p:cNvSpPr>
          <p:nvPr/>
        </p:nvSpPr>
        <p:spPr bwMode="auto">
          <a:xfrm>
            <a:off x="628649" y="40195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3" name="Group 23"/>
          <p:cNvGrpSpPr>
            <a:grpSpLocks/>
          </p:cNvGrpSpPr>
          <p:nvPr/>
        </p:nvGrpSpPr>
        <p:grpSpPr bwMode="auto">
          <a:xfrm>
            <a:off x="628649" y="3333750"/>
            <a:ext cx="228600" cy="171450"/>
            <a:chOff x="4896" y="2256"/>
            <a:chExt cx="432" cy="816"/>
          </a:xfrm>
        </p:grpSpPr>
        <p:sp>
          <p:nvSpPr>
            <p:cNvPr id="15378" name="Freeform 24"/>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9" name="Freeform 25"/>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3833" y="1733550"/>
            <a:ext cx="3069167" cy="2209800"/>
          </a:xfrm>
          <a:prstGeom prst="rect">
            <a:avLst/>
          </a:prstGeom>
          <a:noFill/>
          <a:ln w="9525">
            <a:noFill/>
            <a:miter lim="800000"/>
            <a:headEnd/>
            <a:tailEnd/>
          </a:ln>
          <a:effectLst/>
        </p:spPr>
      </p:pic>
      <p:grpSp>
        <p:nvGrpSpPr>
          <p:cNvPr id="27" name="Group 23">
            <a:extLst>
              <a:ext uri="{FF2B5EF4-FFF2-40B4-BE49-F238E27FC236}">
                <a16:creationId xmlns:a16="http://schemas.microsoft.com/office/drawing/2014/main" id="{1A99008E-0CD4-764A-BA64-7B980EDC28B4}"/>
              </a:ext>
            </a:extLst>
          </p:cNvPr>
          <p:cNvGrpSpPr>
            <a:grpSpLocks/>
          </p:cNvGrpSpPr>
          <p:nvPr/>
        </p:nvGrpSpPr>
        <p:grpSpPr bwMode="auto">
          <a:xfrm>
            <a:off x="609600" y="3798921"/>
            <a:ext cx="228600" cy="171450"/>
            <a:chOff x="4896" y="2256"/>
            <a:chExt cx="432" cy="816"/>
          </a:xfrm>
        </p:grpSpPr>
        <p:sp>
          <p:nvSpPr>
            <p:cNvPr id="28" name="Freeform 24">
              <a:extLst>
                <a:ext uri="{FF2B5EF4-FFF2-40B4-BE49-F238E27FC236}">
                  <a16:creationId xmlns:a16="http://schemas.microsoft.com/office/drawing/2014/main" id="{7BCA7538-D882-EA4B-8776-0DE282D8BE08}"/>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29" name="Freeform 25">
              <a:extLst>
                <a:ext uri="{FF2B5EF4-FFF2-40B4-BE49-F238E27FC236}">
                  <a16:creationId xmlns:a16="http://schemas.microsoft.com/office/drawing/2014/main" id="{28D30A42-9913-8D4A-AD36-F4BFC31EAD91}"/>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5" name="Freeform 13">
            <a:extLst>
              <a:ext uri="{FF2B5EF4-FFF2-40B4-BE49-F238E27FC236}">
                <a16:creationId xmlns:a16="http://schemas.microsoft.com/office/drawing/2014/main" id="{6D7C98C9-B036-1040-BE7B-036F99867A2A}"/>
              </a:ext>
            </a:extLst>
          </p:cNvPr>
          <p:cNvSpPr>
            <a:spLocks/>
          </p:cNvSpPr>
          <p:nvPr/>
        </p:nvSpPr>
        <p:spPr bwMode="auto">
          <a:xfrm>
            <a:off x="638770" y="221161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3056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6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1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1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1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17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16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169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17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1699">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17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1699">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1699">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17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1699">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1699">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170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41699">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41699">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1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0" grpId="0" animBg="1"/>
      <p:bldP spid="541704" grpId="0" animBg="1"/>
      <p:bldP spid="541705" grpId="0" animBg="1"/>
      <p:bldP spid="541706" grpId="0" animBg="1"/>
      <p:bldP spid="541709" grpId="0" animBg="1"/>
      <p:bldP spid="541710" grpId="0" animBg="1"/>
      <p:bldP spid="541712" grpId="0" animBg="1"/>
      <p:bldP spid="22"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solidFill>
                  <a:schemeClr val="tx1"/>
                </a:solidFill>
              </a:rPr>
              <a:t>Unintentionally Funny Stories</a:t>
            </a:r>
          </a:p>
        </p:txBody>
      </p:sp>
      <p:sp>
        <p:nvSpPr>
          <p:cNvPr id="571395" name="Rectangle 3"/>
          <p:cNvSpPr>
            <a:spLocks noGrp="1" noChangeArrowheads="1"/>
          </p:cNvSpPr>
          <p:nvPr>
            <p:ph type="body" idx="1"/>
          </p:nvPr>
        </p:nvSpPr>
        <p:spPr>
          <a:xfrm>
            <a:off x="408040" y="845820"/>
            <a:ext cx="5078359" cy="1984531"/>
          </a:xfrm>
        </p:spPr>
        <p:txBody>
          <a:bodyPr/>
          <a:lstStyle/>
          <a:p>
            <a:pPr marL="0" indent="0" eaLnBrk="1" hangingPunct="1">
              <a:lnSpc>
                <a:spcPct val="80000"/>
              </a:lnSpc>
              <a:buNone/>
            </a:pPr>
            <a:r>
              <a:rPr lang="en-US" sz="2000" dirty="0"/>
              <a:t>Once upon a time there was a dishonest fox and a vain crow.  One day the crow was sitting in his tree, holding a piece of cheese in his mouth.  He noticed that he was holding the piece of cheese.  He became hungry and swallowed the cheese.  The fox walked over to the crow.  The End.</a:t>
            </a:r>
          </a:p>
          <a:p>
            <a:pPr marL="0" indent="0" algn="r" eaLnBrk="1" hangingPunct="1">
              <a:lnSpc>
                <a:spcPct val="80000"/>
              </a:lnSpc>
              <a:buNone/>
            </a:pPr>
            <a:r>
              <a:rPr lang="en-US" sz="1600" dirty="0">
                <a:solidFill>
                  <a:srgbClr val="008000"/>
                </a:solidFill>
              </a:rPr>
              <a:t>[</a:t>
            </a:r>
            <a:r>
              <a:rPr lang="en-US" sz="1600" dirty="0" err="1">
                <a:solidFill>
                  <a:srgbClr val="008000"/>
                </a:solidFill>
              </a:rPr>
              <a:t>Schank</a:t>
            </a:r>
            <a:r>
              <a:rPr lang="en-US" sz="1600" dirty="0">
                <a:solidFill>
                  <a:srgbClr val="008000"/>
                </a:solidFill>
              </a:rPr>
              <a:t>, Tale-Spin, 1984]</a:t>
            </a:r>
          </a:p>
          <a:p>
            <a:pPr marL="0" indent="0" eaLnBrk="1" hangingPunct="1">
              <a:lnSpc>
                <a:spcPct val="80000"/>
              </a:lnSpc>
              <a:buNone/>
            </a:pPr>
            <a:endParaRPr lang="en-US" sz="2000" dirty="0"/>
          </a:p>
        </p:txBody>
      </p:sp>
      <p:grpSp>
        <p:nvGrpSpPr>
          <p:cNvPr id="5" name="Group 4">
            <a:extLst>
              <a:ext uri="{FF2B5EF4-FFF2-40B4-BE49-F238E27FC236}">
                <a16:creationId xmlns:a16="http://schemas.microsoft.com/office/drawing/2014/main" id="{3BE07A41-8181-AC40-BCBB-ED1DD63D1889}"/>
              </a:ext>
            </a:extLst>
          </p:cNvPr>
          <p:cNvGrpSpPr/>
          <p:nvPr/>
        </p:nvGrpSpPr>
        <p:grpSpPr>
          <a:xfrm>
            <a:off x="2057400" y="653636"/>
            <a:ext cx="6789049" cy="4489864"/>
            <a:chOff x="2202551" y="653636"/>
            <a:chExt cx="6789049" cy="4489864"/>
          </a:xfrm>
        </p:grpSpPr>
        <p:pic>
          <p:nvPicPr>
            <p:cNvPr id="2" name="Picture 1">
              <a:extLst>
                <a:ext uri="{FF2B5EF4-FFF2-40B4-BE49-F238E27FC236}">
                  <a16:creationId xmlns:a16="http://schemas.microsoft.com/office/drawing/2014/main" id="{C1FA406F-C564-D440-9F05-23C0D09EE5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02551" y="653636"/>
              <a:ext cx="5410200" cy="4489864"/>
            </a:xfrm>
            <a:prstGeom prst="rect">
              <a:avLst/>
            </a:prstGeom>
          </p:spPr>
        </p:pic>
        <p:sp>
          <p:nvSpPr>
            <p:cNvPr id="11" name="TextBox 10">
              <a:extLst>
                <a:ext uri="{FF2B5EF4-FFF2-40B4-BE49-F238E27FC236}">
                  <a16:creationId xmlns:a16="http://schemas.microsoft.com/office/drawing/2014/main" id="{76EC2341-1C0B-C04E-A775-E7AAB7637D30}"/>
                </a:ext>
              </a:extLst>
            </p:cNvPr>
            <p:cNvSpPr txBox="1"/>
            <p:nvPr/>
          </p:nvSpPr>
          <p:spPr>
            <a:xfrm>
              <a:off x="2819400" y="2876550"/>
              <a:ext cx="6172200" cy="2220752"/>
            </a:xfrm>
            <a:prstGeom prst="rect">
              <a:avLst/>
            </a:prstGeom>
            <a:solidFill>
              <a:schemeClr val="bg1"/>
            </a:solidFill>
          </p:spPr>
          <p:txBody>
            <a:bodyPr wrap="square" rtlCol="0">
              <a:spAutoFit/>
            </a:bodyPr>
            <a:lstStyle/>
            <a:p>
              <a:endParaRPr lang="en-US" dirty="0">
                <a:solidFill>
                  <a:srgbClr val="C00000"/>
                </a:solidFill>
                <a:latin typeface="Calibri"/>
                <a:cs typeface="Calibri"/>
              </a:endParaRPr>
            </a:p>
          </p:txBody>
        </p:sp>
      </p:grpSp>
      <p:sp>
        <p:nvSpPr>
          <p:cNvPr id="3" name="TextBox 2">
            <a:extLst>
              <a:ext uri="{FF2B5EF4-FFF2-40B4-BE49-F238E27FC236}">
                <a16:creationId xmlns:a16="http://schemas.microsoft.com/office/drawing/2014/main" id="{9932467B-2DBB-2B4D-96A8-5532C1D88F1D}"/>
              </a:ext>
            </a:extLst>
          </p:cNvPr>
          <p:cNvSpPr txBox="1"/>
          <p:nvPr/>
        </p:nvSpPr>
        <p:spPr>
          <a:xfrm>
            <a:off x="2735951" y="2788978"/>
            <a:ext cx="6101799" cy="2308324"/>
          </a:xfrm>
          <a:prstGeom prst="rect">
            <a:avLst/>
          </a:prstGeom>
          <a:solidFill>
            <a:schemeClr val="bg1"/>
          </a:solidFill>
        </p:spPr>
        <p:txBody>
          <a:bodyPr wrap="none" rtlCol="0">
            <a:spAutoFit/>
          </a:bodyPr>
          <a:lstStyle/>
          <a:p>
            <a:r>
              <a:rPr lang="en-US" dirty="0">
                <a:solidFill>
                  <a:srgbClr val="7030A0"/>
                </a:solidFill>
                <a:latin typeface="Calibri"/>
                <a:cs typeface="Calibri"/>
              </a:rPr>
              <a:t>What do you get when you cross a dog and a vampire?</a:t>
            </a:r>
          </a:p>
          <a:p>
            <a:r>
              <a:rPr lang="en-US" dirty="0">
                <a:solidFill>
                  <a:srgbClr val="C00000"/>
                </a:solidFill>
                <a:latin typeface="Calibri"/>
                <a:cs typeface="Calibri"/>
              </a:rPr>
              <a:t>A bungee</a:t>
            </a:r>
          </a:p>
          <a:p>
            <a:r>
              <a:rPr lang="en-US" dirty="0">
                <a:solidFill>
                  <a:srgbClr val="7030A0"/>
                </a:solidFill>
                <a:latin typeface="Calibri"/>
                <a:cs typeface="Calibri"/>
              </a:rPr>
              <a:t>What do you get when you cross a cow with a rhino?</a:t>
            </a:r>
          </a:p>
          <a:p>
            <a:r>
              <a:rPr lang="en-US" dirty="0">
                <a:solidFill>
                  <a:srgbClr val="C00000"/>
                </a:solidFill>
                <a:latin typeface="Calibri"/>
                <a:cs typeface="Calibri"/>
              </a:rPr>
              <a:t>A bungee with a dog</a:t>
            </a:r>
          </a:p>
          <a:p>
            <a:r>
              <a:rPr lang="en-US" dirty="0">
                <a:solidFill>
                  <a:srgbClr val="7030A0"/>
                </a:solidFill>
                <a:latin typeface="Calibri"/>
                <a:cs typeface="Calibri"/>
              </a:rPr>
              <a:t>What do you get when you cross a street and a cow?</a:t>
            </a:r>
          </a:p>
          <a:p>
            <a:r>
              <a:rPr lang="en-US" dirty="0">
                <a:solidFill>
                  <a:srgbClr val="C00000"/>
                </a:solidFill>
                <a:latin typeface="Calibri"/>
                <a:cs typeface="Calibri"/>
              </a:rPr>
              <a:t>A bungee with a bungee and a rhino</a:t>
            </a:r>
          </a:p>
          <a:p>
            <a:r>
              <a:rPr lang="en-US" dirty="0">
                <a:solidFill>
                  <a:srgbClr val="7030A0"/>
                </a:solidFill>
                <a:latin typeface="Calibri"/>
                <a:cs typeface="Calibri"/>
              </a:rPr>
              <a:t>What do you get when you cross a pig with a cow with a party?</a:t>
            </a:r>
          </a:p>
          <a:p>
            <a:r>
              <a:rPr lang="en-US" dirty="0">
                <a:solidFill>
                  <a:srgbClr val="C00000"/>
                </a:solidFill>
                <a:latin typeface="Calibri"/>
                <a:cs typeface="Calibri"/>
              </a:rPr>
              <a:t>Because the engineers with a dog</a:t>
            </a:r>
          </a:p>
        </p:txBody>
      </p:sp>
    </p:spTree>
    <p:extLst>
      <p:ext uri="{BB962C8B-B14F-4D97-AF65-F5344CB8AC3E}">
        <p14:creationId xmlns:p14="http://schemas.microsoft.com/office/powerpoint/2010/main" val="31760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a:t>
            </a:r>
          </a:p>
        </p:txBody>
      </p:sp>
      <p:sp>
        <p:nvSpPr>
          <p:cNvPr id="3" name="Content Placeholder 2"/>
          <p:cNvSpPr>
            <a:spLocks noGrp="1"/>
          </p:cNvSpPr>
          <p:nvPr>
            <p:ph idx="1"/>
          </p:nvPr>
        </p:nvSpPr>
        <p:spPr/>
        <p:txBody>
          <a:bodyPr/>
          <a:lstStyle/>
          <a:p>
            <a:r>
              <a:rPr lang="en-US" dirty="0"/>
              <a:t>We are doing AI…</a:t>
            </a:r>
          </a:p>
          <a:p>
            <a:pPr lvl="1"/>
            <a:r>
              <a:rPr lang="en-US" dirty="0"/>
              <a:t>To create intelligent systems</a:t>
            </a:r>
          </a:p>
          <a:p>
            <a:pPr lvl="2"/>
            <a:r>
              <a:rPr lang="en-US" dirty="0"/>
              <a:t>The more intelligent, the better</a:t>
            </a:r>
          </a:p>
          <a:p>
            <a:pPr lvl="1"/>
            <a:r>
              <a:rPr lang="en-US" dirty="0"/>
              <a:t>To gain a better understanding of human intelligence</a:t>
            </a:r>
          </a:p>
          <a:p>
            <a:pPr lvl="1"/>
            <a:r>
              <a:rPr lang="en-US" dirty="0"/>
              <a:t>To magnify those benefits that flow from it</a:t>
            </a:r>
          </a:p>
          <a:p>
            <a:pPr lvl="2"/>
            <a:r>
              <a:rPr lang="en-US" dirty="0"/>
              <a:t>E.g., net present value of  human-level AI ≥ $13,500T</a:t>
            </a:r>
          </a:p>
          <a:p>
            <a:pPr lvl="2"/>
            <a:r>
              <a:rPr lang="en-US" dirty="0"/>
              <a:t>Might help us avoid war and ecological catastrophes, achieve immortality and expand throughout the universe</a:t>
            </a:r>
          </a:p>
          <a:p>
            <a:r>
              <a:rPr lang="en-US" dirty="0"/>
              <a:t>What if we succeed?</a:t>
            </a:r>
          </a:p>
          <a:p>
            <a:endParaRPr lang="en-US" dirty="0"/>
          </a:p>
        </p:txBody>
      </p:sp>
    </p:spTree>
    <p:extLst>
      <p:ext uri="{BB962C8B-B14F-4D97-AF65-F5344CB8AC3E}">
        <p14:creationId xmlns:p14="http://schemas.microsoft.com/office/powerpoint/2010/main" val="36847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68A8C-A496-5B40-82C9-5BAB8DAC6079}"/>
              </a:ext>
            </a:extLst>
          </p:cNvPr>
          <p:cNvPicPr>
            <a:picLocks noChangeAspect="1"/>
          </p:cNvPicPr>
          <p:nvPr/>
        </p:nvPicPr>
        <p:blipFill>
          <a:blip r:embed="rId2"/>
          <a:stretch>
            <a:fillRect/>
          </a:stretch>
        </p:blipFill>
        <p:spPr>
          <a:xfrm>
            <a:off x="-1" y="7327"/>
            <a:ext cx="9157063" cy="5136173"/>
          </a:xfrm>
          <a:prstGeom prst="rect">
            <a:avLst/>
          </a:prstGeom>
        </p:spPr>
      </p:pic>
      <p:sp>
        <p:nvSpPr>
          <p:cNvPr id="6" name="TextBox 5">
            <a:extLst>
              <a:ext uri="{FF2B5EF4-FFF2-40B4-BE49-F238E27FC236}">
                <a16:creationId xmlns:a16="http://schemas.microsoft.com/office/drawing/2014/main" id="{C890122B-C3B3-854D-8C08-C9364F0609C3}"/>
              </a:ext>
            </a:extLst>
          </p:cNvPr>
          <p:cNvSpPr txBox="1"/>
          <p:nvPr/>
        </p:nvSpPr>
        <p:spPr>
          <a:xfrm>
            <a:off x="1066800" y="1733550"/>
            <a:ext cx="7407868" cy="3139321"/>
          </a:xfrm>
          <a:prstGeom prst="rect">
            <a:avLst/>
          </a:prstGeom>
          <a:noFill/>
        </p:spPr>
        <p:txBody>
          <a:bodyPr wrap="square" rtlCol="0">
            <a:spAutoFit/>
          </a:bodyPr>
          <a:lstStyle/>
          <a:p>
            <a:r>
              <a:rPr lang="en-US" sz="3300" dirty="0">
                <a:solidFill>
                  <a:srgbClr val="FFFF00"/>
                </a:solidFill>
                <a:effectLst>
                  <a:glow rad="127000">
                    <a:schemeClr val="tx1"/>
                  </a:glow>
                </a:effectLst>
              </a:rPr>
              <a:t>It seems probable that once the machine thinking method had started, it would not take long to outstrip our feeble powers. … At some stage therefore we should have to expect the machines to take control </a:t>
            </a:r>
          </a:p>
        </p:txBody>
      </p:sp>
    </p:spTree>
    <p:extLst>
      <p:ext uri="{BB962C8B-B14F-4D97-AF65-F5344CB8AC3E}">
        <p14:creationId xmlns:p14="http://schemas.microsoft.com/office/powerpoint/2010/main" val="4226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71550"/>
            <a:ext cx="8458200" cy="3039341"/>
          </a:xfrm>
        </p:spPr>
        <p:txBody>
          <a:bodyPr/>
          <a:lstStyle/>
          <a:p>
            <a:r>
              <a:rPr lang="en-US" dirty="0"/>
              <a:t>AI that is incredibly good at achieving something other than what we really want</a:t>
            </a:r>
          </a:p>
          <a:p>
            <a:r>
              <a:rPr lang="en-US" dirty="0"/>
              <a:t>AI, economics, statistics, operations research, control theory all assume utility to be </a:t>
            </a:r>
            <a:r>
              <a:rPr lang="en-US" b="1" i="1" dirty="0">
                <a:solidFill>
                  <a:srgbClr val="FF0000"/>
                </a:solidFill>
              </a:rPr>
              <a:t>fixed, known, and exogenously specified</a:t>
            </a:r>
          </a:p>
          <a:p>
            <a:pPr lvl="1"/>
            <a:r>
              <a:rPr lang="en-US" dirty="0">
                <a:solidFill>
                  <a:srgbClr val="FF6600"/>
                </a:solidFill>
              </a:rPr>
              <a:t>Machines</a:t>
            </a:r>
            <a:r>
              <a:rPr lang="en-US" dirty="0"/>
              <a:t> are intelligent to the extent that </a:t>
            </a:r>
            <a:r>
              <a:rPr lang="en-US" dirty="0">
                <a:solidFill>
                  <a:srgbClr val="FF6600"/>
                </a:solidFill>
              </a:rPr>
              <a:t>their</a:t>
            </a:r>
            <a:r>
              <a:rPr lang="en-US" dirty="0"/>
              <a:t> actions can be expected to achieve </a:t>
            </a:r>
            <a:r>
              <a:rPr lang="en-US" dirty="0">
                <a:solidFill>
                  <a:srgbClr val="FF6600"/>
                </a:solidFill>
              </a:rPr>
              <a:t>their</a:t>
            </a:r>
            <a:r>
              <a:rPr lang="en-US" dirty="0"/>
              <a:t> objectives</a:t>
            </a:r>
          </a:p>
          <a:p>
            <a:pPr lvl="1"/>
            <a:r>
              <a:rPr lang="en-US" dirty="0">
                <a:solidFill>
                  <a:srgbClr val="FF6600"/>
                </a:solidFill>
              </a:rPr>
              <a:t>Machines</a:t>
            </a:r>
            <a:r>
              <a:rPr lang="en-US" dirty="0"/>
              <a:t> are </a:t>
            </a:r>
            <a:r>
              <a:rPr lang="en-US" b="1" i="1" u="sng" dirty="0">
                <a:solidFill>
                  <a:srgbClr val="FF6600"/>
                </a:solidFill>
              </a:rPr>
              <a:t>beneficial</a:t>
            </a:r>
            <a:r>
              <a:rPr lang="en-US" dirty="0">
                <a:solidFill>
                  <a:srgbClr val="FF6600"/>
                </a:solidFill>
              </a:rPr>
              <a:t> </a:t>
            </a:r>
            <a:r>
              <a:rPr lang="en-US" dirty="0"/>
              <a:t>to the extent that </a:t>
            </a:r>
            <a:r>
              <a:rPr lang="en-US" b="1" i="1" u="sng" dirty="0">
                <a:solidFill>
                  <a:srgbClr val="FF6600"/>
                </a:solidFill>
              </a:rPr>
              <a:t>their</a:t>
            </a:r>
            <a:r>
              <a:rPr lang="en-US" dirty="0"/>
              <a:t> actions can be expected to achieve </a:t>
            </a:r>
            <a:r>
              <a:rPr lang="en-US" b="1" i="1" u="sng" dirty="0">
                <a:solidFill>
                  <a:srgbClr val="FC00F3"/>
                </a:solidFill>
              </a:rPr>
              <a:t>our</a:t>
            </a:r>
            <a:r>
              <a:rPr lang="en-US" dirty="0"/>
              <a:t> objectives</a:t>
            </a:r>
          </a:p>
          <a:p>
            <a:pPr lvl="1"/>
            <a:endParaRPr lang="en-US" b="1" i="1" dirty="0">
              <a:solidFill>
                <a:srgbClr val="FF0000"/>
              </a:solidFill>
            </a:endParaRPr>
          </a:p>
        </p:txBody>
      </p:sp>
      <p:sp>
        <p:nvSpPr>
          <p:cNvPr id="3" name="Title 2"/>
          <p:cNvSpPr>
            <a:spLocks noGrp="1"/>
          </p:cNvSpPr>
          <p:nvPr>
            <p:ph type="title"/>
          </p:nvPr>
        </p:nvSpPr>
        <p:spPr>
          <a:xfrm>
            <a:off x="685800" y="202636"/>
            <a:ext cx="8153400" cy="685800"/>
          </a:xfrm>
        </p:spPr>
        <p:txBody>
          <a:bodyPr/>
          <a:lstStyle/>
          <a:p>
            <a:r>
              <a:rPr lang="en-US" dirty="0"/>
              <a:t>What’s bad about better AI?</a:t>
            </a:r>
          </a:p>
        </p:txBody>
      </p:sp>
      <p:grpSp>
        <p:nvGrpSpPr>
          <p:cNvPr id="4" name="Group 3">
            <a:extLst>
              <a:ext uri="{FF2B5EF4-FFF2-40B4-BE49-F238E27FC236}">
                <a16:creationId xmlns:a16="http://schemas.microsoft.com/office/drawing/2014/main" id="{D4DF3C30-480F-5E4A-B142-63A6CF7AC3C1}"/>
              </a:ext>
            </a:extLst>
          </p:cNvPr>
          <p:cNvGrpSpPr/>
          <p:nvPr/>
        </p:nvGrpSpPr>
        <p:grpSpPr>
          <a:xfrm>
            <a:off x="1028700" y="2800350"/>
            <a:ext cx="7086600" cy="304800"/>
            <a:chOff x="685800" y="2115880"/>
            <a:chExt cx="7557971" cy="375685"/>
          </a:xfrm>
        </p:grpSpPr>
        <p:cxnSp>
          <p:nvCxnSpPr>
            <p:cNvPr id="5" name="Straight Connector 4">
              <a:extLst>
                <a:ext uri="{FF2B5EF4-FFF2-40B4-BE49-F238E27FC236}">
                  <a16:creationId xmlns:a16="http://schemas.microsoft.com/office/drawing/2014/main" id="{2136EE86-BC6B-274F-BA09-2889B2D607F8}"/>
                </a:ext>
              </a:extLst>
            </p:cNvPr>
            <p:cNvCxnSpPr>
              <a:cxnSpLocks/>
            </p:cNvCxnSpPr>
            <p:nvPr/>
          </p:nvCxnSpPr>
          <p:spPr>
            <a:xfrm>
              <a:off x="685800" y="2115880"/>
              <a:ext cx="7543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ABCED6-F178-564C-91E4-859E523589AA}"/>
                </a:ext>
              </a:extLst>
            </p:cNvPr>
            <p:cNvCxnSpPr>
              <a:cxnSpLocks/>
            </p:cNvCxnSpPr>
            <p:nvPr/>
          </p:nvCxnSpPr>
          <p:spPr>
            <a:xfrm>
              <a:off x="699971" y="2491565"/>
              <a:ext cx="7543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54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0243"/>
            <a:ext cx="8686800" cy="1967307"/>
          </a:xfrm>
        </p:spPr>
        <p:txBody>
          <a:bodyPr>
            <a:normAutofit/>
          </a:bodyPr>
          <a:lstStyle/>
          <a:p>
            <a:pPr marL="18204" indent="0">
              <a:buNone/>
            </a:pPr>
            <a:r>
              <a:rPr lang="en-US" dirty="0"/>
              <a:t>1. The machine’s only objective is to maximize the realization of human preferences</a:t>
            </a:r>
          </a:p>
          <a:p>
            <a:pPr marL="18204" indent="0">
              <a:buNone/>
            </a:pPr>
            <a:r>
              <a:rPr lang="en-US" dirty="0"/>
              <a:t>2. The robot is initially uncertain about what those preferences are</a:t>
            </a:r>
          </a:p>
          <a:p>
            <a:pPr marL="18204" indent="0">
              <a:buNone/>
            </a:pPr>
            <a:r>
              <a:rPr lang="en-US" dirty="0"/>
              <a:t>3. Human behavior provides evidence about human preferences</a:t>
            </a:r>
          </a:p>
        </p:txBody>
      </p:sp>
      <p:sp>
        <p:nvSpPr>
          <p:cNvPr id="3" name="Title 2"/>
          <p:cNvSpPr>
            <a:spLocks noGrp="1"/>
          </p:cNvSpPr>
          <p:nvPr>
            <p:ph type="title"/>
          </p:nvPr>
        </p:nvSpPr>
        <p:spPr/>
        <p:txBody>
          <a:bodyPr/>
          <a:lstStyle/>
          <a:p>
            <a:r>
              <a:rPr lang="en-US" dirty="0"/>
              <a:t>A new model for AI</a:t>
            </a:r>
          </a:p>
        </p:txBody>
      </p:sp>
      <p:sp>
        <p:nvSpPr>
          <p:cNvPr id="4" name="Content Placeholder 1"/>
          <p:cNvSpPr txBox="1">
            <a:spLocks/>
          </p:cNvSpPr>
          <p:nvPr/>
        </p:nvSpPr>
        <p:spPr bwMode="auto">
          <a:xfrm>
            <a:off x="533400" y="3333750"/>
            <a:ext cx="8229600" cy="976708"/>
          </a:xfrm>
          <a:prstGeom prst="rect">
            <a:avLst/>
          </a:prstGeom>
          <a:noFill/>
          <a:ln w="9525">
            <a:noFill/>
            <a:miter lim="800000"/>
            <a:headEnd/>
            <a:tailEnd/>
          </a:ln>
        </p:spPr>
        <p:txBody>
          <a:bodyPr vert="horz" wrap="square" lIns="68576" tIns="34289" rIns="68576" bIns="34289" numCol="1" anchor="t" anchorCtr="0" compatLnSpc="1">
            <a:prstTxWarp prst="textNoShape">
              <a:avLst/>
            </a:prstTxWarp>
            <a:normAutofit/>
          </a:bodyPr>
          <a:lstStyle>
            <a:lvl1pPr marL="257156" indent="-257156"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71" indent="-21429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186" indent="-171438"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60" indent="-171438"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935" indent="-171438"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809"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684"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558"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433" indent="-171438"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18204" indent="0">
              <a:buFont typeface="Wingdings" pitchFamily="2" charset="2"/>
              <a:buNone/>
            </a:pPr>
            <a:r>
              <a:rPr lang="en-US" dirty="0">
                <a:solidFill>
                  <a:srgbClr val="008000"/>
                </a:solidFill>
              </a:rPr>
              <a:t>The standard model of AI is a special case, where the human can exactly and correctly program the objective into the machine</a:t>
            </a:r>
          </a:p>
        </p:txBody>
      </p:sp>
    </p:spTree>
    <p:extLst>
      <p:ext uri="{BB962C8B-B14F-4D97-AF65-F5344CB8AC3E}">
        <p14:creationId xmlns:p14="http://schemas.microsoft.com/office/powerpoint/2010/main" val="4128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69D9A-0D7B-AC4E-9452-01FB9B2703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4011" y="2876550"/>
            <a:ext cx="4952220" cy="1474625"/>
          </a:xfrm>
          <a:prstGeom prst="rect">
            <a:avLst/>
          </a:prstGeom>
        </p:spPr>
      </p:pic>
      <p:sp>
        <p:nvSpPr>
          <p:cNvPr id="8195" name="Rectangle 3"/>
          <p:cNvSpPr>
            <a:spLocks noGrp="1" noChangeArrowheads="1"/>
          </p:cNvSpPr>
          <p:nvPr>
            <p:ph type="body" idx="1"/>
          </p:nvPr>
        </p:nvSpPr>
        <p:spPr>
          <a:xfrm>
            <a:off x="419100" y="1006078"/>
            <a:ext cx="8267700" cy="2937272"/>
          </a:xfrm>
        </p:spPr>
        <p:txBody>
          <a:bodyPr/>
          <a:lstStyle/>
          <a:p>
            <a:pPr eaLnBrk="1" hangingPunct="1">
              <a:lnSpc>
                <a:spcPct val="80000"/>
              </a:lnSpc>
            </a:pPr>
            <a:r>
              <a:rPr lang="en-US" sz="2000" dirty="0"/>
              <a:t>Homework and projects: instruction (iterate/learn till you nailed it)</a:t>
            </a:r>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r>
              <a:rPr lang="en-US" sz="2000" dirty="0"/>
              <a:t>Exams: assessment</a:t>
            </a:r>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endParaRPr lang="en-US" sz="2000" dirty="0"/>
          </a:p>
          <a:p>
            <a:pPr eaLnBrk="1" hangingPunct="1">
              <a:lnSpc>
                <a:spcPct val="80000"/>
              </a:lnSpc>
            </a:pPr>
            <a:endParaRPr lang="en-US" sz="2000" dirty="0"/>
          </a:p>
          <a:p>
            <a:pPr eaLnBrk="1" hangingPunct="1">
              <a:lnSpc>
                <a:spcPct val="80000"/>
              </a:lnSpc>
              <a:buFont typeface="Wingdings" pitchFamily="2" charset="2"/>
              <a:buNone/>
            </a:pPr>
            <a:endParaRPr lang="en-US" sz="2000" dirty="0"/>
          </a:p>
        </p:txBody>
      </p:sp>
      <p:sp>
        <p:nvSpPr>
          <p:cNvPr id="8194" name="Rectangle 2"/>
          <p:cNvSpPr>
            <a:spLocks noGrp="1" noChangeArrowheads="1"/>
          </p:cNvSpPr>
          <p:nvPr>
            <p:ph type="title"/>
          </p:nvPr>
        </p:nvSpPr>
        <p:spPr/>
        <p:txBody>
          <a:bodyPr/>
          <a:lstStyle/>
          <a:p>
            <a:pPr eaLnBrk="1" hangingPunct="1"/>
            <a:r>
              <a:rPr lang="en-US" dirty="0"/>
              <a:t>Some Historical Statistics</a:t>
            </a:r>
          </a:p>
        </p:txBody>
      </p:sp>
      <p:pic>
        <p:nvPicPr>
          <p:cNvPr id="3" name="Picture 2">
            <a:extLst>
              <a:ext uri="{FF2B5EF4-FFF2-40B4-BE49-F238E27FC236}">
                <a16:creationId xmlns:a16="http://schemas.microsoft.com/office/drawing/2014/main" id="{940B145F-2C30-9045-AC99-8C131E4510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59666" y="1428750"/>
            <a:ext cx="4692318" cy="954832"/>
          </a:xfrm>
          <a:prstGeom prst="rect">
            <a:avLst/>
          </a:prstGeom>
        </p:spPr>
      </p:pic>
    </p:spTree>
    <p:extLst>
      <p:ext uri="{BB962C8B-B14F-4D97-AF65-F5344CB8AC3E}">
        <p14:creationId xmlns:p14="http://schemas.microsoft.com/office/powerpoint/2010/main" val="39155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Course Information</a:t>
            </a:r>
          </a:p>
        </p:txBody>
      </p:sp>
      <p:sp>
        <p:nvSpPr>
          <p:cNvPr id="8195" name="Rectangle 3"/>
          <p:cNvSpPr>
            <a:spLocks noGrp="1" noChangeArrowheads="1"/>
          </p:cNvSpPr>
          <p:nvPr>
            <p:ph type="body" idx="1"/>
          </p:nvPr>
        </p:nvSpPr>
        <p:spPr>
          <a:xfrm>
            <a:off x="1371600" y="895350"/>
            <a:ext cx="7467600" cy="4114800"/>
          </a:xfrm>
        </p:spPr>
        <p:txBody>
          <a:bodyPr/>
          <a:lstStyle/>
          <a:p>
            <a:pPr eaLnBrk="1" hangingPunct="1">
              <a:lnSpc>
                <a:spcPct val="80000"/>
              </a:lnSpc>
            </a:pPr>
            <a:r>
              <a:rPr lang="en-US" sz="2000" dirty="0"/>
              <a:t>Prerequisites:</a:t>
            </a:r>
          </a:p>
          <a:p>
            <a:pPr lvl="1" eaLnBrk="1" hangingPunct="1">
              <a:lnSpc>
                <a:spcPct val="80000"/>
              </a:lnSpc>
            </a:pPr>
            <a:r>
              <a:rPr lang="en-US" sz="1800" dirty="0"/>
              <a:t>CS 61A, CS 61B, CS 70 (or equivalent)</a:t>
            </a:r>
          </a:p>
          <a:p>
            <a:pPr lvl="1" eaLnBrk="1" hangingPunct="1">
              <a:lnSpc>
                <a:spcPct val="80000"/>
              </a:lnSpc>
            </a:pPr>
            <a:r>
              <a:rPr lang="en-US" sz="1800" dirty="0">
                <a:solidFill>
                  <a:srgbClr val="CC0000"/>
                </a:solidFill>
              </a:rPr>
              <a:t>There will be some math and some programming</a:t>
            </a:r>
          </a:p>
          <a:p>
            <a:pPr marL="0" indent="0" eaLnBrk="1" hangingPunct="1">
              <a:lnSpc>
                <a:spcPct val="80000"/>
              </a:lnSpc>
              <a:buNone/>
            </a:pPr>
            <a:endParaRPr lang="en-US" sz="900" dirty="0">
              <a:solidFill>
                <a:srgbClr val="CC0000"/>
              </a:solidFill>
            </a:endParaRPr>
          </a:p>
          <a:p>
            <a:pPr eaLnBrk="1" hangingPunct="1">
              <a:lnSpc>
                <a:spcPct val="80000"/>
              </a:lnSpc>
            </a:pPr>
            <a:r>
              <a:rPr lang="en-US" sz="2000" dirty="0"/>
              <a:t>Work and Grading:</a:t>
            </a:r>
            <a:endParaRPr lang="en-US" sz="2000" b="1" u="sng" dirty="0">
              <a:solidFill>
                <a:srgbClr val="FF6600"/>
              </a:solidFill>
            </a:endParaRPr>
          </a:p>
          <a:p>
            <a:pPr lvl="1" eaLnBrk="1" hangingPunct="1">
              <a:lnSpc>
                <a:spcPct val="80000"/>
              </a:lnSpc>
            </a:pPr>
            <a:r>
              <a:rPr lang="en-US" sz="1800" dirty="0"/>
              <a:t>~6 programming projects (25%): Python, groups of 1 or 2</a:t>
            </a:r>
          </a:p>
          <a:p>
            <a:pPr lvl="1" eaLnBrk="1" hangingPunct="1">
              <a:lnSpc>
                <a:spcPct val="80000"/>
              </a:lnSpc>
            </a:pPr>
            <a:r>
              <a:rPr lang="en-US" sz="1800" dirty="0"/>
              <a:t>~11 real homework assignments (20%) (electronic + written) </a:t>
            </a:r>
          </a:p>
          <a:p>
            <a:pPr lvl="1" eaLnBrk="1" hangingPunct="1">
              <a:lnSpc>
                <a:spcPct val="80000"/>
              </a:lnSpc>
            </a:pPr>
            <a:r>
              <a:rPr lang="en-US" sz="1800" dirty="0"/>
              <a:t>One midterm (20%), one final (35%)</a:t>
            </a:r>
          </a:p>
          <a:p>
            <a:pPr lvl="1" eaLnBrk="1" hangingPunct="1">
              <a:lnSpc>
                <a:spcPct val="80000"/>
              </a:lnSpc>
            </a:pPr>
            <a:r>
              <a:rPr lang="en-US" sz="1800" dirty="0">
                <a:solidFill>
                  <a:srgbClr val="FF0000"/>
                </a:solidFill>
              </a:rPr>
              <a:t>Fixed grading scale </a:t>
            </a:r>
            <a:r>
              <a:rPr lang="en-US" sz="1800" dirty="0"/>
              <a:t>(85% A, 80% A-, etc.)</a:t>
            </a:r>
          </a:p>
          <a:p>
            <a:pPr lvl="1" eaLnBrk="1" hangingPunct="1">
              <a:lnSpc>
                <a:spcPct val="80000"/>
              </a:lnSpc>
            </a:pPr>
            <a:r>
              <a:rPr lang="en-US" sz="1800" dirty="0"/>
              <a:t>Participation (class, section, Piazza, contests) can help on margins</a:t>
            </a:r>
          </a:p>
          <a:p>
            <a:pPr lvl="1" eaLnBrk="1" hangingPunct="1">
              <a:lnSpc>
                <a:spcPct val="80000"/>
              </a:lnSpc>
            </a:pPr>
            <a:r>
              <a:rPr lang="en-US" sz="1800" dirty="0"/>
              <a:t>Academic integrity policy</a:t>
            </a:r>
            <a:endParaRPr lang="en-US" sz="2000" dirty="0"/>
          </a:p>
          <a:p>
            <a:pPr eaLnBrk="1" hangingPunct="1">
              <a:lnSpc>
                <a:spcPct val="80000"/>
              </a:lnSpc>
              <a:buFont typeface="Wingdings" pitchFamily="2" charset="2"/>
              <a:buNone/>
            </a:pPr>
            <a:endParaRPr lang="en-US" sz="1800" dirty="0"/>
          </a:p>
        </p:txBody>
      </p:sp>
    </p:spTree>
    <p:extLst>
      <p:ext uri="{BB962C8B-B14F-4D97-AF65-F5344CB8AC3E}">
        <p14:creationId xmlns:p14="http://schemas.microsoft.com/office/powerpoint/2010/main" val="10758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Dates</a:t>
            </a:r>
          </a:p>
        </p:txBody>
      </p:sp>
      <p:sp>
        <p:nvSpPr>
          <p:cNvPr id="3" name="Content Placeholder 2"/>
          <p:cNvSpPr>
            <a:spLocks noGrp="1"/>
          </p:cNvSpPr>
          <p:nvPr>
            <p:ph idx="1"/>
          </p:nvPr>
        </p:nvSpPr>
        <p:spPr>
          <a:xfrm>
            <a:off x="1143000" y="1200150"/>
            <a:ext cx="7772400" cy="3318273"/>
          </a:xfrm>
        </p:spPr>
        <p:txBody>
          <a:bodyPr/>
          <a:lstStyle/>
          <a:p>
            <a:r>
              <a:rPr lang="en-US" dirty="0"/>
              <a:t>Midterm: March 10</a:t>
            </a:r>
            <a:r>
              <a:rPr lang="en-US" baseline="30000" dirty="0"/>
              <a:t>th</a:t>
            </a:r>
            <a:r>
              <a:rPr lang="en-US" dirty="0"/>
              <a:t>, (probably) 7:00pm-9:00pm PT</a:t>
            </a:r>
          </a:p>
          <a:p>
            <a:pPr lvl="1"/>
            <a:r>
              <a:rPr lang="en-US" dirty="0"/>
              <a:t>Alternate: May 13 midnight-2am PT</a:t>
            </a:r>
          </a:p>
          <a:p>
            <a:r>
              <a:rPr lang="en-US" dirty="0"/>
              <a:t>Final: May 12</a:t>
            </a:r>
            <a:r>
              <a:rPr lang="en-US" baseline="30000" dirty="0"/>
              <a:t>th</a:t>
            </a:r>
            <a:r>
              <a:rPr lang="en-US" dirty="0"/>
              <a:t>, 7.00pm-10.00pm PT</a:t>
            </a:r>
          </a:p>
          <a:p>
            <a:pPr lvl="1"/>
            <a:r>
              <a:rPr lang="en-US" dirty="0"/>
              <a:t>Alternate: May 13 11.30am-2.30pm PT</a:t>
            </a:r>
          </a:p>
          <a:p>
            <a:endParaRPr lang="en-US" dirty="0"/>
          </a:p>
          <a:p>
            <a:r>
              <a:rPr lang="en-US" dirty="0"/>
              <a:t>For alternate times, complete form: </a:t>
            </a:r>
            <a:r>
              <a:rPr lang="en-US" dirty="0">
                <a:solidFill>
                  <a:srgbClr val="D500D6"/>
                </a:solidFill>
              </a:rPr>
              <a:t>conflict, time zone</a:t>
            </a:r>
          </a:p>
        </p:txBody>
      </p:sp>
    </p:spTree>
    <p:extLst>
      <p:ext uri="{BB962C8B-B14F-4D97-AF65-F5344CB8AC3E}">
        <p14:creationId xmlns:p14="http://schemas.microsoft.com/office/powerpoint/2010/main" val="2437073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Section</a:t>
            </a:r>
          </a:p>
        </p:txBody>
      </p:sp>
      <p:sp>
        <p:nvSpPr>
          <p:cNvPr id="3" name="Content Placeholder 2"/>
          <p:cNvSpPr>
            <a:spLocks noGrp="1"/>
          </p:cNvSpPr>
          <p:nvPr>
            <p:ph idx="1"/>
          </p:nvPr>
        </p:nvSpPr>
        <p:spPr>
          <a:xfrm>
            <a:off x="304800" y="929877"/>
            <a:ext cx="8534400" cy="3546873"/>
          </a:xfrm>
        </p:spPr>
        <p:txBody>
          <a:bodyPr/>
          <a:lstStyle/>
          <a:p>
            <a:r>
              <a:rPr lang="en-US" sz="2000" dirty="0"/>
              <a:t>Topic: review / warm-up exercises / questions not handled in class</a:t>
            </a:r>
          </a:p>
          <a:p>
            <a:pPr lvl="1"/>
            <a:r>
              <a:rPr lang="en-US" sz="1700" dirty="0"/>
              <a:t>There will also be recorded videos of how to think through the solution process</a:t>
            </a:r>
          </a:p>
          <a:p>
            <a:endParaRPr lang="en-US" sz="1100" dirty="0"/>
          </a:p>
          <a:p>
            <a:r>
              <a:rPr lang="en-US" sz="2000" dirty="0"/>
              <a:t>Currently, none of you are assigned to sections </a:t>
            </a:r>
          </a:p>
          <a:p>
            <a:r>
              <a:rPr lang="en-US" sz="2000" dirty="0"/>
              <a:t>You can attend any section, but we may do load-balancing </a:t>
            </a:r>
          </a:p>
          <a:p>
            <a:pPr marL="0" indent="0">
              <a:buNone/>
            </a:pPr>
            <a:endParaRPr lang="en-US" sz="1100" dirty="0"/>
          </a:p>
          <a:p>
            <a:r>
              <a:rPr lang="en-US" sz="2000" dirty="0"/>
              <a:t>Sections begin next week (1/25).</a:t>
            </a:r>
          </a:p>
        </p:txBody>
      </p:sp>
    </p:spTree>
    <p:extLst>
      <p:ext uri="{BB962C8B-B14F-4D97-AF65-F5344CB8AC3E}">
        <p14:creationId xmlns:p14="http://schemas.microsoft.com/office/powerpoint/2010/main" val="2115510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Textbook</a:t>
            </a:r>
          </a:p>
        </p:txBody>
      </p:sp>
      <p:sp>
        <p:nvSpPr>
          <p:cNvPr id="8195" name="Rectangle 3"/>
          <p:cNvSpPr>
            <a:spLocks noGrp="1" noChangeArrowheads="1"/>
          </p:cNvSpPr>
          <p:nvPr>
            <p:ph type="body" idx="1"/>
          </p:nvPr>
        </p:nvSpPr>
        <p:spPr>
          <a:xfrm>
            <a:off x="2514600" y="1047751"/>
            <a:ext cx="4267200" cy="3394472"/>
          </a:xfrm>
        </p:spPr>
        <p:txBody>
          <a:bodyPr/>
          <a:lstStyle/>
          <a:p>
            <a:pPr lvl="1" eaLnBrk="1" hangingPunct="1">
              <a:lnSpc>
                <a:spcPct val="80000"/>
              </a:lnSpc>
            </a:pPr>
            <a:endParaRPr lang="en-US" sz="800" dirty="0"/>
          </a:p>
          <a:p>
            <a:pPr marL="342875" lvl="1" indent="0" eaLnBrk="1" hangingPunct="1">
              <a:lnSpc>
                <a:spcPct val="80000"/>
              </a:lnSpc>
              <a:buNone/>
            </a:pPr>
            <a:r>
              <a:rPr lang="en-US" sz="1400" dirty="0"/>
              <a:t>Russell &amp; </a:t>
            </a:r>
            <a:r>
              <a:rPr lang="en-US" sz="1400" dirty="0" err="1"/>
              <a:t>Norvig</a:t>
            </a:r>
            <a:r>
              <a:rPr lang="en-US" sz="1400" dirty="0"/>
              <a:t>, AI: A Modern Approach, 4</a:t>
            </a:r>
            <a:r>
              <a:rPr lang="en-US" sz="1400" baseline="30000" dirty="0"/>
              <a:t>th</a:t>
            </a:r>
            <a:r>
              <a:rPr lang="en-US" sz="1400" dirty="0"/>
              <a:t> Ed.</a:t>
            </a:r>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lvl="1" eaLnBrk="1" hangingPunct="1">
              <a:lnSpc>
                <a:spcPct val="80000"/>
              </a:lnSpc>
            </a:pPr>
            <a:endParaRPr lang="en-US" sz="1400" dirty="0"/>
          </a:p>
          <a:p>
            <a:pPr marL="0" indent="0" eaLnBrk="1" hangingPunct="1">
              <a:lnSpc>
                <a:spcPct val="80000"/>
              </a:lnSpc>
              <a:buNone/>
            </a:pPr>
            <a:r>
              <a:rPr lang="en-US" sz="1600" dirty="0"/>
              <a:t>(sorry!)</a:t>
            </a:r>
          </a:p>
          <a:p>
            <a:pPr eaLnBrk="1" hangingPunct="1">
              <a:lnSpc>
                <a:spcPct val="80000"/>
              </a:lnSpc>
              <a:buFont typeface="Wingdings" pitchFamily="2" charset="2"/>
              <a:buNone/>
            </a:pPr>
            <a:endParaRPr lang="en-US" sz="1600" dirty="0"/>
          </a:p>
        </p:txBody>
      </p:sp>
      <p:pic>
        <p:nvPicPr>
          <p:cNvPr id="2050" name="Picture 2" descr="cover">
            <a:extLst>
              <a:ext uri="{FF2B5EF4-FFF2-40B4-BE49-F238E27FC236}">
                <a16:creationId xmlns:a16="http://schemas.microsoft.com/office/drawing/2014/main" id="{44790727-FA2C-AC49-BAD2-0738D55F6C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52787" y="1504950"/>
            <a:ext cx="2638425" cy="33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472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Instruction vs. Assessment</a:t>
            </a:r>
          </a:p>
        </p:txBody>
      </p:sp>
      <p:sp>
        <p:nvSpPr>
          <p:cNvPr id="33795" name="Content Placeholder 2"/>
          <p:cNvSpPr>
            <a:spLocks noGrp="1"/>
          </p:cNvSpPr>
          <p:nvPr>
            <p:ph idx="1"/>
          </p:nvPr>
        </p:nvSpPr>
        <p:spPr>
          <a:xfrm>
            <a:off x="457200" y="819150"/>
            <a:ext cx="8229600" cy="4267200"/>
          </a:xfrm>
        </p:spPr>
        <p:txBody>
          <a:bodyPr/>
          <a:lstStyle/>
          <a:p>
            <a:pPr lvl="3"/>
            <a:endParaRPr lang="en-US" sz="1100" dirty="0"/>
          </a:p>
          <a:p>
            <a:pPr lvl="3"/>
            <a:endParaRPr lang="en-US" sz="1100" dirty="0"/>
          </a:p>
          <a:p>
            <a:pPr lvl="1"/>
            <a:endParaRPr lang="en-US" sz="1600" dirty="0"/>
          </a:p>
          <a:p>
            <a:endParaRPr lang="en-US" sz="2000" dirty="0"/>
          </a:p>
          <a:p>
            <a:endParaRPr lang="en-US" sz="2400" dirty="0"/>
          </a:p>
          <a:p>
            <a:endParaRPr lang="en-US" sz="2000" dirty="0"/>
          </a:p>
          <a:p>
            <a:endParaRPr lang="en-US" sz="2000" dirty="0"/>
          </a:p>
          <a:p>
            <a:endParaRPr lang="en-US" sz="2000" dirty="0"/>
          </a:p>
          <a:p>
            <a:pPr marL="0" indent="0">
              <a:buNone/>
            </a:pPr>
            <a:r>
              <a:rPr lang="en-US" sz="2000" dirty="0"/>
              <a:t>     Our experience: these two goals don’t mix</a:t>
            </a:r>
          </a:p>
          <a:p>
            <a:pPr lvl="1"/>
            <a:r>
              <a:rPr lang="en-US" sz="1800" dirty="0"/>
              <a:t>Lecture / Section / OH / Piazza / Homework / Projects are instruction</a:t>
            </a:r>
          </a:p>
          <a:p>
            <a:pPr lvl="2"/>
            <a:r>
              <a:rPr lang="en-US" sz="1500" dirty="0"/>
              <a:t>collaborative, work until success  (but please no spoilers, no cheating)</a:t>
            </a:r>
          </a:p>
          <a:p>
            <a:pPr lvl="1"/>
            <a:r>
              <a:rPr lang="en-US" sz="1800" dirty="0"/>
              <a:t>Exams are assessment</a:t>
            </a:r>
          </a:p>
          <a:p>
            <a:pPr lvl="2"/>
            <a:r>
              <a:rPr lang="en-US" sz="1500" dirty="0"/>
              <a:t>on your own</a:t>
            </a:r>
          </a:p>
        </p:txBody>
      </p:sp>
      <p:sp>
        <p:nvSpPr>
          <p:cNvPr id="33798" name="Rectangle 7"/>
          <p:cNvSpPr>
            <a:spLocks noChangeArrowheads="1"/>
          </p:cNvSpPr>
          <p:nvPr/>
        </p:nvSpPr>
        <p:spPr bwMode="auto">
          <a:xfrm>
            <a:off x="76200" y="2419350"/>
            <a:ext cx="4572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lgn="ctr"/>
            <a:r>
              <a:rPr lang="en-US" sz="2000" dirty="0">
                <a:solidFill>
                  <a:schemeClr val="accent2"/>
                </a:solidFill>
                <a:latin typeface="Calibri" pitchFamily="34" charset="0"/>
              </a:rPr>
              <a:t>Instruction</a:t>
            </a:r>
          </a:p>
          <a:p>
            <a:pPr lvl="1" algn="ctr"/>
            <a:r>
              <a:rPr lang="en-US" dirty="0">
                <a:latin typeface="Calibri" pitchFamily="34" charset="0"/>
              </a:rPr>
              <a:t>Grow knowledge, collaborate,</a:t>
            </a:r>
            <a:br>
              <a:rPr lang="en-US" dirty="0">
                <a:latin typeface="Calibri" pitchFamily="34" charset="0"/>
              </a:rPr>
            </a:br>
            <a:r>
              <a:rPr lang="en-US" dirty="0">
                <a:latin typeface="Calibri" pitchFamily="34" charset="0"/>
              </a:rPr>
              <a:t> work until success</a:t>
            </a:r>
          </a:p>
        </p:txBody>
      </p:sp>
      <p:sp>
        <p:nvSpPr>
          <p:cNvPr id="33799" name="Rectangle 8"/>
          <p:cNvSpPr>
            <a:spLocks noChangeArrowheads="1"/>
          </p:cNvSpPr>
          <p:nvPr/>
        </p:nvSpPr>
        <p:spPr bwMode="auto">
          <a:xfrm>
            <a:off x="4267200" y="2419350"/>
            <a:ext cx="45720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lgn="ctr"/>
            <a:r>
              <a:rPr lang="en-US" sz="2000" dirty="0">
                <a:solidFill>
                  <a:schemeClr val="accent2"/>
                </a:solidFill>
                <a:latin typeface="Calibri" pitchFamily="34" charset="0"/>
              </a:rPr>
              <a:t>Assessment</a:t>
            </a:r>
          </a:p>
          <a:p>
            <a:pPr lvl="1" algn="ctr"/>
            <a:r>
              <a:rPr lang="en-US" dirty="0">
                <a:latin typeface="Calibri" pitchFamily="34" charset="0"/>
              </a:rPr>
              <a:t>Measure knowledge and ability to deploy</a:t>
            </a:r>
          </a:p>
        </p:txBody>
      </p:sp>
      <p:pic>
        <p:nvPicPr>
          <p:cNvPr id="8194" name="Picture 2" descr="C:\Users\Dan Klein\Dropbox\Office\CS 188\Ketrina Art\EAAI\instruction-assessment.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956504" y="771144"/>
            <a:ext cx="1511096" cy="18101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Dan Klein\Dropbox\Office\CS 188\Ketrina Art\EAAI\instruction-assessmen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05000" y="800999"/>
            <a:ext cx="1346296" cy="16907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24200" y="127635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9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79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7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38900</TotalTime>
  <Words>1831</Words>
  <Application>Microsoft Office PowerPoint</Application>
  <PresentationFormat>On-screen Show (16:9)</PresentationFormat>
  <Paragraphs>427</Paragraphs>
  <Slides>35</Slides>
  <Notes>15</Notes>
  <HiddenSlides>6</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Wingdings</vt:lpstr>
      <vt:lpstr>dan-berkeley-nlp-v1</vt:lpstr>
      <vt:lpstr>CS 188: Artificial Intelligence </vt:lpstr>
      <vt:lpstr>Course Staff</vt:lpstr>
      <vt:lpstr>Course Information</vt:lpstr>
      <vt:lpstr>Some Historical Statistics</vt:lpstr>
      <vt:lpstr>Course Information</vt:lpstr>
      <vt:lpstr>Exam Dates</vt:lpstr>
      <vt:lpstr>Discussion Section</vt:lpstr>
      <vt:lpstr>Textbook</vt:lpstr>
      <vt:lpstr>Instruction vs. Assessment</vt:lpstr>
      <vt:lpstr>Announcements This Week</vt:lpstr>
      <vt:lpstr>Policies (see website)</vt:lpstr>
      <vt:lpstr>Today</vt:lpstr>
      <vt:lpstr>Movie AI</vt:lpstr>
      <vt:lpstr>Movie AI</vt:lpstr>
      <vt:lpstr>PowerPoint Presentation</vt:lpstr>
      <vt:lpstr>News AI</vt:lpstr>
      <vt:lpstr>News AI</vt:lpstr>
      <vt:lpstr>News AI</vt:lpstr>
      <vt:lpstr>Real AI</vt:lpstr>
      <vt:lpstr>PowerPoint Presentation</vt:lpstr>
      <vt:lpstr>PowerPoint Presentation</vt:lpstr>
      <vt:lpstr>PowerPoint Presentation</vt:lpstr>
      <vt:lpstr>PowerPoint Presentation</vt:lpstr>
      <vt:lpstr>A (Short) History of AI</vt:lpstr>
      <vt:lpstr>A short prehistory of AI</vt:lpstr>
      <vt:lpstr>AI’s official birth: Dartmouth, 1956</vt:lpstr>
      <vt:lpstr>PowerPoint Presentation</vt:lpstr>
      <vt:lpstr>A (Short) History of AI</vt:lpstr>
      <vt:lpstr>AI as Designing Rational Agents</vt:lpstr>
      <vt:lpstr>What Can AI Do?</vt:lpstr>
      <vt:lpstr>Unintentionally Funny Stories</vt:lpstr>
      <vt:lpstr>Future</vt:lpstr>
      <vt:lpstr>PowerPoint Presentation</vt:lpstr>
      <vt:lpstr>What’s bad about better AI?</vt:lpstr>
      <vt:lpstr>A new model for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PPanda</cp:lastModifiedBy>
  <cp:revision>1620</cp:revision>
  <cp:lastPrinted>2014-01-21T07:51:01Z</cp:lastPrinted>
  <dcterms:created xsi:type="dcterms:W3CDTF">2004-08-27T04:16:05Z</dcterms:created>
  <dcterms:modified xsi:type="dcterms:W3CDTF">2024-01-29T03:17:09Z</dcterms:modified>
</cp:coreProperties>
</file>