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97" r:id="rId2"/>
    <p:sldMasterId id="2147484009" r:id="rId3"/>
    <p:sldMasterId id="2147484013" r:id="rId4"/>
  </p:sldMasterIdLst>
  <p:notesMasterIdLst>
    <p:notesMasterId r:id="rId42"/>
  </p:notesMasterIdLst>
  <p:sldIdLst>
    <p:sldId id="743" r:id="rId5"/>
    <p:sldId id="357" r:id="rId6"/>
    <p:sldId id="736" r:id="rId7"/>
    <p:sldId id="745" r:id="rId8"/>
    <p:sldId id="746" r:id="rId9"/>
    <p:sldId id="747" r:id="rId10"/>
    <p:sldId id="689" r:id="rId11"/>
    <p:sldId id="748" r:id="rId12"/>
    <p:sldId id="726" r:id="rId13"/>
    <p:sldId id="727" r:id="rId14"/>
    <p:sldId id="577" r:id="rId15"/>
    <p:sldId id="578" r:id="rId16"/>
    <p:sldId id="579" r:id="rId17"/>
    <p:sldId id="580" r:id="rId18"/>
    <p:sldId id="581" r:id="rId19"/>
    <p:sldId id="582" r:id="rId20"/>
    <p:sldId id="583" r:id="rId21"/>
    <p:sldId id="728" r:id="rId22"/>
    <p:sldId id="749" r:id="rId23"/>
    <p:sldId id="645" r:id="rId24"/>
    <p:sldId id="737" r:id="rId25"/>
    <p:sldId id="668" r:id="rId26"/>
    <p:sldId id="735" r:id="rId27"/>
    <p:sldId id="658" r:id="rId28"/>
    <p:sldId id="659" r:id="rId29"/>
    <p:sldId id="485" r:id="rId30"/>
    <p:sldId id="674" r:id="rId31"/>
    <p:sldId id="666" r:id="rId32"/>
    <p:sldId id="739" r:id="rId33"/>
    <p:sldId id="675" r:id="rId34"/>
    <p:sldId id="676" r:id="rId35"/>
    <p:sldId id="544" r:id="rId36"/>
    <p:sldId id="546" r:id="rId37"/>
    <p:sldId id="731" r:id="rId38"/>
    <p:sldId id="732" r:id="rId39"/>
    <p:sldId id="733" r:id="rId40"/>
    <p:sldId id="73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F00"/>
    <a:srgbClr val="F2F291"/>
    <a:srgbClr val="CCFFCC"/>
    <a:srgbClr val="9BFFE6"/>
    <a:srgbClr val="10FF0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9"/>
    <p:restoredTop sz="94694"/>
  </p:normalViewPr>
  <p:slideViewPr>
    <p:cSldViewPr snapToObjects="1">
      <p:cViewPr varScale="1">
        <p:scale>
          <a:sx n="121" d="100"/>
          <a:sy n="121" d="100"/>
        </p:scale>
        <p:origin x="17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6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96A90-FF2D-A344-AF44-F84767C383C9}" type="datetimeFigureOut">
              <a:rPr lang="en-US" smtClean="0"/>
              <a:t>4/30/21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939B6-718A-E04C-9CBF-1FE0695B4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6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2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2012 nuclear test in North Korea, it gave a much more accurate location than </a:t>
            </a:r>
          </a:p>
          <a:p>
            <a:r>
              <a:rPr lang="en-US" dirty="0"/>
              <a:t>the consensus estimate from the world’s experts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9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7AA4D6B-AB3C-7347-B326-DD41817DE478}" type="datetime9">
              <a:rPr lang="en-US">
                <a:solidFill>
                  <a:prstClr val="black"/>
                </a:solidFill>
                <a:latin typeface="Calibri"/>
              </a:rPr>
              <a:pPr/>
              <a:t>4/30/21 2:05:23 PM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4C358-4B9A-9A44-961F-70BBEF3F03D4}" type="slidenum">
              <a:rPr lang="en-US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787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Compared to the previous UN system, it is 2-3 times more sensitive from the same data.</a:t>
            </a:r>
          </a:p>
          <a:p>
            <a:pPr eaLnBrk="1" hangingPunct="1"/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As of January 1</a:t>
            </a:r>
            <a:r>
              <a:rPr lang="en-US" baseline="30000" dirty="0">
                <a:ea typeface="ＭＳ Ｐゴシック" pitchFamily="-107" charset="-128"/>
                <a:cs typeface="ＭＳ Ｐゴシック" pitchFamily="-107" charset="-128"/>
              </a:rPr>
              <a:t>st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, it is part of the deployed</a:t>
            </a:r>
            <a:r>
              <a:rPr lang="en-US" baseline="0" dirty="0">
                <a:ea typeface="ＭＳ Ｐゴシック" pitchFamily="-107" charset="-128"/>
                <a:cs typeface="ＭＳ Ｐゴシック" pitchFamily="-107" charset="-128"/>
              </a:rPr>
              <a:t> monitoring system for the treaty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can we expect to see in the</a:t>
            </a:r>
            <a:r>
              <a:rPr lang="en-US" baseline="0" dirty="0"/>
              <a:t> world of applications?</a:t>
            </a:r>
          </a:p>
          <a:p>
            <a:r>
              <a:rPr lang="en-US" baseline="0" dirty="0"/>
              <a:t>With better perception and manipulation, we should see robots in everyday use outside the factory.</a:t>
            </a:r>
          </a:p>
          <a:p>
            <a:r>
              <a:rPr lang="en-US" baseline="0" dirty="0"/>
              <a:t>With even simple language understanding, search engines will *read* web pages rather than just indexing them,</a:t>
            </a:r>
          </a:p>
          <a:p>
            <a:r>
              <a:rPr lang="en-US" baseline="0" dirty="0"/>
              <a:t>so they can answer questions. And we’ll be applying image understanding to satellite data on a large 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5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important to understand we are not close to human-level AI; several breakthroughs are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6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Eventually – and I’m not going to say when! – AI systems will make better decisions than us in a wide range of tasks, which means taking into account more information, looking further into the future. Like </a:t>
            </a:r>
            <a:r>
              <a:rPr lang="en-US" dirty="0" err="1"/>
              <a:t>AlphaGo</a:t>
            </a:r>
            <a:r>
              <a:rPr lang="en-US" dirty="0"/>
              <a:t>, but in the real world not just the Go board.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80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3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77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</a:t>
            </a:r>
            <a:r>
              <a:rPr lang="en-US" baseline="0"/>
              <a:t>and the reference </a:t>
            </a:r>
            <a:r>
              <a:rPr lang="en-US" baseline="0" dirty="0"/>
              <a:t>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9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F94F5-58D1-42ED-AB38-DD97D2E4947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93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one problem: recognizing objects </a:t>
            </a:r>
            <a:r>
              <a:rPr lang="en-US" b="1" dirty="0"/>
              <a:t>without looking at them</a:t>
            </a:r>
          </a:p>
          <a:p>
            <a:r>
              <a:rPr lang="en-US" b="0" dirty="0"/>
              <a:t>Here in the top left is a photo of a parachute</a:t>
            </a:r>
          </a:p>
          <a:p>
            <a:r>
              <a:rPr lang="en-US" b="0" dirty="0"/>
              <a:t>The algorithm (Google’s Inception v3) predicts “parachute” based only on a few sky pixels</a:t>
            </a:r>
          </a:p>
          <a:p>
            <a:r>
              <a:rPr lang="en-US" b="0" dirty="0"/>
              <a:t>The algorithms may not be seeing at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5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 Colin Mayer’s point about needing many humans to understand….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0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is deep learning the answer? Do we just keep scaling it up? No.</a:t>
            </a:r>
          </a:p>
          <a:p>
            <a:r>
              <a:rPr lang="en-US" dirty="0"/>
              <a:t>Here is a quote from Francois </a:t>
            </a:r>
            <a:r>
              <a:rPr lang="en-US" dirty="0" err="1"/>
              <a:t>Chollet’s</a:t>
            </a:r>
            <a:r>
              <a:rPr lang="en-US" dirty="0"/>
              <a:t> deep learning textbook: [from</a:t>
            </a:r>
            <a:r>
              <a:rPr lang="en-US" baseline="0" dirty="0"/>
              <a:t>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4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Fortunately, probabilistic programming already does</a:t>
            </a:r>
            <a:r>
              <a:rPr lang="en-US" baseline="0" dirty="0"/>
              <a:t> this</a:t>
            </a:r>
            <a:r>
              <a:rPr lang="en-US" dirty="0"/>
              <a:t>.</a:t>
            </a:r>
          </a:p>
          <a:p>
            <a:pPr marL="0" marR="0" indent="0" algn="l" defTabSz="456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me explain with an example.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3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crater from a small nuclear test: 12 million tons of earth ejected into the atmosphere.</a:t>
            </a:r>
          </a:p>
          <a:p>
            <a:r>
              <a:rPr lang="en-US" dirty="0"/>
              <a:t>The Comprehensive Nuclear Test Ban Treaty bans such tests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7D4BD70-590B-F84B-8949-9763251A2A3F}" type="datetime1">
              <a:rPr lang="en-US" smtClean="0">
                <a:solidFill>
                  <a:prstClr val="black"/>
                </a:solidFill>
                <a:latin typeface="Calibri"/>
              </a:rPr>
              <a:pPr/>
              <a:t>4/30/21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DE150B-6121-D147-8C3F-CF993A35DE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7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Verification of the treaty</a:t>
            </a:r>
            <a:r>
              <a:rPr lang="en-US" baseline="0" dirty="0"/>
              <a:t> requires continuous global seismic monitoring.</a:t>
            </a:r>
          </a:p>
          <a:p>
            <a:r>
              <a:rPr lang="en-US" baseline="0" dirty="0"/>
              <a:t>We do this using a probabilistic programming language, or PPL.</a:t>
            </a:r>
          </a:p>
          <a:p>
            <a:r>
              <a:rPr lang="en-US" baseline="0" dirty="0"/>
              <a:t>The *evidence* consists of seismic waveforms measured at 150 stations of the International Monitoring System (including several here in China).</a:t>
            </a:r>
          </a:p>
          <a:p>
            <a:r>
              <a:rPr lang="en-US" baseline="0" dirty="0"/>
              <a:t>The *query* is what happened today? The daily bulletin lists all seismic events.</a:t>
            </a:r>
          </a:p>
          <a:p>
            <a:r>
              <a:rPr lang="en-US" baseline="0" dirty="0"/>
              <a:t>The *model* is written in the PPL and captures what we know about the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54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it</a:t>
            </a:r>
            <a:r>
              <a:rPr lang="en-US" baseline="0" dirty="0"/>
              <a:t> is, written in the BLOG language.</a:t>
            </a:r>
          </a:p>
          <a:p>
            <a:r>
              <a:rPr lang="en-US" baseline="0" dirty="0"/>
              <a:t>It’s entirely readable by a geophysicist, and took half an hour to write.</a:t>
            </a:r>
          </a:p>
          <a:p>
            <a:r>
              <a:rPr lang="en-US" baseline="0" dirty="0"/>
              <a:t>Then the quantitative aspects were trained from historical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939B6-718A-E04C-9CBF-1FE0695B4D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1"/>
            <a:ext cx="7543800" cy="2152651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069C06D-4ED8-42C6-905D-CA84CA1B6CBF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18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A56EEE0E-EDB0-4D84-86B0-50833DF22902}" type="datetime2">
              <a:rPr lang="en-US" smtClean="0"/>
              <a:t>Friday, April 30,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5114372C-B5AB-4C39-B273-B99224EB4DD5}" type="datetime2">
              <a:rPr lang="en-US" smtClean="0"/>
              <a:t>Friday, April 30,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1"/>
            <a:ext cx="7543800" cy="2152651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069C06D-4ED8-42C6-905D-CA84CA1B6CBF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88325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14CB1CAA-32CD-4B55-B92A-B8F0843CACF4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9023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521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3AD8CDC4-3D19-4983-B478-82F6B8E5AB66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84B82477-D5D3-4181-8C11-75D0F2433A87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86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608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7"/>
            <a:ext cx="3273552" cy="639763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7"/>
            <a:ext cx="3273552" cy="639763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13E253B-1893-4367-8BAE-DF4BC10DC578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26257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8B62300D-25B3-4603-86C9-4CB776489F00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56491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C6314AD9-FCC8-48B7-B85B-012A91320DFF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664605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3182DC50-D5DB-4F94-B367-9876CD2C4012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2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14CB1CAA-32CD-4B55-B92A-B8F0843CACF4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91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92EB412-E790-42EA-81FE-2925D3A43D91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3468778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18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A56EEE0E-EDB0-4D84-86B0-50833DF22902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832987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5114372C-B5AB-4C39-B273-B99224EB4DD5}" type="datetime2">
              <a:rPr lang="en-US" smtClean="0">
                <a:solidFill>
                  <a:prstClr val="white"/>
                </a:solidFill>
                <a:latin typeface="Palatino Linotype"/>
              </a:rPr>
              <a:pPr/>
              <a:t>Friday, April 30, 2021</a:t>
            </a:fld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58663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35E121-D87F-4C63-8EDC-AB14F94788F9}" type="slidenum">
              <a:rPr lang="en-US">
                <a:solidFill>
                  <a:srgbClr val="1C1C1C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1C1C1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9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defRPr/>
            </a:lvl1pPr>
            <a:lvl2pPr>
              <a:spcBef>
                <a:spcPts val="1176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11F41C6-018C-4C48-B745-C5D95ADF4638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2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7"/>
            <a:ext cx="9144000" cy="8683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6088" y="1255720"/>
            <a:ext cx="4178300" cy="4767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76788" y="1255720"/>
            <a:ext cx="4178300" cy="47672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1C5AB50-15C1-4B1B-A791-23C55AE847B4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62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9144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9144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2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7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66" indent="0">
              <a:buNone/>
              <a:defRPr sz="1400"/>
            </a:lvl2pPr>
            <a:lvl3pPr marL="685732" indent="0">
              <a:buNone/>
              <a:defRPr sz="1200"/>
            </a:lvl3pPr>
            <a:lvl4pPr marL="1028598" indent="0">
              <a:buNone/>
              <a:defRPr sz="1100"/>
            </a:lvl4pPr>
            <a:lvl5pPr marL="1371464" indent="0">
              <a:buNone/>
              <a:defRPr sz="1100"/>
            </a:lvl5pPr>
            <a:lvl6pPr marL="1714331" indent="0">
              <a:buNone/>
              <a:defRPr sz="1100"/>
            </a:lvl6pPr>
            <a:lvl7pPr marL="2057195" indent="0">
              <a:buNone/>
              <a:defRPr sz="1100"/>
            </a:lvl7pPr>
            <a:lvl8pPr marL="2400060" indent="0">
              <a:buNone/>
              <a:defRPr sz="1100"/>
            </a:lvl8pPr>
            <a:lvl9pPr marL="274292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93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1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521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3AD8CDC4-3D19-4983-B478-82F6B8E5AB66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3"/>
            <a:ext cx="303014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4" y="1535113"/>
            <a:ext cx="303133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4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7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11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0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5" y="273049"/>
            <a:ext cx="2256235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2" y="273057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5" y="1435104"/>
            <a:ext cx="2256235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7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43"/>
            <a:ext cx="41148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866" indent="0">
              <a:buNone/>
              <a:defRPr sz="900"/>
            </a:lvl2pPr>
            <a:lvl3pPr marL="685732" indent="0">
              <a:buNone/>
              <a:defRPr sz="800"/>
            </a:lvl3pPr>
            <a:lvl4pPr marL="1028598" indent="0">
              <a:buNone/>
              <a:defRPr sz="700"/>
            </a:lvl4pPr>
            <a:lvl5pPr marL="1371464" indent="0">
              <a:buNone/>
              <a:defRPr sz="700"/>
            </a:lvl5pPr>
            <a:lvl6pPr marL="1714331" indent="0">
              <a:buNone/>
              <a:defRPr sz="700"/>
            </a:lvl6pPr>
            <a:lvl7pPr marL="2057195" indent="0">
              <a:buNone/>
              <a:defRPr sz="700"/>
            </a:lvl7pPr>
            <a:lvl8pPr marL="2400060" indent="0">
              <a:buNone/>
              <a:defRPr sz="700"/>
            </a:lvl8pPr>
            <a:lvl9pPr marL="274292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89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389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0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0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3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DA89E-531D-460B-A325-EE945A084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173" y="410360"/>
            <a:ext cx="6496898" cy="126380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 b="1">
                <a:solidFill>
                  <a:srgbClr val="0606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slide on two lines if necessary / Arial 48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F3FC-84FC-4AAD-B554-F912A866951B}"/>
              </a:ext>
            </a:extLst>
          </p:cNvPr>
          <p:cNvSpPr/>
          <p:nvPr userDrawn="1"/>
        </p:nvSpPr>
        <p:spPr>
          <a:xfrm>
            <a:off x="0" y="1"/>
            <a:ext cx="563288" cy="750395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1DC64DE-99CD-41A4-9D73-AB2ECC4105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4172" y="2056970"/>
            <a:ext cx="2712382" cy="438580"/>
          </a:xfrm>
          <a:prstGeom prst="rect">
            <a:avLst/>
          </a:prstGeom>
          <a:solidFill>
            <a:srgbClr val="060646"/>
          </a:solidFill>
        </p:spPr>
        <p:txBody>
          <a:bodyPr wrap="none" lIns="108000" rIns="108000" anchor="ctr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Subtitle / Arial 32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487C54C-48EC-4290-BD46-A253421C5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72" y="2798381"/>
            <a:ext cx="7749752" cy="3649263"/>
          </a:xfrm>
          <a:prstGeom prst="rect">
            <a:avLst/>
          </a:prstGeom>
        </p:spPr>
        <p:txBody>
          <a:bodyPr lIns="108000" rIns="108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  <a:defRPr sz="1800">
                <a:solidFill>
                  <a:srgbClr val="0040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1463" indent="-271463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§"/>
              <a:defRPr sz="1800">
                <a:solidFill>
                  <a:srgbClr val="0040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noProof="0" dirty="0"/>
              <a:t>Your body text here / Arial 24.</a:t>
            </a:r>
          </a:p>
          <a:p>
            <a:pPr lvl="1"/>
            <a:r>
              <a:rPr lang="en-GB" noProof="0" dirty="0"/>
              <a:t>Your list here / Arial 24.</a:t>
            </a:r>
          </a:p>
        </p:txBody>
      </p:sp>
    </p:spTree>
    <p:extLst>
      <p:ext uri="{BB962C8B-B14F-4D97-AF65-F5344CB8AC3E}">
        <p14:creationId xmlns:p14="http://schemas.microsoft.com/office/powerpoint/2010/main" val="172109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84B82477-D5D3-4181-8C11-75D0F2433A87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86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7"/>
            <a:ext cx="3273552" cy="639763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7"/>
            <a:ext cx="3273552" cy="639763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13E253B-1893-4367-8BAE-DF4BC10DC578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8B62300D-25B3-4603-86C9-4CB776489F00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C6314AD9-FCC8-48B7-B85B-012A91320DFF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3182DC50-D5DB-4F94-B367-9876CD2C4012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91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6172200" y="6154740"/>
            <a:ext cx="2133600" cy="365125"/>
          </a:xfrm>
          <a:prstGeom prst="rect">
            <a:avLst/>
          </a:prstGeom>
        </p:spPr>
        <p:txBody>
          <a:bodyPr/>
          <a:lstStyle/>
          <a:p>
            <a:fld id="{292EB412-E790-42EA-81FE-2925D3A43D91}" type="datetime2">
              <a:rPr lang="en-US" smtClean="0"/>
              <a:t>Friday, April 30, 2021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822960" y="615474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0181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182" y="1720290"/>
            <a:ext cx="6913418" cy="4052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19272"/>
            <a:ext cx="788324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0181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6182" y="1720290"/>
            <a:ext cx="6913418" cy="4052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19272"/>
            <a:ext cx="788324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>
                <a:solidFill>
                  <a:prstClr val="white">
                    <a:alpha val="60000"/>
                  </a:prstClr>
                </a:solidFill>
                <a:latin typeface="Palatino Linotype"/>
              </a:rPr>
              <a:pPr/>
              <a:t>‹#›</a:t>
            </a:fld>
            <a:endParaRPr lang="en-US" dirty="0">
              <a:solidFill>
                <a:prstClr val="white">
                  <a:alpha val="60000"/>
                </a:prstClr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0155399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581"/>
            <a:ext cx="9144000" cy="8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671" y="1255720"/>
            <a:ext cx="8338435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0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latin typeface="Tahoma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0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46605" y="6347780"/>
            <a:ext cx="30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Calibri"/>
                <a:cs typeface="Calibri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ea typeface="ＭＳ Ｐゴシック" charset="0"/>
              </a:rPr>
              <a:t>Presenter: Pieter Abbeel (UC Berkeley)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 bwMode="auto">
          <a:xfrm>
            <a:off x="0" y="894271"/>
            <a:ext cx="9144000" cy="0"/>
          </a:xfrm>
          <a:prstGeom prst="line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3791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Calibri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1800">
          <a:solidFill>
            <a:schemeClr val="tx1"/>
          </a:solidFill>
          <a:latin typeface="Calibri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800">
          <a:solidFill>
            <a:schemeClr val="tx1"/>
          </a:solidFill>
          <a:latin typeface="Calibri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800">
          <a:solidFill>
            <a:schemeClr val="tx1"/>
          </a:solidFill>
          <a:latin typeface="Calibri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97003"/>
            <a:ext cx="85344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5225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6245225"/>
            <a:ext cx="21717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6245225"/>
            <a:ext cx="1600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4" tIns="34289" rIns="68574" bIns="34289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529FA7E6-6E6F-4B77-AE36-D459A899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9144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8574" tIns="34289" rIns="68574" bIns="34289" anchor="ctr"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7499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3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6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50" indent="-257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557157" indent="-2142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Calibri" pitchFamily="34" charset="0"/>
        </a:defRPr>
      </a:lvl2pPr>
      <a:lvl3pPr marL="857165" indent="-1714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800">
          <a:solidFill>
            <a:schemeClr val="tx1"/>
          </a:solidFill>
          <a:latin typeface="Calibri" pitchFamily="34" charset="0"/>
        </a:defRPr>
      </a:lvl3pPr>
      <a:lvl4pPr marL="1200030" indent="-17143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4pPr>
      <a:lvl5pPr marL="1542896" indent="-17143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Calibri" pitchFamily="34" charset="0"/>
        </a:defRPr>
      </a:lvl5pPr>
      <a:lvl6pPr marL="1885762" indent="-17143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2228628" indent="-17143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2571494" indent="-17143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914361" indent="-171434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" y="1905002"/>
            <a:ext cx="8857831" cy="1085852"/>
          </a:xfrm>
        </p:spPr>
        <p:txBody>
          <a:bodyPr/>
          <a:lstStyle/>
          <a:p>
            <a:pPr algn="ctr"/>
            <a:r>
              <a:rPr lang="en-US" sz="5400" dirty="0"/>
              <a:t>The Future of AI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0" y="3375493"/>
            <a:ext cx="7010399" cy="1434059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Stuart Russell</a:t>
            </a:r>
          </a:p>
          <a:p>
            <a:pPr algn="ctr"/>
            <a:r>
              <a:rPr lang="en-US" sz="2800" dirty="0"/>
              <a:t>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225327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AndDefend-v0_victim_zoo_1_opponent_ppo2_1_720p.mp4">
            <a:hlinkClick r:id="" action="ppaction://media"/>
            <a:extLst>
              <a:ext uri="{FF2B5EF4-FFF2-40B4-BE49-F238E27FC236}">
                <a16:creationId xmlns:a16="http://schemas.microsoft.com/office/drawing/2014/main" id="{AA541E37-C4F2-B94A-B65A-8EBC55E6D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18" y="2147457"/>
            <a:ext cx="7999629" cy="3429896"/>
          </a:xfrm>
        </p:spPr>
        <p:txBody>
          <a:bodyPr>
            <a:normAutofit fontScale="92500" lnSpcReduction="20000"/>
          </a:bodyPr>
          <a:lstStyle/>
          <a:p>
            <a:pPr marL="18252" indent="0">
              <a:buNone/>
            </a:pPr>
            <a:r>
              <a:rPr lang="en-US" dirty="0">
                <a:solidFill>
                  <a:srgbClr val="FFFF00"/>
                </a:solidFill>
              </a:rPr>
              <a:t>François Chollet (2017)</a:t>
            </a:r>
            <a:r>
              <a:rPr lang="en-US" dirty="0"/>
              <a:t>: “Many more applications are completely out of reach for current deep learning techniques </a:t>
            </a:r>
            <a:r>
              <a:rPr lang="mr-IN" dirty="0"/>
              <a:t>–</a:t>
            </a:r>
            <a:r>
              <a:rPr lang="en-US" dirty="0"/>
              <a:t> even given vast amounts of human-annotated data.    </a:t>
            </a:r>
          </a:p>
          <a:p>
            <a:pPr marL="18252" indent="0">
              <a:buNone/>
            </a:pPr>
            <a:r>
              <a:rPr lang="en-US" dirty="0"/>
              <a:t> 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pPr marL="18252" indent="0">
              <a:buNone/>
            </a:pPr>
            <a:r>
              <a:rPr lang="en-US" dirty="0"/>
              <a:t>The main directions in which I see promise are models closer to general-purpose computer programs.”</a:t>
            </a:r>
          </a:p>
          <a:p>
            <a:pPr marL="1825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11" y="1059886"/>
            <a:ext cx="8214615" cy="685800"/>
          </a:xfrm>
        </p:spPr>
        <p:txBody>
          <a:bodyPr/>
          <a:lstStyle/>
          <a:p>
            <a:r>
              <a:rPr lang="en-US" dirty="0"/>
              <a:t>Deep learning ad infinitum?</a:t>
            </a:r>
          </a:p>
        </p:txBody>
      </p:sp>
    </p:spTree>
    <p:extLst>
      <p:ext uri="{BB962C8B-B14F-4D97-AF65-F5344CB8AC3E}">
        <p14:creationId xmlns:p14="http://schemas.microsoft.com/office/powerpoint/2010/main" val="9237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147483"/>
            <a:ext cx="7827818" cy="1814935"/>
          </a:xfrm>
        </p:spPr>
        <p:txBody>
          <a:bodyPr>
            <a:normAutofit/>
          </a:bodyPr>
          <a:lstStyle/>
          <a:p>
            <a:pPr marL="18258" indent="0">
              <a:buNone/>
            </a:pPr>
            <a:r>
              <a:rPr lang="en-US" dirty="0"/>
              <a:t>Universal (Turing-equivalent) languages and algorithms for probabilistic modelling, learning, and reasoning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059886"/>
            <a:ext cx="8458200" cy="685800"/>
          </a:xfrm>
        </p:spPr>
        <p:txBody>
          <a:bodyPr/>
          <a:lstStyle/>
          <a:p>
            <a:r>
              <a:rPr lang="en-US" dirty="0"/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53632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9151571" indent="-19151571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60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2024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68037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4049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1B9382-F0A1-794F-8E14-6177A26FAE10}" type="slidenum">
              <a:rPr lang="en-US" sz="1400">
                <a:solidFill>
                  <a:prstClr val="white"/>
                </a:solidFill>
              </a:rPr>
              <a:pPr eaLnBrk="1" hangingPunct="1"/>
              <a:t>13</a:t>
            </a:fld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229"/>
            <a:ext cx="9448800" cy="567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13"/>
            <a:ext cx="9448800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32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405544"/>
            <a:ext cx="5791200" cy="1127503"/>
          </a:xfrm>
        </p:spPr>
        <p:txBody>
          <a:bodyPr/>
          <a:lstStyle/>
          <a:p>
            <a:r>
              <a:rPr lang="en-US" sz="3600" dirty="0"/>
              <a:t>Global seismic monitoring</a:t>
            </a:r>
            <a:br>
              <a:rPr lang="en-US" sz="3600" dirty="0"/>
            </a:br>
            <a:r>
              <a:rPr lang="en-US" sz="3600" dirty="0"/>
              <a:t>for the Comprehensive Nuclear Test-Ban Treaty</a:t>
            </a:r>
          </a:p>
        </p:txBody>
      </p:sp>
      <p:pic>
        <p:nvPicPr>
          <p:cNvPr id="4" name="Picture 3" descr="dprk_signals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7" b="21676"/>
          <a:stretch/>
        </p:blipFill>
        <p:spPr>
          <a:xfrm>
            <a:off x="6272986" y="2546493"/>
            <a:ext cx="2814048" cy="12825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Down Arrow 4"/>
          <p:cNvSpPr/>
          <p:nvPr/>
        </p:nvSpPr>
        <p:spPr>
          <a:xfrm>
            <a:off x="7503434" y="3829051"/>
            <a:ext cx="397395" cy="33228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9703"/>
          <a:stretch/>
        </p:blipFill>
        <p:spPr>
          <a:xfrm>
            <a:off x="6338959" y="4179871"/>
            <a:ext cx="2748083" cy="1190624"/>
          </a:xfrm>
          <a:prstGeom prst="rect">
            <a:avLst/>
          </a:prstGeom>
        </p:spPr>
      </p:pic>
      <p:pic>
        <p:nvPicPr>
          <p:cNvPr id="7" name="Picture 4" descr="IM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r="2074" b="11111"/>
          <a:stretch/>
        </p:blipFill>
        <p:spPr bwMode="auto">
          <a:xfrm>
            <a:off x="6310963" y="971571"/>
            <a:ext cx="2833036" cy="12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7503434" y="2228871"/>
            <a:ext cx="397395" cy="33228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77205" y="2171704"/>
            <a:ext cx="647800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dirty="0"/>
              <a:t>IMS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2400" y="3757570"/>
            <a:ext cx="1444668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dirty="0"/>
              <a:t>waveforms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4166" y="5300620"/>
            <a:ext cx="1060448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dirty="0"/>
              <a:t>bulletin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0" y="2626234"/>
            <a:ext cx="5791200" cy="2897546"/>
          </a:xfrm>
          <a:prstGeom prst="rect">
            <a:avLst/>
          </a:prstGeom>
        </p:spPr>
        <p:txBody>
          <a:bodyPr vert="horz" lIns="91200" tIns="45600" rIns="91200" bIns="4560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Evidence</a:t>
            </a:r>
            <a:r>
              <a:rPr lang="en-US" sz="2800" dirty="0"/>
              <a:t>: waveforms from 150 seismic stations</a:t>
            </a:r>
          </a:p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Query</a:t>
            </a:r>
            <a:r>
              <a:rPr lang="en-US" sz="2800" dirty="0"/>
              <a:t>: what happened?</a:t>
            </a:r>
          </a:p>
          <a:p>
            <a:pPr marL="456012" indent="-456012">
              <a:buFont typeface="Arial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Model</a:t>
            </a:r>
            <a:r>
              <a:rPr lang="en-US" sz="2800" dirty="0"/>
              <a:t>: geophysics of event occurrence, signal transmission, detection, noise</a:t>
            </a:r>
          </a:p>
          <a:p>
            <a:pPr marL="456012" indent="-456012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634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971550"/>
            <a:ext cx="8991600" cy="5353050"/>
          </a:xfrm>
          <a:prstGeom prst="rect">
            <a:avLst/>
          </a:prstGeom>
        </p:spPr>
        <p:txBody>
          <a:bodyPr vert="horz" lIns="91200" tIns="45600" rIns="91200" bIns="45600" rtlCol="0" anchor="t">
            <a:normAutofit fontScale="85000" lnSpcReduction="2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charset="2"/>
              <a:buChar char="v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</a:t>
            </a:r>
            <a:r>
              <a:rPr lang="en-US" sz="2000" b="1" i="1" dirty="0" err="1">
                <a:latin typeface="Arial Narrow" pitchFamily="-1" charset="0"/>
              </a:rPr>
              <a:t>SeismicEvents</a:t>
            </a:r>
            <a:r>
              <a:rPr lang="en-US" sz="2000" dirty="0">
                <a:latin typeface="Arial Narrow" pitchFamily="-1" charset="0"/>
              </a:rPr>
              <a:t> ~ Poisson[T*</a:t>
            </a:r>
            <a:r>
              <a:rPr lang="en-US" sz="2000" dirty="0" err="1">
                <a:latin typeface="Arial Narrow" pitchFamily="-1" charset="0"/>
              </a:rPr>
              <a:t>λ</a:t>
            </a:r>
            <a:r>
              <a:rPr lang="en-US" sz="2000" baseline="-25000" dirty="0" err="1">
                <a:latin typeface="Arial Narrow" pitchFamily="-1" charset="0"/>
              </a:rPr>
              <a:t>e</a:t>
            </a:r>
            <a:r>
              <a:rPr lang="en-US" sz="2000" dirty="0">
                <a:latin typeface="Arial Narrow" pitchFamily="-1" charset="0"/>
              </a:rPr>
              <a:t>];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Time(e) ~ </a:t>
            </a:r>
            <a:r>
              <a:rPr lang="en-US" sz="2000" dirty="0">
                <a:latin typeface="Arial Narrow" pitchFamily="-1" charset="0"/>
              </a:rPr>
              <a:t>Uniform(0,T)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IsEarthQuake</a:t>
            </a:r>
            <a:r>
              <a:rPr lang="en-US" sz="2000" b="1" i="1" dirty="0">
                <a:latin typeface="Arial Narrow" pitchFamily="-1" charset="0"/>
              </a:rPr>
              <a:t>(e)</a:t>
            </a:r>
            <a:r>
              <a:rPr lang="en-US" sz="2000" dirty="0">
                <a:latin typeface="Arial Narrow" pitchFamily="-1" charset="0"/>
              </a:rPr>
              <a:t> ~ Bernoulli(.999);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Location(e)</a:t>
            </a:r>
            <a:r>
              <a:rPr lang="en-US" sz="2000" dirty="0">
                <a:latin typeface="Arial Narrow" pitchFamily="-1" charset="0"/>
              </a:rPr>
              <a:t> ~ if </a:t>
            </a:r>
            <a:r>
              <a:rPr lang="en-US" sz="2000" dirty="0" err="1">
                <a:latin typeface="Arial Narrow" pitchFamily="-1" charset="0"/>
              </a:rPr>
              <a:t>IsEarthQuake</a:t>
            </a:r>
            <a:r>
              <a:rPr lang="en-US" sz="2000" dirty="0">
                <a:latin typeface="Arial Narrow" pitchFamily="-1" charset="0"/>
              </a:rPr>
              <a:t>(e) then </a:t>
            </a:r>
            <a:r>
              <a:rPr lang="en-US" sz="2000" dirty="0" err="1">
                <a:latin typeface="Arial Narrow" pitchFamily="-1" charset="0"/>
              </a:rPr>
              <a:t>SpatialPrior</a:t>
            </a:r>
            <a:r>
              <a:rPr lang="en-US" sz="2000" dirty="0">
                <a:latin typeface="Arial Narrow" pitchFamily="-1" charset="0"/>
              </a:rPr>
              <a:t>() else  </a:t>
            </a:r>
            <a:r>
              <a:rPr lang="en-US" sz="2000" dirty="0" err="1">
                <a:latin typeface="Arial Narrow" pitchFamily="-1" charset="0"/>
              </a:rPr>
              <a:t>UniformEarthDistribution</a:t>
            </a:r>
            <a:r>
              <a:rPr lang="en-US" sz="2000" dirty="0">
                <a:latin typeface="Arial Narrow" pitchFamily="-1" charset="0"/>
              </a:rPr>
              <a:t>();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 typeface="Wingdings" pitchFamily="-1" charset="2"/>
              <a:buNone/>
            </a:pPr>
            <a:r>
              <a:rPr lang="en-US" sz="2000" b="1" i="1" dirty="0">
                <a:latin typeface="Arial Narrow" pitchFamily="-1" charset="0"/>
              </a:rPr>
              <a:t>Depth(e)</a:t>
            </a:r>
            <a:r>
              <a:rPr lang="en-US" sz="2000" dirty="0">
                <a:latin typeface="Arial Narrow" pitchFamily="-1" charset="0"/>
              </a:rPr>
              <a:t> ~ if </a:t>
            </a:r>
            <a:r>
              <a:rPr lang="en-US" sz="2000" dirty="0" err="1">
                <a:latin typeface="Arial Narrow" pitchFamily="-1" charset="0"/>
              </a:rPr>
              <a:t>IsEarthQuake</a:t>
            </a:r>
            <a:r>
              <a:rPr lang="en-US" sz="2000" dirty="0">
                <a:latin typeface="Arial Narrow" pitchFamily="-1" charset="0"/>
              </a:rPr>
              <a:t>(e) then Uniform[0,700] else 0;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Magnitude(e)</a:t>
            </a:r>
            <a:r>
              <a:rPr lang="en-US" sz="2000" dirty="0">
                <a:latin typeface="Arial Narrow" pitchFamily="-1" charset="0"/>
              </a:rPr>
              <a:t> ~ Exponential(log(10));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IsDetected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e,p,s</a:t>
            </a:r>
            <a:r>
              <a:rPr lang="en-US" sz="2000" b="1" i="1" dirty="0">
                <a:latin typeface="Arial Narrow" pitchFamily="-1" charset="0"/>
              </a:rPr>
              <a:t>)</a:t>
            </a:r>
            <a:r>
              <a:rPr lang="en-US" sz="2400" dirty="0">
                <a:latin typeface="Arial Narrow" pitchFamily="-1" charset="0"/>
              </a:rPr>
              <a:t> ~ </a:t>
            </a:r>
            <a:r>
              <a:rPr lang="en-US" sz="2000" dirty="0">
                <a:latin typeface="Arial Narrow" pitchFamily="-1" charset="0"/>
              </a:rPr>
              <a:t>Logistic[weights(</a:t>
            </a:r>
            <a:r>
              <a:rPr lang="en-US" sz="2000" dirty="0" err="1">
                <a:latin typeface="Arial Narrow" pitchFamily="-1" charset="0"/>
              </a:rPr>
              <a:t>s,p</a:t>
            </a:r>
            <a:r>
              <a:rPr lang="en-US" sz="2000" dirty="0">
                <a:latin typeface="Arial Narrow" pitchFamily="-1" charset="0"/>
              </a:rPr>
              <a:t>)](Magnitude(e), Depth(e), Distance(</a:t>
            </a:r>
            <a:r>
              <a:rPr lang="en-US" sz="2000" dirty="0" err="1">
                <a:latin typeface="Arial Narrow" pitchFamily="-1" charset="0"/>
              </a:rPr>
              <a:t>e,s</a:t>
            </a:r>
            <a:r>
              <a:rPr lang="en-US" sz="2000" dirty="0">
                <a:latin typeface="Arial Narrow" pitchFamily="-1" charset="0"/>
              </a:rPr>
              <a:t>))</a:t>
            </a:r>
            <a:r>
              <a:rPr lang="en-US" sz="2000" b="1" dirty="0">
                <a:latin typeface="Arial Narrow" pitchFamily="-1" charset="0"/>
              </a:rPr>
              <a:t>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#Detections(site = s)</a:t>
            </a:r>
            <a:r>
              <a:rPr lang="en-US" sz="2000" dirty="0">
                <a:latin typeface="Arial Narrow" pitchFamily="-1" charset="0"/>
              </a:rPr>
              <a:t> ~ Poisson[T*</a:t>
            </a:r>
            <a:r>
              <a:rPr lang="en-US" sz="2000" dirty="0" err="1">
                <a:latin typeface="Arial Narrow" pitchFamily="-1" charset="0"/>
              </a:rPr>
              <a:t>λ</a:t>
            </a:r>
            <a:r>
              <a:rPr lang="en-US" sz="2000" baseline="-25000" dirty="0" err="1">
                <a:latin typeface="Arial Narrow" pitchFamily="-1" charset="0"/>
              </a:rPr>
              <a:t>f</a:t>
            </a:r>
            <a:r>
              <a:rPr lang="en-US" sz="2000" dirty="0">
                <a:latin typeface="Arial Narrow" pitchFamily="-1" charset="0"/>
              </a:rPr>
              <a:t>(s)];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#Detections(event=e, phase=p, station=s) = </a:t>
            </a:r>
            <a:r>
              <a:rPr lang="en-US" sz="2000" dirty="0">
                <a:latin typeface="Arial Narrow" pitchFamily="-1" charset="0"/>
              </a:rPr>
              <a:t>if </a:t>
            </a:r>
            <a:r>
              <a:rPr lang="en-US" sz="2000" dirty="0" err="1">
                <a:latin typeface="Arial Narrow" pitchFamily="-1" charset="0"/>
              </a:rPr>
              <a:t>IsDetected</a:t>
            </a:r>
            <a:r>
              <a:rPr lang="en-US" sz="2000" dirty="0">
                <a:latin typeface="Arial Narrow" pitchFamily="-1" charset="0"/>
              </a:rPr>
              <a:t>(</a:t>
            </a:r>
            <a:r>
              <a:rPr lang="en-US" sz="2000" dirty="0" err="1">
                <a:latin typeface="Arial Narrow" pitchFamily="-1" charset="0"/>
              </a:rPr>
              <a:t>e,p,s</a:t>
            </a:r>
            <a:r>
              <a:rPr lang="en-US" sz="2000" dirty="0">
                <a:latin typeface="Arial Narrow" pitchFamily="-1" charset="0"/>
              </a:rPr>
              <a:t>) then 1 else 0;</a:t>
            </a:r>
            <a:endParaRPr lang="en-US" sz="2400" dirty="0">
              <a:latin typeface="Arial Narrow" pitchFamily="-1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OnsetTime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 </a:t>
            </a:r>
            <a:r>
              <a:rPr lang="en-US" sz="2000" dirty="0">
                <a:latin typeface="Arial Narrow" pitchFamily="-1" charset="0"/>
              </a:rPr>
              <a:t>if (event(a) = null) then Uniform[0,T] else 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Time(event(a)) + </a:t>
            </a:r>
            <a:r>
              <a:rPr lang="en-US" sz="2000" dirty="0" err="1">
                <a:latin typeface="Arial Narrow" pitchFamily="-1" charset="0"/>
              </a:rPr>
              <a:t>GeoTravelTime</a:t>
            </a:r>
            <a:r>
              <a:rPr lang="en-US" sz="2000" dirty="0">
                <a:latin typeface="Arial Narrow" pitchFamily="-1" charset="0"/>
              </a:rPr>
              <a:t>(Distance(event(a),s),Depth(event(a)),phase(a))    		            	+ Laplace(</a:t>
            </a:r>
            <a:r>
              <a:rPr lang="en-US" sz="2000" dirty="0" err="1">
                <a:latin typeface="Arial Narrow" pitchFamily="-1" charset="0"/>
              </a:rPr>
              <a:t>μ</a:t>
            </a:r>
            <a:r>
              <a:rPr lang="en-US" sz="2000" baseline="-25000" dirty="0" err="1">
                <a:latin typeface="Arial Narrow" pitchFamily="-1" charset="0"/>
              </a:rPr>
              <a:t>t</a:t>
            </a:r>
            <a:r>
              <a:rPr lang="en-US" sz="2000" dirty="0">
                <a:latin typeface="Arial Narrow" pitchFamily="-1" charset="0"/>
              </a:rPr>
              <a:t>(s), </a:t>
            </a:r>
            <a:r>
              <a:rPr lang="en-US" sz="2000" dirty="0" err="1">
                <a:latin typeface="Arial Narrow" pitchFamily="-1" charset="0"/>
              </a:rPr>
              <a:t>σ</a:t>
            </a:r>
            <a:r>
              <a:rPr lang="en-US" sz="2000" baseline="-25000" dirty="0" err="1">
                <a:latin typeface="Arial Narrow" pitchFamily="-1" charset="0"/>
              </a:rPr>
              <a:t>t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Amplitude(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</a:t>
            </a:r>
            <a:r>
              <a:rPr lang="en-US" sz="2000" dirty="0" err="1">
                <a:latin typeface="Arial Narrow" pitchFamily="-1" charset="0"/>
              </a:rPr>
              <a:t>NoiseAmplitudeDistribution</a:t>
            </a:r>
            <a:r>
              <a:rPr lang="en-US" sz="2000" dirty="0">
                <a:latin typeface="Arial Narrow" pitchFamily="-1" charset="0"/>
              </a:rPr>
              <a:t>(s) 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AmplitudeModel</a:t>
            </a:r>
            <a:r>
              <a:rPr lang="en-US" sz="2000" dirty="0">
                <a:latin typeface="Arial Narrow" pitchFamily="-1" charset="0"/>
              </a:rPr>
              <a:t>(Magnitude(event(a)), Distance(event(a),s),Depth(event(a)),phase(a))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Azimuth(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Uniform(0, 360)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GeoAzimuth</a:t>
            </a:r>
            <a:r>
              <a:rPr lang="en-US" sz="2000" dirty="0">
                <a:latin typeface="Arial Narrow" pitchFamily="-1" charset="0"/>
              </a:rPr>
              <a:t>(Location(event(a)),Depth(event(a)),phase(a),Site(s)) + Laplace(0,σ</a:t>
            </a:r>
            <a:r>
              <a:rPr lang="en-US" sz="2000" baseline="-25000" dirty="0">
                <a:latin typeface="Arial Narrow" pitchFamily="-1" charset="0"/>
              </a:rPr>
              <a:t>a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>
                <a:latin typeface="Arial Narrow" pitchFamily="-1" charset="0"/>
              </a:rPr>
              <a:t>Slowness(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>
                <a:latin typeface="Arial Narrow" pitchFamily="-1" charset="0"/>
              </a:rPr>
              <a:t>If (event(a) = null) then Uniform(0,20)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dirty="0">
                <a:latin typeface="Arial Narrow" pitchFamily="-1" charset="0"/>
              </a:rPr>
              <a:t>       else </a:t>
            </a:r>
            <a:r>
              <a:rPr lang="en-US" sz="2000" dirty="0" err="1">
                <a:latin typeface="Arial Narrow" pitchFamily="-1" charset="0"/>
              </a:rPr>
              <a:t>GeoSlowness</a:t>
            </a:r>
            <a:r>
              <a:rPr lang="en-US" sz="2000" dirty="0">
                <a:latin typeface="Arial Narrow" pitchFamily="-1" charset="0"/>
              </a:rPr>
              <a:t>(Location(event(a)),Depth(event(a)),phase(a),Site(s)) + Laplace(0,σ</a:t>
            </a:r>
            <a:r>
              <a:rPr lang="en-US" sz="2000" baseline="-25000" dirty="0">
                <a:latin typeface="Arial Narrow" pitchFamily="-1" charset="0"/>
              </a:rPr>
              <a:t>a</a:t>
            </a:r>
            <a:r>
              <a:rPr lang="en-US" sz="2000" dirty="0">
                <a:latin typeface="Arial Narrow" pitchFamily="-1" charset="0"/>
              </a:rPr>
              <a:t>(s))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en-US" sz="2000" b="1" i="1" dirty="0" err="1">
                <a:latin typeface="Arial Narrow" pitchFamily="-1" charset="0"/>
              </a:rPr>
              <a:t>ObservedPhase</a:t>
            </a:r>
            <a:r>
              <a:rPr lang="en-US" sz="2000" b="1" i="1" dirty="0">
                <a:latin typeface="Arial Narrow" pitchFamily="-1" charset="0"/>
              </a:rPr>
              <a:t>(</a:t>
            </a:r>
            <a:r>
              <a:rPr lang="en-US" sz="2000" b="1" i="1" dirty="0" err="1">
                <a:latin typeface="Arial Narrow" pitchFamily="-1" charset="0"/>
              </a:rPr>
              <a:t>a,s</a:t>
            </a:r>
            <a:r>
              <a:rPr lang="en-US" sz="2000" b="1" i="1" dirty="0">
                <a:latin typeface="Arial Narrow" pitchFamily="-1" charset="0"/>
              </a:rPr>
              <a:t>) ~</a:t>
            </a:r>
            <a:r>
              <a:rPr lang="en-US" sz="2400" dirty="0">
                <a:latin typeface="Arial Narrow" pitchFamily="-1" charset="0"/>
              </a:rPr>
              <a:t> </a:t>
            </a:r>
            <a:r>
              <a:rPr lang="en-US" sz="2000" dirty="0" err="1">
                <a:latin typeface="Arial Narrow" pitchFamily="-1" charset="0"/>
              </a:rPr>
              <a:t>CategoricalPhaseModel</a:t>
            </a:r>
            <a:r>
              <a:rPr lang="en-US" sz="2000" dirty="0">
                <a:latin typeface="Arial Narrow" pitchFamily="-1" charset="0"/>
              </a:rPr>
              <a:t>(phase(a))</a:t>
            </a:r>
          </a:p>
          <a:p>
            <a:pPr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endParaRPr lang="en-US" sz="2000" dirty="0">
              <a:latin typeface="Arial Narrow" pitchFamily="-1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2103" y="868227"/>
            <a:ext cx="3737513" cy="64608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3600" dirty="0"/>
              <a:t>NET-VISA model</a:t>
            </a:r>
          </a:p>
        </p:txBody>
      </p:sp>
    </p:spTree>
    <p:extLst>
      <p:ext uri="{BB962C8B-B14F-4D97-AF65-F5344CB8AC3E}">
        <p14:creationId xmlns:p14="http://schemas.microsoft.com/office/powerpoint/2010/main" val="2316130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1995"/>
            <a:ext cx="8229600" cy="628650"/>
          </a:xfrm>
        </p:spPr>
        <p:txBody>
          <a:bodyPr/>
          <a:lstStyle/>
          <a:p>
            <a:r>
              <a:rPr lang="en-US" dirty="0"/>
              <a:t>February 12, 2013 DPRK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DCE1-DF56-6347-996F-6BB67FE5E826}" type="slidenum">
              <a:rPr lang="en-US" smtClean="0">
                <a:solidFill>
                  <a:srgbClr val="023103"/>
                </a:solidFill>
                <a:latin typeface="Helvetica"/>
                <a:ea typeface="ＭＳ Ｐゴシック"/>
                <a:cs typeface="Arial"/>
              </a:rPr>
              <a:pPr/>
              <a:t>16</a:t>
            </a:fld>
            <a:endParaRPr lang="en-US">
              <a:solidFill>
                <a:srgbClr val="023103"/>
              </a:solidFill>
              <a:latin typeface="Helvetica"/>
              <a:ea typeface="ＭＳ Ｐゴシック"/>
              <a:cs typeface="Arial"/>
            </a:endParaRPr>
          </a:p>
        </p:txBody>
      </p:sp>
      <p:pic>
        <p:nvPicPr>
          <p:cNvPr id="5" name="Picture 4" descr="dprk-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16" y="1619250"/>
            <a:ext cx="9190191" cy="4406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1657350"/>
            <a:ext cx="358456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Global expert consensus location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867" y="3524250"/>
            <a:ext cx="2083251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NET-VISA 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6001" y="4845050"/>
            <a:ext cx="1843966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dirty="0">
                <a:solidFill>
                  <a:srgbClr val="BFFA00"/>
                </a:solidFill>
                <a:latin typeface="Helvetica"/>
                <a:ea typeface="ＭＳ Ｐゴシック"/>
                <a:cs typeface="Arial"/>
              </a:rPr>
              <a:t>Tunnel entrance</a:t>
            </a:r>
          </a:p>
        </p:txBody>
      </p:sp>
    </p:spTree>
    <p:extLst>
      <p:ext uri="{BB962C8B-B14F-4D97-AF65-F5344CB8AC3E}">
        <p14:creationId xmlns:p14="http://schemas.microsoft.com/office/powerpoint/2010/main" val="18986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966757"/>
            <a:ext cx="7543800" cy="558143"/>
          </a:xfrm>
        </p:spPr>
        <p:txBody>
          <a:bodyPr/>
          <a:lstStyle/>
          <a:p>
            <a:pPr eaLnBrk="1" hangingPunct="1"/>
            <a:r>
              <a:rPr lang="en-US" dirty="0"/>
              <a:t>Fraction of events missed</a:t>
            </a:r>
          </a:p>
        </p:txBody>
      </p:sp>
      <p:sp>
        <p:nvSpPr>
          <p:cNvPr id="206853" name="TextBox 5"/>
          <p:cNvSpPr txBox="1">
            <a:spLocks noChangeArrowheads="1"/>
          </p:cNvSpPr>
          <p:nvPr/>
        </p:nvSpPr>
        <p:spPr bwMode="auto">
          <a:xfrm>
            <a:off x="6781821" y="5114944"/>
            <a:ext cx="1621474" cy="46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23103"/>
                </a:solidFill>
                <a:latin typeface="Arial" charset="0"/>
                <a:ea typeface="ＭＳ Ｐゴシック" charset="0"/>
                <a:cs typeface="ＭＳ Ｐゴシック" charset="0"/>
              </a:rPr>
              <a:t>magnitude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41642" y="4385074"/>
            <a:ext cx="225425" cy="80129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087840" y="4446987"/>
            <a:ext cx="212725" cy="73937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013325" y="4233864"/>
            <a:ext cx="223838" cy="95131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13450" y="4231482"/>
            <a:ext cx="223837" cy="95131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27" descr="missed-events-SE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191" y="1545432"/>
            <a:ext cx="6183695" cy="433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104853" y="4635873"/>
            <a:ext cx="196704" cy="862651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192264" y="4702507"/>
            <a:ext cx="185622" cy="79599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999871" y="4473084"/>
            <a:ext cx="195319" cy="102415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85286" y="4470520"/>
            <a:ext cx="195318" cy="1024159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TextBox 4"/>
          <p:cNvSpPr txBox="1">
            <a:spLocks noChangeArrowheads="1"/>
          </p:cNvSpPr>
          <p:nvPr/>
        </p:nvSpPr>
        <p:spPr bwMode="auto">
          <a:xfrm>
            <a:off x="5764928" y="1742287"/>
            <a:ext cx="2971904" cy="461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Previous UN system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777653" y="2200246"/>
            <a:ext cx="2836863" cy="4614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NET-VISA      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180575" y="5530869"/>
            <a:ext cx="1142376" cy="338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Magnitude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926156" y="2849944"/>
            <a:ext cx="2836863" cy="15694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1200" tIns="45600" rIns="91200" bIns="45600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As of January 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NETVISA is the operational system for the CTBT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266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6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22D449-15E8-544E-A58E-6641D800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in PPL papers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9F250-757D-5D4D-93D7-07388C30B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215719"/>
            <a:ext cx="7696200" cy="538734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71381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814" y="1864602"/>
            <a:ext cx="8749198" cy="2555908"/>
          </a:xfrm>
        </p:spPr>
        <p:txBody>
          <a:bodyPr>
            <a:noAutofit/>
          </a:bodyPr>
          <a:lstStyle/>
          <a:p>
            <a:r>
              <a:rPr lang="en-US" sz="2400" dirty="0"/>
              <a:t>Robots for war, roads, warehouses, mines, fields, home</a:t>
            </a:r>
          </a:p>
          <a:p>
            <a:r>
              <a:rPr lang="en-US" sz="2400" dirty="0"/>
              <a:t>Personal digital assistants for all aspects of life</a:t>
            </a:r>
          </a:p>
          <a:p>
            <a:r>
              <a:rPr lang="en-US" sz="2400" dirty="0"/>
              <a:t>Commercial language systems</a:t>
            </a:r>
          </a:p>
          <a:p>
            <a:r>
              <a:rPr lang="en-US" sz="2400" dirty="0"/>
              <a:t>Global vision system via satellite imagery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814" y="1059886"/>
            <a:ext cx="8749198" cy="685800"/>
          </a:xfrm>
        </p:spPr>
        <p:txBody>
          <a:bodyPr/>
          <a:lstStyle/>
          <a:p>
            <a:r>
              <a:rPr lang="en-US" sz="4000" dirty="0"/>
              <a:t>Likely developments in the 2020s</a:t>
            </a:r>
          </a:p>
        </p:txBody>
      </p:sp>
    </p:spTree>
    <p:extLst>
      <p:ext uri="{BB962C8B-B14F-4D97-AF65-F5344CB8AC3E}">
        <p14:creationId xmlns:p14="http://schemas.microsoft.com/office/powerpoint/2010/main" val="8763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066804"/>
            <a:ext cx="9144000" cy="1102519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27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The Future of AI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143000" y="5543553"/>
            <a:ext cx="440055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4" tIns="34289" rIns="68574" bIns="3428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673553"/>
            <a:ext cx="9144000" cy="3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4" tIns="34289" rIns="68574" bIns="34289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Instructors: Stuart Russell and Dawn Song</a:t>
            </a:r>
          </a:p>
        </p:txBody>
      </p:sp>
      <p:pic>
        <p:nvPicPr>
          <p:cNvPr id="8" name="Picture 7" descr="wall-e-ss4 (1).jpg">
            <a:extLst>
              <a:ext uri="{FF2B5EF4-FFF2-40B4-BE49-F238E27FC236}">
                <a16:creationId xmlns:a16="http://schemas.microsoft.com/office/drawing/2014/main" id="{4885D921-C5B8-0F42-9AD2-F7D0A2A63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2412224"/>
            <a:ext cx="5729789" cy="31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5846" y="1864600"/>
            <a:ext cx="7827818" cy="2700392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Still missing:</a:t>
            </a:r>
          </a:p>
          <a:p>
            <a:pPr lvl="1"/>
            <a:r>
              <a:rPr lang="en-US" dirty="0"/>
              <a:t>Real understanding of language</a:t>
            </a:r>
          </a:p>
          <a:p>
            <a:pPr lvl="1"/>
            <a:r>
              <a:rPr lang="en-US" dirty="0"/>
              <a:t>Integration of learning with knowledge</a:t>
            </a:r>
          </a:p>
          <a:p>
            <a:pPr lvl="1"/>
            <a:r>
              <a:rPr lang="en-US" dirty="0"/>
              <a:t>Long-range thinking at multiple levels of abstraction</a:t>
            </a:r>
          </a:p>
          <a:p>
            <a:pPr lvl="1"/>
            <a:r>
              <a:rPr lang="en-US" dirty="0"/>
              <a:t>Cumulative discovery of concepts and theories</a:t>
            </a:r>
          </a:p>
          <a:p>
            <a:r>
              <a:rPr lang="en-US" b="1" u="sng" dirty="0">
                <a:solidFill>
                  <a:srgbClr val="FFFF00"/>
                </a:solidFill>
                <a:effectLst/>
              </a:rPr>
              <a:t>Date unpredictable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059886"/>
            <a:ext cx="8188779" cy="685800"/>
          </a:xfrm>
        </p:spPr>
        <p:txBody>
          <a:bodyPr/>
          <a:lstStyle/>
          <a:p>
            <a:r>
              <a:rPr lang="en-US" dirty="0"/>
              <a:t>General-purpose AI</a:t>
            </a:r>
          </a:p>
        </p:txBody>
      </p:sp>
    </p:spTree>
    <p:extLst>
      <p:ext uri="{BB962C8B-B14F-4D97-AF65-F5344CB8AC3E}">
        <p14:creationId xmlns:p14="http://schemas.microsoft.com/office/powerpoint/2010/main" val="19930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73" indent="0">
              <a:buNone/>
            </a:pPr>
            <a:r>
              <a:rPr lang="en-US" dirty="0"/>
              <a:t>AI systems will eventually make better decisions than humans</a:t>
            </a:r>
          </a:p>
          <a:p>
            <a:pPr marL="18273" indent="0">
              <a:buNone/>
            </a:pPr>
            <a:r>
              <a:rPr lang="en-US" dirty="0">
                <a:solidFill>
                  <a:srgbClr val="FF9900"/>
                </a:solidFill>
              </a:rPr>
              <a:t>(Alternative: we will fail in AI)</a:t>
            </a:r>
          </a:p>
          <a:p>
            <a:pPr marL="18273" indent="0">
              <a:buNone/>
            </a:pPr>
            <a:r>
              <a:rPr lang="en-US" dirty="0"/>
              <a:t>Turing’s point: how do we retain control over entities more powerful than us, for ever?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7A4F5-6CCC-2248-A8FC-FF3A3694D1F5}"/>
              </a:ext>
            </a:extLst>
          </p:cNvPr>
          <p:cNvSpPr txBox="1"/>
          <p:nvPr/>
        </p:nvSpPr>
        <p:spPr>
          <a:xfrm>
            <a:off x="1905000" y="6019800"/>
            <a:ext cx="689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0FF03"/>
                </a:solidFill>
              </a:rPr>
              <a:t>Russell, </a:t>
            </a:r>
            <a:r>
              <a:rPr lang="en-US" dirty="0">
                <a:solidFill>
                  <a:srgbClr val="10FF03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Many Experts Say We Shouldn't Worry About </a:t>
            </a:r>
          </a:p>
          <a:p>
            <a:r>
              <a:rPr lang="en-US" dirty="0">
                <a:solidFill>
                  <a:srgbClr val="10FF03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Superintelligent AI. They're Wrong</a:t>
            </a:r>
            <a:r>
              <a:rPr lang="en-US" dirty="0">
                <a:solidFill>
                  <a:srgbClr val="10FF03"/>
                </a:solidFill>
              </a:rPr>
              <a:t>, </a:t>
            </a:r>
            <a:r>
              <a:rPr lang="en-US" i="1" dirty="0">
                <a:solidFill>
                  <a:srgbClr val="10FF03"/>
                </a:solidFill>
              </a:rPr>
              <a:t>IEEE Spectrum</a:t>
            </a:r>
            <a:r>
              <a:rPr lang="en-US" dirty="0">
                <a:solidFill>
                  <a:srgbClr val="10FF03"/>
                </a:solidFill>
              </a:rPr>
              <a:t>, October, 2019.</a:t>
            </a:r>
          </a:p>
        </p:txBody>
      </p:sp>
    </p:spTree>
    <p:extLst>
      <p:ext uri="{BB962C8B-B14F-4D97-AF65-F5344CB8AC3E}">
        <p14:creationId xmlns:p14="http://schemas.microsoft.com/office/powerpoint/2010/main" val="1421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Standard model</a:t>
            </a:r>
            <a:r>
              <a:rPr lang="en-US" dirty="0"/>
              <a:t> for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1BB2B-670C-C941-8197-AC3DD8ACB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264508" y="1981200"/>
            <a:ext cx="1295382" cy="158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ACF9-80FE-024F-B02D-79383E4D0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684" y="2057400"/>
            <a:ext cx="1375189" cy="1582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65A601A5-573A-4346-8F4B-7B28EA93EB33}"/>
                  </a:ext>
                </a:extLst>
              </p:cNvPr>
              <p:cNvSpPr/>
              <p:nvPr/>
            </p:nvSpPr>
            <p:spPr>
              <a:xfrm>
                <a:off x="3146845" y="1300668"/>
                <a:ext cx="2438400" cy="1090904"/>
              </a:xfrm>
              <a:prstGeom prst="wedgeRectCallout">
                <a:avLst>
                  <a:gd name="adj1" fmla="val -66746"/>
                  <a:gd name="adj2" fmla="val 81593"/>
                </a:avLst>
              </a:prstGeom>
              <a:solidFill>
                <a:srgbClr val="2E2C49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352" tIns="45676" rIns="91352" bIns="45676" rtlCol="0" anchor="ctr"/>
              <a:lstStyle/>
              <a:p>
                <a:pPr>
                  <a:lnSpc>
                    <a:spcPct val="90000"/>
                  </a:lnSpc>
                </a:pPr>
                <a:r>
                  <a:rPr lang="en-US" sz="2400" dirty="0"/>
                  <a:t>Maximize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m:rPr>
                            <m:nor/>
                          </m:rPr>
                          <a:rPr lang="en-US">
                            <a:sym typeface="Symbol" pitchFamily="2" charset="2"/>
                          </a:rPr>
                          <m:t>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>
                                <a:sym typeface="Symbol" pitchFamily="2" charset="2"/>
                              </a:rPr>
                              <m:t>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𝑡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)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ular Callout 5">
                <a:extLst>
                  <a:ext uri="{FF2B5EF4-FFF2-40B4-BE49-F238E27FC236}">
                    <a16:creationId xmlns:a16="http://schemas.microsoft.com/office/drawing/2014/main" id="{65A601A5-573A-4346-8F4B-7B28EA93E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845" y="1300668"/>
                <a:ext cx="2438400" cy="1090904"/>
              </a:xfrm>
              <a:prstGeom prst="wedgeRectCallout">
                <a:avLst>
                  <a:gd name="adj1" fmla="val -66746"/>
                  <a:gd name="adj2" fmla="val 81593"/>
                </a:avLst>
              </a:prstGeom>
              <a:blipFill>
                <a:blip r:embed="rId4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7A05A30-756E-F245-BFA1-4BB052296A57}"/>
              </a:ext>
            </a:extLst>
          </p:cNvPr>
          <p:cNvSpPr/>
          <p:nvPr/>
        </p:nvSpPr>
        <p:spPr>
          <a:xfrm>
            <a:off x="7086600" y="1219200"/>
            <a:ext cx="1676400" cy="1090904"/>
          </a:xfrm>
          <a:prstGeom prst="wedgeRectCallout">
            <a:avLst>
              <a:gd name="adj1" fmla="val -66746"/>
              <a:gd name="adj2" fmla="val 81593"/>
            </a:avLst>
          </a:prstGeom>
          <a:solidFill>
            <a:srgbClr val="2E2C49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>
              <a:lnSpc>
                <a:spcPct val="90000"/>
              </a:lnSpc>
            </a:pPr>
            <a:r>
              <a:rPr lang="en-US" sz="2400" dirty="0"/>
              <a:t>Righty-ho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3A97B-51FD-9842-B400-092356AE9EBC}"/>
              </a:ext>
            </a:extLst>
          </p:cNvPr>
          <p:cNvSpPr txBox="1"/>
          <p:nvPr/>
        </p:nvSpPr>
        <p:spPr>
          <a:xfrm>
            <a:off x="381000" y="3954990"/>
            <a:ext cx="70539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Also the standard model for control theory, </a:t>
            </a:r>
          </a:p>
          <a:p>
            <a:r>
              <a:rPr lang="en-US" sz="2000" dirty="0"/>
              <a:t>statistics, operations research, economics.</a:t>
            </a:r>
          </a:p>
          <a:p>
            <a:r>
              <a:rPr lang="en-US" sz="2000" dirty="0"/>
              <a:t>The objective need not be explicitly represented in the agent.</a:t>
            </a:r>
          </a:p>
          <a:p>
            <a:r>
              <a:rPr lang="en-US" sz="2000" dirty="0"/>
              <a:t>The agent can be an entire distributed system.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0D0F-CB39-3641-A74A-411B0EC9EE1F}"/>
              </a:ext>
            </a:extLst>
          </p:cNvPr>
          <p:cNvSpPr txBox="1"/>
          <p:nvPr/>
        </p:nvSpPr>
        <p:spPr>
          <a:xfrm>
            <a:off x="1143000" y="5364540"/>
            <a:ext cx="6865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King Midas problem: </a:t>
            </a:r>
            <a:r>
              <a:rPr lang="en-US" sz="2400" b="1" dirty="0"/>
              <a:t>Cannot specify </a:t>
            </a:r>
            <a:r>
              <a:rPr lang="en-US" sz="2400" b="1" i="1" dirty="0"/>
              <a:t>R</a:t>
            </a:r>
            <a:r>
              <a:rPr lang="en-US" sz="2400" b="1" dirty="0"/>
              <a:t> correctly</a:t>
            </a:r>
          </a:p>
          <a:p>
            <a:r>
              <a:rPr lang="en-US" sz="2400" b="1" u="sng" dirty="0">
                <a:solidFill>
                  <a:srgbClr val="F4FF00"/>
                </a:solidFill>
              </a:rPr>
              <a:t>Smarter AI =&gt; worse outcome</a:t>
            </a:r>
            <a:endParaRPr lang="en-US" sz="2400" dirty="0">
              <a:solidFill>
                <a:srgbClr val="F4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4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F52159-6636-5846-B0F7-3166BCAF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543800" cy="914400"/>
          </a:xfrm>
        </p:spPr>
        <p:txBody>
          <a:bodyPr/>
          <a:lstStyle/>
          <a:p>
            <a:r>
              <a:rPr lang="en-US" dirty="0"/>
              <a:t>E.g., social media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B2AA00-82A7-614A-9DD9-8065BE2F5357}"/>
              </a:ext>
            </a:extLst>
          </p:cNvPr>
          <p:cNvSpPr txBox="1">
            <a:spLocks/>
          </p:cNvSpPr>
          <p:nvPr/>
        </p:nvSpPr>
        <p:spPr>
          <a:xfrm>
            <a:off x="381000" y="1295400"/>
            <a:ext cx="10333003" cy="3649262"/>
          </a:xfrm>
          <a:prstGeom prst="rect">
            <a:avLst/>
          </a:prstGeom>
        </p:spPr>
        <p:txBody>
          <a:bodyPr vert="horz" lIns="91440" tIns="45720" rIns="91440" bIns="9144" rtlCol="0" anchor="t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alpha val="6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10FF03">
                    <a:alpha val="60000"/>
                  </a:srgbClr>
                </a:solidFill>
              </a:rPr>
              <a:t>Optimizing clickthrough</a:t>
            </a:r>
          </a:p>
          <a:p>
            <a:pPr lvl="1"/>
            <a:r>
              <a:rPr lang="en-US" sz="3200" b="1" dirty="0"/>
              <a:t>= learning what people want</a:t>
            </a:r>
          </a:p>
          <a:p>
            <a:pPr lvl="1"/>
            <a:r>
              <a:rPr lang="en-US" sz="3200" b="1" dirty="0">
                <a:solidFill>
                  <a:srgbClr val="FF9900"/>
                </a:solidFill>
              </a:rPr>
              <a:t>= modifying people to be more predictable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E87C2F-0D69-8C4B-8E76-581FFE9629D2}"/>
              </a:ext>
            </a:extLst>
          </p:cNvPr>
          <p:cNvCxnSpPr/>
          <p:nvPr/>
        </p:nvCxnSpPr>
        <p:spPr>
          <a:xfrm flipH="1">
            <a:off x="1219200" y="2057400"/>
            <a:ext cx="4880113" cy="0"/>
          </a:xfrm>
          <a:prstGeom prst="line">
            <a:avLst/>
          </a:prstGeom>
          <a:ln w="1143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4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8458200" cy="403859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C00F3"/>
                </a:solidFill>
              </a:rPr>
              <a:t>Humans</a:t>
            </a:r>
            <a:r>
              <a:rPr lang="en-US" sz="2800" dirty="0"/>
              <a:t> are intelligent to the extent that </a:t>
            </a:r>
            <a:r>
              <a:rPr lang="en-US" sz="2800" dirty="0">
                <a:solidFill>
                  <a:srgbClr val="FC00F3"/>
                </a:solidFill>
              </a:rPr>
              <a:t>our</a:t>
            </a:r>
            <a:r>
              <a:rPr lang="en-US" sz="2800" dirty="0"/>
              <a:t> actions can be expected to achieve </a:t>
            </a:r>
            <a:r>
              <a:rPr lang="en-US" sz="2800" dirty="0">
                <a:solidFill>
                  <a:srgbClr val="FC00F3"/>
                </a:solidFill>
              </a:rPr>
              <a:t>our</a:t>
            </a:r>
            <a:r>
              <a:rPr lang="en-US" sz="2800" dirty="0"/>
              <a:t> objectives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Machines</a:t>
            </a:r>
            <a:r>
              <a:rPr lang="en-US" sz="2800" dirty="0"/>
              <a:t> are intelligent to the extent that </a:t>
            </a:r>
            <a:r>
              <a:rPr lang="en-US" sz="2800" dirty="0">
                <a:solidFill>
                  <a:srgbClr val="FFFF00"/>
                </a:solidFill>
              </a:rPr>
              <a:t>their</a:t>
            </a:r>
            <a:r>
              <a:rPr lang="en-US" sz="2800" dirty="0"/>
              <a:t> actions can be expected to achieve </a:t>
            </a:r>
            <a:r>
              <a:rPr lang="en-US" sz="2800" dirty="0">
                <a:solidFill>
                  <a:srgbClr val="FFFF00"/>
                </a:solidFill>
              </a:rPr>
              <a:t>their</a:t>
            </a:r>
            <a:r>
              <a:rPr lang="en-US" sz="2800" dirty="0"/>
              <a:t> objectives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Machines</a:t>
            </a:r>
            <a:r>
              <a:rPr lang="en-US" sz="2800" dirty="0"/>
              <a:t> are </a:t>
            </a:r>
            <a:r>
              <a:rPr lang="en-US" sz="2800" b="1" i="1" u="sng" dirty="0">
                <a:solidFill>
                  <a:srgbClr val="FFFF00"/>
                </a:solidFill>
              </a:rPr>
              <a:t>beneficial</a:t>
            </a:r>
            <a:r>
              <a:rPr lang="en-US" sz="2800" dirty="0"/>
              <a:t> to the extent that </a:t>
            </a:r>
            <a:r>
              <a:rPr lang="en-US" sz="2800" b="1" i="1" u="sng" dirty="0">
                <a:solidFill>
                  <a:srgbClr val="FFFF00"/>
                </a:solidFill>
              </a:rPr>
              <a:t>their</a:t>
            </a:r>
            <a:r>
              <a:rPr lang="en-US" sz="2800" dirty="0"/>
              <a:t> actions can be expected to achieve </a:t>
            </a:r>
            <a:r>
              <a:rPr lang="en-US" sz="2800" b="1" i="1" u="sng" dirty="0">
                <a:solidFill>
                  <a:srgbClr val="FC00F3"/>
                </a:solidFill>
              </a:rPr>
              <a:t>our</a:t>
            </a:r>
            <a:r>
              <a:rPr lang="en-US" sz="2800" dirty="0"/>
              <a:t> objectives</a:t>
            </a:r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got into this mess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3856B9-C9F2-D349-8C2A-C1AA8470C5C4}"/>
              </a:ext>
            </a:extLst>
          </p:cNvPr>
          <p:cNvGrpSpPr/>
          <p:nvPr/>
        </p:nvGrpSpPr>
        <p:grpSpPr>
          <a:xfrm>
            <a:off x="863781" y="2819400"/>
            <a:ext cx="7797437" cy="429630"/>
            <a:chOff x="685800" y="2115880"/>
            <a:chExt cx="7557971" cy="3756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3D5554-E816-D94E-BEB3-96BB7516D97D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" y="2115880"/>
              <a:ext cx="75438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51C47FD-5EC6-7241-B77A-41D202E0A260}"/>
                </a:ext>
              </a:extLst>
            </p:cNvPr>
            <p:cNvCxnSpPr>
              <a:cxnSpLocks/>
            </p:cNvCxnSpPr>
            <p:nvPr/>
          </p:nvCxnSpPr>
          <p:spPr>
            <a:xfrm>
              <a:off x="699971" y="2491565"/>
              <a:ext cx="75438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15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670" y="1849769"/>
            <a:ext cx="8576930" cy="1729405"/>
          </a:xfrm>
        </p:spPr>
        <p:txBody>
          <a:bodyPr>
            <a:normAutofit fontScale="92500"/>
          </a:bodyPr>
          <a:lstStyle/>
          <a:p>
            <a:pPr marL="18204" indent="0">
              <a:buNone/>
            </a:pPr>
            <a:r>
              <a:rPr lang="en-US" sz="2800" dirty="0"/>
              <a:t>1. Robot goal: satisfy human preferences*</a:t>
            </a:r>
          </a:p>
          <a:p>
            <a:pPr marL="18204" indent="0">
              <a:buNone/>
            </a:pPr>
            <a:r>
              <a:rPr lang="en-US" sz="2800" dirty="0"/>
              <a:t>2. Robot is uncertain about human preferences</a:t>
            </a:r>
          </a:p>
          <a:p>
            <a:pPr marL="18204" indent="0">
              <a:buNone/>
            </a:pPr>
            <a:r>
              <a:rPr lang="en-US" sz="2800" dirty="0"/>
              <a:t>3. Human behavior provides evidence* of preferences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0181"/>
            <a:ext cx="8305800" cy="914400"/>
          </a:xfrm>
        </p:spPr>
        <p:txBody>
          <a:bodyPr/>
          <a:lstStyle/>
          <a:p>
            <a:r>
              <a:rPr lang="en-US" sz="4000" dirty="0"/>
              <a:t>New model: Provably beneficial AI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A8F4E29-EB81-8042-9201-F4257B8BCEC2}"/>
              </a:ext>
            </a:extLst>
          </p:cNvPr>
          <p:cNvSpPr txBox="1">
            <a:spLocks/>
          </p:cNvSpPr>
          <p:nvPr/>
        </p:nvSpPr>
        <p:spPr>
          <a:xfrm>
            <a:off x="414670" y="3579175"/>
            <a:ext cx="8576930" cy="840426"/>
          </a:xfrm>
          <a:prstGeom prst="rect">
            <a:avLst/>
          </a:prstGeom>
        </p:spPr>
        <p:txBody>
          <a:bodyPr vert="horz" lIns="91280" tIns="45640" rIns="91280" bIns="45640" rtlCol="0" anchor="t">
            <a:normAutofit/>
          </a:bodyPr>
          <a:lstStyle>
            <a:lvl1pPr marL="273847" indent="-255588" algn="l" defTabSz="912816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charset="2"/>
              <a:buChar char="v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8972" indent="-255588" algn="l" defTabSz="912816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4097" indent="-255588" algn="l" defTabSz="912816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69224" indent="-255588" algn="l" defTabSz="912816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3068" indent="-255588" algn="l" defTabSz="912816" rtl="0" eaLnBrk="1" latinLnBrk="0" hangingPunct="1">
              <a:spcBef>
                <a:spcPct val="20000"/>
              </a:spcBef>
              <a:buSzPct val="60000"/>
              <a:buFont typeface="Wingdings" charset="2"/>
              <a:buChar char="v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2554" indent="-255588" algn="l" defTabSz="912816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36400" indent="-255588" algn="l" defTabSz="912816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0244" indent="-255588" algn="l" defTabSz="912816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29731" indent="-255588" algn="l" defTabSz="912816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04" indent="0">
              <a:buNone/>
            </a:pPr>
            <a:r>
              <a:rPr lang="en-US" sz="2800" dirty="0">
                <a:solidFill>
                  <a:srgbClr val="9BFFE6"/>
                </a:solidFill>
              </a:rPr>
              <a:t>=&gt; </a:t>
            </a:r>
            <a:r>
              <a:rPr lang="en-US" sz="2800" b="1" i="1" u="sng" dirty="0">
                <a:solidFill>
                  <a:srgbClr val="9BFFE6"/>
                </a:solidFill>
              </a:rPr>
              <a:t>assistance game</a:t>
            </a:r>
            <a:r>
              <a:rPr lang="en-US" sz="2800" dirty="0">
                <a:solidFill>
                  <a:srgbClr val="9BFFE6"/>
                </a:solidFill>
              </a:rPr>
              <a:t> with human and machine players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1A299-C857-4B49-AA07-63EFA496AB3A}"/>
              </a:ext>
            </a:extLst>
          </p:cNvPr>
          <p:cNvSpPr/>
          <p:nvPr/>
        </p:nvSpPr>
        <p:spPr>
          <a:xfrm>
            <a:off x="414670" y="4440937"/>
            <a:ext cx="4974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4FF00"/>
                </a:solidFill>
              </a:rPr>
              <a:t>Smarter AI =&gt; better outcome</a:t>
            </a:r>
            <a:endParaRPr lang="en-US" sz="2800" dirty="0">
              <a:solidFill>
                <a:srgbClr val="F4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7543800" cy="914400"/>
          </a:xfrm>
        </p:spPr>
        <p:txBody>
          <a:bodyPr/>
          <a:lstStyle/>
          <a:p>
            <a:r>
              <a:rPr lang="en-US" dirty="0"/>
              <a:t>Basic assistance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98" t="1" r="24001" b="27257"/>
          <a:stretch/>
        </p:blipFill>
        <p:spPr>
          <a:xfrm>
            <a:off x="1219200" y="1101419"/>
            <a:ext cx="2066345" cy="278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101419"/>
            <a:ext cx="2193652" cy="2783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4073219"/>
            <a:ext cx="3356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Preferences </a:t>
            </a:r>
            <a:r>
              <a:rPr lang="en-US" sz="2000" dirty="0" err="1"/>
              <a:t>θ</a:t>
            </a:r>
            <a:endParaRPr lang="en-US" sz="2000" dirty="0"/>
          </a:p>
          <a:p>
            <a:r>
              <a:rPr lang="en-US" sz="2000" dirty="0"/>
              <a:t>Acts roughly according to </a:t>
            </a:r>
            <a:r>
              <a:rPr lang="en-US" sz="2000" dirty="0" err="1"/>
              <a:t>θ</a:t>
            </a:r>
            <a:endParaRPr lang="en-US" sz="2000" dirty="0"/>
          </a:p>
          <a:p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4073219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Maximize unknown human </a:t>
            </a:r>
            <a:r>
              <a:rPr lang="en-US" sz="2000" dirty="0" err="1">
                <a:solidFill>
                  <a:srgbClr val="FFFF00"/>
                </a:solidFill>
              </a:rPr>
              <a:t>θ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Prior P(</a:t>
            </a:r>
            <a:r>
              <a:rPr lang="en-US" sz="2000" dirty="0" err="1">
                <a:solidFill>
                  <a:srgbClr val="FFFF00"/>
                </a:solidFill>
              </a:rPr>
              <a:t>θ</a:t>
            </a:r>
            <a:r>
              <a:rPr lang="en-US" sz="2000" dirty="0">
                <a:solidFill>
                  <a:srgbClr val="FFFF00"/>
                </a:solidFill>
              </a:rPr>
              <a:t>)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3625" y="4759019"/>
            <a:ext cx="8824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CFFCC"/>
                </a:solidFill>
              </a:rPr>
              <a:t>Equilibria:</a:t>
            </a:r>
          </a:p>
          <a:p>
            <a:r>
              <a:rPr lang="en-US" sz="2000" dirty="0"/>
              <a:t>Human teaches robot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Robot learns, asks questions, permission; defers to human; allows off-switch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69792-F7CA-6749-8142-CF18103A9D6C}"/>
              </a:ext>
            </a:extLst>
          </p:cNvPr>
          <p:cNvSpPr txBox="1"/>
          <p:nvPr/>
        </p:nvSpPr>
        <p:spPr>
          <a:xfrm>
            <a:off x="2703467" y="6218487"/>
            <a:ext cx="605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0FF03"/>
                </a:solidFill>
              </a:rPr>
              <a:t>[Hadfield-</a:t>
            </a:r>
            <a:r>
              <a:rPr lang="en-US" dirty="0" err="1">
                <a:solidFill>
                  <a:srgbClr val="10FF03"/>
                </a:solidFill>
              </a:rPr>
              <a:t>Menell</a:t>
            </a:r>
            <a:r>
              <a:rPr lang="en-US" dirty="0">
                <a:solidFill>
                  <a:srgbClr val="10FF03"/>
                </a:solidFill>
              </a:rPr>
              <a:t> et al, </a:t>
            </a:r>
            <a:r>
              <a:rPr lang="en-US" dirty="0" err="1">
                <a:solidFill>
                  <a:srgbClr val="10FF03"/>
                </a:solidFill>
              </a:rPr>
              <a:t>NeurIPS</a:t>
            </a:r>
            <a:r>
              <a:rPr lang="en-US" dirty="0">
                <a:solidFill>
                  <a:srgbClr val="10FF03"/>
                </a:solidFill>
              </a:rPr>
              <a:t> 16, IJCAI 17, </a:t>
            </a:r>
            <a:r>
              <a:rPr lang="en-US" dirty="0" err="1">
                <a:solidFill>
                  <a:srgbClr val="10FF03"/>
                </a:solidFill>
              </a:rPr>
              <a:t>NeurIPS</a:t>
            </a:r>
            <a:r>
              <a:rPr lang="en-US" dirty="0">
                <a:solidFill>
                  <a:srgbClr val="10FF03"/>
                </a:solidFill>
              </a:rPr>
              <a:t> 17]</a:t>
            </a:r>
          </a:p>
          <a:p>
            <a:r>
              <a:rPr lang="en-US" dirty="0">
                <a:solidFill>
                  <a:srgbClr val="10FF03"/>
                </a:solidFill>
              </a:rPr>
              <a:t>[Milli et al 2017, IJCAI 17] [Malik et al, ICML 18]</a:t>
            </a:r>
          </a:p>
        </p:txBody>
      </p:sp>
    </p:spTree>
    <p:extLst>
      <p:ext uri="{BB962C8B-B14F-4D97-AF65-F5344CB8AC3E}">
        <p14:creationId xmlns:p14="http://schemas.microsoft.com/office/powerpoint/2010/main" val="41333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93055" y="1524009"/>
            <a:ext cx="5550945" cy="4343391"/>
          </a:xfrm>
        </p:spPr>
        <p:txBody>
          <a:bodyPr>
            <a:normAutofit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lvl="1"/>
            <a:r>
              <a:rPr lang="en-US" dirty="0"/>
              <a:t>“You can’t fetch the coffee if you’re dead”</a:t>
            </a:r>
          </a:p>
          <a:p>
            <a:r>
              <a:rPr lang="en-US" dirty="0"/>
              <a:t>A robot with uncertainty about objective won’t behave this way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0560" y="152400"/>
            <a:ext cx="75438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CE1E8-B6B9-9547-92E3-BC3F77EF8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0"/>
            <a:ext cx="1485900" cy="148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AFDB4-201B-164E-8383-56CDD35BB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32317"/>
            <a:ext cx="3440655" cy="425053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3435CD3-73B4-7544-9D0E-BAE1B89DC429}"/>
              </a:ext>
            </a:extLst>
          </p:cNvPr>
          <p:cNvSpPr/>
          <p:nvPr/>
        </p:nvSpPr>
        <p:spPr>
          <a:xfrm>
            <a:off x="1362142" y="3564309"/>
            <a:ext cx="488517" cy="56295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123" tIns="17052" rIns="34123" bIns="17052"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80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53B745-3153-EE49-9920-A08075EF2C37}"/>
              </a:ext>
            </a:extLst>
          </p:cNvPr>
          <p:cNvCxnSpPr>
            <a:stCxn id="4" idx="2"/>
          </p:cNvCxnSpPr>
          <p:nvPr/>
        </p:nvCxnSpPr>
        <p:spPr>
          <a:xfrm flipH="1">
            <a:off x="3326199" y="760611"/>
            <a:ext cx="1490978" cy="910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499835-3A21-E74D-A876-8C99032D1EAB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817177" y="760611"/>
            <a:ext cx="0" cy="910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9B56FE-40F5-7E4E-B9FB-D5FE8A735F57}"/>
              </a:ext>
            </a:extLst>
          </p:cNvPr>
          <p:cNvCxnSpPr/>
          <p:nvPr/>
        </p:nvCxnSpPr>
        <p:spPr>
          <a:xfrm>
            <a:off x="4817116" y="760585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3ADB13-6C68-C348-A479-E05B1E2EAF5C}"/>
              </a:ext>
            </a:extLst>
          </p:cNvPr>
          <p:cNvCxnSpPr/>
          <p:nvPr/>
        </p:nvCxnSpPr>
        <p:spPr>
          <a:xfrm flipH="1">
            <a:off x="3326198" y="3351107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6E0D70-8B0F-0347-94A2-B12C2E7203E5}"/>
              </a:ext>
            </a:extLst>
          </p:cNvPr>
          <p:cNvCxnSpPr/>
          <p:nvPr/>
        </p:nvCxnSpPr>
        <p:spPr>
          <a:xfrm>
            <a:off x="4817116" y="2055842"/>
            <a:ext cx="0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AED7D3-E8C9-AC4E-AEDD-AAF8A8D7A8AE}"/>
              </a:ext>
            </a:extLst>
          </p:cNvPr>
          <p:cNvCxnSpPr/>
          <p:nvPr/>
        </p:nvCxnSpPr>
        <p:spPr>
          <a:xfrm>
            <a:off x="4817116" y="2055842"/>
            <a:ext cx="1490919" cy="910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8873BD-3560-CD45-99D1-6012171F77A6}"/>
              </a:ext>
            </a:extLst>
          </p:cNvPr>
          <p:cNvGrpSpPr/>
          <p:nvPr/>
        </p:nvGrpSpPr>
        <p:grpSpPr>
          <a:xfrm>
            <a:off x="4560776" y="304800"/>
            <a:ext cx="512801" cy="461423"/>
            <a:chOff x="4560776" y="304800"/>
            <a:chExt cx="512801" cy="4614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DACF58-AD3A-4345-A03A-0BB2CBB53802}"/>
                </a:ext>
              </a:extLst>
            </p:cNvPr>
            <p:cNvSpPr/>
            <p:nvPr/>
          </p:nvSpPr>
          <p:spPr>
            <a:xfrm>
              <a:off x="4560776" y="376010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8C6B87-F621-4C46-BD9F-B43AA363181D}"/>
                </a:ext>
              </a:extLst>
            </p:cNvPr>
            <p:cNvSpPr txBox="1"/>
            <p:nvPr/>
          </p:nvSpPr>
          <p:spPr>
            <a:xfrm>
              <a:off x="4594523" y="304800"/>
              <a:ext cx="40699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F23126-D848-164F-B21F-78A27348E5C2}"/>
              </a:ext>
            </a:extLst>
          </p:cNvPr>
          <p:cNvGrpSpPr/>
          <p:nvPr/>
        </p:nvGrpSpPr>
        <p:grpSpPr>
          <a:xfrm>
            <a:off x="4560776" y="2931427"/>
            <a:ext cx="512801" cy="461423"/>
            <a:chOff x="4560776" y="2931427"/>
            <a:chExt cx="512801" cy="4614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07710E-AADB-CF40-8B15-BF9DB933336A}"/>
                </a:ext>
              </a:extLst>
            </p:cNvPr>
            <p:cNvSpPr/>
            <p:nvPr/>
          </p:nvSpPr>
          <p:spPr>
            <a:xfrm>
              <a:off x="4560776" y="2966533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82681-5D88-7041-A216-565A3A255FB4}"/>
                </a:ext>
              </a:extLst>
            </p:cNvPr>
            <p:cNvSpPr txBox="1"/>
            <p:nvPr/>
          </p:nvSpPr>
          <p:spPr>
            <a:xfrm>
              <a:off x="4589061" y="2931427"/>
              <a:ext cx="40699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29FDE21-0EE8-0840-9687-662E93B5D443}"/>
              </a:ext>
            </a:extLst>
          </p:cNvPr>
          <p:cNvGrpSpPr/>
          <p:nvPr/>
        </p:nvGrpSpPr>
        <p:grpSpPr>
          <a:xfrm>
            <a:off x="4560776" y="1628558"/>
            <a:ext cx="512801" cy="461423"/>
            <a:chOff x="4560776" y="1628558"/>
            <a:chExt cx="512801" cy="4614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A2EC8F-8B01-A64F-A9AB-4B7601108129}"/>
                </a:ext>
              </a:extLst>
            </p:cNvPr>
            <p:cNvSpPr/>
            <p:nvPr/>
          </p:nvSpPr>
          <p:spPr>
            <a:xfrm>
              <a:off x="4560776" y="1671275"/>
              <a:ext cx="512801" cy="384601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00" tIns="45600" rIns="91200" bIns="45600"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5DB72-503F-B242-B5B0-41D322BACC34}"/>
                </a:ext>
              </a:extLst>
            </p:cNvPr>
            <p:cNvSpPr txBox="1"/>
            <p:nvPr/>
          </p:nvSpPr>
          <p:spPr>
            <a:xfrm>
              <a:off x="4606171" y="1628558"/>
              <a:ext cx="423029" cy="461423"/>
            </a:xfrm>
            <a:prstGeom prst="rect">
              <a:avLst/>
            </a:prstGeom>
            <a:noFill/>
          </p:spPr>
          <p:txBody>
            <a:bodyPr wrap="none" lIns="91200" tIns="45600" rIns="91200" bIns="45600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H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B7701E-46FF-EA49-8873-5FD49573101A}"/>
              </a:ext>
            </a:extLst>
          </p:cNvPr>
          <p:cNvSpPr txBox="1"/>
          <p:nvPr/>
        </p:nvSpPr>
        <p:spPr>
          <a:xfrm>
            <a:off x="2743156" y="4181183"/>
            <a:ext cx="1782202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rgbClr val="CCFFCC"/>
                </a:solidFill>
                <a:latin typeface="Arial Black"/>
                <a:cs typeface="Arial Black"/>
              </a:rPr>
              <a:t> = </a:t>
            </a:r>
            <a:r>
              <a:rPr lang="en-US" b="1" i="1" dirty="0" err="1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solidFill>
                  <a:srgbClr val="CCFFCC"/>
                </a:solidFill>
                <a:latin typeface="Arial Black"/>
                <a:cs typeface="Arial Black"/>
              </a:rPr>
              <a:t>act</a:t>
            </a:r>
            <a:endParaRPr lang="en-US" sz="2400" b="1" i="1" baseline="-25000" dirty="0">
              <a:solidFill>
                <a:srgbClr val="CCFFCC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6661F6-C8B6-DC48-B061-072D7CD021C8}"/>
              </a:ext>
            </a:extLst>
          </p:cNvPr>
          <p:cNvSpPr txBox="1"/>
          <p:nvPr/>
        </p:nvSpPr>
        <p:spPr>
          <a:xfrm>
            <a:off x="2743156" y="1613395"/>
            <a:ext cx="1782202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rgbClr val="CCFFCC"/>
                </a:solidFill>
                <a:latin typeface="Arial Black"/>
                <a:cs typeface="Arial Black"/>
              </a:rPr>
              <a:t> = </a:t>
            </a:r>
            <a:r>
              <a:rPr lang="en-US" b="1" i="1" dirty="0" err="1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solidFill>
                  <a:srgbClr val="CCFFCC"/>
                </a:solidFill>
                <a:latin typeface="Arial Black"/>
                <a:cs typeface="Arial Black"/>
              </a:rPr>
              <a:t>act</a:t>
            </a:r>
            <a:endParaRPr lang="en-US" sz="2400" b="1" i="1" baseline="-25000" dirty="0">
              <a:solidFill>
                <a:srgbClr val="CCFFCC"/>
              </a:solidFill>
              <a:latin typeface="Arial Black"/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73933-51D3-7740-B229-8D29BFBDEE58}"/>
              </a:ext>
            </a:extLst>
          </p:cNvPr>
          <p:cNvSpPr txBox="1"/>
          <p:nvPr/>
        </p:nvSpPr>
        <p:spPr>
          <a:xfrm>
            <a:off x="5822462" y="1613392"/>
            <a:ext cx="1223205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rgbClr val="CCFFCC"/>
                </a:solidFill>
                <a:latin typeface="Arial Black"/>
                <a:cs typeface="Arial Black"/>
              </a:rPr>
              <a:t> = 0</a:t>
            </a:r>
            <a:endParaRPr lang="en-US" sz="2400" b="1" i="1" baseline="-25000" dirty="0">
              <a:solidFill>
                <a:srgbClr val="CCFFCC"/>
              </a:solidFill>
              <a:latin typeface="Arial Black"/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EDE28-956E-B540-9DB8-85E8AA7E41FC}"/>
              </a:ext>
            </a:extLst>
          </p:cNvPr>
          <p:cNvSpPr txBox="1"/>
          <p:nvPr/>
        </p:nvSpPr>
        <p:spPr>
          <a:xfrm>
            <a:off x="5822462" y="2885804"/>
            <a:ext cx="1223205" cy="502328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solidFill>
                  <a:srgbClr val="CCFFCC"/>
                </a:solidFill>
                <a:latin typeface="Arial Black"/>
                <a:cs typeface="Arial Black"/>
              </a:rPr>
              <a:t>U</a:t>
            </a:r>
            <a:r>
              <a:rPr lang="en-US" b="1" dirty="0">
                <a:solidFill>
                  <a:srgbClr val="CCFFCC"/>
                </a:solidFill>
                <a:latin typeface="Arial Black"/>
                <a:cs typeface="Arial Black"/>
              </a:rPr>
              <a:t> = 0</a:t>
            </a:r>
            <a:endParaRPr lang="en-US" sz="2400" b="1" i="1" baseline="-25000" dirty="0">
              <a:solidFill>
                <a:srgbClr val="CCFFCC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99CDCA-3132-404C-A208-6223AD0CD5B8}"/>
              </a:ext>
            </a:extLst>
          </p:cNvPr>
          <p:cNvSpPr txBox="1"/>
          <p:nvPr/>
        </p:nvSpPr>
        <p:spPr>
          <a:xfrm>
            <a:off x="3733800" y="2194263"/>
            <a:ext cx="1138091" cy="399867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r>
              <a:rPr lang="en-US" sz="2000" i="1" dirty="0">
                <a:sym typeface="Symbol"/>
              </a:rPr>
              <a:t>go ahead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F9BEB6-A133-7E47-AEEB-2AC9C3F0436C}"/>
              </a:ext>
            </a:extLst>
          </p:cNvPr>
          <p:cNvSpPr txBox="1"/>
          <p:nvPr/>
        </p:nvSpPr>
        <p:spPr>
          <a:xfrm>
            <a:off x="4130778" y="1236401"/>
            <a:ext cx="625008" cy="399867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wait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F85D38-7CBB-B441-A840-859C733D90F9}"/>
              </a:ext>
            </a:extLst>
          </p:cNvPr>
          <p:cNvGrpSpPr/>
          <p:nvPr/>
        </p:nvGrpSpPr>
        <p:grpSpPr>
          <a:xfrm>
            <a:off x="765796" y="1133613"/>
            <a:ext cx="1977381" cy="929814"/>
            <a:chOff x="6725720" y="1373938"/>
            <a:chExt cx="2038097" cy="104207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FA03D9B-E179-C84D-98E9-964E27D98E11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34DB836-4E9B-124A-9DB8-7FCE49481743}"/>
                </a:ext>
              </a:extLst>
            </p:cNvPr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A146B1B-CC12-F744-9839-D60B140B6FE1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3A94BF-99D0-7F45-A66D-781236A27F09}"/>
              </a:ext>
            </a:extLst>
          </p:cNvPr>
          <p:cNvGrpSpPr/>
          <p:nvPr/>
        </p:nvGrpSpPr>
        <p:grpSpPr>
          <a:xfrm>
            <a:off x="749470" y="3716306"/>
            <a:ext cx="1993724" cy="929814"/>
            <a:chOff x="6121416" y="2245630"/>
            <a:chExt cx="2054942" cy="104207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E5FE39-17EE-AD49-994C-F8F83C307490}"/>
                </a:ext>
              </a:extLst>
            </p:cNvPr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8954684-F778-EC43-9621-DDD035DAEB34}"/>
                </a:ext>
              </a:extLst>
            </p:cNvPr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E460C7C-CA32-FC44-A719-0ADD84298EF5}"/>
                </a:ext>
              </a:extLst>
            </p:cNvPr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70543E-60A6-0847-B4ED-E59B5546EE1A}"/>
                </a:ext>
              </a:extLst>
            </p:cNvPr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B4AC86-6DDC-D94A-93CC-AA092564757C}"/>
              </a:ext>
            </a:extLst>
          </p:cNvPr>
          <p:cNvSpPr txBox="1"/>
          <p:nvPr/>
        </p:nvSpPr>
        <p:spPr>
          <a:xfrm>
            <a:off x="4026577" y="4056610"/>
            <a:ext cx="5483712" cy="923087"/>
          </a:xfrm>
          <a:prstGeom prst="rect">
            <a:avLst/>
          </a:prstGeom>
          <a:noFill/>
        </p:spPr>
        <p:txBody>
          <a:bodyPr wrap="square" lIns="91200" tIns="45600" rIns="91200" bIns="45600" rtlCol="0">
            <a:spAutoFit/>
          </a:bodyPr>
          <a:lstStyle/>
          <a:p>
            <a:pPr lvl="1"/>
            <a:r>
              <a:rPr lang="en-US" dirty="0"/>
              <a:t>Theorem: </a:t>
            </a:r>
            <a:r>
              <a:rPr lang="en-US" b="1" i="1" dirty="0">
                <a:solidFill>
                  <a:srgbClr val="FFFF00"/>
                </a:solidFill>
              </a:rPr>
              <a:t>robot has a positive incentive to  allow itself to be switched off</a:t>
            </a:r>
            <a:endParaRPr lang="en-US" dirty="0"/>
          </a:p>
          <a:p>
            <a:pPr lvl="1"/>
            <a:r>
              <a:rPr lang="en-US" dirty="0"/>
              <a:t>Theorem: </a:t>
            </a:r>
            <a:r>
              <a:rPr lang="en-US" b="1" i="1" dirty="0">
                <a:solidFill>
                  <a:srgbClr val="FFFF00"/>
                </a:solidFill>
              </a:rPr>
              <a:t>robot is provably beneficial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8F9023-1333-6C45-8E55-CE5D9C37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778" y="769256"/>
            <a:ext cx="571500" cy="571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707948-4B9F-8248-8919-6B530961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85" y="2038260"/>
            <a:ext cx="571500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13E93D-7164-9A42-B110-17DB7E52E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4" r="19739"/>
          <a:stretch/>
        </p:blipFill>
        <p:spPr>
          <a:xfrm>
            <a:off x="3155441" y="609600"/>
            <a:ext cx="844363" cy="7363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E5CF469-17E5-DF45-8B18-21A555067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4" r="19739"/>
          <a:stretch/>
        </p:blipFill>
        <p:spPr>
          <a:xfrm>
            <a:off x="3155441" y="3260257"/>
            <a:ext cx="844363" cy="7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84581"/>
            <a:ext cx="8839200" cy="4759019"/>
          </a:xfrm>
        </p:spPr>
        <p:txBody>
          <a:bodyPr>
            <a:normAutofit/>
          </a:bodyPr>
          <a:lstStyle/>
          <a:p>
            <a:r>
              <a:rPr lang="en-US" sz="2800" dirty="0"/>
              <a:t>Remove the assumption of a perfectly known objective/goal/loss/reward</a:t>
            </a:r>
          </a:p>
          <a:p>
            <a:pPr lvl="1"/>
            <a:r>
              <a:rPr lang="en-US" sz="2400" dirty="0"/>
              <a:t>Combinatorial search: G(s) and c(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/>
            <a:r>
              <a:rPr lang="en-US" sz="2400" dirty="0"/>
              <a:t>Constraint satisfaction: hard and soft constraints</a:t>
            </a:r>
          </a:p>
          <a:p>
            <a:pPr lvl="1"/>
            <a:r>
              <a:rPr lang="en-US" sz="2400" dirty="0"/>
              <a:t>Planning: G(s) and c(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/>
            <a:r>
              <a:rPr lang="en-US" sz="2400" dirty="0"/>
              <a:t>Markov decision processes: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/>
            <a:r>
              <a:rPr lang="en-US" sz="2400" dirty="0"/>
              <a:t>Supervised learning: Loss(</a:t>
            </a:r>
            <a:r>
              <a:rPr lang="en-US" sz="2400" dirty="0" err="1"/>
              <a:t>x,y,y</a:t>
            </a:r>
            <a:r>
              <a:rPr lang="en-US" sz="2400" dirty="0"/>
              <a:t>’)</a:t>
            </a:r>
          </a:p>
          <a:p>
            <a:pPr lvl="1"/>
            <a:r>
              <a:rPr lang="en-US" sz="2400" dirty="0"/>
              <a:t>Reinforcement learning: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/>
            <a:r>
              <a:rPr lang="en-US" sz="2400" dirty="0"/>
              <a:t>(Perception)</a:t>
            </a:r>
          </a:p>
          <a:p>
            <a:pPr lvl="1"/>
            <a:r>
              <a:rPr lang="en-US" sz="2400" dirty="0"/>
              <a:t>Robotics: all of the above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0181"/>
            <a:ext cx="8686800" cy="914400"/>
          </a:xfrm>
        </p:spPr>
        <p:txBody>
          <a:bodyPr/>
          <a:lstStyle/>
          <a:p>
            <a:r>
              <a:rPr lang="en-US" sz="4400" dirty="0"/>
              <a:t>Rebuild AI on a New Foundation</a:t>
            </a:r>
          </a:p>
        </p:txBody>
      </p:sp>
    </p:spTree>
    <p:extLst>
      <p:ext uri="{BB962C8B-B14F-4D97-AF65-F5344CB8AC3E}">
        <p14:creationId xmlns:p14="http://schemas.microsoft.com/office/powerpoint/2010/main" val="131766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25B40-3280-C845-BE3F-D2FD6276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69"/>
            <a:ext cx="12209417" cy="6848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104C8-D0CB-6D42-99C4-844E7FFC5FF2}"/>
              </a:ext>
            </a:extLst>
          </p:cNvPr>
          <p:cNvSpPr txBox="1"/>
          <p:nvPr/>
        </p:nvSpPr>
        <p:spPr>
          <a:xfrm>
            <a:off x="381000" y="228600"/>
            <a:ext cx="7239000" cy="6247864"/>
          </a:xfrm>
          <a:prstGeom prst="rect">
            <a:avLst/>
          </a:prstGeom>
          <a:noFill/>
          <a:effectLst>
            <a:glow rad="952500">
              <a:schemeClr val="bg1">
                <a:alpha val="91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glow rad="127000">
                    <a:schemeClr val="bg1">
                      <a:alpha val="97000"/>
                    </a:schemeClr>
                  </a:glow>
                </a:effectLst>
                <a:latin typeface="Courier" pitchFamily="2" charset="0"/>
                <a:cs typeface="Times New Roman" panose="02020603050405020304" pitchFamily="18" charset="0"/>
              </a:rPr>
              <a:t>It seems probable that once the machine thinking method had started, it would not take long to outstrip our feeble powers. … At some stage therefore we should have to expect the machines to take control </a:t>
            </a:r>
          </a:p>
        </p:txBody>
      </p:sp>
    </p:spTree>
    <p:extLst>
      <p:ext uri="{BB962C8B-B14F-4D97-AF65-F5344CB8AC3E}">
        <p14:creationId xmlns:p14="http://schemas.microsoft.com/office/powerpoint/2010/main" val="17589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84581"/>
            <a:ext cx="8839200" cy="5216219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rgbClr val="9BFFE6"/>
                </a:solidFill>
              </a:rPr>
              <a:t>Computationally limited</a:t>
            </a:r>
          </a:p>
          <a:p>
            <a:pPr lvl="1"/>
            <a:r>
              <a:rPr lang="en-US" dirty="0">
                <a:solidFill>
                  <a:srgbClr val="9BFFE6"/>
                </a:solidFill>
              </a:rPr>
              <a:t>Hierarchically structured behavior</a:t>
            </a:r>
          </a:p>
          <a:p>
            <a:pPr lvl="1"/>
            <a:r>
              <a:rPr lang="en-US" dirty="0">
                <a:solidFill>
                  <a:srgbClr val="9BFFE6"/>
                </a:solidFill>
              </a:rPr>
              <a:t>Emotionally driven behavior</a:t>
            </a:r>
          </a:p>
          <a:p>
            <a:pPr lvl="1"/>
            <a:r>
              <a:rPr lang="en-US" dirty="0">
                <a:solidFill>
                  <a:srgbClr val="9BFFE6"/>
                </a:solidFill>
              </a:rPr>
              <a:t>Uncertainty about own preferences</a:t>
            </a:r>
          </a:p>
          <a:p>
            <a:pPr lvl="1"/>
            <a:r>
              <a:rPr lang="en-US" dirty="0">
                <a:solidFill>
                  <a:srgbClr val="9BFFE6"/>
                </a:solidFill>
              </a:rPr>
              <a:t>Plasticity of preferences</a:t>
            </a:r>
          </a:p>
          <a:p>
            <a:pPr lvl="1"/>
            <a:r>
              <a:rPr lang="en-US" dirty="0">
                <a:solidFill>
                  <a:srgbClr val="9BFFE6"/>
                </a:solidFill>
              </a:rPr>
              <a:t>Non-additive, memory-laden, retrospective/prospective preferences</a:t>
            </a:r>
          </a:p>
          <a:p>
            <a:pPr marL="384048" lvl="1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727381"/>
          </a:xfrm>
        </p:spPr>
        <p:txBody>
          <a:bodyPr/>
          <a:lstStyle/>
          <a:p>
            <a:r>
              <a:rPr lang="en-US" sz="3600" dirty="0"/>
              <a:t>Ongoing research: </a:t>
            </a:r>
            <a:r>
              <a:rPr lang="en-US" sz="3600" dirty="0">
                <a:solidFill>
                  <a:srgbClr val="9BFFE6"/>
                </a:solidFill>
              </a:rPr>
              <a:t>“Imperfect” humans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7512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84581"/>
            <a:ext cx="8839200" cy="521621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2F291"/>
                </a:solidFill>
              </a:rPr>
              <a:t>Commonalities and differences in preferences</a:t>
            </a:r>
          </a:p>
          <a:p>
            <a:r>
              <a:rPr lang="en-US" sz="2800" dirty="0">
                <a:solidFill>
                  <a:srgbClr val="F2F291"/>
                </a:solidFill>
              </a:rPr>
              <a:t>Aggregating individual preferences</a:t>
            </a:r>
          </a:p>
          <a:p>
            <a:r>
              <a:rPr lang="en-US" sz="2800" dirty="0">
                <a:solidFill>
                  <a:srgbClr val="F2F291"/>
                </a:solidFill>
              </a:rPr>
              <a:t>Interpersonal comparisons of preferences</a:t>
            </a:r>
          </a:p>
          <a:p>
            <a:r>
              <a:rPr lang="en-US" sz="2800" dirty="0">
                <a:solidFill>
                  <a:srgbClr val="F2F291"/>
                </a:solidFill>
              </a:rPr>
              <a:t>Potential humans (population ethics), future humans</a:t>
            </a:r>
          </a:p>
          <a:p>
            <a:r>
              <a:rPr lang="en-US" sz="2800" dirty="0">
                <a:solidFill>
                  <a:srgbClr val="F2F291"/>
                </a:solidFill>
              </a:rPr>
              <a:t>Mechanism design for honesty-inducing assistance</a:t>
            </a:r>
          </a:p>
          <a:p>
            <a:r>
              <a:rPr lang="en-US" sz="2800" dirty="0">
                <a:solidFill>
                  <a:srgbClr val="F2F291"/>
                </a:solidFill>
              </a:rPr>
              <a:t>Aggregation over individuals with different beliefs</a:t>
            </a:r>
          </a:p>
          <a:p>
            <a:r>
              <a:rPr lang="en-US" sz="2800" dirty="0">
                <a:solidFill>
                  <a:srgbClr val="F2F291"/>
                </a:solidFill>
              </a:rPr>
              <a:t>Altruism/indifference/sadism; pride/rivalry/envy</a:t>
            </a:r>
          </a:p>
          <a:p>
            <a:pPr marL="384048" lvl="1" indent="0">
              <a:buNone/>
            </a:pPr>
            <a:endParaRPr lang="en-US" sz="1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A959F8C-0D7E-3242-B888-22397021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839200" cy="727381"/>
          </a:xfrm>
        </p:spPr>
        <p:txBody>
          <a:bodyPr/>
          <a:lstStyle/>
          <a:p>
            <a:r>
              <a:rPr lang="en-US" sz="3600" dirty="0"/>
              <a:t>Ongoing research: </a:t>
            </a:r>
            <a:r>
              <a:rPr lang="en-US" sz="3600" dirty="0">
                <a:solidFill>
                  <a:srgbClr val="F2F291"/>
                </a:solidFill>
              </a:rPr>
              <a:t>Many humans</a:t>
            </a:r>
          </a:p>
        </p:txBody>
      </p:sp>
    </p:spTree>
    <p:extLst>
      <p:ext uri="{BB962C8B-B14F-4D97-AF65-F5344CB8AC3E}">
        <p14:creationId xmlns:p14="http://schemas.microsoft.com/office/powerpoint/2010/main" val="352227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2" y="3352801"/>
            <a:ext cx="8610601" cy="2438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should a robot aggregate human preferences?</a:t>
            </a:r>
          </a:p>
          <a:p>
            <a:r>
              <a:rPr lang="en-US" dirty="0" err="1">
                <a:solidFill>
                  <a:srgbClr val="CCFFCC"/>
                </a:solidFill>
              </a:rPr>
              <a:t>Harsanyi</a:t>
            </a:r>
            <a:r>
              <a:rPr lang="en-US" dirty="0"/>
              <a:t>: Pareto-optimal policy optimizes a linear combination, assuming a </a:t>
            </a:r>
            <a:r>
              <a:rPr lang="en-US" i="1" dirty="0"/>
              <a:t>common prior </a:t>
            </a:r>
            <a:r>
              <a:rPr lang="en-US" dirty="0"/>
              <a:t>over the future</a:t>
            </a:r>
          </a:p>
          <a:p>
            <a:r>
              <a:rPr lang="en-US" i="1" dirty="0"/>
              <a:t>In general</a:t>
            </a:r>
            <a:r>
              <a:rPr lang="en-US" dirty="0"/>
              <a:t>, Pareto-optimal policies have dynamic weights proportional to whose predictions turn out to be correct</a:t>
            </a:r>
          </a:p>
          <a:p>
            <a:pPr lvl="1"/>
            <a:r>
              <a:rPr lang="en-US" dirty="0"/>
              <a:t>Everyone prefers this policy because they think they are right</a:t>
            </a:r>
          </a:p>
          <a:p>
            <a:pPr marL="182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robot, many humans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998" t="1" r="24001" b="27257"/>
          <a:stretch/>
        </p:blipFill>
        <p:spPr>
          <a:xfrm>
            <a:off x="1219213" y="1295401"/>
            <a:ext cx="854784" cy="1151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1" y="1295402"/>
            <a:ext cx="1381188" cy="175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998" t="1" r="24001" b="27257"/>
          <a:stretch/>
        </p:blipFill>
        <p:spPr>
          <a:xfrm>
            <a:off x="1524012" y="1524000"/>
            <a:ext cx="854784" cy="1151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998" t="1" r="24001" b="27257"/>
          <a:stretch/>
        </p:blipFill>
        <p:spPr>
          <a:xfrm>
            <a:off x="1898005" y="1752600"/>
            <a:ext cx="854784" cy="1151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1998" t="1" r="24001" b="27257"/>
          <a:stretch/>
        </p:blipFill>
        <p:spPr>
          <a:xfrm>
            <a:off x="2202812" y="2057400"/>
            <a:ext cx="854784" cy="1151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BE92F8-F7E6-A046-87A9-5911FB3F8BBB}"/>
              </a:ext>
            </a:extLst>
          </p:cNvPr>
          <p:cNvSpPr txBox="1"/>
          <p:nvPr/>
        </p:nvSpPr>
        <p:spPr>
          <a:xfrm>
            <a:off x="3886200" y="6248400"/>
            <a:ext cx="378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0FF03"/>
                </a:solidFill>
              </a:rPr>
              <a:t>[</a:t>
            </a:r>
            <a:r>
              <a:rPr lang="en-US" dirty="0" err="1">
                <a:solidFill>
                  <a:srgbClr val="10FF03"/>
                </a:solidFill>
              </a:rPr>
              <a:t>Critch</a:t>
            </a:r>
            <a:r>
              <a:rPr lang="en-US" dirty="0">
                <a:solidFill>
                  <a:srgbClr val="10FF03"/>
                </a:solidFill>
              </a:rPr>
              <a:t>, Russell, Desai, </a:t>
            </a:r>
            <a:r>
              <a:rPr lang="en-US" dirty="0" err="1">
                <a:solidFill>
                  <a:srgbClr val="10FF03"/>
                </a:solidFill>
              </a:rPr>
              <a:t>NeurIPS</a:t>
            </a:r>
            <a:r>
              <a:rPr lang="en-US" dirty="0">
                <a:solidFill>
                  <a:srgbClr val="10FF03"/>
                </a:solidFill>
              </a:rPr>
              <a:t> 18]</a:t>
            </a:r>
          </a:p>
        </p:txBody>
      </p:sp>
    </p:spTree>
    <p:extLst>
      <p:ext uri="{BB962C8B-B14F-4D97-AF65-F5344CB8AC3E}">
        <p14:creationId xmlns:p14="http://schemas.microsoft.com/office/powerpoint/2010/main" val="18831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720294"/>
            <a:ext cx="8458200" cy="2242106"/>
          </a:xfrm>
        </p:spPr>
        <p:txBody>
          <a:bodyPr>
            <a:normAutofit/>
          </a:bodyPr>
          <a:lstStyle/>
          <a:p>
            <a:r>
              <a:rPr lang="en-US" sz="2800" dirty="0"/>
              <a:t>The standard model for AI leads to loss of human control over increasingly intelligent AI systems</a:t>
            </a:r>
          </a:p>
          <a:p>
            <a:r>
              <a:rPr lang="en-US" sz="2800" dirty="0"/>
              <a:t>Provably beneficial AI is possible </a:t>
            </a:r>
            <a:r>
              <a:rPr lang="en-US" sz="2800" b="1" i="1" u="sng" dirty="0">
                <a:solidFill>
                  <a:srgbClr val="FFFF00"/>
                </a:solidFill>
              </a:rPr>
              <a:t>and desirable</a:t>
            </a:r>
          </a:p>
          <a:p>
            <a:pPr lvl="2"/>
            <a:r>
              <a:rPr lang="en-US" sz="2800" b="1" i="1" u="sng" dirty="0">
                <a:solidFill>
                  <a:srgbClr val="CCFFCC"/>
                </a:solidFill>
              </a:rPr>
              <a:t>It isn’t “AI safety” or “AI Ethics,” it’s </a:t>
            </a:r>
            <a:r>
              <a:rPr lang="en-US" sz="2800" b="1" i="1" u="sng" dirty="0">
                <a:solidFill>
                  <a:srgbClr val="10FF03"/>
                </a:solidFill>
              </a:rPr>
              <a:t>AI</a:t>
            </a:r>
          </a:p>
          <a:p>
            <a:endParaRPr lang="en-US" sz="3600" b="1" i="1" u="sng" dirty="0"/>
          </a:p>
          <a:p>
            <a:pPr marL="273139"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AAB55-6042-7746-99FC-A8EBC0EC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56" y="4477730"/>
            <a:ext cx="2718924" cy="1465869"/>
          </a:xfrm>
          <a:prstGeom prst="rect">
            <a:avLst/>
          </a:prstGeom>
        </p:spPr>
      </p:pic>
      <p:pic>
        <p:nvPicPr>
          <p:cNvPr id="5" name="Picture 4" descr="wall-e-ss4 (1).jpg">
            <a:extLst>
              <a:ext uri="{FF2B5EF4-FFF2-40B4-BE49-F238E27FC236}">
                <a16:creationId xmlns:a16="http://schemas.microsoft.com/office/drawing/2014/main" id="{67C7A71A-4A01-7C4B-B5F0-662A4F2A2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68" y="4477730"/>
            <a:ext cx="2666069" cy="1465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F9B35-84AB-4244-87B7-4C2A4B533D83}"/>
              </a:ext>
            </a:extLst>
          </p:cNvPr>
          <p:cNvSpPr txBox="1"/>
          <p:nvPr/>
        </p:nvSpPr>
        <p:spPr>
          <a:xfrm>
            <a:off x="838200" y="406541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Problems of misuse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13505-70D4-A04C-88AB-7521ADA39BCC}"/>
              </a:ext>
            </a:extLst>
          </p:cNvPr>
          <p:cNvSpPr txBox="1"/>
          <p:nvPr/>
        </p:nvSpPr>
        <p:spPr>
          <a:xfrm>
            <a:off x="3545530" y="4065412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overuse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84C25-339B-9C44-B561-C75FF0B074E3}"/>
              </a:ext>
            </a:extLst>
          </p:cNvPr>
          <p:cNvSpPr txBox="1"/>
          <p:nvPr/>
        </p:nvSpPr>
        <p:spPr>
          <a:xfrm>
            <a:off x="5271767" y="4065412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completely unsolved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89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096A6-5689-864F-89CE-57E45A858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33400"/>
            <a:ext cx="8610600" cy="586740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</a:rPr>
              <a:t>Electronic calculators are superhuman at arithmetic. Calculators didn’t take over the world; therefore, there is no reason to worry about superhuman AI. </a:t>
            </a:r>
          </a:p>
          <a:p>
            <a:r>
              <a:rPr lang="en-US" sz="2000" dirty="0"/>
              <a:t>Horses have superhuman strength, and we don’t worry about proving that horses are safe; so we needn’t worry about proving that AI systems are safe. </a:t>
            </a:r>
          </a:p>
          <a:p>
            <a:r>
              <a:rPr lang="en-US" sz="2000" dirty="0"/>
              <a:t>Historically, there are zero examples of machines killing millions of humans, so, by induction, it cannot happen in the future.</a:t>
            </a:r>
          </a:p>
          <a:p>
            <a:r>
              <a:rPr lang="en-US" sz="2000" dirty="0"/>
              <a:t>No physical quantity in the universe can be infinite, and that includes intelligence, so concerns about superintelligence are overblown. </a:t>
            </a:r>
          </a:p>
          <a:p>
            <a:r>
              <a:rPr lang="en-US" sz="2000" dirty="0"/>
              <a:t>We don’t worry about species-ending but highly unlikely possibilities such as black holes materializing in near-Earth orbit, so why worry about </a:t>
            </a:r>
            <a:r>
              <a:rPr lang="en-US" sz="2000" dirty="0" err="1"/>
              <a:t>superintelligent</a:t>
            </a:r>
            <a:r>
              <a:rPr lang="en-US" sz="2000" dirty="0"/>
              <a:t> AI?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008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A269A3-333D-E443-8ADB-CC64DBD33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8600"/>
            <a:ext cx="8458200" cy="6096000"/>
          </a:xfrm>
        </p:spPr>
        <p:txBody>
          <a:bodyPr/>
          <a:lstStyle/>
          <a:p>
            <a:r>
              <a:rPr lang="en-US" dirty="0"/>
              <a:t>FB: You’d have to be </a:t>
            </a:r>
            <a:r>
              <a:rPr lang="en-US" b="1" i="1" u="sng" dirty="0"/>
              <a:t>extremely</a:t>
            </a:r>
            <a:r>
              <a:rPr lang="en-US" dirty="0"/>
              <a:t> stupid to deploy a powerful system with the wrong objective</a:t>
            </a:r>
          </a:p>
          <a:p>
            <a:r>
              <a:rPr lang="en-US" dirty="0">
                <a:solidFill>
                  <a:srgbClr val="10FF03"/>
                </a:solidFill>
              </a:rPr>
              <a:t>You mean, like clickthrough?</a:t>
            </a:r>
          </a:p>
          <a:p>
            <a:r>
              <a:rPr lang="en-US" dirty="0"/>
              <a:t>FB: We stopped using clickthrough as the sole objective a couple of years ago</a:t>
            </a:r>
          </a:p>
          <a:p>
            <a:r>
              <a:rPr lang="en-US" dirty="0">
                <a:solidFill>
                  <a:srgbClr val="10FF03"/>
                </a:solidFill>
              </a:rPr>
              <a:t>Why did you stop?</a:t>
            </a:r>
          </a:p>
          <a:p>
            <a:r>
              <a:rPr lang="en-US" dirty="0"/>
              <a:t>FB: Because it was the wrong objective</a:t>
            </a:r>
          </a:p>
        </p:txBody>
      </p:sp>
    </p:spTree>
    <p:extLst>
      <p:ext uri="{BB962C8B-B14F-4D97-AF65-F5344CB8AC3E}">
        <p14:creationId xmlns:p14="http://schemas.microsoft.com/office/powerpoint/2010/main" val="8696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45E61D-CEFD-C341-B8DC-34B3FEF6B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096000"/>
          </a:xfrm>
        </p:spPr>
        <p:txBody>
          <a:bodyPr/>
          <a:lstStyle/>
          <a:p>
            <a:r>
              <a:rPr lang="en-US" dirty="0"/>
              <a:t>Intelligence is multidimensional so “smarter than a human” is meaningless</a:t>
            </a:r>
          </a:p>
          <a:p>
            <a:r>
              <a:rPr lang="en-US" dirty="0">
                <a:solidFill>
                  <a:srgbClr val="10FF03"/>
                </a:solidFill>
              </a:rPr>
              <a:t>=&gt; “smarter than a chimpanzee” is meaningless</a:t>
            </a:r>
          </a:p>
          <a:p>
            <a:r>
              <a:rPr lang="en-US" dirty="0">
                <a:solidFill>
                  <a:srgbClr val="10FF03"/>
                </a:solidFill>
              </a:rPr>
              <a:t>=&gt; chimpanzees have nothing to fear from humans</a:t>
            </a:r>
          </a:p>
          <a:p>
            <a:r>
              <a:rPr lang="en-US" dirty="0">
                <a:solidFill>
                  <a:srgbClr val="10FF03"/>
                </a:solidFill>
              </a:rPr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41319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5A66B2-B458-AA4B-B0DE-80B4CAC65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458200" cy="6096000"/>
          </a:xfrm>
        </p:spPr>
        <p:txBody>
          <a:bodyPr/>
          <a:lstStyle/>
          <a:p>
            <a:r>
              <a:rPr lang="en-US" dirty="0"/>
              <a:t>As machines become more intelligent they will automatically be benevolent and will behave in the best interests of humans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032E6A-65C0-2646-A0D3-FEBF7C2CAFBC}"/>
              </a:ext>
            </a:extLst>
          </p:cNvPr>
          <p:cNvCxnSpPr/>
          <p:nvPr/>
        </p:nvCxnSpPr>
        <p:spPr>
          <a:xfrm>
            <a:off x="6019800" y="1600200"/>
            <a:ext cx="1600200" cy="0"/>
          </a:xfrm>
          <a:prstGeom prst="line">
            <a:avLst/>
          </a:prstGeom>
          <a:ln w="76200">
            <a:solidFill>
              <a:srgbClr val="10F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4CC7BE8-2B67-BD40-874F-72A9331AD60B}"/>
              </a:ext>
            </a:extLst>
          </p:cNvPr>
          <p:cNvSpPr txBox="1"/>
          <p:nvPr/>
        </p:nvSpPr>
        <p:spPr>
          <a:xfrm>
            <a:off x="5334000" y="2057400"/>
            <a:ext cx="2717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FF03"/>
                </a:solidFill>
              </a:rPr>
              <a:t>Antarctic krill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38BDD-A7B3-2A4E-8A6E-1B396784D554}"/>
              </a:ext>
            </a:extLst>
          </p:cNvPr>
          <p:cNvSpPr txBox="1"/>
          <p:nvPr/>
        </p:nvSpPr>
        <p:spPr>
          <a:xfrm>
            <a:off x="5333999" y="2514599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FF03"/>
                </a:solidFill>
              </a:rPr>
              <a:t>bacteria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FD3C4-B096-4441-8F4E-23E6B4BD42B5}"/>
              </a:ext>
            </a:extLst>
          </p:cNvPr>
          <p:cNvSpPr txBox="1"/>
          <p:nvPr/>
        </p:nvSpPr>
        <p:spPr>
          <a:xfrm>
            <a:off x="5333999" y="2996625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10FF03"/>
                </a:solidFill>
              </a:rPr>
              <a:t>aliens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1F5BB4-BD7F-3546-997E-2924CEAF6CAD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5410200" y="2349788"/>
            <a:ext cx="2641211" cy="12412"/>
          </a:xfrm>
          <a:prstGeom prst="line">
            <a:avLst/>
          </a:prstGeom>
          <a:ln w="76200">
            <a:solidFill>
              <a:srgbClr val="10F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B566BA-A3AE-0C4E-9969-88E89ED5246B}"/>
              </a:ext>
            </a:extLst>
          </p:cNvPr>
          <p:cNvCxnSpPr/>
          <p:nvPr/>
        </p:nvCxnSpPr>
        <p:spPr>
          <a:xfrm>
            <a:off x="5333999" y="2819400"/>
            <a:ext cx="1600200" cy="0"/>
          </a:xfrm>
          <a:prstGeom prst="line">
            <a:avLst/>
          </a:prstGeom>
          <a:ln w="76200">
            <a:solidFill>
              <a:srgbClr val="10F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8402D9-0A00-C24D-AD05-43A4E90E4B94}"/>
              </a:ext>
            </a:extLst>
          </p:cNvPr>
          <p:cNvCxnSpPr/>
          <p:nvPr/>
        </p:nvCxnSpPr>
        <p:spPr>
          <a:xfrm>
            <a:off x="5154421" y="3310348"/>
            <a:ext cx="1600200" cy="0"/>
          </a:xfrm>
          <a:prstGeom prst="line">
            <a:avLst/>
          </a:prstGeom>
          <a:ln w="76200">
            <a:solidFill>
              <a:srgbClr val="10F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837BF3-A2DC-6846-89E2-0F65A9947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-2895600"/>
            <a:ext cx="18479910" cy="103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9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54EE8-009F-E745-9E0E-7E80D9CB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685800"/>
            <a:ext cx="12192000" cy="789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6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E8FF66-1F53-1B49-9291-D43D5925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144000" cy="4161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F410AB-32D1-3641-B4E5-EBAB45CA8433}"/>
              </a:ext>
            </a:extLst>
          </p:cNvPr>
          <p:cNvSpPr txBox="1"/>
          <p:nvPr/>
        </p:nvSpPr>
        <p:spPr>
          <a:xfrm>
            <a:off x="3001615" y="5354421"/>
            <a:ext cx="6142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Carter, Jain, Mueller, Gifford (2020, </a:t>
            </a:r>
            <a:r>
              <a:rPr lang="en-US" sz="1600" dirty="0" err="1"/>
              <a:t>arXiv</a:t>
            </a:r>
            <a:r>
              <a:rPr lang="en-US" sz="1600" dirty="0"/>
              <a:t>)</a:t>
            </a:r>
          </a:p>
          <a:p>
            <a:r>
              <a:rPr lang="en-US" sz="1600" dirty="0"/>
              <a:t>Overinterpretation reveals image classification model pathologies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980253-8365-344C-93A7-9CAE3C97FD57}"/>
              </a:ext>
            </a:extLst>
          </p:cNvPr>
          <p:cNvSpPr/>
          <p:nvPr/>
        </p:nvSpPr>
        <p:spPr>
          <a:xfrm>
            <a:off x="76200" y="990600"/>
            <a:ext cx="1371600" cy="1828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596C3E-21CD-EF40-979D-7571212291F9}"/>
              </a:ext>
            </a:extLst>
          </p:cNvPr>
          <p:cNvSpPr/>
          <p:nvPr/>
        </p:nvSpPr>
        <p:spPr>
          <a:xfrm>
            <a:off x="-152400" y="3617927"/>
            <a:ext cx="1828800" cy="1828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3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B4D937-BFF9-F14F-9F35-88D4CE5B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97" y="857250"/>
            <a:ext cx="79784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28004-DE08-934C-8F96-EC136D92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23" y="857250"/>
            <a:ext cx="44131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19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ckAndDefend-v0_victim_zoo_1_opponent_zoo_1_720p.mp4">
            <a:hlinkClick r:id="" action="ppaction://media"/>
            <a:extLst>
              <a:ext uri="{FF2B5EF4-FFF2-40B4-BE49-F238E27FC236}">
                <a16:creationId xmlns:a16="http://schemas.microsoft.com/office/drawing/2014/main" id="{CA109A83-C9AC-5C46-B02D-5ED27E2AA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ags">
  <a:themeElements>
    <a:clrScheme name="dag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ustom 3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0" algn="ctr">
          <a:solidFill>
            <a:schemeClr val="tx1"/>
          </a:solidFill>
          <a:round/>
          <a:headEnd/>
          <a:tailEnd/>
        </a:ln>
        <a:effectLst/>
      </a:spPr>
      <a:bodyPr wrap="square" rtlCol="0" anchor="ctr">
        <a:spAutoFit/>
      </a:bodyPr>
      <a:lstStyle>
        <a:defPPr algn="ctr" eaLnBrk="0" hangingPunct="0">
          <a:spcBef>
            <a:spcPct val="50000"/>
          </a:spcBef>
          <a:defRPr/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dag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g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g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84381</TotalTime>
  <Words>2070</Words>
  <Application>Microsoft Macintosh PowerPoint</Application>
  <PresentationFormat>On-screen Show (4:3)</PresentationFormat>
  <Paragraphs>228</Paragraphs>
  <Slides>37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Arial Black</vt:lpstr>
      <vt:lpstr>Arial Narrow</vt:lpstr>
      <vt:lpstr>Calibri</vt:lpstr>
      <vt:lpstr>Cambria Math</vt:lpstr>
      <vt:lpstr>Courier</vt:lpstr>
      <vt:lpstr>Helvetica</vt:lpstr>
      <vt:lpstr>Palatino Linotype</vt:lpstr>
      <vt:lpstr>Tahoma</vt:lpstr>
      <vt:lpstr>Times New Roman</vt:lpstr>
      <vt:lpstr>Wingdings</vt:lpstr>
      <vt:lpstr>Elemental</vt:lpstr>
      <vt:lpstr>2_Elemental</vt:lpstr>
      <vt:lpstr>2_dags</vt:lpstr>
      <vt:lpstr>dan-berkeley-nlp-v1</vt:lpstr>
      <vt:lpstr>The Future of AI</vt:lpstr>
      <vt:lpstr>CS 188: Artificial Intelligence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learning ad infinitum?</vt:lpstr>
      <vt:lpstr>Probabilistic programming</vt:lpstr>
      <vt:lpstr>PowerPoint Presentation</vt:lpstr>
      <vt:lpstr>Global seismic monitoring for the Comprehensive Nuclear Test-Ban Treaty</vt:lpstr>
      <vt:lpstr>PowerPoint Presentation</vt:lpstr>
      <vt:lpstr>February 12, 2013 DPRK test</vt:lpstr>
      <vt:lpstr>Fraction of events missed</vt:lpstr>
      <vt:lpstr>Growth in PPL papers</vt:lpstr>
      <vt:lpstr>Likely developments in the 2020s</vt:lpstr>
      <vt:lpstr>General-purpose AI</vt:lpstr>
      <vt:lpstr>PowerPoint Presentation</vt:lpstr>
      <vt:lpstr>Standard model for AI</vt:lpstr>
      <vt:lpstr>E.g., social media</vt:lpstr>
      <vt:lpstr>How we got into this mess</vt:lpstr>
      <vt:lpstr>New model: Provably beneficial AI</vt:lpstr>
      <vt:lpstr>Basic assistance game</vt:lpstr>
      <vt:lpstr>The off-switch problem</vt:lpstr>
      <vt:lpstr>PowerPoint Presentation</vt:lpstr>
      <vt:lpstr>Rebuild AI on a New Foundation</vt:lpstr>
      <vt:lpstr>Ongoing research: “Imperfect” humans</vt:lpstr>
      <vt:lpstr>Ongoing research: Many humans</vt:lpstr>
      <vt:lpstr>One robot, many humans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AI: What if We Succeed?</dc:title>
  <dc:creator>Stuart Russell</dc:creator>
  <cp:lastModifiedBy>Stuart RUSSELL</cp:lastModifiedBy>
  <cp:revision>323</cp:revision>
  <dcterms:created xsi:type="dcterms:W3CDTF">2013-08-02T15:33:16Z</dcterms:created>
  <dcterms:modified xsi:type="dcterms:W3CDTF">2021-04-30T21:13:45Z</dcterms:modified>
</cp:coreProperties>
</file>