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6"/>
  </p:notesMasterIdLst>
  <p:handoutMasterIdLst>
    <p:handoutMasterId r:id="rId37"/>
  </p:handoutMasterIdLst>
  <p:sldIdLst>
    <p:sldId id="570" r:id="rId2"/>
    <p:sldId id="478" r:id="rId3"/>
    <p:sldId id="450" r:id="rId4"/>
    <p:sldId id="413" r:id="rId5"/>
    <p:sldId id="573" r:id="rId6"/>
    <p:sldId id="528" r:id="rId7"/>
    <p:sldId id="560" r:id="rId8"/>
    <p:sldId id="561" r:id="rId9"/>
    <p:sldId id="549" r:id="rId10"/>
    <p:sldId id="577" r:id="rId11"/>
    <p:sldId id="563" r:id="rId12"/>
    <p:sldId id="594" r:id="rId13"/>
    <p:sldId id="593" r:id="rId14"/>
    <p:sldId id="578" r:id="rId15"/>
    <p:sldId id="520" r:id="rId16"/>
    <p:sldId id="580" r:id="rId17"/>
    <p:sldId id="568" r:id="rId18"/>
    <p:sldId id="521" r:id="rId19"/>
    <p:sldId id="522" r:id="rId20"/>
    <p:sldId id="523" r:id="rId21"/>
    <p:sldId id="525" r:id="rId22"/>
    <p:sldId id="527" r:id="rId23"/>
    <p:sldId id="576" r:id="rId24"/>
    <p:sldId id="581" r:id="rId25"/>
    <p:sldId id="582" r:id="rId26"/>
    <p:sldId id="584" r:id="rId27"/>
    <p:sldId id="591" r:id="rId28"/>
    <p:sldId id="592" r:id="rId29"/>
    <p:sldId id="585" r:id="rId30"/>
    <p:sldId id="586" r:id="rId31"/>
    <p:sldId id="588" r:id="rId32"/>
    <p:sldId id="589" r:id="rId33"/>
    <p:sldId id="590" r:id="rId34"/>
    <p:sldId id="551" r:id="rId35"/>
  </p:sldIdLst>
  <p:sldSz cx="12192000" cy="6858000"/>
  <p:notesSz cx="7099300" cy="10234613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2" autoAdjust="0"/>
    <p:restoredTop sz="94553" autoAdjust="0"/>
  </p:normalViewPr>
  <p:slideViewPr>
    <p:cSldViewPr>
      <p:cViewPr varScale="1">
        <p:scale>
          <a:sx n="153" d="100"/>
          <a:sy n="153" d="100"/>
        </p:scale>
        <p:origin x="4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only true for equal size </a:t>
            </a:r>
            <a:r>
              <a:rPr lang="en-US" dirty="0" err="1"/>
              <a:t>ws</a:t>
            </a:r>
            <a:r>
              <a:rPr lang="en-US" dirty="0"/>
              <a:t>; if we had a really big or really small w1 yellow are would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Palatino" pitchFamily="2" charset="77"/>
          <a:ea typeface="Palatino" pitchFamily="2" charset="77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Palatino" pitchFamily="2" charset="77"/>
          <a:ea typeface="Palatino" pitchFamily="2" charset="77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22.xml"/><Relationship Id="rId10" Type="http://schemas.openxmlformats.org/officeDocument/2006/relationships/image" Target="../media/image24.png"/><Relationship Id="rId4" Type="http://schemas.openxmlformats.org/officeDocument/2006/relationships/tags" Target="../tags/tag21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7" Type="http://schemas.openxmlformats.org/officeDocument/2006/relationships/tags" Target="../tags/tag29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24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7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8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6.png"/><Relationship Id="rId5" Type="http://schemas.openxmlformats.org/officeDocument/2006/relationships/tags" Target="../tags/tag36.xm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tags" Target="../tags/tag35.xml"/><Relationship Id="rId9" Type="http://schemas.openxmlformats.org/officeDocument/2006/relationships/image" Target="../media/image44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5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44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5" Type="http://schemas.openxmlformats.org/officeDocument/2006/relationships/tags" Target="../tags/tag46.xml"/><Relationship Id="rId10" Type="http://schemas.openxmlformats.org/officeDocument/2006/relationships/image" Target="../media/image56.png"/><Relationship Id="rId4" Type="http://schemas.openxmlformats.org/officeDocument/2006/relationships/tags" Target="../tags/tag45.xml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6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65.png"/><Relationship Id="rId5" Type="http://schemas.openxmlformats.org/officeDocument/2006/relationships/tags" Target="../tags/tag51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tags" Target="../tags/tag50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70.png"/><Relationship Id="rId2" Type="http://schemas.openxmlformats.org/officeDocument/2006/relationships/tags" Target="../tags/tag55.xml"/><Relationship Id="rId16" Type="http://schemas.openxmlformats.org/officeDocument/2006/relationships/image" Target="../media/image69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5.png"/><Relationship Id="rId5" Type="http://schemas.openxmlformats.org/officeDocument/2006/relationships/tags" Target="../tags/tag58.xml"/><Relationship Id="rId15" Type="http://schemas.openxmlformats.org/officeDocument/2006/relationships/image" Target="../media/image73.png"/><Relationship Id="rId10" Type="http://schemas.openxmlformats.org/officeDocument/2006/relationships/image" Target="../media/image64.png"/><Relationship Id="rId4" Type="http://schemas.openxmlformats.org/officeDocument/2006/relationships/tags" Target="../tags/tag57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tags" Target="../tags/tag62.xml"/><Relationship Id="rId16" Type="http://schemas.openxmlformats.org/officeDocument/2006/relationships/image" Target="../media/image40.png"/><Relationship Id="rId20" Type="http://schemas.openxmlformats.org/officeDocument/2006/relationships/image" Target="../media/image76.emf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35.png"/><Relationship Id="rId5" Type="http://schemas.openxmlformats.org/officeDocument/2006/relationships/tags" Target="../tags/tag65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3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r>
              <a:rPr lang="en-US" sz="3600" dirty="0"/>
              <a:t> and Logistic Regression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38440A9-E3C2-1940-97CE-3A78C5ED6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3922"/>
            <a:ext cx="12192000" cy="7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Pieter </a:t>
            </a:r>
            <a:r>
              <a:rPr lang="en-US" sz="2400" dirty="0" err="1">
                <a:latin typeface="Calibri"/>
                <a:cs typeface="Calibri"/>
              </a:rPr>
              <a:t>Abbeel</a:t>
            </a:r>
            <a:r>
              <a:rPr lang="en-US" sz="2400" dirty="0">
                <a:latin typeface="Calibri"/>
                <a:cs typeface="Calibri"/>
              </a:rPr>
              <a:t> 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[These slides were created by Dan Klein, Pieter </a:t>
            </a:r>
            <a:r>
              <a:rPr lang="en-US" sz="1200" dirty="0" err="1">
                <a:latin typeface="Calibri"/>
                <a:cs typeface="Calibri"/>
              </a:rPr>
              <a:t>Abbeel</a:t>
            </a:r>
            <a:r>
              <a:rPr lang="en-US" sz="1200" dirty="0">
                <a:latin typeface="Calibri"/>
                <a:cs typeface="Calibri"/>
              </a:rPr>
              <a:t>, Anca Dragan, Sergey Levine.  All CS188 materials are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In the space of feature vectors</a:t>
            </a:r>
          </a:p>
          <a:p>
            <a:pPr lvl="1" eaLnBrk="1" hangingPunct="1"/>
            <a:r>
              <a:rPr lang="en-US" sz="2400" dirty="0"/>
              <a:t>Examples are points</a:t>
            </a:r>
          </a:p>
          <a:p>
            <a:pPr lvl="1" eaLnBrk="1" hangingPunct="1"/>
            <a:r>
              <a:rPr lang="en-US" sz="2400" dirty="0"/>
              <a:t>Any weight vector is a hyperplane</a:t>
            </a:r>
          </a:p>
          <a:p>
            <a:pPr lvl="1" eaLnBrk="1" hangingPunct="1"/>
            <a:r>
              <a:rPr lang="en-US" sz="2400" dirty="0"/>
              <a:t>One side corresponds to Y=+1</a:t>
            </a:r>
          </a:p>
          <a:p>
            <a:pPr lvl="1" eaLnBrk="1" hangingPunct="1"/>
            <a:r>
              <a:rPr lang="en-US" sz="2400" dirty="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urier New" pitchFamily="49" charset="0"/>
              </a:rPr>
              <a:t>free  :  4</a:t>
            </a:r>
          </a:p>
          <a:p>
            <a:r>
              <a:rPr lang="en-US" dirty="0">
                <a:latin typeface="Courier New" pitchFamily="49" charset="0"/>
              </a:rPr>
              <a:t>money :  2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6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5" grpId="0"/>
      <p:bldP spid="276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8CEA4-38F9-9F4A-8E0B-3FA046075DE0}"/>
              </a:ext>
            </a:extLst>
          </p:cNvPr>
          <p:cNvSpPr txBox="1"/>
          <p:nvPr/>
        </p:nvSpPr>
        <p:spPr>
          <a:xfrm>
            <a:off x="5943600" y="5664872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Before: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w f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After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: 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wf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 + y*f f</a:t>
            </a:r>
          </a:p>
          <a:p>
            <a:r>
              <a:rPr lang="en-US" i="1" dirty="0">
                <a:latin typeface="Palatino" pitchFamily="2" charset="77"/>
                <a:ea typeface="Palatino" pitchFamily="2" charset="77"/>
              </a:rPr>
              <a:t>f f &gt;=0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Photo Editor Photo" r:id="rId3" imgW="4791744" imgH="3742857" progId="MSPhotoEd.3">
                  <p:embed/>
                </p:oleObj>
              </mc:Choice>
              <mc:Fallback>
                <p:oleObj name="Photo Editor Photo" r:id="rId3" imgW="4791744" imgH="37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Photo Editor Photo" r:id="rId5" imgW="4753639" imgH="3704762" progId="MSPhotoEd.3">
                  <p:embed/>
                </p:oleObj>
              </mc:Choice>
              <mc:Fallback>
                <p:oleObj name="Photo Editor Photo" r:id="rId5" imgW="4753639" imgH="370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Photo Editor Photo" r:id="rId7" imgW="4753639" imgH="3780952" progId="MSPhotoEd.3">
                  <p:embed/>
                </p:oleObj>
              </mc:Choice>
              <mc:Fallback>
                <p:oleObj name="Photo Editor Photo" r:id="rId7" imgW="4753639" imgH="378095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Photo Editor Photo" r:id="rId9" imgW="4904762" imgH="3761905" progId="MSPhotoEd.3">
                  <p:embed/>
                </p:oleObj>
              </mc:Choice>
              <mc:Fallback>
                <p:oleObj name="Photo Editor Photo" r:id="rId9" imgW="4904762" imgH="37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Photo Editor Photo" r:id="rId11" imgW="4944165" imgH="3742857" progId="MSPhotoEd.3">
                  <p:embed/>
                </p:oleObj>
              </mc:Choice>
              <mc:Fallback>
                <p:oleObj name="Photo Editor Photo" r:id="rId11" imgW="4944165" imgH="374285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Photo Editor Photo" r:id="rId13" imgW="4847619" imgH="3780952" progId="MSPhotoEd.3">
                  <p:embed/>
                </p:oleObj>
              </mc:Choice>
              <mc:Fallback>
                <p:oleObj name="Photo Editor Photo" r:id="rId13" imgW="4847619" imgH="3780952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Photo Editor Photo" r:id="rId15" imgW="4715533" imgH="3666667" progId="MSPhotoEd.3">
                  <p:embed/>
                </p:oleObj>
              </mc:Choice>
              <mc:Fallback>
                <p:oleObj name="Photo Editor Photo" r:id="rId15" imgW="4715533" imgH="3666667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Photo Editor Photo" r:id="rId17" imgW="4657143" imgH="3742857" progId="MSPhotoEd.3">
                  <p:embed/>
                </p:oleObj>
              </mc:Choice>
              <mc:Fallback>
                <p:oleObj name="Photo Editor Photo" r:id="rId17" imgW="4657143" imgH="3742857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/>
              <a:t>If we have multiple classes:</a:t>
            </a:r>
          </a:p>
          <a:p>
            <a:pPr lvl="1" eaLnBrk="1" hangingPunct="1"/>
            <a:r>
              <a:rPr lang="en-US" sz="2000"/>
              <a:t>A weight vector for each class: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Score (activation) of a class y: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1100"/>
          </a:p>
          <a:p>
            <a:pPr lvl="1" eaLnBrk="1" hangingPunct="1"/>
            <a:r>
              <a:rPr lang="en-US" sz="200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1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120" y="1295400"/>
            <a:ext cx="511402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Naïve Bayes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Parameter estimation: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MLE, MAP, priors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Laplace smoothing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Training set, held-out set, test set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D37AD7-E4E0-46E0-9A22-9DF4E2814033}"/>
              </a:ext>
            </a:extLst>
          </p:cNvPr>
          <p:cNvGrpSpPr/>
          <p:nvPr/>
        </p:nvGrpSpPr>
        <p:grpSpPr>
          <a:xfrm>
            <a:off x="3815569" y="1371600"/>
            <a:ext cx="2362200" cy="1981200"/>
            <a:chOff x="9105900" y="1905000"/>
            <a:chExt cx="2362200" cy="1981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5CDF62-EEBA-42C2-835A-3F821F98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300" y="19050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562987-B468-4712-AB25-AA786D82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9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1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FB462B-E8AF-474E-81F5-CA0FFF3A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n</a:t>
              </a: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700E3E8E-3362-46A8-92CF-E6F81D101D92}"/>
                </a:ext>
              </a:extLst>
            </p:cNvPr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102870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23790796-9CB9-4461-ADEC-CEF4C8A260B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 flipH="1">
              <a:off x="93726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6C0CE6-26C3-40A9-A646-8F73D47A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F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8A1B1968-4A51-4F7B-8335-E910736F54EB}"/>
                </a:ext>
              </a:extLst>
            </p:cNvPr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 flipH="1">
              <a:off x="10058400" y="2438400"/>
              <a:ext cx="228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2" name="Picture 11" descr="txp_fig">
              <a:extLst>
                <a:ext uri="{FF2B5EF4-FFF2-40B4-BE49-F238E27FC236}">
                  <a16:creationId xmlns:a16="http://schemas.microsoft.com/office/drawing/2014/main" id="{C23460C9-4A67-4908-A2C5-3A87BA6D8F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7500" y="3581400"/>
              <a:ext cx="307975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txp_fig">
            <a:extLst>
              <a:ext uri="{FF2B5EF4-FFF2-40B4-BE49-F238E27FC236}">
                <a16:creationId xmlns:a16="http://schemas.microsoft.com/office/drawing/2014/main" id="{3F253F7C-901C-44A6-89B2-D8DF81F82B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562" y="3716956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0C449351-9516-4992-8F24-1DE0E46470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1807" y="5423004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>
            <a:extLst>
              <a:ext uri="{FF2B5EF4-FFF2-40B4-BE49-F238E27FC236}">
                <a16:creationId xmlns:a16="http://schemas.microsoft.com/office/drawing/2014/main" id="{0D1F9E41-3E35-4C36-810D-A88B6D875F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4593" y="4640706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2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D474E-ACBB-8C40-A360-6952688E8FFD}"/>
              </a:ext>
            </a:extLst>
          </p:cNvPr>
          <p:cNvSpPr txBox="1"/>
          <p:nvPr/>
        </p:nvSpPr>
        <p:spPr>
          <a:xfrm>
            <a:off x="3886200" y="1568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1 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3FC95-3E74-9143-BCBF-E5F1A5732D94}"/>
              </a:ext>
            </a:extLst>
          </p:cNvPr>
          <p:cNvSpPr txBox="1"/>
          <p:nvPr/>
        </p:nvSpPr>
        <p:spPr>
          <a:xfrm>
            <a:off x="287496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A5DF6-ECB2-7041-9BE8-4DC253DBF611}"/>
              </a:ext>
            </a:extLst>
          </p:cNvPr>
          <p:cNvSpPr txBox="1"/>
          <p:nvPr/>
        </p:nvSpPr>
        <p:spPr>
          <a:xfrm>
            <a:off x="716087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6ECEC-E345-C049-8D2A-F0BC42F20B41}"/>
              </a:ext>
            </a:extLst>
          </p:cNvPr>
          <p:cNvSpPr txBox="1"/>
          <p:nvPr/>
        </p:nvSpPr>
        <p:spPr>
          <a:xfrm>
            <a:off x="11109325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858A7-52E6-3341-B517-934AC02036A5}"/>
              </a:ext>
            </a:extLst>
          </p:cNvPr>
          <p:cNvSpPr txBox="1"/>
          <p:nvPr/>
        </p:nvSpPr>
        <p:spPr>
          <a:xfrm>
            <a:off x="7035119" y="4575175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12207-B5AF-FC47-A419-CE4895FFD070}"/>
              </a:ext>
            </a:extLst>
          </p:cNvPr>
          <p:cNvSpPr txBox="1"/>
          <p:nvPr/>
        </p:nvSpPr>
        <p:spPr>
          <a:xfrm>
            <a:off x="2970213" y="4580620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B39CF-D609-5A46-91F6-4291FA30269B}"/>
              </a:ext>
            </a:extLst>
          </p:cNvPr>
          <p:cNvSpPr txBox="1"/>
          <p:nvPr/>
        </p:nvSpPr>
        <p:spPr>
          <a:xfrm>
            <a:off x="4076700" y="22034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0 1]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D721E-A0A8-024E-9E02-6369E1B12401}"/>
              </a:ext>
            </a:extLst>
          </p:cNvPr>
          <p:cNvSpPr txBox="1"/>
          <p:nvPr/>
        </p:nvSpPr>
        <p:spPr>
          <a:xfrm>
            <a:off x="3500098" y="41994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6C6A7-88F3-C64B-B99A-F03B5F83852A}"/>
              </a:ext>
            </a:extLst>
          </p:cNvPr>
          <p:cNvSpPr txBox="1"/>
          <p:nvPr/>
        </p:nvSpPr>
        <p:spPr>
          <a:xfrm>
            <a:off x="7672727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6C9A4-1B8D-F547-AEBE-FBF69E2B9348}"/>
              </a:ext>
            </a:extLst>
          </p:cNvPr>
          <p:cNvSpPr txBox="1"/>
          <p:nvPr/>
        </p:nvSpPr>
        <p:spPr>
          <a:xfrm>
            <a:off x="11486130" y="41823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A5E6D-9CFA-FE47-9416-F34250B4DE73}"/>
              </a:ext>
            </a:extLst>
          </p:cNvPr>
          <p:cNvSpPr txBox="1"/>
          <p:nvPr/>
        </p:nvSpPr>
        <p:spPr>
          <a:xfrm>
            <a:off x="3826329" y="28273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1 0 1]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54D87-515E-7C42-BAAC-E76941EF39DD}"/>
              </a:ext>
            </a:extLst>
          </p:cNvPr>
          <p:cNvSpPr txBox="1"/>
          <p:nvPr/>
        </p:nvSpPr>
        <p:spPr>
          <a:xfrm>
            <a:off x="406003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F6C85-2AB0-5D4C-93C0-B77A2BEBC3C5}"/>
              </a:ext>
            </a:extLst>
          </p:cNvPr>
          <p:cNvSpPr txBox="1"/>
          <p:nvPr/>
        </p:nvSpPr>
        <p:spPr>
          <a:xfrm>
            <a:off x="8155442" y="419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4C3544-ADAA-554F-85B5-17A4DC033AC6}"/>
              </a:ext>
            </a:extLst>
          </p:cNvPr>
          <p:cNvSpPr txBox="1"/>
          <p:nvPr/>
        </p:nvSpPr>
        <p:spPr>
          <a:xfrm>
            <a:off x="4191113" y="4580618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F805C-433A-8B4D-B4B8-AE2D58E149E0}"/>
              </a:ext>
            </a:extLst>
          </p:cNvPr>
          <p:cNvSpPr txBox="1"/>
          <p:nvPr/>
        </p:nvSpPr>
        <p:spPr>
          <a:xfrm>
            <a:off x="8133671" y="4553693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79630"/>
              </p:ext>
            </p:extLst>
          </p:nvPr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6468415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6394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5323114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892690" cy="1143000"/>
          </a:xfrm>
        </p:spPr>
        <p:txBody>
          <a:bodyPr/>
          <a:lstStyle/>
          <a:p>
            <a:pPr eaLnBrk="1" hangingPunct="1"/>
            <a:r>
              <a:rPr lang="en-US" dirty="0">
                <a:cs typeface="Calibri"/>
              </a:rPr>
              <a:t>Workflow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cs typeface="Calibri"/>
              </a:rPr>
              <a:t>Phase 1: Train model on Training Data.  Choice points for “tuning”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Calibri"/>
              </a:rPr>
              <a:t>Attributes / Features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Calibri"/>
              </a:rPr>
              <a:t>Model types: Naïve Bayes vs. Perceptron vs. Logistic Regression vs. Neural Net etc..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Calibri"/>
              </a:rPr>
              <a:t>Model hyperparameters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Calibri"/>
              </a:rPr>
              <a:t>E.g. Naïve Bayes – Laplace k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Calibri"/>
              </a:rPr>
              <a:t>E.g. Logistic Regression – weight regularization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Calibri"/>
              </a:rPr>
              <a:t>E.g. Neural Net – architecture, learning rate,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Calibri"/>
              </a:rPr>
              <a:t>Make sure good performance on training data (why?)  </a:t>
            </a: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14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cs typeface="Calibri"/>
              </a:rPr>
              <a:t>Phase 2: Evaluate on Hold-Out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Calibri"/>
              </a:rPr>
              <a:t>If Hold-Out performance is close to Train performance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cs typeface="Calibri"/>
              </a:rPr>
              <a:t>We achieved good generalization, onto Phase 3! </a:t>
            </a:r>
            <a:r>
              <a:rPr lang="en-US" sz="1200" dirty="0">
                <a:cs typeface="Calibri"/>
                <a:sym typeface="Wingdings" pitchFamily="2" charset="2"/>
              </a:rPr>
              <a:t> </a:t>
            </a:r>
            <a:r>
              <a:rPr lang="en-US" sz="1200" dirty="0">
                <a:cs typeface="Calibri"/>
              </a:rPr>
              <a:t> </a:t>
            </a:r>
            <a:endParaRPr lang="en-US" sz="1200" dirty="0">
              <a:cs typeface="Calibri"/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Calibri"/>
              </a:rPr>
              <a:t>If Hold-Out performance is much worse than Train performance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cs typeface="Calibri"/>
              </a:rPr>
              <a:t>We overfitted to the training data! </a:t>
            </a:r>
            <a:r>
              <a:rPr lang="en-US" sz="1200" dirty="0">
                <a:cs typeface="Calibri"/>
                <a:sym typeface="Wingdings" pitchFamily="2" charset="2"/>
              </a:rPr>
              <a:t> 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cs typeface="Calibri"/>
                <a:sym typeface="Wingdings" pitchFamily="2" charset="2"/>
              </a:rPr>
              <a:t>Take inspiration from the errors and:</a:t>
            </a:r>
          </a:p>
          <a:p>
            <a:pPr lvl="3">
              <a:lnSpc>
                <a:spcPct val="80000"/>
              </a:lnSpc>
            </a:pPr>
            <a:r>
              <a:rPr lang="en-US" sz="1200" dirty="0">
                <a:cs typeface="Calibri"/>
                <a:sym typeface="Wingdings" pitchFamily="2" charset="2"/>
              </a:rPr>
              <a:t>Either: go back to Phase 1 for tuning (typically: make the model less expressive)</a:t>
            </a:r>
          </a:p>
          <a:p>
            <a:pPr lvl="3">
              <a:lnSpc>
                <a:spcPct val="80000"/>
              </a:lnSpc>
            </a:pPr>
            <a:r>
              <a:rPr lang="en-US" sz="1200" dirty="0">
                <a:cs typeface="Calibri"/>
                <a:sym typeface="Wingdings" pitchFamily="2" charset="2"/>
              </a:rPr>
              <a:t>Or: if we are out of options for tuning while maintaining high train accuracy, collect more data (i.e., let the data drive generalization, rather than the tuning/regularization) and go to Phase 1</a:t>
            </a:r>
            <a:endParaRPr lang="en-US" sz="1200" dirty="0"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400" dirty="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1600" b="1" dirty="0">
                <a:cs typeface="Calibri"/>
              </a:rPr>
              <a:t>Phase 3: Report performance on Test Data</a:t>
            </a:r>
          </a:p>
          <a:p>
            <a:pPr>
              <a:lnSpc>
                <a:spcPct val="80000"/>
              </a:lnSpc>
            </a:pPr>
            <a:endParaRPr lang="en-US" sz="1600" b="1" dirty="0">
              <a:cs typeface="Calibri"/>
            </a:endParaRPr>
          </a:p>
          <a:p>
            <a:pPr>
              <a:lnSpc>
                <a:spcPct val="80000"/>
              </a:lnSpc>
            </a:pPr>
            <a:endParaRPr lang="en-US" sz="1050" b="1" dirty="0">
              <a:cs typeface="Calibri"/>
            </a:endParaRPr>
          </a:p>
          <a:p>
            <a:pPr>
              <a:lnSpc>
                <a:spcPct val="80000"/>
              </a:lnSpc>
            </a:pPr>
            <a:endParaRPr lang="en-US" sz="1600" b="1" dirty="0"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cs typeface="Calibri"/>
              </a:rPr>
              <a:t>Possible outer-loop: Collect more data </a:t>
            </a:r>
            <a:r>
              <a:rPr lang="en-US" sz="1600" b="1" dirty="0">
                <a:cs typeface="Calibri"/>
                <a:sym typeface="Wingdings" pitchFamily="2" charset="2"/>
              </a:rPr>
              <a:t>  </a:t>
            </a:r>
            <a:endParaRPr lang="en-US" sz="1600" b="1" dirty="0">
              <a:cs typeface="Calibri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340165" y="1270000"/>
            <a:ext cx="1772745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Training</a:t>
            </a:r>
          </a:p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340165" y="4114800"/>
            <a:ext cx="1772745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352455" y="5339735"/>
            <a:ext cx="1772745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Test</a:t>
            </a:r>
          </a:p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139136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1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228527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2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2029172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3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00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9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0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1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6616706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i.e., how do we solve: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8426"/>
            <a:ext cx="8140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Practical Tip: 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50484</TotalTime>
  <Words>1461</Words>
  <Application>Microsoft Macintosh PowerPoint</Application>
  <PresentationFormat>Widescreen</PresentationFormat>
  <Paragraphs>370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Palatino</vt:lpstr>
      <vt:lpstr>Wingdings</vt:lpstr>
      <vt:lpstr>dan-berkeley-nlp-v1</vt:lpstr>
      <vt:lpstr>Photo Editor Photo</vt:lpstr>
      <vt:lpstr>CS 188: Artificial Intelligence </vt:lpstr>
      <vt:lpstr>Last Time</vt:lpstr>
      <vt:lpstr>Workflow</vt:lpstr>
      <vt:lpstr>Practical Tip: Baselines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Binary Decision Rule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  <vt:lpstr>Non-Separable Case: Deterministic Decision</vt:lpstr>
      <vt:lpstr>Non-Separable Case: Probabilistic Decision</vt:lpstr>
      <vt:lpstr>How to get probabilistic decisions?</vt:lpstr>
      <vt:lpstr>A 1D Example</vt:lpstr>
      <vt:lpstr>The Soft Max</vt:lpstr>
      <vt:lpstr>Best w? </vt:lpstr>
      <vt:lpstr>Separable Case: Deterministic Decision – Many Options</vt:lpstr>
      <vt:lpstr>Separable Case: Probabilistic Decision – Clear Preference</vt:lpstr>
      <vt:lpstr>Multiclass Logistic Regression</vt:lpstr>
      <vt:lpstr>Best w? 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2924</cp:revision>
  <cp:lastPrinted>2018-11-06T08:59:25Z</cp:lastPrinted>
  <dcterms:created xsi:type="dcterms:W3CDTF">2004-08-27T04:16:05Z</dcterms:created>
  <dcterms:modified xsi:type="dcterms:W3CDTF">2021-11-09T22:05:30Z</dcterms:modified>
</cp:coreProperties>
</file>