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7"/>
  </p:notesMasterIdLst>
  <p:handoutMasterIdLst>
    <p:handoutMasterId r:id="rId48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41" r:id="rId11"/>
    <p:sldId id="407" r:id="rId12"/>
    <p:sldId id="408" r:id="rId13"/>
    <p:sldId id="411" r:id="rId14"/>
    <p:sldId id="439" r:id="rId15"/>
    <p:sldId id="480" r:id="rId16"/>
    <p:sldId id="415" r:id="rId17"/>
    <p:sldId id="451" r:id="rId18"/>
    <p:sldId id="409" r:id="rId19"/>
    <p:sldId id="456" r:id="rId20"/>
    <p:sldId id="458" r:id="rId21"/>
    <p:sldId id="474" r:id="rId22"/>
    <p:sldId id="475" r:id="rId23"/>
    <p:sldId id="476" r:id="rId24"/>
    <p:sldId id="477" r:id="rId25"/>
    <p:sldId id="478" r:id="rId26"/>
    <p:sldId id="472" r:id="rId27"/>
    <p:sldId id="446" r:id="rId28"/>
    <p:sldId id="416" r:id="rId29"/>
    <p:sldId id="454" r:id="rId30"/>
    <p:sldId id="470" r:id="rId31"/>
    <p:sldId id="450" r:id="rId32"/>
    <p:sldId id="417" r:id="rId33"/>
    <p:sldId id="466" r:id="rId34"/>
    <p:sldId id="461" r:id="rId35"/>
    <p:sldId id="462" r:id="rId36"/>
    <p:sldId id="463" r:id="rId37"/>
    <p:sldId id="460" r:id="rId38"/>
    <p:sldId id="422" r:id="rId39"/>
    <p:sldId id="423" r:id="rId40"/>
    <p:sldId id="467" r:id="rId41"/>
    <p:sldId id="424" r:id="rId42"/>
    <p:sldId id="413" r:id="rId43"/>
    <p:sldId id="428" r:id="rId44"/>
    <p:sldId id="433" r:id="rId45"/>
    <p:sldId id="479" r:id="rId46"/>
  </p:sldIdLst>
  <p:sldSz cx="12192000" cy="6858000"/>
  <p:notesSz cx="7099300" cy="10234613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2" autoAdjust="0"/>
    <p:restoredTop sz="94545" autoAdjust="0"/>
  </p:normalViewPr>
  <p:slideViewPr>
    <p:cSldViewPr>
      <p:cViewPr varScale="1">
        <p:scale>
          <a:sx n="193" d="100"/>
          <a:sy n="193" d="100"/>
        </p:scale>
        <p:origin x="240" y="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small CPTs, so not a lot of parameters to be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3.png"/><Relationship Id="rId5" Type="http://schemas.openxmlformats.org/officeDocument/2006/relationships/tags" Target="../tags/tag15.xml"/><Relationship Id="rId10" Type="http://schemas.openxmlformats.org/officeDocument/2006/relationships/image" Target="../media/image22.png"/><Relationship Id="rId4" Type="http://schemas.openxmlformats.org/officeDocument/2006/relationships/tags" Target="../tags/tag14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1.xml"/><Relationship Id="rId7" Type="http://schemas.openxmlformats.org/officeDocument/2006/relationships/image" Target="../media/image2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27.xml"/><Relationship Id="rId16" Type="http://schemas.openxmlformats.org/officeDocument/2006/relationships/image" Target="../media/image39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4.png"/><Relationship Id="rId5" Type="http://schemas.openxmlformats.org/officeDocument/2006/relationships/tags" Target="../tags/tag30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9.emf"/><Relationship Id="rId11" Type="http://schemas.openxmlformats.org/officeDocument/2006/relationships/image" Target="../media/image54.png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png"/><Relationship Id="rId9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2.png"/><Relationship Id="rId26" Type="http://schemas.openxmlformats.org/officeDocument/2006/relationships/image" Target="../media/image55.png"/><Relationship Id="rId3" Type="http://schemas.openxmlformats.org/officeDocument/2006/relationships/tags" Target="../tags/tag42.xml"/><Relationship Id="rId21" Type="http://schemas.openxmlformats.org/officeDocument/2006/relationships/image" Target="../media/image65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tags" Target="../tags/tag41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68.png"/><Relationship Id="rId5" Type="http://schemas.openxmlformats.org/officeDocument/2006/relationships/tags" Target="../tags/tag44.xml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tags" Target="../tags/tag49.xml"/><Relationship Id="rId19" Type="http://schemas.openxmlformats.org/officeDocument/2006/relationships/image" Target="../media/image63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5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56.xml"/><Relationship Id="rId7" Type="http://schemas.openxmlformats.org/officeDocument/2006/relationships/image" Target="../media/image8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60.xml"/><Relationship Id="rId7" Type="http://schemas.openxmlformats.org/officeDocument/2006/relationships/image" Target="../media/image8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9.png"/><Relationship Id="rId5" Type="http://schemas.openxmlformats.org/officeDocument/2006/relationships/tags" Target="../tags/tag62.xml"/><Relationship Id="rId10" Type="http://schemas.openxmlformats.org/officeDocument/2006/relationships/image" Target="../media/image88.png"/><Relationship Id="rId4" Type="http://schemas.openxmlformats.org/officeDocument/2006/relationships/tags" Target="../tags/tag61.xml"/><Relationship Id="rId9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4.png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92.png"/><Relationship Id="rId5" Type="http://schemas.openxmlformats.org/officeDocument/2006/relationships/tags" Target="../tags/tag67.xml"/><Relationship Id="rId10" Type="http://schemas.openxmlformats.org/officeDocument/2006/relationships/image" Target="../media/image91.png"/><Relationship Id="rId4" Type="http://schemas.openxmlformats.org/officeDocument/2006/relationships/tags" Target="../tags/tag66.xml"/><Relationship Id="rId9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56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tags" Target="../tags/tag74.xml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1.png"/><Relationship Id="rId5" Type="http://schemas.openxmlformats.org/officeDocument/2006/relationships/tags" Target="../tags/tag76.xml"/><Relationship Id="rId10" Type="http://schemas.openxmlformats.org/officeDocument/2006/relationships/image" Target="../media/image100.png"/><Relationship Id="rId4" Type="http://schemas.openxmlformats.org/officeDocument/2006/relationships/tags" Target="../tags/tag75.xml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98.png"/><Relationship Id="rId5" Type="http://schemas.openxmlformats.org/officeDocument/2006/relationships/tags" Target="../tags/tag81.xml"/><Relationship Id="rId10" Type="http://schemas.openxmlformats.org/officeDocument/2006/relationships/image" Target="../media/image106.png"/><Relationship Id="rId4" Type="http://schemas.openxmlformats.org/officeDocument/2006/relationships/tags" Target="../tags/tag80.xml"/><Relationship Id="rId9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</a:t>
            </a:r>
            <a:r>
              <a:rPr lang="en-US" sz="3600" dirty="0" err="1"/>
              <a:t>Bayes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Pieter </a:t>
            </a:r>
            <a:r>
              <a:rPr lang="en-US" sz="2400" dirty="0" err="1">
                <a:latin typeface="Calibri"/>
                <a:cs typeface="Calibri"/>
              </a:rPr>
              <a:t>Abbeel</a:t>
            </a:r>
            <a:r>
              <a:rPr lang="en-US" sz="2400" dirty="0">
                <a:latin typeface="Calibri"/>
                <a:cs typeface="Calibri"/>
              </a:rPr>
              <a:t> 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[These slides were created by Dan Klein, Pieter </a:t>
            </a:r>
            <a:r>
              <a:rPr lang="en-US" sz="1200" dirty="0" err="1">
                <a:latin typeface="Calibri"/>
                <a:cs typeface="Calibri"/>
              </a:rPr>
              <a:t>Abbeel</a:t>
            </a:r>
            <a:r>
              <a:rPr lang="en-US" sz="1200" dirty="0">
                <a:latin typeface="Calibri"/>
                <a:cs typeface="Calibri"/>
              </a:rPr>
              <a:t>, Anca </a:t>
            </a:r>
            <a:r>
              <a:rPr lang="en-US" sz="1200" dirty="0" err="1">
                <a:latin typeface="Calibri"/>
                <a:cs typeface="Calibri"/>
              </a:rPr>
              <a:t>Dragang</a:t>
            </a:r>
            <a:r>
              <a:rPr lang="en-US" sz="1200" dirty="0">
                <a:latin typeface="Calibri"/>
                <a:cs typeface="Calibri"/>
              </a:rPr>
              <a:t>, Sergey Levine, with some materials from A. </a:t>
            </a:r>
            <a:r>
              <a:rPr lang="en-US" sz="1200" dirty="0" err="1">
                <a:latin typeface="Calibri"/>
                <a:cs typeface="Calibri"/>
              </a:rPr>
              <a:t>Farhadi</a:t>
            </a:r>
            <a:r>
              <a:rPr lang="en-US" sz="1200" dirty="0">
                <a:latin typeface="Calibri"/>
                <a:cs typeface="Calibri"/>
              </a:rPr>
              <a:t>.  All CS188 materials are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Naïve Bayes for Digits: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/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/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/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Spam Filter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8"/>
            <a:ext cx="3886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Naïve Bayes spam filter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Collection of emails, labeled spam or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Split into training, held-out, test sets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Learn on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(Tune it on a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Test it on new emails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Dear Sir.</a:t>
            </a:r>
          </a:p>
          <a:p>
            <a:endParaRPr lang="en-US" sz="1400"/>
          </a:p>
          <a:p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TO BE REMOVED FROM FUTURE MAILINGS, SIMPLY REPLY TO THIS MESSAGE AND PUT "REMOVE" IN THE SUBJECT.</a:t>
            </a:r>
          </a:p>
          <a:p>
            <a:endParaRPr lang="en-US" sz="1400"/>
          </a:p>
          <a:p>
            <a:r>
              <a:rPr lang="en-US" sz="1400"/>
              <a:t>99  MILLION EMAIL ADDRESSES</a:t>
            </a:r>
          </a:p>
          <a:p>
            <a:r>
              <a:rPr lang="en-US" sz="1400"/>
              <a:t>  FOR ONLY $99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Bag-of-words 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Features: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the word at </a:t>
            </a:r>
            <a:r>
              <a:rPr lang="en-US" sz="2000" dirty="0" err="1">
                <a:latin typeface="Calibri"/>
                <a:cs typeface="Calibri"/>
              </a:rPr>
              <a:t>positon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New: each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>
                <a:latin typeface="Calibri"/>
                <a:cs typeface="Calibri"/>
              </a:rPr>
              <a:t>probs</a:t>
            </a:r>
            <a:r>
              <a:rPr lang="en-US" sz="1800" dirty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656C9A3-4929-423F-8A40-A6291D9F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47716"/>
            <a:ext cx="313271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Was sorry oh mute still 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F1665-340A-4DDF-983D-72185C5C0EDA}"/>
              </a:ext>
            </a:extLst>
          </p:cNvPr>
          <p:cNvSpPr txBox="1"/>
          <p:nvPr/>
        </p:nvSpPr>
        <p:spPr>
          <a:xfrm>
            <a:off x="5791200" y="1610050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how many variables are there?</a:t>
            </a:r>
          </a:p>
          <a:p>
            <a:r>
              <a:rPr lang="en-US" sz="1400" dirty="0"/>
              <a:t>how many values?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726879A-75FD-4FD6-A1D1-46895A9D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154" y="4847716"/>
            <a:ext cx="3525324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Oh sorry I was still on mute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  <p:bldP spid="10" grpId="0" animBg="1"/>
      <p:bldP spid="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Bag-of-words 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Features: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the word at </a:t>
            </a:r>
            <a:r>
              <a:rPr lang="en-US" sz="2000" dirty="0" err="1">
                <a:latin typeface="Calibri"/>
                <a:cs typeface="Calibri"/>
              </a:rPr>
              <a:t>positon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New: each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>
                <a:latin typeface="Calibri"/>
                <a:cs typeface="Calibri"/>
              </a:rPr>
              <a:t>probs</a:t>
            </a:r>
            <a:r>
              <a:rPr lang="en-US" sz="1800" dirty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726879A-75FD-4FD6-A1D1-46895A9D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847716"/>
            <a:ext cx="6403975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When the lecture is over, remember to wake up the 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</a:rPr>
              <a:t>person sitting next to you in the lecture room.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656C9A3-4929-423F-8A40-A6291D9F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3898900"/>
            <a:ext cx="6700837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in is lecture lecture next over person remember room 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</a:rPr>
              <a:t>sitting the the the to to up wake when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F1665-340A-4DDF-983D-72185C5C0EDA}"/>
              </a:ext>
            </a:extLst>
          </p:cNvPr>
          <p:cNvSpPr txBox="1"/>
          <p:nvPr/>
        </p:nvSpPr>
        <p:spPr>
          <a:xfrm>
            <a:off x="5791200" y="1610050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how many variables are there?</a:t>
            </a:r>
          </a:p>
          <a:p>
            <a:r>
              <a:rPr lang="en-US" sz="1400" dirty="0"/>
              <a:t>how many values?</a:t>
            </a:r>
          </a:p>
        </p:txBody>
      </p:sp>
    </p:spTree>
    <p:extLst>
      <p:ext uri="{BB962C8B-B14F-4D97-AF65-F5344CB8AC3E}">
        <p14:creationId xmlns:p14="http://schemas.microsoft.com/office/powerpoint/2010/main" val="27794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  <p:bldP spid="9" grpId="0" animBg="1"/>
      <p:bldP spid="1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dirty="0"/>
              <a:t>Model: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400" dirty="0"/>
              <a:t>What are the parameters?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Spam Example</a:t>
            </a:r>
          </a:p>
        </p:txBody>
      </p:sp>
      <p:graphicFrame>
        <p:nvGraphicFramePr>
          <p:cNvPr id="1298436" name="Group 4"/>
          <p:cNvGraphicFramePr>
            <a:graphicFrameLocks noGrp="1"/>
          </p:cNvGraphicFramePr>
          <p:nvPr/>
        </p:nvGraphicFramePr>
        <p:xfrm>
          <a:off x="2590800" y="1600200"/>
          <a:ext cx="6858000" cy="40233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P(w|spam)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P(w|ham)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Spam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Ham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(prior)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0.33333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0.66666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-0.4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Gary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would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0.00069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0.00084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-19.1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-23.8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-30.9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0.01517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0.01339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-35.1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lose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0.00016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-53.3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-55.0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-61.5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-66.2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-69.0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sleep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-80.5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98513" name="Line 81"/>
          <p:cNvSpPr>
            <a:spLocks noChangeShapeType="1"/>
          </p:cNvSpPr>
          <p:nvPr/>
        </p:nvSpPr>
        <p:spPr bwMode="auto">
          <a:xfrm>
            <a:off x="7315200" y="5791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514" name="Rectangle 82"/>
          <p:cNvSpPr>
            <a:spLocks noChangeArrowheads="1"/>
          </p:cNvSpPr>
          <p:nvPr/>
        </p:nvSpPr>
        <p:spPr bwMode="auto">
          <a:xfrm>
            <a:off x="2590800" y="3352800"/>
            <a:ext cx="6858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5" name="Rectangle 83"/>
          <p:cNvSpPr>
            <a:spLocks noChangeArrowheads="1"/>
          </p:cNvSpPr>
          <p:nvPr/>
        </p:nvSpPr>
        <p:spPr bwMode="auto">
          <a:xfrm>
            <a:off x="2590800" y="2971800"/>
            <a:ext cx="6858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6" name="Rectangle 84"/>
          <p:cNvSpPr>
            <a:spLocks noChangeArrowheads="1"/>
          </p:cNvSpPr>
          <p:nvPr/>
        </p:nvSpPr>
        <p:spPr bwMode="auto">
          <a:xfrm>
            <a:off x="2590800" y="2667000"/>
            <a:ext cx="68580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7" name="Rectangle 85"/>
          <p:cNvSpPr>
            <a:spLocks noChangeArrowheads="1"/>
          </p:cNvSpPr>
          <p:nvPr/>
        </p:nvSpPr>
        <p:spPr bwMode="auto">
          <a:xfrm>
            <a:off x="2590800" y="2286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542BF-E07B-4525-A6EA-A8C76CC2BF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45604"/>
            <a:ext cx="562435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6D7D0-D9C6-4A3A-A988-59FB5781D2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9" y="2286000"/>
            <a:ext cx="986166" cy="25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55746-C9AB-49D0-88C6-AA6C59AE5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9" y="2663952"/>
            <a:ext cx="986166" cy="2530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8A55AD-91C5-407F-92FB-77950D9F7CBF}"/>
              </a:ext>
            </a:extLst>
          </p:cNvPr>
          <p:cNvCxnSpPr>
            <a:cxnSpLocks/>
          </p:cNvCxnSpPr>
          <p:nvPr/>
        </p:nvCxnSpPr>
        <p:spPr>
          <a:xfrm>
            <a:off x="1752600" y="3051048"/>
            <a:ext cx="0" cy="2587752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513" grpId="0" animBg="1"/>
      <p:bldP spid="1298514" grpId="0" animBg="1"/>
      <p:bldP spid="1298515" grpId="0" animBg="1"/>
      <p:bldP spid="1298516" grpId="0" animBg="1"/>
      <p:bldP spid="12985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What do we need in order to use Naïve </a:t>
            </a:r>
            <a:r>
              <a:rPr lang="en-US" sz="2800" dirty="0" err="1"/>
              <a:t>Bayes</a:t>
            </a:r>
            <a:r>
              <a:rPr lang="en-US" sz="2800" dirty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Start with a bunch of probabilities: P(Y) and the 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Use standard inference to compute P(Y|F</a:t>
            </a:r>
            <a:r>
              <a:rPr lang="en-US" sz="2000" baseline="-25000" dirty="0"/>
              <a:t>1</a:t>
            </a:r>
            <a:r>
              <a:rPr lang="en-US" sz="2000" dirty="0"/>
              <a:t>…F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These probabilities are collectively called the </a:t>
            </a:r>
            <a:r>
              <a:rPr lang="en-US" sz="2000" i="1" dirty="0">
                <a:solidFill>
                  <a:srgbClr val="CC0000"/>
                </a:solidFill>
              </a:rPr>
              <a:t>parameters</a:t>
            </a:r>
            <a:r>
              <a:rPr lang="en-US" sz="2000" i="1" dirty="0"/>
              <a:t> </a:t>
            </a:r>
            <a:r>
              <a:rPr lang="en-US" sz="2000" dirty="0"/>
              <a:t>of the model and denoted by </a:t>
            </a:r>
            <a:r>
              <a:rPr lang="en-US" b="1" i="1" dirty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…they typically come from training data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Up until now: how use a model to make optimal decisions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Machine learning: how to acquire a model from data / experience</a:t>
            </a:r>
          </a:p>
          <a:p>
            <a:pPr lvl="1" eaLnBrk="1" hangingPunct="1"/>
            <a:r>
              <a:rPr lang="en-US" sz="2400" dirty="0"/>
              <a:t>Learning parameters (e.g. probabilities)</a:t>
            </a:r>
          </a:p>
          <a:p>
            <a:pPr lvl="1" eaLnBrk="1" hangingPunct="1"/>
            <a:r>
              <a:rPr lang="en-US" sz="2400" dirty="0"/>
              <a:t>Learning structure (e.g. BN graphs)</a:t>
            </a:r>
          </a:p>
          <a:p>
            <a:pPr lvl="1" eaLnBrk="1" hangingPunct="1"/>
            <a:r>
              <a:rPr lang="en-US" sz="2400" dirty="0"/>
              <a:t>Learning hidden concepts (e.g. clustering)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Today: model-based classification with Naive </a:t>
            </a:r>
            <a:r>
              <a:rPr lang="en-US" sz="2800" dirty="0" err="1"/>
              <a:t>Bayes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Parameter Estimation with Maximum Likelihood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Elicitation:</a:t>
            </a:r>
            <a:r>
              <a:rPr lang="en-US" sz="2400" dirty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Empirically: </a:t>
            </a:r>
            <a:r>
              <a:rPr lang="en-US" sz="2400" dirty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 1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 1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 1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 2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 2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 2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 3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 3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 3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 4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 4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 4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 5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 5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 5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 6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 6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70F26-FE01-462A-A390-3F7043AF92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0" y="5394701"/>
            <a:ext cx="1751320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EC1F-56E1-4174-8049-BC6E758A8E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25" y="5867400"/>
            <a:ext cx="2298512" cy="25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80F79-8E0D-402C-AF63-277FA25E3D0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91" y="5186286"/>
            <a:ext cx="371909" cy="181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0E99-F42F-46E9-96E7-93EF52B872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6" y="5186287"/>
            <a:ext cx="163091" cy="181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C98FF-56BD-453F-B37B-A9FA2AF89DD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6" y="5161014"/>
            <a:ext cx="781922" cy="25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First Consulting Job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BD3E869C-3C04-48C6-B803-F413775660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billionaire tech entrepreneur asks you a question: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He says: </a:t>
            </a:r>
            <a:r>
              <a:rPr lang="en-US" dirty="0"/>
              <a:t>I have a thumbtack, if I flip it, what’s the probability it will fall with the nail up?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Please flip it a few times: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The probability is:</a:t>
            </a:r>
          </a:p>
          <a:p>
            <a:pPr lvl="2"/>
            <a:r>
              <a:rPr lang="en-US" dirty="0"/>
              <a:t>P(H) = 3/5</a:t>
            </a:r>
          </a:p>
          <a:p>
            <a:pPr lvl="1"/>
            <a:r>
              <a:rPr lang="en-US" sz="3200" b="1" dirty="0">
                <a:solidFill>
                  <a:srgbClr val="000090"/>
                </a:solidFill>
              </a:rPr>
              <a:t>He says: </a:t>
            </a:r>
            <a:r>
              <a:rPr lang="en-US" sz="3200" b="1" dirty="0">
                <a:solidFill>
                  <a:srgbClr val="FF0000"/>
                </a:solidFill>
              </a:rPr>
              <a:t>Why???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Because…</a:t>
            </a:r>
          </a:p>
        </p:txBody>
      </p:sp>
      <p:pic>
        <p:nvPicPr>
          <p:cNvPr id="35" name="Picture 34" descr="thumbtacks.jpg">
            <a:extLst>
              <a:ext uri="{FF2B5EF4-FFF2-40B4-BE49-F238E27FC236}">
                <a16:creationId xmlns:a16="http://schemas.microsoft.com/office/drawing/2014/main" id="{40DB07F4-A58C-481D-AB85-0B3EAC13C4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311" y="3429001"/>
            <a:ext cx="845889" cy="838200"/>
          </a:xfrm>
          <a:prstGeom prst="rect">
            <a:avLst/>
          </a:prstGeom>
        </p:spPr>
      </p:pic>
      <p:pic>
        <p:nvPicPr>
          <p:cNvPr id="36" name="Picture 35" descr="thumbtacks.jpg">
            <a:extLst>
              <a:ext uri="{FF2B5EF4-FFF2-40B4-BE49-F238E27FC236}">
                <a16:creationId xmlns:a16="http://schemas.microsoft.com/office/drawing/2014/main" id="{94BCBA1E-81FE-4C11-A499-3D123D6FB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6311" y="3429000"/>
            <a:ext cx="845889" cy="838200"/>
          </a:xfrm>
          <a:prstGeom prst="rect">
            <a:avLst/>
          </a:prstGeom>
        </p:spPr>
      </p:pic>
      <p:pic>
        <p:nvPicPr>
          <p:cNvPr id="37" name="Picture 36" descr="thumbtacks.jpg">
            <a:extLst>
              <a:ext uri="{FF2B5EF4-FFF2-40B4-BE49-F238E27FC236}">
                <a16:creationId xmlns:a16="http://schemas.microsoft.com/office/drawing/2014/main" id="{40422710-1578-4969-8557-A8D8A4816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3429000"/>
            <a:ext cx="845889" cy="838200"/>
          </a:xfrm>
          <a:prstGeom prst="rect">
            <a:avLst/>
          </a:prstGeom>
        </p:spPr>
      </p:pic>
      <p:pic>
        <p:nvPicPr>
          <p:cNvPr id="38" name="Picture 37" descr="thumbtacks.jpg">
            <a:extLst>
              <a:ext uri="{FF2B5EF4-FFF2-40B4-BE49-F238E27FC236}">
                <a16:creationId xmlns:a16="http://schemas.microsoft.com/office/drawing/2014/main" id="{4682307A-41A9-4F96-B422-727524402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3429000"/>
            <a:ext cx="845889" cy="838200"/>
          </a:xfrm>
          <a:prstGeom prst="rect">
            <a:avLst/>
          </a:prstGeom>
        </p:spPr>
      </p:pic>
      <p:pic>
        <p:nvPicPr>
          <p:cNvPr id="39" name="Picture 38" descr="thumbtacks.jpg">
            <a:extLst>
              <a:ext uri="{FF2B5EF4-FFF2-40B4-BE49-F238E27FC236}">
                <a16:creationId xmlns:a16="http://schemas.microsoft.com/office/drawing/2014/main" id="{BC88BEC6-EDAB-496B-A8BE-073C378A9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3429000"/>
            <a:ext cx="84588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First Consulting Job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A2DE98E-7C16-4732-B673-7AADCC8D03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P(Heads) =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</a:t>
            </a:r>
            <a:r>
              <a:rPr lang="en-US" dirty="0"/>
              <a:t>,  P(Tails) = 1-</a:t>
            </a:r>
            <a:r>
              <a:rPr lang="en-US" dirty="0">
                <a:latin typeface="Symbol" pitchFamily="48" charset="2"/>
                <a:sym typeface="Symbol" pitchFamily="48" charset="2"/>
              </a:rPr>
              <a:t>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Flips are </a:t>
            </a:r>
            <a:r>
              <a:rPr lang="en-US" i="1" dirty="0" err="1">
                <a:solidFill>
                  <a:srgbClr val="000090"/>
                </a:solidFill>
              </a:rPr>
              <a:t>i.i.d</a:t>
            </a:r>
            <a:r>
              <a:rPr lang="en-US" i="1" dirty="0">
                <a:solidFill>
                  <a:srgbClr val="000090"/>
                </a:solidFill>
              </a:rPr>
              <a:t>.</a:t>
            </a:r>
            <a:r>
              <a:rPr lang="en-US" sz="3000" dirty="0">
                <a:solidFill>
                  <a:srgbClr val="000090"/>
                </a:solidFill>
              </a:rPr>
              <a:t>: </a:t>
            </a:r>
          </a:p>
          <a:p>
            <a:pPr lvl="1"/>
            <a:r>
              <a:rPr lang="en-US" dirty="0"/>
              <a:t>Independent events</a:t>
            </a:r>
          </a:p>
          <a:p>
            <a:pPr lvl="1"/>
            <a:r>
              <a:rPr lang="en-US" dirty="0"/>
              <a:t>Identically distributed according to unknown distribution</a:t>
            </a:r>
          </a:p>
          <a:p>
            <a:r>
              <a:rPr lang="en-US" dirty="0">
                <a:solidFill>
                  <a:srgbClr val="000090"/>
                </a:solidFill>
              </a:rPr>
              <a:t>Sequence </a:t>
            </a:r>
            <a:r>
              <a:rPr lang="en-US" i="1" dirty="0">
                <a:solidFill>
                  <a:srgbClr val="000090"/>
                </a:solidFill>
              </a:rPr>
              <a:t>D</a:t>
            </a:r>
            <a:r>
              <a:rPr lang="en-US" dirty="0">
                <a:solidFill>
                  <a:srgbClr val="000090"/>
                </a:solidFill>
              </a:rPr>
              <a:t> of </a:t>
            </a:r>
            <a:r>
              <a:rPr lang="en-US" dirty="0">
                <a:solidFill>
                  <a:srgbClr val="000090"/>
                </a:solidFill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olidFill>
                  <a:srgbClr val="000090"/>
                </a:solidFill>
                <a:sym typeface="Symbol" pitchFamily="48" charset="2"/>
              </a:rPr>
              <a:t>H</a:t>
            </a:r>
            <a:r>
              <a:rPr lang="en-US" dirty="0">
                <a:solidFill>
                  <a:srgbClr val="000090"/>
                </a:solidFill>
              </a:rPr>
              <a:t> Heads and </a:t>
            </a:r>
            <a:r>
              <a:rPr lang="en-US" dirty="0">
                <a:solidFill>
                  <a:srgbClr val="000090"/>
                </a:solidFill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olidFill>
                  <a:srgbClr val="000090"/>
                </a:solidFill>
                <a:sym typeface="Symbol" pitchFamily="48" charset="2"/>
              </a:rPr>
              <a:t>T</a:t>
            </a:r>
            <a:r>
              <a:rPr lang="en-US" dirty="0">
                <a:solidFill>
                  <a:srgbClr val="000090"/>
                </a:solidFill>
              </a:rPr>
              <a:t> Tails  </a:t>
            </a:r>
          </a:p>
        </p:txBody>
      </p:sp>
      <p:pic>
        <p:nvPicPr>
          <p:cNvPr id="12" name="Picture 11" descr="thumbtacks.jpg">
            <a:extLst>
              <a:ext uri="{FF2B5EF4-FFF2-40B4-BE49-F238E27FC236}">
                <a16:creationId xmlns:a16="http://schemas.microsoft.com/office/drawing/2014/main" id="{E1B3D6E4-4BA3-484D-84BB-753C8A11F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2163763"/>
            <a:ext cx="845889" cy="838200"/>
          </a:xfrm>
          <a:prstGeom prst="rect">
            <a:avLst/>
          </a:prstGeom>
        </p:spPr>
      </p:pic>
      <p:pic>
        <p:nvPicPr>
          <p:cNvPr id="13" name="Picture 12" descr="thumbtacks.jpg">
            <a:extLst>
              <a:ext uri="{FF2B5EF4-FFF2-40B4-BE49-F238E27FC236}">
                <a16:creationId xmlns:a16="http://schemas.microsoft.com/office/drawing/2014/main" id="{1D6E06B0-16B5-433A-B7F4-60A4526EE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163762"/>
            <a:ext cx="845889" cy="838200"/>
          </a:xfrm>
          <a:prstGeom prst="rect">
            <a:avLst/>
          </a:prstGeom>
        </p:spPr>
      </p:pic>
      <p:pic>
        <p:nvPicPr>
          <p:cNvPr id="14" name="Picture 13" descr="thumbtacks.jpg">
            <a:extLst>
              <a:ext uri="{FF2B5EF4-FFF2-40B4-BE49-F238E27FC236}">
                <a16:creationId xmlns:a16="http://schemas.microsoft.com/office/drawing/2014/main" id="{BD9DFB0F-3EB7-4CB3-BB37-8DB8BF7C55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889" y="2163762"/>
            <a:ext cx="845889" cy="838200"/>
          </a:xfrm>
          <a:prstGeom prst="rect">
            <a:avLst/>
          </a:prstGeom>
        </p:spPr>
      </p:pic>
      <p:pic>
        <p:nvPicPr>
          <p:cNvPr id="15" name="Picture 14" descr="thumbtacks.jpg">
            <a:extLst>
              <a:ext uri="{FF2B5EF4-FFF2-40B4-BE49-F238E27FC236}">
                <a16:creationId xmlns:a16="http://schemas.microsoft.com/office/drawing/2014/main" id="{6AF6BF17-ADB4-45B8-A167-9A76BCF49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2163763"/>
            <a:ext cx="845889" cy="838200"/>
          </a:xfrm>
          <a:prstGeom prst="rect">
            <a:avLst/>
          </a:prstGeom>
        </p:spPr>
      </p:pic>
      <p:pic>
        <p:nvPicPr>
          <p:cNvPr id="16" name="Picture 15" descr="thumbtacks.jpg">
            <a:extLst>
              <a:ext uri="{FF2B5EF4-FFF2-40B4-BE49-F238E27FC236}">
                <a16:creationId xmlns:a16="http://schemas.microsoft.com/office/drawing/2014/main" id="{DE1EDD90-D6A0-4A5D-A7BA-F6A69B275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889" y="2163762"/>
            <a:ext cx="845889" cy="838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97E9EB-8ADE-4D9C-B304-3714F5F18A6D}"/>
              </a:ext>
            </a:extLst>
          </p:cNvPr>
          <p:cNvSpPr txBox="1"/>
          <p:nvPr/>
        </p:nvSpPr>
        <p:spPr>
          <a:xfrm>
            <a:off x="7086600" y="216376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18" name="Picture 4" descr="txp_fig">
            <a:extLst>
              <a:ext uri="{FF2B5EF4-FFF2-40B4-BE49-F238E27FC236}">
                <a16:creationId xmlns:a16="http://schemas.microsoft.com/office/drawing/2014/main" id="{B30CF0CE-B927-4F14-A007-2BD965E0150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849938"/>
            <a:ext cx="5410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F668E9-6642-476C-BDCF-3B7F99EF2544}"/>
              </a:ext>
            </a:extLst>
          </p:cNvPr>
          <p:cNvSpPr/>
          <p:nvPr/>
        </p:nvSpPr>
        <p:spPr>
          <a:xfrm>
            <a:off x="4608731" y="3098087"/>
            <a:ext cx="562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={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=1</a:t>
            </a:r>
            <a:r>
              <a:rPr lang="en-US" sz="2800" i="1" dirty="0">
                <a:latin typeface="Times New Roman"/>
                <a:cs typeface="Times New Roman"/>
              </a:rPr>
              <a:t>…n</a:t>
            </a:r>
            <a:r>
              <a:rPr lang="en-US" sz="2800" dirty="0">
                <a:latin typeface="Times New Roman"/>
                <a:cs typeface="Times New Roman"/>
              </a:rPr>
              <a:t>},  </a:t>
            </a:r>
            <a:r>
              <a:rPr lang="en-US" sz="2800" i="1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θ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) = </a:t>
            </a:r>
            <a:r>
              <a:rPr lang="en-US" sz="2800" dirty="0" err="1">
                <a:latin typeface="Times New Roman"/>
                <a:cs typeface="Times New Roman"/>
              </a:rPr>
              <a:t>Π</a:t>
            </a:r>
            <a:r>
              <a:rPr lang="en-US" sz="2800" i="1" baseline="-25000" dirty="0" err="1">
                <a:latin typeface="Times New Roman"/>
                <a:cs typeface="Times New Roman"/>
              </a:rPr>
              <a:t>i</a:t>
            </a:r>
            <a:r>
              <a:rPr lang="en-US" sz="2800" i="1" dirty="0" err="1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θ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48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55AC48E-7E28-44CF-BD39-20D3E9DB9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Data: </a:t>
            </a:r>
            <a:r>
              <a:rPr lang="en-US" dirty="0"/>
              <a:t>Observed set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/>
              <a:t> of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H</a:t>
            </a:r>
            <a:r>
              <a:rPr lang="en-US" dirty="0"/>
              <a:t> Heads and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T</a:t>
            </a:r>
            <a:r>
              <a:rPr lang="en-US" dirty="0"/>
              <a:t> Tails  </a:t>
            </a:r>
          </a:p>
          <a:p>
            <a:r>
              <a:rPr lang="en-US" b="1" dirty="0">
                <a:solidFill>
                  <a:srgbClr val="000090"/>
                </a:solidFill>
              </a:rPr>
              <a:t>Hypothesis space: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Binomial distributions </a:t>
            </a:r>
          </a:p>
          <a:p>
            <a:r>
              <a:rPr lang="en-US" b="1" dirty="0">
                <a:solidFill>
                  <a:srgbClr val="000090"/>
                </a:solidFill>
              </a:rPr>
              <a:t>Learning: </a:t>
            </a:r>
            <a:r>
              <a:rPr lang="en-US" dirty="0"/>
              <a:t>finding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>
                <a:latin typeface="Symbol" pitchFamily="48" charset="2"/>
                <a:sym typeface="Symbol" pitchFamily="48" charset="2"/>
              </a:rPr>
              <a:t> </a:t>
            </a:r>
            <a:r>
              <a:rPr lang="en-US" dirty="0"/>
              <a:t>is an optimization problem</a:t>
            </a:r>
          </a:p>
          <a:p>
            <a:pPr lvl="1"/>
            <a:r>
              <a:rPr lang="en-US" dirty="0"/>
              <a:t>What’s the objective function?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90"/>
                </a:solidFill>
              </a:rPr>
              <a:t>MLE: </a:t>
            </a:r>
            <a:r>
              <a:rPr lang="en-US" dirty="0"/>
              <a:t>Choose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/>
              <a:t> to maximize probability of </a:t>
            </a:r>
            <a:r>
              <a:rPr lang="en-US" i="1" dirty="0"/>
              <a:t>D</a:t>
            </a:r>
          </a:p>
        </p:txBody>
      </p:sp>
      <p:pic>
        <p:nvPicPr>
          <p:cNvPr id="21" name="Picture 9" descr="txp_fig">
            <a:extLst>
              <a:ext uri="{FF2B5EF4-FFF2-40B4-BE49-F238E27FC236}">
                <a16:creationId xmlns:a16="http://schemas.microsoft.com/office/drawing/2014/main" id="{E8636A90-B8E5-45C4-A110-BB10A8009B8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5"/>
          <a:stretch/>
        </p:blipFill>
        <p:spPr bwMode="auto">
          <a:xfrm>
            <a:off x="3108325" y="5005388"/>
            <a:ext cx="5367338" cy="7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txp_fig">
            <a:extLst>
              <a:ext uri="{FF2B5EF4-FFF2-40B4-BE49-F238E27FC236}">
                <a16:creationId xmlns:a16="http://schemas.microsoft.com/office/drawing/2014/main" id="{941E95F0-4451-4895-87D3-D111BD08B6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419600" cy="4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txp_fig">
            <a:extLst>
              <a:ext uri="{FF2B5EF4-FFF2-40B4-BE49-F238E27FC236}">
                <a16:creationId xmlns:a16="http://schemas.microsoft.com/office/drawing/2014/main" id="{E37BE4C0-1FF5-427A-A7E1-80D2071715C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38" b="-1549"/>
          <a:stretch/>
        </p:blipFill>
        <p:spPr bwMode="auto">
          <a:xfrm>
            <a:off x="3124200" y="5779209"/>
            <a:ext cx="5367338" cy="6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15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0E2096B-25EA-441B-B0D1-5C14AE08D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566988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Set derivative to zero, and solve!</a:t>
            </a:r>
          </a:p>
          <a:p>
            <a:endParaRPr lang="en-US" dirty="0"/>
          </a:p>
        </p:txBody>
      </p:sp>
      <p:pic>
        <p:nvPicPr>
          <p:cNvPr id="24" name="Picture 9" descr="txp_fig">
            <a:extLst>
              <a:ext uri="{FF2B5EF4-FFF2-40B4-BE49-F238E27FC236}">
                <a16:creationId xmlns:a16="http://schemas.microsoft.com/office/drawing/2014/main" id="{4DBFCFC1-5777-4CFE-9038-5B3A6BD302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478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763DA-1C11-49A1-969E-ADBA6CF557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799" y="3100388"/>
            <a:ext cx="3772203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CA8378-A828-43D4-812F-7BC53ECF0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014788"/>
            <a:ext cx="4978400" cy="848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6755AB-9D18-464A-8871-FCEC759D01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4271" y="4852988"/>
            <a:ext cx="4894729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82DCDB-2919-445A-8E5A-EFA5E9F84F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5767388"/>
            <a:ext cx="2209800" cy="729378"/>
          </a:xfrm>
          <a:prstGeom prst="rect">
            <a:avLst/>
          </a:prstGeom>
        </p:spPr>
      </p:pic>
      <p:grpSp>
        <p:nvGrpSpPr>
          <p:cNvPr id="29" name="Group 11">
            <a:extLst>
              <a:ext uri="{FF2B5EF4-FFF2-40B4-BE49-F238E27FC236}">
                <a16:creationId xmlns:a16="http://schemas.microsoft.com/office/drawing/2014/main" id="{8829E02E-CC16-483B-A7C2-AF9D1C699241}"/>
              </a:ext>
            </a:extLst>
          </p:cNvPr>
          <p:cNvGrpSpPr/>
          <p:nvPr/>
        </p:nvGrpSpPr>
        <p:grpSpPr>
          <a:xfrm>
            <a:off x="1981200" y="2990265"/>
            <a:ext cx="3886200" cy="3539123"/>
            <a:chOff x="304800" y="3014077"/>
            <a:chExt cx="3886200" cy="35391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4C965D-15CF-44DA-817E-582D4A44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3014077"/>
              <a:ext cx="2514600" cy="12531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AD84E1-8A15-487E-9809-60CF4473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005" y="5867400"/>
              <a:ext cx="952995" cy="685800"/>
            </a:xfrm>
            <a:prstGeom prst="rect">
              <a:avLst/>
            </a:prstGeom>
          </p:spPr>
        </p:pic>
      </p:grpSp>
      <p:pic>
        <p:nvPicPr>
          <p:cNvPr id="32" name="Picture 7" descr="txp_fig">
            <a:extLst>
              <a:ext uri="{FF2B5EF4-FFF2-40B4-BE49-F238E27FC236}">
                <a16:creationId xmlns:a16="http://schemas.microsoft.com/office/drawing/2014/main" id="{73306511-3DD2-4DAD-806B-062032D0AF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767388"/>
            <a:ext cx="3436938" cy="76993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84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How do we estimate the conditional probability tables?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Maximum Likelihood, which corresponds to counting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Need to be careful though … let’s see what can go wrong..</a:t>
            </a:r>
          </a:p>
        </p:txBody>
      </p:sp>
    </p:spTree>
    <p:extLst>
      <p:ext uri="{BB962C8B-B14F-4D97-AF65-F5344CB8AC3E}">
        <p14:creationId xmlns:p14="http://schemas.microsoft.com/office/powerpoint/2010/main" val="4277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i="1" dirty="0"/>
              <a:t>relative </a:t>
            </a:r>
            <a:r>
              <a:rPr lang="en-US" sz="2000" dirty="0"/>
              <a:t>probabilities (odds ratios):</a:t>
            </a:r>
          </a:p>
          <a:p>
            <a:pPr eaLnBrk="1" hangingPunct="1"/>
            <a:endParaRPr lang="en-US" sz="2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on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u="sng" dirty="0">
                <a:latin typeface="Calibri"/>
                <a:cs typeface="Calibri"/>
              </a:rPr>
              <a:t>Overfitting</a:t>
            </a:r>
            <a:r>
              <a:rPr lang="en-US" sz="1600" dirty="0">
                <a:latin typeface="Calibri"/>
                <a:cs typeface="Calibri"/>
              </a:rPr>
              <a:t>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u="sng" dirty="0">
                <a:latin typeface="Calibri"/>
                <a:cs typeface="Calibri"/>
              </a:rPr>
              <a:t>Underfitting</a:t>
            </a:r>
            <a:r>
              <a:rPr lang="en-US" sz="1600" dirty="0">
                <a:latin typeface="Calibri"/>
                <a:cs typeface="Calibri"/>
              </a:rPr>
              <a:t>: fits the training set poorly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Can derive this estimate with </a:t>
            </a:r>
            <a:r>
              <a:rPr lang="en-US" sz="2000" i="1" dirty="0" err="1">
                <a:latin typeface="Calibri"/>
                <a:cs typeface="Calibri"/>
              </a:rPr>
              <a:t>Dirichlet</a:t>
            </a:r>
            <a:r>
              <a:rPr lang="en-US" sz="2000" i="1" dirty="0">
                <a:latin typeface="Calibri"/>
                <a:cs typeface="Calibri"/>
              </a:rPr>
              <a:t> priors</a:t>
            </a:r>
            <a:r>
              <a:rPr lang="en-US" sz="2000" dirty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Laplace Smoothing Can Be More Formally Derived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Another option is to consider the most likely parameter value given the data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2833688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“right” choice of P(theta) -&gt; Laplace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 practice, Laplace can perform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if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even better ways to estimate parameters, as well as details of the math, see cs281a, cs288</a:t>
            </a:r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B5F996-8D5F-4577-9FCC-86B1EC68EAC0}"/>
              </a:ext>
            </a:extLst>
          </p:cNvPr>
          <p:cNvGrpSpPr>
            <a:grpSpLocks/>
          </p:cNvGrpSpPr>
          <p:nvPr/>
        </p:nvGrpSpPr>
        <p:grpSpPr bwMode="auto">
          <a:xfrm>
            <a:off x="9563100" y="1600200"/>
            <a:ext cx="1600200" cy="1454944"/>
            <a:chOff x="3168" y="1584"/>
            <a:chExt cx="1536" cy="15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EAA93F-1F75-4F8F-9578-46CB5CF0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48E8FA-D6D7-4BD9-A830-C96792CE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10832B-896B-4030-9612-FE6F6AAA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18F911-78D3-4FF3-BD62-D5399957B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D86289-4019-4A27-9C4D-A22C5340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F0FF24-886A-48A6-85B8-3870374F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244785-18FD-46D9-973F-02947E44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006B40-118F-4B42-8AE3-1E52F920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6CAEA0-1F1D-4AE0-AFC4-26CB5ED2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6A75AD-2536-4279-B26C-DA3DCF144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F6145E-65AF-448C-8CEB-E3DC50B7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1997F-4B87-47C5-98CA-E5FD679C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F9786E-8F75-49CD-A965-1EA95F0F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2AC772-82D6-4280-8B4D-4217032BC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62E968-1C5E-422E-809B-652242A01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1A6E74-3026-4D37-9A78-235AB9DE5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4324C3-1C42-4F7A-8E00-E52D22C6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C6E171-4A6C-4507-AA7E-CC93FC1BB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9D71BE-7D03-49AE-9A03-7F6B6C723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36AD55-2DF6-4F0E-A0CA-8A00BA95A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ADB9B3-9B95-4152-8E15-82D8B002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1FA07D-E4B5-4B45-9F3F-53AAB8C8E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67D8EA-F232-41A4-9B86-C5DDBD613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869D66-0A0D-4A17-8FCA-589403610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983714-2B48-49FC-BD0A-358435B3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15AA73-85CD-4E4A-8824-DE50E2EBB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11D925-7DC6-4909-BD33-D2C2F9C41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D6EC1A-4BE6-4277-A242-66A44CF1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86F254-D9D7-4661-8C8A-B719F2F3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407BCB-A115-43E4-94BC-0224E0DA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2300F2-E094-46E6-957C-2BD405277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23741D-16A4-4D90-BA27-13B08F7B1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DE9953-712C-4279-A90A-3E22AC16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6F82C4-A803-480E-BD02-7AF213EB2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2985E91-8BA2-4583-B19E-B744D0D7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CE55C4-42E4-4FA1-94F5-DCBD82F62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AFACF7-EAE1-4F2C-BE3B-085B77FB2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C7B8D1-9993-4040-8886-F66673DF1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824561-2C47-44F1-8A87-C35E42DC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11F5E5-DE42-41CA-8518-4E0A3648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FC8167-1F5A-418A-8DAF-F4FF55A6B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CF0F732-88C3-46EC-8BF5-C77DAAA9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363DDA-0856-4B50-B0BF-C36D4374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969F877-BE22-437A-9F4E-FCFE3B1A6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63054C-B0E6-441C-AC35-693D48C1A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2291E3-8B6B-411C-85CC-A15FFBF7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E36055-0B75-48C0-B22D-B44CA605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158D01B-F642-4CA8-8BF1-F3940D5B8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C68CFF-A992-4846-936A-53152E36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26D23C1-7EE2-42B1-8FB0-4B31852E2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34D0CF6-530D-4FDD-8B93-EFC18408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3C8E0C-3D8B-415A-B944-FC8FE9E45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CD02AEB-A31E-44E7-B569-CD86240D9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67AA3D-6B6A-4B54-8C8B-87DFCB1E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083F1F0-F9F3-4D33-B74D-5C620350A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F99197-B3E2-4C8A-B739-AE20C907B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A3D6E1B-E94A-4E03-AC60-96AAA3BD1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98D4678-4E92-4644-B7C7-5B8BB412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8BF20E-7EA3-4E42-B8EA-D54628B7E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9D2E59-3B13-4D60-AF8C-13910095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166B268-C30E-413C-8858-2DF4FBE1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B0BC048-EF47-454F-BFD9-3FD017D1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E965482-DDF8-4EEC-8170-DB201B82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FCEE5CD-B0EC-4A59-9882-D53691F6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Features: The attributes used to make the ham / spam decision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Text Patterns: $</a:t>
            </a:r>
            <a:r>
              <a:rPr lang="en-US" sz="2000" dirty="0" err="1"/>
              <a:t>dd</a:t>
            </a:r>
            <a:r>
              <a:rPr lang="en-US" sz="2000" dirty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Non-text: </a:t>
            </a:r>
            <a:r>
              <a:rPr lang="en-US" sz="2000" dirty="0" err="1"/>
              <a:t>SenderInContacts</a:t>
            </a:r>
            <a:r>
              <a:rPr lang="en-US" sz="2000" dirty="0"/>
              <a:t>, </a:t>
            </a:r>
            <a:r>
              <a:rPr lang="en-US" sz="2000" dirty="0" err="1"/>
              <a:t>WidelyBroadcast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Practical Tip: 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</a:rPr>
              <a:t>confidence </a:t>
            </a:r>
            <a:r>
              <a:rPr lang="en-US" sz="200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Posterior over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384425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  <p:extLst>
      <p:ext uri="{BB962C8B-B14F-4D97-AF65-F5344CB8AC3E}">
        <p14:creationId xmlns:p14="http://schemas.microsoft.com/office/powerpoint/2010/main" val="199036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Features: </a:t>
            </a:r>
            <a:r>
              <a:rPr lang="en-US" sz="2000" dirty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Shape Patterns: </a:t>
            </a:r>
            <a:r>
              <a:rPr lang="en-US" sz="2000" dirty="0" err="1">
                <a:latin typeface="Calibri"/>
                <a:cs typeface="Calibri"/>
              </a:rPr>
              <a:t>NumComponents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AspectRatio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NumLoops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EF210F4F-1441-4339-AE97-AD89E5A0FB94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1366266"/>
            <a:ext cx="1676400" cy="1570038"/>
            <a:chOff x="3168" y="1584"/>
            <a:chExt cx="1536" cy="1536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84D7CBED-68BD-4231-A286-A646AC38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ADFDF1F-F4A9-4832-8B20-BE1DB4179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C797BD7A-2D63-4D9F-878E-D94749261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1CA132FC-EB4C-4403-B222-DFA5A0F5F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72D260AA-066C-4B6E-804E-EB894AC9B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039C553F-9182-4943-91AF-E34E1ACB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C0C596E0-34DF-45AF-990C-604511552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7256F86-BA65-467F-B115-63F1BFF09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7CAF1456-40CD-43E8-AD20-169F39F90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3D2691A8-FADD-4F36-9F66-7662EB9C1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CE740500-5C12-4BB7-A883-0022CF15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9E77C68B-AB84-4C59-83AB-08772A33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E4593704-2C75-473E-8A65-A1C3A1816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05789372-5DA0-42C3-A4C5-4A159116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E5CBDF6E-B268-45D4-AEF2-C78E8A238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BCCBE5AD-8373-4F61-B71F-DBF217AC3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DE0A6A24-2151-4917-8D8B-BAB3DACF3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7AD4A51E-AE78-410A-9FD9-A0BE464F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D8503096-A3BC-4EDC-852A-715CFB936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475068EC-44EF-4320-8AA8-223C46F19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9D17EDEE-B2A6-435F-A5E9-983B211E6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48ECD17B-E290-4A8C-9410-E02B6E72A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7A7C39B9-BFB6-4B7A-9B08-2D57BB90B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1E670FD8-50E0-4963-AB8E-12B7C6D8F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577CA98-130F-401F-9CF4-BBE944377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384B8271-AD97-4873-A2A1-8B091D69D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31A4F751-266E-4296-930B-9A31F6C5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622C22C8-C1A2-4E8C-B34D-19DADA6FA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2112B400-254A-4ECE-B7F2-FF29F3DC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ED668D83-C237-48B5-A721-45A50FC02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11A86099-CC05-4B70-BC5E-253F082A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A3312D9A-AFF7-4FB1-8497-C3A44F7BB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6154A3EF-6922-4CF4-AF95-A16B25FE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935D8057-3E99-482E-8606-FFC6DD77D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92CE3ADA-BE14-4375-BFC1-FD189F5AF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D4400713-CEE5-4F50-98D1-FA6E909ED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6A58E971-5EB9-4F17-A1C0-1FBCD3386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3DFB318F-FD76-47C0-895A-403AC4F61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D163EAC5-7B9E-48D8-99C4-CA4F156EB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F1475F16-AADA-49B7-ADD1-B5A45B9B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05A48A9D-1D3E-437C-A322-CD1639AF4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2EC5682D-245C-4D77-AE77-E0CD9EB7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7DD13990-533A-45D8-A44C-1C1EDE84F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B0F782ED-6335-4642-89C9-E510E77C5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A88FF1B2-3335-4F67-8A1E-A2C282D5A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5BDF9A43-F367-4D01-9FE7-5F25C99C8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EC40FA1C-A3F3-417A-9CAB-4E6228CD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E69E5BE4-BC66-46FB-BAE3-0C04969D3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504569BC-17AE-4CFD-9CDF-EC0B54527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7986BFAF-D08A-4B32-A335-1E89D9A3C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A77882A8-959A-48CF-B586-FCD1AC58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4F80AEBB-9EF9-4C92-893C-AFBC31726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AFA2CCB6-8A18-4809-8869-5EBD88D58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1EDEACD6-C616-44F0-8F0D-BC17E535D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6347E5DF-29F1-4460-98EB-B0465BC5D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69080E82-5CE1-417B-8CC9-28AA6F0C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98D8DF37-80B0-4C77-9761-E0DC4DAA6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E8AB61F5-2CDE-48B2-9EC9-78136300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55A49F1C-F1F4-4FD7-86DB-706E1463A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67D6D279-C274-4519-9723-27D979CE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39E42C4C-C8E6-4A66-A6AD-71FACEE6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A13A094A-5C5A-4BE8-92A5-45CAFDE69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1">
              <a:extLst>
                <a:ext uri="{FF2B5EF4-FFF2-40B4-BE49-F238E27FC236}">
                  <a16:creationId xmlns:a16="http://schemas.microsoft.com/office/drawing/2014/main" id="{1D31E464-7D75-457E-9B05-13F27AD10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2">
              <a:extLst>
                <a:ext uri="{FF2B5EF4-FFF2-40B4-BE49-F238E27FC236}">
                  <a16:creationId xmlns:a16="http://schemas.microsoft.com/office/drawing/2014/main" id="{9E0D0393-8DD9-4869-A3E9-93661BDC7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Spam detection</a:t>
            </a:r>
            <a:br>
              <a:rPr lang="en-US" sz="2000" dirty="0"/>
            </a:br>
            <a:r>
              <a:rPr lang="en-US" sz="2000" dirty="0"/>
              <a:t>input: document; classes: spam /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OCR</a:t>
            </a:r>
            <a:br>
              <a:rPr lang="en-US" sz="2000" dirty="0"/>
            </a:br>
            <a:r>
              <a:rPr lang="en-US" sz="2000" dirty="0"/>
              <a:t>input: images; classes: characters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Medical diagnosis</a:t>
            </a:r>
            <a:br>
              <a:rPr lang="en-US" sz="2000" dirty="0"/>
            </a:br>
            <a:r>
              <a:rPr lang="en-US" sz="2000" dirty="0"/>
              <a:t>input: symptoms; classes: diseases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Automatic essay grading</a:t>
            </a:r>
            <a:br>
              <a:rPr lang="en-US" sz="2000" dirty="0"/>
            </a:br>
            <a:r>
              <a:rPr lang="en-US" sz="2000" dirty="0"/>
              <a:t>input: document; classes: grades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Fraud detection</a:t>
            </a:r>
            <a:br>
              <a:rPr lang="en-US" sz="2000" dirty="0"/>
            </a:br>
            <a:r>
              <a:rPr lang="en-US" sz="2000" dirty="0"/>
              <a:t>input: account activity; classes: fraud / no fraud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/>
              <a:t>Model-based approach</a:t>
            </a:r>
          </a:p>
          <a:p>
            <a:pPr lvl="1"/>
            <a:r>
              <a:rPr lang="en-US" sz="2400" dirty="0"/>
              <a:t>Build a model (e.g. Bayes’ net) where both the label and features are random variables</a:t>
            </a:r>
          </a:p>
          <a:p>
            <a:pPr lvl="1"/>
            <a:r>
              <a:rPr lang="en-US" sz="2400" dirty="0"/>
              <a:t>Instantiate any observed features</a:t>
            </a:r>
          </a:p>
          <a:p>
            <a:pPr lvl="1"/>
            <a:r>
              <a:rPr lang="en-US" sz="2400" dirty="0"/>
              <a:t>Query for the distribution of the label conditioned on the features</a:t>
            </a:r>
          </a:p>
          <a:p>
            <a:pPr lvl="4"/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What structure should the BN have?</a:t>
            </a:r>
          </a:p>
          <a:p>
            <a:pPr lvl="1"/>
            <a:r>
              <a:rPr lang="en-US" sz="2400" dirty="0"/>
              <a:t>How should we learn its parameters?</a:t>
            </a:r>
            <a:endParaRPr lang="en-US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76.788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Y)&#10;\]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485.317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W_1|Y)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485.317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W_2|Y)&#10;\]&#10;&#10;\end{document}"/>
  <p:tag name="IGUANATEXSIZE" val="20"/>
  <p:tag name="IGUANATEXCURSOR" val="206"/>
  <p:tag name="TRANSPARENCY" val="True"/>
  <p:tag name="FILENAME" val=""/>
  <p:tag name="INPUTTYPE" val="0"/>
  <p:tag name="LATEXENGINEID" val="1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61.870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red}) = \theta&#10;\]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31.1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blue}) = 1-\theta&#10;\]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183.025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= \theta&#10;\]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80.2611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\theta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384.803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(1-\theta)&#10;\]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\ln P({\cal D} \mid \theta) \\&#10;&amp; = &amp; \arg\max_\theta \ \ \ln \theta^{\alpha_H} (1-\theta)^{\alpha_T}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06"/>
  <p:tag name="PICTUREFILESIZE" val="274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\theta}_{MLE} &amp; = &amp; \frac{\alpha_H}{\alpha_H+{\alpha_T}}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2"/>
  <p:tag name="PICTUREFILESIZE" val="104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51382</TotalTime>
  <Words>2926</Words>
  <Application>Microsoft Macintosh PowerPoint</Application>
  <PresentationFormat>Widescreen</PresentationFormat>
  <Paragraphs>650</Paragraphs>
  <Slides>45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Courier New</vt:lpstr>
      <vt:lpstr>Helvetica</vt:lpstr>
      <vt:lpstr>Symbol</vt:lpstr>
      <vt:lpstr>Times New Roman</vt:lpstr>
      <vt:lpstr>Verdana</vt:lpstr>
      <vt:lpstr>Wingdings</vt:lpstr>
      <vt:lpstr>dan-berkeley-nlp-v1</vt:lpstr>
      <vt:lpstr>CS 188: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Naïve Bayes for Digits: Conditional Probabilities</vt:lpstr>
      <vt:lpstr>General Naïve Bayes</vt:lpstr>
      <vt:lpstr>Inference for Naïve Bayes</vt:lpstr>
      <vt:lpstr>A Spam Filter</vt:lpstr>
      <vt:lpstr>Naïve Bayes for Text</vt:lpstr>
      <vt:lpstr>Naïve Bayes for Text</vt:lpstr>
      <vt:lpstr>Example: Spam Filtering</vt:lpstr>
      <vt:lpstr>Spam Example</vt:lpstr>
      <vt:lpstr>General Naïve Bayes</vt:lpstr>
      <vt:lpstr>Parameter Estimation</vt:lpstr>
      <vt:lpstr>Parameter Estimation with Maximum Likelihood</vt:lpstr>
      <vt:lpstr>Your First Consulting Job</vt:lpstr>
      <vt:lpstr>Your First Consulting Job</vt:lpstr>
      <vt:lpstr>Parameter Estimation with Maximum Likelihood</vt:lpstr>
      <vt:lpstr>Parameter Estimation with Maximum Likelihood</vt:lpstr>
      <vt:lpstr>Parameter Estimation with Maximum Likelihood</vt:lpstr>
      <vt:lpstr>Underfitting and Overfitting</vt:lpstr>
      <vt:lpstr>Example: Overfitting</vt:lpstr>
      <vt:lpstr>Example: Overfitting</vt:lpstr>
      <vt:lpstr>Overfitting</vt:lpstr>
      <vt:lpstr>Training and Testing</vt:lpstr>
      <vt:lpstr>Important Concepts</vt:lpstr>
      <vt:lpstr>Generalization and Overfitting</vt:lpstr>
      <vt:lpstr>Smoothing</vt:lpstr>
      <vt:lpstr>Unseen Events</vt:lpstr>
      <vt:lpstr>Laplace Smoothing</vt:lpstr>
      <vt:lpstr>Laplace Smoothing</vt:lpstr>
      <vt:lpstr>Laplace Smoothing Can Be More Formally Derived</vt:lpstr>
      <vt:lpstr>Estimation: Linear Interpolation* </vt:lpstr>
      <vt:lpstr>Real NB: Smoothing</vt:lpstr>
      <vt:lpstr>Tuning</vt:lpstr>
      <vt:lpstr>Tuning on Held-Out Data</vt:lpstr>
      <vt:lpstr>Practical Tip: Baselines</vt:lpstr>
      <vt:lpstr>Confidences from a Classifier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2707</cp:revision>
  <dcterms:created xsi:type="dcterms:W3CDTF">2004-08-27T04:16:05Z</dcterms:created>
  <dcterms:modified xsi:type="dcterms:W3CDTF">2021-11-04T06:31:13Z</dcterms:modified>
</cp:coreProperties>
</file>