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34"/>
  </p:notesMasterIdLst>
  <p:handoutMasterIdLst>
    <p:handoutMasterId r:id="rId35"/>
  </p:handoutMasterIdLst>
  <p:sldIdLst>
    <p:sldId id="482" r:id="rId2"/>
    <p:sldId id="483" r:id="rId3"/>
    <p:sldId id="484" r:id="rId4"/>
    <p:sldId id="485" r:id="rId5"/>
    <p:sldId id="486" r:id="rId6"/>
    <p:sldId id="487" r:id="rId7"/>
    <p:sldId id="488" r:id="rId8"/>
    <p:sldId id="489" r:id="rId9"/>
    <p:sldId id="490" r:id="rId10"/>
    <p:sldId id="491" r:id="rId11"/>
    <p:sldId id="492" r:id="rId12"/>
    <p:sldId id="493" r:id="rId13"/>
    <p:sldId id="494" r:id="rId14"/>
    <p:sldId id="495" r:id="rId15"/>
    <p:sldId id="496" r:id="rId16"/>
    <p:sldId id="497" r:id="rId17"/>
    <p:sldId id="498" r:id="rId18"/>
    <p:sldId id="499" r:id="rId19"/>
    <p:sldId id="500" r:id="rId20"/>
    <p:sldId id="501" r:id="rId21"/>
    <p:sldId id="503" r:id="rId22"/>
    <p:sldId id="502" r:id="rId23"/>
    <p:sldId id="504" r:id="rId24"/>
    <p:sldId id="505" r:id="rId25"/>
    <p:sldId id="506" r:id="rId26"/>
    <p:sldId id="507" r:id="rId27"/>
    <p:sldId id="508" r:id="rId28"/>
    <p:sldId id="509" r:id="rId29"/>
    <p:sldId id="510" r:id="rId30"/>
    <p:sldId id="511" r:id="rId31"/>
    <p:sldId id="512" r:id="rId32"/>
    <p:sldId id="513" r:id="rId33"/>
  </p:sldIdLst>
  <p:sldSz cx="12192000" cy="6858000"/>
  <p:notesSz cx="7315200" cy="9601200"/>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189"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377"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566"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754"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5943" algn="l" defTabSz="914377" rtl="0" eaLnBrk="1" latinLnBrk="0" hangingPunct="1">
      <a:defRPr kern="1200">
        <a:solidFill>
          <a:schemeClr val="tx1"/>
        </a:solidFill>
        <a:latin typeface="Arial" pitchFamily="34" charset="0"/>
        <a:ea typeface="ＭＳ Ｐゴシック" pitchFamily="34" charset="-128"/>
        <a:cs typeface="+mn-cs"/>
      </a:defRPr>
    </a:lvl6pPr>
    <a:lvl7pPr marL="2743131" algn="l" defTabSz="914377" rtl="0" eaLnBrk="1" latinLnBrk="0" hangingPunct="1">
      <a:defRPr kern="1200">
        <a:solidFill>
          <a:schemeClr val="tx1"/>
        </a:solidFill>
        <a:latin typeface="Arial" pitchFamily="34" charset="0"/>
        <a:ea typeface="ＭＳ Ｐゴシック" pitchFamily="34" charset="-128"/>
        <a:cs typeface="+mn-cs"/>
      </a:defRPr>
    </a:lvl7pPr>
    <a:lvl8pPr marL="3200320" algn="l" defTabSz="914377" rtl="0" eaLnBrk="1" latinLnBrk="0" hangingPunct="1">
      <a:defRPr kern="1200">
        <a:solidFill>
          <a:schemeClr val="tx1"/>
        </a:solidFill>
        <a:latin typeface="Arial" pitchFamily="34" charset="0"/>
        <a:ea typeface="ＭＳ Ｐゴシック" pitchFamily="34" charset="-128"/>
        <a:cs typeface="+mn-cs"/>
      </a:defRPr>
    </a:lvl8pPr>
    <a:lvl9pPr marL="3657509" algn="l" defTabSz="914377"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FF42"/>
    <a:srgbClr val="FFFF00"/>
    <a:srgbClr val="3333FF"/>
    <a:srgbClr val="FF3300"/>
    <a:srgbClr val="CC00CC"/>
    <a:srgbClr val="FFCC00"/>
    <a:srgbClr val="FF9999"/>
    <a:srgbClr val="9900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3" autoAdjust="0"/>
    <p:restoredTop sz="94718"/>
  </p:normalViewPr>
  <p:slideViewPr>
    <p:cSldViewPr>
      <p:cViewPr varScale="1">
        <p:scale>
          <a:sx n="114" d="100"/>
          <a:sy n="114" d="100"/>
        </p:scale>
        <p:origin x="200"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C3576A76-EAAE-494F-9F7F-EC8DD1141BE5}" type="slidenum">
              <a:rPr lang="en-US"/>
              <a:pPr/>
              <a:t>‹#›</a:t>
            </a:fld>
            <a:endParaRPr lang="en-US"/>
          </a:p>
        </p:txBody>
      </p:sp>
    </p:spTree>
    <p:extLst>
      <p:ext uri="{BB962C8B-B14F-4D97-AF65-F5344CB8AC3E}">
        <p14:creationId xmlns:p14="http://schemas.microsoft.com/office/powerpoint/2010/main" val="40359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993E6AE6-BA58-4D01-BFA7-9066FA1BC529}" type="slidenum">
              <a:rPr lang="en-US"/>
              <a:pPr/>
              <a:t>‹#›</a:t>
            </a:fld>
            <a:endParaRPr lang="en-US"/>
          </a:p>
        </p:txBody>
      </p:sp>
    </p:spTree>
    <p:extLst>
      <p:ext uri="{BB962C8B-B14F-4D97-AF65-F5344CB8AC3E}">
        <p14:creationId xmlns:p14="http://schemas.microsoft.com/office/powerpoint/2010/main" val="205007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189"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377"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566"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754"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993E6AE6-BA58-4D01-BFA7-9066FA1BC529}" type="slidenum">
              <a:rPr lang="en-US" smtClean="0"/>
              <a:pPr/>
              <a:t>1</a:t>
            </a:fld>
            <a:endParaRPr lang="en-US"/>
          </a:p>
        </p:txBody>
      </p:sp>
    </p:spTree>
    <p:extLst>
      <p:ext uri="{BB962C8B-B14F-4D97-AF65-F5344CB8AC3E}">
        <p14:creationId xmlns:p14="http://schemas.microsoft.com/office/powerpoint/2010/main" val="351725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6F41D82-CFF6-49DA-BB1F-0BF0014E07B6}" type="slidenum">
              <a:rPr lang="en-US" sz="1300"/>
              <a:pPr eaLnBrk="1" hangingPunct="1"/>
              <a:t>28</a:t>
            </a:fld>
            <a:endParaRPr lang="en-US" sz="1300"/>
          </a:p>
        </p:txBody>
      </p:sp>
      <p:sp>
        <p:nvSpPr>
          <p:cNvPr id="52226" name="Rectangle 2"/>
          <p:cNvSpPr>
            <a:spLocks noGrp="1" noRot="1" noChangeAspect="1" noChangeArrowheads="1" noTextEdit="1"/>
          </p:cNvSpPr>
          <p:nvPr>
            <p:ph type="sldImg"/>
          </p:nvPr>
        </p:nvSpPr>
        <p:spPr>
          <a:xfrm>
            <a:off x="457200" y="720725"/>
            <a:ext cx="6400800" cy="3600450"/>
          </a:xfrm>
          <a:ln/>
        </p:spPr>
      </p:sp>
      <p:sp>
        <p:nvSpPr>
          <p:cNvPr id="5222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5784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2F25A04-AD2E-44F3-AFC4-F98EA25C7AF0}" type="slidenum">
              <a:rPr lang="en-US" sz="1300"/>
              <a:pPr eaLnBrk="1" hangingPunct="1"/>
              <a:t>29</a:t>
            </a:fld>
            <a:endParaRPr lang="en-US" sz="1300"/>
          </a:p>
        </p:txBody>
      </p:sp>
      <p:sp>
        <p:nvSpPr>
          <p:cNvPr id="54274" name="Rectangle 2"/>
          <p:cNvSpPr>
            <a:spLocks noGrp="1" noRot="1" noChangeAspect="1" noChangeArrowheads="1" noTextEdit="1"/>
          </p:cNvSpPr>
          <p:nvPr>
            <p:ph type="sldImg"/>
          </p:nvPr>
        </p:nvSpPr>
        <p:spPr>
          <a:xfrm>
            <a:off x="457200" y="720725"/>
            <a:ext cx="6400800" cy="3600450"/>
          </a:xfrm>
          <a:ln/>
        </p:spPr>
      </p:sp>
      <p:sp>
        <p:nvSpPr>
          <p:cNvPr id="5427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69674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31FDCF-3A5F-45BB-BE78-2255FC240CFB}" type="slidenum">
              <a:rPr lang="en-US" sz="1300"/>
              <a:pPr eaLnBrk="1" hangingPunct="1"/>
              <a:t>30</a:t>
            </a:fld>
            <a:endParaRPr lang="en-US" sz="1300"/>
          </a:p>
        </p:txBody>
      </p:sp>
      <p:sp>
        <p:nvSpPr>
          <p:cNvPr id="56322" name="Rectangle 2"/>
          <p:cNvSpPr>
            <a:spLocks noGrp="1" noRot="1" noChangeAspect="1" noChangeArrowheads="1" noTextEdit="1"/>
          </p:cNvSpPr>
          <p:nvPr>
            <p:ph type="sldImg"/>
          </p:nvPr>
        </p:nvSpPr>
        <p:spPr>
          <a:xfrm>
            <a:off x="457200" y="720725"/>
            <a:ext cx="6400800" cy="3600450"/>
          </a:xfrm>
          <a:ln/>
        </p:spPr>
      </p:sp>
      <p:sp>
        <p:nvSpPr>
          <p:cNvPr id="5632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2570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150C38-8F90-468C-8ADD-18932126F018}" type="slidenum">
              <a:rPr lang="en-US" sz="1300"/>
              <a:pPr eaLnBrk="1" hangingPunct="1"/>
              <a:t>31</a:t>
            </a:fld>
            <a:endParaRPr lang="en-US" sz="1300"/>
          </a:p>
        </p:txBody>
      </p:sp>
      <p:sp>
        <p:nvSpPr>
          <p:cNvPr id="58370" name="Rectangle 2"/>
          <p:cNvSpPr>
            <a:spLocks noGrp="1" noRot="1" noChangeAspect="1" noChangeArrowheads="1" noTextEdit="1"/>
          </p:cNvSpPr>
          <p:nvPr>
            <p:ph type="sldImg"/>
          </p:nvPr>
        </p:nvSpPr>
        <p:spPr>
          <a:xfrm>
            <a:off x="457200" y="720725"/>
            <a:ext cx="6400800" cy="3600450"/>
          </a:xfrm>
          <a:ln/>
        </p:spPr>
      </p:sp>
      <p:sp>
        <p:nvSpPr>
          <p:cNvPr id="5837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2966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32</a:t>
            </a:fld>
            <a:endParaRPr lang="en-US"/>
          </a:p>
        </p:txBody>
      </p:sp>
    </p:spTree>
    <p:extLst>
      <p:ext uri="{BB962C8B-B14F-4D97-AF65-F5344CB8AC3E}">
        <p14:creationId xmlns:p14="http://schemas.microsoft.com/office/powerpoint/2010/main" val="232694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3</a:t>
            </a:fld>
            <a:endParaRPr lang="en-US" sz="1300"/>
          </a:p>
        </p:txBody>
      </p:sp>
    </p:spTree>
    <p:extLst>
      <p:ext uri="{BB962C8B-B14F-4D97-AF65-F5344CB8AC3E}">
        <p14:creationId xmlns:p14="http://schemas.microsoft.com/office/powerpoint/2010/main" val="43683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14</a:t>
            </a:fld>
            <a:endParaRPr lang="en-US" sz="1300"/>
          </a:p>
        </p:txBody>
      </p:sp>
    </p:spTree>
    <p:extLst>
      <p:ext uri="{BB962C8B-B14F-4D97-AF65-F5344CB8AC3E}">
        <p14:creationId xmlns:p14="http://schemas.microsoft.com/office/powerpoint/2010/main" val="234181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15</a:t>
            </a:fld>
            <a:endParaRPr lang="en-US"/>
          </a:p>
        </p:txBody>
      </p:sp>
    </p:spTree>
    <p:extLst>
      <p:ext uri="{BB962C8B-B14F-4D97-AF65-F5344CB8AC3E}">
        <p14:creationId xmlns:p14="http://schemas.microsoft.com/office/powerpoint/2010/main" val="33961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20</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457200" y="720725"/>
            <a:ext cx="6400800" cy="3600450"/>
          </a:xfrm>
          <a:ln/>
        </p:spPr>
      </p:sp>
      <p:sp>
        <p:nvSpPr>
          <p:cNvPr id="40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9508E5-0874-424A-AC6D-A47A8201704D}" type="slidenum">
              <a:rPr lang="en-US" sz="1300"/>
              <a:pPr eaLnBrk="1" hangingPunct="1"/>
              <a:t>22</a:t>
            </a:fld>
            <a:endParaRPr lang="en-US" sz="1300"/>
          </a:p>
        </p:txBody>
      </p:sp>
    </p:spTree>
    <p:extLst>
      <p:ext uri="{BB962C8B-B14F-4D97-AF65-F5344CB8AC3E}">
        <p14:creationId xmlns:p14="http://schemas.microsoft.com/office/powerpoint/2010/main" val="64974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457200" y="720725"/>
            <a:ext cx="6400800" cy="3600450"/>
          </a:xfrm>
          <a:ln/>
        </p:spPr>
      </p:sp>
      <p:sp>
        <p:nvSpPr>
          <p:cNvPr id="4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 name="Slide Number Placeholder 3"/>
          <p:cNvSpPr>
            <a:spLocks noGrp="1"/>
          </p:cNvSpPr>
          <p:nvPr>
            <p:ph type="sldNum" sz="quarter" idx="5"/>
          </p:nvPr>
        </p:nvSpPr>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E0D98D4-78BC-410E-807E-3CF904F29929}" type="slidenum">
              <a:rPr lang="en-US" sz="1300"/>
              <a:pPr eaLnBrk="1" hangingPunct="1"/>
              <a:t>25</a:t>
            </a:fld>
            <a:endParaRPr lang="en-US" sz="1300"/>
          </a:p>
        </p:txBody>
      </p:sp>
    </p:spTree>
    <p:extLst>
      <p:ext uri="{BB962C8B-B14F-4D97-AF65-F5344CB8AC3E}">
        <p14:creationId xmlns:p14="http://schemas.microsoft.com/office/powerpoint/2010/main" val="177028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67A021-EE08-411B-BCD8-80D56E705DA8}" type="slidenum">
              <a:rPr lang="en-US" sz="1300"/>
              <a:pPr eaLnBrk="1" hangingPunct="1"/>
              <a:t>26</a:t>
            </a:fld>
            <a:endParaRPr lang="en-US" sz="1300"/>
          </a:p>
        </p:txBody>
      </p:sp>
      <p:sp>
        <p:nvSpPr>
          <p:cNvPr id="48130" name="Rectangle 2"/>
          <p:cNvSpPr>
            <a:spLocks noGrp="1" noRot="1" noChangeAspect="1" noChangeArrowheads="1" noTextEdit="1"/>
          </p:cNvSpPr>
          <p:nvPr>
            <p:ph type="sldImg"/>
          </p:nvPr>
        </p:nvSpPr>
        <p:spPr>
          <a:xfrm>
            <a:off x="457200" y="720725"/>
            <a:ext cx="6400800" cy="3600450"/>
          </a:xfrm>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7859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D1D1D66-829D-40F7-87E0-0A1B418824B1}" type="slidenum">
              <a:rPr lang="en-US" sz="1300"/>
              <a:pPr eaLnBrk="1" hangingPunct="1"/>
              <a:t>27</a:t>
            </a:fld>
            <a:endParaRPr lang="en-US" sz="1300"/>
          </a:p>
        </p:txBody>
      </p:sp>
      <p:sp>
        <p:nvSpPr>
          <p:cNvPr id="50178" name="Rectangle 2"/>
          <p:cNvSpPr>
            <a:spLocks noGrp="1" noRot="1" noChangeAspect="1" noChangeArrowheads="1" noTextEdit="1"/>
          </p:cNvSpPr>
          <p:nvPr>
            <p:ph type="sldImg"/>
          </p:nvPr>
        </p:nvSpPr>
        <p:spPr>
          <a:xfrm>
            <a:off x="457200" y="720725"/>
            <a:ext cx="6400800" cy="3600450"/>
          </a:xfrm>
          <a:ln/>
        </p:spPr>
      </p:sp>
      <p:sp>
        <p:nvSpPr>
          <p:cNvPr id="5017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6475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66FBDBA-8484-455D-B245-CB37572AF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1F2AE3-E00A-49E3-84D4-020B69DEF9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FD293A6-559F-4294-A2FB-84D948A638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1BBA2E-7FD9-46B8-A226-C36B49A97B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E21409C-11F8-4378-A9C8-ED515D87E5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CF41DF-D8B8-41F6-9DEF-CF73457948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8BCC272-083A-4C84-813A-D9CF7008B0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20B74DA-79AF-4B05-95C9-B7F6D7E3AF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CAFD908-86D3-45AB-ADF7-3B2458B2F4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654A4C-ECA7-4D89-B689-5883706A9C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413666-7D53-408E-8CAE-D86E2DAC0D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fld id="{741FC258-4C93-4B3A-BC1B-47590C715D8C}" type="slidenum">
              <a:rPr lang="en-US" smtClean="0"/>
              <a:pPr/>
              <a:t>‹#›</a:t>
            </a:fld>
            <a:endParaRPr lang="en-US"/>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2.xml"/><Relationship Id="rId18" Type="http://schemas.openxmlformats.org/officeDocument/2006/relationships/image" Target="../media/image22.png"/><Relationship Id="rId3" Type="http://schemas.openxmlformats.org/officeDocument/2006/relationships/tags" Target="../tags/tag9.xml"/><Relationship Id="rId21" Type="http://schemas.openxmlformats.org/officeDocument/2006/relationships/image" Target="../media/image25.pn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21.png"/><Relationship Id="rId2" Type="http://schemas.openxmlformats.org/officeDocument/2006/relationships/tags" Target="../tags/tag8.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tags" Target="../tags/tag16.xml"/><Relationship Id="rId19" Type="http://schemas.openxmlformats.org/officeDocument/2006/relationships/image" Target="../media/image23.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8.png"/><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5"/>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Hidden Markov Models</a:t>
            </a:r>
          </a:p>
          <a:p>
            <a:pPr eaLnBrk="1" hangingPunct="1"/>
            <a:endParaRPr lang="en-US" sz="4300" dirty="0"/>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0" tIns="45718" rIns="91430" bIns="45718">
            <a:spAutoFit/>
          </a:bodyPr>
          <a:lstStyle/>
          <a:p>
            <a:pPr>
              <a:spcBef>
                <a:spcPct val="50000"/>
              </a:spcBef>
            </a:pPr>
            <a:endParaRPr lang="en-US">
              <a:latin typeface="Palatino"/>
              <a:cs typeface="Palatino"/>
            </a:endParaRPr>
          </a:p>
        </p:txBody>
      </p:sp>
      <p:sp>
        <p:nvSpPr>
          <p:cNvPr id="7" name="Text Box 8"/>
          <p:cNvSpPr txBox="1">
            <a:spLocks noChangeArrowheads="1"/>
          </p:cNvSpPr>
          <p:nvPr/>
        </p:nvSpPr>
        <p:spPr bwMode="auto">
          <a:xfrm>
            <a:off x="0" y="6003923"/>
            <a:ext cx="12192000" cy="692493"/>
          </a:xfrm>
          <a:prstGeom prst="rect">
            <a:avLst/>
          </a:prstGeom>
          <a:noFill/>
          <a:ln w="9525">
            <a:noFill/>
            <a:miter lim="800000"/>
            <a:headEnd/>
            <a:tailEnd/>
          </a:ln>
        </p:spPr>
        <p:txBody>
          <a:bodyPr wrap="square" lIns="68577" tIns="34288" rIns="68577" bIns="34288">
            <a:spAutoFit/>
          </a:bodyPr>
          <a:lstStyle/>
          <a:p>
            <a:pPr algn="ctr">
              <a:spcBef>
                <a:spcPct val="50000"/>
              </a:spcBef>
            </a:pPr>
            <a:r>
              <a:rPr lang="en-US" dirty="0">
                <a:latin typeface="Palatino"/>
                <a:cs typeface="Palatino"/>
              </a:rPr>
              <a:t>Instructor: Anca Dragan --- University of California, Berkeley</a:t>
            </a:r>
          </a:p>
          <a:p>
            <a:pPr algn="ctr">
              <a:spcBef>
                <a:spcPct val="50000"/>
              </a:spcBef>
            </a:pPr>
            <a:r>
              <a:rPr lang="en-US" sz="1500" dirty="0">
                <a:latin typeface="Palatino"/>
                <a:cs typeface="Palatino"/>
              </a:rPr>
              <a:t>[These slides were created by Dan Klein, Pieter </a:t>
            </a:r>
            <a:r>
              <a:rPr lang="en-US" sz="1500" dirty="0" err="1">
                <a:latin typeface="Palatino"/>
                <a:cs typeface="Palatino"/>
              </a:rPr>
              <a:t>Abbeel</a:t>
            </a:r>
            <a:r>
              <a:rPr lang="en-US" sz="1500" dirty="0">
                <a:latin typeface="Palatino"/>
                <a:cs typeface="Palatino"/>
              </a:rPr>
              <a:t>, and Anca. http://</a:t>
            </a:r>
            <a:r>
              <a:rPr lang="en-US" sz="1500" dirty="0" err="1">
                <a:latin typeface="Palatino"/>
                <a:cs typeface="Palatino"/>
              </a:rPr>
              <a:t>ai.berkeley.edu</a:t>
            </a:r>
            <a:r>
              <a:rPr lang="en-US" sz="1500" dirty="0">
                <a:latin typeface="Palatino"/>
                <a:cs typeface="Palatino"/>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57401"/>
            <a:ext cx="4177412" cy="3429000"/>
          </a:xfrm>
          <a:prstGeom prst="rect">
            <a:avLst/>
          </a:prstGeom>
        </p:spPr>
      </p:pic>
    </p:spTree>
    <p:extLst>
      <p:ext uri="{BB962C8B-B14F-4D97-AF65-F5344CB8AC3E}">
        <p14:creationId xmlns:p14="http://schemas.microsoft.com/office/powerpoint/2010/main" val="271773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98575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364799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extLst>
      <p:ext uri="{BB962C8B-B14F-4D97-AF65-F5344CB8AC3E}">
        <p14:creationId xmlns:p14="http://schemas.microsoft.com/office/powerpoint/2010/main" val="311326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556867823"/>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2513248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possible value of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extLst>
      <p:ext uri="{BB962C8B-B14F-4D97-AF65-F5344CB8AC3E}">
        <p14:creationId xmlns:p14="http://schemas.microsoft.com/office/powerpoint/2010/main" val="26151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extLst>
      <p:ext uri="{BB962C8B-B14F-4D97-AF65-F5344CB8AC3E}">
        <p14:creationId xmlns:p14="http://schemas.microsoft.com/office/powerpoint/2010/main" val="61158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19200"/>
            <a:ext cx="5954245" cy="5397615"/>
          </a:xfrm>
          <a:prstGeom prst="rect">
            <a:avLst/>
          </a:prstGeom>
        </p:spPr>
      </p:pic>
    </p:spTree>
    <p:extLst>
      <p:ext uri="{BB962C8B-B14F-4D97-AF65-F5344CB8AC3E}">
        <p14:creationId xmlns:p14="http://schemas.microsoft.com/office/powerpoint/2010/main" val="54773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a:t>
            </a:r>
          </a:p>
        </p:txBody>
      </p:sp>
      <p:pic>
        <p:nvPicPr>
          <p:cNvPr id="5" name="Picture 4" descr="Screen Shot 2014-08-21 at 7.3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111" y="1295400"/>
            <a:ext cx="6073778" cy="5107381"/>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2124792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(no beliefs)</a:t>
            </a:r>
          </a:p>
        </p:txBody>
      </p:sp>
      <p:pic>
        <p:nvPicPr>
          <p:cNvPr id="5" name="Pacman sonar (P4) -- no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143001"/>
            <a:ext cx="8305800" cy="5191126"/>
          </a:xfrm>
          <a:prstGeom prst="rect">
            <a:avLst/>
          </a:prstGeom>
        </p:spPr>
      </p:pic>
    </p:spTree>
    <p:extLst>
      <p:ext uri="{BB962C8B-B14F-4D97-AF65-F5344CB8AC3E}">
        <p14:creationId xmlns:p14="http://schemas.microsoft.com/office/powerpoint/2010/main" val="2737136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a:latin typeface="Calibri"/>
                <a:ea typeface="ＭＳ Ｐゴシック" pitchFamily="34" charset="-128"/>
                <a:cs typeface="Calibri"/>
              </a:rPr>
              <a:t>Hidden Markov Models</a:t>
            </a:r>
          </a:p>
        </p:txBody>
      </p:sp>
      <p:sp>
        <p:nvSpPr>
          <p:cNvPr id="36866" name="Rectangle 3"/>
          <p:cNvSpPr>
            <a:spLocks noGrp="1" noChangeArrowheads="1"/>
          </p:cNvSpPr>
          <p:nvPr>
            <p:ph idx="1"/>
          </p:nvPr>
        </p:nvSpPr>
        <p:spPr/>
        <p:txBody>
          <a:bodyPr/>
          <a:lstStyle/>
          <a:p>
            <a:pPr>
              <a:lnSpc>
                <a:spcPct val="90000"/>
              </a:lnSpc>
            </a:pPr>
            <a:r>
              <a:rPr lang="en-US" sz="2400" dirty="0">
                <a:latin typeface="Calibri"/>
                <a:ea typeface="ＭＳ Ｐゴシック" pitchFamily="34" charset="-128"/>
                <a:cs typeface="Calibri"/>
              </a:rPr>
              <a:t>Markov chains not so useful for most agents</a:t>
            </a:r>
          </a:p>
          <a:p>
            <a:pPr lvl="1">
              <a:lnSpc>
                <a:spcPct val="90000"/>
              </a:lnSpc>
            </a:pPr>
            <a:r>
              <a:rPr lang="en-US" sz="2000" dirty="0">
                <a:latin typeface="Calibri"/>
                <a:ea typeface="ＭＳ Ｐゴシック" pitchFamily="34" charset="-128"/>
                <a:cs typeface="Calibri"/>
              </a:rPr>
              <a:t>Need observations to update your beliefs</a:t>
            </a:r>
          </a:p>
          <a:p>
            <a:pPr lvl="1">
              <a:lnSpc>
                <a:spcPct val="90000"/>
              </a:lnSpc>
            </a:pPr>
            <a:endParaRPr lang="en-US" sz="2000" dirty="0">
              <a:latin typeface="Calibri"/>
              <a:ea typeface="ＭＳ Ｐゴシック" pitchFamily="34" charset="-128"/>
              <a:cs typeface="Calibri"/>
            </a:endParaRPr>
          </a:p>
          <a:p>
            <a:pPr>
              <a:lnSpc>
                <a:spcPct val="90000"/>
              </a:lnSpc>
            </a:pPr>
            <a:r>
              <a:rPr lang="en-US" sz="2400" dirty="0">
                <a:latin typeface="Calibri"/>
                <a:ea typeface="ＭＳ Ｐゴシック" pitchFamily="34" charset="-128"/>
                <a:cs typeface="Calibri"/>
              </a:rPr>
              <a:t>Hidden Markov models (HMMs)</a:t>
            </a:r>
          </a:p>
          <a:p>
            <a:pPr lvl="1">
              <a:lnSpc>
                <a:spcPct val="90000"/>
              </a:lnSpc>
            </a:pPr>
            <a:r>
              <a:rPr lang="en-US" sz="2000" dirty="0">
                <a:latin typeface="Calibri"/>
                <a:ea typeface="ＭＳ Ｐゴシック" pitchFamily="34" charset="-128"/>
                <a:cs typeface="Calibri"/>
              </a:rPr>
              <a:t>Underlying Markov chain over states X</a:t>
            </a:r>
          </a:p>
          <a:p>
            <a:pPr lvl="1">
              <a:lnSpc>
                <a:spcPct val="90000"/>
              </a:lnSpc>
            </a:pPr>
            <a:r>
              <a:rPr lang="en-US" sz="2000" dirty="0">
                <a:latin typeface="Calibri"/>
                <a:ea typeface="ＭＳ Ｐゴシック" pitchFamily="34" charset="-128"/>
                <a:cs typeface="Calibri"/>
              </a:rPr>
              <a:t>You observe outputs (effects) at each time step</a:t>
            </a:r>
          </a:p>
        </p:txBody>
      </p:sp>
      <p:sp>
        <p:nvSpPr>
          <p:cNvPr id="36867" name="Oval 4"/>
          <p:cNvSpPr>
            <a:spLocks noChangeArrowheads="1"/>
          </p:cNvSpPr>
          <p:nvPr/>
        </p:nvSpPr>
        <p:spPr bwMode="auto">
          <a:xfrm>
            <a:off x="5943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36868" name="AutoShape 5"/>
          <p:cNvCxnSpPr>
            <a:cxnSpLocks noChangeShapeType="1"/>
            <a:stCxn id="36867" idx="4"/>
            <a:endCxn id="36883" idx="0"/>
          </p:cNvCxnSpPr>
          <p:nvPr/>
        </p:nvCxnSpPr>
        <p:spPr bwMode="auto">
          <a:xfrm>
            <a:off x="6210300" y="48148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36869" name="Oval 6"/>
          <p:cNvSpPr>
            <a:spLocks noChangeArrowheads="1"/>
          </p:cNvSpPr>
          <p:nvPr/>
        </p:nvSpPr>
        <p:spPr bwMode="auto">
          <a:xfrm>
            <a:off x="2590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6870" name="AutoShape 7"/>
          <p:cNvCxnSpPr>
            <a:cxnSpLocks noChangeShapeType="1"/>
            <a:stCxn id="36869" idx="4"/>
            <a:endCxn id="36880" idx="0"/>
          </p:cNvCxnSpPr>
          <p:nvPr/>
        </p:nvCxnSpPr>
        <p:spPr bwMode="auto">
          <a:xfrm>
            <a:off x="28575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1" name="Oval 8"/>
          <p:cNvSpPr>
            <a:spLocks noChangeArrowheads="1"/>
          </p:cNvSpPr>
          <p:nvPr/>
        </p:nvSpPr>
        <p:spPr bwMode="auto">
          <a:xfrm>
            <a:off x="16764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36872" name="AutoShape 9"/>
          <p:cNvCxnSpPr>
            <a:cxnSpLocks noChangeShapeType="1"/>
            <a:stCxn id="36873" idx="6"/>
            <a:endCxn id="36869" idx="2"/>
          </p:cNvCxnSpPr>
          <p:nvPr/>
        </p:nvCxnSpPr>
        <p:spPr bwMode="auto">
          <a:xfrm>
            <a:off x="22240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3" name="Oval 10"/>
          <p:cNvSpPr>
            <a:spLocks noChangeArrowheads="1"/>
          </p:cNvSpPr>
          <p:nvPr/>
        </p:nvSpPr>
        <p:spPr bwMode="auto">
          <a:xfrm>
            <a:off x="1676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6874" name="AutoShape 11"/>
          <p:cNvCxnSpPr>
            <a:cxnSpLocks noChangeShapeType="1"/>
            <a:stCxn id="36873" idx="4"/>
            <a:endCxn id="36871" idx="0"/>
          </p:cNvCxnSpPr>
          <p:nvPr/>
        </p:nvCxnSpPr>
        <p:spPr bwMode="auto">
          <a:xfrm>
            <a:off x="19431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5" name="Oval 12"/>
          <p:cNvSpPr>
            <a:spLocks noChangeArrowheads="1"/>
          </p:cNvSpPr>
          <p:nvPr/>
        </p:nvSpPr>
        <p:spPr bwMode="auto">
          <a:xfrm>
            <a:off x="3505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6876" name="AutoShape 13"/>
          <p:cNvCxnSpPr>
            <a:cxnSpLocks noChangeShapeType="1"/>
            <a:stCxn id="36875" idx="6"/>
            <a:endCxn id="36878" idx="2"/>
          </p:cNvCxnSpPr>
          <p:nvPr/>
        </p:nvCxnSpPr>
        <p:spPr bwMode="auto">
          <a:xfrm>
            <a:off x="40528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77" name="AutoShape 14"/>
          <p:cNvCxnSpPr>
            <a:cxnSpLocks noChangeShapeType="1"/>
            <a:stCxn id="36869" idx="6"/>
            <a:endCxn id="36875" idx="2"/>
          </p:cNvCxnSpPr>
          <p:nvPr/>
        </p:nvCxnSpPr>
        <p:spPr bwMode="auto">
          <a:xfrm>
            <a:off x="31384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8" name="Oval 15"/>
          <p:cNvSpPr>
            <a:spLocks noChangeArrowheads="1"/>
          </p:cNvSpPr>
          <p:nvPr/>
        </p:nvSpPr>
        <p:spPr bwMode="auto">
          <a:xfrm>
            <a:off x="4419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6879" name="AutoShape 16"/>
          <p:cNvCxnSpPr>
            <a:cxnSpLocks noChangeShapeType="1"/>
            <a:stCxn id="36878" idx="6"/>
            <a:endCxn id="36867" idx="2"/>
          </p:cNvCxnSpPr>
          <p:nvPr/>
        </p:nvCxnSpPr>
        <p:spPr bwMode="auto">
          <a:xfrm>
            <a:off x="4967288" y="45339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36880" name="Oval 17"/>
          <p:cNvSpPr>
            <a:spLocks noChangeArrowheads="1"/>
          </p:cNvSpPr>
          <p:nvPr/>
        </p:nvSpPr>
        <p:spPr bwMode="auto">
          <a:xfrm>
            <a:off x="25908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p>
        </p:txBody>
      </p:sp>
      <p:sp>
        <p:nvSpPr>
          <p:cNvPr id="36881" name="Oval 18"/>
          <p:cNvSpPr>
            <a:spLocks noChangeArrowheads="1"/>
          </p:cNvSpPr>
          <p:nvPr/>
        </p:nvSpPr>
        <p:spPr bwMode="auto">
          <a:xfrm>
            <a:off x="35052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36882" name="Oval 19"/>
          <p:cNvSpPr>
            <a:spLocks noChangeArrowheads="1"/>
          </p:cNvSpPr>
          <p:nvPr/>
        </p:nvSpPr>
        <p:spPr bwMode="auto">
          <a:xfrm>
            <a:off x="44196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36883" name="Oval 20"/>
          <p:cNvSpPr>
            <a:spLocks noChangeArrowheads="1"/>
          </p:cNvSpPr>
          <p:nvPr/>
        </p:nvSpPr>
        <p:spPr bwMode="auto">
          <a:xfrm>
            <a:off x="5943600" y="53340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36884" name="AutoShape 21"/>
          <p:cNvCxnSpPr>
            <a:cxnSpLocks noChangeShapeType="1"/>
            <a:stCxn id="36875" idx="4"/>
            <a:endCxn id="36881" idx="0"/>
          </p:cNvCxnSpPr>
          <p:nvPr/>
        </p:nvCxnSpPr>
        <p:spPr bwMode="auto">
          <a:xfrm>
            <a:off x="37719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85" name="AutoShape 22"/>
          <p:cNvCxnSpPr>
            <a:cxnSpLocks noChangeShapeType="1"/>
            <a:stCxn id="36878" idx="4"/>
            <a:endCxn id="36882" idx="0"/>
          </p:cNvCxnSpPr>
          <p:nvPr/>
        </p:nvCxnSpPr>
        <p:spPr bwMode="auto">
          <a:xfrm>
            <a:off x="46863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524000"/>
            <a:ext cx="5107669" cy="4630181"/>
          </a:xfrm>
          <a:prstGeom prst="rect">
            <a:avLst/>
          </a:prstGeom>
        </p:spPr>
      </p:pic>
    </p:spTree>
    <p:extLst>
      <p:ext uri="{BB962C8B-B14F-4D97-AF65-F5344CB8AC3E}">
        <p14:creationId xmlns:p14="http://schemas.microsoft.com/office/powerpoint/2010/main" val="360180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pic>
        <p:nvPicPr>
          <p:cNvPr id="2" name="Picture 1"/>
          <p:cNvPicPr>
            <a:picLocks noChangeAspect="1"/>
          </p:cNvPicPr>
          <p:nvPr/>
        </p:nvPicPr>
        <p:blipFill>
          <a:blip r:embed="rId2"/>
          <a:stretch>
            <a:fillRect/>
          </a:stretch>
        </p:blipFill>
        <p:spPr>
          <a:xfrm>
            <a:off x="9563100" y="7010400"/>
            <a:ext cx="2628900" cy="1968500"/>
          </a:xfrm>
          <a:prstGeom prst="rect">
            <a:avLst/>
          </a:prstGeom>
        </p:spPr>
      </p:pic>
    </p:spTree>
    <p:extLst>
      <p:ext uri="{BB962C8B-B14F-4D97-AF65-F5344CB8AC3E}">
        <p14:creationId xmlns:p14="http://schemas.microsoft.com/office/powerpoint/2010/main" val="72412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85185E-6 L -2.5E-6 -0.36667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3124200" y="20574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473445395"/>
              </p:ext>
            </p:extLst>
          </p:nvPr>
        </p:nvGraphicFramePr>
        <p:xfrm>
          <a:off x="74676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1371600" y="2941638"/>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2362200" y="243840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648200" y="24463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5410200" y="20574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934200" y="24542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452811955"/>
              </p:ext>
            </p:extLst>
          </p:nvPr>
        </p:nvGraphicFramePr>
        <p:xfrm>
          <a:off x="98298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3657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943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1371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3657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943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9906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9248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1" name="Rectangle 3"/>
          <p:cNvSpPr>
            <a:spLocks noGrp="1" noChangeArrowheads="1"/>
          </p:cNvSpPr>
          <p:nvPr>
            <p:ph idx="1"/>
          </p:nvPr>
        </p:nvSpPr>
        <p:spPr>
          <a:xfrm>
            <a:off x="609600" y="4572000"/>
            <a:ext cx="8229600" cy="1630362"/>
          </a:xfrm>
        </p:spPr>
        <p:txBody>
          <a:bodyPr/>
          <a:lstStyle/>
          <a:p>
            <a:pPr>
              <a:lnSpc>
                <a:spcPct val="80000"/>
              </a:lnSpc>
            </a:pPr>
            <a:r>
              <a:rPr lang="en-US" dirty="0">
                <a:ea typeface="ＭＳ Ｐゴシック" pitchFamily="34" charset="-128"/>
              </a:rPr>
              <a:t>An HMM is defined by:</a:t>
            </a:r>
          </a:p>
          <a:p>
            <a:pPr lvl="1">
              <a:lnSpc>
                <a:spcPct val="80000"/>
              </a:lnSpc>
            </a:pPr>
            <a:r>
              <a:rPr lang="en-US" dirty="0">
                <a:ea typeface="ＭＳ Ｐゴシック" pitchFamily="34" charset="-128"/>
              </a:rPr>
              <a:t>Initial distribution:</a:t>
            </a:r>
          </a:p>
          <a:p>
            <a:pPr lvl="1">
              <a:lnSpc>
                <a:spcPct val="80000"/>
              </a:lnSpc>
            </a:pPr>
            <a:r>
              <a:rPr lang="en-US" dirty="0">
                <a:ea typeface="ＭＳ Ｐゴシック" pitchFamily="34" charset="-128"/>
              </a:rPr>
              <a:t>Transitions:</a:t>
            </a:r>
          </a:p>
          <a:p>
            <a:pPr lvl="1">
              <a:lnSpc>
                <a:spcPct val="80000"/>
              </a:lnSpc>
            </a:pPr>
            <a:r>
              <a:rPr lang="en-US" dirty="0">
                <a:ea typeface="ＭＳ Ｐゴシック" pitchFamily="34" charset="-128"/>
              </a:rPr>
              <a:t>Emissions:</a:t>
            </a:r>
          </a:p>
        </p:txBody>
      </p: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437979" y="5135562"/>
            <a:ext cx="896021"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693" y="5549526"/>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849" y="5967412"/>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295400"/>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14600"/>
            <a:ext cx="1250951" cy="28247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178" y="1600200"/>
            <a:ext cx="2621611" cy="890016"/>
          </a:xfrm>
          <a:prstGeom prst="rect">
            <a:avLst/>
          </a:prstGeom>
        </p:spPr>
      </p:pic>
    </p:spTree>
    <p:extLst>
      <p:ext uri="{BB962C8B-B14F-4D97-AF65-F5344CB8AC3E}">
        <p14:creationId xmlns:p14="http://schemas.microsoft.com/office/powerpoint/2010/main" val="302804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Ghostbusters – Circular Dynamics -- HMM</a:t>
            </a:r>
          </a:p>
        </p:txBody>
      </p:sp>
      <p:pic>
        <p:nvPicPr>
          <p:cNvPr id="5" name="Ghostbusters -- Circular Dynamics -- HM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5956" y="1143000"/>
            <a:ext cx="8320088" cy="5200055"/>
          </a:xfrm>
          <a:prstGeom prst="rect">
            <a:avLst/>
          </a:prstGeom>
        </p:spPr>
      </p:pic>
    </p:spTree>
    <p:extLst>
      <p:ext uri="{BB962C8B-B14F-4D97-AF65-F5344CB8AC3E}">
        <p14:creationId xmlns:p14="http://schemas.microsoft.com/office/powerpoint/2010/main" val="4155993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11301"/>
            <a:ext cx="12192000" cy="1143000"/>
          </a:xfrm>
        </p:spPr>
        <p:txBody>
          <a:bodyPr/>
          <a:lstStyle/>
          <a:p>
            <a:r>
              <a:rPr lang="en-US" dirty="0">
                <a:latin typeface="Calibri"/>
                <a:ea typeface="ＭＳ Ｐゴシック" pitchFamily="34" charset="-128"/>
                <a:cs typeface="Calibri"/>
              </a:rPr>
              <a:t>Example: Ghostbusters HMM</a:t>
            </a:r>
          </a:p>
        </p:txBody>
      </p:sp>
      <p:sp>
        <p:nvSpPr>
          <p:cNvPr id="39938" name="Rectangle 3"/>
          <p:cNvSpPr>
            <a:spLocks noGrp="1" noChangeArrowheads="1"/>
          </p:cNvSpPr>
          <p:nvPr>
            <p:ph idx="1"/>
          </p:nvPr>
        </p:nvSpPr>
        <p:spPr>
          <a:xfrm>
            <a:off x="457200" y="1600200"/>
            <a:ext cx="5257800" cy="4525963"/>
          </a:xfrm>
        </p:spPr>
        <p:txBody>
          <a:bodyPr/>
          <a:lstStyle/>
          <a:p>
            <a:r>
              <a:rPr lang="en-US" sz="2000" dirty="0">
                <a:latin typeface="Calibri"/>
                <a:ea typeface="ＭＳ Ｐゴシック" pitchFamily="34" charset="-128"/>
                <a:cs typeface="Calibri"/>
              </a:rPr>
              <a:t>P(X</a:t>
            </a:r>
            <a:r>
              <a:rPr lang="en-US" sz="2000" baseline="-25000" dirty="0">
                <a:latin typeface="Calibri"/>
                <a:ea typeface="ＭＳ Ｐゴシック" pitchFamily="34" charset="-128"/>
                <a:cs typeface="Calibri"/>
              </a:rPr>
              <a:t>1</a:t>
            </a:r>
            <a:r>
              <a:rPr lang="en-US" sz="2000" dirty="0">
                <a:latin typeface="Calibri"/>
                <a:ea typeface="ＭＳ Ｐゴシック" pitchFamily="34" charset="-128"/>
                <a:cs typeface="Calibri"/>
              </a:rPr>
              <a:t>) = uniform</a:t>
            </a:r>
          </a:p>
          <a:p>
            <a:endParaRPr lang="en-US" sz="2000" dirty="0">
              <a:latin typeface="Calibri"/>
              <a:ea typeface="ＭＳ Ｐゴシック" pitchFamily="34" charset="-128"/>
              <a:cs typeface="Calibri"/>
            </a:endParaRPr>
          </a:p>
          <a:p>
            <a:r>
              <a:rPr lang="en-US" sz="2000" dirty="0">
                <a:latin typeface="Calibri"/>
                <a:ea typeface="ＭＳ Ｐゴシック" pitchFamily="34" charset="-128"/>
                <a:cs typeface="Calibri"/>
              </a:rPr>
              <a:t>P(X|X</a:t>
            </a:r>
            <a:r>
              <a:rPr lang="ja-JP" altLang="en-US" sz="2000" dirty="0">
                <a:latin typeface="Calibri"/>
                <a:ea typeface="ＭＳ Ｐゴシック" pitchFamily="34" charset="-128"/>
                <a:cs typeface="Calibri"/>
              </a:rPr>
              <a:t>’</a:t>
            </a:r>
            <a:r>
              <a:rPr lang="en-US" altLang="ja-JP" sz="2000" dirty="0">
                <a:latin typeface="Calibri"/>
                <a:ea typeface="ＭＳ Ｐゴシック" pitchFamily="34" charset="-128"/>
                <a:cs typeface="Calibri"/>
              </a:rPr>
              <a:t>) = usually move clockwise, but sometimes move in a random direction or stay in place</a:t>
            </a:r>
          </a:p>
          <a:p>
            <a:endParaRPr lang="en-US" altLang="ja-JP" sz="2000" dirty="0">
              <a:latin typeface="Calibri"/>
              <a:ea typeface="ＭＳ Ｐゴシック" pitchFamily="34" charset="-128"/>
              <a:cs typeface="Calibri"/>
            </a:endParaRPr>
          </a:p>
          <a:p>
            <a:r>
              <a:rPr lang="en-US" sz="2000" dirty="0">
                <a:latin typeface="Calibri"/>
                <a:ea typeface="ＭＳ Ｐゴシック" pitchFamily="34" charset="-128"/>
                <a:cs typeface="Calibri"/>
              </a:rPr>
              <a:t>P(</a:t>
            </a:r>
            <a:r>
              <a:rPr lang="en-US" sz="2000" dirty="0" err="1">
                <a:latin typeface="Calibri"/>
                <a:ea typeface="ＭＳ Ｐゴシック" pitchFamily="34" charset="-128"/>
                <a:cs typeface="Calibri"/>
              </a:rPr>
              <a:t>R</a:t>
            </a:r>
            <a:r>
              <a:rPr lang="en-US" sz="2000" baseline="-25000" dirty="0" err="1">
                <a:latin typeface="Calibri"/>
                <a:ea typeface="ＭＳ Ｐゴシック" pitchFamily="34" charset="-128"/>
                <a:cs typeface="Calibri"/>
              </a:rPr>
              <a:t>ij</a:t>
            </a:r>
            <a:r>
              <a:rPr lang="en-US" sz="2000" dirty="0" err="1">
                <a:latin typeface="Calibri"/>
                <a:ea typeface="ＭＳ Ｐゴシック" pitchFamily="34" charset="-128"/>
                <a:cs typeface="Calibri"/>
              </a:rPr>
              <a:t>|X</a:t>
            </a:r>
            <a:r>
              <a:rPr lang="en-US" sz="2000" dirty="0">
                <a:latin typeface="Calibri"/>
                <a:ea typeface="ＭＳ Ｐゴシック" pitchFamily="34" charset="-128"/>
                <a:cs typeface="Calibri"/>
              </a:rPr>
              <a:t>) = same sensor model as before:</a:t>
            </a:r>
            <a:br>
              <a:rPr lang="en-US" sz="2000" dirty="0">
                <a:latin typeface="Calibri"/>
                <a:ea typeface="ＭＳ Ｐゴシック" pitchFamily="34" charset="-128"/>
                <a:cs typeface="Calibri"/>
              </a:rPr>
            </a:br>
            <a:r>
              <a:rPr lang="en-US" sz="2000" dirty="0">
                <a:latin typeface="Calibri"/>
                <a:ea typeface="ＭＳ Ｐゴシック" pitchFamily="34" charset="-128"/>
                <a:cs typeface="Calibri"/>
              </a:rPr>
              <a:t>red means close, green means far away.</a:t>
            </a:r>
          </a:p>
        </p:txBody>
      </p:sp>
      <p:grpSp>
        <p:nvGrpSpPr>
          <p:cNvPr id="39939" name="Group 37"/>
          <p:cNvGrpSpPr>
            <a:grpSpLocks/>
          </p:cNvGrpSpPr>
          <p:nvPr/>
        </p:nvGrpSpPr>
        <p:grpSpPr bwMode="auto">
          <a:xfrm>
            <a:off x="9732962" y="1524000"/>
            <a:ext cx="1447800" cy="1524000"/>
            <a:chOff x="3984" y="1056"/>
            <a:chExt cx="1296" cy="1296"/>
          </a:xfrm>
        </p:grpSpPr>
        <p:sp>
          <p:nvSpPr>
            <p:cNvPr id="39973" name="Rectangle 38"/>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4" name="Rectangle 39"/>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5" name="Rectangle 40"/>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6" name="Rectangle 41"/>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7" name="Rectangle 42"/>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8" name="Rectangle 43"/>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9" name="Rectangle 44"/>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0" name="Rectangle 45"/>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1" name="Rectangle 46"/>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grpSp>
      <p:sp>
        <p:nvSpPr>
          <p:cNvPr id="39940" name="Rectangle 48"/>
          <p:cNvSpPr>
            <a:spLocks noChangeArrowheads="1"/>
          </p:cNvSpPr>
          <p:nvPr/>
        </p:nvSpPr>
        <p:spPr bwMode="auto">
          <a:xfrm>
            <a:off x="10113962" y="3124200"/>
            <a:ext cx="641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a:t>
            </a:r>
            <a:r>
              <a:rPr lang="en-US" baseline="-25000">
                <a:solidFill>
                  <a:schemeClr val="accent2"/>
                </a:solidFill>
                <a:latin typeface="Calibri"/>
                <a:cs typeface="Calibri"/>
              </a:rPr>
              <a:t>1</a:t>
            </a:r>
            <a:r>
              <a:rPr lang="en-US">
                <a:solidFill>
                  <a:schemeClr val="accent2"/>
                </a:solidFill>
                <a:latin typeface="Calibri"/>
                <a:cs typeface="Calibri"/>
              </a:rPr>
              <a:t>)</a:t>
            </a:r>
          </a:p>
        </p:txBody>
      </p:sp>
      <p:sp>
        <p:nvSpPr>
          <p:cNvPr id="39941" name="Rectangle 49"/>
          <p:cNvSpPr>
            <a:spLocks noChangeArrowheads="1"/>
          </p:cNvSpPr>
          <p:nvPr/>
        </p:nvSpPr>
        <p:spPr bwMode="auto">
          <a:xfrm>
            <a:off x="9656762" y="5486400"/>
            <a:ext cx="15417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P(X|X</a:t>
            </a:r>
            <a:r>
              <a:rPr lang="ja-JP" altLang="en-US">
                <a:solidFill>
                  <a:schemeClr val="accent2"/>
                </a:solidFill>
                <a:latin typeface="Calibri"/>
                <a:cs typeface="Calibri"/>
              </a:rPr>
              <a:t>’</a:t>
            </a:r>
            <a:r>
              <a:rPr lang="en-US" altLang="ja-JP">
                <a:solidFill>
                  <a:schemeClr val="accent2"/>
                </a:solidFill>
                <a:latin typeface="Calibri"/>
                <a:cs typeface="Calibri"/>
              </a:rPr>
              <a:t>=&lt;1,2&gt;)</a:t>
            </a:r>
            <a:endParaRPr lang="en-US">
              <a:solidFill>
                <a:schemeClr val="accent2"/>
              </a:solidFill>
              <a:latin typeface="Calibri"/>
              <a:cs typeface="Calibri"/>
            </a:endParaRPr>
          </a:p>
        </p:txBody>
      </p:sp>
      <p:grpSp>
        <p:nvGrpSpPr>
          <p:cNvPr id="39942" name="Group 50"/>
          <p:cNvGrpSpPr>
            <a:grpSpLocks/>
          </p:cNvGrpSpPr>
          <p:nvPr/>
        </p:nvGrpSpPr>
        <p:grpSpPr bwMode="auto">
          <a:xfrm>
            <a:off x="9732962" y="3810000"/>
            <a:ext cx="1447800" cy="1524000"/>
            <a:chOff x="3984" y="1056"/>
            <a:chExt cx="1296" cy="1296"/>
          </a:xfrm>
        </p:grpSpPr>
        <p:sp>
          <p:nvSpPr>
            <p:cNvPr id="39964" name="Rectangle 51"/>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5" name="Rectangle 52"/>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6" name="Rectangle 53"/>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67" name="Rectangle 54"/>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8" name="Rectangle 55"/>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1/2</a:t>
              </a:r>
            </a:p>
          </p:txBody>
        </p:sp>
        <p:sp>
          <p:nvSpPr>
            <p:cNvPr id="39969" name="Rectangle 56"/>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0" name="Rectangle 57"/>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1" name="Rectangle 58"/>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2" name="Rectangle 59"/>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grpSp>
      <p:sp>
        <p:nvSpPr>
          <p:cNvPr id="39943" name="Oval 60"/>
          <p:cNvSpPr>
            <a:spLocks noChangeArrowheads="1"/>
          </p:cNvSpPr>
          <p:nvPr/>
        </p:nvSpPr>
        <p:spPr bwMode="auto">
          <a:xfrm>
            <a:off x="5334000" y="5486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sp>
        <p:nvSpPr>
          <p:cNvPr id="39945" name="Oval 62"/>
          <p:cNvSpPr>
            <a:spLocks noChangeArrowheads="1"/>
          </p:cNvSpPr>
          <p:nvPr/>
        </p:nvSpPr>
        <p:spPr bwMode="auto">
          <a:xfrm>
            <a:off x="19431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9946" name="AutoShape 63"/>
          <p:cNvCxnSpPr>
            <a:cxnSpLocks noChangeShapeType="1"/>
            <a:stCxn id="39945" idx="4"/>
            <a:endCxn id="39956" idx="0"/>
          </p:cNvCxnSpPr>
          <p:nvPr/>
        </p:nvCxnSpPr>
        <p:spPr bwMode="auto">
          <a:xfrm>
            <a:off x="22098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47" name="Oval 64"/>
          <p:cNvSpPr>
            <a:spLocks noChangeArrowheads="1"/>
          </p:cNvSpPr>
          <p:nvPr/>
        </p:nvSpPr>
        <p:spPr bwMode="auto">
          <a:xfrm>
            <a:off x="10287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48" name="AutoShape 65"/>
          <p:cNvCxnSpPr>
            <a:cxnSpLocks noChangeShapeType="1"/>
            <a:stCxn id="39949" idx="6"/>
            <a:endCxn id="39945" idx="2"/>
          </p:cNvCxnSpPr>
          <p:nvPr/>
        </p:nvCxnSpPr>
        <p:spPr bwMode="auto">
          <a:xfrm>
            <a:off x="15763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49" name="Oval 66"/>
          <p:cNvSpPr>
            <a:spLocks noChangeArrowheads="1"/>
          </p:cNvSpPr>
          <p:nvPr/>
        </p:nvSpPr>
        <p:spPr bwMode="auto">
          <a:xfrm>
            <a:off x="10287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9950" name="AutoShape 67"/>
          <p:cNvCxnSpPr>
            <a:cxnSpLocks noChangeShapeType="1"/>
            <a:stCxn id="39949" idx="4"/>
            <a:endCxn id="39947" idx="0"/>
          </p:cNvCxnSpPr>
          <p:nvPr/>
        </p:nvCxnSpPr>
        <p:spPr bwMode="auto">
          <a:xfrm>
            <a:off x="12954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51" name="Oval 68"/>
          <p:cNvSpPr>
            <a:spLocks noChangeArrowheads="1"/>
          </p:cNvSpPr>
          <p:nvPr/>
        </p:nvSpPr>
        <p:spPr bwMode="auto">
          <a:xfrm>
            <a:off x="28575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9952" name="AutoShape 69"/>
          <p:cNvCxnSpPr>
            <a:cxnSpLocks noChangeShapeType="1"/>
            <a:stCxn id="39951" idx="6"/>
            <a:endCxn id="39954" idx="2"/>
          </p:cNvCxnSpPr>
          <p:nvPr/>
        </p:nvCxnSpPr>
        <p:spPr bwMode="auto">
          <a:xfrm>
            <a:off x="34051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9953" name="AutoShape 70"/>
          <p:cNvCxnSpPr>
            <a:cxnSpLocks noChangeShapeType="1"/>
            <a:stCxn id="39945" idx="6"/>
            <a:endCxn id="39951" idx="2"/>
          </p:cNvCxnSpPr>
          <p:nvPr/>
        </p:nvCxnSpPr>
        <p:spPr bwMode="auto">
          <a:xfrm>
            <a:off x="2490788" y="51435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54" name="Oval 71"/>
          <p:cNvSpPr>
            <a:spLocks noChangeArrowheads="1"/>
          </p:cNvSpPr>
          <p:nvPr/>
        </p:nvSpPr>
        <p:spPr bwMode="auto">
          <a:xfrm>
            <a:off x="37719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9955" name="AutoShape 72"/>
          <p:cNvCxnSpPr>
            <a:cxnSpLocks noChangeShapeType="1"/>
            <a:stCxn id="39954" idx="6"/>
          </p:cNvCxnSpPr>
          <p:nvPr/>
        </p:nvCxnSpPr>
        <p:spPr bwMode="auto">
          <a:xfrm>
            <a:off x="4319588" y="51435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39956" name="Oval 73"/>
          <p:cNvSpPr>
            <a:spLocks noChangeArrowheads="1"/>
          </p:cNvSpPr>
          <p:nvPr/>
        </p:nvSpPr>
        <p:spPr bwMode="auto">
          <a:xfrm>
            <a:off x="19431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7" name="Oval 74"/>
          <p:cNvSpPr>
            <a:spLocks noChangeArrowheads="1"/>
          </p:cNvSpPr>
          <p:nvPr/>
        </p:nvSpPr>
        <p:spPr bwMode="auto">
          <a:xfrm>
            <a:off x="28575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8" name="Oval 75"/>
          <p:cNvSpPr>
            <a:spLocks noChangeArrowheads="1"/>
          </p:cNvSpPr>
          <p:nvPr/>
        </p:nvSpPr>
        <p:spPr bwMode="auto">
          <a:xfrm>
            <a:off x="37719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60" name="AutoShape 77"/>
          <p:cNvCxnSpPr>
            <a:cxnSpLocks noChangeShapeType="1"/>
            <a:stCxn id="39951" idx="4"/>
            <a:endCxn id="39957" idx="0"/>
          </p:cNvCxnSpPr>
          <p:nvPr/>
        </p:nvCxnSpPr>
        <p:spPr bwMode="auto">
          <a:xfrm>
            <a:off x="31242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9961" name="AutoShape 78"/>
          <p:cNvCxnSpPr>
            <a:cxnSpLocks noChangeShapeType="1"/>
            <a:stCxn id="39954" idx="4"/>
            <a:endCxn id="39958" idx="0"/>
          </p:cNvCxnSpPr>
          <p:nvPr/>
        </p:nvCxnSpPr>
        <p:spPr bwMode="auto">
          <a:xfrm>
            <a:off x="4038600" y="54244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9962" name="Line 81"/>
          <p:cNvSpPr>
            <a:spLocks noChangeShapeType="1"/>
          </p:cNvSpPr>
          <p:nvPr/>
        </p:nvSpPr>
        <p:spPr bwMode="auto">
          <a:xfrm>
            <a:off x="10494962" y="4114800"/>
            <a:ext cx="304800" cy="0"/>
          </a:xfrm>
          <a:prstGeom prst="line">
            <a:avLst/>
          </a:prstGeom>
          <a:noFill/>
          <a:ln w="38100">
            <a:solidFill>
              <a:srgbClr val="A5002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39963" name="Oval 79"/>
          <p:cNvSpPr>
            <a:spLocks noChangeArrowheads="1"/>
          </p:cNvSpPr>
          <p:nvPr/>
        </p:nvSpPr>
        <p:spPr bwMode="auto">
          <a:xfrm>
            <a:off x="10418762" y="4038600"/>
            <a:ext cx="152400" cy="152400"/>
          </a:xfrm>
          <a:prstGeom prst="ellipse">
            <a:avLst/>
          </a:prstGeom>
          <a:solidFill>
            <a:srgbClr val="A50021"/>
          </a:solidFill>
          <a:ln w="9525">
            <a:solidFill>
              <a:schemeClr val="tx1"/>
            </a:solidFill>
            <a:round/>
            <a:headEnd/>
            <a:tailEnd/>
          </a:ln>
        </p:spPr>
        <p:txBody>
          <a:bodyPr wrap="none" anchor="ctr"/>
          <a:lstStyle/>
          <a:p>
            <a:endParaRPr lang="en-US">
              <a:latin typeface="Calibri"/>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2378144" cy="21902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733800"/>
            <a:ext cx="2057400" cy="1881160"/>
          </a:xfrm>
          <a:prstGeom prst="rect">
            <a:avLst/>
          </a:prstGeom>
        </p:spPr>
      </p:pic>
      <p:sp>
        <p:nvSpPr>
          <p:cNvPr id="47" name="TextBox 46"/>
          <p:cNvSpPr txBox="1"/>
          <p:nvPr/>
        </p:nvSpPr>
        <p:spPr>
          <a:xfrm>
            <a:off x="6553200" y="6507901"/>
            <a:ext cx="5637631" cy="369332"/>
          </a:xfrm>
          <a:prstGeom prst="rect">
            <a:avLst/>
          </a:prstGeom>
          <a:noFill/>
        </p:spPr>
        <p:txBody>
          <a:bodyPr wrap="none" rtlCol="0">
            <a:spAutoFit/>
          </a:bodyPr>
          <a:lstStyle/>
          <a:p>
            <a:r>
              <a:rPr lang="en-US" dirty="0">
                <a:solidFill>
                  <a:srgbClr val="FF0000"/>
                </a:solidFill>
                <a:latin typeface="Calibri"/>
                <a:cs typeface="Calibri"/>
              </a:rPr>
              <a:t>[Demo: Ghostbusters – Circular Dynamics – HMM (L14D2)]</a:t>
            </a:r>
          </a:p>
        </p:txBody>
      </p:sp>
    </p:spTree>
    <p:extLst>
      <p:ext uri="{BB962C8B-B14F-4D97-AF65-F5344CB8AC3E}">
        <p14:creationId xmlns:p14="http://schemas.microsoft.com/office/powerpoint/2010/main" val="26690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9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9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9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9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9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9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9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9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9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9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9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3" grpId="0" animBg="1"/>
      <p:bldP spid="39945" grpId="0" animBg="1"/>
      <p:bldP spid="39947" grpId="0" animBg="1"/>
      <p:bldP spid="39949" grpId="0" animBg="1"/>
      <p:bldP spid="39951" grpId="0" animBg="1"/>
      <p:bldP spid="39954" grpId="0" animBg="1"/>
      <p:bldP spid="39956" grpId="0" animBg="1"/>
      <p:bldP spid="39957" grpId="0" animBg="1"/>
      <p:bldP spid="39958" grpId="0" animBg="1"/>
      <p:bldP spid="39962" grpId="0" animBg="1"/>
      <p:bldP spid="399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atin typeface="Calibri"/>
                <a:ea typeface="ＭＳ Ｐゴシック" pitchFamily="34" charset="-128"/>
                <a:cs typeface="Calibri"/>
              </a:rPr>
              <a:t>Conditional Independence</a:t>
            </a:r>
          </a:p>
        </p:txBody>
      </p:sp>
      <p:sp>
        <p:nvSpPr>
          <p:cNvPr id="1173507" name="Rectangle 3"/>
          <p:cNvSpPr>
            <a:spLocks noGrp="1" noChangeArrowheads="1"/>
          </p:cNvSpPr>
          <p:nvPr>
            <p:ph idx="1"/>
          </p:nvPr>
        </p:nvSpPr>
        <p:spPr>
          <a:xfrm>
            <a:off x="1066800" y="1397001"/>
            <a:ext cx="10896600" cy="4729164"/>
          </a:xfrm>
        </p:spPr>
        <p:txBody>
          <a:bodyPr/>
          <a:lstStyle/>
          <a:p>
            <a:pPr>
              <a:lnSpc>
                <a:spcPct val="80000"/>
              </a:lnSpc>
            </a:pPr>
            <a:r>
              <a:rPr lang="en-US" sz="2400" dirty="0">
                <a:latin typeface="Calibri"/>
                <a:ea typeface="ＭＳ Ｐゴシック" pitchFamily="34" charset="-128"/>
                <a:cs typeface="Calibri"/>
              </a:rPr>
              <a:t>HMMs have two important independence properties:</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Markov hidden process: future depends on past via the present</a:t>
            </a:r>
          </a:p>
          <a:p>
            <a:pPr lvl="5">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Current observation independent of all else given current state</a:t>
            </a: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6">
              <a:lnSpc>
                <a:spcPct val="80000"/>
              </a:lnSpc>
            </a:pPr>
            <a:endParaRPr lang="en-US" sz="1200" dirty="0">
              <a:latin typeface="Calibri"/>
              <a:ea typeface="ＭＳ Ｐゴシック" pitchFamily="34" charset="-128"/>
              <a:cs typeface="Calibri"/>
            </a:endParaRPr>
          </a:p>
          <a:p>
            <a:pPr>
              <a:lnSpc>
                <a:spcPct val="80000"/>
              </a:lnSpc>
            </a:pPr>
            <a:r>
              <a:rPr lang="en-US" sz="2400" dirty="0">
                <a:latin typeface="Calibri"/>
                <a:ea typeface="ＭＳ Ｐゴシック" pitchFamily="34" charset="-128"/>
                <a:cs typeface="Calibri"/>
              </a:rPr>
              <a:t>Does this mean that evidence variables are guaranteed to be independent?</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[No, they tend to correlated by the hidden state]</a:t>
            </a:r>
          </a:p>
        </p:txBody>
      </p:sp>
      <p:sp>
        <p:nvSpPr>
          <p:cNvPr id="41987" name="Oval 4"/>
          <p:cNvSpPr>
            <a:spLocks noChangeArrowheads="1"/>
          </p:cNvSpPr>
          <p:nvPr/>
        </p:nvSpPr>
        <p:spPr bwMode="auto">
          <a:xfrm>
            <a:off x="7848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41988" name="AutoShape 5"/>
          <p:cNvCxnSpPr>
            <a:cxnSpLocks noChangeShapeType="1"/>
            <a:stCxn id="41987" idx="4"/>
            <a:endCxn id="42003" idx="0"/>
          </p:cNvCxnSpPr>
          <p:nvPr/>
        </p:nvCxnSpPr>
        <p:spPr bwMode="auto">
          <a:xfrm>
            <a:off x="8115300" y="37480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41989" name="Oval 6"/>
          <p:cNvSpPr>
            <a:spLocks noChangeArrowheads="1"/>
          </p:cNvSpPr>
          <p:nvPr/>
        </p:nvSpPr>
        <p:spPr bwMode="auto">
          <a:xfrm>
            <a:off x="4495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41990" name="AutoShape 7"/>
          <p:cNvCxnSpPr>
            <a:cxnSpLocks noChangeShapeType="1"/>
            <a:stCxn id="41989" idx="4"/>
            <a:endCxn id="42000" idx="0"/>
          </p:cNvCxnSpPr>
          <p:nvPr/>
        </p:nvCxnSpPr>
        <p:spPr bwMode="auto">
          <a:xfrm>
            <a:off x="47625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1" name="Oval 8"/>
          <p:cNvSpPr>
            <a:spLocks noChangeArrowheads="1"/>
          </p:cNvSpPr>
          <p:nvPr/>
        </p:nvSpPr>
        <p:spPr bwMode="auto">
          <a:xfrm>
            <a:off x="3581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41992" name="AutoShape 9"/>
          <p:cNvCxnSpPr>
            <a:cxnSpLocks noChangeShapeType="1"/>
            <a:stCxn id="41993" idx="6"/>
            <a:endCxn id="41989" idx="2"/>
          </p:cNvCxnSpPr>
          <p:nvPr/>
        </p:nvCxnSpPr>
        <p:spPr bwMode="auto">
          <a:xfrm>
            <a:off x="41290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3" name="Oval 10"/>
          <p:cNvSpPr>
            <a:spLocks noChangeArrowheads="1"/>
          </p:cNvSpPr>
          <p:nvPr/>
        </p:nvSpPr>
        <p:spPr bwMode="auto">
          <a:xfrm>
            <a:off x="3581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41994" name="AutoShape 11"/>
          <p:cNvCxnSpPr>
            <a:cxnSpLocks noChangeShapeType="1"/>
            <a:stCxn id="41993" idx="4"/>
            <a:endCxn id="41991" idx="0"/>
          </p:cNvCxnSpPr>
          <p:nvPr/>
        </p:nvCxnSpPr>
        <p:spPr bwMode="auto">
          <a:xfrm>
            <a:off x="38481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5" name="Oval 12"/>
          <p:cNvSpPr>
            <a:spLocks noChangeArrowheads="1"/>
          </p:cNvSpPr>
          <p:nvPr/>
        </p:nvSpPr>
        <p:spPr bwMode="auto">
          <a:xfrm>
            <a:off x="5410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41996" name="AutoShape 13"/>
          <p:cNvCxnSpPr>
            <a:cxnSpLocks noChangeShapeType="1"/>
            <a:stCxn id="41995" idx="6"/>
            <a:endCxn id="41998" idx="2"/>
          </p:cNvCxnSpPr>
          <p:nvPr/>
        </p:nvCxnSpPr>
        <p:spPr bwMode="auto">
          <a:xfrm>
            <a:off x="59578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41997" name="AutoShape 14"/>
          <p:cNvCxnSpPr>
            <a:cxnSpLocks noChangeShapeType="1"/>
            <a:stCxn id="41989" idx="6"/>
            <a:endCxn id="41995" idx="2"/>
          </p:cNvCxnSpPr>
          <p:nvPr/>
        </p:nvCxnSpPr>
        <p:spPr bwMode="auto">
          <a:xfrm>
            <a:off x="50434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41998" name="Oval 15"/>
          <p:cNvSpPr>
            <a:spLocks noChangeArrowheads="1"/>
          </p:cNvSpPr>
          <p:nvPr/>
        </p:nvSpPr>
        <p:spPr bwMode="auto">
          <a:xfrm>
            <a:off x="6324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41999" name="AutoShape 16"/>
          <p:cNvCxnSpPr>
            <a:cxnSpLocks noChangeShapeType="1"/>
            <a:stCxn id="41998" idx="6"/>
            <a:endCxn id="41987" idx="2"/>
          </p:cNvCxnSpPr>
          <p:nvPr/>
        </p:nvCxnSpPr>
        <p:spPr bwMode="auto">
          <a:xfrm>
            <a:off x="6872288" y="34671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42000" name="Oval 17"/>
          <p:cNvSpPr>
            <a:spLocks noChangeArrowheads="1"/>
          </p:cNvSpPr>
          <p:nvPr/>
        </p:nvSpPr>
        <p:spPr bwMode="auto">
          <a:xfrm>
            <a:off x="4495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42001" name="Oval 18"/>
          <p:cNvSpPr>
            <a:spLocks noChangeArrowheads="1"/>
          </p:cNvSpPr>
          <p:nvPr/>
        </p:nvSpPr>
        <p:spPr bwMode="auto">
          <a:xfrm>
            <a:off x="5410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42002" name="Oval 19"/>
          <p:cNvSpPr>
            <a:spLocks noChangeArrowheads="1"/>
          </p:cNvSpPr>
          <p:nvPr/>
        </p:nvSpPr>
        <p:spPr bwMode="auto">
          <a:xfrm>
            <a:off x="6324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42003" name="Oval 20"/>
          <p:cNvSpPr>
            <a:spLocks noChangeArrowheads="1"/>
          </p:cNvSpPr>
          <p:nvPr/>
        </p:nvSpPr>
        <p:spPr bwMode="auto">
          <a:xfrm>
            <a:off x="7848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42004" name="AutoShape 21"/>
          <p:cNvCxnSpPr>
            <a:cxnSpLocks noChangeShapeType="1"/>
            <a:stCxn id="41995" idx="4"/>
            <a:endCxn id="42001" idx="0"/>
          </p:cNvCxnSpPr>
          <p:nvPr/>
        </p:nvCxnSpPr>
        <p:spPr bwMode="auto">
          <a:xfrm>
            <a:off x="56769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42005" name="AutoShape 22"/>
          <p:cNvCxnSpPr>
            <a:cxnSpLocks noChangeShapeType="1"/>
            <a:stCxn id="41998" idx="4"/>
            <a:endCxn id="42002" idx="0"/>
          </p:cNvCxnSpPr>
          <p:nvPr/>
        </p:nvCxnSpPr>
        <p:spPr bwMode="auto">
          <a:xfrm>
            <a:off x="65913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11214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14" end="1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350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a:ea typeface="ＭＳ Ｐゴシック" pitchFamily="34" charset="-128"/>
              </a:rPr>
              <a:t>Real HMM Examples</a:t>
            </a:r>
          </a:p>
        </p:txBody>
      </p:sp>
      <p:sp>
        <p:nvSpPr>
          <p:cNvPr id="43010" name="Rectangle 3"/>
          <p:cNvSpPr>
            <a:spLocks noGrp="1" noChangeArrowheads="1"/>
          </p:cNvSpPr>
          <p:nvPr>
            <p:ph idx="1"/>
          </p:nvPr>
        </p:nvSpPr>
        <p:spPr>
          <a:xfrm>
            <a:off x="1447800" y="1397001"/>
            <a:ext cx="10337800" cy="4729164"/>
          </a:xfrm>
        </p:spPr>
        <p:txBody>
          <a:bodyPr/>
          <a:lstStyle/>
          <a:p>
            <a:pPr>
              <a:lnSpc>
                <a:spcPct val="90000"/>
              </a:lnSpc>
            </a:pPr>
            <a:r>
              <a:rPr lang="en-US" sz="2400" dirty="0">
                <a:ea typeface="ＭＳ Ｐゴシック" pitchFamily="34" charset="-128"/>
              </a:rPr>
              <a:t>Robot tracking:</a:t>
            </a:r>
          </a:p>
          <a:p>
            <a:pPr lvl="1">
              <a:lnSpc>
                <a:spcPct val="90000"/>
              </a:lnSpc>
            </a:pPr>
            <a:r>
              <a:rPr lang="en-US" sz="2000" dirty="0">
                <a:ea typeface="ＭＳ Ｐゴシック" pitchFamily="34" charset="-128"/>
              </a:rPr>
              <a:t>Observations are range readings (continuous)</a:t>
            </a:r>
          </a:p>
          <a:p>
            <a:pPr lvl="1">
              <a:lnSpc>
                <a:spcPct val="90000"/>
              </a:lnSpc>
            </a:pPr>
            <a:r>
              <a:rPr lang="en-US" sz="2000" dirty="0">
                <a:ea typeface="ＭＳ Ｐゴシック" pitchFamily="34" charset="-128"/>
              </a:rPr>
              <a:t>States are positions on a map (continuous)</a:t>
            </a: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Speech recognition HMMs:</a:t>
            </a:r>
          </a:p>
          <a:p>
            <a:pPr lvl="1">
              <a:lnSpc>
                <a:spcPct val="90000"/>
              </a:lnSpc>
            </a:pPr>
            <a:r>
              <a:rPr lang="en-US" sz="2000" dirty="0">
                <a:ea typeface="ＭＳ Ｐゴシック" pitchFamily="34" charset="-128"/>
              </a:rPr>
              <a:t>Observations are acoustic signals (continuous valued)</a:t>
            </a:r>
          </a:p>
          <a:p>
            <a:pPr lvl="1">
              <a:lnSpc>
                <a:spcPct val="90000"/>
              </a:lnSpc>
            </a:pPr>
            <a:r>
              <a:rPr lang="en-US" sz="2000" dirty="0">
                <a:ea typeface="ＭＳ Ｐゴシック" pitchFamily="34" charset="-128"/>
              </a:rPr>
              <a:t>States are specific positions in specific words (so, tens of thousands)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Machine translation HMMs:</a:t>
            </a:r>
          </a:p>
          <a:p>
            <a:pPr lvl="1">
              <a:lnSpc>
                <a:spcPct val="90000"/>
              </a:lnSpc>
            </a:pPr>
            <a:r>
              <a:rPr lang="en-US" sz="2000" dirty="0">
                <a:ea typeface="ＭＳ Ｐゴシック" pitchFamily="34" charset="-128"/>
              </a:rPr>
              <a:t>Observations are words (tens of thousands)</a:t>
            </a:r>
          </a:p>
          <a:p>
            <a:pPr lvl="1">
              <a:lnSpc>
                <a:spcPct val="90000"/>
              </a:lnSpc>
            </a:pPr>
            <a:r>
              <a:rPr lang="en-US" sz="2000" dirty="0">
                <a:ea typeface="ＭＳ Ｐゴシック" pitchFamily="34" charset="-128"/>
              </a:rPr>
              <a:t>States are translation options</a:t>
            </a:r>
          </a:p>
          <a:p>
            <a:pPr lvl="1">
              <a:lnSpc>
                <a:spcPct val="90000"/>
              </a:lnSpc>
            </a:pPr>
            <a:endParaRPr lang="en-US" sz="2000" dirty="0">
              <a:ea typeface="ＭＳ Ｐゴシック" pitchFamily="34" charset="-128"/>
            </a:endParaRPr>
          </a:p>
          <a:p>
            <a:pPr lvl="1">
              <a:lnSpc>
                <a:spcPct val="90000"/>
              </a:lnSpc>
            </a:pPr>
            <a:endParaRPr lang="en-US" sz="2000" dirty="0">
              <a:ea typeface="ＭＳ Ｐゴシック" pitchFamily="34" charset="-128"/>
            </a:endParaRPr>
          </a:p>
        </p:txBody>
      </p:sp>
    </p:spTree>
    <p:extLst>
      <p:ext uri="{BB962C8B-B14F-4D97-AF65-F5344CB8AC3E}">
        <p14:creationId xmlns:p14="http://schemas.microsoft.com/office/powerpoint/2010/main" val="31455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10">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0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a:ea typeface="ＭＳ Ｐゴシック" pitchFamily="34" charset="-128"/>
              </a:rPr>
              <a:t>Filtering / Monitoring</a:t>
            </a:r>
          </a:p>
        </p:txBody>
      </p:sp>
      <p:sp>
        <p:nvSpPr>
          <p:cNvPr id="44034" name="Rectangle 3"/>
          <p:cNvSpPr>
            <a:spLocks noGrp="1" noChangeArrowheads="1"/>
          </p:cNvSpPr>
          <p:nvPr>
            <p:ph idx="1"/>
          </p:nvPr>
        </p:nvSpPr>
        <p:spPr>
          <a:xfrm>
            <a:off x="1905000" y="1523999"/>
            <a:ext cx="8458200" cy="4602165"/>
          </a:xfrm>
        </p:spPr>
        <p:txBody>
          <a:bodyPr/>
          <a:lstStyle/>
          <a:p>
            <a:r>
              <a:rPr lang="en-US" sz="2400" dirty="0">
                <a:ea typeface="ＭＳ Ｐゴシック" pitchFamily="34" charset="-128"/>
              </a:rPr>
              <a:t>Filtering, or monitoring, is the task of tracking the distribution </a:t>
            </a:r>
            <a:r>
              <a:rPr lang="en-US" sz="2400" dirty="0" err="1">
                <a:ea typeface="ＭＳ Ｐゴシック" pitchFamily="34" charset="-128"/>
              </a:rPr>
              <a:t>B</a:t>
            </a:r>
            <a:r>
              <a:rPr lang="en-US" sz="2400" baseline="-25000" dirty="0" err="1">
                <a:ea typeface="ＭＳ Ｐゴシック" pitchFamily="34" charset="-128"/>
              </a:rPr>
              <a:t>t</a:t>
            </a:r>
            <a:r>
              <a:rPr lang="en-US" sz="2400" dirty="0">
                <a:ea typeface="ＭＳ Ｐゴシック" pitchFamily="34" charset="-128"/>
              </a:rPr>
              <a:t>(X) = </a:t>
            </a:r>
            <a:r>
              <a:rPr lang="en-US" sz="2400" dirty="0" err="1">
                <a:ea typeface="ＭＳ Ｐゴシック" pitchFamily="34" charset="-128"/>
              </a:rPr>
              <a:t>P</a:t>
            </a:r>
            <a:r>
              <a:rPr lang="en-US" sz="2400" baseline="-25000" dirty="0" err="1">
                <a:ea typeface="ＭＳ Ｐゴシック" pitchFamily="34" charset="-128"/>
              </a:rPr>
              <a:t>t</a:t>
            </a:r>
            <a:r>
              <a:rPr lang="en-US" sz="2400" dirty="0">
                <a:ea typeface="ＭＳ Ｐゴシック" pitchFamily="34" charset="-128"/>
              </a:rPr>
              <a:t>(</a:t>
            </a:r>
            <a:r>
              <a:rPr lang="en-US" sz="2400" dirty="0" err="1">
                <a:ea typeface="ＭＳ Ｐゴシック" pitchFamily="34" charset="-128"/>
              </a:rPr>
              <a:t>X</a:t>
            </a:r>
            <a:r>
              <a:rPr lang="en-US" sz="2400" baseline="-25000" dirty="0" err="1">
                <a:ea typeface="ＭＳ Ｐゴシック" pitchFamily="34" charset="-128"/>
              </a:rPr>
              <a:t>t</a:t>
            </a:r>
            <a:r>
              <a:rPr lang="en-US" sz="2400" dirty="0">
                <a:ea typeface="ＭＳ Ｐゴシック" pitchFamily="34" charset="-128"/>
              </a:rPr>
              <a:t> | e</a:t>
            </a:r>
            <a:r>
              <a:rPr lang="en-US" sz="2400" baseline="-25000" dirty="0">
                <a:ea typeface="ＭＳ Ｐゴシック" pitchFamily="34" charset="-128"/>
              </a:rPr>
              <a:t>1</a:t>
            </a:r>
            <a:r>
              <a:rPr lang="en-US" sz="2400" dirty="0">
                <a:ea typeface="ＭＳ Ｐゴシック" pitchFamily="34" charset="-128"/>
              </a:rPr>
              <a:t>, …, e</a:t>
            </a:r>
            <a:r>
              <a:rPr lang="en-US" sz="2400" baseline="-25000" dirty="0">
                <a:ea typeface="ＭＳ Ｐゴシック" pitchFamily="34" charset="-128"/>
              </a:rPr>
              <a:t>t</a:t>
            </a:r>
            <a:r>
              <a:rPr lang="en-US" sz="2400" dirty="0">
                <a:ea typeface="ＭＳ Ｐゴシック" pitchFamily="34" charset="-128"/>
              </a:rPr>
              <a:t>) (the belief state) over time</a:t>
            </a:r>
          </a:p>
          <a:p>
            <a:endParaRPr lang="en-US" sz="2400" dirty="0">
              <a:ea typeface="ＭＳ Ｐゴシック" pitchFamily="34" charset="-128"/>
            </a:endParaRPr>
          </a:p>
          <a:p>
            <a:r>
              <a:rPr lang="en-US" sz="2400" dirty="0">
                <a:ea typeface="ＭＳ Ｐゴシック" pitchFamily="34" charset="-128"/>
              </a:rPr>
              <a:t>We start with B</a:t>
            </a:r>
            <a:r>
              <a:rPr lang="en-US" sz="2400" baseline="-25000" dirty="0">
                <a:ea typeface="ＭＳ Ｐゴシック" pitchFamily="34" charset="-128"/>
              </a:rPr>
              <a:t>1</a:t>
            </a:r>
            <a:r>
              <a:rPr lang="en-US" sz="2400" dirty="0">
                <a:ea typeface="ＭＳ Ｐゴシック" pitchFamily="34" charset="-128"/>
              </a:rPr>
              <a:t>(X) in an initial setting, usually uniform</a:t>
            </a:r>
          </a:p>
          <a:p>
            <a:endParaRPr lang="en-US" sz="2400" dirty="0">
              <a:ea typeface="ＭＳ Ｐゴシック" pitchFamily="34" charset="-128"/>
            </a:endParaRPr>
          </a:p>
          <a:p>
            <a:r>
              <a:rPr lang="en-US" sz="2400" dirty="0">
                <a:ea typeface="ＭＳ Ｐゴシック" pitchFamily="34" charset="-128"/>
              </a:rPr>
              <a:t>As time passes, or we get observations, we update B(X)</a:t>
            </a:r>
          </a:p>
          <a:p>
            <a:endParaRPr lang="en-US" sz="2400" dirty="0">
              <a:ea typeface="ＭＳ Ｐゴシック" pitchFamily="34" charset="-128"/>
            </a:endParaRPr>
          </a:p>
          <a:p>
            <a:r>
              <a:rPr lang="en-US" sz="2400" dirty="0">
                <a:ea typeface="ＭＳ Ｐゴシック" pitchFamily="34" charset="-128"/>
              </a:rPr>
              <a:t>The </a:t>
            </a:r>
            <a:r>
              <a:rPr lang="en-US" sz="2400" dirty="0" err="1">
                <a:ea typeface="ＭＳ Ｐゴシック" pitchFamily="34" charset="-128"/>
              </a:rPr>
              <a:t>Kalman</a:t>
            </a:r>
            <a:r>
              <a:rPr lang="en-US" sz="2400" dirty="0">
                <a:ea typeface="ＭＳ Ｐゴシック" pitchFamily="34" charset="-128"/>
              </a:rPr>
              <a:t> filter was invented in the 60’</a:t>
            </a:r>
            <a:r>
              <a:rPr lang="en-US" altLang="ja-JP" sz="2400" dirty="0">
                <a:ea typeface="ＭＳ Ｐゴシック" pitchFamily="34" charset="-128"/>
              </a:rPr>
              <a:t>s and first implemented as a method of trajectory estimation for the Apollo program</a:t>
            </a:r>
          </a:p>
          <a:p>
            <a:pPr lvl="1"/>
            <a:endParaRPr lang="en-US" sz="2000" dirty="0">
              <a:ea typeface="ＭＳ Ｐゴシック" pitchFamily="34" charset="-128"/>
            </a:endParaRPr>
          </a:p>
          <a:p>
            <a:endParaRPr lang="en-US" sz="2400" dirty="0">
              <a:ea typeface="ＭＳ Ｐゴシック" pitchFamily="34" charset="-128"/>
            </a:endParaRPr>
          </a:p>
        </p:txBody>
      </p:sp>
    </p:spTree>
    <p:extLst>
      <p:ext uri="{BB962C8B-B14F-4D97-AF65-F5344CB8AC3E}">
        <p14:creationId xmlns:p14="http://schemas.microsoft.com/office/powerpoint/2010/main" val="928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7106" name="Rectangle 3"/>
          <p:cNvSpPr>
            <a:spLocks noGrp="1" noChangeArrowheads="1"/>
          </p:cNvSpPr>
          <p:nvPr>
            <p:ph idx="1"/>
          </p:nvPr>
        </p:nvSpPr>
        <p:spPr>
          <a:xfrm>
            <a:off x="628650" y="5334000"/>
            <a:ext cx="7772400" cy="1271588"/>
          </a:xfrm>
        </p:spPr>
        <p:txBody>
          <a:bodyPr/>
          <a:lstStyle/>
          <a:p>
            <a:pPr algn="ctr">
              <a:lnSpc>
                <a:spcPct val="90000"/>
              </a:lnSpc>
              <a:buFont typeface="Wingdings" pitchFamily="2" charset="2"/>
              <a:buNone/>
            </a:pPr>
            <a:r>
              <a:rPr lang="en-US" sz="2400" dirty="0">
                <a:latin typeface="Calibri"/>
                <a:ea typeface="ＭＳ Ｐゴシック" pitchFamily="34" charset="-128"/>
                <a:cs typeface="Calibri"/>
              </a:rPr>
              <a:t>t=0</a:t>
            </a:r>
          </a:p>
          <a:p>
            <a:pPr algn="ctr">
              <a:lnSpc>
                <a:spcPct val="90000"/>
              </a:lnSpc>
              <a:buFont typeface="Wingdings" pitchFamily="2" charset="2"/>
              <a:buNone/>
            </a:pPr>
            <a:r>
              <a:rPr lang="en-US" sz="2400" dirty="0">
                <a:latin typeface="Calibri"/>
                <a:ea typeface="ＭＳ Ｐゴシック" pitchFamily="34" charset="-128"/>
                <a:cs typeface="Calibri"/>
              </a:rPr>
              <a:t>Sensor model: can read in which directions there is a wall, never more than 1 mistake</a:t>
            </a:r>
          </a:p>
          <a:p>
            <a:pPr algn="ctr">
              <a:lnSpc>
                <a:spcPct val="90000"/>
              </a:lnSpc>
              <a:buFont typeface="Wingdings" pitchFamily="2" charset="2"/>
              <a:buNone/>
            </a:pPr>
            <a:r>
              <a:rPr lang="en-US" sz="2400" dirty="0">
                <a:latin typeface="Calibri"/>
                <a:ea typeface="ＭＳ Ｐゴシック" pitchFamily="34" charset="-128"/>
                <a:cs typeface="Calibri"/>
              </a:rPr>
              <a:t>Motion model: may not execute action with small prob.</a:t>
            </a:r>
          </a:p>
        </p:txBody>
      </p:sp>
      <p:sp>
        <p:nvSpPr>
          <p:cNvPr id="47107" name="Rectangle 4"/>
          <p:cNvSpPr>
            <a:spLocks noChangeArrowheads="1"/>
          </p:cNvSpPr>
          <p:nvPr/>
        </p:nvSpPr>
        <p:spPr bwMode="auto">
          <a:xfrm>
            <a:off x="2286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8" name="Rectangle 5"/>
          <p:cNvSpPr>
            <a:spLocks noChangeArrowheads="1"/>
          </p:cNvSpPr>
          <p:nvPr/>
        </p:nvSpPr>
        <p:spPr bwMode="auto">
          <a:xfrm>
            <a:off x="2819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9" name="Rectangle 6"/>
          <p:cNvSpPr>
            <a:spLocks noChangeArrowheads="1"/>
          </p:cNvSpPr>
          <p:nvPr/>
        </p:nvSpPr>
        <p:spPr bwMode="auto">
          <a:xfrm>
            <a:off x="3352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0" name="Rectangle 7"/>
          <p:cNvSpPr>
            <a:spLocks noChangeArrowheads="1"/>
          </p:cNvSpPr>
          <p:nvPr/>
        </p:nvSpPr>
        <p:spPr bwMode="auto">
          <a:xfrm>
            <a:off x="38862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1" name="Rectangle 8"/>
          <p:cNvSpPr>
            <a:spLocks noChangeArrowheads="1"/>
          </p:cNvSpPr>
          <p:nvPr/>
        </p:nvSpPr>
        <p:spPr bwMode="auto">
          <a:xfrm>
            <a:off x="44196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2" name="Rectangle 9"/>
          <p:cNvSpPr>
            <a:spLocks noChangeArrowheads="1"/>
          </p:cNvSpPr>
          <p:nvPr/>
        </p:nvSpPr>
        <p:spPr bwMode="auto">
          <a:xfrm>
            <a:off x="4953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3" name="Rectangle 10"/>
          <p:cNvSpPr>
            <a:spLocks noChangeArrowheads="1"/>
          </p:cNvSpPr>
          <p:nvPr/>
        </p:nvSpPr>
        <p:spPr bwMode="auto">
          <a:xfrm>
            <a:off x="5486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4" name="Rectangle 11"/>
          <p:cNvSpPr>
            <a:spLocks noChangeArrowheads="1"/>
          </p:cNvSpPr>
          <p:nvPr/>
        </p:nvSpPr>
        <p:spPr bwMode="auto">
          <a:xfrm>
            <a:off x="6019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5" name="Rectangle 12"/>
          <p:cNvSpPr>
            <a:spLocks noChangeArrowheads="1"/>
          </p:cNvSpPr>
          <p:nvPr/>
        </p:nvSpPr>
        <p:spPr bwMode="auto">
          <a:xfrm>
            <a:off x="2286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6" name="Rectangle 13"/>
          <p:cNvSpPr>
            <a:spLocks noChangeArrowheads="1"/>
          </p:cNvSpPr>
          <p:nvPr/>
        </p:nvSpPr>
        <p:spPr bwMode="auto">
          <a:xfrm>
            <a:off x="4953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7" name="Rectangle 14"/>
          <p:cNvSpPr>
            <a:spLocks noChangeArrowheads="1"/>
          </p:cNvSpPr>
          <p:nvPr/>
        </p:nvSpPr>
        <p:spPr bwMode="auto">
          <a:xfrm>
            <a:off x="60198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8" name="Rectangle 15"/>
          <p:cNvSpPr>
            <a:spLocks noChangeArrowheads="1"/>
          </p:cNvSpPr>
          <p:nvPr/>
        </p:nvSpPr>
        <p:spPr bwMode="auto">
          <a:xfrm>
            <a:off x="2286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9" name="Rectangle 16"/>
          <p:cNvSpPr>
            <a:spLocks noChangeArrowheads="1"/>
          </p:cNvSpPr>
          <p:nvPr/>
        </p:nvSpPr>
        <p:spPr bwMode="auto">
          <a:xfrm>
            <a:off x="4953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0" name="Rectangle 17"/>
          <p:cNvSpPr>
            <a:spLocks noChangeArrowheads="1"/>
          </p:cNvSpPr>
          <p:nvPr/>
        </p:nvSpPr>
        <p:spPr bwMode="auto">
          <a:xfrm>
            <a:off x="60198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1" name="Rectangle 18"/>
          <p:cNvSpPr>
            <a:spLocks noChangeArrowheads="1"/>
          </p:cNvSpPr>
          <p:nvPr/>
        </p:nvSpPr>
        <p:spPr bwMode="auto">
          <a:xfrm>
            <a:off x="2286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2" name="Rectangle 19"/>
          <p:cNvSpPr>
            <a:spLocks noChangeArrowheads="1"/>
          </p:cNvSpPr>
          <p:nvPr/>
        </p:nvSpPr>
        <p:spPr bwMode="auto">
          <a:xfrm>
            <a:off x="2819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3" name="Rectangle 20"/>
          <p:cNvSpPr>
            <a:spLocks noChangeArrowheads="1"/>
          </p:cNvSpPr>
          <p:nvPr/>
        </p:nvSpPr>
        <p:spPr bwMode="auto">
          <a:xfrm>
            <a:off x="3352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4" name="Rectangle 21"/>
          <p:cNvSpPr>
            <a:spLocks noChangeArrowheads="1"/>
          </p:cNvSpPr>
          <p:nvPr/>
        </p:nvSpPr>
        <p:spPr bwMode="auto">
          <a:xfrm>
            <a:off x="38862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5" name="Rectangle 22"/>
          <p:cNvSpPr>
            <a:spLocks noChangeArrowheads="1"/>
          </p:cNvSpPr>
          <p:nvPr/>
        </p:nvSpPr>
        <p:spPr bwMode="auto">
          <a:xfrm>
            <a:off x="44196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6" name="Rectangle 23"/>
          <p:cNvSpPr>
            <a:spLocks noChangeArrowheads="1"/>
          </p:cNvSpPr>
          <p:nvPr/>
        </p:nvSpPr>
        <p:spPr bwMode="auto">
          <a:xfrm>
            <a:off x="4953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7" name="Rectangle 24"/>
          <p:cNvSpPr>
            <a:spLocks noChangeArrowheads="1"/>
          </p:cNvSpPr>
          <p:nvPr/>
        </p:nvSpPr>
        <p:spPr bwMode="auto">
          <a:xfrm>
            <a:off x="5486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8" name="Rectangle 25"/>
          <p:cNvSpPr>
            <a:spLocks noChangeArrowheads="1"/>
          </p:cNvSpPr>
          <p:nvPr/>
        </p:nvSpPr>
        <p:spPr bwMode="auto">
          <a:xfrm>
            <a:off x="6019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9"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7130"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7131"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713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713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713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713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47136" name="Oval 33"/>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7137" name="Line 34"/>
          <p:cNvSpPr>
            <a:spLocks noChangeShapeType="1"/>
          </p:cNvSpPr>
          <p:nvPr/>
        </p:nvSpPr>
        <p:spPr bwMode="auto">
          <a:xfrm flipV="1">
            <a:off x="3090863" y="18764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38" name="Line 35"/>
          <p:cNvSpPr>
            <a:spLocks noChangeShapeType="1"/>
          </p:cNvSpPr>
          <p:nvPr/>
        </p:nvSpPr>
        <p:spPr bwMode="auto">
          <a:xfrm>
            <a:off x="3086100" y="2586038"/>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39" name="Line 36"/>
          <p:cNvSpPr>
            <a:spLocks noChangeShapeType="1"/>
          </p:cNvSpPr>
          <p:nvPr/>
        </p:nvSpPr>
        <p:spPr bwMode="auto">
          <a:xfrm flipH="1">
            <a:off x="2643188" y="2400300"/>
            <a:ext cx="2428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40" name="Line 37"/>
          <p:cNvSpPr>
            <a:spLocks noChangeShapeType="1"/>
          </p:cNvSpPr>
          <p:nvPr/>
        </p:nvSpPr>
        <p:spPr bwMode="auto">
          <a:xfrm flipH="1">
            <a:off x="3295650" y="2409825"/>
            <a:ext cx="242888"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7141" name="Text Box 38"/>
          <p:cNvSpPr txBox="1">
            <a:spLocks noChangeArrowheads="1"/>
          </p:cNvSpPr>
          <p:nvPr/>
        </p:nvSpPr>
        <p:spPr bwMode="auto">
          <a:xfrm>
            <a:off x="152400" y="1295400"/>
            <a:ext cx="1676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600" i="1" dirty="0">
                <a:latin typeface="Calibri"/>
                <a:cs typeface="Calibri"/>
              </a:rPr>
              <a:t>Example from </a:t>
            </a:r>
            <a:r>
              <a:rPr lang="de-DE" sz="1600" i="1" dirty="0">
                <a:latin typeface="Calibri"/>
                <a:cs typeface="Calibri"/>
              </a:rPr>
              <a:t>Michael Pfeiffer</a:t>
            </a:r>
            <a:endParaRPr lang="en-US" sz="1600" i="1" dirty="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3319262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9154" name="Rectangle 3"/>
          <p:cNvSpPr>
            <a:spLocks noGrp="1" noChangeArrowheads="1"/>
          </p:cNvSpPr>
          <p:nvPr>
            <p:ph idx="1"/>
          </p:nvPr>
        </p:nvSpPr>
        <p:spPr>
          <a:xfrm>
            <a:off x="381000" y="5257800"/>
            <a:ext cx="8534400" cy="1195388"/>
          </a:xfrm>
        </p:spPr>
        <p:txBody>
          <a:bodyPr/>
          <a:lstStyle/>
          <a:p>
            <a:pPr algn="ctr">
              <a:buFont typeface="Wingdings" pitchFamily="2" charset="2"/>
              <a:buNone/>
            </a:pPr>
            <a:r>
              <a:rPr lang="en-US" sz="2400" dirty="0">
                <a:latin typeface="Calibri"/>
                <a:ea typeface="ＭＳ Ｐゴシック" pitchFamily="34" charset="-128"/>
                <a:cs typeface="Calibri"/>
              </a:rPr>
              <a:t>t=1</a:t>
            </a:r>
          </a:p>
          <a:p>
            <a:pPr algn="ctr">
              <a:buFont typeface="Wingdings" pitchFamily="2" charset="2"/>
              <a:buNone/>
            </a:pPr>
            <a:r>
              <a:rPr lang="en-US" sz="2400" dirty="0">
                <a:latin typeface="Calibri"/>
                <a:ea typeface="ＭＳ Ｐゴシック" pitchFamily="34" charset="-128"/>
                <a:cs typeface="Calibri"/>
              </a:rPr>
              <a:t>Lighter grey: was possible to get the reading, but less likely b/c required 1 mistake</a:t>
            </a:r>
          </a:p>
        </p:txBody>
      </p:sp>
      <p:sp>
        <p:nvSpPr>
          <p:cNvPr id="49155"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56" name="Rectangle 5"/>
          <p:cNvSpPr>
            <a:spLocks noChangeArrowheads="1"/>
          </p:cNvSpPr>
          <p:nvPr/>
        </p:nvSpPr>
        <p:spPr bwMode="auto">
          <a:xfrm>
            <a:off x="2819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7" name="Rectangle 6"/>
          <p:cNvSpPr>
            <a:spLocks noChangeArrowheads="1"/>
          </p:cNvSpPr>
          <p:nvPr/>
        </p:nvSpPr>
        <p:spPr bwMode="auto">
          <a:xfrm>
            <a:off x="33528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8" name="Rectangle 7"/>
          <p:cNvSpPr>
            <a:spLocks noChangeArrowheads="1"/>
          </p:cNvSpPr>
          <p:nvPr/>
        </p:nvSpPr>
        <p:spPr bwMode="auto">
          <a:xfrm>
            <a:off x="38862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9" name="Rectangle 8"/>
          <p:cNvSpPr>
            <a:spLocks noChangeArrowheads="1"/>
          </p:cNvSpPr>
          <p:nvPr/>
        </p:nvSpPr>
        <p:spPr bwMode="auto">
          <a:xfrm>
            <a:off x="44196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0"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61" name="Rectangle 10"/>
          <p:cNvSpPr>
            <a:spLocks noChangeArrowheads="1"/>
          </p:cNvSpPr>
          <p:nvPr/>
        </p:nvSpPr>
        <p:spPr bwMode="auto">
          <a:xfrm>
            <a:off x="5486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2"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3"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4"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5"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6"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7"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8"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69"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0" name="Rectangle 19"/>
          <p:cNvSpPr>
            <a:spLocks noChangeArrowheads="1"/>
          </p:cNvSpPr>
          <p:nvPr/>
        </p:nvSpPr>
        <p:spPr bwMode="auto">
          <a:xfrm>
            <a:off x="2819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1" name="Rectangle 20"/>
          <p:cNvSpPr>
            <a:spLocks noChangeArrowheads="1"/>
          </p:cNvSpPr>
          <p:nvPr/>
        </p:nvSpPr>
        <p:spPr bwMode="auto">
          <a:xfrm>
            <a:off x="33528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2" name="Rectangle 21"/>
          <p:cNvSpPr>
            <a:spLocks noChangeArrowheads="1"/>
          </p:cNvSpPr>
          <p:nvPr/>
        </p:nvSpPr>
        <p:spPr bwMode="auto">
          <a:xfrm>
            <a:off x="38862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3" name="Rectangle 22"/>
          <p:cNvSpPr>
            <a:spLocks noChangeArrowheads="1"/>
          </p:cNvSpPr>
          <p:nvPr/>
        </p:nvSpPr>
        <p:spPr bwMode="auto">
          <a:xfrm>
            <a:off x="44196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4"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75" name="Rectangle 24"/>
          <p:cNvSpPr>
            <a:spLocks noChangeArrowheads="1"/>
          </p:cNvSpPr>
          <p:nvPr/>
        </p:nvSpPr>
        <p:spPr bwMode="auto">
          <a:xfrm>
            <a:off x="5486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6"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7"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9178"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79"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49180" name="Line 29"/>
          <p:cNvSpPr>
            <a:spLocks noChangeShapeType="1"/>
          </p:cNvSpPr>
          <p:nvPr/>
        </p:nvSpPr>
        <p:spPr bwMode="auto">
          <a:xfrm>
            <a:off x="3300413" y="2400300"/>
            <a:ext cx="271462"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1" name="Oval 30"/>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9182" name="Line 31"/>
          <p:cNvSpPr>
            <a:spLocks noChangeShapeType="1"/>
          </p:cNvSpPr>
          <p:nvPr/>
        </p:nvSpPr>
        <p:spPr bwMode="auto">
          <a:xfrm flipV="1">
            <a:off x="30908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3" name="Line 32"/>
          <p:cNvSpPr>
            <a:spLocks noChangeShapeType="1"/>
          </p:cNvSpPr>
          <p:nvPr/>
        </p:nvSpPr>
        <p:spPr bwMode="auto">
          <a:xfrm>
            <a:off x="3086100" y="2586038"/>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4" name="Line 33"/>
          <p:cNvSpPr>
            <a:spLocks noChangeShapeType="1"/>
          </p:cNvSpPr>
          <p:nvPr/>
        </p:nvSpPr>
        <p:spPr bwMode="auto">
          <a:xfrm flipH="1">
            <a:off x="26431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49185" name="Rectangle 34"/>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9186" name="Rectangle 35"/>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9187" name="Rectangle 36"/>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9188" name="Rectangle 37"/>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1199142" name="AutoShape 38"/>
          <p:cNvSpPr>
            <a:spLocks noChangeArrowheads="1"/>
          </p:cNvSpPr>
          <p:nvPr/>
        </p:nvSpPr>
        <p:spPr bwMode="auto">
          <a:xfrm>
            <a:off x="3276600" y="22860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355683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1202"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t=2</a:t>
            </a:r>
          </a:p>
        </p:txBody>
      </p:sp>
      <p:sp>
        <p:nvSpPr>
          <p:cNvPr id="51203"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04" name="Rectangle 5"/>
          <p:cNvSpPr>
            <a:spLocks noChangeArrowheads="1"/>
          </p:cNvSpPr>
          <p:nvPr/>
        </p:nvSpPr>
        <p:spPr bwMode="auto">
          <a:xfrm>
            <a:off x="2819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5" name="Rectangle 6"/>
          <p:cNvSpPr>
            <a:spLocks noChangeArrowheads="1"/>
          </p:cNvSpPr>
          <p:nvPr/>
        </p:nvSpPr>
        <p:spPr bwMode="auto">
          <a:xfrm>
            <a:off x="33528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6" name="Rectangle 7"/>
          <p:cNvSpPr>
            <a:spLocks noChangeArrowheads="1"/>
          </p:cNvSpPr>
          <p:nvPr/>
        </p:nvSpPr>
        <p:spPr bwMode="auto">
          <a:xfrm>
            <a:off x="38862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7" name="Rectangle 8"/>
          <p:cNvSpPr>
            <a:spLocks noChangeArrowheads="1"/>
          </p:cNvSpPr>
          <p:nvPr/>
        </p:nvSpPr>
        <p:spPr bwMode="auto">
          <a:xfrm>
            <a:off x="44196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8"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9" name="Rectangle 10"/>
          <p:cNvSpPr>
            <a:spLocks noChangeArrowheads="1"/>
          </p:cNvSpPr>
          <p:nvPr/>
        </p:nvSpPr>
        <p:spPr bwMode="auto">
          <a:xfrm>
            <a:off x="5486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0"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1"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2"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3"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4"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5"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6"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7"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18" name="Rectangle 19"/>
          <p:cNvSpPr>
            <a:spLocks noChangeArrowheads="1"/>
          </p:cNvSpPr>
          <p:nvPr/>
        </p:nvSpPr>
        <p:spPr bwMode="auto">
          <a:xfrm>
            <a:off x="2819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9" name="Rectangle 20"/>
          <p:cNvSpPr>
            <a:spLocks noChangeArrowheads="1"/>
          </p:cNvSpPr>
          <p:nvPr/>
        </p:nvSpPr>
        <p:spPr bwMode="auto">
          <a:xfrm>
            <a:off x="33528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0" name="Rectangle 21"/>
          <p:cNvSpPr>
            <a:spLocks noChangeArrowheads="1"/>
          </p:cNvSpPr>
          <p:nvPr/>
        </p:nvSpPr>
        <p:spPr bwMode="auto">
          <a:xfrm>
            <a:off x="38862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1" name="Rectangle 22"/>
          <p:cNvSpPr>
            <a:spLocks noChangeArrowheads="1"/>
          </p:cNvSpPr>
          <p:nvPr/>
        </p:nvSpPr>
        <p:spPr bwMode="auto">
          <a:xfrm>
            <a:off x="44196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2"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3" name="Rectangle 24"/>
          <p:cNvSpPr>
            <a:spLocks noChangeArrowheads="1"/>
          </p:cNvSpPr>
          <p:nvPr/>
        </p:nvSpPr>
        <p:spPr bwMode="auto">
          <a:xfrm>
            <a:off x="5486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4"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5"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1226"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7"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1228" name="Line 29"/>
          <p:cNvSpPr>
            <a:spLocks noChangeShapeType="1"/>
          </p:cNvSpPr>
          <p:nvPr/>
        </p:nvSpPr>
        <p:spPr bwMode="auto">
          <a:xfrm>
            <a:off x="3829050" y="2424113"/>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29"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1230"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1231"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1232"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1233" name="Oval 34"/>
          <p:cNvSpPr>
            <a:spLocks noChangeArrowheads="1"/>
          </p:cNvSpPr>
          <p:nvPr/>
        </p:nvSpPr>
        <p:spPr bwMode="auto">
          <a:xfrm>
            <a:off x="34528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1234" name="Line 35"/>
          <p:cNvSpPr>
            <a:spLocks noChangeShapeType="1"/>
          </p:cNvSpPr>
          <p:nvPr/>
        </p:nvSpPr>
        <p:spPr bwMode="auto">
          <a:xfrm flipV="1">
            <a:off x="3648075" y="1905000"/>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35" name="Line 36"/>
          <p:cNvSpPr>
            <a:spLocks noChangeShapeType="1"/>
          </p:cNvSpPr>
          <p:nvPr/>
        </p:nvSpPr>
        <p:spPr bwMode="auto">
          <a:xfrm>
            <a:off x="3643313" y="2614613"/>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1236" name="Line 37"/>
          <p:cNvSpPr>
            <a:spLocks noChangeShapeType="1"/>
          </p:cNvSpPr>
          <p:nvPr/>
        </p:nvSpPr>
        <p:spPr bwMode="auto">
          <a:xfrm flipH="1">
            <a:off x="3200400" y="2428875"/>
            <a:ext cx="242888"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1190" name="AutoShape 38"/>
          <p:cNvSpPr>
            <a:spLocks noChangeArrowheads="1"/>
          </p:cNvSpPr>
          <p:nvPr/>
        </p:nvSpPr>
        <p:spPr bwMode="auto">
          <a:xfrm>
            <a:off x="3833813" y="230505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16889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3250"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t=3</a:t>
            </a:r>
          </a:p>
        </p:txBody>
      </p:sp>
      <p:sp>
        <p:nvSpPr>
          <p:cNvPr id="53251"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52" name="Rectangle 5"/>
          <p:cNvSpPr>
            <a:spLocks noChangeArrowheads="1"/>
          </p:cNvSpPr>
          <p:nvPr/>
        </p:nvSpPr>
        <p:spPr bwMode="auto">
          <a:xfrm>
            <a:off x="2819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3" name="Rectangle 6"/>
          <p:cNvSpPr>
            <a:spLocks noChangeArrowheads="1"/>
          </p:cNvSpPr>
          <p:nvPr/>
        </p:nvSpPr>
        <p:spPr bwMode="auto">
          <a:xfrm>
            <a:off x="33528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4" name="Rectangle 7"/>
          <p:cNvSpPr>
            <a:spLocks noChangeArrowheads="1"/>
          </p:cNvSpPr>
          <p:nvPr/>
        </p:nvSpPr>
        <p:spPr bwMode="auto">
          <a:xfrm>
            <a:off x="38862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5" name="Rectangle 8"/>
          <p:cNvSpPr>
            <a:spLocks noChangeArrowheads="1"/>
          </p:cNvSpPr>
          <p:nvPr/>
        </p:nvSpPr>
        <p:spPr bwMode="auto">
          <a:xfrm>
            <a:off x="44196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6"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7"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8"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59"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0"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1"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2"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3"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4"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5"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66" name="Rectangle 19"/>
          <p:cNvSpPr>
            <a:spLocks noChangeArrowheads="1"/>
          </p:cNvSpPr>
          <p:nvPr/>
        </p:nvSpPr>
        <p:spPr bwMode="auto">
          <a:xfrm>
            <a:off x="2819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67" name="Rectangle 20"/>
          <p:cNvSpPr>
            <a:spLocks noChangeArrowheads="1"/>
          </p:cNvSpPr>
          <p:nvPr/>
        </p:nvSpPr>
        <p:spPr bwMode="auto">
          <a:xfrm>
            <a:off x="33528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68" name="Rectangle 21"/>
          <p:cNvSpPr>
            <a:spLocks noChangeArrowheads="1"/>
          </p:cNvSpPr>
          <p:nvPr/>
        </p:nvSpPr>
        <p:spPr bwMode="auto">
          <a:xfrm>
            <a:off x="38862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69" name="Rectangle 22"/>
          <p:cNvSpPr>
            <a:spLocks noChangeArrowheads="1"/>
          </p:cNvSpPr>
          <p:nvPr/>
        </p:nvSpPr>
        <p:spPr bwMode="auto">
          <a:xfrm>
            <a:off x="44196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70"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71"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72"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3"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3274"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5"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3276" name="Line 29"/>
          <p:cNvSpPr>
            <a:spLocks noChangeShapeType="1"/>
          </p:cNvSpPr>
          <p:nvPr/>
        </p:nvSpPr>
        <p:spPr bwMode="auto">
          <a:xfrm>
            <a:off x="4376738" y="2428875"/>
            <a:ext cx="271462"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77"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3278"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3279"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3280"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3281" name="Oval 34"/>
          <p:cNvSpPr>
            <a:spLocks noChangeArrowheads="1"/>
          </p:cNvSpPr>
          <p:nvPr/>
        </p:nvSpPr>
        <p:spPr bwMode="auto">
          <a:xfrm>
            <a:off x="39862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3282" name="Line 35"/>
          <p:cNvSpPr>
            <a:spLocks noChangeShapeType="1"/>
          </p:cNvSpPr>
          <p:nvPr/>
        </p:nvSpPr>
        <p:spPr bwMode="auto">
          <a:xfrm flipV="1">
            <a:off x="4181475" y="1905000"/>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83" name="Line 36"/>
          <p:cNvSpPr>
            <a:spLocks noChangeShapeType="1"/>
          </p:cNvSpPr>
          <p:nvPr/>
        </p:nvSpPr>
        <p:spPr bwMode="auto">
          <a:xfrm>
            <a:off x="4176713" y="2614613"/>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3284" name="Line 37"/>
          <p:cNvSpPr>
            <a:spLocks noChangeShapeType="1"/>
          </p:cNvSpPr>
          <p:nvPr/>
        </p:nvSpPr>
        <p:spPr bwMode="auto">
          <a:xfrm flipH="1">
            <a:off x="3733800" y="2428875"/>
            <a:ext cx="242888"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3238" name="AutoShape 38"/>
          <p:cNvSpPr>
            <a:spLocks noChangeArrowheads="1"/>
          </p:cNvSpPr>
          <p:nvPr/>
        </p:nvSpPr>
        <p:spPr bwMode="auto">
          <a:xfrm>
            <a:off x="4362450" y="2309813"/>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26724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3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a:p>
            <a:pPr lvl="1">
              <a:lnSpc>
                <a:spcPct val="90000"/>
              </a:lnSpc>
            </a:pPr>
            <a:r>
              <a:rPr lang="en-US" sz="2400" dirty="0">
                <a:ea typeface="ＭＳ Ｐゴシック" pitchFamily="34" charset="-128"/>
              </a:rPr>
              <a:t>A (</a:t>
            </a:r>
            <a:r>
              <a:rPr lang="en-US" sz="2400" dirty="0" err="1">
                <a:ea typeface="ＭＳ Ｐゴシック" pitchFamily="34" charset="-128"/>
              </a:rPr>
              <a:t>growable</a:t>
            </a:r>
            <a:r>
              <a:rPr lang="en-US" sz="2400" dirty="0">
                <a:ea typeface="ＭＳ Ｐゴシック" pitchFamily="34" charset="-128"/>
              </a:rPr>
              <a:t>) BN: We can always use generic BN reasoning on it if we truncate the chain at a fixed length</a:t>
            </a:r>
          </a:p>
          <a:p>
            <a:pPr lvl="1">
              <a:lnSpc>
                <a:spcPct val="90000"/>
              </a:lnSpc>
            </a:pPr>
            <a:endParaRPr lang="en-US" sz="2400" dirty="0">
              <a:ea typeface="ＭＳ Ｐゴシック" pitchFamily="34" charset="-128"/>
            </a:endParaRP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2971800"/>
            <a:ext cx="1866900" cy="482600"/>
          </a:xfrm>
          <a:prstGeom prst="rect">
            <a:avLst/>
          </a:prstGeom>
        </p:spPr>
      </p:pic>
    </p:spTree>
    <p:extLst>
      <p:ext uri="{BB962C8B-B14F-4D97-AF65-F5344CB8AC3E}">
        <p14:creationId xmlns:p14="http://schemas.microsoft.com/office/powerpoint/2010/main" val="3430239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5298"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t=4</a:t>
            </a:r>
          </a:p>
        </p:txBody>
      </p:sp>
      <p:sp>
        <p:nvSpPr>
          <p:cNvPr id="55299"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0" name="Rectangle 5"/>
          <p:cNvSpPr>
            <a:spLocks noChangeArrowheads="1"/>
          </p:cNvSpPr>
          <p:nvPr/>
        </p:nvSpPr>
        <p:spPr bwMode="auto">
          <a:xfrm>
            <a:off x="28194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01" name="Rectangle 6"/>
          <p:cNvSpPr>
            <a:spLocks noChangeArrowheads="1"/>
          </p:cNvSpPr>
          <p:nvPr/>
        </p:nvSpPr>
        <p:spPr bwMode="auto">
          <a:xfrm>
            <a:off x="33528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2" name="Rectangle 7"/>
          <p:cNvSpPr>
            <a:spLocks noChangeArrowheads="1"/>
          </p:cNvSpPr>
          <p:nvPr/>
        </p:nvSpPr>
        <p:spPr bwMode="auto">
          <a:xfrm>
            <a:off x="38862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3" name="Rectangle 8"/>
          <p:cNvSpPr>
            <a:spLocks noChangeArrowheads="1"/>
          </p:cNvSpPr>
          <p:nvPr/>
        </p:nvSpPr>
        <p:spPr bwMode="auto">
          <a:xfrm>
            <a:off x="4419600" y="21336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04"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5"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6"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7"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8"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09"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0"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1"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2"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3"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14" name="Rectangle 19"/>
          <p:cNvSpPr>
            <a:spLocks noChangeArrowheads="1"/>
          </p:cNvSpPr>
          <p:nvPr/>
        </p:nvSpPr>
        <p:spPr bwMode="auto">
          <a:xfrm>
            <a:off x="2819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15" name="Rectangle 20"/>
          <p:cNvSpPr>
            <a:spLocks noChangeArrowheads="1"/>
          </p:cNvSpPr>
          <p:nvPr/>
        </p:nvSpPr>
        <p:spPr bwMode="auto">
          <a:xfrm>
            <a:off x="33528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16" name="Rectangle 21"/>
          <p:cNvSpPr>
            <a:spLocks noChangeArrowheads="1"/>
          </p:cNvSpPr>
          <p:nvPr/>
        </p:nvSpPr>
        <p:spPr bwMode="auto">
          <a:xfrm>
            <a:off x="38862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7" name="Rectangle 22"/>
          <p:cNvSpPr>
            <a:spLocks noChangeArrowheads="1"/>
          </p:cNvSpPr>
          <p:nvPr/>
        </p:nvSpPr>
        <p:spPr bwMode="auto">
          <a:xfrm>
            <a:off x="4419600" y="37338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18"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9"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20"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1"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5322"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3"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5324" name="Line 29"/>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25"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5326"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5327"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5328"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5329" name="Oval 34"/>
          <p:cNvSpPr>
            <a:spLocks noChangeArrowheads="1"/>
          </p:cNvSpPr>
          <p:nvPr/>
        </p:nvSpPr>
        <p:spPr bwMode="auto">
          <a:xfrm>
            <a:off x="44958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5330" name="Line 35"/>
          <p:cNvSpPr>
            <a:spLocks noChangeShapeType="1"/>
          </p:cNvSpPr>
          <p:nvPr/>
        </p:nvSpPr>
        <p:spPr bwMode="auto">
          <a:xfrm flipV="1">
            <a:off x="46910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31" name="Line 36"/>
          <p:cNvSpPr>
            <a:spLocks noChangeShapeType="1"/>
          </p:cNvSpPr>
          <p:nvPr/>
        </p:nvSpPr>
        <p:spPr bwMode="auto">
          <a:xfrm>
            <a:off x="4686300" y="2586038"/>
            <a:ext cx="0" cy="257175"/>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5332" name="Line 37"/>
          <p:cNvSpPr>
            <a:spLocks noChangeShapeType="1"/>
          </p:cNvSpPr>
          <p:nvPr/>
        </p:nvSpPr>
        <p:spPr bwMode="auto">
          <a:xfrm flipH="1">
            <a:off x="42433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1205286" name="AutoShape 38"/>
          <p:cNvSpPr>
            <a:spLocks noChangeArrowheads="1"/>
          </p:cNvSpPr>
          <p:nvPr/>
        </p:nvSpPr>
        <p:spPr bwMode="auto">
          <a:xfrm>
            <a:off x="4872038" y="2281238"/>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01986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7346"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t=5</a:t>
            </a:r>
          </a:p>
        </p:txBody>
      </p:sp>
      <p:sp>
        <p:nvSpPr>
          <p:cNvPr id="57347"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48" name="Rectangle 5"/>
          <p:cNvSpPr>
            <a:spLocks noChangeArrowheads="1"/>
          </p:cNvSpPr>
          <p:nvPr/>
        </p:nvSpPr>
        <p:spPr bwMode="auto">
          <a:xfrm>
            <a:off x="28194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49" name="Rectangle 6"/>
          <p:cNvSpPr>
            <a:spLocks noChangeArrowheads="1"/>
          </p:cNvSpPr>
          <p:nvPr/>
        </p:nvSpPr>
        <p:spPr bwMode="auto">
          <a:xfrm>
            <a:off x="33528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0" name="Rectangle 7"/>
          <p:cNvSpPr>
            <a:spLocks noChangeArrowheads="1"/>
          </p:cNvSpPr>
          <p:nvPr/>
        </p:nvSpPr>
        <p:spPr bwMode="auto">
          <a:xfrm>
            <a:off x="3886200" y="21336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1" name="Rectangle 8"/>
          <p:cNvSpPr>
            <a:spLocks noChangeArrowheads="1"/>
          </p:cNvSpPr>
          <p:nvPr/>
        </p:nvSpPr>
        <p:spPr bwMode="auto">
          <a:xfrm>
            <a:off x="44196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2" name="Rectangle 9"/>
          <p:cNvSpPr>
            <a:spLocks noChangeArrowheads="1"/>
          </p:cNvSpPr>
          <p:nvPr/>
        </p:nvSpPr>
        <p:spPr bwMode="auto">
          <a:xfrm>
            <a:off x="4953000" y="2133600"/>
            <a:ext cx="533400" cy="533400"/>
          </a:xfrm>
          <a:prstGeom prst="rect">
            <a:avLst/>
          </a:prstGeom>
          <a:solidFill>
            <a:schemeClr val="tx1"/>
          </a:solidFill>
          <a:ln w="9525">
            <a:solidFill>
              <a:schemeClr val="tx1"/>
            </a:solidFill>
            <a:miter lim="800000"/>
            <a:headEnd/>
            <a:tailEnd/>
          </a:ln>
        </p:spPr>
        <p:txBody>
          <a:bodyPr wrap="none" anchor="ctr"/>
          <a:lstStyle/>
          <a:p>
            <a:endParaRPr lang="en-US">
              <a:latin typeface="Calibri"/>
              <a:cs typeface="Calibri"/>
            </a:endParaRPr>
          </a:p>
        </p:txBody>
      </p:sp>
      <p:sp>
        <p:nvSpPr>
          <p:cNvPr id="57353"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4" name="Rectangle 11"/>
          <p:cNvSpPr>
            <a:spLocks noChangeArrowheads="1"/>
          </p:cNvSpPr>
          <p:nvPr/>
        </p:nvSpPr>
        <p:spPr bwMode="auto">
          <a:xfrm>
            <a:off x="60198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55"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6"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7"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8"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59"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0"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1"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2" name="Rectangle 19"/>
          <p:cNvSpPr>
            <a:spLocks noChangeArrowheads="1"/>
          </p:cNvSpPr>
          <p:nvPr/>
        </p:nvSpPr>
        <p:spPr bwMode="auto">
          <a:xfrm>
            <a:off x="28194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3" name="Rectangle 20"/>
          <p:cNvSpPr>
            <a:spLocks noChangeArrowheads="1"/>
          </p:cNvSpPr>
          <p:nvPr/>
        </p:nvSpPr>
        <p:spPr bwMode="auto">
          <a:xfrm>
            <a:off x="3352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4" name="Rectangle 21"/>
          <p:cNvSpPr>
            <a:spLocks noChangeArrowheads="1"/>
          </p:cNvSpPr>
          <p:nvPr/>
        </p:nvSpPr>
        <p:spPr bwMode="auto">
          <a:xfrm>
            <a:off x="38862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5" name="Rectangle 22"/>
          <p:cNvSpPr>
            <a:spLocks noChangeArrowheads="1"/>
          </p:cNvSpPr>
          <p:nvPr/>
        </p:nvSpPr>
        <p:spPr bwMode="auto">
          <a:xfrm>
            <a:off x="44196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6" name="Rectangle 23"/>
          <p:cNvSpPr>
            <a:spLocks noChangeArrowheads="1"/>
          </p:cNvSpPr>
          <p:nvPr/>
        </p:nvSpPr>
        <p:spPr bwMode="auto">
          <a:xfrm>
            <a:off x="5486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7" name="Rectangle 24"/>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68" name="Rectangle 25"/>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7369" name="Rectangle 26"/>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70" name="Rectangle 27"/>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57371" name="Line 28"/>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737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737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737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7376" name="Oval 33"/>
          <p:cNvSpPr>
            <a:spLocks noChangeArrowheads="1"/>
          </p:cNvSpPr>
          <p:nvPr/>
        </p:nvSpPr>
        <p:spPr bwMode="auto">
          <a:xfrm>
            <a:off x="50292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7377" name="Line 34"/>
          <p:cNvSpPr>
            <a:spLocks noChangeShapeType="1"/>
          </p:cNvSpPr>
          <p:nvPr/>
        </p:nvSpPr>
        <p:spPr bwMode="auto">
          <a:xfrm flipV="1">
            <a:off x="5224463" y="1876425"/>
            <a:ext cx="0" cy="3048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8" name="Line 35"/>
          <p:cNvSpPr>
            <a:spLocks noChangeShapeType="1"/>
          </p:cNvSpPr>
          <p:nvPr/>
        </p:nvSpPr>
        <p:spPr bwMode="auto">
          <a:xfrm>
            <a:off x="5219700" y="2586038"/>
            <a:ext cx="0" cy="25717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79" name="Line 36"/>
          <p:cNvSpPr>
            <a:spLocks noChangeShapeType="1"/>
          </p:cNvSpPr>
          <p:nvPr/>
        </p:nvSpPr>
        <p:spPr bwMode="auto">
          <a:xfrm>
            <a:off x="5414963" y="2400300"/>
            <a:ext cx="242887" cy="158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80" name="Line 37"/>
          <p:cNvSpPr>
            <a:spLocks noChangeShapeType="1"/>
          </p:cNvSpPr>
          <p:nvPr/>
        </p:nvSpPr>
        <p:spPr bwMode="auto">
          <a:xfrm flipH="1">
            <a:off x="4776788" y="2400300"/>
            <a:ext cx="242887"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Calibri"/>
              <a:cs typeface="Calibri"/>
            </a:endParaRPr>
          </a:p>
        </p:txBody>
      </p:sp>
      <p:sp>
        <p:nvSpPr>
          <p:cNvPr id="57381" name="Rectangle 38"/>
          <p:cNvSpPr>
            <a:spLocks noChangeArrowheads="1"/>
          </p:cNvSpPr>
          <p:nvPr/>
        </p:nvSpPr>
        <p:spPr bwMode="auto">
          <a:xfrm>
            <a:off x="4953000" y="3733800"/>
            <a:ext cx="533400" cy="53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70612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latin typeface="Calibri"/>
                <a:ea typeface="ＭＳ Ｐゴシック" pitchFamily="34" charset="-128"/>
                <a:cs typeface="Calibri"/>
              </a:rPr>
              <a:t>Inference: Find State Given Evidence</a:t>
            </a:r>
          </a:p>
        </p:txBody>
      </p:sp>
      <p:sp>
        <p:nvSpPr>
          <p:cNvPr id="33795" name="Rectangle 3"/>
          <p:cNvSpPr>
            <a:spLocks noGrp="1" noChangeArrowheads="1"/>
          </p:cNvSpPr>
          <p:nvPr>
            <p:ph idx="1"/>
          </p:nvPr>
        </p:nvSpPr>
        <p:spPr>
          <a:xfrm>
            <a:off x="990600" y="16764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Idea: start with P(X</a:t>
            </a:r>
            <a:r>
              <a:rPr lang="en-US" sz="2400" baseline="-25000" dirty="0">
                <a:latin typeface="Calibri"/>
                <a:ea typeface="ＭＳ Ｐゴシック" pitchFamily="34" charset="-128"/>
                <a:cs typeface="Calibri"/>
              </a:rPr>
              <a:t>1</a:t>
            </a:r>
            <a:r>
              <a:rPr lang="en-US" sz="2400" dirty="0">
                <a:latin typeface="Calibri"/>
                <a:ea typeface="ＭＳ Ｐゴシック" pitchFamily="34" charset="-128"/>
                <a:cs typeface="Calibri"/>
              </a:rPr>
              <a:t>) and derive </a:t>
            </a:r>
            <a:r>
              <a:rPr lang="en-US" sz="2400" dirty="0" err="1">
                <a:latin typeface="Calibri"/>
                <a:ea typeface="ＭＳ Ｐゴシック" pitchFamily="34" charset="-128"/>
                <a:cs typeface="Calibri"/>
              </a:rPr>
              <a:t>B</a:t>
            </a:r>
            <a:r>
              <a:rPr lang="en-US" sz="2400" baseline="-25000" dirty="0" err="1">
                <a:latin typeface="Calibri"/>
                <a:ea typeface="ＭＳ Ｐゴシック" pitchFamily="34" charset="-128"/>
                <a:cs typeface="Calibri"/>
              </a:rPr>
              <a:t>t</a:t>
            </a:r>
            <a:r>
              <a:rPr lang="en-US" sz="2400" baseline="-25000" dirty="0">
                <a:latin typeface="Calibri"/>
                <a:ea typeface="ＭＳ Ｐゴシック" pitchFamily="34" charset="-128"/>
                <a:cs typeface="Calibri"/>
              </a:rPr>
              <a:t> </a:t>
            </a:r>
            <a:r>
              <a:rPr lang="en-US" sz="2400" dirty="0">
                <a:latin typeface="Calibri"/>
                <a:ea typeface="ＭＳ Ｐゴシック" pitchFamily="34" charset="-128"/>
                <a:cs typeface="Calibri"/>
              </a:rPr>
              <a:t>in terms of B</a:t>
            </a:r>
            <a:r>
              <a:rPr lang="en-US" sz="2400" baseline="-25000" dirty="0">
                <a:latin typeface="Calibri"/>
                <a:ea typeface="ＭＳ Ｐゴシック" pitchFamily="34" charset="-128"/>
                <a:cs typeface="Calibri"/>
              </a:rPr>
              <a:t>t-1</a:t>
            </a:r>
          </a:p>
          <a:p>
            <a:pPr lvl="1"/>
            <a:r>
              <a:rPr lang="en-US" sz="2000" dirty="0">
                <a:latin typeface="Calibri"/>
                <a:ea typeface="ＭＳ Ｐゴシック" pitchFamily="34" charset="-128"/>
                <a:cs typeface="Calibri"/>
              </a:rPr>
              <a:t>equivalently, derive B</a:t>
            </a:r>
            <a:r>
              <a:rPr lang="en-US" sz="2000" baseline="-25000" dirty="0">
                <a:latin typeface="Calibri"/>
                <a:ea typeface="ＭＳ Ｐゴシック" pitchFamily="34" charset="-128"/>
                <a:cs typeface="Calibri"/>
              </a:rPr>
              <a:t>t+1</a:t>
            </a:r>
            <a:r>
              <a:rPr lang="en-US" sz="2000" dirty="0">
                <a:latin typeface="Calibri"/>
                <a:ea typeface="ＭＳ Ｐゴシック" pitchFamily="34" charset="-128"/>
                <a:cs typeface="Calibri"/>
              </a:rPr>
              <a:t> in terms of </a:t>
            </a:r>
            <a:r>
              <a:rPr lang="en-US" sz="2000" dirty="0" err="1">
                <a:latin typeface="Calibri"/>
                <a:ea typeface="ＭＳ Ｐゴシック" pitchFamily="34" charset="-128"/>
                <a:cs typeface="Calibri"/>
              </a:rPr>
              <a:t>B</a:t>
            </a:r>
            <a:r>
              <a:rPr lang="en-US" sz="2000" baseline="-25000" dirty="0" err="1">
                <a:latin typeface="Calibri"/>
                <a:ea typeface="ＭＳ Ｐゴシック" pitchFamily="34" charset="-128"/>
                <a:cs typeface="Calibri"/>
              </a:rPr>
              <a:t>t</a:t>
            </a:r>
            <a:endParaRPr lang="en-US" sz="20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61447" name="Picture 10"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429000" y="2590800"/>
            <a:ext cx="544656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151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ea typeface="ＭＳ Ｐゴシック" pitchFamily="34" charset="-128"/>
              </a:rPr>
              <a:t>Markov Assumption: 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independent given 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extLst>
      <p:ext uri="{BB962C8B-B14F-4D97-AF65-F5344CB8AC3E}">
        <p14:creationId xmlns:p14="http://schemas.microsoft.com/office/powerpoint/2010/main" val="27743761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CPT</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2752847035"/>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extLst>
      <p:ext uri="{BB962C8B-B14F-4D97-AF65-F5344CB8AC3E}">
        <p14:creationId xmlns:p14="http://schemas.microsoft.com/office/powerpoint/2010/main" val="3245901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pPr marL="0" indent="0">
              <a:buNone/>
            </a:pPr>
            <a:endParaRPr lang="en-US" dirty="0"/>
          </a:p>
          <a:p>
            <a:r>
              <a:rPr lang="en-US" dirty="0"/>
              <a:t>What is the probability distribution after one step?</a:t>
            </a:r>
          </a:p>
        </p:txBody>
      </p:sp>
      <p:sp>
        <p:nvSpPr>
          <p:cNvPr id="5" name="Oval 4"/>
          <p:cNvSpPr>
            <a:spLocks noChangeArrowheads="1"/>
          </p:cNvSpPr>
          <p:nvPr/>
        </p:nvSpPr>
        <p:spPr bwMode="auto">
          <a:xfrm>
            <a:off x="7529513" y="16906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6906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9532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 name="AutoShape 7"/>
          <p:cNvCxnSpPr>
            <a:cxnSpLocks noChangeShapeType="1"/>
            <a:stCxn id="6" idx="4"/>
            <a:endCxn id="5" idx="4"/>
          </p:cNvCxnSpPr>
          <p:nvPr/>
        </p:nvCxnSpPr>
        <p:spPr bwMode="auto">
          <a:xfrm rot="5400000">
            <a:off x="8557419" y="15914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9" name="AutoShape 8"/>
          <p:cNvCxnSpPr>
            <a:cxnSpLocks noChangeShapeType="1"/>
            <a:stCxn id="6" idx="7"/>
            <a:endCxn id="6" idx="6"/>
          </p:cNvCxnSpPr>
          <p:nvPr/>
        </p:nvCxnSpPr>
        <p:spPr bwMode="auto">
          <a:xfrm rot="5400000" flipV="1">
            <a:off x="9434513" y="18288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0" name="AutoShape 9"/>
          <p:cNvCxnSpPr>
            <a:cxnSpLocks noChangeShapeType="1"/>
            <a:stCxn id="5" idx="3"/>
            <a:endCxn id="5" idx="2"/>
          </p:cNvCxnSpPr>
          <p:nvPr/>
        </p:nvCxnSpPr>
        <p:spPr bwMode="auto">
          <a:xfrm rot="16200000" flipV="1">
            <a:off x="7451725" y="20589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 name="Text Box 10"/>
          <p:cNvSpPr txBox="1">
            <a:spLocks noChangeArrowheads="1"/>
          </p:cNvSpPr>
          <p:nvPr/>
        </p:nvSpPr>
        <p:spPr bwMode="auto">
          <a:xfrm>
            <a:off x="9829800" y="1143000"/>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681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3096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27432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dirty="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5212325"/>
            <a:ext cx="849788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2484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4089400"/>
            <a:ext cx="2077235" cy="396658"/>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4038600"/>
            <a:ext cx="3465534" cy="762000"/>
          </a:xfrm>
          <a:prstGeom prst="rect">
            <a:avLst/>
          </a:prstGeom>
        </p:spPr>
      </p:pic>
      <p:pic>
        <p:nvPicPr>
          <p:cNvPr id="17" name="Picture 1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1967" y="4038600"/>
            <a:ext cx="4363233" cy="762000"/>
          </a:xfrm>
          <a:prstGeom prst="rect">
            <a:avLst/>
          </a:prstGeom>
        </p:spPr>
      </p:pic>
    </p:spTree>
    <p:extLst>
      <p:ext uri="{BB962C8B-B14F-4D97-AF65-F5344CB8AC3E}">
        <p14:creationId xmlns:p14="http://schemas.microsoft.com/office/powerpoint/2010/main" val="21772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169239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extLst>
      <p:ext uri="{BB962C8B-B14F-4D97-AF65-F5344CB8AC3E}">
        <p14:creationId xmlns:p14="http://schemas.microsoft.com/office/powerpoint/2010/main" val="39809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3000"/>
            <a:ext cx="8412482" cy="5257801"/>
          </a:xfrm>
          <a:prstGeom prst="rect">
            <a:avLst/>
          </a:prstGeom>
        </p:spPr>
      </p:pic>
    </p:spTree>
    <p:extLst>
      <p:ext uri="{BB962C8B-B14F-4D97-AF65-F5344CB8AC3E}">
        <p14:creationId xmlns:p14="http://schemas.microsoft.com/office/powerpoint/2010/main" val="417241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64768</TotalTime>
  <Words>1483</Words>
  <Application>Microsoft Macintosh PowerPoint</Application>
  <PresentationFormat>Widescreen</PresentationFormat>
  <Paragraphs>398</Paragraphs>
  <Slides>32</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cmsy10</vt:lpstr>
      <vt:lpstr>Courier New</vt:lpstr>
      <vt:lpstr>Palatino</vt:lpstr>
      <vt:lpstr>Times New Roman</vt:lpstr>
      <vt:lpstr>Wingdings</vt:lpstr>
      <vt:lpstr>188_anca</vt:lpstr>
      <vt:lpstr>CS 188: Artificial Intelligence </vt:lpstr>
      <vt:lpstr>Reasoning over Time or Space</vt:lpstr>
      <vt:lpstr>Markov Models</vt:lpstr>
      <vt:lpstr>Markov Assumption: 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Hidden Markov Models</vt:lpstr>
      <vt:lpstr>Pacman – Sonar</vt:lpstr>
      <vt:lpstr>Video of Demo Pacman – Sonar (no beliefs)</vt:lpstr>
      <vt:lpstr>Hidden Markov Models</vt:lpstr>
      <vt:lpstr>Example: Weather HMM</vt:lpstr>
      <vt:lpstr>Video of Demo Ghostbusters – Circular Dynamics -- HMM</vt:lpstr>
      <vt:lpstr>Example: Ghostbusters HMM</vt:lpstr>
      <vt:lpstr>Conditional Independence</vt:lpstr>
      <vt:lpstr>Real HMM Examples</vt:lpstr>
      <vt:lpstr>Filtering / Monitoring</vt:lpstr>
      <vt:lpstr>Example: Robot Localization</vt:lpstr>
      <vt:lpstr>Example: Robot Localization</vt:lpstr>
      <vt:lpstr>Example: Robot Localization</vt:lpstr>
      <vt:lpstr>Example: Robot Localization</vt:lpstr>
      <vt:lpstr>Example: Robot Localization</vt:lpstr>
      <vt:lpstr>Example: Robot Localization</vt:lpstr>
      <vt:lpstr>Inference: Find State Given Evidence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Anca Dragan</cp:lastModifiedBy>
  <cp:revision>3751</cp:revision>
  <cp:lastPrinted>2013-10-23T02:18:13Z</cp:lastPrinted>
  <dcterms:created xsi:type="dcterms:W3CDTF">2004-08-27T04:16:05Z</dcterms:created>
  <dcterms:modified xsi:type="dcterms:W3CDTF">2021-10-26T22:33:38Z</dcterms:modified>
</cp:coreProperties>
</file>