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</p:sldMasterIdLst>
  <p:notesMasterIdLst>
    <p:notesMasterId r:id="rId28"/>
  </p:notesMasterIdLst>
  <p:handoutMasterIdLst>
    <p:handoutMasterId r:id="rId29"/>
  </p:handoutMasterIdLst>
  <p:sldIdLst>
    <p:sldId id="458" r:id="rId2"/>
    <p:sldId id="459" r:id="rId3"/>
    <p:sldId id="460" r:id="rId4"/>
    <p:sldId id="355" r:id="rId5"/>
    <p:sldId id="462" r:id="rId6"/>
    <p:sldId id="463" r:id="rId7"/>
    <p:sldId id="464" r:id="rId8"/>
    <p:sldId id="465" r:id="rId9"/>
    <p:sldId id="466" r:id="rId10"/>
    <p:sldId id="325" r:id="rId11"/>
    <p:sldId id="469" r:id="rId12"/>
    <p:sldId id="468" r:id="rId13"/>
    <p:sldId id="470" r:id="rId14"/>
    <p:sldId id="471" r:id="rId15"/>
    <p:sldId id="467" r:id="rId16"/>
    <p:sldId id="472" r:id="rId17"/>
    <p:sldId id="482" r:id="rId18"/>
    <p:sldId id="473" r:id="rId19"/>
    <p:sldId id="474" r:id="rId20"/>
    <p:sldId id="475" r:id="rId21"/>
    <p:sldId id="476" r:id="rId22"/>
    <p:sldId id="477" r:id="rId23"/>
    <p:sldId id="478" r:id="rId24"/>
    <p:sldId id="479" r:id="rId25"/>
    <p:sldId id="480" r:id="rId26"/>
    <p:sldId id="481" r:id="rId27"/>
  </p:sldIdLst>
  <p:sldSz cx="12192000" cy="6858000"/>
  <p:notesSz cx="7315200" cy="9601200"/>
  <p:custDataLst>
    <p:tags r:id="rId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1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3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FF42"/>
    <a:srgbClr val="FFFF00"/>
    <a:srgbClr val="3333FF"/>
    <a:srgbClr val="FF3300"/>
    <a:srgbClr val="CC00CC"/>
    <a:srgbClr val="FFCC00"/>
    <a:srgbClr val="FF9999"/>
    <a:srgbClr val="99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90" autoAdjust="0"/>
    <p:restoredTop sz="94648"/>
  </p:normalViewPr>
  <p:slideViewPr>
    <p:cSldViewPr>
      <p:cViewPr varScale="1">
        <p:scale>
          <a:sx n="111" d="100"/>
          <a:sy n="111" d="100"/>
        </p:scale>
        <p:origin x="224" y="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C3576A76-EAAE-494F-9F7F-EC8DD1141B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993E6AE6-BA58-4D01-BFA7-9066FA1BC5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73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08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314" y="720798"/>
            <a:ext cx="7030575" cy="3601008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3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4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399607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5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6</a:t>
            </a:fld>
            <a:endParaRPr 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Usually second evidence less informative</a:t>
            </a:r>
          </a:p>
          <a:p>
            <a:r>
              <a:rPr lang="en-US" dirty="0"/>
              <a:t>Opposite can also happen: XOR; knowing x1 not useful, knowing x2 not useful, knowing both useful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E6AE6-BA58-4D01-BFA7-9066FA1BC52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2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FBDBA-8484-455D-B245-CB37572AF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1F2AE3-E00A-49E3-84D4-020B69DEF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D293A6-559F-4294-A2FB-84D948A63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1BBA2E-7FD9-46B8-A226-C36B49A97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21409C-11F8-4378-A9C8-ED515D87E5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F41DF-D8B8-41F6-9DEF-CF7345794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BCC272-083A-4C84-813A-D9CF7008B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B74DA-79AF-4B05-95C9-B7F6D7E3A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AFD908-86D3-45AB-ADF7-3B2458B2F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54A4C-ECA7-4D89-B689-5883706A9C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413666-7D53-408E-8CAE-D86E2DAC0D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fld id="{741FC258-4C93-4B3A-BC1B-47590C715D8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5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4.png"/><Relationship Id="rId5" Type="http://schemas.openxmlformats.org/officeDocument/2006/relationships/tags" Target="../tags/tag17.xml"/><Relationship Id="rId10" Type="http://schemas.openxmlformats.org/officeDocument/2006/relationships/image" Target="../media/image33.png"/><Relationship Id="rId4" Type="http://schemas.openxmlformats.org/officeDocument/2006/relationships/tags" Target="../tags/tag16.xml"/><Relationship Id="rId9" Type="http://schemas.openxmlformats.org/officeDocument/2006/relationships/image" Target="../media/image28.png"/><Relationship Id="rId1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21.xml"/><Relationship Id="rId7" Type="http://schemas.openxmlformats.org/officeDocument/2006/relationships/image" Target="../media/image38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.xml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emf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27.xml"/><Relationship Id="rId7" Type="http://schemas.openxmlformats.org/officeDocument/2006/relationships/image" Target="../media/image45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.png"/><Relationship Id="rId5" Type="http://schemas.openxmlformats.org/officeDocument/2006/relationships/tags" Target="../tags/tag6.xml"/><Relationship Id="rId10" Type="http://schemas.openxmlformats.org/officeDocument/2006/relationships/image" Target="../media/image9.png"/><Relationship Id="rId4" Type="http://schemas.openxmlformats.org/officeDocument/2006/relationships/tags" Target="../tags/tag5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10.xml"/><Relationship Id="rId7" Type="http://schemas.openxmlformats.org/officeDocument/2006/relationships/image" Target="../media/image18.png"/><Relationship Id="rId12" Type="http://schemas.openxmlformats.org/officeDocument/2006/relationships/image" Target="../media/image2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7.png"/><Relationship Id="rId5" Type="http://schemas.openxmlformats.org/officeDocument/2006/relationships/tags" Target="../tags/tag12.xml"/><Relationship Id="rId10" Type="http://schemas.openxmlformats.org/officeDocument/2006/relationships/image" Target="../media/image26.png"/><Relationship Id="rId4" Type="http://schemas.openxmlformats.org/officeDocument/2006/relationships/tags" Target="../tags/tag11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7441387" cy="4952999"/>
          </a:xfrm>
          <a:prstGeom prst="rect">
            <a:avLst/>
          </a:prstGeom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000" dirty="0"/>
              <a:t>Decision Networks and Value of Perfect Information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6003923"/>
            <a:ext cx="12192000" cy="69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7" tIns="34288" rIns="68577" bIns="3428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Palatino"/>
                <a:cs typeface="Palatino"/>
              </a:rPr>
              <a:t>Instructor: Anca Dragan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500" dirty="0">
                <a:latin typeface="Palatino"/>
                <a:cs typeface="Palatino"/>
              </a:rPr>
              <a:t>[These slides were created by Dan Klein, Pieter </a:t>
            </a:r>
            <a:r>
              <a:rPr lang="en-US" sz="1500" dirty="0" err="1">
                <a:latin typeface="Palatino"/>
                <a:cs typeface="Palatino"/>
              </a:rPr>
              <a:t>Abbeel</a:t>
            </a:r>
            <a:r>
              <a:rPr lang="en-US" sz="1500" dirty="0">
                <a:latin typeface="Palatino"/>
                <a:cs typeface="Palatino"/>
              </a:rPr>
              <a:t>, and Anca. http://</a:t>
            </a:r>
            <a:r>
              <a:rPr lang="en-US" sz="1500" dirty="0" err="1">
                <a:latin typeface="Palatino"/>
                <a:cs typeface="Palatino"/>
              </a:rPr>
              <a:t>ai.berkeley.edu</a:t>
            </a:r>
            <a:r>
              <a:rPr lang="en-US" sz="1500" dirty="0">
                <a:latin typeface="Palatino"/>
                <a:cs typeface="Palatino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3728198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Decisions as Outcome Trees</a:t>
            </a:r>
          </a:p>
        </p:txBody>
      </p:sp>
      <p:grpSp>
        <p:nvGrpSpPr>
          <p:cNvPr id="23556" name="Group 5"/>
          <p:cNvGrpSpPr>
            <a:grpSpLocks/>
          </p:cNvGrpSpPr>
          <p:nvPr/>
        </p:nvGrpSpPr>
        <p:grpSpPr bwMode="auto">
          <a:xfrm>
            <a:off x="3540390" y="4318009"/>
            <a:ext cx="1828800" cy="533400"/>
            <a:chOff x="4368" y="1728"/>
            <a:chExt cx="528" cy="336"/>
          </a:xfrm>
        </p:grpSpPr>
        <p:sp>
          <p:nvSpPr>
            <p:cNvPr id="23582" name="Freeform 6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3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U(t,s)</a:t>
              </a:r>
            </a:p>
          </p:txBody>
        </p:sp>
      </p:grpSp>
      <p:sp>
        <p:nvSpPr>
          <p:cNvPr id="23557" name="Oval 3"/>
          <p:cNvSpPr>
            <a:spLocks noChangeArrowheads="1"/>
          </p:cNvSpPr>
          <p:nvPr/>
        </p:nvSpPr>
        <p:spPr bwMode="auto">
          <a:xfrm>
            <a:off x="4835790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sp>
        <p:nvSpPr>
          <p:cNvPr id="23558" name="Oval 3"/>
          <p:cNvSpPr>
            <a:spLocks noChangeArrowheads="1"/>
          </p:cNvSpPr>
          <p:nvPr/>
        </p:nvSpPr>
        <p:spPr bwMode="auto">
          <a:xfrm>
            <a:off x="9557015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cxnSp>
        <p:nvCxnSpPr>
          <p:cNvPr id="12" name="Straight Arrow Connector 11"/>
          <p:cNvCxnSpPr>
            <a:stCxn id="18" idx="3"/>
            <a:endCxn id="23557" idx="0"/>
          </p:cNvCxnSpPr>
          <p:nvPr/>
        </p:nvCxnSpPr>
        <p:spPr>
          <a:xfrm rot="5400000">
            <a:off x="6227234" y="1404153"/>
            <a:ext cx="762000" cy="23225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8" idx="3"/>
            <a:endCxn id="23558" idx="0"/>
          </p:cNvCxnSpPr>
          <p:nvPr/>
        </p:nvCxnSpPr>
        <p:spPr>
          <a:xfrm rot="16200000" flipH="1">
            <a:off x="8587847" y="1366052"/>
            <a:ext cx="762000" cy="239871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TextBox 15"/>
          <p:cNvSpPr txBox="1">
            <a:spLocks noChangeArrowheads="1"/>
          </p:cNvSpPr>
          <p:nvPr/>
        </p:nvSpPr>
        <p:spPr bwMode="auto">
          <a:xfrm rot="-1071566">
            <a:off x="5937515" y="2270134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take</a:t>
            </a:r>
          </a:p>
        </p:txBody>
      </p:sp>
      <p:sp>
        <p:nvSpPr>
          <p:cNvPr id="23562" name="TextBox 16"/>
          <p:cNvSpPr txBox="1">
            <a:spLocks noChangeArrowheads="1"/>
          </p:cNvSpPr>
          <p:nvPr/>
        </p:nvSpPr>
        <p:spPr bwMode="auto">
          <a:xfrm rot="1093261">
            <a:off x="8756915" y="233045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leave</a:t>
            </a:r>
          </a:p>
        </p:txBody>
      </p:sp>
      <p:sp>
        <p:nvSpPr>
          <p:cNvPr id="18" name="Isosceles Triangle 17"/>
          <p:cNvSpPr/>
          <p:nvPr/>
        </p:nvSpPr>
        <p:spPr>
          <a:xfrm>
            <a:off x="7197990" y="1727209"/>
            <a:ext cx="1143000" cy="4572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19" name="Straight Arrow Connector 18"/>
          <p:cNvCxnSpPr>
            <a:stCxn id="23557" idx="4"/>
          </p:cNvCxnSpPr>
          <p:nvPr/>
        </p:nvCxnSpPr>
        <p:spPr>
          <a:xfrm rot="5400000">
            <a:off x="45143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5" name="TextBox 19"/>
          <p:cNvSpPr txBox="1">
            <a:spLocks noChangeArrowheads="1"/>
          </p:cNvSpPr>
          <p:nvPr/>
        </p:nvSpPr>
        <p:spPr bwMode="auto">
          <a:xfrm rot="-2151216">
            <a:off x="4284928" y="354807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5521590" y="4318009"/>
            <a:ext cx="1828800" cy="533400"/>
            <a:chOff x="4368" y="1728"/>
            <a:chExt cx="528" cy="336"/>
          </a:xfrm>
        </p:grpSpPr>
        <p:sp>
          <p:nvSpPr>
            <p:cNvPr id="23580" name="Freeform 22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1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U(t,r)</a:t>
              </a:r>
            </a:p>
          </p:txBody>
        </p:sp>
      </p:grpSp>
      <p:cxnSp>
        <p:nvCxnSpPr>
          <p:cNvPr id="25" name="Straight Arrow Connector 24"/>
          <p:cNvCxnSpPr>
            <a:stCxn id="23557" idx="4"/>
          </p:cNvCxnSpPr>
          <p:nvPr/>
        </p:nvCxnSpPr>
        <p:spPr>
          <a:xfrm rot="16200000" flipH="1">
            <a:off x="55430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8" name="TextBox 32"/>
          <p:cNvSpPr txBox="1">
            <a:spLocks noChangeArrowheads="1"/>
          </p:cNvSpPr>
          <p:nvPr/>
        </p:nvSpPr>
        <p:spPr bwMode="auto">
          <a:xfrm rot="2243371">
            <a:off x="58883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grpSp>
        <p:nvGrpSpPr>
          <p:cNvPr id="23569" name="Group 34"/>
          <p:cNvGrpSpPr>
            <a:grpSpLocks/>
          </p:cNvGrpSpPr>
          <p:nvPr/>
        </p:nvGrpSpPr>
        <p:grpSpPr bwMode="auto">
          <a:xfrm>
            <a:off x="8264790" y="4318009"/>
            <a:ext cx="1828800" cy="533400"/>
            <a:chOff x="4368" y="1728"/>
            <a:chExt cx="528" cy="336"/>
          </a:xfrm>
        </p:grpSpPr>
        <p:sp>
          <p:nvSpPr>
            <p:cNvPr id="23578" name="Freeform 35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9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U(l,s)</a:t>
              </a:r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 rot="5400000">
            <a:off x="92387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71" name="Group 38"/>
          <p:cNvGrpSpPr>
            <a:grpSpLocks/>
          </p:cNvGrpSpPr>
          <p:nvPr/>
        </p:nvGrpSpPr>
        <p:grpSpPr bwMode="auto">
          <a:xfrm>
            <a:off x="10245990" y="4318009"/>
            <a:ext cx="1828800" cy="533400"/>
            <a:chOff x="4368" y="1728"/>
            <a:chExt cx="528" cy="336"/>
          </a:xfrm>
        </p:grpSpPr>
        <p:sp>
          <p:nvSpPr>
            <p:cNvPr id="23576" name="Freeform 3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7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U(l,r)</a:t>
              </a:r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 rot="16200000" flipH="1">
            <a:off x="102674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3" name="TextBox 42"/>
          <p:cNvSpPr txBox="1">
            <a:spLocks noChangeArrowheads="1"/>
          </p:cNvSpPr>
          <p:nvPr/>
        </p:nvSpPr>
        <p:spPr bwMode="auto">
          <a:xfrm rot="2243371">
            <a:off x="106127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sp>
        <p:nvSpPr>
          <p:cNvPr id="23574" name="TextBox 43"/>
          <p:cNvSpPr txBox="1">
            <a:spLocks noChangeArrowheads="1"/>
          </p:cNvSpPr>
          <p:nvPr/>
        </p:nvSpPr>
        <p:spPr bwMode="auto">
          <a:xfrm rot="-2151216">
            <a:off x="9009328" y="353060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sp>
        <p:nvSpPr>
          <p:cNvPr id="23575" name="TextBox 31"/>
          <p:cNvSpPr txBox="1">
            <a:spLocks noChangeArrowheads="1"/>
          </p:cNvSpPr>
          <p:nvPr/>
        </p:nvSpPr>
        <p:spPr bwMode="auto">
          <a:xfrm>
            <a:off x="7426590" y="1814522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>
                <a:latin typeface="Calibri"/>
                <a:cs typeface="Calibri"/>
              </a:rPr>
              <a:t>{b}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800" y="1752600"/>
            <a:ext cx="2420937" cy="3619500"/>
            <a:chOff x="9126537" y="1257300"/>
            <a:chExt cx="3124200" cy="4114800"/>
          </a:xfrm>
        </p:grpSpPr>
        <p:cxnSp>
          <p:nvCxnSpPr>
            <p:cNvPr id="31" name="AutoShape 3"/>
            <p:cNvCxnSpPr>
              <a:cxnSpLocks noChangeShapeType="1"/>
              <a:stCxn id="32" idx="4"/>
              <a:endCxn id="33" idx="0"/>
            </p:cNvCxnSpPr>
            <p:nvPr/>
          </p:nvCxnSpPr>
          <p:spPr bwMode="auto">
            <a:xfrm>
              <a:off x="9737725" y="3633788"/>
              <a:ext cx="0" cy="11493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Oval 4"/>
            <p:cNvSpPr>
              <a:spLocks noChangeArrowheads="1"/>
            </p:cNvSpPr>
            <p:nvPr/>
          </p:nvSpPr>
          <p:spPr bwMode="auto">
            <a:xfrm>
              <a:off x="9126537" y="30448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Weather</a:t>
              </a:r>
            </a:p>
          </p:txBody>
        </p:sp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126537" y="4797425"/>
              <a:ext cx="1222375" cy="574675"/>
            </a:xfrm>
            <a:prstGeom prst="ellipse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>
                  <a:latin typeface="Calibri"/>
                  <a:cs typeface="Calibri"/>
                </a:rPr>
                <a:t>Forecast</a:t>
              </a:r>
            </a:p>
            <a:p>
              <a:pPr algn="ctr" rtl="1"/>
              <a:r>
                <a:rPr lang="en-US">
                  <a:latin typeface="Calibri"/>
                  <a:cs typeface="Calibri"/>
                </a:rPr>
                <a:t>=bad</a:t>
              </a:r>
            </a:p>
          </p:txBody>
        </p:sp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9202737" y="12573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cs typeface="Calibri"/>
                </a:rPr>
                <a:t>Umbrella</a:t>
              </a:r>
            </a:p>
          </p:txBody>
        </p:sp>
        <p:grpSp>
          <p:nvGrpSpPr>
            <p:cNvPr id="35" name="Group 7"/>
            <p:cNvGrpSpPr>
              <a:grpSpLocks/>
            </p:cNvGrpSpPr>
            <p:nvPr/>
          </p:nvGrpSpPr>
          <p:grpSpPr bwMode="auto">
            <a:xfrm>
              <a:off x="11412537" y="2324100"/>
              <a:ext cx="838200" cy="533400"/>
              <a:chOff x="4368" y="1728"/>
              <a:chExt cx="528" cy="336"/>
            </a:xfrm>
          </p:grpSpPr>
          <p:sp>
            <p:nvSpPr>
              <p:cNvPr id="36" name="Freeform 8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" name="Text Box 9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  <p:cxnSp>
          <p:nvCxnSpPr>
            <p:cNvPr id="39" name="AutoShape 10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345737" y="1524000"/>
              <a:ext cx="1066800" cy="11112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1"/>
            <p:cNvCxnSpPr>
              <a:cxnSpLocks noChangeShapeType="1"/>
              <a:stCxn id="32" idx="6"/>
              <a:endCxn id="36" idx="1"/>
            </p:cNvCxnSpPr>
            <p:nvPr/>
          </p:nvCxnSpPr>
          <p:spPr bwMode="auto">
            <a:xfrm flipV="1">
              <a:off x="10363200" y="25908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521272"/>
            <a:ext cx="1828800" cy="126052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876800"/>
            <a:ext cx="1210033" cy="9143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876800"/>
            <a:ext cx="1133567" cy="6858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4876800"/>
            <a:ext cx="1066800" cy="782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76800"/>
            <a:ext cx="1219200" cy="76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  <p:bldP spid="23561" grpId="0"/>
      <p:bldP spid="23562" grpId="0"/>
      <p:bldP spid="18" grpId="0" animBg="1"/>
      <p:bldP spid="23565" grpId="0"/>
      <p:bldP spid="23568" grpId="0"/>
      <p:bldP spid="23573" grpId="0"/>
      <p:bldP spid="23574" grpId="0"/>
      <p:bldP spid="235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Probability</a:t>
            </a:r>
          </a:p>
        </p:txBody>
      </p:sp>
      <p:pic>
        <p:nvPicPr>
          <p:cNvPr id="5" name="Ghostbusters--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7706" y="1143000"/>
            <a:ext cx="8256588" cy="51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4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Ghostbusters Decision Network</a:t>
            </a:r>
          </a:p>
        </p:txBody>
      </p:sp>
      <p:cxnSp>
        <p:nvCxnSpPr>
          <p:cNvPr id="6" name="AutoShape 3"/>
          <p:cNvCxnSpPr>
            <a:cxnSpLocks noChangeShapeType="1"/>
            <a:stCxn id="7" idx="4"/>
            <a:endCxn id="8" idx="0"/>
          </p:cNvCxnSpPr>
          <p:nvPr/>
        </p:nvCxnSpPr>
        <p:spPr bwMode="auto">
          <a:xfrm flipH="1">
            <a:off x="1883308" y="3830461"/>
            <a:ext cx="18288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895600" y="3276600"/>
            <a:ext cx="1633016" cy="55386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Ghost Location</a:t>
            </a: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11430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(1,1)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00400" y="1752600"/>
            <a:ext cx="885709" cy="4691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Bust</a:t>
            </a: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5352817" y="2690989"/>
            <a:ext cx="649520" cy="469194"/>
            <a:chOff x="4368" y="1728"/>
            <a:chExt cx="528" cy="336"/>
          </a:xfrm>
        </p:grpSpPr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1" name="AutoShape 10"/>
          <p:cNvCxnSpPr>
            <a:cxnSpLocks noChangeShapeType="1"/>
            <a:stCxn id="9" idx="3"/>
          </p:cNvCxnSpPr>
          <p:nvPr/>
        </p:nvCxnSpPr>
        <p:spPr bwMode="auto">
          <a:xfrm>
            <a:off x="4086109" y="1987197"/>
            <a:ext cx="1324091" cy="90840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2" name="AutoShape 11"/>
          <p:cNvCxnSpPr>
            <a:cxnSpLocks noChangeShapeType="1"/>
            <a:stCxn id="7" idx="6"/>
          </p:cNvCxnSpPr>
          <p:nvPr/>
        </p:nvCxnSpPr>
        <p:spPr bwMode="auto">
          <a:xfrm flipV="1">
            <a:off x="4528616" y="2895600"/>
            <a:ext cx="881584" cy="65793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2743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(1,2)</a:t>
            </a:r>
          </a:p>
        </p:txBody>
      </p:sp>
      <p:sp>
        <p:nvSpPr>
          <p:cNvPr id="29" name="Oval 5"/>
          <p:cNvSpPr>
            <a:spLocks noChangeArrowheads="1"/>
          </p:cNvSpPr>
          <p:nvPr/>
        </p:nvSpPr>
        <p:spPr bwMode="auto">
          <a:xfrm>
            <a:off x="43434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(1,3)</a:t>
            </a: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8839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(1,n)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143000" y="5105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(2,1)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1143000" y="6248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(m,1)</a:t>
            </a:r>
          </a:p>
        </p:txBody>
      </p:sp>
      <p:sp>
        <p:nvSpPr>
          <p:cNvPr id="33" name="Oval 5"/>
          <p:cNvSpPr>
            <a:spLocks noChangeArrowheads="1"/>
          </p:cNvSpPr>
          <p:nvPr/>
        </p:nvSpPr>
        <p:spPr bwMode="auto">
          <a:xfrm>
            <a:off x="8839200" y="61722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m,n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cxnSp>
        <p:nvCxnSpPr>
          <p:cNvPr id="34" name="AutoShape 3"/>
          <p:cNvCxnSpPr>
            <a:cxnSpLocks noChangeShapeType="1"/>
            <a:stCxn id="7" idx="4"/>
            <a:endCxn id="28" idx="0"/>
          </p:cNvCxnSpPr>
          <p:nvPr/>
        </p:nvCxnSpPr>
        <p:spPr bwMode="auto">
          <a:xfrm flipH="1">
            <a:off x="3483508" y="3830461"/>
            <a:ext cx="228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3"/>
          <p:cNvCxnSpPr>
            <a:cxnSpLocks noChangeShapeType="1"/>
            <a:stCxn id="7" idx="4"/>
            <a:endCxn id="29" idx="0"/>
          </p:cNvCxnSpPr>
          <p:nvPr/>
        </p:nvCxnSpPr>
        <p:spPr bwMode="auto">
          <a:xfrm>
            <a:off x="3712108" y="3830461"/>
            <a:ext cx="1371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3"/>
          <p:cNvCxnSpPr>
            <a:cxnSpLocks noChangeShapeType="1"/>
            <a:stCxn id="7" idx="4"/>
            <a:endCxn id="30" idx="0"/>
          </p:cNvCxnSpPr>
          <p:nvPr/>
        </p:nvCxnSpPr>
        <p:spPr bwMode="auto">
          <a:xfrm>
            <a:off x="3712108" y="3830461"/>
            <a:ext cx="58674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" name="AutoShape 3"/>
          <p:cNvCxnSpPr>
            <a:cxnSpLocks noChangeShapeType="1"/>
            <a:stCxn id="7" idx="4"/>
            <a:endCxn id="31" idx="0"/>
          </p:cNvCxnSpPr>
          <p:nvPr/>
        </p:nvCxnSpPr>
        <p:spPr bwMode="auto">
          <a:xfrm flipH="1">
            <a:off x="1883308" y="3830461"/>
            <a:ext cx="1828800" cy="1274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6" name="AutoShape 3"/>
          <p:cNvCxnSpPr>
            <a:cxnSpLocks noChangeShapeType="1"/>
            <a:stCxn id="7" idx="4"/>
            <a:endCxn id="32" idx="0"/>
          </p:cNvCxnSpPr>
          <p:nvPr/>
        </p:nvCxnSpPr>
        <p:spPr bwMode="auto">
          <a:xfrm flipH="1">
            <a:off x="1883308" y="3830461"/>
            <a:ext cx="1828800" cy="2417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9" name="AutoShape 3"/>
          <p:cNvCxnSpPr>
            <a:cxnSpLocks noChangeShapeType="1"/>
            <a:stCxn id="7" idx="4"/>
            <a:endCxn id="33" idx="0"/>
          </p:cNvCxnSpPr>
          <p:nvPr/>
        </p:nvCxnSpPr>
        <p:spPr bwMode="auto">
          <a:xfrm>
            <a:off x="3712108" y="3830461"/>
            <a:ext cx="5867400" cy="23417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5181600" y="60198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934200" y="4343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4" name="TextBox 53"/>
          <p:cNvSpPr txBox="1"/>
          <p:nvPr/>
        </p:nvSpPr>
        <p:spPr>
          <a:xfrm rot="16200000">
            <a:off x="9130242" y="5105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5" name="TextBox 54"/>
          <p:cNvSpPr txBox="1"/>
          <p:nvPr/>
        </p:nvSpPr>
        <p:spPr>
          <a:xfrm rot="16200000">
            <a:off x="1456129" y="5478072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15400" y="1143000"/>
            <a:ext cx="3266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Demo: Ghostbusters with probability </a:t>
            </a:r>
          </a:p>
        </p:txBody>
      </p:sp>
    </p:spTree>
    <p:extLst>
      <p:ext uri="{BB962C8B-B14F-4D97-AF65-F5344CB8AC3E}">
        <p14:creationId xmlns:p14="http://schemas.microsoft.com/office/powerpoint/2010/main" val="277014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52" grpId="0"/>
      <p:bldP spid="53" grpId="0"/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Information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29311"/>
            <a:ext cx="8885899" cy="56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00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Value of Information</a:t>
            </a:r>
          </a:p>
        </p:txBody>
      </p:sp>
      <p:sp>
        <p:nvSpPr>
          <p:cNvPr id="11857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93838"/>
            <a:ext cx="82296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Idea: compute value of acquiring evidence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Can be done directly from decision network</a:t>
            </a:r>
          </a:p>
          <a:p>
            <a:pPr>
              <a:lnSpc>
                <a:spcPct val="80000"/>
              </a:lnSpc>
            </a:pPr>
            <a:endParaRPr lang="en-US" sz="200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Example: buying oil drilling rights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Two blocks A and B, exactly one has oil, worth k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You can drill in one location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Prior probabilities 0.5 each, &amp; mutually exclusive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Drilling in either A or B has EU = k/2, MEU = k/2</a:t>
            </a:r>
          </a:p>
          <a:p>
            <a:pPr lvl="1">
              <a:lnSpc>
                <a:spcPct val="80000"/>
              </a:lnSpc>
            </a:pPr>
            <a:endParaRPr lang="en-US" sz="180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Question: what</a:t>
            </a:r>
            <a:r>
              <a:rPr lang="ja-JP" altLang="en-US" sz="2000">
                <a:ea typeface="ＭＳ Ｐゴシック" pitchFamily="34" charset="-128"/>
              </a:rPr>
              <a:t>’</a:t>
            </a:r>
            <a:r>
              <a:rPr lang="en-US" altLang="ja-JP" sz="2000">
                <a:ea typeface="ＭＳ Ｐゴシック" pitchFamily="34" charset="-128"/>
              </a:rPr>
              <a:t>s the </a:t>
            </a:r>
            <a:r>
              <a:rPr lang="en-US" altLang="ja-JP" sz="2000">
                <a:solidFill>
                  <a:srgbClr val="A50021"/>
                </a:solidFill>
                <a:ea typeface="ＭＳ Ｐゴシック" pitchFamily="34" charset="-128"/>
              </a:rPr>
              <a:t>value of information</a:t>
            </a:r>
            <a:r>
              <a:rPr lang="en-US" altLang="ja-JP" sz="2000">
                <a:ea typeface="ＭＳ Ｐゴシック" pitchFamily="34" charset="-128"/>
              </a:rPr>
              <a:t> of O?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Value of knowing which of A or B has oil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Value is expected gain in MEU from new info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Survey may say </a:t>
            </a:r>
            <a:r>
              <a:rPr lang="ja-JP" altLang="en-US" sz="1800">
                <a:ea typeface="ＭＳ Ｐゴシック" pitchFamily="34" charset="-128"/>
              </a:rPr>
              <a:t>“</a:t>
            </a:r>
            <a:r>
              <a:rPr lang="en-US" altLang="ja-JP" sz="1800">
                <a:ea typeface="ＭＳ Ｐゴシック" pitchFamily="34" charset="-128"/>
              </a:rPr>
              <a:t>oil in a</a:t>
            </a:r>
            <a:r>
              <a:rPr lang="ja-JP" altLang="en-US" sz="1800">
                <a:ea typeface="ＭＳ Ｐゴシック" pitchFamily="34" charset="-128"/>
              </a:rPr>
              <a:t>”</a:t>
            </a:r>
            <a:r>
              <a:rPr lang="en-US" altLang="ja-JP" sz="1800">
                <a:ea typeface="ＭＳ Ｐゴシック" pitchFamily="34" charset="-128"/>
              </a:rPr>
              <a:t> or </a:t>
            </a:r>
            <a:r>
              <a:rPr lang="ja-JP" altLang="en-US" sz="1800">
                <a:ea typeface="ＭＳ Ｐゴシック" pitchFamily="34" charset="-128"/>
              </a:rPr>
              <a:t>“</a:t>
            </a:r>
            <a:r>
              <a:rPr lang="en-US" altLang="ja-JP" sz="1800">
                <a:ea typeface="ＭＳ Ｐゴシック" pitchFamily="34" charset="-128"/>
              </a:rPr>
              <a:t>oil in b,</a:t>
            </a:r>
            <a:r>
              <a:rPr lang="ja-JP" altLang="en-US" sz="1800">
                <a:ea typeface="ＭＳ Ｐゴシック" pitchFamily="34" charset="-128"/>
              </a:rPr>
              <a:t>”</a:t>
            </a:r>
            <a:r>
              <a:rPr lang="en-US" altLang="ja-JP" sz="1800">
                <a:ea typeface="ＭＳ Ｐゴシック" pitchFamily="34" charset="-128"/>
              </a:rPr>
              <a:t> prob 0.5 each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If we know OilLoc, MEU is k (either way)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Gain in MEU from knowing OilLoc?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VPI(OilLoc) = k/2</a:t>
            </a:r>
          </a:p>
          <a:p>
            <a:pPr lvl="1">
              <a:lnSpc>
                <a:spcPct val="80000"/>
              </a:lnSpc>
            </a:pPr>
            <a:r>
              <a:rPr lang="en-US" sz="1800">
                <a:ea typeface="ＭＳ Ｐゴシック" pitchFamily="34" charset="-128"/>
              </a:rPr>
              <a:t>Fair price of information: k/2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1800">
                <a:ea typeface="ＭＳ Ｐゴシック" pitchFamily="34" charset="-128"/>
              </a:rPr>
              <a:t>	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543800" y="1752600"/>
            <a:ext cx="2514600" cy="1412875"/>
            <a:chOff x="6400800" y="2046288"/>
            <a:chExt cx="2514600" cy="1412875"/>
          </a:xfrm>
        </p:grpSpPr>
        <p:sp>
          <p:nvSpPr>
            <p:cNvPr id="24622" name="Oval 4"/>
            <p:cNvSpPr>
              <a:spLocks noChangeArrowheads="1"/>
            </p:cNvSpPr>
            <p:nvPr/>
          </p:nvSpPr>
          <p:spPr bwMode="auto">
            <a:xfrm>
              <a:off x="6553200" y="2884488"/>
              <a:ext cx="9144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Palatino"/>
                  <a:cs typeface="Palatino"/>
                </a:rPr>
                <a:t>OilLoc</a:t>
              </a:r>
            </a:p>
          </p:txBody>
        </p:sp>
        <p:sp>
          <p:nvSpPr>
            <p:cNvPr id="24623" name="Rectangle 5"/>
            <p:cNvSpPr>
              <a:spLocks noChangeArrowheads="1"/>
            </p:cNvSpPr>
            <p:nvPr/>
          </p:nvSpPr>
          <p:spPr bwMode="auto">
            <a:xfrm>
              <a:off x="6400800" y="2046288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Palatino"/>
                  <a:cs typeface="Palatino"/>
                </a:rPr>
                <a:t>DrillLoc</a:t>
              </a:r>
            </a:p>
          </p:txBody>
        </p:sp>
        <p:grpSp>
          <p:nvGrpSpPr>
            <p:cNvPr id="24624" name="Group 6"/>
            <p:cNvGrpSpPr>
              <a:grpSpLocks/>
            </p:cNvGrpSpPr>
            <p:nvPr/>
          </p:nvGrpSpPr>
          <p:grpSpPr bwMode="auto">
            <a:xfrm>
              <a:off x="8077200" y="2427288"/>
              <a:ext cx="838200" cy="533400"/>
              <a:chOff x="4368" y="1728"/>
              <a:chExt cx="528" cy="336"/>
            </a:xfrm>
          </p:grpSpPr>
          <p:sp>
            <p:nvSpPr>
              <p:cNvPr id="24627" name="Freeform 7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4628" name="Text Box 8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latin typeface="Palatino"/>
                    <a:cs typeface="Palatino"/>
                  </a:rPr>
                  <a:t>U</a:t>
                </a:r>
              </a:p>
            </p:txBody>
          </p:sp>
        </p:grpSp>
        <p:cxnSp>
          <p:nvCxnSpPr>
            <p:cNvPr id="24625" name="AutoShape 9"/>
            <p:cNvCxnSpPr>
              <a:cxnSpLocks noChangeShapeType="1"/>
              <a:stCxn id="24623" idx="3"/>
            </p:cNvCxnSpPr>
            <p:nvPr/>
          </p:nvCxnSpPr>
          <p:spPr bwMode="auto">
            <a:xfrm>
              <a:off x="7558088" y="2312988"/>
              <a:ext cx="504825" cy="381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626" name="AutoShape 10"/>
            <p:cNvCxnSpPr>
              <a:cxnSpLocks noChangeShapeType="1"/>
              <a:stCxn id="24622" idx="6"/>
            </p:cNvCxnSpPr>
            <p:nvPr/>
          </p:nvCxnSpPr>
          <p:spPr bwMode="auto">
            <a:xfrm flipV="1">
              <a:off x="7481888" y="2693988"/>
              <a:ext cx="581025" cy="477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11" name="Group 12"/>
          <p:cNvGraphicFramePr>
            <a:graphicFrameLocks noGrp="1"/>
          </p:cNvGraphicFramePr>
          <p:nvPr/>
        </p:nvGraphicFramePr>
        <p:xfrm>
          <a:off x="10363200" y="1524000"/>
          <a:ext cx="1295400" cy="172243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3" name="Group 12"/>
          <p:cNvGraphicFramePr>
            <a:graphicFrameLocks noGrp="1"/>
          </p:cNvGraphicFramePr>
          <p:nvPr/>
        </p:nvGraphicFramePr>
        <p:xfrm>
          <a:off x="6553200" y="2454247"/>
          <a:ext cx="838200" cy="1050953"/>
        </p:xfrm>
        <a:graphic>
          <a:graphicData uri="http://schemas.openxmlformats.org/drawingml/2006/table">
            <a:tbl>
              <a:tblPr/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5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73627"/>
            <a:ext cx="5715000" cy="318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2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Value of Perfect Information</a:t>
            </a:r>
          </a:p>
        </p:txBody>
      </p:sp>
      <p:cxnSp>
        <p:nvCxnSpPr>
          <p:cNvPr id="25602" name="AutoShape 3"/>
          <p:cNvCxnSpPr>
            <a:cxnSpLocks noChangeShapeType="1"/>
            <a:stCxn id="25603" idx="4"/>
            <a:endCxn id="25604" idx="0"/>
          </p:cNvCxnSpPr>
          <p:nvPr/>
        </p:nvCxnSpPr>
        <p:spPr bwMode="auto">
          <a:xfrm>
            <a:off x="7392988" y="2951163"/>
            <a:ext cx="0" cy="6921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6781800" y="23622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Palatino"/>
                <a:cs typeface="Palatino"/>
              </a:rPr>
              <a:t>Weather</a:t>
            </a: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6781800" y="36576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Palatino"/>
                <a:cs typeface="Palatino"/>
              </a:rPr>
              <a:t>Forecast</a:t>
            </a: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6858000" y="1371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Palatino"/>
                <a:cs typeface="Palatino"/>
              </a:rPr>
              <a:t>Umbrella</a:t>
            </a:r>
          </a:p>
        </p:txBody>
      </p: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9067800" y="1828800"/>
            <a:ext cx="838200" cy="533400"/>
            <a:chOff x="4368" y="1728"/>
            <a:chExt cx="528" cy="336"/>
          </a:xfrm>
        </p:grpSpPr>
        <p:sp>
          <p:nvSpPr>
            <p:cNvPr id="25662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25663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U</a:t>
              </a:r>
            </a:p>
          </p:txBody>
        </p:sp>
      </p:grpSp>
      <p:cxnSp>
        <p:nvCxnSpPr>
          <p:cNvPr id="25607" name="AutoShape 10"/>
          <p:cNvCxnSpPr>
            <a:cxnSpLocks noChangeShapeType="1"/>
            <a:stCxn id="25605" idx="3"/>
          </p:cNvCxnSpPr>
          <p:nvPr/>
        </p:nvCxnSpPr>
        <p:spPr bwMode="auto">
          <a:xfrm>
            <a:off x="8015288" y="1638300"/>
            <a:ext cx="1038225" cy="457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08" name="AutoShape 11"/>
          <p:cNvCxnSpPr>
            <a:cxnSpLocks noChangeShapeType="1"/>
            <a:stCxn id="25603" idx="6"/>
          </p:cNvCxnSpPr>
          <p:nvPr/>
        </p:nvCxnSpPr>
        <p:spPr bwMode="auto">
          <a:xfrm flipV="1">
            <a:off x="8018463" y="2095500"/>
            <a:ext cx="1035050" cy="5540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88907" name="Group 43"/>
          <p:cNvGraphicFramePr>
            <a:graphicFrameLocks noGrp="1"/>
          </p:cNvGraphicFramePr>
          <p:nvPr/>
        </p:nvGraphicFramePr>
        <p:xfrm>
          <a:off x="10287000" y="1371600"/>
          <a:ext cx="1676400" cy="16002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88908" name="Text Box 44"/>
          <p:cNvSpPr txBox="1">
            <a:spLocks noChangeArrowheads="1"/>
          </p:cNvSpPr>
          <p:nvPr/>
        </p:nvSpPr>
        <p:spPr bwMode="auto">
          <a:xfrm>
            <a:off x="457200" y="14478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MEU with no evidence</a:t>
            </a:r>
          </a:p>
        </p:txBody>
      </p:sp>
      <p:pic>
        <p:nvPicPr>
          <p:cNvPr id="1188909" name="Picture 4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307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0" name="Text Box 46"/>
          <p:cNvSpPr txBox="1">
            <a:spLocks noChangeArrowheads="1"/>
          </p:cNvSpPr>
          <p:nvPr/>
        </p:nvSpPr>
        <p:spPr bwMode="auto">
          <a:xfrm>
            <a:off x="457200" y="24384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MEU if forecast is bad</a:t>
            </a:r>
          </a:p>
        </p:txBody>
      </p:sp>
      <p:pic>
        <p:nvPicPr>
          <p:cNvPr id="1188911" name="Picture 47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82913"/>
            <a:ext cx="434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2" name="Text Box 48"/>
          <p:cNvSpPr txBox="1">
            <a:spLocks noChangeArrowheads="1"/>
          </p:cNvSpPr>
          <p:nvPr/>
        </p:nvSpPr>
        <p:spPr bwMode="auto">
          <a:xfrm>
            <a:off x="457200" y="34290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MEU if forecast is good</a:t>
            </a:r>
          </a:p>
        </p:txBody>
      </p:sp>
      <p:pic>
        <p:nvPicPr>
          <p:cNvPr id="1188944" name="Picture 80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962400"/>
            <a:ext cx="4597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88935" name="Group 71"/>
          <p:cNvGraphicFramePr>
            <a:graphicFrameLocks noGrp="1"/>
          </p:cNvGraphicFramePr>
          <p:nvPr/>
        </p:nvGraphicFramePr>
        <p:xfrm>
          <a:off x="1447800" y="4876800"/>
          <a:ext cx="1143000" cy="822450"/>
        </p:xfrm>
        <a:graphic>
          <a:graphicData uri="http://schemas.openxmlformats.org/drawingml/2006/table">
            <a:tbl>
              <a:tblPr/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P(F)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good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0.59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bad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0.41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88936" name="AutoShape 72"/>
          <p:cNvSpPr>
            <a:spLocks noChangeArrowheads="1"/>
          </p:cNvSpPr>
          <p:nvPr/>
        </p:nvSpPr>
        <p:spPr bwMode="auto">
          <a:xfrm>
            <a:off x="2819400" y="5072063"/>
            <a:ext cx="381000" cy="381000"/>
          </a:xfrm>
          <a:prstGeom prst="rightArrow">
            <a:avLst>
              <a:gd name="adj1" fmla="val 50000"/>
              <a:gd name="adj2" fmla="val 470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5865813"/>
            <a:ext cx="6178550" cy="8388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188938" name="Text Box 74"/>
          <p:cNvSpPr txBox="1">
            <a:spLocks noChangeArrowheads="1"/>
          </p:cNvSpPr>
          <p:nvPr/>
        </p:nvSpPr>
        <p:spPr bwMode="auto">
          <a:xfrm>
            <a:off x="457200" y="4281488"/>
            <a:ext cx="2590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Forecast distribution</a:t>
            </a:r>
          </a:p>
        </p:txBody>
      </p:sp>
      <p:pic>
        <p:nvPicPr>
          <p:cNvPr id="32" name="Picture 31" descr="TP_t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029200"/>
            <a:ext cx="3048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TP_t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435600"/>
            <a:ext cx="1676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086600" y="5410200"/>
            <a:ext cx="5334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Palatino"/>
              <a:cs typeface="Palatino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389465"/>
            <a:ext cx="3581399" cy="24685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20400" y="46482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65286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908" grpId="0"/>
      <p:bldP spid="1188910" grpId="0"/>
      <p:bldP spid="1188912" grpId="0"/>
      <p:bldP spid="1188936" grpId="0" animBg="1"/>
      <p:bldP spid="11889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Value of Information</a:t>
            </a:r>
          </a:p>
        </p:txBody>
      </p:sp>
      <p:sp>
        <p:nvSpPr>
          <p:cNvPr id="1143811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447800"/>
            <a:ext cx="82296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Assume we have evidence E=e.  Value if we act now:</a:t>
            </a: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endParaRPr lang="en-US" sz="1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Assume we see that E</a:t>
            </a:r>
            <a:r>
              <a:rPr lang="ja-JP" altLang="en-US" sz="1800" dirty="0">
                <a:ea typeface="ＭＳ Ｐゴシック" pitchFamily="34" charset="-128"/>
              </a:rPr>
              <a:t>’</a:t>
            </a:r>
            <a:r>
              <a:rPr lang="en-US" altLang="ja-JP" sz="1800" dirty="0">
                <a:ea typeface="ＭＳ Ｐゴシック" pitchFamily="34" charset="-128"/>
              </a:rPr>
              <a:t> = e</a:t>
            </a:r>
            <a:r>
              <a:rPr lang="ja-JP" altLang="en-US" sz="1800" dirty="0">
                <a:ea typeface="ＭＳ Ｐゴシック" pitchFamily="34" charset="-128"/>
              </a:rPr>
              <a:t>’</a:t>
            </a:r>
            <a:r>
              <a:rPr lang="en-US" altLang="ja-JP" sz="1800" dirty="0">
                <a:ea typeface="ＭＳ Ｐゴシック" pitchFamily="34" charset="-128"/>
              </a:rPr>
              <a:t>.  Value if we act then:</a:t>
            </a:r>
            <a:endParaRPr lang="en-US" altLang="ja-JP" sz="1800" baseline="-25000" dirty="0">
              <a:solidFill>
                <a:srgbClr val="CC0000"/>
              </a:solidFill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endParaRPr lang="en-US" sz="1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BUT </a:t>
            </a:r>
            <a:r>
              <a:rPr lang="en-US" sz="1800" dirty="0">
                <a:solidFill>
                  <a:srgbClr val="A50021"/>
                </a:solidFill>
                <a:ea typeface="ＭＳ Ｐゴシック" pitchFamily="34" charset="-128"/>
              </a:rPr>
              <a:t>E</a:t>
            </a:r>
            <a:r>
              <a:rPr lang="ja-JP" altLang="en-US" sz="1800" dirty="0">
                <a:solidFill>
                  <a:srgbClr val="A50021"/>
                </a:solidFill>
                <a:ea typeface="ＭＳ Ｐゴシック" pitchFamily="34" charset="-128"/>
              </a:rPr>
              <a:t>’</a:t>
            </a:r>
            <a:r>
              <a:rPr lang="en-US" altLang="ja-JP" sz="1800" dirty="0">
                <a:solidFill>
                  <a:srgbClr val="A50021"/>
                </a:solidFill>
                <a:ea typeface="ＭＳ Ｐゴシック" pitchFamily="34" charset="-128"/>
              </a:rPr>
              <a:t> is a random variable whose value is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>
                <a:solidFill>
                  <a:srgbClr val="A50021"/>
                </a:solidFill>
                <a:ea typeface="ＭＳ Ｐゴシック" pitchFamily="34" charset="-128"/>
              </a:rPr>
              <a:t>	unknown</a:t>
            </a:r>
            <a:r>
              <a:rPr lang="en-US" sz="1800" dirty="0">
                <a:ea typeface="ＭＳ Ｐゴシック" pitchFamily="34" charset="-128"/>
              </a:rPr>
              <a:t>, so we don</a:t>
            </a:r>
            <a:r>
              <a:rPr lang="ja-JP" altLang="en-US" sz="1800" dirty="0">
                <a:ea typeface="ＭＳ Ｐゴシック" pitchFamily="34" charset="-128"/>
              </a:rPr>
              <a:t>’</a:t>
            </a:r>
            <a:r>
              <a:rPr lang="en-US" altLang="ja-JP" sz="1800" dirty="0">
                <a:ea typeface="ＭＳ Ｐゴシック" pitchFamily="34" charset="-128"/>
              </a:rPr>
              <a:t>t know what e</a:t>
            </a:r>
            <a:r>
              <a:rPr lang="ja-JP" altLang="en-US" sz="1800" dirty="0">
                <a:ea typeface="ＭＳ Ｐゴシック" pitchFamily="34" charset="-128"/>
              </a:rPr>
              <a:t>’</a:t>
            </a:r>
            <a:r>
              <a:rPr lang="en-US" altLang="ja-JP" sz="1800" dirty="0">
                <a:ea typeface="ＭＳ Ｐゴシック" pitchFamily="34" charset="-128"/>
              </a:rPr>
              <a:t> will be</a:t>
            </a:r>
          </a:p>
          <a:p>
            <a:pPr lvl="1">
              <a:lnSpc>
                <a:spcPct val="80000"/>
              </a:lnSpc>
            </a:pPr>
            <a:endParaRPr lang="en-US" sz="1400" dirty="0">
              <a:solidFill>
                <a:srgbClr val="A50021"/>
              </a:solidFill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Expected value if E</a:t>
            </a:r>
            <a:r>
              <a:rPr lang="ja-JP" altLang="en-US" sz="1800" dirty="0">
                <a:ea typeface="ＭＳ Ｐゴシック" pitchFamily="34" charset="-128"/>
              </a:rPr>
              <a:t>’</a:t>
            </a:r>
            <a:r>
              <a:rPr lang="en-US" altLang="ja-JP" sz="1800" dirty="0">
                <a:ea typeface="ＭＳ Ｐゴシック" pitchFamily="34" charset="-128"/>
              </a:rPr>
              <a:t> is revealed and then we act:</a:t>
            </a: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Value of information: how much MEU goes up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>
                <a:ea typeface="ＭＳ Ｐゴシック" pitchFamily="34" charset="-128"/>
              </a:rPr>
              <a:t>	by revealing E</a:t>
            </a:r>
            <a:r>
              <a:rPr lang="ja-JP" altLang="en-US" sz="1800" dirty="0">
                <a:ea typeface="ＭＳ Ｐゴシック" pitchFamily="34" charset="-128"/>
              </a:rPr>
              <a:t>’</a:t>
            </a:r>
            <a:r>
              <a:rPr lang="en-US" altLang="ja-JP" sz="1800" dirty="0">
                <a:ea typeface="ＭＳ Ｐゴシック" pitchFamily="34" charset="-128"/>
              </a:rPr>
              <a:t> first then acting, over acting now: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</p:txBody>
      </p:sp>
      <p:pic>
        <p:nvPicPr>
          <p:cNvPr id="69" name="Picture 6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6019800"/>
            <a:ext cx="4554537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2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42338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3" name="Picture 1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819400"/>
            <a:ext cx="49006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7"/>
          <p:cNvGrpSpPr>
            <a:grpSpLocks/>
          </p:cNvGrpSpPr>
          <p:nvPr/>
        </p:nvGrpSpPr>
        <p:grpSpPr bwMode="auto">
          <a:xfrm>
            <a:off x="7239000" y="1382713"/>
            <a:ext cx="2776538" cy="1425575"/>
            <a:chOff x="6248397" y="1383268"/>
            <a:chExt cx="2776657" cy="1424464"/>
          </a:xfrm>
        </p:grpSpPr>
        <p:sp>
          <p:nvSpPr>
            <p:cNvPr id="26713" name="TextBox 37"/>
            <p:cNvSpPr txBox="1">
              <a:spLocks noChangeArrowheads="1"/>
            </p:cNvSpPr>
            <p:nvPr/>
          </p:nvSpPr>
          <p:spPr bwMode="auto">
            <a:xfrm>
              <a:off x="6248397" y="2133600"/>
              <a:ext cx="11430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P(s | +e)</a:t>
              </a:r>
            </a:p>
          </p:txBody>
        </p:sp>
        <p:grpSp>
          <p:nvGrpSpPr>
            <p:cNvPr id="26714" name="Group 124"/>
            <p:cNvGrpSpPr>
              <a:grpSpLocks/>
            </p:cNvGrpSpPr>
            <p:nvPr/>
          </p:nvGrpSpPr>
          <p:grpSpPr bwMode="auto">
            <a:xfrm>
              <a:off x="6629400" y="1383268"/>
              <a:ext cx="2395654" cy="1424464"/>
              <a:chOff x="6629400" y="1383268"/>
              <a:chExt cx="2395654" cy="1424464"/>
            </a:xfrm>
          </p:grpSpPr>
          <p:grpSp>
            <p:nvGrpSpPr>
              <p:cNvPr id="26715" name="Group 7"/>
              <p:cNvGrpSpPr>
                <a:grpSpLocks/>
              </p:cNvGrpSpPr>
              <p:nvPr/>
            </p:nvGrpSpPr>
            <p:grpSpPr bwMode="auto">
              <a:xfrm>
                <a:off x="6934200" y="1600586"/>
                <a:ext cx="2090854" cy="1104256"/>
                <a:chOff x="228600" y="1677500"/>
                <a:chExt cx="8534400" cy="3148500"/>
              </a:xfrm>
            </p:grpSpPr>
            <p:grpSp>
              <p:nvGrpSpPr>
                <p:cNvPr id="26719" name="Group 5"/>
                <p:cNvGrpSpPr>
                  <a:grpSpLocks/>
                </p:cNvGrpSpPr>
                <p:nvPr/>
              </p:nvGrpSpPr>
              <p:grpSpPr bwMode="auto">
                <a:xfrm>
                  <a:off x="2286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8" name="Freeform 33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9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sp>
              <p:nvSpPr>
                <p:cNvPr id="26720" name="Oval 3"/>
                <p:cNvSpPr>
                  <a:spLocks noChangeArrowheads="1"/>
                </p:cNvSpPr>
                <p:nvPr/>
              </p:nvSpPr>
              <p:spPr bwMode="auto">
                <a:xfrm>
                  <a:off x="1524000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21" name="Oval 3"/>
                <p:cNvSpPr>
                  <a:spLocks noChangeArrowheads="1"/>
                </p:cNvSpPr>
                <p:nvPr/>
              </p:nvSpPr>
              <p:spPr bwMode="auto">
                <a:xfrm>
                  <a:off x="6245225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Palatino"/>
                    <a:cs typeface="Palatino"/>
                  </a:endParaRPr>
                </a:p>
              </p:txBody>
            </p:sp>
            <p:cxnSp>
              <p:nvCxnSpPr>
                <p:cNvPr id="12" name="Straight Arrow Connector 11"/>
                <p:cNvCxnSpPr>
                  <a:stCxn id="16" idx="3"/>
                  <a:endCxn id="26720" idx="0"/>
                </p:cNvCxnSpPr>
                <p:nvPr/>
              </p:nvCxnSpPr>
              <p:spPr>
                <a:xfrm rot="5400000">
                  <a:off x="2914857" y="1353304"/>
                  <a:ext cx="764355" cy="232635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>
                  <a:stCxn id="16" idx="3"/>
                  <a:endCxn id="26721" idx="0"/>
                </p:cNvCxnSpPr>
                <p:nvPr/>
              </p:nvCxnSpPr>
              <p:spPr>
                <a:xfrm rot="16200000" flipH="1">
                  <a:off x="5276855" y="1317665"/>
                  <a:ext cx="764355" cy="239763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Isosceles Triangle 15"/>
                <p:cNvSpPr/>
                <p:nvPr/>
              </p:nvSpPr>
              <p:spPr>
                <a:xfrm>
                  <a:off x="3883483" y="1677500"/>
                  <a:ext cx="1146980" cy="45680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500" dirty="0">
                    <a:solidFill>
                      <a:schemeClr val="tx1"/>
                    </a:solidFill>
                    <a:latin typeface="Palatino"/>
                    <a:cs typeface="Palatino"/>
                  </a:endParaRPr>
                </a:p>
              </p:txBody>
            </p:sp>
            <p:cxnSp>
              <p:nvCxnSpPr>
                <p:cNvPr id="17" name="Straight Arrow Connector 16"/>
                <p:cNvCxnSpPr>
                  <a:stCxn id="26720" idx="4"/>
                </p:cNvCxnSpPr>
                <p:nvPr/>
              </p:nvCxnSpPr>
              <p:spPr>
                <a:xfrm rot="5400000">
                  <a:off x="1201242" y="3336459"/>
                  <a:ext cx="796016" cy="10692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6" name="Group 21"/>
                <p:cNvGrpSpPr>
                  <a:grpSpLocks/>
                </p:cNvGrpSpPr>
                <p:nvPr/>
              </p:nvGrpSpPr>
              <p:grpSpPr bwMode="auto">
                <a:xfrm>
                  <a:off x="22098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6" name="Freeform 31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7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cxnSp>
              <p:nvCxnSpPr>
                <p:cNvPr id="20" name="Straight Arrow Connector 19"/>
                <p:cNvCxnSpPr>
                  <a:stCxn id="26720" idx="4"/>
                </p:cNvCxnSpPr>
                <p:nvPr/>
              </p:nvCxnSpPr>
              <p:spPr>
                <a:xfrm rot="16200000" flipH="1">
                  <a:off x="2231576" y="3375339"/>
                  <a:ext cx="796016" cy="99145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8" name="Group 34"/>
                <p:cNvGrpSpPr>
                  <a:grpSpLocks/>
                </p:cNvGrpSpPr>
                <p:nvPr/>
              </p:nvGrpSpPr>
              <p:grpSpPr bwMode="auto">
                <a:xfrm>
                  <a:off x="49530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4" name="Freeform 29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5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cxnSp>
              <p:nvCxnSpPr>
                <p:cNvPr id="23" name="Straight Arrow Connector 22"/>
                <p:cNvCxnSpPr/>
                <p:nvPr/>
              </p:nvCxnSpPr>
              <p:spPr>
                <a:xfrm rot="5400000">
                  <a:off x="5925233" y="3336458"/>
                  <a:ext cx="796016" cy="1069219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30" name="Group 38"/>
                <p:cNvGrpSpPr>
                  <a:grpSpLocks/>
                </p:cNvGrpSpPr>
                <p:nvPr/>
              </p:nvGrpSpPr>
              <p:grpSpPr bwMode="auto">
                <a:xfrm>
                  <a:off x="69342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2" name="Freeform 27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3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cxnSp>
              <p:nvCxnSpPr>
                <p:cNvPr id="25" name="Straight Arrow Connector 24"/>
                <p:cNvCxnSpPr/>
                <p:nvPr/>
              </p:nvCxnSpPr>
              <p:spPr>
                <a:xfrm rot="16200000" flipH="1">
                  <a:off x="6955571" y="3375340"/>
                  <a:ext cx="796016" cy="99145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716" name="TextBox 35"/>
              <p:cNvSpPr txBox="1">
                <a:spLocks noChangeArrowheads="1"/>
              </p:cNvSpPr>
              <p:nvPr/>
            </p:nvSpPr>
            <p:spPr bwMode="auto">
              <a:xfrm>
                <a:off x="7391447" y="1383268"/>
                <a:ext cx="609554" cy="369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Palatino"/>
                    <a:cs typeface="Palatino"/>
                  </a:rPr>
                  <a:t>{+e}</a:t>
                </a:r>
              </a:p>
            </p:txBody>
          </p:sp>
          <p:sp>
            <p:nvSpPr>
              <p:cNvPr id="26717" name="TextBox 36"/>
              <p:cNvSpPr txBox="1">
                <a:spLocks noChangeArrowheads="1"/>
              </p:cNvSpPr>
              <p:nvPr/>
            </p:nvSpPr>
            <p:spPr bwMode="auto">
              <a:xfrm>
                <a:off x="7162800" y="1611868"/>
                <a:ext cx="533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Palatino"/>
                    <a:cs typeface="Palatino"/>
                  </a:rPr>
                  <a:t>a</a:t>
                </a:r>
              </a:p>
            </p:txBody>
          </p:sp>
          <p:sp>
            <p:nvSpPr>
              <p:cNvPr id="26718" name="TextBox 38"/>
              <p:cNvSpPr txBox="1">
                <a:spLocks noChangeArrowheads="1"/>
              </p:cNvSpPr>
              <p:nvPr/>
            </p:nvSpPr>
            <p:spPr bwMode="auto">
              <a:xfrm>
                <a:off x="6629400" y="2438400"/>
                <a:ext cx="1066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Palatino"/>
                    <a:cs typeface="Palatino"/>
                  </a:rPr>
                  <a:t>U</a:t>
                </a:r>
              </a:p>
            </p:txBody>
          </p:sp>
        </p:grpSp>
      </p:grpSp>
      <p:grpSp>
        <p:nvGrpSpPr>
          <p:cNvPr id="9" name="Group 125"/>
          <p:cNvGrpSpPr>
            <a:grpSpLocks/>
          </p:cNvGrpSpPr>
          <p:nvPr/>
        </p:nvGrpSpPr>
        <p:grpSpPr bwMode="auto">
          <a:xfrm>
            <a:off x="6781800" y="2895600"/>
            <a:ext cx="3233738" cy="1412875"/>
            <a:chOff x="5791191" y="2895600"/>
            <a:chExt cx="3233863" cy="1412796"/>
          </a:xfrm>
        </p:grpSpPr>
        <p:grpSp>
          <p:nvGrpSpPr>
            <p:cNvPr id="26687" name="Group 39"/>
            <p:cNvGrpSpPr>
              <a:grpSpLocks/>
            </p:cNvGrpSpPr>
            <p:nvPr/>
          </p:nvGrpSpPr>
          <p:grpSpPr bwMode="auto">
            <a:xfrm>
              <a:off x="6934200" y="3113076"/>
              <a:ext cx="2090854" cy="1104097"/>
              <a:chOff x="228600" y="1677951"/>
              <a:chExt cx="8534400" cy="3148049"/>
            </a:xfrm>
          </p:grpSpPr>
          <p:grpSp>
            <p:nvGrpSpPr>
              <p:cNvPr id="26692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11" name="Freeform 5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1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sp>
            <p:nvSpPr>
              <p:cNvPr id="26693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sp>
            <p:nvSpPr>
              <p:cNvPr id="26694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cxnSp>
            <p:nvCxnSpPr>
              <p:cNvPr id="44" name="Straight Arrow Connector 43"/>
              <p:cNvCxnSpPr>
                <a:stCxn id="46" idx="3"/>
                <a:endCxn id="26693" idx="0"/>
              </p:cNvCxnSpPr>
              <p:nvPr/>
            </p:nvCxnSpPr>
            <p:spPr>
              <a:xfrm rot="5400000">
                <a:off x="2916868" y="1352102"/>
                <a:ext cx="760384" cy="232634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6" idx="3"/>
                <a:endCxn id="26694" idx="0"/>
              </p:cNvCxnSpPr>
              <p:nvPr/>
            </p:nvCxnSpPr>
            <p:spPr>
              <a:xfrm rot="16200000" flipH="1">
                <a:off x="5278855" y="1316462"/>
                <a:ext cx="760384" cy="239762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>
                <a:off x="3883504" y="1677951"/>
                <a:ext cx="1146975" cy="45713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Palatino"/>
                  <a:cs typeface="Palatino"/>
                </a:endParaRPr>
              </a:p>
            </p:txBody>
          </p:sp>
          <p:cxnSp>
            <p:nvCxnSpPr>
              <p:cNvPr id="47" name="Straight Arrow Connector 46"/>
              <p:cNvCxnSpPr>
                <a:stCxn id="26693" idx="4"/>
              </p:cNvCxnSpPr>
              <p:nvPr/>
            </p:nvCxnSpPr>
            <p:spPr>
              <a:xfrm rot="5400000">
                <a:off x="1200985" y="3333974"/>
                <a:ext cx="796593" cy="106921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99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9" name="Freeform 5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1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49" name="Straight Arrow Connector 48"/>
              <p:cNvCxnSpPr>
                <a:stCxn id="26693" idx="4"/>
              </p:cNvCxnSpPr>
              <p:nvPr/>
            </p:nvCxnSpPr>
            <p:spPr>
              <a:xfrm rot="16200000" flipH="1">
                <a:off x="2231314" y="3372854"/>
                <a:ext cx="796593" cy="9914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1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7" name="Freeform 5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0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51" name="Straight Arrow Connector 50"/>
              <p:cNvCxnSpPr/>
              <p:nvPr/>
            </p:nvCxnSpPr>
            <p:spPr>
              <a:xfrm rot="5400000">
                <a:off x="5924955" y="3333974"/>
                <a:ext cx="796593" cy="106921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3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5" name="Freeform 5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0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53" name="Straight Arrow Connector 52"/>
              <p:cNvCxnSpPr/>
              <p:nvPr/>
            </p:nvCxnSpPr>
            <p:spPr>
              <a:xfrm rot="16200000" flipH="1">
                <a:off x="6955289" y="3372855"/>
                <a:ext cx="796593" cy="99144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88" name="TextBox 61"/>
            <p:cNvSpPr txBox="1">
              <a:spLocks noChangeArrowheads="1"/>
            </p:cNvSpPr>
            <p:nvPr/>
          </p:nvSpPr>
          <p:spPr bwMode="auto">
            <a:xfrm>
              <a:off x="6858108" y="2895600"/>
              <a:ext cx="1219171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Palatino"/>
                  <a:cs typeface="Palatino"/>
                </a:rPr>
                <a:t>{+e, </a:t>
              </a:r>
              <a:r>
                <a:rPr 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800" dirty="0">
                  <a:latin typeface="Palatino"/>
                  <a:cs typeface="Palatino"/>
                </a:rPr>
                <a:t>}</a:t>
              </a:r>
              <a:endParaRPr lang="en-US" sz="1800" dirty="0">
                <a:latin typeface="Palatino"/>
                <a:cs typeface="Palatino"/>
              </a:endParaRPr>
            </a:p>
          </p:txBody>
        </p:sp>
        <p:sp>
          <p:nvSpPr>
            <p:cNvPr id="26689" name="TextBox 62"/>
            <p:cNvSpPr txBox="1">
              <a:spLocks noChangeArrowheads="1"/>
            </p:cNvSpPr>
            <p:nvPr/>
          </p:nvSpPr>
          <p:spPr bwMode="auto">
            <a:xfrm>
              <a:off x="7162800" y="3124200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26690" name="TextBox 63"/>
            <p:cNvSpPr txBox="1">
              <a:spLocks noChangeArrowheads="1"/>
            </p:cNvSpPr>
            <p:nvPr/>
          </p:nvSpPr>
          <p:spPr bwMode="auto">
            <a:xfrm>
              <a:off x="5791191" y="3645932"/>
              <a:ext cx="1752609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Palatino"/>
                  <a:cs typeface="Palatino"/>
                </a:rPr>
                <a:t>P(s | +e, </a:t>
              </a:r>
              <a:r>
                <a:rPr 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800" dirty="0">
                  <a:latin typeface="Palatino"/>
                  <a:cs typeface="Palatino"/>
                </a:rPr>
                <a:t>)</a:t>
              </a:r>
              <a:endParaRPr lang="en-US" sz="1800" dirty="0">
                <a:latin typeface="Palatino"/>
                <a:cs typeface="Palatino"/>
              </a:endParaRPr>
            </a:p>
          </p:txBody>
        </p:sp>
        <p:sp>
          <p:nvSpPr>
            <p:cNvPr id="26691" name="TextBox 64"/>
            <p:cNvSpPr txBox="1">
              <a:spLocks noChangeArrowheads="1"/>
            </p:cNvSpPr>
            <p:nvPr/>
          </p:nvSpPr>
          <p:spPr bwMode="auto">
            <a:xfrm>
              <a:off x="6629400" y="3939064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U</a:t>
              </a:r>
            </a:p>
          </p:txBody>
        </p:sp>
      </p:grpSp>
      <p:pic>
        <p:nvPicPr>
          <p:cNvPr id="67" name="Picture 6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08513"/>
            <a:ext cx="45275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26"/>
          <p:cNvGrpSpPr>
            <a:grpSpLocks/>
          </p:cNvGrpSpPr>
          <p:nvPr/>
        </p:nvGrpSpPr>
        <p:grpSpPr bwMode="auto">
          <a:xfrm>
            <a:off x="7315200" y="4430714"/>
            <a:ext cx="2743200" cy="1556364"/>
            <a:chOff x="6324600" y="4431268"/>
            <a:chExt cx="2743200" cy="1556257"/>
          </a:xfrm>
        </p:grpSpPr>
        <p:grpSp>
          <p:nvGrpSpPr>
            <p:cNvPr id="26637" name="Group 69"/>
            <p:cNvGrpSpPr>
              <a:grpSpLocks/>
            </p:cNvGrpSpPr>
            <p:nvPr/>
          </p:nvGrpSpPr>
          <p:grpSpPr bwMode="auto">
            <a:xfrm>
              <a:off x="66294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66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5" name="Freeform 8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sp>
            <p:nvSpPr>
              <p:cNvPr id="26667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sp>
            <p:nvSpPr>
              <p:cNvPr id="26668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cxnSp>
            <p:nvCxnSpPr>
              <p:cNvPr id="74" name="Straight Arrow Connector 73"/>
              <p:cNvCxnSpPr>
                <a:stCxn id="76" idx="3"/>
                <a:endCxn id="26667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>
                <a:stCxn id="76" idx="3"/>
                <a:endCxn id="26668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Isosceles Triangle 75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Palatino"/>
                  <a:cs typeface="Palatino"/>
                </a:endParaRPr>
              </a:p>
            </p:txBody>
          </p:sp>
          <p:cxnSp>
            <p:nvCxnSpPr>
              <p:cNvPr id="77" name="Straight Arrow Connector 76"/>
              <p:cNvCxnSpPr>
                <a:stCxn id="26667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3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3" name="Freeform 8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79" name="Straight Arrow Connector 78"/>
              <p:cNvCxnSpPr>
                <a:stCxn id="26667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5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1" name="Freeform 8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81" name="Straight Arrow Connector 80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7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79" name="Freeform 8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83" name="Straight Arrow Connector 82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8" name="Group 91"/>
            <p:cNvGrpSpPr>
              <a:grpSpLocks/>
            </p:cNvGrpSpPr>
            <p:nvPr/>
          </p:nvGrpSpPr>
          <p:grpSpPr bwMode="auto">
            <a:xfrm>
              <a:off x="79248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45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4" name="Freeform 111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6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sp>
            <p:nvSpPr>
              <p:cNvPr id="26646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sp>
            <p:nvSpPr>
              <p:cNvPr id="26647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cxnSp>
            <p:nvCxnSpPr>
              <p:cNvPr id="96" name="Straight Arrow Connector 95"/>
              <p:cNvCxnSpPr>
                <a:stCxn id="98" idx="3"/>
                <a:endCxn id="26646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>
                <a:stCxn id="98" idx="3"/>
                <a:endCxn id="26647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Isosceles Triangle 97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Palatino"/>
                  <a:cs typeface="Palatino"/>
                </a:endParaRPr>
              </a:p>
            </p:txBody>
          </p:sp>
          <p:cxnSp>
            <p:nvCxnSpPr>
              <p:cNvPr id="99" name="Straight Arrow Connector 98"/>
              <p:cNvCxnSpPr>
                <a:stCxn id="26646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2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2" name="Freeform 10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6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101" name="Straight Arrow Connector 100"/>
              <p:cNvCxnSpPr>
                <a:stCxn id="26646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4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0" name="Freeform 10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6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103" name="Straight Arrow Connector 102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6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58" name="Freeform 10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5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105" name="Straight Arrow Connector 104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39" name="Oval 3"/>
            <p:cNvSpPr>
              <a:spLocks noChangeArrowheads="1"/>
            </p:cNvSpPr>
            <p:nvPr/>
          </p:nvSpPr>
          <p:spPr bwMode="auto">
            <a:xfrm>
              <a:off x="7620000" y="4800600"/>
              <a:ext cx="299471" cy="2015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500">
                <a:latin typeface="Palatino"/>
                <a:cs typeface="Palatino"/>
              </a:endParaRPr>
            </a:p>
          </p:txBody>
        </p:sp>
        <p:cxnSp>
          <p:nvCxnSpPr>
            <p:cNvPr id="115" name="Straight Arrow Connector 114"/>
            <p:cNvCxnSpPr>
              <a:stCxn id="26639" idx="4"/>
            </p:cNvCxnSpPr>
            <p:nvPr/>
          </p:nvCxnSpPr>
          <p:spPr>
            <a:xfrm rot="5400000">
              <a:off x="7330292" y="4868574"/>
              <a:ext cx="304779" cy="5730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26639" idx="4"/>
            </p:cNvCxnSpPr>
            <p:nvPr/>
          </p:nvCxnSpPr>
          <p:spPr>
            <a:xfrm rot="16200000" flipH="1">
              <a:off x="7977992" y="4793961"/>
              <a:ext cx="304779" cy="7223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2" name="TextBox 120"/>
            <p:cNvSpPr txBox="1">
              <a:spLocks noChangeArrowheads="1"/>
            </p:cNvSpPr>
            <p:nvPr/>
          </p:nvSpPr>
          <p:spPr bwMode="auto">
            <a:xfrm>
              <a:off x="7391400" y="4431268"/>
              <a:ext cx="685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{+e}</a:t>
              </a:r>
            </a:p>
          </p:txBody>
        </p:sp>
        <p:sp>
          <p:nvSpPr>
            <p:cNvPr id="26643" name="TextBox 121"/>
            <p:cNvSpPr txBox="1">
              <a:spLocks noChangeArrowheads="1"/>
            </p:cNvSpPr>
            <p:nvPr/>
          </p:nvSpPr>
          <p:spPr bwMode="auto">
            <a:xfrm>
              <a:off x="6324600" y="4736577"/>
              <a:ext cx="1600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Palatino"/>
                  <a:cs typeface="Palatino"/>
                </a:rPr>
                <a:t>P(</a:t>
              </a:r>
              <a:r>
                <a:rPr 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800" dirty="0">
                  <a:solidFill>
                    <a:srgbClr val="FF0000"/>
                  </a:solidFill>
                  <a:latin typeface="Palatino"/>
                  <a:cs typeface="Palatino"/>
                </a:rPr>
                <a:t> </a:t>
              </a:r>
              <a:r>
                <a:rPr lang="en-US" altLang="ja-JP" sz="1800" dirty="0">
                  <a:latin typeface="Palatino"/>
                  <a:cs typeface="Palatino"/>
                </a:rPr>
                <a:t>| +e)</a:t>
              </a:r>
              <a:endParaRPr lang="en-US" sz="1800" dirty="0">
                <a:latin typeface="Palatino"/>
                <a:cs typeface="Palatino"/>
              </a:endParaRPr>
            </a:p>
          </p:txBody>
        </p:sp>
        <p:sp>
          <p:nvSpPr>
            <p:cNvPr id="26644" name="TextBox 123"/>
            <p:cNvSpPr txBox="1">
              <a:spLocks noChangeArrowheads="1"/>
            </p:cNvSpPr>
            <p:nvPr/>
          </p:nvSpPr>
          <p:spPr bwMode="auto">
            <a:xfrm>
              <a:off x="6400800" y="5029714"/>
              <a:ext cx="1143000" cy="307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latin typeface="Palatino"/>
                  <a:cs typeface="Palatino"/>
                </a:rPr>
                <a:t>{+e, +</a:t>
              </a:r>
              <a:r>
                <a:rPr lang="en-US" sz="1400" dirty="0">
                  <a:solidFill>
                    <a:srgbClr val="FF0000"/>
                  </a:solidFill>
                  <a:latin typeface="Palatino"/>
                  <a:cs typeface="Palatino"/>
                </a:rPr>
                <a:t>e</a:t>
              </a:r>
              <a:r>
                <a:rPr lang="ja-JP" altLang="en-US" sz="14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400" dirty="0">
                  <a:latin typeface="Palatino"/>
                  <a:cs typeface="Palatino"/>
                </a:rPr>
                <a:t>}</a:t>
              </a:r>
              <a:endParaRPr lang="en-US" sz="1400" dirty="0">
                <a:latin typeface="Palatino"/>
                <a:cs typeface="Palatino"/>
              </a:endParaRPr>
            </a:p>
          </p:txBody>
        </p:sp>
      </p:grpSp>
      <p:sp>
        <p:nvSpPr>
          <p:cNvPr id="114" name="TextBox 121"/>
          <p:cNvSpPr txBox="1">
            <a:spLocks noChangeArrowheads="1"/>
          </p:cNvSpPr>
          <p:nvPr/>
        </p:nvSpPr>
        <p:spPr bwMode="auto">
          <a:xfrm>
            <a:off x="8915400" y="4811713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Palatino"/>
                <a:cs typeface="Palatino"/>
              </a:rPr>
              <a:t>P(</a:t>
            </a:r>
            <a:r>
              <a:rPr lang="en-US" sz="1800" dirty="0">
                <a:solidFill>
                  <a:srgbClr val="FF0000"/>
                </a:solidFill>
                <a:latin typeface="Palatino"/>
                <a:cs typeface="Palatino"/>
              </a:rPr>
              <a:t>-e</a:t>
            </a:r>
            <a:r>
              <a:rPr lang="ja-JP" altLang="en-US" sz="1800" dirty="0">
                <a:solidFill>
                  <a:srgbClr val="FF0000"/>
                </a:solidFill>
                <a:latin typeface="Palatino"/>
                <a:cs typeface="Palatino"/>
              </a:rPr>
              <a:t>’</a:t>
            </a:r>
            <a:r>
              <a:rPr lang="en-US" altLang="ja-JP" sz="1800" dirty="0">
                <a:solidFill>
                  <a:srgbClr val="FF0000"/>
                </a:solidFill>
                <a:latin typeface="Palatino"/>
                <a:cs typeface="Palatino"/>
              </a:rPr>
              <a:t> </a:t>
            </a:r>
            <a:r>
              <a:rPr lang="en-US" altLang="ja-JP" sz="1800" dirty="0">
                <a:latin typeface="Palatino"/>
                <a:cs typeface="Palatino"/>
              </a:rPr>
              <a:t>| +e)</a:t>
            </a:r>
            <a:endParaRPr lang="en-US" sz="1800" dirty="0">
              <a:latin typeface="Palatino"/>
              <a:cs typeface="Palatino"/>
            </a:endParaRPr>
          </a:p>
        </p:txBody>
      </p:sp>
      <p:sp>
        <p:nvSpPr>
          <p:cNvPr id="116" name="TextBox 123"/>
          <p:cNvSpPr txBox="1">
            <a:spLocks noChangeArrowheads="1"/>
          </p:cNvSpPr>
          <p:nvPr/>
        </p:nvSpPr>
        <p:spPr bwMode="auto">
          <a:xfrm>
            <a:off x="9296400" y="5029200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>
                <a:latin typeface="Palatino"/>
                <a:cs typeface="Palatino"/>
              </a:rPr>
              <a:t>{+e, </a:t>
            </a:r>
            <a:r>
              <a:rPr lang="en-US" sz="1400" dirty="0">
                <a:solidFill>
                  <a:srgbClr val="FF0000"/>
                </a:solidFill>
                <a:latin typeface="Palatino"/>
                <a:cs typeface="Palatino"/>
              </a:rPr>
              <a:t>-e</a:t>
            </a:r>
            <a:r>
              <a:rPr lang="ja-JP" altLang="en-US" sz="1400" dirty="0">
                <a:solidFill>
                  <a:srgbClr val="FF0000"/>
                </a:solidFill>
                <a:latin typeface="Palatino"/>
                <a:cs typeface="Palatino"/>
              </a:rPr>
              <a:t>’</a:t>
            </a:r>
            <a:r>
              <a:rPr lang="en-US" altLang="ja-JP" sz="1400" dirty="0">
                <a:latin typeface="Palatino"/>
                <a:cs typeface="Palatino"/>
              </a:rPr>
              <a:t>}</a:t>
            </a:r>
            <a:endParaRPr lang="en-US" sz="1400" dirty="0">
              <a:latin typeface="Palatino"/>
              <a:cs typeface="Palatino"/>
            </a:endParaRPr>
          </a:p>
        </p:txBody>
      </p:sp>
      <p:sp>
        <p:nvSpPr>
          <p:cNvPr id="117" name="TextBox 62"/>
          <p:cNvSpPr txBox="1">
            <a:spLocks noChangeArrowheads="1"/>
          </p:cNvSpPr>
          <p:nvPr/>
        </p:nvSpPr>
        <p:spPr bwMode="auto">
          <a:xfrm>
            <a:off x="7696200" y="5181600"/>
            <a:ext cx="381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latin typeface="Palatino"/>
                <a:cs typeface="Palatino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32303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6" grpId="0"/>
      <p:bldP spid="1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Value of Information</a:t>
            </a:r>
          </a:p>
        </p:txBody>
      </p:sp>
      <p:grpSp>
        <p:nvGrpSpPr>
          <p:cNvPr id="2" name="Group 127"/>
          <p:cNvGrpSpPr>
            <a:grpSpLocks/>
          </p:cNvGrpSpPr>
          <p:nvPr/>
        </p:nvGrpSpPr>
        <p:grpSpPr bwMode="auto">
          <a:xfrm>
            <a:off x="7239000" y="1382713"/>
            <a:ext cx="2776538" cy="1425575"/>
            <a:chOff x="6248397" y="1383268"/>
            <a:chExt cx="2776657" cy="1424464"/>
          </a:xfrm>
        </p:grpSpPr>
        <p:sp>
          <p:nvSpPr>
            <p:cNvPr id="26713" name="TextBox 37"/>
            <p:cNvSpPr txBox="1">
              <a:spLocks noChangeArrowheads="1"/>
            </p:cNvSpPr>
            <p:nvPr/>
          </p:nvSpPr>
          <p:spPr bwMode="auto">
            <a:xfrm>
              <a:off x="6248397" y="2133600"/>
              <a:ext cx="11430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P(s | +e)</a:t>
              </a:r>
            </a:p>
          </p:txBody>
        </p:sp>
        <p:grpSp>
          <p:nvGrpSpPr>
            <p:cNvPr id="26714" name="Group 124"/>
            <p:cNvGrpSpPr>
              <a:grpSpLocks/>
            </p:cNvGrpSpPr>
            <p:nvPr/>
          </p:nvGrpSpPr>
          <p:grpSpPr bwMode="auto">
            <a:xfrm>
              <a:off x="6629400" y="1383268"/>
              <a:ext cx="2395654" cy="1424464"/>
              <a:chOff x="6629400" y="1383268"/>
              <a:chExt cx="2395654" cy="1424464"/>
            </a:xfrm>
          </p:grpSpPr>
          <p:grpSp>
            <p:nvGrpSpPr>
              <p:cNvPr id="26715" name="Group 7"/>
              <p:cNvGrpSpPr>
                <a:grpSpLocks/>
              </p:cNvGrpSpPr>
              <p:nvPr/>
            </p:nvGrpSpPr>
            <p:grpSpPr bwMode="auto">
              <a:xfrm>
                <a:off x="6934200" y="1600586"/>
                <a:ext cx="2090854" cy="1104256"/>
                <a:chOff x="228600" y="1677500"/>
                <a:chExt cx="8534400" cy="3148500"/>
              </a:xfrm>
            </p:grpSpPr>
            <p:grpSp>
              <p:nvGrpSpPr>
                <p:cNvPr id="26719" name="Group 5"/>
                <p:cNvGrpSpPr>
                  <a:grpSpLocks/>
                </p:cNvGrpSpPr>
                <p:nvPr/>
              </p:nvGrpSpPr>
              <p:grpSpPr bwMode="auto">
                <a:xfrm>
                  <a:off x="2286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8" name="Freeform 33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9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sp>
              <p:nvSpPr>
                <p:cNvPr id="26720" name="Oval 3"/>
                <p:cNvSpPr>
                  <a:spLocks noChangeArrowheads="1"/>
                </p:cNvSpPr>
                <p:nvPr/>
              </p:nvSpPr>
              <p:spPr bwMode="auto">
                <a:xfrm>
                  <a:off x="1524000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21" name="Oval 3"/>
                <p:cNvSpPr>
                  <a:spLocks noChangeArrowheads="1"/>
                </p:cNvSpPr>
                <p:nvPr/>
              </p:nvSpPr>
              <p:spPr bwMode="auto">
                <a:xfrm>
                  <a:off x="6245225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Palatino"/>
                    <a:cs typeface="Palatino"/>
                  </a:endParaRPr>
                </a:p>
              </p:txBody>
            </p:sp>
            <p:cxnSp>
              <p:nvCxnSpPr>
                <p:cNvPr id="12" name="Straight Arrow Connector 11"/>
                <p:cNvCxnSpPr>
                  <a:stCxn id="16" idx="3"/>
                  <a:endCxn id="26720" idx="0"/>
                </p:cNvCxnSpPr>
                <p:nvPr/>
              </p:nvCxnSpPr>
              <p:spPr>
                <a:xfrm rot="5400000">
                  <a:off x="2914857" y="1353304"/>
                  <a:ext cx="764355" cy="232635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>
                  <a:stCxn id="16" idx="3"/>
                  <a:endCxn id="26721" idx="0"/>
                </p:cNvCxnSpPr>
                <p:nvPr/>
              </p:nvCxnSpPr>
              <p:spPr>
                <a:xfrm rot="16200000" flipH="1">
                  <a:off x="5276855" y="1317665"/>
                  <a:ext cx="764355" cy="239763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Isosceles Triangle 15"/>
                <p:cNvSpPr/>
                <p:nvPr/>
              </p:nvSpPr>
              <p:spPr>
                <a:xfrm>
                  <a:off x="3883483" y="1677500"/>
                  <a:ext cx="1146980" cy="45680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500" dirty="0">
                    <a:solidFill>
                      <a:schemeClr val="tx1"/>
                    </a:solidFill>
                    <a:latin typeface="Palatino"/>
                    <a:cs typeface="Palatino"/>
                  </a:endParaRPr>
                </a:p>
              </p:txBody>
            </p:sp>
            <p:cxnSp>
              <p:nvCxnSpPr>
                <p:cNvPr id="17" name="Straight Arrow Connector 16"/>
                <p:cNvCxnSpPr>
                  <a:stCxn id="26720" idx="4"/>
                </p:cNvCxnSpPr>
                <p:nvPr/>
              </p:nvCxnSpPr>
              <p:spPr>
                <a:xfrm rot="5400000">
                  <a:off x="1201242" y="3336459"/>
                  <a:ext cx="796016" cy="10692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6" name="Group 21"/>
                <p:cNvGrpSpPr>
                  <a:grpSpLocks/>
                </p:cNvGrpSpPr>
                <p:nvPr/>
              </p:nvGrpSpPr>
              <p:grpSpPr bwMode="auto">
                <a:xfrm>
                  <a:off x="22098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6" name="Freeform 31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7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cxnSp>
              <p:nvCxnSpPr>
                <p:cNvPr id="20" name="Straight Arrow Connector 19"/>
                <p:cNvCxnSpPr>
                  <a:stCxn id="26720" idx="4"/>
                </p:cNvCxnSpPr>
                <p:nvPr/>
              </p:nvCxnSpPr>
              <p:spPr>
                <a:xfrm rot="16200000" flipH="1">
                  <a:off x="2231576" y="3375339"/>
                  <a:ext cx="796016" cy="99145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8" name="Group 34"/>
                <p:cNvGrpSpPr>
                  <a:grpSpLocks/>
                </p:cNvGrpSpPr>
                <p:nvPr/>
              </p:nvGrpSpPr>
              <p:grpSpPr bwMode="auto">
                <a:xfrm>
                  <a:off x="49530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4" name="Freeform 29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5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cxnSp>
              <p:nvCxnSpPr>
                <p:cNvPr id="23" name="Straight Arrow Connector 22"/>
                <p:cNvCxnSpPr/>
                <p:nvPr/>
              </p:nvCxnSpPr>
              <p:spPr>
                <a:xfrm rot="5400000">
                  <a:off x="5925233" y="3336458"/>
                  <a:ext cx="796016" cy="1069219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30" name="Group 38"/>
                <p:cNvGrpSpPr>
                  <a:grpSpLocks/>
                </p:cNvGrpSpPr>
                <p:nvPr/>
              </p:nvGrpSpPr>
              <p:grpSpPr bwMode="auto">
                <a:xfrm>
                  <a:off x="69342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2" name="Freeform 27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Palatino"/>
                      <a:cs typeface="Palatino"/>
                    </a:endParaRPr>
                  </a:p>
                </p:txBody>
              </p:sp>
              <p:sp>
                <p:nvSpPr>
                  <p:cNvPr id="26733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Palatino"/>
                      <a:cs typeface="Palatino"/>
                    </a:endParaRPr>
                  </a:p>
                </p:txBody>
              </p:sp>
            </p:grpSp>
            <p:cxnSp>
              <p:nvCxnSpPr>
                <p:cNvPr id="25" name="Straight Arrow Connector 24"/>
                <p:cNvCxnSpPr/>
                <p:nvPr/>
              </p:nvCxnSpPr>
              <p:spPr>
                <a:xfrm rot="16200000" flipH="1">
                  <a:off x="6955571" y="3375340"/>
                  <a:ext cx="796016" cy="99145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716" name="TextBox 35"/>
              <p:cNvSpPr txBox="1">
                <a:spLocks noChangeArrowheads="1"/>
              </p:cNvSpPr>
              <p:nvPr/>
            </p:nvSpPr>
            <p:spPr bwMode="auto">
              <a:xfrm>
                <a:off x="7391447" y="1383268"/>
                <a:ext cx="609554" cy="369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Palatino"/>
                    <a:cs typeface="Palatino"/>
                  </a:rPr>
                  <a:t>{+e}</a:t>
                </a:r>
              </a:p>
            </p:txBody>
          </p:sp>
          <p:sp>
            <p:nvSpPr>
              <p:cNvPr id="26717" name="TextBox 36"/>
              <p:cNvSpPr txBox="1">
                <a:spLocks noChangeArrowheads="1"/>
              </p:cNvSpPr>
              <p:nvPr/>
            </p:nvSpPr>
            <p:spPr bwMode="auto">
              <a:xfrm>
                <a:off x="7162800" y="1611868"/>
                <a:ext cx="533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Palatino"/>
                    <a:cs typeface="Palatino"/>
                  </a:rPr>
                  <a:t>a</a:t>
                </a:r>
              </a:p>
            </p:txBody>
          </p:sp>
          <p:sp>
            <p:nvSpPr>
              <p:cNvPr id="26718" name="TextBox 38"/>
              <p:cNvSpPr txBox="1">
                <a:spLocks noChangeArrowheads="1"/>
              </p:cNvSpPr>
              <p:nvPr/>
            </p:nvSpPr>
            <p:spPr bwMode="auto">
              <a:xfrm>
                <a:off x="6629400" y="2438400"/>
                <a:ext cx="1066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Palatino"/>
                    <a:cs typeface="Palatino"/>
                  </a:rPr>
                  <a:t>U</a:t>
                </a:r>
              </a:p>
            </p:txBody>
          </p:sp>
        </p:grpSp>
      </p:grpSp>
      <p:grpSp>
        <p:nvGrpSpPr>
          <p:cNvPr id="9" name="Group 125"/>
          <p:cNvGrpSpPr>
            <a:grpSpLocks/>
          </p:cNvGrpSpPr>
          <p:nvPr/>
        </p:nvGrpSpPr>
        <p:grpSpPr bwMode="auto">
          <a:xfrm>
            <a:off x="6781800" y="2895600"/>
            <a:ext cx="3233738" cy="1412875"/>
            <a:chOff x="5791191" y="2895600"/>
            <a:chExt cx="3233863" cy="1412796"/>
          </a:xfrm>
        </p:grpSpPr>
        <p:grpSp>
          <p:nvGrpSpPr>
            <p:cNvPr id="26687" name="Group 39"/>
            <p:cNvGrpSpPr>
              <a:grpSpLocks/>
            </p:cNvGrpSpPr>
            <p:nvPr/>
          </p:nvGrpSpPr>
          <p:grpSpPr bwMode="auto">
            <a:xfrm>
              <a:off x="6934200" y="3113076"/>
              <a:ext cx="2090854" cy="1104097"/>
              <a:chOff x="228600" y="1677951"/>
              <a:chExt cx="8534400" cy="3148049"/>
            </a:xfrm>
          </p:grpSpPr>
          <p:grpSp>
            <p:nvGrpSpPr>
              <p:cNvPr id="26692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11" name="Freeform 5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1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sp>
            <p:nvSpPr>
              <p:cNvPr id="26693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sp>
            <p:nvSpPr>
              <p:cNvPr id="26694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cxnSp>
            <p:nvCxnSpPr>
              <p:cNvPr id="44" name="Straight Arrow Connector 43"/>
              <p:cNvCxnSpPr>
                <a:stCxn id="46" idx="3"/>
                <a:endCxn id="26693" idx="0"/>
              </p:cNvCxnSpPr>
              <p:nvPr/>
            </p:nvCxnSpPr>
            <p:spPr>
              <a:xfrm rot="5400000">
                <a:off x="2916868" y="1352102"/>
                <a:ext cx="760384" cy="232634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6" idx="3"/>
                <a:endCxn id="26694" idx="0"/>
              </p:cNvCxnSpPr>
              <p:nvPr/>
            </p:nvCxnSpPr>
            <p:spPr>
              <a:xfrm rot="16200000" flipH="1">
                <a:off x="5278855" y="1316462"/>
                <a:ext cx="760384" cy="239762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>
                <a:off x="3883504" y="1677951"/>
                <a:ext cx="1146975" cy="45713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Palatino"/>
                  <a:cs typeface="Palatino"/>
                </a:endParaRPr>
              </a:p>
            </p:txBody>
          </p:sp>
          <p:cxnSp>
            <p:nvCxnSpPr>
              <p:cNvPr id="47" name="Straight Arrow Connector 46"/>
              <p:cNvCxnSpPr>
                <a:stCxn id="26693" idx="4"/>
              </p:cNvCxnSpPr>
              <p:nvPr/>
            </p:nvCxnSpPr>
            <p:spPr>
              <a:xfrm rot="5400000">
                <a:off x="1200985" y="3333974"/>
                <a:ext cx="796593" cy="106921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99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9" name="Freeform 5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1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49" name="Straight Arrow Connector 48"/>
              <p:cNvCxnSpPr>
                <a:stCxn id="26693" idx="4"/>
              </p:cNvCxnSpPr>
              <p:nvPr/>
            </p:nvCxnSpPr>
            <p:spPr>
              <a:xfrm rot="16200000" flipH="1">
                <a:off x="2231314" y="3372854"/>
                <a:ext cx="796593" cy="9914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1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7" name="Freeform 5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0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51" name="Straight Arrow Connector 50"/>
              <p:cNvCxnSpPr/>
              <p:nvPr/>
            </p:nvCxnSpPr>
            <p:spPr>
              <a:xfrm rot="5400000">
                <a:off x="5924955" y="3333974"/>
                <a:ext cx="796593" cy="106921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3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5" name="Freeform 5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70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53" name="Straight Arrow Connector 52"/>
              <p:cNvCxnSpPr/>
              <p:nvPr/>
            </p:nvCxnSpPr>
            <p:spPr>
              <a:xfrm rot="16200000" flipH="1">
                <a:off x="6955289" y="3372855"/>
                <a:ext cx="796593" cy="99144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88" name="TextBox 61"/>
            <p:cNvSpPr txBox="1">
              <a:spLocks noChangeArrowheads="1"/>
            </p:cNvSpPr>
            <p:nvPr/>
          </p:nvSpPr>
          <p:spPr bwMode="auto">
            <a:xfrm>
              <a:off x="6858108" y="2895600"/>
              <a:ext cx="1219171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Palatino"/>
                  <a:cs typeface="Palatino"/>
                </a:rPr>
                <a:t>{+e, </a:t>
              </a:r>
              <a:r>
                <a:rPr 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800" dirty="0">
                  <a:latin typeface="Palatino"/>
                  <a:cs typeface="Palatino"/>
                </a:rPr>
                <a:t>}</a:t>
              </a:r>
              <a:endParaRPr lang="en-US" sz="1800" dirty="0">
                <a:latin typeface="Palatino"/>
                <a:cs typeface="Palatino"/>
              </a:endParaRPr>
            </a:p>
          </p:txBody>
        </p:sp>
        <p:sp>
          <p:nvSpPr>
            <p:cNvPr id="26689" name="TextBox 62"/>
            <p:cNvSpPr txBox="1">
              <a:spLocks noChangeArrowheads="1"/>
            </p:cNvSpPr>
            <p:nvPr/>
          </p:nvSpPr>
          <p:spPr bwMode="auto">
            <a:xfrm>
              <a:off x="7162800" y="3124200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26690" name="TextBox 63"/>
            <p:cNvSpPr txBox="1">
              <a:spLocks noChangeArrowheads="1"/>
            </p:cNvSpPr>
            <p:nvPr/>
          </p:nvSpPr>
          <p:spPr bwMode="auto">
            <a:xfrm>
              <a:off x="5791191" y="3645932"/>
              <a:ext cx="1752609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Palatino"/>
                  <a:cs typeface="Palatino"/>
                </a:rPr>
                <a:t>P(s | +e, </a:t>
              </a:r>
              <a:r>
                <a:rPr 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800" dirty="0">
                  <a:latin typeface="Palatino"/>
                  <a:cs typeface="Palatino"/>
                </a:rPr>
                <a:t>)</a:t>
              </a:r>
              <a:endParaRPr lang="en-US" sz="1800" dirty="0">
                <a:latin typeface="Palatino"/>
                <a:cs typeface="Palatino"/>
              </a:endParaRPr>
            </a:p>
          </p:txBody>
        </p:sp>
        <p:sp>
          <p:nvSpPr>
            <p:cNvPr id="26691" name="TextBox 64"/>
            <p:cNvSpPr txBox="1">
              <a:spLocks noChangeArrowheads="1"/>
            </p:cNvSpPr>
            <p:nvPr/>
          </p:nvSpPr>
          <p:spPr bwMode="auto">
            <a:xfrm>
              <a:off x="6629400" y="3939064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U</a:t>
              </a:r>
            </a:p>
          </p:txBody>
        </p:sp>
      </p:grpSp>
      <p:grpSp>
        <p:nvGrpSpPr>
          <p:cNvPr id="19" name="Group 126"/>
          <p:cNvGrpSpPr>
            <a:grpSpLocks/>
          </p:cNvGrpSpPr>
          <p:nvPr/>
        </p:nvGrpSpPr>
        <p:grpSpPr bwMode="auto">
          <a:xfrm>
            <a:off x="7315200" y="4430714"/>
            <a:ext cx="2743200" cy="1556364"/>
            <a:chOff x="6324600" y="4431268"/>
            <a:chExt cx="2743200" cy="1556257"/>
          </a:xfrm>
        </p:grpSpPr>
        <p:grpSp>
          <p:nvGrpSpPr>
            <p:cNvPr id="26637" name="Group 69"/>
            <p:cNvGrpSpPr>
              <a:grpSpLocks/>
            </p:cNvGrpSpPr>
            <p:nvPr/>
          </p:nvGrpSpPr>
          <p:grpSpPr bwMode="auto">
            <a:xfrm>
              <a:off x="66294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66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5" name="Freeform 8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sp>
            <p:nvSpPr>
              <p:cNvPr id="26667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sp>
            <p:nvSpPr>
              <p:cNvPr id="26668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cxnSp>
            <p:nvCxnSpPr>
              <p:cNvPr id="74" name="Straight Arrow Connector 73"/>
              <p:cNvCxnSpPr>
                <a:stCxn id="76" idx="3"/>
                <a:endCxn id="26667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>
                <a:stCxn id="76" idx="3"/>
                <a:endCxn id="26668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Isosceles Triangle 75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Palatino"/>
                  <a:cs typeface="Palatino"/>
                </a:endParaRPr>
              </a:p>
            </p:txBody>
          </p:sp>
          <p:cxnSp>
            <p:nvCxnSpPr>
              <p:cNvPr id="77" name="Straight Arrow Connector 76"/>
              <p:cNvCxnSpPr>
                <a:stCxn id="26667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3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3" name="Freeform 8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79" name="Straight Arrow Connector 78"/>
              <p:cNvCxnSpPr>
                <a:stCxn id="26667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5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1" name="Freeform 8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81" name="Straight Arrow Connector 80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7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79" name="Freeform 8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8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83" name="Straight Arrow Connector 82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8" name="Group 91"/>
            <p:cNvGrpSpPr>
              <a:grpSpLocks/>
            </p:cNvGrpSpPr>
            <p:nvPr/>
          </p:nvGrpSpPr>
          <p:grpSpPr bwMode="auto">
            <a:xfrm>
              <a:off x="79248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45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4" name="Freeform 111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6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sp>
            <p:nvSpPr>
              <p:cNvPr id="26646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sp>
            <p:nvSpPr>
              <p:cNvPr id="26647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Palatino"/>
                  <a:cs typeface="Palatino"/>
                </a:endParaRPr>
              </a:p>
            </p:txBody>
          </p:sp>
          <p:cxnSp>
            <p:nvCxnSpPr>
              <p:cNvPr id="96" name="Straight Arrow Connector 95"/>
              <p:cNvCxnSpPr>
                <a:stCxn id="98" idx="3"/>
                <a:endCxn id="26646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>
                <a:stCxn id="98" idx="3"/>
                <a:endCxn id="26647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Isosceles Triangle 97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Palatino"/>
                  <a:cs typeface="Palatino"/>
                </a:endParaRPr>
              </a:p>
            </p:txBody>
          </p:sp>
          <p:cxnSp>
            <p:nvCxnSpPr>
              <p:cNvPr id="99" name="Straight Arrow Connector 98"/>
              <p:cNvCxnSpPr>
                <a:stCxn id="26646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2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2" name="Freeform 10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6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101" name="Straight Arrow Connector 100"/>
              <p:cNvCxnSpPr>
                <a:stCxn id="26646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4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0" name="Freeform 10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6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103" name="Straight Arrow Connector 102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6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58" name="Freeform 10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2665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Palatino"/>
                    <a:cs typeface="Palatino"/>
                  </a:endParaRPr>
                </a:p>
              </p:txBody>
            </p:sp>
          </p:grpSp>
          <p:cxnSp>
            <p:nvCxnSpPr>
              <p:cNvPr id="105" name="Straight Arrow Connector 104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39" name="Oval 3"/>
            <p:cNvSpPr>
              <a:spLocks noChangeArrowheads="1"/>
            </p:cNvSpPr>
            <p:nvPr/>
          </p:nvSpPr>
          <p:spPr bwMode="auto">
            <a:xfrm>
              <a:off x="7620000" y="4800600"/>
              <a:ext cx="299471" cy="2015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500">
                <a:latin typeface="Palatino"/>
                <a:cs typeface="Palatino"/>
              </a:endParaRPr>
            </a:p>
          </p:txBody>
        </p:sp>
        <p:cxnSp>
          <p:nvCxnSpPr>
            <p:cNvPr id="115" name="Straight Arrow Connector 114"/>
            <p:cNvCxnSpPr>
              <a:stCxn id="26639" idx="4"/>
            </p:cNvCxnSpPr>
            <p:nvPr/>
          </p:nvCxnSpPr>
          <p:spPr>
            <a:xfrm rot="5400000">
              <a:off x="7330292" y="4868574"/>
              <a:ext cx="304779" cy="5730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26639" idx="4"/>
            </p:cNvCxnSpPr>
            <p:nvPr/>
          </p:nvCxnSpPr>
          <p:spPr>
            <a:xfrm rot="16200000" flipH="1">
              <a:off x="7977992" y="4793961"/>
              <a:ext cx="304779" cy="7223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2" name="TextBox 120"/>
            <p:cNvSpPr txBox="1">
              <a:spLocks noChangeArrowheads="1"/>
            </p:cNvSpPr>
            <p:nvPr/>
          </p:nvSpPr>
          <p:spPr bwMode="auto">
            <a:xfrm>
              <a:off x="7391400" y="4431268"/>
              <a:ext cx="685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Palatino"/>
                  <a:cs typeface="Palatino"/>
                </a:rPr>
                <a:t>{+e}</a:t>
              </a:r>
            </a:p>
          </p:txBody>
        </p:sp>
        <p:sp>
          <p:nvSpPr>
            <p:cNvPr id="26643" name="TextBox 121"/>
            <p:cNvSpPr txBox="1">
              <a:spLocks noChangeArrowheads="1"/>
            </p:cNvSpPr>
            <p:nvPr/>
          </p:nvSpPr>
          <p:spPr bwMode="auto">
            <a:xfrm>
              <a:off x="6324600" y="4736577"/>
              <a:ext cx="1600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Palatino"/>
                  <a:cs typeface="Palatino"/>
                </a:rPr>
                <a:t>P(</a:t>
              </a:r>
              <a:r>
                <a:rPr 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800" dirty="0">
                  <a:solidFill>
                    <a:srgbClr val="FF0000"/>
                  </a:solidFill>
                  <a:latin typeface="Palatino"/>
                  <a:cs typeface="Palatino"/>
                </a:rPr>
                <a:t> </a:t>
              </a:r>
              <a:r>
                <a:rPr lang="en-US" altLang="ja-JP" sz="1800" dirty="0">
                  <a:latin typeface="Palatino"/>
                  <a:cs typeface="Palatino"/>
                </a:rPr>
                <a:t>| +e)</a:t>
              </a:r>
              <a:endParaRPr lang="en-US" sz="1800" dirty="0">
                <a:latin typeface="Palatino"/>
                <a:cs typeface="Palatino"/>
              </a:endParaRPr>
            </a:p>
          </p:txBody>
        </p:sp>
        <p:sp>
          <p:nvSpPr>
            <p:cNvPr id="26644" name="TextBox 123"/>
            <p:cNvSpPr txBox="1">
              <a:spLocks noChangeArrowheads="1"/>
            </p:cNvSpPr>
            <p:nvPr/>
          </p:nvSpPr>
          <p:spPr bwMode="auto">
            <a:xfrm>
              <a:off x="6400800" y="5029714"/>
              <a:ext cx="1143000" cy="307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latin typeface="Palatino"/>
                  <a:cs typeface="Palatino"/>
                </a:rPr>
                <a:t>{+e, +</a:t>
              </a:r>
              <a:r>
                <a:rPr lang="en-US" sz="1400" dirty="0">
                  <a:solidFill>
                    <a:srgbClr val="FF0000"/>
                  </a:solidFill>
                  <a:latin typeface="Palatino"/>
                  <a:cs typeface="Palatino"/>
                </a:rPr>
                <a:t>e</a:t>
              </a:r>
              <a:r>
                <a:rPr lang="ja-JP" altLang="en-US" sz="1400" dirty="0">
                  <a:solidFill>
                    <a:srgbClr val="FF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400" dirty="0">
                  <a:latin typeface="Palatino"/>
                  <a:cs typeface="Palatino"/>
                </a:rPr>
                <a:t>}</a:t>
              </a:r>
              <a:endParaRPr lang="en-US" sz="1400" dirty="0">
                <a:latin typeface="Palatino"/>
                <a:cs typeface="Palatino"/>
              </a:endParaRPr>
            </a:p>
          </p:txBody>
        </p:sp>
      </p:grpSp>
      <p:sp>
        <p:nvSpPr>
          <p:cNvPr id="114" name="TextBox 121"/>
          <p:cNvSpPr txBox="1">
            <a:spLocks noChangeArrowheads="1"/>
          </p:cNvSpPr>
          <p:nvPr/>
        </p:nvSpPr>
        <p:spPr bwMode="auto">
          <a:xfrm>
            <a:off x="8915400" y="4811713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Palatino"/>
                <a:cs typeface="Palatino"/>
              </a:rPr>
              <a:t>P(</a:t>
            </a:r>
            <a:r>
              <a:rPr lang="en-US" sz="1800" dirty="0">
                <a:solidFill>
                  <a:srgbClr val="FF0000"/>
                </a:solidFill>
                <a:latin typeface="Palatino"/>
                <a:cs typeface="Palatino"/>
              </a:rPr>
              <a:t>-e</a:t>
            </a:r>
            <a:r>
              <a:rPr lang="ja-JP" altLang="en-US" sz="1800" dirty="0">
                <a:solidFill>
                  <a:srgbClr val="FF0000"/>
                </a:solidFill>
                <a:latin typeface="Palatino"/>
                <a:cs typeface="Palatino"/>
              </a:rPr>
              <a:t>’</a:t>
            </a:r>
            <a:r>
              <a:rPr lang="en-US" altLang="ja-JP" sz="1800" dirty="0">
                <a:solidFill>
                  <a:srgbClr val="FF0000"/>
                </a:solidFill>
                <a:latin typeface="Palatino"/>
                <a:cs typeface="Palatino"/>
              </a:rPr>
              <a:t> </a:t>
            </a:r>
            <a:r>
              <a:rPr lang="en-US" altLang="ja-JP" sz="1800" dirty="0">
                <a:latin typeface="Palatino"/>
                <a:cs typeface="Palatino"/>
              </a:rPr>
              <a:t>| +e)</a:t>
            </a:r>
            <a:endParaRPr lang="en-US" sz="1800" dirty="0">
              <a:latin typeface="Palatino"/>
              <a:cs typeface="Palatino"/>
            </a:endParaRPr>
          </a:p>
        </p:txBody>
      </p:sp>
      <p:sp>
        <p:nvSpPr>
          <p:cNvPr id="116" name="TextBox 123"/>
          <p:cNvSpPr txBox="1">
            <a:spLocks noChangeArrowheads="1"/>
          </p:cNvSpPr>
          <p:nvPr/>
        </p:nvSpPr>
        <p:spPr bwMode="auto">
          <a:xfrm>
            <a:off x="9296400" y="5029200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>
                <a:latin typeface="Palatino"/>
                <a:cs typeface="Palatino"/>
              </a:rPr>
              <a:t>{+e, </a:t>
            </a:r>
            <a:r>
              <a:rPr lang="en-US" sz="1400" dirty="0">
                <a:solidFill>
                  <a:srgbClr val="FF0000"/>
                </a:solidFill>
                <a:latin typeface="Palatino"/>
                <a:cs typeface="Palatino"/>
              </a:rPr>
              <a:t>-e</a:t>
            </a:r>
            <a:r>
              <a:rPr lang="ja-JP" altLang="en-US" sz="1400" dirty="0">
                <a:solidFill>
                  <a:srgbClr val="FF0000"/>
                </a:solidFill>
                <a:latin typeface="Palatino"/>
                <a:cs typeface="Palatino"/>
              </a:rPr>
              <a:t>’</a:t>
            </a:r>
            <a:r>
              <a:rPr lang="en-US" altLang="ja-JP" sz="1400" dirty="0">
                <a:latin typeface="Palatino"/>
                <a:cs typeface="Palatino"/>
              </a:rPr>
              <a:t>}</a:t>
            </a:r>
            <a:endParaRPr lang="en-US" sz="1400" dirty="0">
              <a:latin typeface="Palatino"/>
              <a:cs typeface="Palatino"/>
            </a:endParaRPr>
          </a:p>
        </p:txBody>
      </p:sp>
      <p:sp>
        <p:nvSpPr>
          <p:cNvPr id="117" name="TextBox 62"/>
          <p:cNvSpPr txBox="1">
            <a:spLocks noChangeArrowheads="1"/>
          </p:cNvSpPr>
          <p:nvPr/>
        </p:nvSpPr>
        <p:spPr bwMode="auto">
          <a:xfrm>
            <a:off x="7696200" y="5181600"/>
            <a:ext cx="381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latin typeface="Palatino"/>
                <a:cs typeface="Palatino"/>
              </a:rPr>
              <a:t>a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767ED09-8805-3A41-AC88-4D713138F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1600" y="2832828"/>
            <a:ext cx="3724249" cy="494875"/>
          </a:xfrm>
          <a:prstGeom prst="rect">
            <a:avLst/>
          </a:prstGeom>
        </p:spPr>
      </p:pic>
      <p:pic>
        <p:nvPicPr>
          <p:cNvPr id="123" name="Picture 122" descr="txp_fig">
            <a:extLst>
              <a:ext uri="{FF2B5EF4-FFF2-40B4-BE49-F238E27FC236}">
                <a16:creationId xmlns:a16="http://schemas.microsoft.com/office/drawing/2014/main" id="{E5B76C28-49A7-FB4D-82E2-1C240253D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55" y="2123315"/>
            <a:ext cx="45275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4" descr="txp_fig">
            <a:extLst>
              <a:ext uri="{FF2B5EF4-FFF2-40B4-BE49-F238E27FC236}">
                <a16:creationId xmlns:a16="http://schemas.microsoft.com/office/drawing/2014/main" id="{32828625-28D2-7446-8E22-1B296BE6F7F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3" y="3962275"/>
            <a:ext cx="42338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DEDCBD-BC98-CE45-8210-6EB5A0F6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018" y="5130303"/>
            <a:ext cx="3703553" cy="492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C7821F-861B-6C4C-8BE7-DA4DBE9FA6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9018" y="4527251"/>
            <a:ext cx="2968523" cy="49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0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VPI Properties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33400" y="1295400"/>
            <a:ext cx="6781800" cy="503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Nonnegative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 err="1">
                <a:ea typeface="ＭＳ Ｐゴシック" pitchFamily="34" charset="-128"/>
              </a:rPr>
              <a:t>Nonadditive</a:t>
            </a:r>
            <a:r>
              <a:rPr lang="en-US" sz="2800" dirty="0">
                <a:ea typeface="ＭＳ Ｐゴシック" pitchFamily="34" charset="-128"/>
              </a:rPr>
              <a:t> </a:t>
            </a:r>
          </a:p>
          <a:p>
            <a:pPr marL="457176" lvl="1" indent="0">
              <a:lnSpc>
                <a:spcPct val="90000"/>
              </a:lnSpc>
              <a:buNone/>
            </a:pPr>
            <a:r>
              <a:rPr lang="en-US" sz="2400" dirty="0">
                <a:ea typeface="ＭＳ Ｐゴシック" pitchFamily="34" charset="-128"/>
              </a:rPr>
              <a:t>(think of observing </a:t>
            </a:r>
            <a:r>
              <a:rPr lang="en-US" sz="2400" dirty="0" err="1">
                <a:latin typeface="Calibri"/>
                <a:ea typeface="ＭＳ Ｐゴシック" pitchFamily="34" charset="-128"/>
              </a:rPr>
              <a:t>E</a:t>
            </a:r>
            <a:r>
              <a:rPr lang="en-US" sz="2400" baseline="-25000" dirty="0" err="1">
                <a:latin typeface="Calibri"/>
                <a:ea typeface="ＭＳ Ｐゴシック" pitchFamily="34" charset="-128"/>
              </a:rPr>
              <a:t>j</a:t>
            </a:r>
            <a:r>
              <a:rPr lang="en-US" sz="2400" dirty="0">
                <a:ea typeface="ＭＳ Ｐゴシック" pitchFamily="34" charset="-128"/>
              </a:rPr>
              <a:t> twice)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Order-independent</a:t>
            </a:r>
          </a:p>
        </p:txBody>
      </p:sp>
      <p:pic>
        <p:nvPicPr>
          <p:cNvPr id="13" name="Picture 1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05475"/>
            <a:ext cx="68722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2438400" cy="1625600"/>
          </a:xfrm>
          <a:prstGeom prst="rect">
            <a:avLst/>
          </a:prstGeom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56088"/>
            <a:ext cx="630237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895600"/>
            <a:ext cx="2397201" cy="1703275"/>
          </a:xfrm>
          <a:prstGeom prst="rect">
            <a:avLst/>
          </a:prstGeom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33600"/>
            <a:ext cx="338296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71600"/>
            <a:ext cx="4114800" cy="123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6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Quick VPI Questions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6858000" cy="5029200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The soup of the day is either clam chowder or split pea, but you </a:t>
            </a:r>
            <a:r>
              <a:rPr lang="en-US" sz="2400" dirty="0" err="1">
                <a:ea typeface="ＭＳ Ｐゴシック" pitchFamily="34" charset="-128"/>
              </a:rPr>
              <a:t>wouldn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t order either one.  What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s the value of knowing which it is?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There are two kinds of plastic forks at a picnic.  One kind is slightly sturdier.  What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s the value of knowing which?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You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re playing the lottery.  The prize will be $0 or $100.  You can play any number between 1 and 100 (chance of winning is 1%).  What is the value of knowing the winning number?</a:t>
            </a: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219200"/>
            <a:ext cx="2674752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124200"/>
            <a:ext cx="2237802" cy="1827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029200"/>
            <a:ext cx="2438399" cy="13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2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Networks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95400"/>
            <a:ext cx="7085861" cy="52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43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Imperfect Information?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0" y="1676400"/>
            <a:ext cx="5080000" cy="4576764"/>
          </a:xfrm>
        </p:spPr>
        <p:txBody>
          <a:bodyPr/>
          <a:lstStyle/>
          <a:p>
            <a:r>
              <a:rPr lang="en-US" sz="2400" dirty="0"/>
              <a:t>No such thing</a:t>
            </a:r>
          </a:p>
          <a:p>
            <a:pPr lvl="4"/>
            <a:endParaRPr lang="en-US" sz="1200" dirty="0"/>
          </a:p>
          <a:p>
            <a:r>
              <a:rPr lang="en-US" sz="2400" dirty="0"/>
              <a:t>Information corresponds to the observation of a node in the decision network</a:t>
            </a:r>
          </a:p>
          <a:p>
            <a:pPr lvl="5"/>
            <a:endParaRPr lang="en-US" sz="1200" dirty="0">
              <a:latin typeface="Palatino"/>
              <a:cs typeface="Palatino"/>
            </a:endParaRPr>
          </a:p>
          <a:p>
            <a:r>
              <a:rPr lang="en-US" sz="2400" dirty="0"/>
              <a:t>If data is “noisy” that just means we don’t observe the original variable, but another variable which is a noisy version of the original one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6027517" cy="30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1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73627"/>
            <a:ext cx="5715000" cy="3184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VPI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399" y="1397001"/>
            <a:ext cx="6437307" cy="3860799"/>
          </a:xfrm>
        </p:spPr>
        <p:txBody>
          <a:bodyPr/>
          <a:lstStyle/>
          <a:p>
            <a:r>
              <a:rPr lang="en-US" sz="2400" dirty="0"/>
              <a:t>VPI(</a:t>
            </a:r>
            <a:r>
              <a:rPr lang="en-US" sz="2400" dirty="0" err="1"/>
              <a:t>OilLoc</a:t>
            </a:r>
            <a:r>
              <a:rPr lang="en-US" sz="2400" dirty="0"/>
              <a:t>) ?</a:t>
            </a:r>
          </a:p>
          <a:p>
            <a:endParaRPr lang="en-US" sz="2400" dirty="0"/>
          </a:p>
          <a:p>
            <a:r>
              <a:rPr lang="en-US" sz="2400" dirty="0"/>
              <a:t>VPI(</a:t>
            </a:r>
            <a:r>
              <a:rPr lang="en-US" sz="2400" dirty="0" err="1"/>
              <a:t>ScoutingReport</a:t>
            </a:r>
            <a:r>
              <a:rPr lang="en-US" sz="2400" dirty="0"/>
              <a:t>) ?</a:t>
            </a:r>
          </a:p>
          <a:p>
            <a:endParaRPr lang="en-US" sz="2400" dirty="0"/>
          </a:p>
          <a:p>
            <a:r>
              <a:rPr lang="en-US" sz="2400" dirty="0"/>
              <a:t>VPI(Scout) ?</a:t>
            </a:r>
          </a:p>
          <a:p>
            <a:endParaRPr lang="en-US" sz="2400" dirty="0"/>
          </a:p>
          <a:p>
            <a:r>
              <a:rPr lang="en-US" sz="2400" dirty="0"/>
              <a:t>VPI(Scout | </a:t>
            </a:r>
            <a:r>
              <a:rPr lang="en-US" sz="2400" dirty="0" err="1"/>
              <a:t>ScoutingReport</a:t>
            </a:r>
            <a:r>
              <a:rPr lang="en-US" sz="2400" dirty="0"/>
              <a:t>) 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Generally: </a:t>
            </a:r>
          </a:p>
          <a:p>
            <a:pPr marL="457176" lvl="1" indent="0">
              <a:buNone/>
            </a:pPr>
            <a:r>
              <a:rPr lang="en-US" sz="2000" dirty="0"/>
              <a:t>If          Parents(U)        Z   |   </a:t>
            </a:r>
            <a:r>
              <a:rPr lang="en-US" sz="2000" dirty="0" err="1"/>
              <a:t>CurrentEvidence</a:t>
            </a:r>
            <a:endParaRPr lang="en-US" sz="2000" dirty="0"/>
          </a:p>
          <a:p>
            <a:pPr marL="457176" lvl="1" indent="0">
              <a:buNone/>
            </a:pPr>
            <a:r>
              <a:rPr lang="en-US" sz="2000" dirty="0"/>
              <a:t>Then    VPI( Z | </a:t>
            </a:r>
            <a:r>
              <a:rPr lang="en-US" sz="2000" dirty="0" err="1"/>
              <a:t>CurrentEvidence</a:t>
            </a:r>
            <a:r>
              <a:rPr lang="en-US" sz="2000" dirty="0"/>
              <a:t>) = 0 </a:t>
            </a: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705600" y="1371600"/>
            <a:ext cx="2514600" cy="1412875"/>
            <a:chOff x="6400800" y="2046288"/>
            <a:chExt cx="2514600" cy="1412875"/>
          </a:xfrm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6553200" y="2884488"/>
              <a:ext cx="9144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OilLoc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6400800" y="2046288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DrillLoc</a:t>
              </a: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8077200" y="2427288"/>
              <a:ext cx="838200" cy="533400"/>
              <a:chOff x="4368" y="1728"/>
              <a:chExt cx="528" cy="336"/>
            </a:xfrm>
          </p:grpSpPr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9" name="AutoShape 9"/>
            <p:cNvCxnSpPr>
              <a:cxnSpLocks noChangeShapeType="1"/>
              <a:stCxn id="7" idx="3"/>
            </p:cNvCxnSpPr>
            <p:nvPr/>
          </p:nvCxnSpPr>
          <p:spPr bwMode="auto">
            <a:xfrm>
              <a:off x="7558088" y="2312988"/>
              <a:ext cx="504825" cy="381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10"/>
            <p:cNvCxnSpPr>
              <a:cxnSpLocks noChangeShapeType="1"/>
              <a:stCxn id="6" idx="6"/>
            </p:cNvCxnSpPr>
            <p:nvPr/>
          </p:nvCxnSpPr>
          <p:spPr bwMode="auto">
            <a:xfrm flipV="1">
              <a:off x="7481888" y="2693988"/>
              <a:ext cx="581025" cy="477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6172200" y="3352800"/>
            <a:ext cx="914400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Scouting</a:t>
            </a: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Report</a:t>
            </a:r>
          </a:p>
        </p:txBody>
      </p:sp>
      <p:sp>
        <p:nvSpPr>
          <p:cNvPr id="15" name="Oval 4"/>
          <p:cNvSpPr>
            <a:spLocks noChangeArrowheads="1"/>
          </p:cNvSpPr>
          <p:nvPr/>
        </p:nvSpPr>
        <p:spPr bwMode="auto">
          <a:xfrm>
            <a:off x="5410200" y="2209800"/>
            <a:ext cx="914400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Scout</a:t>
            </a:r>
          </a:p>
        </p:txBody>
      </p:sp>
      <p:cxnSp>
        <p:nvCxnSpPr>
          <p:cNvPr id="16" name="AutoShape 10"/>
          <p:cNvCxnSpPr>
            <a:cxnSpLocks noChangeShapeType="1"/>
            <a:stCxn id="6" idx="4"/>
            <a:endCxn id="14" idx="0"/>
          </p:cNvCxnSpPr>
          <p:nvPr/>
        </p:nvCxnSpPr>
        <p:spPr bwMode="auto">
          <a:xfrm flipH="1">
            <a:off x="6629400" y="2784475"/>
            <a:ext cx="685800" cy="5683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9" name="AutoShape 10"/>
          <p:cNvCxnSpPr>
            <a:cxnSpLocks noChangeShapeType="1"/>
            <a:stCxn id="15" idx="4"/>
            <a:endCxn id="14" idx="0"/>
          </p:cNvCxnSpPr>
          <p:nvPr/>
        </p:nvCxnSpPr>
        <p:spPr bwMode="auto">
          <a:xfrm>
            <a:off x="5867400" y="2784475"/>
            <a:ext cx="762000" cy="5683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/>
          <p:nvPr/>
        </p:nvCxnSpPr>
        <p:spPr>
          <a:xfrm>
            <a:off x="3048000" y="5867400"/>
            <a:ext cx="0" cy="2286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124200" y="5867400"/>
            <a:ext cx="0" cy="2286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895600" y="6117021"/>
            <a:ext cx="3048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43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POMDPs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199"/>
            <a:ext cx="9571699" cy="507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20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34" charset="-128"/>
              </a:rPr>
              <a:t>POMDPs</a:t>
            </a:r>
          </a:p>
        </p:txBody>
      </p:sp>
      <p:sp>
        <p:nvSpPr>
          <p:cNvPr id="144486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524000"/>
            <a:ext cx="7239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MDPs have: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States 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Actions 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Transition function P(s</a:t>
            </a:r>
            <a:r>
              <a:rPr lang="ja-JP" altLang="en-US" sz="2000" dirty="0">
                <a:ea typeface="ＭＳ Ｐゴシック" pitchFamily="34" charset="-128"/>
              </a:rPr>
              <a:t>’</a:t>
            </a:r>
            <a:r>
              <a:rPr lang="en-US" altLang="ja-JP" sz="2000" dirty="0">
                <a:ea typeface="ＭＳ Ｐゴシック" pitchFamily="34" charset="-128"/>
              </a:rPr>
              <a:t>|</a:t>
            </a:r>
            <a:r>
              <a:rPr lang="en-US" altLang="ja-JP" sz="2000" dirty="0" err="1">
                <a:ea typeface="ＭＳ Ｐゴシック" pitchFamily="34" charset="-128"/>
              </a:rPr>
              <a:t>s,a</a:t>
            </a:r>
            <a:r>
              <a:rPr lang="en-US" altLang="ja-JP" sz="2000" dirty="0">
                <a:ea typeface="ＭＳ Ｐゴシック" pitchFamily="34" charset="-128"/>
              </a:rPr>
              <a:t>) (or T(</a:t>
            </a:r>
            <a:r>
              <a:rPr lang="en-US" altLang="ja-JP" sz="2000" dirty="0" err="1">
                <a:ea typeface="ＭＳ Ｐゴシック" pitchFamily="34" charset="-128"/>
              </a:rPr>
              <a:t>s,a,s</a:t>
            </a:r>
            <a:r>
              <a:rPr lang="ja-JP" altLang="en-US" sz="2000" dirty="0">
                <a:ea typeface="ＭＳ Ｐゴシック" pitchFamily="34" charset="-128"/>
              </a:rPr>
              <a:t>’</a:t>
            </a:r>
            <a:r>
              <a:rPr lang="en-US" altLang="ja-JP" sz="2000" dirty="0">
                <a:ea typeface="ＭＳ Ｐゴシック" pitchFamily="34" charset="-128"/>
              </a:rPr>
              <a:t>))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Rewards R(</a:t>
            </a:r>
            <a:r>
              <a:rPr lang="en-US" sz="2000" dirty="0" err="1">
                <a:ea typeface="ＭＳ Ｐゴシック" pitchFamily="34" charset="-128"/>
              </a:rPr>
              <a:t>s,a,s</a:t>
            </a:r>
            <a:r>
              <a:rPr lang="ja-JP" altLang="en-US" sz="2000" dirty="0">
                <a:ea typeface="ＭＳ Ｐゴシック" pitchFamily="34" charset="-128"/>
              </a:rPr>
              <a:t>’</a:t>
            </a:r>
            <a:r>
              <a:rPr lang="en-US" altLang="ja-JP" sz="2000" dirty="0">
                <a:ea typeface="ＭＳ Ｐゴシック" pitchFamily="34" charset="-128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POMDPs add: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Observations 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Observation function P(</a:t>
            </a:r>
            <a:r>
              <a:rPr lang="en-US" sz="2000" dirty="0" err="1">
                <a:ea typeface="ＭＳ Ｐゴシック" pitchFamily="34" charset="-128"/>
              </a:rPr>
              <a:t>o|s</a:t>
            </a:r>
            <a:r>
              <a:rPr lang="en-US" sz="2000" dirty="0">
                <a:ea typeface="ＭＳ Ｐゴシック" pitchFamily="34" charset="-128"/>
              </a:rPr>
              <a:t>) (or O(</a:t>
            </a:r>
            <a:r>
              <a:rPr lang="en-US" sz="2000" dirty="0" err="1">
                <a:ea typeface="ＭＳ Ｐゴシック" pitchFamily="34" charset="-128"/>
              </a:rPr>
              <a:t>s,o</a:t>
            </a:r>
            <a:r>
              <a:rPr lang="en-US" sz="2000" dirty="0">
                <a:ea typeface="ＭＳ Ｐゴシック" pitchFamily="34" charset="-128"/>
              </a:rPr>
              <a:t>))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POMDPs are MDPs over belief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ea typeface="ＭＳ Ｐゴシック" pitchFamily="34" charset="-128"/>
              </a:rPr>
              <a:t>	states b (distributions over S)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7772400" y="1447800"/>
            <a:ext cx="2209800" cy="2032000"/>
            <a:chOff x="2400" y="1401"/>
            <a:chExt cx="1392" cy="1280"/>
          </a:xfrm>
        </p:grpSpPr>
        <p:sp>
          <p:nvSpPr>
            <p:cNvPr id="29720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29721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34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35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36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37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29722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29723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30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31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32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33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29724" name="Text Box 17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29725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29726" name="Text Box 19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Palatino"/>
                  <a:cs typeface="Palatino"/>
                </a:rPr>
                <a:t>s, a</a:t>
              </a:r>
            </a:p>
          </p:txBody>
        </p:sp>
        <p:sp>
          <p:nvSpPr>
            <p:cNvPr id="29727" name="Text Box 20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s,a,s</a:t>
              </a:r>
              <a:r>
                <a:rPr lang="ja-JP" altLang="en-US" sz="1800">
                  <a:latin typeface="Palatino"/>
                  <a:cs typeface="Palatino"/>
                </a:rPr>
                <a:t>’</a:t>
              </a:r>
              <a:endParaRPr lang="en-US" sz="1800">
                <a:latin typeface="Palatino"/>
                <a:cs typeface="Palatino"/>
              </a:endParaRPr>
            </a:p>
          </p:txBody>
        </p:sp>
        <p:sp>
          <p:nvSpPr>
            <p:cNvPr id="29728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29729" name="Text Box 22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Palatino"/>
                  <a:cs typeface="Palatino"/>
                </a:rPr>
                <a:t>s</a:t>
              </a:r>
              <a:r>
                <a:rPr lang="ja-JP" altLang="en-US" sz="1800" dirty="0">
                  <a:solidFill>
                    <a:srgbClr val="CC0000"/>
                  </a:solidFill>
                  <a:latin typeface="Palatino"/>
                  <a:cs typeface="Palatino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Palatino"/>
                <a:cs typeface="Palatino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696200" y="3581400"/>
            <a:ext cx="2209800" cy="2032000"/>
            <a:chOff x="2400" y="1401"/>
            <a:chExt cx="1392" cy="1280"/>
          </a:xfrm>
        </p:grpSpPr>
        <p:sp>
          <p:nvSpPr>
            <p:cNvPr id="29702" name="AutoShape 24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29703" name="Group 25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16" name="Line 26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17" name="Line 27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18" name="Line 28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19" name="Line 29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29704" name="Oval 30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29705" name="Group 31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12" name="Line 32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13" name="Line 33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14" name="Line 34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29715" name="Line 35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29706" name="Text Box 36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29707" name="Text Box 37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Palatino"/>
                  <a:cs typeface="Palatino"/>
                </a:rPr>
                <a:t>b</a:t>
              </a:r>
            </a:p>
          </p:txBody>
        </p:sp>
        <p:sp>
          <p:nvSpPr>
            <p:cNvPr id="29708" name="Text Box 38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Palatino"/>
                  <a:cs typeface="Palatino"/>
                </a:rPr>
                <a:t>b, a</a:t>
              </a:r>
            </a:p>
          </p:txBody>
        </p:sp>
        <p:sp>
          <p:nvSpPr>
            <p:cNvPr id="29709" name="Text Box 39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     o</a:t>
              </a:r>
            </a:p>
          </p:txBody>
        </p:sp>
        <p:sp>
          <p:nvSpPr>
            <p:cNvPr id="29710" name="AutoShape 40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29711" name="Text Box 41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Palatino"/>
                  <a:cs typeface="Palatino"/>
                </a:rPr>
                <a:t>b</a:t>
              </a:r>
              <a:r>
                <a:rPr lang="ja-JP" altLang="en-US" sz="1800" dirty="0">
                  <a:solidFill>
                    <a:srgbClr val="CC0000"/>
                  </a:solidFill>
                  <a:latin typeface="Palatino"/>
                  <a:cs typeface="Palatino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92028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229600" y="5562600"/>
            <a:ext cx="1633538" cy="1066800"/>
            <a:chOff x="4656" y="3504"/>
            <a:chExt cx="1029" cy="672"/>
          </a:xfrm>
        </p:grpSpPr>
        <p:sp>
          <p:nvSpPr>
            <p:cNvPr id="30795" name="Line 3"/>
            <p:cNvSpPr>
              <a:spLocks noChangeShapeType="1"/>
            </p:cNvSpPr>
            <p:nvPr/>
          </p:nvSpPr>
          <p:spPr bwMode="auto">
            <a:xfrm>
              <a:off x="4676" y="3504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30796" name="Group 4"/>
            <p:cNvGrpSpPr>
              <a:grpSpLocks/>
            </p:cNvGrpSpPr>
            <p:nvPr/>
          </p:nvGrpSpPr>
          <p:grpSpPr bwMode="auto">
            <a:xfrm>
              <a:off x="4656" y="3528"/>
              <a:ext cx="1029" cy="648"/>
              <a:chOff x="4656" y="3528"/>
              <a:chExt cx="1029" cy="648"/>
            </a:xfrm>
          </p:grpSpPr>
          <p:grpSp>
            <p:nvGrpSpPr>
              <p:cNvPr id="30797" name="Group 5"/>
              <p:cNvGrpSpPr>
                <a:grpSpLocks/>
              </p:cNvGrpSpPr>
              <p:nvPr/>
            </p:nvGrpSpPr>
            <p:grpSpPr bwMode="auto">
              <a:xfrm>
                <a:off x="5108" y="3936"/>
                <a:ext cx="577" cy="240"/>
                <a:chOff x="5108" y="3936"/>
                <a:chExt cx="577" cy="386"/>
              </a:xfrm>
            </p:grpSpPr>
            <p:sp>
              <p:nvSpPr>
                <p:cNvPr id="30802" name="Line 6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30803" name="Line 7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539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30804" name="Line 8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87" cy="38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  <p:sp>
              <p:nvSpPr>
                <p:cNvPr id="30805" name="Arc 9"/>
                <p:cNvSpPr>
                  <a:spLocks/>
                </p:cNvSpPr>
                <p:nvPr/>
              </p:nvSpPr>
              <p:spPr bwMode="auto">
                <a:xfrm rot="5400000">
                  <a:off x="5324" y="3912"/>
                  <a:ext cx="48" cy="48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endParaRPr lang="en-US">
                    <a:latin typeface="Palatino"/>
                    <a:cs typeface="Palatino"/>
                  </a:endParaRPr>
                </a:p>
              </p:txBody>
            </p:sp>
          </p:grpSp>
          <p:sp>
            <p:nvSpPr>
              <p:cNvPr id="30798" name="Line 10"/>
              <p:cNvSpPr>
                <a:spLocks noChangeShapeType="1"/>
              </p:cNvSpPr>
              <p:nvPr/>
            </p:nvSpPr>
            <p:spPr bwMode="auto">
              <a:xfrm>
                <a:off x="4656" y="3528"/>
                <a:ext cx="644" cy="3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99" name="Line 11"/>
              <p:cNvSpPr>
                <a:spLocks noChangeShapeType="1"/>
              </p:cNvSpPr>
              <p:nvPr/>
            </p:nvSpPr>
            <p:spPr bwMode="auto">
              <a:xfrm>
                <a:off x="4676" y="3528"/>
                <a:ext cx="288" cy="3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800" name="Arc 12"/>
              <p:cNvSpPr>
                <a:spLocks/>
              </p:cNvSpPr>
              <p:nvPr/>
            </p:nvSpPr>
            <p:spPr bwMode="auto">
              <a:xfrm rot="5400000">
                <a:off x="4844" y="3528"/>
                <a:ext cx="14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801" name="Oval 13"/>
              <p:cNvSpPr>
                <a:spLocks noChangeArrowheads="1"/>
              </p:cNvSpPr>
              <p:nvPr/>
            </p:nvSpPr>
            <p:spPr bwMode="auto">
              <a:xfrm>
                <a:off x="5060" y="3840"/>
                <a:ext cx="129" cy="129"/>
              </a:xfrm>
              <a:prstGeom prst="ellipse">
                <a:avLst/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</p:grpSp>
      <p:sp>
        <p:nvSpPr>
          <p:cNvPr id="1445902" name="Rectangle 14"/>
          <p:cNvSpPr>
            <a:spLocks noChangeArrowheads="1"/>
          </p:cNvSpPr>
          <p:nvPr/>
        </p:nvSpPr>
        <p:spPr bwMode="auto">
          <a:xfrm>
            <a:off x="8229600" y="5486400"/>
            <a:ext cx="1752600" cy="1371600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03" name="Line 15"/>
          <p:cNvSpPr>
            <a:spLocks noChangeShapeType="1"/>
          </p:cNvSpPr>
          <p:nvPr/>
        </p:nvSpPr>
        <p:spPr bwMode="auto">
          <a:xfrm>
            <a:off x="7239000" y="4114800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30724" name="Rectangle 16"/>
          <p:cNvSpPr>
            <a:spLocks noGrp="1" noChangeArrowheads="1"/>
          </p:cNvSpPr>
          <p:nvPr>
            <p:ph type="title"/>
          </p:nvPr>
        </p:nvSpPr>
        <p:spPr>
          <a:xfrm>
            <a:off x="20067" y="-11442"/>
            <a:ext cx="12192000" cy="1143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34" charset="-128"/>
              </a:rPr>
              <a:t>Example: Ghostbusters</a:t>
            </a:r>
          </a:p>
        </p:txBody>
      </p:sp>
      <p:sp>
        <p:nvSpPr>
          <p:cNvPr id="1445905" name="Rectangle 17"/>
          <p:cNvSpPr>
            <a:spLocks noGrp="1" noChangeArrowheads="1"/>
          </p:cNvSpPr>
          <p:nvPr>
            <p:ph idx="1"/>
          </p:nvPr>
        </p:nvSpPr>
        <p:spPr>
          <a:xfrm>
            <a:off x="1143000" y="1447800"/>
            <a:ext cx="42672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>
                <a:ea typeface="ＭＳ Ｐゴシック" pitchFamily="34" charset="-128"/>
              </a:rPr>
              <a:t>In (static) Ghostbusters: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Belief state determined by evidence to date {e}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Tree really over evidence sets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Probabilistic reasoning needed to predict new evidence given past evidence</a:t>
            </a:r>
          </a:p>
          <a:p>
            <a:pPr eaLnBrk="1" hangingPunct="1">
              <a:lnSpc>
                <a:spcPct val="80000"/>
              </a:lnSpc>
            </a:pPr>
            <a:endParaRPr lang="en-US" sz="240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>
                <a:ea typeface="ＭＳ Ｐゴシック" pitchFamily="34" charset="-128"/>
              </a:rPr>
              <a:t>Solving POMDPs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One way: use truncated expectimax to compute approximate value of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What if you only considered busting or one sense followed by a bust?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ea typeface="ＭＳ Ｐゴシック" pitchFamily="34" charset="-128"/>
              </a:rPr>
              <a:t>You get a VPI-based agent!</a:t>
            </a:r>
          </a:p>
          <a:p>
            <a:pPr lvl="1" eaLnBrk="1" hangingPunct="1">
              <a:lnSpc>
                <a:spcPct val="80000"/>
              </a:lnSpc>
            </a:pPr>
            <a:endParaRPr lang="en-US" sz="200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sz="2400">
              <a:ea typeface="ＭＳ Ｐゴシック" pitchFamily="34" charset="-128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7696200" y="1447800"/>
            <a:ext cx="2209800" cy="2028825"/>
            <a:chOff x="3648" y="1008"/>
            <a:chExt cx="1392" cy="1278"/>
          </a:xfrm>
        </p:grpSpPr>
        <p:sp>
          <p:nvSpPr>
            <p:cNvPr id="30777" name="AutoShape 19"/>
            <p:cNvSpPr>
              <a:spLocks noChangeArrowheads="1"/>
            </p:cNvSpPr>
            <p:nvPr/>
          </p:nvSpPr>
          <p:spPr bwMode="auto">
            <a:xfrm>
              <a:off x="4318" y="1095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30778" name="Group 20"/>
            <p:cNvGrpSpPr>
              <a:grpSpLocks/>
            </p:cNvGrpSpPr>
            <p:nvPr/>
          </p:nvGrpSpPr>
          <p:grpSpPr bwMode="auto">
            <a:xfrm>
              <a:off x="3777" y="1224"/>
              <a:ext cx="1263" cy="361"/>
              <a:chOff x="1584" y="1680"/>
              <a:chExt cx="2352" cy="336"/>
            </a:xfrm>
          </p:grpSpPr>
          <p:sp>
            <p:nvSpPr>
              <p:cNvPr id="30791" name="Line 21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92" name="Line 22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93" name="Line 23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94" name="Line 2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30779" name="Oval 25"/>
            <p:cNvSpPr>
              <a:spLocks noChangeArrowheads="1"/>
            </p:cNvSpPr>
            <p:nvPr/>
          </p:nvSpPr>
          <p:spPr bwMode="auto">
            <a:xfrm>
              <a:off x="4112" y="1585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30780" name="Group 26"/>
            <p:cNvGrpSpPr>
              <a:grpSpLocks/>
            </p:cNvGrpSpPr>
            <p:nvPr/>
          </p:nvGrpSpPr>
          <p:grpSpPr bwMode="auto">
            <a:xfrm>
              <a:off x="3648" y="1714"/>
              <a:ext cx="1057" cy="386"/>
              <a:chOff x="1536" y="2400"/>
              <a:chExt cx="1584" cy="624"/>
            </a:xfrm>
          </p:grpSpPr>
          <p:sp>
            <p:nvSpPr>
              <p:cNvPr id="30787" name="Line 27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88" name="Line 2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89" name="Line 29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90" name="Line 3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30781" name="Text Box 31"/>
            <p:cNvSpPr txBox="1">
              <a:spLocks noChangeArrowheads="1"/>
            </p:cNvSpPr>
            <p:nvPr/>
          </p:nvSpPr>
          <p:spPr bwMode="auto">
            <a:xfrm>
              <a:off x="4272" y="1287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30782" name="Text Box 32"/>
            <p:cNvSpPr txBox="1">
              <a:spLocks noChangeArrowheads="1"/>
            </p:cNvSpPr>
            <p:nvPr/>
          </p:nvSpPr>
          <p:spPr bwMode="auto">
            <a:xfrm>
              <a:off x="4464" y="100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Palatino"/>
                  <a:cs typeface="Palatino"/>
                </a:rPr>
                <a:t>{e}</a:t>
              </a:r>
            </a:p>
          </p:txBody>
        </p:sp>
        <p:sp>
          <p:nvSpPr>
            <p:cNvPr id="30783" name="Text Box 33"/>
            <p:cNvSpPr txBox="1">
              <a:spLocks noChangeArrowheads="1"/>
            </p:cNvSpPr>
            <p:nvPr/>
          </p:nvSpPr>
          <p:spPr bwMode="auto">
            <a:xfrm>
              <a:off x="4224" y="1527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Palatino"/>
                  <a:cs typeface="Palatino"/>
                </a:rPr>
                <a:t>e, a</a:t>
              </a:r>
            </a:p>
          </p:txBody>
        </p:sp>
        <p:sp>
          <p:nvSpPr>
            <p:cNvPr id="30784" name="Text Box 34"/>
            <p:cNvSpPr txBox="1">
              <a:spLocks noChangeArrowheads="1"/>
            </p:cNvSpPr>
            <p:nvPr/>
          </p:nvSpPr>
          <p:spPr bwMode="auto">
            <a:xfrm>
              <a:off x="3864" y="1868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Palatino"/>
                  <a:cs typeface="Palatino"/>
                </a:rPr>
                <a:t>    e</a:t>
              </a:r>
              <a:r>
                <a:rPr lang="ja-JP" altLang="en-US" sz="1800" dirty="0">
                  <a:latin typeface="Palatino"/>
                  <a:cs typeface="Palatino"/>
                </a:rPr>
                <a:t>’</a:t>
              </a:r>
              <a:endParaRPr lang="en-US" sz="1800" dirty="0">
                <a:latin typeface="Palatino"/>
                <a:cs typeface="Palatino"/>
              </a:endParaRPr>
            </a:p>
          </p:txBody>
        </p:sp>
        <p:sp>
          <p:nvSpPr>
            <p:cNvPr id="30785" name="AutoShape 35"/>
            <p:cNvSpPr>
              <a:spLocks noChangeArrowheads="1"/>
            </p:cNvSpPr>
            <p:nvPr/>
          </p:nvSpPr>
          <p:spPr bwMode="auto">
            <a:xfrm>
              <a:off x="4267" y="2106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30786" name="Text Box 36"/>
            <p:cNvSpPr txBox="1">
              <a:spLocks noChangeArrowheads="1"/>
            </p:cNvSpPr>
            <p:nvPr/>
          </p:nvSpPr>
          <p:spPr bwMode="auto">
            <a:xfrm>
              <a:off x="4325" y="2055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Palatino"/>
                  <a:cs typeface="Palatino"/>
                </a:rPr>
                <a:t>{e, e</a:t>
              </a:r>
              <a:r>
                <a:rPr lang="ja-JP" altLang="en-US" sz="1800">
                  <a:solidFill>
                    <a:srgbClr val="CC0000"/>
                  </a:solidFill>
                  <a:latin typeface="Palatino"/>
                  <a:cs typeface="Palatino"/>
                </a:rPr>
                <a:t>’</a:t>
              </a:r>
              <a:r>
                <a:rPr lang="en-US" altLang="ja-JP" sz="1800">
                  <a:solidFill>
                    <a:srgbClr val="CC0000"/>
                  </a:solidFill>
                  <a:latin typeface="Palatino"/>
                  <a:cs typeface="Palatino"/>
                </a:rPr>
                <a:t>}</a:t>
              </a:r>
              <a:endParaRPr lang="en-US" sz="1800">
                <a:solidFill>
                  <a:srgbClr val="CC0000"/>
                </a:solidFill>
                <a:latin typeface="Palatino"/>
                <a:cs typeface="Palatino"/>
              </a:endParaRPr>
            </a:p>
          </p:txBody>
        </p:sp>
      </p:grpSp>
      <p:grpSp>
        <p:nvGrpSpPr>
          <p:cNvPr id="30727" name="Group 37"/>
          <p:cNvGrpSpPr>
            <a:grpSpLocks/>
          </p:cNvGrpSpPr>
          <p:nvPr/>
        </p:nvGrpSpPr>
        <p:grpSpPr bwMode="auto">
          <a:xfrm>
            <a:off x="5486400" y="1447800"/>
            <a:ext cx="2209800" cy="2032000"/>
            <a:chOff x="2400" y="1401"/>
            <a:chExt cx="1392" cy="1280"/>
          </a:xfrm>
        </p:grpSpPr>
        <p:sp>
          <p:nvSpPr>
            <p:cNvPr id="30759" name="AutoShape 38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30760" name="Group 39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30773" name="Line 40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74" name="Line 41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75" name="Line 42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76" name="Line 43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30761" name="Oval 44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grpSp>
          <p:nvGrpSpPr>
            <p:cNvPr id="30762" name="Group 45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0769" name="Line 46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70" name="Line 47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71" name="Line 48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30772" name="Line 49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30763" name="Text Box 50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30764" name="Text Box 51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Palatino"/>
                  <a:cs typeface="Palatino"/>
                </a:rPr>
                <a:t>b</a:t>
              </a:r>
            </a:p>
          </p:txBody>
        </p:sp>
        <p:sp>
          <p:nvSpPr>
            <p:cNvPr id="30765" name="Text Box 52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Palatino"/>
                  <a:cs typeface="Palatino"/>
                </a:rPr>
                <a:t>b, a</a:t>
              </a:r>
            </a:p>
          </p:txBody>
        </p:sp>
        <p:sp>
          <p:nvSpPr>
            <p:cNvPr id="30767" name="AutoShape 54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30768" name="Text Box 55"/>
            <p:cNvSpPr txBox="1">
              <a:spLocks noChangeArrowheads="1"/>
            </p:cNvSpPr>
            <p:nvPr/>
          </p:nvSpPr>
          <p:spPr bwMode="auto">
            <a:xfrm>
              <a:off x="3120" y="2448"/>
              <a:ext cx="3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Palatino"/>
                  <a:cs typeface="Palatino"/>
                </a:rPr>
                <a:t>b</a:t>
              </a:r>
              <a:r>
                <a:rPr lang="ja-JP" altLang="en-US" sz="1800" dirty="0">
                  <a:solidFill>
                    <a:srgbClr val="CC0000"/>
                  </a:solidFill>
                  <a:latin typeface="Palatino"/>
                  <a:cs typeface="Palatino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Palatino"/>
                <a:cs typeface="Palatino"/>
              </a:endParaRPr>
            </a:p>
          </p:txBody>
        </p:sp>
      </p:grpSp>
      <p:sp>
        <p:nvSpPr>
          <p:cNvPr id="1445944" name="AutoShape 56"/>
          <p:cNvSpPr>
            <a:spLocks noChangeArrowheads="1"/>
          </p:cNvSpPr>
          <p:nvPr/>
        </p:nvSpPr>
        <p:spPr bwMode="auto">
          <a:xfrm>
            <a:off x="7083425" y="3948113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445945" name="Line 57"/>
          <p:cNvSpPr>
            <a:spLocks noChangeShapeType="1"/>
          </p:cNvSpPr>
          <p:nvPr/>
        </p:nvSpPr>
        <p:spPr bwMode="auto">
          <a:xfrm flipH="1">
            <a:off x="6224588" y="4152900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46" name="Line 58"/>
          <p:cNvSpPr>
            <a:spLocks noChangeShapeType="1"/>
          </p:cNvSpPr>
          <p:nvPr/>
        </p:nvSpPr>
        <p:spPr bwMode="auto">
          <a:xfrm>
            <a:off x="7207250" y="4152900"/>
            <a:ext cx="1022350" cy="4905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47" name="Line 59"/>
          <p:cNvSpPr>
            <a:spLocks noChangeShapeType="1"/>
          </p:cNvSpPr>
          <p:nvPr/>
        </p:nvSpPr>
        <p:spPr bwMode="auto">
          <a:xfrm flipH="1">
            <a:off x="6477000" y="4152900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48" name="Line 60"/>
          <p:cNvSpPr>
            <a:spLocks noChangeShapeType="1"/>
          </p:cNvSpPr>
          <p:nvPr/>
        </p:nvSpPr>
        <p:spPr bwMode="auto">
          <a:xfrm flipH="1">
            <a:off x="6781800" y="4152900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49" name="Line 61"/>
          <p:cNvSpPr>
            <a:spLocks noChangeShapeType="1"/>
          </p:cNvSpPr>
          <p:nvPr/>
        </p:nvSpPr>
        <p:spPr bwMode="auto">
          <a:xfrm>
            <a:off x="7985125" y="4800600"/>
            <a:ext cx="15875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50" name="Line 62"/>
          <p:cNvSpPr>
            <a:spLocks noChangeShapeType="1"/>
          </p:cNvSpPr>
          <p:nvPr/>
        </p:nvSpPr>
        <p:spPr bwMode="auto">
          <a:xfrm>
            <a:off x="7985125" y="4800600"/>
            <a:ext cx="855663" cy="6127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51" name="Line 63"/>
          <p:cNvSpPr>
            <a:spLocks noChangeShapeType="1"/>
          </p:cNvSpPr>
          <p:nvPr/>
        </p:nvSpPr>
        <p:spPr bwMode="auto">
          <a:xfrm flipH="1">
            <a:off x="7677150" y="4800600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52" name="Line 64"/>
          <p:cNvSpPr>
            <a:spLocks noChangeShapeType="1"/>
          </p:cNvSpPr>
          <p:nvPr/>
        </p:nvSpPr>
        <p:spPr bwMode="auto">
          <a:xfrm>
            <a:off x="7985125" y="4800600"/>
            <a:ext cx="296863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53" name="Text Box 65"/>
          <p:cNvSpPr txBox="1">
            <a:spLocks noChangeArrowheads="1"/>
          </p:cNvSpPr>
          <p:nvPr/>
        </p:nvSpPr>
        <p:spPr bwMode="auto">
          <a:xfrm>
            <a:off x="57912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a</a:t>
            </a:r>
            <a:r>
              <a:rPr lang="en-US" sz="1800" baseline="-25000">
                <a:latin typeface="Palatino"/>
                <a:cs typeface="Palatino"/>
              </a:rPr>
              <a:t>bust</a:t>
            </a:r>
          </a:p>
        </p:txBody>
      </p:sp>
      <p:sp>
        <p:nvSpPr>
          <p:cNvPr id="1445954" name="Text Box 66"/>
          <p:cNvSpPr txBox="1">
            <a:spLocks noChangeArrowheads="1"/>
          </p:cNvSpPr>
          <p:nvPr/>
        </p:nvSpPr>
        <p:spPr bwMode="auto">
          <a:xfrm>
            <a:off x="7315200" y="38100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Palatino"/>
                <a:cs typeface="Palatino"/>
              </a:rPr>
              <a:t>{e}</a:t>
            </a:r>
          </a:p>
        </p:txBody>
      </p:sp>
      <p:sp>
        <p:nvSpPr>
          <p:cNvPr id="1445955" name="Text Box 67"/>
          <p:cNvSpPr txBox="1">
            <a:spLocks noChangeArrowheads="1"/>
          </p:cNvSpPr>
          <p:nvPr/>
        </p:nvSpPr>
        <p:spPr bwMode="auto">
          <a:xfrm>
            <a:off x="8077200" y="4586288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3333FF"/>
                </a:solidFill>
                <a:latin typeface="Palatino"/>
                <a:cs typeface="Palatino"/>
              </a:rPr>
              <a:t>{e}, a</a:t>
            </a:r>
            <a:r>
              <a:rPr lang="en-US" sz="1800" baseline="-25000">
                <a:solidFill>
                  <a:srgbClr val="3333FF"/>
                </a:solidFill>
                <a:latin typeface="Palatino"/>
                <a:cs typeface="Palatino"/>
              </a:rPr>
              <a:t>sense</a:t>
            </a:r>
          </a:p>
        </p:txBody>
      </p:sp>
      <p:sp>
        <p:nvSpPr>
          <p:cNvPr id="1445956" name="Text Box 68"/>
          <p:cNvSpPr txBox="1">
            <a:spLocks noChangeArrowheads="1"/>
          </p:cNvSpPr>
          <p:nvPr/>
        </p:nvSpPr>
        <p:spPr bwMode="auto">
          <a:xfrm>
            <a:off x="7162800" y="5029200"/>
            <a:ext cx="1333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      e</a:t>
            </a:r>
            <a:r>
              <a:rPr lang="ja-JP" altLang="en-US" sz="1800">
                <a:latin typeface="Palatino"/>
                <a:cs typeface="Palatino"/>
              </a:rPr>
              <a:t>’</a:t>
            </a:r>
            <a:endParaRPr lang="en-US" sz="1800">
              <a:latin typeface="Palatino"/>
              <a:cs typeface="Palatino"/>
            </a:endParaRPr>
          </a:p>
        </p:txBody>
      </p:sp>
      <p:sp>
        <p:nvSpPr>
          <p:cNvPr id="1445957" name="AutoShape 69"/>
          <p:cNvSpPr>
            <a:spLocks noChangeArrowheads="1"/>
          </p:cNvSpPr>
          <p:nvPr/>
        </p:nvSpPr>
        <p:spPr bwMode="auto">
          <a:xfrm>
            <a:off x="8145463" y="5422900"/>
            <a:ext cx="244475" cy="195263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1445958" name="Text Box 70"/>
          <p:cNvSpPr txBox="1">
            <a:spLocks noChangeArrowheads="1"/>
          </p:cNvSpPr>
          <p:nvPr/>
        </p:nvSpPr>
        <p:spPr bwMode="auto">
          <a:xfrm>
            <a:off x="8237538" y="5341938"/>
            <a:ext cx="906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Palatino"/>
                <a:cs typeface="Palatino"/>
              </a:rPr>
              <a:t>{e, e</a:t>
            </a:r>
            <a:r>
              <a:rPr lang="ja-JP" altLang="en-US" sz="1800">
                <a:solidFill>
                  <a:srgbClr val="CC0000"/>
                </a:solidFill>
                <a:latin typeface="Palatino"/>
                <a:cs typeface="Palatino"/>
              </a:rPr>
              <a:t>’</a:t>
            </a:r>
            <a:r>
              <a:rPr lang="en-US" altLang="ja-JP" sz="1800">
                <a:solidFill>
                  <a:srgbClr val="CC0000"/>
                </a:solidFill>
                <a:latin typeface="Palatino"/>
                <a:cs typeface="Palatino"/>
              </a:rPr>
              <a:t>}</a:t>
            </a:r>
            <a:endParaRPr lang="en-US" sz="1800">
              <a:solidFill>
                <a:srgbClr val="CC0000"/>
              </a:solidFill>
              <a:latin typeface="Palatino"/>
              <a:cs typeface="Palatino"/>
            </a:endParaRPr>
          </a:p>
        </p:txBody>
      </p:sp>
      <p:sp>
        <p:nvSpPr>
          <p:cNvPr id="1445959" name="Text Box 71"/>
          <p:cNvSpPr txBox="1">
            <a:spLocks noChangeArrowheads="1"/>
          </p:cNvSpPr>
          <p:nvPr/>
        </p:nvSpPr>
        <p:spPr bwMode="auto">
          <a:xfrm>
            <a:off x="82296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a</a:t>
            </a:r>
            <a:r>
              <a:rPr lang="en-US" sz="1800" baseline="-25000">
                <a:latin typeface="Palatino"/>
                <a:cs typeface="Palatino"/>
              </a:rPr>
              <a:t>sense</a:t>
            </a:r>
          </a:p>
        </p:txBody>
      </p:sp>
      <p:sp>
        <p:nvSpPr>
          <p:cNvPr id="1445960" name="Line 72"/>
          <p:cNvSpPr>
            <a:spLocks noChangeShapeType="1"/>
          </p:cNvSpPr>
          <p:nvPr/>
        </p:nvSpPr>
        <p:spPr bwMode="auto">
          <a:xfrm>
            <a:off x="7239000" y="4152900"/>
            <a:ext cx="457200" cy="4953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1" name="Rectangle 73"/>
          <p:cNvSpPr>
            <a:spLocks noChangeArrowheads="1"/>
          </p:cNvSpPr>
          <p:nvPr/>
        </p:nvSpPr>
        <p:spPr bwMode="auto">
          <a:xfrm rot="2700000">
            <a:off x="6438900" y="4708525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2" name="Text Box 74"/>
          <p:cNvSpPr txBox="1">
            <a:spLocks noChangeArrowheads="1"/>
          </p:cNvSpPr>
          <p:nvPr/>
        </p:nvSpPr>
        <p:spPr bwMode="auto">
          <a:xfrm>
            <a:off x="5334000" y="4876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Palatino"/>
                <a:cs typeface="Palatino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Palatino"/>
                <a:cs typeface="Palatino"/>
              </a:rPr>
              <a:t>bust</a:t>
            </a:r>
            <a:r>
              <a:rPr lang="en-US" sz="1800">
                <a:solidFill>
                  <a:srgbClr val="008000"/>
                </a:solidFill>
                <a:latin typeface="Palatino"/>
                <a:cs typeface="Palatino"/>
              </a:rPr>
              <a:t>, {e})</a:t>
            </a:r>
            <a:endParaRPr lang="en-US" sz="1800" baseline="-25000">
              <a:solidFill>
                <a:srgbClr val="008000"/>
              </a:solidFill>
              <a:latin typeface="Palatino"/>
              <a:cs typeface="Palatino"/>
            </a:endParaRPr>
          </a:p>
        </p:txBody>
      </p:sp>
      <p:sp>
        <p:nvSpPr>
          <p:cNvPr id="1445963" name="Arc 75"/>
          <p:cNvSpPr>
            <a:spLocks/>
          </p:cNvSpPr>
          <p:nvPr/>
        </p:nvSpPr>
        <p:spPr bwMode="auto">
          <a:xfrm rot="10800000">
            <a:off x="6629400" y="4191000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4" name="Arc 76"/>
          <p:cNvSpPr>
            <a:spLocks/>
          </p:cNvSpPr>
          <p:nvPr/>
        </p:nvSpPr>
        <p:spPr bwMode="auto">
          <a:xfrm rot="5400000">
            <a:off x="7505700" y="4152900"/>
            <a:ext cx="228600" cy="457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5" name="Oval 77"/>
          <p:cNvSpPr>
            <a:spLocks noChangeArrowheads="1"/>
          </p:cNvSpPr>
          <p:nvPr/>
        </p:nvSpPr>
        <p:spPr bwMode="auto">
          <a:xfrm>
            <a:off x="7848600" y="4648200"/>
            <a:ext cx="204788" cy="2047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6" name="Arc 78"/>
          <p:cNvSpPr>
            <a:spLocks/>
          </p:cNvSpPr>
          <p:nvPr/>
        </p:nvSpPr>
        <p:spPr bwMode="auto">
          <a:xfrm rot="5400000">
            <a:off x="8267700" y="4762500"/>
            <a:ext cx="76200" cy="762000"/>
          </a:xfrm>
          <a:custGeom>
            <a:avLst/>
            <a:gdLst>
              <a:gd name="T0" fmla="*/ 0 w 21600"/>
              <a:gd name="T1" fmla="*/ 0 h 21600"/>
              <a:gd name="T2" fmla="*/ 518160205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7" name="Line 79"/>
          <p:cNvSpPr>
            <a:spLocks noChangeShapeType="1"/>
          </p:cNvSpPr>
          <p:nvPr/>
        </p:nvSpPr>
        <p:spPr bwMode="auto">
          <a:xfrm flipH="1">
            <a:off x="7246938" y="5616575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8" name="Line 80"/>
          <p:cNvSpPr>
            <a:spLocks noChangeShapeType="1"/>
          </p:cNvSpPr>
          <p:nvPr/>
        </p:nvSpPr>
        <p:spPr bwMode="auto">
          <a:xfrm flipH="1">
            <a:off x="7499350" y="5616575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69" name="Line 81"/>
          <p:cNvSpPr>
            <a:spLocks noChangeShapeType="1"/>
          </p:cNvSpPr>
          <p:nvPr/>
        </p:nvSpPr>
        <p:spPr bwMode="auto">
          <a:xfrm flipH="1">
            <a:off x="7804150" y="5616575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70" name="Text Box 82"/>
          <p:cNvSpPr txBox="1">
            <a:spLocks noChangeArrowheads="1"/>
          </p:cNvSpPr>
          <p:nvPr/>
        </p:nvSpPr>
        <p:spPr bwMode="auto">
          <a:xfrm>
            <a:off x="6813550" y="5592763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Palatino"/>
                <a:cs typeface="Palatino"/>
              </a:rPr>
              <a:t>a</a:t>
            </a:r>
            <a:r>
              <a:rPr lang="en-US" sz="1800" baseline="-25000">
                <a:latin typeface="Palatino"/>
                <a:cs typeface="Palatino"/>
              </a:rPr>
              <a:t>bust</a:t>
            </a:r>
          </a:p>
        </p:txBody>
      </p:sp>
      <p:sp>
        <p:nvSpPr>
          <p:cNvPr id="1445971" name="Rectangle 83"/>
          <p:cNvSpPr>
            <a:spLocks noChangeArrowheads="1"/>
          </p:cNvSpPr>
          <p:nvPr/>
        </p:nvSpPr>
        <p:spPr bwMode="auto">
          <a:xfrm rot="2700000">
            <a:off x="7461250" y="6172200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72" name="Arc 84"/>
          <p:cNvSpPr>
            <a:spLocks/>
          </p:cNvSpPr>
          <p:nvPr/>
        </p:nvSpPr>
        <p:spPr bwMode="auto">
          <a:xfrm rot="10800000">
            <a:off x="7651750" y="5654675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45973" name="Text Box 85"/>
          <p:cNvSpPr txBox="1">
            <a:spLocks noChangeArrowheads="1"/>
          </p:cNvSpPr>
          <p:nvPr/>
        </p:nvSpPr>
        <p:spPr bwMode="auto">
          <a:xfrm>
            <a:off x="6248400" y="62484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Palatino"/>
                <a:cs typeface="Palatino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Palatino"/>
                <a:cs typeface="Palatino"/>
              </a:rPr>
              <a:t>bust</a:t>
            </a:r>
            <a:r>
              <a:rPr lang="en-US" sz="1800">
                <a:solidFill>
                  <a:srgbClr val="008000"/>
                </a:solidFill>
                <a:latin typeface="Palatino"/>
                <a:cs typeface="Palatino"/>
              </a:rPr>
              <a:t>, {e, e</a:t>
            </a:r>
            <a:r>
              <a:rPr lang="ja-JP" altLang="en-US" sz="1800">
                <a:solidFill>
                  <a:srgbClr val="008000"/>
                </a:solidFill>
                <a:latin typeface="Palatino"/>
                <a:cs typeface="Palatino"/>
              </a:rPr>
              <a:t>’</a:t>
            </a:r>
            <a:r>
              <a:rPr lang="en-US" altLang="ja-JP" sz="1800">
                <a:solidFill>
                  <a:srgbClr val="008000"/>
                </a:solidFill>
                <a:latin typeface="Palatino"/>
                <a:cs typeface="Palatino"/>
              </a:rPr>
              <a:t>})</a:t>
            </a:r>
            <a:endParaRPr lang="en-US" sz="1800" baseline="-25000">
              <a:solidFill>
                <a:srgbClr val="008000"/>
              </a:solidFill>
              <a:latin typeface="Palatino"/>
              <a:cs typeface="Palatin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53752" y="0"/>
            <a:ext cx="257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Palatino"/>
                <a:cs typeface="Palatino"/>
              </a:rPr>
              <a:t>Demo: Ghostbusters with VPI </a:t>
            </a:r>
          </a:p>
        </p:txBody>
      </p:sp>
      <p:sp>
        <p:nvSpPr>
          <p:cNvPr id="87" name="Text Box 34"/>
          <p:cNvSpPr txBox="1">
            <a:spLocks noChangeArrowheads="1"/>
          </p:cNvSpPr>
          <p:nvPr/>
        </p:nvSpPr>
        <p:spPr bwMode="auto">
          <a:xfrm>
            <a:off x="5905500" y="2743200"/>
            <a:ext cx="800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Palatino"/>
                <a:cs typeface="Palatino"/>
              </a:rPr>
              <a:t>    e</a:t>
            </a:r>
            <a:r>
              <a:rPr lang="ja-JP" altLang="en-US" sz="1800" dirty="0">
                <a:latin typeface="Palatino"/>
                <a:cs typeface="Palatino"/>
              </a:rPr>
              <a:t>’</a:t>
            </a:r>
            <a:endParaRPr lang="en-US" sz="18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250037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902" grpId="0" animBg="1"/>
      <p:bldP spid="1445903" grpId="0" animBg="1"/>
      <p:bldP spid="1445944" grpId="0" animBg="1"/>
      <p:bldP spid="1445945" grpId="0" animBg="1"/>
      <p:bldP spid="1445946" grpId="0" animBg="1"/>
      <p:bldP spid="1445947" grpId="0" animBg="1"/>
      <p:bldP spid="1445948" grpId="0" animBg="1"/>
      <p:bldP spid="1445949" grpId="0" animBg="1"/>
      <p:bldP spid="1445950" grpId="0" animBg="1"/>
      <p:bldP spid="1445951" grpId="0" animBg="1"/>
      <p:bldP spid="1445952" grpId="0" animBg="1"/>
      <p:bldP spid="1445953" grpId="0"/>
      <p:bldP spid="1445954" grpId="0"/>
      <p:bldP spid="1445955" grpId="0"/>
      <p:bldP spid="1445956" grpId="0"/>
      <p:bldP spid="1445957" grpId="0" animBg="1"/>
      <p:bldP spid="1445958" grpId="0"/>
      <p:bldP spid="1445959" grpId="0"/>
      <p:bldP spid="1445960" grpId="0" animBg="1"/>
      <p:bldP spid="1445961" grpId="0" animBg="1"/>
      <p:bldP spid="1445962" grpId="0"/>
      <p:bldP spid="1445963" grpId="0" animBg="1"/>
      <p:bldP spid="1445964" grpId="0" animBg="1"/>
      <p:bldP spid="1445965" grpId="0" animBg="1"/>
      <p:bldP spid="1445966" grpId="0" animBg="1"/>
      <p:bldP spid="1445967" grpId="0" animBg="1"/>
      <p:bldP spid="1445968" grpId="0" animBg="1"/>
      <p:bldP spid="1445969" grpId="0" animBg="1"/>
      <p:bldP spid="1445970" grpId="0"/>
      <p:bldP spid="1445971" grpId="0" animBg="1"/>
      <p:bldP spid="1445972" grpId="0" animBg="1"/>
      <p:bldP spid="144597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VPI</a:t>
            </a:r>
          </a:p>
        </p:txBody>
      </p:sp>
      <p:pic>
        <p:nvPicPr>
          <p:cNvPr id="5" name="Ghostbusters--with VP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0088" y="1142999"/>
            <a:ext cx="8251825" cy="51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5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34" charset="-128"/>
              </a:rPr>
              <a:t>More Generally*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676400"/>
            <a:ext cx="5181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General solutions map belief functions to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divide regions of belief space (set of belief functions) into policy regions (gets complex quickly)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build approximate policies using discretization methods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factor belief functions in various ways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Overall, POMDPs are very (actually PSACE-) hard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Most real problems are POMDPs, but we can rarely solve then in general!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31747" name="Freeform 4"/>
          <p:cNvSpPr>
            <a:spLocks/>
          </p:cNvSpPr>
          <p:nvPr/>
        </p:nvSpPr>
        <p:spPr bwMode="auto">
          <a:xfrm>
            <a:off x="7543800" y="2133600"/>
            <a:ext cx="2730500" cy="2857500"/>
          </a:xfrm>
          <a:custGeom>
            <a:avLst/>
            <a:gdLst>
              <a:gd name="T0" fmla="*/ 2147483647 w 1720"/>
              <a:gd name="T1" fmla="*/ 2147483647 h 1800"/>
              <a:gd name="T2" fmla="*/ 2147483647 w 1720"/>
              <a:gd name="T3" fmla="*/ 2147483647 h 1800"/>
              <a:gd name="T4" fmla="*/ 2147483647 w 1720"/>
              <a:gd name="T5" fmla="*/ 2147483647 h 1800"/>
              <a:gd name="T6" fmla="*/ 2147483647 w 1720"/>
              <a:gd name="T7" fmla="*/ 2147483647 h 1800"/>
              <a:gd name="T8" fmla="*/ 2147483647 w 1720"/>
              <a:gd name="T9" fmla="*/ 2147483647 h 1800"/>
              <a:gd name="T10" fmla="*/ 2147483647 w 1720"/>
              <a:gd name="T11" fmla="*/ 2147483647 h 1800"/>
              <a:gd name="T12" fmla="*/ 2147483647 w 1720"/>
              <a:gd name="T13" fmla="*/ 2147483647 h 1800"/>
              <a:gd name="T14" fmla="*/ 2147483647 w 1720"/>
              <a:gd name="T15" fmla="*/ 2147483647 h 1800"/>
              <a:gd name="T16" fmla="*/ 2147483647 w 1720"/>
              <a:gd name="T17" fmla="*/ 2147483647 h 1800"/>
              <a:gd name="T18" fmla="*/ 2147483647 w 1720"/>
              <a:gd name="T19" fmla="*/ 2147483647 h 1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20"/>
              <a:gd name="T31" fmla="*/ 0 h 1800"/>
              <a:gd name="T32" fmla="*/ 1720 w 1720"/>
              <a:gd name="T33" fmla="*/ 1800 h 18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20" h="1800">
                <a:moveTo>
                  <a:pt x="624" y="48"/>
                </a:moveTo>
                <a:cubicBezTo>
                  <a:pt x="808" y="0"/>
                  <a:pt x="1264" y="24"/>
                  <a:pt x="1440" y="96"/>
                </a:cubicBezTo>
                <a:cubicBezTo>
                  <a:pt x="1616" y="168"/>
                  <a:pt x="1720" y="312"/>
                  <a:pt x="1680" y="480"/>
                </a:cubicBezTo>
                <a:cubicBezTo>
                  <a:pt x="1640" y="648"/>
                  <a:pt x="1240" y="936"/>
                  <a:pt x="1200" y="1104"/>
                </a:cubicBezTo>
                <a:cubicBezTo>
                  <a:pt x="1160" y="1272"/>
                  <a:pt x="1504" y="1376"/>
                  <a:pt x="1440" y="1488"/>
                </a:cubicBezTo>
                <a:cubicBezTo>
                  <a:pt x="1376" y="1600"/>
                  <a:pt x="1048" y="1800"/>
                  <a:pt x="816" y="1776"/>
                </a:cubicBezTo>
                <a:cubicBezTo>
                  <a:pt x="584" y="1752"/>
                  <a:pt x="96" y="1488"/>
                  <a:pt x="48" y="1344"/>
                </a:cubicBezTo>
                <a:cubicBezTo>
                  <a:pt x="0" y="1200"/>
                  <a:pt x="480" y="1072"/>
                  <a:pt x="528" y="912"/>
                </a:cubicBezTo>
                <a:cubicBezTo>
                  <a:pt x="576" y="752"/>
                  <a:pt x="320" y="528"/>
                  <a:pt x="336" y="384"/>
                </a:cubicBezTo>
                <a:cubicBezTo>
                  <a:pt x="352" y="240"/>
                  <a:pt x="440" y="96"/>
                  <a:pt x="624" y="4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48" name="Line 5"/>
          <p:cNvSpPr>
            <a:spLocks noChangeShapeType="1"/>
          </p:cNvSpPr>
          <p:nvPr/>
        </p:nvSpPr>
        <p:spPr bwMode="auto">
          <a:xfrm>
            <a:off x="8686800" y="2209800"/>
            <a:ext cx="1143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9" name="Line 6"/>
          <p:cNvSpPr>
            <a:spLocks noChangeShapeType="1"/>
          </p:cNvSpPr>
          <p:nvPr/>
        </p:nvSpPr>
        <p:spPr bwMode="auto">
          <a:xfrm flipH="1">
            <a:off x="8839200" y="2895600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Line 7"/>
          <p:cNvSpPr>
            <a:spLocks noChangeShapeType="1"/>
          </p:cNvSpPr>
          <p:nvPr/>
        </p:nvSpPr>
        <p:spPr bwMode="auto">
          <a:xfrm>
            <a:off x="8915400" y="2438400"/>
            <a:ext cx="228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8"/>
          <p:cNvSpPr>
            <a:spLocks noChangeShapeType="1"/>
          </p:cNvSpPr>
          <p:nvPr/>
        </p:nvSpPr>
        <p:spPr bwMode="auto">
          <a:xfrm flipH="1">
            <a:off x="7696200" y="3657600"/>
            <a:ext cx="1371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0494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Decision Networks</a:t>
            </a: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5335588" y="4170363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4724400" y="35814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4724400" y="53340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 pitchFamily="34" charset="0"/>
                <a:cs typeface="Calibri" pitchFamily="34" charset="0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4800600" y="2098675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7010400" y="2860675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5957888" y="2365375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5961063" y="3127375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00200"/>
            <a:ext cx="2071456" cy="1219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87" y="3505200"/>
            <a:ext cx="1923112" cy="108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098676"/>
            <a:ext cx="2057400" cy="11497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752600"/>
            <a:ext cx="4717564" cy="31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2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9448800" cy="47545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MEU: choose the action which maximizes the expected utility given the evidence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8154988" y="4475163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543800" y="38862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543800" y="56388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620000" y="2403475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9829800" y="3165475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8777288" y="2670175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8780463" y="3432175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457200" y="4572000"/>
            <a:ext cx="6096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03238" y="5257800"/>
            <a:ext cx="533400" cy="228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457200" y="6019800"/>
            <a:ext cx="609600" cy="304800"/>
          </a:xfrm>
          <a:custGeom>
            <a:avLst/>
            <a:gdLst>
              <a:gd name="T0" fmla="*/ 21821033 w 783"/>
              <a:gd name="T1" fmla="*/ 0 h 288"/>
              <a:gd name="T2" fmla="*/ 0 w 783"/>
              <a:gd name="T3" fmla="*/ 407704925 h 288"/>
              <a:gd name="T4" fmla="*/ 21821033 w 783"/>
              <a:gd name="T5" fmla="*/ 813170417 h 288"/>
              <a:gd name="T6" fmla="*/ 44853480 w 783"/>
              <a:gd name="T7" fmla="*/ 398745075 h 288"/>
              <a:gd name="T8" fmla="*/ 21821033 w 783"/>
              <a:gd name="T9" fmla="*/ 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3"/>
              <a:gd name="T16" fmla="*/ 0 h 288"/>
              <a:gd name="T17" fmla="*/ 783 w 783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3" h="288">
                <a:moveTo>
                  <a:pt x="384" y="0"/>
                </a:moveTo>
                <a:lnTo>
                  <a:pt x="0" y="144"/>
                </a:lnTo>
                <a:lnTo>
                  <a:pt x="384" y="288"/>
                </a:lnTo>
                <a:lnTo>
                  <a:pt x="783" y="141"/>
                </a:lnTo>
                <a:lnTo>
                  <a:pt x="384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48006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Can directly operationalize this with decision networks</a:t>
            </a:r>
          </a:p>
          <a:p>
            <a:pPr lvl="3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3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Bayes nets with nodes for utility and actions</a:t>
            </a: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Lets us calculate the expected utility for each action</a:t>
            </a:r>
          </a:p>
          <a:p>
            <a:pPr lvl="4">
              <a:lnSpc>
                <a:spcPct val="80000"/>
              </a:lnSpc>
            </a:pPr>
            <a:endParaRPr lang="en-US" sz="1000" dirty="0">
              <a:latin typeface="Calibri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New node types:</a:t>
            </a: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Chance nodes (just like BNs)</a:t>
            </a: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Actions (rectangles, cannot have parents, act as observed evidence)</a:t>
            </a: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Utility node (diamond, depends on action and chance nodes)</a:t>
            </a:r>
          </a:p>
        </p:txBody>
      </p:sp>
    </p:spTree>
    <p:extLst>
      <p:ext uri="{BB962C8B-B14F-4D97-AF65-F5344CB8AC3E}">
        <p14:creationId xmlns:p14="http://schemas.microsoft.com/office/powerpoint/2010/main" val="41689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3" grpId="0" animBg="1"/>
      <p:bldP spid="17414" grpId="0" animBg="1"/>
      <p:bldP spid="14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Decision Networks</a:t>
            </a: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7850188" y="42052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239000" y="3616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Palatino"/>
                <a:cs typeface="Palatino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239000" y="53689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Palatino"/>
                <a:cs typeface="Palatino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315200" y="2133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Palatino"/>
                <a:cs typeface="Palatino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9525000" y="28956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Palatino"/>
                  <a:cs typeface="Palatino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8472488" y="24003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8475663" y="31623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066800" y="1447800"/>
            <a:ext cx="48006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>
                <a:latin typeface="Palatino"/>
                <a:ea typeface="ＭＳ Ｐゴシック" pitchFamily="34" charset="-128"/>
                <a:cs typeface="Palatino"/>
              </a:rPr>
              <a:t>Action selection</a:t>
            </a:r>
          </a:p>
          <a:p>
            <a:pPr lvl="3">
              <a:lnSpc>
                <a:spcPct val="80000"/>
              </a:lnSpc>
            </a:pPr>
            <a:endParaRPr lang="en-US" sz="1200" dirty="0">
              <a:latin typeface="Palatino"/>
              <a:cs typeface="Palatino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Palatino"/>
                <a:cs typeface="Palatino"/>
              </a:rPr>
              <a:t>Instantiate all evidence</a:t>
            </a:r>
          </a:p>
          <a:p>
            <a:pPr lvl="5">
              <a:lnSpc>
                <a:spcPct val="80000"/>
              </a:lnSpc>
            </a:pPr>
            <a:endParaRPr lang="en-US" sz="1600" dirty="0">
              <a:latin typeface="Palatino"/>
              <a:cs typeface="Palatino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Palatino"/>
                <a:cs typeface="Palatino"/>
              </a:rPr>
              <a:t>Set action node(s) each possible way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Palatino"/>
              <a:cs typeface="Palatino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Palatino"/>
                <a:cs typeface="Palatino"/>
              </a:rPr>
              <a:t>Calculate posterior for all parents of utility node, given the evidence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Palatino"/>
              <a:cs typeface="Palatino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Palatino"/>
                <a:cs typeface="Palatino"/>
              </a:rPr>
              <a:t>Calculate expected utility for each action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Palatino"/>
              <a:cs typeface="Palatino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Palatino"/>
                <a:cs typeface="Palatino"/>
              </a:rPr>
              <a:t>Choose maximizing action</a:t>
            </a:r>
          </a:p>
        </p:txBody>
      </p:sp>
    </p:spTree>
    <p:extLst>
      <p:ext uri="{BB962C8B-B14F-4D97-AF65-F5344CB8AC3E}">
        <p14:creationId xmlns:p14="http://schemas.microsoft.com/office/powerpoint/2010/main" val="3436072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Maximum Expected Utility</a:t>
            </a:r>
          </a:p>
        </p:txBody>
      </p: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5791200" y="3616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867400" y="2133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8077200" y="28956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7024688" y="24003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7027863" y="31623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7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590241"/>
              </p:ext>
            </p:extLst>
          </p:nvPr>
        </p:nvGraphicFramePr>
        <p:xfrm>
          <a:off x="5562600" y="4525962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P(W)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 Box 52"/>
          <p:cNvSpPr txBox="1">
            <a:spLocks noChangeArrowheads="1"/>
          </p:cNvSpPr>
          <p:nvPr/>
        </p:nvSpPr>
        <p:spPr bwMode="auto">
          <a:xfrm>
            <a:off x="457200" y="1600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0" name="Text Box 53"/>
          <p:cNvSpPr txBox="1">
            <a:spLocks noChangeArrowheads="1"/>
          </p:cNvSpPr>
          <p:nvPr/>
        </p:nvSpPr>
        <p:spPr bwMode="auto">
          <a:xfrm>
            <a:off x="457200" y="3429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1" name="Picture 6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133600"/>
            <a:ext cx="3657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937000"/>
            <a:ext cx="3505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24400"/>
            <a:ext cx="266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62"/>
          <p:cNvSpPr txBox="1">
            <a:spLocks noChangeArrowheads="1"/>
          </p:cNvSpPr>
          <p:nvPr/>
        </p:nvSpPr>
        <p:spPr bwMode="auto">
          <a:xfrm>
            <a:off x="457200" y="5653088"/>
            <a:ext cx="274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Optimal decision = leave</a:t>
            </a:r>
          </a:p>
        </p:txBody>
      </p:sp>
      <p:pic>
        <p:nvPicPr>
          <p:cNvPr id="25" name="Picture 64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19400"/>
            <a:ext cx="269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0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6248400"/>
            <a:ext cx="307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48" y="1303026"/>
            <a:ext cx="3591652" cy="2430773"/>
          </a:xfrm>
          <a:prstGeom prst="rect">
            <a:avLst/>
          </a:prstGeom>
        </p:spPr>
      </p:pic>
      <p:graphicFrame>
        <p:nvGraphicFramePr>
          <p:cNvPr id="27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034494"/>
              </p:ext>
            </p:extLst>
          </p:nvPr>
        </p:nvGraphicFramePr>
        <p:xfrm>
          <a:off x="8686800" y="4191000"/>
          <a:ext cx="3200400" cy="1981200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343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Decisions as Outcome Trees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3733800" y="5791200"/>
            <a:ext cx="8229600" cy="639762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Almost exactly like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/ MDPs</a:t>
            </a:r>
          </a:p>
          <a:p>
            <a:r>
              <a:rPr lang="en-US" sz="2400" dirty="0">
                <a:ea typeface="ＭＳ Ｐゴシック" pitchFamily="34" charset="-128"/>
              </a:rPr>
              <a:t>What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s changed?</a:t>
            </a:r>
            <a:endParaRPr lang="en-US" sz="2400" dirty="0">
              <a:ea typeface="ＭＳ Ｐゴシック" pitchFamily="34" charset="-128"/>
            </a:endParaRPr>
          </a:p>
        </p:txBody>
      </p:sp>
      <p:grpSp>
        <p:nvGrpSpPr>
          <p:cNvPr id="21508" name="Group 44"/>
          <p:cNvGrpSpPr>
            <a:grpSpLocks/>
          </p:cNvGrpSpPr>
          <p:nvPr/>
        </p:nvGrpSpPr>
        <p:grpSpPr bwMode="auto">
          <a:xfrm>
            <a:off x="3505200" y="1600200"/>
            <a:ext cx="8534400" cy="3124200"/>
            <a:chOff x="228600" y="1676400"/>
            <a:chExt cx="8534400" cy="3124200"/>
          </a:xfrm>
        </p:grpSpPr>
        <p:grpSp>
          <p:nvGrpSpPr>
            <p:cNvPr id="21509" name="Group 5"/>
            <p:cNvGrpSpPr>
              <a:grpSpLocks/>
            </p:cNvGrpSpPr>
            <p:nvPr/>
          </p:nvGrpSpPr>
          <p:grpSpPr bwMode="auto">
            <a:xfrm>
              <a:off x="228600" y="4267200"/>
              <a:ext cx="1828800" cy="533400"/>
              <a:chOff x="4368" y="1728"/>
              <a:chExt cx="528" cy="336"/>
            </a:xfrm>
          </p:grpSpPr>
          <p:sp>
            <p:nvSpPr>
              <p:cNvPr id="21534" name="Freeform 6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5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U(t,s)</a:t>
                </a:r>
              </a:p>
            </p:txBody>
          </p:sp>
        </p:grpSp>
        <p:sp>
          <p:nvSpPr>
            <p:cNvPr id="21510" name="Oval 3"/>
            <p:cNvSpPr>
              <a:spLocks noChangeArrowheads="1"/>
            </p:cNvSpPr>
            <p:nvPr/>
          </p:nvSpPr>
          <p:spPr bwMode="auto">
            <a:xfrm>
              <a:off x="1447800" y="2895600"/>
              <a:ext cx="13716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sp>
          <p:nvSpPr>
            <p:cNvPr id="21511" name="Oval 3"/>
            <p:cNvSpPr>
              <a:spLocks noChangeArrowheads="1"/>
            </p:cNvSpPr>
            <p:nvPr/>
          </p:nvSpPr>
          <p:spPr bwMode="auto">
            <a:xfrm>
              <a:off x="6172200" y="2895600"/>
              <a:ext cx="1371599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cxnSp>
          <p:nvCxnSpPr>
            <p:cNvPr id="12" name="Straight Arrow Connector 11"/>
            <p:cNvCxnSpPr>
              <a:stCxn id="18" idx="3"/>
              <a:endCxn id="21510" idx="0"/>
            </p:cNvCxnSpPr>
            <p:nvPr/>
          </p:nvCxnSpPr>
          <p:spPr>
            <a:xfrm rot="5400000">
              <a:off x="2914650" y="1352550"/>
              <a:ext cx="762000" cy="23241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8" idx="3"/>
              <a:endCxn id="21511" idx="0"/>
            </p:cNvCxnSpPr>
            <p:nvPr/>
          </p:nvCxnSpPr>
          <p:spPr>
            <a:xfrm rot="16200000" flipH="1">
              <a:off x="5276850" y="1314450"/>
              <a:ext cx="762000" cy="24003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4" name="TextBox 15"/>
            <p:cNvSpPr txBox="1">
              <a:spLocks noChangeArrowheads="1"/>
            </p:cNvSpPr>
            <p:nvPr/>
          </p:nvSpPr>
          <p:spPr bwMode="auto">
            <a:xfrm rot="-1071566">
              <a:off x="2625356" y="221947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take</a:t>
              </a:r>
            </a:p>
          </p:txBody>
        </p:sp>
        <p:sp>
          <p:nvSpPr>
            <p:cNvPr id="21515" name="TextBox 16"/>
            <p:cNvSpPr txBox="1">
              <a:spLocks noChangeArrowheads="1"/>
            </p:cNvSpPr>
            <p:nvPr/>
          </p:nvSpPr>
          <p:spPr bwMode="auto">
            <a:xfrm rot="1093261">
              <a:off x="5444931" y="2278920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leave</a:t>
              </a: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886200" y="1676400"/>
              <a:ext cx="1143000" cy="4572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{}</a:t>
              </a:r>
            </a:p>
            <a:p>
              <a:pPr algn="ctr">
                <a:defRPr/>
              </a:pPr>
              <a:endParaRPr lang="en-US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9" name="Straight Arrow Connector 18"/>
            <p:cNvCxnSpPr>
              <a:stCxn id="21510" idx="4"/>
            </p:cNvCxnSpPr>
            <p:nvPr/>
          </p:nvCxnSpPr>
          <p:spPr>
            <a:xfrm rot="5400000">
              <a:off x="1201737" y="3335338"/>
              <a:ext cx="796925" cy="1066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8" name="TextBox 19"/>
            <p:cNvSpPr txBox="1">
              <a:spLocks noChangeArrowheads="1"/>
            </p:cNvSpPr>
            <p:nvPr/>
          </p:nvSpPr>
          <p:spPr bwMode="auto">
            <a:xfrm rot="-2151216">
              <a:off x="972872" y="3497698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  <p:grpSp>
          <p:nvGrpSpPr>
            <p:cNvPr id="21519" name="Group 21"/>
            <p:cNvGrpSpPr>
              <a:grpSpLocks/>
            </p:cNvGrpSpPr>
            <p:nvPr/>
          </p:nvGrpSpPr>
          <p:grpSpPr bwMode="auto">
            <a:xfrm>
              <a:off x="2209800" y="4267200"/>
              <a:ext cx="1828800" cy="533400"/>
              <a:chOff x="4368" y="1728"/>
              <a:chExt cx="528" cy="336"/>
            </a:xfrm>
          </p:grpSpPr>
          <p:sp>
            <p:nvSpPr>
              <p:cNvPr id="21532" name="Freeform 22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3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U(t,r)</a:t>
                </a:r>
              </a:p>
            </p:txBody>
          </p:sp>
        </p:grpSp>
        <p:cxnSp>
          <p:nvCxnSpPr>
            <p:cNvPr id="25" name="Straight Arrow Connector 24"/>
            <p:cNvCxnSpPr>
              <a:stCxn id="21510" idx="4"/>
            </p:cNvCxnSpPr>
            <p:nvPr/>
          </p:nvCxnSpPr>
          <p:spPr>
            <a:xfrm rot="16200000" flipH="1">
              <a:off x="2230437" y="3373438"/>
              <a:ext cx="796925" cy="990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1" name="TextBox 32"/>
            <p:cNvSpPr txBox="1">
              <a:spLocks noChangeArrowheads="1"/>
            </p:cNvSpPr>
            <p:nvPr/>
          </p:nvSpPr>
          <p:spPr bwMode="auto">
            <a:xfrm rot="2243371">
              <a:off x="25768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grpSp>
          <p:nvGrpSpPr>
            <p:cNvPr id="21522" name="Group 34"/>
            <p:cNvGrpSpPr>
              <a:grpSpLocks/>
            </p:cNvGrpSpPr>
            <p:nvPr/>
          </p:nvGrpSpPr>
          <p:grpSpPr bwMode="auto">
            <a:xfrm>
              <a:off x="4953000" y="4267200"/>
              <a:ext cx="1828800" cy="533400"/>
              <a:chOff x="4368" y="1728"/>
              <a:chExt cx="528" cy="336"/>
            </a:xfrm>
          </p:grpSpPr>
          <p:sp>
            <p:nvSpPr>
              <p:cNvPr id="21530" name="Freeform 35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1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U(l,s)</a:t>
                </a: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rot="5400000">
              <a:off x="5926931" y="3334544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24" name="Group 38"/>
            <p:cNvGrpSpPr>
              <a:grpSpLocks/>
            </p:cNvGrpSpPr>
            <p:nvPr/>
          </p:nvGrpSpPr>
          <p:grpSpPr bwMode="auto">
            <a:xfrm>
              <a:off x="6934200" y="4267200"/>
              <a:ext cx="1828800" cy="533400"/>
              <a:chOff x="4368" y="1728"/>
              <a:chExt cx="528" cy="336"/>
            </a:xfrm>
          </p:grpSpPr>
          <p:sp>
            <p:nvSpPr>
              <p:cNvPr id="21528" name="Freeform 3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29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U(l,r)</a:t>
                </a:r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 rot="16200000" flipH="1">
              <a:off x="6955631" y="3374232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6" name="TextBox 42"/>
            <p:cNvSpPr txBox="1">
              <a:spLocks noChangeArrowheads="1"/>
            </p:cNvSpPr>
            <p:nvPr/>
          </p:nvSpPr>
          <p:spPr bwMode="auto">
            <a:xfrm rot="2243371">
              <a:off x="73012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sp>
          <p:nvSpPr>
            <p:cNvPr id="21527" name="TextBox 43"/>
            <p:cNvSpPr txBox="1">
              <a:spLocks noChangeArrowheads="1"/>
            </p:cNvSpPr>
            <p:nvPr/>
          </p:nvSpPr>
          <p:spPr bwMode="auto">
            <a:xfrm rot="-2151216">
              <a:off x="5697272" y="3479791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1889895" cy="2209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1000" y="2362200"/>
            <a:ext cx="2493773" cy="1638300"/>
            <a:chOff x="9046973" y="1409700"/>
            <a:chExt cx="3124200" cy="2057400"/>
          </a:xfrm>
        </p:grpSpPr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046973" y="28924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</a:t>
              </a:r>
            </a:p>
          </p:txBody>
        </p:sp>
        <p:sp>
          <p:nvSpPr>
            <p:cNvPr id="34" name="Rectangle 7"/>
            <p:cNvSpPr>
              <a:spLocks noChangeArrowheads="1"/>
            </p:cNvSpPr>
            <p:nvPr/>
          </p:nvSpPr>
          <p:spPr bwMode="auto">
            <a:xfrm>
              <a:off x="9123173" y="14097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Umbrella</a:t>
              </a:r>
            </a:p>
          </p:txBody>
        </p:sp>
        <p:grpSp>
          <p:nvGrpSpPr>
            <p:cNvPr id="35" name="Group 8"/>
            <p:cNvGrpSpPr>
              <a:grpSpLocks/>
            </p:cNvGrpSpPr>
            <p:nvPr/>
          </p:nvGrpSpPr>
          <p:grpSpPr bwMode="auto">
            <a:xfrm>
              <a:off x="11332973" y="2171700"/>
              <a:ext cx="838200" cy="533400"/>
              <a:chOff x="4368" y="1728"/>
              <a:chExt cx="528" cy="336"/>
            </a:xfrm>
          </p:grpSpPr>
          <p:sp>
            <p:nvSpPr>
              <p:cNvPr id="36" name="Freeform 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7" name="Text Box 10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39" name="AutoShape 11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280461" y="1676400"/>
              <a:ext cx="1038225" cy="762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2"/>
            <p:cNvCxnSpPr>
              <a:cxnSpLocks noChangeShapeType="1"/>
              <a:stCxn id="33" idx="6"/>
              <a:endCxn id="36" idx="1"/>
            </p:cNvCxnSpPr>
            <p:nvPr/>
          </p:nvCxnSpPr>
          <p:spPr bwMode="auto">
            <a:xfrm flipV="1">
              <a:off x="10283636" y="24384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00200"/>
            <a:ext cx="2016390" cy="1364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800600"/>
            <a:ext cx="1210033" cy="91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800600"/>
            <a:ext cx="113356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4800600"/>
            <a:ext cx="1066800" cy="782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800600"/>
            <a:ext cx="1219200" cy="76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5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20" y="4681175"/>
            <a:ext cx="3158180" cy="2176824"/>
          </a:xfrm>
          <a:prstGeom prst="rect">
            <a:avLst/>
          </a:prstGeom>
        </p:spPr>
      </p:pic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Maximum Expected Utility</a:t>
            </a:r>
          </a:p>
        </p:txBody>
      </p:sp>
      <p:cxnSp>
        <p:nvCxnSpPr>
          <p:cNvPr id="22530" name="AutoShape 3"/>
          <p:cNvCxnSpPr>
            <a:cxnSpLocks noChangeShapeType="1"/>
            <a:stCxn id="22531" idx="4"/>
            <a:endCxn id="22532" idx="0"/>
          </p:cNvCxnSpPr>
          <p:nvPr/>
        </p:nvCxnSpPr>
        <p:spPr bwMode="auto">
          <a:xfrm>
            <a:off x="6478588" y="41290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5867400" y="35401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2532" name="Oval 5"/>
          <p:cNvSpPr>
            <a:spLocks noChangeArrowheads="1"/>
          </p:cNvSpPr>
          <p:nvPr/>
        </p:nvSpPr>
        <p:spPr bwMode="auto">
          <a:xfrm>
            <a:off x="5867400" y="5292725"/>
            <a:ext cx="1222375" cy="574675"/>
          </a:xfrm>
          <a:prstGeom prst="ellipse">
            <a:avLst/>
          </a:prstGeom>
          <a:solidFill>
            <a:srgbClr val="C0C0C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  <a:p>
            <a:pPr algn="ctr" rtl="1"/>
            <a:r>
              <a:rPr lang="en-US">
                <a:latin typeface="Calibri"/>
                <a:cs typeface="Calibri"/>
              </a:rPr>
              <a:t>=bad</a:t>
            </a: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5943600" y="1752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2534" name="Group 7"/>
          <p:cNvGrpSpPr>
            <a:grpSpLocks/>
          </p:cNvGrpSpPr>
          <p:nvPr/>
        </p:nvGrpSpPr>
        <p:grpSpPr bwMode="auto">
          <a:xfrm>
            <a:off x="8153400" y="2819400"/>
            <a:ext cx="838200" cy="533400"/>
            <a:chOff x="4368" y="1728"/>
            <a:chExt cx="528" cy="336"/>
          </a:xfrm>
        </p:grpSpPr>
        <p:sp>
          <p:nvSpPr>
            <p:cNvPr id="22588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589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2535" name="AutoShape 10"/>
          <p:cNvCxnSpPr>
            <a:cxnSpLocks noChangeShapeType="1"/>
            <a:stCxn id="22533" idx="3"/>
            <a:endCxn id="22588" idx="1"/>
          </p:cNvCxnSpPr>
          <p:nvPr/>
        </p:nvCxnSpPr>
        <p:spPr bwMode="auto">
          <a:xfrm>
            <a:off x="7086600" y="2019300"/>
            <a:ext cx="1066800" cy="11112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2536" name="AutoShape 11"/>
          <p:cNvCxnSpPr>
            <a:cxnSpLocks noChangeShapeType="1"/>
            <a:stCxn id="22531" idx="6"/>
            <a:endCxn id="22588" idx="1"/>
          </p:cNvCxnSpPr>
          <p:nvPr/>
        </p:nvCxnSpPr>
        <p:spPr bwMode="auto">
          <a:xfrm flipV="1">
            <a:off x="7104063" y="30861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8478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384364"/>
              </p:ext>
            </p:extLst>
          </p:nvPr>
        </p:nvGraphicFramePr>
        <p:xfrm>
          <a:off x="9525000" y="1524000"/>
          <a:ext cx="2286000" cy="1722392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84865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905798"/>
              </p:ext>
            </p:extLst>
          </p:nvPr>
        </p:nvGraphicFramePr>
        <p:xfrm>
          <a:off x="7162800" y="4038600"/>
          <a:ext cx="2057400" cy="1006476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P(W|F=bad)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0.34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0.66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352800"/>
            <a:ext cx="1092200" cy="4826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352800"/>
            <a:ext cx="1498600" cy="4826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19600"/>
            <a:ext cx="1498600" cy="482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114800"/>
            <a:ext cx="2755900" cy="11049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486400"/>
            <a:ext cx="3733800" cy="1104900"/>
          </a:xfrm>
          <a:prstGeom prst="rect">
            <a:avLst/>
          </a:prstGeom>
        </p:spPr>
      </p:pic>
      <p:sp>
        <p:nvSpPr>
          <p:cNvPr id="28" name="Text Box 83"/>
          <p:cNvSpPr txBox="1">
            <a:spLocks noChangeArrowheads="1"/>
          </p:cNvSpPr>
          <p:nvPr/>
        </p:nvSpPr>
        <p:spPr bwMode="auto">
          <a:xfrm>
            <a:off x="457200" y="1600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leave</a:t>
            </a:r>
          </a:p>
        </p:txBody>
      </p:sp>
      <p:pic>
        <p:nvPicPr>
          <p:cNvPr id="29" name="Picture 28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4622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468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20" y="4681175"/>
            <a:ext cx="3158180" cy="2176824"/>
          </a:xfrm>
          <a:prstGeom prst="rect">
            <a:avLst/>
          </a:prstGeom>
        </p:spPr>
      </p:pic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Maximum Expected Utility</a:t>
            </a:r>
          </a:p>
        </p:txBody>
      </p:sp>
      <p:cxnSp>
        <p:nvCxnSpPr>
          <p:cNvPr id="22530" name="AutoShape 3"/>
          <p:cNvCxnSpPr>
            <a:cxnSpLocks noChangeShapeType="1"/>
            <a:stCxn id="22531" idx="4"/>
            <a:endCxn id="22532" idx="0"/>
          </p:cNvCxnSpPr>
          <p:nvPr/>
        </p:nvCxnSpPr>
        <p:spPr bwMode="auto">
          <a:xfrm>
            <a:off x="6478588" y="41290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5867400" y="35401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2532" name="Oval 5"/>
          <p:cNvSpPr>
            <a:spLocks noChangeArrowheads="1"/>
          </p:cNvSpPr>
          <p:nvPr/>
        </p:nvSpPr>
        <p:spPr bwMode="auto">
          <a:xfrm>
            <a:off x="5867400" y="5292725"/>
            <a:ext cx="1222375" cy="574675"/>
          </a:xfrm>
          <a:prstGeom prst="ellipse">
            <a:avLst/>
          </a:prstGeom>
          <a:solidFill>
            <a:srgbClr val="C0C0C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  <a:p>
            <a:pPr algn="ctr" rtl="1"/>
            <a:r>
              <a:rPr lang="en-US">
                <a:latin typeface="Calibri"/>
                <a:cs typeface="Calibri"/>
              </a:rPr>
              <a:t>=bad</a:t>
            </a: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5943600" y="1752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2534" name="Group 7"/>
          <p:cNvGrpSpPr>
            <a:grpSpLocks/>
          </p:cNvGrpSpPr>
          <p:nvPr/>
        </p:nvGrpSpPr>
        <p:grpSpPr bwMode="auto">
          <a:xfrm>
            <a:off x="8153400" y="2819400"/>
            <a:ext cx="838200" cy="533400"/>
            <a:chOff x="4368" y="1728"/>
            <a:chExt cx="528" cy="336"/>
          </a:xfrm>
        </p:grpSpPr>
        <p:sp>
          <p:nvSpPr>
            <p:cNvPr id="22588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589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2535" name="AutoShape 10"/>
          <p:cNvCxnSpPr>
            <a:cxnSpLocks noChangeShapeType="1"/>
            <a:stCxn id="22533" idx="3"/>
            <a:endCxn id="22588" idx="1"/>
          </p:cNvCxnSpPr>
          <p:nvPr/>
        </p:nvCxnSpPr>
        <p:spPr bwMode="auto">
          <a:xfrm>
            <a:off x="7086600" y="2019300"/>
            <a:ext cx="1066800" cy="11112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2536" name="AutoShape 11"/>
          <p:cNvCxnSpPr>
            <a:cxnSpLocks noChangeShapeType="1"/>
            <a:stCxn id="22531" idx="6"/>
            <a:endCxn id="22588" idx="1"/>
          </p:cNvCxnSpPr>
          <p:nvPr/>
        </p:nvCxnSpPr>
        <p:spPr bwMode="auto">
          <a:xfrm flipV="1">
            <a:off x="7104063" y="30861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8478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004152"/>
              </p:ext>
            </p:extLst>
          </p:nvPr>
        </p:nvGraphicFramePr>
        <p:xfrm>
          <a:off x="9525000" y="1524000"/>
          <a:ext cx="2286000" cy="1722392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84865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048212"/>
              </p:ext>
            </p:extLst>
          </p:nvPr>
        </p:nvGraphicFramePr>
        <p:xfrm>
          <a:off x="7162800" y="4038600"/>
          <a:ext cx="2057400" cy="1006476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P(W|F=bad)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0.34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0.66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579" name="Text Box 83"/>
          <p:cNvSpPr txBox="1">
            <a:spLocks noChangeArrowheads="1"/>
          </p:cNvSpPr>
          <p:nvPr/>
        </p:nvSpPr>
        <p:spPr bwMode="auto">
          <a:xfrm>
            <a:off x="457200" y="1600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2580" name="Text Box 84"/>
          <p:cNvSpPr txBox="1">
            <a:spLocks noChangeArrowheads="1"/>
          </p:cNvSpPr>
          <p:nvPr/>
        </p:nvSpPr>
        <p:spPr bwMode="auto">
          <a:xfrm>
            <a:off x="457200" y="3429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6" name="Picture 25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4622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1" name="Picture 9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4800600"/>
            <a:ext cx="294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83" name="Text Box 89"/>
          <p:cNvSpPr txBox="1">
            <a:spLocks noChangeArrowheads="1"/>
          </p:cNvSpPr>
          <p:nvPr/>
        </p:nvSpPr>
        <p:spPr bwMode="auto">
          <a:xfrm>
            <a:off x="457200" y="54102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Optimal decision = take</a:t>
            </a:r>
          </a:p>
        </p:txBody>
      </p:sp>
      <p:pic>
        <p:nvPicPr>
          <p:cNvPr id="9273" name="Picture 98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2895600"/>
            <a:ext cx="294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4" name="Picture 103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89400"/>
            <a:ext cx="4470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5" name="Picture 105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6096000"/>
            <a:ext cx="434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154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8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100 + 0.66 \cdot 0 = 34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372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 | \mathrm{bad}) = \sum_w P(w | \mathrm{bad}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76"/>
  <p:tag name="PICTUREFILESIZE" val="88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good}) = \max_a \mbox{EU}(a | \mathrm{good}) = 9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81"/>
  <p:tag name="PICTUREFILESIZE" val="75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left( \sum_{e'} \, P(e'|e) \mbox{MEU}(e,e') \right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4"/>
  <p:tag name="PICTUREFILESIZE" val="5236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0.59 \cdot (95) + 0.41 \cdot (53) -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50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77.8 - 70 = 7.8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6"/>
  <p:tag name="PICTUREFILESIZE" val="238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mbox{MEU}(e,E'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2"/>
  <p:tag name="PICTUREFILESIZE" val="2248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) = \sum_w P(w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44"/>
  <p:tag name="PICTUREFILESIZE" val="702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) = \max_{a} \sum_s \, P(s|e)\;U(s,a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048"/>
  <p:tag name="ORIGWIDTH" val="318"/>
  <p:tag name="PICTUREFILESIZE" val="3088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max_a \sum_s \, P(s|e,e')\;U(s,a)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58"/>
  <p:tag name="BOXHEIGHT" val="416"/>
  <p:tag name="BOXFONT" val="10"/>
  <p:tag name="BOXWRAP" val="False"/>
  <p:tag name="WORKAROUNDTRANSPARENCYBUG" val="False"/>
  <p:tag name="ALLOWFONTSUBSTITUTION" val="False"/>
  <p:tag name="BITMAPFORMAT" val="png16m"/>
  <p:tag name="ORIGWIDTH" val="368"/>
  <p:tag name="PICTUREFILESIZE" val="3489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sum_{e'} P(e' | e) \mbox{MEU}(e,e'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0"/>
  <p:tag name="PICTUREFILESIZE" val="318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sum_{e'} P(e' | e) \mbox{MEU}(e,e'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0"/>
  <p:tag name="PICTUREFILESIZE" val="3186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) = \max_{a} \sum_s \, P(s|e)\;U(s,a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048"/>
  <p:tag name="ORIGWIDTH" val="318"/>
  <p:tag name="PICTUREFILESIZE" val="3088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&#10;\mbox{VPI}(E_j,E_k|e) = \mbox{VPI}(E_j | e) + \mbox{VPI}(E_k | e, E_j)&#10;$}\\[10pt]&#10;\mat{$&#10;\phantom{\mbox{VPI}_{e}(E_j,E_k)} = \mbox{VPI}(E_k | e) + \mbox{VPI}(E_j | e, E_k)&#10;$}&#10;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9"/>
  <p:tag name="PICTUREFILESIZE" val="561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_j,E_k | e) \neq \mbox{VPI}(E_j | e) + \mbox{VPI}(E_k | 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85"/>
  <p:tag name="PICTUREFILESIZE" val="2697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forall E',e : \mbox{VPI}(E'|e)\geq 0\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6"/>
  <p:tag name="PICTUREFILESIZE" val="1579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) = \sum_w P(w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38"/>
  <p:tag name="PICTUREFILESIZE" val="765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20 + 0.3 \cdot 70 = 3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5"/>
  <p:tag name="PICTUREFILESIZE" val="35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100 + 0.3 \cdot 0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6"/>
  <p:tag name="PICTUREFILESIZE" val="290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 | \mathrm{bad}) = \sum_w P(w | \mathrm{bad}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96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 | \mathrm{bad}) = \sum_w P(w | \mathrm{bad}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969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20 + 0.66 \cdot 70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4048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65023</TotalTime>
  <Words>1523</Words>
  <Application>Microsoft Macintosh PowerPoint</Application>
  <PresentationFormat>Widescreen</PresentationFormat>
  <Paragraphs>442</Paragraphs>
  <Slides>26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Courier New</vt:lpstr>
      <vt:lpstr>Palatino</vt:lpstr>
      <vt:lpstr>Wingdings</vt:lpstr>
      <vt:lpstr>188_anca</vt:lpstr>
      <vt:lpstr>CS 188: Artificial Intelligence </vt:lpstr>
      <vt:lpstr>Decision Networks</vt:lpstr>
      <vt:lpstr>Decision Networks</vt:lpstr>
      <vt:lpstr>Decision Networks</vt:lpstr>
      <vt:lpstr>Decision Networks</vt:lpstr>
      <vt:lpstr>Maximum Expected Utility</vt:lpstr>
      <vt:lpstr>Decisions as Outcome Trees</vt:lpstr>
      <vt:lpstr>Maximum Expected Utility</vt:lpstr>
      <vt:lpstr>Maximum Expected Utility</vt:lpstr>
      <vt:lpstr>Decisions as Outcome Trees</vt:lpstr>
      <vt:lpstr>Video of Demo Ghostbusters with Probability</vt:lpstr>
      <vt:lpstr>Ghostbusters Decision Network</vt:lpstr>
      <vt:lpstr>Value of Information</vt:lpstr>
      <vt:lpstr>Value of Information</vt:lpstr>
      <vt:lpstr>Value of Perfect Information</vt:lpstr>
      <vt:lpstr>Value of Information</vt:lpstr>
      <vt:lpstr>Value of Information</vt:lpstr>
      <vt:lpstr>VPI Properties</vt:lpstr>
      <vt:lpstr>Quick VPI Questions</vt:lpstr>
      <vt:lpstr>Value of Imperfect Information?</vt:lpstr>
      <vt:lpstr>VPI Question</vt:lpstr>
      <vt:lpstr>POMDPs</vt:lpstr>
      <vt:lpstr>POMDPs</vt:lpstr>
      <vt:lpstr>Example: Ghostbusters</vt:lpstr>
      <vt:lpstr>Video of Demo Ghostbusters with VPI</vt:lpstr>
      <vt:lpstr>More Generally*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3756</cp:revision>
  <cp:lastPrinted>2013-10-23T02:18:13Z</cp:lastPrinted>
  <dcterms:created xsi:type="dcterms:W3CDTF">2004-08-27T04:16:05Z</dcterms:created>
  <dcterms:modified xsi:type="dcterms:W3CDTF">2021-10-26T21:24:04Z</dcterms:modified>
</cp:coreProperties>
</file>