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8" r:id="rId3"/>
    <p:sldId id="44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chemeClr val="accent3">
              <a:lumOff val="44000"/>
            </a:schemeClr>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CF821DB8-F4EB-4A41-A1BA-3FCAFE7338EE}"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63"/>
  </p:normalViewPr>
  <p:slideViewPr>
    <p:cSldViewPr snapToGrid="0" snapToObjects="1">
      <p:cViewPr varScale="1">
        <p:scale>
          <a:sx n="114" d="100"/>
          <a:sy n="114" d="100"/>
        </p:scale>
        <p:origin x="176"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1143000" y="685800"/>
            <a:ext cx="4572000" cy="3429000"/>
          </a:xfrm>
          <a:prstGeom prst="rect">
            <a:avLst/>
          </a:prstGeom>
        </p:spPr>
        <p:txBody>
          <a:bodyPr/>
          <a:lstStyle/>
          <a:p>
            <a:endParaRPr/>
          </a:p>
        </p:txBody>
      </p:sp>
      <p:sp>
        <p:nvSpPr>
          <p:cNvPr id="93" name="Shape 9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endParaRPr/>
          </a:p>
        </p:txBody>
      </p:sp>
      <p:sp>
        <p:nvSpPr>
          <p:cNvPr id="100" name="Shape 100"/>
          <p:cNvSpPr>
            <a:spLocks noGrp="1"/>
          </p:cNvSpPr>
          <p:nvPr>
            <p:ph type="body" sz="quarter" idx="1"/>
          </p:nvPr>
        </p:nvSpPr>
        <p:spPr>
          <a:prstGeom prst="rect">
            <a:avLst/>
          </a:prstGeom>
        </p:spPr>
        <p:txBody>
          <a:bodyPr/>
          <a:lstStyle/>
          <a:p>
            <a:r>
              <a:t>Please retain proper attribution, including the reference to ai.berkeley.edu.  Thanks!</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381000" y="685800"/>
            <a:ext cx="6096000" cy="3429000"/>
          </a:xfrm>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r>
              <a:t>redo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t>Topo sort it then iterate through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0" y="1044578"/>
            <a:ext cx="12192000" cy="1470026"/>
          </a:xfrm>
          <a:prstGeom prst="rect">
            <a:avLst/>
          </a:prstGeom>
        </p:spPr>
        <p:txBody>
          <a:bodyPr>
            <a:normAutofit/>
          </a:bodyPr>
          <a:lstStyle>
            <a:lvl1pPr>
              <a:defRPr>
                <a:solidFill>
                  <a:schemeClr val="accent2"/>
                </a:solidFill>
              </a:defRPr>
            </a:lvl1pPr>
          </a:lstStyle>
          <a:p>
            <a:r>
              <a:t>Title Text</a:t>
            </a:r>
          </a:p>
        </p:txBody>
      </p:sp>
      <p:sp>
        <p:nvSpPr>
          <p:cNvPr id="13" name="Body Level One…"/>
          <p:cNvSpPr txBox="1">
            <a:spLocks noGrp="1"/>
          </p:cNvSpPr>
          <p:nvPr>
            <p:ph type="body" sz="half" idx="1"/>
          </p:nvPr>
        </p:nvSpPr>
        <p:spPr>
          <a:xfrm>
            <a:off x="0" y="3657600"/>
            <a:ext cx="12192000" cy="1524000"/>
          </a:xfrm>
          <a:prstGeom prst="rect">
            <a:avLst/>
          </a:prstGeom>
        </p:spPr>
        <p:txBody>
          <a:bodyPr>
            <a:normAutofit/>
          </a:bodyPr>
          <a:lstStyle>
            <a:lvl1pPr marL="0" indent="0" algn="ctr">
              <a:buClrTx/>
              <a:buSzTx/>
              <a:buNone/>
              <a:defRPr>
                <a:solidFill>
                  <a:srgbClr val="000000"/>
                </a:solidFill>
              </a:defRPr>
            </a:lvl1pPr>
            <a:lvl2pPr algn="ctr">
              <a:buClrTx/>
              <a:defRPr>
                <a:solidFill>
                  <a:srgbClr val="000000"/>
                </a:solidFill>
              </a:defRPr>
            </a:lvl2pPr>
            <a:lvl3pPr algn="ctr">
              <a:buClrTx/>
              <a:defRPr>
                <a:solidFill>
                  <a:srgbClr val="000000"/>
                </a:solidFill>
              </a:defRPr>
            </a:lvl3pPr>
            <a:lvl4pPr algn="ctr">
              <a:buClrTx/>
              <a:defRPr>
                <a:solidFill>
                  <a:srgbClr val="000000"/>
                </a:solidFill>
              </a:defRPr>
            </a:lvl4pPr>
            <a:lvl5pPr algn="ctr">
              <a:buClrTx/>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xfrm>
            <a:off x="0" y="-25400"/>
            <a:ext cx="12192000" cy="1143000"/>
          </a:xfrm>
          <a:prstGeom prst="rect">
            <a:avLst/>
          </a:prstGeom>
        </p:spPr>
        <p:txBody>
          <a:bodyPr>
            <a:normAutofit/>
          </a:bodyPr>
          <a:lstStyle/>
          <a:p>
            <a:r>
              <a:t>Title Text</a:t>
            </a:r>
          </a:p>
        </p:txBody>
      </p:sp>
      <p:sp>
        <p:nvSpPr>
          <p:cNvPr id="22" name="Body Level One…"/>
          <p:cNvSpPr txBox="1">
            <a:spLocks noGrp="1"/>
          </p:cNvSpPr>
          <p:nvPr>
            <p:ph type="body" idx="1"/>
          </p:nvPr>
        </p:nvSpPr>
        <p:spPr>
          <a:xfrm>
            <a:off x="406400" y="1397000"/>
            <a:ext cx="11379200" cy="472916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22312" y="4406901"/>
            <a:ext cx="7772401" cy="1362076"/>
          </a:xfrm>
          <a:prstGeom prst="rect">
            <a:avLst/>
          </a:prstGeom>
        </p:spPr>
        <p:txBody>
          <a:bodyPr anchor="t">
            <a:normAutofit/>
          </a:bodyPr>
          <a:lstStyle>
            <a:lvl1pPr algn="l">
              <a:defRPr sz="4000" b="1" cap="all"/>
            </a:lvl1pPr>
          </a:lstStyle>
          <a:p>
            <a:r>
              <a:t>Title Text</a:t>
            </a:r>
          </a:p>
        </p:txBody>
      </p:sp>
      <p:sp>
        <p:nvSpPr>
          <p:cNvPr id="3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ClrTx/>
              <a:buSzTx/>
              <a:buNone/>
              <a:defRPr sz="2000"/>
            </a:lvl1pPr>
            <a:lvl2pPr marL="0" indent="457178">
              <a:spcBef>
                <a:spcPts val="400"/>
              </a:spcBef>
              <a:buClrTx/>
              <a:buSzTx/>
              <a:buNone/>
              <a:defRPr sz="2000"/>
            </a:lvl2pPr>
            <a:lvl3pPr marL="0" indent="914353">
              <a:spcBef>
                <a:spcPts val="400"/>
              </a:spcBef>
              <a:buClrTx/>
              <a:buSzTx/>
              <a:buNone/>
              <a:defRPr sz="2000"/>
            </a:lvl3pPr>
            <a:lvl4pPr marL="0" indent="1371531">
              <a:spcBef>
                <a:spcPts val="400"/>
              </a:spcBef>
              <a:buClrTx/>
              <a:buSzTx/>
              <a:buNone/>
              <a:defRPr sz="2000"/>
            </a:lvl4pPr>
            <a:lvl5pPr marL="0" indent="1828708">
              <a:spcBef>
                <a:spcPts val="400"/>
              </a:spcBef>
              <a:buClrTx/>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xfrm>
            <a:off x="0" y="-25400"/>
            <a:ext cx="12192000" cy="1143000"/>
          </a:xfrm>
          <a:prstGeom prst="rect">
            <a:avLst/>
          </a:prstGeom>
        </p:spPr>
        <p:txBody>
          <a:bodyPr>
            <a:normAutofit/>
          </a:bodyPr>
          <a:lstStyle/>
          <a:p>
            <a:r>
              <a:t>Title Text</a:t>
            </a:r>
          </a:p>
        </p:txBody>
      </p:sp>
      <p:sp>
        <p:nvSpPr>
          <p:cNvPr id="40" name="Body Level One…"/>
          <p:cNvSpPr txBox="1">
            <a:spLocks noGrp="1"/>
          </p:cNvSpPr>
          <p:nvPr>
            <p:ph type="body" sz="half" idx="1"/>
          </p:nvPr>
        </p:nvSpPr>
        <p:spPr>
          <a:xfrm>
            <a:off x="457200" y="1600200"/>
            <a:ext cx="4038600" cy="4525964"/>
          </a:xfrm>
          <a:prstGeom prst="rect">
            <a:avLst/>
          </a:prstGeom>
        </p:spPr>
        <p:txBody>
          <a:bodyPr>
            <a:normAutofit/>
          </a:bodyPr>
          <a:lstStyle>
            <a:lvl1pPr>
              <a:spcBef>
                <a:spcPts val="600"/>
              </a:spcBef>
              <a:defRPr sz="2800"/>
            </a:lvl1pPr>
            <a:lvl2pPr marL="790535" indent="-333359">
              <a:spcBef>
                <a:spcPts val="600"/>
              </a:spcBef>
              <a:defRPr sz="2800"/>
            </a:lvl2pPr>
            <a:lvl3pPr marL="1234377" indent="-320024">
              <a:spcBef>
                <a:spcPts val="600"/>
              </a:spcBef>
              <a:defRPr sz="2800"/>
            </a:lvl3pPr>
            <a:lvl4pPr marL="1708399" indent="-336868">
              <a:spcBef>
                <a:spcPts val="600"/>
              </a:spcBef>
              <a:defRPr sz="2800"/>
            </a:lvl4pPr>
            <a:lvl5pPr marL="2165577" indent="-336868">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0" y="-25400"/>
            <a:ext cx="12192000" cy="1143000"/>
          </a:xfrm>
          <a:prstGeom prst="rect">
            <a:avLst/>
          </a:prstGeom>
        </p:spPr>
        <p:txBody>
          <a:bodyPr>
            <a:normAutofit/>
          </a:bodyPr>
          <a:lstStyle/>
          <a:p>
            <a:r>
              <a:t>Title Text</a:t>
            </a:r>
          </a:p>
        </p:txBody>
      </p:sp>
      <p:sp>
        <p:nvSpPr>
          <p:cNvPr id="49" name="Body Level One…"/>
          <p:cNvSpPr txBox="1">
            <a:spLocks noGrp="1"/>
          </p:cNvSpPr>
          <p:nvPr>
            <p:ph type="body" sz="quarter" idx="1"/>
          </p:nvPr>
        </p:nvSpPr>
        <p:spPr>
          <a:xfrm>
            <a:off x="457201" y="1535112"/>
            <a:ext cx="4040189" cy="639764"/>
          </a:xfrm>
          <a:prstGeom prst="rect">
            <a:avLst/>
          </a:prstGeom>
        </p:spPr>
        <p:txBody>
          <a:bodyPr anchor="b">
            <a:normAutofit/>
          </a:bodyPr>
          <a:lstStyle>
            <a:lvl1pPr marL="0" indent="0">
              <a:spcBef>
                <a:spcPts val="500"/>
              </a:spcBef>
              <a:buClrTx/>
              <a:buSzTx/>
              <a:buNone/>
              <a:defRPr sz="2400" b="1"/>
            </a:lvl1pPr>
            <a:lvl2pPr marL="0" indent="457178">
              <a:spcBef>
                <a:spcPts val="500"/>
              </a:spcBef>
              <a:buClrTx/>
              <a:buSzTx/>
              <a:buNone/>
              <a:defRPr sz="2400" b="1"/>
            </a:lvl2pPr>
            <a:lvl3pPr marL="0" indent="914353">
              <a:spcBef>
                <a:spcPts val="500"/>
              </a:spcBef>
              <a:buClrTx/>
              <a:buSzTx/>
              <a:buNone/>
              <a:defRPr sz="2400" b="1"/>
            </a:lvl3pPr>
            <a:lvl4pPr marL="0" indent="1371531">
              <a:spcBef>
                <a:spcPts val="500"/>
              </a:spcBef>
              <a:buClrTx/>
              <a:buSzTx/>
              <a:buNone/>
              <a:defRPr sz="2400" b="1"/>
            </a:lvl4pPr>
            <a:lvl5pPr marL="0" indent="1828708">
              <a:spcBef>
                <a:spcPts val="500"/>
              </a:spcBef>
              <a:buClrTx/>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13"/>
          </p:nvPr>
        </p:nvSpPr>
        <p:spPr>
          <a:xfrm>
            <a:off x="4645026" y="1535112"/>
            <a:ext cx="4041776" cy="639765"/>
          </a:xfrm>
          <a:prstGeom prst="rect">
            <a:avLst/>
          </a:prstGeom>
        </p:spPr>
        <p:txBody>
          <a:bodyPr anchor="b">
            <a:normAutofit/>
          </a:bodyPr>
          <a:lstStyle/>
          <a:p>
            <a:pPr marL="0" indent="0">
              <a:spcBef>
                <a:spcPts val="500"/>
              </a:spcBef>
              <a:buClrTx/>
              <a:buSz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xfrm>
            <a:off x="0" y="-25400"/>
            <a:ext cx="12192000" cy="1143000"/>
          </a:xfrm>
          <a:prstGeom prst="rect">
            <a:avLst/>
          </a:prstGeom>
        </p:spPr>
        <p:txBody>
          <a:bodyPr>
            <a:normAutofit/>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457201" y="273049"/>
            <a:ext cx="3008315" cy="1162051"/>
          </a:xfrm>
          <a:prstGeom prst="rect">
            <a:avLst/>
          </a:prstGeom>
        </p:spPr>
        <p:txBody>
          <a:bodyPr anchor="b">
            <a:normAutofit/>
          </a:bodyPr>
          <a:lstStyle>
            <a:lvl1pPr algn="l">
              <a:defRPr sz="2000" b="1"/>
            </a:lvl1pPr>
          </a:lstStyle>
          <a:p>
            <a:r>
              <a:t>Title Text</a:t>
            </a:r>
          </a:p>
        </p:txBody>
      </p:sp>
      <p:sp>
        <p:nvSpPr>
          <p:cNvPr id="74" name="Body Level One…"/>
          <p:cNvSpPr txBox="1">
            <a:spLocks noGrp="1"/>
          </p:cNvSpPr>
          <p:nvPr>
            <p:ph type="body" sz="half" idx="1"/>
          </p:nvPr>
        </p:nvSpPr>
        <p:spPr>
          <a:xfrm>
            <a:off x="3575051" y="273053"/>
            <a:ext cx="5111752" cy="5853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13"/>
          </p:nvPr>
        </p:nvSpPr>
        <p:spPr>
          <a:xfrm>
            <a:off x="457201" y="1435103"/>
            <a:ext cx="3008315" cy="4691063"/>
          </a:xfrm>
          <a:prstGeom prst="rect">
            <a:avLst/>
          </a:prstGeom>
        </p:spPr>
        <p:txBody>
          <a:bodyPr>
            <a:normAutofit/>
          </a:bodyPr>
          <a:lstStyle/>
          <a:p>
            <a:pPr marL="0" indent="0">
              <a:spcBef>
                <a:spcPts val="300"/>
              </a:spcBef>
              <a:buClrTx/>
              <a:buSzTx/>
              <a:buNone/>
              <a:defRPr sz="15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1792288" y="4800601"/>
            <a:ext cx="5486401" cy="566740"/>
          </a:xfrm>
          <a:prstGeom prst="rect">
            <a:avLst/>
          </a:prstGeom>
        </p:spPr>
        <p:txBody>
          <a:bodyPr anchor="b">
            <a:normAutofit/>
          </a:bodyPr>
          <a:lstStyle>
            <a:lvl1pPr algn="l">
              <a:defRPr sz="2000" b="1"/>
            </a:lvl1pPr>
          </a:lstStyle>
          <a:p>
            <a:r>
              <a:t>Title Text</a:t>
            </a:r>
          </a:p>
        </p:txBody>
      </p:sp>
      <p:sp>
        <p:nvSpPr>
          <p:cNvPr id="84" name="Picture Placeholder 2"/>
          <p:cNvSpPr>
            <a:spLocks noGrp="1"/>
          </p:cNvSpPr>
          <p:nvPr>
            <p:ph type="pic" sz="half" idx="13"/>
          </p:nvPr>
        </p:nvSpPr>
        <p:spPr>
          <a:xfrm>
            <a:off x="1792288" y="612775"/>
            <a:ext cx="5486401" cy="4114800"/>
          </a:xfrm>
          <a:prstGeom prst="rect">
            <a:avLst/>
          </a:prstGeom>
        </p:spPr>
        <p:txBody>
          <a:bodyPr lIns="91439" tIns="45719" rIns="91439" bIns="45719"/>
          <a:lstStyle/>
          <a:p>
            <a:endParaRPr/>
          </a:p>
        </p:txBody>
      </p:sp>
      <p:sp>
        <p:nvSpPr>
          <p:cNvPr id="85" name="Body Level One…"/>
          <p:cNvSpPr txBox="1">
            <a:spLocks noGrp="1"/>
          </p:cNvSpPr>
          <p:nvPr>
            <p:ph type="body" sz="quarter" idx="1"/>
          </p:nvPr>
        </p:nvSpPr>
        <p:spPr>
          <a:xfrm>
            <a:off x="1792288" y="5367339"/>
            <a:ext cx="5486401" cy="804864"/>
          </a:xfrm>
          <a:prstGeom prst="rect">
            <a:avLst/>
          </a:prstGeom>
        </p:spPr>
        <p:txBody>
          <a:bodyPr>
            <a:normAutofit/>
          </a:bodyPr>
          <a:lstStyle>
            <a:lvl1pPr marL="0" indent="0">
              <a:spcBef>
                <a:spcPts val="300"/>
              </a:spcBef>
              <a:buClrTx/>
              <a:buSzTx/>
              <a:buNone/>
              <a:defRPr sz="1500"/>
            </a:lvl1pPr>
            <a:lvl2pPr marL="0" indent="457178">
              <a:spcBef>
                <a:spcPts val="300"/>
              </a:spcBef>
              <a:buClrTx/>
              <a:buSzTx/>
              <a:buNone/>
              <a:defRPr sz="1500"/>
            </a:lvl2pPr>
            <a:lvl3pPr marL="0" indent="914353">
              <a:spcBef>
                <a:spcPts val="300"/>
              </a:spcBef>
              <a:buClrTx/>
              <a:buSzTx/>
              <a:buNone/>
              <a:defRPr sz="1500"/>
            </a:lvl3pPr>
            <a:lvl4pPr marL="0" indent="1371531">
              <a:spcBef>
                <a:spcPts val="300"/>
              </a:spcBef>
              <a:buClrTx/>
              <a:buSzTx/>
              <a:buNone/>
              <a:defRPr sz="1500"/>
            </a:lvl4pPr>
            <a:lvl5pPr marL="0" indent="1828708">
              <a:spcBef>
                <a:spcPts val="300"/>
              </a:spcBef>
              <a:buClrTx/>
              <a:buSzTx/>
              <a:buNone/>
              <a:defRPr sz="15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Rectangle 7"/>
          <p:cNvSpPr/>
          <p:nvPr/>
        </p:nvSpPr>
        <p:spPr>
          <a:xfrm>
            <a:off x="0" y="1031241"/>
            <a:ext cx="12192000" cy="60959"/>
          </a:xfrm>
          <a:prstGeom prst="rect">
            <a:avLst/>
          </a:prstGeom>
          <a:gradFill>
            <a:gsLst>
              <a:gs pos="0">
                <a:srgbClr val="0000CC"/>
              </a:gs>
              <a:gs pos="100000">
                <a:srgbClr val="000000"/>
              </a:gs>
            </a:gsLst>
          </a:gradFill>
          <a:ln>
            <a:solidFill>
              <a:srgbClr val="000000"/>
            </a:solidFill>
            <a:miter/>
          </a:ln>
        </p:spPr>
        <p:txBody>
          <a:bodyPr lIns="45719" rIns="45719" anchor="ctr"/>
          <a:lstStyle/>
          <a:p>
            <a:endParaRPr/>
          </a:p>
        </p:txBody>
      </p:sp>
      <p:sp>
        <p:nvSpPr>
          <p:cNvPr id="3" name="Slide Number"/>
          <p:cNvSpPr txBox="1">
            <a:spLocks noGrp="1"/>
          </p:cNvSpPr>
          <p:nvPr>
            <p:ph type="sldNum" sz="quarter" idx="2"/>
          </p:nvPr>
        </p:nvSpPr>
        <p:spPr>
          <a:xfrm>
            <a:off x="8370769" y="6245225"/>
            <a:ext cx="316032" cy="301104"/>
          </a:xfrm>
          <a:prstGeom prst="rect">
            <a:avLst/>
          </a:prstGeom>
          <a:ln w="12700">
            <a:miter lim="400000"/>
          </a:ln>
        </p:spPr>
        <p:txBody>
          <a:bodyPr wrap="none" lIns="45718" tIns="45718" rIns="45718" bIns="45718">
            <a:spAutoFit/>
          </a:bodyPr>
          <a:lstStyle>
            <a:lvl1pPr algn="r">
              <a:defRPr sz="1500"/>
            </a:lvl1pPr>
          </a:lstStyle>
          <a:p>
            <a:fld id="{86CB4B4D-7CA3-9044-876B-883B54F8677D}" type="slidenum">
              <a:t>‹#›</a:t>
            </a:fld>
            <a:endParaRPr/>
          </a:p>
        </p:txBody>
      </p:sp>
      <p:sp>
        <p:nvSpPr>
          <p:cNvPr id="4"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457178"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914353"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1371531"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1828708"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342882" marR="0" indent="-34288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1pPr>
      <a:lvl2pPr marL="783732" marR="0" indent="-326556"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2pPr>
      <a:lvl3pPr marL="1219138" marR="0" indent="-304785"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3pPr>
      <a:lvl4pPr marL="1737273"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4pPr>
      <a:lvl5pPr marL="2194451"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5pPr>
      <a:lvl6pPr marL="2651627"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6pPr>
      <a:lvl7pPr marL="3108805"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7pPr>
      <a:lvl8pPr marL="3565982"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8pPr>
      <a:lvl9pPr marL="4023159"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rmongroup.github.io/cs228-notes/inference/sampl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5"/>
          <p:cNvSpPr txBox="1">
            <a:spLocks noGrp="1"/>
          </p:cNvSpPr>
          <p:nvPr>
            <p:ph type="title"/>
          </p:nvPr>
        </p:nvSpPr>
        <p:spPr>
          <a:xfrm>
            <a:off x="0" y="279403"/>
            <a:ext cx="12192000" cy="1470026"/>
          </a:xfrm>
          <a:prstGeom prst="rect">
            <a:avLst/>
          </a:prstGeom>
        </p:spPr>
        <p:txBody>
          <a:bodyPr/>
          <a:lstStyle/>
          <a:p>
            <a:pPr defTabSz="859536">
              <a:defRPr sz="4136">
                <a:latin typeface="Palatino"/>
                <a:ea typeface="Palatino"/>
                <a:cs typeface="Palatino"/>
                <a:sym typeface="Palatino"/>
              </a:defRPr>
            </a:pPr>
            <a:r>
              <a:t>CS 188: Artificial Intelligence</a:t>
            </a:r>
            <a:br/>
            <a:endParaRPr/>
          </a:p>
        </p:txBody>
      </p:sp>
      <p:sp>
        <p:nvSpPr>
          <p:cNvPr id="96" name="Rectangle 6"/>
          <p:cNvSpPr txBox="1">
            <a:spLocks noGrp="1"/>
          </p:cNvSpPr>
          <p:nvPr>
            <p:ph type="body" sz="half" idx="1"/>
          </p:nvPr>
        </p:nvSpPr>
        <p:spPr>
          <a:xfrm>
            <a:off x="0" y="1295400"/>
            <a:ext cx="12192000" cy="1524000"/>
          </a:xfrm>
          <a:prstGeom prst="rect">
            <a:avLst/>
          </a:prstGeom>
        </p:spPr>
        <p:txBody>
          <a:bodyPr/>
          <a:lstStyle>
            <a:lvl1pPr>
              <a:spcBef>
                <a:spcPts val="1000"/>
              </a:spcBef>
              <a:defRPr sz="4300">
                <a:latin typeface="Palatino"/>
                <a:ea typeface="Palatino"/>
                <a:cs typeface="Palatino"/>
                <a:sym typeface="Palatino"/>
              </a:defRPr>
            </a:lvl1pPr>
          </a:lstStyle>
          <a:p>
            <a:r>
              <a:t>Bayes’ Nets: Sampling</a:t>
            </a:r>
          </a:p>
        </p:txBody>
      </p:sp>
      <p:pic>
        <p:nvPicPr>
          <p:cNvPr id="97" name="Picture 1" descr="Picture 1"/>
          <p:cNvPicPr>
            <a:picLocks noChangeAspect="1"/>
          </p:cNvPicPr>
          <p:nvPr/>
        </p:nvPicPr>
        <p:blipFill>
          <a:blip r:embed="rId3"/>
          <a:stretch>
            <a:fillRect/>
          </a:stretch>
        </p:blipFill>
        <p:spPr>
          <a:xfrm>
            <a:off x="1600200" y="2057400"/>
            <a:ext cx="8822430" cy="3626047"/>
          </a:xfrm>
          <a:prstGeom prst="rect">
            <a:avLst/>
          </a:prstGeom>
          <a:ln w="12700">
            <a:miter lim="400000"/>
          </a:ln>
        </p:spPr>
      </p:pic>
      <p:sp>
        <p:nvSpPr>
          <p:cNvPr id="98" name="Text Box 8"/>
          <p:cNvSpPr txBox="1"/>
          <p:nvPr/>
        </p:nvSpPr>
        <p:spPr>
          <a:xfrm>
            <a:off x="34290" y="6003921"/>
            <a:ext cx="12123420" cy="810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lgn="ctr">
              <a:spcBef>
                <a:spcPts val="1400"/>
              </a:spcBef>
              <a:defRPr sz="2400">
                <a:latin typeface="Palatino"/>
                <a:ea typeface="Palatino"/>
                <a:cs typeface="Palatino"/>
                <a:sym typeface="Palatino"/>
              </a:defRPr>
            </a:pPr>
            <a:r>
              <a:t>Instructor: Professor Dragan --- University of California, Berkeley</a:t>
            </a:r>
          </a:p>
          <a:p>
            <a:pPr algn="ctr">
              <a:spcBef>
                <a:spcPts val="800"/>
              </a:spcBef>
              <a:defRPr sz="1300">
                <a:latin typeface="Palatino"/>
                <a:ea typeface="Palatino"/>
                <a:cs typeface="Palatino"/>
                <a:sym typeface="Palatino"/>
              </a:defRPr>
            </a:pPr>
            <a:r>
              <a:t>[These slides were created by Dan Klein and Pieter Abbeel for CS188 Intro to AI at UC Berkeley.  All CS188 materials are available at http://ai.berkeley.edu.]</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Prior Sampling</a:t>
            </a:r>
          </a:p>
        </p:txBody>
      </p:sp>
      <p:sp>
        <p:nvSpPr>
          <p:cNvPr id="191" name="Content Placeholder 2"/>
          <p:cNvSpPr txBox="1">
            <a:spLocks noGrp="1"/>
          </p:cNvSpPr>
          <p:nvPr>
            <p:ph type="body" sz="quarter" idx="1"/>
          </p:nvPr>
        </p:nvSpPr>
        <p:spPr>
          <a:xfrm>
            <a:off x="2971800" y="1447800"/>
            <a:ext cx="5867400" cy="2108200"/>
          </a:xfrm>
          <a:prstGeom prst="rect">
            <a:avLst/>
          </a:prstGeom>
          <a:ln w="28575">
            <a:solidFill>
              <a:srgbClr val="000000"/>
            </a:solidFill>
            <a:miter lim="800000"/>
          </a:ln>
        </p:spPr>
        <p:txBody>
          <a:bodyPr/>
          <a:lstStyle/>
          <a:p>
            <a:pPr marL="0" indent="0" defTabSz="804672">
              <a:spcBef>
                <a:spcPts val="600"/>
              </a:spcBef>
              <a:buSzTx/>
              <a:buFont typeface="Wingdings"/>
              <a:buNone/>
              <a:defRPr sz="100">
                <a:latin typeface="Palatino"/>
                <a:ea typeface="Palatino"/>
                <a:cs typeface="Palatino"/>
                <a:sym typeface="Palatino"/>
              </a:defRPr>
            </a:pPr>
            <a:endParaRPr/>
          </a:p>
          <a:p>
            <a:pPr marL="301736" indent="-301736" defTabSz="804672">
              <a:spcBef>
                <a:spcPts val="500"/>
              </a:spcBef>
              <a:defRPr sz="2464">
                <a:latin typeface="Palatino"/>
                <a:ea typeface="Palatino"/>
                <a:cs typeface="Palatino"/>
                <a:sym typeface="Palatino"/>
              </a:defRPr>
            </a:pPr>
            <a:r>
              <a:t>For i = 1, 2, …, n in topological order</a:t>
            </a:r>
          </a:p>
          <a:p>
            <a:pPr marL="1005788" lvl="2" indent="-201158" defTabSz="804672">
              <a:spcBef>
                <a:spcPts val="500"/>
              </a:spcBef>
              <a:defRPr sz="704">
                <a:solidFill>
                  <a:srgbClr val="000000"/>
                </a:solidFill>
                <a:latin typeface="Palatino"/>
                <a:ea typeface="Palatino"/>
                <a:cs typeface="Palatino"/>
                <a:sym typeface="Palatino"/>
              </a:defRPr>
            </a:pPr>
            <a:endParaRPr/>
          </a:p>
          <a:p>
            <a:pPr marL="653763" lvl="1" indent="-251448" defTabSz="804672">
              <a:spcBef>
                <a:spcPts val="500"/>
              </a:spcBef>
              <a:buClr>
                <a:srgbClr val="000000"/>
              </a:buClr>
              <a:defRPr sz="2112">
                <a:solidFill>
                  <a:srgbClr val="000000"/>
                </a:solidFill>
                <a:latin typeface="Palatino"/>
                <a:ea typeface="Palatino"/>
                <a:cs typeface="Palatino"/>
                <a:sym typeface="Palatino"/>
              </a:defRPr>
            </a:pPr>
            <a:r>
              <a:t>Sample x</a:t>
            </a:r>
            <a:r>
              <a:rPr baseline="-27590"/>
              <a:t>i</a:t>
            </a:r>
            <a:r>
              <a:t> from P(X</a:t>
            </a:r>
            <a:r>
              <a:rPr baseline="-27590"/>
              <a:t>i</a:t>
            </a:r>
            <a:r>
              <a:t> | Parents(X</a:t>
            </a:r>
            <a:r>
              <a:rPr baseline="-27590"/>
              <a:t>i</a:t>
            </a:r>
            <a:r>
              <a:t>))</a:t>
            </a:r>
            <a:endParaRPr sz="2464"/>
          </a:p>
          <a:p>
            <a:pPr marL="653763" lvl="1" indent="-251448" defTabSz="804672">
              <a:spcBef>
                <a:spcPts val="500"/>
              </a:spcBef>
              <a:buClr>
                <a:srgbClr val="000000"/>
              </a:buClr>
              <a:defRPr sz="704">
                <a:solidFill>
                  <a:srgbClr val="000000"/>
                </a:solidFill>
                <a:latin typeface="Palatino"/>
                <a:ea typeface="Palatino"/>
                <a:cs typeface="Palatino"/>
                <a:sym typeface="Palatino"/>
              </a:defRPr>
            </a:pPr>
            <a:endParaRPr sz="2464"/>
          </a:p>
          <a:p>
            <a:pPr marL="301736" indent="-301736" defTabSz="804672">
              <a:spcBef>
                <a:spcPts val="500"/>
              </a:spcBef>
              <a:defRPr sz="2464">
                <a:latin typeface="Palatino"/>
                <a:ea typeface="Palatino"/>
                <a:cs typeface="Palatino"/>
                <a:sym typeface="Palatino"/>
              </a:defRPr>
            </a:pPr>
            <a:r>
              <a:t>Return (x</a:t>
            </a:r>
            <a:r>
              <a:rPr baseline="-27590"/>
              <a:t>1</a:t>
            </a:r>
            <a:r>
              <a:t>, x</a:t>
            </a:r>
            <a:r>
              <a:rPr baseline="-27590"/>
              <a:t>2</a:t>
            </a:r>
            <a:r>
              <a:t>, …, x</a:t>
            </a:r>
            <a:r>
              <a:rPr baseline="-27590"/>
              <a:t>n</a:t>
            </a:r>
            <a:r>
              <a:t>)</a:t>
            </a:r>
          </a:p>
        </p:txBody>
      </p:sp>
      <p:pic>
        <p:nvPicPr>
          <p:cNvPr id="192" name="Picture 3" descr="Picture 3"/>
          <p:cNvPicPr>
            <a:picLocks noChangeAspect="1"/>
          </p:cNvPicPr>
          <p:nvPr/>
        </p:nvPicPr>
        <p:blipFill>
          <a:blip r:embed="rId3"/>
          <a:stretch>
            <a:fillRect/>
          </a:stretch>
        </p:blipFill>
        <p:spPr>
          <a:xfrm>
            <a:off x="13040" y="3755742"/>
            <a:ext cx="12191998" cy="310225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Prior Sampling</a:t>
            </a:r>
          </a:p>
        </p:txBody>
      </p:sp>
      <p:sp>
        <p:nvSpPr>
          <p:cNvPr id="197" name="Rectangle 3"/>
          <p:cNvSpPr txBox="1">
            <a:spLocks noGrp="1"/>
          </p:cNvSpPr>
          <p:nvPr>
            <p:ph type="body" idx="1"/>
          </p:nvPr>
        </p:nvSpPr>
        <p:spPr>
          <a:xfrm>
            <a:off x="2133600" y="1524000"/>
            <a:ext cx="8229600" cy="4876800"/>
          </a:xfrm>
          <a:prstGeom prst="rect">
            <a:avLst/>
          </a:prstGeom>
        </p:spPr>
        <p:txBody>
          <a:bodyPr/>
          <a:lstStyle/>
          <a:p>
            <a:pPr marL="301736" indent="-301736" defTabSz="804672">
              <a:spcBef>
                <a:spcPts val="500"/>
              </a:spcBef>
              <a:defRPr sz="2112">
                <a:latin typeface="Palatino"/>
                <a:ea typeface="Palatino"/>
                <a:cs typeface="Palatino"/>
                <a:sym typeface="Palatino"/>
              </a:defRPr>
            </a:pPr>
            <a:r>
              <a:rPr dirty="0"/>
              <a:t>This process generates samples with probability:</a:t>
            </a:r>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500"/>
              </a:spcBef>
              <a:buSzTx/>
              <a:buFont typeface="Wingdings"/>
              <a:buNone/>
              <a:defRPr sz="2112">
                <a:latin typeface="Palatino"/>
                <a:ea typeface="Palatino"/>
                <a:cs typeface="Palatino"/>
                <a:sym typeface="Palatino"/>
              </a:defRPr>
            </a:pPr>
            <a:r>
              <a:rPr dirty="0"/>
              <a:t>	…i.e. the BN’s joint probability</a:t>
            </a:r>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500"/>
              </a:spcBef>
              <a:defRPr sz="2112">
                <a:latin typeface="Palatino"/>
                <a:ea typeface="Palatino"/>
                <a:cs typeface="Palatino"/>
                <a:sym typeface="Palatino"/>
              </a:defRPr>
            </a:pPr>
            <a:r>
              <a:rPr dirty="0"/>
              <a:t>Let the number of samples of an event be</a:t>
            </a:r>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500"/>
              </a:spcBef>
              <a:defRPr sz="2112">
                <a:latin typeface="Palatino"/>
                <a:ea typeface="Palatino"/>
                <a:cs typeface="Palatino"/>
                <a:sym typeface="Palatino"/>
              </a:defRPr>
            </a:pPr>
            <a:r>
              <a:rPr dirty="0"/>
              <a:t>Then</a:t>
            </a:r>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500"/>
              </a:spcBef>
              <a:defRPr sz="2112">
                <a:latin typeface="Palatino"/>
                <a:ea typeface="Palatino"/>
                <a:cs typeface="Palatino"/>
                <a:sym typeface="Palatino"/>
              </a:defRPr>
            </a:pPr>
            <a:r>
              <a:rPr dirty="0"/>
              <a:t>I.e., the sampling procedure is </a:t>
            </a:r>
            <a:r>
              <a:rPr dirty="0">
                <a:solidFill>
                  <a:srgbClr val="A50021"/>
                </a:solidFill>
              </a:rPr>
              <a:t>consistent</a:t>
            </a:r>
          </a:p>
        </p:txBody>
      </p:sp>
      <p:pic>
        <p:nvPicPr>
          <p:cNvPr id="198" name="Picture 4" descr="Picture 4"/>
          <p:cNvPicPr>
            <a:picLocks noChangeAspect="1"/>
          </p:cNvPicPr>
          <p:nvPr/>
        </p:nvPicPr>
        <p:blipFill>
          <a:blip r:embed="rId2"/>
          <a:stretch>
            <a:fillRect/>
          </a:stretch>
        </p:blipFill>
        <p:spPr>
          <a:xfrm>
            <a:off x="2884714" y="1895029"/>
            <a:ext cx="7086600" cy="733425"/>
          </a:xfrm>
          <a:prstGeom prst="rect">
            <a:avLst/>
          </a:prstGeom>
          <a:ln w="12700">
            <a:miter lim="400000"/>
          </a:ln>
        </p:spPr>
      </p:pic>
      <p:pic>
        <p:nvPicPr>
          <p:cNvPr id="199" name="Picture 6" descr="Picture 6"/>
          <p:cNvPicPr>
            <a:picLocks noChangeAspect="1"/>
          </p:cNvPicPr>
          <p:nvPr/>
        </p:nvPicPr>
        <p:blipFill>
          <a:blip r:embed="rId3"/>
          <a:stretch>
            <a:fillRect/>
          </a:stretch>
        </p:blipFill>
        <p:spPr>
          <a:xfrm>
            <a:off x="7522481" y="3525383"/>
            <a:ext cx="1860551" cy="285751"/>
          </a:xfrm>
          <a:prstGeom prst="rect">
            <a:avLst/>
          </a:prstGeom>
          <a:ln w="12700">
            <a:miter lim="400000"/>
          </a:ln>
        </p:spPr>
      </p:pic>
      <p:pic>
        <p:nvPicPr>
          <p:cNvPr id="200" name="Picture 8" descr="Picture 8"/>
          <p:cNvPicPr>
            <a:picLocks noChangeAspect="1"/>
          </p:cNvPicPr>
          <p:nvPr/>
        </p:nvPicPr>
        <p:blipFill>
          <a:blip r:embed="rId4"/>
          <a:stretch>
            <a:fillRect/>
          </a:stretch>
        </p:blipFill>
        <p:spPr>
          <a:xfrm>
            <a:off x="5261088" y="4295782"/>
            <a:ext cx="6383338" cy="120808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7">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2" nodeType="afterEffect">
                                  <p:stCondLst>
                                    <p:cond delay="0"/>
                                  </p:stCondLst>
                                  <p:iterate>
                                    <p:tmAbs val="0"/>
                                  </p:iterate>
                                  <p:childTnLst>
                                    <p:set>
                                      <p:cBhvr>
                                        <p:cTn id="13" fill="hold"/>
                                        <p:tgtEl>
                                          <p:spTgt spid="197">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iterate>
                                    <p:tmAbs val="0"/>
                                  </p:iterate>
                                  <p:childTnLst>
                                    <p:set>
                                      <p:cBhvr>
                                        <p:cTn id="17" fill="hold"/>
                                        <p:tgtEl>
                                          <p:spTgt spid="197">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3" nodeType="afterEffect">
                                  <p:stCondLst>
                                    <p:cond delay="0"/>
                                  </p:stCondLst>
                                  <p:iterate>
                                    <p:tmAbs val="0"/>
                                  </p:iterate>
                                  <p:childTnLst>
                                    <p:set>
                                      <p:cBhvr>
                                        <p:cTn id="20" fill="hold"/>
                                        <p:tgtEl>
                                          <p:spTgt spid="19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2" nodeType="afterEffect">
                                  <p:stCondLst>
                                    <p:cond delay="0"/>
                                  </p:stCondLst>
                                  <p:iterate>
                                    <p:tmAbs val="0"/>
                                  </p:iterate>
                                  <p:childTnLst>
                                    <p:set>
                                      <p:cBhvr>
                                        <p:cTn id="23" fill="hold"/>
                                        <p:tgtEl>
                                          <p:spTgt spid="197">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2" nodeType="clickEffect">
                                  <p:stCondLst>
                                    <p:cond delay="0"/>
                                  </p:stCondLst>
                                  <p:iterate>
                                    <p:tmAbs val="0"/>
                                  </p:iterate>
                                  <p:childTnLst>
                                    <p:set>
                                      <p:cBhvr>
                                        <p:cTn id="27" fill="hold"/>
                                        <p:tgtEl>
                                          <p:spTgt spid="197">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4" nodeType="afterEffect">
                                  <p:stCondLst>
                                    <p:cond delay="0"/>
                                  </p:stCondLst>
                                  <p:iterate>
                                    <p:tmAbs val="0"/>
                                  </p:iterate>
                                  <p:childTnLst>
                                    <p:set>
                                      <p:cBhvr>
                                        <p:cTn id="30" fill="hold"/>
                                        <p:tgtEl>
                                          <p:spTgt spid="20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2" nodeType="afterEffect">
                                  <p:stCondLst>
                                    <p:cond delay="0"/>
                                  </p:stCondLst>
                                  <p:iterate>
                                    <p:tmAbs val="0"/>
                                  </p:iterate>
                                  <p:childTnLst>
                                    <p:set>
                                      <p:cBhvr>
                                        <p:cTn id="33" fill="hold"/>
                                        <p:tgtEl>
                                          <p:spTgt spid="197">
                                            <p:txEl>
                                              <p:pRg st="8" end="8"/>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2" nodeType="afterEffect">
                                  <p:stCondLst>
                                    <p:cond delay="0"/>
                                  </p:stCondLst>
                                  <p:iterate>
                                    <p:tmAbs val="0"/>
                                  </p:iterate>
                                  <p:childTnLst>
                                    <p:set>
                                      <p:cBhvr>
                                        <p:cTn id="36" fill="hold"/>
                                        <p:tgtEl>
                                          <p:spTgt spid="197">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iterate>
                                    <p:tmAbs val="0"/>
                                  </p:iterate>
                                  <p:childTnLst>
                                    <p:set>
                                      <p:cBhvr>
                                        <p:cTn id="40" fill="hold"/>
                                        <p:tgtEl>
                                          <p:spTgt spid="1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2" build="p" bldLvl="5" animBg="1" advAuto="0"/>
      <p:bldP spid="198" grpId="1" animBg="1" advAuto="0"/>
      <p:bldP spid="199" grpId="3" animBg="1" advAuto="0"/>
      <p:bldP spid="200"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Example</a:t>
            </a:r>
          </a:p>
        </p:txBody>
      </p:sp>
      <p:sp>
        <p:nvSpPr>
          <p:cNvPr id="203" name="Rectangle 3"/>
          <p:cNvSpPr txBox="1">
            <a:spLocks noGrp="1"/>
          </p:cNvSpPr>
          <p:nvPr>
            <p:ph type="body" idx="1"/>
          </p:nvPr>
        </p:nvSpPr>
        <p:spPr>
          <a:xfrm>
            <a:off x="457200" y="1600200"/>
            <a:ext cx="9039771" cy="4800600"/>
          </a:xfrm>
          <a:prstGeom prst="rect">
            <a:avLst/>
          </a:prstGeom>
        </p:spPr>
        <p:txBody>
          <a:bodyPr/>
          <a:lstStyle/>
          <a:p>
            <a:pPr marL="281163" indent="-281163" defTabSz="749808">
              <a:spcBef>
                <a:spcPts val="400"/>
              </a:spcBef>
              <a:defRPr sz="1968">
                <a:latin typeface="Palatino"/>
                <a:ea typeface="Palatino"/>
                <a:cs typeface="Palatino"/>
                <a:sym typeface="Palatino"/>
              </a:defRPr>
            </a:pPr>
            <a:r>
              <a:t>We’ll get a bunch of samples from the BN:</a:t>
            </a:r>
          </a:p>
          <a:p>
            <a:pPr marL="234304" lvl="1"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34304" lvl="1"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34304" lvl="1"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34304" lvl="1"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34304" lvl="1"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81163" indent="-281163" defTabSz="749808">
              <a:spcBef>
                <a:spcPts val="400"/>
              </a:spcBef>
              <a:defRPr sz="1968">
                <a:latin typeface="Palatino"/>
                <a:ea typeface="Palatino"/>
                <a:cs typeface="Palatino"/>
                <a:sym typeface="Palatino"/>
              </a:defRPr>
            </a:pPr>
            <a:r>
              <a:t>If we want to know P(W)</a:t>
            </a:r>
          </a:p>
          <a:p>
            <a:pPr marL="609188" lvl="1" indent="-234304" defTabSz="749808">
              <a:spcBef>
                <a:spcPts val="300"/>
              </a:spcBef>
              <a:buClr>
                <a:srgbClr val="000000"/>
              </a:buClr>
              <a:defRPr sz="1640">
                <a:solidFill>
                  <a:srgbClr val="000000"/>
                </a:solidFill>
                <a:latin typeface="Palatino"/>
                <a:ea typeface="Palatino"/>
                <a:cs typeface="Palatino"/>
                <a:sym typeface="Palatino"/>
              </a:defRPr>
            </a:pPr>
            <a:r>
              <a:t>We have counts &lt;+w:4, -w:1&gt;</a:t>
            </a:r>
            <a:endParaRPr sz="2296"/>
          </a:p>
          <a:p>
            <a:pPr marL="609188" lvl="1" indent="-234304" defTabSz="749808">
              <a:spcBef>
                <a:spcPts val="300"/>
              </a:spcBef>
              <a:buClr>
                <a:srgbClr val="000000"/>
              </a:buClr>
              <a:defRPr sz="1640">
                <a:solidFill>
                  <a:srgbClr val="000000"/>
                </a:solidFill>
                <a:latin typeface="Palatino"/>
                <a:ea typeface="Palatino"/>
                <a:cs typeface="Palatino"/>
                <a:sym typeface="Palatino"/>
              </a:defRPr>
            </a:pPr>
            <a:r>
              <a:t>Normalize to get P(W) = &lt;+w:0.8, -w:0.2&gt;</a:t>
            </a:r>
            <a:endParaRPr sz="2296"/>
          </a:p>
          <a:p>
            <a:pPr marL="609188" lvl="1" indent="-234304" defTabSz="749808">
              <a:spcBef>
                <a:spcPts val="300"/>
              </a:spcBef>
              <a:buClr>
                <a:srgbClr val="000000"/>
              </a:buClr>
              <a:defRPr sz="1640">
                <a:solidFill>
                  <a:srgbClr val="000000"/>
                </a:solidFill>
                <a:latin typeface="Palatino"/>
                <a:ea typeface="Palatino"/>
                <a:cs typeface="Palatino"/>
                <a:sym typeface="Palatino"/>
              </a:defRPr>
            </a:pPr>
            <a:r>
              <a:t>This will get closer to the true distribution with more samples</a:t>
            </a:r>
            <a:endParaRPr sz="2296"/>
          </a:p>
          <a:p>
            <a:pPr marL="609188" lvl="1" indent="-234304" defTabSz="749808">
              <a:spcBef>
                <a:spcPts val="300"/>
              </a:spcBef>
              <a:buClr>
                <a:srgbClr val="000000"/>
              </a:buClr>
              <a:defRPr sz="1640">
                <a:solidFill>
                  <a:srgbClr val="000000"/>
                </a:solidFill>
                <a:latin typeface="Palatino"/>
                <a:ea typeface="Palatino"/>
                <a:cs typeface="Palatino"/>
                <a:sym typeface="Palatino"/>
              </a:defRPr>
            </a:pPr>
            <a:r>
              <a:t>Can estimate anything else, too</a:t>
            </a:r>
            <a:endParaRPr sz="2296"/>
          </a:p>
          <a:p>
            <a:pPr marL="984073" lvl="2" indent="-234304" defTabSz="749808">
              <a:spcBef>
                <a:spcPts val="300"/>
              </a:spcBef>
              <a:buClr>
                <a:srgbClr val="000000"/>
              </a:buClr>
              <a:defRPr sz="1640">
                <a:solidFill>
                  <a:srgbClr val="000000"/>
                </a:solidFill>
                <a:latin typeface="Palatino"/>
                <a:ea typeface="Palatino"/>
                <a:cs typeface="Palatino"/>
                <a:sym typeface="Palatino"/>
              </a:defRPr>
            </a:pPr>
            <a:r>
              <a:t>P(C | +w)?   P(C | +r, +w)?  </a:t>
            </a:r>
          </a:p>
          <a:p>
            <a:pPr marL="984073" lvl="2" indent="-234304" defTabSz="749808">
              <a:spcBef>
                <a:spcPts val="300"/>
              </a:spcBef>
              <a:buClr>
                <a:srgbClr val="000000"/>
              </a:buClr>
              <a:defRPr sz="1640">
                <a:solidFill>
                  <a:srgbClr val="000000"/>
                </a:solidFill>
                <a:latin typeface="Palatino"/>
                <a:ea typeface="Palatino"/>
                <a:cs typeface="Palatino"/>
                <a:sym typeface="Palatino"/>
              </a:defRPr>
            </a:pPr>
            <a:r>
              <a:t>Can also use this to estimate expected value of f(X) - Monte Carlo Estimation</a:t>
            </a:r>
          </a:p>
          <a:p>
            <a:pPr marL="609188" lvl="1" indent="-234304" defTabSz="749808">
              <a:spcBef>
                <a:spcPts val="300"/>
              </a:spcBef>
              <a:buClr>
                <a:srgbClr val="000000"/>
              </a:buClr>
              <a:defRPr sz="1640">
                <a:solidFill>
                  <a:srgbClr val="000000"/>
                </a:solidFill>
                <a:latin typeface="Palatino"/>
                <a:ea typeface="Palatino"/>
                <a:cs typeface="Palatino"/>
                <a:sym typeface="Palatino"/>
              </a:defRPr>
            </a:pPr>
            <a:r>
              <a:t>What about P(C | -r, -w)?</a:t>
            </a:r>
          </a:p>
        </p:txBody>
      </p:sp>
      <p:grpSp>
        <p:nvGrpSpPr>
          <p:cNvPr id="220" name="Group 16"/>
          <p:cNvGrpSpPr/>
          <p:nvPr/>
        </p:nvGrpSpPr>
        <p:grpSpPr>
          <a:xfrm>
            <a:off x="7315200" y="1905000"/>
            <a:ext cx="1652498" cy="1447799"/>
            <a:chOff x="0" y="0"/>
            <a:chExt cx="1652498" cy="1447797"/>
          </a:xfrm>
        </p:grpSpPr>
        <p:grpSp>
          <p:nvGrpSpPr>
            <p:cNvPr id="206" name="Oval 4"/>
            <p:cNvGrpSpPr/>
            <p:nvPr/>
          </p:nvGrpSpPr>
          <p:grpSpPr>
            <a:xfrm>
              <a:off x="-1" y="526472"/>
              <a:ext cx="438727" cy="438727"/>
              <a:chOff x="0" y="0"/>
              <a:chExt cx="438725" cy="438725"/>
            </a:xfrm>
          </p:grpSpPr>
          <p:sp>
            <p:nvSpPr>
              <p:cNvPr id="204"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05" name="S"/>
              <p:cNvSpPr txBox="1"/>
              <p:nvPr/>
            </p:nvSpPr>
            <p:spPr>
              <a:xfrm>
                <a:off x="112319" y="40293"/>
                <a:ext cx="214088"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209" name="Oval 4"/>
            <p:cNvGrpSpPr/>
            <p:nvPr/>
          </p:nvGrpSpPr>
          <p:grpSpPr>
            <a:xfrm>
              <a:off x="1213772" y="526472"/>
              <a:ext cx="438727" cy="438727"/>
              <a:chOff x="0" y="0"/>
              <a:chExt cx="438725" cy="438725"/>
            </a:xfrm>
          </p:grpSpPr>
          <p:sp>
            <p:nvSpPr>
              <p:cNvPr id="207" name="Circle"/>
              <p:cNvSpPr/>
              <p:nvPr/>
            </p:nvSpPr>
            <p:spPr>
              <a:xfrm>
                <a:off x="0" y="0"/>
                <a:ext cx="438726" cy="43872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08" name="R"/>
              <p:cNvSpPr txBox="1"/>
              <p:nvPr/>
            </p:nvSpPr>
            <p:spPr>
              <a:xfrm>
                <a:off x="100766" y="40293"/>
                <a:ext cx="237194"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212" name="Oval 4"/>
            <p:cNvGrpSpPr/>
            <p:nvPr/>
          </p:nvGrpSpPr>
          <p:grpSpPr>
            <a:xfrm>
              <a:off x="614217" y="1009072"/>
              <a:ext cx="438727" cy="438727"/>
              <a:chOff x="0" y="0"/>
              <a:chExt cx="438725" cy="438725"/>
            </a:xfrm>
          </p:grpSpPr>
          <p:sp>
            <p:nvSpPr>
              <p:cNvPr id="210"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11" name="W"/>
              <p:cNvSpPr txBox="1"/>
              <p:nvPr/>
            </p:nvSpPr>
            <p:spPr>
              <a:xfrm>
                <a:off x="69903" y="40293"/>
                <a:ext cx="29892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213"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14"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217" name="Oval 4"/>
            <p:cNvGrpSpPr/>
            <p:nvPr/>
          </p:nvGrpSpPr>
          <p:grpSpPr>
            <a:xfrm>
              <a:off x="614217" y="0"/>
              <a:ext cx="438727" cy="438727"/>
              <a:chOff x="0" y="0"/>
              <a:chExt cx="438725" cy="438725"/>
            </a:xfrm>
          </p:grpSpPr>
          <p:sp>
            <p:nvSpPr>
              <p:cNvPr id="215"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16" name="C"/>
              <p:cNvSpPr txBox="1"/>
              <p:nvPr/>
            </p:nvSpPr>
            <p:spPr>
              <a:xfrm>
                <a:off x="98925" y="40293"/>
                <a:ext cx="240876"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218"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19"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0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0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Rejection Sampling</a:t>
            </a:r>
          </a:p>
        </p:txBody>
      </p:sp>
      <p:pic>
        <p:nvPicPr>
          <p:cNvPr id="223" name="Picture 4" descr="Picture 4"/>
          <p:cNvPicPr>
            <a:picLocks noChangeAspect="1"/>
          </p:cNvPicPr>
          <p:nvPr/>
        </p:nvPicPr>
        <p:blipFill>
          <a:blip r:embed="rId2"/>
          <a:stretch>
            <a:fillRect/>
          </a:stretch>
        </p:blipFill>
        <p:spPr>
          <a:xfrm>
            <a:off x="76200" y="2782858"/>
            <a:ext cx="12039598" cy="313305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Rejection Sampling</a:t>
            </a:r>
          </a:p>
        </p:txBody>
      </p:sp>
      <p:sp>
        <p:nvSpPr>
          <p:cNvPr id="227" name="Rectangle 3"/>
          <p:cNvSpPr txBox="1">
            <a:spLocks noGrp="1"/>
          </p:cNvSpPr>
          <p:nvPr>
            <p:ph type="body" sz="half" idx="1"/>
          </p:nvPr>
        </p:nvSpPr>
        <p:spPr>
          <a:xfrm>
            <a:off x="990600" y="1600200"/>
            <a:ext cx="5867400" cy="4525963"/>
          </a:xfrm>
          <a:prstGeom prst="rect">
            <a:avLst/>
          </a:prstGeom>
        </p:spPr>
        <p:txBody>
          <a:bodyPr/>
          <a:lstStyle/>
          <a:p>
            <a:pPr marL="315451" indent="-315451" defTabSz="841247">
              <a:spcBef>
                <a:spcPts val="600"/>
              </a:spcBef>
              <a:defRPr sz="2576">
                <a:latin typeface="Palatino"/>
                <a:ea typeface="Palatino"/>
                <a:cs typeface="Palatino"/>
                <a:sym typeface="Palatino"/>
              </a:defRPr>
            </a:pPr>
            <a:r>
              <a:rPr dirty="0"/>
              <a:t>Let’s say we want P(C)</a:t>
            </a:r>
          </a:p>
          <a:p>
            <a:pPr marL="683479" lvl="1" indent="-262878" defTabSz="841247">
              <a:spcBef>
                <a:spcPts val="500"/>
              </a:spcBef>
              <a:buClr>
                <a:srgbClr val="000000"/>
              </a:buClr>
              <a:defRPr sz="2208">
                <a:solidFill>
                  <a:srgbClr val="000000"/>
                </a:solidFill>
                <a:latin typeface="Palatino"/>
                <a:ea typeface="Palatino"/>
                <a:cs typeface="Palatino"/>
                <a:sym typeface="Palatino"/>
              </a:defRPr>
            </a:pPr>
            <a:r>
              <a:rPr dirty="0"/>
              <a:t>Just tally counts of C as we go</a:t>
            </a:r>
            <a:endParaRPr sz="2576" dirty="0"/>
          </a:p>
          <a:p>
            <a:pPr marL="1051506" lvl="2" indent="-210301" defTabSz="841247">
              <a:spcBef>
                <a:spcPts val="500"/>
              </a:spcBef>
              <a:defRPr sz="1840">
                <a:solidFill>
                  <a:srgbClr val="000000"/>
                </a:solidFill>
                <a:latin typeface="Palatino"/>
                <a:ea typeface="Palatino"/>
                <a:cs typeface="Palatino"/>
                <a:sym typeface="Palatino"/>
              </a:defRPr>
            </a:pPr>
            <a:endParaRPr sz="2576" dirty="0"/>
          </a:p>
          <a:p>
            <a:pPr marL="315451" indent="-315451" defTabSz="841247">
              <a:spcBef>
                <a:spcPts val="600"/>
              </a:spcBef>
              <a:defRPr sz="2576">
                <a:latin typeface="Palatino"/>
                <a:ea typeface="Palatino"/>
                <a:cs typeface="Palatino"/>
                <a:sym typeface="Palatino"/>
              </a:defRPr>
            </a:pPr>
            <a:r>
              <a:rPr dirty="0"/>
              <a:t>Let’s say we want P(C | +s)</a:t>
            </a:r>
          </a:p>
          <a:p>
            <a:pPr marL="683479" lvl="1" indent="-262878" defTabSz="841247">
              <a:spcBef>
                <a:spcPts val="500"/>
              </a:spcBef>
              <a:buClr>
                <a:srgbClr val="000000"/>
              </a:buClr>
              <a:defRPr sz="2208">
                <a:solidFill>
                  <a:srgbClr val="000000"/>
                </a:solidFill>
                <a:latin typeface="Palatino"/>
                <a:ea typeface="Palatino"/>
                <a:cs typeface="Palatino"/>
                <a:sym typeface="Palatino"/>
              </a:defRPr>
            </a:pPr>
            <a:r>
              <a:rPr dirty="0"/>
              <a:t>Same thing: tally C outcomes, but ignore (reject) samples which don’t have S=+s</a:t>
            </a:r>
          </a:p>
          <a:p>
            <a:pPr marL="683479" lvl="1" indent="-262878" defTabSz="841247">
              <a:spcBef>
                <a:spcPts val="500"/>
              </a:spcBef>
              <a:buClr>
                <a:srgbClr val="000000"/>
              </a:buClr>
              <a:defRPr sz="2208">
                <a:solidFill>
                  <a:srgbClr val="000000"/>
                </a:solidFill>
                <a:latin typeface="Palatino"/>
                <a:ea typeface="Palatino"/>
                <a:cs typeface="Palatino"/>
                <a:sym typeface="Palatino"/>
              </a:defRPr>
            </a:pPr>
            <a:r>
              <a:rPr dirty="0"/>
              <a:t>This is called rejection sampling</a:t>
            </a:r>
          </a:p>
          <a:p>
            <a:pPr marL="683479" lvl="1" indent="-262878" defTabSz="841247">
              <a:spcBef>
                <a:spcPts val="500"/>
              </a:spcBef>
              <a:buClr>
                <a:srgbClr val="000000"/>
              </a:buClr>
              <a:defRPr sz="2208">
                <a:solidFill>
                  <a:srgbClr val="000000"/>
                </a:solidFill>
                <a:latin typeface="Palatino"/>
                <a:ea typeface="Palatino"/>
                <a:cs typeface="Palatino"/>
                <a:sym typeface="Palatino"/>
              </a:defRPr>
            </a:pPr>
            <a:r>
              <a:rPr dirty="0"/>
              <a:t>We can toss out samples early</a:t>
            </a:r>
            <a:r>
              <a:rPr lang="en-US" dirty="0"/>
              <a:t>!</a:t>
            </a:r>
            <a:endParaRPr sz="2576" dirty="0"/>
          </a:p>
          <a:p>
            <a:pPr marL="683479" lvl="1" indent="-262878" defTabSz="841247">
              <a:spcBef>
                <a:spcPts val="500"/>
              </a:spcBef>
              <a:buClr>
                <a:srgbClr val="000000"/>
              </a:buClr>
              <a:defRPr sz="2208">
                <a:solidFill>
                  <a:srgbClr val="000000"/>
                </a:solidFill>
                <a:latin typeface="Palatino"/>
                <a:ea typeface="Palatino"/>
                <a:cs typeface="Palatino"/>
                <a:sym typeface="Palatino"/>
              </a:defRPr>
            </a:pPr>
            <a:r>
              <a:rPr dirty="0"/>
              <a:t>It is also consistent for conditional probabilities (i.e., correct in the limit)</a:t>
            </a:r>
          </a:p>
        </p:txBody>
      </p:sp>
      <p:grpSp>
        <p:nvGrpSpPr>
          <p:cNvPr id="244" name="Group 17"/>
          <p:cNvGrpSpPr/>
          <p:nvPr/>
        </p:nvGrpSpPr>
        <p:grpSpPr>
          <a:xfrm>
            <a:off x="8253500" y="2133600"/>
            <a:ext cx="1652499" cy="1447799"/>
            <a:chOff x="0" y="0"/>
            <a:chExt cx="1652498" cy="1447797"/>
          </a:xfrm>
        </p:grpSpPr>
        <p:grpSp>
          <p:nvGrpSpPr>
            <p:cNvPr id="230" name="Oval 4"/>
            <p:cNvGrpSpPr/>
            <p:nvPr/>
          </p:nvGrpSpPr>
          <p:grpSpPr>
            <a:xfrm>
              <a:off x="-1" y="526472"/>
              <a:ext cx="438727" cy="438727"/>
              <a:chOff x="0" y="0"/>
              <a:chExt cx="438725" cy="438725"/>
            </a:xfrm>
          </p:grpSpPr>
          <p:sp>
            <p:nvSpPr>
              <p:cNvPr id="228"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29" name="S"/>
              <p:cNvSpPr txBox="1"/>
              <p:nvPr/>
            </p:nvSpPr>
            <p:spPr>
              <a:xfrm>
                <a:off x="112319" y="40293"/>
                <a:ext cx="214088"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233" name="Oval 4"/>
            <p:cNvGrpSpPr/>
            <p:nvPr/>
          </p:nvGrpSpPr>
          <p:grpSpPr>
            <a:xfrm>
              <a:off x="1213772" y="526472"/>
              <a:ext cx="438727" cy="438727"/>
              <a:chOff x="0" y="0"/>
              <a:chExt cx="438725" cy="438725"/>
            </a:xfrm>
          </p:grpSpPr>
          <p:sp>
            <p:nvSpPr>
              <p:cNvPr id="231" name="Circle"/>
              <p:cNvSpPr/>
              <p:nvPr/>
            </p:nvSpPr>
            <p:spPr>
              <a:xfrm>
                <a:off x="0" y="0"/>
                <a:ext cx="438726" cy="43872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32" name="R"/>
              <p:cNvSpPr txBox="1"/>
              <p:nvPr/>
            </p:nvSpPr>
            <p:spPr>
              <a:xfrm>
                <a:off x="100766" y="40293"/>
                <a:ext cx="237194"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236" name="Oval 4"/>
            <p:cNvGrpSpPr/>
            <p:nvPr/>
          </p:nvGrpSpPr>
          <p:grpSpPr>
            <a:xfrm>
              <a:off x="614217" y="1009072"/>
              <a:ext cx="438727" cy="438727"/>
              <a:chOff x="0" y="0"/>
              <a:chExt cx="438725" cy="438725"/>
            </a:xfrm>
          </p:grpSpPr>
          <p:sp>
            <p:nvSpPr>
              <p:cNvPr id="234"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35" name="W"/>
              <p:cNvSpPr txBox="1"/>
              <p:nvPr/>
            </p:nvSpPr>
            <p:spPr>
              <a:xfrm>
                <a:off x="69903" y="40293"/>
                <a:ext cx="29892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237"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38"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241" name="Oval 4"/>
            <p:cNvGrpSpPr/>
            <p:nvPr/>
          </p:nvGrpSpPr>
          <p:grpSpPr>
            <a:xfrm>
              <a:off x="614217" y="0"/>
              <a:ext cx="438727" cy="438727"/>
              <a:chOff x="0" y="0"/>
              <a:chExt cx="438725" cy="438725"/>
            </a:xfrm>
          </p:grpSpPr>
          <p:sp>
            <p:nvSpPr>
              <p:cNvPr id="239"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40" name="C"/>
              <p:cNvSpPr txBox="1"/>
              <p:nvPr/>
            </p:nvSpPr>
            <p:spPr>
              <a:xfrm>
                <a:off x="98925" y="40293"/>
                <a:ext cx="240876"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242"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43"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7">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27">
                                            <p:txEl>
                                              <p:pRg st="5" end="5"/>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227">
                                            <p:txEl>
                                              <p:pRg st="6" end="6"/>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Rejection Sampling</a:t>
            </a:r>
          </a:p>
        </p:txBody>
      </p:sp>
      <p:sp>
        <p:nvSpPr>
          <p:cNvPr id="247" name="Content Placeholder 2"/>
          <p:cNvSpPr txBox="1">
            <a:spLocks noGrp="1"/>
          </p:cNvSpPr>
          <p:nvPr>
            <p:ph type="body" sz="quarter" idx="1"/>
          </p:nvPr>
        </p:nvSpPr>
        <p:spPr>
          <a:xfrm>
            <a:off x="3429000" y="1295400"/>
            <a:ext cx="6096000" cy="2438400"/>
          </a:xfrm>
          <a:prstGeom prst="rect">
            <a:avLst/>
          </a:prstGeom>
          <a:ln w="28575">
            <a:solidFill>
              <a:srgbClr val="000000"/>
            </a:solidFill>
            <a:miter lim="800000"/>
          </a:ln>
        </p:spPr>
        <p:txBody>
          <a:bodyPr/>
          <a:lstStyle/>
          <a:p>
            <a:pPr marL="301736" indent="-301736" defTabSz="804672">
              <a:spcBef>
                <a:spcPts val="400"/>
              </a:spcBef>
              <a:defRPr sz="1760">
                <a:latin typeface="Palatino"/>
                <a:ea typeface="Palatino"/>
                <a:cs typeface="Palatino"/>
                <a:sym typeface="Palatino"/>
              </a:defRPr>
            </a:pPr>
            <a:r>
              <a:t>Input: evidence instantiation</a:t>
            </a:r>
          </a:p>
          <a:p>
            <a:pPr marL="301736" indent="-301736" defTabSz="804672">
              <a:spcBef>
                <a:spcPts val="400"/>
              </a:spcBef>
              <a:defRPr sz="1760">
                <a:latin typeface="Palatino"/>
                <a:ea typeface="Palatino"/>
                <a:cs typeface="Palatino"/>
                <a:sym typeface="Palatino"/>
              </a:defRPr>
            </a:pPr>
            <a:r>
              <a:t>For i = 1, 2, …, n in topological order</a:t>
            </a:r>
          </a:p>
          <a:p>
            <a:pPr marL="1005788" lvl="2" indent="-201158" defTabSz="804672">
              <a:spcBef>
                <a:spcPts val="500"/>
              </a:spcBef>
              <a:defRPr sz="528">
                <a:solidFill>
                  <a:srgbClr val="000000"/>
                </a:solidFill>
                <a:latin typeface="Palatino"/>
                <a:ea typeface="Palatino"/>
                <a:cs typeface="Palatino"/>
                <a:sym typeface="Palatino"/>
              </a:defRPr>
            </a:pPr>
            <a:endParaRPr/>
          </a:p>
          <a:p>
            <a:pPr marL="653763" lvl="1" indent="-251448" defTabSz="804672">
              <a:spcBef>
                <a:spcPts val="300"/>
              </a:spcBef>
              <a:buClr>
                <a:srgbClr val="000000"/>
              </a:buClr>
              <a:defRPr sz="1584">
                <a:solidFill>
                  <a:srgbClr val="000000"/>
                </a:solidFill>
                <a:latin typeface="Palatino"/>
                <a:ea typeface="Palatino"/>
                <a:cs typeface="Palatino"/>
                <a:sym typeface="Palatino"/>
              </a:defRPr>
            </a:pPr>
            <a:r>
              <a:t>Sample x</a:t>
            </a:r>
            <a:r>
              <a:rPr baseline="-27590"/>
              <a:t>i</a:t>
            </a:r>
            <a:r>
              <a:t> from P(X</a:t>
            </a:r>
            <a:r>
              <a:rPr baseline="-27590"/>
              <a:t>i</a:t>
            </a:r>
            <a:r>
              <a:t> | Parents(X</a:t>
            </a:r>
            <a:r>
              <a:rPr baseline="-27590"/>
              <a:t>i</a:t>
            </a:r>
            <a:r>
              <a:t>))</a:t>
            </a:r>
            <a:endParaRPr sz="528"/>
          </a:p>
          <a:p>
            <a:pPr marL="653763" lvl="1" indent="-251448" defTabSz="804672">
              <a:spcBef>
                <a:spcPts val="300"/>
              </a:spcBef>
              <a:buClr>
                <a:srgbClr val="000000"/>
              </a:buClr>
              <a:defRPr sz="1584">
                <a:solidFill>
                  <a:srgbClr val="000000"/>
                </a:solidFill>
                <a:latin typeface="Palatino"/>
                <a:ea typeface="Palatino"/>
                <a:cs typeface="Palatino"/>
                <a:sym typeface="Palatino"/>
              </a:defRPr>
            </a:pPr>
            <a:r>
              <a:t>If x</a:t>
            </a:r>
            <a:r>
              <a:rPr baseline="-27590"/>
              <a:t>i</a:t>
            </a:r>
            <a:r>
              <a:t> not consistent with evidence</a:t>
            </a:r>
            <a:endParaRPr sz="2464"/>
          </a:p>
          <a:p>
            <a:pPr marL="1005788" lvl="2" indent="-201158" defTabSz="804672">
              <a:spcBef>
                <a:spcPts val="300"/>
              </a:spcBef>
              <a:defRPr sz="1408">
                <a:solidFill>
                  <a:srgbClr val="000000"/>
                </a:solidFill>
                <a:latin typeface="Palatino"/>
                <a:ea typeface="Palatino"/>
                <a:cs typeface="Palatino"/>
                <a:sym typeface="Palatino"/>
              </a:defRPr>
            </a:pPr>
            <a:r>
              <a:t>Reject: return – no sample is generated in this cycle</a:t>
            </a:r>
            <a:endParaRPr sz="2112"/>
          </a:p>
          <a:p>
            <a:pPr marL="653763" lvl="1" indent="-251448" defTabSz="804672">
              <a:spcBef>
                <a:spcPts val="500"/>
              </a:spcBef>
              <a:buClr>
                <a:srgbClr val="000000"/>
              </a:buClr>
              <a:defRPr sz="528">
                <a:solidFill>
                  <a:srgbClr val="000000"/>
                </a:solidFill>
                <a:latin typeface="Palatino"/>
                <a:ea typeface="Palatino"/>
                <a:cs typeface="Palatino"/>
                <a:sym typeface="Palatino"/>
              </a:defRPr>
            </a:pPr>
            <a:endParaRPr sz="2112"/>
          </a:p>
          <a:p>
            <a:pPr marL="301736" indent="-301736" defTabSz="804672">
              <a:spcBef>
                <a:spcPts val="400"/>
              </a:spcBef>
              <a:defRPr sz="1760">
                <a:latin typeface="Palatino"/>
                <a:ea typeface="Palatino"/>
                <a:cs typeface="Palatino"/>
                <a:sym typeface="Palatino"/>
              </a:defRPr>
            </a:pPr>
            <a:r>
              <a:t>Return (x</a:t>
            </a:r>
            <a:r>
              <a:rPr baseline="-27590"/>
              <a:t>1</a:t>
            </a:r>
            <a:r>
              <a:t>, x</a:t>
            </a:r>
            <a:r>
              <a:rPr baseline="-27590"/>
              <a:t>2</a:t>
            </a:r>
            <a:r>
              <a:t>, …, x</a:t>
            </a:r>
            <a:r>
              <a:rPr baseline="-27590"/>
              <a:t>n</a:t>
            </a:r>
            <a:r>
              <a:t>)</a:t>
            </a:r>
          </a:p>
        </p:txBody>
      </p:sp>
      <p:pic>
        <p:nvPicPr>
          <p:cNvPr id="248" name="Picture 3" descr="Picture 3"/>
          <p:cNvPicPr>
            <a:picLocks noChangeAspect="1"/>
          </p:cNvPicPr>
          <p:nvPr/>
        </p:nvPicPr>
        <p:blipFill>
          <a:blip r:embed="rId2"/>
          <a:stretch>
            <a:fillRect/>
          </a:stretch>
        </p:blipFill>
        <p:spPr>
          <a:xfrm>
            <a:off x="1371602" y="4319828"/>
            <a:ext cx="9753597" cy="253817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pic>
        <p:nvPicPr>
          <p:cNvPr id="251" name="Picture 4" descr="Picture 4"/>
          <p:cNvPicPr>
            <a:picLocks noChangeAspect="1"/>
          </p:cNvPicPr>
          <p:nvPr/>
        </p:nvPicPr>
        <p:blipFill>
          <a:blip r:embed="rId2"/>
          <a:stretch>
            <a:fillRect/>
          </a:stretch>
        </p:blipFill>
        <p:spPr>
          <a:xfrm>
            <a:off x="152400" y="3337640"/>
            <a:ext cx="12192000" cy="2910760"/>
          </a:xfrm>
          <a:prstGeom prst="rect">
            <a:avLst/>
          </a:prstGeom>
          <a:ln w="12700">
            <a:miter lim="400000"/>
          </a:ln>
        </p:spPr>
      </p:pic>
      <p:pic>
        <p:nvPicPr>
          <p:cNvPr id="252" name="Picture 3" descr="Picture 3"/>
          <p:cNvPicPr>
            <a:picLocks noChangeAspect="1"/>
          </p:cNvPicPr>
          <p:nvPr/>
        </p:nvPicPr>
        <p:blipFill>
          <a:blip r:embed="rId3"/>
          <a:stretch>
            <a:fillRect/>
          </a:stretch>
        </p:blipFill>
        <p:spPr>
          <a:xfrm>
            <a:off x="3429000" y="1676400"/>
            <a:ext cx="2622550" cy="209804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3"/>
          <p:cNvSpPr txBox="1"/>
          <p:nvPr/>
        </p:nvSpPr>
        <p:spPr>
          <a:xfrm>
            <a:off x="6141718" y="1524000"/>
            <a:ext cx="5852165" cy="1869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882" indent="-342882">
              <a:lnSpc>
                <a:spcPct val="90000"/>
              </a:lnSpc>
              <a:spcBef>
                <a:spcPts val="500"/>
              </a:spcBef>
              <a:buClr>
                <a:schemeClr val="accent2"/>
              </a:buClr>
              <a:buSzPct val="100000"/>
              <a:buChar char="▪"/>
              <a:defRPr sz="2400">
                <a:solidFill>
                  <a:schemeClr val="accent2"/>
                </a:solidFill>
                <a:latin typeface="Palatino"/>
                <a:ea typeface="Palatino"/>
                <a:cs typeface="Palatino"/>
                <a:sym typeface="Palatino"/>
              </a:defRPr>
            </a:pPr>
            <a:r>
              <a:t>Idea: fix evidence variables and sample the rest</a:t>
            </a:r>
            <a:endParaRPr sz="3200"/>
          </a:p>
          <a:p>
            <a:pPr marL="742912" lvl="1" indent="-285737">
              <a:lnSpc>
                <a:spcPct val="90000"/>
              </a:lnSpc>
              <a:spcBef>
                <a:spcPts val="400"/>
              </a:spcBef>
              <a:buClr>
                <a:srgbClr val="000000"/>
              </a:buClr>
              <a:buSzPct val="100000"/>
              <a:buChar char="▪"/>
              <a:defRPr sz="2000">
                <a:latin typeface="Palatino"/>
                <a:ea typeface="Palatino"/>
                <a:cs typeface="Palatino"/>
                <a:sym typeface="Palatino"/>
              </a:defRPr>
            </a:pPr>
            <a:r>
              <a:t>Problem: sample distribution not consistent!</a:t>
            </a:r>
            <a:endParaRPr sz="2800"/>
          </a:p>
          <a:p>
            <a:pPr marL="742912" lvl="1" indent="-285737">
              <a:lnSpc>
                <a:spcPct val="90000"/>
              </a:lnSpc>
              <a:spcBef>
                <a:spcPts val="400"/>
              </a:spcBef>
              <a:buClr>
                <a:srgbClr val="000000"/>
              </a:buClr>
              <a:buSzPct val="100000"/>
              <a:buChar char="▪"/>
              <a:defRPr sz="2000">
                <a:latin typeface="Palatino"/>
                <a:ea typeface="Palatino"/>
                <a:cs typeface="Palatino"/>
                <a:sym typeface="Palatino"/>
              </a:defRPr>
            </a:pPr>
            <a:r>
              <a:t>Solution: weight by probability of evidence given parents</a:t>
            </a:r>
          </a:p>
        </p:txBody>
      </p:sp>
      <p:sp>
        <p:nvSpPr>
          <p:cNvPr id="255"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sp>
        <p:nvSpPr>
          <p:cNvPr id="256" name="Rectangle 3"/>
          <p:cNvSpPr txBox="1">
            <a:spLocks noGrp="1"/>
          </p:cNvSpPr>
          <p:nvPr>
            <p:ph type="body" sz="half" idx="1"/>
          </p:nvPr>
        </p:nvSpPr>
        <p:spPr>
          <a:xfrm>
            <a:off x="228600" y="1524000"/>
            <a:ext cx="5867400" cy="5029200"/>
          </a:xfrm>
          <a:prstGeom prst="rect">
            <a:avLst/>
          </a:prstGeom>
        </p:spPr>
        <p:txBody>
          <a:bodyPr/>
          <a:lstStyle/>
          <a:p>
            <a:pPr marL="342882" indent="-342882">
              <a:lnSpc>
                <a:spcPct val="90000"/>
              </a:lnSpc>
              <a:spcBef>
                <a:spcPts val="500"/>
              </a:spcBef>
              <a:defRPr sz="2400">
                <a:latin typeface="Palatino"/>
                <a:ea typeface="Palatino"/>
                <a:cs typeface="Palatino"/>
                <a:sym typeface="Palatino"/>
              </a:defRPr>
            </a:pPr>
            <a:r>
              <a:t>Problem with rejection sampling:</a:t>
            </a:r>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If evidence is unlikely, rejects lots of samples</a:t>
            </a:r>
            <a:endParaRPr sz="2800"/>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Consider P( Shape | blue )</a:t>
            </a:r>
          </a:p>
        </p:txBody>
      </p:sp>
      <p:sp>
        <p:nvSpPr>
          <p:cNvPr id="278" name="AutoShape 5"/>
          <p:cNvSpPr/>
          <p:nvPr/>
        </p:nvSpPr>
        <p:spPr>
          <a:xfrm>
            <a:off x="7408862" y="3944938"/>
            <a:ext cx="958851"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w="28575">
            <a:solidFill>
              <a:srgbClr val="000000"/>
            </a:solidFill>
            <a:tailEnd type="triangle"/>
          </a:ln>
        </p:spPr>
        <p:txBody>
          <a:bodyPr/>
          <a:lstStyle/>
          <a:p>
            <a:endParaRPr/>
          </a:p>
        </p:txBody>
      </p:sp>
      <p:grpSp>
        <p:nvGrpSpPr>
          <p:cNvPr id="260" name="Oval 6"/>
          <p:cNvGrpSpPr/>
          <p:nvPr/>
        </p:nvGrpSpPr>
        <p:grpSpPr>
          <a:xfrm>
            <a:off x="6172199" y="3657599"/>
            <a:ext cx="1222378" cy="574678"/>
            <a:chOff x="0" y="0"/>
            <a:chExt cx="1222376" cy="574676"/>
          </a:xfrm>
        </p:grpSpPr>
        <p:sp>
          <p:nvSpPr>
            <p:cNvPr id="258"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259" name="Shape"/>
            <p:cNvSpPr txBox="1"/>
            <p:nvPr/>
          </p:nvSpPr>
          <p:spPr>
            <a:xfrm>
              <a:off x="255619" y="108267"/>
              <a:ext cx="711137"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Shape</a:t>
              </a:r>
            </a:p>
          </p:txBody>
        </p:sp>
      </p:grpSp>
      <p:grpSp>
        <p:nvGrpSpPr>
          <p:cNvPr id="263" name="Oval 7"/>
          <p:cNvGrpSpPr/>
          <p:nvPr/>
        </p:nvGrpSpPr>
        <p:grpSpPr>
          <a:xfrm>
            <a:off x="8381999" y="3657599"/>
            <a:ext cx="1222378" cy="574678"/>
            <a:chOff x="0" y="0"/>
            <a:chExt cx="1222376" cy="574676"/>
          </a:xfrm>
        </p:grpSpPr>
        <p:sp>
          <p:nvSpPr>
            <p:cNvPr id="261" name="Oval"/>
            <p:cNvSpPr/>
            <p:nvPr/>
          </p:nvSpPr>
          <p:spPr>
            <a:xfrm>
              <a:off x="-1" y="-1"/>
              <a:ext cx="1222378" cy="574678"/>
            </a:xfrm>
            <a:prstGeom prst="ellipse">
              <a:avLst/>
            </a:prstGeom>
            <a:solidFill>
              <a:srgbClr val="3333FF"/>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262" name="Color"/>
            <p:cNvSpPr txBox="1"/>
            <p:nvPr/>
          </p:nvSpPr>
          <p:spPr>
            <a:xfrm>
              <a:off x="289943" y="108267"/>
              <a:ext cx="64248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Color</a:t>
              </a:r>
            </a:p>
          </p:txBody>
        </p:sp>
      </p:grpSp>
      <p:sp>
        <p:nvSpPr>
          <p:cNvPr id="264" name="Line 9"/>
          <p:cNvSpPr/>
          <p:nvPr/>
        </p:nvSpPr>
        <p:spPr>
          <a:xfrm flipV="1">
            <a:off x="8534399" y="3657600"/>
            <a:ext cx="609602" cy="457200"/>
          </a:xfrm>
          <a:prstGeom prst="line">
            <a:avLst/>
          </a:prstGeom>
          <a:ln w="25400">
            <a:solidFill>
              <a:srgbClr val="000000"/>
            </a:solidFill>
          </a:ln>
        </p:spPr>
        <p:txBody>
          <a:bodyPr lIns="45719" rIns="45719"/>
          <a:lstStyle/>
          <a:p>
            <a:endParaRPr/>
          </a:p>
        </p:txBody>
      </p:sp>
      <p:sp>
        <p:nvSpPr>
          <p:cNvPr id="265" name="Line 10"/>
          <p:cNvSpPr/>
          <p:nvPr/>
        </p:nvSpPr>
        <p:spPr>
          <a:xfrm flipV="1">
            <a:off x="8915400" y="3733799"/>
            <a:ext cx="533401" cy="457202"/>
          </a:xfrm>
          <a:prstGeom prst="line">
            <a:avLst/>
          </a:prstGeom>
          <a:ln w="25400">
            <a:solidFill>
              <a:srgbClr val="000000"/>
            </a:solidFill>
          </a:ln>
        </p:spPr>
        <p:txBody>
          <a:bodyPr lIns="45719" rIns="45719"/>
          <a:lstStyle/>
          <a:p>
            <a:endParaRPr/>
          </a:p>
        </p:txBody>
      </p:sp>
      <p:sp>
        <p:nvSpPr>
          <p:cNvPr id="279" name="AutoShape 11"/>
          <p:cNvSpPr/>
          <p:nvPr/>
        </p:nvSpPr>
        <p:spPr>
          <a:xfrm>
            <a:off x="1538287" y="3944938"/>
            <a:ext cx="504826"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w="28575">
            <a:solidFill>
              <a:srgbClr val="000000"/>
            </a:solidFill>
            <a:tailEnd type="triangle"/>
          </a:ln>
        </p:spPr>
        <p:txBody>
          <a:bodyPr/>
          <a:lstStyle/>
          <a:p>
            <a:endParaRPr/>
          </a:p>
        </p:txBody>
      </p:sp>
      <p:grpSp>
        <p:nvGrpSpPr>
          <p:cNvPr id="269" name="Oval 12"/>
          <p:cNvGrpSpPr/>
          <p:nvPr/>
        </p:nvGrpSpPr>
        <p:grpSpPr>
          <a:xfrm>
            <a:off x="301624" y="3657599"/>
            <a:ext cx="1222378" cy="574678"/>
            <a:chOff x="0" y="0"/>
            <a:chExt cx="1222376" cy="574676"/>
          </a:xfrm>
        </p:grpSpPr>
        <p:sp>
          <p:nvSpPr>
            <p:cNvPr id="267"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268" name="Shape"/>
            <p:cNvSpPr txBox="1"/>
            <p:nvPr/>
          </p:nvSpPr>
          <p:spPr>
            <a:xfrm>
              <a:off x="255619" y="108267"/>
              <a:ext cx="711137"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Shape</a:t>
              </a:r>
            </a:p>
          </p:txBody>
        </p:sp>
      </p:grpSp>
      <p:grpSp>
        <p:nvGrpSpPr>
          <p:cNvPr id="272" name="Oval 13"/>
          <p:cNvGrpSpPr/>
          <p:nvPr/>
        </p:nvGrpSpPr>
        <p:grpSpPr>
          <a:xfrm>
            <a:off x="2057399" y="3657599"/>
            <a:ext cx="1222378" cy="574678"/>
            <a:chOff x="0" y="0"/>
            <a:chExt cx="1222376" cy="574676"/>
          </a:xfrm>
        </p:grpSpPr>
        <p:sp>
          <p:nvSpPr>
            <p:cNvPr id="270"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271" name="Color"/>
            <p:cNvSpPr txBox="1"/>
            <p:nvPr/>
          </p:nvSpPr>
          <p:spPr>
            <a:xfrm>
              <a:off x="289943" y="108267"/>
              <a:ext cx="64248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Color</a:t>
              </a:r>
            </a:p>
          </p:txBody>
        </p:sp>
      </p:grpSp>
      <p:sp>
        <p:nvSpPr>
          <p:cNvPr id="273" name="Text Box 4"/>
          <p:cNvSpPr txBox="1"/>
          <p:nvPr/>
        </p:nvSpPr>
        <p:spPr>
          <a:xfrm>
            <a:off x="3169920" y="3124200"/>
            <a:ext cx="2651761" cy="1742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defRPr sz="2000">
                <a:latin typeface="Palatino"/>
                <a:ea typeface="Palatino"/>
                <a:cs typeface="Palatino"/>
                <a:sym typeface="Palatino"/>
              </a:defRPr>
            </a:pPr>
            <a:r>
              <a:t> </a:t>
            </a:r>
            <a:r>
              <a:rPr strike="sngStrike"/>
              <a:t>pyramid,  green</a:t>
            </a:r>
            <a:endParaRPr sz="2400"/>
          </a:p>
          <a:p>
            <a:pPr lvl="1">
              <a:defRPr sz="2000">
                <a:latin typeface="Palatino"/>
                <a:ea typeface="Palatino"/>
                <a:cs typeface="Palatino"/>
                <a:sym typeface="Palatino"/>
              </a:defRPr>
            </a:pPr>
            <a:r>
              <a:t> </a:t>
            </a:r>
            <a:r>
              <a:rPr strike="sngStrike"/>
              <a:t>pyramid,  red</a:t>
            </a:r>
            <a:endParaRPr sz="2400"/>
          </a:p>
          <a:p>
            <a:pPr lvl="1">
              <a:defRPr sz="2000">
                <a:latin typeface="Palatino"/>
                <a:ea typeface="Palatino"/>
                <a:cs typeface="Palatino"/>
                <a:sym typeface="Palatino"/>
              </a:defRPr>
            </a:pPr>
            <a:r>
              <a:t> sphere,     blue</a:t>
            </a:r>
            <a:endParaRPr sz="2400"/>
          </a:p>
          <a:p>
            <a:pPr lvl="1">
              <a:defRPr sz="2000">
                <a:latin typeface="Palatino"/>
                <a:ea typeface="Palatino"/>
                <a:cs typeface="Palatino"/>
                <a:sym typeface="Palatino"/>
              </a:defRPr>
            </a:pPr>
            <a:r>
              <a:t> </a:t>
            </a:r>
            <a:r>
              <a:rPr strike="sngStrike"/>
              <a:t>cube,         red</a:t>
            </a:r>
            <a:endParaRPr sz="2400"/>
          </a:p>
          <a:p>
            <a:pPr lvl="1">
              <a:defRPr sz="2000" strike="sngStrike">
                <a:latin typeface="Palatino"/>
                <a:ea typeface="Palatino"/>
                <a:cs typeface="Palatino"/>
                <a:sym typeface="Palatino"/>
              </a:defRPr>
            </a:pPr>
            <a:r>
              <a:t> sphere,      green</a:t>
            </a:r>
          </a:p>
        </p:txBody>
      </p:sp>
      <p:sp>
        <p:nvSpPr>
          <p:cNvPr id="274" name="Text Box 4"/>
          <p:cNvSpPr txBox="1"/>
          <p:nvPr/>
        </p:nvSpPr>
        <p:spPr>
          <a:xfrm>
            <a:off x="9494519" y="3093184"/>
            <a:ext cx="2651761" cy="1742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defRPr sz="2000">
                <a:latin typeface="Palatino"/>
                <a:ea typeface="Palatino"/>
                <a:cs typeface="Palatino"/>
                <a:sym typeface="Palatino"/>
              </a:defRPr>
            </a:pPr>
            <a:r>
              <a:t> pyramid,  blue</a:t>
            </a:r>
            <a:endParaRPr sz="2400"/>
          </a:p>
          <a:p>
            <a:pPr lvl="1">
              <a:defRPr sz="2000">
                <a:latin typeface="Palatino"/>
                <a:ea typeface="Palatino"/>
                <a:cs typeface="Palatino"/>
                <a:sym typeface="Palatino"/>
              </a:defRPr>
            </a:pPr>
            <a:r>
              <a:t> pyramid,  blue</a:t>
            </a:r>
            <a:endParaRPr sz="2400"/>
          </a:p>
          <a:p>
            <a:pPr lvl="1">
              <a:defRPr sz="2000">
                <a:latin typeface="Palatino"/>
                <a:ea typeface="Palatino"/>
                <a:cs typeface="Palatino"/>
                <a:sym typeface="Palatino"/>
              </a:defRPr>
            </a:pPr>
            <a:r>
              <a:t> sphere,     blue</a:t>
            </a:r>
            <a:endParaRPr sz="2400"/>
          </a:p>
          <a:p>
            <a:pPr lvl="1">
              <a:defRPr sz="2000">
                <a:latin typeface="Palatino"/>
                <a:ea typeface="Palatino"/>
                <a:cs typeface="Palatino"/>
                <a:sym typeface="Palatino"/>
              </a:defRPr>
            </a:pPr>
            <a:r>
              <a:t> cube,         blue</a:t>
            </a:r>
            <a:endParaRPr sz="2400"/>
          </a:p>
          <a:p>
            <a:pPr lvl="1">
              <a:defRPr sz="2000">
                <a:latin typeface="Palatino"/>
                <a:ea typeface="Palatino"/>
                <a:cs typeface="Palatino"/>
                <a:sym typeface="Palatino"/>
              </a:defRPr>
            </a:pPr>
            <a:r>
              <a:t> sphere,      blue</a:t>
            </a:r>
          </a:p>
        </p:txBody>
      </p:sp>
      <p:pic>
        <p:nvPicPr>
          <p:cNvPr id="275" name="Picture 15" descr="Picture 15"/>
          <p:cNvPicPr>
            <a:picLocks noChangeAspect="1"/>
          </p:cNvPicPr>
          <p:nvPr/>
        </p:nvPicPr>
        <p:blipFill>
          <a:blip r:embed="rId2"/>
          <a:stretch>
            <a:fillRect/>
          </a:stretch>
        </p:blipFill>
        <p:spPr>
          <a:xfrm>
            <a:off x="6477000" y="5257800"/>
            <a:ext cx="5791200" cy="1382611"/>
          </a:xfrm>
          <a:prstGeom prst="rect">
            <a:avLst/>
          </a:prstGeom>
          <a:ln w="12700">
            <a:miter lim="400000"/>
          </a:ln>
        </p:spPr>
      </p:pic>
      <p:pic>
        <p:nvPicPr>
          <p:cNvPr id="276" name="Picture 17" descr="Picture 17"/>
          <p:cNvPicPr>
            <a:picLocks noChangeAspect="1"/>
          </p:cNvPicPr>
          <p:nvPr/>
        </p:nvPicPr>
        <p:blipFill>
          <a:blip r:embed="rId3"/>
          <a:stretch>
            <a:fillRect/>
          </a:stretch>
        </p:blipFill>
        <p:spPr>
          <a:xfrm>
            <a:off x="152401" y="5294590"/>
            <a:ext cx="5486399" cy="1427721"/>
          </a:xfrm>
          <a:prstGeom prst="rect">
            <a:avLst/>
          </a:prstGeom>
          <a:ln w="12700">
            <a:miter lim="400000"/>
          </a:ln>
        </p:spPr>
      </p:pic>
      <p:pic>
        <p:nvPicPr>
          <p:cNvPr id="277" name="Picture 19" descr="Picture 19"/>
          <p:cNvPicPr>
            <a:picLocks noChangeAspect="1"/>
          </p:cNvPicPr>
          <p:nvPr/>
        </p:nvPicPr>
        <p:blipFill>
          <a:blip r:embed="rId4"/>
          <a:stretch>
            <a:fillRect/>
          </a:stretch>
        </p:blipFill>
        <p:spPr>
          <a:xfrm>
            <a:off x="8001000" y="4450079"/>
            <a:ext cx="1295400" cy="103632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5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2" nodeType="afterEffect">
                                  <p:stCondLst>
                                    <p:cond delay="0"/>
                                  </p:stCondLst>
                                  <p:iterate>
                                    <p:tmAbs val="0"/>
                                  </p:iterate>
                                  <p:childTnLst>
                                    <p:set>
                                      <p:cBhvr>
                                        <p:cTn id="12" fill="hold"/>
                                        <p:tgtEl>
                                          <p:spTgt spid="27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p:tmAbs val="0"/>
                                  </p:iterate>
                                  <p:childTnLst>
                                    <p:set>
                                      <p:cBhvr>
                                        <p:cTn id="15" fill="hold"/>
                                        <p:tgtEl>
                                          <p:spTgt spid="26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4" nodeType="afterEffect">
                                  <p:stCondLst>
                                    <p:cond delay="0"/>
                                  </p:stCondLst>
                                  <p:iterate>
                                    <p:tmAbs val="0"/>
                                  </p:iterate>
                                  <p:childTnLst>
                                    <p:set>
                                      <p:cBhvr>
                                        <p:cTn id="18" fill="hold"/>
                                        <p:tgtEl>
                                          <p:spTgt spid="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54">
                                            <p:bg/>
                                          </p:spTgt>
                                        </p:tgtEl>
                                        <p:attrNameLst>
                                          <p:attrName>style.visibility</p:attrName>
                                        </p:attrNameLst>
                                      </p:cBhvr>
                                      <p:to>
                                        <p:strVal val="visible"/>
                                      </p:to>
                                    </p:set>
                                  </p:childTnLst>
                                </p:cTn>
                              </p:par>
                              <p:par>
                                <p:cTn id="27" presetID="1" presetClass="entr" presetSubtype="0" fill="hold" grpId="6" nodeType="withEffect">
                                  <p:stCondLst>
                                    <p:cond delay="0"/>
                                  </p:stCondLst>
                                  <p:iterate>
                                    <p:tmAbs val="0"/>
                                  </p:iterate>
                                  <p:childTnLst>
                                    <p:set>
                                      <p:cBhvr>
                                        <p:cTn id="28" fill="hold"/>
                                        <p:tgtEl>
                                          <p:spTgt spid="25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6" nodeType="clickEffect">
                                  <p:stCondLst>
                                    <p:cond delay="0"/>
                                  </p:stCondLst>
                                  <p:iterate>
                                    <p:tmAbs val="0"/>
                                  </p:iterate>
                                  <p:childTnLst>
                                    <p:set>
                                      <p:cBhvr>
                                        <p:cTn id="32" fill="hold"/>
                                        <p:tgtEl>
                                          <p:spTgt spid="25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6" nodeType="clickEffect">
                                  <p:stCondLst>
                                    <p:cond delay="0"/>
                                  </p:stCondLst>
                                  <p:iterate>
                                    <p:tmAbs val="0"/>
                                  </p:iterate>
                                  <p:childTnLst>
                                    <p:set>
                                      <p:cBhvr>
                                        <p:cTn id="36" fill="hold"/>
                                        <p:tgtEl>
                                          <p:spTgt spid="25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7" nodeType="clickEffect">
                                  <p:stCondLst>
                                    <p:cond delay="0"/>
                                  </p:stCondLst>
                                  <p:iterate>
                                    <p:tmAbs val="0"/>
                                  </p:iterate>
                                  <p:childTnLst>
                                    <p:set>
                                      <p:cBhvr>
                                        <p:cTn id="40" fill="hold"/>
                                        <p:tgtEl>
                                          <p:spTgt spid="27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8" nodeType="afterEffect">
                                  <p:stCondLst>
                                    <p:cond delay="0"/>
                                  </p:stCondLst>
                                  <p:iterate>
                                    <p:tmAbs val="0"/>
                                  </p:iterate>
                                  <p:childTnLst>
                                    <p:set>
                                      <p:cBhvr>
                                        <p:cTn id="43" fill="hold"/>
                                        <p:tgtEl>
                                          <p:spTgt spid="260"/>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9" nodeType="afterEffect">
                                  <p:stCondLst>
                                    <p:cond delay="0"/>
                                  </p:stCondLst>
                                  <p:iterate>
                                    <p:tmAbs val="0"/>
                                  </p:iterate>
                                  <p:childTnLst>
                                    <p:set>
                                      <p:cBhvr>
                                        <p:cTn id="46" fill="hold"/>
                                        <p:tgtEl>
                                          <p:spTgt spid="263"/>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10" nodeType="afterEffect">
                                  <p:stCondLst>
                                    <p:cond delay="0"/>
                                  </p:stCondLst>
                                  <p:iterate>
                                    <p:tmAbs val="0"/>
                                  </p:iterate>
                                  <p:childTnLst>
                                    <p:set>
                                      <p:cBhvr>
                                        <p:cTn id="49" fill="hold"/>
                                        <p:tgtEl>
                                          <p:spTgt spid="264"/>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11" nodeType="afterEffect">
                                  <p:stCondLst>
                                    <p:cond delay="0"/>
                                  </p:stCondLst>
                                  <p:iterate>
                                    <p:tmAbs val="0"/>
                                  </p:iterate>
                                  <p:childTnLst>
                                    <p:set>
                                      <p:cBhvr>
                                        <p:cTn id="52" fill="hold"/>
                                        <p:tgtEl>
                                          <p:spTgt spid="26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2" nodeType="clickEffect">
                                  <p:stCondLst>
                                    <p:cond delay="0"/>
                                  </p:stCondLst>
                                  <p:iterate>
                                    <p:tmAbs val="0"/>
                                  </p:iterate>
                                  <p:childTnLst>
                                    <p:set>
                                      <p:cBhvr>
                                        <p:cTn id="56" fill="hold"/>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6" build="p" bldLvl="5" animBg="1" advAuto="0"/>
      <p:bldP spid="256" grpId="1" build="p" bldLvl="5" animBg="1" advAuto="0"/>
      <p:bldP spid="278" grpId="7" animBg="1" advAuto="0"/>
      <p:bldP spid="260" grpId="8" animBg="1" advAuto="0"/>
      <p:bldP spid="263" grpId="9" animBg="1" advAuto="0"/>
      <p:bldP spid="264" grpId="10" animBg="1" advAuto="0"/>
      <p:bldP spid="265" grpId="11" animBg="1" advAuto="0"/>
      <p:bldP spid="279" grpId="2" animBg="1" advAuto="0"/>
      <p:bldP spid="269" grpId="3" animBg="1" advAuto="0"/>
      <p:bldP spid="272" grpId="4" animBg="1" advAuto="0"/>
      <p:bldP spid="273" grpId="5" animBg="1" advAuto="0"/>
      <p:bldP spid="274" grpId="1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angle 22"/>
          <p:cNvSpPr/>
          <p:nvPr/>
        </p:nvSpPr>
        <p:spPr>
          <a:xfrm>
            <a:off x="5486400" y="1600200"/>
            <a:ext cx="1143000" cy="533400"/>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sp>
        <p:nvSpPr>
          <p:cNvPr id="282" name="Rectangle 25"/>
          <p:cNvSpPr/>
          <p:nvPr/>
        </p:nvSpPr>
        <p:spPr>
          <a:xfrm>
            <a:off x="2438400" y="4572000"/>
            <a:ext cx="2438400" cy="533400"/>
          </a:xfrm>
          <a:prstGeom prst="rect">
            <a:avLst/>
          </a:prstGeom>
          <a:solidFill>
            <a:srgbClr val="FFFF00">
              <a:alpha val="50195"/>
            </a:srgbClr>
          </a:solidFill>
          <a:ln w="12700">
            <a:miter lim="400000"/>
          </a:ln>
        </p:spPr>
        <p:txBody>
          <a:bodyPr lIns="45719" rIns="45719" anchor="ctr"/>
          <a:lstStyle/>
          <a:p>
            <a:pPr>
              <a:defRPr sz="1600">
                <a:latin typeface="Calibri"/>
                <a:ea typeface="Calibri"/>
                <a:cs typeface="Calibri"/>
                <a:sym typeface="Calibri"/>
              </a:defRPr>
            </a:pPr>
            <a:endParaRPr/>
          </a:p>
        </p:txBody>
      </p:sp>
      <p:sp>
        <p:nvSpPr>
          <p:cNvPr id="283"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sp>
        <p:nvSpPr>
          <p:cNvPr id="284" name="Rectangle 22"/>
          <p:cNvSpPr/>
          <p:nvPr/>
        </p:nvSpPr>
        <p:spPr>
          <a:xfrm>
            <a:off x="2438400" y="2814638"/>
            <a:ext cx="1371600" cy="533401"/>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pic>
        <p:nvPicPr>
          <p:cNvPr id="285" name="Picture 27" descr="Picture 27"/>
          <p:cNvPicPr>
            <a:picLocks noChangeAspect="1"/>
          </p:cNvPicPr>
          <p:nvPr/>
        </p:nvPicPr>
        <p:blipFill>
          <a:blip r:embed="rId2"/>
          <a:stretch>
            <a:fillRect/>
          </a:stretch>
        </p:blipFill>
        <p:spPr>
          <a:xfrm>
            <a:off x="5638800" y="1295400"/>
            <a:ext cx="754063" cy="307975"/>
          </a:xfrm>
          <a:prstGeom prst="rect">
            <a:avLst/>
          </a:prstGeom>
          <a:ln w="12700">
            <a:miter lim="400000"/>
          </a:ln>
        </p:spPr>
      </p:pic>
      <p:pic>
        <p:nvPicPr>
          <p:cNvPr id="286" name="Picture 29" descr="Picture 29"/>
          <p:cNvPicPr>
            <a:picLocks noChangeAspect="1"/>
          </p:cNvPicPr>
          <p:nvPr/>
        </p:nvPicPr>
        <p:blipFill>
          <a:blip r:embed="rId3"/>
          <a:stretch>
            <a:fillRect/>
          </a:stretch>
        </p:blipFill>
        <p:spPr>
          <a:xfrm>
            <a:off x="2614613" y="2438400"/>
            <a:ext cx="1057276" cy="322264"/>
          </a:xfrm>
          <a:prstGeom prst="rect">
            <a:avLst/>
          </a:prstGeom>
          <a:ln w="12700">
            <a:miter lim="400000"/>
          </a:ln>
        </p:spPr>
      </p:pic>
      <p:graphicFrame>
        <p:nvGraphicFramePr>
          <p:cNvPr id="287" name="Table 25"/>
          <p:cNvGraphicFramePr/>
          <p:nvPr/>
        </p:nvGraphicFramePr>
        <p:xfrm>
          <a:off x="5524500" y="1593886"/>
          <a:ext cx="1143000" cy="525708"/>
        </p:xfrm>
        <a:graphic>
          <a:graphicData uri="http://schemas.openxmlformats.org/drawingml/2006/table">
            <a:tbl>
              <a:tblPr>
                <a:tableStyleId>{4C3C2611-4C71-4FC5-86AE-919BDF0F9419}</a:tableStyleId>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253206">
                <a:tc>
                  <a:txBody>
                    <a:bodyPr/>
                    <a:lstStyle/>
                    <a:p>
                      <a:pPr algn="ctr" defTabSz="914353">
                        <a:defRPr sz="1800"/>
                      </a:pPr>
                      <a:r>
                        <a:rPr sz="1600">
                          <a:latin typeface="Calibri"/>
                          <a:ea typeface="Calibri"/>
                          <a:cs typeface="Calibri"/>
                          <a:sym typeface="Calibri"/>
                        </a:rP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0"/>
                  </a:ext>
                </a:extLst>
              </a:tr>
              <a:tr h="253206">
                <a:tc>
                  <a:txBody>
                    <a:bodyPr/>
                    <a:lstStyle/>
                    <a:p>
                      <a:pPr algn="ctr" defTabSz="914353">
                        <a:defRPr sz="1800"/>
                      </a:pPr>
                      <a:r>
                        <a:rPr sz="1600">
                          <a:latin typeface="Calibri"/>
                          <a:ea typeface="Calibri"/>
                          <a:cs typeface="Calibri"/>
                          <a:sym typeface="Calibri"/>
                        </a:rP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1"/>
                  </a:ext>
                </a:extLst>
              </a:tr>
            </a:tbl>
          </a:graphicData>
        </a:graphic>
      </p:graphicFrame>
      <p:graphicFrame>
        <p:nvGraphicFramePr>
          <p:cNvPr id="288" name="Table 26"/>
          <p:cNvGraphicFramePr/>
          <p:nvPr/>
        </p:nvGraphicFramePr>
        <p:xfrm>
          <a:off x="2514600" y="2836863"/>
          <a:ext cx="1295400" cy="1051416"/>
        </p:xfrm>
        <a:graphic>
          <a:graphicData uri="http://schemas.openxmlformats.org/drawingml/2006/table">
            <a:tbl>
              <a:tblPr>
                <a:tableStyleId>{4C3C2611-4C71-4FC5-86AE-919BDF0F9419}</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0.1</a:t>
                      </a:r>
                    </a:p>
                  </a:txBody>
                  <a:tcPr marL="9507" marR="9507" marT="9507" marB="9507" anchor="b" horzOverflow="overflow"/>
                </a:tc>
                <a:extLst>
                  <a:ext uri="{0D108BD9-81ED-4DB2-BD59-A6C34878D82A}">
                    <a16:rowId xmlns:a16="http://schemas.microsoft.com/office/drawing/2014/main" val="10000"/>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0.9</a:t>
                      </a:r>
                    </a:p>
                  </a:txBody>
                  <a:tcPr marL="9507" marR="9507" marT="9507" marB="9507" anchor="b" horzOverflow="overflow"/>
                </a:tc>
                <a:extLst>
                  <a:ext uri="{0D108BD9-81ED-4DB2-BD59-A6C34878D82A}">
                    <a16:rowId xmlns:a16="http://schemas.microsoft.com/office/drawing/2014/main" val="10001"/>
                  </a:ext>
                </a:extLst>
              </a:tr>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2"/>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3"/>
                  </a:ext>
                </a:extLst>
              </a:tr>
            </a:tbl>
          </a:graphicData>
        </a:graphic>
      </p:graphicFrame>
      <p:sp>
        <p:nvSpPr>
          <p:cNvPr id="289" name="Rectangle 22"/>
          <p:cNvSpPr/>
          <p:nvPr/>
        </p:nvSpPr>
        <p:spPr>
          <a:xfrm>
            <a:off x="8153400" y="2814638"/>
            <a:ext cx="1371600" cy="538163"/>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pic>
        <p:nvPicPr>
          <p:cNvPr id="290" name="Picture 33" descr="Picture 33"/>
          <p:cNvPicPr>
            <a:picLocks noChangeAspect="1"/>
          </p:cNvPicPr>
          <p:nvPr/>
        </p:nvPicPr>
        <p:blipFill>
          <a:blip r:embed="rId4"/>
          <a:stretch>
            <a:fillRect/>
          </a:stretch>
        </p:blipFill>
        <p:spPr>
          <a:xfrm>
            <a:off x="8313738" y="2438400"/>
            <a:ext cx="1089026" cy="322264"/>
          </a:xfrm>
          <a:prstGeom prst="rect">
            <a:avLst/>
          </a:prstGeom>
          <a:ln w="12700">
            <a:miter lim="400000"/>
          </a:ln>
        </p:spPr>
      </p:pic>
      <p:graphicFrame>
        <p:nvGraphicFramePr>
          <p:cNvPr id="291" name="Table 32"/>
          <p:cNvGraphicFramePr/>
          <p:nvPr/>
        </p:nvGraphicFramePr>
        <p:xfrm>
          <a:off x="8229600" y="2836863"/>
          <a:ext cx="1295400" cy="1051416"/>
        </p:xfrm>
        <a:graphic>
          <a:graphicData uri="http://schemas.openxmlformats.org/drawingml/2006/table">
            <a:tbl>
              <a:tblPr>
                <a:tableStyleId>{4C3C2611-4C71-4FC5-86AE-919BDF0F9419}</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horzOverflow="overflow"/>
                </a:tc>
                <a:extLst>
                  <a:ext uri="{0D108BD9-81ED-4DB2-BD59-A6C34878D82A}">
                    <a16:rowId xmlns:a16="http://schemas.microsoft.com/office/drawing/2014/main" val="10000"/>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horzOverflow="overflow"/>
                </a:tc>
                <a:extLst>
                  <a:ext uri="{0D108BD9-81ED-4DB2-BD59-A6C34878D82A}">
                    <a16:rowId xmlns:a16="http://schemas.microsoft.com/office/drawing/2014/main" val="10001"/>
                  </a:ext>
                </a:extLst>
              </a:tr>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horzOverflow="overflow"/>
                </a:tc>
                <a:extLst>
                  <a:ext uri="{0D108BD9-81ED-4DB2-BD59-A6C34878D82A}">
                    <a16:rowId xmlns:a16="http://schemas.microsoft.com/office/drawing/2014/main" val="10002"/>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horzOverflow="overflow"/>
                </a:tc>
                <a:extLst>
                  <a:ext uri="{0D108BD9-81ED-4DB2-BD59-A6C34878D82A}">
                    <a16:rowId xmlns:a16="http://schemas.microsoft.com/office/drawing/2014/main" val="10003"/>
                  </a:ext>
                </a:extLst>
              </a:tr>
            </a:tbl>
          </a:graphicData>
        </a:graphic>
      </p:graphicFrame>
      <p:pic>
        <p:nvPicPr>
          <p:cNvPr id="292" name="Picture 36" descr="Picture 36"/>
          <p:cNvPicPr>
            <a:picLocks noChangeAspect="1"/>
          </p:cNvPicPr>
          <p:nvPr/>
        </p:nvPicPr>
        <p:blipFill>
          <a:blip r:embed="rId5"/>
          <a:stretch>
            <a:fillRect/>
          </a:stretch>
        </p:blipFill>
        <p:spPr>
          <a:xfrm>
            <a:off x="2895600" y="4191000"/>
            <a:ext cx="1549400" cy="322264"/>
          </a:xfrm>
          <a:prstGeom prst="rect">
            <a:avLst/>
          </a:prstGeom>
          <a:ln w="12700">
            <a:miter lim="400000"/>
          </a:ln>
        </p:spPr>
      </p:pic>
      <p:graphicFrame>
        <p:nvGraphicFramePr>
          <p:cNvPr id="293" name="Table 35"/>
          <p:cNvGraphicFramePr/>
          <p:nvPr/>
        </p:nvGraphicFramePr>
        <p:xfrm>
          <a:off x="2438400" y="4602162"/>
          <a:ext cx="2438400" cy="2103120"/>
        </p:xfrm>
        <a:graphic>
          <a:graphicData uri="http://schemas.openxmlformats.org/drawingml/2006/table">
            <a:tbl>
              <a:tblPr>
                <a:tableStyleId>{4C3C2611-4C71-4FC5-86AE-919BDF0F9419}</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endParaRPr/>
                    </a:p>
                    <a:p>
                      <a:pPr algn="ctr" defTabSz="914353">
                        <a:defRPr sz="1600">
                          <a:latin typeface="Calibri"/>
                          <a:ea typeface="Calibri"/>
                          <a:cs typeface="Calibri"/>
                          <a:sym typeface="Calibri"/>
                        </a:defRPr>
                      </a:pPr>
                      <a:endParaRPr/>
                    </a:p>
                  </a:txBody>
                  <a:tcPr marL="9525" marR="9525" marT="9525" marB="9525" anchor="b"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horzOverflow="overflow"/>
                </a:tc>
                <a:extLst>
                  <a:ext uri="{0D108BD9-81ED-4DB2-BD59-A6C34878D82A}">
                    <a16:rowId xmlns:a16="http://schemas.microsoft.com/office/drawing/2014/main" val="10000"/>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horzOverflow="overflow"/>
                </a:tc>
                <a:extLst>
                  <a:ext uri="{0D108BD9-81ED-4DB2-BD59-A6C34878D82A}">
                    <a16:rowId xmlns:a16="http://schemas.microsoft.com/office/drawing/2014/main" val="10001"/>
                  </a:ext>
                </a:extLst>
              </a:tr>
              <a:tr h="253405">
                <a:tc vMerge="1">
                  <a:txBody>
                    <a:bodyPr/>
                    <a:lstStyle/>
                    <a:p>
                      <a:endParaRPr lang="en-US"/>
                    </a:p>
                  </a:txBody>
                  <a:tcPr/>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horzOverflow="overflow"/>
                </a:tc>
                <a:extLst>
                  <a:ext uri="{0D108BD9-81ED-4DB2-BD59-A6C34878D82A}">
                    <a16:rowId xmlns:a16="http://schemas.microsoft.com/office/drawing/2014/main" val="10002"/>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horzOverflow="overflow"/>
                </a:tc>
                <a:extLst>
                  <a:ext uri="{0D108BD9-81ED-4DB2-BD59-A6C34878D82A}">
                    <a16:rowId xmlns:a16="http://schemas.microsoft.com/office/drawing/2014/main" val="10003"/>
                  </a:ext>
                </a:extLst>
              </a:tr>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endParaRPr/>
                    </a:p>
                    <a:p>
                      <a:pPr algn="ctr" defTabSz="914353">
                        <a:defRPr sz="1600">
                          <a:latin typeface="Calibri"/>
                          <a:ea typeface="Calibri"/>
                          <a:cs typeface="Calibri"/>
                          <a:sym typeface="Calibri"/>
                        </a:defRPr>
                      </a:pPr>
                      <a:endParaRPr/>
                    </a:p>
                  </a:txBody>
                  <a:tcPr marL="9525" marR="9525" marT="9525" marB="9525" anchor="b"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horzOverflow="overflow"/>
                </a:tc>
                <a:extLst>
                  <a:ext uri="{0D108BD9-81ED-4DB2-BD59-A6C34878D82A}">
                    <a16:rowId xmlns:a16="http://schemas.microsoft.com/office/drawing/2014/main" val="10004"/>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horzOverflow="overflow"/>
                </a:tc>
                <a:extLst>
                  <a:ext uri="{0D108BD9-81ED-4DB2-BD59-A6C34878D82A}">
                    <a16:rowId xmlns:a16="http://schemas.microsoft.com/office/drawing/2014/main" val="10005"/>
                  </a:ext>
                </a:extLst>
              </a:tr>
              <a:tr h="253405">
                <a:tc vMerge="1">
                  <a:txBody>
                    <a:bodyPr/>
                    <a:lstStyle/>
                    <a:p>
                      <a:endParaRPr lang="en-US"/>
                    </a:p>
                  </a:txBody>
                  <a:tcPr/>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horzOverflow="overflow"/>
                </a:tc>
                <a:extLst>
                  <a:ext uri="{0D108BD9-81ED-4DB2-BD59-A6C34878D82A}">
                    <a16:rowId xmlns:a16="http://schemas.microsoft.com/office/drawing/2014/main" val="10006"/>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horzOverflow="overflow"/>
                </a:tc>
                <a:extLst>
                  <a:ext uri="{0D108BD9-81ED-4DB2-BD59-A6C34878D82A}">
                    <a16:rowId xmlns:a16="http://schemas.microsoft.com/office/drawing/2014/main" val="10007"/>
                  </a:ext>
                </a:extLst>
              </a:tr>
            </a:tbl>
          </a:graphicData>
        </a:graphic>
      </p:graphicFrame>
      <p:sp>
        <p:nvSpPr>
          <p:cNvPr id="294" name="TextBox 39"/>
          <p:cNvSpPr txBox="1"/>
          <p:nvPr/>
        </p:nvSpPr>
        <p:spPr>
          <a:xfrm>
            <a:off x="6560161" y="5248473"/>
            <a:ext cx="1661161"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r>
              <a:t>Samples:</a:t>
            </a:r>
          </a:p>
        </p:txBody>
      </p:sp>
      <p:sp>
        <p:nvSpPr>
          <p:cNvPr id="295" name="TextBox 40"/>
          <p:cNvSpPr txBox="1"/>
          <p:nvPr/>
        </p:nvSpPr>
        <p:spPr>
          <a:xfrm>
            <a:off x="6864961" y="5705673"/>
            <a:ext cx="1889761"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r>
              <a:t>+c, +s, +r, +w</a:t>
            </a:r>
          </a:p>
        </p:txBody>
      </p:sp>
      <p:sp>
        <p:nvSpPr>
          <p:cNvPr id="296" name="TextBox 42"/>
          <p:cNvSpPr txBox="1"/>
          <p:nvPr/>
        </p:nvSpPr>
        <p:spPr>
          <a:xfrm>
            <a:off x="6941161" y="6010473"/>
            <a:ext cx="1889761" cy="62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Calibri"/>
                <a:ea typeface="Calibri"/>
                <a:cs typeface="Calibri"/>
                <a:sym typeface="Calibri"/>
              </a:defRPr>
            </a:pPr>
            <a:r>
              <a:t>-c, +s, -r, +w</a:t>
            </a:r>
          </a:p>
          <a:p>
            <a:pPr>
              <a:defRPr>
                <a:latin typeface="Calibri"/>
                <a:ea typeface="Calibri"/>
                <a:cs typeface="Calibri"/>
                <a:sym typeface="Calibri"/>
              </a:defRPr>
            </a:pPr>
            <a:r>
              <a:t>…</a:t>
            </a:r>
          </a:p>
        </p:txBody>
      </p:sp>
      <p:grpSp>
        <p:nvGrpSpPr>
          <p:cNvPr id="299" name="Oval 4"/>
          <p:cNvGrpSpPr/>
          <p:nvPr/>
        </p:nvGrpSpPr>
        <p:grpSpPr>
          <a:xfrm>
            <a:off x="5410199" y="2397124"/>
            <a:ext cx="1222378" cy="574678"/>
            <a:chOff x="0" y="0"/>
            <a:chExt cx="1222376" cy="574676"/>
          </a:xfrm>
        </p:grpSpPr>
        <p:sp>
          <p:nvSpPr>
            <p:cNvPr id="297"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298"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Cloudy</a:t>
              </a:r>
            </a:p>
          </p:txBody>
        </p:sp>
      </p:grpSp>
      <p:grpSp>
        <p:nvGrpSpPr>
          <p:cNvPr id="302" name="Oval 5"/>
          <p:cNvGrpSpPr/>
          <p:nvPr/>
        </p:nvGrpSpPr>
        <p:grpSpPr>
          <a:xfrm>
            <a:off x="4038599" y="3365499"/>
            <a:ext cx="1222378" cy="574678"/>
            <a:chOff x="0" y="0"/>
            <a:chExt cx="1222376" cy="574676"/>
          </a:xfrm>
        </p:grpSpPr>
        <p:sp>
          <p:nvSpPr>
            <p:cNvPr id="300"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01"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Sprinkler</a:t>
              </a:r>
            </a:p>
          </p:txBody>
        </p:sp>
      </p:grpSp>
      <p:grpSp>
        <p:nvGrpSpPr>
          <p:cNvPr id="305" name="Oval 6"/>
          <p:cNvGrpSpPr/>
          <p:nvPr/>
        </p:nvGrpSpPr>
        <p:grpSpPr>
          <a:xfrm>
            <a:off x="6778624" y="3387724"/>
            <a:ext cx="1222378" cy="574678"/>
            <a:chOff x="0" y="0"/>
            <a:chExt cx="1222376" cy="574676"/>
          </a:xfrm>
        </p:grpSpPr>
        <p:sp>
          <p:nvSpPr>
            <p:cNvPr id="303"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04"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Rain</a:t>
              </a:r>
            </a:p>
          </p:txBody>
        </p:sp>
      </p:grpSp>
      <p:grpSp>
        <p:nvGrpSpPr>
          <p:cNvPr id="308" name="Oval 7"/>
          <p:cNvGrpSpPr/>
          <p:nvPr/>
        </p:nvGrpSpPr>
        <p:grpSpPr>
          <a:xfrm>
            <a:off x="5407024" y="4378324"/>
            <a:ext cx="1222378" cy="574678"/>
            <a:chOff x="0" y="0"/>
            <a:chExt cx="1222376" cy="574676"/>
          </a:xfrm>
        </p:grpSpPr>
        <p:sp>
          <p:nvSpPr>
            <p:cNvPr id="306"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07"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WetGrass</a:t>
              </a:r>
            </a:p>
          </p:txBody>
        </p:sp>
      </p:grpSp>
      <p:sp>
        <p:nvSpPr>
          <p:cNvPr id="333" name="AutoShape 8"/>
          <p:cNvSpPr/>
          <p:nvPr/>
        </p:nvSpPr>
        <p:spPr>
          <a:xfrm>
            <a:off x="6368799" y="2935953"/>
            <a:ext cx="673602" cy="4876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8575">
            <a:solidFill>
              <a:srgbClr val="000000"/>
            </a:solidFill>
            <a:tailEnd type="triangle"/>
          </a:ln>
        </p:spPr>
        <p:txBody>
          <a:bodyPr/>
          <a:lstStyle/>
          <a:p>
            <a:endParaRPr/>
          </a:p>
        </p:txBody>
      </p:sp>
      <p:sp>
        <p:nvSpPr>
          <p:cNvPr id="334" name="AutoShape 9"/>
          <p:cNvSpPr/>
          <p:nvPr/>
        </p:nvSpPr>
        <p:spPr>
          <a:xfrm>
            <a:off x="5003245" y="2934010"/>
            <a:ext cx="664686" cy="4692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8575">
            <a:solidFill>
              <a:srgbClr val="000000"/>
            </a:solidFill>
            <a:tailEnd type="triangle"/>
          </a:ln>
        </p:spPr>
        <p:txBody>
          <a:bodyPr/>
          <a:lstStyle/>
          <a:p>
            <a:endParaRPr/>
          </a:p>
        </p:txBody>
      </p:sp>
      <p:sp>
        <p:nvSpPr>
          <p:cNvPr id="335" name="AutoShape 10"/>
          <p:cNvSpPr/>
          <p:nvPr/>
        </p:nvSpPr>
        <p:spPr>
          <a:xfrm>
            <a:off x="4991845" y="3906008"/>
            <a:ext cx="684310" cy="5064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8575">
            <a:solidFill>
              <a:srgbClr val="000000"/>
            </a:solidFill>
            <a:tailEnd type="triangle"/>
          </a:ln>
        </p:spPr>
        <p:txBody>
          <a:bodyPr/>
          <a:lstStyle/>
          <a:p>
            <a:endParaRPr/>
          </a:p>
        </p:txBody>
      </p:sp>
      <p:sp>
        <p:nvSpPr>
          <p:cNvPr id="336" name="AutoShape 11"/>
          <p:cNvSpPr/>
          <p:nvPr/>
        </p:nvSpPr>
        <p:spPr>
          <a:xfrm>
            <a:off x="6366185" y="3926375"/>
            <a:ext cx="675657" cy="4879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8575">
            <a:solidFill>
              <a:srgbClr val="000000"/>
            </a:solidFill>
            <a:tailEnd type="triangle"/>
          </a:ln>
        </p:spPr>
        <p:txBody>
          <a:bodyPr/>
          <a:lstStyle/>
          <a:p>
            <a:endParaRPr/>
          </a:p>
        </p:txBody>
      </p:sp>
      <p:grpSp>
        <p:nvGrpSpPr>
          <p:cNvPr id="315" name="Oval 16"/>
          <p:cNvGrpSpPr/>
          <p:nvPr/>
        </p:nvGrpSpPr>
        <p:grpSpPr>
          <a:xfrm>
            <a:off x="5410199" y="2397124"/>
            <a:ext cx="1222378" cy="574678"/>
            <a:chOff x="0" y="0"/>
            <a:chExt cx="1222376" cy="574676"/>
          </a:xfrm>
        </p:grpSpPr>
        <p:sp>
          <p:nvSpPr>
            <p:cNvPr id="313"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14"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Cloudy</a:t>
              </a:r>
            </a:p>
          </p:txBody>
        </p:sp>
      </p:grpSp>
      <p:grpSp>
        <p:nvGrpSpPr>
          <p:cNvPr id="318" name="Oval 17"/>
          <p:cNvGrpSpPr/>
          <p:nvPr/>
        </p:nvGrpSpPr>
        <p:grpSpPr>
          <a:xfrm>
            <a:off x="4038599" y="3365499"/>
            <a:ext cx="1222378" cy="574678"/>
            <a:chOff x="0" y="0"/>
            <a:chExt cx="1222376" cy="574676"/>
          </a:xfrm>
        </p:grpSpPr>
        <p:sp>
          <p:nvSpPr>
            <p:cNvPr id="316"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17"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Sprinkler</a:t>
              </a:r>
            </a:p>
          </p:txBody>
        </p:sp>
      </p:grpSp>
      <p:grpSp>
        <p:nvGrpSpPr>
          <p:cNvPr id="321" name="Oval 18"/>
          <p:cNvGrpSpPr/>
          <p:nvPr/>
        </p:nvGrpSpPr>
        <p:grpSpPr>
          <a:xfrm>
            <a:off x="6778624" y="3387724"/>
            <a:ext cx="1222378" cy="574678"/>
            <a:chOff x="0" y="0"/>
            <a:chExt cx="1222376" cy="574676"/>
          </a:xfrm>
        </p:grpSpPr>
        <p:sp>
          <p:nvSpPr>
            <p:cNvPr id="319"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20"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Rain</a:t>
              </a:r>
            </a:p>
          </p:txBody>
        </p:sp>
      </p:grpSp>
      <p:grpSp>
        <p:nvGrpSpPr>
          <p:cNvPr id="324" name="Oval 19"/>
          <p:cNvGrpSpPr/>
          <p:nvPr/>
        </p:nvGrpSpPr>
        <p:grpSpPr>
          <a:xfrm>
            <a:off x="5410199" y="4378324"/>
            <a:ext cx="1222378" cy="574678"/>
            <a:chOff x="0" y="0"/>
            <a:chExt cx="1222376" cy="574676"/>
          </a:xfrm>
        </p:grpSpPr>
        <p:sp>
          <p:nvSpPr>
            <p:cNvPr id="322"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23"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WetGrass</a:t>
              </a:r>
            </a:p>
          </p:txBody>
        </p:sp>
      </p:grpSp>
      <p:sp>
        <p:nvSpPr>
          <p:cNvPr id="325" name="Line 23"/>
          <p:cNvSpPr/>
          <p:nvPr/>
        </p:nvSpPr>
        <p:spPr>
          <a:xfrm flipV="1">
            <a:off x="5562599" y="4419600"/>
            <a:ext cx="609602" cy="457200"/>
          </a:xfrm>
          <a:prstGeom prst="line">
            <a:avLst/>
          </a:prstGeom>
          <a:ln w="25400">
            <a:solidFill>
              <a:srgbClr val="000000"/>
            </a:solidFill>
          </a:ln>
        </p:spPr>
        <p:txBody>
          <a:bodyPr lIns="45719" rIns="45719"/>
          <a:lstStyle/>
          <a:p>
            <a:endParaRPr/>
          </a:p>
        </p:txBody>
      </p:sp>
      <p:sp>
        <p:nvSpPr>
          <p:cNvPr id="326" name="Line 24"/>
          <p:cNvSpPr/>
          <p:nvPr/>
        </p:nvSpPr>
        <p:spPr>
          <a:xfrm flipV="1">
            <a:off x="5943600" y="4495799"/>
            <a:ext cx="533401" cy="457202"/>
          </a:xfrm>
          <a:prstGeom prst="line">
            <a:avLst/>
          </a:prstGeom>
          <a:ln w="25400">
            <a:solidFill>
              <a:srgbClr val="000000"/>
            </a:solidFill>
          </a:ln>
        </p:spPr>
        <p:txBody>
          <a:bodyPr lIns="45719" rIns="45719"/>
          <a:lstStyle/>
          <a:p>
            <a:endParaRPr/>
          </a:p>
        </p:txBody>
      </p:sp>
      <p:sp>
        <p:nvSpPr>
          <p:cNvPr id="327" name="Line 25"/>
          <p:cNvSpPr/>
          <p:nvPr/>
        </p:nvSpPr>
        <p:spPr>
          <a:xfrm flipV="1">
            <a:off x="4114799" y="3352800"/>
            <a:ext cx="609602" cy="457200"/>
          </a:xfrm>
          <a:prstGeom prst="line">
            <a:avLst/>
          </a:prstGeom>
          <a:ln w="25400">
            <a:solidFill>
              <a:srgbClr val="000000"/>
            </a:solidFill>
          </a:ln>
        </p:spPr>
        <p:txBody>
          <a:bodyPr lIns="45719" rIns="45719"/>
          <a:lstStyle/>
          <a:p>
            <a:endParaRPr/>
          </a:p>
        </p:txBody>
      </p:sp>
      <p:sp>
        <p:nvSpPr>
          <p:cNvPr id="328" name="Line 26"/>
          <p:cNvSpPr/>
          <p:nvPr/>
        </p:nvSpPr>
        <p:spPr>
          <a:xfrm flipV="1">
            <a:off x="4495800" y="3428999"/>
            <a:ext cx="533401" cy="457202"/>
          </a:xfrm>
          <a:prstGeom prst="line">
            <a:avLst/>
          </a:prstGeom>
          <a:ln w="25400">
            <a:solidFill>
              <a:srgbClr val="000000"/>
            </a:solidFill>
          </a:ln>
        </p:spPr>
        <p:txBody>
          <a:bodyPr lIns="45719" rIns="45719"/>
          <a:lstStyle/>
          <a:p>
            <a:endParaRPr/>
          </a:p>
        </p:txBody>
      </p:sp>
      <p:sp>
        <p:nvSpPr>
          <p:cNvPr id="329" name="w = 1.0 x 0.1 x 0.99"/>
          <p:cNvSpPr txBox="1"/>
          <p:nvPr/>
        </p:nvSpPr>
        <p:spPr>
          <a:xfrm>
            <a:off x="8502036" y="5643419"/>
            <a:ext cx="1983729" cy="396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Palatino"/>
                <a:ea typeface="Palatino"/>
                <a:cs typeface="Palatino"/>
                <a:sym typeface="Palatino"/>
              </a:defRPr>
            </a:lvl1pPr>
          </a:lstStyle>
          <a:p>
            <a:r>
              <a:t>w = 1.0 x 0.1 x 0.99</a:t>
            </a:r>
          </a:p>
        </p:txBody>
      </p:sp>
      <p:sp>
        <p:nvSpPr>
          <p:cNvPr id="330" name="w = 1.0 x 0.5 x 0.90"/>
          <p:cNvSpPr txBox="1"/>
          <p:nvPr/>
        </p:nvSpPr>
        <p:spPr>
          <a:xfrm>
            <a:off x="8502036" y="5927838"/>
            <a:ext cx="1983729" cy="396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Palatino"/>
                <a:ea typeface="Palatino"/>
                <a:cs typeface="Palatino"/>
                <a:sym typeface="Palatino"/>
              </a:defRPr>
            </a:lvl1pPr>
          </a:lstStyle>
          <a:p>
            <a:r>
              <a:t>w = 1.0 x 0.5 x 0.90</a:t>
            </a:r>
          </a:p>
        </p:txBody>
      </p:sp>
      <p:sp>
        <p:nvSpPr>
          <p:cNvPr id="331" name="Rectangle"/>
          <p:cNvSpPr/>
          <p:nvPr/>
        </p:nvSpPr>
        <p:spPr>
          <a:xfrm>
            <a:off x="9858340" y="5597699"/>
            <a:ext cx="1417218" cy="358141"/>
          </a:xfrm>
          <a:prstGeom prst="rect">
            <a:avLst/>
          </a:prstGeom>
          <a:solidFill>
            <a:schemeClr val="accent3">
              <a:lumOff val="44000"/>
            </a:schemeClr>
          </a:solidFill>
          <a:ln w="38100">
            <a:solidFill>
              <a:schemeClr val="accent3">
                <a:lumOff val="44000"/>
              </a:schemeClr>
            </a:solidFill>
          </a:ln>
        </p:spPr>
        <p:txBody>
          <a:bodyPr lIns="45719" rIns="45719" anchor="ctr"/>
          <a:lstStyle/>
          <a:p>
            <a:pPr>
              <a:defRPr>
                <a:solidFill>
                  <a:schemeClr val="accent3">
                    <a:lumOff val="44000"/>
                  </a:schemeClr>
                </a:solidFill>
              </a:defRPr>
            </a:pPr>
            <a:endParaRPr/>
          </a:p>
        </p:txBody>
      </p:sp>
      <p:sp>
        <p:nvSpPr>
          <p:cNvPr id="332" name="Rectangle"/>
          <p:cNvSpPr/>
          <p:nvPr/>
        </p:nvSpPr>
        <p:spPr>
          <a:xfrm>
            <a:off x="9353509" y="5662469"/>
            <a:ext cx="1417218" cy="358141"/>
          </a:xfrm>
          <a:prstGeom prst="rect">
            <a:avLst/>
          </a:prstGeom>
          <a:solidFill>
            <a:schemeClr val="accent3">
              <a:lumOff val="44000"/>
            </a:schemeClr>
          </a:solidFill>
          <a:ln w="38100">
            <a:solidFill>
              <a:schemeClr val="accent3">
                <a:lumOff val="44000"/>
              </a:schemeClr>
            </a:solidFill>
          </a:ln>
        </p:spPr>
        <p:txBody>
          <a:bodyPr lIns="45719" rIns="45719" anchor="ctr"/>
          <a:lstStyle/>
          <a:p>
            <a:pPr>
              <a:defRPr>
                <a:solidFill>
                  <a:schemeClr val="accent3">
                    <a:lumOff val="44000"/>
                  </a:schemeClr>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6" nodeType="clickEffect">
                                  <p:stCondLst>
                                    <p:cond delay="0"/>
                                  </p:stCondLst>
                                  <p:iterate>
                                    <p:tmAbs val="0"/>
                                  </p:iterate>
                                  <p:childTnLst>
                                    <p:set>
                                      <p:cBhvr>
                                        <p:cTn id="26" fill="hold">
                                          <p:stCondLst>
                                            <p:cond delay="0"/>
                                          </p:stCondLst>
                                        </p:cTn>
                                        <p:tgtEl>
                                          <p:spTgt spid="3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3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0" nodeType="clickEffect">
                                  <p:stCondLst>
                                    <p:cond delay="0"/>
                                  </p:stCondLst>
                                  <p:iterate>
                                    <p:tmAbs val="0"/>
                                  </p:iterate>
                                  <p:childTnLst>
                                    <p:set>
                                      <p:cBhvr>
                                        <p:cTn id="42" fill="hold">
                                          <p:stCondLst>
                                            <p:cond delay="0"/>
                                          </p:stCondLst>
                                        </p:cTn>
                                        <p:tgtEl>
                                          <p:spTgt spid="3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1" nodeType="clickEffect">
                                  <p:stCondLst>
                                    <p:cond delay="0"/>
                                  </p:stCondLst>
                                  <p:iterate>
                                    <p:tmAbs val="0"/>
                                  </p:iterate>
                                  <p:childTnLst>
                                    <p:set>
                                      <p:cBhvr>
                                        <p:cTn id="46" fill="hold">
                                          <p:stCondLst>
                                            <p:cond delay="0"/>
                                          </p:stCondLst>
                                        </p:cTn>
                                        <p:tgtEl>
                                          <p:spTgt spid="281"/>
                                        </p:tgtEl>
                                        <p:attrNameLst>
                                          <p:attrName>style.visibility</p:attrName>
                                        </p:attrNameLst>
                                      </p:cBhvr>
                                      <p:to>
                                        <p:strVal val="hidden"/>
                                      </p:to>
                                    </p:set>
                                  </p:childTnLst>
                                </p:cTn>
                              </p:par>
                            </p:childTnLst>
                          </p:cTn>
                        </p:par>
                        <p:par>
                          <p:cTn id="47" fill="hold">
                            <p:stCondLst>
                              <p:cond delay="0"/>
                            </p:stCondLst>
                            <p:childTnLst>
                              <p:par>
                                <p:cTn id="48" presetID="1" presetClass="exit" presetSubtype="0" fill="hold" grpId="12" nodeType="afterEffect">
                                  <p:stCondLst>
                                    <p:cond delay="0"/>
                                  </p:stCondLst>
                                  <p:iterate>
                                    <p:tmAbs val="0"/>
                                  </p:iterate>
                                  <p:childTnLst>
                                    <p:set>
                                      <p:cBhvr>
                                        <p:cTn id="49" fill="hold">
                                          <p:stCondLst>
                                            <p:cond delay="0"/>
                                          </p:stCondLst>
                                        </p:cTn>
                                        <p:tgtEl>
                                          <p:spTgt spid="284"/>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grpId="13" nodeType="afterEffect">
                                  <p:stCondLst>
                                    <p:cond delay="0"/>
                                  </p:stCondLst>
                                  <p:iterate>
                                    <p:tmAbs val="0"/>
                                  </p:iterate>
                                  <p:childTnLst>
                                    <p:set>
                                      <p:cBhvr>
                                        <p:cTn id="52" fill="hold">
                                          <p:stCondLst>
                                            <p:cond delay="0"/>
                                          </p:stCondLst>
                                        </p:cTn>
                                        <p:tgtEl>
                                          <p:spTgt spid="289"/>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4" nodeType="afterEffect">
                                  <p:stCondLst>
                                    <p:cond delay="0"/>
                                  </p:stCondLst>
                                  <p:iterate>
                                    <p:tmAbs val="0"/>
                                  </p:iterate>
                                  <p:childTnLst>
                                    <p:set>
                                      <p:cBhvr>
                                        <p:cTn id="55" fill="hold">
                                          <p:stCondLst>
                                            <p:cond delay="0"/>
                                          </p:stCondLst>
                                        </p:cTn>
                                        <p:tgtEl>
                                          <p:spTgt spid="28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5" nodeType="clickEffect">
                                  <p:stCondLst>
                                    <p:cond delay="0"/>
                                  </p:stCondLst>
                                  <p:iterate>
                                    <p:tmAbs val="0"/>
                                  </p:iterate>
                                  <p:childTnLst>
                                    <p:set>
                                      <p:cBhvr>
                                        <p:cTn id="59" fill="hold"/>
                                        <p:tgtEl>
                                          <p:spTgt spid="29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6" nodeType="clickEffect">
                                  <p:stCondLst>
                                    <p:cond delay="0"/>
                                  </p:stCondLst>
                                  <p:iterate>
                                    <p:tmAbs val="0"/>
                                  </p:iterate>
                                  <p:childTnLst>
                                    <p:set>
                                      <p:cBhvr>
                                        <p:cTn id="63" fill="hold"/>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2" animBg="1" advAuto="0"/>
      <p:bldP spid="281" grpId="11" animBg="1" advAuto="0"/>
      <p:bldP spid="282" grpId="9" animBg="1" advAuto="0"/>
      <p:bldP spid="282" grpId="14" animBg="1" advAuto="0"/>
      <p:bldP spid="284" grpId="5" animBg="1" advAuto="0"/>
      <p:bldP spid="284" grpId="12" animBg="1" advAuto="0"/>
      <p:bldP spid="289" grpId="7" animBg="1" advAuto="0"/>
      <p:bldP spid="289" grpId="13" animBg="1" advAuto="0"/>
      <p:bldP spid="295" grpId="1" animBg="1" advAuto="0"/>
      <p:bldP spid="296" grpId="15" animBg="1" advAuto="0"/>
      <p:bldP spid="315" grpId="4" animBg="1" advAuto="0"/>
      <p:bldP spid="321" grpId="8" animBg="1" advAuto="0"/>
      <p:bldP spid="329" grpId="3" animBg="1" advAuto="0"/>
      <p:bldP spid="330" grpId="16" animBg="1" advAuto="0"/>
      <p:bldP spid="331" grpId="10" animBg="1" advAuto="0"/>
      <p:bldP spid="332" grpId="6"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sp>
        <p:nvSpPr>
          <p:cNvPr id="339" name="Content Placeholder 2"/>
          <p:cNvSpPr txBox="1">
            <a:spLocks noGrp="1"/>
          </p:cNvSpPr>
          <p:nvPr>
            <p:ph type="body" sz="quarter" idx="1"/>
          </p:nvPr>
        </p:nvSpPr>
        <p:spPr>
          <a:xfrm>
            <a:off x="3810000" y="1219200"/>
            <a:ext cx="4191000" cy="3175000"/>
          </a:xfrm>
          <a:prstGeom prst="rect">
            <a:avLst/>
          </a:prstGeom>
          <a:ln w="28575">
            <a:solidFill>
              <a:srgbClr val="000000"/>
            </a:solidFill>
            <a:miter lim="800000"/>
          </a:ln>
        </p:spPr>
        <p:txBody>
          <a:bodyPr/>
          <a:lstStyle/>
          <a:p>
            <a:pPr marL="301736" indent="-301736" defTabSz="804672">
              <a:spcBef>
                <a:spcPts val="400"/>
              </a:spcBef>
              <a:defRPr sz="1760">
                <a:latin typeface="Palatino"/>
                <a:ea typeface="Palatino"/>
                <a:cs typeface="Palatino"/>
                <a:sym typeface="Palatino"/>
              </a:defRPr>
            </a:pPr>
            <a:r>
              <a:t>Input: evidence instantiation</a:t>
            </a:r>
          </a:p>
          <a:p>
            <a:pPr marL="301736" indent="-301736" defTabSz="804672">
              <a:spcBef>
                <a:spcPts val="400"/>
              </a:spcBef>
              <a:defRPr sz="1760">
                <a:latin typeface="Palatino"/>
                <a:ea typeface="Palatino"/>
                <a:cs typeface="Palatino"/>
                <a:sym typeface="Palatino"/>
              </a:defRPr>
            </a:pPr>
            <a:r>
              <a:t>w = 1.0</a:t>
            </a:r>
          </a:p>
          <a:p>
            <a:pPr marL="301736" indent="-301736" defTabSz="804672">
              <a:spcBef>
                <a:spcPts val="400"/>
              </a:spcBef>
              <a:defRPr sz="1760">
                <a:latin typeface="Palatino"/>
                <a:ea typeface="Palatino"/>
                <a:cs typeface="Palatino"/>
                <a:sym typeface="Palatino"/>
              </a:defRPr>
            </a:pPr>
            <a:r>
              <a:t>for i = 1, 2, …, n in topological order</a:t>
            </a:r>
          </a:p>
          <a:p>
            <a:pPr marL="653763" lvl="1" indent="-251448" defTabSz="804672">
              <a:spcBef>
                <a:spcPts val="300"/>
              </a:spcBef>
              <a:buClr>
                <a:srgbClr val="000000"/>
              </a:buClr>
              <a:defRPr sz="1584">
                <a:solidFill>
                  <a:srgbClr val="000000"/>
                </a:solidFill>
                <a:latin typeface="Palatino"/>
                <a:ea typeface="Palatino"/>
                <a:cs typeface="Palatino"/>
                <a:sym typeface="Palatino"/>
              </a:defRPr>
            </a:pPr>
            <a:r>
              <a:t>if X</a:t>
            </a:r>
            <a:r>
              <a:rPr baseline="-27590"/>
              <a:t>i</a:t>
            </a:r>
            <a:r>
              <a:t> is an evidence variable</a:t>
            </a:r>
            <a:endParaRPr sz="2464"/>
          </a:p>
          <a:p>
            <a:pPr marL="1005788" lvl="2" indent="-201158" defTabSz="804672">
              <a:spcBef>
                <a:spcPts val="300"/>
              </a:spcBef>
              <a:defRPr sz="1408">
                <a:solidFill>
                  <a:srgbClr val="000000"/>
                </a:solidFill>
                <a:latin typeface="Palatino"/>
                <a:ea typeface="Palatino"/>
                <a:cs typeface="Palatino"/>
                <a:sym typeface="Palatino"/>
              </a:defRPr>
            </a:pPr>
            <a:r>
              <a:t>X</a:t>
            </a:r>
            <a:r>
              <a:rPr baseline="-27590"/>
              <a:t>i</a:t>
            </a:r>
            <a:r>
              <a:t> = observation x</a:t>
            </a:r>
            <a:r>
              <a:rPr baseline="-27590"/>
              <a:t>i</a:t>
            </a:r>
            <a:r>
              <a:t> for X</a:t>
            </a:r>
            <a:r>
              <a:rPr baseline="-27590"/>
              <a:t>i</a:t>
            </a:r>
            <a:endParaRPr sz="2112"/>
          </a:p>
          <a:p>
            <a:pPr marL="1005788" lvl="2" indent="-201158" defTabSz="804672">
              <a:spcBef>
                <a:spcPts val="300"/>
              </a:spcBef>
              <a:defRPr sz="1408">
                <a:solidFill>
                  <a:srgbClr val="000000"/>
                </a:solidFill>
                <a:latin typeface="Palatino"/>
                <a:ea typeface="Palatino"/>
                <a:cs typeface="Palatino"/>
                <a:sym typeface="Palatino"/>
              </a:defRPr>
            </a:pPr>
            <a:r>
              <a:t>Set w = w * P(x</a:t>
            </a:r>
            <a:r>
              <a:rPr baseline="-27590"/>
              <a:t>i</a:t>
            </a:r>
            <a:r>
              <a:t> | Parents(X</a:t>
            </a:r>
            <a:r>
              <a:rPr baseline="-27590"/>
              <a:t>i</a:t>
            </a:r>
            <a:r>
              <a:t>))</a:t>
            </a:r>
            <a:endParaRPr sz="2112"/>
          </a:p>
          <a:p>
            <a:pPr marL="653763" lvl="1" indent="-251448" defTabSz="804672">
              <a:spcBef>
                <a:spcPts val="300"/>
              </a:spcBef>
              <a:buClr>
                <a:srgbClr val="000000"/>
              </a:buClr>
              <a:defRPr sz="1584">
                <a:solidFill>
                  <a:srgbClr val="000000"/>
                </a:solidFill>
                <a:latin typeface="Palatino"/>
                <a:ea typeface="Palatino"/>
                <a:cs typeface="Palatino"/>
                <a:sym typeface="Palatino"/>
              </a:defRPr>
            </a:pPr>
            <a:r>
              <a:t>else</a:t>
            </a:r>
            <a:endParaRPr sz="2464"/>
          </a:p>
          <a:p>
            <a:pPr marL="1005788" lvl="2" indent="-201158" defTabSz="804672">
              <a:spcBef>
                <a:spcPts val="300"/>
              </a:spcBef>
              <a:defRPr sz="1408">
                <a:solidFill>
                  <a:srgbClr val="000000"/>
                </a:solidFill>
                <a:latin typeface="Palatino"/>
                <a:ea typeface="Palatino"/>
                <a:cs typeface="Palatino"/>
                <a:sym typeface="Palatino"/>
              </a:defRPr>
            </a:pPr>
            <a:r>
              <a:t>Sample x</a:t>
            </a:r>
            <a:r>
              <a:rPr baseline="-27590"/>
              <a:t>i</a:t>
            </a:r>
            <a:r>
              <a:t> from P(X</a:t>
            </a:r>
            <a:r>
              <a:rPr baseline="-27590"/>
              <a:t>i</a:t>
            </a:r>
            <a:r>
              <a:t> | Parents(X</a:t>
            </a:r>
            <a:r>
              <a:rPr baseline="-27590"/>
              <a:t>i</a:t>
            </a:r>
            <a:r>
              <a:t>))</a:t>
            </a:r>
            <a:endParaRPr sz="2112"/>
          </a:p>
          <a:p>
            <a:pPr marL="301736" indent="-301736" defTabSz="804672">
              <a:spcBef>
                <a:spcPts val="400"/>
              </a:spcBef>
              <a:defRPr sz="1760">
                <a:latin typeface="Palatino"/>
                <a:ea typeface="Palatino"/>
                <a:cs typeface="Palatino"/>
                <a:sym typeface="Palatino"/>
              </a:defRPr>
            </a:pPr>
            <a:r>
              <a:t>return (x</a:t>
            </a:r>
            <a:r>
              <a:rPr baseline="-27590"/>
              <a:t>1</a:t>
            </a:r>
            <a:r>
              <a:t>, x</a:t>
            </a:r>
            <a:r>
              <a:rPr baseline="-27590"/>
              <a:t>2</a:t>
            </a:r>
            <a:r>
              <a:t>, …, x</a:t>
            </a:r>
            <a:r>
              <a:rPr baseline="-27590"/>
              <a:t>n</a:t>
            </a:r>
            <a:r>
              <a:t>), w</a:t>
            </a:r>
          </a:p>
        </p:txBody>
      </p:sp>
      <p:grpSp>
        <p:nvGrpSpPr>
          <p:cNvPr id="342" name="Group"/>
          <p:cNvGrpSpPr/>
          <p:nvPr/>
        </p:nvGrpSpPr>
        <p:grpSpPr>
          <a:xfrm>
            <a:off x="2225338" y="4612809"/>
            <a:ext cx="7741324" cy="2175611"/>
            <a:chOff x="0" y="0"/>
            <a:chExt cx="7741322" cy="2175610"/>
          </a:xfrm>
        </p:grpSpPr>
        <p:pic>
          <p:nvPicPr>
            <p:cNvPr id="340" name="Picture 2" descr="Picture 2"/>
            <p:cNvPicPr>
              <a:picLocks noChangeAspect="1"/>
            </p:cNvPicPr>
            <p:nvPr/>
          </p:nvPicPr>
          <p:blipFill>
            <a:blip r:embed="rId2"/>
            <a:stretch>
              <a:fillRect/>
            </a:stretch>
          </p:blipFill>
          <p:spPr>
            <a:xfrm>
              <a:off x="0" y="327420"/>
              <a:ext cx="7741323" cy="1848191"/>
            </a:xfrm>
            <a:prstGeom prst="rect">
              <a:avLst/>
            </a:prstGeom>
            <a:ln w="12700" cap="flat">
              <a:noFill/>
              <a:miter lim="400000"/>
            </a:ln>
            <a:effectLst/>
          </p:spPr>
        </p:pic>
        <p:pic>
          <p:nvPicPr>
            <p:cNvPr id="341" name="Picture 6" descr="Picture 6"/>
            <p:cNvPicPr>
              <a:picLocks noChangeAspect="1"/>
            </p:cNvPicPr>
            <p:nvPr/>
          </p:nvPicPr>
          <p:blipFill>
            <a:blip r:embed="rId3"/>
            <a:stretch>
              <a:fillRect/>
            </a:stretch>
          </p:blipFill>
          <p:spPr>
            <a:xfrm>
              <a:off x="2454565" y="0"/>
              <a:ext cx="818190" cy="654551"/>
            </a:xfrm>
            <a:prstGeom prst="rect">
              <a:avLst/>
            </a:prstGeom>
            <a:ln w="12700" cap="flat">
              <a:noFill/>
              <a:miter lim="400000"/>
            </a:ln>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Bayes’ Net Representation</a:t>
            </a:r>
          </a:p>
        </p:txBody>
      </p:sp>
      <p:sp>
        <p:nvSpPr>
          <p:cNvPr id="111" name="Rectangle 3"/>
          <p:cNvSpPr txBox="1">
            <a:spLocks noGrp="1"/>
          </p:cNvSpPr>
          <p:nvPr>
            <p:ph type="body" idx="1"/>
          </p:nvPr>
        </p:nvSpPr>
        <p:spPr>
          <a:xfrm>
            <a:off x="457200" y="1600200"/>
            <a:ext cx="7467600" cy="4800601"/>
          </a:xfrm>
          <a:prstGeom prst="rect">
            <a:avLst/>
          </a:prstGeom>
        </p:spPr>
        <p:txBody>
          <a:bodyPr/>
          <a:lstStyle/>
          <a:p>
            <a:pPr marL="342882" indent="-342882">
              <a:lnSpc>
                <a:spcPct val="80000"/>
              </a:lnSpc>
              <a:spcBef>
                <a:spcPts val="500"/>
              </a:spcBef>
              <a:defRPr sz="2400">
                <a:latin typeface="Palatino"/>
                <a:ea typeface="Palatino"/>
                <a:cs typeface="Palatino"/>
                <a:sym typeface="Palatino"/>
              </a:defRPr>
            </a:pPr>
            <a:r>
              <a:t>A directed, acyclic graph, one node per random variable</a:t>
            </a:r>
          </a:p>
          <a:p>
            <a:pPr>
              <a:lnSpc>
                <a:spcPct val="80000"/>
              </a:lnSpc>
              <a:defRPr sz="700">
                <a:latin typeface="Palatino"/>
                <a:ea typeface="Palatino"/>
                <a:cs typeface="Palatino"/>
                <a:sym typeface="Palatino"/>
              </a:defRPr>
            </a:pPr>
            <a:endParaRPr/>
          </a:p>
          <a:p>
            <a:pPr marL="342882" indent="-342882">
              <a:lnSpc>
                <a:spcPct val="80000"/>
              </a:lnSpc>
              <a:spcBef>
                <a:spcPts val="500"/>
              </a:spcBef>
              <a:defRPr sz="2400">
                <a:latin typeface="Palatino"/>
                <a:ea typeface="Palatino"/>
                <a:cs typeface="Palatino"/>
                <a:sym typeface="Palatino"/>
              </a:defRPr>
            </a:pPr>
            <a:r>
              <a:t>A conditional probability table (CPT) for each node</a:t>
            </a:r>
          </a:p>
          <a:p>
            <a:pPr marL="3428829" lvl="7" indent="-228588">
              <a:lnSpc>
                <a:spcPct val="80000"/>
              </a:lnSpc>
              <a:spcBef>
                <a:spcPts val="400"/>
              </a:spcBef>
              <a:defRPr sz="1200">
                <a:solidFill>
                  <a:srgbClr val="000000"/>
                </a:solidFill>
                <a:latin typeface="Palatino"/>
                <a:ea typeface="Palatino"/>
                <a:cs typeface="Palatino"/>
                <a:sym typeface="Palatino"/>
              </a:defRPr>
            </a:pPr>
            <a:endParaRPr/>
          </a:p>
          <a:p>
            <a:pPr marL="742912" lvl="1" indent="-285737">
              <a:lnSpc>
                <a:spcPct val="80000"/>
              </a:lnSpc>
              <a:spcBef>
                <a:spcPts val="400"/>
              </a:spcBef>
              <a:buClr>
                <a:srgbClr val="000000"/>
              </a:buClr>
              <a:defRPr sz="2000">
                <a:solidFill>
                  <a:srgbClr val="000000"/>
                </a:solidFill>
                <a:latin typeface="Palatino"/>
                <a:ea typeface="Palatino"/>
                <a:cs typeface="Palatino"/>
                <a:sym typeface="Palatino"/>
              </a:defRPr>
            </a:pPr>
            <a:r>
              <a:t>A collection of distributions over X, one for each combination of parents’ values</a:t>
            </a:r>
            <a:endParaRPr sz="2800"/>
          </a:p>
          <a:p>
            <a:pPr marL="3428829" lvl="7" indent="-228588">
              <a:lnSpc>
                <a:spcPct val="80000"/>
              </a:lnSpc>
              <a:spcBef>
                <a:spcPts val="400"/>
              </a:spcBef>
              <a:defRPr sz="1200">
                <a:solidFill>
                  <a:srgbClr val="000000"/>
                </a:solidFill>
                <a:latin typeface="Palatino"/>
                <a:ea typeface="Palatino"/>
                <a:cs typeface="Palatino"/>
                <a:sym typeface="Palatino"/>
              </a:defRPr>
            </a:pPr>
            <a:endParaRPr sz="2800"/>
          </a:p>
          <a:p>
            <a:pPr marL="342882" indent="-342882">
              <a:lnSpc>
                <a:spcPct val="80000"/>
              </a:lnSpc>
              <a:spcBef>
                <a:spcPts val="500"/>
              </a:spcBef>
              <a:defRPr sz="2400">
                <a:latin typeface="Palatino"/>
                <a:ea typeface="Palatino"/>
                <a:cs typeface="Palatino"/>
                <a:sym typeface="Palatino"/>
              </a:defRPr>
            </a:pPr>
            <a:r>
              <a:t>Bayes’ nets implicitly encode joint distributions</a:t>
            </a:r>
          </a:p>
          <a:p>
            <a:pPr marL="2514474" lvl="5" indent="-228588">
              <a:lnSpc>
                <a:spcPct val="80000"/>
              </a:lnSpc>
              <a:spcBef>
                <a:spcPts val="400"/>
              </a:spcBef>
              <a:defRPr sz="1200">
                <a:solidFill>
                  <a:srgbClr val="000000"/>
                </a:solidFill>
                <a:latin typeface="Palatino"/>
                <a:ea typeface="Palatino"/>
                <a:cs typeface="Palatino"/>
                <a:sym typeface="Palatino"/>
              </a:defRPr>
            </a:pPr>
            <a:endParaRPr/>
          </a:p>
          <a:p>
            <a:pPr marL="742912" lvl="1" indent="-285737">
              <a:lnSpc>
                <a:spcPct val="80000"/>
              </a:lnSpc>
              <a:spcBef>
                <a:spcPts val="400"/>
              </a:spcBef>
              <a:buClr>
                <a:srgbClr val="000000"/>
              </a:buClr>
              <a:defRPr sz="2000">
                <a:solidFill>
                  <a:srgbClr val="000000"/>
                </a:solidFill>
                <a:latin typeface="Palatino"/>
                <a:ea typeface="Palatino"/>
                <a:cs typeface="Palatino"/>
                <a:sym typeface="Palatino"/>
              </a:defRPr>
            </a:pPr>
            <a:r>
              <a:t>As a product of local conditional distributions</a:t>
            </a:r>
            <a:endParaRPr sz="2800"/>
          </a:p>
          <a:p>
            <a:pPr marL="2971651" lvl="6" indent="-228588">
              <a:lnSpc>
                <a:spcPct val="80000"/>
              </a:lnSpc>
              <a:spcBef>
                <a:spcPts val="400"/>
              </a:spcBef>
              <a:defRPr sz="1200">
                <a:solidFill>
                  <a:srgbClr val="000000"/>
                </a:solidFill>
                <a:latin typeface="Palatino"/>
                <a:ea typeface="Palatino"/>
                <a:cs typeface="Palatino"/>
                <a:sym typeface="Palatino"/>
              </a:defRPr>
            </a:pPr>
            <a:endParaRPr sz="2800"/>
          </a:p>
          <a:p>
            <a:pPr marL="742912" lvl="1" indent="-285737">
              <a:lnSpc>
                <a:spcPct val="80000"/>
              </a:lnSpc>
              <a:spcBef>
                <a:spcPts val="400"/>
              </a:spcBef>
              <a:buClr>
                <a:srgbClr val="000000"/>
              </a:buClr>
              <a:defRPr sz="2000">
                <a:solidFill>
                  <a:srgbClr val="000000"/>
                </a:solidFill>
                <a:latin typeface="Palatino"/>
                <a:ea typeface="Palatino"/>
                <a:cs typeface="Palatino"/>
                <a:sym typeface="Palatino"/>
              </a:defRPr>
            </a:pPr>
            <a:r>
              <a:t>To see what probability a BN gives to a full assignment, multiply all the relevant conditionals together:</a:t>
            </a:r>
          </a:p>
        </p:txBody>
      </p:sp>
      <p:pic>
        <p:nvPicPr>
          <p:cNvPr id="112" name="Picture 13" descr="Picture 13"/>
          <p:cNvPicPr>
            <a:picLocks noChangeAspect="1"/>
          </p:cNvPicPr>
          <p:nvPr/>
        </p:nvPicPr>
        <p:blipFill>
          <a:blip r:embed="rId2"/>
          <a:stretch>
            <a:fillRect/>
          </a:stretch>
        </p:blipFill>
        <p:spPr>
          <a:xfrm>
            <a:off x="4909854" y="3502350"/>
            <a:ext cx="1927226" cy="301626"/>
          </a:xfrm>
          <a:prstGeom prst="rect">
            <a:avLst/>
          </a:prstGeom>
          <a:ln w="12700">
            <a:miter lim="400000"/>
          </a:ln>
        </p:spPr>
      </p:pic>
      <p:pic>
        <p:nvPicPr>
          <p:cNvPr id="113" name="Picture 8" descr="Picture 8"/>
          <p:cNvPicPr>
            <a:picLocks noChangeAspect="1"/>
          </p:cNvPicPr>
          <p:nvPr/>
        </p:nvPicPr>
        <p:blipFill>
          <a:blip r:embed="rId3"/>
          <a:stretch>
            <a:fillRect/>
          </a:stretch>
        </p:blipFill>
        <p:spPr>
          <a:xfrm>
            <a:off x="1200882" y="5790907"/>
            <a:ext cx="5535614" cy="762001"/>
          </a:xfrm>
          <a:prstGeom prst="rect">
            <a:avLst/>
          </a:prstGeom>
          <a:ln w="12700">
            <a:miter lim="400000"/>
          </a:ln>
        </p:spPr>
      </p:pic>
      <p:pic>
        <p:nvPicPr>
          <p:cNvPr id="114" name="Picture 2" descr="Picture 2"/>
          <p:cNvPicPr>
            <a:picLocks noChangeAspect="1"/>
          </p:cNvPicPr>
          <p:nvPr/>
        </p:nvPicPr>
        <p:blipFill>
          <a:blip r:embed="rId4"/>
          <a:stretch>
            <a:fillRect/>
          </a:stretch>
        </p:blipFill>
        <p:spPr>
          <a:xfrm>
            <a:off x="9296400" y="4494919"/>
            <a:ext cx="2062553" cy="2362199"/>
          </a:xfrm>
          <a:prstGeom prst="rect">
            <a:avLst/>
          </a:prstGeom>
          <a:ln w="12700">
            <a:miter lim="400000"/>
          </a:ln>
        </p:spPr>
      </p:pic>
      <p:pic>
        <p:nvPicPr>
          <p:cNvPr id="115" name="Picture 3" descr="Picture 3"/>
          <p:cNvPicPr>
            <a:picLocks noChangeAspect="1"/>
          </p:cNvPicPr>
          <p:nvPr/>
        </p:nvPicPr>
        <p:blipFill>
          <a:blip r:embed="rId5"/>
          <a:stretch>
            <a:fillRect/>
          </a:stretch>
        </p:blipFill>
        <p:spPr>
          <a:xfrm>
            <a:off x="8448433" y="1524000"/>
            <a:ext cx="3514966" cy="256156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sp>
        <p:nvSpPr>
          <p:cNvPr id="345" name="Rectangle 3"/>
          <p:cNvSpPr txBox="1">
            <a:spLocks noGrp="1"/>
          </p:cNvSpPr>
          <p:nvPr>
            <p:ph type="body" sz="half" idx="1"/>
          </p:nvPr>
        </p:nvSpPr>
        <p:spPr>
          <a:xfrm>
            <a:off x="1981200" y="1600200"/>
            <a:ext cx="8153400" cy="3581400"/>
          </a:xfrm>
          <a:prstGeom prst="rect">
            <a:avLst/>
          </a:prstGeom>
        </p:spPr>
        <p:txBody>
          <a:bodyPr/>
          <a:lstStyle/>
          <a:p>
            <a:pPr marL="322309" indent="-322309" defTabSz="859536">
              <a:spcBef>
                <a:spcPts val="400"/>
              </a:spcBef>
              <a:defRPr sz="1879">
                <a:latin typeface="Palatino"/>
                <a:ea typeface="Palatino"/>
                <a:cs typeface="Palatino"/>
                <a:sym typeface="Palatino"/>
              </a:defRPr>
            </a:pPr>
            <a:r>
              <a:t>Sampling distribution if z sampled and e fixed evidence</a:t>
            </a:r>
          </a:p>
          <a:p>
            <a:pPr marL="322309" indent="-322309" defTabSz="859536">
              <a:defRPr sz="1879">
                <a:latin typeface="Palatino"/>
                <a:ea typeface="Palatino"/>
                <a:cs typeface="Palatino"/>
                <a:sym typeface="Palatino"/>
              </a:defRPr>
            </a:pPr>
            <a:endParaRPr/>
          </a:p>
          <a:p>
            <a:pPr marL="322309" indent="-322309" defTabSz="859536">
              <a:defRPr sz="1879">
                <a:latin typeface="Palatino"/>
                <a:ea typeface="Palatino"/>
                <a:cs typeface="Palatino"/>
                <a:sym typeface="Palatino"/>
              </a:defRPr>
            </a:pPr>
            <a:endParaRPr/>
          </a:p>
          <a:p>
            <a:pPr marL="322309" indent="-322309" defTabSz="859536">
              <a:defRPr sz="1879">
                <a:latin typeface="Palatino"/>
                <a:ea typeface="Palatino"/>
                <a:cs typeface="Palatino"/>
                <a:sym typeface="Palatino"/>
              </a:defRPr>
            </a:pPr>
            <a:endParaRPr/>
          </a:p>
          <a:p>
            <a:pPr marL="322309" indent="-322309" defTabSz="859536">
              <a:spcBef>
                <a:spcPts val="400"/>
              </a:spcBef>
              <a:defRPr sz="1879">
                <a:latin typeface="Palatino"/>
                <a:ea typeface="Palatino"/>
                <a:cs typeface="Palatino"/>
                <a:sym typeface="Palatino"/>
              </a:defRPr>
            </a:pPr>
            <a:r>
              <a:t>Now, samples have weights</a:t>
            </a:r>
          </a:p>
          <a:p>
            <a:pPr marL="322309" indent="-322309" defTabSz="859536">
              <a:defRPr sz="1879">
                <a:latin typeface="Palatino"/>
                <a:ea typeface="Palatino"/>
                <a:cs typeface="Palatino"/>
                <a:sym typeface="Palatino"/>
              </a:defRPr>
            </a:pPr>
            <a:endParaRPr/>
          </a:p>
          <a:p>
            <a:pPr marL="322309" indent="-322309" defTabSz="859536">
              <a:defRPr sz="1879">
                <a:latin typeface="Palatino"/>
                <a:ea typeface="Palatino"/>
                <a:cs typeface="Palatino"/>
                <a:sym typeface="Palatino"/>
              </a:defRPr>
            </a:pPr>
            <a:endParaRPr/>
          </a:p>
          <a:p>
            <a:pPr marL="322309" indent="-322309" defTabSz="859536">
              <a:defRPr sz="1879">
                <a:latin typeface="Palatino"/>
                <a:ea typeface="Palatino"/>
                <a:cs typeface="Palatino"/>
                <a:sym typeface="Palatino"/>
              </a:defRPr>
            </a:pPr>
            <a:endParaRPr/>
          </a:p>
          <a:p>
            <a:pPr marL="322309" indent="-322309" defTabSz="859536">
              <a:spcBef>
                <a:spcPts val="400"/>
              </a:spcBef>
              <a:defRPr sz="1879">
                <a:latin typeface="Palatino"/>
                <a:ea typeface="Palatino"/>
                <a:cs typeface="Palatino"/>
                <a:sym typeface="Palatino"/>
              </a:defRPr>
            </a:pPr>
            <a:r>
              <a:t>Together, weighted sampling distribution is consistent</a:t>
            </a:r>
          </a:p>
        </p:txBody>
      </p:sp>
      <p:pic>
        <p:nvPicPr>
          <p:cNvPr id="346" name="Picture 5" descr="Picture 5"/>
          <p:cNvPicPr>
            <a:picLocks noChangeAspect="1"/>
          </p:cNvPicPr>
          <p:nvPr/>
        </p:nvPicPr>
        <p:blipFill>
          <a:blip r:embed="rId2"/>
          <a:stretch>
            <a:fillRect/>
          </a:stretch>
        </p:blipFill>
        <p:spPr>
          <a:xfrm>
            <a:off x="2971800" y="2133600"/>
            <a:ext cx="4491038" cy="773113"/>
          </a:xfrm>
          <a:prstGeom prst="rect">
            <a:avLst/>
          </a:prstGeom>
          <a:ln w="12700">
            <a:miter lim="400000"/>
          </a:ln>
        </p:spPr>
      </p:pic>
      <p:pic>
        <p:nvPicPr>
          <p:cNvPr id="347" name="Picture 10" descr="Picture 10"/>
          <p:cNvPicPr>
            <a:picLocks noChangeAspect="1"/>
          </p:cNvPicPr>
          <p:nvPr/>
        </p:nvPicPr>
        <p:blipFill>
          <a:blip r:embed="rId3"/>
          <a:stretch>
            <a:fillRect/>
          </a:stretch>
        </p:blipFill>
        <p:spPr>
          <a:xfrm>
            <a:off x="2973388" y="3581400"/>
            <a:ext cx="4138613" cy="733425"/>
          </a:xfrm>
          <a:prstGeom prst="rect">
            <a:avLst/>
          </a:prstGeom>
          <a:ln w="12700">
            <a:miter lim="400000"/>
          </a:ln>
        </p:spPr>
      </p:pic>
      <p:pic>
        <p:nvPicPr>
          <p:cNvPr id="348" name="Picture 13" descr="Picture 13"/>
          <p:cNvPicPr>
            <a:picLocks noChangeAspect="1"/>
          </p:cNvPicPr>
          <p:nvPr/>
        </p:nvPicPr>
        <p:blipFill>
          <a:blip r:embed="rId4"/>
          <a:stretch>
            <a:fillRect/>
          </a:stretch>
        </p:blipFill>
        <p:spPr>
          <a:xfrm>
            <a:off x="4267200" y="6172200"/>
            <a:ext cx="1208088" cy="271464"/>
          </a:xfrm>
          <a:prstGeom prst="rect">
            <a:avLst/>
          </a:prstGeom>
          <a:ln w="12700">
            <a:miter lim="400000"/>
          </a:ln>
        </p:spPr>
      </p:pic>
      <p:grpSp>
        <p:nvGrpSpPr>
          <p:cNvPr id="370" name="Group 30"/>
          <p:cNvGrpSpPr/>
          <p:nvPr/>
        </p:nvGrpSpPr>
        <p:grpSpPr>
          <a:xfrm>
            <a:off x="7848600" y="2438399"/>
            <a:ext cx="3332285" cy="2693124"/>
            <a:chOff x="0" y="2206"/>
            <a:chExt cx="3332284" cy="2693122"/>
          </a:xfrm>
        </p:grpSpPr>
        <p:grpSp>
          <p:nvGrpSpPr>
            <p:cNvPr id="351" name="Oval 14"/>
            <p:cNvGrpSpPr/>
            <p:nvPr/>
          </p:nvGrpSpPr>
          <p:grpSpPr>
            <a:xfrm>
              <a:off x="844061" y="2206"/>
              <a:ext cx="1646116" cy="1446865"/>
              <a:chOff x="21868" y="2206"/>
              <a:chExt cx="1646114" cy="1446863"/>
            </a:xfrm>
          </p:grpSpPr>
          <p:sp>
            <p:nvSpPr>
              <p:cNvPr id="349" name="Oval"/>
              <p:cNvSpPr/>
              <p:nvPr/>
            </p:nvSpPr>
            <p:spPr>
              <a:xfrm>
                <a:off x="21868" y="2206"/>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50" name="Cloudy"/>
              <p:cNvSpPr/>
              <p:nvPr/>
            </p:nvSpPr>
            <p:spPr>
              <a:xfrm>
                <a:off x="397983" y="17907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Cloudy</a:t>
                </a:r>
              </a:p>
            </p:txBody>
          </p:sp>
        </p:grpSp>
        <p:sp>
          <p:nvSpPr>
            <p:cNvPr id="352" name="Oval 15"/>
            <p:cNvSpPr/>
            <p:nvPr/>
          </p:nvSpPr>
          <p:spPr>
            <a:xfrm>
              <a:off x="0" y="598268"/>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endParaRPr/>
            </a:p>
          </p:txBody>
        </p:sp>
        <p:grpSp>
          <p:nvGrpSpPr>
            <p:cNvPr id="355" name="Oval 16"/>
            <p:cNvGrpSpPr/>
            <p:nvPr/>
          </p:nvGrpSpPr>
          <p:grpSpPr>
            <a:xfrm>
              <a:off x="1686169" y="611948"/>
              <a:ext cx="1646116" cy="1446865"/>
              <a:chOff x="0" y="2206"/>
              <a:chExt cx="1646115" cy="1446863"/>
            </a:xfrm>
          </p:grpSpPr>
          <p:sp>
            <p:nvSpPr>
              <p:cNvPr id="353" name="Oval"/>
              <p:cNvSpPr/>
              <p:nvPr/>
            </p:nvSpPr>
            <p:spPr>
              <a:xfrm>
                <a:off x="0" y="2206"/>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54" name="R"/>
              <p:cNvSpPr/>
              <p:nvPr/>
            </p:nvSpPr>
            <p:spPr>
              <a:xfrm>
                <a:off x="376115" y="17907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R</a:t>
                </a:r>
              </a:p>
            </p:txBody>
          </p:sp>
        </p:grpSp>
        <p:sp>
          <p:nvSpPr>
            <p:cNvPr id="356" name="Oval 17"/>
            <p:cNvSpPr/>
            <p:nvPr/>
          </p:nvSpPr>
          <p:spPr>
            <a:xfrm>
              <a:off x="842107" y="1221690"/>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endParaRPr/>
            </a:p>
          </p:txBody>
        </p:sp>
        <p:sp>
          <p:nvSpPr>
            <p:cNvPr id="357" name="AutoShape 18"/>
            <p:cNvSpPr/>
            <p:nvPr/>
          </p:nvSpPr>
          <p:spPr>
            <a:xfrm>
              <a:off x="1485900" y="312940"/>
              <a:ext cx="310662" cy="342002"/>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58" name="AutoShape 19"/>
            <p:cNvSpPr/>
            <p:nvPr/>
          </p:nvSpPr>
          <p:spPr>
            <a:xfrm flipH="1">
              <a:off x="641838" y="312940"/>
              <a:ext cx="312616" cy="32832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59" name="AutoShape 20"/>
            <p:cNvSpPr/>
            <p:nvPr/>
          </p:nvSpPr>
          <p:spPr>
            <a:xfrm>
              <a:off x="641838" y="909002"/>
              <a:ext cx="310662" cy="35568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60" name="AutoShape 21"/>
            <p:cNvSpPr/>
            <p:nvPr/>
          </p:nvSpPr>
          <p:spPr>
            <a:xfrm flipH="1">
              <a:off x="1483946" y="922682"/>
              <a:ext cx="312616" cy="34200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363" name="Oval 22"/>
            <p:cNvGrpSpPr/>
            <p:nvPr/>
          </p:nvGrpSpPr>
          <p:grpSpPr>
            <a:xfrm>
              <a:off x="844061" y="2206"/>
              <a:ext cx="1646116" cy="1446865"/>
              <a:chOff x="0" y="2206"/>
              <a:chExt cx="1646115" cy="1446863"/>
            </a:xfrm>
          </p:grpSpPr>
          <p:sp>
            <p:nvSpPr>
              <p:cNvPr id="361" name="Oval"/>
              <p:cNvSpPr/>
              <p:nvPr/>
            </p:nvSpPr>
            <p:spPr>
              <a:xfrm>
                <a:off x="0" y="2206"/>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62" name="C"/>
              <p:cNvSpPr/>
              <p:nvPr/>
            </p:nvSpPr>
            <p:spPr>
              <a:xfrm>
                <a:off x="376115" y="17907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a:t>
                </a:r>
              </a:p>
            </p:txBody>
          </p:sp>
        </p:grpSp>
        <p:grpSp>
          <p:nvGrpSpPr>
            <p:cNvPr id="366" name="Oval 23"/>
            <p:cNvGrpSpPr/>
            <p:nvPr/>
          </p:nvGrpSpPr>
          <p:grpSpPr>
            <a:xfrm>
              <a:off x="-1" y="598268"/>
              <a:ext cx="1646117" cy="1446865"/>
              <a:chOff x="0" y="2206"/>
              <a:chExt cx="1646115" cy="1446863"/>
            </a:xfrm>
          </p:grpSpPr>
          <p:sp>
            <p:nvSpPr>
              <p:cNvPr id="364" name="Oval"/>
              <p:cNvSpPr/>
              <p:nvPr/>
            </p:nvSpPr>
            <p:spPr>
              <a:xfrm>
                <a:off x="0" y="2206"/>
                <a:ext cx="752231" cy="353729"/>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65" name="S"/>
              <p:cNvSpPr/>
              <p:nvPr/>
            </p:nvSpPr>
            <p:spPr>
              <a:xfrm>
                <a:off x="376115" y="17907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a:t>
                </a:r>
              </a:p>
            </p:txBody>
          </p:sp>
        </p:grpSp>
        <p:sp>
          <p:nvSpPr>
            <p:cNvPr id="367" name="Oval 25"/>
            <p:cNvSpPr/>
            <p:nvPr/>
          </p:nvSpPr>
          <p:spPr>
            <a:xfrm>
              <a:off x="1212605" y="142532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W</a:t>
              </a:r>
            </a:p>
          </p:txBody>
        </p:sp>
        <p:sp>
          <p:nvSpPr>
            <p:cNvPr id="368" name="Line 28"/>
            <p:cNvSpPr/>
            <p:nvPr/>
          </p:nvSpPr>
          <p:spPr>
            <a:xfrm flipV="1">
              <a:off x="46892" y="590451"/>
              <a:ext cx="375139" cy="281420"/>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369" name="Line 29"/>
            <p:cNvSpPr/>
            <p:nvPr/>
          </p:nvSpPr>
          <p:spPr>
            <a:xfrm flipV="1">
              <a:off x="281353" y="637354"/>
              <a:ext cx="328247" cy="281420"/>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grpSp>
      <p:pic>
        <p:nvPicPr>
          <p:cNvPr id="371" name="Picture 2" descr="Picture 2"/>
          <p:cNvPicPr>
            <a:picLocks noChangeAspect="1"/>
          </p:cNvPicPr>
          <p:nvPr/>
        </p:nvPicPr>
        <p:blipFill>
          <a:blip r:embed="rId5"/>
          <a:stretch>
            <a:fillRect/>
          </a:stretch>
        </p:blipFill>
        <p:spPr>
          <a:xfrm>
            <a:off x="1905000" y="5005387"/>
            <a:ext cx="8382000" cy="93821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4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345">
                                            <p:txEl>
                                              <p:pRg st="5" end="5"/>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345">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345">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45">
                                            <p:txEl>
                                              <p:pRg st="8" end="8"/>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3" nodeType="afterEffect">
                                  <p:stCondLst>
                                    <p:cond delay="0"/>
                                  </p:stCondLst>
                                  <p:iterate>
                                    <p:tmAbs val="0"/>
                                  </p:iterate>
                                  <p:childTnLst>
                                    <p:set>
                                      <p:cBhvr>
                                        <p:cTn id="26" fill="hold"/>
                                        <p:tgtEl>
                                          <p:spTgt spid="3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4" nodeType="clickEffect">
                                  <p:stCondLst>
                                    <p:cond delay="0"/>
                                  </p:stCondLst>
                                  <p:iterate>
                                    <p:tmAbs val="0"/>
                                  </p:iterate>
                                  <p:childTnLst>
                                    <p:set>
                                      <p:cBhvr>
                                        <p:cTn id="30" fill="hold"/>
                                        <p:tgtEl>
                                          <p:spTgt spid="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1" build="p" bldLvl="5" animBg="1" advAuto="0"/>
      <p:bldP spid="347" grpId="2" animBg="1" advAuto="0"/>
      <p:bldP spid="348" grpId="4" animBg="1" advAuto="0"/>
      <p:bldP spid="371" grpId="3"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sp>
        <p:nvSpPr>
          <p:cNvPr id="374" name="Rectangle 3"/>
          <p:cNvSpPr txBox="1">
            <a:spLocks noGrp="1"/>
          </p:cNvSpPr>
          <p:nvPr>
            <p:ph type="body" sz="quarter" idx="1"/>
          </p:nvPr>
        </p:nvSpPr>
        <p:spPr>
          <a:xfrm>
            <a:off x="457200" y="1371600"/>
            <a:ext cx="5562600" cy="2362201"/>
          </a:xfrm>
          <a:prstGeom prst="rect">
            <a:avLst/>
          </a:prstGeom>
        </p:spPr>
        <p:txBody>
          <a:bodyPr/>
          <a:lstStyle/>
          <a:p>
            <a:pPr marL="288020" indent="-288020" defTabSz="768095">
              <a:spcBef>
                <a:spcPts val="400"/>
              </a:spcBef>
              <a:defRPr sz="1679">
                <a:latin typeface="Palatino"/>
                <a:ea typeface="Palatino"/>
                <a:cs typeface="Palatino"/>
                <a:sym typeface="Palatino"/>
              </a:defRPr>
            </a:pPr>
            <a:r>
              <a:t>Likelihood weighting is helpful</a:t>
            </a:r>
          </a:p>
          <a:p>
            <a:pPr marL="624046" lvl="1" indent="-240019" defTabSz="768095">
              <a:spcBef>
                <a:spcPts val="300"/>
              </a:spcBef>
              <a:buClr>
                <a:srgbClr val="000000"/>
              </a:buClr>
              <a:defRPr sz="1512">
                <a:solidFill>
                  <a:srgbClr val="000000"/>
                </a:solidFill>
                <a:latin typeface="Palatino"/>
                <a:ea typeface="Palatino"/>
                <a:cs typeface="Palatino"/>
                <a:sym typeface="Palatino"/>
              </a:defRPr>
            </a:pPr>
            <a:r>
              <a:t>We have taken evidence into account as we generate the sample</a:t>
            </a:r>
            <a:endParaRPr sz="2351"/>
          </a:p>
          <a:p>
            <a:pPr marL="624046" lvl="1" indent="-240019" defTabSz="768095">
              <a:spcBef>
                <a:spcPts val="300"/>
              </a:spcBef>
              <a:buClr>
                <a:srgbClr val="000000"/>
              </a:buClr>
              <a:defRPr sz="1512">
                <a:solidFill>
                  <a:srgbClr val="000000"/>
                </a:solidFill>
                <a:latin typeface="Palatino"/>
                <a:ea typeface="Palatino"/>
                <a:cs typeface="Palatino"/>
                <a:sym typeface="Palatino"/>
              </a:defRPr>
            </a:pPr>
            <a:r>
              <a:t>E.g. here, W’s value will get picked based on the evidence values of S, R</a:t>
            </a:r>
            <a:endParaRPr sz="2351"/>
          </a:p>
          <a:p>
            <a:pPr marL="624046" lvl="1" indent="-240019" defTabSz="768095">
              <a:spcBef>
                <a:spcPts val="300"/>
              </a:spcBef>
              <a:buClr>
                <a:srgbClr val="000000"/>
              </a:buClr>
              <a:defRPr sz="1512">
                <a:solidFill>
                  <a:srgbClr val="000000"/>
                </a:solidFill>
                <a:latin typeface="Palatino"/>
                <a:ea typeface="Palatino"/>
                <a:cs typeface="Palatino"/>
                <a:sym typeface="Palatino"/>
              </a:defRPr>
            </a:pPr>
            <a:r>
              <a:t>More of our samples will reflect the state of the world suggested by the evidence</a:t>
            </a:r>
            <a:endParaRPr sz="2351"/>
          </a:p>
          <a:p>
            <a:pPr marL="0" indent="0" defTabSz="768095">
              <a:spcBef>
                <a:spcPts val="400"/>
              </a:spcBef>
              <a:buSzTx/>
              <a:buFont typeface="Wingdings"/>
              <a:buNone/>
              <a:defRPr sz="1679">
                <a:latin typeface="Palatino"/>
                <a:ea typeface="Palatino"/>
                <a:cs typeface="Palatino"/>
                <a:sym typeface="Palatino"/>
              </a:defRPr>
            </a:pPr>
            <a:r>
              <a:t> </a:t>
            </a:r>
          </a:p>
        </p:txBody>
      </p:sp>
      <p:sp>
        <p:nvSpPr>
          <p:cNvPr id="375" name="Rectangle 3"/>
          <p:cNvSpPr txBox="1"/>
          <p:nvPr/>
        </p:nvSpPr>
        <p:spPr>
          <a:xfrm>
            <a:off x="6370318" y="1371600"/>
            <a:ext cx="5471165" cy="3077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881" indent="-342881">
              <a:spcBef>
                <a:spcPts val="400"/>
              </a:spcBef>
              <a:buClr>
                <a:schemeClr val="accent2"/>
              </a:buClr>
              <a:buSzPct val="100000"/>
              <a:buChar char="▪"/>
              <a:defRPr sz="2000">
                <a:solidFill>
                  <a:schemeClr val="accent2"/>
                </a:solidFill>
                <a:latin typeface="Palatino"/>
                <a:ea typeface="Palatino"/>
                <a:cs typeface="Palatino"/>
                <a:sym typeface="Palatino"/>
              </a:defRPr>
            </a:pPr>
            <a:r>
              <a:t>Likelihood weighting doesn’t solve all our problems</a:t>
            </a:r>
            <a:endParaRPr sz="3200"/>
          </a:p>
          <a:p>
            <a:pPr marL="742912" lvl="1" indent="-285737">
              <a:spcBef>
                <a:spcPts val="400"/>
              </a:spcBef>
              <a:buClr>
                <a:srgbClr val="000000"/>
              </a:buClr>
              <a:buSzPct val="100000"/>
              <a:buChar char="▪"/>
              <a:defRPr>
                <a:latin typeface="Palatino"/>
                <a:ea typeface="Palatino"/>
                <a:cs typeface="Palatino"/>
                <a:sym typeface="Palatino"/>
              </a:defRPr>
            </a:pPr>
            <a:r>
              <a:t>Evidence influences the choice of downstream variables, but not upstream ones (C isn’t more likely to get a value matching the evidence)</a:t>
            </a:r>
            <a:endParaRPr sz="2800"/>
          </a:p>
          <a:p>
            <a:pPr marL="342881" indent="-342881">
              <a:spcBef>
                <a:spcPts val="400"/>
              </a:spcBef>
              <a:buClr>
                <a:schemeClr val="accent2"/>
              </a:buClr>
              <a:buSzPct val="100000"/>
              <a:buChar char="▪"/>
              <a:defRPr sz="2000">
                <a:solidFill>
                  <a:schemeClr val="accent2"/>
                </a:solidFill>
                <a:latin typeface="Palatino"/>
                <a:ea typeface="Palatino"/>
                <a:cs typeface="Palatino"/>
                <a:sym typeface="Palatino"/>
              </a:defRPr>
            </a:pPr>
            <a:r>
              <a:t>We would like to consider evidence when we sample every variable (leads to Gibbs sampling)</a:t>
            </a:r>
          </a:p>
        </p:txBody>
      </p:sp>
      <p:pic>
        <p:nvPicPr>
          <p:cNvPr id="376" name="Picture 21" descr="Picture 21"/>
          <p:cNvPicPr>
            <a:picLocks noChangeAspect="1"/>
          </p:cNvPicPr>
          <p:nvPr/>
        </p:nvPicPr>
        <p:blipFill>
          <a:blip r:embed="rId2"/>
          <a:stretch>
            <a:fillRect/>
          </a:stretch>
        </p:blipFill>
        <p:spPr>
          <a:xfrm>
            <a:off x="1828800" y="4597575"/>
            <a:ext cx="9372600" cy="2237647"/>
          </a:xfrm>
          <a:prstGeom prst="rect">
            <a:avLst/>
          </a:prstGeom>
          <a:ln w="12700">
            <a:miter lim="400000"/>
          </a:ln>
        </p:spPr>
      </p:pic>
      <p:pic>
        <p:nvPicPr>
          <p:cNvPr id="377" name="Picture 6" descr="Picture 6"/>
          <p:cNvPicPr>
            <a:picLocks noChangeAspect="1"/>
          </p:cNvPicPr>
          <p:nvPr/>
        </p:nvPicPr>
        <p:blipFill>
          <a:blip r:embed="rId3"/>
          <a:stretch>
            <a:fillRect/>
          </a:stretch>
        </p:blipFill>
        <p:spPr>
          <a:xfrm>
            <a:off x="4572000" y="3693159"/>
            <a:ext cx="1479550" cy="1183641"/>
          </a:xfrm>
          <a:prstGeom prst="rect">
            <a:avLst/>
          </a:prstGeom>
          <a:ln w="12700">
            <a:miter lim="400000"/>
          </a:ln>
        </p:spPr>
      </p:pic>
      <p:grpSp>
        <p:nvGrpSpPr>
          <p:cNvPr id="394" name="Group 7"/>
          <p:cNvGrpSpPr/>
          <p:nvPr/>
        </p:nvGrpSpPr>
        <p:grpSpPr>
          <a:xfrm>
            <a:off x="9226196" y="4165361"/>
            <a:ext cx="1652499" cy="1447799"/>
            <a:chOff x="0" y="0"/>
            <a:chExt cx="1652498" cy="1447797"/>
          </a:xfrm>
        </p:grpSpPr>
        <p:grpSp>
          <p:nvGrpSpPr>
            <p:cNvPr id="380" name="Oval 4"/>
            <p:cNvGrpSpPr/>
            <p:nvPr/>
          </p:nvGrpSpPr>
          <p:grpSpPr>
            <a:xfrm>
              <a:off x="-1" y="526472"/>
              <a:ext cx="438727" cy="438727"/>
              <a:chOff x="0" y="0"/>
              <a:chExt cx="438725" cy="438725"/>
            </a:xfrm>
          </p:grpSpPr>
          <p:sp>
            <p:nvSpPr>
              <p:cNvPr id="378"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379" name="S"/>
              <p:cNvSpPr txBox="1"/>
              <p:nvPr/>
            </p:nvSpPr>
            <p:spPr>
              <a:xfrm>
                <a:off x="112319" y="40293"/>
                <a:ext cx="214088"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383" name="Oval 4"/>
            <p:cNvGrpSpPr/>
            <p:nvPr/>
          </p:nvGrpSpPr>
          <p:grpSpPr>
            <a:xfrm>
              <a:off x="1213772" y="526472"/>
              <a:ext cx="438727" cy="438727"/>
              <a:chOff x="0" y="0"/>
              <a:chExt cx="438725" cy="438725"/>
            </a:xfrm>
          </p:grpSpPr>
          <p:sp>
            <p:nvSpPr>
              <p:cNvPr id="381" name="Circle"/>
              <p:cNvSpPr/>
              <p:nvPr/>
            </p:nvSpPr>
            <p:spPr>
              <a:xfrm>
                <a:off x="0" y="0"/>
                <a:ext cx="438726" cy="43872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382" name="R"/>
              <p:cNvSpPr txBox="1"/>
              <p:nvPr/>
            </p:nvSpPr>
            <p:spPr>
              <a:xfrm>
                <a:off x="100766" y="40293"/>
                <a:ext cx="237194"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386" name="Oval 4"/>
            <p:cNvGrpSpPr/>
            <p:nvPr/>
          </p:nvGrpSpPr>
          <p:grpSpPr>
            <a:xfrm>
              <a:off x="614217" y="1009072"/>
              <a:ext cx="438727" cy="438727"/>
              <a:chOff x="0" y="0"/>
              <a:chExt cx="438725" cy="438725"/>
            </a:xfrm>
          </p:grpSpPr>
          <p:sp>
            <p:nvSpPr>
              <p:cNvPr id="384"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385" name="W"/>
              <p:cNvSpPr txBox="1"/>
              <p:nvPr/>
            </p:nvSpPr>
            <p:spPr>
              <a:xfrm>
                <a:off x="69903" y="40293"/>
                <a:ext cx="29892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387"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88"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391" name="Oval 4"/>
            <p:cNvGrpSpPr/>
            <p:nvPr/>
          </p:nvGrpSpPr>
          <p:grpSpPr>
            <a:xfrm>
              <a:off x="614217" y="0"/>
              <a:ext cx="438727" cy="438727"/>
              <a:chOff x="0" y="0"/>
              <a:chExt cx="438725" cy="438725"/>
            </a:xfrm>
          </p:grpSpPr>
          <p:sp>
            <p:nvSpPr>
              <p:cNvPr id="389"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390" name="C"/>
              <p:cNvSpPr txBox="1"/>
              <p:nvPr/>
            </p:nvSpPr>
            <p:spPr>
              <a:xfrm>
                <a:off x="98925" y="40293"/>
                <a:ext cx="240876"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392"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93"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Gibbs Sampling</a:t>
            </a:r>
          </a:p>
        </p:txBody>
      </p:sp>
      <p:pic>
        <p:nvPicPr>
          <p:cNvPr id="397" name="Picture 4" descr="Picture 4"/>
          <p:cNvPicPr>
            <a:picLocks noChangeAspect="1"/>
          </p:cNvPicPr>
          <p:nvPr/>
        </p:nvPicPr>
        <p:blipFill>
          <a:blip r:embed="rId2"/>
          <a:stretch>
            <a:fillRect/>
          </a:stretch>
        </p:blipFill>
        <p:spPr>
          <a:xfrm>
            <a:off x="2819400" y="1295400"/>
            <a:ext cx="6828713" cy="5409637"/>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ontent Placeholder 2"/>
          <p:cNvSpPr txBox="1"/>
          <p:nvPr/>
        </p:nvSpPr>
        <p:spPr>
          <a:xfrm>
            <a:off x="5532118" y="1371600"/>
            <a:ext cx="6436365" cy="888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lvl1pPr>
            <a:lvl2pPr marL="742912" indent="-285737">
              <a:spcBef>
                <a:spcPts val="400"/>
              </a:spcBef>
              <a:buClr>
                <a:srgbClr val="000000"/>
              </a:buClr>
              <a:buSzPct val="100000"/>
              <a:buChar char="▪"/>
              <a:defRPr sz="2000">
                <a:latin typeface="Palatino"/>
                <a:ea typeface="Palatino"/>
                <a:cs typeface="Palatino"/>
                <a:sym typeface="Palatino"/>
              </a:defRPr>
            </a:lvl2pPr>
          </a:lstStyle>
          <a:p>
            <a:r>
              <a:t>Step 2: Initialize other variables </a:t>
            </a:r>
            <a:endParaRPr sz="3200"/>
          </a:p>
          <a:p>
            <a:pPr lvl="1"/>
            <a:r>
              <a:t>Randomly</a:t>
            </a:r>
          </a:p>
        </p:txBody>
      </p:sp>
      <p:sp>
        <p:nvSpPr>
          <p:cNvPr id="400"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Gibbs Sampling Example: P( S | +r)</a:t>
            </a:r>
          </a:p>
        </p:txBody>
      </p:sp>
      <p:sp>
        <p:nvSpPr>
          <p:cNvPr id="401" name="Content Placeholder 2"/>
          <p:cNvSpPr txBox="1">
            <a:spLocks noGrp="1"/>
          </p:cNvSpPr>
          <p:nvPr>
            <p:ph type="body" sz="quarter" idx="1"/>
          </p:nvPr>
        </p:nvSpPr>
        <p:spPr>
          <a:xfrm>
            <a:off x="406400" y="1397000"/>
            <a:ext cx="6527800" cy="1701798"/>
          </a:xfrm>
          <a:prstGeom prst="rect">
            <a:avLst/>
          </a:prstGeom>
        </p:spPr>
        <p:txBody>
          <a:bodyPr/>
          <a:lstStyle>
            <a:lvl1pPr marL="342882" indent="-342882">
              <a:spcBef>
                <a:spcPts val="500"/>
              </a:spcBef>
              <a:defRPr sz="2400">
                <a:latin typeface="Palatino"/>
                <a:ea typeface="Palatino"/>
                <a:cs typeface="Palatino"/>
                <a:sym typeface="Palatino"/>
              </a:defRPr>
            </a:lvl1pPr>
            <a:lvl2pPr marL="742912" indent="-285737">
              <a:spcBef>
                <a:spcPts val="400"/>
              </a:spcBef>
              <a:buClr>
                <a:srgbClr val="000000"/>
              </a:buClr>
              <a:defRPr sz="2000">
                <a:solidFill>
                  <a:srgbClr val="000000"/>
                </a:solidFill>
                <a:latin typeface="Palatino"/>
                <a:ea typeface="Palatino"/>
                <a:cs typeface="Palatino"/>
                <a:sym typeface="Palatino"/>
              </a:defRPr>
            </a:lvl2pPr>
          </a:lstStyle>
          <a:p>
            <a:r>
              <a:t>Step 1: Fix evidence</a:t>
            </a:r>
          </a:p>
          <a:p>
            <a:pPr lvl="1"/>
            <a:r>
              <a:t>R = +r</a:t>
            </a:r>
          </a:p>
        </p:txBody>
      </p:sp>
      <p:grpSp>
        <p:nvGrpSpPr>
          <p:cNvPr id="418" name="Group 30"/>
          <p:cNvGrpSpPr/>
          <p:nvPr/>
        </p:nvGrpSpPr>
        <p:grpSpPr>
          <a:xfrm>
            <a:off x="3505200" y="1524000"/>
            <a:ext cx="1652498" cy="1447799"/>
            <a:chOff x="0" y="0"/>
            <a:chExt cx="1652498" cy="1447797"/>
          </a:xfrm>
        </p:grpSpPr>
        <p:grpSp>
          <p:nvGrpSpPr>
            <p:cNvPr id="404" name="Oval 4"/>
            <p:cNvGrpSpPr/>
            <p:nvPr/>
          </p:nvGrpSpPr>
          <p:grpSpPr>
            <a:xfrm>
              <a:off x="-1" y="526472"/>
              <a:ext cx="438727" cy="438727"/>
              <a:chOff x="0" y="0"/>
              <a:chExt cx="438725" cy="438725"/>
            </a:xfrm>
          </p:grpSpPr>
          <p:sp>
            <p:nvSpPr>
              <p:cNvPr id="402"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03" name="S"/>
              <p:cNvSpPr txBox="1"/>
              <p:nvPr/>
            </p:nvSpPr>
            <p:spPr>
              <a:xfrm>
                <a:off x="112319" y="40293"/>
                <a:ext cx="214088"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07" name="Oval 4"/>
            <p:cNvGrpSpPr/>
            <p:nvPr/>
          </p:nvGrpSpPr>
          <p:grpSpPr>
            <a:xfrm>
              <a:off x="1213772" y="526472"/>
              <a:ext cx="438727" cy="438727"/>
              <a:chOff x="0" y="0"/>
              <a:chExt cx="438725" cy="438725"/>
            </a:xfrm>
          </p:grpSpPr>
          <p:sp>
            <p:nvSpPr>
              <p:cNvPr id="405" name="Circle"/>
              <p:cNvSpPr/>
              <p:nvPr/>
            </p:nvSpPr>
            <p:spPr>
              <a:xfrm>
                <a:off x="0" y="0"/>
                <a:ext cx="438726" cy="43872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06" name="+r"/>
              <p:cNvSpPr txBox="1"/>
              <p:nvPr/>
            </p:nvSpPr>
            <p:spPr>
              <a:xfrm>
                <a:off x="59746" y="40293"/>
                <a:ext cx="319234"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10" name="Oval 4"/>
            <p:cNvGrpSpPr/>
            <p:nvPr/>
          </p:nvGrpSpPr>
          <p:grpSpPr>
            <a:xfrm>
              <a:off x="614217" y="1009072"/>
              <a:ext cx="438727" cy="438727"/>
              <a:chOff x="0" y="0"/>
              <a:chExt cx="438725" cy="438725"/>
            </a:xfrm>
          </p:grpSpPr>
          <p:sp>
            <p:nvSpPr>
              <p:cNvPr id="408"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09" name="W"/>
              <p:cNvSpPr txBox="1"/>
              <p:nvPr/>
            </p:nvSpPr>
            <p:spPr>
              <a:xfrm>
                <a:off x="69903" y="40293"/>
                <a:ext cx="29892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11"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12"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415" name="Oval 4"/>
            <p:cNvGrpSpPr/>
            <p:nvPr/>
          </p:nvGrpSpPr>
          <p:grpSpPr>
            <a:xfrm>
              <a:off x="614217" y="0"/>
              <a:ext cx="438727" cy="438727"/>
              <a:chOff x="0" y="0"/>
              <a:chExt cx="438725" cy="438725"/>
            </a:xfrm>
          </p:grpSpPr>
          <p:sp>
            <p:nvSpPr>
              <p:cNvPr id="413"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14" name="C"/>
              <p:cNvSpPr txBox="1"/>
              <p:nvPr/>
            </p:nvSpPr>
            <p:spPr>
              <a:xfrm>
                <a:off x="98925" y="40293"/>
                <a:ext cx="240876"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416"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17"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435" name="Group 39"/>
          <p:cNvGrpSpPr/>
          <p:nvPr/>
        </p:nvGrpSpPr>
        <p:grpSpPr>
          <a:xfrm>
            <a:off x="10134600" y="1524000"/>
            <a:ext cx="1652498" cy="1447799"/>
            <a:chOff x="0" y="0"/>
            <a:chExt cx="1652498" cy="1447797"/>
          </a:xfrm>
        </p:grpSpPr>
        <p:grpSp>
          <p:nvGrpSpPr>
            <p:cNvPr id="421" name="Oval 4"/>
            <p:cNvGrpSpPr/>
            <p:nvPr/>
          </p:nvGrpSpPr>
          <p:grpSpPr>
            <a:xfrm>
              <a:off x="-1" y="526472"/>
              <a:ext cx="438727" cy="438727"/>
              <a:chOff x="0" y="0"/>
              <a:chExt cx="438725" cy="438725"/>
            </a:xfrm>
          </p:grpSpPr>
          <p:sp>
            <p:nvSpPr>
              <p:cNvPr id="419" name="Circle"/>
              <p:cNvSpPr/>
              <p:nvPr/>
            </p:nvSpPr>
            <p:spPr>
              <a:xfrm>
                <a:off x="0" y="0"/>
                <a:ext cx="438726" cy="438726"/>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20" name="S"/>
              <p:cNvSpPr txBox="1"/>
              <p:nvPr/>
            </p:nvSpPr>
            <p:spPr>
              <a:xfrm>
                <a:off x="112319" y="40293"/>
                <a:ext cx="214088"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24" name="Oval 4"/>
            <p:cNvGrpSpPr/>
            <p:nvPr/>
          </p:nvGrpSpPr>
          <p:grpSpPr>
            <a:xfrm>
              <a:off x="1213772" y="526472"/>
              <a:ext cx="438727" cy="438727"/>
              <a:chOff x="0" y="0"/>
              <a:chExt cx="438725" cy="438725"/>
            </a:xfrm>
          </p:grpSpPr>
          <p:sp>
            <p:nvSpPr>
              <p:cNvPr id="422" name="Circle"/>
              <p:cNvSpPr/>
              <p:nvPr/>
            </p:nvSpPr>
            <p:spPr>
              <a:xfrm>
                <a:off x="0" y="0"/>
                <a:ext cx="438726" cy="43872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23" name="+r"/>
              <p:cNvSpPr txBox="1"/>
              <p:nvPr/>
            </p:nvSpPr>
            <p:spPr>
              <a:xfrm>
                <a:off x="59746" y="40293"/>
                <a:ext cx="319234"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27" name="Oval 4"/>
            <p:cNvGrpSpPr/>
            <p:nvPr/>
          </p:nvGrpSpPr>
          <p:grpSpPr>
            <a:xfrm>
              <a:off x="614217" y="1009072"/>
              <a:ext cx="438727" cy="438727"/>
              <a:chOff x="0" y="0"/>
              <a:chExt cx="438725" cy="438725"/>
            </a:xfrm>
          </p:grpSpPr>
          <p:sp>
            <p:nvSpPr>
              <p:cNvPr id="425" name="Circle"/>
              <p:cNvSpPr/>
              <p:nvPr/>
            </p:nvSpPr>
            <p:spPr>
              <a:xfrm>
                <a:off x="0" y="0"/>
                <a:ext cx="438726" cy="438726"/>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26" name="W"/>
              <p:cNvSpPr txBox="1"/>
              <p:nvPr/>
            </p:nvSpPr>
            <p:spPr>
              <a:xfrm>
                <a:off x="69903" y="40293"/>
                <a:ext cx="29892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28"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29"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432" name="Oval 4"/>
            <p:cNvGrpSpPr/>
            <p:nvPr/>
          </p:nvGrpSpPr>
          <p:grpSpPr>
            <a:xfrm>
              <a:off x="614217" y="0"/>
              <a:ext cx="438727" cy="438727"/>
              <a:chOff x="0" y="0"/>
              <a:chExt cx="438725" cy="438725"/>
            </a:xfrm>
          </p:grpSpPr>
          <p:sp>
            <p:nvSpPr>
              <p:cNvPr id="430" name="Circle"/>
              <p:cNvSpPr/>
              <p:nvPr/>
            </p:nvSpPr>
            <p:spPr>
              <a:xfrm>
                <a:off x="0" y="0"/>
                <a:ext cx="438726" cy="43872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31" name="C"/>
              <p:cNvSpPr txBox="1"/>
              <p:nvPr/>
            </p:nvSpPr>
            <p:spPr>
              <a:xfrm>
                <a:off x="98925" y="40293"/>
                <a:ext cx="240876"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433"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34"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452" name="Group 49"/>
          <p:cNvGrpSpPr/>
          <p:nvPr/>
        </p:nvGrpSpPr>
        <p:grpSpPr>
          <a:xfrm>
            <a:off x="304800" y="4316059"/>
            <a:ext cx="1150887" cy="1056094"/>
            <a:chOff x="0" y="0"/>
            <a:chExt cx="1150886" cy="1056093"/>
          </a:xfrm>
        </p:grpSpPr>
        <p:grpSp>
          <p:nvGrpSpPr>
            <p:cNvPr id="438" name="Oval 4"/>
            <p:cNvGrpSpPr/>
            <p:nvPr/>
          </p:nvGrpSpPr>
          <p:grpSpPr>
            <a:xfrm>
              <a:off x="0" y="364149"/>
              <a:ext cx="303458" cy="358141"/>
              <a:chOff x="0" y="0"/>
              <a:chExt cx="303457" cy="358140"/>
            </a:xfrm>
          </p:grpSpPr>
          <p:sp>
            <p:nvSpPr>
              <p:cNvPr id="436"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37"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41" name="Oval 4"/>
            <p:cNvGrpSpPr/>
            <p:nvPr/>
          </p:nvGrpSpPr>
          <p:grpSpPr>
            <a:xfrm>
              <a:off x="831652" y="364149"/>
              <a:ext cx="319235" cy="358141"/>
              <a:chOff x="0" y="0"/>
              <a:chExt cx="319233" cy="358140"/>
            </a:xfrm>
          </p:grpSpPr>
          <p:sp>
            <p:nvSpPr>
              <p:cNvPr id="439"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40"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44" name="Oval 4"/>
            <p:cNvGrpSpPr/>
            <p:nvPr/>
          </p:nvGrpSpPr>
          <p:grpSpPr>
            <a:xfrm>
              <a:off x="424841" y="697953"/>
              <a:ext cx="303459" cy="358141"/>
              <a:chOff x="0" y="0"/>
              <a:chExt cx="303457" cy="358140"/>
            </a:xfrm>
          </p:grpSpPr>
          <p:sp>
            <p:nvSpPr>
              <p:cNvPr id="442"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43"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45"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46"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449" name="Oval 4"/>
            <p:cNvGrpSpPr/>
            <p:nvPr/>
          </p:nvGrpSpPr>
          <p:grpSpPr>
            <a:xfrm>
              <a:off x="424841" y="-1"/>
              <a:ext cx="303459" cy="358141"/>
              <a:chOff x="0" y="0"/>
              <a:chExt cx="303457" cy="358140"/>
            </a:xfrm>
          </p:grpSpPr>
          <p:sp>
            <p:nvSpPr>
              <p:cNvPr id="447"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48"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450"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51"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469" name="Group 58"/>
          <p:cNvGrpSpPr/>
          <p:nvPr/>
        </p:nvGrpSpPr>
        <p:grpSpPr>
          <a:xfrm>
            <a:off x="2286000" y="4316059"/>
            <a:ext cx="1150888" cy="1056094"/>
            <a:chOff x="0" y="0"/>
            <a:chExt cx="1150886" cy="1056093"/>
          </a:xfrm>
        </p:grpSpPr>
        <p:grpSp>
          <p:nvGrpSpPr>
            <p:cNvPr id="455" name="Oval 4"/>
            <p:cNvGrpSpPr/>
            <p:nvPr/>
          </p:nvGrpSpPr>
          <p:grpSpPr>
            <a:xfrm>
              <a:off x="0" y="364149"/>
              <a:ext cx="303458" cy="358141"/>
              <a:chOff x="0" y="0"/>
              <a:chExt cx="303457" cy="358140"/>
            </a:xfrm>
          </p:grpSpPr>
          <p:sp>
            <p:nvSpPr>
              <p:cNvPr id="453"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54"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58" name="Oval 4"/>
            <p:cNvGrpSpPr/>
            <p:nvPr/>
          </p:nvGrpSpPr>
          <p:grpSpPr>
            <a:xfrm>
              <a:off x="831652" y="364149"/>
              <a:ext cx="319235" cy="358141"/>
              <a:chOff x="0" y="0"/>
              <a:chExt cx="319233" cy="358140"/>
            </a:xfrm>
          </p:grpSpPr>
          <p:sp>
            <p:nvSpPr>
              <p:cNvPr id="456"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57"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61" name="Oval 4"/>
            <p:cNvGrpSpPr/>
            <p:nvPr/>
          </p:nvGrpSpPr>
          <p:grpSpPr>
            <a:xfrm>
              <a:off x="424841" y="697953"/>
              <a:ext cx="303459" cy="358141"/>
              <a:chOff x="0" y="0"/>
              <a:chExt cx="303457" cy="358140"/>
            </a:xfrm>
          </p:grpSpPr>
          <p:sp>
            <p:nvSpPr>
              <p:cNvPr id="459"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60"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62"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63"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466" name="Oval 4"/>
            <p:cNvGrpSpPr/>
            <p:nvPr/>
          </p:nvGrpSpPr>
          <p:grpSpPr>
            <a:xfrm>
              <a:off x="424841" y="-1"/>
              <a:ext cx="303459" cy="358141"/>
              <a:chOff x="0" y="0"/>
              <a:chExt cx="303457" cy="358140"/>
            </a:xfrm>
          </p:grpSpPr>
          <p:sp>
            <p:nvSpPr>
              <p:cNvPr id="464"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65"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467"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68"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470" name="Straight Arrow Connector 67594"/>
          <p:cNvSpPr/>
          <p:nvPr/>
        </p:nvSpPr>
        <p:spPr>
          <a:xfrm>
            <a:off x="1676400" y="4836479"/>
            <a:ext cx="304800" cy="1"/>
          </a:xfrm>
          <a:prstGeom prst="line">
            <a:avLst/>
          </a:prstGeom>
          <a:ln w="28575">
            <a:solidFill>
              <a:srgbClr val="000000"/>
            </a:solidFill>
            <a:tailEnd type="triangle"/>
          </a:ln>
        </p:spPr>
        <p:txBody>
          <a:bodyPr lIns="45719" rIns="45719"/>
          <a:lstStyle/>
          <a:p>
            <a:endParaRPr/>
          </a:p>
        </p:txBody>
      </p:sp>
      <p:sp>
        <p:nvSpPr>
          <p:cNvPr id="471" name="Straight Arrow Connector 72"/>
          <p:cNvSpPr/>
          <p:nvPr/>
        </p:nvSpPr>
        <p:spPr>
          <a:xfrm>
            <a:off x="3657600" y="4836479"/>
            <a:ext cx="304800" cy="1"/>
          </a:xfrm>
          <a:prstGeom prst="line">
            <a:avLst/>
          </a:prstGeom>
          <a:ln w="28575">
            <a:solidFill>
              <a:srgbClr val="000000"/>
            </a:solidFill>
            <a:tailEnd type="triangle"/>
          </a:ln>
        </p:spPr>
        <p:txBody>
          <a:bodyPr lIns="45719" rIns="45719"/>
          <a:lstStyle/>
          <a:p>
            <a:endParaRPr/>
          </a:p>
        </p:txBody>
      </p:sp>
      <p:grpSp>
        <p:nvGrpSpPr>
          <p:cNvPr id="488" name="Group 73"/>
          <p:cNvGrpSpPr/>
          <p:nvPr/>
        </p:nvGrpSpPr>
        <p:grpSpPr>
          <a:xfrm>
            <a:off x="4191000" y="4316059"/>
            <a:ext cx="1150887" cy="1056094"/>
            <a:chOff x="0" y="0"/>
            <a:chExt cx="1150886" cy="1056093"/>
          </a:xfrm>
        </p:grpSpPr>
        <p:grpSp>
          <p:nvGrpSpPr>
            <p:cNvPr id="474" name="Oval 4"/>
            <p:cNvGrpSpPr/>
            <p:nvPr/>
          </p:nvGrpSpPr>
          <p:grpSpPr>
            <a:xfrm>
              <a:off x="0" y="364149"/>
              <a:ext cx="303458" cy="358141"/>
              <a:chOff x="0" y="0"/>
              <a:chExt cx="303457" cy="358140"/>
            </a:xfrm>
          </p:grpSpPr>
          <p:sp>
            <p:nvSpPr>
              <p:cNvPr id="472"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73"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77" name="Oval 4"/>
            <p:cNvGrpSpPr/>
            <p:nvPr/>
          </p:nvGrpSpPr>
          <p:grpSpPr>
            <a:xfrm>
              <a:off x="831652" y="364149"/>
              <a:ext cx="319235" cy="358141"/>
              <a:chOff x="0" y="0"/>
              <a:chExt cx="319233" cy="358140"/>
            </a:xfrm>
          </p:grpSpPr>
          <p:sp>
            <p:nvSpPr>
              <p:cNvPr id="475"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76"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80" name="Oval 4"/>
            <p:cNvGrpSpPr/>
            <p:nvPr/>
          </p:nvGrpSpPr>
          <p:grpSpPr>
            <a:xfrm>
              <a:off x="424841" y="697953"/>
              <a:ext cx="303459" cy="358141"/>
              <a:chOff x="0" y="0"/>
              <a:chExt cx="303457" cy="358140"/>
            </a:xfrm>
          </p:grpSpPr>
          <p:sp>
            <p:nvSpPr>
              <p:cNvPr id="478"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79"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81"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82"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485" name="Oval 4"/>
            <p:cNvGrpSpPr/>
            <p:nvPr/>
          </p:nvGrpSpPr>
          <p:grpSpPr>
            <a:xfrm>
              <a:off x="424841" y="-1"/>
              <a:ext cx="303459" cy="358141"/>
              <a:chOff x="0" y="0"/>
              <a:chExt cx="303457" cy="358140"/>
            </a:xfrm>
          </p:grpSpPr>
          <p:sp>
            <p:nvSpPr>
              <p:cNvPr id="483"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84"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486"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87"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505" name="Group 82"/>
          <p:cNvGrpSpPr/>
          <p:nvPr/>
        </p:nvGrpSpPr>
        <p:grpSpPr>
          <a:xfrm>
            <a:off x="6172201" y="4316059"/>
            <a:ext cx="1150887" cy="1056094"/>
            <a:chOff x="0" y="0"/>
            <a:chExt cx="1150886" cy="1056093"/>
          </a:xfrm>
        </p:grpSpPr>
        <p:grpSp>
          <p:nvGrpSpPr>
            <p:cNvPr id="491" name="Oval 4"/>
            <p:cNvGrpSpPr/>
            <p:nvPr/>
          </p:nvGrpSpPr>
          <p:grpSpPr>
            <a:xfrm>
              <a:off x="0" y="364149"/>
              <a:ext cx="303458" cy="358141"/>
              <a:chOff x="0" y="0"/>
              <a:chExt cx="303457" cy="358140"/>
            </a:xfrm>
          </p:grpSpPr>
          <p:sp>
            <p:nvSpPr>
              <p:cNvPr id="489"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90"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94" name="Oval 4"/>
            <p:cNvGrpSpPr/>
            <p:nvPr/>
          </p:nvGrpSpPr>
          <p:grpSpPr>
            <a:xfrm>
              <a:off x="831652" y="364149"/>
              <a:ext cx="319235" cy="358141"/>
              <a:chOff x="0" y="0"/>
              <a:chExt cx="319233" cy="358140"/>
            </a:xfrm>
          </p:grpSpPr>
          <p:sp>
            <p:nvSpPr>
              <p:cNvPr id="492"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93"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97" name="Oval 4"/>
            <p:cNvGrpSpPr/>
            <p:nvPr/>
          </p:nvGrpSpPr>
          <p:grpSpPr>
            <a:xfrm>
              <a:off x="424841" y="697953"/>
              <a:ext cx="303459" cy="358141"/>
              <a:chOff x="0" y="0"/>
              <a:chExt cx="303457" cy="358140"/>
            </a:xfrm>
          </p:grpSpPr>
          <p:sp>
            <p:nvSpPr>
              <p:cNvPr id="495"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96"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98"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99"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502" name="Oval 4"/>
            <p:cNvGrpSpPr/>
            <p:nvPr/>
          </p:nvGrpSpPr>
          <p:grpSpPr>
            <a:xfrm>
              <a:off x="424841" y="-1"/>
              <a:ext cx="303459" cy="358141"/>
              <a:chOff x="0" y="0"/>
              <a:chExt cx="303457" cy="358140"/>
            </a:xfrm>
          </p:grpSpPr>
          <p:sp>
            <p:nvSpPr>
              <p:cNvPr id="500"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01"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503"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04"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506" name="Straight Arrow Connector 91"/>
          <p:cNvSpPr/>
          <p:nvPr/>
        </p:nvSpPr>
        <p:spPr>
          <a:xfrm>
            <a:off x="5562600" y="4836479"/>
            <a:ext cx="304800" cy="1"/>
          </a:xfrm>
          <a:prstGeom prst="line">
            <a:avLst/>
          </a:prstGeom>
          <a:ln w="28575">
            <a:solidFill>
              <a:srgbClr val="000000"/>
            </a:solidFill>
            <a:tailEnd type="triangle"/>
          </a:ln>
        </p:spPr>
        <p:txBody>
          <a:bodyPr lIns="45719" rIns="45719"/>
          <a:lstStyle/>
          <a:p>
            <a:endParaRPr/>
          </a:p>
        </p:txBody>
      </p:sp>
      <p:sp>
        <p:nvSpPr>
          <p:cNvPr id="507" name="Straight Arrow Connector 92"/>
          <p:cNvSpPr/>
          <p:nvPr/>
        </p:nvSpPr>
        <p:spPr>
          <a:xfrm>
            <a:off x="7543800" y="4836479"/>
            <a:ext cx="304800" cy="1"/>
          </a:xfrm>
          <a:prstGeom prst="line">
            <a:avLst/>
          </a:prstGeom>
          <a:ln w="28575">
            <a:solidFill>
              <a:srgbClr val="000000"/>
            </a:solidFill>
            <a:tailEnd type="triangle"/>
          </a:ln>
        </p:spPr>
        <p:txBody>
          <a:bodyPr lIns="45719" rIns="45719"/>
          <a:lstStyle/>
          <a:p>
            <a:endParaRPr/>
          </a:p>
        </p:txBody>
      </p:sp>
      <p:grpSp>
        <p:nvGrpSpPr>
          <p:cNvPr id="524" name="Group 93"/>
          <p:cNvGrpSpPr/>
          <p:nvPr/>
        </p:nvGrpSpPr>
        <p:grpSpPr>
          <a:xfrm>
            <a:off x="8001000" y="4316059"/>
            <a:ext cx="1150887" cy="1056094"/>
            <a:chOff x="0" y="0"/>
            <a:chExt cx="1150886" cy="1056093"/>
          </a:xfrm>
        </p:grpSpPr>
        <p:grpSp>
          <p:nvGrpSpPr>
            <p:cNvPr id="510" name="Oval 4"/>
            <p:cNvGrpSpPr/>
            <p:nvPr/>
          </p:nvGrpSpPr>
          <p:grpSpPr>
            <a:xfrm>
              <a:off x="0" y="364149"/>
              <a:ext cx="303458" cy="358141"/>
              <a:chOff x="0" y="0"/>
              <a:chExt cx="303457" cy="358140"/>
            </a:xfrm>
          </p:grpSpPr>
          <p:sp>
            <p:nvSpPr>
              <p:cNvPr id="508"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09"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513" name="Oval 4"/>
            <p:cNvGrpSpPr/>
            <p:nvPr/>
          </p:nvGrpSpPr>
          <p:grpSpPr>
            <a:xfrm>
              <a:off x="831652" y="364149"/>
              <a:ext cx="319235" cy="358141"/>
              <a:chOff x="0" y="0"/>
              <a:chExt cx="319233" cy="358140"/>
            </a:xfrm>
          </p:grpSpPr>
          <p:sp>
            <p:nvSpPr>
              <p:cNvPr id="511"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12"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516" name="Oval 4"/>
            <p:cNvGrpSpPr/>
            <p:nvPr/>
          </p:nvGrpSpPr>
          <p:grpSpPr>
            <a:xfrm>
              <a:off x="424841" y="697953"/>
              <a:ext cx="303459" cy="358141"/>
              <a:chOff x="0" y="0"/>
              <a:chExt cx="303457" cy="358140"/>
            </a:xfrm>
          </p:grpSpPr>
          <p:sp>
            <p:nvSpPr>
              <p:cNvPr id="514"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15"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517"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18"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521" name="Oval 4"/>
            <p:cNvGrpSpPr/>
            <p:nvPr/>
          </p:nvGrpSpPr>
          <p:grpSpPr>
            <a:xfrm>
              <a:off x="424841" y="-1"/>
              <a:ext cx="303459" cy="358141"/>
              <a:chOff x="0" y="0"/>
              <a:chExt cx="303457" cy="358140"/>
            </a:xfrm>
          </p:grpSpPr>
          <p:sp>
            <p:nvSpPr>
              <p:cNvPr id="519"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20"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522"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23"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541" name="Group 102"/>
          <p:cNvGrpSpPr/>
          <p:nvPr/>
        </p:nvGrpSpPr>
        <p:grpSpPr>
          <a:xfrm>
            <a:off x="9982200" y="4316059"/>
            <a:ext cx="1150888" cy="1056094"/>
            <a:chOff x="0" y="0"/>
            <a:chExt cx="1150886" cy="1056093"/>
          </a:xfrm>
        </p:grpSpPr>
        <p:grpSp>
          <p:nvGrpSpPr>
            <p:cNvPr id="527" name="Oval 4"/>
            <p:cNvGrpSpPr/>
            <p:nvPr/>
          </p:nvGrpSpPr>
          <p:grpSpPr>
            <a:xfrm>
              <a:off x="0" y="364149"/>
              <a:ext cx="303458" cy="358141"/>
              <a:chOff x="0" y="0"/>
              <a:chExt cx="303457" cy="358140"/>
            </a:xfrm>
          </p:grpSpPr>
          <p:sp>
            <p:nvSpPr>
              <p:cNvPr id="525"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26"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530" name="Oval 4"/>
            <p:cNvGrpSpPr/>
            <p:nvPr/>
          </p:nvGrpSpPr>
          <p:grpSpPr>
            <a:xfrm>
              <a:off x="831652" y="364149"/>
              <a:ext cx="319235" cy="358141"/>
              <a:chOff x="0" y="0"/>
              <a:chExt cx="319233" cy="358140"/>
            </a:xfrm>
          </p:grpSpPr>
          <p:sp>
            <p:nvSpPr>
              <p:cNvPr id="528"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29"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533" name="Oval 4"/>
            <p:cNvGrpSpPr/>
            <p:nvPr/>
          </p:nvGrpSpPr>
          <p:grpSpPr>
            <a:xfrm>
              <a:off x="424841" y="697953"/>
              <a:ext cx="303459" cy="358141"/>
              <a:chOff x="0" y="0"/>
              <a:chExt cx="303457" cy="358140"/>
            </a:xfrm>
          </p:grpSpPr>
          <p:sp>
            <p:nvSpPr>
              <p:cNvPr id="531"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32"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534"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35"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538" name="Oval 4"/>
            <p:cNvGrpSpPr/>
            <p:nvPr/>
          </p:nvGrpSpPr>
          <p:grpSpPr>
            <a:xfrm>
              <a:off x="424841" y="-1"/>
              <a:ext cx="303459" cy="358141"/>
              <a:chOff x="0" y="0"/>
              <a:chExt cx="303457" cy="358140"/>
            </a:xfrm>
          </p:grpSpPr>
          <p:sp>
            <p:nvSpPr>
              <p:cNvPr id="536"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37"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539"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40"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542" name="Straight Arrow Connector 111"/>
          <p:cNvSpPr/>
          <p:nvPr/>
        </p:nvSpPr>
        <p:spPr>
          <a:xfrm>
            <a:off x="9372600" y="4836479"/>
            <a:ext cx="304800" cy="1"/>
          </a:xfrm>
          <a:prstGeom prst="line">
            <a:avLst/>
          </a:prstGeom>
          <a:ln w="28575">
            <a:solidFill>
              <a:srgbClr val="000000"/>
            </a:solidFill>
            <a:tailEnd type="triangle"/>
          </a:ln>
        </p:spPr>
        <p:txBody>
          <a:bodyPr lIns="45719" rIns="45719"/>
          <a:lstStyle/>
          <a:p>
            <a:endParaRPr/>
          </a:p>
        </p:txBody>
      </p:sp>
      <p:sp>
        <p:nvSpPr>
          <p:cNvPr id="543" name="Straight Arrow Connector 112"/>
          <p:cNvSpPr/>
          <p:nvPr/>
        </p:nvSpPr>
        <p:spPr>
          <a:xfrm>
            <a:off x="11430000" y="4871892"/>
            <a:ext cx="304800" cy="1"/>
          </a:xfrm>
          <a:prstGeom prst="line">
            <a:avLst/>
          </a:prstGeom>
          <a:ln w="28575">
            <a:solidFill>
              <a:srgbClr val="000000"/>
            </a:solidFill>
            <a:prstDash val="sysDot"/>
          </a:ln>
        </p:spPr>
        <p:txBody>
          <a:bodyPr lIns="45719" rIns="45719"/>
          <a:lstStyle/>
          <a:p>
            <a:endParaRPr/>
          </a:p>
        </p:txBody>
      </p:sp>
      <p:pic>
        <p:nvPicPr>
          <p:cNvPr id="544" name="Picture 67597" descr="Picture 67597"/>
          <p:cNvPicPr>
            <a:picLocks noChangeAspect="1"/>
          </p:cNvPicPr>
          <p:nvPr/>
        </p:nvPicPr>
        <p:blipFill>
          <a:blip r:embed="rId2"/>
          <a:stretch>
            <a:fillRect/>
          </a:stretch>
        </p:blipFill>
        <p:spPr>
          <a:xfrm>
            <a:off x="381000" y="5486400"/>
            <a:ext cx="3454400" cy="279400"/>
          </a:xfrm>
          <a:prstGeom prst="rect">
            <a:avLst/>
          </a:prstGeom>
          <a:ln w="12700">
            <a:miter lim="400000"/>
          </a:ln>
        </p:spPr>
      </p:pic>
      <p:pic>
        <p:nvPicPr>
          <p:cNvPr id="545" name="Picture 67599" descr="Picture 67599"/>
          <p:cNvPicPr>
            <a:picLocks noChangeAspect="1"/>
          </p:cNvPicPr>
          <p:nvPr/>
        </p:nvPicPr>
        <p:blipFill>
          <a:blip r:embed="rId3"/>
          <a:stretch>
            <a:fillRect/>
          </a:stretch>
        </p:blipFill>
        <p:spPr>
          <a:xfrm>
            <a:off x="4292600" y="5511800"/>
            <a:ext cx="3479800" cy="279400"/>
          </a:xfrm>
          <a:prstGeom prst="rect">
            <a:avLst/>
          </a:prstGeom>
          <a:ln w="12700">
            <a:miter lim="400000"/>
          </a:ln>
        </p:spPr>
      </p:pic>
      <p:pic>
        <p:nvPicPr>
          <p:cNvPr id="546" name="Picture 67600" descr="Picture 67600"/>
          <p:cNvPicPr>
            <a:picLocks noChangeAspect="1"/>
          </p:cNvPicPr>
          <p:nvPr/>
        </p:nvPicPr>
        <p:blipFill>
          <a:blip r:embed="rId4"/>
          <a:stretch>
            <a:fillRect/>
          </a:stretch>
        </p:blipFill>
        <p:spPr>
          <a:xfrm>
            <a:off x="8077200" y="5486400"/>
            <a:ext cx="3479800" cy="279400"/>
          </a:xfrm>
          <a:prstGeom prst="rect">
            <a:avLst/>
          </a:prstGeom>
          <a:ln w="12700">
            <a:miter lim="400000"/>
          </a:ln>
        </p:spPr>
      </p:pic>
      <p:sp>
        <p:nvSpPr>
          <p:cNvPr id="547" name="Content Placeholder 2"/>
          <p:cNvSpPr txBox="1"/>
          <p:nvPr/>
        </p:nvSpPr>
        <p:spPr>
          <a:xfrm>
            <a:off x="406400" y="2882900"/>
            <a:ext cx="6527800" cy="1701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Steps 3: Repeat</a:t>
            </a:r>
          </a:p>
          <a:p>
            <a:pPr marL="742912" lvl="1" indent="-285737">
              <a:spcBef>
                <a:spcPts val="400"/>
              </a:spcBef>
              <a:buClr>
                <a:srgbClr val="000000"/>
              </a:buClr>
              <a:buSzPct val="100000"/>
              <a:buChar char="▪"/>
              <a:defRPr sz="2000">
                <a:latin typeface="Palatino"/>
                <a:ea typeface="Palatino"/>
                <a:cs typeface="Palatino"/>
                <a:sym typeface="Palatino"/>
              </a:defRPr>
            </a:pPr>
            <a:r>
              <a:t>Choose a non-evidence variable X</a:t>
            </a:r>
            <a:endParaRPr sz="2800"/>
          </a:p>
          <a:p>
            <a:pPr marL="742912" lvl="1" indent="-285737">
              <a:spcBef>
                <a:spcPts val="400"/>
              </a:spcBef>
              <a:buClr>
                <a:srgbClr val="000000"/>
              </a:buClr>
              <a:buSzPct val="100000"/>
              <a:buChar char="▪"/>
              <a:defRPr sz="2000">
                <a:latin typeface="Palatino"/>
                <a:ea typeface="Palatino"/>
                <a:cs typeface="Palatino"/>
                <a:sym typeface="Palatino"/>
              </a:defRPr>
            </a:pPr>
            <a:r>
              <a:t>Resample X from P( X | all other variables)*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01">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401">
                                            <p:txEl>
                                              <p:pRg st="0" end="0"/>
                                            </p:txEl>
                                          </p:spTgt>
                                        </p:tgtEl>
                                        <p:attrNameLst>
                                          <p:attrName>style.visibility</p:attrName>
                                        </p:attrNameLst>
                                      </p:cBhvr>
                                      <p:to>
                                        <p:strVal val="visible"/>
                                      </p:to>
                                    </p:set>
                                  </p:childTnLst>
                                </p:cTn>
                              </p:par>
                              <p:par>
                                <p:cTn id="13" presetID="1" presetClass="entr" presetSubtype="0" fill="hold" grpId="2" nodeType="withEffect">
                                  <p:stCondLst>
                                    <p:cond delay="0"/>
                                  </p:stCondLst>
                                  <p:iterate>
                                    <p:tmAbs val="0"/>
                                  </p:iterate>
                                  <p:childTnLst>
                                    <p:set>
                                      <p:cBhvr>
                                        <p:cTn id="14" fill="hold"/>
                                        <p:tgtEl>
                                          <p:spTgt spid="40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399">
                                            <p:bg/>
                                          </p:spTgt>
                                        </p:tgtEl>
                                        <p:attrNameLst>
                                          <p:attrName>style.visibility</p:attrName>
                                        </p:attrNameLst>
                                      </p:cBhvr>
                                      <p:to>
                                        <p:strVal val="visible"/>
                                      </p:to>
                                    </p:set>
                                  </p:childTnLst>
                                </p:cTn>
                              </p:par>
                              <p:par>
                                <p:cTn id="19" presetID="1" presetClass="entr" presetSubtype="0" fill="hold" grpId="3" nodeType="withEffect">
                                  <p:stCondLst>
                                    <p:cond delay="0"/>
                                  </p:stCondLst>
                                  <p:iterate>
                                    <p:tmAbs val="0"/>
                                  </p:iterate>
                                  <p:childTnLst>
                                    <p:set>
                                      <p:cBhvr>
                                        <p:cTn id="20" fill="hold"/>
                                        <p:tgtEl>
                                          <p:spTgt spid="399">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3" nodeType="afterEffect">
                                  <p:stCondLst>
                                    <p:cond delay="0"/>
                                  </p:stCondLst>
                                  <p:iterate>
                                    <p:tmAbs val="0"/>
                                  </p:iterate>
                                  <p:childTnLst>
                                    <p:set>
                                      <p:cBhvr>
                                        <p:cTn id="23" fill="hold"/>
                                        <p:tgtEl>
                                          <p:spTgt spid="39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4" nodeType="clickEffect">
                                  <p:stCondLst>
                                    <p:cond delay="0"/>
                                  </p:stCondLst>
                                  <p:iterate>
                                    <p:tmAbs val="0"/>
                                  </p:iterate>
                                  <p:childTnLst>
                                    <p:set>
                                      <p:cBhvr>
                                        <p:cTn id="27" fill="hold"/>
                                        <p:tgtEl>
                                          <p:spTgt spid="43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5" nodeType="clickEffect">
                                  <p:stCondLst>
                                    <p:cond delay="0"/>
                                  </p:stCondLst>
                                  <p:iterate>
                                    <p:tmAbs val="0"/>
                                  </p:iterate>
                                  <p:childTnLst>
                                    <p:set>
                                      <p:cBhvr>
                                        <p:cTn id="31" fill="hold"/>
                                        <p:tgtEl>
                                          <p:spTgt spid="547">
                                            <p:bg/>
                                          </p:spTgt>
                                        </p:tgtEl>
                                        <p:attrNameLst>
                                          <p:attrName>style.visibility</p:attrName>
                                        </p:attrNameLst>
                                      </p:cBhvr>
                                      <p:to>
                                        <p:strVal val="visible"/>
                                      </p:to>
                                    </p:set>
                                  </p:childTnLst>
                                </p:cTn>
                              </p:par>
                              <p:par>
                                <p:cTn id="32" presetID="1" presetClass="entr" presetSubtype="0" fill="hold" grpId="5" nodeType="withEffect">
                                  <p:stCondLst>
                                    <p:cond delay="0"/>
                                  </p:stCondLst>
                                  <p:iterate>
                                    <p:tmAbs val="0"/>
                                  </p:iterate>
                                  <p:childTnLst>
                                    <p:set>
                                      <p:cBhvr>
                                        <p:cTn id="33" fill="hold"/>
                                        <p:tgtEl>
                                          <p:spTgt spid="547">
                                            <p:txEl>
                                              <p:pRg st="0" end="0"/>
                                            </p:txEl>
                                          </p:spTgt>
                                        </p:tgtEl>
                                        <p:attrNameLst>
                                          <p:attrName>style.visibility</p:attrName>
                                        </p:attrNameLst>
                                      </p:cBhvr>
                                      <p:to>
                                        <p:strVal val="visible"/>
                                      </p:to>
                                    </p:set>
                                  </p:childTnLst>
                                </p:cTn>
                              </p:par>
                              <p:par>
                                <p:cTn id="34" presetID="1" presetClass="entr" presetSubtype="0" fill="hold" grpId="5" nodeType="withEffect">
                                  <p:stCondLst>
                                    <p:cond delay="0"/>
                                  </p:stCondLst>
                                  <p:iterate>
                                    <p:tmAbs val="0"/>
                                  </p:iterate>
                                  <p:childTnLst>
                                    <p:set>
                                      <p:cBhvr>
                                        <p:cTn id="35" fill="hold"/>
                                        <p:tgtEl>
                                          <p:spTgt spid="547">
                                            <p:txEl>
                                              <p:pRg st="1" end="1"/>
                                            </p:txEl>
                                          </p:spTgt>
                                        </p:tgtEl>
                                        <p:attrNameLst>
                                          <p:attrName>style.visibility</p:attrName>
                                        </p:attrNameLst>
                                      </p:cBhvr>
                                      <p:to>
                                        <p:strVal val="visible"/>
                                      </p:to>
                                    </p:set>
                                  </p:childTnLst>
                                </p:cTn>
                              </p:par>
                              <p:par>
                                <p:cTn id="36" presetID="1" presetClass="entr" presetSubtype="0" fill="hold" grpId="5" nodeType="withEffect">
                                  <p:stCondLst>
                                    <p:cond delay="0"/>
                                  </p:stCondLst>
                                  <p:iterate>
                                    <p:tmAbs val="0"/>
                                  </p:iterate>
                                  <p:childTnLst>
                                    <p:set>
                                      <p:cBhvr>
                                        <p:cTn id="37" fill="hold"/>
                                        <p:tgtEl>
                                          <p:spTgt spid="547">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6" nodeType="clickEffect">
                                  <p:stCondLst>
                                    <p:cond delay="0"/>
                                  </p:stCondLst>
                                  <p:iterate>
                                    <p:tmAbs val="0"/>
                                  </p:iterate>
                                  <p:childTnLst>
                                    <p:set>
                                      <p:cBhvr>
                                        <p:cTn id="41" fill="hold"/>
                                        <p:tgtEl>
                                          <p:spTgt spid="4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7" nodeType="clickEffect">
                                  <p:stCondLst>
                                    <p:cond delay="0"/>
                                  </p:stCondLst>
                                  <p:iterate>
                                    <p:tmAbs val="0"/>
                                  </p:iterate>
                                  <p:childTnLst>
                                    <p:set>
                                      <p:cBhvr>
                                        <p:cTn id="45" fill="hold"/>
                                        <p:tgtEl>
                                          <p:spTgt spid="544"/>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8" nodeType="afterEffect">
                                  <p:stCondLst>
                                    <p:cond delay="0"/>
                                  </p:stCondLst>
                                  <p:iterate>
                                    <p:tmAbs val="0"/>
                                  </p:iterate>
                                  <p:childTnLst>
                                    <p:set>
                                      <p:cBhvr>
                                        <p:cTn id="48" fill="hold"/>
                                        <p:tgtEl>
                                          <p:spTgt spid="4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9" nodeType="clickEffect">
                                  <p:stCondLst>
                                    <p:cond delay="0"/>
                                  </p:stCondLst>
                                  <p:iterate>
                                    <p:tmAbs val="0"/>
                                  </p:iterate>
                                  <p:childTnLst>
                                    <p:set>
                                      <p:cBhvr>
                                        <p:cTn id="52" fill="hold"/>
                                        <p:tgtEl>
                                          <p:spTgt spid="46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0" nodeType="clickEffect">
                                  <p:stCondLst>
                                    <p:cond delay="0"/>
                                  </p:stCondLst>
                                  <p:iterate>
                                    <p:tmAbs val="0"/>
                                  </p:iterate>
                                  <p:childTnLst>
                                    <p:set>
                                      <p:cBhvr>
                                        <p:cTn id="56" fill="hold"/>
                                        <p:tgtEl>
                                          <p:spTgt spid="471"/>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11" nodeType="afterEffect">
                                  <p:stCondLst>
                                    <p:cond delay="0"/>
                                  </p:stCondLst>
                                  <p:iterate>
                                    <p:tmAbs val="0"/>
                                  </p:iterate>
                                  <p:childTnLst>
                                    <p:set>
                                      <p:cBhvr>
                                        <p:cTn id="59" fill="hold"/>
                                        <p:tgtEl>
                                          <p:spTgt spid="4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2" nodeType="clickEffect">
                                  <p:stCondLst>
                                    <p:cond delay="0"/>
                                  </p:stCondLst>
                                  <p:iterate>
                                    <p:tmAbs val="0"/>
                                  </p:iterate>
                                  <p:childTnLst>
                                    <p:set>
                                      <p:cBhvr>
                                        <p:cTn id="63" fill="hold"/>
                                        <p:tgtEl>
                                          <p:spTgt spid="506"/>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13" nodeType="afterEffect">
                                  <p:stCondLst>
                                    <p:cond delay="0"/>
                                  </p:stCondLst>
                                  <p:iterate>
                                    <p:tmAbs val="0"/>
                                  </p:iterate>
                                  <p:childTnLst>
                                    <p:set>
                                      <p:cBhvr>
                                        <p:cTn id="66" fill="hold"/>
                                        <p:tgtEl>
                                          <p:spTgt spid="54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4" nodeType="clickEffect">
                                  <p:stCondLst>
                                    <p:cond delay="0"/>
                                  </p:stCondLst>
                                  <p:iterate>
                                    <p:tmAbs val="0"/>
                                  </p:iterate>
                                  <p:childTnLst>
                                    <p:set>
                                      <p:cBhvr>
                                        <p:cTn id="70" fill="hold"/>
                                        <p:tgtEl>
                                          <p:spTgt spid="5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5" nodeType="clickEffect">
                                  <p:stCondLst>
                                    <p:cond delay="0"/>
                                  </p:stCondLst>
                                  <p:iterate>
                                    <p:tmAbs val="0"/>
                                  </p:iterate>
                                  <p:childTnLst>
                                    <p:set>
                                      <p:cBhvr>
                                        <p:cTn id="74" fill="hold"/>
                                        <p:tgtEl>
                                          <p:spTgt spid="507"/>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16" nodeType="afterEffect">
                                  <p:stCondLst>
                                    <p:cond delay="0"/>
                                  </p:stCondLst>
                                  <p:iterate>
                                    <p:tmAbs val="0"/>
                                  </p:iterate>
                                  <p:childTnLst>
                                    <p:set>
                                      <p:cBhvr>
                                        <p:cTn id="77" fill="hold"/>
                                        <p:tgtEl>
                                          <p:spTgt spid="52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17" nodeType="clickEffect">
                                  <p:stCondLst>
                                    <p:cond delay="0"/>
                                  </p:stCondLst>
                                  <p:iterate>
                                    <p:tmAbs val="0"/>
                                  </p:iterate>
                                  <p:childTnLst>
                                    <p:set>
                                      <p:cBhvr>
                                        <p:cTn id="81" fill="hold"/>
                                        <p:tgtEl>
                                          <p:spTgt spid="54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18" nodeType="afterEffect">
                                  <p:stCondLst>
                                    <p:cond delay="0"/>
                                  </p:stCondLst>
                                  <p:iterate>
                                    <p:tmAbs val="0"/>
                                  </p:iterate>
                                  <p:childTnLst>
                                    <p:set>
                                      <p:cBhvr>
                                        <p:cTn id="84" fill="hold"/>
                                        <p:tgtEl>
                                          <p:spTgt spid="54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19" nodeType="clickEffect">
                                  <p:stCondLst>
                                    <p:cond delay="0"/>
                                  </p:stCondLst>
                                  <p:iterate>
                                    <p:tmAbs val="0"/>
                                  </p:iterate>
                                  <p:childTnLst>
                                    <p:set>
                                      <p:cBhvr>
                                        <p:cTn id="88" fill="hold"/>
                                        <p:tgtEl>
                                          <p:spTgt spid="543"/>
                                        </p:tgtEl>
                                        <p:attrNameLst>
                                          <p:attrName>style.visibility</p:attrName>
                                        </p:attrNameLst>
                                      </p:cBhvr>
                                      <p:to>
                                        <p:strVal val="visible"/>
                                      </p:to>
                                    </p:set>
                                  </p:childTnLst>
                                </p:cTn>
                              </p:par>
                            </p:childTnLst>
                          </p:cTn>
                        </p:par>
                        <p:par>
                          <p:cTn id="89" fill="hold">
                            <p:stCondLst>
                              <p:cond delay="0"/>
                            </p:stCondLst>
                            <p:childTnLst>
                              <p:par>
                                <p:cTn id="90" presetID="1" presetClass="entr" presetSubtype="0" fill="hold" grpId="20" nodeType="afterEffect">
                                  <p:stCondLst>
                                    <p:cond delay="0"/>
                                  </p:stCondLst>
                                  <p:iterate>
                                    <p:tmAbs val="0"/>
                                  </p:iterate>
                                  <p:childTnLst>
                                    <p:set>
                                      <p:cBhvr>
                                        <p:cTn id="91" fill="hold"/>
                                        <p:tgtEl>
                                          <p:spTgt spid="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3" build="p" bldLvl="5" animBg="1" advAuto="0"/>
      <p:bldP spid="401" grpId="2" build="p" animBg="1" advAuto="0"/>
      <p:bldP spid="418" grpId="1" animBg="1" advAuto="0"/>
      <p:bldP spid="435" grpId="4" animBg="1" advAuto="0"/>
      <p:bldP spid="452" grpId="6" animBg="1" advAuto="0"/>
      <p:bldP spid="469" grpId="9" animBg="1" advAuto="0"/>
      <p:bldP spid="470" grpId="8" animBg="1" advAuto="0"/>
      <p:bldP spid="471" grpId="10" animBg="1" advAuto="0"/>
      <p:bldP spid="488" grpId="11" animBg="1" advAuto="0"/>
      <p:bldP spid="505" grpId="14" animBg="1" advAuto="0"/>
      <p:bldP spid="506" grpId="12" animBg="1" advAuto="0"/>
      <p:bldP spid="507" grpId="15" animBg="1" advAuto="0"/>
      <p:bldP spid="524" grpId="16" animBg="1" advAuto="0"/>
      <p:bldP spid="541" grpId="20" animBg="1" advAuto="0"/>
      <p:bldP spid="542" grpId="17" animBg="1" advAuto="0"/>
      <p:bldP spid="543" grpId="19" animBg="1" advAuto="0"/>
      <p:bldP spid="544" grpId="7" animBg="1" advAuto="0"/>
      <p:bldP spid="545" grpId="13" animBg="1" advAuto="0"/>
      <p:bldP spid="546" grpId="18" animBg="1" advAuto="0"/>
      <p:bldP spid="547" grpId="5"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Gibbs Sampling</a:t>
            </a:r>
          </a:p>
        </p:txBody>
      </p:sp>
      <p:sp>
        <p:nvSpPr>
          <p:cNvPr id="550" name="Content Placeholder 2"/>
          <p:cNvSpPr txBox="1">
            <a:spLocks noGrp="1"/>
          </p:cNvSpPr>
          <p:nvPr>
            <p:ph type="body" idx="1"/>
          </p:nvPr>
        </p:nvSpPr>
        <p:spPr>
          <a:xfrm>
            <a:off x="1257175" y="1244600"/>
            <a:ext cx="9677650" cy="3603824"/>
          </a:xfrm>
          <a:prstGeom prst="rect">
            <a:avLst/>
          </a:prstGeom>
        </p:spPr>
        <p:txBody>
          <a:bodyPr/>
          <a:lstStyle/>
          <a:p>
            <a:pPr marL="342881" indent="-342881">
              <a:spcBef>
                <a:spcPts val="400"/>
              </a:spcBef>
              <a:defRPr sz="1800" i="1">
                <a:latin typeface="Palatino"/>
                <a:ea typeface="Palatino"/>
                <a:cs typeface="Palatino"/>
                <a:sym typeface="Palatino"/>
              </a:defRPr>
            </a:pPr>
            <a:r>
              <a:rPr b="1"/>
              <a:t>Procedure</a:t>
            </a:r>
            <a:r>
              <a:t>: </a:t>
            </a:r>
            <a:r>
              <a:rPr i="0"/>
              <a:t>keep track of a full instantiation x</a:t>
            </a:r>
            <a:r>
              <a:rPr i="0" baseline="-27111"/>
              <a:t>1</a:t>
            </a:r>
            <a:r>
              <a:rPr i="0"/>
              <a:t>, x</a:t>
            </a:r>
            <a:r>
              <a:rPr i="0" baseline="-27111"/>
              <a:t>2</a:t>
            </a:r>
            <a:r>
              <a:rPr i="0"/>
              <a:t>, …, x</a:t>
            </a:r>
            <a:r>
              <a:rPr i="0" baseline="-27111"/>
              <a:t>n</a:t>
            </a:r>
            <a:r>
              <a:rPr i="0"/>
              <a:t>.   Start with an arbitrary instantiation consistent with the evidence.  Sample one variable at a time, conditioned on all the rest, but keep evidence fixed.  Keep repeating this for a long time.</a:t>
            </a:r>
          </a:p>
          <a:p>
            <a:pPr marL="342881" indent="-342881">
              <a:spcBef>
                <a:spcPts val="400"/>
              </a:spcBef>
              <a:defRPr sz="1800" i="1">
                <a:latin typeface="Palatino"/>
                <a:ea typeface="Palatino"/>
                <a:cs typeface="Palatino"/>
                <a:sym typeface="Palatino"/>
              </a:defRPr>
            </a:pPr>
            <a:r>
              <a:rPr b="1"/>
              <a:t>Property</a:t>
            </a:r>
            <a:r>
              <a:t>: </a:t>
            </a:r>
            <a:r>
              <a:rPr i="0"/>
              <a:t>in the limit of repeating this infinitely many times the resulting samples come from the correct distribution (i.e. conditioned on evidence).</a:t>
            </a:r>
          </a:p>
          <a:p>
            <a:pPr marL="342881" indent="-342881">
              <a:spcBef>
                <a:spcPts val="400"/>
              </a:spcBef>
              <a:defRPr sz="1800" i="1">
                <a:latin typeface="Palatino"/>
                <a:ea typeface="Palatino"/>
                <a:cs typeface="Palatino"/>
                <a:sym typeface="Palatino"/>
              </a:defRPr>
            </a:pPr>
            <a:r>
              <a:rPr b="1"/>
              <a:t>Rationale</a:t>
            </a:r>
            <a:r>
              <a:rPr i="0"/>
              <a:t>: both upstream and downstream variables condition on evidence.</a:t>
            </a:r>
          </a:p>
          <a:p>
            <a:pPr marL="342881" indent="-342881">
              <a:spcBef>
                <a:spcPts val="400"/>
              </a:spcBef>
              <a:defRPr sz="1800">
                <a:latin typeface="Palatino"/>
                <a:ea typeface="Palatino"/>
                <a:cs typeface="Palatino"/>
                <a:sym typeface="Palatino"/>
              </a:defRPr>
            </a:pPr>
            <a:r>
              <a:t>In contrast: likelihood weighting only conditions on upstream evidence, and hence weights obtained in likelihood weighting can sometimes be very small.  Sum of weights over all samples is indicative of how many “effective” samples were obtained, so we want high weight.</a:t>
            </a:r>
          </a:p>
        </p:txBody>
      </p:sp>
      <p:grpSp>
        <p:nvGrpSpPr>
          <p:cNvPr id="659" name="Group"/>
          <p:cNvGrpSpPr/>
          <p:nvPr/>
        </p:nvGrpSpPr>
        <p:grpSpPr>
          <a:xfrm>
            <a:off x="304800" y="4849459"/>
            <a:ext cx="11430001" cy="1056094"/>
            <a:chOff x="0" y="0"/>
            <a:chExt cx="11429999" cy="1056093"/>
          </a:xfrm>
        </p:grpSpPr>
        <p:grpSp>
          <p:nvGrpSpPr>
            <p:cNvPr id="567" name="Group 49"/>
            <p:cNvGrpSpPr/>
            <p:nvPr/>
          </p:nvGrpSpPr>
          <p:grpSpPr>
            <a:xfrm>
              <a:off x="0" y="-1"/>
              <a:ext cx="1150887" cy="1056095"/>
              <a:chOff x="0" y="0"/>
              <a:chExt cx="1150886" cy="1056093"/>
            </a:xfrm>
          </p:grpSpPr>
          <p:grpSp>
            <p:nvGrpSpPr>
              <p:cNvPr id="553" name="Oval 4"/>
              <p:cNvGrpSpPr/>
              <p:nvPr/>
            </p:nvGrpSpPr>
            <p:grpSpPr>
              <a:xfrm>
                <a:off x="0" y="364149"/>
                <a:ext cx="303458" cy="358141"/>
                <a:chOff x="0" y="0"/>
                <a:chExt cx="303457" cy="358140"/>
              </a:xfrm>
            </p:grpSpPr>
            <p:sp>
              <p:nvSpPr>
                <p:cNvPr id="551"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52"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556" name="Oval 4"/>
              <p:cNvGrpSpPr/>
              <p:nvPr/>
            </p:nvGrpSpPr>
            <p:grpSpPr>
              <a:xfrm>
                <a:off x="831652" y="364149"/>
                <a:ext cx="319235" cy="358141"/>
                <a:chOff x="0" y="0"/>
                <a:chExt cx="319233" cy="358140"/>
              </a:xfrm>
            </p:grpSpPr>
            <p:sp>
              <p:nvSpPr>
                <p:cNvPr id="554"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55"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559" name="Oval 4"/>
              <p:cNvGrpSpPr/>
              <p:nvPr/>
            </p:nvGrpSpPr>
            <p:grpSpPr>
              <a:xfrm>
                <a:off x="424841" y="697953"/>
                <a:ext cx="303459" cy="358141"/>
                <a:chOff x="0" y="0"/>
                <a:chExt cx="303457" cy="358140"/>
              </a:xfrm>
            </p:grpSpPr>
            <p:sp>
              <p:nvSpPr>
                <p:cNvPr id="557"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58"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560"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61"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564" name="Oval 4"/>
              <p:cNvGrpSpPr/>
              <p:nvPr/>
            </p:nvGrpSpPr>
            <p:grpSpPr>
              <a:xfrm>
                <a:off x="424841" y="-1"/>
                <a:ext cx="303459" cy="358141"/>
                <a:chOff x="0" y="0"/>
                <a:chExt cx="303457" cy="358140"/>
              </a:xfrm>
            </p:grpSpPr>
            <p:sp>
              <p:nvSpPr>
                <p:cNvPr id="562"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63"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565"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66"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584" name="Group 58"/>
            <p:cNvGrpSpPr/>
            <p:nvPr/>
          </p:nvGrpSpPr>
          <p:grpSpPr>
            <a:xfrm>
              <a:off x="1981200" y="-1"/>
              <a:ext cx="1150888" cy="1056095"/>
              <a:chOff x="0" y="0"/>
              <a:chExt cx="1150886" cy="1056093"/>
            </a:xfrm>
          </p:grpSpPr>
          <p:grpSp>
            <p:nvGrpSpPr>
              <p:cNvPr id="570" name="Oval 4"/>
              <p:cNvGrpSpPr/>
              <p:nvPr/>
            </p:nvGrpSpPr>
            <p:grpSpPr>
              <a:xfrm>
                <a:off x="0" y="364149"/>
                <a:ext cx="303458" cy="358141"/>
                <a:chOff x="0" y="0"/>
                <a:chExt cx="303457" cy="358140"/>
              </a:xfrm>
            </p:grpSpPr>
            <p:sp>
              <p:nvSpPr>
                <p:cNvPr id="568"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69"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573" name="Oval 4"/>
              <p:cNvGrpSpPr/>
              <p:nvPr/>
            </p:nvGrpSpPr>
            <p:grpSpPr>
              <a:xfrm>
                <a:off x="831652" y="364149"/>
                <a:ext cx="319235" cy="358141"/>
                <a:chOff x="0" y="0"/>
                <a:chExt cx="319233" cy="358140"/>
              </a:xfrm>
            </p:grpSpPr>
            <p:sp>
              <p:nvSpPr>
                <p:cNvPr id="571"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72"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576" name="Oval 4"/>
              <p:cNvGrpSpPr/>
              <p:nvPr/>
            </p:nvGrpSpPr>
            <p:grpSpPr>
              <a:xfrm>
                <a:off x="424841" y="697953"/>
                <a:ext cx="303459" cy="358141"/>
                <a:chOff x="0" y="0"/>
                <a:chExt cx="303457" cy="358140"/>
              </a:xfrm>
            </p:grpSpPr>
            <p:sp>
              <p:nvSpPr>
                <p:cNvPr id="574"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75"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577"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78"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581" name="Oval 4"/>
              <p:cNvGrpSpPr/>
              <p:nvPr/>
            </p:nvGrpSpPr>
            <p:grpSpPr>
              <a:xfrm>
                <a:off x="424841" y="-1"/>
                <a:ext cx="303459" cy="358141"/>
                <a:chOff x="0" y="0"/>
                <a:chExt cx="303457" cy="358140"/>
              </a:xfrm>
            </p:grpSpPr>
            <p:sp>
              <p:nvSpPr>
                <p:cNvPr id="579"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80"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582"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83"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585" name="Straight Arrow Connector 67594"/>
            <p:cNvSpPr/>
            <p:nvPr/>
          </p:nvSpPr>
          <p:spPr>
            <a:xfrm>
              <a:off x="13716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86" name="Straight Arrow Connector 72"/>
            <p:cNvSpPr/>
            <p:nvPr/>
          </p:nvSpPr>
          <p:spPr>
            <a:xfrm>
              <a:off x="33528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03" name="Group 73"/>
            <p:cNvGrpSpPr/>
            <p:nvPr/>
          </p:nvGrpSpPr>
          <p:grpSpPr>
            <a:xfrm>
              <a:off x="3886200" y="-1"/>
              <a:ext cx="1150887" cy="1056095"/>
              <a:chOff x="0" y="0"/>
              <a:chExt cx="1150886" cy="1056093"/>
            </a:xfrm>
          </p:grpSpPr>
          <p:grpSp>
            <p:nvGrpSpPr>
              <p:cNvPr id="589" name="Oval 4"/>
              <p:cNvGrpSpPr/>
              <p:nvPr/>
            </p:nvGrpSpPr>
            <p:grpSpPr>
              <a:xfrm>
                <a:off x="0" y="364149"/>
                <a:ext cx="303458" cy="358141"/>
                <a:chOff x="0" y="0"/>
                <a:chExt cx="303457" cy="358140"/>
              </a:xfrm>
            </p:grpSpPr>
            <p:sp>
              <p:nvSpPr>
                <p:cNvPr id="587"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88"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592" name="Oval 4"/>
              <p:cNvGrpSpPr/>
              <p:nvPr/>
            </p:nvGrpSpPr>
            <p:grpSpPr>
              <a:xfrm>
                <a:off x="831652" y="364149"/>
                <a:ext cx="319235" cy="358141"/>
                <a:chOff x="0" y="0"/>
                <a:chExt cx="319233" cy="358140"/>
              </a:xfrm>
            </p:grpSpPr>
            <p:sp>
              <p:nvSpPr>
                <p:cNvPr id="590"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91"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595" name="Oval 4"/>
              <p:cNvGrpSpPr/>
              <p:nvPr/>
            </p:nvGrpSpPr>
            <p:grpSpPr>
              <a:xfrm>
                <a:off x="424841" y="697953"/>
                <a:ext cx="303459" cy="358141"/>
                <a:chOff x="0" y="0"/>
                <a:chExt cx="303457" cy="358140"/>
              </a:xfrm>
            </p:grpSpPr>
            <p:sp>
              <p:nvSpPr>
                <p:cNvPr id="593"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94"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596"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97"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00" name="Oval 4"/>
              <p:cNvGrpSpPr/>
              <p:nvPr/>
            </p:nvGrpSpPr>
            <p:grpSpPr>
              <a:xfrm>
                <a:off x="424841" y="-1"/>
                <a:ext cx="303459" cy="358141"/>
                <a:chOff x="0" y="0"/>
                <a:chExt cx="303457" cy="358140"/>
              </a:xfrm>
            </p:grpSpPr>
            <p:sp>
              <p:nvSpPr>
                <p:cNvPr id="598"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99"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601"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02"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620" name="Group 82"/>
            <p:cNvGrpSpPr/>
            <p:nvPr/>
          </p:nvGrpSpPr>
          <p:grpSpPr>
            <a:xfrm>
              <a:off x="5867401" y="-1"/>
              <a:ext cx="1150887" cy="1056095"/>
              <a:chOff x="0" y="0"/>
              <a:chExt cx="1150886" cy="1056093"/>
            </a:xfrm>
          </p:grpSpPr>
          <p:grpSp>
            <p:nvGrpSpPr>
              <p:cNvPr id="606" name="Oval 4"/>
              <p:cNvGrpSpPr/>
              <p:nvPr/>
            </p:nvGrpSpPr>
            <p:grpSpPr>
              <a:xfrm>
                <a:off x="0" y="364149"/>
                <a:ext cx="303458" cy="358141"/>
                <a:chOff x="0" y="0"/>
                <a:chExt cx="303457" cy="358140"/>
              </a:xfrm>
            </p:grpSpPr>
            <p:sp>
              <p:nvSpPr>
                <p:cNvPr id="604"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05"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609" name="Oval 4"/>
              <p:cNvGrpSpPr/>
              <p:nvPr/>
            </p:nvGrpSpPr>
            <p:grpSpPr>
              <a:xfrm>
                <a:off x="831652" y="364149"/>
                <a:ext cx="319235" cy="358141"/>
                <a:chOff x="0" y="0"/>
                <a:chExt cx="319233" cy="358140"/>
              </a:xfrm>
            </p:grpSpPr>
            <p:sp>
              <p:nvSpPr>
                <p:cNvPr id="607"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08"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612" name="Oval 4"/>
              <p:cNvGrpSpPr/>
              <p:nvPr/>
            </p:nvGrpSpPr>
            <p:grpSpPr>
              <a:xfrm>
                <a:off x="424841" y="697953"/>
                <a:ext cx="303459" cy="358141"/>
                <a:chOff x="0" y="0"/>
                <a:chExt cx="303457" cy="358140"/>
              </a:xfrm>
            </p:grpSpPr>
            <p:sp>
              <p:nvSpPr>
                <p:cNvPr id="610"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11"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613"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14"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17" name="Oval 4"/>
              <p:cNvGrpSpPr/>
              <p:nvPr/>
            </p:nvGrpSpPr>
            <p:grpSpPr>
              <a:xfrm>
                <a:off x="424841" y="-1"/>
                <a:ext cx="303459" cy="358141"/>
                <a:chOff x="0" y="0"/>
                <a:chExt cx="303457" cy="358140"/>
              </a:xfrm>
            </p:grpSpPr>
            <p:sp>
              <p:nvSpPr>
                <p:cNvPr id="615"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16"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618"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19"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621" name="Straight Arrow Connector 91"/>
            <p:cNvSpPr/>
            <p:nvPr/>
          </p:nvSpPr>
          <p:spPr>
            <a:xfrm>
              <a:off x="52578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22" name="Straight Arrow Connector 92"/>
            <p:cNvSpPr/>
            <p:nvPr/>
          </p:nvSpPr>
          <p:spPr>
            <a:xfrm>
              <a:off x="72390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39" name="Group 93"/>
            <p:cNvGrpSpPr/>
            <p:nvPr/>
          </p:nvGrpSpPr>
          <p:grpSpPr>
            <a:xfrm>
              <a:off x="7696200" y="-1"/>
              <a:ext cx="1150887" cy="1056095"/>
              <a:chOff x="0" y="0"/>
              <a:chExt cx="1150886" cy="1056093"/>
            </a:xfrm>
          </p:grpSpPr>
          <p:grpSp>
            <p:nvGrpSpPr>
              <p:cNvPr id="625" name="Oval 4"/>
              <p:cNvGrpSpPr/>
              <p:nvPr/>
            </p:nvGrpSpPr>
            <p:grpSpPr>
              <a:xfrm>
                <a:off x="0" y="364149"/>
                <a:ext cx="303458" cy="358141"/>
                <a:chOff x="0" y="0"/>
                <a:chExt cx="303457" cy="358140"/>
              </a:xfrm>
            </p:grpSpPr>
            <p:sp>
              <p:nvSpPr>
                <p:cNvPr id="623"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24"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628" name="Oval 4"/>
              <p:cNvGrpSpPr/>
              <p:nvPr/>
            </p:nvGrpSpPr>
            <p:grpSpPr>
              <a:xfrm>
                <a:off x="831652" y="364149"/>
                <a:ext cx="319235" cy="358141"/>
                <a:chOff x="0" y="0"/>
                <a:chExt cx="319233" cy="358140"/>
              </a:xfrm>
            </p:grpSpPr>
            <p:sp>
              <p:nvSpPr>
                <p:cNvPr id="626"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27"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631" name="Oval 4"/>
              <p:cNvGrpSpPr/>
              <p:nvPr/>
            </p:nvGrpSpPr>
            <p:grpSpPr>
              <a:xfrm>
                <a:off x="424841" y="697953"/>
                <a:ext cx="303459" cy="358141"/>
                <a:chOff x="0" y="0"/>
                <a:chExt cx="303457" cy="358140"/>
              </a:xfrm>
            </p:grpSpPr>
            <p:sp>
              <p:nvSpPr>
                <p:cNvPr id="629"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30"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632"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33"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36" name="Oval 4"/>
              <p:cNvGrpSpPr/>
              <p:nvPr/>
            </p:nvGrpSpPr>
            <p:grpSpPr>
              <a:xfrm>
                <a:off x="424841" y="-1"/>
                <a:ext cx="303459" cy="358141"/>
                <a:chOff x="0" y="0"/>
                <a:chExt cx="303457" cy="358140"/>
              </a:xfrm>
            </p:grpSpPr>
            <p:sp>
              <p:nvSpPr>
                <p:cNvPr id="634"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35"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637"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38"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656" name="Group 102"/>
            <p:cNvGrpSpPr/>
            <p:nvPr/>
          </p:nvGrpSpPr>
          <p:grpSpPr>
            <a:xfrm>
              <a:off x="9677400" y="-1"/>
              <a:ext cx="1150888" cy="1056095"/>
              <a:chOff x="0" y="0"/>
              <a:chExt cx="1150886" cy="1056093"/>
            </a:xfrm>
          </p:grpSpPr>
          <p:grpSp>
            <p:nvGrpSpPr>
              <p:cNvPr id="642" name="Oval 4"/>
              <p:cNvGrpSpPr/>
              <p:nvPr/>
            </p:nvGrpSpPr>
            <p:grpSpPr>
              <a:xfrm>
                <a:off x="0" y="364149"/>
                <a:ext cx="303458" cy="358141"/>
                <a:chOff x="0" y="0"/>
                <a:chExt cx="303457" cy="358140"/>
              </a:xfrm>
            </p:grpSpPr>
            <p:sp>
              <p:nvSpPr>
                <p:cNvPr id="640"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41" name="S"/>
                <p:cNvSpPr txBox="1"/>
                <p:nvPr/>
              </p:nvSpPr>
              <p:spPr>
                <a:xfrm>
                  <a:off x="44685" y="-1"/>
                  <a:ext cx="21408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645" name="Oval 4"/>
              <p:cNvGrpSpPr/>
              <p:nvPr/>
            </p:nvGrpSpPr>
            <p:grpSpPr>
              <a:xfrm>
                <a:off x="831652" y="364149"/>
                <a:ext cx="319235" cy="358141"/>
                <a:chOff x="0" y="0"/>
                <a:chExt cx="319233" cy="358140"/>
              </a:xfrm>
            </p:grpSpPr>
            <p:sp>
              <p:nvSpPr>
                <p:cNvPr id="643"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44" name="+r"/>
                <p:cNvSpPr txBox="1"/>
                <p:nvPr/>
              </p:nvSpPr>
              <p:spPr>
                <a:xfrm>
                  <a:off x="0" y="-1"/>
                  <a:ext cx="3192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648" name="Oval 4"/>
              <p:cNvGrpSpPr/>
              <p:nvPr/>
            </p:nvGrpSpPr>
            <p:grpSpPr>
              <a:xfrm>
                <a:off x="424841" y="697953"/>
                <a:ext cx="303459" cy="358141"/>
                <a:chOff x="0" y="0"/>
                <a:chExt cx="303457" cy="358140"/>
              </a:xfrm>
            </p:grpSpPr>
            <p:sp>
              <p:nvSpPr>
                <p:cNvPr id="646"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47" name="W"/>
                <p:cNvSpPr txBox="1"/>
                <p:nvPr/>
              </p:nvSpPr>
              <p:spPr>
                <a:xfrm>
                  <a:off x="2269" y="-1"/>
                  <a:ext cx="29892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649"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50"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53" name="Oval 4"/>
              <p:cNvGrpSpPr/>
              <p:nvPr/>
            </p:nvGrpSpPr>
            <p:grpSpPr>
              <a:xfrm>
                <a:off x="424841" y="-1"/>
                <a:ext cx="303459" cy="358141"/>
                <a:chOff x="0" y="0"/>
                <a:chExt cx="303457" cy="358140"/>
              </a:xfrm>
            </p:grpSpPr>
            <p:sp>
              <p:nvSpPr>
                <p:cNvPr id="651"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52" name="C"/>
                <p:cNvSpPr txBox="1"/>
                <p:nvPr/>
              </p:nvSpPr>
              <p:spPr>
                <a:xfrm>
                  <a:off x="31291" y="-1"/>
                  <a:ext cx="24087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654"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55"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657" name="Straight Arrow Connector 111"/>
            <p:cNvSpPr/>
            <p:nvPr/>
          </p:nvSpPr>
          <p:spPr>
            <a:xfrm>
              <a:off x="90678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58" name="Straight Arrow Connector 112"/>
            <p:cNvSpPr/>
            <p:nvPr/>
          </p:nvSpPr>
          <p:spPr>
            <a:xfrm>
              <a:off x="11125200" y="555833"/>
              <a:ext cx="304800" cy="1"/>
            </a:xfrm>
            <a:prstGeom prst="line">
              <a:avLst/>
            </a:prstGeom>
            <a:noFill/>
            <a:ln w="28575" cap="flat">
              <a:solidFill>
                <a:srgbClr val="000000"/>
              </a:solidFill>
              <a:prstDash val="sysDot"/>
              <a:round/>
            </a:ln>
            <a:effectLst/>
          </p:spPr>
          <p:txBody>
            <a:bodyPr wrap="square" lIns="45719" tIns="45719" rIns="45719" bIns="45719" numCol="1" anchor="t">
              <a:noAutofit/>
            </a:bodyPr>
            <a:lstStyle/>
            <a:p>
              <a:endParaRP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Resampling of One Variable</a:t>
            </a:r>
          </a:p>
        </p:txBody>
      </p:sp>
      <p:sp>
        <p:nvSpPr>
          <p:cNvPr id="662" name="Content Placeholder 2"/>
          <p:cNvSpPr txBox="1">
            <a:spLocks noGrp="1"/>
          </p:cNvSpPr>
          <p:nvPr>
            <p:ph type="body" idx="1"/>
          </p:nvPr>
        </p:nvSpPr>
        <p:spPr>
          <a:prstGeom prst="rect">
            <a:avLst/>
          </a:prstGeom>
        </p:spPr>
        <p:txBody>
          <a:bodyPr/>
          <a:lstStyle/>
          <a:p>
            <a:pPr marL="284592" indent="-284592" defTabSz="758951">
              <a:spcBef>
                <a:spcPts val="400"/>
              </a:spcBef>
              <a:defRPr sz="1992">
                <a:latin typeface="Palatino"/>
                <a:ea typeface="Palatino"/>
                <a:cs typeface="Palatino"/>
                <a:sym typeface="Palatino"/>
              </a:defRPr>
            </a:pPr>
            <a:r>
              <a:rPr dirty="0"/>
              <a:t> Sample from P(S | +c, +r, -w)	</a:t>
            </a:r>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dirty="0"/>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dirty="0"/>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dirty="0"/>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dirty="0"/>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dirty="0"/>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dirty="0"/>
          </a:p>
          <a:p>
            <a:pPr marL="284592" indent="-284592" defTabSz="758951">
              <a:spcBef>
                <a:spcPts val="600"/>
              </a:spcBef>
              <a:defRPr sz="2656">
                <a:latin typeface="Palatino"/>
                <a:ea typeface="Palatino"/>
                <a:cs typeface="Palatino"/>
                <a:sym typeface="Palatino"/>
              </a:defRPr>
            </a:pPr>
            <a:endParaRPr sz="2324" dirty="0">
              <a:solidFill>
                <a:srgbClr val="000000"/>
              </a:solidFill>
            </a:endParaRPr>
          </a:p>
          <a:p>
            <a:pPr marL="284592" indent="-284592" defTabSz="758951">
              <a:spcBef>
                <a:spcPts val="400"/>
              </a:spcBef>
              <a:defRPr sz="1992">
                <a:latin typeface="Palatino"/>
                <a:ea typeface="Palatino"/>
                <a:cs typeface="Palatino"/>
                <a:sym typeface="Palatino"/>
              </a:defRPr>
            </a:pPr>
            <a:endParaRPr lang="en-US" dirty="0"/>
          </a:p>
          <a:p>
            <a:pPr marL="284592" indent="-284592" defTabSz="758951">
              <a:spcBef>
                <a:spcPts val="400"/>
              </a:spcBef>
              <a:defRPr sz="1992">
                <a:latin typeface="Palatino"/>
                <a:ea typeface="Palatino"/>
                <a:cs typeface="Palatino"/>
                <a:sym typeface="Palatino"/>
              </a:defRPr>
            </a:pPr>
            <a:r>
              <a:rPr dirty="0"/>
              <a:t>Many things cancel out – only CPTs with S remain!</a:t>
            </a:r>
          </a:p>
          <a:p>
            <a:pPr marL="284592" indent="-284592" defTabSz="758951">
              <a:spcBef>
                <a:spcPts val="400"/>
              </a:spcBef>
              <a:defRPr sz="1992">
                <a:latin typeface="Palatino"/>
                <a:ea typeface="Palatino"/>
                <a:cs typeface="Palatino"/>
                <a:sym typeface="Palatino"/>
              </a:defRPr>
            </a:pPr>
            <a:r>
              <a:rPr dirty="0"/>
              <a:t>More generally: only CPTs that have resampled variable need to be considered, and joined together</a:t>
            </a:r>
          </a:p>
        </p:txBody>
      </p:sp>
      <p:grpSp>
        <p:nvGrpSpPr>
          <p:cNvPr id="679" name="Group 4"/>
          <p:cNvGrpSpPr/>
          <p:nvPr/>
        </p:nvGrpSpPr>
        <p:grpSpPr>
          <a:xfrm>
            <a:off x="9448799" y="1371599"/>
            <a:ext cx="1752602" cy="1535503"/>
            <a:chOff x="0" y="0"/>
            <a:chExt cx="1752600" cy="1535501"/>
          </a:xfrm>
        </p:grpSpPr>
        <p:grpSp>
          <p:nvGrpSpPr>
            <p:cNvPr id="665" name="Oval 4"/>
            <p:cNvGrpSpPr/>
            <p:nvPr/>
          </p:nvGrpSpPr>
          <p:grpSpPr>
            <a:xfrm>
              <a:off x="0" y="558363"/>
              <a:ext cx="465305" cy="465305"/>
              <a:chOff x="0" y="0"/>
              <a:chExt cx="465304" cy="465304"/>
            </a:xfrm>
          </p:grpSpPr>
          <p:sp>
            <p:nvSpPr>
              <p:cNvPr id="663" name="Circle"/>
              <p:cNvSpPr/>
              <p:nvPr/>
            </p:nvSpPr>
            <p:spPr>
              <a:xfrm>
                <a:off x="-1" y="-1"/>
                <a:ext cx="465306" cy="46530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64" name="S"/>
              <p:cNvSpPr txBox="1"/>
              <p:nvPr/>
            </p:nvSpPr>
            <p:spPr>
              <a:xfrm>
                <a:off x="125608" y="53581"/>
                <a:ext cx="214087"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668" name="Oval 4"/>
            <p:cNvGrpSpPr/>
            <p:nvPr/>
          </p:nvGrpSpPr>
          <p:grpSpPr>
            <a:xfrm>
              <a:off x="1287296" y="558363"/>
              <a:ext cx="465305" cy="465305"/>
              <a:chOff x="0" y="0"/>
              <a:chExt cx="465304" cy="465304"/>
            </a:xfrm>
          </p:grpSpPr>
          <p:sp>
            <p:nvSpPr>
              <p:cNvPr id="666" name="Circle"/>
              <p:cNvSpPr/>
              <p:nvPr/>
            </p:nvSpPr>
            <p:spPr>
              <a:xfrm>
                <a:off x="-1" y="-1"/>
                <a:ext cx="465306" cy="46530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67" name="+r"/>
              <p:cNvSpPr txBox="1"/>
              <p:nvPr/>
            </p:nvSpPr>
            <p:spPr>
              <a:xfrm>
                <a:off x="73034" y="53581"/>
                <a:ext cx="319235"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671" name="Oval 4"/>
            <p:cNvGrpSpPr/>
            <p:nvPr/>
          </p:nvGrpSpPr>
          <p:grpSpPr>
            <a:xfrm>
              <a:off x="651424" y="1070196"/>
              <a:ext cx="465305" cy="465305"/>
              <a:chOff x="0" y="0"/>
              <a:chExt cx="465304" cy="465304"/>
            </a:xfrm>
          </p:grpSpPr>
          <p:sp>
            <p:nvSpPr>
              <p:cNvPr id="669" name="Circle"/>
              <p:cNvSpPr/>
              <p:nvPr/>
            </p:nvSpPr>
            <p:spPr>
              <a:xfrm>
                <a:off x="-1" y="-1"/>
                <a:ext cx="465306" cy="465306"/>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70" name="W"/>
              <p:cNvSpPr txBox="1"/>
              <p:nvPr/>
            </p:nvSpPr>
            <p:spPr>
              <a:xfrm>
                <a:off x="83192" y="53581"/>
                <a:ext cx="29891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672" name="AutoShape 6"/>
            <p:cNvSpPr/>
            <p:nvPr/>
          </p:nvSpPr>
          <p:spPr>
            <a:xfrm flipH="1">
              <a:off x="1048585" y="955524"/>
              <a:ext cx="306854" cy="18281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73" name="AutoShape 6"/>
            <p:cNvSpPr/>
            <p:nvPr/>
          </p:nvSpPr>
          <p:spPr>
            <a:xfrm>
              <a:off x="397161" y="955524"/>
              <a:ext cx="322405" cy="18281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76" name="Oval 4"/>
            <p:cNvGrpSpPr/>
            <p:nvPr/>
          </p:nvGrpSpPr>
          <p:grpSpPr>
            <a:xfrm>
              <a:off x="651424" y="-1"/>
              <a:ext cx="465305" cy="465305"/>
              <a:chOff x="0" y="0"/>
              <a:chExt cx="465304" cy="465304"/>
            </a:xfrm>
          </p:grpSpPr>
          <p:sp>
            <p:nvSpPr>
              <p:cNvPr id="674" name="Circle"/>
              <p:cNvSpPr/>
              <p:nvPr/>
            </p:nvSpPr>
            <p:spPr>
              <a:xfrm>
                <a:off x="-1" y="-1"/>
                <a:ext cx="465306" cy="46530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75" name="C"/>
              <p:cNvSpPr txBox="1"/>
              <p:nvPr/>
            </p:nvSpPr>
            <p:spPr>
              <a:xfrm>
                <a:off x="112213" y="53581"/>
                <a:ext cx="240877"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677" name="AutoShape 6"/>
            <p:cNvSpPr/>
            <p:nvPr/>
          </p:nvSpPr>
          <p:spPr>
            <a:xfrm>
              <a:off x="1048585" y="397161"/>
              <a:ext cx="306854" cy="22934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78" name="AutoShape 6"/>
            <p:cNvSpPr/>
            <p:nvPr/>
          </p:nvSpPr>
          <p:spPr>
            <a:xfrm flipH="1">
              <a:off x="397162" y="397161"/>
              <a:ext cx="322405" cy="22934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pic>
        <p:nvPicPr>
          <p:cNvPr id="680" name="Picture 2" descr="Picture 2"/>
          <p:cNvPicPr>
            <a:picLocks noChangeAspect="1"/>
          </p:cNvPicPr>
          <p:nvPr/>
        </p:nvPicPr>
        <p:blipFill>
          <a:blip r:embed="rId2"/>
          <a:stretch>
            <a:fillRect/>
          </a:stretch>
        </p:blipFill>
        <p:spPr>
          <a:xfrm>
            <a:off x="1523999" y="1981200"/>
            <a:ext cx="5734589" cy="280585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6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6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 grpId="2" build="p" bldLvl="5" animBg="1" advAuto="0"/>
      <p:bldP spid="680"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More Details on Gibbs Sampling*</a:t>
            </a:r>
          </a:p>
        </p:txBody>
      </p:sp>
      <p:sp>
        <p:nvSpPr>
          <p:cNvPr id="683" name="Content Placeholder 2"/>
          <p:cNvSpPr txBox="1">
            <a:spLocks noGrp="1"/>
          </p:cNvSpPr>
          <p:nvPr>
            <p:ph type="body" idx="1"/>
          </p:nvPr>
        </p:nvSpPr>
        <p:spPr>
          <a:xfrm>
            <a:off x="838200" y="1447800"/>
            <a:ext cx="11050737" cy="4729165"/>
          </a:xfrm>
          <a:prstGeom prst="rect">
            <a:avLst/>
          </a:prstGeom>
        </p:spPr>
        <p:txBody>
          <a:bodyPr/>
          <a:lstStyle/>
          <a:p>
            <a:pPr marL="2057298" lvl="4" indent="-228588">
              <a:spcBef>
                <a:spcPts val="400"/>
              </a:spcBef>
              <a:defRPr sz="1600">
                <a:solidFill>
                  <a:srgbClr val="000000"/>
                </a:solidFill>
                <a:latin typeface="Palatino"/>
                <a:ea typeface="Palatino"/>
                <a:cs typeface="Palatino"/>
                <a:sym typeface="Palatino"/>
              </a:defRPr>
            </a:pPr>
            <a:endParaRPr/>
          </a:p>
          <a:p>
            <a:pPr>
              <a:spcBef>
                <a:spcPts val="600"/>
              </a:spcBef>
              <a:defRPr sz="2800">
                <a:latin typeface="Palatino"/>
                <a:ea typeface="Palatino"/>
                <a:cs typeface="Palatino"/>
                <a:sym typeface="Palatino"/>
              </a:defRPr>
            </a:pPr>
            <a:r>
              <a:t>Gibbs sampling belongs to a family of sampling methods called Markov chain Monte Carlo (MCMC)</a:t>
            </a:r>
          </a:p>
          <a:p>
            <a:pPr marL="3886005" lvl="8" indent="-228589">
              <a:spcBef>
                <a:spcPts val="400"/>
              </a:spcBef>
              <a:defRPr sz="1600">
                <a:solidFill>
                  <a:srgbClr val="000000"/>
                </a:solidFill>
                <a:latin typeface="Palatino"/>
                <a:ea typeface="Palatino"/>
                <a:cs typeface="Palatino"/>
                <a:sym typeface="Palatino"/>
              </a:defRPr>
            </a:pPr>
            <a:endParaRPr/>
          </a:p>
          <a:p>
            <a:pPr marL="742912" lvl="1" indent="-285737">
              <a:spcBef>
                <a:spcPts val="500"/>
              </a:spcBef>
              <a:buClr>
                <a:srgbClr val="000000"/>
              </a:buClr>
              <a:defRPr sz="2400">
                <a:solidFill>
                  <a:srgbClr val="000000"/>
                </a:solidFill>
                <a:latin typeface="Palatino"/>
                <a:ea typeface="Palatino"/>
                <a:cs typeface="Palatino"/>
                <a:sym typeface="Palatino"/>
              </a:defRPr>
            </a:pPr>
            <a:r>
              <a:t>Specifically, it is a special case of a subset of MCMC methods called Metropolis-Hastings</a:t>
            </a:r>
          </a:p>
          <a:p>
            <a:pPr>
              <a:spcBef>
                <a:spcPts val="600"/>
              </a:spcBef>
              <a:defRPr sz="2800">
                <a:latin typeface="Palatino"/>
                <a:ea typeface="Palatino"/>
                <a:cs typeface="Palatino"/>
                <a:sym typeface="Palatino"/>
              </a:defRPr>
            </a:pPr>
            <a:r>
              <a:t>You can read more about this here:</a:t>
            </a:r>
          </a:p>
          <a:p>
            <a:pPr marL="800057" lvl="1" indent="-342881">
              <a:spcBef>
                <a:spcPts val="600"/>
              </a:spcBef>
              <a:defRPr sz="2800">
                <a:latin typeface="Palatino"/>
                <a:ea typeface="Palatino"/>
                <a:cs typeface="Palatino"/>
                <a:sym typeface="Palatino"/>
              </a:defRPr>
            </a:pPr>
            <a:r>
              <a:t> </a:t>
            </a:r>
            <a:r>
              <a:rPr u="sng">
                <a:solidFill>
                  <a:srgbClr val="009999"/>
                </a:solidFill>
                <a:uFill>
                  <a:solidFill>
                    <a:srgbClr val="009999"/>
                  </a:solidFill>
                </a:uFill>
                <a:hlinkClick r:id="rId2"/>
              </a:rPr>
              <a:t>https://ermongroup.github.io/cs228-notes/inference/sampling/</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 name="Picture 5" descr="Picture 5"/>
          <p:cNvPicPr>
            <a:picLocks noChangeAspect="1"/>
          </p:cNvPicPr>
          <p:nvPr/>
        </p:nvPicPr>
        <p:blipFill>
          <a:blip r:embed="rId2"/>
          <a:stretch>
            <a:fillRect/>
          </a:stretch>
        </p:blipFill>
        <p:spPr>
          <a:xfrm>
            <a:off x="7364138" y="4254083"/>
            <a:ext cx="3254924" cy="2578517"/>
          </a:xfrm>
          <a:prstGeom prst="rect">
            <a:avLst/>
          </a:prstGeom>
          <a:ln w="12700">
            <a:miter lim="400000"/>
          </a:ln>
        </p:spPr>
      </p:pic>
      <p:sp>
        <p:nvSpPr>
          <p:cNvPr id="686"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Bayes’ Net Sampling Summary</a:t>
            </a:r>
          </a:p>
        </p:txBody>
      </p:sp>
      <p:sp>
        <p:nvSpPr>
          <p:cNvPr id="687" name="Content Placeholder 2"/>
          <p:cNvSpPr txBox="1">
            <a:spLocks noGrp="1"/>
          </p:cNvSpPr>
          <p:nvPr>
            <p:ph type="body" sz="half" idx="1"/>
          </p:nvPr>
        </p:nvSpPr>
        <p:spPr>
          <a:xfrm>
            <a:off x="406400" y="1219200"/>
            <a:ext cx="5918200" cy="4729165"/>
          </a:xfrm>
          <a:prstGeom prst="rect">
            <a:avLst/>
          </a:prstGeom>
        </p:spPr>
        <p:txBody>
          <a:bodyPr/>
          <a:lstStyle/>
          <a:p>
            <a:pPr marL="342882" indent="-342882">
              <a:spcBef>
                <a:spcPts val="500"/>
              </a:spcBef>
              <a:defRPr sz="2400">
                <a:latin typeface="Palatino"/>
                <a:ea typeface="Palatino"/>
                <a:cs typeface="Palatino"/>
                <a:sym typeface="Palatino"/>
              </a:defRPr>
            </a:pPr>
            <a:r>
              <a:t>Prior Sampling  P( Q )</a:t>
            </a:r>
          </a:p>
          <a:p>
            <a:pPr marL="342882" indent="-342882">
              <a:defRPr sz="2400"/>
            </a:pPr>
            <a:endParaRPr/>
          </a:p>
          <a:p>
            <a:pPr>
              <a:defRPr sz="800"/>
            </a:pPr>
            <a:endParaRPr/>
          </a:p>
          <a:p>
            <a:pPr marL="342882" indent="-342882">
              <a:defRPr sz="2400"/>
            </a:pPr>
            <a:endParaRPr/>
          </a:p>
          <a:p>
            <a:pPr marL="342882" indent="-342882">
              <a:defRPr sz="2400"/>
            </a:pPr>
            <a:endParaRPr/>
          </a:p>
          <a:p>
            <a:pPr marL="3886005" lvl="8" indent="-228589">
              <a:spcBef>
                <a:spcPts val="400"/>
              </a:spcBef>
              <a:defRPr sz="1200">
                <a:solidFill>
                  <a:srgbClr val="000000"/>
                </a:solidFill>
                <a:latin typeface="+mj-lt"/>
                <a:ea typeface="+mj-ea"/>
                <a:cs typeface="+mj-cs"/>
                <a:sym typeface="Arial"/>
              </a:defRPr>
            </a:pPr>
            <a:endParaRPr sz="2400"/>
          </a:p>
          <a:p>
            <a:pPr marL="3886005" lvl="8" indent="-228589">
              <a:spcBef>
                <a:spcPts val="400"/>
              </a:spcBef>
              <a:defRPr sz="1200">
                <a:solidFill>
                  <a:srgbClr val="000000"/>
                </a:solidFill>
                <a:latin typeface="+mj-lt"/>
                <a:ea typeface="+mj-ea"/>
                <a:cs typeface="+mj-cs"/>
                <a:sym typeface="Arial"/>
              </a:defRPr>
            </a:pPr>
            <a:endParaRPr sz="2400"/>
          </a:p>
          <a:p>
            <a:pPr marL="342882" indent="-342882">
              <a:spcBef>
                <a:spcPts val="500"/>
              </a:spcBef>
              <a:defRPr sz="2400">
                <a:latin typeface="Palatino"/>
                <a:ea typeface="Palatino"/>
                <a:cs typeface="Palatino"/>
                <a:sym typeface="Palatino"/>
              </a:defRPr>
            </a:pPr>
            <a:r>
              <a:t>Likelihood Weighting  P( Q | e)</a:t>
            </a:r>
          </a:p>
        </p:txBody>
      </p:sp>
      <p:sp>
        <p:nvSpPr>
          <p:cNvPr id="688" name="Content Placeholder 2"/>
          <p:cNvSpPr txBox="1"/>
          <p:nvPr/>
        </p:nvSpPr>
        <p:spPr>
          <a:xfrm>
            <a:off x="6014718" y="1219200"/>
            <a:ext cx="5826765" cy="3253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Rejection Sampling  P( Q | e )</a:t>
            </a:r>
            <a:endParaRPr sz="1200"/>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endParaRPr sz="1200"/>
          </a:p>
          <a:p>
            <a:pPr marL="342882" indent="-342882">
              <a:spcBef>
                <a:spcPts val="700"/>
              </a:spcBef>
              <a:buClr>
                <a:schemeClr val="accent2"/>
              </a:buClr>
              <a:buSzPct val="100000"/>
              <a:buChar char="▪"/>
              <a:defRPr sz="800">
                <a:solidFill>
                  <a:schemeClr val="accent2"/>
                </a:solidFill>
                <a:latin typeface="Calibri"/>
                <a:ea typeface="Calibri"/>
                <a:cs typeface="Calibri"/>
                <a:sym typeface="Calibri"/>
              </a:defRPr>
            </a:pPr>
            <a:endParaRPr sz="1200"/>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endParaRPr sz="1200"/>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endParaRPr sz="1200"/>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endParaRPr sz="1200"/>
          </a:p>
          <a:p>
            <a:pPr marL="3428829" lvl="7" indent="-228588">
              <a:spcBef>
                <a:spcPts val="400"/>
              </a:spcBef>
              <a:buClr>
                <a:schemeClr val="accent2"/>
              </a:buClr>
              <a:buSzPct val="100000"/>
              <a:buChar char="▪"/>
              <a:defRPr sz="1200"/>
            </a:pPr>
            <a:endParaRPr sz="1200"/>
          </a:p>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Gibbs Sampling  P( Q | e )</a:t>
            </a:r>
          </a:p>
        </p:txBody>
      </p:sp>
      <p:pic>
        <p:nvPicPr>
          <p:cNvPr id="689" name="Picture 6" descr="Picture 6"/>
          <p:cNvPicPr>
            <a:picLocks noChangeAspect="1"/>
          </p:cNvPicPr>
          <p:nvPr/>
        </p:nvPicPr>
        <p:blipFill>
          <a:blip r:embed="rId3"/>
          <a:stretch>
            <a:fillRect/>
          </a:stretch>
        </p:blipFill>
        <p:spPr>
          <a:xfrm>
            <a:off x="419100" y="5078906"/>
            <a:ext cx="5105401" cy="1218881"/>
          </a:xfrm>
          <a:prstGeom prst="rect">
            <a:avLst/>
          </a:prstGeom>
          <a:ln w="12700">
            <a:miter lim="400000"/>
          </a:ln>
        </p:spPr>
      </p:pic>
      <p:pic>
        <p:nvPicPr>
          <p:cNvPr id="690" name="Picture 7" descr="Picture 7"/>
          <p:cNvPicPr>
            <a:picLocks noChangeAspect="1"/>
          </p:cNvPicPr>
          <p:nvPr/>
        </p:nvPicPr>
        <p:blipFill>
          <a:blip r:embed="rId4"/>
          <a:stretch>
            <a:fillRect/>
          </a:stretch>
        </p:blipFill>
        <p:spPr>
          <a:xfrm>
            <a:off x="6477000" y="1893911"/>
            <a:ext cx="5029200" cy="1308745"/>
          </a:xfrm>
          <a:prstGeom prst="rect">
            <a:avLst/>
          </a:prstGeom>
          <a:ln w="12700">
            <a:miter lim="400000"/>
          </a:ln>
        </p:spPr>
      </p:pic>
      <p:pic>
        <p:nvPicPr>
          <p:cNvPr id="691" name="Picture 8" descr="Picture 8"/>
          <p:cNvPicPr>
            <a:picLocks noChangeAspect="1"/>
          </p:cNvPicPr>
          <p:nvPr/>
        </p:nvPicPr>
        <p:blipFill>
          <a:blip r:embed="rId5"/>
          <a:stretch>
            <a:fillRect/>
          </a:stretch>
        </p:blipFill>
        <p:spPr>
          <a:xfrm>
            <a:off x="381000" y="2133600"/>
            <a:ext cx="5181600" cy="1318459"/>
          </a:xfrm>
          <a:prstGeom prst="rect">
            <a:avLst/>
          </a:prstGeom>
          <a:ln w="12700">
            <a:miter lim="400000"/>
          </a:ln>
        </p:spPr>
      </p:pic>
      <p:pic>
        <p:nvPicPr>
          <p:cNvPr id="692" name="Picture 10" descr="Picture 10"/>
          <p:cNvPicPr>
            <a:picLocks noChangeAspect="1"/>
          </p:cNvPicPr>
          <p:nvPr/>
        </p:nvPicPr>
        <p:blipFill>
          <a:blip r:embed="rId6"/>
          <a:stretch>
            <a:fillRect/>
          </a:stretch>
        </p:blipFill>
        <p:spPr>
          <a:xfrm>
            <a:off x="1866900" y="4581066"/>
            <a:ext cx="908051" cy="72644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8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8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69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688">
                                            <p:bg/>
                                          </p:spTgt>
                                        </p:tgtEl>
                                        <p:attrNameLst>
                                          <p:attrName>style.visibility</p:attrName>
                                        </p:attrNameLst>
                                      </p:cBhvr>
                                      <p:to>
                                        <p:strVal val="visible"/>
                                      </p:to>
                                    </p:set>
                                  </p:childTnLst>
                                </p:cTn>
                              </p:par>
                              <p:par>
                                <p:cTn id="16" presetID="1" presetClass="entr" presetSubtype="0" fill="hold" grpId="3" nodeType="withEffect">
                                  <p:stCondLst>
                                    <p:cond delay="0"/>
                                  </p:stCondLst>
                                  <p:iterate>
                                    <p:tmAbs val="0"/>
                                  </p:iterate>
                                  <p:childTnLst>
                                    <p:set>
                                      <p:cBhvr>
                                        <p:cTn id="17" fill="hold"/>
                                        <p:tgtEl>
                                          <p:spTgt spid="688">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4" nodeType="afterEffect">
                                  <p:stCondLst>
                                    <p:cond delay="0"/>
                                  </p:stCondLst>
                                  <p:iterate>
                                    <p:tmAbs val="0"/>
                                  </p:iterate>
                                  <p:childTnLst>
                                    <p:set>
                                      <p:cBhvr>
                                        <p:cTn id="20" fill="hold"/>
                                        <p:tgtEl>
                                          <p:spTgt spid="69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687">
                                            <p:txEl>
                                              <p:pRg st="1" end="1"/>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687">
                                            <p:txEl>
                                              <p:pRg st="2" end="2"/>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687">
                                            <p:txEl>
                                              <p:pRg st="3" end="3"/>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687">
                                            <p:txEl>
                                              <p:pRg st="4" end="4"/>
                                            </p:txEl>
                                          </p:spTgt>
                                        </p:tgtEl>
                                        <p:attrNameLst>
                                          <p:attrName>style.visibility</p:attrName>
                                        </p:attrNameLst>
                                      </p:cBhvr>
                                      <p:to>
                                        <p:strVal val="visible"/>
                                      </p:to>
                                    </p:set>
                                  </p:childTnLst>
                                </p:cTn>
                              </p:par>
                              <p:par>
                                <p:cTn id="33" presetID="1" presetClass="entr" presetSubtype="0" fill="hold" grpId="1" nodeType="withEffect">
                                  <p:stCondLst>
                                    <p:cond delay="0"/>
                                  </p:stCondLst>
                                  <p:iterate>
                                    <p:tmAbs val="0"/>
                                  </p:iterate>
                                  <p:childTnLst>
                                    <p:set>
                                      <p:cBhvr>
                                        <p:cTn id="34" fill="hold"/>
                                        <p:tgtEl>
                                          <p:spTgt spid="687">
                                            <p:txEl>
                                              <p:pRg st="5" end="5"/>
                                            </p:txEl>
                                          </p:spTgt>
                                        </p:tgtEl>
                                        <p:attrNameLst>
                                          <p:attrName>style.visibility</p:attrName>
                                        </p:attrNameLst>
                                      </p:cBhvr>
                                      <p:to>
                                        <p:strVal val="visible"/>
                                      </p:to>
                                    </p:set>
                                  </p:childTnLst>
                                </p:cTn>
                              </p:par>
                              <p:par>
                                <p:cTn id="35" presetID="1" presetClass="entr" presetSubtype="0" fill="hold" grpId="1" nodeType="withEffect">
                                  <p:stCondLst>
                                    <p:cond delay="0"/>
                                  </p:stCondLst>
                                  <p:iterate>
                                    <p:tmAbs val="0"/>
                                  </p:iterate>
                                  <p:childTnLst>
                                    <p:set>
                                      <p:cBhvr>
                                        <p:cTn id="36" fill="hold"/>
                                        <p:tgtEl>
                                          <p:spTgt spid="687">
                                            <p:txEl>
                                              <p:pRg st="6" end="6"/>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1" nodeType="afterEffect">
                                  <p:stCondLst>
                                    <p:cond delay="0"/>
                                  </p:stCondLst>
                                  <p:iterate>
                                    <p:tmAbs val="0"/>
                                  </p:iterate>
                                  <p:childTnLst>
                                    <p:set>
                                      <p:cBhvr>
                                        <p:cTn id="39" fill="hold"/>
                                        <p:tgtEl>
                                          <p:spTgt spid="687">
                                            <p:txEl>
                                              <p:pRg st="7" end="7"/>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5" nodeType="afterEffect">
                                  <p:stCondLst>
                                    <p:cond delay="0"/>
                                  </p:stCondLst>
                                  <p:iterate>
                                    <p:tmAbs val="0"/>
                                  </p:iterate>
                                  <p:childTnLst>
                                    <p:set>
                                      <p:cBhvr>
                                        <p:cTn id="42" fill="hold"/>
                                        <p:tgtEl>
                                          <p:spTgt spid="68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6" nodeType="afterEffect">
                                  <p:stCondLst>
                                    <p:cond delay="0"/>
                                  </p:stCondLst>
                                  <p:iterate>
                                    <p:tmAbs val="0"/>
                                  </p:iterate>
                                  <p:childTnLst>
                                    <p:set>
                                      <p:cBhvr>
                                        <p:cTn id="45" fill="hold"/>
                                        <p:tgtEl>
                                          <p:spTgt spid="692"/>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3" nodeType="afterEffect">
                                  <p:stCondLst>
                                    <p:cond delay="0"/>
                                  </p:stCondLst>
                                  <p:iterate>
                                    <p:tmAbs val="0"/>
                                  </p:iterate>
                                  <p:childTnLst>
                                    <p:set>
                                      <p:cBhvr>
                                        <p:cTn id="48" fill="hold"/>
                                        <p:tgtEl>
                                          <p:spTgt spid="688">
                                            <p:txEl>
                                              <p:pRg st="1" end="1"/>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3" nodeType="afterEffect">
                                  <p:stCondLst>
                                    <p:cond delay="0"/>
                                  </p:stCondLst>
                                  <p:iterate>
                                    <p:tmAbs val="0"/>
                                  </p:iterate>
                                  <p:childTnLst>
                                    <p:set>
                                      <p:cBhvr>
                                        <p:cTn id="51" fill="hold"/>
                                        <p:tgtEl>
                                          <p:spTgt spid="688">
                                            <p:txEl>
                                              <p:pRg st="2" end="2"/>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3" nodeType="afterEffect">
                                  <p:stCondLst>
                                    <p:cond delay="0"/>
                                  </p:stCondLst>
                                  <p:iterate>
                                    <p:tmAbs val="0"/>
                                  </p:iterate>
                                  <p:childTnLst>
                                    <p:set>
                                      <p:cBhvr>
                                        <p:cTn id="54" fill="hold"/>
                                        <p:tgtEl>
                                          <p:spTgt spid="688">
                                            <p:txEl>
                                              <p:pRg st="3" end="3"/>
                                            </p:txEl>
                                          </p:spTgt>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3" nodeType="afterEffect">
                                  <p:stCondLst>
                                    <p:cond delay="0"/>
                                  </p:stCondLst>
                                  <p:iterate>
                                    <p:tmAbs val="0"/>
                                  </p:iterate>
                                  <p:childTnLst>
                                    <p:set>
                                      <p:cBhvr>
                                        <p:cTn id="57" fill="hold"/>
                                        <p:tgtEl>
                                          <p:spTgt spid="688">
                                            <p:txEl>
                                              <p:pRg st="4" end="4"/>
                                            </p:txEl>
                                          </p:spTgt>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3" nodeType="afterEffect">
                                  <p:stCondLst>
                                    <p:cond delay="0"/>
                                  </p:stCondLst>
                                  <p:iterate>
                                    <p:tmAbs val="0"/>
                                  </p:iterate>
                                  <p:childTnLst>
                                    <p:set>
                                      <p:cBhvr>
                                        <p:cTn id="60" fill="hold"/>
                                        <p:tgtEl>
                                          <p:spTgt spid="688">
                                            <p:txEl>
                                              <p:pRg st="5" end="5"/>
                                            </p:txEl>
                                          </p:spTgt>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3" nodeType="afterEffect">
                                  <p:stCondLst>
                                    <p:cond delay="0"/>
                                  </p:stCondLst>
                                  <p:iterate>
                                    <p:tmAbs val="0"/>
                                  </p:iterate>
                                  <p:childTnLst>
                                    <p:set>
                                      <p:cBhvr>
                                        <p:cTn id="63" fill="hold"/>
                                        <p:tgtEl>
                                          <p:spTgt spid="688">
                                            <p:txEl>
                                              <p:pRg st="6" end="6"/>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3" nodeType="clickEffect">
                                  <p:stCondLst>
                                    <p:cond delay="0"/>
                                  </p:stCondLst>
                                  <p:iterate>
                                    <p:tmAbs val="0"/>
                                  </p:iterate>
                                  <p:childTnLst>
                                    <p:set>
                                      <p:cBhvr>
                                        <p:cTn id="67" fill="hold"/>
                                        <p:tgtEl>
                                          <p:spTgt spid="688">
                                            <p:txEl>
                                              <p:pRg st="7" end="7"/>
                                            </p:txEl>
                                          </p:spTgt>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7" nodeType="afterEffect">
                                  <p:stCondLst>
                                    <p:cond delay="0"/>
                                  </p:stCondLst>
                                  <p:iterate>
                                    <p:tmAbs val="0"/>
                                  </p:iterate>
                                  <p:childTnLst>
                                    <p:set>
                                      <p:cBhvr>
                                        <p:cTn id="70" fill="hold"/>
                                        <p:tgtEl>
                                          <p:spTgt spid="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7" animBg="1" advAuto="0"/>
      <p:bldP spid="687" grpId="1" build="p" animBg="1" advAuto="0"/>
      <p:bldP spid="688" grpId="3" build="p" bldLvl="5" animBg="1" advAuto="0"/>
      <p:bldP spid="689" grpId="5" animBg="1" advAuto="0"/>
      <p:bldP spid="690" grpId="4" animBg="1" advAuto="0"/>
      <p:bldP spid="691" grpId="2" animBg="1" advAuto="0"/>
      <p:bldP spid="692"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ea typeface="ＭＳ Ｐゴシック" pitchFamily="34" charset="-128"/>
              </a:rPr>
              <a:t>Recap: Bayesian Inference (Exact)</a:t>
            </a:r>
          </a:p>
        </p:txBody>
      </p:sp>
      <p:sp>
        <p:nvSpPr>
          <p:cNvPr id="28674" name="Content Placeholder 2"/>
          <p:cNvSpPr>
            <a:spLocks noGrp="1"/>
          </p:cNvSpPr>
          <p:nvPr>
            <p:ph idx="1"/>
          </p:nvPr>
        </p:nvSpPr>
        <p:spPr>
          <a:xfrm>
            <a:off x="1447800" y="2362200"/>
            <a:ext cx="5486400" cy="3459164"/>
          </a:xfrm>
        </p:spPr>
        <p:txBody>
          <a:bodyPr/>
          <a:lstStyle/>
          <a:p>
            <a:r>
              <a:rPr lang="en-US" dirty="0">
                <a:ea typeface="ＭＳ Ｐゴシック" pitchFamily="34" charset="-128"/>
              </a:rPr>
              <a:t>Inference by Enumeration</a:t>
            </a:r>
          </a:p>
          <a:p>
            <a:pPr lvl="1"/>
            <a:endParaRPr lang="en-US" dirty="0">
              <a:ea typeface="ＭＳ Ｐゴシック" pitchFamily="34" charset="-128"/>
            </a:endParaRPr>
          </a:p>
        </p:txBody>
      </p:sp>
      <p:sp>
        <p:nvSpPr>
          <p:cNvPr id="28676" name="Oval 4"/>
          <p:cNvSpPr>
            <a:spLocks noChangeArrowheads="1"/>
          </p:cNvSpPr>
          <p:nvPr/>
        </p:nvSpPr>
        <p:spPr bwMode="auto">
          <a:xfrm>
            <a:off x="379412"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28677" name="Oval 5"/>
          <p:cNvSpPr>
            <a:spLocks noChangeArrowheads="1"/>
          </p:cNvSpPr>
          <p:nvPr/>
        </p:nvSpPr>
        <p:spPr bwMode="auto">
          <a:xfrm>
            <a:off x="379412" y="3581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28678" name="AutoShape 6"/>
          <p:cNvCxnSpPr>
            <a:cxnSpLocks noChangeShapeType="1"/>
            <a:stCxn id="28676" idx="4"/>
            <a:endCxn id="28677" idx="0"/>
          </p:cNvCxnSpPr>
          <p:nvPr/>
        </p:nvCxnSpPr>
        <p:spPr bwMode="auto">
          <a:xfrm rot="5400000">
            <a:off x="379413" y="33147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8679" name="Oval 11"/>
          <p:cNvSpPr>
            <a:spLocks noChangeArrowheads="1"/>
          </p:cNvSpPr>
          <p:nvPr/>
        </p:nvSpPr>
        <p:spPr bwMode="auto">
          <a:xfrm>
            <a:off x="381000" y="1447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28680" name="AutoShape 12"/>
          <p:cNvCxnSpPr>
            <a:cxnSpLocks noChangeShapeType="1"/>
            <a:stCxn id="28679" idx="4"/>
            <a:endCxn id="28676" idx="0"/>
          </p:cNvCxnSpPr>
          <p:nvPr/>
        </p:nvCxnSpPr>
        <p:spPr bwMode="auto">
          <a:xfrm rot="5400000">
            <a:off x="380206" y="2247106"/>
            <a:ext cx="5334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0"/>
            <a:ext cx="1828800" cy="469900"/>
          </a:xfrm>
          <a:prstGeom prst="rect">
            <a:avLst/>
          </a:prstGeom>
        </p:spPr>
      </p:pic>
      <p:sp>
        <p:nvSpPr>
          <p:cNvPr id="22" name="Content Placeholder 2"/>
          <p:cNvSpPr txBox="1">
            <a:spLocks/>
          </p:cNvSpPr>
          <p:nvPr/>
        </p:nvSpPr>
        <p:spPr bwMode="auto">
          <a:xfrm>
            <a:off x="6781800" y="2362200"/>
            <a:ext cx="4876800" cy="345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dirty="0">
                <a:ea typeface="ＭＳ Ｐゴシック" pitchFamily="34" charset="-128"/>
              </a:rPr>
              <a:t>Variable Elimination</a:t>
            </a:r>
          </a:p>
          <a:p>
            <a:pPr lvl="1"/>
            <a:endParaRPr lang="en-US" dirty="0">
              <a:ea typeface="ＭＳ Ｐゴシック" pitchFamily="34" charset="-128"/>
            </a:endParaRPr>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276600"/>
            <a:ext cx="3505200" cy="638062"/>
          </a:xfrm>
          <a:prstGeom prst="rect">
            <a:avLst/>
          </a:prstGeom>
        </p:spPr>
      </p:pic>
      <p:sp>
        <p:nvSpPr>
          <p:cNvPr id="10" name="TextBox 9"/>
          <p:cNvSpPr txBox="1"/>
          <p:nvPr/>
        </p:nvSpPr>
        <p:spPr>
          <a:xfrm>
            <a:off x="9622932" y="3934378"/>
            <a:ext cx="982097" cy="369332"/>
          </a:xfrm>
          <a:prstGeom prst="rect">
            <a:avLst/>
          </a:prstGeom>
          <a:noFill/>
        </p:spPr>
        <p:txBody>
          <a:bodyPr wrap="none" rtlCol="0">
            <a:spAutoFit/>
          </a:bodyPr>
          <a:lstStyle/>
          <a:p>
            <a:r>
              <a:rPr lang="en-US" dirty="0">
                <a:solidFill>
                  <a:srgbClr val="FF0000"/>
                </a:solidFill>
                <a:latin typeface="Calibri"/>
                <a:cs typeface="Calibri"/>
              </a:rPr>
              <a:t>Join on r</a:t>
            </a:r>
          </a:p>
        </p:txBody>
      </p:sp>
      <p:sp>
        <p:nvSpPr>
          <p:cNvPr id="24" name="TextBox 23"/>
          <p:cNvSpPr txBox="1"/>
          <p:nvPr/>
        </p:nvSpPr>
        <p:spPr>
          <a:xfrm>
            <a:off x="4002087" y="3998910"/>
            <a:ext cx="982097" cy="369332"/>
          </a:xfrm>
          <a:prstGeom prst="rect">
            <a:avLst/>
          </a:prstGeom>
          <a:noFill/>
        </p:spPr>
        <p:txBody>
          <a:bodyPr wrap="none" rtlCol="0">
            <a:spAutoFit/>
          </a:bodyPr>
          <a:lstStyle/>
          <a:p>
            <a:r>
              <a:rPr lang="en-US" dirty="0">
                <a:solidFill>
                  <a:srgbClr val="FF0000"/>
                </a:solidFill>
                <a:latin typeface="Calibri"/>
                <a:cs typeface="Calibri"/>
              </a:rPr>
              <a:t>Join on r</a:t>
            </a:r>
          </a:p>
        </p:txBody>
      </p:sp>
      <p:sp>
        <p:nvSpPr>
          <p:cNvPr id="25" name="TextBox 24"/>
          <p:cNvSpPr txBox="1"/>
          <p:nvPr/>
        </p:nvSpPr>
        <p:spPr>
          <a:xfrm>
            <a:off x="3657600" y="4648200"/>
            <a:ext cx="979755" cy="369332"/>
          </a:xfrm>
          <a:prstGeom prst="rect">
            <a:avLst/>
          </a:prstGeom>
          <a:noFill/>
        </p:spPr>
        <p:txBody>
          <a:bodyPr wrap="none" rtlCol="0">
            <a:spAutoFit/>
          </a:bodyPr>
          <a:lstStyle/>
          <a:p>
            <a:r>
              <a:rPr lang="en-US" dirty="0">
                <a:solidFill>
                  <a:srgbClr val="FF0000"/>
                </a:solidFill>
                <a:latin typeface="Calibri"/>
                <a:cs typeface="Calibri"/>
              </a:rPr>
              <a:t>Join on t</a:t>
            </a:r>
          </a:p>
        </p:txBody>
      </p:sp>
      <p:sp>
        <p:nvSpPr>
          <p:cNvPr id="26" name="TextBox 25"/>
          <p:cNvSpPr txBox="1"/>
          <p:nvPr/>
        </p:nvSpPr>
        <p:spPr>
          <a:xfrm>
            <a:off x="9002445" y="5257800"/>
            <a:ext cx="979755" cy="369332"/>
          </a:xfrm>
          <a:prstGeom prst="rect">
            <a:avLst/>
          </a:prstGeom>
          <a:noFill/>
        </p:spPr>
        <p:txBody>
          <a:bodyPr wrap="none" rtlCol="0">
            <a:spAutoFit/>
          </a:bodyPr>
          <a:lstStyle/>
          <a:p>
            <a:r>
              <a:rPr lang="en-US" dirty="0">
                <a:solidFill>
                  <a:srgbClr val="FF0000"/>
                </a:solidFill>
                <a:latin typeface="Calibri"/>
                <a:cs typeface="Calibri"/>
              </a:rPr>
              <a:t>Join on t</a:t>
            </a:r>
          </a:p>
        </p:txBody>
      </p:sp>
      <p:sp>
        <p:nvSpPr>
          <p:cNvPr id="27" name="TextBox 26"/>
          <p:cNvSpPr txBox="1"/>
          <p:nvPr/>
        </p:nvSpPr>
        <p:spPr>
          <a:xfrm>
            <a:off x="9372600" y="4648200"/>
            <a:ext cx="1197764" cy="369332"/>
          </a:xfrm>
          <a:prstGeom prst="rect">
            <a:avLst/>
          </a:prstGeom>
          <a:noFill/>
        </p:spPr>
        <p:txBody>
          <a:bodyPr wrap="none" rtlCol="0">
            <a:spAutoFit/>
          </a:bodyPr>
          <a:lstStyle/>
          <a:p>
            <a:r>
              <a:rPr lang="en-US" dirty="0">
                <a:solidFill>
                  <a:srgbClr val="FF0000"/>
                </a:solidFill>
                <a:latin typeface="Calibri"/>
                <a:cs typeface="Calibri"/>
              </a:rPr>
              <a:t>Eliminate r</a:t>
            </a:r>
          </a:p>
        </p:txBody>
      </p:sp>
      <p:sp>
        <p:nvSpPr>
          <p:cNvPr id="28" name="TextBox 27"/>
          <p:cNvSpPr txBox="1"/>
          <p:nvPr/>
        </p:nvSpPr>
        <p:spPr>
          <a:xfrm>
            <a:off x="8610600" y="6019800"/>
            <a:ext cx="1197764" cy="369332"/>
          </a:xfrm>
          <a:prstGeom prst="rect">
            <a:avLst/>
          </a:prstGeom>
          <a:noFill/>
        </p:spPr>
        <p:txBody>
          <a:bodyPr wrap="none" rtlCol="0">
            <a:spAutoFit/>
          </a:bodyPr>
          <a:lstStyle/>
          <a:p>
            <a:r>
              <a:rPr lang="en-US" dirty="0">
                <a:solidFill>
                  <a:srgbClr val="FF0000"/>
                </a:solidFill>
                <a:latin typeface="Calibri"/>
                <a:cs typeface="Calibri"/>
              </a:rPr>
              <a:t>Eliminate t</a:t>
            </a:r>
          </a:p>
        </p:txBody>
      </p:sp>
      <p:sp>
        <p:nvSpPr>
          <p:cNvPr id="29" name="TextBox 28"/>
          <p:cNvSpPr txBox="1"/>
          <p:nvPr/>
        </p:nvSpPr>
        <p:spPr>
          <a:xfrm>
            <a:off x="3429000" y="5257800"/>
            <a:ext cx="1197764" cy="369332"/>
          </a:xfrm>
          <a:prstGeom prst="rect">
            <a:avLst/>
          </a:prstGeom>
          <a:noFill/>
        </p:spPr>
        <p:txBody>
          <a:bodyPr wrap="none" rtlCol="0">
            <a:spAutoFit/>
          </a:bodyPr>
          <a:lstStyle/>
          <a:p>
            <a:r>
              <a:rPr lang="en-US" dirty="0">
                <a:solidFill>
                  <a:srgbClr val="FF0000"/>
                </a:solidFill>
                <a:latin typeface="Calibri"/>
                <a:cs typeface="Calibri"/>
              </a:rPr>
              <a:t>Eliminate r</a:t>
            </a:r>
          </a:p>
        </p:txBody>
      </p: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352800"/>
            <a:ext cx="3098822" cy="572205"/>
          </a:xfrm>
          <a:prstGeom prst="rect">
            <a:avLst/>
          </a:prstGeom>
        </p:spPr>
      </p:pic>
      <p:sp>
        <p:nvSpPr>
          <p:cNvPr id="31" name="TextBox 30"/>
          <p:cNvSpPr txBox="1"/>
          <p:nvPr/>
        </p:nvSpPr>
        <p:spPr>
          <a:xfrm>
            <a:off x="3200400" y="5955268"/>
            <a:ext cx="1197764" cy="369332"/>
          </a:xfrm>
          <a:prstGeom prst="rect">
            <a:avLst/>
          </a:prstGeom>
          <a:noFill/>
        </p:spPr>
        <p:txBody>
          <a:bodyPr wrap="none" rtlCol="0">
            <a:spAutoFit/>
          </a:bodyPr>
          <a:lstStyle/>
          <a:p>
            <a:r>
              <a:rPr lang="en-US" dirty="0">
                <a:solidFill>
                  <a:srgbClr val="FF0000"/>
                </a:solidFill>
                <a:latin typeface="Calibri"/>
                <a:cs typeface="Calibri"/>
              </a:rPr>
              <a:t>Eliminate t</a:t>
            </a:r>
          </a:p>
        </p:txBody>
      </p:sp>
      <p:sp>
        <p:nvSpPr>
          <p:cNvPr id="12" name="Left Brace 11"/>
          <p:cNvSpPr/>
          <p:nvPr/>
        </p:nvSpPr>
        <p:spPr>
          <a:xfrm>
            <a:off x="4419600" y="3276600"/>
            <a:ext cx="304800" cy="1295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Left Brace 32"/>
          <p:cNvSpPr/>
          <p:nvPr/>
        </p:nvSpPr>
        <p:spPr>
          <a:xfrm>
            <a:off x="4114800" y="3581400"/>
            <a:ext cx="228600" cy="2057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p:cNvSpPr/>
          <p:nvPr/>
        </p:nvSpPr>
        <p:spPr>
          <a:xfrm>
            <a:off x="3962400" y="3962400"/>
            <a:ext cx="152400" cy="2438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5" name="Left Brace 34"/>
          <p:cNvSpPr/>
          <p:nvPr/>
        </p:nvSpPr>
        <p:spPr>
          <a:xfrm>
            <a:off x="3733800" y="4419600"/>
            <a:ext cx="152400" cy="2895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Left Brace 35"/>
          <p:cNvSpPr/>
          <p:nvPr/>
        </p:nvSpPr>
        <p:spPr>
          <a:xfrm>
            <a:off x="10058400" y="3200400"/>
            <a:ext cx="228600" cy="1371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7" name="Left Brace 36"/>
          <p:cNvSpPr/>
          <p:nvPr/>
        </p:nvSpPr>
        <p:spPr>
          <a:xfrm>
            <a:off x="9829800" y="3657600"/>
            <a:ext cx="228600" cy="18288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8" name="Left Brace 37"/>
          <p:cNvSpPr/>
          <p:nvPr/>
        </p:nvSpPr>
        <p:spPr>
          <a:xfrm>
            <a:off x="9448800" y="3886200"/>
            <a:ext cx="228600" cy="27432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9" name="Left Brace 38"/>
          <p:cNvSpPr/>
          <p:nvPr/>
        </p:nvSpPr>
        <p:spPr>
          <a:xfrm>
            <a:off x="9220200" y="4267200"/>
            <a:ext cx="228600" cy="3276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42031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Approximate Inference: Sampling</a:t>
            </a:r>
          </a:p>
        </p:txBody>
      </p:sp>
      <p:pic>
        <p:nvPicPr>
          <p:cNvPr id="118" name="Picture 4" descr="Picture 4"/>
          <p:cNvPicPr>
            <a:picLocks noChangeAspect="1"/>
          </p:cNvPicPr>
          <p:nvPr/>
        </p:nvPicPr>
        <p:blipFill>
          <a:blip r:embed="rId2"/>
          <a:stretch>
            <a:fillRect/>
          </a:stretch>
        </p:blipFill>
        <p:spPr>
          <a:xfrm>
            <a:off x="1905000" y="2971800"/>
            <a:ext cx="8743040" cy="204766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Sampling</a:t>
            </a:r>
          </a:p>
        </p:txBody>
      </p:sp>
      <p:sp>
        <p:nvSpPr>
          <p:cNvPr id="121" name="Rectangle 3"/>
          <p:cNvSpPr txBox="1">
            <a:spLocks noGrp="1"/>
          </p:cNvSpPr>
          <p:nvPr>
            <p:ph type="body" sz="half" idx="1"/>
          </p:nvPr>
        </p:nvSpPr>
        <p:spPr>
          <a:xfrm>
            <a:off x="304800" y="1295400"/>
            <a:ext cx="6096000" cy="4525963"/>
          </a:xfrm>
          <a:prstGeom prst="rect">
            <a:avLst/>
          </a:prstGeom>
        </p:spPr>
        <p:txBody>
          <a:bodyPr/>
          <a:lstStyle/>
          <a:p>
            <a:pPr marL="342882" indent="-342882">
              <a:lnSpc>
                <a:spcPct val="90000"/>
              </a:lnSpc>
              <a:spcBef>
                <a:spcPts val="500"/>
              </a:spcBef>
              <a:defRPr sz="2400">
                <a:latin typeface="Palatino"/>
                <a:ea typeface="Palatino"/>
                <a:cs typeface="Palatino"/>
                <a:sym typeface="Palatino"/>
              </a:defRPr>
            </a:pPr>
            <a:r>
              <a:t>Sampling is a lot like repeated simulation</a:t>
            </a:r>
          </a:p>
          <a:p>
            <a:pPr marL="2514474" lvl="5" indent="-228588">
              <a:lnSpc>
                <a:spcPct val="90000"/>
              </a:lnSpc>
              <a:spcBef>
                <a:spcPts val="400"/>
              </a:spcBef>
              <a:defRPr sz="700">
                <a:solidFill>
                  <a:srgbClr val="000000"/>
                </a:solidFill>
                <a:latin typeface="Palatino"/>
                <a:ea typeface="Palatino"/>
                <a:cs typeface="Palatino"/>
                <a:sym typeface="Palatino"/>
              </a:defRPr>
            </a:pPr>
            <a:endParaRPr/>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Predicting the weather, basketball games, …</a:t>
            </a:r>
            <a:endParaRPr sz="2800"/>
          </a:p>
          <a:p>
            <a:pPr marL="742912" lvl="1" indent="-285737">
              <a:lnSpc>
                <a:spcPct val="90000"/>
              </a:lnSpc>
              <a:spcBef>
                <a:spcPts val="600"/>
              </a:spcBef>
              <a:buClr>
                <a:srgbClr val="000000"/>
              </a:buClr>
              <a:defRPr sz="2000">
                <a:solidFill>
                  <a:srgbClr val="000000"/>
                </a:solidFill>
                <a:latin typeface="Palatino"/>
                <a:ea typeface="Palatino"/>
                <a:cs typeface="Palatino"/>
                <a:sym typeface="Palatino"/>
              </a:defRPr>
            </a:pPr>
            <a:endParaRPr sz="2800"/>
          </a:p>
          <a:p>
            <a:pPr marL="342882" indent="-342882">
              <a:lnSpc>
                <a:spcPct val="90000"/>
              </a:lnSpc>
              <a:spcBef>
                <a:spcPts val="500"/>
              </a:spcBef>
              <a:defRPr sz="2400">
                <a:latin typeface="Palatino"/>
                <a:ea typeface="Palatino"/>
                <a:cs typeface="Palatino"/>
                <a:sym typeface="Palatino"/>
              </a:defRPr>
            </a:pPr>
            <a:r>
              <a:t>Basic idea</a:t>
            </a:r>
          </a:p>
          <a:p>
            <a:pPr marL="1600119" lvl="3" indent="-228588">
              <a:lnSpc>
                <a:spcPct val="90000"/>
              </a:lnSpc>
              <a:spcBef>
                <a:spcPts val="400"/>
              </a:spcBef>
              <a:buClr>
                <a:srgbClr val="000000"/>
              </a:buClr>
              <a:defRPr sz="600">
                <a:solidFill>
                  <a:srgbClr val="000000"/>
                </a:solidFill>
                <a:latin typeface="Palatino"/>
                <a:ea typeface="Palatino"/>
                <a:cs typeface="Palatino"/>
                <a:sym typeface="Palatino"/>
              </a:defRPr>
            </a:pPr>
            <a:endParaRPr/>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Draw N samples from a sampling distribution S</a:t>
            </a:r>
            <a:endParaRPr sz="2800"/>
          </a:p>
          <a:p>
            <a:pPr marL="2057298" lvl="4" indent="-228588">
              <a:lnSpc>
                <a:spcPct val="90000"/>
              </a:lnSpc>
              <a:spcBef>
                <a:spcPts val="400"/>
              </a:spcBef>
              <a:defRPr sz="600">
                <a:solidFill>
                  <a:srgbClr val="000000"/>
                </a:solidFill>
                <a:latin typeface="Palatino"/>
                <a:ea typeface="Palatino"/>
                <a:cs typeface="Palatino"/>
                <a:sym typeface="Palatino"/>
              </a:defRPr>
            </a:pPr>
            <a:endParaRPr sz="2800"/>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Compute an approximate posterior probability</a:t>
            </a:r>
            <a:endParaRPr sz="2800"/>
          </a:p>
          <a:p>
            <a:pPr marL="2057298" lvl="4" indent="-228588">
              <a:lnSpc>
                <a:spcPct val="90000"/>
              </a:lnSpc>
              <a:spcBef>
                <a:spcPts val="400"/>
              </a:spcBef>
              <a:defRPr sz="600" b="1">
                <a:solidFill>
                  <a:srgbClr val="000000"/>
                </a:solidFill>
                <a:latin typeface="Palatino"/>
                <a:ea typeface="Palatino"/>
                <a:cs typeface="Palatino"/>
                <a:sym typeface="Palatino"/>
              </a:defRPr>
            </a:pPr>
            <a:endParaRPr sz="2800"/>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Show this converges to the true probability P</a:t>
            </a:r>
          </a:p>
        </p:txBody>
      </p:sp>
      <p:pic>
        <p:nvPicPr>
          <p:cNvPr id="122" name="Picture 3" descr="Picture 3"/>
          <p:cNvPicPr>
            <a:picLocks noChangeAspect="1"/>
          </p:cNvPicPr>
          <p:nvPr/>
        </p:nvPicPr>
        <p:blipFill>
          <a:blip r:embed="rId2"/>
          <a:stretch>
            <a:fillRect/>
          </a:stretch>
        </p:blipFill>
        <p:spPr>
          <a:xfrm>
            <a:off x="6376348" y="3655789"/>
            <a:ext cx="5840104" cy="2400303"/>
          </a:xfrm>
          <a:prstGeom prst="rect">
            <a:avLst/>
          </a:prstGeom>
          <a:ln w="12700">
            <a:miter lim="400000"/>
          </a:ln>
        </p:spPr>
      </p:pic>
      <p:sp>
        <p:nvSpPr>
          <p:cNvPr id="123" name="Rectangle 3"/>
          <p:cNvSpPr txBox="1"/>
          <p:nvPr/>
        </p:nvSpPr>
        <p:spPr>
          <a:xfrm>
            <a:off x="6751318" y="1295400"/>
            <a:ext cx="5090165" cy="2914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882" indent="-342882">
              <a:lnSpc>
                <a:spcPct val="90000"/>
              </a:lnSpc>
              <a:spcBef>
                <a:spcPts val="500"/>
              </a:spcBef>
              <a:buClr>
                <a:schemeClr val="accent2"/>
              </a:buClr>
              <a:buSzPct val="100000"/>
              <a:buChar char="▪"/>
              <a:defRPr sz="2400">
                <a:solidFill>
                  <a:schemeClr val="accent2"/>
                </a:solidFill>
                <a:latin typeface="Palatino"/>
                <a:ea typeface="Palatino"/>
                <a:cs typeface="Palatino"/>
                <a:sym typeface="Palatino"/>
              </a:defRPr>
            </a:pPr>
            <a:r>
              <a:t>Why sample?</a:t>
            </a:r>
            <a:endParaRPr sz="3200"/>
          </a:p>
          <a:p>
            <a:pPr marL="2514474" lvl="5" indent="-228588">
              <a:lnSpc>
                <a:spcPct val="90000"/>
              </a:lnSpc>
              <a:spcBef>
                <a:spcPts val="400"/>
              </a:spcBef>
              <a:buClr>
                <a:schemeClr val="accent2"/>
              </a:buClr>
              <a:buSzPct val="100000"/>
              <a:buChar char="▪"/>
              <a:defRPr sz="600">
                <a:latin typeface="Palatino"/>
                <a:ea typeface="Palatino"/>
                <a:cs typeface="Palatino"/>
                <a:sym typeface="Palatino"/>
              </a:defRPr>
            </a:pPr>
            <a:endParaRPr sz="3200"/>
          </a:p>
          <a:p>
            <a:pPr marL="742912" lvl="1" indent="-285737">
              <a:lnSpc>
                <a:spcPct val="90000"/>
              </a:lnSpc>
              <a:spcBef>
                <a:spcPts val="400"/>
              </a:spcBef>
              <a:buClr>
                <a:srgbClr val="000000"/>
              </a:buClr>
              <a:buSzPct val="100000"/>
              <a:buChar char="▪"/>
              <a:defRPr sz="2000">
                <a:latin typeface="Palatino"/>
                <a:ea typeface="Palatino"/>
                <a:cs typeface="Palatino"/>
                <a:sym typeface="Palatino"/>
              </a:defRPr>
            </a:pPr>
            <a:r>
              <a:t>Learning: get samples from a distribution you don’t know</a:t>
            </a:r>
            <a:endParaRPr sz="2800"/>
          </a:p>
          <a:p>
            <a:pPr marL="2514474" lvl="5" indent="-228588">
              <a:lnSpc>
                <a:spcPct val="90000"/>
              </a:lnSpc>
              <a:spcBef>
                <a:spcPts val="400"/>
              </a:spcBef>
              <a:buClr>
                <a:schemeClr val="accent2"/>
              </a:buClr>
              <a:buSzPct val="100000"/>
              <a:buChar char="▪"/>
              <a:defRPr sz="500">
                <a:latin typeface="Palatino"/>
                <a:ea typeface="Palatino"/>
                <a:cs typeface="Palatino"/>
                <a:sym typeface="Palatino"/>
              </a:defRPr>
            </a:pPr>
            <a:endParaRPr sz="2800"/>
          </a:p>
          <a:p>
            <a:pPr marL="742912" lvl="1" indent="-285737">
              <a:lnSpc>
                <a:spcPct val="90000"/>
              </a:lnSpc>
              <a:spcBef>
                <a:spcPts val="400"/>
              </a:spcBef>
              <a:buClr>
                <a:srgbClr val="000000"/>
              </a:buClr>
              <a:buSzPct val="100000"/>
              <a:buChar char="▪"/>
              <a:defRPr sz="2000">
                <a:latin typeface="Palatino"/>
                <a:ea typeface="Palatino"/>
                <a:cs typeface="Palatino"/>
                <a:sym typeface="Palatino"/>
              </a:defRPr>
            </a:pPr>
            <a:r>
              <a:t>Inference: getting a sample is faster than computing the right answer (e.g. with variable elimination)</a:t>
            </a:r>
            <a:endParaRPr sz="280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Sampling</a:t>
            </a:r>
          </a:p>
        </p:txBody>
      </p:sp>
      <p:sp>
        <p:nvSpPr>
          <p:cNvPr id="126" name="Content Placeholder 2"/>
          <p:cNvSpPr txBox="1">
            <a:spLocks noGrp="1"/>
          </p:cNvSpPr>
          <p:nvPr>
            <p:ph type="body" sz="half" idx="1"/>
          </p:nvPr>
        </p:nvSpPr>
        <p:spPr>
          <a:xfrm>
            <a:off x="152400" y="1397000"/>
            <a:ext cx="4953000" cy="4729166"/>
          </a:xfrm>
          <a:prstGeom prst="rect">
            <a:avLst/>
          </a:prstGeom>
        </p:spPr>
        <p:txBody>
          <a:bodyPr/>
          <a:lstStyle/>
          <a:p>
            <a:pPr marL="342882" indent="-342882">
              <a:spcBef>
                <a:spcPts val="500"/>
              </a:spcBef>
              <a:defRPr sz="2400">
                <a:latin typeface="Palatino"/>
                <a:ea typeface="Palatino"/>
                <a:cs typeface="Palatino"/>
                <a:sym typeface="Palatino"/>
              </a:defRPr>
            </a:pPr>
            <a:r>
              <a:t>Sampling from given distribution</a:t>
            </a:r>
          </a:p>
          <a:p>
            <a:pPr marL="2971651" lvl="6" indent="-228588">
              <a:spcBef>
                <a:spcPts val="400"/>
              </a:spcBef>
              <a:defRPr sz="600">
                <a:solidFill>
                  <a:srgbClr val="000000"/>
                </a:solidFill>
                <a:latin typeface="Palatino"/>
                <a:ea typeface="Palatino"/>
                <a:cs typeface="Palatino"/>
                <a:sym typeface="Palatino"/>
              </a:defRPr>
            </a:pPr>
            <a:endParaRPr/>
          </a:p>
          <a:p>
            <a:pPr marL="742912" lvl="1" indent="-285737">
              <a:spcBef>
                <a:spcPts val="400"/>
              </a:spcBef>
              <a:buClr>
                <a:srgbClr val="000000"/>
              </a:buClr>
              <a:defRPr sz="2000">
                <a:solidFill>
                  <a:srgbClr val="000000"/>
                </a:solidFill>
                <a:latin typeface="Palatino"/>
                <a:ea typeface="Palatino"/>
                <a:cs typeface="Palatino"/>
                <a:sym typeface="Palatino"/>
              </a:defRPr>
            </a:pPr>
            <a:r>
              <a:t>Step 1: Get sample </a:t>
            </a:r>
            <a:r>
              <a:rPr i="1"/>
              <a:t>u</a:t>
            </a:r>
            <a:r>
              <a:t> from uniform distribution over [0, 1)</a:t>
            </a:r>
            <a:endParaRPr sz="2800"/>
          </a:p>
          <a:p>
            <a:pPr marL="1142941" lvl="2" indent="-228589">
              <a:spcBef>
                <a:spcPts val="300"/>
              </a:spcBef>
              <a:defRPr sz="1600">
                <a:solidFill>
                  <a:srgbClr val="000000"/>
                </a:solidFill>
                <a:latin typeface="Palatino"/>
                <a:ea typeface="Palatino"/>
                <a:cs typeface="Palatino"/>
                <a:sym typeface="Palatino"/>
              </a:defRPr>
            </a:pPr>
            <a:r>
              <a:t>E.g. random() in python</a:t>
            </a:r>
            <a:endParaRPr sz="2400"/>
          </a:p>
          <a:p>
            <a:pPr marL="2057298" lvl="4" indent="-228588">
              <a:spcBef>
                <a:spcPts val="400"/>
              </a:spcBef>
              <a:defRPr sz="600">
                <a:solidFill>
                  <a:srgbClr val="000000"/>
                </a:solidFill>
                <a:latin typeface="Palatino"/>
                <a:ea typeface="Palatino"/>
                <a:cs typeface="Palatino"/>
                <a:sym typeface="Palatino"/>
              </a:defRPr>
            </a:pPr>
            <a:endParaRPr sz="2400"/>
          </a:p>
          <a:p>
            <a:pPr marL="742912" lvl="1" indent="-285737">
              <a:spcBef>
                <a:spcPts val="400"/>
              </a:spcBef>
              <a:buClr>
                <a:srgbClr val="000000"/>
              </a:buClr>
              <a:defRPr sz="2000">
                <a:solidFill>
                  <a:srgbClr val="000000"/>
                </a:solidFill>
                <a:latin typeface="Palatino"/>
                <a:ea typeface="Palatino"/>
                <a:cs typeface="Palatino"/>
                <a:sym typeface="Palatino"/>
              </a:defRPr>
            </a:pPr>
            <a:r>
              <a:t>Step 2: Convert this sample </a:t>
            </a:r>
            <a:r>
              <a:rPr i="1"/>
              <a:t>u</a:t>
            </a:r>
            <a:r>
              <a:t> into an outcome for the given distribution by having each target outcome associated with a sub-interval of [0,1) with sub-interval size equal to probability of the outcome</a:t>
            </a:r>
          </a:p>
        </p:txBody>
      </p:sp>
      <p:sp>
        <p:nvSpPr>
          <p:cNvPr id="127" name="Content Placeholder 2"/>
          <p:cNvSpPr txBox="1"/>
          <p:nvPr/>
        </p:nvSpPr>
        <p:spPr>
          <a:xfrm>
            <a:off x="5379718" y="1371600"/>
            <a:ext cx="4099565" cy="4140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Example</a:t>
            </a:r>
            <a:endParaRPr sz="3200"/>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endParaRPr sz="3200"/>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endParaRPr sz="3200"/>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endParaRPr sz="3200"/>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endParaRPr sz="3200"/>
          </a:p>
          <a:p>
            <a:pPr>
              <a:spcBef>
                <a:spcPts val="700"/>
              </a:spcBef>
              <a:defRPr sz="1600">
                <a:solidFill>
                  <a:schemeClr val="accent2"/>
                </a:solidFill>
                <a:latin typeface="Palatino"/>
                <a:ea typeface="Palatino"/>
                <a:cs typeface="Palatino"/>
                <a:sym typeface="Palatino"/>
              </a:defRPr>
            </a:pPr>
            <a:endParaRPr sz="3200"/>
          </a:p>
          <a:p>
            <a:pPr marL="742912" lvl="1" indent="-285737">
              <a:spcBef>
                <a:spcPts val="400"/>
              </a:spcBef>
              <a:buClr>
                <a:srgbClr val="000000"/>
              </a:buClr>
              <a:buSzPct val="100000"/>
              <a:buChar char="▪"/>
              <a:defRPr sz="2000">
                <a:latin typeface="Palatino"/>
                <a:ea typeface="Palatino"/>
                <a:cs typeface="Palatino"/>
                <a:sym typeface="Palatino"/>
              </a:defRPr>
            </a:pPr>
            <a:r>
              <a:t>If random() returns </a:t>
            </a:r>
            <a:r>
              <a:rPr i="1"/>
              <a:t>u</a:t>
            </a:r>
            <a:r>
              <a:t> = 0.83, then our sample is </a:t>
            </a:r>
            <a:r>
              <a:rPr i="1"/>
              <a:t>C</a:t>
            </a:r>
            <a:r>
              <a:t> = blue</a:t>
            </a:r>
            <a:endParaRPr sz="2800"/>
          </a:p>
          <a:p>
            <a:pPr marL="742912" lvl="1" indent="-285737">
              <a:spcBef>
                <a:spcPts val="400"/>
              </a:spcBef>
              <a:buClr>
                <a:srgbClr val="000000"/>
              </a:buClr>
              <a:buSzPct val="100000"/>
              <a:buChar char="▪"/>
              <a:defRPr sz="2000">
                <a:latin typeface="Palatino"/>
                <a:ea typeface="Palatino"/>
                <a:cs typeface="Palatino"/>
                <a:sym typeface="Palatino"/>
              </a:defRPr>
            </a:pPr>
            <a:r>
              <a:t>E.g, after sampling 8 times:</a:t>
            </a:r>
          </a:p>
        </p:txBody>
      </p:sp>
      <p:graphicFrame>
        <p:nvGraphicFramePr>
          <p:cNvPr id="128" name="Table 4"/>
          <p:cNvGraphicFramePr/>
          <p:nvPr/>
        </p:nvGraphicFramePr>
        <p:xfrm>
          <a:off x="5715000" y="2133600"/>
          <a:ext cx="2514600" cy="1828800"/>
        </p:xfrm>
        <a:graphic>
          <a:graphicData uri="http://schemas.openxmlformats.org/drawingml/2006/table">
            <a:tbl>
              <a:tblPr>
                <a:tableStyleId>{4C3C2611-4C71-4FC5-86AE-919BDF0F9419}</a:tableStyleId>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370840">
                <a:tc>
                  <a:txBody>
                    <a:bodyPr/>
                    <a:lstStyle/>
                    <a:p>
                      <a:pPr algn="ctr" defTabSz="914353">
                        <a:defRPr sz="1800"/>
                      </a:pPr>
                      <a:r>
                        <a:rPr sz="2400">
                          <a:solidFill>
                            <a:schemeClr val="accent2"/>
                          </a:solidFill>
                          <a:latin typeface="Calibri"/>
                          <a:ea typeface="Calibri"/>
                          <a:cs typeface="Calibri"/>
                          <a:sym typeface="Calibri"/>
                        </a:rPr>
                        <a:t>C</a:t>
                      </a:r>
                    </a:p>
                  </a:txBody>
                  <a:tcPr marL="45720" marR="45720" horzOverflow="overflow">
                    <a:lnL w="38100">
                      <a:solidFill>
                        <a:srgbClr val="000000"/>
                      </a:solidFill>
                    </a:lnL>
                    <a:lnT w="38100">
                      <a:solidFill>
                        <a:srgbClr val="000000"/>
                      </a:solidFill>
                    </a:lnT>
                    <a:lnB w="38100">
                      <a:solidFill>
                        <a:srgbClr val="000000"/>
                      </a:solidFill>
                    </a:lnB>
                  </a:tcPr>
                </a:tc>
                <a:tc>
                  <a:txBody>
                    <a:bodyPr/>
                    <a:lstStyle/>
                    <a:p>
                      <a:pPr algn="ctr" defTabSz="914353">
                        <a:defRPr sz="1800"/>
                      </a:pPr>
                      <a:r>
                        <a:rPr sz="2400">
                          <a:solidFill>
                            <a:schemeClr val="accent2"/>
                          </a:solidFill>
                          <a:latin typeface="Calibri"/>
                          <a:ea typeface="Calibri"/>
                          <a:cs typeface="Calibri"/>
                          <a:sym typeface="Calibri"/>
                        </a:rPr>
                        <a:t>P(C)</a:t>
                      </a:r>
                    </a:p>
                  </a:txBody>
                  <a:tcPr marL="45720" marR="45720" horzOverflow="overflow">
                    <a:lnR w="38100">
                      <a:solidFill>
                        <a:srgbClr val="000000"/>
                      </a:solidFill>
                    </a:lnR>
                    <a:lnT w="38100">
                      <a:solidFill>
                        <a:srgbClr val="000000"/>
                      </a:solidFill>
                    </a:lnT>
                    <a:lnB w="38100">
                      <a:solidFill>
                        <a:srgbClr val="000000"/>
                      </a:solidFill>
                    </a:lnB>
                  </a:tcPr>
                </a:tc>
                <a:extLst>
                  <a:ext uri="{0D108BD9-81ED-4DB2-BD59-A6C34878D82A}">
                    <a16:rowId xmlns:a16="http://schemas.microsoft.com/office/drawing/2014/main" val="10000"/>
                  </a:ext>
                </a:extLst>
              </a:tr>
              <a:tr h="370840">
                <a:tc>
                  <a:txBody>
                    <a:bodyPr/>
                    <a:lstStyle/>
                    <a:p>
                      <a:pPr algn="ctr" defTabSz="914353">
                        <a:defRPr sz="1800"/>
                      </a:pPr>
                      <a:r>
                        <a:rPr sz="2400">
                          <a:solidFill>
                            <a:schemeClr val="accent2"/>
                          </a:solidFill>
                          <a:latin typeface="Calibri"/>
                          <a:ea typeface="Calibri"/>
                          <a:cs typeface="Calibri"/>
                          <a:sym typeface="Calibri"/>
                        </a:rPr>
                        <a:t>red</a:t>
                      </a:r>
                    </a:p>
                  </a:txBody>
                  <a:tcPr marL="45720" marR="45720" horzOverflow="overflow">
                    <a:lnL w="38100">
                      <a:solidFill>
                        <a:srgbClr val="000000"/>
                      </a:solidFill>
                    </a:lnL>
                    <a:lnT w="38100">
                      <a:solidFill>
                        <a:srgbClr val="000000"/>
                      </a:solidFill>
                    </a:lnT>
                  </a:tcPr>
                </a:tc>
                <a:tc>
                  <a:txBody>
                    <a:bodyPr/>
                    <a:lstStyle/>
                    <a:p>
                      <a:pPr algn="ctr" defTabSz="914353">
                        <a:defRPr sz="1800"/>
                      </a:pPr>
                      <a:r>
                        <a:rPr sz="2400">
                          <a:solidFill>
                            <a:schemeClr val="accent2"/>
                          </a:solidFill>
                          <a:latin typeface="Calibri"/>
                          <a:ea typeface="Calibri"/>
                          <a:cs typeface="Calibri"/>
                          <a:sym typeface="Calibri"/>
                        </a:rPr>
                        <a:t>0.6</a:t>
                      </a:r>
                    </a:p>
                  </a:txBody>
                  <a:tcPr marL="45720" marR="45720" horzOverflow="overflow">
                    <a:lnR w="38100">
                      <a:solidFill>
                        <a:srgbClr val="000000"/>
                      </a:solidFill>
                    </a:lnR>
                    <a:lnT w="38100">
                      <a:solidFill>
                        <a:srgbClr val="000000"/>
                      </a:solidFill>
                    </a:lnT>
                  </a:tcPr>
                </a:tc>
                <a:extLst>
                  <a:ext uri="{0D108BD9-81ED-4DB2-BD59-A6C34878D82A}">
                    <a16:rowId xmlns:a16="http://schemas.microsoft.com/office/drawing/2014/main" val="10001"/>
                  </a:ext>
                </a:extLst>
              </a:tr>
              <a:tr h="370840">
                <a:tc>
                  <a:txBody>
                    <a:bodyPr/>
                    <a:lstStyle/>
                    <a:p>
                      <a:pPr algn="ctr" defTabSz="914353">
                        <a:defRPr sz="1800"/>
                      </a:pPr>
                      <a:r>
                        <a:rPr sz="2400">
                          <a:solidFill>
                            <a:schemeClr val="accent2"/>
                          </a:solidFill>
                          <a:latin typeface="Calibri"/>
                          <a:ea typeface="Calibri"/>
                          <a:cs typeface="Calibri"/>
                          <a:sym typeface="Calibri"/>
                        </a:rPr>
                        <a:t>green</a:t>
                      </a:r>
                    </a:p>
                  </a:txBody>
                  <a:tcPr marL="45720" marR="45720" horzOverflow="overflow">
                    <a:lnL w="38100">
                      <a:solidFill>
                        <a:srgbClr val="000000"/>
                      </a:solidFill>
                    </a:lnL>
                  </a:tcPr>
                </a:tc>
                <a:tc>
                  <a:txBody>
                    <a:bodyPr/>
                    <a:lstStyle/>
                    <a:p>
                      <a:pPr algn="ctr" defTabSz="914353">
                        <a:defRPr sz="1800"/>
                      </a:pPr>
                      <a:r>
                        <a:rPr sz="2400">
                          <a:solidFill>
                            <a:schemeClr val="accent2"/>
                          </a:solidFill>
                          <a:latin typeface="Calibri"/>
                          <a:ea typeface="Calibri"/>
                          <a:cs typeface="Calibri"/>
                          <a:sym typeface="Calibri"/>
                        </a:rPr>
                        <a:t>0.1</a:t>
                      </a:r>
                    </a:p>
                  </a:txBody>
                  <a:tcPr marL="45720" marR="45720" horzOverflow="overflow">
                    <a:lnR w="38100">
                      <a:solidFill>
                        <a:srgbClr val="000000"/>
                      </a:solidFill>
                    </a:lnR>
                  </a:tcPr>
                </a:tc>
                <a:extLst>
                  <a:ext uri="{0D108BD9-81ED-4DB2-BD59-A6C34878D82A}">
                    <a16:rowId xmlns:a16="http://schemas.microsoft.com/office/drawing/2014/main" val="10002"/>
                  </a:ext>
                </a:extLst>
              </a:tr>
              <a:tr h="370840">
                <a:tc>
                  <a:txBody>
                    <a:bodyPr/>
                    <a:lstStyle/>
                    <a:p>
                      <a:pPr algn="ctr" defTabSz="914353">
                        <a:defRPr sz="1800"/>
                      </a:pPr>
                      <a:r>
                        <a:rPr sz="2400">
                          <a:solidFill>
                            <a:schemeClr val="accent2"/>
                          </a:solidFill>
                          <a:latin typeface="Calibri"/>
                          <a:ea typeface="Calibri"/>
                          <a:cs typeface="Calibri"/>
                          <a:sym typeface="Calibri"/>
                        </a:rPr>
                        <a:t>blue</a:t>
                      </a:r>
                    </a:p>
                  </a:txBody>
                  <a:tcPr marL="45720" marR="45720" horzOverflow="overflow">
                    <a:lnL w="38100">
                      <a:solidFill>
                        <a:srgbClr val="000000"/>
                      </a:solidFill>
                    </a:lnL>
                    <a:lnB w="38100">
                      <a:solidFill>
                        <a:srgbClr val="000000"/>
                      </a:solidFill>
                    </a:lnB>
                  </a:tcPr>
                </a:tc>
                <a:tc>
                  <a:txBody>
                    <a:bodyPr/>
                    <a:lstStyle/>
                    <a:p>
                      <a:pPr algn="ctr" defTabSz="914353">
                        <a:defRPr sz="1800"/>
                      </a:pPr>
                      <a:r>
                        <a:rPr sz="2400">
                          <a:solidFill>
                            <a:schemeClr val="accent2"/>
                          </a:solidFill>
                          <a:latin typeface="Calibri"/>
                          <a:ea typeface="Calibri"/>
                          <a:cs typeface="Calibri"/>
                          <a:sym typeface="Calibri"/>
                        </a:rPr>
                        <a:t>0.3</a:t>
                      </a:r>
                    </a:p>
                  </a:txBody>
                  <a:tcPr marL="45720" marR="45720" horzOverflow="overflow">
                    <a:lnR w="38100">
                      <a:solidFill>
                        <a:srgbClr val="000000"/>
                      </a:solidFill>
                    </a:lnR>
                    <a:lnB w="38100">
                      <a:solidFill>
                        <a:srgbClr val="000000"/>
                      </a:solidFill>
                    </a:lnB>
                  </a:tcPr>
                </a:tc>
                <a:extLst>
                  <a:ext uri="{0D108BD9-81ED-4DB2-BD59-A6C34878D82A}">
                    <a16:rowId xmlns:a16="http://schemas.microsoft.com/office/drawing/2014/main" val="10003"/>
                  </a:ext>
                </a:extLst>
              </a:tr>
            </a:tbl>
          </a:graphicData>
        </a:graphic>
      </p:graphicFrame>
      <p:pic>
        <p:nvPicPr>
          <p:cNvPr id="129" name="Picture 5" descr="Picture 5"/>
          <p:cNvPicPr>
            <a:picLocks noChangeAspect="1"/>
          </p:cNvPicPr>
          <p:nvPr/>
        </p:nvPicPr>
        <p:blipFill>
          <a:blip r:embed="rId3"/>
          <a:stretch>
            <a:fillRect/>
          </a:stretch>
        </p:blipFill>
        <p:spPr>
          <a:xfrm>
            <a:off x="8524875" y="2743200"/>
            <a:ext cx="3514725" cy="1143000"/>
          </a:xfrm>
          <a:prstGeom prst="rect">
            <a:avLst/>
          </a:prstGeom>
          <a:ln w="12700">
            <a:miter lim="400000"/>
          </a:ln>
        </p:spPr>
      </p:pic>
      <p:pic>
        <p:nvPicPr>
          <p:cNvPr id="130" name="Picture 8" descr="Picture 8"/>
          <p:cNvPicPr>
            <a:picLocks noChangeAspect="1"/>
          </p:cNvPicPr>
          <p:nvPr/>
        </p:nvPicPr>
        <p:blipFill>
          <a:blip r:embed="rId4"/>
          <a:stretch>
            <a:fillRect/>
          </a:stretch>
        </p:blipFill>
        <p:spPr>
          <a:xfrm>
            <a:off x="7105693" y="5642730"/>
            <a:ext cx="4953001" cy="116001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1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12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27">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27">
                                            <p:txEl>
                                              <p:pRg st="2" end="2"/>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27">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27">
                                            <p:txEl>
                                              <p:pRg st="4" end="4"/>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27">
                                            <p:txEl>
                                              <p:pRg st="5" end="5"/>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127">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iterate>
                                    <p:tmAbs val="0"/>
                                  </p:iterate>
                                  <p:childTnLst>
                                    <p:set>
                                      <p:cBhvr>
                                        <p:cTn id="37" fill="hold"/>
                                        <p:tgtEl>
                                          <p:spTgt spid="127">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iterate>
                                    <p:tmAbs val="0"/>
                                  </p:iterate>
                                  <p:childTnLst>
                                    <p:set>
                                      <p:cBhvr>
                                        <p:cTn id="41" fill="hold"/>
                                        <p:tgtEl>
                                          <p:spTgt spid="127">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4" nodeType="clickEffect">
                                  <p:stCondLst>
                                    <p:cond delay="0"/>
                                  </p:stCondLst>
                                  <p:iterate>
                                    <p:tmAbs val="0"/>
                                  </p:iterate>
                                  <p:childTnLst>
                                    <p:set>
                                      <p:cBhvr>
                                        <p:cTn id="45" fill="hold"/>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bldLvl="5" animBg="1" advAuto="0"/>
      <p:bldP spid="128" grpId="2" animBg="1" advAuto="0"/>
      <p:bldP spid="129" grpId="3" animBg="1" advAuto="0"/>
      <p:bldP spid="130"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Sampling in Bayes’ Nets</a:t>
            </a:r>
          </a:p>
        </p:txBody>
      </p:sp>
      <p:sp>
        <p:nvSpPr>
          <p:cNvPr id="135" name="Content Placeholder 2"/>
          <p:cNvSpPr txBox="1">
            <a:spLocks noGrp="1"/>
          </p:cNvSpPr>
          <p:nvPr>
            <p:ph type="body" sz="half" idx="1"/>
          </p:nvPr>
        </p:nvSpPr>
        <p:spPr>
          <a:xfrm>
            <a:off x="3429000" y="1828799"/>
            <a:ext cx="5867400" cy="4297365"/>
          </a:xfrm>
          <a:prstGeom prst="rect">
            <a:avLst/>
          </a:prstGeom>
        </p:spPr>
        <p:txBody>
          <a:bodyPr/>
          <a:lstStyle/>
          <a:p>
            <a:pPr>
              <a:defRPr>
                <a:latin typeface="Palatino"/>
                <a:ea typeface="Palatino"/>
                <a:cs typeface="Palatino"/>
                <a:sym typeface="Palatino"/>
              </a:defRPr>
            </a:pPr>
            <a:r>
              <a:t>Prior Sampling</a:t>
            </a:r>
          </a:p>
          <a:p>
            <a:pPr marL="2514474" lvl="5" indent="-228588">
              <a:spcBef>
                <a:spcPts val="400"/>
              </a:spcBef>
              <a:defRPr sz="2000">
                <a:solidFill>
                  <a:srgbClr val="000000"/>
                </a:solidFill>
                <a:latin typeface="Palatino"/>
                <a:ea typeface="Palatino"/>
                <a:cs typeface="Palatino"/>
                <a:sym typeface="Palatino"/>
              </a:defRPr>
            </a:pPr>
            <a:endParaRPr/>
          </a:p>
          <a:p>
            <a:pPr>
              <a:defRPr>
                <a:latin typeface="Palatino"/>
                <a:ea typeface="Palatino"/>
                <a:cs typeface="Palatino"/>
                <a:sym typeface="Palatino"/>
              </a:defRPr>
            </a:pPr>
            <a:r>
              <a:t>Rejection Sampling</a:t>
            </a:r>
          </a:p>
          <a:p>
            <a:pPr marL="2057298" lvl="4" indent="-228588">
              <a:spcBef>
                <a:spcPts val="400"/>
              </a:spcBef>
              <a:defRPr sz="2000">
                <a:solidFill>
                  <a:srgbClr val="000000"/>
                </a:solidFill>
                <a:latin typeface="Palatino"/>
                <a:ea typeface="Palatino"/>
                <a:cs typeface="Palatino"/>
                <a:sym typeface="Palatino"/>
              </a:defRPr>
            </a:pPr>
            <a:endParaRPr/>
          </a:p>
          <a:p>
            <a:pPr>
              <a:defRPr>
                <a:latin typeface="Palatino"/>
                <a:ea typeface="Palatino"/>
                <a:cs typeface="Palatino"/>
                <a:sym typeface="Palatino"/>
              </a:defRPr>
            </a:pPr>
            <a:r>
              <a:t>Likelihood Weighting</a:t>
            </a:r>
          </a:p>
          <a:p>
            <a:pPr marL="2057298" lvl="4" indent="-228588">
              <a:spcBef>
                <a:spcPts val="400"/>
              </a:spcBef>
              <a:defRPr sz="2000">
                <a:solidFill>
                  <a:srgbClr val="000000"/>
                </a:solidFill>
                <a:latin typeface="Palatino"/>
                <a:ea typeface="Palatino"/>
                <a:cs typeface="Palatino"/>
                <a:sym typeface="Palatino"/>
              </a:defRPr>
            </a:pPr>
            <a:endParaRPr/>
          </a:p>
          <a:p>
            <a:pPr>
              <a:defRPr>
                <a:latin typeface="Palatino"/>
                <a:ea typeface="Palatino"/>
                <a:cs typeface="Palatino"/>
                <a:sym typeface="Palatino"/>
              </a:defRPr>
            </a:pPr>
            <a:r>
              <a:t>Gibbs Sampling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Prior Sampling</a:t>
            </a:r>
          </a:p>
        </p:txBody>
      </p:sp>
      <p:pic>
        <p:nvPicPr>
          <p:cNvPr id="138" name="Picture 4" descr="Picture 4"/>
          <p:cNvPicPr>
            <a:picLocks noChangeAspect="1"/>
          </p:cNvPicPr>
          <p:nvPr/>
        </p:nvPicPr>
        <p:blipFill>
          <a:blip r:embed="rId2"/>
          <a:stretch>
            <a:fillRect/>
          </a:stretch>
        </p:blipFill>
        <p:spPr>
          <a:xfrm>
            <a:off x="13040" y="2895600"/>
            <a:ext cx="12191998" cy="310225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22"/>
          <p:cNvSpPr/>
          <p:nvPr/>
        </p:nvSpPr>
        <p:spPr>
          <a:xfrm>
            <a:off x="5715000" y="1489075"/>
            <a:ext cx="1143000" cy="533400"/>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sp>
        <p:nvSpPr>
          <p:cNvPr id="141" name="Rectangle 25"/>
          <p:cNvSpPr/>
          <p:nvPr/>
        </p:nvSpPr>
        <p:spPr>
          <a:xfrm>
            <a:off x="2679700" y="5616575"/>
            <a:ext cx="2438400" cy="457200"/>
          </a:xfrm>
          <a:prstGeom prst="rect">
            <a:avLst/>
          </a:prstGeom>
          <a:solidFill>
            <a:srgbClr val="FFFF00">
              <a:alpha val="50195"/>
            </a:srgbClr>
          </a:solidFill>
          <a:ln w="12700">
            <a:miter lim="400000"/>
          </a:ln>
        </p:spPr>
        <p:txBody>
          <a:bodyPr lIns="45719" rIns="45719" anchor="ctr"/>
          <a:lstStyle/>
          <a:p>
            <a:pPr>
              <a:defRPr sz="1600">
                <a:latin typeface="Calibri"/>
                <a:ea typeface="Calibri"/>
                <a:cs typeface="Calibri"/>
                <a:sym typeface="Calibri"/>
              </a:defRPr>
            </a:pPr>
            <a:endParaRPr/>
          </a:p>
        </p:txBody>
      </p:sp>
      <p:sp>
        <p:nvSpPr>
          <p:cNvPr id="142"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Prior Sampling</a:t>
            </a:r>
          </a:p>
        </p:txBody>
      </p:sp>
      <p:grpSp>
        <p:nvGrpSpPr>
          <p:cNvPr id="145" name="Oval 5"/>
          <p:cNvGrpSpPr/>
          <p:nvPr/>
        </p:nvGrpSpPr>
        <p:grpSpPr>
          <a:xfrm>
            <a:off x="5638799" y="2209799"/>
            <a:ext cx="1222378" cy="574678"/>
            <a:chOff x="0" y="0"/>
            <a:chExt cx="1222376" cy="574676"/>
          </a:xfrm>
        </p:grpSpPr>
        <p:sp>
          <p:nvSpPr>
            <p:cNvPr id="143"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44"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Cloudy</a:t>
              </a:r>
            </a:p>
          </p:txBody>
        </p:sp>
      </p:grpSp>
      <p:grpSp>
        <p:nvGrpSpPr>
          <p:cNvPr id="148" name="Oval 6"/>
          <p:cNvGrpSpPr/>
          <p:nvPr/>
        </p:nvGrpSpPr>
        <p:grpSpPr>
          <a:xfrm>
            <a:off x="4267199" y="3178174"/>
            <a:ext cx="1222378" cy="574678"/>
            <a:chOff x="0" y="0"/>
            <a:chExt cx="1222376" cy="574676"/>
          </a:xfrm>
        </p:grpSpPr>
        <p:sp>
          <p:nvSpPr>
            <p:cNvPr id="146"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47"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Sprinkler</a:t>
              </a:r>
            </a:p>
          </p:txBody>
        </p:sp>
      </p:grpSp>
      <p:grpSp>
        <p:nvGrpSpPr>
          <p:cNvPr id="151" name="Oval 7"/>
          <p:cNvGrpSpPr/>
          <p:nvPr/>
        </p:nvGrpSpPr>
        <p:grpSpPr>
          <a:xfrm>
            <a:off x="7007224" y="3200399"/>
            <a:ext cx="1222378" cy="574678"/>
            <a:chOff x="0" y="0"/>
            <a:chExt cx="1222376" cy="574676"/>
          </a:xfrm>
        </p:grpSpPr>
        <p:sp>
          <p:nvSpPr>
            <p:cNvPr id="149"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50"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Rain</a:t>
              </a:r>
            </a:p>
          </p:txBody>
        </p:sp>
      </p:grpSp>
      <p:grpSp>
        <p:nvGrpSpPr>
          <p:cNvPr id="154" name="Oval 8"/>
          <p:cNvGrpSpPr/>
          <p:nvPr/>
        </p:nvGrpSpPr>
        <p:grpSpPr>
          <a:xfrm>
            <a:off x="5635624" y="4190999"/>
            <a:ext cx="1222378" cy="574678"/>
            <a:chOff x="0" y="0"/>
            <a:chExt cx="1222376" cy="574676"/>
          </a:xfrm>
        </p:grpSpPr>
        <p:sp>
          <p:nvSpPr>
            <p:cNvPr id="152"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53"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WetGrass</a:t>
              </a:r>
            </a:p>
          </p:txBody>
        </p:sp>
      </p:grpSp>
      <p:sp>
        <p:nvSpPr>
          <p:cNvPr id="185" name="AutoShape 9"/>
          <p:cNvSpPr/>
          <p:nvPr/>
        </p:nvSpPr>
        <p:spPr>
          <a:xfrm>
            <a:off x="6597399" y="2748628"/>
            <a:ext cx="673602" cy="4876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8575">
            <a:solidFill>
              <a:srgbClr val="000000"/>
            </a:solidFill>
            <a:tailEnd type="triangle"/>
          </a:ln>
        </p:spPr>
        <p:txBody>
          <a:bodyPr/>
          <a:lstStyle/>
          <a:p>
            <a:endParaRPr/>
          </a:p>
        </p:txBody>
      </p:sp>
      <p:sp>
        <p:nvSpPr>
          <p:cNvPr id="186" name="AutoShape 10"/>
          <p:cNvSpPr/>
          <p:nvPr/>
        </p:nvSpPr>
        <p:spPr>
          <a:xfrm>
            <a:off x="5231845" y="2746685"/>
            <a:ext cx="664686" cy="4692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8575">
            <a:solidFill>
              <a:srgbClr val="000000"/>
            </a:solidFill>
            <a:tailEnd type="triangle"/>
          </a:ln>
        </p:spPr>
        <p:txBody>
          <a:bodyPr/>
          <a:lstStyle/>
          <a:p>
            <a:endParaRPr/>
          </a:p>
        </p:txBody>
      </p:sp>
      <p:sp>
        <p:nvSpPr>
          <p:cNvPr id="187" name="AutoShape 11"/>
          <p:cNvSpPr/>
          <p:nvPr/>
        </p:nvSpPr>
        <p:spPr>
          <a:xfrm>
            <a:off x="5220445" y="3718683"/>
            <a:ext cx="684310" cy="5064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8575">
            <a:solidFill>
              <a:srgbClr val="000000"/>
            </a:solidFill>
            <a:tailEnd type="triangle"/>
          </a:ln>
        </p:spPr>
        <p:txBody>
          <a:bodyPr/>
          <a:lstStyle/>
          <a:p>
            <a:endParaRPr/>
          </a:p>
        </p:txBody>
      </p:sp>
      <p:sp>
        <p:nvSpPr>
          <p:cNvPr id="188" name="AutoShape 12"/>
          <p:cNvSpPr/>
          <p:nvPr/>
        </p:nvSpPr>
        <p:spPr>
          <a:xfrm>
            <a:off x="6594785" y="3739050"/>
            <a:ext cx="675657" cy="4879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8575">
            <a:solidFill>
              <a:srgbClr val="000000"/>
            </a:solidFill>
            <a:tailEnd type="triangle"/>
          </a:ln>
        </p:spPr>
        <p:txBody>
          <a:bodyPr/>
          <a:lstStyle/>
          <a:p>
            <a:endParaRPr/>
          </a:p>
        </p:txBody>
      </p:sp>
      <p:grpSp>
        <p:nvGrpSpPr>
          <p:cNvPr id="161" name="Oval 18"/>
          <p:cNvGrpSpPr/>
          <p:nvPr/>
        </p:nvGrpSpPr>
        <p:grpSpPr>
          <a:xfrm>
            <a:off x="5638799" y="2209799"/>
            <a:ext cx="1222378" cy="574678"/>
            <a:chOff x="0" y="0"/>
            <a:chExt cx="1222376" cy="574676"/>
          </a:xfrm>
        </p:grpSpPr>
        <p:sp>
          <p:nvSpPr>
            <p:cNvPr id="159"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60"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Cloudy</a:t>
              </a:r>
            </a:p>
          </p:txBody>
        </p:sp>
      </p:grpSp>
      <p:grpSp>
        <p:nvGrpSpPr>
          <p:cNvPr id="164" name="Oval 19"/>
          <p:cNvGrpSpPr/>
          <p:nvPr/>
        </p:nvGrpSpPr>
        <p:grpSpPr>
          <a:xfrm>
            <a:off x="4267199" y="3178174"/>
            <a:ext cx="1222378" cy="574678"/>
            <a:chOff x="0" y="0"/>
            <a:chExt cx="1222376" cy="574676"/>
          </a:xfrm>
        </p:grpSpPr>
        <p:sp>
          <p:nvSpPr>
            <p:cNvPr id="162" name="Oval"/>
            <p:cNvSpPr/>
            <p:nvPr/>
          </p:nvSpPr>
          <p:spPr>
            <a:xfrm>
              <a:off x="-1" y="-1"/>
              <a:ext cx="1222378" cy="574678"/>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63"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Sprinkler</a:t>
              </a:r>
            </a:p>
          </p:txBody>
        </p:sp>
      </p:grpSp>
      <p:grpSp>
        <p:nvGrpSpPr>
          <p:cNvPr id="167" name="Oval 20"/>
          <p:cNvGrpSpPr/>
          <p:nvPr/>
        </p:nvGrpSpPr>
        <p:grpSpPr>
          <a:xfrm>
            <a:off x="7007224" y="3200399"/>
            <a:ext cx="1222378" cy="574678"/>
            <a:chOff x="0" y="0"/>
            <a:chExt cx="1222376" cy="574676"/>
          </a:xfrm>
        </p:grpSpPr>
        <p:sp>
          <p:nvSpPr>
            <p:cNvPr id="165"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66"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Rain</a:t>
              </a:r>
            </a:p>
          </p:txBody>
        </p:sp>
      </p:grpSp>
      <p:grpSp>
        <p:nvGrpSpPr>
          <p:cNvPr id="170" name="Oval 21"/>
          <p:cNvGrpSpPr/>
          <p:nvPr/>
        </p:nvGrpSpPr>
        <p:grpSpPr>
          <a:xfrm>
            <a:off x="5638799" y="4190999"/>
            <a:ext cx="1222378" cy="574678"/>
            <a:chOff x="0" y="0"/>
            <a:chExt cx="1222376" cy="574676"/>
          </a:xfrm>
        </p:grpSpPr>
        <p:sp>
          <p:nvSpPr>
            <p:cNvPr id="168"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endParaRPr/>
            </a:p>
          </p:txBody>
        </p:sp>
        <p:sp>
          <p:nvSpPr>
            <p:cNvPr id="169"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WetGrass</a:t>
              </a:r>
            </a:p>
          </p:txBody>
        </p:sp>
      </p:grpSp>
      <p:sp>
        <p:nvSpPr>
          <p:cNvPr id="171" name="Rectangle 22"/>
          <p:cNvSpPr/>
          <p:nvPr/>
        </p:nvSpPr>
        <p:spPr>
          <a:xfrm>
            <a:off x="2667000" y="2703513"/>
            <a:ext cx="1371600" cy="533401"/>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pic>
        <p:nvPicPr>
          <p:cNvPr id="172" name="Picture 27" descr="Picture 27"/>
          <p:cNvPicPr>
            <a:picLocks noChangeAspect="1"/>
          </p:cNvPicPr>
          <p:nvPr/>
        </p:nvPicPr>
        <p:blipFill>
          <a:blip r:embed="rId2"/>
          <a:stretch>
            <a:fillRect/>
          </a:stretch>
        </p:blipFill>
        <p:spPr>
          <a:xfrm>
            <a:off x="5867400" y="1184275"/>
            <a:ext cx="754063" cy="307975"/>
          </a:xfrm>
          <a:prstGeom prst="rect">
            <a:avLst/>
          </a:prstGeom>
          <a:ln w="12700">
            <a:miter lim="400000"/>
          </a:ln>
        </p:spPr>
      </p:pic>
      <p:pic>
        <p:nvPicPr>
          <p:cNvPr id="173" name="Picture 29" descr="Picture 29"/>
          <p:cNvPicPr>
            <a:picLocks noChangeAspect="1"/>
          </p:cNvPicPr>
          <p:nvPr/>
        </p:nvPicPr>
        <p:blipFill>
          <a:blip r:embed="rId3"/>
          <a:stretch>
            <a:fillRect/>
          </a:stretch>
        </p:blipFill>
        <p:spPr>
          <a:xfrm>
            <a:off x="2843213" y="2327275"/>
            <a:ext cx="1057276" cy="322264"/>
          </a:xfrm>
          <a:prstGeom prst="rect">
            <a:avLst/>
          </a:prstGeom>
          <a:ln w="12700">
            <a:miter lim="400000"/>
          </a:ln>
        </p:spPr>
      </p:pic>
      <p:graphicFrame>
        <p:nvGraphicFramePr>
          <p:cNvPr id="174" name="Table 25"/>
          <p:cNvGraphicFramePr/>
          <p:nvPr/>
        </p:nvGraphicFramePr>
        <p:xfrm>
          <a:off x="5715000" y="1509712"/>
          <a:ext cx="1143000" cy="525708"/>
        </p:xfrm>
        <a:graphic>
          <a:graphicData uri="http://schemas.openxmlformats.org/drawingml/2006/table">
            <a:tbl>
              <a:tblPr>
                <a:tableStyleId>{4C3C2611-4C71-4FC5-86AE-919BDF0F9419}</a:tableStyleId>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253206">
                <a:tc>
                  <a:txBody>
                    <a:bodyPr/>
                    <a:lstStyle/>
                    <a:p>
                      <a:pPr algn="ctr" defTabSz="914353">
                        <a:defRPr sz="1800"/>
                      </a:pPr>
                      <a:r>
                        <a:rPr sz="1600">
                          <a:latin typeface="Calibri"/>
                          <a:ea typeface="Calibri"/>
                          <a:cs typeface="Calibri"/>
                          <a:sym typeface="Calibri"/>
                        </a:rP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0"/>
                  </a:ext>
                </a:extLst>
              </a:tr>
              <a:tr h="253206">
                <a:tc>
                  <a:txBody>
                    <a:bodyPr/>
                    <a:lstStyle/>
                    <a:p>
                      <a:pPr algn="ctr" defTabSz="914353">
                        <a:defRPr sz="1800"/>
                      </a:pPr>
                      <a:r>
                        <a:rPr sz="1600">
                          <a:latin typeface="Calibri"/>
                          <a:ea typeface="Calibri"/>
                          <a:cs typeface="Calibri"/>
                          <a:sym typeface="Calibri"/>
                        </a:rP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1"/>
                  </a:ext>
                </a:extLst>
              </a:tr>
            </a:tbl>
          </a:graphicData>
        </a:graphic>
      </p:graphicFrame>
      <p:graphicFrame>
        <p:nvGraphicFramePr>
          <p:cNvPr id="175" name="Table 26"/>
          <p:cNvGraphicFramePr/>
          <p:nvPr/>
        </p:nvGraphicFramePr>
        <p:xfrm>
          <a:off x="2743200" y="2725738"/>
          <a:ext cx="1295400" cy="1051416"/>
        </p:xfrm>
        <a:graphic>
          <a:graphicData uri="http://schemas.openxmlformats.org/drawingml/2006/table">
            <a:tbl>
              <a:tblPr>
                <a:tableStyleId>{4C3C2611-4C71-4FC5-86AE-919BDF0F9419}</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0.1</a:t>
                      </a:r>
                    </a:p>
                  </a:txBody>
                  <a:tcPr marL="9507" marR="9507" marT="9507" marB="9507" anchor="b" horzOverflow="overflow"/>
                </a:tc>
                <a:extLst>
                  <a:ext uri="{0D108BD9-81ED-4DB2-BD59-A6C34878D82A}">
                    <a16:rowId xmlns:a16="http://schemas.microsoft.com/office/drawing/2014/main" val="10000"/>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0.9</a:t>
                      </a:r>
                    </a:p>
                  </a:txBody>
                  <a:tcPr marL="9507" marR="9507" marT="9507" marB="9507" anchor="b" horzOverflow="overflow"/>
                </a:tc>
                <a:extLst>
                  <a:ext uri="{0D108BD9-81ED-4DB2-BD59-A6C34878D82A}">
                    <a16:rowId xmlns:a16="http://schemas.microsoft.com/office/drawing/2014/main" val="10001"/>
                  </a:ext>
                </a:extLst>
              </a:tr>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2"/>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3"/>
                  </a:ext>
                </a:extLst>
              </a:tr>
            </a:tbl>
          </a:graphicData>
        </a:graphic>
      </p:graphicFrame>
      <p:sp>
        <p:nvSpPr>
          <p:cNvPr id="176" name="Rectangle 22"/>
          <p:cNvSpPr/>
          <p:nvPr/>
        </p:nvSpPr>
        <p:spPr>
          <a:xfrm>
            <a:off x="8382000" y="2703513"/>
            <a:ext cx="1371600" cy="538163"/>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pic>
        <p:nvPicPr>
          <p:cNvPr id="177" name="Picture 33" descr="Picture 33"/>
          <p:cNvPicPr>
            <a:picLocks noChangeAspect="1"/>
          </p:cNvPicPr>
          <p:nvPr/>
        </p:nvPicPr>
        <p:blipFill>
          <a:blip r:embed="rId4"/>
          <a:stretch>
            <a:fillRect/>
          </a:stretch>
        </p:blipFill>
        <p:spPr>
          <a:xfrm>
            <a:off x="8542338" y="2327275"/>
            <a:ext cx="1089026" cy="322264"/>
          </a:xfrm>
          <a:prstGeom prst="rect">
            <a:avLst/>
          </a:prstGeom>
          <a:ln w="12700">
            <a:miter lim="400000"/>
          </a:ln>
        </p:spPr>
      </p:pic>
      <p:graphicFrame>
        <p:nvGraphicFramePr>
          <p:cNvPr id="178" name="Table 32"/>
          <p:cNvGraphicFramePr/>
          <p:nvPr/>
        </p:nvGraphicFramePr>
        <p:xfrm>
          <a:off x="8458200" y="2725738"/>
          <a:ext cx="1295400" cy="1051416"/>
        </p:xfrm>
        <a:graphic>
          <a:graphicData uri="http://schemas.openxmlformats.org/drawingml/2006/table">
            <a:tbl>
              <a:tblPr>
                <a:tableStyleId>{4C3C2611-4C71-4FC5-86AE-919BDF0F9419}</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horzOverflow="overflow"/>
                </a:tc>
                <a:extLst>
                  <a:ext uri="{0D108BD9-81ED-4DB2-BD59-A6C34878D82A}">
                    <a16:rowId xmlns:a16="http://schemas.microsoft.com/office/drawing/2014/main" val="10000"/>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horzOverflow="overflow"/>
                </a:tc>
                <a:extLst>
                  <a:ext uri="{0D108BD9-81ED-4DB2-BD59-A6C34878D82A}">
                    <a16:rowId xmlns:a16="http://schemas.microsoft.com/office/drawing/2014/main" val="10001"/>
                  </a:ext>
                </a:extLst>
              </a:tr>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horzOverflow="overflow"/>
                </a:tc>
                <a:extLst>
                  <a:ext uri="{0D108BD9-81ED-4DB2-BD59-A6C34878D82A}">
                    <a16:rowId xmlns:a16="http://schemas.microsoft.com/office/drawing/2014/main" val="10002"/>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horzOverflow="overflow"/>
                </a:tc>
                <a:extLst>
                  <a:ext uri="{0D108BD9-81ED-4DB2-BD59-A6C34878D82A}">
                    <a16:rowId xmlns:a16="http://schemas.microsoft.com/office/drawing/2014/main" val="10003"/>
                  </a:ext>
                </a:extLst>
              </a:tr>
            </a:tbl>
          </a:graphicData>
        </a:graphic>
      </p:graphicFrame>
      <p:pic>
        <p:nvPicPr>
          <p:cNvPr id="179" name="Picture 36" descr="Picture 36"/>
          <p:cNvPicPr>
            <a:picLocks noChangeAspect="1"/>
          </p:cNvPicPr>
          <p:nvPr/>
        </p:nvPicPr>
        <p:blipFill>
          <a:blip r:embed="rId5"/>
          <a:stretch>
            <a:fillRect/>
          </a:stretch>
        </p:blipFill>
        <p:spPr>
          <a:xfrm>
            <a:off x="3124200" y="4079875"/>
            <a:ext cx="1549400" cy="322264"/>
          </a:xfrm>
          <a:prstGeom prst="rect">
            <a:avLst/>
          </a:prstGeom>
          <a:ln w="12700">
            <a:miter lim="400000"/>
          </a:ln>
        </p:spPr>
      </p:pic>
      <p:graphicFrame>
        <p:nvGraphicFramePr>
          <p:cNvPr id="180" name="Table 35"/>
          <p:cNvGraphicFramePr/>
          <p:nvPr/>
        </p:nvGraphicFramePr>
        <p:xfrm>
          <a:off x="2667000" y="4491037"/>
          <a:ext cx="2438400" cy="2103120"/>
        </p:xfrm>
        <a:graphic>
          <a:graphicData uri="http://schemas.openxmlformats.org/drawingml/2006/table">
            <a:tbl>
              <a:tblPr>
                <a:tableStyleId>{4C3C2611-4C71-4FC5-86AE-919BDF0F9419}</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endParaRPr/>
                    </a:p>
                    <a:p>
                      <a:pPr algn="ctr" defTabSz="914353">
                        <a:defRPr sz="1600">
                          <a:latin typeface="Calibri"/>
                          <a:ea typeface="Calibri"/>
                          <a:cs typeface="Calibri"/>
                          <a:sym typeface="Calibri"/>
                        </a:defRPr>
                      </a:pPr>
                      <a:endParaRPr/>
                    </a:p>
                  </a:txBody>
                  <a:tcPr marL="9525" marR="9525" marT="9525" marB="9525" anchor="b"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horzOverflow="overflow"/>
                </a:tc>
                <a:extLst>
                  <a:ext uri="{0D108BD9-81ED-4DB2-BD59-A6C34878D82A}">
                    <a16:rowId xmlns:a16="http://schemas.microsoft.com/office/drawing/2014/main" val="10000"/>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horzOverflow="overflow"/>
                </a:tc>
                <a:extLst>
                  <a:ext uri="{0D108BD9-81ED-4DB2-BD59-A6C34878D82A}">
                    <a16:rowId xmlns:a16="http://schemas.microsoft.com/office/drawing/2014/main" val="10001"/>
                  </a:ext>
                </a:extLst>
              </a:tr>
              <a:tr h="253405">
                <a:tc vMerge="1">
                  <a:txBody>
                    <a:bodyPr/>
                    <a:lstStyle/>
                    <a:p>
                      <a:endParaRPr lang="en-US"/>
                    </a:p>
                  </a:txBody>
                  <a:tcPr/>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horzOverflow="overflow"/>
                </a:tc>
                <a:extLst>
                  <a:ext uri="{0D108BD9-81ED-4DB2-BD59-A6C34878D82A}">
                    <a16:rowId xmlns:a16="http://schemas.microsoft.com/office/drawing/2014/main" val="10002"/>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horzOverflow="overflow"/>
                </a:tc>
                <a:extLst>
                  <a:ext uri="{0D108BD9-81ED-4DB2-BD59-A6C34878D82A}">
                    <a16:rowId xmlns:a16="http://schemas.microsoft.com/office/drawing/2014/main" val="10003"/>
                  </a:ext>
                </a:extLst>
              </a:tr>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endParaRPr/>
                    </a:p>
                    <a:p>
                      <a:pPr algn="ctr" defTabSz="914353">
                        <a:defRPr sz="1600">
                          <a:latin typeface="Calibri"/>
                          <a:ea typeface="Calibri"/>
                          <a:cs typeface="Calibri"/>
                          <a:sym typeface="Calibri"/>
                        </a:defRPr>
                      </a:pPr>
                      <a:endParaRPr/>
                    </a:p>
                  </a:txBody>
                  <a:tcPr marL="9525" marR="9525" marT="9525" marB="9525" anchor="b"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horzOverflow="overflow"/>
                </a:tc>
                <a:extLst>
                  <a:ext uri="{0D108BD9-81ED-4DB2-BD59-A6C34878D82A}">
                    <a16:rowId xmlns:a16="http://schemas.microsoft.com/office/drawing/2014/main" val="10004"/>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horzOverflow="overflow"/>
                </a:tc>
                <a:extLst>
                  <a:ext uri="{0D108BD9-81ED-4DB2-BD59-A6C34878D82A}">
                    <a16:rowId xmlns:a16="http://schemas.microsoft.com/office/drawing/2014/main" val="10005"/>
                  </a:ext>
                </a:extLst>
              </a:tr>
              <a:tr h="253405">
                <a:tc vMerge="1">
                  <a:txBody>
                    <a:bodyPr/>
                    <a:lstStyle/>
                    <a:p>
                      <a:endParaRPr lang="en-US"/>
                    </a:p>
                  </a:txBody>
                  <a:tcPr/>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horzOverflow="overflow"/>
                </a:tc>
                <a:extLst>
                  <a:ext uri="{0D108BD9-81ED-4DB2-BD59-A6C34878D82A}">
                    <a16:rowId xmlns:a16="http://schemas.microsoft.com/office/drawing/2014/main" val="10006"/>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horzOverflow="overflow"/>
                </a:tc>
                <a:extLst>
                  <a:ext uri="{0D108BD9-81ED-4DB2-BD59-A6C34878D82A}">
                    <a16:rowId xmlns:a16="http://schemas.microsoft.com/office/drawing/2014/main" val="10007"/>
                  </a:ext>
                </a:extLst>
              </a:tr>
            </a:tbl>
          </a:graphicData>
        </a:graphic>
      </p:graphicFrame>
      <p:sp>
        <p:nvSpPr>
          <p:cNvPr id="181" name="TextBox 39"/>
          <p:cNvSpPr txBox="1"/>
          <p:nvPr/>
        </p:nvSpPr>
        <p:spPr>
          <a:xfrm>
            <a:off x="7970519" y="4232275"/>
            <a:ext cx="1661161" cy="358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r>
              <a:t>Samples:</a:t>
            </a:r>
          </a:p>
        </p:txBody>
      </p:sp>
      <p:sp>
        <p:nvSpPr>
          <p:cNvPr id="182" name="TextBox 40"/>
          <p:cNvSpPr txBox="1"/>
          <p:nvPr/>
        </p:nvSpPr>
        <p:spPr>
          <a:xfrm>
            <a:off x="8275319" y="4689475"/>
            <a:ext cx="1889761" cy="358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r>
              <a:t>+c, -s, +r, +w</a:t>
            </a:r>
          </a:p>
        </p:txBody>
      </p:sp>
      <p:sp>
        <p:nvSpPr>
          <p:cNvPr id="183" name="TextBox 41"/>
          <p:cNvSpPr txBox="1"/>
          <p:nvPr/>
        </p:nvSpPr>
        <p:spPr>
          <a:xfrm>
            <a:off x="8351519" y="5005387"/>
            <a:ext cx="1889761"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r>
              <a:t>-c, +s, -r, +w</a:t>
            </a:r>
          </a:p>
        </p:txBody>
      </p:sp>
      <p:sp>
        <p:nvSpPr>
          <p:cNvPr id="184" name="TextBox 42"/>
          <p:cNvSpPr txBox="1"/>
          <p:nvPr/>
        </p:nvSpPr>
        <p:spPr>
          <a:xfrm>
            <a:off x="8351519" y="5386387"/>
            <a:ext cx="1889761"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libri"/>
                <a:ea typeface="Calibri"/>
                <a:cs typeface="Calibri"/>
                <a:sym typeface="Calibri"/>
              </a:defRPr>
            </a:lvl1pPr>
          </a:lstStyle>
          <a:p>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83"/>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11" nodeType="afterEffect">
                                  <p:stCondLst>
                                    <p:cond delay="0"/>
                                  </p:stCondLst>
                                  <p:iterate>
                                    <p:tmAbs val="0"/>
                                  </p:iterate>
                                  <p:childTnLst>
                                    <p:set>
                                      <p:cBhvr>
                                        <p:cTn id="45" fill="hold"/>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animBg="1" advAuto="0"/>
      <p:bldP spid="141" grpId="7" animBg="1" advAuto="0"/>
      <p:bldP spid="161" grpId="2" animBg="1" advAuto="0"/>
      <p:bldP spid="164" grpId="4" animBg="1" advAuto="0"/>
      <p:bldP spid="167" grpId="6" animBg="1" advAuto="0"/>
      <p:bldP spid="170" grpId="8" animBg="1" advAuto="0"/>
      <p:bldP spid="171" grpId="3" animBg="1" advAuto="0"/>
      <p:bldP spid="176" grpId="5" animBg="1" advAuto="0"/>
      <p:bldP spid="182" grpId="9" animBg="1" advAuto="0"/>
      <p:bldP spid="183" grpId="10" animBg="1" advAuto="0"/>
      <p:bldP spid="184" grpId="11" animBg="1" advAuto="0"/>
    </p:bldLst>
  </p:timing>
</p:sld>
</file>

<file path=ppt/theme/theme1.xml><?xml version="1.0" encoding="utf-8"?>
<a:theme xmlns:a="http://schemas.openxmlformats.org/drawingml/2006/main" name="dan-berkeley-nlp-v1">
  <a:themeElements>
    <a:clrScheme name="dan-berkeley-nlp-v1">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an-berkeley-nlp-v1">
      <a:majorFont>
        <a:latin typeface="Arial"/>
        <a:ea typeface="Arial"/>
        <a:cs typeface="Arial"/>
      </a:majorFont>
      <a:minorFont>
        <a:latin typeface="Helvetica"/>
        <a:ea typeface="Helvetica"/>
        <a:cs typeface="Helvetica"/>
      </a:minorFont>
    </a:fontScheme>
    <a:fmtScheme name="dan-berkeley-nlp-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an-berkeley-nlp-v1">
  <a:themeElements>
    <a:clrScheme name="dan-berkeley-nlp-v1">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an-berkeley-nlp-v1">
      <a:majorFont>
        <a:latin typeface="Arial"/>
        <a:ea typeface="Arial"/>
        <a:cs typeface="Arial"/>
      </a:majorFont>
      <a:minorFont>
        <a:latin typeface="Helvetica"/>
        <a:ea typeface="Helvetica"/>
        <a:cs typeface="Helvetica"/>
      </a:minorFont>
    </a:fontScheme>
    <a:fmtScheme name="dan-berkeley-nlp-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1499</TotalTime>
  <Words>1704</Words>
  <Application>Microsoft Macintosh PowerPoint</Application>
  <PresentationFormat>Widescreen</PresentationFormat>
  <Paragraphs>434</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Helvetica</vt:lpstr>
      <vt:lpstr>Palatino</vt:lpstr>
      <vt:lpstr>Times New Roman</vt:lpstr>
      <vt:lpstr>Wingdings</vt:lpstr>
      <vt:lpstr>dan-berkeley-nlp-v1</vt:lpstr>
      <vt:lpstr>CS 188: Artificial Intelligence </vt:lpstr>
      <vt:lpstr>Bayes’ Net Representation</vt:lpstr>
      <vt:lpstr>Recap: Bayesian Inference (Exact)</vt:lpstr>
      <vt:lpstr>Approximate Inference: Sampling</vt:lpstr>
      <vt:lpstr>Sampling</vt:lpstr>
      <vt:lpstr>Sampling</vt:lpstr>
      <vt:lpstr>Sampling in Bayes’ Nets</vt:lpstr>
      <vt:lpstr>Prior Sampling</vt:lpstr>
      <vt:lpstr>Prior Sampling</vt:lpstr>
      <vt:lpstr>Prior Sampling</vt:lpstr>
      <vt:lpstr>Prior Sampling</vt:lpstr>
      <vt:lpstr>Example</vt:lpstr>
      <vt:lpstr>Rejection Sampling</vt:lpstr>
      <vt:lpstr>Rejection Sampling</vt:lpstr>
      <vt:lpstr>Rejection Sampling</vt:lpstr>
      <vt:lpstr>Likelihood Weighting</vt:lpstr>
      <vt:lpstr>Likelihood Weighting</vt:lpstr>
      <vt:lpstr>Likelihood Weighting</vt:lpstr>
      <vt:lpstr>Likelihood Weighting</vt:lpstr>
      <vt:lpstr>Likelihood Weighting</vt:lpstr>
      <vt:lpstr>Likelihood Weighting</vt:lpstr>
      <vt:lpstr>Gibbs Sampling</vt:lpstr>
      <vt:lpstr>Gibbs Sampling Example: P( S | +r)</vt:lpstr>
      <vt:lpstr>Gibbs Sampling</vt:lpstr>
      <vt:lpstr>Resampling of One Variable</vt:lpstr>
      <vt:lpstr>More Details on Gibbs Sampling*</vt:lpstr>
      <vt:lpstr>Bayes’ Net Sampling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188: Artificial Intelligence </dc:title>
  <cp:lastModifiedBy>Anca Dragan</cp:lastModifiedBy>
  <cp:revision>10</cp:revision>
  <dcterms:modified xsi:type="dcterms:W3CDTF">2021-10-19T21:55:06Z</dcterms:modified>
</cp:coreProperties>
</file>