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5"/>
  </p:notesMasterIdLst>
  <p:handoutMasterIdLst>
    <p:handoutMasterId r:id="rId36"/>
  </p:handoutMasterIdLst>
  <p:sldIdLst>
    <p:sldId id="441" r:id="rId2"/>
    <p:sldId id="406" r:id="rId3"/>
    <p:sldId id="445" r:id="rId4"/>
    <p:sldId id="423" r:id="rId5"/>
    <p:sldId id="443" r:id="rId6"/>
    <p:sldId id="456" r:id="rId7"/>
    <p:sldId id="432" r:id="rId8"/>
    <p:sldId id="434" r:id="rId9"/>
    <p:sldId id="449" r:id="rId10"/>
    <p:sldId id="450" r:id="rId11"/>
    <p:sldId id="395" r:id="rId12"/>
    <p:sldId id="451" r:id="rId13"/>
    <p:sldId id="457" r:id="rId14"/>
    <p:sldId id="448" r:id="rId15"/>
    <p:sldId id="388" r:id="rId16"/>
    <p:sldId id="459" r:id="rId17"/>
    <p:sldId id="460" r:id="rId18"/>
    <p:sldId id="461" r:id="rId19"/>
    <p:sldId id="390" r:id="rId20"/>
    <p:sldId id="464" r:id="rId21"/>
    <p:sldId id="462" r:id="rId22"/>
    <p:sldId id="452" r:id="rId23"/>
    <p:sldId id="453" r:id="rId24"/>
    <p:sldId id="363" r:id="rId25"/>
    <p:sldId id="402" r:id="rId26"/>
    <p:sldId id="364" r:id="rId27"/>
    <p:sldId id="365" r:id="rId28"/>
    <p:sldId id="366" r:id="rId29"/>
    <p:sldId id="454" r:id="rId30"/>
    <p:sldId id="463" r:id="rId31"/>
    <p:sldId id="399" r:id="rId32"/>
    <p:sldId id="373" r:id="rId33"/>
    <p:sldId id="397" r:id="rId34"/>
  </p:sldIdLst>
  <p:sldSz cx="12192000" cy="6858000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6"/>
    <p:restoredTop sz="94789"/>
  </p:normalViewPr>
  <p:slideViewPr>
    <p:cSldViewPr>
      <p:cViewPr varScale="1">
        <p:scale>
          <a:sx n="83" d="100"/>
          <a:sy n="83" d="100"/>
        </p:scale>
        <p:origin x="208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7DB4F0-D82D-4736-83D1-AD62A687B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BA52A2-6AE2-47FE-A754-A7EB9B5F0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Alarm</a:t>
            </a:r>
            <a:r>
              <a:rPr lang="en-US" baseline="0" dirty="0"/>
              <a:t> not independent of fire, but independent given smoke (whole point of fire alarm!) </a:t>
            </a:r>
          </a:p>
          <a:p>
            <a:endParaRPr lang="en-US" baseline="0" dirty="0"/>
          </a:p>
          <a:p>
            <a:r>
              <a:rPr lang="en-US" dirty="0"/>
              <a:t>Trade off between</a:t>
            </a:r>
            <a:r>
              <a:rPr lang="en-US" baseline="0" dirty="0"/>
              <a:t> having more edges/direct dependencies and a simpler/cheaper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Important for modeling: understanding which assumptions you are making!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These are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assumptions that are *from the graph*. There can be more (due to the tables).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9EC271-397E-43E2-9DF1-EE9ED7E3DACF}" type="slidenum">
              <a:rPr lang="en-US" smtClean="0">
                <a:ea typeface="ＭＳ Ｐゴシック" pitchFamily="34" charset="-128"/>
              </a:rPr>
              <a:pPr eaLnBrk="1" hangingPunct="1"/>
              <a:t>10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possible triples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R and B are independent, unless we </a:t>
            </a:r>
            <a:r>
              <a:rPr lang="en-US" dirty="0" err="1"/>
              <a:t>conditioon</a:t>
            </a:r>
            <a:r>
              <a:rPr lang="en-US" dirty="0"/>
              <a:t> on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52A2-6AE2-47FE-A754-A7EB9B5F06D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055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713-987D-44B7-9DCB-B970C29A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1D58-D3A4-4DBA-B13D-4273DB880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DF701-6BAB-4E65-BA31-CB487E6A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3A5-7FF7-4E76-A6CF-DE4C172F4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7F0-4ED9-4AA8-BECF-57D4B0438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63F4-C7E4-4D60-AB33-E064A9DF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90379-891A-469D-9C4C-B96F80E1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6BB-9E8B-43A5-A215-DE51D5E53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73E2C-7BB5-43EA-AC5E-0D79EAEDF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1F640-69E8-44FA-B6D4-5BB95BC3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6F89-BD2F-45C9-A86E-AE3311D3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A922742-EF7D-4FF1-A8FB-71468DC9B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3.xml"/><Relationship Id="rId7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4.xml"/><Relationship Id="rId7" Type="http://schemas.openxmlformats.org/officeDocument/2006/relationships/image" Target="../media/image5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7.xml"/><Relationship Id="rId7" Type="http://schemas.openxmlformats.org/officeDocument/2006/relationships/image" Target="../media/image5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39.xml"/><Relationship Id="rId10" Type="http://schemas.openxmlformats.org/officeDocument/2006/relationships/image" Target="../media/image58.png"/><Relationship Id="rId4" Type="http://schemas.openxmlformats.org/officeDocument/2006/relationships/tags" Target="../tags/tag38.xml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9.xml"/><Relationship Id="rId10" Type="http://schemas.openxmlformats.org/officeDocument/2006/relationships/image" Target="../media/image23.png"/><Relationship Id="rId4" Type="http://schemas.openxmlformats.org/officeDocument/2006/relationships/tags" Target="../tags/tag18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277676" cy="3527981"/>
          </a:xfrm>
          <a:prstGeom prst="rect">
            <a:avLst/>
          </a:prstGeom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Independence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5542257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Anca</a:t>
            </a:r>
            <a:r>
              <a:rPr lang="en-US" sz="2400" dirty="0">
                <a:latin typeface="Calibri"/>
                <a:cs typeface="Calibri"/>
              </a:rPr>
              <a:t> Dragan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49329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 Nets: Assumptions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Assumptions we are required to make to define the Bayes net when given the graph: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2"/>
            <a:endParaRPr lang="en-US" sz="16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Beyond above 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chain rule 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Bayes net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”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 conditional independence assumptions </a:t>
            </a:r>
          </a:p>
          <a:p>
            <a:pPr lvl="6"/>
            <a:endParaRPr lang="en-US" altLang="ja-JP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Often additional conditional independences</a:t>
            </a:r>
          </a:p>
          <a:p>
            <a:pPr lvl="7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They can be read off the graph</a:t>
            </a:r>
          </a:p>
          <a:p>
            <a:pPr lvl="4"/>
            <a:endParaRPr lang="en-US" sz="1200" dirty="0">
              <a:latin typeface="Calibri"/>
              <a:ea typeface="ＭＳ Ｐゴシック" pitchFamily="34" charset="-128"/>
              <a:cs typeface="Calibri"/>
              <a:sym typeface="Wingdings" pitchFamily="2" charset="2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Important for modeling: understand assumptions made when choosing a Bayes net graph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47561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4859973" cy="40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10972800" cy="3382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 assumptions directly from simplifications in chain rule: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Additional implied conditional independence assumptions?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57550" y="1524000"/>
            <a:ext cx="5657850" cy="838200"/>
            <a:chOff x="3962400" y="1676400"/>
            <a:chExt cx="4114800" cy="609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9624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181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24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4586288" y="19812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5805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67600" y="16764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Calibri"/>
                  <a:cs typeface="Calibri"/>
                </a:rPr>
                <a:t>W</a:t>
              </a:r>
            </a:p>
          </p:txBody>
        </p:sp>
        <p:cxnSp>
          <p:nvCxnSpPr>
            <p:cNvPr id="11" name="AutoShape 8"/>
            <p:cNvCxnSpPr>
              <a:cxnSpLocks noChangeShapeType="1"/>
              <a:endCxn id="10" idx="2"/>
            </p:cNvCxnSpPr>
            <p:nvPr/>
          </p:nvCxnSpPr>
          <p:spPr bwMode="auto">
            <a:xfrm>
              <a:off x="6948488" y="1981200"/>
              <a:ext cx="5048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84" y="3902077"/>
            <a:ext cx="79629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84" y="3151982"/>
            <a:ext cx="9334500" cy="46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32" y="3151982"/>
            <a:ext cx="1968500" cy="46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784" y="3902077"/>
            <a:ext cx="3086100" cy="469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784" y="4988444"/>
            <a:ext cx="2095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Are two nodes independent given certain evidence?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Question: are X and Z necessarily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X can influence Z, Z can influence X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Addendum: they </a:t>
            </a:r>
            <a:r>
              <a:rPr lang="en-US" sz="2000" i="1" dirty="0">
                <a:latin typeface="Calibri"/>
                <a:cs typeface="Calibri"/>
              </a:rPr>
              <a:t>could </a:t>
            </a:r>
            <a:r>
              <a:rPr lang="en-US" sz="2000" dirty="0">
                <a:latin typeface="Calibri"/>
                <a:cs typeface="Calibri"/>
              </a:rPr>
              <a:t>be independent: how?</a:t>
            </a: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44958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5715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354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5119687" y="41402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6338887" y="41402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6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0" y="1397001"/>
            <a:ext cx="106426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Study independence properties for triples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triples?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Analyze complex cases in terms of member triples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D-separation: a condition / algorithm for answering such queries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Proof: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15125"/>
            <a:ext cx="4471120" cy="2872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2A35D-4EB2-2544-AA86-0C02A33E72DE}"/>
              </a:ext>
            </a:extLst>
          </p:cNvPr>
          <p:cNvSpPr/>
          <p:nvPr/>
        </p:nvSpPr>
        <p:spPr>
          <a:xfrm>
            <a:off x="6332349" y="3634353"/>
            <a:ext cx="4918398" cy="281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6C131-0FF2-C541-B7AC-2FAB3ACCC8DD}"/>
              </a:ext>
            </a:extLst>
          </p:cNvPr>
          <p:cNvSpPr/>
          <p:nvPr/>
        </p:nvSpPr>
        <p:spPr>
          <a:xfrm>
            <a:off x="7442920" y="4708903"/>
            <a:ext cx="3834680" cy="147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F73DB-2F0A-284C-AC57-BA36DDF0EACF}"/>
              </a:ext>
            </a:extLst>
          </p:cNvPr>
          <p:cNvSpPr/>
          <p:nvPr/>
        </p:nvSpPr>
        <p:spPr>
          <a:xfrm>
            <a:off x="7516948" y="5562600"/>
            <a:ext cx="3733799" cy="127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Probability Recap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11201401" cy="45259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Conditional probability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Product rule</a:t>
            </a:r>
          </a:p>
          <a:p>
            <a:pPr lvl="2">
              <a:buFont typeface="Wingdings" charset="0"/>
              <a:buChar char="§"/>
              <a:defRPr/>
            </a:pPr>
            <a:endParaRPr lang="en-US" sz="2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Chain rule </a:t>
            </a:r>
            <a:endParaRPr lang="en-US" sz="24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 marL="0" indent="0">
              <a:buFont typeface="Wingdings" charset="0"/>
              <a:buNone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X, Y independent if and only if:</a:t>
            </a:r>
          </a:p>
          <a:p>
            <a:pPr lvl="4">
              <a:buFont typeface="Wingdings" charset="0"/>
              <a:buChar char="§"/>
              <a:defRPr/>
            </a:pPr>
            <a:endParaRPr lang="en-US" sz="16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Z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447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6" y="2570706"/>
            <a:ext cx="31035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67520"/>
            <a:ext cx="3795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6316662"/>
            <a:ext cx="4841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3373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37" y="3505200"/>
            <a:ext cx="6646512" cy="970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(Proved previously)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  <p:extLst>
      <p:ext uri="{BB962C8B-B14F-4D97-AF65-F5344CB8AC3E}">
        <p14:creationId xmlns:p14="http://schemas.microsoft.com/office/powerpoint/2010/main" val="9029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399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broken</a:t>
            </a:r>
          </a:p>
          <a:p>
            <a:pPr marL="0" indent="0">
              <a:buNone/>
            </a:pPr>
            <a:r>
              <a:rPr lang="en-US" sz="2800" dirty="0"/>
              <a:t>    into repetitions of the three canonical cases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38400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</a:t>
            </a:r>
            <a:r>
              <a:rPr lang="en-US" sz="2400" b="1" dirty="0">
                <a:latin typeface="Calibri"/>
                <a:cs typeface="Calibri"/>
              </a:rPr>
              <a:t>not</a:t>
            </a:r>
            <a:r>
              <a:rPr lang="en-US" sz="2400" dirty="0">
                <a:latin typeface="Calibri"/>
                <a:cs typeface="Calibri"/>
              </a:rPr>
              <a:t> connected by any undirected path not blocked by a shaded node, they are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-&gt;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&lt;-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27774"/>
            <a:ext cx="4583532" cy="3384163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Query:	</a:t>
            </a:r>
            <a:endParaRPr lang="en-US" sz="12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>
                <a:latin typeface="Calibri"/>
                <a:cs typeface="Calibri"/>
              </a:rPr>
              <a:t>Check all (undirected!) paths between        and </a:t>
            </a:r>
          </a:p>
          <a:p>
            <a:pPr lvl="7">
              <a:buFont typeface="Wingdings" charset="0"/>
              <a:buChar char="§"/>
              <a:defRPr/>
            </a:pPr>
            <a:endParaRPr lang="en-US" sz="6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If one or more active, then independence not guaranteed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>
                <a:latin typeface="Calibri"/>
                <a:cs typeface="Calibri"/>
              </a:rPr>
              <a:t>Otherwise (i.e. if all paths are inactive),</a:t>
            </a:r>
          </a:p>
          <a:p>
            <a:pPr marL="457176" lvl="1" indent="0">
              <a:buNone/>
              <a:defRPr/>
            </a:pPr>
            <a:r>
              <a:rPr lang="en-US" sz="2400" dirty="0">
                <a:latin typeface="Calibri"/>
                <a:cs typeface="Calibri"/>
              </a:rPr>
              <a:t>    then independence is guaranteed</a:t>
            </a: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4972050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13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6096000" y="4267200"/>
            <a:ext cx="144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77724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838200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803910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922020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883761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3820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864870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100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78311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8440737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8097837" y="3367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9278937" y="2819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8896350" y="33670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7259637" y="41767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7526337" y="33670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7832725" y="167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8097837" y="22240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8440737" y="5562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8707437" y="47386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5146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7" y="32385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38608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148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959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4935537" y="2438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4935537" y="3048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4935537" y="51054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  <p:bldP spid="1097749" grpId="0"/>
      <p:bldP spid="10977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S: I’</a:t>
            </a:r>
            <a:r>
              <a:rPr lang="en-US" altLang="ja-JP" dirty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72390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7505700" y="39004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8686800" y="3352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8380413" y="39004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7924800" y="2209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7505700" y="26797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8380413" y="26797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5410200" y="54102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482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4991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 Bayes net is 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efficient encoding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of a probabilistic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	model of a domain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Inference: given a fixed BN, what is P(X | e)?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Representation: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Modeling: what BN is most appropriate for a given domain?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4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123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3657600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3505200" cy="5181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</a:p>
          <a:p>
            <a:pPr lvl="6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</a:p>
          <a:p>
            <a:pPr lvl="5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115050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6434138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6638925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6233320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7653539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056562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9601200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7543800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Bayes nets compactly encode joint distributions (by making use of conditional independences!)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pPr lvl="4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	exponential complexity, often better)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Probabilistic inference is NP-complete</a:t>
            </a:r>
          </a:p>
          <a:p>
            <a:r>
              <a:rPr lang="en-US" dirty="0">
                <a:ea typeface="ＭＳ Ｐゴシック" pitchFamily="34" charset="-128"/>
              </a:rPr>
              <a:t>Conditional Independences</a:t>
            </a:r>
          </a:p>
          <a:p>
            <a:pPr lvl="3"/>
            <a:endParaRPr lang="en-US" sz="4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Sampling </a:t>
            </a:r>
          </a:p>
          <a:p>
            <a:r>
              <a:rPr lang="en-US" dirty="0">
                <a:ea typeface="ＭＳ Ｐゴシック" pitchFamily="34" charset="-128"/>
              </a:rPr>
              <a:t>Learning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48006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59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66437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839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201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38424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59111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51250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75716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4602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51627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2369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25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(last lecture!)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Bayes Nets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124200" y="1397001"/>
            <a:ext cx="86614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Representation</a:t>
            </a:r>
          </a:p>
          <a:p>
            <a:pPr lvl="3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Probabilistic Inference</a:t>
            </a:r>
          </a:p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  <a:p>
            <a:r>
              <a:rPr lang="en-US" dirty="0">
                <a:ea typeface="ＭＳ Ｐゴシック" pitchFamily="34" charset="-128"/>
              </a:rPr>
              <a:t>Sampling</a:t>
            </a:r>
          </a:p>
          <a:p>
            <a:r>
              <a:rPr lang="en-US" dirty="0">
                <a:ea typeface="ＭＳ Ｐゴシック" pitchFamily="34" charset="-128"/>
              </a:rPr>
              <a:t>Learning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67722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62800" y="3962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0871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independent </a:t>
            </a:r>
            <a:r>
              <a:rPr lang="en-US" dirty="0">
                <a:latin typeface="Calibri"/>
                <a:cs typeface="Calibri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X and Y are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conditionally independent</a:t>
            </a:r>
            <a:r>
              <a:rPr lang="en-US" dirty="0">
                <a:latin typeface="Calibri"/>
                <a:cs typeface="Calibri"/>
              </a:rPr>
              <a:t> given Z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(Conditional) independence is a property of a distribution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Example: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1087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5107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58674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53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975"/>
            <a:ext cx="43100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24400"/>
            <a:ext cx="4327711" cy="2885140"/>
          </a:xfrm>
          <a:prstGeom prst="rect">
            <a:avLst/>
          </a:prstGeom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5638800"/>
            <a:ext cx="3469361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0818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8"/>
  <p:tag name="PICTUREFILESIZE" val="24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\forall x,y,z \,\,\, P(x,y|z) = P(x|z)P(y|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6"/>
  <p:tag name="PICTUREFILESIZE" val="18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\forall x,y \,\,\, P(x,y) = P(x)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12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X \indep Y | Z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Alarm  \indep  Fire  |   Smok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10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60306</TotalTime>
  <Words>1945</Words>
  <Application>Microsoft Macintosh PowerPoint</Application>
  <PresentationFormat>Widescreen</PresentationFormat>
  <Paragraphs>605</Paragraphs>
  <Slides>33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dan-berkeley-nlp-v1</vt:lpstr>
      <vt:lpstr>CS 188: Artificial Intelligence </vt:lpstr>
      <vt:lpstr>Probability Recap</vt:lpstr>
      <vt:lpstr>Bayes Nets</vt:lpstr>
      <vt:lpstr>Bayes Net Semantics</vt:lpstr>
      <vt:lpstr>Example: Alarm Network</vt:lpstr>
      <vt:lpstr>Example: Alarm Network</vt:lpstr>
      <vt:lpstr>Size of a Bayes Net</vt:lpstr>
      <vt:lpstr>Bayes Nets</vt:lpstr>
      <vt:lpstr>Conditional Independence</vt:lpstr>
      <vt:lpstr>Bayes Nets: Assumptions</vt:lpstr>
      <vt:lpstr>Example</vt:lpstr>
      <vt:lpstr>Independence in a BN</vt:lpstr>
      <vt:lpstr>D-separation: Outline</vt:lpstr>
      <vt:lpstr>D-separation: Outline</vt:lpstr>
      <vt:lpstr>Causal Chains</vt:lpstr>
      <vt:lpstr>Causal Chains</vt:lpstr>
      <vt:lpstr>Common Causes</vt:lpstr>
      <vt:lpstr>Common Cause</vt:lpstr>
      <vt:lpstr>Common Effect</vt:lpstr>
      <vt:lpstr>Common Effect</vt:lpstr>
      <vt:lpstr>The General Case</vt:lpstr>
      <vt:lpstr>The General Case</vt:lpstr>
      <vt:lpstr>Reachability</vt:lpstr>
      <vt:lpstr>Active / Inactive Paths</vt:lpstr>
      <vt:lpstr>D-Separation</vt:lpstr>
      <vt:lpstr>Example</vt:lpstr>
      <vt:lpstr>Example</vt:lpstr>
      <vt:lpstr>Example</vt:lpstr>
      <vt:lpstr>Structure Implications</vt:lpstr>
      <vt:lpstr>Computing All Independences</vt:lpstr>
      <vt:lpstr>Topology Limits Distributions</vt:lpstr>
      <vt:lpstr>Bayes Nets Representation Summary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3725</cp:revision>
  <cp:lastPrinted>2015-03-05T17:18:25Z</cp:lastPrinted>
  <dcterms:created xsi:type="dcterms:W3CDTF">2004-08-27T04:16:05Z</dcterms:created>
  <dcterms:modified xsi:type="dcterms:W3CDTF">2021-10-19T18:04:30Z</dcterms:modified>
</cp:coreProperties>
</file>