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46"/>
  </p:notesMasterIdLst>
  <p:handoutMasterIdLst>
    <p:handoutMasterId r:id="rId47"/>
  </p:handoutMasterIdLst>
  <p:sldIdLst>
    <p:sldId id="424" r:id="rId2"/>
    <p:sldId id="426" r:id="rId3"/>
    <p:sldId id="447" r:id="rId4"/>
    <p:sldId id="427" r:id="rId5"/>
    <p:sldId id="428" r:id="rId6"/>
    <p:sldId id="303" r:id="rId7"/>
    <p:sldId id="444" r:id="rId8"/>
    <p:sldId id="305" r:id="rId9"/>
    <p:sldId id="430" r:id="rId10"/>
    <p:sldId id="311" r:id="rId11"/>
    <p:sldId id="312" r:id="rId12"/>
    <p:sldId id="313" r:id="rId13"/>
    <p:sldId id="431" r:id="rId14"/>
    <p:sldId id="454" r:id="rId15"/>
    <p:sldId id="345" r:id="rId16"/>
    <p:sldId id="332" r:id="rId17"/>
    <p:sldId id="333" r:id="rId18"/>
    <p:sldId id="355" r:id="rId19"/>
    <p:sldId id="433" r:id="rId20"/>
    <p:sldId id="335" r:id="rId21"/>
    <p:sldId id="357" r:id="rId22"/>
    <p:sldId id="435" r:id="rId23"/>
    <p:sldId id="457" r:id="rId24"/>
    <p:sldId id="458" r:id="rId25"/>
    <p:sldId id="453" r:id="rId26"/>
    <p:sldId id="449" r:id="rId27"/>
    <p:sldId id="445" r:id="rId28"/>
    <p:sldId id="436" r:id="rId29"/>
    <p:sldId id="434" r:id="rId30"/>
    <p:sldId id="359" r:id="rId31"/>
    <p:sldId id="360" r:id="rId32"/>
    <p:sldId id="455" r:id="rId33"/>
    <p:sldId id="456" r:id="rId34"/>
    <p:sldId id="336" r:id="rId35"/>
    <p:sldId id="392" r:id="rId36"/>
    <p:sldId id="337" r:id="rId37"/>
    <p:sldId id="338" r:id="rId38"/>
    <p:sldId id="347" r:id="rId39"/>
    <p:sldId id="394" r:id="rId40"/>
    <p:sldId id="398" r:id="rId41"/>
    <p:sldId id="395" r:id="rId42"/>
    <p:sldId id="396" r:id="rId43"/>
    <p:sldId id="397" r:id="rId44"/>
    <p:sldId id="459" r:id="rId45"/>
  </p:sldIdLst>
  <p:sldSz cx="12192000" cy="6858000"/>
  <p:notesSz cx="7315200" cy="9601200"/>
  <p:custDataLst>
    <p:tags r:id="rId48"/>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00"/>
    <a:srgbClr val="3333FF"/>
    <a:srgbClr val="FF3300"/>
    <a:srgbClr val="CC00CC"/>
    <a:srgbClr val="FFCC00"/>
    <a:srgbClr val="FF9999"/>
    <a:srgbClr val="99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7" autoAdjust="0"/>
    <p:restoredTop sz="88483" autoAdjust="0"/>
  </p:normalViewPr>
  <p:slideViewPr>
    <p:cSldViewPr>
      <p:cViewPr varScale="1">
        <p:scale>
          <a:sx n="77" d="100"/>
          <a:sy n="77" d="100"/>
        </p:scale>
        <p:origin x="208" y="8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4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7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22938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8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3576A76-EAAE-494F-9F7F-EC8DD1141BE5}" type="slidenum">
              <a:rPr lang="en-US"/>
              <a:pPr/>
              <a:t>‹#›</a:t>
            </a:fld>
            <a:endParaRPr lang="en-US"/>
          </a:p>
        </p:txBody>
      </p:sp>
    </p:spTree>
    <p:extLst>
      <p:ext uri="{BB962C8B-B14F-4D97-AF65-F5344CB8AC3E}">
        <p14:creationId xmlns:p14="http://schemas.microsoft.com/office/powerpoint/2010/main" val="40359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30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3E6AE6-BA58-4D01-BFA7-9066FA1BC529}" type="slidenum">
              <a:rPr lang="en-US"/>
              <a:pPr/>
              <a:t>‹#›</a:t>
            </a:fld>
            <a:endParaRPr lang="en-US"/>
          </a:p>
        </p:txBody>
      </p:sp>
    </p:spTree>
    <p:extLst>
      <p:ext uri="{BB962C8B-B14F-4D97-AF65-F5344CB8AC3E}">
        <p14:creationId xmlns:p14="http://schemas.microsoft.com/office/powerpoint/2010/main" val="205007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1200">
              <a:latin typeface="Calibri"/>
              <a:cs typeface="Calibri"/>
            </a:endParaRPr>
          </a:p>
          <a:p>
            <a:endParaRPr lang="en-US"/>
          </a:p>
        </p:txBody>
      </p:sp>
      <p:sp>
        <p:nvSpPr>
          <p:cNvPr id="4" name="Slide Number Placeholder 3"/>
          <p:cNvSpPr>
            <a:spLocks noGrp="1"/>
          </p:cNvSpPr>
          <p:nvPr>
            <p:ph type="sldNum" sz="quarter" idx="10"/>
          </p:nvPr>
        </p:nvSpPr>
        <p:spPr/>
        <p:txBody>
          <a:bodyPr/>
          <a:lstStyle/>
          <a:p>
            <a:fld id="{993E6AE6-BA58-4D01-BFA7-9066FA1BC529}" type="slidenum">
              <a:rPr lang="en-US" smtClean="0"/>
              <a:pPr/>
              <a:t>1</a:t>
            </a:fld>
            <a:endParaRPr lang="en-US"/>
          </a:p>
        </p:txBody>
      </p:sp>
    </p:spTree>
    <p:extLst>
      <p:ext uri="{BB962C8B-B14F-4D97-AF65-F5344CB8AC3E}">
        <p14:creationId xmlns:p14="http://schemas.microsoft.com/office/powerpoint/2010/main" val="361889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US" dirty="0"/>
              <a:t>Demo:</a:t>
            </a:r>
          </a:p>
          <a:p>
            <a:endParaRPr lang="en-US" dirty="0"/>
          </a:p>
          <a:p>
            <a:r>
              <a:rPr lang="en-US" dirty="0"/>
              <a:t>Draw network</a:t>
            </a:r>
          </a:p>
          <a:p>
            <a:r>
              <a:rPr lang="en-US" dirty="0"/>
              <a:t>Specify</a:t>
            </a:r>
            <a:r>
              <a:rPr lang="en-US" baseline="0" dirty="0"/>
              <a:t> the CPTs</a:t>
            </a:r>
          </a:p>
          <a:p>
            <a:r>
              <a:rPr lang="en-US" baseline="0" dirty="0"/>
              <a:t>Then query, e.g., Mary Calls --- not something we specified, inference computed this for us</a:t>
            </a:r>
          </a:p>
          <a:p>
            <a:endParaRPr lang="en-US" baseline="0" dirty="0"/>
          </a:p>
          <a:p>
            <a:endParaRPr lang="en-US" baseline="0" dirty="0"/>
          </a:p>
          <a:p>
            <a:r>
              <a:rPr lang="en-US" baseline="0" dirty="0"/>
              <a:t>P(B) = ?</a:t>
            </a:r>
          </a:p>
          <a:p>
            <a:r>
              <a:rPr lang="en-US" baseline="0" dirty="0"/>
              <a:t>P(B | +e) = ?</a:t>
            </a:r>
          </a:p>
          <a:p>
            <a:endParaRPr lang="en-US" baseline="0" dirty="0"/>
          </a:p>
          <a:p>
            <a:pPr marL="171450" indent="-171450">
              <a:buFont typeface="Wingdings" charset="0"/>
              <a:buChar char="à"/>
            </a:pPr>
            <a:r>
              <a:rPr lang="en-US" baseline="0" dirty="0">
                <a:sym typeface="Wingdings"/>
              </a:rPr>
              <a:t>Independence</a:t>
            </a:r>
          </a:p>
          <a:p>
            <a:pPr marL="171450" indent="-171450">
              <a:buFont typeface="Wingdings" charset="0"/>
              <a:buChar char="à"/>
            </a:pPr>
            <a:endParaRPr lang="en-US" baseline="0" dirty="0">
              <a:sym typeface="Wingdings"/>
            </a:endParaRPr>
          </a:p>
          <a:p>
            <a:r>
              <a:rPr lang="en-US" baseline="0" dirty="0"/>
              <a:t>P(B) = ?</a:t>
            </a:r>
          </a:p>
          <a:p>
            <a:r>
              <a:rPr lang="en-US" baseline="0" dirty="0"/>
              <a:t>P(B | +m) = ?</a:t>
            </a:r>
          </a:p>
          <a:p>
            <a:pPr marL="0" indent="0">
              <a:buFont typeface="Wingdings" charset="0"/>
              <a:buNone/>
            </a:pPr>
            <a:endParaRPr lang="en-US" baseline="0" dirty="0">
              <a:sym typeface="Wingdings"/>
            </a:endParaRPr>
          </a:p>
          <a:p>
            <a:pPr marL="0" indent="0">
              <a:buFont typeface="Wingdings" charset="0"/>
              <a:buNone/>
            </a:pPr>
            <a:endParaRPr lang="en-US" baseline="0" dirty="0">
              <a:sym typeface="Wingdings"/>
            </a:endParaRPr>
          </a:p>
          <a:p>
            <a:pPr marL="0" indent="0">
              <a:buFont typeface="Wingdings" charset="0"/>
              <a:buNone/>
            </a:pPr>
            <a:r>
              <a:rPr lang="en-US" baseline="0" dirty="0">
                <a:sym typeface="Wingdings"/>
              </a:rPr>
              <a:t>Show explaining away</a:t>
            </a:r>
          </a:p>
          <a:p>
            <a:pPr marL="0" indent="0">
              <a:buFont typeface="Wingdings" charset="0"/>
              <a:buNone/>
            </a:pPr>
            <a:endParaRPr lang="en-US" dirty="0"/>
          </a:p>
        </p:txBody>
      </p:sp>
      <p:sp>
        <p:nvSpPr>
          <p:cNvPr id="4" name="Slide Number Placeholder 3"/>
          <p:cNvSpPr>
            <a:spLocks noGrp="1"/>
          </p:cNvSpPr>
          <p:nvPr>
            <p:ph type="sldNum" sz="quarter" idx="10"/>
          </p:nvPr>
        </p:nvSpPr>
        <p:spPr/>
        <p:txBody>
          <a:bodyPr/>
          <a:lstStyle/>
          <a:p>
            <a:fld id="{CD7DE18D-B477-5540-A418-45080CBABEBE}" type="slidenum">
              <a:rPr lang="en-US" smtClean="0"/>
              <a:pPr/>
              <a:t>3</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4</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5</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3E6AE6-BA58-4D01-BFA7-9066FA1BC529}" type="slidenum">
              <a:rPr lang="en-US" smtClean="0"/>
              <a:pPr/>
              <a:t>8</a:t>
            </a:fld>
            <a:endParaRPr lang="en-US"/>
          </a:p>
        </p:txBody>
      </p:sp>
    </p:spTree>
    <p:extLst>
      <p:ext uri="{BB962C8B-B14F-4D97-AF65-F5344CB8AC3E}">
        <p14:creationId xmlns:p14="http://schemas.microsoft.com/office/powerpoint/2010/main" val="74768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xfrm>
            <a:off x="457200" y="720725"/>
            <a:ext cx="6400800" cy="3600450"/>
          </a:xfrm>
          <a:ln/>
        </p:spPr>
      </p:sp>
      <p:sp>
        <p:nvSpPr>
          <p:cNvPr id="256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
        <p:nvSpPr>
          <p:cNvPr id="256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0F13DAB-E8A7-49D8-9B00-67FF064195A2}" type="slidenum">
              <a:rPr lang="en-US" sz="1300"/>
              <a:pPr eaLnBrk="1" hangingPunct="1"/>
              <a:t>10</a:t>
            </a:fld>
            <a:endParaRPr lang="en-US" sz="1300"/>
          </a:p>
        </p:txBody>
      </p:sp>
    </p:spTree>
    <p:extLst>
      <p:ext uri="{BB962C8B-B14F-4D97-AF65-F5344CB8AC3E}">
        <p14:creationId xmlns:p14="http://schemas.microsoft.com/office/powerpoint/2010/main" val="74961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11</a:t>
            </a:fld>
            <a:endParaRPr lang="en-US"/>
          </a:p>
        </p:txBody>
      </p:sp>
    </p:spTree>
    <p:extLst>
      <p:ext uri="{BB962C8B-B14F-4D97-AF65-F5344CB8AC3E}">
        <p14:creationId xmlns:p14="http://schemas.microsoft.com/office/powerpoint/2010/main" val="309016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latin typeface="Calibri"/>
                <a:cs typeface="Calibri"/>
              </a:rPr>
              <a:t>If a variable appears in front of the conditioning bar in any of the factors participating in the join, it’ll be in front of the conditioning bar in the resulting factor.  Otherwise it’ll end up behind the conditioning bar.</a:t>
            </a:r>
          </a:p>
          <a:p>
            <a:r>
              <a:rPr lang="en-US" dirty="0">
                <a:latin typeface="Calibri"/>
                <a:cs typeface="Calibri"/>
              </a:rPr>
              <a:t>A variable can never appear in front of the conditioning bar in more than one factor.</a:t>
            </a:r>
          </a:p>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34</a:t>
            </a:fld>
            <a:endParaRPr lang="en-US"/>
          </a:p>
        </p:txBody>
      </p:sp>
    </p:spTree>
    <p:extLst>
      <p:ext uri="{BB962C8B-B14F-4D97-AF65-F5344CB8AC3E}">
        <p14:creationId xmlns:p14="http://schemas.microsoft.com/office/powerpoint/2010/main" val="47709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typo in 3rd disjunction</a:t>
            </a:r>
          </a:p>
        </p:txBody>
      </p:sp>
      <p:sp>
        <p:nvSpPr>
          <p:cNvPr id="4" name="Slide Number Placeholder 3"/>
          <p:cNvSpPr>
            <a:spLocks noGrp="1"/>
          </p:cNvSpPr>
          <p:nvPr>
            <p:ph type="sldNum" sz="quarter" idx="5"/>
          </p:nvPr>
        </p:nvSpPr>
        <p:spPr/>
        <p:txBody>
          <a:bodyPr/>
          <a:lstStyle/>
          <a:p>
            <a:fld id="{993E6AE6-BA58-4D01-BFA7-9066FA1BC529}" type="slidenum">
              <a:rPr lang="en-US" smtClean="0"/>
              <a:pPr/>
              <a:t>42</a:t>
            </a:fld>
            <a:endParaRPr lang="en-US"/>
          </a:p>
        </p:txBody>
      </p:sp>
    </p:spTree>
    <p:extLst>
      <p:ext uri="{BB962C8B-B14F-4D97-AF65-F5344CB8AC3E}">
        <p14:creationId xmlns:p14="http://schemas.microsoft.com/office/powerpoint/2010/main" val="142444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66FBDBA-8484-455D-B245-CB37572AF5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1F2AE3-E00A-49E3-84D4-020B69DEF9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D293A6-559F-4294-A2FB-84D948A638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1BBA2E-7FD9-46B8-A226-C36B49A97B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21409C-11F8-4378-A9C8-ED515D87E5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CF41DF-D8B8-41F6-9DEF-CF73457948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8BCC272-083A-4C84-813A-D9CF7008B0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20B74DA-79AF-4B05-95C9-B7F6D7E3AF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AFD908-86D3-45AB-ADF7-3B2458B2F4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3654A4C-ECA7-4D89-B689-5883706A9C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413666-7D53-408E-8CAE-D86E2DAC0D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fld id="{741FC258-4C93-4B3A-BC1B-47590C715D8C}" type="slidenum">
              <a:rPr lang="en-US" smtClean="0"/>
              <a:pPr/>
              <a:t>‹#›</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4.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xml"/><Relationship Id="rId11" Type="http://schemas.openxmlformats.org/officeDocument/2006/relationships/image" Target="../media/image39.png"/><Relationship Id="rId5" Type="http://schemas.openxmlformats.org/officeDocument/2006/relationships/slideLayout" Target="../slideLayouts/slideLayout2.xml"/><Relationship Id="rId10" Type="http://schemas.openxmlformats.org/officeDocument/2006/relationships/image" Target="../media/image38.png"/><Relationship Id="rId4" Type="http://schemas.openxmlformats.org/officeDocument/2006/relationships/tags" Target="../tags/tag25.xml"/><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8.xml"/><Relationship Id="rId7" Type="http://schemas.openxmlformats.org/officeDocument/2006/relationships/image" Target="../media/image4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31.xml"/><Relationship Id="rId21" Type="http://schemas.openxmlformats.org/officeDocument/2006/relationships/image" Target="../media/image23.png"/><Relationship Id="rId7" Type="http://schemas.openxmlformats.org/officeDocument/2006/relationships/tags" Target="../tags/tag35.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30.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slideLayout" Target="../slideLayouts/slideLayout2.xml"/><Relationship Id="rId5" Type="http://schemas.openxmlformats.org/officeDocument/2006/relationships/tags" Target="../tags/tag33.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38.xml"/><Relationship Id="rId19" Type="http://schemas.openxmlformats.org/officeDocument/2006/relationships/image" Target="../media/image21.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16.png"/><Relationship Id="rId22"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tags" Target="../tags/tag41.xml"/><Relationship Id="rId7" Type="http://schemas.openxmlformats.org/officeDocument/2006/relationships/image" Target="../media/image51.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emf"/><Relationship Id="rId4" Type="http://schemas.openxmlformats.org/officeDocument/2006/relationships/slideLayout" Target="../slideLayouts/slideLayout2.xml"/><Relationship Id="rId9" Type="http://schemas.openxmlformats.org/officeDocument/2006/relationships/image" Target="../media/image53.emf"/></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9.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58.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57.png"/><Relationship Id="rId5" Type="http://schemas.openxmlformats.org/officeDocument/2006/relationships/tags" Target="../tags/tag46.xml"/><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tags" Target="../tags/tag45.xml"/><Relationship Id="rId9" Type="http://schemas.openxmlformats.org/officeDocument/2006/relationships/image" Target="../media/image55.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1.xml"/><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11" Type="http://schemas.openxmlformats.org/officeDocument/2006/relationships/image" Target="../media/image66.png"/><Relationship Id="rId5" Type="http://schemas.openxmlformats.org/officeDocument/2006/relationships/tags" Target="../tags/tag53.xml"/><Relationship Id="rId10" Type="http://schemas.openxmlformats.org/officeDocument/2006/relationships/image" Target="../media/image65.png"/><Relationship Id="rId4" Type="http://schemas.openxmlformats.org/officeDocument/2006/relationships/tags" Target="../tags/tag52.xml"/><Relationship Id="rId9" Type="http://schemas.openxmlformats.org/officeDocument/2006/relationships/image" Target="../media/image64.png"/></Relationships>
</file>

<file path=ppt/slides/_rels/slide1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1.png"/><Relationship Id="rId3" Type="http://schemas.openxmlformats.org/officeDocument/2006/relationships/tags" Target="../tags/tag56.xml"/><Relationship Id="rId7" Type="http://schemas.openxmlformats.org/officeDocument/2006/relationships/slideLayout" Target="../slideLayouts/slideLayout2.xml"/><Relationship Id="rId12" Type="http://schemas.openxmlformats.org/officeDocument/2006/relationships/image" Target="../media/image70.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51.png"/><Relationship Id="rId5" Type="http://schemas.openxmlformats.org/officeDocument/2006/relationships/tags" Target="../tags/tag58.xml"/><Relationship Id="rId10" Type="http://schemas.openxmlformats.org/officeDocument/2006/relationships/image" Target="../media/image49.png"/><Relationship Id="rId4" Type="http://schemas.openxmlformats.org/officeDocument/2006/relationships/tags" Target="../tags/tag57.xml"/><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tags" Target="../tags/tag62.xml"/><Relationship Id="rId7" Type="http://schemas.openxmlformats.org/officeDocument/2006/relationships/image" Target="../media/image7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66.png"/><Relationship Id="rId5" Type="http://schemas.openxmlformats.org/officeDocument/2006/relationships/image" Target="../media/image72.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65.xml"/><Relationship Id="rId7" Type="http://schemas.openxmlformats.org/officeDocument/2006/relationships/image" Target="../media/image77.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68.xml"/><Relationship Id="rId7" Type="http://schemas.openxmlformats.org/officeDocument/2006/relationships/image" Target="../media/image50.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11" Type="http://schemas.openxmlformats.org/officeDocument/2006/relationships/image" Target="../media/image77.png"/><Relationship Id="rId5" Type="http://schemas.openxmlformats.org/officeDocument/2006/relationships/tags" Target="../tags/tag70.xml"/><Relationship Id="rId10" Type="http://schemas.openxmlformats.org/officeDocument/2006/relationships/image" Target="../media/image71.png"/><Relationship Id="rId4" Type="http://schemas.openxmlformats.org/officeDocument/2006/relationships/tags" Target="../tags/tag69.xml"/><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73.xml"/><Relationship Id="rId21" Type="http://schemas.openxmlformats.org/officeDocument/2006/relationships/image" Target="../media/image23.png"/><Relationship Id="rId7" Type="http://schemas.openxmlformats.org/officeDocument/2006/relationships/tags" Target="../tags/tag77.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7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Layout" Target="../slideLayouts/slideLayout2.xml"/><Relationship Id="rId5" Type="http://schemas.openxmlformats.org/officeDocument/2006/relationships/tags" Target="../tags/tag75.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80.xml"/><Relationship Id="rId19" Type="http://schemas.openxmlformats.org/officeDocument/2006/relationships/image" Target="../media/image21.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16.png"/><Relationship Id="rId22"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83.xml"/><Relationship Id="rId7" Type="http://schemas.openxmlformats.org/officeDocument/2006/relationships/image" Target="../media/image50.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11" Type="http://schemas.openxmlformats.org/officeDocument/2006/relationships/image" Target="../media/image77.png"/><Relationship Id="rId5" Type="http://schemas.openxmlformats.org/officeDocument/2006/relationships/tags" Target="../tags/tag85.xml"/><Relationship Id="rId10" Type="http://schemas.openxmlformats.org/officeDocument/2006/relationships/image" Target="../media/image71.png"/><Relationship Id="rId4" Type="http://schemas.openxmlformats.org/officeDocument/2006/relationships/tags" Target="../tags/tag84.xml"/><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2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image" Target="../media/image51.pn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70.png"/><Relationship Id="rId17" Type="http://schemas.openxmlformats.org/officeDocument/2006/relationships/image" Target="../media/image77.png"/><Relationship Id="rId2" Type="http://schemas.openxmlformats.org/officeDocument/2006/relationships/tags" Target="../tags/tag87.xml"/><Relationship Id="rId16" Type="http://schemas.openxmlformats.org/officeDocument/2006/relationships/image" Target="../media/image85.pn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84.png"/><Relationship Id="rId5" Type="http://schemas.openxmlformats.org/officeDocument/2006/relationships/tags" Target="../tags/tag90.xml"/><Relationship Id="rId15" Type="http://schemas.openxmlformats.org/officeDocument/2006/relationships/image" Target="../media/image49.png"/><Relationship Id="rId10" Type="http://schemas.openxmlformats.org/officeDocument/2006/relationships/slideLayout" Target="../slideLayouts/slideLayout2.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87.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57.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56.png"/><Relationship Id="rId5" Type="http://schemas.openxmlformats.org/officeDocument/2006/relationships/tags" Target="../tags/tag99.xml"/><Relationship Id="rId15" Type="http://schemas.openxmlformats.org/officeDocument/2006/relationships/image" Target="../media/image89.png"/><Relationship Id="rId10" Type="http://schemas.openxmlformats.org/officeDocument/2006/relationships/image" Target="../media/image55.png"/><Relationship Id="rId4" Type="http://schemas.openxmlformats.org/officeDocument/2006/relationships/tags" Target="../tags/tag98.xml"/><Relationship Id="rId9" Type="http://schemas.openxmlformats.org/officeDocument/2006/relationships/image" Target="../media/image86.png"/><Relationship Id="rId14"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89.png"/><Relationship Id="rId5" Type="http://schemas.openxmlformats.org/officeDocument/2006/relationships/image" Target="../media/image90.png"/><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106.xml"/><Relationship Id="rId21" Type="http://schemas.openxmlformats.org/officeDocument/2006/relationships/image" Target="../media/image23.png"/><Relationship Id="rId7" Type="http://schemas.openxmlformats.org/officeDocument/2006/relationships/tags" Target="../tags/tag110.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105.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slideLayout" Target="../slideLayouts/slideLayout2.xml"/><Relationship Id="rId5" Type="http://schemas.openxmlformats.org/officeDocument/2006/relationships/tags" Target="../tags/tag108.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113.xml"/><Relationship Id="rId19" Type="http://schemas.openxmlformats.org/officeDocument/2006/relationships/image" Target="../media/image21.png"/><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image" Target="../media/image16.png"/><Relationship Id="rId22"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116.xml"/><Relationship Id="rId21" Type="http://schemas.openxmlformats.org/officeDocument/2006/relationships/image" Target="../media/image23.png"/><Relationship Id="rId7" Type="http://schemas.openxmlformats.org/officeDocument/2006/relationships/tags" Target="../tags/tag120.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115.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slideLayout" Target="../slideLayouts/slideLayout2.xml"/><Relationship Id="rId5" Type="http://schemas.openxmlformats.org/officeDocument/2006/relationships/tags" Target="../tags/tag118.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123.xml"/><Relationship Id="rId19" Type="http://schemas.openxmlformats.org/officeDocument/2006/relationships/image" Target="../media/image21.png"/><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image" Target="../media/image16.png"/><Relationship Id="rId22"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Layout" Target="../slideLayouts/slideLayout2.xml"/><Relationship Id="rId7" Type="http://schemas.openxmlformats.org/officeDocument/2006/relationships/image" Target="../media/image93.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notesSlide" Target="../notesSlides/notesSlide8.xml"/><Relationship Id="rId9" Type="http://schemas.openxmlformats.org/officeDocument/2006/relationships/image" Target="../media/image95.png"/></Relationships>
</file>

<file path=ppt/slides/_rels/slide35.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18" Type="http://schemas.openxmlformats.org/officeDocument/2006/relationships/image" Target="../media/image106.emf"/><Relationship Id="rId3" Type="http://schemas.openxmlformats.org/officeDocument/2006/relationships/tags" Target="../tags/tag128.xml"/><Relationship Id="rId21" Type="http://schemas.openxmlformats.org/officeDocument/2006/relationships/image" Target="../media/image109.emf"/><Relationship Id="rId7" Type="http://schemas.openxmlformats.org/officeDocument/2006/relationships/slideLayout" Target="../slideLayouts/slideLayout2.xml"/><Relationship Id="rId12" Type="http://schemas.openxmlformats.org/officeDocument/2006/relationships/image" Target="../media/image100.png"/><Relationship Id="rId17" Type="http://schemas.openxmlformats.org/officeDocument/2006/relationships/image" Target="../media/image105.emf"/><Relationship Id="rId2" Type="http://schemas.openxmlformats.org/officeDocument/2006/relationships/tags" Target="../tags/tag127.xml"/><Relationship Id="rId16" Type="http://schemas.openxmlformats.org/officeDocument/2006/relationships/image" Target="../media/image104.emf"/><Relationship Id="rId20" Type="http://schemas.openxmlformats.org/officeDocument/2006/relationships/image" Target="../media/image108.emf"/><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99.png"/><Relationship Id="rId5" Type="http://schemas.openxmlformats.org/officeDocument/2006/relationships/tags" Target="../tags/tag130.xml"/><Relationship Id="rId15" Type="http://schemas.openxmlformats.org/officeDocument/2006/relationships/image" Target="../media/image103.emf"/><Relationship Id="rId10" Type="http://schemas.openxmlformats.org/officeDocument/2006/relationships/image" Target="../media/image98.png"/><Relationship Id="rId19" Type="http://schemas.openxmlformats.org/officeDocument/2006/relationships/image" Target="../media/image107.emf"/><Relationship Id="rId4" Type="http://schemas.openxmlformats.org/officeDocument/2006/relationships/tags" Target="../tags/tag129.xml"/><Relationship Id="rId9" Type="http://schemas.openxmlformats.org/officeDocument/2006/relationships/image" Target="../media/image97.png"/><Relationship Id="rId14" Type="http://schemas.openxmlformats.org/officeDocument/2006/relationships/image" Target="../media/image102.png"/></Relationships>
</file>

<file path=ppt/slides/_rels/slide36.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tags" Target="../tags/tag144.xml"/><Relationship Id="rId18" Type="http://schemas.openxmlformats.org/officeDocument/2006/relationships/image" Target="../media/image96.png"/><Relationship Id="rId26" Type="http://schemas.openxmlformats.org/officeDocument/2006/relationships/image" Target="../media/image111.png"/><Relationship Id="rId3" Type="http://schemas.openxmlformats.org/officeDocument/2006/relationships/tags" Target="../tags/tag134.xml"/><Relationship Id="rId21" Type="http://schemas.openxmlformats.org/officeDocument/2006/relationships/image" Target="../media/image99.png"/><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slideLayout" Target="../slideLayouts/slideLayout2.xml"/><Relationship Id="rId25" Type="http://schemas.openxmlformats.org/officeDocument/2006/relationships/image" Target="../media/image110.png"/><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image" Target="../media/image98.png"/><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image" Target="../media/image63.png"/><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image" Target="../media/image101.png"/><Relationship Id="rId28" Type="http://schemas.openxmlformats.org/officeDocument/2006/relationships/image" Target="../media/image102.png"/><Relationship Id="rId10" Type="http://schemas.openxmlformats.org/officeDocument/2006/relationships/tags" Target="../tags/tag141.xml"/><Relationship Id="rId19" Type="http://schemas.openxmlformats.org/officeDocument/2006/relationships/image" Target="../media/image97.png"/><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image" Target="../media/image100.png"/><Relationship Id="rId27" Type="http://schemas.openxmlformats.org/officeDocument/2006/relationships/image" Target="../media/image112.png"/></Relationships>
</file>

<file path=ppt/slides/_rels/slide37.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image" Target="../media/image63.png"/><Relationship Id="rId26" Type="http://schemas.openxmlformats.org/officeDocument/2006/relationships/image" Target="../media/image116.png"/><Relationship Id="rId3" Type="http://schemas.openxmlformats.org/officeDocument/2006/relationships/tags" Target="../tags/tag150.xml"/><Relationship Id="rId21" Type="http://schemas.openxmlformats.org/officeDocument/2006/relationships/image" Target="../media/image112.png"/><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slideLayout" Target="../slideLayouts/slideLayout2.xml"/><Relationship Id="rId25" Type="http://schemas.openxmlformats.org/officeDocument/2006/relationships/image" Target="../media/image115.png"/><Relationship Id="rId2" Type="http://schemas.openxmlformats.org/officeDocument/2006/relationships/tags" Target="../tags/tag149.xml"/><Relationship Id="rId16" Type="http://schemas.openxmlformats.org/officeDocument/2006/relationships/tags" Target="../tags/tag163.xml"/><Relationship Id="rId20" Type="http://schemas.openxmlformats.org/officeDocument/2006/relationships/image" Target="../media/image113.png"/><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24" Type="http://schemas.openxmlformats.org/officeDocument/2006/relationships/image" Target="../media/image114.png"/><Relationship Id="rId5" Type="http://schemas.openxmlformats.org/officeDocument/2006/relationships/tags" Target="../tags/tag152.xml"/><Relationship Id="rId15" Type="http://schemas.openxmlformats.org/officeDocument/2006/relationships/tags" Target="../tags/tag162.xml"/><Relationship Id="rId23" Type="http://schemas.openxmlformats.org/officeDocument/2006/relationships/image" Target="../media/image101.png"/><Relationship Id="rId10" Type="http://schemas.openxmlformats.org/officeDocument/2006/relationships/tags" Target="../tags/tag157.xml"/><Relationship Id="rId19" Type="http://schemas.openxmlformats.org/officeDocument/2006/relationships/image" Target="../media/image110.png"/><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 Id="rId22" Type="http://schemas.openxmlformats.org/officeDocument/2006/relationships/image" Target="../media/image97.png"/><Relationship Id="rId27" Type="http://schemas.openxmlformats.org/officeDocument/2006/relationships/image" Target="../media/image102.png"/></Relationships>
</file>

<file path=ppt/slides/_rels/slide3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tags" Target="../tags/tag166.xml"/><Relationship Id="rId7" Type="http://schemas.openxmlformats.org/officeDocument/2006/relationships/image" Target="../media/image118.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117.png"/><Relationship Id="rId5" Type="http://schemas.openxmlformats.org/officeDocument/2006/relationships/slideLayout" Target="../slideLayouts/slideLayout2.xml"/><Relationship Id="rId10" Type="http://schemas.openxmlformats.org/officeDocument/2006/relationships/image" Target="../media/image121.png"/><Relationship Id="rId4" Type="http://schemas.openxmlformats.org/officeDocument/2006/relationships/tags" Target="../tags/tag167.xml"/><Relationship Id="rId9" Type="http://schemas.openxmlformats.org/officeDocument/2006/relationships/image" Target="../media/image120.png"/></Relationships>
</file>

<file path=ppt/slides/_rels/slide39.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image" Target="../media/image125.png"/><Relationship Id="rId18" Type="http://schemas.openxmlformats.org/officeDocument/2006/relationships/image" Target="../media/image130.emf"/><Relationship Id="rId3" Type="http://schemas.openxmlformats.org/officeDocument/2006/relationships/tags" Target="../tags/tag170.xml"/><Relationship Id="rId21" Type="http://schemas.openxmlformats.org/officeDocument/2006/relationships/image" Target="../media/image133.emf"/><Relationship Id="rId7" Type="http://schemas.openxmlformats.org/officeDocument/2006/relationships/tags" Target="../tags/tag174.xml"/><Relationship Id="rId12" Type="http://schemas.openxmlformats.org/officeDocument/2006/relationships/image" Target="../media/image124.png"/><Relationship Id="rId17" Type="http://schemas.openxmlformats.org/officeDocument/2006/relationships/image" Target="../media/image129.png"/><Relationship Id="rId2" Type="http://schemas.openxmlformats.org/officeDocument/2006/relationships/tags" Target="../tags/tag169.xml"/><Relationship Id="rId16" Type="http://schemas.openxmlformats.org/officeDocument/2006/relationships/image" Target="../media/image128.png"/><Relationship Id="rId20" Type="http://schemas.openxmlformats.org/officeDocument/2006/relationships/image" Target="../media/image132.emf"/><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image" Target="../media/image123.png"/><Relationship Id="rId5" Type="http://schemas.openxmlformats.org/officeDocument/2006/relationships/tags" Target="../tags/tag172.xml"/><Relationship Id="rId15" Type="http://schemas.openxmlformats.org/officeDocument/2006/relationships/image" Target="../media/image127.png"/><Relationship Id="rId23" Type="http://schemas.openxmlformats.org/officeDocument/2006/relationships/image" Target="../media/image135.emf"/><Relationship Id="rId10" Type="http://schemas.openxmlformats.org/officeDocument/2006/relationships/image" Target="../media/image122.png"/><Relationship Id="rId19" Type="http://schemas.openxmlformats.org/officeDocument/2006/relationships/image" Target="../media/image131.emf"/><Relationship Id="rId4" Type="http://schemas.openxmlformats.org/officeDocument/2006/relationships/tags" Target="../tags/tag171.xml"/><Relationship Id="rId9" Type="http://schemas.openxmlformats.org/officeDocument/2006/relationships/slideLayout" Target="../slideLayouts/slideLayout2.xml"/><Relationship Id="rId14" Type="http://schemas.openxmlformats.org/officeDocument/2006/relationships/image" Target="../media/image126.png"/><Relationship Id="rId22" Type="http://schemas.openxmlformats.org/officeDocument/2006/relationships/image" Target="../media/image13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image" Target="../media/image127.png"/><Relationship Id="rId18" Type="http://schemas.openxmlformats.org/officeDocument/2006/relationships/image" Target="../media/image138.png"/><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image" Target="../media/image125.png"/><Relationship Id="rId17" Type="http://schemas.openxmlformats.org/officeDocument/2006/relationships/image" Target="../media/image137.png"/><Relationship Id="rId2" Type="http://schemas.openxmlformats.org/officeDocument/2006/relationships/tags" Target="../tags/tag177.xml"/><Relationship Id="rId16" Type="http://schemas.openxmlformats.org/officeDocument/2006/relationships/image" Target="../media/image136.png"/><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image" Target="../media/image124.png"/><Relationship Id="rId5" Type="http://schemas.openxmlformats.org/officeDocument/2006/relationships/tags" Target="../tags/tag180.xml"/><Relationship Id="rId15" Type="http://schemas.openxmlformats.org/officeDocument/2006/relationships/image" Target="../media/image128.png"/><Relationship Id="rId10" Type="http://schemas.openxmlformats.org/officeDocument/2006/relationships/slideLayout" Target="../slideLayouts/slideLayout2.xml"/><Relationship Id="rId19" Type="http://schemas.openxmlformats.org/officeDocument/2006/relationships/image" Target="../media/image139.png"/><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image" Target="../media/image1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tags" Target="../tags/tag197.xml"/><Relationship Id="rId18" Type="http://schemas.openxmlformats.org/officeDocument/2006/relationships/tags" Target="../tags/tag202.xml"/><Relationship Id="rId26" Type="http://schemas.openxmlformats.org/officeDocument/2006/relationships/tags" Target="../tags/tag210.xml"/><Relationship Id="rId39" Type="http://schemas.openxmlformats.org/officeDocument/2006/relationships/image" Target="../media/image142.png"/><Relationship Id="rId21" Type="http://schemas.openxmlformats.org/officeDocument/2006/relationships/tags" Target="../tags/tag205.xml"/><Relationship Id="rId34" Type="http://schemas.openxmlformats.org/officeDocument/2006/relationships/image" Target="../media/image127.png"/><Relationship Id="rId42" Type="http://schemas.openxmlformats.org/officeDocument/2006/relationships/image" Target="../media/image128.png"/><Relationship Id="rId47" Type="http://schemas.openxmlformats.org/officeDocument/2006/relationships/image" Target="../media/image147.png"/><Relationship Id="rId50" Type="http://schemas.openxmlformats.org/officeDocument/2006/relationships/image" Target="../media/image150.png"/><Relationship Id="rId55" Type="http://schemas.openxmlformats.org/officeDocument/2006/relationships/image" Target="../media/image155.png"/><Relationship Id="rId63" Type="http://schemas.openxmlformats.org/officeDocument/2006/relationships/image" Target="../media/image163.png"/><Relationship Id="rId7" Type="http://schemas.openxmlformats.org/officeDocument/2006/relationships/tags" Target="../tags/tag191.xml"/><Relationship Id="rId2" Type="http://schemas.openxmlformats.org/officeDocument/2006/relationships/tags" Target="../tags/tag186.xml"/><Relationship Id="rId16" Type="http://schemas.openxmlformats.org/officeDocument/2006/relationships/tags" Target="../tags/tag200.xml"/><Relationship Id="rId29" Type="http://schemas.openxmlformats.org/officeDocument/2006/relationships/tags" Target="../tags/tag213.xml"/><Relationship Id="rId11" Type="http://schemas.openxmlformats.org/officeDocument/2006/relationships/tags" Target="../tags/tag195.xml"/><Relationship Id="rId24" Type="http://schemas.openxmlformats.org/officeDocument/2006/relationships/tags" Target="../tags/tag208.xml"/><Relationship Id="rId32" Type="http://schemas.openxmlformats.org/officeDocument/2006/relationships/slideLayout" Target="../slideLayouts/slideLayout2.xml"/><Relationship Id="rId37" Type="http://schemas.openxmlformats.org/officeDocument/2006/relationships/image" Target="../media/image140.png"/><Relationship Id="rId40" Type="http://schemas.openxmlformats.org/officeDocument/2006/relationships/image" Target="../media/image143.png"/><Relationship Id="rId45" Type="http://schemas.openxmlformats.org/officeDocument/2006/relationships/image" Target="../media/image145.png"/><Relationship Id="rId53" Type="http://schemas.openxmlformats.org/officeDocument/2006/relationships/image" Target="../media/image153.png"/><Relationship Id="rId58" Type="http://schemas.openxmlformats.org/officeDocument/2006/relationships/image" Target="../media/image158.png"/><Relationship Id="rId5" Type="http://schemas.openxmlformats.org/officeDocument/2006/relationships/tags" Target="../tags/tag189.xml"/><Relationship Id="rId61" Type="http://schemas.openxmlformats.org/officeDocument/2006/relationships/image" Target="../media/image161.png"/><Relationship Id="rId19" Type="http://schemas.openxmlformats.org/officeDocument/2006/relationships/tags" Target="../tags/tag203.xml"/><Relationship Id="rId14" Type="http://schemas.openxmlformats.org/officeDocument/2006/relationships/tags" Target="../tags/tag198.xml"/><Relationship Id="rId22" Type="http://schemas.openxmlformats.org/officeDocument/2006/relationships/tags" Target="../tags/tag206.xml"/><Relationship Id="rId27" Type="http://schemas.openxmlformats.org/officeDocument/2006/relationships/tags" Target="../tags/tag211.xml"/><Relationship Id="rId30" Type="http://schemas.openxmlformats.org/officeDocument/2006/relationships/tags" Target="../tags/tag214.xml"/><Relationship Id="rId35" Type="http://schemas.openxmlformats.org/officeDocument/2006/relationships/image" Target="../media/image125.png"/><Relationship Id="rId43" Type="http://schemas.openxmlformats.org/officeDocument/2006/relationships/image" Target="../media/image129.png"/><Relationship Id="rId48" Type="http://schemas.openxmlformats.org/officeDocument/2006/relationships/image" Target="../media/image148.png"/><Relationship Id="rId56" Type="http://schemas.openxmlformats.org/officeDocument/2006/relationships/image" Target="../media/image156.png"/><Relationship Id="rId64" Type="http://schemas.openxmlformats.org/officeDocument/2006/relationships/image" Target="../media/image164.png"/><Relationship Id="rId8" Type="http://schemas.openxmlformats.org/officeDocument/2006/relationships/tags" Target="../tags/tag192.xml"/><Relationship Id="rId51" Type="http://schemas.openxmlformats.org/officeDocument/2006/relationships/image" Target="../media/image151.png"/><Relationship Id="rId3" Type="http://schemas.openxmlformats.org/officeDocument/2006/relationships/tags" Target="../tags/tag187.xml"/><Relationship Id="rId12" Type="http://schemas.openxmlformats.org/officeDocument/2006/relationships/tags" Target="../tags/tag196.xml"/><Relationship Id="rId17" Type="http://schemas.openxmlformats.org/officeDocument/2006/relationships/tags" Target="../tags/tag201.xml"/><Relationship Id="rId25" Type="http://schemas.openxmlformats.org/officeDocument/2006/relationships/tags" Target="../tags/tag209.xml"/><Relationship Id="rId33" Type="http://schemas.openxmlformats.org/officeDocument/2006/relationships/notesSlide" Target="../notesSlides/notesSlide9.xml"/><Relationship Id="rId38" Type="http://schemas.openxmlformats.org/officeDocument/2006/relationships/image" Target="../media/image141.png"/><Relationship Id="rId46" Type="http://schemas.openxmlformats.org/officeDocument/2006/relationships/image" Target="../media/image146.png"/><Relationship Id="rId59" Type="http://schemas.openxmlformats.org/officeDocument/2006/relationships/image" Target="../media/image159.png"/><Relationship Id="rId20" Type="http://schemas.openxmlformats.org/officeDocument/2006/relationships/tags" Target="../tags/tag204.xml"/><Relationship Id="rId41" Type="http://schemas.openxmlformats.org/officeDocument/2006/relationships/image" Target="../media/image123.png"/><Relationship Id="rId54" Type="http://schemas.openxmlformats.org/officeDocument/2006/relationships/image" Target="../media/image154.png"/><Relationship Id="rId62" Type="http://schemas.openxmlformats.org/officeDocument/2006/relationships/image" Target="../media/image162.png"/><Relationship Id="rId1" Type="http://schemas.openxmlformats.org/officeDocument/2006/relationships/tags" Target="../tags/tag185.xml"/><Relationship Id="rId6" Type="http://schemas.openxmlformats.org/officeDocument/2006/relationships/tags" Target="../tags/tag190.xml"/><Relationship Id="rId15" Type="http://schemas.openxmlformats.org/officeDocument/2006/relationships/tags" Target="../tags/tag199.xml"/><Relationship Id="rId23" Type="http://schemas.openxmlformats.org/officeDocument/2006/relationships/tags" Target="../tags/tag207.xml"/><Relationship Id="rId28" Type="http://schemas.openxmlformats.org/officeDocument/2006/relationships/tags" Target="../tags/tag212.xml"/><Relationship Id="rId36" Type="http://schemas.openxmlformats.org/officeDocument/2006/relationships/image" Target="../media/image126.png"/><Relationship Id="rId49" Type="http://schemas.openxmlformats.org/officeDocument/2006/relationships/image" Target="../media/image149.png"/><Relationship Id="rId57" Type="http://schemas.openxmlformats.org/officeDocument/2006/relationships/image" Target="../media/image157.png"/><Relationship Id="rId10" Type="http://schemas.openxmlformats.org/officeDocument/2006/relationships/tags" Target="../tags/tag194.xml"/><Relationship Id="rId31" Type="http://schemas.openxmlformats.org/officeDocument/2006/relationships/tags" Target="../tags/tag215.xml"/><Relationship Id="rId44" Type="http://schemas.openxmlformats.org/officeDocument/2006/relationships/image" Target="../media/image144.png"/><Relationship Id="rId52" Type="http://schemas.openxmlformats.org/officeDocument/2006/relationships/image" Target="../media/image152.png"/><Relationship Id="rId60" Type="http://schemas.openxmlformats.org/officeDocument/2006/relationships/image" Target="../media/image160.png"/><Relationship Id="rId4" Type="http://schemas.openxmlformats.org/officeDocument/2006/relationships/tags" Target="../tags/tag188.xml"/><Relationship Id="rId9" Type="http://schemas.openxmlformats.org/officeDocument/2006/relationships/tags" Target="../tags/tag19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12.xml"/><Relationship Id="rId21" Type="http://schemas.openxmlformats.org/officeDocument/2006/relationships/image" Target="../media/image23.png"/><Relationship Id="rId7" Type="http://schemas.openxmlformats.org/officeDocument/2006/relationships/tags" Target="../tags/tag16.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1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Layout" Target="../slideLayouts/slideLayout2.xml"/><Relationship Id="rId5" Type="http://schemas.openxmlformats.org/officeDocument/2006/relationships/tags" Target="../tags/tag14.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19.xml"/><Relationship Id="rId19" Type="http://schemas.openxmlformats.org/officeDocument/2006/relationships/image" Target="../media/image21.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6.png"/><Relationship Id="rId22"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3"/>
            <a:ext cx="12192000" cy="1470025"/>
          </a:xfrm>
        </p:spPr>
        <p:txBody>
          <a:bodyPr/>
          <a:lstStyle/>
          <a:p>
            <a:pPr eaLnBrk="1" hangingPunct="1"/>
            <a:r>
              <a:rPr lang="en-US" dirty="0"/>
              <a:t>CS 188: Artificial Intelligence</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300" dirty="0"/>
              <a:t>Bayes’ Nets: Inference</a:t>
            </a:r>
          </a:p>
        </p:txBody>
      </p:sp>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33600"/>
            <a:ext cx="6886665" cy="3525166"/>
          </a:xfrm>
          <a:prstGeom prst="rect">
            <a:avLst/>
          </a:prstGeom>
        </p:spPr>
      </p:pic>
      <p:sp>
        <p:nvSpPr>
          <p:cNvPr id="7" name="Text Box 8"/>
          <p:cNvSpPr txBox="1">
            <a:spLocks noChangeArrowheads="1"/>
          </p:cNvSpPr>
          <p:nvPr/>
        </p:nvSpPr>
        <p:spPr bwMode="auto">
          <a:xfrm>
            <a:off x="0" y="6003922"/>
            <a:ext cx="12192000" cy="761745"/>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2400" dirty="0">
                <a:latin typeface="Calibri"/>
                <a:cs typeface="Calibri"/>
              </a:rPr>
              <a:t>Instructors: Anca Dragan --- University of California, Berkeley</a:t>
            </a:r>
          </a:p>
          <a:p>
            <a:pPr algn="ctr">
              <a:spcBef>
                <a:spcPct val="50000"/>
              </a:spcBef>
            </a:pPr>
            <a:r>
              <a:rPr lang="en-US" sz="1400" dirty="0">
                <a:latin typeface="Calibri"/>
                <a:cs typeface="Calibri"/>
              </a:rPr>
              <a:t>[Slides by Dan Klein, Pieter </a:t>
            </a:r>
            <a:r>
              <a:rPr lang="en-US" sz="1400" dirty="0" err="1">
                <a:latin typeface="Calibri"/>
                <a:cs typeface="Calibri"/>
              </a:rPr>
              <a:t>Abbeel</a:t>
            </a:r>
            <a:r>
              <a:rPr lang="en-US" sz="1400" dirty="0">
                <a:latin typeface="Calibri"/>
                <a:cs typeface="Calibri"/>
              </a:rPr>
              <a:t>, Anca Dragan. http://</a:t>
            </a:r>
            <a:r>
              <a:rPr lang="en-US" sz="1400" dirty="0" err="1">
                <a:latin typeface="Calibri"/>
                <a:cs typeface="Calibri"/>
              </a:rPr>
              <a:t>ai.berkeley.edu</a:t>
            </a:r>
            <a:r>
              <a:rPr lang="en-US" sz="1400" dirty="0">
                <a:latin typeface="Calibri"/>
                <a:cs typeface="Calibri"/>
              </a:rPr>
              <a:t>.]</a:t>
            </a:r>
          </a:p>
        </p:txBody>
      </p:sp>
    </p:spTree>
    <p:extLst>
      <p:ext uri="{BB962C8B-B14F-4D97-AF65-F5344CB8AC3E}">
        <p14:creationId xmlns:p14="http://schemas.microsoft.com/office/powerpoint/2010/main" val="21783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534" y="1905000"/>
            <a:ext cx="5379013" cy="4495800"/>
          </a:xfrm>
          <a:prstGeom prst="rect">
            <a:avLst/>
          </a:prstGeom>
        </p:spPr>
      </p:pic>
      <p:sp>
        <p:nvSpPr>
          <p:cNvPr id="24577" name="Title 1"/>
          <p:cNvSpPr>
            <a:spLocks noGrp="1"/>
          </p:cNvSpPr>
          <p:nvPr>
            <p:ph type="title"/>
          </p:nvPr>
        </p:nvSpPr>
        <p:spPr/>
        <p:txBody>
          <a:bodyPr/>
          <a:lstStyle/>
          <a:p>
            <a:r>
              <a:rPr lang="en-US">
                <a:ea typeface="ＭＳ Ｐゴシック" pitchFamily="34" charset="-128"/>
              </a:rPr>
              <a:t>Factor Zoo I</a:t>
            </a:r>
          </a:p>
        </p:txBody>
      </p:sp>
      <p:sp>
        <p:nvSpPr>
          <p:cNvPr id="20483" name="Content Placeholder 2"/>
          <p:cNvSpPr>
            <a:spLocks noGrp="1"/>
          </p:cNvSpPr>
          <p:nvPr>
            <p:ph idx="1"/>
          </p:nvPr>
        </p:nvSpPr>
        <p:spPr>
          <a:xfrm>
            <a:off x="152400" y="1219200"/>
            <a:ext cx="4343400" cy="4906963"/>
          </a:xfrm>
        </p:spPr>
        <p:txBody>
          <a:bodyPr/>
          <a:lstStyle/>
          <a:p>
            <a:endParaRPr lang="en-US" sz="2400" dirty="0">
              <a:ea typeface="ＭＳ Ｐゴシック" pitchFamily="34" charset="-128"/>
              <a:cs typeface="Calibri" pitchFamily="34" charset="0"/>
            </a:endParaRPr>
          </a:p>
          <a:p>
            <a:r>
              <a:rPr lang="en-US" sz="2400" dirty="0">
                <a:ea typeface="ＭＳ Ｐゴシック" pitchFamily="34" charset="-128"/>
                <a:cs typeface="Calibri" pitchFamily="34" charset="0"/>
              </a:rPr>
              <a:t>Joint distribution: P(X,Y)</a:t>
            </a:r>
          </a:p>
          <a:p>
            <a:pPr lvl="1"/>
            <a:r>
              <a:rPr lang="en-US" sz="2000" dirty="0">
                <a:ea typeface="ＭＳ Ｐゴシック" pitchFamily="34" charset="-128"/>
                <a:cs typeface="Calibri" pitchFamily="34" charset="0"/>
              </a:rPr>
              <a:t>Entries P(</a:t>
            </a:r>
            <a:r>
              <a:rPr lang="en-US" sz="2000" dirty="0" err="1">
                <a:ea typeface="ＭＳ Ｐゴシック" pitchFamily="34" charset="-128"/>
                <a:cs typeface="Calibri" pitchFamily="34" charset="0"/>
              </a:rPr>
              <a:t>x,y</a:t>
            </a:r>
            <a:r>
              <a:rPr lang="en-US" sz="2000" dirty="0">
                <a:ea typeface="ＭＳ Ｐゴシック" pitchFamily="34" charset="-128"/>
                <a:cs typeface="Calibri" pitchFamily="34" charset="0"/>
              </a:rPr>
              <a:t>) for all x, y</a:t>
            </a:r>
          </a:p>
          <a:p>
            <a:pPr lvl="1"/>
            <a:r>
              <a:rPr lang="en-US" sz="2000" dirty="0">
                <a:ea typeface="ＭＳ Ｐゴシック" pitchFamily="34" charset="-128"/>
                <a:cs typeface="Calibri" pitchFamily="34" charset="0"/>
              </a:rPr>
              <a:t>Sums to 1</a:t>
            </a:r>
          </a:p>
          <a:p>
            <a:endParaRPr lang="en-US" sz="2400" dirty="0">
              <a:ea typeface="ＭＳ Ｐゴシック" pitchFamily="34" charset="-128"/>
              <a:cs typeface="Calibri" pitchFamily="34" charset="0"/>
            </a:endParaRPr>
          </a:p>
          <a:p>
            <a:endParaRPr lang="en-US" sz="2400" dirty="0">
              <a:ea typeface="ＭＳ Ｐゴシック" pitchFamily="34" charset="-128"/>
              <a:cs typeface="Calibri" pitchFamily="34" charset="0"/>
            </a:endParaRPr>
          </a:p>
          <a:p>
            <a:r>
              <a:rPr lang="en-US" sz="2400" dirty="0">
                <a:ea typeface="ＭＳ Ｐゴシック" pitchFamily="34" charset="-128"/>
                <a:cs typeface="Calibri" pitchFamily="34" charset="0"/>
              </a:rPr>
              <a:t>Selected joint: P(</a:t>
            </a:r>
            <a:r>
              <a:rPr lang="en-US" sz="2400" dirty="0" err="1">
                <a:ea typeface="ＭＳ Ｐゴシック" pitchFamily="34" charset="-128"/>
                <a:cs typeface="Calibri" pitchFamily="34" charset="0"/>
              </a:rPr>
              <a:t>x,Y</a:t>
            </a:r>
            <a:r>
              <a:rPr lang="en-US" sz="2400" dirty="0">
                <a:ea typeface="ＭＳ Ｐゴシック" pitchFamily="34" charset="-128"/>
                <a:cs typeface="Calibri" pitchFamily="34" charset="0"/>
              </a:rPr>
              <a:t>)</a:t>
            </a:r>
          </a:p>
          <a:p>
            <a:pPr lvl="1"/>
            <a:r>
              <a:rPr lang="en-US" sz="2000" dirty="0">
                <a:ea typeface="ＭＳ Ｐゴシック" pitchFamily="34" charset="-128"/>
                <a:cs typeface="Calibri" pitchFamily="34" charset="0"/>
              </a:rPr>
              <a:t>A slice of the joint distribution</a:t>
            </a:r>
          </a:p>
          <a:p>
            <a:pPr lvl="1"/>
            <a:r>
              <a:rPr lang="en-US" sz="2000" dirty="0">
                <a:ea typeface="ＭＳ Ｐゴシック" pitchFamily="34" charset="-128"/>
                <a:cs typeface="Calibri" pitchFamily="34" charset="0"/>
              </a:rPr>
              <a:t>Entries P(</a:t>
            </a:r>
            <a:r>
              <a:rPr lang="en-US" sz="2000" dirty="0" err="1">
                <a:ea typeface="ＭＳ Ｐゴシック" pitchFamily="34" charset="-128"/>
                <a:cs typeface="Calibri" pitchFamily="34" charset="0"/>
              </a:rPr>
              <a:t>x,y</a:t>
            </a:r>
            <a:r>
              <a:rPr lang="en-US" sz="2000" dirty="0">
                <a:ea typeface="ＭＳ Ｐゴシック" pitchFamily="34" charset="-128"/>
                <a:cs typeface="Calibri" pitchFamily="34" charset="0"/>
              </a:rPr>
              <a:t>) for fixed x, all y</a:t>
            </a:r>
          </a:p>
          <a:p>
            <a:pPr lvl="1"/>
            <a:r>
              <a:rPr lang="en-US" sz="2000" dirty="0">
                <a:ea typeface="ＭＳ Ｐゴシック" pitchFamily="34" charset="-128"/>
                <a:cs typeface="Calibri" pitchFamily="34" charset="0"/>
              </a:rPr>
              <a:t>Sums to P(x)</a:t>
            </a:r>
          </a:p>
          <a:p>
            <a:pPr lvl="1"/>
            <a:endParaRPr lang="en-US" sz="2000" dirty="0">
              <a:ea typeface="ＭＳ Ｐゴシック" pitchFamily="34" charset="-128"/>
              <a:cs typeface="Calibri" pitchFamily="34" charset="0"/>
            </a:endParaRPr>
          </a:p>
          <a:p>
            <a:r>
              <a:rPr lang="en-US" sz="2400" dirty="0">
                <a:ea typeface="ＭＳ Ｐゴシック" pitchFamily="34" charset="-128"/>
                <a:cs typeface="Calibri" pitchFamily="34" charset="0"/>
              </a:rPr>
              <a:t>Number of capitals = dimensionality of the table</a:t>
            </a:r>
          </a:p>
        </p:txBody>
      </p:sp>
      <p:graphicFrame>
        <p:nvGraphicFramePr>
          <p:cNvPr id="5" name="Group 4"/>
          <p:cNvGraphicFramePr>
            <a:graphicFrameLocks noGrp="1"/>
          </p:cNvGraphicFramePr>
          <p:nvPr>
            <p:extLst>
              <p:ext uri="{D42A27DB-BD31-4B8C-83A1-F6EECF244321}">
                <p14:modId xmlns:p14="http://schemas.microsoft.com/office/powerpoint/2010/main" val="195395119"/>
              </p:ext>
            </p:extLst>
          </p:nvPr>
        </p:nvGraphicFramePr>
        <p:xfrm>
          <a:off x="4572000" y="1800225"/>
          <a:ext cx="2209800" cy="1854201"/>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4606" name="Picture 6"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075238" y="1371600"/>
            <a:ext cx="117951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Group 4"/>
          <p:cNvGraphicFramePr>
            <a:graphicFrameLocks noGrp="1"/>
          </p:cNvGraphicFramePr>
          <p:nvPr>
            <p:extLst>
              <p:ext uri="{D42A27DB-BD31-4B8C-83A1-F6EECF244321}">
                <p14:modId xmlns:p14="http://schemas.microsoft.com/office/powerpoint/2010/main" val="1607615990"/>
              </p:ext>
            </p:extLst>
          </p:nvPr>
        </p:nvGraphicFramePr>
        <p:xfrm>
          <a:off x="4648200" y="4543425"/>
          <a:ext cx="2209800" cy="1112838"/>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0530" name="Picture 9"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973638" y="4114800"/>
            <a:ext cx="153511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5200" y="4281435"/>
            <a:ext cx="4216657" cy="2576564"/>
          </a:xfrm>
          <a:prstGeom prst="rect">
            <a:avLst/>
          </a:prstGeom>
        </p:spPr>
      </p:pic>
      <p:sp>
        <p:nvSpPr>
          <p:cNvPr id="26625" name="Title 1"/>
          <p:cNvSpPr>
            <a:spLocks noGrp="1"/>
          </p:cNvSpPr>
          <p:nvPr>
            <p:ph type="title"/>
          </p:nvPr>
        </p:nvSpPr>
        <p:spPr/>
        <p:txBody>
          <a:bodyPr/>
          <a:lstStyle/>
          <a:p>
            <a:r>
              <a:rPr lang="en-US">
                <a:latin typeface="Calibri"/>
                <a:ea typeface="ＭＳ Ｐゴシック" pitchFamily="34" charset="-128"/>
                <a:cs typeface="Calibri"/>
              </a:rPr>
              <a:t>Factor Zoo II</a:t>
            </a:r>
          </a:p>
        </p:txBody>
      </p:sp>
      <p:sp>
        <p:nvSpPr>
          <p:cNvPr id="21507" name="Content Placeholder 2"/>
          <p:cNvSpPr>
            <a:spLocks noGrp="1"/>
          </p:cNvSpPr>
          <p:nvPr>
            <p:ph idx="1"/>
          </p:nvPr>
        </p:nvSpPr>
        <p:spPr>
          <a:xfrm>
            <a:off x="152400" y="1632744"/>
            <a:ext cx="4191000" cy="4615656"/>
          </a:xfrm>
        </p:spPr>
        <p:txBody>
          <a:bodyPr/>
          <a:lstStyle/>
          <a:p>
            <a:r>
              <a:rPr lang="en-US" sz="2400" dirty="0">
                <a:latin typeface="Calibri"/>
                <a:ea typeface="ＭＳ Ｐゴシック" pitchFamily="34" charset="-128"/>
                <a:cs typeface="Calibri"/>
              </a:rPr>
              <a:t>Single conditional: P(Y | x)</a:t>
            </a:r>
          </a:p>
          <a:p>
            <a:pPr lvl="1"/>
            <a:r>
              <a:rPr lang="en-US" sz="2000" dirty="0">
                <a:latin typeface="Calibri"/>
                <a:ea typeface="ＭＳ Ｐゴシック" pitchFamily="34" charset="-128"/>
                <a:cs typeface="Calibri"/>
              </a:rPr>
              <a:t>Entries P(y | x) for fixed x, all y</a:t>
            </a:r>
          </a:p>
          <a:p>
            <a:pPr lvl="1"/>
            <a:r>
              <a:rPr lang="en-US" sz="2000" dirty="0">
                <a:latin typeface="Calibri"/>
                <a:ea typeface="ＭＳ Ｐゴシック" pitchFamily="34" charset="-128"/>
                <a:cs typeface="Calibri"/>
              </a:rPr>
              <a:t>Sums to 1</a:t>
            </a: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r>
              <a:rPr lang="en-US" sz="2400" dirty="0">
                <a:latin typeface="Calibri"/>
                <a:ea typeface="ＭＳ Ｐゴシック" pitchFamily="34" charset="-128"/>
                <a:cs typeface="Calibri"/>
              </a:rPr>
              <a:t>Family of conditionals: </a:t>
            </a:r>
          </a:p>
          <a:p>
            <a:pPr>
              <a:buNone/>
            </a:pPr>
            <a:r>
              <a:rPr lang="en-US" sz="2400" dirty="0">
                <a:latin typeface="Calibri"/>
                <a:ea typeface="ＭＳ Ｐゴシック" pitchFamily="34" charset="-128"/>
                <a:cs typeface="Calibri"/>
              </a:rPr>
              <a:t>	P(X |Y)</a:t>
            </a:r>
          </a:p>
          <a:p>
            <a:pPr lvl="1"/>
            <a:r>
              <a:rPr lang="en-US" sz="2000" dirty="0">
                <a:latin typeface="Calibri"/>
                <a:ea typeface="ＭＳ Ｐゴシック" pitchFamily="34" charset="-128"/>
                <a:cs typeface="Calibri"/>
              </a:rPr>
              <a:t>Multiple conditionals</a:t>
            </a:r>
          </a:p>
          <a:p>
            <a:pPr lvl="1"/>
            <a:r>
              <a:rPr lang="en-US" sz="2000" dirty="0">
                <a:latin typeface="Calibri"/>
                <a:ea typeface="ＭＳ Ｐゴシック" pitchFamily="34" charset="-128"/>
                <a:cs typeface="Calibri"/>
              </a:rPr>
              <a:t>Entries P(x | y) for all x, y</a:t>
            </a:r>
          </a:p>
          <a:p>
            <a:pPr lvl="1"/>
            <a:r>
              <a:rPr lang="en-US" sz="2000" dirty="0">
                <a:latin typeface="Calibri"/>
                <a:ea typeface="ＭＳ Ｐゴシック" pitchFamily="34" charset="-128"/>
                <a:cs typeface="Calibri"/>
              </a:rPr>
              <a:t>Sums to |Y|</a:t>
            </a: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p:txBody>
      </p:sp>
      <p:graphicFrame>
        <p:nvGraphicFramePr>
          <p:cNvPr id="5" name="Group 4"/>
          <p:cNvGraphicFramePr>
            <a:graphicFrameLocks noGrp="1"/>
          </p:cNvGraphicFramePr>
          <p:nvPr>
            <p:extLst>
              <p:ext uri="{D42A27DB-BD31-4B8C-83A1-F6EECF244321}">
                <p14:modId xmlns:p14="http://schemas.microsoft.com/office/powerpoint/2010/main" val="828333660"/>
              </p:ext>
            </p:extLst>
          </p:nvPr>
        </p:nvGraphicFramePr>
        <p:xfrm>
          <a:off x="8001000" y="4648200"/>
          <a:ext cx="2209800" cy="1854201"/>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6654" name="Picture 8" descr="txp_fig"/>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520112" y="4219575"/>
            <a:ext cx="1147763"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Group 4"/>
          <p:cNvGraphicFramePr>
            <a:graphicFrameLocks noGrp="1"/>
          </p:cNvGraphicFramePr>
          <p:nvPr>
            <p:extLst>
              <p:ext uri="{D42A27DB-BD31-4B8C-83A1-F6EECF244321}">
                <p14:modId xmlns:p14="http://schemas.microsoft.com/office/powerpoint/2010/main" val="2940292908"/>
              </p:ext>
            </p:extLst>
          </p:nvPr>
        </p:nvGraphicFramePr>
        <p:xfrm>
          <a:off x="8991600" y="2286000"/>
          <a:ext cx="2209800" cy="1112838"/>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1554" name="Picture 16" descr="txp_fig"/>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9345613" y="1857375"/>
            <a:ext cx="1477962"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ight Brace 10"/>
          <p:cNvSpPr/>
          <p:nvPr/>
        </p:nvSpPr>
        <p:spPr>
          <a:xfrm>
            <a:off x="10287000" y="5054600"/>
            <a:ext cx="1524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sp>
        <p:nvSpPr>
          <p:cNvPr id="12" name="Right Brace 11"/>
          <p:cNvSpPr/>
          <p:nvPr/>
        </p:nvSpPr>
        <p:spPr>
          <a:xfrm>
            <a:off x="10287000" y="5816600"/>
            <a:ext cx="1524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pic>
        <p:nvPicPr>
          <p:cNvPr id="21557" name="Picture 13" descr="txp_fig"/>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15612" y="6037263"/>
            <a:ext cx="147637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58" name="Picture 15" descr="txp_fig"/>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0591800" y="5283200"/>
            <a:ext cx="13716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62400" y="1439334"/>
            <a:ext cx="3505200" cy="2570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Calibri"/>
                <a:ea typeface="ＭＳ Ｐゴシック" pitchFamily="34" charset="-128"/>
                <a:cs typeface="Calibri"/>
              </a:rPr>
              <a:t>Factor Zoo III</a:t>
            </a:r>
          </a:p>
        </p:txBody>
      </p:sp>
      <p:sp>
        <p:nvSpPr>
          <p:cNvPr id="22531" name="Content Placeholder 2"/>
          <p:cNvSpPr>
            <a:spLocks noGrp="1"/>
          </p:cNvSpPr>
          <p:nvPr>
            <p:ph idx="1"/>
          </p:nvPr>
        </p:nvSpPr>
        <p:spPr>
          <a:xfrm>
            <a:off x="457200" y="1600200"/>
            <a:ext cx="3733800" cy="4525963"/>
          </a:xfrm>
        </p:spPr>
        <p:txBody>
          <a:bodyPr/>
          <a:lstStyle/>
          <a:p>
            <a:r>
              <a:rPr lang="en-US" sz="2400" dirty="0">
                <a:latin typeface="Calibri"/>
                <a:ea typeface="ＭＳ Ｐゴシック" pitchFamily="34" charset="-128"/>
                <a:cs typeface="Calibri"/>
              </a:rPr>
              <a:t>Specified family: P( y | X )</a:t>
            </a:r>
          </a:p>
          <a:p>
            <a:pPr lvl="1"/>
            <a:r>
              <a:rPr lang="en-US" sz="2000" dirty="0">
                <a:latin typeface="Calibri"/>
                <a:ea typeface="ＭＳ Ｐゴシック" pitchFamily="34" charset="-128"/>
                <a:cs typeface="Calibri"/>
              </a:rPr>
              <a:t>Entries P(y | x) for fixed y,</a:t>
            </a:r>
          </a:p>
          <a:p>
            <a:pPr lvl="1">
              <a:buFont typeface="Wingdings" pitchFamily="2" charset="2"/>
              <a:buNone/>
            </a:pPr>
            <a:r>
              <a:rPr lang="en-US" sz="2000" dirty="0">
                <a:latin typeface="Calibri"/>
                <a:ea typeface="ＭＳ Ｐゴシック" pitchFamily="34" charset="-128"/>
                <a:cs typeface="Calibri"/>
              </a:rPr>
              <a:t>	but for all x</a:t>
            </a:r>
          </a:p>
          <a:p>
            <a:pPr lvl="1"/>
            <a:r>
              <a:rPr lang="en-US" sz="2000" dirty="0">
                <a:latin typeface="Calibri"/>
                <a:ea typeface="ＭＳ Ｐゴシック" pitchFamily="34" charset="-128"/>
                <a:cs typeface="Calibri"/>
              </a:rPr>
              <a:t>Sums to … who knows!</a:t>
            </a: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p:txBody>
      </p:sp>
      <p:graphicFrame>
        <p:nvGraphicFramePr>
          <p:cNvPr id="8" name="Group 4"/>
          <p:cNvGraphicFramePr>
            <a:graphicFrameLocks noGrp="1"/>
          </p:cNvGraphicFramePr>
          <p:nvPr>
            <p:extLst>
              <p:ext uri="{D42A27DB-BD31-4B8C-83A1-F6EECF244321}">
                <p14:modId xmlns:p14="http://schemas.microsoft.com/office/powerpoint/2010/main" val="1553220195"/>
              </p:ext>
            </p:extLst>
          </p:nvPr>
        </p:nvGraphicFramePr>
        <p:xfrm>
          <a:off x="838200" y="4343400"/>
          <a:ext cx="2209800" cy="1112838"/>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7670" name="Picture 12" descr="txp_fi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222375" y="3914775"/>
            <a:ext cx="1417638"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ight Brace 10"/>
          <p:cNvSpPr/>
          <p:nvPr/>
        </p:nvSpPr>
        <p:spPr>
          <a:xfrm>
            <a:off x="3124200" y="4724400"/>
            <a:ext cx="128588" cy="381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sp>
        <p:nvSpPr>
          <p:cNvPr id="12" name="Right Brace 11"/>
          <p:cNvSpPr/>
          <p:nvPr/>
        </p:nvSpPr>
        <p:spPr>
          <a:xfrm>
            <a:off x="3124200" y="5105400"/>
            <a:ext cx="128588" cy="381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pic>
        <p:nvPicPr>
          <p:cNvPr id="22554" name="Picture 17" descr="txp_fi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4724400"/>
            <a:ext cx="1655763"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55" name="Picture 19" descr="txp_fig"/>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5173663"/>
            <a:ext cx="1744663"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0" y="1656962"/>
            <a:ext cx="6723552" cy="4219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a:ea typeface="ＭＳ Ｐゴシック" pitchFamily="34" charset="-128"/>
              </a:rPr>
              <a:t>Factor Zoo Summary</a:t>
            </a:r>
          </a:p>
        </p:txBody>
      </p:sp>
      <p:sp>
        <p:nvSpPr>
          <p:cNvPr id="13" name="Content Placeholder 2"/>
          <p:cNvSpPr txBox="1">
            <a:spLocks/>
          </p:cNvSpPr>
          <p:nvPr/>
        </p:nvSpPr>
        <p:spPr bwMode="auto">
          <a:xfrm>
            <a:off x="1447800" y="1524000"/>
            <a:ext cx="9525000" cy="22098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400" dirty="0">
                <a:ea typeface="ＭＳ Ｐゴシック" pitchFamily="34" charset="-128"/>
              </a:rPr>
              <a:t>In general, when we write P(Y</a:t>
            </a:r>
            <a:r>
              <a:rPr lang="en-US" sz="2400" baseline="-25000" dirty="0">
                <a:ea typeface="ＭＳ Ｐゴシック" pitchFamily="34" charset="-128"/>
              </a:rPr>
              <a:t>1</a:t>
            </a:r>
            <a:r>
              <a:rPr lang="en-US" sz="2400" dirty="0">
                <a:ea typeface="ＭＳ Ｐゴシック" pitchFamily="34" charset="-128"/>
              </a:rPr>
              <a:t> … Y</a:t>
            </a:r>
            <a:r>
              <a:rPr lang="en-US" sz="2400" baseline="-25000" dirty="0">
                <a:ea typeface="ＭＳ Ｐゴシック" pitchFamily="34" charset="-128"/>
              </a:rPr>
              <a:t>N</a:t>
            </a:r>
            <a:r>
              <a:rPr lang="en-US" sz="2400" dirty="0">
                <a:ea typeface="ＭＳ Ｐゴシック" pitchFamily="34" charset="-128"/>
              </a:rPr>
              <a:t> | X</a:t>
            </a:r>
            <a:r>
              <a:rPr lang="en-US" sz="2400" baseline="-25000" dirty="0">
                <a:ea typeface="ＭＳ Ｐゴシック" pitchFamily="34" charset="-128"/>
              </a:rPr>
              <a:t>1</a:t>
            </a:r>
            <a:r>
              <a:rPr lang="en-US" sz="2400" dirty="0">
                <a:ea typeface="ＭＳ Ｐゴシック" pitchFamily="34" charset="-128"/>
              </a:rPr>
              <a:t> … X</a:t>
            </a:r>
            <a:r>
              <a:rPr lang="en-US" sz="2400" baseline="-25000" dirty="0">
                <a:ea typeface="ＭＳ Ｐゴシック" pitchFamily="34" charset="-128"/>
              </a:rPr>
              <a:t>M</a:t>
            </a:r>
            <a:r>
              <a:rPr lang="en-US" sz="2400" dirty="0">
                <a:ea typeface="ＭＳ Ｐゴシック" pitchFamily="34" charset="-128"/>
              </a:rPr>
              <a:t>)</a:t>
            </a:r>
          </a:p>
          <a:p>
            <a:pPr lvl="5"/>
            <a:endParaRPr lang="en-US" sz="1200" dirty="0">
              <a:ea typeface="ＭＳ Ｐゴシック" pitchFamily="34" charset="-128"/>
            </a:endParaRPr>
          </a:p>
          <a:p>
            <a:pPr lvl="1"/>
            <a:r>
              <a:rPr lang="en-US" sz="2000" dirty="0">
                <a:ea typeface="ＭＳ Ｐゴシック" pitchFamily="34" charset="-128"/>
              </a:rPr>
              <a:t>It is a </a:t>
            </a:r>
            <a:r>
              <a:rPr lang="ja-JP" altLang="en-US" sz="2000" dirty="0">
                <a:ea typeface="ＭＳ Ｐゴシック" pitchFamily="34" charset="-128"/>
              </a:rPr>
              <a:t>“</a:t>
            </a:r>
            <a:r>
              <a:rPr lang="en-US" altLang="ja-JP" sz="2000" dirty="0">
                <a:ea typeface="ＭＳ Ｐゴシック" pitchFamily="34" charset="-128"/>
              </a:rPr>
              <a:t>factor,</a:t>
            </a:r>
            <a:r>
              <a:rPr lang="ja-JP" altLang="en-US" sz="2000" dirty="0">
                <a:ea typeface="ＭＳ Ｐゴシック" pitchFamily="34" charset="-128"/>
              </a:rPr>
              <a:t>”</a:t>
            </a:r>
            <a:r>
              <a:rPr lang="en-US" altLang="ja-JP" sz="2000" dirty="0">
                <a:ea typeface="ＭＳ Ｐゴシック" pitchFamily="34" charset="-128"/>
              </a:rPr>
              <a:t> a multi-dimensional array</a:t>
            </a:r>
          </a:p>
          <a:p>
            <a:pPr lvl="5"/>
            <a:endParaRPr lang="en-US" altLang="ja-JP" sz="1200" dirty="0">
              <a:ea typeface="ＭＳ Ｐゴシック" pitchFamily="34" charset="-128"/>
            </a:endParaRPr>
          </a:p>
          <a:p>
            <a:pPr lvl="1"/>
            <a:r>
              <a:rPr lang="en-US" sz="2000" dirty="0">
                <a:ea typeface="ＭＳ Ｐゴシック" pitchFamily="34" charset="-128"/>
              </a:rPr>
              <a:t>Its values are P(y</a:t>
            </a:r>
            <a:r>
              <a:rPr lang="en-US" sz="2000" baseline="-25000" dirty="0">
                <a:ea typeface="ＭＳ Ｐゴシック" pitchFamily="34" charset="-128"/>
              </a:rPr>
              <a:t>1</a:t>
            </a:r>
            <a:r>
              <a:rPr lang="en-US" sz="2000" dirty="0">
                <a:ea typeface="ＭＳ Ｐゴシック" pitchFamily="34" charset="-128"/>
              </a:rPr>
              <a:t> … </a:t>
            </a:r>
            <a:r>
              <a:rPr lang="en-US" sz="2000" dirty="0" err="1">
                <a:ea typeface="ＭＳ Ｐゴシック" pitchFamily="34" charset="-128"/>
              </a:rPr>
              <a:t>y</a:t>
            </a:r>
            <a:r>
              <a:rPr lang="en-US" sz="2000" baseline="-25000" dirty="0" err="1">
                <a:ea typeface="ＭＳ Ｐゴシック" pitchFamily="34" charset="-128"/>
              </a:rPr>
              <a:t>N</a:t>
            </a:r>
            <a:r>
              <a:rPr lang="en-US" sz="2000" dirty="0">
                <a:ea typeface="ＭＳ Ｐゴシック" pitchFamily="34" charset="-128"/>
              </a:rPr>
              <a:t> | x</a:t>
            </a:r>
            <a:r>
              <a:rPr lang="en-US" sz="2000" baseline="-25000" dirty="0">
                <a:ea typeface="ＭＳ Ｐゴシック" pitchFamily="34" charset="-128"/>
              </a:rPr>
              <a:t>1</a:t>
            </a:r>
            <a:r>
              <a:rPr lang="en-US" sz="2000" dirty="0">
                <a:ea typeface="ＭＳ Ｐゴシック" pitchFamily="34" charset="-128"/>
              </a:rPr>
              <a:t> … </a:t>
            </a:r>
            <a:r>
              <a:rPr lang="en-US" sz="2000" dirty="0" err="1">
                <a:ea typeface="ＭＳ Ｐゴシック" pitchFamily="34" charset="-128"/>
              </a:rPr>
              <a:t>x</a:t>
            </a:r>
            <a:r>
              <a:rPr lang="en-US" sz="2000" baseline="-25000" dirty="0" err="1">
                <a:ea typeface="ＭＳ Ｐゴシック" pitchFamily="34" charset="-128"/>
              </a:rPr>
              <a:t>M</a:t>
            </a:r>
            <a:r>
              <a:rPr lang="en-US" sz="2000" dirty="0">
                <a:ea typeface="ＭＳ Ｐゴシック" pitchFamily="34" charset="-128"/>
              </a:rPr>
              <a:t>)</a:t>
            </a:r>
          </a:p>
          <a:p>
            <a:pPr lvl="6"/>
            <a:endParaRPr lang="en-US" sz="1200" dirty="0">
              <a:ea typeface="ＭＳ Ｐゴシック" pitchFamily="34" charset="-128"/>
            </a:endParaRPr>
          </a:p>
          <a:p>
            <a:pPr lvl="1"/>
            <a:r>
              <a:rPr lang="en-US" sz="2000" dirty="0">
                <a:ea typeface="ＭＳ Ｐゴシック" pitchFamily="34" charset="-128"/>
              </a:rPr>
              <a:t>Any assigned (=lower-case) X or Y is a dimension missing (selected) from the array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749989"/>
            <a:ext cx="2666999" cy="19556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941" y="4724400"/>
            <a:ext cx="3157059" cy="19811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4770598"/>
            <a:ext cx="3416121" cy="20874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724400"/>
            <a:ext cx="2514599" cy="2101712"/>
          </a:xfrm>
          <a:prstGeom prst="rect">
            <a:avLst/>
          </a:prstGeom>
        </p:spPr>
      </p:pic>
    </p:spTree>
    <p:extLst>
      <p:ext uri="{BB962C8B-B14F-4D97-AF65-F5344CB8AC3E}">
        <p14:creationId xmlns:p14="http://schemas.microsoft.com/office/powerpoint/2010/main" val="334084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
        <p:nvSpPr>
          <p:cNvPr id="25" name="Rectangle 3">
            <a:extLst>
              <a:ext uri="{FF2B5EF4-FFF2-40B4-BE49-F238E27FC236}">
                <a16:creationId xmlns:a16="http://schemas.microsoft.com/office/drawing/2014/main" id="{AF771743-F698-2047-BABA-DA093E8B4141}"/>
              </a:ext>
            </a:extLst>
          </p:cNvPr>
          <p:cNvSpPr txBox="1">
            <a:spLocks noChangeArrowheads="1"/>
          </p:cNvSpPr>
          <p:nvPr/>
        </p:nvSpPr>
        <p:spPr bwMode="auto">
          <a:xfrm>
            <a:off x="5488658" y="5818341"/>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Compute joint</a:t>
            </a:r>
          </a:p>
        </p:txBody>
      </p:sp>
      <p:sp>
        <p:nvSpPr>
          <p:cNvPr id="26" name="Rectangle 3">
            <a:extLst>
              <a:ext uri="{FF2B5EF4-FFF2-40B4-BE49-F238E27FC236}">
                <a16:creationId xmlns:a16="http://schemas.microsoft.com/office/drawing/2014/main" id="{D7FE08FA-5CB2-5B43-8317-D0D27E1D487F}"/>
              </a:ext>
            </a:extLst>
          </p:cNvPr>
          <p:cNvSpPr txBox="1">
            <a:spLocks noChangeArrowheads="1"/>
          </p:cNvSpPr>
          <p:nvPr/>
        </p:nvSpPr>
        <p:spPr bwMode="auto">
          <a:xfrm>
            <a:off x="2675288" y="6567194"/>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Sum out hidden variables</a:t>
            </a:r>
          </a:p>
        </p:txBody>
      </p:sp>
    </p:spTree>
    <p:extLst>
      <p:ext uri="{BB962C8B-B14F-4D97-AF65-F5344CB8AC3E}">
        <p14:creationId xmlns:p14="http://schemas.microsoft.com/office/powerpoint/2010/main" val="301819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ea typeface="ＭＳ Ｐゴシック" pitchFamily="34" charset="-128"/>
              </a:rPr>
              <a:t>Example: Traffic Domain</a:t>
            </a:r>
          </a:p>
        </p:txBody>
      </p:sp>
      <p:sp>
        <p:nvSpPr>
          <p:cNvPr id="28674" name="Content Placeholder 2"/>
          <p:cNvSpPr>
            <a:spLocks noGrp="1"/>
          </p:cNvSpPr>
          <p:nvPr>
            <p:ph idx="1"/>
          </p:nvPr>
        </p:nvSpPr>
        <p:spPr>
          <a:xfrm>
            <a:off x="1600200" y="1600199"/>
            <a:ext cx="10185400" cy="4525965"/>
          </a:xfrm>
        </p:spPr>
        <p:txBody>
          <a:bodyPr/>
          <a:lstStyle/>
          <a:p>
            <a:r>
              <a:rPr lang="en-US" dirty="0">
                <a:ea typeface="ＭＳ Ｐゴシック" pitchFamily="34" charset="-128"/>
              </a:rPr>
              <a:t>Random Variables</a:t>
            </a:r>
          </a:p>
          <a:p>
            <a:pPr lvl="1"/>
            <a:r>
              <a:rPr lang="en-US" dirty="0">
                <a:ea typeface="ＭＳ Ｐゴシック" pitchFamily="34" charset="-128"/>
              </a:rPr>
              <a:t>R: Raining</a:t>
            </a:r>
          </a:p>
          <a:p>
            <a:pPr lvl="1"/>
            <a:r>
              <a:rPr lang="en-US" dirty="0">
                <a:ea typeface="ＭＳ Ｐゴシック" pitchFamily="34" charset="-128"/>
              </a:rPr>
              <a:t>T: Traffic</a:t>
            </a:r>
          </a:p>
          <a:p>
            <a:pPr lvl="1"/>
            <a:r>
              <a:rPr lang="en-US" dirty="0">
                <a:ea typeface="ＭＳ Ｐゴシック" pitchFamily="34" charset="-128"/>
              </a:rPr>
              <a:t>L: Late for class!</a:t>
            </a:r>
          </a:p>
          <a:p>
            <a:pPr lvl="1"/>
            <a:endParaRPr lang="en-US" dirty="0">
              <a:ea typeface="ＭＳ Ｐゴシック" pitchFamily="34" charset="-128"/>
            </a:endParaRPr>
          </a:p>
        </p:txBody>
      </p:sp>
      <p:sp>
        <p:nvSpPr>
          <p:cNvPr id="28676" name="Oval 4"/>
          <p:cNvSpPr>
            <a:spLocks noChangeArrowheads="1"/>
          </p:cNvSpPr>
          <p:nvPr/>
        </p:nvSpPr>
        <p:spPr bwMode="auto">
          <a:xfrm>
            <a:off x="6172200" y="3200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28677" name="Oval 5"/>
          <p:cNvSpPr>
            <a:spLocks noChangeArrowheads="1"/>
          </p:cNvSpPr>
          <p:nvPr/>
        </p:nvSpPr>
        <p:spPr bwMode="auto">
          <a:xfrm>
            <a:off x="61722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28678" name="AutoShape 6"/>
          <p:cNvCxnSpPr>
            <a:cxnSpLocks noChangeShapeType="1"/>
            <a:stCxn id="28676" idx="4"/>
            <a:endCxn id="28677" idx="0"/>
          </p:cNvCxnSpPr>
          <p:nvPr/>
        </p:nvCxnSpPr>
        <p:spPr bwMode="auto">
          <a:xfrm rot="5400000">
            <a:off x="6172201" y="400050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8679" name="Oval 11"/>
          <p:cNvSpPr>
            <a:spLocks noChangeArrowheads="1"/>
          </p:cNvSpPr>
          <p:nvPr/>
        </p:nvSpPr>
        <p:spPr bwMode="auto">
          <a:xfrm>
            <a:off x="6173788" y="2133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28680" name="AutoShape 12"/>
          <p:cNvCxnSpPr>
            <a:cxnSpLocks noChangeShapeType="1"/>
            <a:stCxn id="28679" idx="4"/>
            <a:endCxn id="28676" idx="0"/>
          </p:cNvCxnSpPr>
          <p:nvPr/>
        </p:nvCxnSpPr>
        <p:spPr bwMode="auto">
          <a:xfrm rot="5400000">
            <a:off x="6172994" y="2932906"/>
            <a:ext cx="5334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20" name="Picture 19" descr="txp_fi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2895600"/>
            <a:ext cx="1058863"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txp_fi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135938" y="1565275"/>
            <a:ext cx="731837"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txp_fig.png"/>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auto">
          <a:xfrm>
            <a:off x="8045450" y="4800600"/>
            <a:ext cx="1030288" cy="313566"/>
          </a:xfrm>
          <a:prstGeom prst="rect">
            <a:avLst/>
          </a:prstGeom>
          <a:noFill/>
          <a:ln w="9525" cap="flat" cmpd="sng" algn="ctr">
            <a:no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aphicFrame>
        <p:nvGraphicFramePr>
          <p:cNvPr id="18" name="Table 17"/>
          <p:cNvGraphicFramePr>
            <a:graphicFrameLocks noGrp="1"/>
          </p:cNvGraphicFramePr>
          <p:nvPr>
            <p:extLst>
              <p:ext uri="{D42A27DB-BD31-4B8C-83A1-F6EECF244321}">
                <p14:modId xmlns:p14="http://schemas.microsoft.com/office/powerpoint/2010/main" val="785344271"/>
              </p:ext>
            </p:extLst>
          </p:nvPr>
        </p:nvGraphicFramePr>
        <p:xfrm>
          <a:off x="7924800" y="1946275"/>
          <a:ext cx="1219200" cy="568326"/>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84163">
                <a:tc>
                  <a:txBody>
                    <a:bodyPr/>
                    <a:lstStyle/>
                    <a:p>
                      <a:pPr algn="ctr" fontAlgn="b"/>
                      <a:r>
                        <a:rPr lang="en-US" sz="1800" b="0" i="0" u="none" strike="noStrike" dirty="0">
                          <a:solidFill>
                            <a:srgbClr val="000000"/>
                          </a:solidFill>
                          <a:latin typeface="Calibri" pitchFamily="34" charset="0"/>
                          <a:cs typeface="Calibri" pitchFamily="34" charset="0"/>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pitchFamily="34" charset="0"/>
                          <a:cs typeface="Calibri" pitchFamily="34" charset="0"/>
                        </a:rPr>
                        <a:t>0.1</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163">
                <a:tc>
                  <a:txBody>
                    <a:bodyPr/>
                    <a:lstStyle/>
                    <a:p>
                      <a:pPr algn="ctr" fontAlgn="b"/>
                      <a:r>
                        <a:rPr lang="en-US" sz="1800" b="0" i="0" u="none" strike="noStrike" dirty="0">
                          <a:solidFill>
                            <a:srgbClr val="000000"/>
                          </a:solidFill>
                          <a:latin typeface="Calibri" pitchFamily="34" charset="0"/>
                          <a:cs typeface="Calibri" pitchFamily="34" charset="0"/>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pitchFamily="34" charset="0"/>
                          <a:cs typeface="Calibri" pitchFamily="34" charset="0"/>
                        </a:rPr>
                        <a:t>0.9</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957270532"/>
              </p:ext>
            </p:extLst>
          </p:nvPr>
        </p:nvGraphicFramePr>
        <p:xfrm>
          <a:off x="7696200" y="3276600"/>
          <a:ext cx="1828800" cy="1135332"/>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232811574"/>
              </p:ext>
            </p:extLst>
          </p:nvPr>
        </p:nvGraphicFramePr>
        <p:xfrm>
          <a:off x="7696200" y="5229225"/>
          <a:ext cx="1828800" cy="1135332"/>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0.3</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Picture 3"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0" y="4254500"/>
            <a:ext cx="1828800" cy="469900"/>
          </a:xfrm>
          <a:prstGeom prst="rect">
            <a:avLst/>
          </a:prstGeom>
        </p:spPr>
      </p:pic>
      <p:pic>
        <p:nvPicPr>
          <p:cNvPr id="6" name="Picture 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6345" y="4936330"/>
            <a:ext cx="2049055" cy="731161"/>
          </a:xfrm>
          <a:prstGeom prst="rect">
            <a:avLst/>
          </a:prstGeom>
        </p:spPr>
      </p:pic>
      <p:pic>
        <p:nvPicPr>
          <p:cNvPr id="7" name="Picture 6"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1229" y="5864740"/>
            <a:ext cx="3051324" cy="688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itle 25"/>
          <p:cNvSpPr>
            <a:spLocks noGrp="1"/>
          </p:cNvSpPr>
          <p:nvPr>
            <p:ph type="title"/>
          </p:nvPr>
        </p:nvSpPr>
        <p:spPr/>
        <p:txBody>
          <a:bodyPr/>
          <a:lstStyle/>
          <a:p>
            <a:r>
              <a:rPr lang="en-US" dirty="0">
                <a:ea typeface="ＭＳ Ｐゴシック" pitchFamily="34" charset="-128"/>
              </a:rPr>
              <a:t>Inference by Enumeration: Procedural Outline</a:t>
            </a:r>
          </a:p>
        </p:txBody>
      </p:sp>
      <p:sp>
        <p:nvSpPr>
          <p:cNvPr id="23555" name="Rectangle 3"/>
          <p:cNvSpPr>
            <a:spLocks noGrp="1" noChangeArrowheads="1"/>
          </p:cNvSpPr>
          <p:nvPr>
            <p:ph idx="1"/>
          </p:nvPr>
        </p:nvSpPr>
        <p:spPr>
          <a:xfrm>
            <a:off x="457200" y="1371600"/>
            <a:ext cx="9296400" cy="4525963"/>
          </a:xfrm>
        </p:spPr>
        <p:txBody>
          <a:bodyPr/>
          <a:lstStyle/>
          <a:p>
            <a:r>
              <a:rPr lang="en-US" sz="2600" dirty="0">
                <a:ea typeface="ＭＳ Ｐゴシック" pitchFamily="34" charset="-128"/>
              </a:rPr>
              <a:t>Track objects called </a:t>
            </a:r>
            <a:r>
              <a:rPr lang="en-US" sz="2600" dirty="0">
                <a:solidFill>
                  <a:srgbClr val="CC0000"/>
                </a:solidFill>
                <a:ea typeface="ＭＳ Ｐゴシック" pitchFamily="34" charset="-128"/>
              </a:rPr>
              <a:t>factors</a:t>
            </a:r>
          </a:p>
          <a:p>
            <a:r>
              <a:rPr lang="en-US" sz="2600" dirty="0">
                <a:ea typeface="ＭＳ Ｐゴシック" pitchFamily="34" charset="-128"/>
              </a:rPr>
              <a:t>Initial factors are local CPTs (one per node)</a:t>
            </a:r>
          </a:p>
          <a:p>
            <a:endParaRPr lang="en-US" sz="2600" dirty="0">
              <a:ea typeface="ＭＳ Ｐゴシック" pitchFamily="34" charset="-128"/>
            </a:endParaRPr>
          </a:p>
          <a:p>
            <a:endParaRPr lang="en-US" sz="2600" dirty="0">
              <a:ea typeface="ＭＳ Ｐゴシック" pitchFamily="34" charset="-128"/>
            </a:endParaRPr>
          </a:p>
          <a:p>
            <a:endParaRPr lang="en-US" sz="2600" dirty="0">
              <a:ea typeface="ＭＳ Ｐゴシック" pitchFamily="34" charset="-128"/>
            </a:endParaRPr>
          </a:p>
          <a:p>
            <a:r>
              <a:rPr lang="en-US" sz="2600" dirty="0">
                <a:ea typeface="ＭＳ Ｐゴシック" pitchFamily="34" charset="-128"/>
              </a:rPr>
              <a:t>Any known values are selected</a:t>
            </a:r>
          </a:p>
          <a:p>
            <a:pPr lvl="1"/>
            <a:r>
              <a:rPr lang="en-US" sz="2200" dirty="0">
                <a:ea typeface="ＭＳ Ｐゴシック" pitchFamily="34" charset="-128"/>
              </a:rPr>
              <a:t>E.g. if we know                  , the initial factors are</a:t>
            </a:r>
          </a:p>
          <a:p>
            <a:pPr lvl="1"/>
            <a:endParaRPr lang="en-US" sz="2200" dirty="0">
              <a:ea typeface="ＭＳ Ｐゴシック" pitchFamily="34" charset="-128"/>
            </a:endParaRPr>
          </a:p>
          <a:p>
            <a:pPr lvl="1"/>
            <a:endParaRPr lang="en-US" sz="2200" dirty="0">
              <a:ea typeface="ＭＳ Ｐゴシック" pitchFamily="34" charset="-128"/>
            </a:endParaRPr>
          </a:p>
          <a:p>
            <a:pPr lvl="1"/>
            <a:endParaRPr lang="en-US" sz="2200" dirty="0">
              <a:ea typeface="ＭＳ Ｐゴシック" pitchFamily="34" charset="-128"/>
            </a:endParaRPr>
          </a:p>
          <a:p>
            <a:pPr lvl="1"/>
            <a:endParaRPr lang="en-US" sz="2200" dirty="0">
              <a:ea typeface="ＭＳ Ｐゴシック" pitchFamily="34" charset="-128"/>
            </a:endParaRPr>
          </a:p>
          <a:p>
            <a:r>
              <a:rPr lang="en-US" sz="2600" dirty="0">
                <a:ea typeface="ＭＳ Ｐゴシック" pitchFamily="34" charset="-128"/>
              </a:rPr>
              <a:t>Procedure: Join all factors, then sum out all hidden variables</a:t>
            </a:r>
          </a:p>
        </p:txBody>
      </p:sp>
      <p:pic>
        <p:nvPicPr>
          <p:cNvPr id="30" name="Picture 29" descr="txp_fig"/>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16075" y="2443163"/>
            <a:ext cx="7540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0" descr="txp_fig"/>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0738" y="2443163"/>
            <a:ext cx="1089025"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31" descr="txp_fig"/>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257800" y="2443163"/>
            <a:ext cx="1058863"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32" descr="txp_fig"/>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00200" y="4802188"/>
            <a:ext cx="7540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34" descr="txp_fig"/>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257800" y="4803775"/>
            <a:ext cx="1274763"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35" descr="txp_fig"/>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352800" y="4800600"/>
            <a:ext cx="1092200"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7" name="Table 36"/>
          <p:cNvGraphicFramePr>
            <a:graphicFrameLocks noGrp="1"/>
          </p:cNvGraphicFramePr>
          <p:nvPr/>
        </p:nvGraphicFramePr>
        <p:xfrm>
          <a:off x="1447800" y="2841625"/>
          <a:ext cx="1219200" cy="446088"/>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8" name="Table 37"/>
          <p:cNvGraphicFramePr>
            <a:graphicFrameLocks noGrp="1"/>
          </p:cNvGraphicFramePr>
          <p:nvPr/>
        </p:nvGraphicFramePr>
        <p:xfrm>
          <a:off x="3276600" y="2841625"/>
          <a:ext cx="1295400" cy="892176"/>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0" name="Table 39"/>
          <p:cNvGraphicFramePr>
            <a:graphicFrameLocks noGrp="1"/>
          </p:cNvGraphicFramePr>
          <p:nvPr/>
        </p:nvGraphicFramePr>
        <p:xfrm>
          <a:off x="5249863" y="2841625"/>
          <a:ext cx="1371600" cy="892176"/>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3" name="Table 42"/>
          <p:cNvGraphicFramePr>
            <a:graphicFrameLocks noGrp="1"/>
          </p:cNvGraphicFramePr>
          <p:nvPr/>
        </p:nvGraphicFramePr>
        <p:xfrm>
          <a:off x="5257800" y="5181600"/>
          <a:ext cx="1371600" cy="446088"/>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5" name="Picture 44" descr="txp_fig"/>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048000" y="4311650"/>
            <a:ext cx="1120775"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6" name="Table 45"/>
          <p:cNvGraphicFramePr>
            <a:graphicFrameLocks noGrp="1"/>
          </p:cNvGraphicFramePr>
          <p:nvPr/>
        </p:nvGraphicFramePr>
        <p:xfrm>
          <a:off x="1524000" y="5181600"/>
          <a:ext cx="1219200" cy="446088"/>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7" name="Table 46"/>
          <p:cNvGraphicFramePr>
            <a:graphicFrameLocks noGrp="1"/>
          </p:cNvGraphicFramePr>
          <p:nvPr/>
        </p:nvGraphicFramePr>
        <p:xfrm>
          <a:off x="3352800" y="5181600"/>
          <a:ext cx="1295400" cy="892176"/>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80813" y="1447800"/>
            <a:ext cx="4758786" cy="4718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35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8300" y="1371600"/>
            <a:ext cx="5537543" cy="1740541"/>
          </a:xfrm>
          <a:prstGeom prst="rect">
            <a:avLst/>
          </a:prstGeom>
        </p:spPr>
      </p:pic>
      <p:sp>
        <p:nvSpPr>
          <p:cNvPr id="30729" name="Title 10"/>
          <p:cNvSpPr>
            <a:spLocks noGrp="1"/>
          </p:cNvSpPr>
          <p:nvPr>
            <p:ph type="title"/>
          </p:nvPr>
        </p:nvSpPr>
        <p:spPr/>
        <p:txBody>
          <a:bodyPr/>
          <a:lstStyle/>
          <a:p>
            <a:r>
              <a:rPr lang="en-US">
                <a:ea typeface="ＭＳ Ｐゴシック" pitchFamily="34" charset="-128"/>
              </a:rPr>
              <a:t>Operation 1: Join Factors</a:t>
            </a:r>
          </a:p>
        </p:txBody>
      </p:sp>
      <p:sp>
        <p:nvSpPr>
          <p:cNvPr id="24579" name="Rectangle 3"/>
          <p:cNvSpPr>
            <a:spLocks noGrp="1" noChangeArrowheads="1"/>
          </p:cNvSpPr>
          <p:nvPr>
            <p:ph idx="1"/>
          </p:nvPr>
        </p:nvSpPr>
        <p:spPr>
          <a:xfrm>
            <a:off x="457200" y="1447800"/>
            <a:ext cx="5715000" cy="4525963"/>
          </a:xfrm>
        </p:spPr>
        <p:txBody>
          <a:bodyPr/>
          <a:lstStyle/>
          <a:p>
            <a:r>
              <a:rPr lang="en-US" sz="2000" dirty="0">
                <a:ea typeface="ＭＳ Ｐゴシック" pitchFamily="34" charset="-128"/>
              </a:rPr>
              <a:t>First basic operation: </a:t>
            </a:r>
            <a:r>
              <a:rPr lang="en-US" sz="2000" dirty="0">
                <a:solidFill>
                  <a:srgbClr val="CC0000"/>
                </a:solidFill>
                <a:ea typeface="ＭＳ Ｐゴシック" pitchFamily="34" charset="-128"/>
              </a:rPr>
              <a:t>joining factors</a:t>
            </a:r>
          </a:p>
          <a:p>
            <a:r>
              <a:rPr lang="en-US" sz="2000" dirty="0">
                <a:ea typeface="ＭＳ Ｐゴシック" pitchFamily="34" charset="-128"/>
              </a:rPr>
              <a:t>Combining factors:</a:t>
            </a:r>
          </a:p>
          <a:p>
            <a:pPr lvl="1"/>
            <a:r>
              <a:rPr lang="en-US" sz="1800" dirty="0">
                <a:solidFill>
                  <a:srgbClr val="CC0000"/>
                </a:solidFill>
                <a:ea typeface="ＭＳ Ｐゴシック" pitchFamily="34" charset="-128"/>
              </a:rPr>
              <a:t>Just like a database join</a:t>
            </a:r>
          </a:p>
          <a:p>
            <a:pPr lvl="1"/>
            <a:r>
              <a:rPr lang="en-US" sz="1800" dirty="0">
                <a:ea typeface="ＭＳ Ｐゴシック" pitchFamily="34" charset="-128"/>
              </a:rPr>
              <a:t>Get all factors over the joining variable</a:t>
            </a:r>
          </a:p>
          <a:p>
            <a:pPr lvl="1"/>
            <a:r>
              <a:rPr lang="en-US" sz="1800" dirty="0">
                <a:ea typeface="ＭＳ Ｐゴシック" pitchFamily="34" charset="-128"/>
              </a:rPr>
              <a:t>Build a new factor over the union of the variables involved</a:t>
            </a:r>
          </a:p>
          <a:p>
            <a:pPr lvl="4"/>
            <a:endParaRPr lang="en-US" sz="1100" dirty="0">
              <a:ea typeface="ＭＳ Ｐゴシック" pitchFamily="34" charset="-128"/>
            </a:endParaRPr>
          </a:p>
          <a:p>
            <a:pPr>
              <a:spcBef>
                <a:spcPct val="0"/>
              </a:spcBef>
            </a:pPr>
            <a:r>
              <a:rPr lang="en-US" sz="2000" dirty="0">
                <a:ea typeface="ＭＳ Ｐゴシック" pitchFamily="34" charset="-128"/>
              </a:rPr>
              <a:t>Example: Join on R</a:t>
            </a:r>
          </a:p>
          <a:p>
            <a:endParaRPr lang="en-US" sz="2000" dirty="0">
              <a:ea typeface="ＭＳ Ｐゴシック" pitchFamily="34" charset="-128"/>
            </a:endParaRPr>
          </a:p>
          <a:p>
            <a:pPr lvl="1"/>
            <a:endParaRPr lang="en-US" sz="18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1800" dirty="0">
              <a:ea typeface="ＭＳ Ｐゴシック" pitchFamily="34" charset="-128"/>
            </a:endParaRPr>
          </a:p>
          <a:p>
            <a:pPr lvl="1"/>
            <a:r>
              <a:rPr lang="en-US" sz="1800" dirty="0">
                <a:ea typeface="ＭＳ Ｐゴシック" pitchFamily="34" charset="-128"/>
              </a:rPr>
              <a:t>Computation for each entry: </a:t>
            </a:r>
            <a:r>
              <a:rPr lang="en-US" sz="1800" dirty="0" err="1">
                <a:ea typeface="ＭＳ Ｐゴシック" pitchFamily="34" charset="-128"/>
              </a:rPr>
              <a:t>pointwise</a:t>
            </a:r>
            <a:r>
              <a:rPr lang="en-US" sz="1800" dirty="0">
                <a:ea typeface="ＭＳ Ｐゴシック" pitchFamily="34" charset="-128"/>
              </a:rPr>
              <a:t> products</a:t>
            </a:r>
          </a:p>
        </p:txBody>
      </p:sp>
      <p:pic>
        <p:nvPicPr>
          <p:cNvPr id="24580" name="Picture 4" descr="txp_fi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733925" y="4237037"/>
            <a:ext cx="219075" cy="20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1" name="AutoShape 5"/>
          <p:cNvSpPr>
            <a:spLocks noChangeArrowheads="1"/>
          </p:cNvSpPr>
          <p:nvPr/>
        </p:nvSpPr>
        <p:spPr bwMode="auto">
          <a:xfrm>
            <a:off x="7010400" y="4237037"/>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7" name="Picture 16" descr="txp_fig"/>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490913" y="4170362"/>
            <a:ext cx="890587"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descr="txp_fig"/>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308600" y="4167187"/>
            <a:ext cx="128905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8" descr="txp_fig"/>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8420100" y="4159250"/>
            <a:ext cx="1344613"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txp_fig"/>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172200" y="6477000"/>
            <a:ext cx="4297363" cy="3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7" name="Table 26"/>
          <p:cNvGraphicFramePr>
            <a:graphicFrameLocks noGrp="1"/>
          </p:cNvGraphicFramePr>
          <p:nvPr>
            <p:extLst>
              <p:ext uri="{D42A27DB-BD31-4B8C-83A1-F6EECF244321}">
                <p14:modId xmlns:p14="http://schemas.microsoft.com/office/powerpoint/2010/main" val="1006763430"/>
              </p:ext>
            </p:extLst>
          </p:nvPr>
        </p:nvGraphicFramePr>
        <p:xfrm>
          <a:off x="3352800" y="4724400"/>
          <a:ext cx="1219200" cy="568326"/>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84163">
                <a:tc>
                  <a:txBody>
                    <a:bodyPr/>
                    <a:lstStyle/>
                    <a:p>
                      <a:pPr algn="ctr" fontAlgn="b"/>
                      <a:r>
                        <a:rPr lang="en-US" sz="1800" b="0" i="0" u="none" strike="noStrike" dirty="0">
                          <a:solidFill>
                            <a:srgbClr val="000000"/>
                          </a:solidFill>
                          <a:latin typeface="Calibri"/>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163">
                <a:tc>
                  <a:txBody>
                    <a:bodyPr/>
                    <a:lstStyle/>
                    <a:p>
                      <a:pPr algn="ctr" fontAlgn="b"/>
                      <a:r>
                        <a:rPr lang="en-US" sz="1800" b="0" i="0" u="none" strike="noStrike" dirty="0">
                          <a:solidFill>
                            <a:srgbClr val="000000"/>
                          </a:solidFill>
                          <a:latin typeface="Calibri"/>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648706158"/>
              </p:ext>
            </p:extLst>
          </p:nvPr>
        </p:nvGraphicFramePr>
        <p:xfrm>
          <a:off x="5334000" y="4724400"/>
          <a:ext cx="1295400" cy="1135332"/>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043889348"/>
              </p:ext>
            </p:extLst>
          </p:nvPr>
        </p:nvGraphicFramePr>
        <p:xfrm>
          <a:off x="8305800" y="4724400"/>
          <a:ext cx="1600200" cy="1135332"/>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0.81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785" name="Oval 15"/>
          <p:cNvSpPr>
            <a:spLocks noChangeArrowheads="1"/>
          </p:cNvSpPr>
          <p:nvPr/>
        </p:nvSpPr>
        <p:spPr bwMode="auto">
          <a:xfrm>
            <a:off x="2436813" y="531018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30786" name="Oval 11"/>
          <p:cNvSpPr>
            <a:spLocks noChangeArrowheads="1"/>
          </p:cNvSpPr>
          <p:nvPr/>
        </p:nvSpPr>
        <p:spPr bwMode="auto">
          <a:xfrm>
            <a:off x="2438400" y="424338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30787" name="AutoShape 12"/>
          <p:cNvCxnSpPr>
            <a:cxnSpLocks noChangeShapeType="1"/>
          </p:cNvCxnSpPr>
          <p:nvPr/>
        </p:nvCxnSpPr>
        <p:spPr bwMode="auto">
          <a:xfrm rot="5400000">
            <a:off x="2437607" y="5042693"/>
            <a:ext cx="533400" cy="158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8" name="Oval 15"/>
          <p:cNvSpPr>
            <a:spLocks noChangeArrowheads="1"/>
          </p:cNvSpPr>
          <p:nvPr/>
        </p:nvSpPr>
        <p:spPr bwMode="auto">
          <a:xfrm>
            <a:off x="10287000" y="4852987"/>
            <a:ext cx="8382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R,T</a:t>
            </a:r>
            <a:endParaRPr lang="en-US" sz="2400"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30785" grpId="0" animBg="1"/>
      <p:bldP spid="30786"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ea typeface="ＭＳ Ｐゴシック" pitchFamily="34" charset="-128"/>
              </a:rPr>
              <a:t>Example: Multiple Joins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00200"/>
            <a:ext cx="8536056" cy="448752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0" y="0"/>
            <a:ext cx="3810000" cy="2002971"/>
          </a:xfrm>
          <a:prstGeom prst="rect">
            <a:avLst/>
          </a:prstGeom>
        </p:spPr>
      </p:pic>
      <p:sp>
        <p:nvSpPr>
          <p:cNvPr id="32769" name="Title 1"/>
          <p:cNvSpPr>
            <a:spLocks noGrp="1"/>
          </p:cNvSpPr>
          <p:nvPr>
            <p:ph type="title"/>
          </p:nvPr>
        </p:nvSpPr>
        <p:spPr>
          <a:xfrm>
            <a:off x="0" y="-25400"/>
            <a:ext cx="8153400" cy="1143000"/>
          </a:xfrm>
        </p:spPr>
        <p:txBody>
          <a:bodyPr/>
          <a:lstStyle/>
          <a:p>
            <a:r>
              <a:rPr lang="en-US" dirty="0">
                <a:ea typeface="ＭＳ Ｐゴシック" pitchFamily="34" charset="-128"/>
              </a:rPr>
              <a:t>Example: Multiple Joins</a:t>
            </a:r>
          </a:p>
        </p:txBody>
      </p:sp>
      <p:sp>
        <p:nvSpPr>
          <p:cNvPr id="32771" name="Oval 15"/>
          <p:cNvSpPr>
            <a:spLocks noChangeArrowheads="1"/>
          </p:cNvSpPr>
          <p:nvPr/>
        </p:nvSpPr>
        <p:spPr bwMode="auto">
          <a:xfrm>
            <a:off x="457200" y="32385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pic>
        <p:nvPicPr>
          <p:cNvPr id="32772" name="Picture 25" descr="txp_fig"/>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768475" y="1524000"/>
            <a:ext cx="731837"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3" name="Picture 27" descr="txp_fig"/>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616075" y="2895600"/>
            <a:ext cx="106045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4" name="Oval 11"/>
          <p:cNvSpPr>
            <a:spLocks noChangeArrowheads="1"/>
          </p:cNvSpPr>
          <p:nvPr/>
        </p:nvSpPr>
        <p:spPr bwMode="auto">
          <a:xfrm>
            <a:off x="458787" y="21717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32775" name="AutoShape 12"/>
          <p:cNvCxnSpPr>
            <a:cxnSpLocks noChangeShapeType="1"/>
            <a:stCxn id="32774" idx="4"/>
            <a:endCxn id="32771" idx="0"/>
          </p:cNvCxnSpPr>
          <p:nvPr/>
        </p:nvCxnSpPr>
        <p:spPr bwMode="auto">
          <a:xfrm rot="5400000">
            <a:off x="457994" y="2971006"/>
            <a:ext cx="533400" cy="158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7" name="TextBox 26"/>
          <p:cNvSpPr txBox="1">
            <a:spLocks noChangeArrowheads="1"/>
          </p:cNvSpPr>
          <p:nvPr/>
        </p:nvSpPr>
        <p:spPr bwMode="auto">
          <a:xfrm>
            <a:off x="2667000" y="2247900"/>
            <a:ext cx="2057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Join R</a:t>
            </a:r>
          </a:p>
        </p:txBody>
      </p:sp>
      <p:sp>
        <p:nvSpPr>
          <p:cNvPr id="32777" name="Oval 25"/>
          <p:cNvSpPr>
            <a:spLocks noChangeArrowheads="1"/>
          </p:cNvSpPr>
          <p:nvPr/>
        </p:nvSpPr>
        <p:spPr bwMode="auto">
          <a:xfrm>
            <a:off x="457200" y="43053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32778" name="AutoShape 12"/>
          <p:cNvCxnSpPr>
            <a:cxnSpLocks noChangeShapeType="1"/>
            <a:stCxn id="32771" idx="4"/>
            <a:endCxn id="32777" idx="0"/>
          </p:cNvCxnSpPr>
          <p:nvPr/>
        </p:nvCxnSpPr>
        <p:spPr bwMode="auto">
          <a:xfrm rot="5400000">
            <a:off x="457200" y="403860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2779" name="Picture 31" descr="txp_fig"/>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616075" y="4838700"/>
            <a:ext cx="103028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 name="Oval 50"/>
          <p:cNvSpPr>
            <a:spLocks noChangeArrowheads="1"/>
          </p:cNvSpPr>
          <p:nvPr/>
        </p:nvSpPr>
        <p:spPr bwMode="auto">
          <a:xfrm>
            <a:off x="6553200" y="34290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sym typeface="Symbol" pitchFamily="18" charset="2"/>
              </a:rPr>
              <a:t>T</a:t>
            </a:r>
            <a:endParaRPr lang="en-US" sz="2400" baseline="-25000">
              <a:latin typeface="Times New Roman" pitchFamily="18" charset="0"/>
              <a:cs typeface="Times New Roman" pitchFamily="18" charset="0"/>
            </a:endParaRPr>
          </a:p>
        </p:txBody>
      </p:sp>
      <p:sp>
        <p:nvSpPr>
          <p:cNvPr id="30" name="Oval 29"/>
          <p:cNvSpPr>
            <a:spLocks noChangeArrowheads="1"/>
          </p:cNvSpPr>
          <p:nvPr/>
        </p:nvSpPr>
        <p:spPr bwMode="auto">
          <a:xfrm>
            <a:off x="6934200" y="4495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31" name="AutoShape 12"/>
          <p:cNvCxnSpPr>
            <a:cxnSpLocks noChangeShapeType="1"/>
            <a:stCxn id="51" idx="4"/>
            <a:endCxn id="30" idx="0"/>
          </p:cNvCxnSpPr>
          <p:nvPr/>
        </p:nvCxnSpPr>
        <p:spPr bwMode="auto">
          <a:xfrm rot="5400000">
            <a:off x="6934201" y="422910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4" name="Picture 33" descr="txp_fig"/>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4808538" y="2238375"/>
            <a:ext cx="110331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4" name="Table 23"/>
          <p:cNvGraphicFramePr>
            <a:graphicFrameLocks noGrp="1"/>
          </p:cNvGraphicFramePr>
          <p:nvPr>
            <p:extLst>
              <p:ext uri="{D42A27DB-BD31-4B8C-83A1-F6EECF244321}">
                <p14:modId xmlns:p14="http://schemas.microsoft.com/office/powerpoint/2010/main" val="181843064"/>
              </p:ext>
            </p:extLst>
          </p:nvPr>
        </p:nvGraphicFramePr>
        <p:xfrm>
          <a:off x="1557337" y="1981200"/>
          <a:ext cx="12192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969110511"/>
              </p:ext>
            </p:extLst>
          </p:nvPr>
        </p:nvGraphicFramePr>
        <p:xfrm>
          <a:off x="1511300" y="33528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251811561"/>
              </p:ext>
            </p:extLst>
          </p:nvPr>
        </p:nvGraphicFramePr>
        <p:xfrm>
          <a:off x="1525587"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618398770"/>
              </p:ext>
            </p:extLst>
          </p:nvPr>
        </p:nvGraphicFramePr>
        <p:xfrm>
          <a:off x="4572000" y="2667000"/>
          <a:ext cx="1600200" cy="12573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6" name="Picture 35" descr="txp_fig"/>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814888" y="4838700"/>
            <a:ext cx="103028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7" name="Table 36"/>
          <p:cNvGraphicFramePr>
            <a:graphicFrameLocks noGrp="1"/>
          </p:cNvGraphicFramePr>
          <p:nvPr>
            <p:extLst>
              <p:ext uri="{D42A27DB-BD31-4B8C-83A1-F6EECF244321}">
                <p14:modId xmlns:p14="http://schemas.microsoft.com/office/powerpoint/2010/main" val="819565907"/>
              </p:ext>
            </p:extLst>
          </p:nvPr>
        </p:nvGraphicFramePr>
        <p:xfrm>
          <a:off x="4724400"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1" name="AutoShape 5"/>
          <p:cNvSpPr>
            <a:spLocks noChangeArrowheads="1"/>
          </p:cNvSpPr>
          <p:nvPr/>
        </p:nvSpPr>
        <p:spPr bwMode="auto">
          <a:xfrm>
            <a:off x="3200400" y="30861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26" name="Oval 25"/>
          <p:cNvSpPr>
            <a:spLocks noChangeArrowheads="1"/>
          </p:cNvSpPr>
          <p:nvPr/>
        </p:nvSpPr>
        <p:spPr bwMode="auto">
          <a:xfrm>
            <a:off x="9753600" y="25908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28" name="Picture 27" descr="txp_fig"/>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9601200" y="3657600"/>
            <a:ext cx="148907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2" name="Table 31"/>
          <p:cNvGraphicFramePr>
            <a:graphicFrameLocks noGrp="1"/>
          </p:cNvGraphicFramePr>
          <p:nvPr>
            <p:extLst>
              <p:ext uri="{D42A27DB-BD31-4B8C-83A1-F6EECF244321}">
                <p14:modId xmlns:p14="http://schemas.microsoft.com/office/powerpoint/2010/main" val="492717894"/>
              </p:ext>
            </p:extLst>
          </p:nvPr>
        </p:nvGraphicFramePr>
        <p:xfrm>
          <a:off x="9144000" y="4038600"/>
          <a:ext cx="2667000" cy="2514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3" name="AutoShape 5"/>
          <p:cNvSpPr>
            <a:spLocks noChangeArrowheads="1"/>
          </p:cNvSpPr>
          <p:nvPr/>
        </p:nvSpPr>
        <p:spPr bwMode="auto">
          <a:xfrm>
            <a:off x="8153400" y="30480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38" name="TextBox 37"/>
          <p:cNvSpPr txBox="1">
            <a:spLocks noChangeArrowheads="1"/>
          </p:cNvSpPr>
          <p:nvPr/>
        </p:nvSpPr>
        <p:spPr bwMode="auto">
          <a:xfrm>
            <a:off x="7467600" y="2362200"/>
            <a:ext cx="2057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Join T</a:t>
            </a:r>
          </a:p>
        </p:txBody>
      </p:sp>
    </p:spTree>
    <p:extLst>
      <p:ext uri="{BB962C8B-B14F-4D97-AF65-F5344CB8AC3E}">
        <p14:creationId xmlns:p14="http://schemas.microsoft.com/office/powerpoint/2010/main" val="3146621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1" grpId="0" animBg="1"/>
      <p:bldP spid="30" grpId="0" animBg="1"/>
      <p:bldP spid="41" grpId="0" animBg="1"/>
      <p:bldP spid="26" grpId="0" animBg="1"/>
      <p:bldP spid="33"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dirty="0">
                <a:latin typeface="Calibri"/>
                <a:ea typeface="ＭＳ Ｐゴシック" pitchFamily="34" charset="-128"/>
                <a:cs typeface="Calibri"/>
              </a:rPr>
              <a:t>Bayes</a:t>
            </a:r>
            <a:r>
              <a:rPr lang="ja-JP" altLang="en-US" dirty="0">
                <a:latin typeface="Calibri"/>
                <a:ea typeface="ＭＳ Ｐゴシック" pitchFamily="34" charset="-128"/>
                <a:cs typeface="Calibri"/>
              </a:rPr>
              <a:t>’</a:t>
            </a:r>
            <a:r>
              <a:rPr lang="en-US" altLang="ja-JP" dirty="0">
                <a:latin typeface="Calibri"/>
                <a:ea typeface="ＭＳ Ｐゴシック" pitchFamily="34" charset="-128"/>
                <a:cs typeface="Calibri"/>
              </a:rPr>
              <a:t> Net Representation</a:t>
            </a:r>
            <a:endParaRPr lang="en-US" dirty="0">
              <a:latin typeface="Calibri"/>
              <a:ea typeface="ＭＳ Ｐゴシック" pitchFamily="34" charset="-128"/>
              <a:cs typeface="Calibri"/>
            </a:endParaRPr>
          </a:p>
        </p:txBody>
      </p:sp>
      <p:sp>
        <p:nvSpPr>
          <p:cNvPr id="27650" name="Rectangle 3"/>
          <p:cNvSpPr>
            <a:spLocks noGrp="1" noChangeArrowheads="1"/>
          </p:cNvSpPr>
          <p:nvPr>
            <p:ph idx="1"/>
          </p:nvPr>
        </p:nvSpPr>
        <p:spPr>
          <a:xfrm>
            <a:off x="457200" y="1600201"/>
            <a:ext cx="7467600" cy="4800600"/>
          </a:xfrm>
        </p:spPr>
        <p:txBody>
          <a:bodyPr/>
          <a:lstStyle/>
          <a:p>
            <a:pPr eaLnBrk="1" hangingPunct="1">
              <a:lnSpc>
                <a:spcPct val="80000"/>
              </a:lnSpc>
            </a:pPr>
            <a:r>
              <a:rPr lang="en-US" sz="2400" dirty="0">
                <a:latin typeface="Calibri"/>
                <a:ea typeface="ＭＳ Ｐゴシック" pitchFamily="34" charset="-128"/>
                <a:cs typeface="Calibri"/>
              </a:rPr>
              <a:t>A directed, acyclic graph, one node per random variable</a:t>
            </a:r>
          </a:p>
          <a:p>
            <a:pPr eaLnBrk="1" hangingPunct="1">
              <a:lnSpc>
                <a:spcPct val="80000"/>
              </a:lnSpc>
            </a:pPr>
            <a:endParaRPr lang="en-US" sz="700" dirty="0">
              <a:latin typeface="Calibri"/>
              <a:ea typeface="ＭＳ Ｐゴシック" pitchFamily="34" charset="-128"/>
              <a:cs typeface="Calibri"/>
            </a:endParaRPr>
          </a:p>
          <a:p>
            <a:pPr eaLnBrk="1" hangingPunct="1">
              <a:lnSpc>
                <a:spcPct val="80000"/>
              </a:lnSpc>
            </a:pPr>
            <a:r>
              <a:rPr lang="en-US" sz="2400" dirty="0">
                <a:latin typeface="Calibri"/>
                <a:ea typeface="ＭＳ Ｐゴシック" pitchFamily="34" charset="-128"/>
                <a:cs typeface="Calibri"/>
              </a:rPr>
              <a:t>A conditional probability table (CPT) for each node</a:t>
            </a:r>
          </a:p>
          <a:p>
            <a:pPr lvl="7">
              <a:lnSpc>
                <a:spcPct val="80000"/>
              </a:lnSpc>
            </a:pPr>
            <a:endParaRPr lang="en-US" sz="1200" dirty="0">
              <a:latin typeface="Calibri"/>
              <a:ea typeface="ＭＳ Ｐゴシック" pitchFamily="34" charset="-128"/>
              <a:cs typeface="Calibri"/>
            </a:endParaRPr>
          </a:p>
          <a:p>
            <a:pPr lvl="1" eaLnBrk="1" hangingPunct="1">
              <a:lnSpc>
                <a:spcPct val="80000"/>
              </a:lnSpc>
            </a:pPr>
            <a:r>
              <a:rPr lang="en-US" sz="2000" dirty="0">
                <a:latin typeface="Calibri"/>
                <a:ea typeface="ＭＳ Ｐゴシック" pitchFamily="34" charset="-128"/>
                <a:cs typeface="Calibri"/>
              </a:rPr>
              <a:t>A collection of distributions over X, one for each combination of parents</a:t>
            </a:r>
            <a:r>
              <a:rPr lang="ja-JP" altLang="en-US" sz="2000" dirty="0">
                <a:latin typeface="Calibri"/>
                <a:ea typeface="ＭＳ Ｐゴシック" pitchFamily="34" charset="-128"/>
                <a:cs typeface="Calibri"/>
              </a:rPr>
              <a:t>’</a:t>
            </a:r>
            <a:r>
              <a:rPr lang="en-US" altLang="ja-JP" sz="2000" dirty="0">
                <a:latin typeface="Calibri"/>
                <a:ea typeface="ＭＳ Ｐゴシック" pitchFamily="34" charset="-128"/>
                <a:cs typeface="Calibri"/>
              </a:rPr>
              <a:t> values</a:t>
            </a:r>
          </a:p>
          <a:p>
            <a:pPr lvl="1" eaLnBrk="1" hangingPunct="1">
              <a:lnSpc>
                <a:spcPct val="80000"/>
              </a:lnSpc>
            </a:pPr>
            <a:endParaRPr lang="en-US" sz="2000" dirty="0">
              <a:latin typeface="Calibri"/>
              <a:ea typeface="ＭＳ Ｐゴシック" pitchFamily="34" charset="-128"/>
              <a:cs typeface="Calibri"/>
            </a:endParaRPr>
          </a:p>
          <a:p>
            <a:pPr lvl="1" eaLnBrk="1" hangingPunct="1">
              <a:lnSpc>
                <a:spcPct val="80000"/>
              </a:lnSpc>
            </a:pPr>
            <a:endParaRPr lang="en-US" sz="1000" dirty="0">
              <a:latin typeface="Calibri"/>
              <a:ea typeface="ＭＳ Ｐゴシック" pitchFamily="34" charset="-128"/>
              <a:cs typeface="Calibri"/>
            </a:endParaRPr>
          </a:p>
          <a:p>
            <a:pPr lvl="7">
              <a:lnSpc>
                <a:spcPct val="80000"/>
              </a:lnSpc>
            </a:pPr>
            <a:endParaRPr lang="en-US" altLang="ja-JP" sz="1200" dirty="0">
              <a:latin typeface="Calibri"/>
              <a:ea typeface="ＭＳ Ｐゴシック" pitchFamily="34" charset="-128"/>
              <a:cs typeface="Calibri"/>
            </a:endParaRPr>
          </a:p>
          <a:p>
            <a:pPr>
              <a:lnSpc>
                <a:spcPct val="80000"/>
              </a:lnSpc>
            </a:pPr>
            <a:r>
              <a:rPr lang="en-US" sz="2400" dirty="0">
                <a:latin typeface="Calibri"/>
                <a:ea typeface="ＭＳ Ｐゴシック" pitchFamily="34" charset="-128"/>
                <a:cs typeface="Calibri"/>
              </a:rPr>
              <a:t>Bayes</a:t>
            </a:r>
            <a:r>
              <a:rPr lang="ja-JP" altLang="en-US" sz="2400" dirty="0">
                <a:latin typeface="Calibri"/>
                <a:ea typeface="ＭＳ Ｐゴシック" pitchFamily="34" charset="-128"/>
                <a:cs typeface="Calibri"/>
              </a:rPr>
              <a:t>’</a:t>
            </a:r>
            <a:r>
              <a:rPr lang="en-US" altLang="ja-JP" sz="2400" dirty="0">
                <a:latin typeface="Calibri"/>
                <a:ea typeface="ＭＳ Ｐゴシック" pitchFamily="34" charset="-128"/>
                <a:cs typeface="Calibri"/>
              </a:rPr>
              <a:t> nets implicitly encode joint distributions</a:t>
            </a:r>
          </a:p>
          <a:p>
            <a:pPr lvl="5">
              <a:lnSpc>
                <a:spcPct val="80000"/>
              </a:lnSpc>
            </a:pPr>
            <a:endParaRPr lang="en-US" altLang="ja-JP"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As a product of local conditional distributions</a:t>
            </a:r>
          </a:p>
          <a:p>
            <a:pPr lvl="6">
              <a:lnSpc>
                <a:spcPct val="80000"/>
              </a:lnSpc>
            </a:pPr>
            <a:endParaRPr lang="en-US"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To see what probability a BN gives to a full assignment, multiply all the relevant conditionals together:</a:t>
            </a:r>
          </a:p>
          <a:p>
            <a:pPr lvl="1">
              <a:lnSpc>
                <a:spcPct val="80000"/>
              </a:lnSpc>
            </a:pPr>
            <a:endParaRPr lang="en-US" sz="2000" dirty="0">
              <a:latin typeface="Calibri"/>
              <a:ea typeface="ＭＳ Ｐゴシック" pitchFamily="34" charset="-128"/>
              <a:cs typeface="Calibri"/>
            </a:endParaRPr>
          </a:p>
          <a:p>
            <a:pPr>
              <a:lnSpc>
                <a:spcPct val="80000"/>
              </a:lnSpc>
            </a:pPr>
            <a:endParaRPr lang="en-US" altLang="ja-JP" sz="2400" dirty="0">
              <a:latin typeface="Calibri"/>
              <a:ea typeface="ＭＳ Ｐゴシック" pitchFamily="34" charset="-128"/>
              <a:cs typeface="Calibri"/>
            </a:endParaRPr>
          </a:p>
          <a:p>
            <a:pPr lvl="2" eaLnBrk="1" hangingPunct="1">
              <a:lnSpc>
                <a:spcPct val="80000"/>
              </a:lnSpc>
            </a:pPr>
            <a:endParaRPr lang="en-US" sz="700" dirty="0">
              <a:latin typeface="Calibri"/>
              <a:ea typeface="ＭＳ Ｐゴシック" pitchFamily="34" charset="-128"/>
              <a:cs typeface="Calibri"/>
            </a:endParaRPr>
          </a:p>
        </p:txBody>
      </p:sp>
      <p:pic>
        <p:nvPicPr>
          <p:cNvPr id="27660" name="Picture 13"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214729"/>
            <a:ext cx="192722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8" descr="txp_fi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5535613"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400" y="4494919"/>
            <a:ext cx="2062552" cy="2362197"/>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8434" y="1524000"/>
            <a:ext cx="3514965" cy="2561560"/>
          </a:xfrm>
          <a:prstGeom prst="rect">
            <a:avLst/>
          </a:prstGeom>
        </p:spPr>
      </p:pic>
    </p:spTree>
    <p:extLst>
      <p:ext uri="{BB962C8B-B14F-4D97-AF65-F5344CB8AC3E}">
        <p14:creationId xmlns:p14="http://schemas.microsoft.com/office/powerpoint/2010/main" val="41190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0">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1447800"/>
            <a:ext cx="6361366" cy="4499640"/>
          </a:xfrm>
          <a:prstGeom prst="rect">
            <a:avLst/>
          </a:prstGeom>
        </p:spPr>
      </p:pic>
      <p:sp>
        <p:nvSpPr>
          <p:cNvPr id="34817" name="Rectangle 2"/>
          <p:cNvSpPr>
            <a:spLocks noGrp="1" noChangeArrowheads="1"/>
          </p:cNvSpPr>
          <p:nvPr>
            <p:ph type="title"/>
          </p:nvPr>
        </p:nvSpPr>
        <p:spPr/>
        <p:txBody>
          <a:bodyPr/>
          <a:lstStyle/>
          <a:p>
            <a:r>
              <a:rPr lang="en-US">
                <a:ea typeface="ＭＳ Ｐゴシック" pitchFamily="34" charset="-128"/>
              </a:rPr>
              <a:t>Operation 2: Eliminate</a:t>
            </a:r>
          </a:p>
        </p:txBody>
      </p:sp>
      <p:sp>
        <p:nvSpPr>
          <p:cNvPr id="34818" name="Rectangle 3"/>
          <p:cNvSpPr>
            <a:spLocks noGrp="1" noChangeArrowheads="1"/>
          </p:cNvSpPr>
          <p:nvPr>
            <p:ph idx="1"/>
          </p:nvPr>
        </p:nvSpPr>
        <p:spPr>
          <a:xfrm>
            <a:off x="406400" y="1397001"/>
            <a:ext cx="5613400" cy="4729164"/>
          </a:xfrm>
        </p:spPr>
        <p:txBody>
          <a:bodyPr/>
          <a:lstStyle/>
          <a:p>
            <a:r>
              <a:rPr lang="en-US" sz="2400" dirty="0">
                <a:ea typeface="ＭＳ Ｐゴシック" pitchFamily="34" charset="-128"/>
              </a:rPr>
              <a:t>Second basic operation: </a:t>
            </a:r>
            <a:r>
              <a:rPr lang="en-US" sz="2400" dirty="0">
                <a:solidFill>
                  <a:srgbClr val="CC0000"/>
                </a:solidFill>
                <a:ea typeface="ＭＳ Ｐゴシック" pitchFamily="34" charset="-128"/>
              </a:rPr>
              <a:t>marginalization</a:t>
            </a:r>
          </a:p>
          <a:p>
            <a:pPr lvl="6"/>
            <a:endParaRPr lang="en-US" sz="500" dirty="0">
              <a:solidFill>
                <a:srgbClr val="CC0000"/>
              </a:solidFill>
              <a:ea typeface="ＭＳ Ｐゴシック" pitchFamily="34" charset="-128"/>
            </a:endParaRPr>
          </a:p>
          <a:p>
            <a:r>
              <a:rPr lang="en-US" sz="2400" dirty="0">
                <a:ea typeface="ＭＳ Ｐゴシック" pitchFamily="34" charset="-128"/>
              </a:rPr>
              <a:t>Take a factor and sum out a variable</a:t>
            </a:r>
          </a:p>
          <a:p>
            <a:pPr lvl="2"/>
            <a:endParaRPr lang="en-US" sz="500" dirty="0">
              <a:ea typeface="ＭＳ Ｐゴシック" pitchFamily="34" charset="-128"/>
            </a:endParaRPr>
          </a:p>
          <a:p>
            <a:pPr lvl="1"/>
            <a:r>
              <a:rPr lang="en-US" sz="2000" dirty="0">
                <a:ea typeface="ＭＳ Ｐゴシック" pitchFamily="34" charset="-128"/>
              </a:rPr>
              <a:t>Shrinks a factor to a smaller one</a:t>
            </a:r>
          </a:p>
          <a:p>
            <a:pPr lvl="4"/>
            <a:endParaRPr lang="en-US" sz="500" dirty="0">
              <a:ea typeface="ＭＳ Ｐゴシック" pitchFamily="34" charset="-128"/>
            </a:endParaRPr>
          </a:p>
          <a:p>
            <a:pPr lvl="1"/>
            <a:r>
              <a:rPr lang="en-US" sz="2000" dirty="0">
                <a:ea typeface="ＭＳ Ｐゴシック" pitchFamily="34" charset="-128"/>
              </a:rPr>
              <a:t>A </a:t>
            </a:r>
            <a:r>
              <a:rPr lang="en-US" sz="2000" dirty="0">
                <a:solidFill>
                  <a:srgbClr val="CC0000"/>
                </a:solidFill>
                <a:ea typeface="ＭＳ Ｐゴシック" pitchFamily="34" charset="-128"/>
              </a:rPr>
              <a:t>projection</a:t>
            </a:r>
            <a:r>
              <a:rPr lang="en-US" sz="2000" dirty="0">
                <a:ea typeface="ＭＳ Ｐゴシック" pitchFamily="34" charset="-128"/>
              </a:rPr>
              <a:t> operation</a:t>
            </a:r>
          </a:p>
          <a:p>
            <a:pPr lvl="4"/>
            <a:endParaRPr lang="en-US" sz="1400" dirty="0">
              <a:ea typeface="ＭＳ Ｐゴシック" pitchFamily="34" charset="-128"/>
            </a:endParaRPr>
          </a:p>
          <a:p>
            <a:r>
              <a:rPr lang="en-US" sz="2400" dirty="0">
                <a:ea typeface="ＭＳ Ｐゴシック" pitchFamily="34" charset="-128"/>
              </a:rPr>
              <a:t>Example:</a:t>
            </a:r>
          </a:p>
          <a:p>
            <a:endParaRPr lang="en-US" sz="2400" dirty="0">
              <a:ea typeface="ＭＳ Ｐゴシック" pitchFamily="34" charset="-128"/>
            </a:endParaRPr>
          </a:p>
          <a:p>
            <a:endParaRPr lang="en-US" sz="2400" dirty="0">
              <a:ea typeface="ＭＳ Ｐゴシック" pitchFamily="34" charset="-128"/>
            </a:endParaRPr>
          </a:p>
          <a:p>
            <a:pPr lvl="1"/>
            <a:endParaRPr lang="en-US" sz="2000" dirty="0">
              <a:ea typeface="ＭＳ Ｐゴシック" pitchFamily="34" charset="-128"/>
            </a:endParaRPr>
          </a:p>
        </p:txBody>
      </p:sp>
      <p:pic>
        <p:nvPicPr>
          <p:cNvPr id="34819" name="Picture 10"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89050" y="4305300"/>
            <a:ext cx="1346200"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2" name="AutoShape 5"/>
          <p:cNvSpPr>
            <a:spLocks noChangeArrowheads="1"/>
          </p:cNvSpPr>
          <p:nvPr/>
        </p:nvSpPr>
        <p:spPr bwMode="auto">
          <a:xfrm>
            <a:off x="3276600" y="52197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2" name="Picture 11"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160963" y="4591050"/>
            <a:ext cx="890587"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3190875" y="4718050"/>
            <a:ext cx="1184275"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920287147"/>
              </p:ext>
            </p:extLst>
          </p:nvPr>
        </p:nvGraphicFramePr>
        <p:xfrm>
          <a:off x="1143000" y="4838700"/>
          <a:ext cx="1600200" cy="12573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25357449"/>
              </p:ext>
            </p:extLst>
          </p:nvPr>
        </p:nvGraphicFramePr>
        <p:xfrm>
          <a:off x="4953000" y="512445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173943"/>
            <a:ext cx="8915400" cy="2760256"/>
          </a:xfrm>
          <a:prstGeom prst="rect">
            <a:avLst/>
          </a:prstGeom>
        </p:spPr>
      </p:pic>
      <p:sp>
        <p:nvSpPr>
          <p:cNvPr id="35841" name="Title 1"/>
          <p:cNvSpPr>
            <a:spLocks noGrp="1"/>
          </p:cNvSpPr>
          <p:nvPr>
            <p:ph type="title"/>
          </p:nvPr>
        </p:nvSpPr>
        <p:spPr/>
        <p:txBody>
          <a:bodyPr/>
          <a:lstStyle/>
          <a:p>
            <a:r>
              <a:rPr lang="en-US">
                <a:ea typeface="ＭＳ Ｐゴシック" pitchFamily="34" charset="-128"/>
              </a:rPr>
              <a:t>Multiple Elimination</a:t>
            </a:r>
          </a:p>
        </p:txBody>
      </p:sp>
      <p:sp>
        <p:nvSpPr>
          <p:cNvPr id="27" name="TextBox 26"/>
          <p:cNvSpPr txBox="1">
            <a:spLocks noChangeArrowheads="1"/>
          </p:cNvSpPr>
          <p:nvPr/>
        </p:nvSpPr>
        <p:spPr bwMode="auto">
          <a:xfrm>
            <a:off x="4495800" y="1941513"/>
            <a:ext cx="144780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Sum</a:t>
            </a:r>
          </a:p>
          <a:p>
            <a:pPr algn="ctr" eaLnBrk="1" hangingPunct="1"/>
            <a:r>
              <a:rPr lang="en-US" sz="2800" dirty="0">
                <a:solidFill>
                  <a:schemeClr val="accent2"/>
                </a:solidFill>
                <a:latin typeface="Calibri" pitchFamily="34" charset="0"/>
                <a:cs typeface="Calibri" pitchFamily="34" charset="0"/>
              </a:rPr>
              <a:t>out R</a:t>
            </a:r>
          </a:p>
        </p:txBody>
      </p:sp>
      <p:sp>
        <p:nvSpPr>
          <p:cNvPr id="16" name="TextBox 15"/>
          <p:cNvSpPr txBox="1">
            <a:spLocks noChangeArrowheads="1"/>
          </p:cNvSpPr>
          <p:nvPr/>
        </p:nvSpPr>
        <p:spPr bwMode="auto">
          <a:xfrm>
            <a:off x="7239000" y="1905000"/>
            <a:ext cx="20574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Sum</a:t>
            </a:r>
          </a:p>
          <a:p>
            <a:pPr algn="ctr" eaLnBrk="1" hangingPunct="1"/>
            <a:r>
              <a:rPr lang="en-US" sz="2800" dirty="0">
                <a:solidFill>
                  <a:schemeClr val="accent2"/>
                </a:solidFill>
                <a:latin typeface="Calibri" pitchFamily="34" charset="0"/>
                <a:cs typeface="Calibri" pitchFamily="34" charset="0"/>
              </a:rPr>
              <a:t>out T</a:t>
            </a:r>
          </a:p>
        </p:txBody>
      </p:sp>
      <p:sp>
        <p:nvSpPr>
          <p:cNvPr id="17" name="Oval 16"/>
          <p:cNvSpPr>
            <a:spLocks noChangeArrowheads="1"/>
          </p:cNvSpPr>
          <p:nvPr/>
        </p:nvSpPr>
        <p:spPr bwMode="auto">
          <a:xfrm>
            <a:off x="5943600" y="12192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24" name="Picture 23"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6202362" y="2362200"/>
            <a:ext cx="1058863"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Oval 20"/>
          <p:cNvSpPr>
            <a:spLocks noChangeArrowheads="1"/>
          </p:cNvSpPr>
          <p:nvPr/>
        </p:nvSpPr>
        <p:spPr bwMode="auto">
          <a:xfrm>
            <a:off x="9220200" y="1219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pic>
        <p:nvPicPr>
          <p:cNvPr id="28" name="Picture 27"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9296400" y="2590800"/>
            <a:ext cx="701675"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9" name="Oval 14"/>
          <p:cNvSpPr>
            <a:spLocks noChangeArrowheads="1"/>
          </p:cNvSpPr>
          <p:nvPr/>
        </p:nvSpPr>
        <p:spPr bwMode="auto">
          <a:xfrm>
            <a:off x="2438400" y="12192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35850" name="Picture 18"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6200" y="2057400"/>
            <a:ext cx="148907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3" name="Table 22"/>
          <p:cNvGraphicFramePr>
            <a:graphicFrameLocks noGrp="1"/>
          </p:cNvGraphicFramePr>
          <p:nvPr>
            <p:extLst>
              <p:ext uri="{D42A27DB-BD31-4B8C-83A1-F6EECF244321}">
                <p14:modId xmlns:p14="http://schemas.microsoft.com/office/powerpoint/2010/main" val="2399994727"/>
              </p:ext>
            </p:extLst>
          </p:nvPr>
        </p:nvGraphicFramePr>
        <p:xfrm>
          <a:off x="1828800" y="1828800"/>
          <a:ext cx="2667000" cy="2514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869357653"/>
              </p:ext>
            </p:extLst>
          </p:nvPr>
        </p:nvGraphicFramePr>
        <p:xfrm>
          <a:off x="5943600" y="2819400"/>
          <a:ext cx="16002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225986736"/>
              </p:ext>
            </p:extLst>
          </p:nvPr>
        </p:nvGraphicFramePr>
        <p:xfrm>
          <a:off x="8936037" y="302895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1" name="AutoShape 5"/>
          <p:cNvSpPr>
            <a:spLocks noChangeArrowheads="1"/>
          </p:cNvSpPr>
          <p:nvPr/>
        </p:nvSpPr>
        <p:spPr bwMode="auto">
          <a:xfrm>
            <a:off x="4724400" y="32004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32" name="AutoShape 5"/>
          <p:cNvSpPr>
            <a:spLocks noChangeArrowheads="1"/>
          </p:cNvSpPr>
          <p:nvPr/>
        </p:nvSpPr>
        <p:spPr bwMode="auto">
          <a:xfrm>
            <a:off x="7772400" y="31623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p:bldP spid="17" grpId="0" animBg="1"/>
      <p:bldP spid="21" grpId="0" animBg="1"/>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Thus Far: Multiple Join, Multiple Eliminate (= Inference by Enumeration)</a:t>
            </a:r>
          </a:p>
        </p:txBody>
      </p:sp>
      <p:pic>
        <p:nvPicPr>
          <p:cNvPr id="4" name="Picture 25" descr="txp_fig">
            <a:extLst>
              <a:ext uri="{FF2B5EF4-FFF2-40B4-BE49-F238E27FC236}">
                <a16:creationId xmlns:a16="http://schemas.microsoft.com/office/drawing/2014/main" id="{76C0E327-6860-654B-8D5E-26DE11D3E556}"/>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768475" y="1524000"/>
            <a:ext cx="731837"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7" descr="txp_fig">
            <a:extLst>
              <a:ext uri="{FF2B5EF4-FFF2-40B4-BE49-F238E27FC236}">
                <a16:creationId xmlns:a16="http://schemas.microsoft.com/office/drawing/2014/main" id="{ED94BF7F-20BD-4D44-8AFF-D23F2328377A}"/>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616075" y="2895600"/>
            <a:ext cx="106045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1" descr="txp_fig">
            <a:extLst>
              <a:ext uri="{FF2B5EF4-FFF2-40B4-BE49-F238E27FC236}">
                <a16:creationId xmlns:a16="http://schemas.microsoft.com/office/drawing/2014/main" id="{56083228-C233-9546-A241-40C53C5091CE}"/>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16075" y="4838700"/>
            <a:ext cx="103028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txp_fig">
            <a:extLst>
              <a:ext uri="{FF2B5EF4-FFF2-40B4-BE49-F238E27FC236}">
                <a16:creationId xmlns:a16="http://schemas.microsoft.com/office/drawing/2014/main" id="{2DDDF0AE-89A9-104E-910D-2E19B4C61594}"/>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181600" y="2903538"/>
            <a:ext cx="148907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oShape 5">
            <a:extLst>
              <a:ext uri="{FF2B5EF4-FFF2-40B4-BE49-F238E27FC236}">
                <a16:creationId xmlns:a16="http://schemas.microsoft.com/office/drawing/2014/main" id="{9BE1AF72-E578-0740-81D1-F6911877CC1D}"/>
              </a:ext>
            </a:extLst>
          </p:cNvPr>
          <p:cNvSpPr>
            <a:spLocks noChangeArrowheads="1"/>
          </p:cNvSpPr>
          <p:nvPr/>
        </p:nvSpPr>
        <p:spPr bwMode="auto">
          <a:xfrm>
            <a:off x="3657600" y="2903538"/>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10" name="AutoShape 5">
            <a:extLst>
              <a:ext uri="{FF2B5EF4-FFF2-40B4-BE49-F238E27FC236}">
                <a16:creationId xmlns:a16="http://schemas.microsoft.com/office/drawing/2014/main" id="{691ECA81-FE96-9848-AD8E-31F3582D1D71}"/>
              </a:ext>
            </a:extLst>
          </p:cNvPr>
          <p:cNvSpPr>
            <a:spLocks noChangeArrowheads="1"/>
          </p:cNvSpPr>
          <p:nvPr/>
        </p:nvSpPr>
        <p:spPr bwMode="auto">
          <a:xfrm>
            <a:off x="7270616" y="2917915"/>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1" name="Picture 10" descr="txp_fig">
            <a:extLst>
              <a:ext uri="{FF2B5EF4-FFF2-40B4-BE49-F238E27FC236}">
                <a16:creationId xmlns:a16="http://schemas.microsoft.com/office/drawing/2014/main" id="{C632164D-DE5A-6843-8B25-A1448F0911F0}"/>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9242291" y="2924265"/>
            <a:ext cx="701675"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620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
        <p:nvSpPr>
          <p:cNvPr id="25" name="Rectangle 3">
            <a:extLst>
              <a:ext uri="{FF2B5EF4-FFF2-40B4-BE49-F238E27FC236}">
                <a16:creationId xmlns:a16="http://schemas.microsoft.com/office/drawing/2014/main" id="{AF771743-F698-2047-BABA-DA093E8B4141}"/>
              </a:ext>
            </a:extLst>
          </p:cNvPr>
          <p:cNvSpPr txBox="1">
            <a:spLocks noChangeArrowheads="1"/>
          </p:cNvSpPr>
          <p:nvPr/>
        </p:nvSpPr>
        <p:spPr bwMode="auto">
          <a:xfrm>
            <a:off x="5488658" y="5818341"/>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Compute joint</a:t>
            </a:r>
          </a:p>
        </p:txBody>
      </p:sp>
      <p:sp>
        <p:nvSpPr>
          <p:cNvPr id="26" name="Rectangle 3">
            <a:extLst>
              <a:ext uri="{FF2B5EF4-FFF2-40B4-BE49-F238E27FC236}">
                <a16:creationId xmlns:a16="http://schemas.microsoft.com/office/drawing/2014/main" id="{D7FE08FA-5CB2-5B43-8317-D0D27E1D487F}"/>
              </a:ext>
            </a:extLst>
          </p:cNvPr>
          <p:cNvSpPr txBox="1">
            <a:spLocks noChangeArrowheads="1"/>
          </p:cNvSpPr>
          <p:nvPr/>
        </p:nvSpPr>
        <p:spPr bwMode="auto">
          <a:xfrm>
            <a:off x="2675288" y="6567194"/>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Sum out hidden variables</a:t>
            </a:r>
          </a:p>
        </p:txBody>
      </p:sp>
    </p:spTree>
    <p:extLst>
      <p:ext uri="{BB962C8B-B14F-4D97-AF65-F5344CB8AC3E}">
        <p14:creationId xmlns:p14="http://schemas.microsoft.com/office/powerpoint/2010/main" val="1389883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Thus Far: Multiple Join, Multiple Eliminate (= Inference by Enumeration)</a:t>
            </a:r>
          </a:p>
        </p:txBody>
      </p:sp>
      <p:pic>
        <p:nvPicPr>
          <p:cNvPr id="4" name="Picture 25" descr="txp_fig">
            <a:extLst>
              <a:ext uri="{FF2B5EF4-FFF2-40B4-BE49-F238E27FC236}">
                <a16:creationId xmlns:a16="http://schemas.microsoft.com/office/drawing/2014/main" id="{76C0E327-6860-654B-8D5E-26DE11D3E556}"/>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768475" y="1524000"/>
            <a:ext cx="731837"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7" descr="txp_fig">
            <a:extLst>
              <a:ext uri="{FF2B5EF4-FFF2-40B4-BE49-F238E27FC236}">
                <a16:creationId xmlns:a16="http://schemas.microsoft.com/office/drawing/2014/main" id="{ED94BF7F-20BD-4D44-8AFF-D23F2328377A}"/>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616075" y="2895600"/>
            <a:ext cx="106045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1" descr="txp_fig">
            <a:extLst>
              <a:ext uri="{FF2B5EF4-FFF2-40B4-BE49-F238E27FC236}">
                <a16:creationId xmlns:a16="http://schemas.microsoft.com/office/drawing/2014/main" id="{56083228-C233-9546-A241-40C53C5091CE}"/>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16075" y="4838700"/>
            <a:ext cx="103028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txp_fig">
            <a:extLst>
              <a:ext uri="{FF2B5EF4-FFF2-40B4-BE49-F238E27FC236}">
                <a16:creationId xmlns:a16="http://schemas.microsoft.com/office/drawing/2014/main" id="{2DDDF0AE-89A9-104E-910D-2E19B4C61594}"/>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181600" y="2903538"/>
            <a:ext cx="148907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oShape 5">
            <a:extLst>
              <a:ext uri="{FF2B5EF4-FFF2-40B4-BE49-F238E27FC236}">
                <a16:creationId xmlns:a16="http://schemas.microsoft.com/office/drawing/2014/main" id="{9BE1AF72-E578-0740-81D1-F6911877CC1D}"/>
              </a:ext>
            </a:extLst>
          </p:cNvPr>
          <p:cNvSpPr>
            <a:spLocks noChangeArrowheads="1"/>
          </p:cNvSpPr>
          <p:nvPr/>
        </p:nvSpPr>
        <p:spPr bwMode="auto">
          <a:xfrm>
            <a:off x="3657600" y="2903538"/>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10" name="AutoShape 5">
            <a:extLst>
              <a:ext uri="{FF2B5EF4-FFF2-40B4-BE49-F238E27FC236}">
                <a16:creationId xmlns:a16="http://schemas.microsoft.com/office/drawing/2014/main" id="{691ECA81-FE96-9848-AD8E-31F3582D1D71}"/>
              </a:ext>
            </a:extLst>
          </p:cNvPr>
          <p:cNvSpPr>
            <a:spLocks noChangeArrowheads="1"/>
          </p:cNvSpPr>
          <p:nvPr/>
        </p:nvSpPr>
        <p:spPr bwMode="auto">
          <a:xfrm>
            <a:off x="7270616" y="2917915"/>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1" name="Picture 10" descr="txp_fig">
            <a:extLst>
              <a:ext uri="{FF2B5EF4-FFF2-40B4-BE49-F238E27FC236}">
                <a16:creationId xmlns:a16="http://schemas.microsoft.com/office/drawing/2014/main" id="{C632164D-DE5A-6843-8B25-A1448F0911F0}"/>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9242291" y="2924265"/>
            <a:ext cx="701675"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3">
            <a:extLst>
              <a:ext uri="{FF2B5EF4-FFF2-40B4-BE49-F238E27FC236}">
                <a16:creationId xmlns:a16="http://schemas.microsoft.com/office/drawing/2014/main" id="{04268ECB-F85B-7344-9631-2E5F7A3D7461}"/>
              </a:ext>
            </a:extLst>
          </p:cNvPr>
          <p:cNvSpPr txBox="1">
            <a:spLocks noChangeArrowheads="1"/>
          </p:cNvSpPr>
          <p:nvPr/>
        </p:nvSpPr>
        <p:spPr bwMode="auto">
          <a:xfrm>
            <a:off x="4929032" y="2382968"/>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Compute joint</a:t>
            </a:r>
          </a:p>
        </p:txBody>
      </p:sp>
      <p:sp>
        <p:nvSpPr>
          <p:cNvPr id="13" name="Rectangle 3">
            <a:extLst>
              <a:ext uri="{FF2B5EF4-FFF2-40B4-BE49-F238E27FC236}">
                <a16:creationId xmlns:a16="http://schemas.microsoft.com/office/drawing/2014/main" id="{ADAAEB5D-EEB2-4140-A843-DEEB78E25789}"/>
              </a:ext>
            </a:extLst>
          </p:cNvPr>
          <p:cNvSpPr txBox="1">
            <a:spLocks noChangeArrowheads="1"/>
          </p:cNvSpPr>
          <p:nvPr/>
        </p:nvSpPr>
        <p:spPr bwMode="auto">
          <a:xfrm>
            <a:off x="8664564" y="2382967"/>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Sum out hidden variables</a:t>
            </a:r>
          </a:p>
        </p:txBody>
      </p:sp>
      <p:sp>
        <p:nvSpPr>
          <p:cNvPr id="14" name="Rectangle 3">
            <a:extLst>
              <a:ext uri="{FF2B5EF4-FFF2-40B4-BE49-F238E27FC236}">
                <a16:creationId xmlns:a16="http://schemas.microsoft.com/office/drawing/2014/main" id="{97E4C0D4-6624-1D4E-A293-99786C7C3A01}"/>
              </a:ext>
            </a:extLst>
          </p:cNvPr>
          <p:cNvSpPr txBox="1">
            <a:spLocks noChangeArrowheads="1"/>
          </p:cNvSpPr>
          <p:nvPr/>
        </p:nvSpPr>
        <p:spPr bwMode="auto">
          <a:xfrm>
            <a:off x="8664564" y="3532092"/>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spTree>
    <p:extLst>
      <p:ext uri="{BB962C8B-B14F-4D97-AF65-F5344CB8AC3E}">
        <p14:creationId xmlns:p14="http://schemas.microsoft.com/office/powerpoint/2010/main" val="307833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Thus Far: Multiple Join, Multiple Eliminate (= Inference by Enumeration)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359263"/>
            <a:ext cx="8785379" cy="5517927"/>
          </a:xfrm>
          <a:prstGeom prst="rect">
            <a:avLst/>
          </a:prstGeom>
        </p:spPr>
      </p:pic>
    </p:spTree>
    <p:extLst>
      <p:ext uri="{BB962C8B-B14F-4D97-AF65-F5344CB8AC3E}">
        <p14:creationId xmlns:p14="http://schemas.microsoft.com/office/powerpoint/2010/main" val="2518353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Calibri"/>
                <a:ea typeface="ＭＳ Ｐゴシック" pitchFamily="34" charset="-128"/>
                <a:cs typeface="Calibri"/>
              </a:rPr>
              <a:t>Inference by Enumeration vs. Variable Elimination</a:t>
            </a:r>
          </a:p>
        </p:txBody>
      </p:sp>
      <p:sp>
        <p:nvSpPr>
          <p:cNvPr id="23554" name="Content Placeholder 2"/>
          <p:cNvSpPr>
            <a:spLocks noGrp="1"/>
          </p:cNvSpPr>
          <p:nvPr>
            <p:ph idx="1"/>
          </p:nvPr>
        </p:nvSpPr>
        <p:spPr>
          <a:xfrm>
            <a:off x="76200" y="1219200"/>
            <a:ext cx="5867400" cy="1295400"/>
          </a:xfrm>
        </p:spPr>
        <p:txBody>
          <a:bodyPr/>
          <a:lstStyle/>
          <a:p>
            <a:r>
              <a:rPr lang="en-US" sz="2400" dirty="0">
                <a:latin typeface="Calibri"/>
                <a:ea typeface="ＭＳ Ｐゴシック" pitchFamily="34" charset="-128"/>
                <a:cs typeface="Calibri"/>
              </a:rPr>
              <a:t>Why is inference by enumeration so slow?</a:t>
            </a:r>
          </a:p>
          <a:p>
            <a:pPr lvl="1"/>
            <a:r>
              <a:rPr lang="en-US" sz="2000" dirty="0">
                <a:latin typeface="Calibri"/>
                <a:ea typeface="ＭＳ Ｐゴシック" pitchFamily="34" charset="-128"/>
                <a:cs typeface="Calibri"/>
              </a:rPr>
              <a:t>You join up the whole joint distribution before you sum out the hidden variables</a:t>
            </a:r>
          </a:p>
          <a:p>
            <a:pPr lvl="1"/>
            <a:endParaRPr lang="en-US" sz="1800" dirty="0">
              <a:latin typeface="Calibri"/>
              <a:ea typeface="ＭＳ Ｐゴシック" pitchFamily="34" charset="-128"/>
              <a:cs typeface="Calibri"/>
            </a:endParaRPr>
          </a:p>
          <a:p>
            <a:pPr lvl="1"/>
            <a:endParaRPr lang="en-US" sz="1800" dirty="0">
              <a:latin typeface="Calibri"/>
              <a:ea typeface="ＭＳ Ｐゴシック" pitchFamily="34" charset="-128"/>
              <a:cs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95600"/>
            <a:ext cx="5181600" cy="3454400"/>
          </a:xfrm>
          <a:prstGeom prst="rect">
            <a:avLst/>
          </a:prstGeom>
        </p:spPr>
      </p:pic>
      <p:sp>
        <p:nvSpPr>
          <p:cNvPr id="6" name="Content Placeholder 2"/>
          <p:cNvSpPr txBox="1">
            <a:spLocks/>
          </p:cNvSpPr>
          <p:nvPr/>
        </p:nvSpPr>
        <p:spPr bwMode="auto">
          <a:xfrm>
            <a:off x="6096000" y="1219200"/>
            <a:ext cx="60960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400" dirty="0">
                <a:latin typeface="Calibri"/>
                <a:ea typeface="ＭＳ Ｐゴシック" pitchFamily="34" charset="-128"/>
                <a:cs typeface="Calibri"/>
              </a:rPr>
              <a:t>Idea: interleave joining and marginalizing!</a:t>
            </a:r>
          </a:p>
          <a:p>
            <a:pPr lvl="1"/>
            <a:r>
              <a:rPr lang="en-US" sz="2000" dirty="0">
                <a:latin typeface="Calibri"/>
                <a:cs typeface="Calibri"/>
              </a:rPr>
              <a:t>Called </a:t>
            </a:r>
            <a:r>
              <a:rPr lang="ja-JP" altLang="en-US" sz="2000" dirty="0">
                <a:latin typeface="Calibri"/>
                <a:cs typeface="Calibri"/>
              </a:rPr>
              <a:t>“</a:t>
            </a:r>
            <a:r>
              <a:rPr lang="en-US" altLang="ja-JP" sz="2000" dirty="0">
                <a:latin typeface="Calibri"/>
                <a:cs typeface="Calibri"/>
              </a:rPr>
              <a:t>Variable Elimination</a:t>
            </a:r>
            <a:r>
              <a:rPr lang="ja-JP" altLang="en-US" sz="2000" dirty="0">
                <a:latin typeface="Calibri"/>
                <a:cs typeface="Calibri"/>
              </a:rPr>
              <a:t>”</a:t>
            </a:r>
            <a:endParaRPr lang="en-US" altLang="ja-JP" sz="2000" dirty="0">
              <a:latin typeface="Calibri"/>
              <a:cs typeface="Calibri"/>
            </a:endParaRPr>
          </a:p>
          <a:p>
            <a:pPr lvl="1"/>
            <a:r>
              <a:rPr lang="en-US" sz="2000" dirty="0">
                <a:latin typeface="Calibri"/>
                <a:cs typeface="Calibri"/>
              </a:rPr>
              <a:t>Still NP-hard, but usually much faster than inference by enumeration</a:t>
            </a: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marL="457176" lvl="1" indent="0">
              <a:buNone/>
            </a:pPr>
            <a:endParaRPr lang="en-US" sz="2000" dirty="0">
              <a:latin typeface="Calibri"/>
              <a:cs typeface="Calibri"/>
            </a:endParaRPr>
          </a:p>
          <a:p>
            <a:pPr lvl="1"/>
            <a:endParaRPr lang="en-US" sz="2000" dirty="0">
              <a:latin typeface="Calibri"/>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231" y="3200400"/>
            <a:ext cx="5567369" cy="2819399"/>
          </a:xfrm>
          <a:prstGeom prst="rect">
            <a:avLst/>
          </a:prstGeom>
        </p:spPr>
      </p:pic>
    </p:spTree>
    <p:extLst>
      <p:ext uri="{BB962C8B-B14F-4D97-AF65-F5344CB8AC3E}">
        <p14:creationId xmlns:p14="http://schemas.microsoft.com/office/powerpoint/2010/main" val="13887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ea typeface="ＭＳ Ｐゴシック" pitchFamily="34" charset="-128"/>
              </a:rPr>
              <a:t>Traffic Domain</a:t>
            </a:r>
          </a:p>
        </p:txBody>
      </p:sp>
      <p:sp>
        <p:nvSpPr>
          <p:cNvPr id="28674" name="Content Placeholder 2"/>
          <p:cNvSpPr>
            <a:spLocks noGrp="1"/>
          </p:cNvSpPr>
          <p:nvPr>
            <p:ph idx="1"/>
          </p:nvPr>
        </p:nvSpPr>
        <p:spPr>
          <a:xfrm>
            <a:off x="1447800" y="2362200"/>
            <a:ext cx="4876800" cy="3459164"/>
          </a:xfrm>
        </p:spPr>
        <p:txBody>
          <a:bodyPr/>
          <a:lstStyle/>
          <a:p>
            <a:r>
              <a:rPr lang="en-US" dirty="0">
                <a:ea typeface="ＭＳ Ｐゴシック" pitchFamily="34" charset="-128"/>
              </a:rPr>
              <a:t>Inference by Enumeration</a:t>
            </a:r>
          </a:p>
          <a:p>
            <a:pPr lvl="1"/>
            <a:endParaRPr lang="en-US" dirty="0">
              <a:ea typeface="ＭＳ Ｐゴシック" pitchFamily="34" charset="-128"/>
            </a:endParaRPr>
          </a:p>
        </p:txBody>
      </p:sp>
      <p:sp>
        <p:nvSpPr>
          <p:cNvPr id="28676" name="Oval 4"/>
          <p:cNvSpPr>
            <a:spLocks noChangeArrowheads="1"/>
          </p:cNvSpPr>
          <p:nvPr/>
        </p:nvSpPr>
        <p:spPr bwMode="auto">
          <a:xfrm>
            <a:off x="379412"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28677" name="Oval 5"/>
          <p:cNvSpPr>
            <a:spLocks noChangeArrowheads="1"/>
          </p:cNvSpPr>
          <p:nvPr/>
        </p:nvSpPr>
        <p:spPr bwMode="auto">
          <a:xfrm>
            <a:off x="379412" y="3581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28678" name="AutoShape 6"/>
          <p:cNvCxnSpPr>
            <a:cxnSpLocks noChangeShapeType="1"/>
            <a:stCxn id="28676" idx="4"/>
            <a:endCxn id="28677" idx="0"/>
          </p:cNvCxnSpPr>
          <p:nvPr/>
        </p:nvCxnSpPr>
        <p:spPr bwMode="auto">
          <a:xfrm rot="5400000">
            <a:off x="379413" y="331470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8679" name="Oval 11"/>
          <p:cNvSpPr>
            <a:spLocks noChangeArrowheads="1"/>
          </p:cNvSpPr>
          <p:nvPr/>
        </p:nvSpPr>
        <p:spPr bwMode="auto">
          <a:xfrm>
            <a:off x="381000" y="1447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28680" name="AutoShape 12"/>
          <p:cNvCxnSpPr>
            <a:cxnSpLocks noChangeShapeType="1"/>
            <a:stCxn id="28679" idx="4"/>
            <a:endCxn id="28676" idx="0"/>
          </p:cNvCxnSpPr>
          <p:nvPr/>
        </p:nvCxnSpPr>
        <p:spPr bwMode="auto">
          <a:xfrm rot="5400000">
            <a:off x="380206" y="2247106"/>
            <a:ext cx="5334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24000"/>
            <a:ext cx="1828800" cy="469900"/>
          </a:xfrm>
          <a:prstGeom prst="rect">
            <a:avLst/>
          </a:prstGeom>
        </p:spPr>
      </p:pic>
      <p:sp>
        <p:nvSpPr>
          <p:cNvPr id="22" name="Content Placeholder 2"/>
          <p:cNvSpPr txBox="1">
            <a:spLocks/>
          </p:cNvSpPr>
          <p:nvPr/>
        </p:nvSpPr>
        <p:spPr bwMode="auto">
          <a:xfrm>
            <a:off x="6781800" y="2362200"/>
            <a:ext cx="4876800" cy="345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dirty="0">
                <a:ea typeface="ＭＳ Ｐゴシック" pitchFamily="34" charset="-128"/>
              </a:rPr>
              <a:t>Variable Elimination</a:t>
            </a:r>
          </a:p>
          <a:p>
            <a:pPr lvl="1"/>
            <a:endParaRPr lang="en-US" dirty="0">
              <a:ea typeface="ＭＳ Ｐゴシック" pitchFamily="34" charset="-128"/>
            </a:endParaRPr>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276600"/>
            <a:ext cx="3505200" cy="638062"/>
          </a:xfrm>
          <a:prstGeom prst="rect">
            <a:avLst/>
          </a:prstGeom>
        </p:spPr>
      </p:pic>
      <p:sp>
        <p:nvSpPr>
          <p:cNvPr id="10" name="TextBox 9"/>
          <p:cNvSpPr txBox="1"/>
          <p:nvPr/>
        </p:nvSpPr>
        <p:spPr>
          <a:xfrm>
            <a:off x="9622932" y="3934378"/>
            <a:ext cx="982097" cy="369332"/>
          </a:xfrm>
          <a:prstGeom prst="rect">
            <a:avLst/>
          </a:prstGeom>
          <a:noFill/>
        </p:spPr>
        <p:txBody>
          <a:bodyPr wrap="none" rtlCol="0">
            <a:spAutoFit/>
          </a:bodyPr>
          <a:lstStyle/>
          <a:p>
            <a:r>
              <a:rPr lang="en-US" dirty="0">
                <a:solidFill>
                  <a:srgbClr val="FF0000"/>
                </a:solidFill>
                <a:latin typeface="Calibri"/>
                <a:cs typeface="Calibri"/>
              </a:rPr>
              <a:t>Join on r</a:t>
            </a:r>
          </a:p>
        </p:txBody>
      </p:sp>
      <p:sp>
        <p:nvSpPr>
          <p:cNvPr id="24" name="TextBox 23"/>
          <p:cNvSpPr txBox="1"/>
          <p:nvPr/>
        </p:nvSpPr>
        <p:spPr>
          <a:xfrm>
            <a:off x="4002087" y="3998910"/>
            <a:ext cx="982097" cy="369332"/>
          </a:xfrm>
          <a:prstGeom prst="rect">
            <a:avLst/>
          </a:prstGeom>
          <a:noFill/>
        </p:spPr>
        <p:txBody>
          <a:bodyPr wrap="none" rtlCol="0">
            <a:spAutoFit/>
          </a:bodyPr>
          <a:lstStyle/>
          <a:p>
            <a:r>
              <a:rPr lang="en-US" dirty="0">
                <a:solidFill>
                  <a:srgbClr val="FF0000"/>
                </a:solidFill>
                <a:latin typeface="Calibri"/>
                <a:cs typeface="Calibri"/>
              </a:rPr>
              <a:t>Join on r</a:t>
            </a:r>
          </a:p>
        </p:txBody>
      </p:sp>
      <p:sp>
        <p:nvSpPr>
          <p:cNvPr id="25" name="TextBox 24"/>
          <p:cNvSpPr txBox="1"/>
          <p:nvPr/>
        </p:nvSpPr>
        <p:spPr>
          <a:xfrm>
            <a:off x="3657600" y="4648200"/>
            <a:ext cx="979755" cy="369332"/>
          </a:xfrm>
          <a:prstGeom prst="rect">
            <a:avLst/>
          </a:prstGeom>
          <a:noFill/>
        </p:spPr>
        <p:txBody>
          <a:bodyPr wrap="none" rtlCol="0">
            <a:spAutoFit/>
          </a:bodyPr>
          <a:lstStyle/>
          <a:p>
            <a:r>
              <a:rPr lang="en-US" dirty="0">
                <a:solidFill>
                  <a:srgbClr val="FF0000"/>
                </a:solidFill>
                <a:latin typeface="Calibri"/>
                <a:cs typeface="Calibri"/>
              </a:rPr>
              <a:t>Join on t</a:t>
            </a:r>
          </a:p>
        </p:txBody>
      </p:sp>
      <p:sp>
        <p:nvSpPr>
          <p:cNvPr id="26" name="TextBox 25"/>
          <p:cNvSpPr txBox="1"/>
          <p:nvPr/>
        </p:nvSpPr>
        <p:spPr>
          <a:xfrm>
            <a:off x="9002445" y="5257800"/>
            <a:ext cx="979755" cy="369332"/>
          </a:xfrm>
          <a:prstGeom prst="rect">
            <a:avLst/>
          </a:prstGeom>
          <a:noFill/>
        </p:spPr>
        <p:txBody>
          <a:bodyPr wrap="none" rtlCol="0">
            <a:spAutoFit/>
          </a:bodyPr>
          <a:lstStyle/>
          <a:p>
            <a:r>
              <a:rPr lang="en-US" dirty="0">
                <a:solidFill>
                  <a:srgbClr val="FF0000"/>
                </a:solidFill>
                <a:latin typeface="Calibri"/>
                <a:cs typeface="Calibri"/>
              </a:rPr>
              <a:t>Join on t</a:t>
            </a:r>
          </a:p>
        </p:txBody>
      </p:sp>
      <p:sp>
        <p:nvSpPr>
          <p:cNvPr id="27" name="TextBox 26"/>
          <p:cNvSpPr txBox="1"/>
          <p:nvPr/>
        </p:nvSpPr>
        <p:spPr>
          <a:xfrm>
            <a:off x="9372600" y="4648200"/>
            <a:ext cx="1197764" cy="369332"/>
          </a:xfrm>
          <a:prstGeom prst="rect">
            <a:avLst/>
          </a:prstGeom>
          <a:noFill/>
        </p:spPr>
        <p:txBody>
          <a:bodyPr wrap="none" rtlCol="0">
            <a:spAutoFit/>
          </a:bodyPr>
          <a:lstStyle/>
          <a:p>
            <a:r>
              <a:rPr lang="en-US" dirty="0">
                <a:solidFill>
                  <a:srgbClr val="FF0000"/>
                </a:solidFill>
                <a:latin typeface="Calibri"/>
                <a:cs typeface="Calibri"/>
              </a:rPr>
              <a:t>Eliminate r</a:t>
            </a:r>
          </a:p>
        </p:txBody>
      </p:sp>
      <p:sp>
        <p:nvSpPr>
          <p:cNvPr id="28" name="TextBox 27"/>
          <p:cNvSpPr txBox="1"/>
          <p:nvPr/>
        </p:nvSpPr>
        <p:spPr>
          <a:xfrm>
            <a:off x="8610600" y="6019800"/>
            <a:ext cx="1197764" cy="369332"/>
          </a:xfrm>
          <a:prstGeom prst="rect">
            <a:avLst/>
          </a:prstGeom>
          <a:noFill/>
        </p:spPr>
        <p:txBody>
          <a:bodyPr wrap="none" rtlCol="0">
            <a:spAutoFit/>
          </a:bodyPr>
          <a:lstStyle/>
          <a:p>
            <a:r>
              <a:rPr lang="en-US" dirty="0">
                <a:solidFill>
                  <a:srgbClr val="FF0000"/>
                </a:solidFill>
                <a:latin typeface="Calibri"/>
                <a:cs typeface="Calibri"/>
              </a:rPr>
              <a:t>Eliminate t</a:t>
            </a:r>
          </a:p>
        </p:txBody>
      </p:sp>
      <p:sp>
        <p:nvSpPr>
          <p:cNvPr id="29" name="TextBox 28"/>
          <p:cNvSpPr txBox="1"/>
          <p:nvPr/>
        </p:nvSpPr>
        <p:spPr>
          <a:xfrm>
            <a:off x="3429000" y="5257800"/>
            <a:ext cx="1197764" cy="369332"/>
          </a:xfrm>
          <a:prstGeom prst="rect">
            <a:avLst/>
          </a:prstGeom>
          <a:noFill/>
        </p:spPr>
        <p:txBody>
          <a:bodyPr wrap="none" rtlCol="0">
            <a:spAutoFit/>
          </a:bodyPr>
          <a:lstStyle/>
          <a:p>
            <a:r>
              <a:rPr lang="en-US" dirty="0">
                <a:solidFill>
                  <a:srgbClr val="FF0000"/>
                </a:solidFill>
                <a:latin typeface="Calibri"/>
                <a:cs typeface="Calibri"/>
              </a:rPr>
              <a:t>Eliminate r</a:t>
            </a:r>
          </a:p>
        </p:txBody>
      </p:sp>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3352800"/>
            <a:ext cx="3098822" cy="572205"/>
          </a:xfrm>
          <a:prstGeom prst="rect">
            <a:avLst/>
          </a:prstGeom>
        </p:spPr>
      </p:pic>
      <p:sp>
        <p:nvSpPr>
          <p:cNvPr id="31" name="TextBox 30"/>
          <p:cNvSpPr txBox="1"/>
          <p:nvPr/>
        </p:nvSpPr>
        <p:spPr>
          <a:xfrm>
            <a:off x="3200400" y="5955268"/>
            <a:ext cx="1197764" cy="369332"/>
          </a:xfrm>
          <a:prstGeom prst="rect">
            <a:avLst/>
          </a:prstGeom>
          <a:noFill/>
        </p:spPr>
        <p:txBody>
          <a:bodyPr wrap="none" rtlCol="0">
            <a:spAutoFit/>
          </a:bodyPr>
          <a:lstStyle/>
          <a:p>
            <a:r>
              <a:rPr lang="en-US" dirty="0">
                <a:solidFill>
                  <a:srgbClr val="FF0000"/>
                </a:solidFill>
                <a:latin typeface="Calibri"/>
                <a:cs typeface="Calibri"/>
              </a:rPr>
              <a:t>Eliminate t</a:t>
            </a:r>
          </a:p>
        </p:txBody>
      </p:sp>
      <p:sp>
        <p:nvSpPr>
          <p:cNvPr id="12" name="Left Brace 11"/>
          <p:cNvSpPr/>
          <p:nvPr/>
        </p:nvSpPr>
        <p:spPr>
          <a:xfrm>
            <a:off x="4419600" y="3276600"/>
            <a:ext cx="304800" cy="1295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Left Brace 32"/>
          <p:cNvSpPr/>
          <p:nvPr/>
        </p:nvSpPr>
        <p:spPr>
          <a:xfrm>
            <a:off x="4114800" y="3581400"/>
            <a:ext cx="228600" cy="2057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Left Brace 33"/>
          <p:cNvSpPr/>
          <p:nvPr/>
        </p:nvSpPr>
        <p:spPr>
          <a:xfrm>
            <a:off x="3962400" y="3962400"/>
            <a:ext cx="152400" cy="2438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5" name="Left Brace 34"/>
          <p:cNvSpPr/>
          <p:nvPr/>
        </p:nvSpPr>
        <p:spPr>
          <a:xfrm>
            <a:off x="3733800" y="4419600"/>
            <a:ext cx="152400" cy="2895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Left Brace 35"/>
          <p:cNvSpPr/>
          <p:nvPr/>
        </p:nvSpPr>
        <p:spPr>
          <a:xfrm>
            <a:off x="10058400" y="3200400"/>
            <a:ext cx="228600" cy="1371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7" name="Left Brace 36"/>
          <p:cNvSpPr/>
          <p:nvPr/>
        </p:nvSpPr>
        <p:spPr>
          <a:xfrm>
            <a:off x="9829800" y="3657600"/>
            <a:ext cx="228600" cy="18288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8" name="Left Brace 37"/>
          <p:cNvSpPr/>
          <p:nvPr/>
        </p:nvSpPr>
        <p:spPr>
          <a:xfrm>
            <a:off x="9448800" y="3886200"/>
            <a:ext cx="228600" cy="27432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9" name="Left Brace 38"/>
          <p:cNvSpPr/>
          <p:nvPr/>
        </p:nvSpPr>
        <p:spPr>
          <a:xfrm>
            <a:off x="9220200" y="4267200"/>
            <a:ext cx="228600" cy="3276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2470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p:bldP spid="26" grpId="0"/>
      <p:bldP spid="27" grpId="0"/>
      <p:bldP spid="28" grpId="0"/>
      <p:bldP spid="36" grpId="0" animBg="1"/>
      <p:bldP spid="37"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Marginalizing Early (= Variable Elimination)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95400"/>
            <a:ext cx="10515600" cy="5325258"/>
          </a:xfrm>
          <a:prstGeom prst="rect">
            <a:avLst/>
          </a:prstGeom>
        </p:spPr>
      </p:pic>
    </p:spTree>
    <p:extLst>
      <p:ext uri="{BB962C8B-B14F-4D97-AF65-F5344CB8AC3E}">
        <p14:creationId xmlns:p14="http://schemas.microsoft.com/office/powerpoint/2010/main" val="119754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a:ea typeface="ＭＳ Ｐゴシック" pitchFamily="34" charset="-128"/>
              </a:rPr>
              <a:t>Marginalizing Early! (aka VE)</a:t>
            </a:r>
          </a:p>
        </p:txBody>
      </p:sp>
      <p:sp>
        <p:nvSpPr>
          <p:cNvPr id="27" name="TextBox 26"/>
          <p:cNvSpPr txBox="1">
            <a:spLocks noChangeArrowheads="1"/>
          </p:cNvSpPr>
          <p:nvPr/>
        </p:nvSpPr>
        <p:spPr bwMode="auto">
          <a:xfrm>
            <a:off x="4343400" y="1200090"/>
            <a:ext cx="2057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Sum out R</a:t>
            </a:r>
          </a:p>
        </p:txBody>
      </p:sp>
      <p:sp>
        <p:nvSpPr>
          <p:cNvPr id="16" name="Oval 15"/>
          <p:cNvSpPr>
            <a:spLocks noChangeArrowheads="1"/>
          </p:cNvSpPr>
          <p:nvPr/>
        </p:nvSpPr>
        <p:spPr bwMode="auto">
          <a:xfrm>
            <a:off x="6215065" y="3048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17" name="Oval 16"/>
          <p:cNvSpPr>
            <a:spLocks noChangeArrowheads="1"/>
          </p:cNvSpPr>
          <p:nvPr/>
        </p:nvSpPr>
        <p:spPr bwMode="auto">
          <a:xfrm>
            <a:off x="6215065" y="4114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18" name="AutoShape 12"/>
          <p:cNvCxnSpPr>
            <a:cxnSpLocks noChangeShapeType="1"/>
            <a:stCxn id="16" idx="4"/>
            <a:endCxn id="17" idx="0"/>
          </p:cNvCxnSpPr>
          <p:nvPr/>
        </p:nvCxnSpPr>
        <p:spPr bwMode="auto">
          <a:xfrm>
            <a:off x="6481765" y="3581400"/>
            <a:ext cx="0" cy="53340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5" name="Picture 34" descr="txp_fig"/>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172200" y="1752600"/>
            <a:ext cx="73025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29" descr="txp_fig"/>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360738" y="1295400"/>
            <a:ext cx="110331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1" name="Table 30"/>
          <p:cNvGraphicFramePr>
            <a:graphicFrameLocks noGrp="1"/>
          </p:cNvGraphicFramePr>
          <p:nvPr>
            <p:extLst>
              <p:ext uri="{D42A27DB-BD31-4B8C-83A1-F6EECF244321}">
                <p14:modId xmlns:p14="http://schemas.microsoft.com/office/powerpoint/2010/main" val="2341199620"/>
              </p:ext>
            </p:extLst>
          </p:nvPr>
        </p:nvGraphicFramePr>
        <p:xfrm>
          <a:off x="3124200" y="1724025"/>
          <a:ext cx="1600200" cy="12573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2" name="Picture 31" descr="txp_fig"/>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367088" y="4991100"/>
            <a:ext cx="103028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4" name="Table 33"/>
          <p:cNvGraphicFramePr>
            <a:graphicFrameLocks noGrp="1"/>
          </p:cNvGraphicFramePr>
          <p:nvPr>
            <p:extLst>
              <p:ext uri="{D42A27DB-BD31-4B8C-83A1-F6EECF244321}">
                <p14:modId xmlns:p14="http://schemas.microsoft.com/office/powerpoint/2010/main" val="950963070"/>
              </p:ext>
            </p:extLst>
          </p:nvPr>
        </p:nvGraphicFramePr>
        <p:xfrm>
          <a:off x="3276600" y="54483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78634814"/>
              </p:ext>
            </p:extLst>
          </p:nvPr>
        </p:nvGraphicFramePr>
        <p:xfrm>
          <a:off x="5867400" y="219075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6" name="Picture 45" descr="txp_fig"/>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957888" y="4838700"/>
            <a:ext cx="103028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7" name="Table 46"/>
          <p:cNvGraphicFramePr>
            <a:graphicFrameLocks noGrp="1"/>
          </p:cNvGraphicFramePr>
          <p:nvPr>
            <p:extLst>
              <p:ext uri="{D42A27DB-BD31-4B8C-83A1-F6EECF244321}">
                <p14:modId xmlns:p14="http://schemas.microsoft.com/office/powerpoint/2010/main" val="3490381106"/>
              </p:ext>
            </p:extLst>
          </p:nvPr>
        </p:nvGraphicFramePr>
        <p:xfrm>
          <a:off x="5867400"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6953" name="Oval 15"/>
          <p:cNvSpPr>
            <a:spLocks noChangeArrowheads="1"/>
          </p:cNvSpPr>
          <p:nvPr/>
        </p:nvSpPr>
        <p:spPr bwMode="auto">
          <a:xfrm>
            <a:off x="76200" y="4038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pic>
        <p:nvPicPr>
          <p:cNvPr id="36954" name="Picture 49" descr="txp_fig"/>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081088" y="1524000"/>
            <a:ext cx="731837"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955" name="Picture 50" descr="txp_fig"/>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928688" y="2895600"/>
            <a:ext cx="106045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956" name="Oval 11"/>
          <p:cNvSpPr>
            <a:spLocks noChangeArrowheads="1"/>
          </p:cNvSpPr>
          <p:nvPr/>
        </p:nvSpPr>
        <p:spPr bwMode="auto">
          <a:xfrm>
            <a:off x="77787" y="2971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R</a:t>
            </a:r>
          </a:p>
        </p:txBody>
      </p:sp>
      <p:cxnSp>
        <p:nvCxnSpPr>
          <p:cNvPr id="36957" name="AutoShape 12"/>
          <p:cNvCxnSpPr>
            <a:cxnSpLocks noChangeShapeType="1"/>
            <a:stCxn id="36956" idx="4"/>
            <a:endCxn id="36953" idx="0"/>
          </p:cNvCxnSpPr>
          <p:nvPr/>
        </p:nvCxnSpPr>
        <p:spPr bwMode="auto">
          <a:xfrm rot="5400000">
            <a:off x="76994" y="3771106"/>
            <a:ext cx="533400" cy="158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6958" name="Oval 25"/>
          <p:cNvSpPr>
            <a:spLocks noChangeArrowheads="1"/>
          </p:cNvSpPr>
          <p:nvPr/>
        </p:nvSpPr>
        <p:spPr bwMode="auto">
          <a:xfrm>
            <a:off x="76200" y="5105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36959" name="AutoShape 12"/>
          <p:cNvCxnSpPr>
            <a:cxnSpLocks noChangeShapeType="1"/>
            <a:stCxn id="36953" idx="4"/>
            <a:endCxn id="36958" idx="0"/>
          </p:cNvCxnSpPr>
          <p:nvPr/>
        </p:nvCxnSpPr>
        <p:spPr bwMode="auto">
          <a:xfrm rot="5400000">
            <a:off x="76200" y="483870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6960" name="Picture 55" descr="txp_fig"/>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928688" y="4838700"/>
            <a:ext cx="103028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7" name="Table 56"/>
          <p:cNvGraphicFramePr>
            <a:graphicFrameLocks noGrp="1"/>
          </p:cNvGraphicFramePr>
          <p:nvPr/>
        </p:nvGraphicFramePr>
        <p:xfrm>
          <a:off x="869950" y="1981200"/>
          <a:ext cx="12192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8" name="Table 57"/>
          <p:cNvGraphicFramePr>
            <a:graphicFrameLocks noGrp="1"/>
          </p:cNvGraphicFramePr>
          <p:nvPr/>
        </p:nvGraphicFramePr>
        <p:xfrm>
          <a:off x="823913" y="33528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9" name="Table 58"/>
          <p:cNvGraphicFramePr>
            <a:graphicFrameLocks noGrp="1"/>
          </p:cNvGraphicFramePr>
          <p:nvPr/>
        </p:nvGraphicFramePr>
        <p:xfrm>
          <a:off x="838200"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0" name="AutoShape 5"/>
          <p:cNvSpPr>
            <a:spLocks noChangeArrowheads="1"/>
          </p:cNvSpPr>
          <p:nvPr/>
        </p:nvSpPr>
        <p:spPr bwMode="auto">
          <a:xfrm>
            <a:off x="2362200" y="160020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61" name="TextBox 60"/>
          <p:cNvSpPr txBox="1">
            <a:spLocks noChangeArrowheads="1"/>
          </p:cNvSpPr>
          <p:nvPr/>
        </p:nvSpPr>
        <p:spPr bwMode="auto">
          <a:xfrm>
            <a:off x="2133600" y="1143000"/>
            <a:ext cx="914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Join R</a:t>
            </a:r>
          </a:p>
        </p:txBody>
      </p:sp>
      <p:sp>
        <p:nvSpPr>
          <p:cNvPr id="62" name="Oval 61"/>
          <p:cNvSpPr>
            <a:spLocks noChangeArrowheads="1"/>
          </p:cNvSpPr>
          <p:nvPr/>
        </p:nvSpPr>
        <p:spPr bwMode="auto">
          <a:xfrm>
            <a:off x="3276600" y="31242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sym typeface="Symbol" pitchFamily="18" charset="2"/>
              </a:rPr>
              <a:t>T</a:t>
            </a:r>
            <a:endParaRPr lang="en-US" sz="2400" baseline="-25000">
              <a:latin typeface="Times New Roman" pitchFamily="18" charset="0"/>
              <a:cs typeface="Times New Roman" pitchFamily="18" charset="0"/>
            </a:endParaRPr>
          </a:p>
        </p:txBody>
      </p:sp>
      <p:sp>
        <p:nvSpPr>
          <p:cNvPr id="63" name="Oval 62"/>
          <p:cNvSpPr>
            <a:spLocks noChangeArrowheads="1"/>
          </p:cNvSpPr>
          <p:nvPr/>
        </p:nvSpPr>
        <p:spPr bwMode="auto">
          <a:xfrm>
            <a:off x="3657600" y="4191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64" name="AutoShape 12"/>
          <p:cNvCxnSpPr>
            <a:cxnSpLocks noChangeShapeType="1"/>
            <a:stCxn id="62" idx="4"/>
            <a:endCxn id="63" idx="0"/>
          </p:cNvCxnSpPr>
          <p:nvPr/>
        </p:nvCxnSpPr>
        <p:spPr bwMode="auto">
          <a:xfrm rot="5400000">
            <a:off x="3657601" y="3924300"/>
            <a:ext cx="533400" cy="317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6" name="Oval 35"/>
          <p:cNvSpPr>
            <a:spLocks noChangeArrowheads="1"/>
          </p:cNvSpPr>
          <p:nvPr/>
        </p:nvSpPr>
        <p:spPr bwMode="auto">
          <a:xfrm>
            <a:off x="8305800" y="30480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37" name="Picture 36" descr="txp_fig"/>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488363" y="3962400"/>
            <a:ext cx="1057275"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Oval 37"/>
          <p:cNvSpPr>
            <a:spLocks noChangeArrowheads="1"/>
          </p:cNvSpPr>
          <p:nvPr/>
        </p:nvSpPr>
        <p:spPr bwMode="auto">
          <a:xfrm>
            <a:off x="11069637" y="3124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pic>
        <p:nvPicPr>
          <p:cNvPr id="39" name="Picture 38" descr="txp_fig"/>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1049000" y="4210050"/>
            <a:ext cx="701675"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0" name="Table 39"/>
          <p:cNvGraphicFramePr>
            <a:graphicFrameLocks noGrp="1"/>
          </p:cNvGraphicFramePr>
          <p:nvPr>
            <p:extLst>
              <p:ext uri="{D42A27DB-BD31-4B8C-83A1-F6EECF244321}">
                <p14:modId xmlns:p14="http://schemas.microsoft.com/office/powerpoint/2010/main" val="3966885918"/>
              </p:ext>
            </p:extLst>
          </p:nvPr>
        </p:nvGraphicFramePr>
        <p:xfrm>
          <a:off x="8229600" y="4381500"/>
          <a:ext cx="16002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358882854"/>
              </p:ext>
            </p:extLst>
          </p:nvPr>
        </p:nvGraphicFramePr>
        <p:xfrm>
          <a:off x="10668000" y="464820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4" name="AutoShape 5"/>
          <p:cNvSpPr>
            <a:spLocks noChangeArrowheads="1"/>
          </p:cNvSpPr>
          <p:nvPr/>
        </p:nvSpPr>
        <p:spPr bwMode="auto">
          <a:xfrm>
            <a:off x="5105400" y="160020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49" name="AutoShape 5"/>
          <p:cNvSpPr>
            <a:spLocks noChangeArrowheads="1"/>
          </p:cNvSpPr>
          <p:nvPr/>
        </p:nvSpPr>
        <p:spPr bwMode="auto">
          <a:xfrm>
            <a:off x="7467600" y="160020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50" name="TextBox 49"/>
          <p:cNvSpPr txBox="1">
            <a:spLocks noChangeArrowheads="1"/>
          </p:cNvSpPr>
          <p:nvPr/>
        </p:nvSpPr>
        <p:spPr bwMode="auto">
          <a:xfrm>
            <a:off x="7239000" y="1200090"/>
            <a:ext cx="914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Join T</a:t>
            </a:r>
          </a:p>
        </p:txBody>
      </p:sp>
      <p:sp>
        <p:nvSpPr>
          <p:cNvPr id="51" name="AutoShape 5"/>
          <p:cNvSpPr>
            <a:spLocks noChangeArrowheads="1"/>
          </p:cNvSpPr>
          <p:nvPr/>
        </p:nvSpPr>
        <p:spPr bwMode="auto">
          <a:xfrm>
            <a:off x="9829800" y="154311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52" name="TextBox 51"/>
          <p:cNvSpPr txBox="1">
            <a:spLocks noChangeArrowheads="1"/>
          </p:cNvSpPr>
          <p:nvPr/>
        </p:nvSpPr>
        <p:spPr bwMode="auto">
          <a:xfrm>
            <a:off x="9296400" y="1143000"/>
            <a:ext cx="152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Sum out T</a:t>
            </a:r>
          </a:p>
        </p:txBody>
      </p:sp>
    </p:spTree>
    <p:extLst>
      <p:ext uri="{BB962C8B-B14F-4D97-AF65-F5344CB8AC3E}">
        <p14:creationId xmlns:p14="http://schemas.microsoft.com/office/powerpoint/2010/main" val="237433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animBg="1"/>
      <p:bldP spid="17" grpId="0" animBg="1"/>
      <p:bldP spid="60" grpId="0" animBg="1"/>
      <p:bldP spid="61" grpId="0"/>
      <p:bldP spid="62" grpId="0" animBg="1"/>
      <p:bldP spid="63" grpId="0" animBg="1"/>
      <p:bldP spid="36" grpId="0" animBg="1"/>
      <p:bldP spid="38" grpId="0" animBg="1"/>
      <p:bldP spid="44" grpId="0" animBg="1"/>
      <p:bldP spid="49" grpId="0" animBg="1"/>
      <p:bldP spid="50" grpId="0"/>
      <p:bldP spid="51" grpId="0" animBg="1"/>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1143000"/>
            <a:ext cx="2438400" cy="1621696"/>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sp>
        <p:nvSpPr>
          <p:cNvPr id="5" name="Oval 4"/>
          <p:cNvSpPr/>
          <p:nvPr/>
        </p:nvSpPr>
        <p:spPr>
          <a:xfrm>
            <a:off x="2971800" y="1554162"/>
            <a:ext cx="15240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B</a:t>
            </a:r>
            <a:r>
              <a:rPr lang="en-US" dirty="0">
                <a:latin typeface="Calibri"/>
                <a:cs typeface="Calibri"/>
              </a:rPr>
              <a:t>urglary</a:t>
            </a:r>
            <a:endParaRPr lang="en-US" b="1" dirty="0">
              <a:latin typeface="Calibri"/>
              <a:cs typeface="Calibri"/>
            </a:endParaRPr>
          </a:p>
        </p:txBody>
      </p:sp>
      <p:sp>
        <p:nvSpPr>
          <p:cNvPr id="6" name="Oval 5"/>
          <p:cNvSpPr/>
          <p:nvPr/>
        </p:nvSpPr>
        <p:spPr>
          <a:xfrm>
            <a:off x="4800600" y="1554162"/>
            <a:ext cx="1447800" cy="838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err="1">
                <a:latin typeface="Calibri"/>
                <a:cs typeface="Calibri"/>
              </a:rPr>
              <a:t>E</a:t>
            </a:r>
            <a:r>
              <a:rPr lang="en-US" dirty="0" err="1">
                <a:latin typeface="Calibri"/>
                <a:cs typeface="Calibri"/>
              </a:rPr>
              <a:t>arthqk</a:t>
            </a:r>
            <a:endParaRPr lang="en-US" dirty="0">
              <a:latin typeface="Calibri"/>
              <a:cs typeface="Calibri"/>
            </a:endParaRPr>
          </a:p>
        </p:txBody>
      </p:sp>
      <p:sp>
        <p:nvSpPr>
          <p:cNvPr id="7" name="Oval 6"/>
          <p:cNvSpPr/>
          <p:nvPr/>
        </p:nvSpPr>
        <p:spPr>
          <a:xfrm>
            <a:off x="3962400" y="2544762"/>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A</a:t>
            </a:r>
            <a:r>
              <a:rPr lang="en-US" dirty="0">
                <a:latin typeface="Calibri"/>
                <a:cs typeface="Calibri"/>
              </a:rPr>
              <a:t>larm</a:t>
            </a:r>
          </a:p>
        </p:txBody>
      </p:sp>
      <p:sp>
        <p:nvSpPr>
          <p:cNvPr id="8" name="Oval 7"/>
          <p:cNvSpPr/>
          <p:nvPr/>
        </p:nvSpPr>
        <p:spPr>
          <a:xfrm>
            <a:off x="2819400" y="3611562"/>
            <a:ext cx="1066800" cy="89852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J</a:t>
            </a:r>
            <a:r>
              <a:rPr lang="en-US" dirty="0">
                <a:latin typeface="Calibri"/>
                <a:cs typeface="Calibri"/>
              </a:rPr>
              <a:t>ohn calls</a:t>
            </a:r>
          </a:p>
        </p:txBody>
      </p:sp>
      <p:sp>
        <p:nvSpPr>
          <p:cNvPr id="9" name="Oval 8"/>
          <p:cNvSpPr/>
          <p:nvPr/>
        </p:nvSpPr>
        <p:spPr>
          <a:xfrm>
            <a:off x="5105400" y="3611562"/>
            <a:ext cx="1066800" cy="914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M</a:t>
            </a:r>
            <a:r>
              <a:rPr lang="en-US" dirty="0">
                <a:latin typeface="Calibri"/>
                <a:cs typeface="Calibri"/>
              </a:rPr>
              <a:t>ary calls</a:t>
            </a:r>
          </a:p>
        </p:txBody>
      </p:sp>
      <p:cxnSp>
        <p:nvCxnSpPr>
          <p:cNvPr id="11" name="Straight Arrow Connector 10"/>
          <p:cNvCxnSpPr>
            <a:stCxn id="5" idx="4"/>
            <a:endCxn id="7" idx="1"/>
          </p:cNvCxnSpPr>
          <p:nvPr/>
        </p:nvCxnSpPr>
        <p:spPr>
          <a:xfrm rot="16200000" flipH="1">
            <a:off x="3744912" y="2305050"/>
            <a:ext cx="373063" cy="3952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a:stCxn id="6" idx="4"/>
            <a:endCxn id="7" idx="7"/>
          </p:cNvCxnSpPr>
          <p:nvPr/>
        </p:nvCxnSpPr>
        <p:spPr>
          <a:xfrm rot="5400000">
            <a:off x="5083175" y="2247900"/>
            <a:ext cx="296863" cy="5857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7" idx="3"/>
            <a:endCxn id="8" idx="0"/>
          </p:cNvCxnSpPr>
          <p:nvPr/>
        </p:nvCxnSpPr>
        <p:spPr>
          <a:xfrm rot="5400000">
            <a:off x="3630613" y="3113087"/>
            <a:ext cx="220662" cy="7762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7" idx="5"/>
            <a:endCxn id="9" idx="0"/>
          </p:cNvCxnSpPr>
          <p:nvPr/>
        </p:nvCxnSpPr>
        <p:spPr>
          <a:xfrm rot="16200000" flipH="1">
            <a:off x="5178426" y="3151187"/>
            <a:ext cx="220662" cy="7000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val="3922186164"/>
              </p:ext>
            </p:extLst>
          </p:nvPr>
        </p:nvGraphicFramePr>
        <p:xfrm>
          <a:off x="1524000" y="1427162"/>
          <a:ext cx="1295400" cy="1346199"/>
        </p:xfrm>
        <a:graphic>
          <a:graphicData uri="http://schemas.openxmlformats.org/drawingml/2006/table">
            <a:tbl>
              <a:tblPr firstRow="1" bandRow="1">
                <a:tableStyleId>{10A1B5D5-9B99-4C35-A422-299274C87663}</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P(B)</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0.001</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-b</a:t>
                      </a:r>
                      <a:endParaRPr lang="en-US" sz="1800" dirty="0">
                        <a:solidFill>
                          <a:srgbClr val="333399"/>
                        </a:solidFill>
                        <a:latin typeface="Calibri"/>
                        <a:cs typeface="Calibri"/>
                      </a:endParaRP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0.999</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922998507"/>
              </p:ext>
            </p:extLst>
          </p:nvPr>
        </p:nvGraphicFramePr>
        <p:xfrm>
          <a:off x="7010400" y="1350962"/>
          <a:ext cx="1298575" cy="1346199"/>
        </p:xfrm>
        <a:graphic>
          <a:graphicData uri="http://schemas.openxmlformats.org/drawingml/2006/table">
            <a:tbl>
              <a:tblPr firstRow="1" bandRow="1">
                <a:tableStyleId>{10A1B5D5-9B99-4C35-A422-299274C87663}</a:tableStyleId>
              </a:tblPr>
              <a:tblGrid>
                <a:gridCol w="536762">
                  <a:extLst>
                    <a:ext uri="{9D8B030D-6E8A-4147-A177-3AD203B41FA5}">
                      <a16:colId xmlns:a16="http://schemas.microsoft.com/office/drawing/2014/main" val="20000"/>
                    </a:ext>
                  </a:extLst>
                </a:gridCol>
                <a:gridCol w="761813">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P(E)</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0.002</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-e</a:t>
                      </a:r>
                      <a:endParaRPr lang="en-US" sz="1800" dirty="0">
                        <a:solidFill>
                          <a:srgbClr val="333399"/>
                        </a:solidFill>
                        <a:latin typeface="Calibri"/>
                        <a:cs typeface="Calibri"/>
                      </a:endParaRP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0.998</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603063754"/>
              </p:ext>
            </p:extLst>
          </p:nvPr>
        </p:nvGraphicFramePr>
        <p:xfrm>
          <a:off x="7010400" y="3200400"/>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711652291"/>
              </p:ext>
            </p:extLst>
          </p:nvPr>
        </p:nvGraphicFramePr>
        <p:xfrm>
          <a:off x="1676400" y="4678362"/>
          <a:ext cx="19812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17893">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P(J|A)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080713443"/>
              </p:ext>
            </p:extLst>
          </p:nvPr>
        </p:nvGraphicFramePr>
        <p:xfrm>
          <a:off x="4267200" y="4678362"/>
          <a:ext cx="20574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61309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P(M|A)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597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6600" y="1905000"/>
            <a:ext cx="4974417" cy="4344412"/>
          </a:xfrm>
          <a:prstGeom prst="rect">
            <a:avLst/>
          </a:prstGeom>
        </p:spPr>
      </p:pic>
      <p:sp>
        <p:nvSpPr>
          <p:cNvPr id="38920" name="Title 25"/>
          <p:cNvSpPr>
            <a:spLocks noGrp="1"/>
          </p:cNvSpPr>
          <p:nvPr>
            <p:ph type="title"/>
          </p:nvPr>
        </p:nvSpPr>
        <p:spPr/>
        <p:txBody>
          <a:bodyPr/>
          <a:lstStyle/>
          <a:p>
            <a:r>
              <a:rPr lang="en-US">
                <a:ea typeface="ＭＳ Ｐゴシック" pitchFamily="34" charset="-128"/>
              </a:rPr>
              <a:t>Evidence</a:t>
            </a:r>
          </a:p>
        </p:txBody>
      </p:sp>
      <p:sp>
        <p:nvSpPr>
          <p:cNvPr id="23555" name="Rectangle 3"/>
          <p:cNvSpPr>
            <a:spLocks noGrp="1" noChangeArrowheads="1"/>
          </p:cNvSpPr>
          <p:nvPr>
            <p:ph idx="1"/>
          </p:nvPr>
        </p:nvSpPr>
        <p:spPr>
          <a:xfrm>
            <a:off x="457200" y="1371600"/>
            <a:ext cx="8229600" cy="4525963"/>
          </a:xfrm>
        </p:spPr>
        <p:txBody>
          <a:bodyPr/>
          <a:lstStyle/>
          <a:p>
            <a:r>
              <a:rPr lang="en-US" sz="2400">
                <a:ea typeface="ＭＳ Ｐゴシック" pitchFamily="34" charset="-128"/>
              </a:rPr>
              <a:t>If evidence, start with factors that select that evidence</a:t>
            </a:r>
          </a:p>
          <a:p>
            <a:pPr lvl="1"/>
            <a:r>
              <a:rPr lang="en-US" sz="2000">
                <a:ea typeface="ＭＳ Ｐゴシック" pitchFamily="34" charset="-128"/>
              </a:rPr>
              <a:t>No evidence uses these initial factors:</a:t>
            </a:r>
          </a:p>
          <a:p>
            <a:endParaRPr lang="en-US" sz="2400">
              <a:ea typeface="ＭＳ Ｐゴシック" pitchFamily="34" charset="-128"/>
            </a:endParaRPr>
          </a:p>
          <a:p>
            <a:endParaRPr lang="en-US" sz="2400">
              <a:ea typeface="ＭＳ Ｐゴシック" pitchFamily="34" charset="-128"/>
            </a:endParaRPr>
          </a:p>
          <a:p>
            <a:endParaRPr lang="en-US" sz="2400">
              <a:ea typeface="ＭＳ Ｐゴシック" pitchFamily="34" charset="-128"/>
            </a:endParaRPr>
          </a:p>
          <a:p>
            <a:endParaRPr lang="en-US" sz="2400">
              <a:ea typeface="ＭＳ Ｐゴシック" pitchFamily="34" charset="-128"/>
            </a:endParaRPr>
          </a:p>
          <a:p>
            <a:pPr lvl="1"/>
            <a:r>
              <a:rPr lang="en-US" sz="2000">
                <a:ea typeface="ＭＳ Ｐゴシック" pitchFamily="34" charset="-128"/>
              </a:rPr>
              <a:t>Computing                        , the initial factors become:</a:t>
            </a:r>
          </a:p>
          <a:p>
            <a:pPr lvl="1"/>
            <a:endParaRPr lang="en-US" sz="2000">
              <a:ea typeface="ＭＳ Ｐゴシック" pitchFamily="34" charset="-128"/>
            </a:endParaRPr>
          </a:p>
          <a:p>
            <a:pPr lvl="1"/>
            <a:endParaRPr lang="en-US" sz="2000">
              <a:ea typeface="ＭＳ Ｐゴシック" pitchFamily="34" charset="-128"/>
            </a:endParaRPr>
          </a:p>
          <a:p>
            <a:pPr lvl="2"/>
            <a:endParaRPr lang="en-US" sz="1600">
              <a:ea typeface="ＭＳ Ｐゴシック" pitchFamily="34" charset="-128"/>
            </a:endParaRPr>
          </a:p>
          <a:p>
            <a:pPr lvl="2"/>
            <a:endParaRPr lang="en-US" sz="1600">
              <a:ea typeface="ＭＳ Ｐゴシック" pitchFamily="34" charset="-128"/>
            </a:endParaRPr>
          </a:p>
          <a:p>
            <a:pPr lvl="1"/>
            <a:endParaRPr lang="en-US" sz="2000">
              <a:ea typeface="ＭＳ Ｐゴシック" pitchFamily="34" charset="-128"/>
            </a:endParaRPr>
          </a:p>
          <a:p>
            <a:r>
              <a:rPr lang="en-US" sz="2400">
                <a:ea typeface="ＭＳ Ｐゴシック" pitchFamily="34" charset="-128"/>
              </a:rPr>
              <a:t>We eliminate all vars other than query + evidence</a:t>
            </a:r>
          </a:p>
        </p:txBody>
      </p:sp>
      <p:pic>
        <p:nvPicPr>
          <p:cNvPr id="30" name="Picture 29" descr="txp_fig"/>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701800" y="2362200"/>
            <a:ext cx="7524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0" descr="txp_fig"/>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444875" y="2362200"/>
            <a:ext cx="1090613"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31" descr="txp_fig"/>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341938" y="2362200"/>
            <a:ext cx="1058862"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txp_fig"/>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644650" y="4595813"/>
            <a:ext cx="9699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txp_fig"/>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2938" y="4594225"/>
            <a:ext cx="143033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7" name="Table 36"/>
          <p:cNvGraphicFramePr>
            <a:graphicFrameLocks noGrp="1"/>
          </p:cNvGraphicFramePr>
          <p:nvPr/>
        </p:nvGraphicFramePr>
        <p:xfrm>
          <a:off x="1531938" y="2760663"/>
          <a:ext cx="1219200" cy="446088"/>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8" name="Table 37"/>
          <p:cNvGraphicFramePr>
            <a:graphicFrameLocks noGrp="1"/>
          </p:cNvGraphicFramePr>
          <p:nvPr/>
        </p:nvGraphicFramePr>
        <p:xfrm>
          <a:off x="3360738" y="2760663"/>
          <a:ext cx="1295400" cy="892176"/>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0" name="Table 39"/>
          <p:cNvGraphicFramePr>
            <a:graphicFrameLocks noGrp="1"/>
          </p:cNvGraphicFramePr>
          <p:nvPr/>
        </p:nvGraphicFramePr>
        <p:xfrm>
          <a:off x="5334000" y="2760663"/>
          <a:ext cx="1371600" cy="892176"/>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9" name="Picture 18" descr="txp_fig"/>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2457450" y="3977069"/>
            <a:ext cx="1428750"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6" name="Table 45"/>
          <p:cNvGraphicFramePr>
            <a:graphicFrameLocks noGrp="1"/>
          </p:cNvGraphicFramePr>
          <p:nvPr/>
        </p:nvGraphicFramePr>
        <p:xfrm>
          <a:off x="1524000" y="4975225"/>
          <a:ext cx="1219200" cy="22276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2250">
                <a:tc>
                  <a:txBody>
                    <a:bodyPr/>
                    <a:lstStyle/>
                    <a:p>
                      <a:pPr algn="ctr" fontAlgn="b"/>
                      <a:r>
                        <a:rPr lang="en-US" sz="1400" b="0" i="0" u="none" strike="noStrike" dirty="0">
                          <a:solidFill>
                            <a:srgbClr val="000000"/>
                          </a:solidFill>
                          <a:latin typeface="Calibri"/>
                        </a:rPr>
                        <a:t>+r</a:t>
                      </a:r>
                    </a:p>
                  </a:txBody>
                  <a:tcPr marL="9525" marR="9525" marT="9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nvGraphicFramePr>
        <p:xfrm>
          <a:off x="3352800" y="4975225"/>
          <a:ext cx="1295400" cy="446088"/>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2" name="Picture 21" descr="txp_fig"/>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341938" y="4576763"/>
            <a:ext cx="1058862"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3" name="Table 22"/>
          <p:cNvGraphicFramePr>
            <a:graphicFrameLocks noGrp="1"/>
          </p:cNvGraphicFramePr>
          <p:nvPr/>
        </p:nvGraphicFramePr>
        <p:xfrm>
          <a:off x="5334000" y="4975225"/>
          <a:ext cx="1371600" cy="892176"/>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1905000"/>
            <a:ext cx="4974417" cy="4344412"/>
          </a:xfrm>
          <a:prstGeom prst="rect">
            <a:avLst/>
          </a:prstGeom>
        </p:spPr>
      </p:pic>
      <p:sp>
        <p:nvSpPr>
          <p:cNvPr id="39940" name="Title 25"/>
          <p:cNvSpPr>
            <a:spLocks noGrp="1"/>
          </p:cNvSpPr>
          <p:nvPr>
            <p:ph type="title"/>
          </p:nvPr>
        </p:nvSpPr>
        <p:spPr/>
        <p:txBody>
          <a:bodyPr/>
          <a:lstStyle/>
          <a:p>
            <a:r>
              <a:rPr lang="en-US">
                <a:latin typeface="Calibri"/>
                <a:ea typeface="ＭＳ Ｐゴシック" pitchFamily="34" charset="-128"/>
                <a:cs typeface="Calibri"/>
              </a:rPr>
              <a:t>Evidence II</a:t>
            </a:r>
          </a:p>
        </p:txBody>
      </p:sp>
      <p:sp>
        <p:nvSpPr>
          <p:cNvPr id="23555" name="Rectangle 3"/>
          <p:cNvSpPr>
            <a:spLocks noGrp="1" noChangeArrowheads="1"/>
          </p:cNvSpPr>
          <p:nvPr>
            <p:ph idx="1"/>
          </p:nvPr>
        </p:nvSpPr>
        <p:spPr>
          <a:xfrm>
            <a:off x="457200" y="1371600"/>
            <a:ext cx="8229600" cy="4525963"/>
          </a:xfrm>
        </p:spPr>
        <p:txBody>
          <a:bodyPr/>
          <a:lstStyle/>
          <a:p>
            <a:r>
              <a:rPr lang="en-US" sz="2400" dirty="0">
                <a:latin typeface="Calibri"/>
                <a:ea typeface="ＭＳ Ｐゴシック" pitchFamily="34" charset="-128"/>
                <a:cs typeface="Calibri"/>
              </a:rPr>
              <a:t>Result will be a selected joint of query and evidence</a:t>
            </a:r>
          </a:p>
          <a:p>
            <a:pPr lvl="1"/>
            <a:r>
              <a:rPr lang="en-US" sz="2000" dirty="0">
                <a:latin typeface="Calibri"/>
                <a:ea typeface="ＭＳ Ｐゴシック" pitchFamily="34" charset="-128"/>
                <a:cs typeface="Calibri"/>
              </a:rPr>
              <a:t>E.g. for P(L | +r), we would</a:t>
            </a:r>
            <a:r>
              <a:rPr lang="en-US" altLang="ja-JP" sz="2000" dirty="0">
                <a:latin typeface="Calibri"/>
                <a:ea typeface="ＭＳ Ｐゴシック" pitchFamily="34" charset="-128"/>
                <a:cs typeface="Calibri"/>
              </a:rPr>
              <a:t> end up with:</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r>
              <a:rPr lang="en-US" sz="2400" dirty="0">
                <a:latin typeface="Calibri"/>
                <a:ea typeface="ＭＳ Ｐゴシック" pitchFamily="34" charset="-128"/>
                <a:cs typeface="Calibri"/>
              </a:rPr>
              <a:t>To get our answer, just normalize this!</a:t>
            </a:r>
          </a:p>
          <a:p>
            <a:pPr lvl="1"/>
            <a:endParaRPr lang="en-US" sz="2000" dirty="0">
              <a:latin typeface="Calibri"/>
              <a:ea typeface="ＭＳ Ｐゴシック" pitchFamily="34" charset="-128"/>
              <a:cs typeface="Calibri"/>
            </a:endParaRPr>
          </a:p>
          <a:p>
            <a:r>
              <a:rPr lang="en-US" sz="2400" dirty="0">
                <a:latin typeface="Calibri"/>
                <a:ea typeface="ＭＳ Ｐゴシック" pitchFamily="34" charset="-128"/>
                <a:cs typeface="Calibri"/>
              </a:rPr>
              <a:t>That </a:t>
            </a:r>
            <a:r>
              <a:rPr lang="en-US" altLang="ja-JP" sz="2400" dirty="0">
                <a:latin typeface="Calibri"/>
                <a:ea typeface="ＭＳ Ｐゴシック" pitchFamily="34" charset="-128"/>
                <a:cs typeface="Calibri"/>
              </a:rPr>
              <a:t>’s it!</a:t>
            </a:r>
            <a:endParaRPr lang="en-US" sz="2400" dirty="0">
              <a:latin typeface="Calibri"/>
              <a:ea typeface="ＭＳ Ｐゴシック" pitchFamily="34" charset="-128"/>
              <a:cs typeface="Calibri"/>
            </a:endParaRPr>
          </a:p>
        </p:txBody>
      </p:sp>
      <p:pic>
        <p:nvPicPr>
          <p:cNvPr id="23" name="Picture 22" descr="txp_fi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692275" y="2667000"/>
            <a:ext cx="13049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3" name="Table 42"/>
          <p:cNvGraphicFramePr>
            <a:graphicFrameLocks noGrp="1"/>
          </p:cNvGraphicFramePr>
          <p:nvPr>
            <p:extLst>
              <p:ext uri="{D42A27DB-BD31-4B8C-83A1-F6EECF244321}">
                <p14:modId xmlns:p14="http://schemas.microsoft.com/office/powerpoint/2010/main" val="781830008"/>
              </p:ext>
            </p:extLst>
          </p:nvPr>
        </p:nvGraphicFramePr>
        <p:xfrm>
          <a:off x="6019800" y="3124200"/>
          <a:ext cx="1143000" cy="628650"/>
        </p:xfrm>
        <a:graphic>
          <a:graphicData uri="http://schemas.openxmlformats.org/drawingml/2006/table">
            <a:tbl>
              <a:tblPr/>
              <a:tblGrid>
                <a:gridCol w="457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9525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2466303527"/>
              </p:ext>
            </p:extLst>
          </p:nvPr>
        </p:nvGraphicFramePr>
        <p:xfrm>
          <a:off x="1676400" y="3124200"/>
          <a:ext cx="1752600" cy="62865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descr="txp_fi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810250" y="2667000"/>
            <a:ext cx="1428750"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AutoShape 5"/>
          <p:cNvSpPr>
            <a:spLocks noChangeArrowheads="1"/>
          </p:cNvSpPr>
          <p:nvPr/>
        </p:nvSpPr>
        <p:spPr bwMode="auto">
          <a:xfrm>
            <a:off x="4191000" y="32766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22" name="TextBox 21"/>
          <p:cNvSpPr txBox="1">
            <a:spLocks noChangeArrowheads="1"/>
          </p:cNvSpPr>
          <p:nvPr/>
        </p:nvSpPr>
        <p:spPr bwMode="auto">
          <a:xfrm>
            <a:off x="3581400" y="2667000"/>
            <a:ext cx="2057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a:cs typeface="Calibri"/>
              </a:rPr>
              <a:t>Normalize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5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
        <p:nvSpPr>
          <p:cNvPr id="25" name="Rectangle 3">
            <a:extLst>
              <a:ext uri="{FF2B5EF4-FFF2-40B4-BE49-F238E27FC236}">
                <a16:creationId xmlns:a16="http://schemas.microsoft.com/office/drawing/2014/main" id="{AF771743-F698-2047-BABA-DA093E8B4141}"/>
              </a:ext>
            </a:extLst>
          </p:cNvPr>
          <p:cNvSpPr txBox="1">
            <a:spLocks noChangeArrowheads="1"/>
          </p:cNvSpPr>
          <p:nvPr/>
        </p:nvSpPr>
        <p:spPr bwMode="auto">
          <a:xfrm>
            <a:off x="5488658" y="5818341"/>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Compute joint</a:t>
            </a:r>
          </a:p>
        </p:txBody>
      </p:sp>
      <p:sp>
        <p:nvSpPr>
          <p:cNvPr id="26" name="Rectangle 3">
            <a:extLst>
              <a:ext uri="{FF2B5EF4-FFF2-40B4-BE49-F238E27FC236}">
                <a16:creationId xmlns:a16="http://schemas.microsoft.com/office/drawing/2014/main" id="{D7FE08FA-5CB2-5B43-8317-D0D27E1D487F}"/>
              </a:ext>
            </a:extLst>
          </p:cNvPr>
          <p:cNvSpPr txBox="1">
            <a:spLocks noChangeArrowheads="1"/>
          </p:cNvSpPr>
          <p:nvPr/>
        </p:nvSpPr>
        <p:spPr bwMode="auto">
          <a:xfrm>
            <a:off x="2675288" y="6567194"/>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Sum out hidden variables</a:t>
            </a:r>
          </a:p>
        </p:txBody>
      </p:sp>
    </p:spTree>
    <p:extLst>
      <p:ext uri="{BB962C8B-B14F-4D97-AF65-F5344CB8AC3E}">
        <p14:creationId xmlns:p14="http://schemas.microsoft.com/office/powerpoint/2010/main" val="559518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dirty="0">
                <a:latin typeface="Calibri"/>
                <a:cs typeface="Calibri"/>
              </a:rPr>
              <a:t>Variable Elimination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
        <p:nvSpPr>
          <p:cNvPr id="26" name="Rectangle 3">
            <a:extLst>
              <a:ext uri="{FF2B5EF4-FFF2-40B4-BE49-F238E27FC236}">
                <a16:creationId xmlns:a16="http://schemas.microsoft.com/office/drawing/2014/main" id="{D7FE08FA-5CB2-5B43-8317-D0D27E1D487F}"/>
              </a:ext>
            </a:extLst>
          </p:cNvPr>
          <p:cNvSpPr txBox="1">
            <a:spLocks noChangeArrowheads="1"/>
          </p:cNvSpPr>
          <p:nvPr/>
        </p:nvSpPr>
        <p:spPr bwMode="auto">
          <a:xfrm>
            <a:off x="1600200" y="6567194"/>
            <a:ext cx="4897810"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Interleave joining and summing out</a:t>
            </a:r>
          </a:p>
        </p:txBody>
      </p:sp>
    </p:spTree>
    <p:extLst>
      <p:ext uri="{BB962C8B-B14F-4D97-AF65-F5344CB8AC3E}">
        <p14:creationId xmlns:p14="http://schemas.microsoft.com/office/powerpoint/2010/main" val="2863169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ea typeface="ＭＳ Ｐゴシック" pitchFamily="34" charset="-128"/>
              </a:rPr>
              <a:t>General Variable Elimination</a:t>
            </a:r>
          </a:p>
        </p:txBody>
      </p:sp>
      <p:sp>
        <p:nvSpPr>
          <p:cNvPr id="40962" name="Rectangle 3"/>
          <p:cNvSpPr>
            <a:spLocks noGrp="1" noChangeArrowheads="1"/>
          </p:cNvSpPr>
          <p:nvPr>
            <p:ph idx="1"/>
          </p:nvPr>
        </p:nvSpPr>
        <p:spPr>
          <a:xfrm>
            <a:off x="685800" y="1309687"/>
            <a:ext cx="5638800" cy="4373565"/>
          </a:xfrm>
        </p:spPr>
        <p:txBody>
          <a:bodyPr/>
          <a:lstStyle/>
          <a:p>
            <a:pPr>
              <a:lnSpc>
                <a:spcPct val="90000"/>
              </a:lnSpc>
            </a:pPr>
            <a:r>
              <a:rPr lang="en-US" sz="2400" dirty="0">
                <a:ea typeface="ＭＳ Ｐゴシック" pitchFamily="34" charset="-128"/>
              </a:rPr>
              <a:t>Query:</a:t>
            </a:r>
          </a:p>
          <a:p>
            <a:pPr>
              <a:lnSpc>
                <a:spcPct val="90000"/>
              </a:lnSpc>
            </a:pPr>
            <a:endParaRPr lang="en-US" sz="2400" dirty="0">
              <a:ea typeface="ＭＳ Ｐゴシック" pitchFamily="34" charset="-128"/>
            </a:endParaRPr>
          </a:p>
          <a:p>
            <a:pPr>
              <a:lnSpc>
                <a:spcPct val="90000"/>
              </a:lnSpc>
            </a:pPr>
            <a:r>
              <a:rPr lang="en-US" sz="2400" dirty="0">
                <a:ea typeface="ＭＳ Ｐゴシック" pitchFamily="34" charset="-128"/>
              </a:rPr>
              <a:t>Start with initial factors:</a:t>
            </a:r>
          </a:p>
          <a:p>
            <a:pPr lvl="1">
              <a:lnSpc>
                <a:spcPct val="90000"/>
              </a:lnSpc>
            </a:pPr>
            <a:r>
              <a:rPr lang="en-US" sz="2000" dirty="0">
                <a:ea typeface="ＭＳ Ｐゴシック" pitchFamily="34" charset="-128"/>
              </a:rPr>
              <a:t>Local CPTs (but instantiated by evidence)</a:t>
            </a:r>
          </a:p>
          <a:p>
            <a:pPr>
              <a:lnSpc>
                <a:spcPct val="90000"/>
              </a:lnSpc>
            </a:pPr>
            <a:endParaRPr lang="en-US" sz="2400" dirty="0">
              <a:ea typeface="ＭＳ Ｐゴシック" pitchFamily="34" charset="-128"/>
            </a:endParaRPr>
          </a:p>
          <a:p>
            <a:pPr>
              <a:lnSpc>
                <a:spcPct val="90000"/>
              </a:lnSpc>
            </a:pPr>
            <a:r>
              <a:rPr lang="en-US" sz="2400" dirty="0">
                <a:ea typeface="ＭＳ Ｐゴシック" pitchFamily="34" charset="-128"/>
              </a:rPr>
              <a:t>While there are still hidden variables (not Q or evidence):</a:t>
            </a:r>
          </a:p>
          <a:p>
            <a:pPr lvl="1">
              <a:lnSpc>
                <a:spcPct val="90000"/>
              </a:lnSpc>
            </a:pPr>
            <a:r>
              <a:rPr lang="en-US" sz="2000" dirty="0">
                <a:ea typeface="ＭＳ Ｐゴシック" pitchFamily="34" charset="-128"/>
              </a:rPr>
              <a:t>Pick a hidden variable H</a:t>
            </a:r>
          </a:p>
          <a:p>
            <a:pPr lvl="1">
              <a:lnSpc>
                <a:spcPct val="90000"/>
              </a:lnSpc>
            </a:pPr>
            <a:r>
              <a:rPr lang="en-US" sz="2000" dirty="0">
                <a:ea typeface="ＭＳ Ｐゴシック" pitchFamily="34" charset="-128"/>
              </a:rPr>
              <a:t>Join all factors mentioning H</a:t>
            </a:r>
          </a:p>
          <a:p>
            <a:pPr lvl="1">
              <a:lnSpc>
                <a:spcPct val="90000"/>
              </a:lnSpc>
            </a:pPr>
            <a:r>
              <a:rPr lang="en-US" sz="2000" dirty="0">
                <a:ea typeface="ＭＳ Ｐゴシック" pitchFamily="34" charset="-128"/>
              </a:rPr>
              <a:t>Eliminate (sum out) H</a:t>
            </a:r>
          </a:p>
          <a:p>
            <a:pPr lvl="1">
              <a:lnSpc>
                <a:spcPct val="90000"/>
              </a:lnSpc>
            </a:pPr>
            <a:endParaRPr lang="en-US" sz="2000" dirty="0">
              <a:ea typeface="ＭＳ Ｐゴシック" pitchFamily="34" charset="-128"/>
            </a:endParaRPr>
          </a:p>
          <a:p>
            <a:pPr>
              <a:lnSpc>
                <a:spcPct val="90000"/>
              </a:lnSpc>
            </a:pPr>
            <a:r>
              <a:rPr lang="en-US" sz="2400" dirty="0">
                <a:ea typeface="ＭＳ Ｐゴシック" pitchFamily="34" charset="-128"/>
              </a:rPr>
              <a:t>Join all remaining factors and normalize</a:t>
            </a:r>
          </a:p>
          <a:p>
            <a:pPr>
              <a:lnSpc>
                <a:spcPct val="90000"/>
              </a:lnSpc>
            </a:pPr>
            <a:endParaRPr lang="en-US" sz="2400" dirty="0">
              <a:ea typeface="ＭＳ Ｐゴシック" pitchFamily="34" charset="-128"/>
            </a:endParaRPr>
          </a:p>
          <a:p>
            <a:pPr>
              <a:lnSpc>
                <a:spcPct val="90000"/>
              </a:lnSpc>
            </a:pPr>
            <a:endParaRPr lang="en-US" sz="2400" dirty="0">
              <a:ea typeface="ＭＳ Ｐゴシック" pitchFamily="34" charset="-128"/>
            </a:endParaRPr>
          </a:p>
          <a:p>
            <a:pPr>
              <a:lnSpc>
                <a:spcPct val="90000"/>
              </a:lnSpc>
            </a:pPr>
            <a:endParaRPr lang="en-US" sz="2400" dirty="0">
              <a:ea typeface="ＭＳ Ｐゴシック" pitchFamily="34" charset="-128"/>
            </a:endParaRPr>
          </a:p>
        </p:txBody>
      </p:sp>
      <p:pic>
        <p:nvPicPr>
          <p:cNvPr id="40963" name="Picture 4"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385887"/>
            <a:ext cx="4572000"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3214687"/>
            <a:ext cx="3053791" cy="154648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1462087"/>
            <a:ext cx="2252280" cy="1295399"/>
          </a:xfrm>
          <a:prstGeom prst="rect">
            <a:avLst/>
          </a:prstGeom>
        </p:spPr>
      </p:pic>
      <p:pic>
        <p:nvPicPr>
          <p:cNvPr id="5" name="Picture 4" descr="TP_tmp.pn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9753600" y="5029200"/>
            <a:ext cx="685800" cy="900113"/>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63919" y="5334000"/>
            <a:ext cx="1307806" cy="411065"/>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a:ea typeface="ＭＳ Ｐゴシック" pitchFamily="34" charset="-128"/>
              </a:rPr>
              <a:t>Example</a:t>
            </a:r>
          </a:p>
        </p:txBody>
      </p:sp>
      <p:sp>
        <p:nvSpPr>
          <p:cNvPr id="3" name="Content Placeholder 2"/>
          <p:cNvSpPr>
            <a:spLocks noGrp="1"/>
          </p:cNvSpPr>
          <p:nvPr>
            <p:ph idx="1"/>
          </p:nvPr>
        </p:nvSpPr>
        <p:spPr>
          <a:xfrm>
            <a:off x="6629400" y="2895600"/>
            <a:ext cx="5867400" cy="3219450"/>
          </a:xfrm>
        </p:spPr>
        <p:txBody>
          <a:bodyPr/>
          <a:lstStyle/>
          <a:p>
            <a:pPr marL="0" indent="0">
              <a:buFont typeface="Wingdings" pitchFamily="2" charset="2"/>
              <a:buNone/>
            </a:pPr>
            <a:endParaRPr lang="en-US" sz="1050" dirty="0">
              <a:ea typeface="ＭＳ Ｐゴシック" pitchFamily="34" charset="-128"/>
            </a:endParaRPr>
          </a:p>
          <a:p>
            <a:pPr marL="0" indent="0">
              <a:buFont typeface="Wingdings" pitchFamily="2" charset="2"/>
              <a:buNone/>
            </a:pPr>
            <a:r>
              <a:rPr lang="en-US" sz="2000" dirty="0">
                <a:ea typeface="ＭＳ Ｐゴシック" pitchFamily="34" charset="-128"/>
              </a:rPr>
              <a:t>marginal can be obtained from joint by summing out</a:t>
            </a: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use Bayes</a:t>
            </a:r>
            <a:r>
              <a:rPr lang="en-US" altLang="en-US" sz="2000" dirty="0">
                <a:ea typeface="ＭＳ Ｐゴシック" pitchFamily="34" charset="-128"/>
              </a:rPr>
              <a:t>’</a:t>
            </a:r>
            <a:r>
              <a:rPr lang="en-US" sz="2000" dirty="0">
                <a:ea typeface="ＭＳ Ｐゴシック" pitchFamily="34" charset="-128"/>
              </a:rPr>
              <a:t> net joint distribution expression</a:t>
            </a: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use x*(</a:t>
            </a:r>
            <a:r>
              <a:rPr lang="en-US" sz="2000" dirty="0" err="1">
                <a:ea typeface="ＭＳ Ｐゴシック" pitchFamily="34" charset="-128"/>
              </a:rPr>
              <a:t>y+z</a:t>
            </a:r>
            <a:r>
              <a:rPr lang="en-US" sz="2000" dirty="0">
                <a:ea typeface="ＭＳ Ｐゴシック" pitchFamily="34" charset="-128"/>
              </a:rPr>
              <a:t>) = </a:t>
            </a:r>
            <a:r>
              <a:rPr lang="en-US" sz="2000" dirty="0" err="1">
                <a:ea typeface="ＭＳ Ｐゴシック" pitchFamily="34" charset="-128"/>
              </a:rPr>
              <a:t>xy</a:t>
            </a:r>
            <a:r>
              <a:rPr lang="en-US" sz="2000" dirty="0">
                <a:ea typeface="ＭＳ Ｐゴシック" pitchFamily="34" charset="-128"/>
              </a:rPr>
              <a:t> + </a:t>
            </a:r>
            <a:r>
              <a:rPr lang="en-US" sz="2000" dirty="0" err="1">
                <a:ea typeface="ＭＳ Ｐゴシック" pitchFamily="34" charset="-128"/>
              </a:rPr>
              <a:t>xz</a:t>
            </a:r>
            <a:endParaRPr lang="en-US" sz="2000" dirty="0">
              <a:ea typeface="ＭＳ Ｐゴシック" pitchFamily="34" charset="-128"/>
            </a:endParaRP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joining on a, and then summing out gives f</a:t>
            </a:r>
            <a:r>
              <a:rPr lang="en-US" sz="2000" baseline="-25000" dirty="0">
                <a:ea typeface="ＭＳ Ｐゴシック" pitchFamily="34" charset="-128"/>
              </a:rPr>
              <a:t>1</a:t>
            </a: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use x*(</a:t>
            </a:r>
            <a:r>
              <a:rPr lang="en-US" sz="2000" dirty="0" err="1">
                <a:ea typeface="ＭＳ Ｐゴシック" pitchFamily="34" charset="-128"/>
              </a:rPr>
              <a:t>y+z</a:t>
            </a:r>
            <a:r>
              <a:rPr lang="en-US" sz="2000" dirty="0">
                <a:ea typeface="ＭＳ Ｐゴシック" pitchFamily="34" charset="-128"/>
              </a:rPr>
              <a:t>)  = </a:t>
            </a:r>
            <a:r>
              <a:rPr lang="en-US" sz="2000" dirty="0" err="1">
                <a:ea typeface="ＭＳ Ｐゴシック" pitchFamily="34" charset="-128"/>
              </a:rPr>
              <a:t>xy</a:t>
            </a:r>
            <a:r>
              <a:rPr lang="en-US" sz="2000" dirty="0">
                <a:ea typeface="ＭＳ Ｐゴシック" pitchFamily="34" charset="-128"/>
              </a:rPr>
              <a:t> + </a:t>
            </a:r>
            <a:r>
              <a:rPr lang="en-US" sz="2000" dirty="0" err="1">
                <a:ea typeface="ＭＳ Ｐゴシック" pitchFamily="34" charset="-128"/>
              </a:rPr>
              <a:t>xz</a:t>
            </a:r>
            <a:endParaRPr lang="en-US" sz="2000" dirty="0">
              <a:ea typeface="ＭＳ Ｐゴシック" pitchFamily="34" charset="-128"/>
            </a:endParaRP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joining on e, and then summing out gives f</a:t>
            </a:r>
            <a:r>
              <a:rPr lang="en-US" sz="2000" baseline="-25000" dirty="0">
                <a:ea typeface="ＭＳ Ｐゴシック" pitchFamily="34" charset="-128"/>
              </a:rPr>
              <a:t>2</a:t>
            </a:r>
          </a:p>
        </p:txBody>
      </p:sp>
      <p:pic>
        <p:nvPicPr>
          <p:cNvPr id="45061" name="Picture 4" descr="txp_fi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1600200"/>
            <a:ext cx="3805238" cy="38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2" name="Picture 5" descr="txp_fig"/>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23875" y="2449513"/>
            <a:ext cx="784225"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3" name="Picture 6" descr="txp_fig"/>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651250" y="2449513"/>
            <a:ext cx="1489075"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4" name="Picture 12" descr="txp_fig"/>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924550" y="2430463"/>
            <a:ext cx="996950"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5" name="Picture 15" descr="txp_fig"/>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613650" y="2430463"/>
            <a:ext cx="111918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6" name="Picture 18" descr="txp_fig"/>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057400" y="2436813"/>
            <a:ext cx="768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7" name="Rectangle 32"/>
          <p:cNvSpPr>
            <a:spLocks noChangeArrowheads="1"/>
          </p:cNvSpPr>
          <p:nvPr/>
        </p:nvSpPr>
        <p:spPr bwMode="auto">
          <a:xfrm>
            <a:off x="381000" y="2286000"/>
            <a:ext cx="85344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5069" name="Content Placeholder 2"/>
          <p:cNvSpPr txBox="1">
            <a:spLocks/>
          </p:cNvSpPr>
          <p:nvPr/>
        </p:nvSpPr>
        <p:spPr bwMode="auto">
          <a:xfrm>
            <a:off x="0" y="6553200"/>
            <a:ext cx="12192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buClr>
                <a:schemeClr val="accent2"/>
              </a:buClr>
              <a:buFont typeface="Wingdings" pitchFamily="2" charset="2"/>
              <a:buNone/>
            </a:pPr>
            <a:r>
              <a:rPr lang="en-US" sz="1600" b="1" dirty="0">
                <a:solidFill>
                  <a:srgbClr val="FF0000"/>
                </a:solidFill>
                <a:latin typeface="Calibri" pitchFamily="34" charset="0"/>
                <a:cs typeface="Calibri" pitchFamily="34" charset="0"/>
              </a:rPr>
              <a:t>All we are doing is exploiting </a:t>
            </a:r>
            <a:r>
              <a:rPr lang="en-US" sz="1600" b="1" dirty="0" err="1">
                <a:solidFill>
                  <a:srgbClr val="FF0000"/>
                </a:solidFill>
                <a:latin typeface="Calibri" pitchFamily="34" charset="0"/>
                <a:cs typeface="Calibri" pitchFamily="34" charset="0"/>
              </a:rPr>
              <a:t>uwy</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uwz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uxy</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uxz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vwy</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vwz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vxy</a:t>
            </a:r>
            <a:r>
              <a:rPr lang="en-US" sz="1600" b="1" dirty="0">
                <a:solidFill>
                  <a:srgbClr val="FF0000"/>
                </a:solidFill>
                <a:latin typeface="Calibri" pitchFamily="34" charset="0"/>
                <a:cs typeface="Calibri" pitchFamily="34" charset="0"/>
              </a:rPr>
              <a:t> +</a:t>
            </a:r>
            <a:r>
              <a:rPr lang="en-US" sz="1600" b="1" dirty="0" err="1">
                <a:solidFill>
                  <a:srgbClr val="FF0000"/>
                </a:solidFill>
                <a:latin typeface="Calibri" pitchFamily="34" charset="0"/>
                <a:cs typeface="Calibri" pitchFamily="34" charset="0"/>
              </a:rPr>
              <a:t>vxz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u+v</a:t>
            </a:r>
            <a:r>
              <a:rPr lang="en-US" sz="1600" b="1" dirty="0">
                <a:solidFill>
                  <a:srgbClr val="FF0000"/>
                </a:solidFill>
                <a:latin typeface="Calibri" pitchFamily="34" charset="0"/>
                <a:cs typeface="Calibri" pitchFamily="34" charset="0"/>
              </a:rPr>
              <a:t>)(</a:t>
            </a:r>
            <a:r>
              <a:rPr lang="en-US" sz="1600" b="1" dirty="0" err="1">
                <a:solidFill>
                  <a:srgbClr val="FF0000"/>
                </a:solidFill>
                <a:latin typeface="Calibri" pitchFamily="34" charset="0"/>
                <a:cs typeface="Calibri" pitchFamily="34" charset="0"/>
              </a:rPr>
              <a:t>w+x</a:t>
            </a:r>
            <a:r>
              <a:rPr lang="en-US" sz="1600" b="1" dirty="0">
                <a:solidFill>
                  <a:srgbClr val="FF0000"/>
                </a:solidFill>
                <a:latin typeface="Calibri" pitchFamily="34" charset="0"/>
                <a:cs typeface="Calibri" pitchFamily="34" charset="0"/>
              </a:rPr>
              <a:t>)(</a:t>
            </a:r>
            <a:r>
              <a:rPr lang="en-US" sz="1600" b="1" dirty="0" err="1">
                <a:solidFill>
                  <a:srgbClr val="FF0000"/>
                </a:solidFill>
                <a:latin typeface="Calibri" pitchFamily="34" charset="0"/>
                <a:cs typeface="Calibri" pitchFamily="34" charset="0"/>
              </a:rPr>
              <a:t>y+z</a:t>
            </a:r>
            <a:r>
              <a:rPr lang="en-US" sz="1600" b="1" dirty="0">
                <a:solidFill>
                  <a:srgbClr val="FF0000"/>
                </a:solidFill>
                <a:latin typeface="Calibri" pitchFamily="34" charset="0"/>
                <a:cs typeface="Calibri" pitchFamily="34" charset="0"/>
              </a:rPr>
              <a:t>) to improve computational efficiency!</a:t>
            </a:r>
          </a:p>
        </p:txBody>
      </p:sp>
      <p:pic>
        <p:nvPicPr>
          <p:cNvPr id="24" name="Picture 23" descr="alarm.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62486" y="1295400"/>
            <a:ext cx="1816908" cy="1905000"/>
          </a:xfrm>
          <a:prstGeom prst="rect">
            <a:avLst/>
          </a:prstGeom>
        </p:spPr>
      </p:pic>
      <p:pic>
        <p:nvPicPr>
          <p:cNvPr id="2" name="Picture 1"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3400" y="3200400"/>
            <a:ext cx="3048000" cy="309824"/>
          </a:xfrm>
          <a:prstGeom prst="rect">
            <a:avLst/>
          </a:prstGeom>
        </p:spPr>
      </p:pic>
      <p:pic>
        <p:nvPicPr>
          <p:cNvPr id="4" name="Picture 3"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05001" y="3657600"/>
            <a:ext cx="2133600" cy="538385"/>
          </a:xfrm>
          <a:prstGeom prst="rect">
            <a:avLst/>
          </a:prstGeom>
        </p:spPr>
      </p:pic>
      <p:pic>
        <p:nvPicPr>
          <p:cNvPr id="5" name="Picture 4" descr="latex-image-1.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01638" y="4191000"/>
            <a:ext cx="3813362" cy="503886"/>
          </a:xfrm>
          <a:prstGeom prst="rect">
            <a:avLst/>
          </a:prstGeom>
        </p:spPr>
      </p:pic>
      <p:pic>
        <p:nvPicPr>
          <p:cNvPr id="6" name="Picture 5" descr="latex-image-1.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05000" y="4724400"/>
            <a:ext cx="4390908" cy="499409"/>
          </a:xfrm>
          <a:prstGeom prst="rect">
            <a:avLst/>
          </a:prstGeom>
        </p:spPr>
      </p:pic>
      <p:pic>
        <p:nvPicPr>
          <p:cNvPr id="9" name="Picture 8" descr="latex-image-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05000" y="6285572"/>
            <a:ext cx="2133600" cy="280936"/>
          </a:xfrm>
          <a:prstGeom prst="rect">
            <a:avLst/>
          </a:prstGeom>
        </p:spPr>
      </p:pic>
      <p:pic>
        <p:nvPicPr>
          <p:cNvPr id="10" name="Picture 9"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05000" y="5861996"/>
            <a:ext cx="3148853" cy="538804"/>
          </a:xfrm>
          <a:prstGeom prst="rect">
            <a:avLst/>
          </a:prstGeom>
        </p:spPr>
      </p:pic>
      <p:pic>
        <p:nvPicPr>
          <p:cNvPr id="11" name="Picture 10" descr="latex-image-1.pd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36376" y="5264958"/>
            <a:ext cx="3473824" cy="602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a:ea typeface="ＭＳ Ｐゴシック" pitchFamily="34" charset="-128"/>
              </a:rPr>
              <a:t>Example</a:t>
            </a:r>
          </a:p>
        </p:txBody>
      </p:sp>
      <p:pic>
        <p:nvPicPr>
          <p:cNvPr id="41987" name="Picture 4" descr="txp_fig"/>
          <p:cNvPicPr>
            <a:picLocks noChangeAspect="1" noChangeArrowheads="1"/>
          </p:cNvPicPr>
          <p:nvPr>
            <p:custDataLst>
              <p:tags r:id="rId1"/>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990600" y="1600200"/>
            <a:ext cx="3805238" cy="38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8" name="Picture 5" descr="txp_fig"/>
          <p:cNvPicPr>
            <a:picLocks noChangeAspect="1" noChangeArrowheads="1"/>
          </p:cNvPicPr>
          <p:nvPr>
            <p:custDataLst>
              <p:tags r:id="rId2"/>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057275" y="2449513"/>
            <a:ext cx="784225"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9" name="Picture 6" descr="txp_fig"/>
          <p:cNvPicPr>
            <a:picLocks noChangeAspect="1" noChangeArrowheads="1"/>
          </p:cNvPicPr>
          <p:nvPr>
            <p:custDataLst>
              <p:tags r:id="rId3"/>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4184650" y="2449513"/>
            <a:ext cx="1489075"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0" name="Picture 12" descr="txp_fig"/>
          <p:cNvPicPr>
            <a:picLocks noChangeAspect="1" noChangeArrowheads="1"/>
          </p:cNvPicPr>
          <p:nvPr>
            <p:custDataLst>
              <p:tags r:id="rId4"/>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6457950" y="2430463"/>
            <a:ext cx="996950"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1" name="Picture 15" descr="txp_fig"/>
          <p:cNvPicPr>
            <a:picLocks noChangeAspect="1" noChangeArrowheads="1"/>
          </p:cNvPicPr>
          <p:nvPr>
            <p:custDataLst>
              <p:tags r:id="rId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8147050" y="2430463"/>
            <a:ext cx="111918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2" name="Picture 18" descr="txp_fig"/>
          <p:cNvPicPr>
            <a:picLocks noChangeAspect="1" noChangeArrowheads="1"/>
          </p:cNvPicPr>
          <p:nvPr>
            <p:custDataLst>
              <p:tags r:id="rId6"/>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2590800" y="2436813"/>
            <a:ext cx="768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3" name="Text Box 20"/>
          <p:cNvSpPr txBox="1">
            <a:spLocks noChangeArrowheads="1"/>
          </p:cNvSpPr>
          <p:nvPr/>
        </p:nvSpPr>
        <p:spPr bwMode="auto">
          <a:xfrm>
            <a:off x="762000" y="3276600"/>
            <a:ext cx="2209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t>Choose A</a:t>
            </a:r>
          </a:p>
        </p:txBody>
      </p:sp>
      <p:sp>
        <p:nvSpPr>
          <p:cNvPr id="26635" name="AutoShape 24"/>
          <p:cNvSpPr>
            <a:spLocks noChangeArrowheads="1"/>
          </p:cNvSpPr>
          <p:nvPr/>
        </p:nvSpPr>
        <p:spPr bwMode="auto">
          <a:xfrm>
            <a:off x="3200400" y="4179888"/>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p>
        </p:txBody>
      </p:sp>
      <p:sp>
        <p:nvSpPr>
          <p:cNvPr id="26636" name="AutoShape 26"/>
          <p:cNvSpPr>
            <a:spLocks noChangeArrowheads="1"/>
          </p:cNvSpPr>
          <p:nvPr/>
        </p:nvSpPr>
        <p:spPr bwMode="auto">
          <a:xfrm>
            <a:off x="6705600" y="4179888"/>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p>
        </p:txBody>
      </p:sp>
      <p:sp>
        <p:nvSpPr>
          <p:cNvPr id="28685" name="Rectangle 31"/>
          <p:cNvSpPr>
            <a:spLocks noChangeArrowheads="1"/>
          </p:cNvSpPr>
          <p:nvPr/>
        </p:nvSpPr>
        <p:spPr bwMode="auto">
          <a:xfrm>
            <a:off x="1828800" y="5410200"/>
            <a:ext cx="6096000"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997" name="Rectangle 32"/>
          <p:cNvSpPr>
            <a:spLocks noChangeArrowheads="1"/>
          </p:cNvSpPr>
          <p:nvPr/>
        </p:nvSpPr>
        <p:spPr bwMode="auto">
          <a:xfrm>
            <a:off x="914400" y="2286000"/>
            <a:ext cx="85344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26639" name="Picture 33" descr="txp_fig"/>
          <p:cNvPicPr>
            <a:picLocks noChangeAspect="1" noChangeArrowheads="1"/>
          </p:cNvPicPr>
          <p:nvPr>
            <p:custDataLst>
              <p:tags r:id="rId7"/>
            </p:custDataLst>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063" y="4421188"/>
            <a:ext cx="219075" cy="20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40" name="Picture 34" descr="txp_fig"/>
          <p:cNvPicPr>
            <a:picLocks noChangeAspect="1" noChangeArrowheads="1"/>
          </p:cNvPicPr>
          <p:nvPr>
            <p:custDataLst>
              <p:tags r:id="rId8"/>
            </p:custDataLst>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4394200"/>
            <a:ext cx="242888"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9" name="Picture 6" descr="txp_fig"/>
          <p:cNvPicPr>
            <a:picLocks noChangeAspect="1" noChangeArrowheads="1"/>
          </p:cNvPicPr>
          <p:nvPr>
            <p:custDataLst>
              <p:tags r:id="rId9"/>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1295400" y="3886200"/>
            <a:ext cx="148907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0" name="Picture 12" descr="txp_fig"/>
          <p:cNvPicPr>
            <a:picLocks noChangeAspect="1" noChangeArrowheads="1"/>
          </p:cNvPicPr>
          <p:nvPr>
            <p:custDataLst>
              <p:tags r:id="rId10"/>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295400" y="4343400"/>
            <a:ext cx="996950"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1" name="Picture 15" descr="txp_fig"/>
          <p:cNvPicPr>
            <a:picLocks noChangeAspect="1" noChangeArrowheads="1"/>
          </p:cNvPicPr>
          <p:nvPr>
            <p:custDataLst>
              <p:tags r:id="rId11"/>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1295400" y="4800600"/>
            <a:ext cx="1119188"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2" name="Picture 41" descr="txp_fig"/>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4205288" y="4343400"/>
            <a:ext cx="2195512"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3" name="Picture 43" descr="txp_fig"/>
          <p:cNvPicPr>
            <a:picLocks noChangeAspect="1"/>
          </p:cNvPicPr>
          <p:nvPr>
            <p:custDataLst>
              <p:tags r:id="rId13"/>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7696200" y="4343400"/>
            <a:ext cx="18256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4" name="Picture 44" descr="txp_fig"/>
          <p:cNvPicPr>
            <a:picLocks noChangeAspect="1"/>
          </p:cNvPicPr>
          <p:nvPr>
            <p:custDataLst>
              <p:tags r:id="rId14"/>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5867400" y="5638800"/>
            <a:ext cx="18256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5" name="Picture 5" descr="txp_fig"/>
          <p:cNvPicPr>
            <a:picLocks noChangeAspect="1" noChangeArrowheads="1"/>
          </p:cNvPicPr>
          <p:nvPr>
            <p:custDataLst>
              <p:tags r:id="rId15"/>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2286000" y="5638800"/>
            <a:ext cx="7842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96" name="Picture 18" descr="txp_fig"/>
          <p:cNvPicPr>
            <a:picLocks noChangeAspect="1" noChangeArrowheads="1"/>
          </p:cNvPicPr>
          <p:nvPr>
            <p:custDataLst>
              <p:tags r:id="rId16"/>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4108450" y="5626100"/>
            <a:ext cx="768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alarm.p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262486" y="1295400"/>
            <a:ext cx="1816908"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9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69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6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6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6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6" grpId="0" animBg="1"/>
      <p:bldP spid="2868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ea typeface="ＭＳ Ｐゴシック" pitchFamily="34" charset="-128"/>
              </a:rPr>
              <a:t>Example</a:t>
            </a:r>
          </a:p>
        </p:txBody>
      </p:sp>
      <p:sp>
        <p:nvSpPr>
          <p:cNvPr id="43011" name="Rectangle 7"/>
          <p:cNvSpPr>
            <a:spLocks noChangeArrowheads="1"/>
          </p:cNvSpPr>
          <p:nvPr/>
        </p:nvSpPr>
        <p:spPr bwMode="auto">
          <a:xfrm>
            <a:off x="2514600" y="1447800"/>
            <a:ext cx="60960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pitchFamily="34" charset="0"/>
              <a:cs typeface="Calibri" pitchFamily="34" charset="0"/>
            </a:endParaRPr>
          </a:p>
        </p:txBody>
      </p:sp>
      <p:sp>
        <p:nvSpPr>
          <p:cNvPr id="43012" name="Text Box 8"/>
          <p:cNvSpPr txBox="1">
            <a:spLocks noChangeArrowheads="1"/>
          </p:cNvSpPr>
          <p:nvPr/>
        </p:nvSpPr>
        <p:spPr bwMode="auto">
          <a:xfrm>
            <a:off x="1219200" y="2209800"/>
            <a:ext cx="2209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pitchFamily="34" charset="0"/>
                <a:cs typeface="Calibri" pitchFamily="34" charset="0"/>
              </a:rPr>
              <a:t>Choose E</a:t>
            </a:r>
          </a:p>
        </p:txBody>
      </p:sp>
      <p:sp>
        <p:nvSpPr>
          <p:cNvPr id="43013" name="AutoShape 9"/>
          <p:cNvSpPr>
            <a:spLocks noChangeArrowheads="1"/>
          </p:cNvSpPr>
          <p:nvPr/>
        </p:nvSpPr>
        <p:spPr bwMode="auto">
          <a:xfrm>
            <a:off x="3657600" y="2819400"/>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43014" name="AutoShape 10"/>
          <p:cNvSpPr>
            <a:spLocks noChangeArrowheads="1"/>
          </p:cNvSpPr>
          <p:nvPr/>
        </p:nvSpPr>
        <p:spPr bwMode="auto">
          <a:xfrm>
            <a:off x="7086600" y="2819400"/>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latin typeface="Calibri" pitchFamily="34" charset="0"/>
              <a:cs typeface="Calibri" pitchFamily="34" charset="0"/>
            </a:endParaRPr>
          </a:p>
        </p:txBody>
      </p:sp>
      <p:pic>
        <p:nvPicPr>
          <p:cNvPr id="43015" name="Picture 11" descr="txp_fig"/>
          <p:cNvPicPr>
            <a:picLocks noChangeAspect="1" noChangeArrowheads="1"/>
          </p:cNvPicPr>
          <p:nvPr>
            <p:custDataLst>
              <p:tags r:id="rId1"/>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8263" y="3060700"/>
            <a:ext cx="219075" cy="20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6" name="Picture 12" descr="txp_fig"/>
          <p:cNvPicPr>
            <a:picLocks noChangeAspect="1" noChangeArrowheads="1"/>
          </p:cNvPicPr>
          <p:nvPr>
            <p:custDataLst>
              <p:tags r:id="rId2"/>
            </p:custDataLst>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3033713"/>
            <a:ext cx="242888"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6" name="Rectangle 18"/>
          <p:cNvSpPr>
            <a:spLocks noChangeArrowheads="1"/>
          </p:cNvSpPr>
          <p:nvPr/>
        </p:nvSpPr>
        <p:spPr bwMode="auto">
          <a:xfrm>
            <a:off x="2438400" y="4191000"/>
            <a:ext cx="60960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pitchFamily="34" charset="0"/>
              <a:cs typeface="Calibri" pitchFamily="34" charset="0"/>
            </a:endParaRPr>
          </a:p>
        </p:txBody>
      </p:sp>
      <p:sp>
        <p:nvSpPr>
          <p:cNvPr id="27659" name="Text Box 20"/>
          <p:cNvSpPr txBox="1">
            <a:spLocks noChangeArrowheads="1"/>
          </p:cNvSpPr>
          <p:nvPr/>
        </p:nvSpPr>
        <p:spPr bwMode="auto">
          <a:xfrm>
            <a:off x="1219200" y="4876800"/>
            <a:ext cx="2209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pitchFamily="34" charset="0"/>
                <a:cs typeface="Calibri" pitchFamily="34" charset="0"/>
              </a:rPr>
              <a:t>Finish with B</a:t>
            </a:r>
          </a:p>
        </p:txBody>
      </p:sp>
      <p:sp>
        <p:nvSpPr>
          <p:cNvPr id="29708" name="AutoShape 21"/>
          <p:cNvSpPr>
            <a:spLocks noChangeArrowheads="1"/>
          </p:cNvSpPr>
          <p:nvPr/>
        </p:nvSpPr>
        <p:spPr bwMode="auto">
          <a:xfrm>
            <a:off x="3429000" y="5486400"/>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29709" name="AutoShape 22"/>
          <p:cNvSpPr>
            <a:spLocks noChangeArrowheads="1"/>
          </p:cNvSpPr>
          <p:nvPr/>
        </p:nvSpPr>
        <p:spPr bwMode="auto">
          <a:xfrm>
            <a:off x="6553200" y="5486400"/>
            <a:ext cx="1447800" cy="685800"/>
          </a:xfrm>
          <a:prstGeom prst="rightArrow">
            <a:avLst>
              <a:gd name="adj1" fmla="val 50000"/>
              <a:gd name="adj2" fmla="val 80486"/>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cs typeface="Calibri" pitchFamily="34" charset="0"/>
              </a:rPr>
              <a:t>Normalize</a:t>
            </a:r>
          </a:p>
        </p:txBody>
      </p:sp>
      <p:pic>
        <p:nvPicPr>
          <p:cNvPr id="29710" name="Picture 23" descr="txp_fig"/>
          <p:cNvPicPr>
            <a:picLocks noChangeAspect="1" noChangeArrowheads="1"/>
          </p:cNvPicPr>
          <p:nvPr>
            <p:custDataLst>
              <p:tags r:id="rId3"/>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9663" y="5727700"/>
            <a:ext cx="219075" cy="20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1" name="Picture 27" descr="txp_fig"/>
          <p:cNvPicPr>
            <a:picLocks noChangeAspect="1" noChangeArrowheads="1"/>
          </p:cNvPicPr>
          <p:nvPr>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8213725" y="5637213"/>
            <a:ext cx="1616075" cy="382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3" name="Picture 27" descr="txp_fig"/>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6407150" y="1612900"/>
            <a:ext cx="18256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4" name="Picture 5" descr="txp_fig"/>
          <p:cNvPicPr>
            <a:picLocks noChangeAspect="1" noChangeArrowheads="1"/>
          </p:cNvPicPr>
          <p:nvPr>
            <p:custDataLst>
              <p:tags r:id="rId6"/>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2825750" y="1612900"/>
            <a:ext cx="7842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5" name="Picture 18" descr="txp_fig"/>
          <p:cNvPicPr>
            <a:picLocks noChangeAspect="1" noChangeArrowheads="1"/>
          </p:cNvPicPr>
          <p:nvPr>
            <p:custDataLst>
              <p:tags r:id="rId7"/>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4648200" y="1600200"/>
            <a:ext cx="768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6" name="Picture 30" descr="txp_fig"/>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295400" y="3352800"/>
            <a:ext cx="18256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7" name="Picture 18" descr="txp_fig"/>
          <p:cNvPicPr>
            <a:picLocks noChangeAspect="1" noChangeArrowheads="1"/>
          </p:cNvPicPr>
          <p:nvPr>
            <p:custDataLst>
              <p:tags r:id="rId9"/>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1600200" y="2819400"/>
            <a:ext cx="768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8" name="Picture 33" descr="txp_fig"/>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4803775" y="2971800"/>
            <a:ext cx="18256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9" name="Picture 35" descr="txp_fig"/>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201025" y="2971800"/>
            <a:ext cx="1427163"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19" name="Picture 36" descr="txp_fig"/>
          <p:cNvPicPr>
            <a:picLocks noChangeAspect="1"/>
          </p:cNvPicPr>
          <p:nvPr>
            <p:custDataLst>
              <p:tags r:id="rId12"/>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6172200" y="4343400"/>
            <a:ext cx="1427163"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20" name="Picture 5" descr="txp_fig"/>
          <p:cNvPicPr>
            <a:picLocks noChangeAspect="1" noChangeArrowheads="1"/>
          </p:cNvPicPr>
          <p:nvPr>
            <p:custDataLst>
              <p:tags r:id="rId13"/>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3352800" y="4343400"/>
            <a:ext cx="7842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21" name="Picture 38" descr="txp_fig"/>
          <p:cNvPicPr>
            <a:picLocks noChangeAspect="1"/>
          </p:cNvPicPr>
          <p:nvPr>
            <p:custDataLst>
              <p:tags r:id="rId14"/>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1371600" y="5943600"/>
            <a:ext cx="1427163"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22" name="Picture 5" descr="txp_fig"/>
          <p:cNvPicPr>
            <a:picLocks noChangeAspect="1" noChangeArrowheads="1"/>
          </p:cNvPicPr>
          <p:nvPr>
            <p:custDataLst>
              <p:tags r:id="rId1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1676400" y="5486400"/>
            <a:ext cx="784225"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23" name="Picture 42" descr="txp_fig"/>
          <p:cNvPicPr>
            <a:picLocks noChangeAspect="1"/>
          </p:cNvPicPr>
          <p:nvPr>
            <p:custDataLst>
              <p:tags r:id="rId16"/>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4622800" y="5713413"/>
            <a:ext cx="147320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27" descr="alarm.png"/>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262486" y="1295400"/>
            <a:ext cx="1816908"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72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7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P spid="27659" grpId="0"/>
      <p:bldP spid="29708" grpId="0" animBg="1"/>
      <p:bldP spid="2970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76200"/>
            <a:ext cx="8229600" cy="1143000"/>
          </a:xfrm>
        </p:spPr>
        <p:txBody>
          <a:bodyPr/>
          <a:lstStyle/>
          <a:p>
            <a:r>
              <a:rPr lang="en-US">
                <a:ea typeface="ＭＳ Ｐゴシック" pitchFamily="34" charset="-128"/>
                <a:cs typeface="Calibri" pitchFamily="34" charset="0"/>
              </a:rPr>
              <a:t>Example 2: P(B|a)</a:t>
            </a:r>
          </a:p>
        </p:txBody>
      </p:sp>
      <p:graphicFrame>
        <p:nvGraphicFramePr>
          <p:cNvPr id="5" name="Group 4"/>
          <p:cNvGraphicFramePr>
            <a:graphicFrameLocks noGrp="1"/>
          </p:cNvGraphicFramePr>
          <p:nvPr>
            <p:extLst>
              <p:ext uri="{D42A27DB-BD31-4B8C-83A1-F6EECF244321}">
                <p14:modId xmlns:p14="http://schemas.microsoft.com/office/powerpoint/2010/main" val="2406119368"/>
              </p:ext>
            </p:extLst>
          </p:nvPr>
        </p:nvGraphicFramePr>
        <p:xfrm>
          <a:off x="3505200" y="4013200"/>
          <a:ext cx="2438400" cy="1112838"/>
        </p:xfrm>
        <a:graphic>
          <a:graphicData uri="http://schemas.openxmlformats.org/drawingml/2006/table">
            <a:tbl>
              <a:tblPr/>
              <a:tblGrid>
                <a:gridCol w="762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3" name="Picture 32"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068763" y="3584575"/>
            <a:ext cx="1058862"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 name="Group 4"/>
          <p:cNvGraphicFramePr>
            <a:graphicFrameLocks noGrp="1"/>
          </p:cNvGraphicFramePr>
          <p:nvPr>
            <p:extLst>
              <p:ext uri="{D42A27DB-BD31-4B8C-83A1-F6EECF244321}">
                <p14:modId xmlns:p14="http://schemas.microsoft.com/office/powerpoint/2010/main" val="3415472012"/>
              </p:ext>
            </p:extLst>
          </p:nvPr>
        </p:nvGraphicFramePr>
        <p:xfrm>
          <a:off x="228600" y="4800600"/>
          <a:ext cx="2209800" cy="1854201"/>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a:t>
                      </a:r>
                      <a:endParaRPr kumimoji="0" lang="en-US" sz="1800" b="0" i="0" u="none" strike="noStrike" cap="none" normalizeH="0" baseline="0" dirty="0">
                        <a:ln>
                          <a:noFill/>
                        </a:ln>
                        <a:solidFill>
                          <a:schemeClr val="accent2"/>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a:t>
                      </a:r>
                      <a:endParaRPr kumimoji="0" lang="en-US" sz="1800" b="0" i="0" u="none" strike="noStrike" cap="none" normalizeH="0" baseline="0" dirty="0">
                        <a:ln>
                          <a:noFill/>
                        </a:ln>
                        <a:solidFill>
                          <a:schemeClr val="accent2"/>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4080" name="Picture 13"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20663" y="4343400"/>
            <a:ext cx="1074737"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 name="Group 4"/>
          <p:cNvGraphicFramePr>
            <a:graphicFrameLocks noGrp="1"/>
          </p:cNvGraphicFramePr>
          <p:nvPr>
            <p:extLst>
              <p:ext uri="{D42A27DB-BD31-4B8C-83A1-F6EECF244321}">
                <p14:modId xmlns:p14="http://schemas.microsoft.com/office/powerpoint/2010/main" val="2657759262"/>
              </p:ext>
            </p:extLst>
          </p:nvPr>
        </p:nvGraphicFramePr>
        <p:xfrm>
          <a:off x="304800" y="2819400"/>
          <a:ext cx="1381125" cy="1112838"/>
        </p:xfrm>
        <a:graphic>
          <a:graphicData uri="http://schemas.openxmlformats.org/drawingml/2006/table">
            <a:tbl>
              <a:tblPr/>
              <a:tblGrid>
                <a:gridCol w="762000">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44095" name="Picture 12"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54050" y="2362200"/>
            <a:ext cx="760413"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96" name="Oval 15"/>
          <p:cNvSpPr>
            <a:spLocks noChangeArrowheads="1"/>
          </p:cNvSpPr>
          <p:nvPr/>
        </p:nvSpPr>
        <p:spPr bwMode="auto">
          <a:xfrm>
            <a:off x="2057400" y="3429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a:cs typeface="Times New Roman"/>
              </a:rPr>
              <a:t>a</a:t>
            </a:r>
            <a:endParaRPr lang="en-US" sz="2400" baseline="-25000">
              <a:latin typeface="Times New Roman"/>
              <a:cs typeface="Times New Roman"/>
            </a:endParaRPr>
          </a:p>
        </p:txBody>
      </p:sp>
      <p:sp>
        <p:nvSpPr>
          <p:cNvPr id="44097" name="Oval 11"/>
          <p:cNvSpPr>
            <a:spLocks noChangeArrowheads="1"/>
          </p:cNvSpPr>
          <p:nvPr/>
        </p:nvSpPr>
        <p:spPr bwMode="auto">
          <a:xfrm>
            <a:off x="2058988" y="2362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a:cs typeface="Times New Roman"/>
              </a:rPr>
              <a:t>B</a:t>
            </a:r>
          </a:p>
        </p:txBody>
      </p:sp>
      <p:cxnSp>
        <p:nvCxnSpPr>
          <p:cNvPr id="44098" name="AutoShape 12"/>
          <p:cNvCxnSpPr>
            <a:cxnSpLocks noChangeShapeType="1"/>
            <a:stCxn id="44097" idx="4"/>
            <a:endCxn id="44096" idx="0"/>
          </p:cNvCxnSpPr>
          <p:nvPr/>
        </p:nvCxnSpPr>
        <p:spPr bwMode="auto">
          <a:xfrm rot="5400000">
            <a:off x="2058194" y="3161506"/>
            <a:ext cx="5334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2" name="Oval 21"/>
          <p:cNvSpPr>
            <a:spLocks noChangeArrowheads="1"/>
          </p:cNvSpPr>
          <p:nvPr/>
        </p:nvSpPr>
        <p:spPr bwMode="auto">
          <a:xfrm>
            <a:off x="3962400" y="2362200"/>
            <a:ext cx="15240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a:cs typeface="Times New Roman"/>
              </a:rPr>
              <a:t>a, B</a:t>
            </a:r>
            <a:endParaRPr lang="en-US" sz="2400" baseline="-25000" dirty="0">
              <a:latin typeface="Times New Roman"/>
              <a:cs typeface="Times New Roman"/>
            </a:endParaRPr>
          </a:p>
        </p:txBody>
      </p:sp>
      <p:sp>
        <p:nvSpPr>
          <p:cNvPr id="44100" name="TextBox 24"/>
          <p:cNvSpPr txBox="1">
            <a:spLocks noChangeArrowheads="1"/>
          </p:cNvSpPr>
          <p:nvPr/>
        </p:nvSpPr>
        <p:spPr bwMode="auto">
          <a:xfrm>
            <a:off x="152400" y="1524000"/>
            <a:ext cx="2819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Start / Select</a:t>
            </a:r>
          </a:p>
        </p:txBody>
      </p:sp>
      <p:sp>
        <p:nvSpPr>
          <p:cNvPr id="26" name="TextBox 25"/>
          <p:cNvSpPr txBox="1">
            <a:spLocks noChangeArrowheads="1"/>
          </p:cNvSpPr>
          <p:nvPr/>
        </p:nvSpPr>
        <p:spPr bwMode="auto">
          <a:xfrm>
            <a:off x="3810000" y="1533525"/>
            <a:ext cx="1752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Join on B</a:t>
            </a:r>
          </a:p>
        </p:txBody>
      </p:sp>
      <p:sp>
        <p:nvSpPr>
          <p:cNvPr id="27" name="TextBox 26"/>
          <p:cNvSpPr txBox="1">
            <a:spLocks noChangeArrowheads="1"/>
          </p:cNvSpPr>
          <p:nvPr/>
        </p:nvSpPr>
        <p:spPr bwMode="auto">
          <a:xfrm>
            <a:off x="6629400" y="1533525"/>
            <a:ext cx="2057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Normalize</a:t>
            </a:r>
          </a:p>
        </p:txBody>
      </p:sp>
      <p:cxnSp>
        <p:nvCxnSpPr>
          <p:cNvPr id="24" name="Straight Connector 23"/>
          <p:cNvCxnSpPr/>
          <p:nvPr/>
        </p:nvCxnSpPr>
        <p:spPr>
          <a:xfrm>
            <a:off x="228600" y="5715000"/>
            <a:ext cx="2209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 y="6477000"/>
            <a:ext cx="2209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4" name="Group 4"/>
          <p:cNvGraphicFramePr>
            <a:graphicFrameLocks noGrp="1"/>
          </p:cNvGraphicFramePr>
          <p:nvPr>
            <p:extLst>
              <p:ext uri="{D42A27DB-BD31-4B8C-83A1-F6EECF244321}">
                <p14:modId xmlns:p14="http://schemas.microsoft.com/office/powerpoint/2010/main" val="2290808489"/>
              </p:ext>
            </p:extLst>
          </p:nvPr>
        </p:nvGraphicFramePr>
        <p:xfrm>
          <a:off x="6477000" y="4010025"/>
          <a:ext cx="2438400" cy="1112838"/>
        </p:xfrm>
        <a:graphic>
          <a:graphicData uri="http://schemas.openxmlformats.org/drawingml/2006/table">
            <a:tbl>
              <a:tblPr/>
              <a:tblGrid>
                <a:gridCol w="762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8/17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9/17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6" name="Picture 35" descr="txp_fig"/>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069138" y="3581400"/>
            <a:ext cx="1001712"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2" name="Picture 2" descr="\\.host\Shared Folders\Shared with PC\p_a_given_B.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343400"/>
            <a:ext cx="9144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5" name="Straight Arrow Connector 24"/>
          <p:cNvCxnSpPr>
            <a:endCxn id="40962" idx="1"/>
          </p:cNvCxnSpPr>
          <p:nvPr/>
        </p:nvCxnSpPr>
        <p:spPr>
          <a:xfrm>
            <a:off x="1295400" y="4500563"/>
            <a:ext cx="304800" cy="79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606" y="-31750"/>
            <a:ext cx="12190393" cy="1143000"/>
          </a:xfrm>
        </p:spPr>
        <p:txBody>
          <a:bodyPr/>
          <a:lstStyle/>
          <a:p>
            <a:r>
              <a:rPr lang="en-US" sz="3600" dirty="0">
                <a:ea typeface="ＭＳ Ｐゴシック" pitchFamily="34" charset="-128"/>
              </a:rPr>
              <a:t>Another Variable Elimination Example</a:t>
            </a:r>
          </a:p>
        </p:txBody>
      </p:sp>
      <p:pic>
        <p:nvPicPr>
          <p:cNvPr id="46083" name="Picture 22" descr="TP_tmp.png"/>
          <p:cNvPicPr>
            <a:picLocks noChangeAspect="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685800" y="1219200"/>
            <a:ext cx="4368800"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
          <p:cNvGrpSpPr/>
          <p:nvPr/>
        </p:nvGrpSpPr>
        <p:grpSpPr>
          <a:xfrm>
            <a:off x="8458200" y="1371600"/>
            <a:ext cx="2667000" cy="2286000"/>
            <a:chOff x="7467600" y="1524000"/>
            <a:chExt cx="1295400" cy="1563688"/>
          </a:xfrm>
        </p:grpSpPr>
        <p:sp>
          <p:nvSpPr>
            <p:cNvPr id="25" name="Oval 24"/>
            <p:cNvSpPr/>
            <p:nvPr/>
          </p:nvSpPr>
          <p:spPr bwMode="auto">
            <a:xfrm>
              <a:off x="7467600" y="2819400"/>
              <a:ext cx="228600" cy="268288"/>
            </a:xfrm>
            <a:prstGeom prst="ellipse">
              <a:avLst/>
            </a:prstGeom>
            <a:solidFill>
              <a:srgbClr val="60606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71" name="Picture 70" descr="TP_tmp.png"/>
            <p:cNvPicPr>
              <a:picLocks noChangeAspect="1"/>
            </p:cNvPicPr>
            <p:nvPr>
              <p:custDataLst>
                <p:tags r:id="rId2"/>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94163" y="2870918"/>
              <a:ext cx="177082"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cxnSp>
          <p:nvCxnSpPr>
            <p:cNvPr id="26" name="Straight Arrow Connector 25"/>
            <p:cNvCxnSpPr>
              <a:stCxn id="32" idx="4"/>
              <a:endCxn id="25" idx="0"/>
            </p:cNvCxnSpPr>
            <p:nvPr/>
          </p:nvCxnSpPr>
          <p:spPr bwMode="auto">
            <a:xfrm>
              <a:off x="7581900" y="2478088"/>
              <a:ext cx="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stCxn id="31" idx="5"/>
              <a:endCxn id="36" idx="1"/>
            </p:cNvCxnSpPr>
            <p:nvPr/>
          </p:nvCxnSpPr>
          <p:spPr bwMode="auto">
            <a:xfrm>
              <a:off x="8196263" y="1752600"/>
              <a:ext cx="371475" cy="49688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a:stCxn id="31" idx="3"/>
              <a:endCxn id="32" idx="7"/>
            </p:cNvCxnSpPr>
            <p:nvPr/>
          </p:nvCxnSpPr>
          <p:spPr bwMode="auto">
            <a:xfrm flipH="1">
              <a:off x="7662863" y="1752600"/>
              <a:ext cx="371475" cy="49688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a:stCxn id="31" idx="4"/>
              <a:endCxn id="33" idx="0"/>
            </p:cNvCxnSpPr>
            <p:nvPr/>
          </p:nvCxnSpPr>
          <p:spPr bwMode="auto">
            <a:xfrm>
              <a:off x="8115300" y="1792288"/>
              <a:ext cx="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30" name="Oval 29"/>
            <p:cNvSpPr/>
            <p:nvPr/>
          </p:nvSpPr>
          <p:spPr bwMode="auto">
            <a:xfrm>
              <a:off x="8001000" y="2819400"/>
              <a:ext cx="228600" cy="268288"/>
            </a:xfrm>
            <a:prstGeom prst="ellipse">
              <a:avLst/>
            </a:prstGeom>
            <a:solidFill>
              <a:srgbClr val="60606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sp>
          <p:nvSpPr>
            <p:cNvPr id="31" name="Oval 30"/>
            <p:cNvSpPr/>
            <p:nvPr/>
          </p:nvSpPr>
          <p:spPr bwMode="auto">
            <a:xfrm>
              <a:off x="8001000" y="15240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normAutofit fontScale="62500" lnSpcReduction="20000"/>
            </a:bodyPr>
            <a:lstStyle/>
            <a:p>
              <a:pPr algn="ctr">
                <a:defRPr/>
              </a:pPr>
              <a:endParaRPr lang="en-US" sz="2400" b="1" dirty="0"/>
            </a:p>
          </p:txBody>
        </p:sp>
        <p:sp>
          <p:nvSpPr>
            <p:cNvPr id="32" name="Oval 31"/>
            <p:cNvSpPr/>
            <p:nvPr/>
          </p:nvSpPr>
          <p:spPr bwMode="auto">
            <a:xfrm>
              <a:off x="7467600" y="22098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sp>
          <p:nvSpPr>
            <p:cNvPr id="33" name="Oval 32"/>
            <p:cNvSpPr/>
            <p:nvPr/>
          </p:nvSpPr>
          <p:spPr bwMode="auto">
            <a:xfrm>
              <a:off x="8001000" y="22098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sp>
          <p:nvSpPr>
            <p:cNvPr id="36" name="Oval 35"/>
            <p:cNvSpPr/>
            <p:nvPr/>
          </p:nvSpPr>
          <p:spPr bwMode="auto">
            <a:xfrm>
              <a:off x="8534400" y="22098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cxnSp>
          <p:nvCxnSpPr>
            <p:cNvPr id="52" name="Straight Arrow Connector 51"/>
            <p:cNvCxnSpPr>
              <a:stCxn id="36" idx="4"/>
              <a:endCxn id="57" idx="0"/>
            </p:cNvCxnSpPr>
            <p:nvPr/>
          </p:nvCxnSpPr>
          <p:spPr bwMode="auto">
            <a:xfrm>
              <a:off x="8648700" y="2478088"/>
              <a:ext cx="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stCxn id="33" idx="4"/>
              <a:endCxn id="30" idx="0"/>
            </p:cNvCxnSpPr>
            <p:nvPr/>
          </p:nvCxnSpPr>
          <p:spPr bwMode="auto">
            <a:xfrm>
              <a:off x="8115300" y="2478088"/>
              <a:ext cx="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57" name="Oval 56"/>
            <p:cNvSpPr/>
            <p:nvPr/>
          </p:nvSpPr>
          <p:spPr bwMode="auto">
            <a:xfrm>
              <a:off x="8534400" y="2819400"/>
              <a:ext cx="228600" cy="268288"/>
            </a:xfrm>
            <a:prstGeom prst="ellipse">
              <a:avLst/>
            </a:prstGeom>
            <a:solidFill>
              <a:srgbClr val="60606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65" name="Picture 64" descr="TP_tmp.png"/>
            <p:cNvPicPr>
              <a:picLocks noChangeAspect="1"/>
            </p:cNvPicPr>
            <p:nvPr>
              <p:custDataLst>
                <p:tags r:id="rId3"/>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38722" y="1565855"/>
              <a:ext cx="152400" cy="174171"/>
            </a:xfrm>
            <a:prstGeom prst="rect">
              <a:avLst/>
            </a:prstGeom>
            <a:noFill/>
            <a:ln/>
            <a:effectLst/>
            <a:extLst>
              <a:ext uri="{909E8E84-426E-40dd-AFC4-6F175D3DCCD1}">
                <a14:hiddenFill xmlns="" xmlns:a14="http://schemas.microsoft.com/office/drawing/2010/main">
                  <a:solidFill>
                    <a:srgbClr val="FFFFFF">
                      <a:alpha val="0"/>
                    </a:srgbClr>
                  </a:solid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66" name="Picture 65" descr="TP_tmp.png"/>
            <p:cNvPicPr>
              <a:picLocks noChangeAspect="1"/>
            </p:cNvPicPr>
            <p:nvPr>
              <p:custDataLst>
                <p:tags r:id="rId4"/>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01000" y="2261317"/>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67" name="Picture 66" descr="TP_tmp.png"/>
            <p:cNvPicPr>
              <a:picLocks noChangeAspect="1"/>
            </p:cNvPicPr>
            <p:nvPr>
              <p:custDataLst>
                <p:tags r:id="rId5"/>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532793" y="2261317"/>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69" name="Picture 68" descr="TP_tmp.png"/>
            <p:cNvPicPr>
              <a:picLocks noChangeAspect="1"/>
            </p:cNvPicPr>
            <p:nvPr>
              <p:custDataLst>
                <p:tags r:id="rId6"/>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67600" y="22613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73" name="Picture 72" descr="TP_tmp.png"/>
            <p:cNvPicPr>
              <a:picLocks noChangeAspect="1"/>
            </p:cNvPicPr>
            <p:nvPr>
              <p:custDataLst>
                <p:tags r:id="rId7"/>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187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75" name="Picture 74" descr="TP_tmp.png"/>
            <p:cNvPicPr>
              <a:picLocks noChangeAspect="1"/>
            </p:cNvPicPr>
            <p:nvPr>
              <p:custDataLst>
                <p:tags r:id="rId8"/>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5521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sp>
        <p:nvSpPr>
          <p:cNvPr id="46105" name="TextBox 75"/>
          <p:cNvSpPr txBox="1">
            <a:spLocks noChangeArrowheads="1"/>
          </p:cNvSpPr>
          <p:nvPr/>
        </p:nvSpPr>
        <p:spPr bwMode="auto">
          <a:xfrm>
            <a:off x="8229600" y="4267200"/>
            <a:ext cx="38862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a:latin typeface="Calibri"/>
                <a:cs typeface="Calibri"/>
              </a:rPr>
              <a:t>Computational complexity critically depends on the largest factor being generated in this process.  Size of factor = number of entries in table.  In example above (assuming binary) all factors generated are of size 2 --- as they all only have one variable (Z, Z, and X</a:t>
            </a:r>
            <a:r>
              <a:rPr lang="en-US" sz="1800" baseline="-25000" dirty="0">
                <a:latin typeface="Calibri"/>
                <a:cs typeface="Calibri"/>
              </a:rPr>
              <a:t>3</a:t>
            </a:r>
            <a:r>
              <a:rPr lang="en-US" sz="1800" dirty="0">
                <a:latin typeface="Calibri"/>
                <a:cs typeface="Calibri"/>
              </a:rPr>
              <a:t> respectively). </a:t>
            </a:r>
          </a:p>
        </p:txBody>
      </p:sp>
      <p:pic>
        <p:nvPicPr>
          <p:cNvPr id="7" name="Picture 6" descr="latex-image-1.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4800" y="1559409"/>
            <a:ext cx="6858000" cy="726591"/>
          </a:xfrm>
          <a:prstGeom prst="rect">
            <a:avLst/>
          </a:prstGeom>
        </p:spPr>
      </p:pic>
      <p:pic>
        <p:nvPicPr>
          <p:cNvPr id="8" name="Picture 7" descr="latex-image-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5582" y="3625449"/>
            <a:ext cx="7987818" cy="1022751"/>
          </a:xfrm>
          <a:prstGeom prst="rect">
            <a:avLst/>
          </a:prstGeom>
        </p:spPr>
      </p:pic>
      <p:pic>
        <p:nvPicPr>
          <p:cNvPr id="9" name="Picture 8"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6200" y="2438400"/>
            <a:ext cx="8077200" cy="1034196"/>
          </a:xfrm>
          <a:prstGeom prst="rect">
            <a:avLst/>
          </a:prstGeom>
        </p:spPr>
      </p:pic>
      <p:pic>
        <p:nvPicPr>
          <p:cNvPr id="10" name="Picture 9" descr="latex-image-1.pd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4800600"/>
            <a:ext cx="8153400" cy="689816"/>
          </a:xfrm>
          <a:prstGeom prst="rect">
            <a:avLst/>
          </a:prstGeom>
        </p:spPr>
      </p:pic>
      <p:pic>
        <p:nvPicPr>
          <p:cNvPr id="11" name="Picture 10" descr="latex-image-1.pd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04800" y="5638800"/>
            <a:ext cx="5105400" cy="631253"/>
          </a:xfrm>
          <a:prstGeom prst="rect">
            <a:avLst/>
          </a:prstGeom>
        </p:spPr>
      </p:pic>
      <p:pic>
        <p:nvPicPr>
          <p:cNvPr id="12" name="Picture 11"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6585789"/>
            <a:ext cx="8229600" cy="272210"/>
          </a:xfrm>
          <a:prstGeom prst="rect">
            <a:avLst/>
          </a:prstGeom>
        </p:spPr>
      </p:pic>
      <p:sp>
        <p:nvSpPr>
          <p:cNvPr id="5" name="TextBox 4">
            <a:extLst>
              <a:ext uri="{FF2B5EF4-FFF2-40B4-BE49-F238E27FC236}">
                <a16:creationId xmlns:a16="http://schemas.microsoft.com/office/drawing/2014/main" id="{B2F407A3-B113-6443-9D30-E3457AE88AEF}"/>
              </a:ext>
            </a:extLst>
          </p:cNvPr>
          <p:cNvSpPr txBox="1"/>
          <p:nvPr/>
        </p:nvSpPr>
        <p:spPr>
          <a:xfrm>
            <a:off x="6858000" y="4960842"/>
            <a:ext cx="990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little z</a:t>
            </a:r>
          </a:p>
        </p:txBody>
      </p:sp>
      <p:sp>
        <p:nvSpPr>
          <p:cNvPr id="35" name="TextBox 34">
            <a:extLst>
              <a:ext uri="{FF2B5EF4-FFF2-40B4-BE49-F238E27FC236}">
                <a16:creationId xmlns:a16="http://schemas.microsoft.com/office/drawing/2014/main" id="{06B94044-83A9-5545-B333-CC39602E69E8}"/>
              </a:ext>
            </a:extLst>
          </p:cNvPr>
          <p:cNvSpPr txBox="1"/>
          <p:nvPr/>
        </p:nvSpPr>
        <p:spPr>
          <a:xfrm>
            <a:off x="7558905" y="4952983"/>
            <a:ext cx="990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little 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1" y="1143000"/>
            <a:ext cx="2438398" cy="1621696"/>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graphicFrame>
        <p:nvGraphicFramePr>
          <p:cNvPr id="20" name="Table 19"/>
          <p:cNvGraphicFramePr>
            <a:graphicFrameLocks noGrp="1"/>
          </p:cNvGraphicFramePr>
          <p:nvPr>
            <p:extLst>
              <p:ext uri="{D42A27DB-BD31-4B8C-83A1-F6EECF244321}">
                <p14:modId xmlns:p14="http://schemas.microsoft.com/office/powerpoint/2010/main" val="905141863"/>
              </p:ext>
            </p:extLst>
          </p:nvPr>
        </p:nvGraphicFramePr>
        <p:xfrm>
          <a:off x="1447800" y="1350313"/>
          <a:ext cx="1295400" cy="1346199"/>
        </p:xfrm>
        <a:graphic>
          <a:graphicData uri="http://schemas.openxmlformats.org/drawingml/2006/table">
            <a:tbl>
              <a:tblPr firstRow="1" bandRow="1">
                <a:tableStyleId>{10A1B5D5-9B99-4C35-A422-299274C87663}</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P(B)</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0.001</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-b</a:t>
                      </a:r>
                      <a:endParaRPr lang="en-US" sz="1800" dirty="0">
                        <a:solidFill>
                          <a:srgbClr val="333399"/>
                        </a:solidFill>
                        <a:latin typeface="Calibri"/>
                        <a:cs typeface="Calibri"/>
                      </a:endParaRP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0.999</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284481308"/>
              </p:ext>
            </p:extLst>
          </p:nvPr>
        </p:nvGraphicFramePr>
        <p:xfrm>
          <a:off x="6248400" y="1350313"/>
          <a:ext cx="1298575" cy="1346199"/>
        </p:xfrm>
        <a:graphic>
          <a:graphicData uri="http://schemas.openxmlformats.org/drawingml/2006/table">
            <a:tbl>
              <a:tblPr firstRow="1" bandRow="1">
                <a:tableStyleId>{10A1B5D5-9B99-4C35-A422-299274C87663}</a:tableStyleId>
              </a:tblPr>
              <a:tblGrid>
                <a:gridCol w="536762">
                  <a:extLst>
                    <a:ext uri="{9D8B030D-6E8A-4147-A177-3AD203B41FA5}">
                      <a16:colId xmlns:a16="http://schemas.microsoft.com/office/drawing/2014/main" val="20000"/>
                    </a:ext>
                  </a:extLst>
                </a:gridCol>
                <a:gridCol w="761813">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P(E)</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0.002</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-e</a:t>
                      </a:r>
                      <a:endParaRPr lang="en-US" sz="1800" dirty="0">
                        <a:solidFill>
                          <a:srgbClr val="333399"/>
                        </a:solidFill>
                        <a:latin typeface="Calibri"/>
                        <a:cs typeface="Calibri"/>
                      </a:endParaRP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0.998</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475233019"/>
              </p:ext>
            </p:extLst>
          </p:nvPr>
        </p:nvGraphicFramePr>
        <p:xfrm>
          <a:off x="8686800" y="3165132"/>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996973011"/>
              </p:ext>
            </p:extLst>
          </p:nvPr>
        </p:nvGraphicFramePr>
        <p:xfrm>
          <a:off x="762000" y="2923054"/>
          <a:ext cx="19812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17893">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P(J|A)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081890127"/>
              </p:ext>
            </p:extLst>
          </p:nvPr>
        </p:nvGraphicFramePr>
        <p:xfrm>
          <a:off x="6248400" y="2923054"/>
          <a:ext cx="20574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61309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P(M|A)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4" name="Oval 4"/>
          <p:cNvSpPr>
            <a:spLocks noChangeArrowheads="1"/>
          </p:cNvSpPr>
          <p:nvPr/>
        </p:nvSpPr>
        <p:spPr bwMode="auto">
          <a:xfrm>
            <a:off x="3169018"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5" name="Oval 4"/>
          <p:cNvSpPr>
            <a:spLocks noChangeArrowheads="1"/>
          </p:cNvSpPr>
          <p:nvPr/>
        </p:nvSpPr>
        <p:spPr bwMode="auto">
          <a:xfrm>
            <a:off x="5277150"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6" name="Oval 4"/>
          <p:cNvSpPr>
            <a:spLocks noChangeArrowheads="1"/>
          </p:cNvSpPr>
          <p:nvPr/>
        </p:nvSpPr>
        <p:spPr bwMode="auto">
          <a:xfrm>
            <a:off x="4266497" y="2484872"/>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7" name="Oval 4"/>
          <p:cNvSpPr>
            <a:spLocks noChangeArrowheads="1"/>
          </p:cNvSpPr>
          <p:nvPr/>
        </p:nvSpPr>
        <p:spPr bwMode="auto">
          <a:xfrm>
            <a:off x="5388742"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9" name="Oval 4"/>
          <p:cNvSpPr>
            <a:spLocks noChangeArrowheads="1"/>
          </p:cNvSpPr>
          <p:nvPr/>
        </p:nvSpPr>
        <p:spPr bwMode="auto">
          <a:xfrm>
            <a:off x="3333449"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31" name="AutoShape 6"/>
          <p:cNvCxnSpPr>
            <a:cxnSpLocks noChangeShapeType="1"/>
            <a:stCxn id="26" idx="5"/>
            <a:endCxn id="27" idx="1"/>
          </p:cNvCxnSpPr>
          <p:nvPr/>
        </p:nvCxnSpPr>
        <p:spPr bwMode="auto">
          <a:xfrm>
            <a:off x="4916905" y="3135280"/>
            <a:ext cx="583429"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2" name="AutoShape 6"/>
          <p:cNvCxnSpPr>
            <a:cxnSpLocks noChangeShapeType="1"/>
            <a:stCxn id="26" idx="3"/>
            <a:endCxn id="29" idx="7"/>
          </p:cNvCxnSpPr>
          <p:nvPr/>
        </p:nvCxnSpPr>
        <p:spPr bwMode="auto">
          <a:xfrm flipH="1">
            <a:off x="3983857" y="3135280"/>
            <a:ext cx="394232"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3" name="AutoShape 6"/>
          <p:cNvCxnSpPr>
            <a:cxnSpLocks noChangeShapeType="1"/>
            <a:stCxn id="25" idx="3"/>
            <a:endCxn id="26" idx="7"/>
          </p:cNvCxnSpPr>
          <p:nvPr/>
        </p:nvCxnSpPr>
        <p:spPr bwMode="auto">
          <a:xfrm flipH="1">
            <a:off x="4916905" y="2023413"/>
            <a:ext cx="471837"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4" name="AutoShape 6"/>
          <p:cNvCxnSpPr>
            <a:cxnSpLocks noChangeShapeType="1"/>
            <a:stCxn id="24" idx="5"/>
            <a:endCxn id="26" idx="1"/>
          </p:cNvCxnSpPr>
          <p:nvPr/>
        </p:nvCxnSpPr>
        <p:spPr bwMode="auto">
          <a:xfrm>
            <a:off x="3819426" y="2023413"/>
            <a:ext cx="558663"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 name="Picture 2"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09600" y="5257800"/>
            <a:ext cx="4267200" cy="430635"/>
          </a:xfrm>
          <a:prstGeom prst="rect">
            <a:avLst/>
          </a:prstGeom>
        </p:spPr>
      </p:pic>
    </p:spTree>
    <p:extLst>
      <p:ext uri="{BB962C8B-B14F-4D97-AF65-F5344CB8AC3E}">
        <p14:creationId xmlns:p14="http://schemas.microsoft.com/office/powerpoint/2010/main" val="1904839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Title 1"/>
          <p:cNvSpPr>
            <a:spLocks noGrp="1"/>
          </p:cNvSpPr>
          <p:nvPr>
            <p:ph type="title"/>
          </p:nvPr>
        </p:nvSpPr>
        <p:spPr/>
        <p:txBody>
          <a:bodyPr/>
          <a:lstStyle/>
          <a:p>
            <a:r>
              <a:rPr lang="en-US">
                <a:ea typeface="ＭＳ Ｐゴシック" pitchFamily="34" charset="-128"/>
              </a:rPr>
              <a:t>Variable Elimination Ordering</a:t>
            </a:r>
          </a:p>
        </p:txBody>
      </p:sp>
      <p:sp>
        <p:nvSpPr>
          <p:cNvPr id="50178" name="Content Placeholder 2"/>
          <p:cNvSpPr>
            <a:spLocks noGrp="1"/>
          </p:cNvSpPr>
          <p:nvPr>
            <p:ph idx="1"/>
          </p:nvPr>
        </p:nvSpPr>
        <p:spPr>
          <a:xfrm>
            <a:off x="1524000" y="1447800"/>
            <a:ext cx="8686800" cy="4602163"/>
          </a:xfrm>
        </p:spPr>
        <p:txBody>
          <a:bodyPr/>
          <a:lstStyle/>
          <a:p>
            <a:r>
              <a:rPr lang="en-US" sz="2000" dirty="0">
                <a:ea typeface="ＭＳ Ｐゴシック" pitchFamily="34" charset="-128"/>
                <a:cs typeface="Calibri" pitchFamily="34" charset="0"/>
              </a:rPr>
              <a:t>For the query P(X</a:t>
            </a:r>
            <a:r>
              <a:rPr lang="en-US" sz="2000" baseline="-25000" dirty="0">
                <a:ea typeface="ＭＳ Ｐゴシック" pitchFamily="34" charset="-128"/>
                <a:cs typeface="Calibri" pitchFamily="34" charset="0"/>
              </a:rPr>
              <a:t>n</a:t>
            </a:r>
            <a:r>
              <a:rPr lang="en-US" sz="2000" dirty="0">
                <a:ea typeface="ＭＳ Ｐゴシック" pitchFamily="34" charset="-128"/>
                <a:cs typeface="Calibri" pitchFamily="34" charset="0"/>
              </a:rPr>
              <a:t>|y</a:t>
            </a:r>
            <a:r>
              <a:rPr lang="en-US" sz="2000" baseline="-25000" dirty="0">
                <a:ea typeface="ＭＳ Ｐゴシック" pitchFamily="34" charset="-128"/>
                <a:cs typeface="Calibri" pitchFamily="34" charset="0"/>
              </a:rPr>
              <a:t>1</a:t>
            </a:r>
            <a:r>
              <a:rPr lang="en-US" sz="2000" dirty="0">
                <a:ea typeface="ＭＳ Ｐゴシック" pitchFamily="34" charset="-128"/>
                <a:cs typeface="Calibri" pitchFamily="34" charset="0"/>
              </a:rPr>
              <a:t>,…,</a:t>
            </a:r>
            <a:r>
              <a:rPr lang="en-US" sz="2000" dirty="0" err="1">
                <a:ea typeface="ＭＳ Ｐゴシック" pitchFamily="34" charset="-128"/>
                <a:cs typeface="Calibri" pitchFamily="34" charset="0"/>
              </a:rPr>
              <a:t>y</a:t>
            </a:r>
            <a:r>
              <a:rPr lang="en-US" sz="2000" baseline="-25000" dirty="0" err="1">
                <a:ea typeface="ＭＳ Ｐゴシック" pitchFamily="34" charset="-128"/>
                <a:cs typeface="Calibri" pitchFamily="34" charset="0"/>
              </a:rPr>
              <a:t>n</a:t>
            </a:r>
            <a:r>
              <a:rPr lang="en-US" sz="2000" dirty="0">
                <a:ea typeface="ＭＳ Ｐゴシック" pitchFamily="34" charset="-128"/>
                <a:cs typeface="Calibri" pitchFamily="34" charset="0"/>
              </a:rPr>
              <a:t>) work through the following two different orderings as done in previous slide: Z, X</a:t>
            </a:r>
            <a:r>
              <a:rPr lang="en-US" sz="2000" baseline="-25000" dirty="0">
                <a:ea typeface="ＭＳ Ｐゴシック" pitchFamily="34" charset="-128"/>
                <a:cs typeface="Calibri" pitchFamily="34" charset="0"/>
              </a:rPr>
              <a:t>1</a:t>
            </a:r>
            <a:r>
              <a:rPr lang="en-US" sz="2000" dirty="0">
                <a:ea typeface="ＭＳ Ｐゴシック" pitchFamily="34" charset="-128"/>
                <a:cs typeface="Calibri" pitchFamily="34" charset="0"/>
              </a:rPr>
              <a:t>, …, X</a:t>
            </a:r>
            <a:r>
              <a:rPr lang="en-US" sz="2000" baseline="-25000" dirty="0">
                <a:ea typeface="ＭＳ Ｐゴシック" pitchFamily="34" charset="-128"/>
                <a:cs typeface="Calibri" pitchFamily="34" charset="0"/>
              </a:rPr>
              <a:t>n-1</a:t>
            </a:r>
            <a:r>
              <a:rPr lang="en-US" sz="2000" dirty="0">
                <a:ea typeface="ＭＳ Ｐゴシック" pitchFamily="34" charset="-128"/>
                <a:cs typeface="Calibri" pitchFamily="34" charset="0"/>
              </a:rPr>
              <a:t> and X</a:t>
            </a:r>
            <a:r>
              <a:rPr lang="en-US" sz="2000" baseline="-25000" dirty="0">
                <a:ea typeface="ＭＳ Ｐゴシック" pitchFamily="34" charset="-128"/>
                <a:cs typeface="Calibri" pitchFamily="34" charset="0"/>
              </a:rPr>
              <a:t>1</a:t>
            </a:r>
            <a:r>
              <a:rPr lang="en-US" sz="2000" dirty="0">
                <a:ea typeface="ＭＳ Ｐゴシック" pitchFamily="34" charset="-128"/>
                <a:cs typeface="Calibri" pitchFamily="34" charset="0"/>
              </a:rPr>
              <a:t>, …, X</a:t>
            </a:r>
            <a:r>
              <a:rPr lang="en-US" sz="2000" baseline="-25000" dirty="0">
                <a:ea typeface="ＭＳ Ｐゴシック" pitchFamily="34" charset="-128"/>
                <a:cs typeface="Calibri" pitchFamily="34" charset="0"/>
              </a:rPr>
              <a:t>n-1</a:t>
            </a:r>
            <a:r>
              <a:rPr lang="en-US" sz="2000" dirty="0">
                <a:ea typeface="ＭＳ Ｐゴシック" pitchFamily="34" charset="-128"/>
                <a:cs typeface="Calibri" pitchFamily="34" charset="0"/>
              </a:rPr>
              <a:t>, Z.  What is the size of the maximum factor generated for each of the orderings?</a:t>
            </a: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r>
              <a:rPr lang="en-US" sz="2000" dirty="0">
                <a:ea typeface="ＭＳ Ｐゴシック" pitchFamily="34" charset="-128"/>
                <a:cs typeface="Calibri" pitchFamily="34" charset="0"/>
              </a:rPr>
              <a:t>Answer: 2</a:t>
            </a:r>
            <a:r>
              <a:rPr lang="en-US" sz="2000" baseline="30000" dirty="0">
                <a:ea typeface="ＭＳ Ｐゴシック" pitchFamily="34" charset="-128"/>
                <a:cs typeface="Calibri" pitchFamily="34" charset="0"/>
              </a:rPr>
              <a:t>n</a:t>
            </a:r>
            <a:r>
              <a:rPr lang="en-US" sz="2000" dirty="0">
                <a:ea typeface="ＭＳ Ｐゴシック" pitchFamily="34" charset="-128"/>
                <a:cs typeface="Calibri" pitchFamily="34" charset="0"/>
              </a:rPr>
              <a:t> versus 2 (assuming binary)</a:t>
            </a:r>
          </a:p>
          <a:p>
            <a:pPr lvl="4"/>
            <a:endParaRPr lang="en-US" sz="800" dirty="0">
              <a:ea typeface="ＭＳ Ｐゴシック" pitchFamily="34" charset="-128"/>
              <a:cs typeface="Calibri" pitchFamily="34" charset="0"/>
            </a:endParaRPr>
          </a:p>
          <a:p>
            <a:r>
              <a:rPr lang="en-US" sz="2000" dirty="0">
                <a:ea typeface="ＭＳ Ｐゴシック" pitchFamily="34" charset="-128"/>
                <a:cs typeface="Calibri" pitchFamily="34" charset="0"/>
              </a:rPr>
              <a:t>In general: the ordering can greatly affect efficiency.  </a:t>
            </a:r>
          </a:p>
          <a:p>
            <a:endParaRPr lang="en-US" sz="2000" dirty="0">
              <a:ea typeface="ＭＳ Ｐゴシック" pitchFamily="34" charset="-128"/>
              <a:cs typeface="Calibri" pitchFamily="34" charset="0"/>
            </a:endParaRPr>
          </a:p>
        </p:txBody>
      </p:sp>
      <p:grpSp>
        <p:nvGrpSpPr>
          <p:cNvPr id="2" name="Group 1"/>
          <p:cNvGrpSpPr/>
          <p:nvPr/>
        </p:nvGrpSpPr>
        <p:grpSpPr>
          <a:xfrm>
            <a:off x="3733800" y="2590800"/>
            <a:ext cx="4343400" cy="2819400"/>
            <a:chOff x="3810000" y="2743200"/>
            <a:chExt cx="2514600" cy="1752600"/>
          </a:xfrm>
        </p:grpSpPr>
        <p:sp>
          <p:nvSpPr>
            <p:cNvPr id="86" name="Oval 85"/>
            <p:cNvSpPr/>
            <p:nvPr/>
          </p:nvSpPr>
          <p:spPr bwMode="auto">
            <a:xfrm>
              <a:off x="5943600" y="3505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61" name="Oval 60"/>
            <p:cNvSpPr/>
            <p:nvPr/>
          </p:nvSpPr>
          <p:spPr bwMode="auto">
            <a:xfrm>
              <a:off x="5410200" y="3505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57" name="Oval 56"/>
            <p:cNvSpPr/>
            <p:nvPr/>
          </p:nvSpPr>
          <p:spPr bwMode="auto">
            <a:xfrm>
              <a:off x="54102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58" name="Oval 57"/>
            <p:cNvSpPr/>
            <p:nvPr/>
          </p:nvSpPr>
          <p:spPr bwMode="auto">
            <a:xfrm>
              <a:off x="44196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59" name="Oval 58"/>
            <p:cNvSpPr/>
            <p:nvPr/>
          </p:nvSpPr>
          <p:spPr bwMode="auto">
            <a:xfrm>
              <a:off x="38100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75" name="Oval 74"/>
            <p:cNvSpPr/>
            <p:nvPr/>
          </p:nvSpPr>
          <p:spPr bwMode="auto">
            <a:xfrm>
              <a:off x="59436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cxnSp>
          <p:nvCxnSpPr>
            <p:cNvPr id="6" name="Straight Arrow Connector 5"/>
            <p:cNvCxnSpPr>
              <a:stCxn id="12" idx="4"/>
              <a:endCxn id="59" idx="0"/>
            </p:cNvCxnSpPr>
            <p:nvPr/>
          </p:nvCxnSpPr>
          <p:spPr bwMode="auto">
            <a:xfrm>
              <a:off x="4000500" y="3810000"/>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a:stCxn id="11" idx="4"/>
              <a:endCxn id="61" idx="0"/>
            </p:cNvCxnSpPr>
            <p:nvPr/>
          </p:nvCxnSpPr>
          <p:spPr bwMode="auto">
            <a:xfrm>
              <a:off x="5219700" y="3087688"/>
              <a:ext cx="38100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a:stCxn id="11" idx="4"/>
              <a:endCxn id="12" idx="7"/>
            </p:cNvCxnSpPr>
            <p:nvPr/>
          </p:nvCxnSpPr>
          <p:spPr bwMode="auto">
            <a:xfrm flipH="1">
              <a:off x="4135438" y="3087688"/>
              <a:ext cx="1084262" cy="39687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a:stCxn id="11" idx="4"/>
              <a:endCxn id="13" idx="0"/>
            </p:cNvCxnSpPr>
            <p:nvPr/>
          </p:nvCxnSpPr>
          <p:spPr bwMode="auto">
            <a:xfrm flipH="1">
              <a:off x="4610100" y="3087688"/>
              <a:ext cx="60960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1" name="Oval 10"/>
            <p:cNvSpPr/>
            <p:nvPr/>
          </p:nvSpPr>
          <p:spPr bwMode="auto">
            <a:xfrm>
              <a:off x="5029200" y="2743200"/>
              <a:ext cx="381000" cy="344488"/>
            </a:xfrm>
            <a:prstGeom prst="ellipse">
              <a:avLst/>
            </a:prstGeom>
          </p:spPr>
          <p:style>
            <a:lnRef idx="2">
              <a:schemeClr val="accent6"/>
            </a:lnRef>
            <a:fillRef idx="1">
              <a:schemeClr val="lt1"/>
            </a:fillRef>
            <a:effectRef idx="0">
              <a:schemeClr val="accent6"/>
            </a:effectRef>
            <a:fontRef idx="minor">
              <a:schemeClr val="dk1"/>
            </a:fontRef>
          </p:style>
          <p:txBody>
            <a:bodyPr anchor="ctr">
              <a:normAutofit fontScale="92500" lnSpcReduction="20000"/>
            </a:bodyPr>
            <a:lstStyle/>
            <a:p>
              <a:pPr algn="ctr">
                <a:defRPr/>
              </a:pPr>
              <a:endParaRPr lang="en-US" sz="2400" b="1" dirty="0">
                <a:latin typeface="Calibri" pitchFamily="34" charset="0"/>
                <a:cs typeface="Calibri" pitchFamily="34" charset="0"/>
              </a:endParaRPr>
            </a:p>
          </p:txBody>
        </p:sp>
        <p:sp>
          <p:nvSpPr>
            <p:cNvPr id="12" name="Oval 11"/>
            <p:cNvSpPr/>
            <p:nvPr/>
          </p:nvSpPr>
          <p:spPr bwMode="auto">
            <a:xfrm>
              <a:off x="38100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13" name="Oval 12"/>
            <p:cNvSpPr/>
            <p:nvPr/>
          </p:nvSpPr>
          <p:spPr bwMode="auto">
            <a:xfrm>
              <a:off x="44196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cxnSp>
          <p:nvCxnSpPr>
            <p:cNvPr id="16" name="Straight Arrow Connector 15"/>
            <p:cNvCxnSpPr>
              <a:stCxn id="13" idx="4"/>
              <a:endCxn id="58" idx="0"/>
            </p:cNvCxnSpPr>
            <p:nvPr/>
          </p:nvCxnSpPr>
          <p:spPr bwMode="auto">
            <a:xfrm>
              <a:off x="4610100" y="3810000"/>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18" name="Picture 17" descr="TP_tmp.png"/>
            <p:cNvPicPr>
              <a:picLocks noChangeAspect="1"/>
            </p:cNvPicPr>
            <p:nvPr>
              <p:custDataLst>
                <p:tags r:id="rId1"/>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53688" y="2819400"/>
              <a:ext cx="152400" cy="174171"/>
            </a:xfrm>
            <a:prstGeom prst="rect">
              <a:avLst/>
            </a:prstGeom>
            <a:noFill/>
            <a:ln/>
            <a:effectLst/>
            <a:extLst>
              <a:ext uri="{909E8E84-426E-40dd-AFC4-6F175D3DCCD1}">
                <a14:hiddenFill xmlns="" xmlns:a14="http://schemas.microsoft.com/office/drawing/2010/main">
                  <a:solidFill>
                    <a:srgbClr val="FFFFFF">
                      <a:alpha val="0"/>
                    </a:srgbClr>
                  </a:solid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19" name="Picture 18" descr="TP_tmp.png"/>
            <p:cNvPicPr>
              <a:picLocks noChangeAspect="1"/>
            </p:cNvPicPr>
            <p:nvPr>
              <p:custDataLst>
                <p:tags r:id="rId2"/>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495800" y="3565317"/>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21" name="Picture 20" descr="TP_tmp.png"/>
            <p:cNvPicPr>
              <a:picLocks noChangeAspect="1"/>
            </p:cNvPicPr>
            <p:nvPr>
              <p:custDataLst>
                <p:tags r:id="rId3"/>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86200" y="35567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22" name="Picture 21" descr="TP_tmp.png"/>
            <p:cNvPicPr>
              <a:picLocks noChangeAspect="1"/>
            </p:cNvPicPr>
            <p:nvPr>
              <p:custDataLst>
                <p:tags r:id="rId4"/>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914112" y="4209808"/>
              <a:ext cx="177082"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23" name="Picture 22" descr="TP_tmp.png"/>
            <p:cNvPicPr>
              <a:picLocks noChangeAspect="1"/>
            </p:cNvPicPr>
            <p:nvPr>
              <p:custDataLst>
                <p:tags r:id="rId5"/>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513508" y="4202830"/>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cxnSp>
          <p:nvCxnSpPr>
            <p:cNvPr id="32" name="Straight Arrow Connector 31"/>
            <p:cNvCxnSpPr>
              <a:stCxn id="61" idx="4"/>
              <a:endCxn id="57" idx="0"/>
            </p:cNvCxnSpPr>
            <p:nvPr/>
          </p:nvCxnSpPr>
          <p:spPr bwMode="auto">
            <a:xfrm>
              <a:off x="5600700" y="3886200"/>
              <a:ext cx="0"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50180" name="Picture 50179" descr="TP_tmp.png"/>
            <p:cNvPicPr>
              <a:picLocks noChangeAspect="1"/>
            </p:cNvPicPr>
            <p:nvPr>
              <p:custDataLst>
                <p:tags r:id="rId6"/>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59006" y="3621087"/>
              <a:ext cx="453390" cy="18891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52" name="Picture 51" descr="TP_tmp.png"/>
            <p:cNvPicPr>
              <a:picLocks noChangeAspect="1"/>
            </p:cNvPicPr>
            <p:nvPr>
              <p:custDataLst>
                <p:tags r:id="rId7"/>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410200" y="4204956"/>
              <a:ext cx="371872"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50190" name="Picture 50189" descr="TP_tmp.png"/>
            <p:cNvPicPr>
              <a:picLocks noChangeAspect="1"/>
            </p:cNvPicPr>
            <p:nvPr>
              <p:custDataLst>
                <p:tags r:id="rId8"/>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19800" y="4191000"/>
              <a:ext cx="212499"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cxnSp>
          <p:nvCxnSpPr>
            <p:cNvPr id="41" name="Straight Arrow Connector 40"/>
            <p:cNvCxnSpPr>
              <a:stCxn id="11" idx="4"/>
              <a:endCxn id="86" idx="0"/>
            </p:cNvCxnSpPr>
            <p:nvPr/>
          </p:nvCxnSpPr>
          <p:spPr bwMode="auto">
            <a:xfrm>
              <a:off x="5219700" y="3087688"/>
              <a:ext cx="91440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1" name="Straight Arrow Connector 80"/>
            <p:cNvCxnSpPr>
              <a:stCxn id="86" idx="4"/>
              <a:endCxn id="75" idx="0"/>
            </p:cNvCxnSpPr>
            <p:nvPr/>
          </p:nvCxnSpPr>
          <p:spPr bwMode="auto">
            <a:xfrm>
              <a:off x="6134100" y="3886200"/>
              <a:ext cx="0"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53" name="Picture 52" descr="TP_tmp.png"/>
            <p:cNvPicPr>
              <a:picLocks noChangeAspect="1"/>
            </p:cNvPicPr>
            <p:nvPr>
              <p:custDataLst>
                <p:tags r:id="rId9"/>
              </p:custDataLst>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02092" y="3632917"/>
              <a:ext cx="247915"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47134" name="TextBox 53"/>
            <p:cNvSpPr txBox="1">
              <a:spLocks noChangeArrowheads="1"/>
            </p:cNvSpPr>
            <p:nvPr/>
          </p:nvSpPr>
          <p:spPr bwMode="auto">
            <a:xfrm>
              <a:off x="4876800" y="3505200"/>
              <a:ext cx="3433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a:t>
              </a:r>
            </a:p>
          </p:txBody>
        </p:sp>
        <p:sp>
          <p:nvSpPr>
            <p:cNvPr id="47135" name="TextBox 95"/>
            <p:cNvSpPr txBox="1">
              <a:spLocks noChangeArrowheads="1"/>
            </p:cNvSpPr>
            <p:nvPr/>
          </p:nvSpPr>
          <p:spPr bwMode="auto">
            <a:xfrm>
              <a:off x="4876800" y="4049713"/>
              <a:ext cx="3433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0"/>
            <a:ext cx="12192000" cy="1143000"/>
          </a:xfrm>
        </p:spPr>
        <p:txBody>
          <a:bodyPr/>
          <a:lstStyle/>
          <a:p>
            <a:r>
              <a:rPr lang="en-US" sz="4000" dirty="0">
                <a:ea typeface="ＭＳ Ｐゴシック" pitchFamily="34" charset="-128"/>
              </a:rPr>
              <a:t>VE: Computational and Space Complexity</a:t>
            </a:r>
          </a:p>
        </p:txBody>
      </p:sp>
      <p:sp>
        <p:nvSpPr>
          <p:cNvPr id="51202" name="Content Placeholder 2"/>
          <p:cNvSpPr>
            <a:spLocks noGrp="1"/>
          </p:cNvSpPr>
          <p:nvPr>
            <p:ph idx="1"/>
          </p:nvPr>
        </p:nvSpPr>
        <p:spPr>
          <a:xfrm>
            <a:off x="1295400" y="1397001"/>
            <a:ext cx="9753600" cy="4729164"/>
          </a:xfrm>
        </p:spPr>
        <p:txBody>
          <a:bodyPr/>
          <a:lstStyle/>
          <a:p>
            <a:r>
              <a:rPr lang="en-US" sz="2400" dirty="0">
                <a:ea typeface="ＭＳ Ｐゴシック" pitchFamily="34" charset="-128"/>
              </a:rPr>
              <a:t>The computational and space complexity of variable elimination is determined by the largest factor</a:t>
            </a:r>
          </a:p>
          <a:p>
            <a:endParaRPr lang="en-US" sz="2400" dirty="0">
              <a:ea typeface="ＭＳ Ｐゴシック" pitchFamily="34" charset="-128"/>
            </a:endParaRPr>
          </a:p>
          <a:p>
            <a:r>
              <a:rPr lang="en-US" sz="2400" dirty="0">
                <a:ea typeface="ＭＳ Ｐゴシック" pitchFamily="34" charset="-128"/>
              </a:rPr>
              <a:t>The elimination ordering can greatly affect the size of the largest factor.  </a:t>
            </a:r>
          </a:p>
          <a:p>
            <a:pPr lvl="1"/>
            <a:r>
              <a:rPr lang="en-US" sz="2000" dirty="0">
                <a:ea typeface="ＭＳ Ｐゴシック" pitchFamily="34" charset="-128"/>
              </a:rPr>
              <a:t>E.g., previous slide</a:t>
            </a:r>
            <a:r>
              <a:rPr lang="en-US" altLang="en-US" sz="2000" dirty="0">
                <a:ea typeface="ＭＳ Ｐゴシック" pitchFamily="34" charset="-128"/>
              </a:rPr>
              <a:t>’</a:t>
            </a:r>
            <a:r>
              <a:rPr lang="en-US" sz="2000" dirty="0">
                <a:ea typeface="ＭＳ Ｐゴシック" pitchFamily="34" charset="-128"/>
              </a:rPr>
              <a:t>s example 2</a:t>
            </a:r>
            <a:r>
              <a:rPr lang="en-US" sz="2000" baseline="30000" dirty="0">
                <a:ea typeface="ＭＳ Ｐゴシック" pitchFamily="34" charset="-128"/>
              </a:rPr>
              <a:t>n</a:t>
            </a:r>
            <a:r>
              <a:rPr lang="en-US" sz="2000" dirty="0">
                <a:ea typeface="ＭＳ Ｐゴシック" pitchFamily="34" charset="-128"/>
              </a:rPr>
              <a:t> vs. 2</a:t>
            </a:r>
          </a:p>
          <a:p>
            <a:endParaRPr lang="en-US" sz="2400" dirty="0">
              <a:ea typeface="ＭＳ Ｐゴシック" pitchFamily="34" charset="-128"/>
            </a:endParaRPr>
          </a:p>
          <a:p>
            <a:r>
              <a:rPr lang="en-US" sz="2400" dirty="0">
                <a:ea typeface="ＭＳ Ｐゴシック" pitchFamily="34" charset="-128"/>
              </a:rPr>
              <a:t>Does there always exist an ordering that only results in small factors?</a:t>
            </a:r>
          </a:p>
          <a:p>
            <a:pPr lvl="1"/>
            <a:r>
              <a:rPr lang="en-US" sz="2000" dirty="0">
                <a:solidFill>
                  <a:srgbClr val="FF0000"/>
                </a:solidFill>
                <a:ea typeface="ＭＳ Ｐゴシック" pitchFamily="34" charset="-128"/>
              </a:rPr>
              <a:t>No!</a:t>
            </a:r>
          </a:p>
          <a:p>
            <a:endParaRPr lang="en-US" dirty="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ea typeface="ＭＳ Ｐゴシック" pitchFamily="34" charset="-128"/>
              </a:rPr>
              <a:t>Worst Case Complexity?</a:t>
            </a:r>
          </a:p>
        </p:txBody>
      </p:sp>
      <p:sp>
        <p:nvSpPr>
          <p:cNvPr id="52226" name="Content Placeholder 2"/>
          <p:cNvSpPr>
            <a:spLocks noGrp="1"/>
          </p:cNvSpPr>
          <p:nvPr>
            <p:ph idx="1"/>
          </p:nvPr>
        </p:nvSpPr>
        <p:spPr>
          <a:xfrm>
            <a:off x="304800" y="1219200"/>
            <a:ext cx="11430000" cy="5867400"/>
          </a:xfrm>
        </p:spPr>
        <p:txBody>
          <a:bodyPr/>
          <a:lstStyle/>
          <a:p>
            <a:r>
              <a:rPr lang="en-US" sz="2400" dirty="0">
                <a:ea typeface="ＭＳ Ｐゴシック" pitchFamily="34" charset="-128"/>
              </a:rPr>
              <a:t>CSP:  </a:t>
            </a: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600" dirty="0">
              <a:ea typeface="ＭＳ Ｐゴシック" pitchFamily="34" charset="-128"/>
            </a:endParaRPr>
          </a:p>
          <a:p>
            <a:r>
              <a:rPr lang="en-US" sz="2000" dirty="0">
                <a:ea typeface="ＭＳ Ｐゴシック" pitchFamily="34" charset="-128"/>
              </a:rPr>
              <a:t>If we can answer P(z) equal to zero or not, we answered whether the 3-SAT problem has a solution.</a:t>
            </a:r>
          </a:p>
          <a:p>
            <a:pPr lvl="4"/>
            <a:endParaRPr lang="en-US" sz="900" dirty="0">
              <a:ea typeface="ＭＳ Ｐゴシック" pitchFamily="34" charset="-128"/>
            </a:endParaRPr>
          </a:p>
          <a:p>
            <a:r>
              <a:rPr lang="en-US" sz="2000" dirty="0">
                <a:ea typeface="ＭＳ Ｐゴシック" pitchFamily="34" charset="-128"/>
              </a:rPr>
              <a:t>Hence inference in Bayes</a:t>
            </a:r>
            <a:r>
              <a:rPr lang="en-US" altLang="en-US" sz="2000" dirty="0">
                <a:ea typeface="ＭＳ Ｐゴシック" pitchFamily="34" charset="-128"/>
              </a:rPr>
              <a:t>’</a:t>
            </a:r>
            <a:r>
              <a:rPr lang="en-US" sz="2000" dirty="0">
                <a:ea typeface="ＭＳ Ｐゴシック" pitchFamily="34" charset="-128"/>
              </a:rPr>
              <a:t> nets is NP-hard.  No known efficient probabilistic inference in general.</a:t>
            </a:r>
          </a:p>
        </p:txBody>
      </p:sp>
      <p:grpSp>
        <p:nvGrpSpPr>
          <p:cNvPr id="2" name="Group 1"/>
          <p:cNvGrpSpPr/>
          <p:nvPr/>
        </p:nvGrpSpPr>
        <p:grpSpPr>
          <a:xfrm>
            <a:off x="3124200" y="2286000"/>
            <a:ext cx="7848600" cy="3124200"/>
            <a:chOff x="3124200" y="2286000"/>
            <a:chExt cx="7848600" cy="3124200"/>
          </a:xfrm>
        </p:grpSpPr>
        <p:cxnSp>
          <p:nvCxnSpPr>
            <p:cNvPr id="18" name="Straight Arrow Connector 17"/>
            <p:cNvCxnSpPr>
              <a:stCxn id="16" idx="4"/>
              <a:endCxn id="116" idx="0"/>
            </p:cNvCxnSpPr>
            <p:nvPr/>
          </p:nvCxnSpPr>
          <p:spPr bwMode="auto">
            <a:xfrm flipH="1">
              <a:off x="3314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nvGrpSpPr>
            <p:cNvPr id="49157" name="Group 1"/>
            <p:cNvGrpSpPr>
              <a:grpSpLocks/>
            </p:cNvGrpSpPr>
            <p:nvPr/>
          </p:nvGrpSpPr>
          <p:grpSpPr bwMode="auto">
            <a:xfrm>
              <a:off x="3352800" y="2286000"/>
              <a:ext cx="381000" cy="381000"/>
              <a:chOff x="2438400" y="3429000"/>
              <a:chExt cx="381000" cy="381000"/>
            </a:xfrm>
          </p:grpSpPr>
          <p:sp>
            <p:nvSpPr>
              <p:cNvPr id="16" name="Oval 15"/>
              <p:cNvSpPr/>
              <p:nvPr/>
            </p:nvSpPr>
            <p:spPr bwMode="auto">
              <a:xfrm>
                <a:off x="24384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1" name="Picture 20" descr="TP_tmp.png"/>
              <p:cNvPicPr>
                <a:picLocks noChangeAspect="1"/>
              </p:cNvPicPr>
              <p:nvPr>
                <p:custDataLst>
                  <p:tags r:id="rId31"/>
                </p:custDataLst>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514600" y="35567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58" name="Group 52229"/>
            <p:cNvGrpSpPr>
              <a:grpSpLocks/>
            </p:cNvGrpSpPr>
            <p:nvPr/>
          </p:nvGrpSpPr>
          <p:grpSpPr bwMode="auto">
            <a:xfrm>
              <a:off x="4419600" y="2286000"/>
              <a:ext cx="381000" cy="381000"/>
              <a:chOff x="2057400" y="1828800"/>
              <a:chExt cx="381000" cy="381000"/>
            </a:xfrm>
          </p:grpSpPr>
          <p:sp>
            <p:nvSpPr>
              <p:cNvPr id="38" name="Oval 37"/>
              <p:cNvSpPr/>
              <p:nvPr/>
            </p:nvSpPr>
            <p:spPr bwMode="auto">
              <a:xfrm>
                <a:off x="2057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28" name="Picture 52227" descr="TP_tmp.png"/>
              <p:cNvPicPr>
                <a:picLocks noChangeAspect="1"/>
              </p:cNvPicPr>
              <p:nvPr>
                <p:custDataLst>
                  <p:tags r:id="rId30"/>
                </p:custDataLst>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1336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59" name="Group 52232"/>
            <p:cNvGrpSpPr>
              <a:grpSpLocks/>
            </p:cNvGrpSpPr>
            <p:nvPr/>
          </p:nvGrpSpPr>
          <p:grpSpPr bwMode="auto">
            <a:xfrm>
              <a:off x="5486400" y="2286000"/>
              <a:ext cx="381000" cy="381000"/>
              <a:chOff x="3124200" y="1828800"/>
              <a:chExt cx="381000" cy="381000"/>
            </a:xfrm>
          </p:grpSpPr>
          <p:sp>
            <p:nvSpPr>
              <p:cNvPr id="44" name="Oval 43"/>
              <p:cNvSpPr/>
              <p:nvPr/>
            </p:nvSpPr>
            <p:spPr bwMode="auto">
              <a:xfrm>
                <a:off x="31242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1" name="Picture 52230" descr="TP_tmp.png"/>
              <p:cNvPicPr>
                <a:picLocks noChangeAspect="1"/>
              </p:cNvPicPr>
              <p:nvPr>
                <p:custDataLst>
                  <p:tags r:id="rId29"/>
                </p:custDataLst>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2004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0" name="Group 52235"/>
            <p:cNvGrpSpPr>
              <a:grpSpLocks/>
            </p:cNvGrpSpPr>
            <p:nvPr/>
          </p:nvGrpSpPr>
          <p:grpSpPr bwMode="auto">
            <a:xfrm>
              <a:off x="6553200" y="2286000"/>
              <a:ext cx="381000" cy="381000"/>
              <a:chOff x="4191000" y="1828800"/>
              <a:chExt cx="381000" cy="381000"/>
            </a:xfrm>
          </p:grpSpPr>
          <p:sp>
            <p:nvSpPr>
              <p:cNvPr id="50" name="Oval 49"/>
              <p:cNvSpPr/>
              <p:nvPr/>
            </p:nvSpPr>
            <p:spPr bwMode="auto">
              <a:xfrm>
                <a:off x="41910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4" name="Picture 52233" descr="TP_tmp.png"/>
              <p:cNvPicPr>
                <a:picLocks noChangeAspect="1"/>
              </p:cNvPicPr>
              <p:nvPr>
                <p:custDataLst>
                  <p:tags r:id="rId28"/>
                </p:custDataLst>
              </p:nvPr>
            </p:nvPicPr>
            <p:blipFill>
              <a:blip r:embed="rId3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2672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1" name="Group 52238"/>
            <p:cNvGrpSpPr>
              <a:grpSpLocks/>
            </p:cNvGrpSpPr>
            <p:nvPr/>
          </p:nvGrpSpPr>
          <p:grpSpPr bwMode="auto">
            <a:xfrm>
              <a:off x="7620000" y="2286000"/>
              <a:ext cx="381000" cy="381000"/>
              <a:chOff x="5257800" y="1828800"/>
              <a:chExt cx="381000" cy="381000"/>
            </a:xfrm>
          </p:grpSpPr>
          <p:sp>
            <p:nvSpPr>
              <p:cNvPr id="56" name="Oval 55"/>
              <p:cNvSpPr/>
              <p:nvPr/>
            </p:nvSpPr>
            <p:spPr bwMode="auto">
              <a:xfrm>
                <a:off x="52578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7" name="Picture 52236" descr="TP_tmp.png"/>
              <p:cNvPicPr>
                <a:picLocks noChangeAspect="1"/>
              </p:cNvPicPr>
              <p:nvPr>
                <p:custDataLst>
                  <p:tags r:id="rId27"/>
                </p:custDataLst>
              </p:nvPr>
            </p:nvPicPr>
            <p:blipFill>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340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2" name="Group 52241"/>
            <p:cNvGrpSpPr>
              <a:grpSpLocks/>
            </p:cNvGrpSpPr>
            <p:nvPr/>
          </p:nvGrpSpPr>
          <p:grpSpPr bwMode="auto">
            <a:xfrm>
              <a:off x="8686800" y="2286000"/>
              <a:ext cx="381000" cy="381000"/>
              <a:chOff x="6324600" y="1828800"/>
              <a:chExt cx="381000" cy="381000"/>
            </a:xfrm>
          </p:grpSpPr>
          <p:sp>
            <p:nvSpPr>
              <p:cNvPr id="62" name="Oval 61"/>
              <p:cNvSpPr/>
              <p:nvPr/>
            </p:nvSpPr>
            <p:spPr bwMode="auto">
              <a:xfrm>
                <a:off x="63246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40" name="Picture 52239" descr="TP_tmp.png"/>
              <p:cNvPicPr>
                <a:picLocks noChangeAspect="1"/>
              </p:cNvPicPr>
              <p:nvPr>
                <p:custDataLst>
                  <p:tags r:id="rId26"/>
                </p:custDataLst>
              </p:nvPr>
            </p:nvPicPr>
            <p:blipFill>
              <a:blip r:embed="rId3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008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3" name="Group 52244"/>
            <p:cNvGrpSpPr>
              <a:grpSpLocks/>
            </p:cNvGrpSpPr>
            <p:nvPr/>
          </p:nvGrpSpPr>
          <p:grpSpPr bwMode="auto">
            <a:xfrm>
              <a:off x="9753600" y="2286000"/>
              <a:ext cx="381000" cy="381000"/>
              <a:chOff x="7391400" y="1828800"/>
              <a:chExt cx="381000" cy="381000"/>
            </a:xfrm>
          </p:grpSpPr>
          <p:sp>
            <p:nvSpPr>
              <p:cNvPr id="68" name="Oval 67"/>
              <p:cNvSpPr/>
              <p:nvPr/>
            </p:nvSpPr>
            <p:spPr bwMode="auto">
              <a:xfrm>
                <a:off x="7391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43" name="Picture 52242" descr="TP_tmp.png"/>
              <p:cNvPicPr>
                <a:picLocks noChangeAspect="1"/>
              </p:cNvPicPr>
              <p:nvPr>
                <p:custDataLst>
                  <p:tags r:id="rId25"/>
                </p:custDataLst>
              </p:nvPr>
            </p:nvPicPr>
            <p:blipFill>
              <a:blip r:embed="rId4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676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4" name="Group 52253"/>
            <p:cNvGrpSpPr>
              <a:grpSpLocks/>
            </p:cNvGrpSpPr>
            <p:nvPr/>
          </p:nvGrpSpPr>
          <p:grpSpPr bwMode="auto">
            <a:xfrm>
              <a:off x="3124200" y="3048000"/>
              <a:ext cx="381000" cy="381000"/>
              <a:chOff x="762000" y="2743200"/>
              <a:chExt cx="381000" cy="381000"/>
            </a:xfrm>
          </p:grpSpPr>
          <p:sp>
            <p:nvSpPr>
              <p:cNvPr id="116" name="Oval 115"/>
              <p:cNvSpPr/>
              <p:nvPr/>
            </p:nvSpPr>
            <p:spPr bwMode="auto">
              <a:xfrm>
                <a:off x="762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52" name="Picture 52251" descr="TP_tmp.png"/>
              <p:cNvPicPr>
                <a:picLocks noChangeAspect="1"/>
              </p:cNvPicPr>
              <p:nvPr>
                <p:custDataLst>
                  <p:tags r:id="rId24"/>
                </p:custDataLst>
              </p:nvPr>
            </p:nvPicPr>
            <p:blipFill>
              <a:blip r:embed="rId4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64763" y="2870918"/>
                <a:ext cx="177082"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5" name="Group 225"/>
            <p:cNvGrpSpPr>
              <a:grpSpLocks/>
            </p:cNvGrpSpPr>
            <p:nvPr/>
          </p:nvGrpSpPr>
          <p:grpSpPr bwMode="auto">
            <a:xfrm>
              <a:off x="4191000" y="3048000"/>
              <a:ext cx="381000" cy="381000"/>
              <a:chOff x="1828800" y="2743200"/>
              <a:chExt cx="381000" cy="381000"/>
            </a:xfrm>
          </p:grpSpPr>
          <p:sp>
            <p:nvSpPr>
              <p:cNvPr id="122" name="Oval 121"/>
              <p:cNvSpPr/>
              <p:nvPr/>
            </p:nvSpPr>
            <p:spPr bwMode="auto">
              <a:xfrm>
                <a:off x="1828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55" name="Picture 52254" descr="TP_tmp.png"/>
              <p:cNvPicPr>
                <a:picLocks noChangeAspect="1"/>
              </p:cNvPicPr>
              <p:nvPr>
                <p:custDataLst>
                  <p:tags r:id="rId23"/>
                </p:custDataLst>
              </p:nvPr>
            </p:nvPicPr>
            <p:blipFill>
              <a:blip r:embed="rId4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9227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6" name="Group 229"/>
            <p:cNvGrpSpPr>
              <a:grpSpLocks/>
            </p:cNvGrpSpPr>
            <p:nvPr/>
          </p:nvGrpSpPr>
          <p:grpSpPr bwMode="auto">
            <a:xfrm>
              <a:off x="5257800" y="3048000"/>
              <a:ext cx="381000" cy="381000"/>
              <a:chOff x="2895600" y="2743200"/>
              <a:chExt cx="381000" cy="381000"/>
            </a:xfrm>
          </p:grpSpPr>
          <p:sp>
            <p:nvSpPr>
              <p:cNvPr id="128" name="Oval 127"/>
              <p:cNvSpPr/>
              <p:nvPr/>
            </p:nvSpPr>
            <p:spPr bwMode="auto">
              <a:xfrm>
                <a:off x="2895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27" name="Picture 226" descr="TP_tmp.png"/>
              <p:cNvPicPr>
                <a:picLocks noChangeAspect="1"/>
              </p:cNvPicPr>
              <p:nvPr>
                <p:custDataLst>
                  <p:tags r:id="rId22"/>
                </p:custDataLst>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9895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7" name="Group 232"/>
            <p:cNvGrpSpPr>
              <a:grpSpLocks/>
            </p:cNvGrpSpPr>
            <p:nvPr/>
          </p:nvGrpSpPr>
          <p:grpSpPr bwMode="auto">
            <a:xfrm>
              <a:off x="6324600" y="3048000"/>
              <a:ext cx="381000" cy="381000"/>
              <a:chOff x="3962400" y="2743200"/>
              <a:chExt cx="381000" cy="381000"/>
            </a:xfrm>
          </p:grpSpPr>
          <p:sp>
            <p:nvSpPr>
              <p:cNvPr id="134" name="Oval 133"/>
              <p:cNvSpPr/>
              <p:nvPr/>
            </p:nvSpPr>
            <p:spPr bwMode="auto">
              <a:xfrm>
                <a:off x="39624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1" name="Picture 230" descr="TP_tmp.png"/>
              <p:cNvPicPr>
                <a:picLocks noChangeAspect="1"/>
              </p:cNvPicPr>
              <p:nvPr>
                <p:custDataLst>
                  <p:tags r:id="rId21"/>
                </p:custDataLst>
              </p:nvPr>
            </p:nvPicPr>
            <p:blipFill>
              <a:blip r:embed="rId4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563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8" name="Group 235"/>
            <p:cNvGrpSpPr>
              <a:grpSpLocks/>
            </p:cNvGrpSpPr>
            <p:nvPr/>
          </p:nvGrpSpPr>
          <p:grpSpPr bwMode="auto">
            <a:xfrm>
              <a:off x="7391400" y="3048000"/>
              <a:ext cx="381000" cy="381000"/>
              <a:chOff x="5029200" y="2743200"/>
              <a:chExt cx="381000" cy="381000"/>
            </a:xfrm>
          </p:grpSpPr>
          <p:sp>
            <p:nvSpPr>
              <p:cNvPr id="140" name="Oval 139"/>
              <p:cNvSpPr/>
              <p:nvPr/>
            </p:nvSpPr>
            <p:spPr bwMode="auto">
              <a:xfrm>
                <a:off x="50292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4" name="Picture 233" descr="TP_tmp.png"/>
              <p:cNvPicPr>
                <a:picLocks noChangeAspect="1"/>
              </p:cNvPicPr>
              <p:nvPr>
                <p:custDataLst>
                  <p:tags r:id="rId20"/>
                </p:custDataLst>
              </p:nvPr>
            </p:nvPicPr>
            <p:blipFill>
              <a:blip r:embed="rId4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231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9" name="Group 238"/>
            <p:cNvGrpSpPr>
              <a:grpSpLocks/>
            </p:cNvGrpSpPr>
            <p:nvPr/>
          </p:nvGrpSpPr>
          <p:grpSpPr bwMode="auto">
            <a:xfrm>
              <a:off x="8458200" y="3048000"/>
              <a:ext cx="381000" cy="381000"/>
              <a:chOff x="6096000" y="2743200"/>
              <a:chExt cx="381000" cy="381000"/>
            </a:xfrm>
          </p:grpSpPr>
          <p:sp>
            <p:nvSpPr>
              <p:cNvPr id="146" name="Oval 145"/>
              <p:cNvSpPr/>
              <p:nvPr/>
            </p:nvSpPr>
            <p:spPr bwMode="auto">
              <a:xfrm>
                <a:off x="6096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7" name="Picture 236" descr="TP_tmp.png"/>
              <p:cNvPicPr>
                <a:picLocks noChangeAspect="1"/>
              </p:cNvPicPr>
              <p:nvPr>
                <p:custDataLst>
                  <p:tags r:id="rId19"/>
                </p:custDataLst>
              </p:nvPr>
            </p:nvPicPr>
            <p:blipFill>
              <a:blip r:embed="rId4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1899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0" name="Group 241"/>
            <p:cNvGrpSpPr>
              <a:grpSpLocks/>
            </p:cNvGrpSpPr>
            <p:nvPr/>
          </p:nvGrpSpPr>
          <p:grpSpPr bwMode="auto">
            <a:xfrm>
              <a:off x="9525000" y="3048000"/>
              <a:ext cx="381000" cy="381000"/>
              <a:chOff x="7162800" y="2743200"/>
              <a:chExt cx="381000" cy="381000"/>
            </a:xfrm>
          </p:grpSpPr>
          <p:sp>
            <p:nvSpPr>
              <p:cNvPr id="152" name="Oval 151"/>
              <p:cNvSpPr/>
              <p:nvPr/>
            </p:nvSpPr>
            <p:spPr bwMode="auto">
              <a:xfrm>
                <a:off x="7162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0" name="Picture 239" descr="TP_tmp.png"/>
              <p:cNvPicPr>
                <a:picLocks noChangeAspect="1"/>
              </p:cNvPicPr>
              <p:nvPr>
                <p:custDataLst>
                  <p:tags r:id="rId18"/>
                </p:custDataLst>
              </p:nvPr>
            </p:nvPicPr>
            <p:blipFill>
              <a:blip r:embed="rId4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2567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1" name="Group 244"/>
            <p:cNvGrpSpPr>
              <a:grpSpLocks/>
            </p:cNvGrpSpPr>
            <p:nvPr/>
          </p:nvGrpSpPr>
          <p:grpSpPr bwMode="auto">
            <a:xfrm>
              <a:off x="10591800" y="3048000"/>
              <a:ext cx="381000" cy="381000"/>
              <a:chOff x="8229600" y="2743200"/>
              <a:chExt cx="381000" cy="381000"/>
            </a:xfrm>
          </p:grpSpPr>
          <p:sp>
            <p:nvSpPr>
              <p:cNvPr id="155" name="Oval 154"/>
              <p:cNvSpPr/>
              <p:nvPr/>
            </p:nvSpPr>
            <p:spPr bwMode="auto">
              <a:xfrm>
                <a:off x="8229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3" name="Picture 242" descr="TP_tmp.png"/>
              <p:cNvPicPr>
                <a:picLocks noChangeAspect="1"/>
              </p:cNvPicPr>
              <p:nvPr>
                <p:custDataLst>
                  <p:tags r:id="rId17"/>
                </p:custDataLst>
              </p:nvPr>
            </p:nvPicPr>
            <p:blipFill>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3235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2" name="Group 247"/>
            <p:cNvGrpSpPr>
              <a:grpSpLocks/>
            </p:cNvGrpSpPr>
            <p:nvPr/>
          </p:nvGrpSpPr>
          <p:grpSpPr bwMode="auto">
            <a:xfrm>
              <a:off x="3657600" y="3733800"/>
              <a:ext cx="381000" cy="381000"/>
              <a:chOff x="1295400" y="3276600"/>
              <a:chExt cx="381000" cy="381000"/>
            </a:xfrm>
          </p:grpSpPr>
          <p:sp>
            <p:nvSpPr>
              <p:cNvPr id="164" name="Oval 163"/>
              <p:cNvSpPr/>
              <p:nvPr/>
            </p:nvSpPr>
            <p:spPr bwMode="auto">
              <a:xfrm>
                <a:off x="1295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6" name="Picture 245" descr="TP_tmp.png"/>
              <p:cNvPicPr>
                <a:picLocks noChangeAspect="1"/>
              </p:cNvPicPr>
              <p:nvPr>
                <p:custDataLst>
                  <p:tags r:id="rId16"/>
                </p:custDataLst>
              </p:nvPr>
            </p:nvPicPr>
            <p:blipFill>
              <a:blip r:embed="rId4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36183"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3" name="Group 204"/>
            <p:cNvGrpSpPr>
              <a:grpSpLocks/>
            </p:cNvGrpSpPr>
            <p:nvPr/>
          </p:nvGrpSpPr>
          <p:grpSpPr bwMode="auto">
            <a:xfrm>
              <a:off x="5791200" y="3733800"/>
              <a:ext cx="381000" cy="381000"/>
              <a:chOff x="3429000" y="3276600"/>
              <a:chExt cx="381000" cy="381000"/>
            </a:xfrm>
          </p:grpSpPr>
          <p:sp>
            <p:nvSpPr>
              <p:cNvPr id="170" name="Oval 169"/>
              <p:cNvSpPr/>
              <p:nvPr/>
            </p:nvSpPr>
            <p:spPr bwMode="auto">
              <a:xfrm>
                <a:off x="34290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3" name="Picture 202" descr="TP_tmp.png"/>
              <p:cNvPicPr>
                <a:picLocks noChangeAspect="1"/>
              </p:cNvPicPr>
              <p:nvPr>
                <p:custDataLst>
                  <p:tags r:id="rId15"/>
                </p:custDataLst>
              </p:nvPr>
            </p:nvPicPr>
            <p:blipFill>
              <a:blip r:embed="rId5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69784"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4" name="Group 253"/>
            <p:cNvGrpSpPr>
              <a:grpSpLocks/>
            </p:cNvGrpSpPr>
            <p:nvPr/>
          </p:nvGrpSpPr>
          <p:grpSpPr bwMode="auto">
            <a:xfrm>
              <a:off x="7924800" y="3733800"/>
              <a:ext cx="381000" cy="381000"/>
              <a:chOff x="5562600" y="3276600"/>
              <a:chExt cx="381000" cy="381000"/>
            </a:xfrm>
          </p:grpSpPr>
          <p:sp>
            <p:nvSpPr>
              <p:cNvPr id="176" name="Oval 175"/>
              <p:cNvSpPr/>
              <p:nvPr/>
            </p:nvSpPr>
            <p:spPr bwMode="auto">
              <a:xfrm>
                <a:off x="55626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52" name="Picture 251" descr="TP_tmp.png"/>
              <p:cNvPicPr>
                <a:picLocks noChangeAspect="1"/>
              </p:cNvPicPr>
              <p:nvPr>
                <p:custDataLst>
                  <p:tags r:id="rId14"/>
                </p:custDataLst>
              </p:nvPr>
            </p:nvPicPr>
            <p:blipFill>
              <a:blip r:embed="rId5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603384"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5" name="Group 201"/>
            <p:cNvGrpSpPr>
              <a:grpSpLocks/>
            </p:cNvGrpSpPr>
            <p:nvPr/>
          </p:nvGrpSpPr>
          <p:grpSpPr bwMode="auto">
            <a:xfrm>
              <a:off x="10134600" y="3733800"/>
              <a:ext cx="381000" cy="381000"/>
              <a:chOff x="7772400" y="3276600"/>
              <a:chExt cx="381000" cy="381000"/>
            </a:xfrm>
          </p:grpSpPr>
          <p:sp>
            <p:nvSpPr>
              <p:cNvPr id="182" name="Oval 181"/>
              <p:cNvSpPr/>
              <p:nvPr/>
            </p:nvSpPr>
            <p:spPr bwMode="auto">
              <a:xfrm>
                <a:off x="7772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55" name="Picture 254" descr="TP_tmp.png"/>
              <p:cNvPicPr>
                <a:picLocks noChangeAspect="1"/>
              </p:cNvPicPr>
              <p:nvPr>
                <p:custDataLst>
                  <p:tags r:id="rId13"/>
                </p:custDataLst>
              </p:nvPr>
            </p:nvPicPr>
            <p:blipFill>
              <a:blip r:embed="rId5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13184"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6" name="Group 207"/>
            <p:cNvGrpSpPr>
              <a:grpSpLocks/>
            </p:cNvGrpSpPr>
            <p:nvPr/>
          </p:nvGrpSpPr>
          <p:grpSpPr bwMode="auto">
            <a:xfrm>
              <a:off x="4649788" y="4343400"/>
              <a:ext cx="530225" cy="381000"/>
              <a:chOff x="2287880" y="3810000"/>
              <a:chExt cx="531247" cy="381000"/>
            </a:xfrm>
          </p:grpSpPr>
          <p:sp>
            <p:nvSpPr>
              <p:cNvPr id="188" name="Oval 187"/>
              <p:cNvSpPr/>
              <p:nvPr/>
            </p:nvSpPr>
            <p:spPr bwMode="auto">
              <a:xfrm>
                <a:off x="2362636" y="3810000"/>
                <a:ext cx="38014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6" name="Picture 205" descr="TP_tmp.png"/>
              <p:cNvPicPr>
                <a:picLocks noChangeAspect="1"/>
              </p:cNvPicPr>
              <p:nvPr>
                <p:custDataLst>
                  <p:tags r:id="rId12"/>
                </p:custDataLst>
              </p:nvPr>
            </p:nvPicPr>
            <p:blipFill>
              <a:blip r:embed="rId5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87880" y="3937718"/>
                <a:ext cx="531247"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7" name="Group 210"/>
            <p:cNvGrpSpPr>
              <a:grpSpLocks/>
            </p:cNvGrpSpPr>
            <p:nvPr/>
          </p:nvGrpSpPr>
          <p:grpSpPr bwMode="auto">
            <a:xfrm>
              <a:off x="8924925" y="4343400"/>
              <a:ext cx="514350" cy="381000"/>
              <a:chOff x="6563934" y="3810000"/>
              <a:chExt cx="513539" cy="381000"/>
            </a:xfrm>
          </p:grpSpPr>
          <p:sp>
            <p:nvSpPr>
              <p:cNvPr id="194" name="Oval 193"/>
              <p:cNvSpPr/>
              <p:nvPr/>
            </p:nvSpPr>
            <p:spPr bwMode="auto">
              <a:xfrm>
                <a:off x="6628919" y="3810000"/>
                <a:ext cx="38198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9" name="Picture 208" descr="TP_tmp.png"/>
              <p:cNvPicPr>
                <a:picLocks noChangeAspect="1"/>
              </p:cNvPicPr>
              <p:nvPr>
                <p:custDataLst>
                  <p:tags r:id="rId11"/>
                </p:custDataLst>
              </p:nvPr>
            </p:nvPicPr>
            <p:blipFill>
              <a:blip r:embed="rId5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563934" y="3937718"/>
                <a:ext cx="513539"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8" name="Group 213"/>
            <p:cNvGrpSpPr>
              <a:grpSpLocks/>
            </p:cNvGrpSpPr>
            <p:nvPr/>
          </p:nvGrpSpPr>
          <p:grpSpPr bwMode="auto">
            <a:xfrm>
              <a:off x="6934200" y="5029200"/>
              <a:ext cx="381000" cy="381000"/>
              <a:chOff x="4572000" y="4191000"/>
              <a:chExt cx="381000" cy="381000"/>
            </a:xfrm>
          </p:grpSpPr>
          <p:sp>
            <p:nvSpPr>
              <p:cNvPr id="200" name="Oval 199"/>
              <p:cNvSpPr/>
              <p:nvPr/>
            </p:nvSpPr>
            <p:spPr bwMode="auto">
              <a:xfrm>
                <a:off x="4572000" y="4191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12" name="Picture 211" descr="TP_tmp.png"/>
              <p:cNvPicPr>
                <a:picLocks noChangeAspect="1"/>
              </p:cNvPicPr>
              <p:nvPr>
                <p:custDataLst>
                  <p:tags r:id="rId10"/>
                </p:custDataLst>
              </p:nvPr>
            </p:nvPicPr>
            <p:blipFill>
              <a:blip r:embed="rId5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701325" y="4318718"/>
                <a:ext cx="123958" cy="141666"/>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cxnSp>
          <p:nvCxnSpPr>
            <p:cNvPr id="225" name="Straight Arrow Connector 224"/>
            <p:cNvCxnSpPr>
              <a:stCxn id="38" idx="4"/>
              <a:endCxn id="116" idx="0"/>
            </p:cNvCxnSpPr>
            <p:nvPr/>
          </p:nvCxnSpPr>
          <p:spPr bwMode="auto">
            <a:xfrm flipH="1">
              <a:off x="33147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28" name="Straight Arrow Connector 227"/>
            <p:cNvCxnSpPr>
              <a:stCxn id="44" idx="4"/>
              <a:endCxn id="116" idx="0"/>
            </p:cNvCxnSpPr>
            <p:nvPr/>
          </p:nvCxnSpPr>
          <p:spPr bwMode="auto">
            <a:xfrm flipH="1">
              <a:off x="33147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9" name="Straight Arrow Connector 278"/>
            <p:cNvCxnSpPr>
              <a:stCxn id="16" idx="4"/>
              <a:endCxn id="122" idx="0"/>
            </p:cNvCxnSpPr>
            <p:nvPr/>
          </p:nvCxnSpPr>
          <p:spPr bwMode="auto">
            <a:xfrm>
              <a:off x="3543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3" name="Straight Arrow Connector 282"/>
            <p:cNvCxnSpPr>
              <a:stCxn id="44" idx="4"/>
              <a:endCxn id="122" idx="0"/>
            </p:cNvCxnSpPr>
            <p:nvPr/>
          </p:nvCxnSpPr>
          <p:spPr bwMode="auto">
            <a:xfrm flipH="1">
              <a:off x="43815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6" name="Straight Arrow Connector 285"/>
            <p:cNvCxnSpPr>
              <a:stCxn id="50" idx="4"/>
              <a:endCxn id="122" idx="0"/>
            </p:cNvCxnSpPr>
            <p:nvPr/>
          </p:nvCxnSpPr>
          <p:spPr bwMode="auto">
            <a:xfrm flipH="1">
              <a:off x="43815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9" name="Straight Arrow Connector 288"/>
            <p:cNvCxnSpPr>
              <a:stCxn id="38" idx="4"/>
              <a:endCxn id="140" idx="0"/>
            </p:cNvCxnSpPr>
            <p:nvPr/>
          </p:nvCxnSpPr>
          <p:spPr bwMode="auto">
            <a:xfrm>
              <a:off x="46101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3" name="Straight Arrow Connector 292"/>
            <p:cNvCxnSpPr>
              <a:stCxn id="56" idx="4"/>
              <a:endCxn id="140" idx="0"/>
            </p:cNvCxnSpPr>
            <p:nvPr/>
          </p:nvCxnSpPr>
          <p:spPr bwMode="auto">
            <a:xfrm flipH="1">
              <a:off x="75819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6" name="Straight Arrow Connector 295"/>
            <p:cNvCxnSpPr>
              <a:stCxn id="68" idx="4"/>
              <a:endCxn id="140" idx="0"/>
            </p:cNvCxnSpPr>
            <p:nvPr/>
          </p:nvCxnSpPr>
          <p:spPr bwMode="auto">
            <a:xfrm flipH="1">
              <a:off x="75819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9" name="Straight Arrow Connector 298"/>
            <p:cNvCxnSpPr>
              <a:stCxn id="68" idx="4"/>
              <a:endCxn id="155" idx="0"/>
            </p:cNvCxnSpPr>
            <p:nvPr/>
          </p:nvCxnSpPr>
          <p:spPr bwMode="auto">
            <a:xfrm>
              <a:off x="9944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3" name="Straight Arrow Connector 302"/>
            <p:cNvCxnSpPr>
              <a:stCxn id="68" idx="4"/>
              <a:endCxn id="152" idx="0"/>
            </p:cNvCxnSpPr>
            <p:nvPr/>
          </p:nvCxnSpPr>
          <p:spPr bwMode="auto">
            <a:xfrm flipH="1">
              <a:off x="97155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7" name="Straight Arrow Connector 306"/>
            <p:cNvCxnSpPr>
              <a:stCxn id="62" idx="4"/>
              <a:endCxn id="155" idx="0"/>
            </p:cNvCxnSpPr>
            <p:nvPr/>
          </p:nvCxnSpPr>
          <p:spPr bwMode="auto">
            <a:xfrm>
              <a:off x="88773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0" name="Straight Arrow Connector 309"/>
            <p:cNvCxnSpPr>
              <a:stCxn id="56" idx="4"/>
              <a:endCxn id="155" idx="0"/>
            </p:cNvCxnSpPr>
            <p:nvPr/>
          </p:nvCxnSpPr>
          <p:spPr bwMode="auto">
            <a:xfrm>
              <a:off x="78105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3" name="Straight Arrow Connector 312"/>
            <p:cNvCxnSpPr>
              <a:stCxn id="50" idx="4"/>
              <a:endCxn id="146" idx="0"/>
            </p:cNvCxnSpPr>
            <p:nvPr/>
          </p:nvCxnSpPr>
          <p:spPr bwMode="auto">
            <a:xfrm>
              <a:off x="67437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7" name="Straight Arrow Connector 316"/>
            <p:cNvCxnSpPr>
              <a:stCxn id="56" idx="4"/>
              <a:endCxn id="146" idx="0"/>
            </p:cNvCxnSpPr>
            <p:nvPr/>
          </p:nvCxnSpPr>
          <p:spPr bwMode="auto">
            <a:xfrm>
              <a:off x="78105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0" name="Straight Arrow Connector 319"/>
            <p:cNvCxnSpPr>
              <a:stCxn id="44" idx="4"/>
              <a:endCxn id="134" idx="0"/>
            </p:cNvCxnSpPr>
            <p:nvPr/>
          </p:nvCxnSpPr>
          <p:spPr bwMode="auto">
            <a:xfrm>
              <a:off x="56769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3" name="Straight Arrow Connector 322"/>
            <p:cNvCxnSpPr>
              <a:stCxn id="50" idx="4"/>
              <a:endCxn id="134" idx="0"/>
            </p:cNvCxnSpPr>
            <p:nvPr/>
          </p:nvCxnSpPr>
          <p:spPr bwMode="auto">
            <a:xfrm flipH="1">
              <a:off x="65151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6" name="Straight Arrow Connector 325"/>
            <p:cNvCxnSpPr>
              <a:stCxn id="44" idx="4"/>
              <a:endCxn id="128" idx="0"/>
            </p:cNvCxnSpPr>
            <p:nvPr/>
          </p:nvCxnSpPr>
          <p:spPr bwMode="auto">
            <a:xfrm flipH="1">
              <a:off x="54483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9" name="Straight Arrow Connector 328"/>
            <p:cNvCxnSpPr>
              <a:stCxn id="38" idx="4"/>
              <a:endCxn id="128" idx="0"/>
            </p:cNvCxnSpPr>
            <p:nvPr/>
          </p:nvCxnSpPr>
          <p:spPr bwMode="auto">
            <a:xfrm>
              <a:off x="4610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2" name="Straight Arrow Connector 331"/>
            <p:cNvCxnSpPr>
              <a:stCxn id="50" idx="4"/>
              <a:endCxn id="128" idx="0"/>
            </p:cNvCxnSpPr>
            <p:nvPr/>
          </p:nvCxnSpPr>
          <p:spPr bwMode="auto">
            <a:xfrm flipH="1">
              <a:off x="54483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5" name="Straight Arrow Connector 334"/>
            <p:cNvCxnSpPr>
              <a:stCxn id="56" idx="4"/>
              <a:endCxn id="134" idx="0"/>
            </p:cNvCxnSpPr>
            <p:nvPr/>
          </p:nvCxnSpPr>
          <p:spPr bwMode="auto">
            <a:xfrm flipH="1">
              <a:off x="65151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8" name="Straight Arrow Connector 337"/>
            <p:cNvCxnSpPr>
              <a:stCxn id="62" idx="4"/>
              <a:endCxn id="146" idx="0"/>
            </p:cNvCxnSpPr>
            <p:nvPr/>
          </p:nvCxnSpPr>
          <p:spPr bwMode="auto">
            <a:xfrm flipH="1">
              <a:off x="8648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2" name="Straight Arrow Connector 341"/>
            <p:cNvCxnSpPr>
              <a:stCxn id="62" idx="4"/>
              <a:endCxn id="152" idx="0"/>
            </p:cNvCxnSpPr>
            <p:nvPr/>
          </p:nvCxnSpPr>
          <p:spPr bwMode="auto">
            <a:xfrm>
              <a:off x="8877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5" name="Straight Arrow Connector 344"/>
            <p:cNvCxnSpPr>
              <a:stCxn id="56" idx="4"/>
              <a:endCxn id="152" idx="0"/>
            </p:cNvCxnSpPr>
            <p:nvPr/>
          </p:nvCxnSpPr>
          <p:spPr bwMode="auto">
            <a:xfrm>
              <a:off x="78105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8" name="Straight Arrow Connector 347"/>
            <p:cNvCxnSpPr>
              <a:stCxn id="116" idx="4"/>
              <a:endCxn id="164" idx="0"/>
            </p:cNvCxnSpPr>
            <p:nvPr/>
          </p:nvCxnSpPr>
          <p:spPr bwMode="auto">
            <a:xfrm>
              <a:off x="3314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1" name="Straight Arrow Connector 350"/>
            <p:cNvCxnSpPr>
              <a:stCxn id="122" idx="4"/>
              <a:endCxn id="164" idx="0"/>
            </p:cNvCxnSpPr>
            <p:nvPr/>
          </p:nvCxnSpPr>
          <p:spPr bwMode="auto">
            <a:xfrm flipH="1">
              <a:off x="38481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5" name="Straight Arrow Connector 354"/>
            <p:cNvCxnSpPr>
              <a:stCxn id="134" idx="4"/>
              <a:endCxn id="170" idx="0"/>
            </p:cNvCxnSpPr>
            <p:nvPr/>
          </p:nvCxnSpPr>
          <p:spPr bwMode="auto">
            <a:xfrm flipH="1">
              <a:off x="5981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8" name="Straight Arrow Connector 357"/>
            <p:cNvCxnSpPr>
              <a:stCxn id="146" idx="4"/>
              <a:endCxn id="176" idx="0"/>
            </p:cNvCxnSpPr>
            <p:nvPr/>
          </p:nvCxnSpPr>
          <p:spPr bwMode="auto">
            <a:xfrm flipH="1">
              <a:off x="8115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1" name="Straight Arrow Connector 360"/>
            <p:cNvCxnSpPr>
              <a:stCxn id="155" idx="4"/>
              <a:endCxn id="182" idx="0"/>
            </p:cNvCxnSpPr>
            <p:nvPr/>
          </p:nvCxnSpPr>
          <p:spPr bwMode="auto">
            <a:xfrm flipH="1">
              <a:off x="10325100" y="3429000"/>
              <a:ext cx="4572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4" name="Straight Arrow Connector 363"/>
            <p:cNvCxnSpPr>
              <a:stCxn id="152" idx="4"/>
              <a:endCxn id="182" idx="0"/>
            </p:cNvCxnSpPr>
            <p:nvPr/>
          </p:nvCxnSpPr>
          <p:spPr bwMode="auto">
            <a:xfrm>
              <a:off x="9715500" y="3429000"/>
              <a:ext cx="6096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7" name="Straight Arrow Connector 366"/>
            <p:cNvCxnSpPr>
              <a:stCxn id="140" idx="4"/>
              <a:endCxn id="176" idx="0"/>
            </p:cNvCxnSpPr>
            <p:nvPr/>
          </p:nvCxnSpPr>
          <p:spPr bwMode="auto">
            <a:xfrm>
              <a:off x="75819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0" name="Straight Arrow Connector 369"/>
            <p:cNvCxnSpPr>
              <a:stCxn id="128" idx="4"/>
              <a:endCxn id="170" idx="0"/>
            </p:cNvCxnSpPr>
            <p:nvPr/>
          </p:nvCxnSpPr>
          <p:spPr bwMode="auto">
            <a:xfrm>
              <a:off x="5448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5" name="Straight Arrow Connector 374"/>
            <p:cNvCxnSpPr>
              <a:stCxn id="164" idx="4"/>
              <a:endCxn id="188" idx="0"/>
            </p:cNvCxnSpPr>
            <p:nvPr/>
          </p:nvCxnSpPr>
          <p:spPr bwMode="auto">
            <a:xfrm>
              <a:off x="38481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8" name="Straight Arrow Connector 377"/>
            <p:cNvCxnSpPr>
              <a:stCxn id="176" idx="4"/>
              <a:endCxn id="194" idx="0"/>
            </p:cNvCxnSpPr>
            <p:nvPr/>
          </p:nvCxnSpPr>
          <p:spPr bwMode="auto">
            <a:xfrm>
              <a:off x="81153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1" name="Straight Arrow Connector 380"/>
            <p:cNvCxnSpPr>
              <a:stCxn id="182" idx="4"/>
              <a:endCxn id="194" idx="0"/>
            </p:cNvCxnSpPr>
            <p:nvPr/>
          </p:nvCxnSpPr>
          <p:spPr bwMode="auto">
            <a:xfrm flipH="1">
              <a:off x="9180513" y="4114800"/>
              <a:ext cx="11445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4" name="Straight Arrow Connector 383"/>
            <p:cNvCxnSpPr>
              <a:stCxn id="170" idx="4"/>
              <a:endCxn id="188" idx="0"/>
            </p:cNvCxnSpPr>
            <p:nvPr/>
          </p:nvCxnSpPr>
          <p:spPr bwMode="auto">
            <a:xfrm flipH="1">
              <a:off x="4913313" y="4114800"/>
              <a:ext cx="10683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7" name="Straight Arrow Connector 386"/>
            <p:cNvCxnSpPr>
              <a:stCxn id="194" idx="4"/>
              <a:endCxn id="200" idx="0"/>
            </p:cNvCxnSpPr>
            <p:nvPr/>
          </p:nvCxnSpPr>
          <p:spPr bwMode="auto">
            <a:xfrm flipH="1">
              <a:off x="7124700" y="4724400"/>
              <a:ext cx="2055813"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91" name="Straight Arrow Connector 390"/>
            <p:cNvCxnSpPr>
              <a:stCxn id="188" idx="4"/>
              <a:endCxn id="200" idx="0"/>
            </p:cNvCxnSpPr>
            <p:nvPr/>
          </p:nvCxnSpPr>
          <p:spPr bwMode="auto">
            <a:xfrm>
              <a:off x="4913313" y="4724400"/>
              <a:ext cx="2211387"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pic>
        <p:nvPicPr>
          <p:cNvPr id="354" name="Picture 353" descr="TP_tmp.png"/>
          <p:cNvPicPr>
            <a:picLocks noChangeAspect="1"/>
          </p:cNvPicPr>
          <p:nvPr>
            <p:custDataLst>
              <p:tags r:id="rId1"/>
            </p:custDataLst>
          </p:nvPr>
        </p:nvPicPr>
        <p:blipFill>
          <a:blip r:embed="rId56" cstate="print">
            <a:extLst>
              <a:ext uri="{28A0092B-C50C-407E-A947-70E740481C1C}">
                <a14:useLocalDpi xmlns:a14="http://schemas.microsoft.com/office/drawing/2010/main" val="0"/>
              </a:ext>
            </a:extLst>
          </a:blip>
          <a:stretch>
            <a:fillRect/>
          </a:stretch>
        </p:blipFill>
        <p:spPr bwMode="auto">
          <a:xfrm>
            <a:off x="304800" y="1752600"/>
            <a:ext cx="11700169" cy="242376"/>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60" name="Picture 359" descr="TP_tmp.png"/>
          <p:cNvPicPr>
            <a:picLocks noChangeAspect="1"/>
          </p:cNvPicPr>
          <p:nvPr>
            <p:custDataLst>
              <p:tags r:id="rId2"/>
            </p:custDataLst>
          </p:nvPr>
        </p:nvPicPr>
        <p:blipFill>
          <a:blip r:embed="rId57" cstate="print">
            <a:extLst>
              <a:ext uri="{28A0092B-C50C-407E-A947-70E740481C1C}">
                <a14:useLocalDpi xmlns:a14="http://schemas.microsoft.com/office/drawing/2010/main" val="0"/>
              </a:ext>
            </a:extLst>
          </a:blip>
          <a:stretch>
            <a:fillRect/>
          </a:stretch>
        </p:blipFill>
        <p:spPr bwMode="auto">
          <a:xfrm>
            <a:off x="148831" y="2349403"/>
            <a:ext cx="2874831" cy="241397"/>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66" name="Picture 365" descr="TP_tmp.png"/>
          <p:cNvPicPr>
            <a:picLocks noChangeAspect="1"/>
          </p:cNvPicPr>
          <p:nvPr>
            <p:custDataLst>
              <p:tags r:id="rId3"/>
            </p:custDataLst>
          </p:nvPr>
        </p:nvPicPr>
        <p:blipFill>
          <a:blip r:embed="rId58" cstate="print">
            <a:extLst>
              <a:ext uri="{28A0092B-C50C-407E-A947-70E740481C1C}">
                <a14:useLocalDpi xmlns:a14="http://schemas.microsoft.com/office/drawing/2010/main" val="0"/>
              </a:ext>
            </a:extLst>
          </a:blip>
          <a:stretch>
            <a:fillRect/>
          </a:stretch>
        </p:blipFill>
        <p:spPr bwMode="auto">
          <a:xfrm>
            <a:off x="256761" y="2743200"/>
            <a:ext cx="2241038" cy="246269"/>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68" name="Picture 367" descr="TP_tmp.png"/>
          <p:cNvPicPr>
            <a:picLocks noChangeAspect="1"/>
          </p:cNvPicPr>
          <p:nvPr>
            <p:custDataLst>
              <p:tags r:id="rId4"/>
            </p:custDataLst>
          </p:nvPr>
        </p:nvPicPr>
        <p:blipFill>
          <a:blip r:embed="rId59" cstate="print">
            <a:extLst>
              <a:ext uri="{28A0092B-C50C-407E-A947-70E740481C1C}">
                <a14:useLocalDpi xmlns:a14="http://schemas.microsoft.com/office/drawing/2010/main" val="0"/>
              </a:ext>
            </a:extLst>
          </a:blip>
          <a:stretch>
            <a:fillRect/>
          </a:stretch>
        </p:blipFill>
        <p:spPr bwMode="auto">
          <a:xfrm>
            <a:off x="228600" y="3258931"/>
            <a:ext cx="2241038" cy="246269"/>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49220" name="TextBox 364"/>
          <p:cNvSpPr txBox="1">
            <a:spLocks noChangeArrowheads="1"/>
          </p:cNvSpPr>
          <p:nvPr/>
        </p:nvSpPr>
        <p:spPr bwMode="auto">
          <a:xfrm>
            <a:off x="446709" y="3000374"/>
            <a:ext cx="3381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t>…</a:t>
            </a:r>
          </a:p>
        </p:txBody>
      </p:sp>
      <p:pic>
        <p:nvPicPr>
          <p:cNvPr id="369" name="Picture 368" descr="TP_tmp.png"/>
          <p:cNvPicPr>
            <a:picLocks noChangeAspect="1"/>
          </p:cNvPicPr>
          <p:nvPr>
            <p:custDataLst>
              <p:tags r:id="rId5"/>
            </p:custDataLst>
          </p:nvPr>
        </p:nvPicPr>
        <p:blipFill>
          <a:blip r:embed="rId60" cstate="print">
            <a:extLst>
              <a:ext uri="{28A0092B-C50C-407E-A947-70E740481C1C}">
                <a14:useLocalDpi xmlns:a14="http://schemas.microsoft.com/office/drawing/2010/main" val="0"/>
              </a:ext>
            </a:extLst>
          </a:blip>
          <a:stretch>
            <a:fillRect/>
          </a:stretch>
        </p:blipFill>
        <p:spPr bwMode="auto">
          <a:xfrm>
            <a:off x="294308" y="3581400"/>
            <a:ext cx="1499856" cy="270465"/>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49222" name="TextBox 411"/>
          <p:cNvSpPr txBox="1">
            <a:spLocks noChangeArrowheads="1"/>
          </p:cNvSpPr>
          <p:nvPr/>
        </p:nvSpPr>
        <p:spPr bwMode="auto">
          <a:xfrm>
            <a:off x="413372" y="3733799"/>
            <a:ext cx="3381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t>…</a:t>
            </a:r>
          </a:p>
        </p:txBody>
      </p:sp>
      <p:pic>
        <p:nvPicPr>
          <p:cNvPr id="371" name="Picture 370" descr="TP_tmp.png"/>
          <p:cNvPicPr>
            <a:picLocks noChangeAspect="1"/>
          </p:cNvPicPr>
          <p:nvPr>
            <p:custDataLst>
              <p:tags r:id="rId6"/>
            </p:custDataLst>
          </p:nvPr>
        </p:nvPicPr>
        <p:blipFill>
          <a:blip r:embed="rId61" cstate="print">
            <a:extLst>
              <a:ext uri="{28A0092B-C50C-407E-A947-70E740481C1C}">
                <a14:useLocalDpi xmlns:a14="http://schemas.microsoft.com/office/drawing/2010/main" val="0"/>
              </a:ext>
            </a:extLst>
          </a:blip>
          <a:stretch>
            <a:fillRect/>
          </a:stretch>
        </p:blipFill>
        <p:spPr bwMode="auto">
          <a:xfrm>
            <a:off x="294307" y="4004230"/>
            <a:ext cx="1458293" cy="26297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72" name="Picture 371" descr="TP_tmp.png"/>
          <p:cNvPicPr>
            <a:picLocks noChangeAspect="1"/>
          </p:cNvPicPr>
          <p:nvPr>
            <p:custDataLst>
              <p:tags r:id="rId7"/>
            </p:custDataLst>
          </p:nvPr>
        </p:nvPicPr>
        <p:blipFill>
          <a:blip r:embed="rId62" cstate="print">
            <a:extLst>
              <a:ext uri="{28A0092B-C50C-407E-A947-70E740481C1C}">
                <a14:useLocalDpi xmlns:a14="http://schemas.microsoft.com/office/drawing/2010/main" val="0"/>
              </a:ext>
            </a:extLst>
          </a:blip>
          <a:stretch>
            <a:fillRect/>
          </a:stretch>
        </p:blipFill>
        <p:spPr bwMode="auto">
          <a:xfrm>
            <a:off x="294309" y="4621142"/>
            <a:ext cx="2022029" cy="255657"/>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73" name="Picture 372" descr="TP_tmp.png"/>
          <p:cNvPicPr>
            <a:picLocks noChangeAspect="1"/>
          </p:cNvPicPr>
          <p:nvPr>
            <p:custDataLst>
              <p:tags r:id="rId8"/>
            </p:custDataLst>
          </p:nvPr>
        </p:nvPicPr>
        <p:blipFill>
          <a:blip r:embed="rId63" cstate="print">
            <a:extLst>
              <a:ext uri="{28A0092B-C50C-407E-A947-70E740481C1C}">
                <a14:useLocalDpi xmlns:a14="http://schemas.microsoft.com/office/drawing/2010/main" val="0"/>
              </a:ext>
            </a:extLst>
          </a:blip>
          <a:stretch>
            <a:fillRect/>
          </a:stretch>
        </p:blipFill>
        <p:spPr bwMode="auto">
          <a:xfrm>
            <a:off x="294309" y="4320178"/>
            <a:ext cx="1991691" cy="25182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74" name="Picture 373" descr="TP_tmp.png"/>
          <p:cNvPicPr>
            <a:picLocks noChangeAspect="1"/>
          </p:cNvPicPr>
          <p:nvPr>
            <p:custDataLst>
              <p:tags r:id="rId9"/>
            </p:custDataLst>
          </p:nvPr>
        </p:nvPicPr>
        <p:blipFill>
          <a:blip r:embed="rId64" cstate="print">
            <a:extLst>
              <a:ext uri="{28A0092B-C50C-407E-A947-70E740481C1C}">
                <a14:useLocalDpi xmlns:a14="http://schemas.microsoft.com/office/drawing/2010/main" val="0"/>
              </a:ext>
            </a:extLst>
          </a:blip>
          <a:stretch>
            <a:fillRect/>
          </a:stretch>
        </p:blipFill>
        <p:spPr bwMode="auto">
          <a:xfrm>
            <a:off x="381000" y="5073225"/>
            <a:ext cx="2133600" cy="260775"/>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3" name="TextBox 2">
            <a:extLst>
              <a:ext uri="{FF2B5EF4-FFF2-40B4-BE49-F238E27FC236}">
                <a16:creationId xmlns:a16="http://schemas.microsoft.com/office/drawing/2014/main" id="{ACD8AC3C-3472-9F41-807A-9A570860C1C4}"/>
              </a:ext>
            </a:extLst>
          </p:cNvPr>
          <p:cNvSpPr txBox="1"/>
          <p:nvPr/>
        </p:nvSpPr>
        <p:spPr>
          <a:xfrm>
            <a:off x="3848100" y="1524000"/>
            <a:ext cx="801688" cy="369332"/>
          </a:xfrm>
          <a:prstGeom prst="rect">
            <a:avLst/>
          </a:prstGeom>
          <a:noFill/>
        </p:spPr>
        <p:txBody>
          <a:bodyPr wrap="square" rtlCol="0">
            <a:spAutoFit/>
          </a:bodyPr>
          <a:lstStyle/>
          <a:p>
            <a:r>
              <a:rPr lang="en-US" dirty="0"/>
              <a:t>x3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2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2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226">
                                            <p:txEl>
                                              <p:pRg st="17" end="1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22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20" grpId="0"/>
      <p:bldP spid="492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a:ea typeface="ＭＳ Ｐゴシック" pitchFamily="34" charset="-128"/>
              </a:rPr>
              <a:t>“Easy” </a:t>
            </a:r>
            <a:r>
              <a:rPr lang="en-US">
                <a:ea typeface="ＭＳ Ｐゴシック" pitchFamily="34" charset="-128"/>
              </a:rPr>
              <a:t>Structures: Polytrees</a:t>
            </a:r>
            <a:endParaRPr lang="en-US" dirty="0">
              <a:ea typeface="ＭＳ Ｐゴシック" pitchFamily="34" charset="-128"/>
            </a:endParaRPr>
          </a:p>
        </p:txBody>
      </p:sp>
      <p:sp>
        <p:nvSpPr>
          <p:cNvPr id="50178" name="Content Placeholder 2"/>
          <p:cNvSpPr>
            <a:spLocks noGrp="1"/>
          </p:cNvSpPr>
          <p:nvPr>
            <p:ph idx="1"/>
          </p:nvPr>
        </p:nvSpPr>
        <p:spPr>
          <a:xfrm>
            <a:off x="1066800" y="1676399"/>
            <a:ext cx="10718800" cy="4449765"/>
          </a:xfrm>
        </p:spPr>
        <p:txBody>
          <a:bodyPr/>
          <a:lstStyle/>
          <a:p>
            <a:r>
              <a:rPr lang="en-US" sz="2400" dirty="0">
                <a:ea typeface="ＭＳ Ｐゴシック" pitchFamily="34" charset="-128"/>
              </a:rPr>
              <a:t>A </a:t>
            </a:r>
            <a:r>
              <a:rPr lang="en-US" sz="2400" dirty="0" err="1">
                <a:ea typeface="ＭＳ Ｐゴシック" pitchFamily="34" charset="-128"/>
              </a:rPr>
              <a:t>polytree</a:t>
            </a:r>
            <a:r>
              <a:rPr lang="en-US" sz="2400" dirty="0">
                <a:ea typeface="ＭＳ Ｐゴシック" pitchFamily="34" charset="-128"/>
              </a:rPr>
              <a:t> is a directed graph with no undirected cycles</a:t>
            </a:r>
          </a:p>
          <a:p>
            <a:endParaRPr lang="en-US" sz="2400" dirty="0">
              <a:ea typeface="ＭＳ Ｐゴシック" pitchFamily="34" charset="-128"/>
            </a:endParaRPr>
          </a:p>
          <a:p>
            <a:r>
              <a:rPr lang="en-US" sz="2400" dirty="0">
                <a:ea typeface="ＭＳ Ｐゴシック" pitchFamily="34" charset="-128"/>
              </a:rPr>
              <a:t>For poly-trees you can always find an ordering that is efficient </a:t>
            </a:r>
          </a:p>
          <a:p>
            <a:pPr lvl="1"/>
            <a:r>
              <a:rPr lang="en-US" sz="2000" dirty="0">
                <a:ea typeface="ＭＳ Ｐゴシック" pitchFamily="34" charset="-128"/>
              </a:rPr>
              <a:t>Try it!!</a:t>
            </a: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a:ea typeface="ＭＳ Ｐゴシック" pitchFamily="34" charset="-128"/>
              </a:rPr>
              <a:t>Bayes Nets</a:t>
            </a:r>
          </a:p>
        </p:txBody>
      </p:sp>
      <p:sp>
        <p:nvSpPr>
          <p:cNvPr id="73730" name="Content Placeholder 2"/>
          <p:cNvSpPr>
            <a:spLocks noGrp="1"/>
          </p:cNvSpPr>
          <p:nvPr>
            <p:ph idx="1"/>
          </p:nvPr>
        </p:nvSpPr>
        <p:spPr>
          <a:xfrm>
            <a:off x="2362200" y="1397001"/>
            <a:ext cx="9423400" cy="4729164"/>
          </a:xfrm>
        </p:spPr>
        <p:txBody>
          <a:bodyPr/>
          <a:lstStyle/>
          <a:p>
            <a:r>
              <a:rPr lang="en-US" dirty="0">
                <a:ea typeface="ＭＳ Ｐゴシック" pitchFamily="34" charset="-128"/>
              </a:rPr>
              <a:t>Representation</a:t>
            </a:r>
          </a:p>
          <a:p>
            <a:pPr lvl="4"/>
            <a:endParaRPr lang="en-US" sz="400" dirty="0">
              <a:ea typeface="ＭＳ Ｐゴシック" pitchFamily="34" charset="-128"/>
            </a:endParaRPr>
          </a:p>
          <a:p>
            <a:pPr lvl="4"/>
            <a:endParaRPr lang="en-US" sz="400" dirty="0">
              <a:ea typeface="ＭＳ Ｐゴシック" pitchFamily="34" charset="-128"/>
            </a:endParaRPr>
          </a:p>
          <a:p>
            <a:r>
              <a:rPr lang="en-US" dirty="0">
                <a:ea typeface="ＭＳ Ｐゴシック" pitchFamily="34" charset="-128"/>
              </a:rPr>
              <a:t>Probabilistic Inference</a:t>
            </a:r>
          </a:p>
          <a:p>
            <a:pPr lvl="1"/>
            <a:r>
              <a:rPr lang="en-US" dirty="0">
                <a:ea typeface="ＭＳ Ｐゴシック" pitchFamily="34" charset="-128"/>
              </a:rPr>
              <a:t>Enumeration (exact, exponential complexity)</a:t>
            </a:r>
          </a:p>
          <a:p>
            <a:pPr lvl="1"/>
            <a:r>
              <a:rPr lang="en-US" dirty="0">
                <a:ea typeface="ＭＳ Ｐゴシック" pitchFamily="34" charset="-128"/>
              </a:rPr>
              <a:t>Variable elimination (exact, worst-case</a:t>
            </a:r>
          </a:p>
          <a:p>
            <a:pPr marL="457176" lvl="1" indent="0">
              <a:buNone/>
            </a:pPr>
            <a:r>
              <a:rPr lang="en-US" dirty="0">
                <a:ea typeface="ＭＳ Ｐゴシック" pitchFamily="34" charset="-128"/>
              </a:rPr>
              <a:t>		exponential complexity, often better)</a:t>
            </a:r>
          </a:p>
          <a:p>
            <a:pPr lvl="1"/>
            <a:r>
              <a:rPr lang="en-US" dirty="0">
                <a:ea typeface="ＭＳ Ｐゴシック" pitchFamily="34" charset="-128"/>
              </a:rPr>
              <a:t>Probabilistic inference is NP-complete</a:t>
            </a:r>
          </a:p>
          <a:p>
            <a:r>
              <a:rPr lang="en-US" dirty="0">
                <a:ea typeface="ＭＳ Ｐゴシック" pitchFamily="34" charset="-128"/>
              </a:rPr>
              <a:t>Conditional Independences</a:t>
            </a:r>
          </a:p>
          <a:p>
            <a:pPr lvl="3"/>
            <a:endParaRPr lang="en-US" sz="400" dirty="0">
              <a:ea typeface="ＭＳ Ｐゴシック" pitchFamily="34" charset="-128"/>
            </a:endParaRPr>
          </a:p>
          <a:p>
            <a:r>
              <a:rPr lang="en-US" dirty="0">
                <a:ea typeface="ＭＳ Ｐゴシック" pitchFamily="34" charset="-128"/>
              </a:rPr>
              <a:t>Sampling </a:t>
            </a:r>
          </a:p>
          <a:p>
            <a:r>
              <a:rPr lang="en-US" dirty="0">
                <a:ea typeface="ＭＳ Ｐゴシック" pitchFamily="34" charset="-128"/>
              </a:rPr>
              <a:t>Learning from data</a:t>
            </a:r>
          </a:p>
        </p:txBody>
      </p:sp>
      <p:pic>
        <p:nvPicPr>
          <p:cNvPr id="737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2662" y="1428750"/>
            <a:ext cx="566738"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2663" y="2028825"/>
            <a:ext cx="566737"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2662" y="4800600"/>
            <a:ext cx="566737"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8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8800" y="1143000"/>
            <a:ext cx="2438400" cy="1621696"/>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graphicFrame>
        <p:nvGraphicFramePr>
          <p:cNvPr id="20" name="Table 19"/>
          <p:cNvGraphicFramePr>
            <a:graphicFrameLocks noGrp="1"/>
          </p:cNvGraphicFramePr>
          <p:nvPr>
            <p:extLst>
              <p:ext uri="{D42A27DB-BD31-4B8C-83A1-F6EECF244321}">
                <p14:modId xmlns:p14="http://schemas.microsoft.com/office/powerpoint/2010/main" val="1450901502"/>
              </p:ext>
            </p:extLst>
          </p:nvPr>
        </p:nvGraphicFramePr>
        <p:xfrm>
          <a:off x="1447800" y="1350313"/>
          <a:ext cx="1295400" cy="1346199"/>
        </p:xfrm>
        <a:graphic>
          <a:graphicData uri="http://schemas.openxmlformats.org/drawingml/2006/table">
            <a:tbl>
              <a:tblPr firstRow="1" bandRow="1">
                <a:tableStyleId>{10A1B5D5-9B99-4C35-A422-299274C87663}</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P(B)</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0.001</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-b</a:t>
                      </a:r>
                      <a:endParaRPr lang="en-US" sz="1800" dirty="0">
                        <a:solidFill>
                          <a:srgbClr val="333399"/>
                        </a:solidFill>
                        <a:latin typeface="Calibri"/>
                        <a:cs typeface="Calibri"/>
                      </a:endParaRP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0.999</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68734413"/>
              </p:ext>
            </p:extLst>
          </p:nvPr>
        </p:nvGraphicFramePr>
        <p:xfrm>
          <a:off x="6248400" y="1350313"/>
          <a:ext cx="1298575" cy="1346199"/>
        </p:xfrm>
        <a:graphic>
          <a:graphicData uri="http://schemas.openxmlformats.org/drawingml/2006/table">
            <a:tbl>
              <a:tblPr firstRow="1" bandRow="1">
                <a:tableStyleId>{10A1B5D5-9B99-4C35-A422-299274C87663}</a:tableStyleId>
              </a:tblPr>
              <a:tblGrid>
                <a:gridCol w="536762">
                  <a:extLst>
                    <a:ext uri="{9D8B030D-6E8A-4147-A177-3AD203B41FA5}">
                      <a16:colId xmlns:a16="http://schemas.microsoft.com/office/drawing/2014/main" val="20000"/>
                    </a:ext>
                  </a:extLst>
                </a:gridCol>
                <a:gridCol w="761813">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P(E)</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0.002</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-e</a:t>
                      </a:r>
                      <a:endParaRPr lang="en-US" sz="1800" dirty="0">
                        <a:solidFill>
                          <a:srgbClr val="333399"/>
                        </a:solidFill>
                        <a:latin typeface="Calibri"/>
                        <a:cs typeface="Calibri"/>
                      </a:endParaRP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2">
                        <a:lumMod val="60000"/>
                        <a:lumOff val="40000"/>
                      </a:schemeClr>
                    </a:solidFill>
                  </a:tcPr>
                </a:tc>
                <a:tc>
                  <a:txBody>
                    <a:bodyPr/>
                    <a:lstStyle/>
                    <a:p>
                      <a:pPr algn="ctr"/>
                      <a:r>
                        <a:rPr lang="en-US" sz="1800" dirty="0">
                          <a:solidFill>
                            <a:srgbClr val="333399"/>
                          </a:solidFill>
                          <a:latin typeface="Calibri"/>
                          <a:cs typeface="Calibri"/>
                        </a:rPr>
                        <a:t>0.998</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362184611"/>
              </p:ext>
            </p:extLst>
          </p:nvPr>
        </p:nvGraphicFramePr>
        <p:xfrm>
          <a:off x="8686800" y="3165132"/>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425312033"/>
              </p:ext>
            </p:extLst>
          </p:nvPr>
        </p:nvGraphicFramePr>
        <p:xfrm>
          <a:off x="762000" y="2923054"/>
          <a:ext cx="19812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17893">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P(J|A)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385262832"/>
              </p:ext>
            </p:extLst>
          </p:nvPr>
        </p:nvGraphicFramePr>
        <p:xfrm>
          <a:off x="6248400" y="2923054"/>
          <a:ext cx="20574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61309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P(M|A)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4" name="Oval 4"/>
          <p:cNvSpPr>
            <a:spLocks noChangeArrowheads="1"/>
          </p:cNvSpPr>
          <p:nvPr/>
        </p:nvSpPr>
        <p:spPr bwMode="auto">
          <a:xfrm>
            <a:off x="3169018"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5" name="Oval 4"/>
          <p:cNvSpPr>
            <a:spLocks noChangeArrowheads="1"/>
          </p:cNvSpPr>
          <p:nvPr/>
        </p:nvSpPr>
        <p:spPr bwMode="auto">
          <a:xfrm>
            <a:off x="5277150"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6" name="Oval 4"/>
          <p:cNvSpPr>
            <a:spLocks noChangeArrowheads="1"/>
          </p:cNvSpPr>
          <p:nvPr/>
        </p:nvSpPr>
        <p:spPr bwMode="auto">
          <a:xfrm>
            <a:off x="4266497" y="2484872"/>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7" name="Oval 4"/>
          <p:cNvSpPr>
            <a:spLocks noChangeArrowheads="1"/>
          </p:cNvSpPr>
          <p:nvPr/>
        </p:nvSpPr>
        <p:spPr bwMode="auto">
          <a:xfrm>
            <a:off x="5388742"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9" name="Oval 4"/>
          <p:cNvSpPr>
            <a:spLocks noChangeArrowheads="1"/>
          </p:cNvSpPr>
          <p:nvPr/>
        </p:nvSpPr>
        <p:spPr bwMode="auto">
          <a:xfrm>
            <a:off x="3333449"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31" name="AutoShape 6"/>
          <p:cNvCxnSpPr>
            <a:cxnSpLocks noChangeShapeType="1"/>
            <a:stCxn id="26" idx="5"/>
            <a:endCxn id="27" idx="1"/>
          </p:cNvCxnSpPr>
          <p:nvPr/>
        </p:nvCxnSpPr>
        <p:spPr bwMode="auto">
          <a:xfrm>
            <a:off x="4916905" y="3135280"/>
            <a:ext cx="583429"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2" name="AutoShape 6"/>
          <p:cNvCxnSpPr>
            <a:cxnSpLocks noChangeShapeType="1"/>
            <a:stCxn id="26" idx="3"/>
            <a:endCxn id="29" idx="7"/>
          </p:cNvCxnSpPr>
          <p:nvPr/>
        </p:nvCxnSpPr>
        <p:spPr bwMode="auto">
          <a:xfrm flipH="1">
            <a:off x="3983857" y="3135280"/>
            <a:ext cx="394232"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3" name="AutoShape 6"/>
          <p:cNvCxnSpPr>
            <a:cxnSpLocks noChangeShapeType="1"/>
            <a:stCxn id="25" idx="3"/>
            <a:endCxn id="26" idx="7"/>
          </p:cNvCxnSpPr>
          <p:nvPr/>
        </p:nvCxnSpPr>
        <p:spPr bwMode="auto">
          <a:xfrm flipH="1">
            <a:off x="4916905" y="2023413"/>
            <a:ext cx="471837"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4" name="AutoShape 6"/>
          <p:cNvCxnSpPr>
            <a:cxnSpLocks noChangeShapeType="1"/>
            <a:stCxn id="24" idx="5"/>
            <a:endCxn id="26" idx="1"/>
          </p:cNvCxnSpPr>
          <p:nvPr/>
        </p:nvCxnSpPr>
        <p:spPr bwMode="auto">
          <a:xfrm>
            <a:off x="3819426" y="2023413"/>
            <a:ext cx="558663"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3" name="Picture 2" descr="TP_tmp.png"/>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09600" y="5257800"/>
            <a:ext cx="4267200" cy="430635"/>
          </a:xfrm>
          <a:prstGeom prst="rect">
            <a:avLst/>
          </a:prstGeom>
        </p:spPr>
      </p:pic>
      <p:pic>
        <p:nvPicPr>
          <p:cNvPr id="7" name="Picture 6" descr="TP_tmp.pn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304800" y="5791200"/>
            <a:ext cx="8197144" cy="39034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8" name="Picture 7" descr="TP_tmp.png"/>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457200" y="6324600"/>
            <a:ext cx="4896995" cy="283884"/>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Tree>
    <p:extLst>
      <p:ext uri="{BB962C8B-B14F-4D97-AF65-F5344CB8AC3E}">
        <p14:creationId xmlns:p14="http://schemas.microsoft.com/office/powerpoint/2010/main" val="76010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6400800" y="1447800"/>
            <a:ext cx="54102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en-US" sz="2800" dirty="0">
                <a:latin typeface="Calibri"/>
                <a:ea typeface="ＭＳ Ｐゴシック" pitchFamily="34" charset="-128"/>
                <a:cs typeface="Calibri"/>
              </a:rPr>
              <a:t>Examples:</a:t>
            </a:r>
          </a:p>
          <a:p>
            <a:pPr lvl="8">
              <a:lnSpc>
                <a:spcPct val="90000"/>
              </a:lnSpc>
            </a:pPr>
            <a:endParaRPr lang="en-US" sz="1000" dirty="0">
              <a:latin typeface="Calibri"/>
              <a:cs typeface="Calibri"/>
            </a:endParaRPr>
          </a:p>
          <a:p>
            <a:pPr lvl="1">
              <a:lnSpc>
                <a:spcPct val="90000"/>
              </a:lnSpc>
            </a:pPr>
            <a:r>
              <a:rPr lang="en-US" sz="2400" dirty="0">
                <a:latin typeface="Calibri"/>
                <a:cs typeface="Calibri"/>
              </a:rPr>
              <a:t>Posterior probability</a:t>
            </a:r>
          </a:p>
          <a:p>
            <a:pPr lvl="1">
              <a:lnSpc>
                <a:spcPct val="90000"/>
              </a:lnSpc>
            </a:pPr>
            <a:endParaRPr lang="en-US" sz="2400" dirty="0">
              <a:latin typeface="Calibri"/>
              <a:cs typeface="Calibri"/>
            </a:endParaRPr>
          </a:p>
          <a:p>
            <a:pPr lvl="1">
              <a:lnSpc>
                <a:spcPct val="90000"/>
              </a:lnSpc>
            </a:pPr>
            <a:endParaRPr lang="en-US" sz="2400" dirty="0">
              <a:latin typeface="Calibri"/>
              <a:cs typeface="Calibri"/>
            </a:endParaRPr>
          </a:p>
          <a:p>
            <a:pPr lvl="1">
              <a:lnSpc>
                <a:spcPct val="90000"/>
              </a:lnSpc>
            </a:pPr>
            <a:r>
              <a:rPr lang="en-US" sz="2400" dirty="0">
                <a:latin typeface="Calibri"/>
                <a:cs typeface="Calibri"/>
              </a:rPr>
              <a:t>Most likely explanation:</a:t>
            </a:r>
          </a:p>
          <a:p>
            <a:pPr lvl="1">
              <a:lnSpc>
                <a:spcPct val="90000"/>
              </a:lnSpc>
            </a:pPr>
            <a:endParaRPr lang="en-US" sz="2400" dirty="0">
              <a:latin typeface="Calibri"/>
              <a:cs typeface="Calibri"/>
            </a:endParaRPr>
          </a:p>
          <a:p>
            <a:pPr lvl="1">
              <a:lnSpc>
                <a:spcPct val="90000"/>
              </a:lnSpc>
            </a:pPr>
            <a:endParaRPr lang="en-US" sz="2400" dirty="0">
              <a:latin typeface="Calibri"/>
              <a:cs typeface="Calibri"/>
            </a:endParaRPr>
          </a:p>
          <a:p>
            <a:pPr lvl="1">
              <a:lnSpc>
                <a:spcPct val="90000"/>
              </a:lnSpc>
            </a:pPr>
            <a:endParaRPr lang="en-US" sz="2400" dirty="0">
              <a:latin typeface="Calibri"/>
              <a:cs typeface="Calibri"/>
            </a:endParaRPr>
          </a:p>
        </p:txBody>
      </p:sp>
      <p:sp>
        <p:nvSpPr>
          <p:cNvPr id="19457" name="Rectangle 2"/>
          <p:cNvSpPr>
            <a:spLocks noGrp="1" noChangeArrowheads="1"/>
          </p:cNvSpPr>
          <p:nvPr>
            <p:ph type="title"/>
          </p:nvPr>
        </p:nvSpPr>
        <p:spPr/>
        <p:txBody>
          <a:bodyPr/>
          <a:lstStyle/>
          <a:p>
            <a:r>
              <a:rPr lang="en-US">
                <a:latin typeface="Calibri"/>
                <a:ea typeface="ＭＳ Ｐゴシック" pitchFamily="34" charset="-128"/>
                <a:cs typeface="Calibri"/>
              </a:rPr>
              <a:t>Inference</a:t>
            </a:r>
          </a:p>
        </p:txBody>
      </p:sp>
      <p:sp>
        <p:nvSpPr>
          <p:cNvPr id="19458" name="Rectangle 3"/>
          <p:cNvSpPr>
            <a:spLocks noGrp="1" noChangeArrowheads="1"/>
          </p:cNvSpPr>
          <p:nvPr>
            <p:ph idx="1"/>
          </p:nvPr>
        </p:nvSpPr>
        <p:spPr>
          <a:xfrm>
            <a:off x="457200" y="1447800"/>
            <a:ext cx="5410200" cy="4525963"/>
          </a:xfrm>
        </p:spPr>
        <p:txBody>
          <a:bodyPr/>
          <a:lstStyle/>
          <a:p>
            <a:pPr>
              <a:lnSpc>
                <a:spcPct val="90000"/>
              </a:lnSpc>
            </a:pPr>
            <a:r>
              <a:rPr lang="en-US" sz="2800" dirty="0">
                <a:latin typeface="Calibri"/>
                <a:ea typeface="ＭＳ Ｐゴシック" pitchFamily="34" charset="-128"/>
                <a:cs typeface="Calibri"/>
              </a:rPr>
              <a:t>Inference: calculating some useful quantity from a joint probability distribution</a:t>
            </a:r>
          </a:p>
          <a:p>
            <a:pPr lvl="8">
              <a:lnSpc>
                <a:spcPct val="90000"/>
              </a:lnSpc>
            </a:pPr>
            <a:endParaRPr lang="en-US" sz="1600" dirty="0">
              <a:latin typeface="Calibri"/>
              <a:ea typeface="ＭＳ Ｐゴシック" pitchFamily="34" charset="-128"/>
              <a:cs typeface="Calibri"/>
            </a:endParaRPr>
          </a:p>
          <a:p>
            <a:pPr lvl="1">
              <a:lnSpc>
                <a:spcPct val="90000"/>
              </a:lnSpc>
            </a:pPr>
            <a:endParaRPr lang="en-US" sz="2400" dirty="0">
              <a:latin typeface="Calibri"/>
              <a:ea typeface="ＭＳ Ｐゴシック" pitchFamily="34" charset="-128"/>
              <a:cs typeface="Calibri"/>
            </a:endParaRPr>
          </a:p>
          <a:p>
            <a:pPr lvl="1">
              <a:lnSpc>
                <a:spcPct val="90000"/>
              </a:lnSpc>
            </a:pPr>
            <a:endParaRPr lang="en-US" sz="2400" dirty="0">
              <a:latin typeface="Calibri"/>
              <a:ea typeface="ＭＳ Ｐゴシック" pitchFamily="34" charset="-128"/>
              <a:cs typeface="Calibri"/>
            </a:endParaRPr>
          </a:p>
        </p:txBody>
      </p:sp>
      <p:pic>
        <p:nvPicPr>
          <p:cNvPr id="19459" name="Picture 15"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667000"/>
            <a:ext cx="37338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0" name="Picture 16" descr="txp_fi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886200"/>
            <a:ext cx="4413250"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4367513"/>
            <a:ext cx="10285809" cy="2477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Tree>
    <p:extLst>
      <p:ext uri="{BB962C8B-B14F-4D97-AF65-F5344CB8AC3E}">
        <p14:creationId xmlns:p14="http://schemas.microsoft.com/office/powerpoint/2010/main" val="4233289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445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45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0" grpId="0" animBg="1"/>
      <p:bldP spid="18447" grpId="0"/>
      <p:bldP spid="17"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latin typeface="Calibri"/>
                <a:ea typeface="ＭＳ Ｐゴシック" pitchFamily="34" charset="-128"/>
                <a:cs typeface="Calibri"/>
              </a:rPr>
              <a:t>Inference by Enumeration in Bayes’ Net</a:t>
            </a:r>
          </a:p>
        </p:txBody>
      </p:sp>
      <p:sp>
        <p:nvSpPr>
          <p:cNvPr id="20482" name="Rectangle 3"/>
          <p:cNvSpPr>
            <a:spLocks noGrp="1" noChangeArrowheads="1"/>
          </p:cNvSpPr>
          <p:nvPr>
            <p:ph idx="1"/>
          </p:nvPr>
        </p:nvSpPr>
        <p:spPr>
          <a:xfrm>
            <a:off x="304800" y="1219200"/>
            <a:ext cx="7391400" cy="4729164"/>
          </a:xfrm>
        </p:spPr>
        <p:txBody>
          <a:bodyPr/>
          <a:lstStyle/>
          <a:p>
            <a:r>
              <a:rPr lang="en-US" sz="2400" dirty="0">
                <a:latin typeface="Calibri"/>
                <a:ea typeface="ＭＳ Ｐゴシック" pitchFamily="34" charset="-128"/>
                <a:cs typeface="Calibri"/>
              </a:rPr>
              <a:t>Given unlimited time, inference in BNs is easy</a:t>
            </a:r>
          </a:p>
          <a:p>
            <a:pPr lvl="7"/>
            <a:endParaRPr lang="en-US" sz="500" dirty="0">
              <a:latin typeface="Calibri"/>
              <a:ea typeface="ＭＳ Ｐゴシック" pitchFamily="34" charset="-128"/>
              <a:cs typeface="Calibri"/>
            </a:endParaRPr>
          </a:p>
        </p:txBody>
      </p:sp>
      <p:sp>
        <p:nvSpPr>
          <p:cNvPr id="19" name="Oval 4"/>
          <p:cNvSpPr>
            <a:spLocks noChangeArrowheads="1"/>
          </p:cNvSpPr>
          <p:nvPr/>
        </p:nvSpPr>
        <p:spPr bwMode="auto">
          <a:xfrm>
            <a:off x="8360174" y="1303999"/>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0" name="Oval 4"/>
          <p:cNvSpPr>
            <a:spLocks noChangeArrowheads="1"/>
          </p:cNvSpPr>
          <p:nvPr/>
        </p:nvSpPr>
        <p:spPr bwMode="auto">
          <a:xfrm>
            <a:off x="10468306" y="1303999"/>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1" name="Oval 4"/>
          <p:cNvSpPr>
            <a:spLocks noChangeArrowheads="1"/>
          </p:cNvSpPr>
          <p:nvPr/>
        </p:nvSpPr>
        <p:spPr bwMode="auto">
          <a:xfrm>
            <a:off x="9457653" y="2415866"/>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2" name="Oval 4"/>
          <p:cNvSpPr>
            <a:spLocks noChangeArrowheads="1"/>
          </p:cNvSpPr>
          <p:nvPr/>
        </p:nvSpPr>
        <p:spPr bwMode="auto">
          <a:xfrm>
            <a:off x="10583206" y="3670658"/>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3" name="Oval 4"/>
          <p:cNvSpPr>
            <a:spLocks noChangeArrowheads="1"/>
          </p:cNvSpPr>
          <p:nvPr/>
        </p:nvSpPr>
        <p:spPr bwMode="auto">
          <a:xfrm>
            <a:off x="8527913" y="3670658"/>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24" name="AutoShape 6"/>
          <p:cNvCxnSpPr>
            <a:cxnSpLocks noChangeShapeType="1"/>
            <a:endCxn id="22" idx="1"/>
          </p:cNvCxnSpPr>
          <p:nvPr/>
        </p:nvCxnSpPr>
        <p:spPr bwMode="auto">
          <a:xfrm>
            <a:off x="10111369" y="3072138"/>
            <a:ext cx="583429"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5" name="AutoShape 6"/>
          <p:cNvCxnSpPr>
            <a:cxnSpLocks noChangeShapeType="1"/>
            <a:endCxn id="23" idx="7"/>
          </p:cNvCxnSpPr>
          <p:nvPr/>
        </p:nvCxnSpPr>
        <p:spPr bwMode="auto">
          <a:xfrm flipH="1">
            <a:off x="9178321" y="3072138"/>
            <a:ext cx="394232" cy="71011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6" name="AutoShape 6"/>
          <p:cNvCxnSpPr>
            <a:cxnSpLocks noChangeShapeType="1"/>
            <a:stCxn id="20" idx="3"/>
            <a:endCxn id="21" idx="7"/>
          </p:cNvCxnSpPr>
          <p:nvPr/>
        </p:nvCxnSpPr>
        <p:spPr bwMode="auto">
          <a:xfrm flipH="1">
            <a:off x="10108061" y="1954407"/>
            <a:ext cx="471837"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7" name="AutoShape 6"/>
          <p:cNvCxnSpPr>
            <a:cxnSpLocks noChangeShapeType="1"/>
            <a:stCxn id="19" idx="5"/>
            <a:endCxn id="21" idx="1"/>
          </p:cNvCxnSpPr>
          <p:nvPr/>
        </p:nvCxnSpPr>
        <p:spPr bwMode="auto">
          <a:xfrm>
            <a:off x="9010582" y="1954407"/>
            <a:ext cx="558663" cy="573051"/>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14600"/>
            <a:ext cx="2362200" cy="370345"/>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438400"/>
            <a:ext cx="3048000" cy="407133"/>
          </a:xfrm>
          <a:prstGeom prst="rect">
            <a:avLst/>
          </a:prstGeom>
        </p:spPr>
      </p:pic>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3352800"/>
            <a:ext cx="3390249" cy="726482"/>
          </a:xfrm>
          <a:prstGeom prst="rect">
            <a:avLst/>
          </a:prstGeom>
        </p:spPr>
      </p:pic>
      <p:pic>
        <p:nvPicPr>
          <p:cNvPr id="7" name="Picture 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4419600"/>
            <a:ext cx="6324600" cy="765759"/>
          </a:xfrm>
          <a:prstGeom prst="rect">
            <a:avLst/>
          </a:prstGeom>
        </p:spPr>
      </p:pic>
      <p:pic>
        <p:nvPicPr>
          <p:cNvPr id="8" name="Picture 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486400"/>
            <a:ext cx="12192000" cy="7089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 Zoo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143000"/>
            <a:ext cx="8305800" cy="5682447"/>
          </a:xfrm>
          <a:prstGeom prst="rect">
            <a:avLst/>
          </a:prstGeom>
        </p:spPr>
      </p:pic>
    </p:spTree>
    <p:extLst>
      <p:ext uri="{BB962C8B-B14F-4D97-AF65-F5344CB8AC3E}">
        <p14:creationId xmlns:p14="http://schemas.microsoft.com/office/powerpoint/2010/main" val="26503401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0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r)&#10;\]&#10;\end{document}&#10;"/>
  <p:tag name="FILENAME" val="txp_fig"/>
  <p:tag name="FORMAT" val="pngmono"/>
  <p:tag name="RES" val="1200"/>
  <p:tag name="BLEND" val="0"/>
  <p:tag name="TRANSPARENT" val="0"/>
  <p:tag name="TBUG" val="0"/>
  <p:tag name="ALLOWFS" val="0"/>
  <p:tag name="ORIGWIDTH" val="93"/>
  <p:tag name="PICTUREFILESIZE" val="3983"/>
</p:tagLst>
</file>

<file path=ppt/tags/tag10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10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L)&#10;\]&#10;\end{document}&#10;"/>
  <p:tag name="FILENAME" val="txp_fig"/>
  <p:tag name="FORMAT" val="pngmono"/>
  <p:tag name="RES" val="1200"/>
  <p:tag name="BLEND" val="0"/>
  <p:tag name="TRANSPARENT" val="0"/>
  <p:tag name="TBUG" val="0"/>
  <p:tag name="ALLOWFS" val="0"/>
  <p:tag name="ORIGWIDTH" val="85"/>
  <p:tag name="PICTUREFILESIZE" val="4016"/>
</p:tagLst>
</file>

<file path=ppt/tags/tag10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r)&#10;\]&#10;\end{document}&#10;"/>
  <p:tag name="FILENAME" val="txp_fig"/>
  <p:tag name="FORMAT" val="pngmono"/>
  <p:tag name="RES" val="1200"/>
  <p:tag name="BLEND" val="0"/>
  <p:tag name="TRANSPARENT" val="0"/>
  <p:tag name="TBUG" val="0"/>
  <p:tag name="ALLOWFS" val="0"/>
  <p:tag name="ORIGWIDTH" val="93"/>
  <p:tag name="PICTUREFILESIZE" val="3983"/>
</p:tagLst>
</file>

<file path=ppt/tags/tag10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0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10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10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10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10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1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1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1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1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1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1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1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1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1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1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1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1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Q| E_1 = e_1, \ldots E_k = e_k)&#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7"/>
  <p:tag name="PICTUREFILESIZE" val="10092"/>
</p:tagLst>
</file>

<file path=ppt/tags/tag1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10;\times \frac{1}{Z}&#10;\]&#10;\end{document}"/>
  <p:tag name="FILENAME" val="TP_tmp"/>
  <p:tag name="FORMAT" val="png16m"/>
  <p:tag name="RES" val="1200"/>
  <p:tag name="BLEND" val="0"/>
  <p:tag name="TRANSPARENT" val="0"/>
  <p:tag name="TBUG" val="0"/>
  <p:tag name="ALLOWFS" val="0"/>
  <p:tag name="ORIGWIDTH" val="16"/>
  <p:tag name="PICTUREFILESIZE" val="2366"/>
</p:tagLst>
</file>

<file path=ppt/tags/tag1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B |j,m) \propto P(B, j, m)&#10;$&#10;\end{document}&#10;"/>
  <p:tag name="FILENAME" val="txp_fig"/>
  <p:tag name="FORMAT" val="pngmono"/>
  <p:tag name="RES" val="1200"/>
  <p:tag name="BLEND" val="0"/>
  <p:tag name="TRANSPARENT" val="0"/>
  <p:tag name="TBUG" val="0"/>
  <p:tag name="ALLOWFS" val="0"/>
  <p:tag name="ORIGWIDTH" val="219"/>
  <p:tag name="PICTUREFILESIZE" val="11117"/>
</p:tagLst>
</file>

<file path=ppt/tags/tag1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B,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7"/>
  <p:tag name="PICTUREFILESIZE" val="5473"/>
</p:tagLst>
</file>

<file path=ppt/tags/tag1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j|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5"/>
  <p:tag name="PICTUREFILESIZE" val="3933"/>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13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m|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3"/>
  <p:tag name="PICTUREFILESIZE" val="4455"/>
</p:tagLst>
</file>

<file path=ppt/tags/tag1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 |j,m) \propto P(B, j, m)&#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19"/>
  <p:tag name="PICTUREFILESIZE" val="11117"/>
</p:tagLst>
</file>

<file path=ppt/tags/tag1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B,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7"/>
  <p:tag name="PICTUREFILESIZE" val="5473"/>
</p:tagLst>
</file>

<file path=ppt/tags/tag13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j|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5"/>
  <p:tag name="PICTUREFILESIZE" val="3933"/>
</p:tagLst>
</file>

<file path=ppt/tags/tag13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m|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3"/>
  <p:tag name="PICTUREFILESIZE" val="4455"/>
</p:tagLst>
</file>

<file path=ppt/tags/tag13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3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13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um&#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
  <p:tag name="PICTUREFILESIZE" val="1827"/>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14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B,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7"/>
  <p:tag name="PICTUREFILESIZE" val="5473"/>
</p:tagLst>
</file>

<file path=ppt/tags/tag14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j|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5"/>
  <p:tag name="PICTUREFILESIZE" val="3933"/>
</p:tagLst>
</file>

<file path=ppt/tags/tag14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m|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3"/>
  <p:tag name="PICTUREFILESIZE" val="4455"/>
</p:tagLst>
</file>

<file path=ppt/tags/tag14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A | B, E)&#10;\]&#10;\end{document}&#10;"/>
  <p:tag name="FILENAME" val="txp_fig"/>
  <p:tag name="FORMAT" val="pngmono"/>
  <p:tag name="RES" val="1200"/>
  <p:tag name="BLEND" val="0"/>
  <p:tag name="TRANSPARENT" val="0"/>
  <p:tag name="TBUG" val="0"/>
  <p:tag name="ALLOWFS" val="0"/>
  <p:tag name="ORIGWIDTH" val="143"/>
  <p:tag name="PICTUREFILESIZE" val="7958"/>
</p:tagLst>
</file>

<file path=ppt/tags/tag14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4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4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4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4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14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um&#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
  <p:tag name="PICTUREFILESIZE" val="1827"/>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15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15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 |j,m)&#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3"/>
  <p:tag name="PICTUREFILESIZE" val="5709"/>
</p:tagLst>
</file>

<file path=ppt/tags/tag15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5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5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5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5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5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E | B)&#10;\]&#10;\end{document}&#10;"/>
  <p:tag name="FILENAME" val="txp_fig"/>
  <p:tag name="FORMAT" val="pngmono"/>
  <p:tag name="RES" val="1200"/>
  <p:tag name="BLEND" val="0"/>
  <p:tag name="TRANSPARENT" val="0"/>
  <p:tag name="TBUG" val="0"/>
  <p:tag name="ALLOWFS" val="0"/>
  <p:tag name="ORIGWIDTH" val="119"/>
  <p:tag name="PICTUREFILESIZE" val="6808"/>
</p:tagLst>
</file>

<file path=ppt/tags/tag15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10;\]&#10;\end{document}&#10;"/>
  <p:tag name="FILENAME" val="txp_fig"/>
  <p:tag name="FORMAT" val="pngmono"/>
  <p:tag name="RES" val="1200"/>
  <p:tag name="BLEND" val="0"/>
  <p:tag name="TRANSPARENT" val="0"/>
  <p:tag name="TBUG" val="0"/>
  <p:tag name="ALLOWFS" val="0"/>
  <p:tag name="ORIGWIDTH" val="93"/>
  <p:tag name="PICTUREFILESIZE" val="5673"/>
</p:tagLst>
</file>

<file path=ppt/tags/tag15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10;\]&#10;\end{document}&#10;"/>
  <p:tag name="FILENAME" val="txp_fig"/>
  <p:tag name="FORMAT" val="pngmono"/>
  <p:tag name="RES" val="1200"/>
  <p:tag name="BLEND" val="0"/>
  <p:tag name="TRANSPARENT" val="0"/>
  <p:tag name="TBUG" val="0"/>
  <p:tag name="ALLOWFS" val="0"/>
  <p:tag name="ORIGWIDTH" val="93"/>
  <p:tag name="PICTUREFILESIZE" val="5673"/>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16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6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10;\]&#10;\end{document}&#10;"/>
  <p:tag name="FILENAME" val="txp_fig"/>
  <p:tag name="FORMAT" val="pngmono"/>
  <p:tag name="RES" val="1200"/>
  <p:tag name="BLEND" val="0"/>
  <p:tag name="TRANSPARENT" val="0"/>
  <p:tag name="TBUG" val="0"/>
  <p:tag name="ALLOWFS" val="0"/>
  <p:tag name="ORIGWIDTH" val="93"/>
  <p:tag name="PICTUREFILESIZE" val="5673"/>
</p:tagLst>
</file>

<file path=ppt/tags/tag16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6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B)&#10;\]&#10;\end{document}&#10;"/>
  <p:tag name="FILENAME" val="txp_fig"/>
  <p:tag name="FORMAT" val="pngmono"/>
  <p:tag name="RES" val="1200"/>
  <p:tag name="BLEND" val="0"/>
  <p:tag name="TRANSPARENT" val="0"/>
  <p:tag name="TBUG" val="0"/>
  <p:tag name="ALLOWFS" val="0"/>
  <p:tag name="ORIGWIDTH" val="96"/>
  <p:tag name="PICTUREFILESIZE" val="5600"/>
</p:tagLst>
</file>

<file path=ppt/tags/tag16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a,B)&#10;\]&#10;\end{document}&#10;"/>
  <p:tag name="FILENAME" val="txp_fig"/>
  <p:tag name="FORMAT" val="pngmono"/>
  <p:tag name="RES" val="1200"/>
  <p:tag name="BLEND" val="0"/>
  <p:tag name="TRANSPARENT" val="0"/>
  <p:tag name="TBUG" val="0"/>
  <p:tag name="ALLOWFS" val="0"/>
  <p:tag name="ORIGWIDTH" val="71"/>
  <p:tag name="PICTUREFILESIZE" val="4242"/>
</p:tagLst>
</file>

<file path=ppt/tags/tag16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A|B)&#10;\]&#10;\end{document}&#10;"/>
  <p:tag name="FILENAME" val="txp_fig"/>
  <p:tag name="FORMAT" val="pngmono"/>
  <p:tag name="RES" val="1200"/>
  <p:tag name="BLEND" val="0"/>
  <p:tag name="TRANSPARENT" val="0"/>
  <p:tag name="TBUG" val="0"/>
  <p:tag name="ALLOWFS" val="0"/>
  <p:tag name="ORIGWIDTH" val="72"/>
  <p:tag name="PICTUREFILESIZE" val="4210"/>
</p:tagLst>
</file>

<file path=ppt/tags/tag16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B)&#10;\]&#10;\end{document}&#10;"/>
  <p:tag name="FILENAME" val="txp_fig"/>
  <p:tag name="FORMAT" val="pngmono"/>
  <p:tag name="RES" val="1200"/>
  <p:tag name="BLEND" val="0"/>
  <p:tag name="TRANSPARENT" val="0"/>
  <p:tag name="TBUG" val="0"/>
  <p:tag name="ALLOWFS" val="0"/>
  <p:tag name="ORIGWIDTH" val="51"/>
  <p:tag name="PICTUREFILESIZE" val="3090"/>
</p:tagLst>
</file>

<file path=ppt/tags/tag16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B | a)&#10;\]&#10;\end{document}&#10;"/>
  <p:tag name="FILENAME" val="txp_fig"/>
  <p:tag name="FORMAT" val="pngmono"/>
  <p:tag name="RES" val="1200"/>
  <p:tag name="BLEND" val="0"/>
  <p:tag name="TRANSPARENT" val="0"/>
  <p:tag name="TBUG" val="0"/>
  <p:tag name="ALLOWFS" val="0"/>
  <p:tag name="ORIGWIDTH" val="67"/>
  <p:tag name="PICTUREFILESIZE" val="4160"/>
</p:tagLst>
</file>

<file path=ppt/tags/tag1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Query:  $P(X_3 | Y_1 = y_1, Y_2 = y_2, Y_3 = y_3)$&#10;&#10;\end{document}"/>
  <p:tag name="FILENAME" val="TP_tmp"/>
  <p:tag name="FORMAT" val="png16m"/>
  <p:tag name="RES" val="1200"/>
  <p:tag name="BLEND" val="0"/>
  <p:tag name="TRANSPARENT" val="0"/>
  <p:tag name="TBUG" val="0"/>
  <p:tag name="ALLOWFS" val="0"/>
  <p:tag name="ORIGWIDTH" val="172"/>
  <p:tag name="PICTUREFILESIZE" val="10063"/>
</p:tagLst>
</file>

<file path=ppt/tags/tag1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17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1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3$&#10;\end{document}"/>
  <p:tag name="FILENAME" val="TP_tmp"/>
  <p:tag name="FORMAT" val="png16m"/>
  <p:tag name="RES" val="1200"/>
  <p:tag name="BLEND" val="0"/>
  <p:tag name="TRANSPARENT" val="1"/>
  <p:tag name="TBUG" val="0"/>
  <p:tag name="ALLOWFS" val="0"/>
  <p:tag name="ORIGWIDTH" val="13"/>
  <p:tag name="PICTUREFILESIZE" val="1635"/>
</p:tagLst>
</file>

<file path=ppt/tags/tag17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17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1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10;\end{document}"/>
  <p:tag name="FILENAME" val="TP_tmp"/>
  <p:tag name="FORMAT" val="png16m"/>
  <p:tag name="RES" val="1200"/>
  <p:tag name="BLEND" val="0"/>
  <p:tag name="TRANSPARENT" val="1"/>
  <p:tag name="TBUG" val="0"/>
  <p:tag name="ALLOWFS" val="0"/>
  <p:tag name="ORIGWIDTH" val="11"/>
  <p:tag name="PICTUREFILESIZE" val="1398"/>
</p:tagLst>
</file>

<file path=ppt/tags/tag1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1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17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17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18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18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n-1}$&#10;\end{document}"/>
  <p:tag name="FILENAME" val="TP_tmp"/>
  <p:tag name="FORMAT" val="png16m"/>
  <p:tag name="RES" val="1200"/>
  <p:tag name="BLEND" val="0"/>
  <p:tag name="TRANSPARENT" val="1"/>
  <p:tag name="TBUG" val="0"/>
  <p:tag name="ALLOWFS" val="0"/>
  <p:tag name="ORIGWIDTH" val="24"/>
  <p:tag name="PICTUREFILESIZE" val="1842"/>
</p:tagLst>
</file>

<file path=ppt/tags/tag1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n-1}$&#10;\end{document}"/>
  <p:tag name="FILENAME" val="TP_tmp"/>
  <p:tag name="FORMAT" val="png16m"/>
  <p:tag name="RES" val="1200"/>
  <p:tag name="BLEND" val="0"/>
  <p:tag name="TRANSPARENT" val="1"/>
  <p:tag name="TBUG" val="0"/>
  <p:tag name="ALLOWFS" val="0"/>
  <p:tag name="ORIGWIDTH" val="21"/>
  <p:tag name="PICTUREFILESIZE" val="1599"/>
</p:tagLst>
</file>

<file path=ppt/tags/tag18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n$&#10;\end{document}"/>
  <p:tag name="FILENAME" val="TP_tmp"/>
  <p:tag name="FORMAT" val="png16m"/>
  <p:tag name="RES" val="1200"/>
  <p:tag name="BLEND" val="0"/>
  <p:tag name="TRANSPARENT" val="1"/>
  <p:tag name="TBUG" val="0"/>
  <p:tag name="ALLOWFS" val="0"/>
  <p:tag name="ORIGWIDTH" val="12"/>
  <p:tag name="PICTUREFILESIZE" val="1395"/>
</p:tagLst>
</file>

<file path=ppt/tags/tag18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n$&#10;\end{document}"/>
  <p:tag name="FILENAME" val="TP_tmp"/>
  <p:tag name="FORMAT" val="png16m"/>
  <p:tag name="RES" val="1200"/>
  <p:tag name="BLEND" val="0"/>
  <p:tag name="TRANSPARENT" val="1"/>
  <p:tag name="TBUG" val="0"/>
  <p:tag name="ALLOWFS" val="0"/>
  <p:tag name="ORIGWIDTH" val="14"/>
  <p:tag name="PICTUREFILESIZE" val="1590"/>
</p:tagLst>
</file>

<file path=ppt/tags/tag18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10;(x_1 \vee x_2 \vee \neg x_3)&#10;\wedge &#10;(\neg x_1 \vee x_3 \vee \neg x_4)&#10;\wedge&#10;(x_2 \vee \neg x_2 \vee x_4)&#10;\wedge&#10;(\neg x_3 \vee \neg x_4 \vee \neg x_5)&#10;\wedge&#10;(x_2 \vee x_5 \vee x_7)&#10;\wedge&#10;(x_4 \vee x_5 \vee x_6)&#10;\wedge&#10;(\neg x_5 \vee x_6 \vee \neg x_7)&#10;\wedge&#10;(\neg x_5 \vee \neg x_6 \vee x_7)&#10;$$&#10;&#10;\end{document}"/>
  <p:tag name="FILENAME" val="TP_tmp"/>
  <p:tag name="FORMAT" val="png16m"/>
  <p:tag name="RES" val="1200"/>
  <p:tag name="BLEND" val="0"/>
  <p:tag name="TRANSPARENT" val="0"/>
  <p:tag name="TBUG" val="0"/>
  <p:tag name="ALLOWFS" val="0"/>
  <p:tag name="ORIGWIDTH" val="531"/>
  <p:tag name="PICTUREFILESIZE" val="26725"/>
</p:tagLst>
</file>

<file path=ppt/tags/tag18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X_i = 0) = P(X_i = 1) = 0.5$$&#10;\end{document}"/>
  <p:tag name="FILENAME" val="TP_tmp"/>
  <p:tag name="FORMAT" val="png16m"/>
  <p:tag name="RES" val="1200"/>
  <p:tag name="BLEND" val="0"/>
  <p:tag name="TRANSPARENT" val="0"/>
  <p:tag name="TBUG" val="0"/>
  <p:tag name="ALLOWFS" val="0"/>
  <p:tag name="ORIGWIDTH" val="131"/>
  <p:tag name="PICTUREFILESIZE" val="6506"/>
</p:tagLst>
</file>

<file path=ppt/tags/tag18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 = X_1 \vee X_2 \vee \neg X_3$$&#10;\end{document}"/>
  <p:tag name="FILENAME" val="TP_tmp"/>
  <p:tag name="FORMAT" val="png16m"/>
  <p:tag name="RES" val="1200"/>
  <p:tag name="BLEND" val="0"/>
  <p:tag name="TRANSPARENT" val="0"/>
  <p:tag name="TBUG" val="0"/>
  <p:tag name="ALLOWFS" val="0"/>
  <p:tag name="ORIGWIDTH" val="91"/>
  <p:tag name="PICTUREFILESIZE" val="4838"/>
</p:tagLst>
</file>

<file path=ppt/tags/tag18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8 = \neg X_5 \vee X_6 \vee X_7$$&#10;\end{document}"/>
  <p:tag name="FILENAME" val="TP_tmp"/>
  <p:tag name="FORMAT" val="png16m"/>
  <p:tag name="RES" val="1200"/>
  <p:tag name="BLEND" val="0"/>
  <p:tag name="TRANSPARENT" val="0"/>
  <p:tag name="TBUG" val="0"/>
  <p:tag name="ALLOWFS" val="0"/>
  <p:tag name="ORIGWIDTH" val="91"/>
  <p:tag name="PICTUREFILESIZE" val="5324"/>
</p:tagLst>
</file>

<file path=ppt/tags/tag18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2} = Y_1 \wedge Y_2 $$&#10;\end{document}"/>
  <p:tag name="FILENAME" val="TP_tmp"/>
  <p:tag name="FORMAT" val="png16m"/>
  <p:tag name="RES" val="1200"/>
  <p:tag name="BLEND" val="0"/>
  <p:tag name="TRANSPARENT" val="0"/>
  <p:tag name="TBUG" val="0"/>
  <p:tag name="ALLOWFS" val="0"/>
  <p:tag name="ORIGWIDTH" val="61"/>
  <p:tag name="PICTUREFILESIZE" val="3460"/>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19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7,8} = Y_7 \wedge Y_8 $$&#10;\end{document}"/>
  <p:tag name="FILENAME" val="TP_tmp"/>
  <p:tag name="FORMAT" val="png16m"/>
  <p:tag name="RES" val="1200"/>
  <p:tag name="BLEND" val="0"/>
  <p:tag name="TRANSPARENT" val="0"/>
  <p:tag name="TBUG" val="0"/>
  <p:tag name="ALLOWFS" val="0"/>
  <p:tag name="ORIGWIDTH" val="61"/>
  <p:tag name="PICTUREFILESIZE" val="3893"/>
</p:tagLst>
</file>

<file path=ppt/tags/tag19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5, 6, 7, 8} = Y_{5,6} \wedge Y_{7,8} $$&#10;\end{document}"/>
  <p:tag name="FILENAME" val="TP_tmp"/>
  <p:tag name="FORMAT" val="png16m"/>
  <p:tag name="RES" val="1200"/>
  <p:tag name="BLEND" val="0"/>
  <p:tag name="TRANSPARENT" val="0"/>
  <p:tag name="TBUG" val="0"/>
  <p:tag name="ALLOWFS" val="0"/>
  <p:tag name="ORIGWIDTH" val="87"/>
  <p:tag name="PICTUREFILESIZE" val="5389"/>
</p:tagLst>
</file>

<file path=ppt/tags/tag19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 2, 3, 4} = Y_{1, 2} \wedge Y_{3, 4} $$&#10;\end{document}"/>
  <p:tag name="FILENAME" val="TP_tmp"/>
  <p:tag name="FORMAT" val="png16m"/>
  <p:tag name="RES" val="1200"/>
  <p:tag name="BLEND" val="0"/>
  <p:tag name="TRANSPARENT" val="0"/>
  <p:tag name="TBUG" val="0"/>
  <p:tag name="ALLOWFS" val="0"/>
  <p:tag name="ORIGWIDTH" val="87"/>
  <p:tag name="PICTUREFILESIZE" val="4868"/>
</p:tagLst>
</file>

<file path=ppt/tags/tag19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Y_{1, 2, 3, 4} \wedge Y_{5, 6, 7, 8} $$&#10;\end{document}"/>
  <p:tag name="FILENAME" val="TP_tmp"/>
  <p:tag name="FORMAT" val="png16m"/>
  <p:tag name="RES" val="1200"/>
  <p:tag name="BLEND" val="0"/>
  <p:tag name="TRANSPARENT" val="0"/>
  <p:tag name="TBUG" val="0"/>
  <p:tag name="ALLOWFS" val="0"/>
  <p:tag name="ORIGWIDTH" val="90"/>
  <p:tag name="PICTUREFILESIZE" val="6056"/>
</p:tagLst>
</file>

<file path=ppt/tags/tag19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19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7,8}$&#10;\end{document}"/>
  <p:tag name="FILENAME" val="TP_tmp"/>
  <p:tag name="FORMAT" val="png16m"/>
  <p:tag name="RES" val="1200"/>
  <p:tag name="BLEND" val="0"/>
  <p:tag name="TRANSPARENT" val="1"/>
  <p:tag name="TBUG" val="0"/>
  <p:tag name="ALLOWFS" val="0"/>
  <p:tag name="ORIGWIDTH" val="29"/>
  <p:tag name="PICTUREFILESIZE" val="2893"/>
</p:tagLst>
</file>

<file path=ppt/tags/tag19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3,4}$&#10;\end{document}"/>
  <p:tag name="FILENAME" val="TP_tmp"/>
  <p:tag name="FORMAT" val="png16m"/>
  <p:tag name="RES" val="1200"/>
  <p:tag name="BLEND" val="0"/>
  <p:tag name="TRANSPARENT" val="1"/>
  <p:tag name="TBUG" val="0"/>
  <p:tag name="ALLOWFS" val="0"/>
  <p:tag name="ORIGWIDTH" val="30"/>
  <p:tag name="PICTUREFILESIZE" val="2514"/>
</p:tagLst>
</file>

<file path=ppt/tags/tag19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8}$&#10;\end{document}"/>
  <p:tag name="FILENAME" val="TP_tmp"/>
  <p:tag name="FORMAT" val="png16m"/>
  <p:tag name="RES" val="1200"/>
  <p:tag name="BLEND" val="0"/>
  <p:tag name="TRANSPARENT" val="1"/>
  <p:tag name="TBUG" val="0"/>
  <p:tag name="ALLOWFS" val="0"/>
  <p:tag name="ORIGWIDTH" val="17"/>
  <p:tag name="PICTUREFILESIZE" val="1960"/>
</p:tagLst>
</file>

<file path=ppt/tags/tag19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10;\end{document}"/>
  <p:tag name="FILENAME" val="TP_tmp"/>
  <p:tag name="FORMAT" val="png16m"/>
  <p:tag name="RES" val="1200"/>
  <p:tag name="BLEND" val="0"/>
  <p:tag name="TRANSPARENT" val="1"/>
  <p:tag name="TBUG" val="0"/>
  <p:tag name="ALLOWFS" val="0"/>
  <p:tag name="ORIGWIDTH" val="17"/>
  <p:tag name="PICTUREFILESIZE" val="1945"/>
</p:tagLst>
</file>

<file path=ppt/tags/tag19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4}$&#10;\end{document}"/>
  <p:tag name="FILENAME" val="TP_tmp"/>
  <p:tag name="FORMAT" val="png16m"/>
  <p:tag name="RES" val="1200"/>
  <p:tag name="BLEND" val="0"/>
  <p:tag name="TRANSPARENT" val="1"/>
  <p:tag name="TBUG" val="0"/>
  <p:tag name="ALLOWFS" val="0"/>
  <p:tag name="ORIGWIDTH" val="17"/>
  <p:tag name="PICTUREFILESIZE" val="1858"/>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a_1 \ldots a_n)&#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34"/>
  <p:tag name="PICTUREFILESIZE" val="6744"/>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W)&#10;\]&#10;\end{document}&#10;"/>
  <p:tag name="FILENAME" val="txp_fig"/>
  <p:tag name="FORMAT" val="pngmono"/>
  <p:tag name="RES" val="1200"/>
  <p:tag name="BLEND" val="0"/>
  <p:tag name="TRANSPARENT" val="0"/>
  <p:tag name="TBUG" val="0"/>
  <p:tag name="ALLOWFS" val="0"/>
  <p:tag name="ORIGWIDTH" val="79"/>
  <p:tag name="PICTUREFILESIZE" val="4586"/>
</p:tagLst>
</file>

<file path=ppt/tags/tag20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10;\end{document}"/>
  <p:tag name="FILENAME" val="TP_tmp"/>
  <p:tag name="FORMAT" val="png16m"/>
  <p:tag name="RES" val="1200"/>
  <p:tag name="BLEND" val="0"/>
  <p:tag name="TRANSPARENT" val="1"/>
  <p:tag name="TBUG" val="0"/>
  <p:tag name="ALLOWFS" val="0"/>
  <p:tag name="ORIGWIDTH" val="17"/>
  <p:tag name="PICTUREFILESIZE" val="1690"/>
</p:tagLst>
</file>

<file path=ppt/tags/tag20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8$&#10;\end{document}"/>
  <p:tag name="FILENAME" val="TP_tmp"/>
  <p:tag name="FORMAT" val="png16m"/>
  <p:tag name="RES" val="1200"/>
  <p:tag name="BLEND" val="0"/>
  <p:tag name="TRANSPARENT" val="1"/>
  <p:tag name="TBUG" val="0"/>
  <p:tag name="ALLOWFS" val="0"/>
  <p:tag name="ORIGWIDTH" val="11"/>
  <p:tag name="PICTUREFILESIZE" val="1480"/>
</p:tagLst>
</file>

<file path=ppt/tags/tag20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10;\end{document}"/>
  <p:tag name="FILENAME" val="TP_tmp"/>
  <p:tag name="FORMAT" val="png16m"/>
  <p:tag name="RES" val="1200"/>
  <p:tag name="BLEND" val="0"/>
  <p:tag name="TRANSPARENT" val="1"/>
  <p:tag name="TBUG" val="0"/>
  <p:tag name="ALLOWFS" val="0"/>
  <p:tag name="ORIGWIDTH" val="11"/>
  <p:tag name="PICTUREFILESIZE" val="1268"/>
</p:tagLst>
</file>

<file path=ppt/tags/tag20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6$&#10;\end{document}"/>
  <p:tag name="FILENAME" val="TP_tmp"/>
  <p:tag name="FORMAT" val="png16m"/>
  <p:tag name="RES" val="1200"/>
  <p:tag name="BLEND" val="0"/>
  <p:tag name="TRANSPARENT" val="1"/>
  <p:tag name="TBUG" val="0"/>
  <p:tag name="ALLOWFS" val="0"/>
  <p:tag name="ORIGWIDTH" val="11"/>
  <p:tag name="PICTUREFILESIZE" val="1428"/>
</p:tagLst>
</file>

<file path=ppt/tags/tag20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10;\end{document}"/>
  <p:tag name="FILENAME" val="TP_tmp"/>
  <p:tag name="FORMAT" val="png16m"/>
  <p:tag name="RES" val="1200"/>
  <p:tag name="BLEND" val="0"/>
  <p:tag name="TRANSPARENT" val="1"/>
  <p:tag name="TBUG" val="0"/>
  <p:tag name="ALLOWFS" val="0"/>
  <p:tag name="ORIGWIDTH" val="11"/>
  <p:tag name="PICTUREFILESIZE" val="1413"/>
</p:tagLst>
</file>

<file path=ppt/tags/tag20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4$&#10;\end{document}"/>
  <p:tag name="FILENAME" val="TP_tmp"/>
  <p:tag name="FORMAT" val="png16m"/>
  <p:tag name="RES" val="1200"/>
  <p:tag name="BLEND" val="0"/>
  <p:tag name="TRANSPARENT" val="1"/>
  <p:tag name="TBUG" val="0"/>
  <p:tag name="ALLOWFS" val="0"/>
  <p:tag name="ORIGWIDTH" val="11"/>
  <p:tag name="PICTUREFILESIZE" val="1260"/>
</p:tagLst>
</file>

<file path=ppt/tags/tag20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10;\end{document}"/>
  <p:tag name="FILENAME" val="TP_tmp"/>
  <p:tag name="FORMAT" val="png16m"/>
  <p:tag name="RES" val="1200"/>
  <p:tag name="BLEND" val="0"/>
  <p:tag name="TRANSPARENT" val="1"/>
  <p:tag name="TBUG" val="0"/>
  <p:tag name="ALLOWFS" val="0"/>
  <p:tag name="ORIGWIDTH" val="11"/>
  <p:tag name="PICTUREFILESIZE" val="1398"/>
</p:tagLst>
</file>

<file path=ppt/tags/tag20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20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20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7$&#10;\end{document}"/>
  <p:tag name="FILENAME" val="TP_tmp"/>
  <p:tag name="FORMAT" val="png16m"/>
  <p:tag name="RES" val="1200"/>
  <p:tag name="BLEND" val="0"/>
  <p:tag name="TRANSPARENT" val="1"/>
  <p:tag name="TBUG" val="0"/>
  <p:tag name="ALLOWFS" val="0"/>
  <p:tag name="ORIGWIDTH" val="13"/>
  <p:tag name="PICTUREFILESIZE" val="1460"/>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old,W)&#10;\]&#10;\end{document}&#10;"/>
  <p:tag name="FILENAME" val="txp_fig"/>
  <p:tag name="FORMAT" val="pngmono"/>
  <p:tag name="RES" val="1200"/>
  <p:tag name="BLEND" val="0"/>
  <p:tag name="TRANSPARENT" val="0"/>
  <p:tag name="TBUG" val="0"/>
  <p:tag name="ALLOWFS" val="0"/>
  <p:tag name="ORIGWIDTH" val="103"/>
  <p:tag name="PICTUREFILESIZE" val="6353"/>
</p:tagLst>
</file>

<file path=ppt/tags/tag2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6$&#10;\end{document}"/>
  <p:tag name="FILENAME" val="TP_tmp"/>
  <p:tag name="FORMAT" val="png16m"/>
  <p:tag name="RES" val="1200"/>
  <p:tag name="BLEND" val="0"/>
  <p:tag name="TRANSPARENT" val="1"/>
  <p:tag name="TBUG" val="0"/>
  <p:tag name="ALLOWFS" val="0"/>
  <p:tag name="ORIGWIDTH" val="13"/>
  <p:tag name="PICTUREFILESIZE" val="1641"/>
</p:tagLst>
</file>

<file path=ppt/tags/tag2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5$&#10;\end{document}"/>
  <p:tag name="FILENAME" val="TP_tmp"/>
  <p:tag name="FORMAT" val="png16m"/>
  <p:tag name="RES" val="1200"/>
  <p:tag name="BLEND" val="0"/>
  <p:tag name="TRANSPARENT" val="1"/>
  <p:tag name="TBUG" val="0"/>
  <p:tag name="ALLOWFS" val="0"/>
  <p:tag name="ORIGWIDTH" val="13"/>
  <p:tag name="PICTUREFILESIZE" val="1605"/>
</p:tagLst>
</file>

<file path=ppt/tags/tag2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4$&#10;\end{document}"/>
  <p:tag name="FILENAME" val="TP_tmp"/>
  <p:tag name="FORMAT" val="png16m"/>
  <p:tag name="RES" val="1200"/>
  <p:tag name="BLEND" val="0"/>
  <p:tag name="TRANSPARENT" val="1"/>
  <p:tag name="TBUG" val="0"/>
  <p:tag name="ALLOWFS" val="0"/>
  <p:tag name="ORIGWIDTH" val="13"/>
  <p:tag name="PICTUREFILESIZE" val="1458"/>
</p:tagLst>
</file>

<file path=ppt/tags/tag2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3$&#10;\end{document}"/>
  <p:tag name="FILENAME" val="TP_tmp"/>
  <p:tag name="FORMAT" val="png16m"/>
  <p:tag name="RES" val="1200"/>
  <p:tag name="BLEND" val="0"/>
  <p:tag name="TRANSPARENT" val="1"/>
  <p:tag name="TBUG" val="0"/>
  <p:tag name="ALLOWFS" val="0"/>
  <p:tag name="ORIGWIDTH" val="13"/>
  <p:tag name="PICTUREFILESIZE" val="1635"/>
</p:tagLst>
</file>

<file path=ppt/tags/tag2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2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T)&#10;\]&#10;\end{document}&#10;"/>
  <p:tag name="FILENAME" val="txp_fig"/>
  <p:tag name="FORMAT" val="pngmono"/>
  <p:tag name="RES" val="1200"/>
  <p:tag name="BLEND" val="0"/>
  <p:tag name="TRANSPARENT" val="0"/>
  <p:tag name="TBUG" val="0"/>
  <p:tag name="ALLOWFS" val="0"/>
  <p:tag name="ORIGWIDTH" val="77"/>
  <p:tag name="PICTUREFILESIZE" val="4556"/>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cold)&#10;\]&#10;\end{document}&#10;"/>
  <p:tag name="FILENAME" val="txp_fig"/>
  <p:tag name="FORMAT" val="pngmono"/>
  <p:tag name="RES" val="1200"/>
  <p:tag name="BLEND" val="0"/>
  <p:tag name="TRANSPARENT" val="0"/>
  <p:tag name="TBUG" val="0"/>
  <p:tag name="ALLOWFS" val="0"/>
  <p:tag name="ORIGWIDTH" val="99"/>
  <p:tag name="PICTUREFILESIZE" val="6250"/>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cold)&#10;\]&#10;\end{document}&#10;"/>
  <p:tag name="FILENAME" val="txp_fig"/>
  <p:tag name="FORMAT" val="pngmono"/>
  <p:tag name="RES" val="1200"/>
  <p:tag name="BLEND" val="0"/>
  <p:tag name="TRANSPARENT" val="0"/>
  <p:tag name="TBUG" val="0"/>
  <p:tag name="ALLOWFS" val="0"/>
  <p:tag name="ORIGWIDTH" val="99"/>
  <p:tag name="PICTUREFILESIZE" val="6250"/>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hot)&#10;\]&#10;\end{document}&#10;"/>
  <p:tag name="FILENAME" val="txp_fig"/>
  <p:tag name="FORMAT" val="pngmono"/>
  <p:tag name="RES" val="1200"/>
  <p:tag name="BLEND" val="0"/>
  <p:tag name="TRANSPARENT" val="0"/>
  <p:tag name="TBUG" val="0"/>
  <p:tag name="ALLOWFS" val="0"/>
  <p:tag name="ORIGWIDTH" val="92"/>
  <p:tag name="PICTUREFILESIZE" val="5921"/>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ain | T)&#10;\]&#10;\end{document}&#10;"/>
  <p:tag name="FILENAME" val="txp_fig"/>
  <p:tag name="FORMAT" val="pngmono"/>
  <p:tag name="RES" val="1200"/>
  <p:tag name="BLEND" val="0"/>
  <p:tag name="TRANSPARENT" val="0"/>
  <p:tag name="TBUG" val="0"/>
  <p:tag name="ALLOWFS" val="0"/>
  <p:tag name="ORIGWIDTH" val="95"/>
  <p:tag name="PICTUREFILESIZE" val="5733"/>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ain | hot)&#10;\]&#10;\end{document}&#10;"/>
  <p:tag name="FILENAME" val="txp_fig"/>
  <p:tag name="FORMAT" val="pngmono"/>
  <p:tag name="RES" val="1200"/>
  <p:tag name="BLEND" val="0"/>
  <p:tag name="TRANSPARENT" val="0"/>
  <p:tag name="TBUG" val="0"/>
  <p:tag name="ALLOWFS" val="0"/>
  <p:tag name="ORIGWIDTH" val="111"/>
  <p:tag name="PICTUREFILESIZE" val="6917"/>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ain | cold)&#10;\]&#10;\end{document}&#10;"/>
  <p:tag name="FILENAME" val="txp_fig"/>
  <p:tag name="FORMAT" val="pngmono"/>
  <p:tag name="RES" val="1200"/>
  <p:tag name="BLEND" val="0"/>
  <p:tag name="TRANSPARENT" val="0"/>
  <p:tag name="TBUG" val="0"/>
  <p:tag name="ALLOWFS" val="0"/>
  <p:tag name="ORIGWIDTH" val="117"/>
  <p:tag name="PICTUREFILESIZE" val="7244"/>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_1, x_2, \ldots x_n) = \prod_{i=1}^n P(x_i | \mbox{\it parents}(X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92"/>
  <p:tag name="PICTUREFILESIZE" val="23952"/>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 P(+b, -e, +a, -j, +m) = $$&#10;&#10;\end{document}"/>
  <p:tag name="FILENAME" val="TP_tmp"/>
  <p:tag name="FORMAT" val="png16m"/>
  <p:tag name="RES" val="1200"/>
  <p:tag name="BLEND" val="0"/>
  <p:tag name="TRANSPARENT" val="0"/>
  <p:tag name="TBUG" val="0"/>
  <p:tag name="ALLOWFS" val="0"/>
  <p:tag name="ORIGWIDTH" val="109"/>
  <p:tag name="PICTUREFILESIZE" val="5584"/>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5"/>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ell|T)&#10;\]&#10;\end{document}&#10;"/>
  <p:tag name="FILENAME" val="txp_fig"/>
  <p:tag name="FORMAT" val="pngmono"/>
  <p:tag name="RES" val="1200"/>
  <p:tag name="BLEND" val="0"/>
  <p:tag name="TRANSPARENT" val="0"/>
  <p:tag name="TBUG" val="0"/>
  <p:tag name="ALLOWFS" val="0"/>
  <p:tag name="ORIGWIDTH" val="83"/>
  <p:tag name="PICTUREFILESIZE" val="4370"/>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L = +\ell&#10;\]&#10;\end{document}&#10;"/>
  <p:tag name="FILENAME" val="txp_fig"/>
  <p:tag name="FORMAT" val="pngmono"/>
  <p:tag name="RES" val="1200"/>
  <p:tag name="BLEND" val="0"/>
  <p:tag name="TRANSPARENT" val="0"/>
  <p:tag name="TBUG" val="0"/>
  <p:tag name="ALLOWFS" val="0"/>
  <p:tag name="ORIGWIDTH" val="73"/>
  <p:tag name="PICTUREFILESIZE" val="2249"/>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 P(+b, -e, +a, -j, +m) = $$&#10;&#10;\end{document}"/>
  <p:tag name="FILENAME" val="TP_tmp"/>
  <p:tag name="FORMAT" val="png16m"/>
  <p:tag name="RES" val="1200"/>
  <p:tag name="BLEND" val="0"/>
  <p:tag name="TRANSPARENT" val="0"/>
  <p:tag name="TBUG" val="0"/>
  <p:tag name="ALLOWFS" val="0"/>
  <p:tag name="ORIGWIDTH" val="109"/>
  <p:tag name="PICTUREFILESIZE" val="5584"/>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 | R)&#10;\]&#10;\end{document}&#10;"/>
  <p:tag name="FILENAME" val="txp_fig"/>
  <p:tag name="FORMAT" val="pngmono"/>
  <p:tag name="RES" val="1200"/>
  <p:tag name="BLEND" val="0"/>
  <p:tag name="TRANSPARENT" val="0"/>
  <p:tag name="TBUG" val="0"/>
  <p:tag name="ALLOWFS" val="0"/>
  <p:tag name="ORIGWIDTH" val="71"/>
  <p:tag name="PICTUREFILESIZE" val="4029"/>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10;\]&#10;\end{document}&#10;"/>
  <p:tag name="FILENAME" val="txp_fig"/>
  <p:tag name="FORMAT" val="pngmono"/>
  <p:tag name="RES" val="1200"/>
  <p:tag name="BLEND" val="0"/>
  <p:tag name="TRANSPARENT" val="0"/>
  <p:tag name="TBUG" val="0"/>
  <p:tag name="ALLOWFS" val="0"/>
  <p:tag name="ORIGWIDTH" val="74"/>
  <p:tag name="PICTUREFILESIZE" val="4108"/>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forall r,t : \quad P(r, t) = P(r) \cdot P(t|r)&#10;\]&#10;\end{document}&#10;"/>
  <p:tag name="FILENAME" val="txp_fig"/>
  <p:tag name="FORMAT" val="pngmono"/>
  <p:tag name="RES" val="1200"/>
  <p:tag name="BLEND" val="0"/>
  <p:tag name="TRANSPARENT" val="0"/>
  <p:tag name="TBUG" val="0"/>
  <p:tag name="ALLOWFS" val="0"/>
  <p:tag name="ORIGWIDTH" val="292"/>
  <p:tag name="PICTUREFILESIZE" val="12475"/>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10;\]&#10;\end{document}&#10;"/>
  <p:tag name="FILENAME" val="txp_fig"/>
  <p:tag name="FORMAT" val="pngmono"/>
  <p:tag name="RES" val="1200"/>
  <p:tag name="BLEND" val="0"/>
  <p:tag name="TRANSPARENT" val="0"/>
  <p:tag name="TBUG" val="0"/>
  <p:tag name="ALLOWFS" val="0"/>
  <p:tag name="ORIGWIDTH" val="74"/>
  <p:tag name="PICTUREFILESIZE" val="4108"/>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 P(+b) P(-e) P(+a | +b, -e) P( -j | +a) P( +m | +a )  = $$&#10;\end{document}"/>
  <p:tag name="FILENAME" val="TP_tmp"/>
  <p:tag name="FORMAT" val="png16m"/>
  <p:tag name="RES" val="1200"/>
  <p:tag name="BLEND" val="0"/>
  <p:tag name="TRANSPARENT" val="0"/>
  <p:tag name="TBUG" val="0"/>
  <p:tag name="ALLOWFS" val="0"/>
  <p:tag name="ORIGWIDTH" val="231"/>
  <p:tag name="PICTUREFILESIZE" val="10501"/>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 T)&#10;\]&#10;\end{document}&#10;"/>
  <p:tag name="FILENAME" val="txp_fig"/>
  <p:tag name="FORMAT" val="pngmono"/>
  <p:tag name="RES" val="1200"/>
  <p:tag name="BLEND" val="0"/>
  <p:tag name="TRANSPARENT" val="0"/>
  <p:tag name="TBUG" val="0"/>
  <p:tag name="ALLOWFS" val="0"/>
  <p:tag name="ORIGWIDTH" val="74"/>
  <p:tag name="PICTUREFILESIZE" val="4108"/>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10;\]&#10;\end{document}&#10;"/>
  <p:tag name="FILENAME" val="txp_fig"/>
  <p:tag name="FORMAT" val="pngmono"/>
  <p:tag name="RES" val="1200"/>
  <p:tag name="BLEND" val="0"/>
  <p:tag name="TRANSPARENT" val="0"/>
  <p:tag name="TBUG" val="0"/>
  <p:tag name="ALLOWFS" val="0"/>
  <p:tag name="ORIGWIDTH" val="49"/>
  <p:tag name="PICTUREFILESIZE" val="2734"/>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sum $R$&#10;\end{document}&#10;"/>
  <p:tag name="FILENAME" val="txp_fig"/>
  <p:tag name="FORMAT" val="pngmono"/>
  <p:tag name="RES" val="1200"/>
  <p:tag name="BLEND" val="0"/>
  <p:tag name="TRANSPARENT" val="0"/>
  <p:tag name="TBUG" val="0"/>
  <p:tag name="ALLOWFS" val="0"/>
  <p:tag name="ORIGWIDTH" val="65"/>
  <p:tag name="PICTUREFILESIZE" val="2635"/>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L)&#10;\]&#10;\end{document}&#10;"/>
  <p:tag name="FILENAME" val="txp_fig"/>
  <p:tag name="FORMAT" val="pngmono"/>
  <p:tag name="RES" val="1200"/>
  <p:tag name="BLEND" val="0"/>
  <p:tag name="TRANSPARENT" val="0"/>
  <p:tag name="TBUG" val="0"/>
  <p:tag name="ALLOWFS" val="0"/>
  <p:tag name="ORIGWIDTH" val="71"/>
  <p:tag name="PICTUREFILESIZE" val="3724"/>
</p:tagLst>
</file>

<file path=ppt/tags/tag6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 0.001 \times 0.998 \times 0.94 \times 0.1 \times 0.7 $$&#10;\end{document}"/>
  <p:tag name="FILENAME" val="TP_tmp"/>
  <p:tag name="FORMAT" val="png16m"/>
  <p:tag name="RES" val="1200"/>
  <p:tag name="BLEND" val="0"/>
  <p:tag name="TRANSPARENT" val="0"/>
  <p:tag name="TBUG" val="0"/>
  <p:tag name="ALLOWFS" val="0"/>
  <p:tag name="ORIGWIDTH" val="138"/>
  <p:tag name="PICTUREFILESIZE" val="6912"/>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7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7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7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Q| E_1 = e_1, \ldots E_k = e_k)&#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7"/>
  <p:tag name="PICTUREFILESIZE" val="10092"/>
</p:tagLst>
</file>

<file path=ppt/tags/tag8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8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8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8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8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10;\]&#10;\end{document}&#10;"/>
  <p:tag name="FILENAME" val="txp_fig"/>
  <p:tag name="FORMAT" val="pngmono"/>
  <p:tag name="RES" val="1200"/>
  <p:tag name="BLEND" val="0"/>
  <p:tag name="TRANSPARENT" val="0"/>
  <p:tag name="TBUG" val="0"/>
  <p:tag name="ALLOWFS" val="0"/>
  <p:tag name="ORIGWIDTH" val="49"/>
  <p:tag name="PICTUREFILESIZE" val="2734"/>
</p:tagLst>
</file>

<file path=ppt/tags/tag8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10;\]&#10;\end{document}&#10;"/>
  <p:tag name="FILENAME" val="txp_fig"/>
  <p:tag name="FORMAT" val="pngmono"/>
  <p:tag name="RES" val="1200"/>
  <p:tag name="BLEND" val="0"/>
  <p:tag name="TRANSPARENT" val="0"/>
  <p:tag name="TBUG" val="0"/>
  <p:tag name="ALLOWFS" val="0"/>
  <p:tag name="ORIGWIDTH" val="74"/>
  <p:tag name="PICTUREFILESIZE" val="4108"/>
</p:tagLst>
</file>

<file path=ppt/tags/tag8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8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box{argmax}_q \,\, P(Q = q| E_1 = e_1 \ldots)&#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92"/>
  <p:tag name="PICTUREFILESIZE" val="12947"/>
</p:tagLst>
</file>

<file path=ppt/tags/tag9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9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9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9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L)&#10;\]&#10;\end{document}&#10;"/>
  <p:tag name="FILENAME" val="txp_fig"/>
  <p:tag name="FORMAT" val="pngmono"/>
  <p:tag name="RES" val="1200"/>
  <p:tag name="BLEND" val="0"/>
  <p:tag name="TRANSPARENT" val="0"/>
  <p:tag name="TBUG" val="0"/>
  <p:tag name="ALLOWFS" val="0"/>
  <p:tag name="ORIGWIDTH" val="71"/>
  <p:tag name="PICTUREFILESIZE" val="3724"/>
</p:tagLst>
</file>

<file path=ppt/tags/tag9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9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9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9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9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63"/>
  <p:tag name="PICTUREFILESIZE" val="3002"/>
</p:tagLst>
</file>

<file path=ppt/tags/tag9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93"/>
  <p:tag name="PICTUREFILESIZE" val="4038"/>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65911</TotalTime>
  <Words>3009</Words>
  <Application>Microsoft Macintosh PowerPoint</Application>
  <PresentationFormat>Widescreen</PresentationFormat>
  <Paragraphs>1173</Paragraphs>
  <Slides>44</Slides>
  <Notes>9</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Times New Roman</vt:lpstr>
      <vt:lpstr>Wingdings</vt:lpstr>
      <vt:lpstr>dan-berkeley-nlp-v1</vt:lpstr>
      <vt:lpstr>CS 188: Artificial Intelligence </vt:lpstr>
      <vt:lpstr>Bayes’ Net Representation</vt:lpstr>
      <vt:lpstr>Example: Alarm Network</vt:lpstr>
      <vt:lpstr>Example: Alarm Network</vt:lpstr>
      <vt:lpstr>Example: Alarm Network</vt:lpstr>
      <vt:lpstr>Inference</vt:lpstr>
      <vt:lpstr>Inference by Enumeration</vt:lpstr>
      <vt:lpstr>Inference by Enumeration in Bayes’ Net</vt:lpstr>
      <vt:lpstr>Factor Zoo</vt:lpstr>
      <vt:lpstr>Factor Zoo I</vt:lpstr>
      <vt:lpstr>Factor Zoo II</vt:lpstr>
      <vt:lpstr>Factor Zoo III</vt:lpstr>
      <vt:lpstr>Factor Zoo Summary</vt:lpstr>
      <vt:lpstr>Inference by Enumeration</vt:lpstr>
      <vt:lpstr>Example: Traffic Domain</vt:lpstr>
      <vt:lpstr>Inference by Enumeration: Procedural Outline</vt:lpstr>
      <vt:lpstr>Operation 1: Join Factors</vt:lpstr>
      <vt:lpstr>Example: Multiple Joins</vt:lpstr>
      <vt:lpstr>Example: Multiple Joins</vt:lpstr>
      <vt:lpstr>Operation 2: Eliminate</vt:lpstr>
      <vt:lpstr>Multiple Elimination</vt:lpstr>
      <vt:lpstr>Thus Far: Multiple Join, Multiple Eliminate (= Inference by Enumeration)</vt:lpstr>
      <vt:lpstr>Inference by Enumeration</vt:lpstr>
      <vt:lpstr>Thus Far: Multiple Join, Multiple Eliminate (= Inference by Enumeration)</vt:lpstr>
      <vt:lpstr>Thus Far: Multiple Join, Multiple Eliminate (= Inference by Enumeration)</vt:lpstr>
      <vt:lpstr>Inference by Enumeration vs. Variable Elimination</vt:lpstr>
      <vt:lpstr>Traffic Domain</vt:lpstr>
      <vt:lpstr>Marginalizing Early (= Variable Elimination)</vt:lpstr>
      <vt:lpstr>Marginalizing Early! (aka VE)</vt:lpstr>
      <vt:lpstr>Evidence</vt:lpstr>
      <vt:lpstr>Evidence II</vt:lpstr>
      <vt:lpstr>Inference by Enumeration</vt:lpstr>
      <vt:lpstr>Variable Elimination</vt:lpstr>
      <vt:lpstr>General Variable Elimination</vt:lpstr>
      <vt:lpstr>Example</vt:lpstr>
      <vt:lpstr>Example</vt:lpstr>
      <vt:lpstr>Example</vt:lpstr>
      <vt:lpstr>Example 2: P(B|a)</vt:lpstr>
      <vt:lpstr>Another Variable Elimination Example</vt:lpstr>
      <vt:lpstr>Variable Elimination Ordering</vt:lpstr>
      <vt:lpstr>VE: Computational and Space Complexity</vt:lpstr>
      <vt:lpstr>Worst Case Complexity?</vt:lpstr>
      <vt:lpstr>“Easy” Structures: Polytrees</vt:lpstr>
      <vt:lpstr>Bayes Nets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Anca Dragan</cp:lastModifiedBy>
  <cp:revision>3738</cp:revision>
  <cp:lastPrinted>2015-03-12T15:45:47Z</cp:lastPrinted>
  <dcterms:created xsi:type="dcterms:W3CDTF">2004-08-27T04:16:05Z</dcterms:created>
  <dcterms:modified xsi:type="dcterms:W3CDTF">2021-10-13T01:42:02Z</dcterms:modified>
</cp:coreProperties>
</file>