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5"/>
  </p:notesMasterIdLst>
  <p:handoutMasterIdLst>
    <p:handoutMasterId r:id="rId56"/>
  </p:handoutMasterIdLst>
  <p:sldIdLst>
    <p:sldId id="835" r:id="rId2"/>
    <p:sldId id="812" r:id="rId3"/>
    <p:sldId id="813" r:id="rId4"/>
    <p:sldId id="848" r:id="rId5"/>
    <p:sldId id="821" r:id="rId6"/>
    <p:sldId id="814" r:id="rId7"/>
    <p:sldId id="838" r:id="rId8"/>
    <p:sldId id="839" r:id="rId9"/>
    <p:sldId id="837" r:id="rId10"/>
    <p:sldId id="815" r:id="rId11"/>
    <p:sldId id="816" r:id="rId12"/>
    <p:sldId id="817" r:id="rId13"/>
    <p:sldId id="845" r:id="rId14"/>
    <p:sldId id="864" r:id="rId15"/>
    <p:sldId id="870" r:id="rId16"/>
    <p:sldId id="874" r:id="rId17"/>
    <p:sldId id="841" r:id="rId18"/>
    <p:sldId id="842" r:id="rId19"/>
    <p:sldId id="843" r:id="rId20"/>
    <p:sldId id="840" r:id="rId21"/>
    <p:sldId id="875" r:id="rId22"/>
    <p:sldId id="829" r:id="rId23"/>
    <p:sldId id="819" r:id="rId24"/>
    <p:sldId id="822" r:id="rId25"/>
    <p:sldId id="825" r:id="rId26"/>
    <p:sldId id="823" r:id="rId27"/>
    <p:sldId id="879" r:id="rId28"/>
    <p:sldId id="827" r:id="rId29"/>
    <p:sldId id="806" r:id="rId30"/>
    <p:sldId id="804" r:id="rId31"/>
    <p:sldId id="798" r:id="rId32"/>
    <p:sldId id="799" r:id="rId33"/>
    <p:sldId id="833" r:id="rId34"/>
    <p:sldId id="768" r:id="rId35"/>
    <p:sldId id="877" r:id="rId36"/>
    <p:sldId id="734" r:id="rId37"/>
    <p:sldId id="770" r:id="rId38"/>
    <p:sldId id="771" r:id="rId39"/>
    <p:sldId id="846" r:id="rId40"/>
    <p:sldId id="847" r:id="rId41"/>
    <p:sldId id="878" r:id="rId42"/>
    <p:sldId id="830" r:id="rId43"/>
    <p:sldId id="792" r:id="rId44"/>
    <p:sldId id="796" r:id="rId45"/>
    <p:sldId id="871" r:id="rId46"/>
    <p:sldId id="797" r:id="rId47"/>
    <p:sldId id="872" r:id="rId48"/>
    <p:sldId id="873" r:id="rId49"/>
    <p:sldId id="826" r:id="rId50"/>
    <p:sldId id="800" r:id="rId51"/>
    <p:sldId id="869" r:id="rId52"/>
    <p:sldId id="880" r:id="rId53"/>
    <p:sldId id="865" r:id="rId54"/>
  </p:sldIdLst>
  <p:sldSz cx="12192000" cy="6858000"/>
  <p:notesSz cx="7099300" cy="10234613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27" autoAdjust="0"/>
    <p:restoredTop sz="89790" autoAdjust="0"/>
  </p:normalViewPr>
  <p:slideViewPr>
    <p:cSldViewPr>
      <p:cViewPr varScale="1">
        <p:scale>
          <a:sx n="127" d="100"/>
          <a:sy n="127" d="100"/>
        </p:scale>
        <p:origin x="200" y="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10.xml"/><Relationship Id="rId10" Type="http://schemas.openxmlformats.org/officeDocument/2006/relationships/image" Target="../media/image24.png"/><Relationship Id="rId4" Type="http://schemas.openxmlformats.org/officeDocument/2006/relationships/tags" Target="../tags/tag9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3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4.png"/><Relationship Id="rId5" Type="http://schemas.openxmlformats.org/officeDocument/2006/relationships/tags" Target="../tags/tag17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tags" Target="../tags/tag16.xml"/><Relationship Id="rId9" Type="http://schemas.openxmlformats.org/officeDocument/2006/relationships/image" Target="../media/image32.png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4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0.xml"/><Relationship Id="rId7" Type="http://schemas.openxmlformats.org/officeDocument/2006/relationships/image" Target="../media/image48.png"/><Relationship Id="rId12" Type="http://schemas.openxmlformats.org/officeDocument/2006/relationships/image" Target="../media/image47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2.xml"/><Relationship Id="rId10" Type="http://schemas.openxmlformats.org/officeDocument/2006/relationships/image" Target="../media/image46.png"/><Relationship Id="rId4" Type="http://schemas.openxmlformats.org/officeDocument/2006/relationships/tags" Target="../tags/tag31.xml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5.xml"/><Relationship Id="rId7" Type="http://schemas.openxmlformats.org/officeDocument/2006/relationships/image" Target="../media/image5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Instructor: Pieter </a:t>
            </a:r>
            <a:r>
              <a:rPr lang="en-US" sz="2400" dirty="0" err="1">
                <a:latin typeface="Palatino" pitchFamily="2" charset="77"/>
                <a:ea typeface="Palatino" pitchFamily="2" charset="77"/>
                <a:cs typeface="Calibri"/>
              </a:rPr>
              <a:t>Abbeel</a:t>
            </a:r>
            <a:endParaRPr lang="en-US" sz="2400" dirty="0">
              <a:latin typeface="Palatino" pitchFamily="2" charset="77"/>
              <a:ea typeface="Palatino" pitchFamily="2" charset="77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[Slides by Dan Klein, Pieter </a:t>
            </a:r>
            <a:r>
              <a:rPr lang="en-US" sz="1400" dirty="0" err="1">
                <a:latin typeface="Palatino" pitchFamily="2" charset="77"/>
                <a:ea typeface="Palatino" pitchFamily="2" charset="77"/>
                <a:cs typeface="Calibri"/>
              </a:rPr>
              <a:t>Abbeel</a:t>
            </a: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, Anca </a:t>
            </a:r>
            <a:r>
              <a:rPr lang="en-US" sz="1400" dirty="0" err="1">
                <a:latin typeface="Palatino" pitchFamily="2" charset="77"/>
                <a:ea typeface="Palatino" pitchFamily="2" charset="77"/>
                <a:cs typeface="Calibri"/>
              </a:rPr>
              <a:t>Dragan</a:t>
            </a: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. http://</a:t>
            </a:r>
            <a:r>
              <a:rPr lang="en-US" sz="1400" dirty="0" err="1">
                <a:latin typeface="Palatino" pitchFamily="2" charset="77"/>
                <a:ea typeface="Palatino" pitchFamily="2" charset="77"/>
                <a:cs typeface="Calibri"/>
              </a:rPr>
              <a:t>ai.berkeley.edu</a:t>
            </a: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7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41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108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Reinforcement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Reinforcement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89677" y="3859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11612-4714-674E-A203-AD11D3BD53D3}"/>
              </a:ext>
            </a:extLst>
          </p:cNvPr>
          <p:cNvSpPr txBox="1"/>
          <p:nvPr/>
        </p:nvSpPr>
        <p:spPr>
          <a:xfrm>
            <a:off x="533400" y="5793697"/>
            <a:ext cx="250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  <a:cs typeface="Calibri"/>
              </a:rPr>
              <a:t>(and repeat as needed)</a:t>
            </a:r>
          </a:p>
        </p:txBody>
      </p:sp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RL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6586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Value learning – learns value of a fixed policy; 2 approaches: </a:t>
            </a:r>
            <a:r>
              <a:rPr lang="en-US" sz="1800" b="1" u="sng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Direct Evaluation </a:t>
            </a:r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52957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Model-Free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25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Model-Free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6708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6EE7E-5B26-7F46-8232-0EAC789E6F36}"/>
              </a:ext>
            </a:extLst>
          </p:cNvPr>
          <p:cNvSpPr txBox="1"/>
          <p:nvPr/>
        </p:nvSpPr>
        <p:spPr>
          <a:xfrm>
            <a:off x="8950568" y="525259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6586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</a:t>
            </a:r>
            <a:r>
              <a:rPr lang="en-US" sz="1800" b="1" u="sng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229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A0EA0E7-7A7E-E340-88DF-15200E6AD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3600" dirty="0"/>
              <a:t>Temporal Difference Value Learning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Value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Value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6952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8409" y="3592960"/>
            <a:ext cx="1023786" cy="32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0818" y="4678753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82253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(L10D5)] [Demo: Q-learning – epsilon-greedy -- crawler (L10D3)]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6" y="1219200"/>
            <a:ext cx="4097563" cy="2971800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38800" y="4267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(L10D4)]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35672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5486400" y="2890391"/>
            <a:ext cx="59938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</a:t>
            </a:r>
          </a:p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</p:spTree>
    <p:extLst>
      <p:ext uri="{BB962C8B-B14F-4D97-AF65-F5344CB8AC3E}">
        <p14:creationId xmlns:p14="http://schemas.microsoft.com/office/powerpoint/2010/main" val="1467318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4203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56440</TotalTime>
  <Words>3184</Words>
  <Application>Microsoft Macintosh PowerPoint</Application>
  <PresentationFormat>Widescreen</PresentationFormat>
  <Paragraphs>526</Paragraphs>
  <Slides>53</Slides>
  <Notes>10</Notes>
  <HiddenSlides>3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CS 188: Artificial Intelligence </vt:lpstr>
      <vt:lpstr>Reinforcement Learning</vt:lpstr>
      <vt:lpstr>Reinforcement Learning</vt:lpstr>
      <vt:lpstr>Reinforcement Learning</vt:lpstr>
      <vt:lpstr>Offline (MDPs) vs. Online (RL)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DeepMind Atari (©Two Minute Lectures)</vt:lpstr>
      <vt:lpstr>Reinforcement Learning -- Overview</vt:lpstr>
      <vt:lpstr>Reinforcement Learning -- Overview</vt:lpstr>
      <vt:lpstr>Model-Based Reinforcement Learning</vt:lpstr>
      <vt:lpstr>Model-Based Reinforcement Learning</vt:lpstr>
      <vt:lpstr>Example: Model-Based RL</vt:lpstr>
      <vt:lpstr>Analogy: Expected Age</vt:lpstr>
      <vt:lpstr>Reinforcement Learning -- Overview</vt:lpstr>
      <vt:lpstr>Passive Model-Free Reinforcement Learning</vt:lpstr>
      <vt:lpstr>Passive Model-Free Reinforcement Learning</vt:lpstr>
      <vt:lpstr>Direct Evaluation</vt:lpstr>
      <vt:lpstr>Example: Direct Evaluation</vt:lpstr>
      <vt:lpstr>Problems with Direct Evaluation</vt:lpstr>
      <vt:lpstr>Reinforcement Learning -- Overview</vt:lpstr>
      <vt:lpstr>Temporal Difference Value Learning</vt:lpstr>
      <vt:lpstr>Why Not Use Policy Evaluation?</vt:lpstr>
      <vt:lpstr>Sample-Based Policy Evaluation?</vt:lpstr>
      <vt:lpstr>Temporal Difference Value Learning</vt:lpstr>
      <vt:lpstr>Exponential Moving Average</vt:lpstr>
      <vt:lpstr>Example: Temporal Difference Value Learning</vt:lpstr>
      <vt:lpstr>Problems with TD Value Learning</vt:lpstr>
      <vt:lpstr>Reinforcement Learning -- Overview</vt:lpstr>
      <vt:lpstr>Q-Value Iteration</vt:lpstr>
      <vt:lpstr>Q-Learning</vt:lpstr>
      <vt:lpstr>Q-Learning Properties</vt:lpstr>
      <vt:lpstr>Video of Demo Q-Learning -- Gridworld</vt:lpstr>
      <vt:lpstr>Video of Demo Q-Learning -- Crawler</vt:lpstr>
      <vt:lpstr>Reinforcement Learning -- Overview</vt:lpstr>
      <vt:lpstr>Active Reinforcement Learning</vt:lpstr>
      <vt:lpstr>Active Reinforcement Learning</vt:lpstr>
      <vt:lpstr>Exploration vs. Exploitation</vt:lpstr>
      <vt:lpstr>Video of Demo Q-learning – Manual Exploration – Bridge Grid 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Model-Based Learning</vt:lpstr>
      <vt:lpstr>Reinforcement Learning -- Overview</vt:lpstr>
      <vt:lpstr>Discussion: Model-Based vs Model-Free 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3029</cp:revision>
  <cp:lastPrinted>2014-02-20T19:34:11Z</cp:lastPrinted>
  <dcterms:created xsi:type="dcterms:W3CDTF">2004-08-27T04:16:05Z</dcterms:created>
  <dcterms:modified xsi:type="dcterms:W3CDTF">2021-09-28T20:23:06Z</dcterms:modified>
</cp:coreProperties>
</file>