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6"/>
  </p:notesMasterIdLst>
  <p:handoutMasterIdLst>
    <p:handoutMasterId r:id="rId57"/>
  </p:handoutMasterIdLst>
  <p:sldIdLst>
    <p:sldId id="795" r:id="rId2"/>
    <p:sldId id="887" r:id="rId3"/>
    <p:sldId id="820" r:id="rId4"/>
    <p:sldId id="888" r:id="rId5"/>
    <p:sldId id="797" r:id="rId6"/>
    <p:sldId id="972" r:id="rId7"/>
    <p:sldId id="970" r:id="rId8"/>
    <p:sldId id="804" r:id="rId9"/>
    <p:sldId id="898" r:id="rId10"/>
    <p:sldId id="971" r:id="rId11"/>
    <p:sldId id="903" r:id="rId12"/>
    <p:sldId id="904" r:id="rId13"/>
    <p:sldId id="905" r:id="rId14"/>
    <p:sldId id="906" r:id="rId15"/>
    <p:sldId id="907" r:id="rId16"/>
    <p:sldId id="908" r:id="rId17"/>
    <p:sldId id="909" r:id="rId18"/>
    <p:sldId id="910" r:id="rId19"/>
    <p:sldId id="911" r:id="rId20"/>
    <p:sldId id="912" r:id="rId21"/>
    <p:sldId id="913" r:id="rId22"/>
    <p:sldId id="914" r:id="rId23"/>
    <p:sldId id="915" r:id="rId24"/>
    <p:sldId id="916" r:id="rId25"/>
    <p:sldId id="922" r:id="rId26"/>
    <p:sldId id="923" r:id="rId27"/>
    <p:sldId id="924" r:id="rId28"/>
    <p:sldId id="940" r:id="rId29"/>
    <p:sldId id="856" r:id="rId30"/>
    <p:sldId id="849" r:id="rId31"/>
    <p:sldId id="973" r:id="rId32"/>
    <p:sldId id="885" r:id="rId33"/>
    <p:sldId id="886" r:id="rId34"/>
    <p:sldId id="749" r:id="rId35"/>
    <p:sldId id="925" r:id="rId36"/>
    <p:sldId id="926" r:id="rId37"/>
    <p:sldId id="927" r:id="rId38"/>
    <p:sldId id="930" r:id="rId39"/>
    <p:sldId id="928" r:id="rId40"/>
    <p:sldId id="929" r:id="rId41"/>
    <p:sldId id="931" r:id="rId42"/>
    <p:sldId id="750" r:id="rId43"/>
    <p:sldId id="770" r:id="rId44"/>
    <p:sldId id="848" r:id="rId45"/>
    <p:sldId id="798" r:id="rId46"/>
    <p:sldId id="854" r:id="rId47"/>
    <p:sldId id="855" r:id="rId48"/>
    <p:sldId id="858" r:id="rId49"/>
    <p:sldId id="867" r:id="rId50"/>
    <p:sldId id="860" r:id="rId51"/>
    <p:sldId id="863" r:id="rId52"/>
    <p:sldId id="864" r:id="rId53"/>
    <p:sldId id="865" r:id="rId54"/>
    <p:sldId id="771" r:id="rId55"/>
  </p:sldIdLst>
  <p:sldSz cx="12192000" cy="6858000"/>
  <p:notesSz cx="7099300" cy="10234613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4" autoAdjust="0"/>
    <p:restoredTop sz="85240" autoAdjust="0"/>
  </p:normalViewPr>
  <p:slideViewPr>
    <p:cSldViewPr>
      <p:cViewPr varScale="1">
        <p:scale>
          <a:sx n="161" d="100"/>
          <a:sy n="161" d="100"/>
        </p:scale>
        <p:origin x="232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r>
              <a:rPr lang="en-US" dirty="0"/>
              <a:t>Just went up – because you can try to get back now if you get carried out by the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8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  <a:p>
            <a:r>
              <a:rPr lang="en-US" dirty="0">
                <a:ea typeface="ＭＳ Ｐゴシック" pitchFamily="34" charset="-128"/>
              </a:rPr>
              <a:t>Terminal utilities</a:t>
            </a:r>
            <a:r>
              <a:rPr lang="en-US" baseline="0" dirty="0">
                <a:ea typeface="ＭＳ Ｐゴシック" pitchFamily="34" charset="-128"/>
              </a:rPr>
              <a:t> + living reward (positive – get happier; </a:t>
            </a:r>
            <a:r>
              <a:rPr lang="en-US" baseline="0" dirty="0" err="1">
                <a:ea typeface="ＭＳ Ｐゴシック" pitchFamily="34" charset="-128"/>
              </a:rPr>
              <a:t>neg</a:t>
            </a:r>
            <a:r>
              <a:rPr lang="en-US" baseline="0" dirty="0">
                <a:ea typeface="ＭＳ Ｐゴシック" pitchFamily="34" charset="-128"/>
              </a:rPr>
              <a:t> – get sadder)</a:t>
            </a:r>
          </a:p>
          <a:p>
            <a:r>
              <a:rPr lang="en-US" baseline="0" dirty="0">
                <a:ea typeface="ＭＳ Ｐゴシック" pitchFamily="34" charset="-128"/>
              </a:rPr>
              <a:t>At exist state you have to exit, the game ends, and you collect terminal utility</a:t>
            </a:r>
          </a:p>
          <a:p>
            <a:r>
              <a:rPr lang="en-US" dirty="0">
                <a:ea typeface="ＭＳ Ｐゴシック" pitchFamily="34" charset="-128"/>
              </a:rPr>
              <a:t>Don’t need to have goals – maximize happiness!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7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7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expected value for pull blue?</a:t>
            </a:r>
          </a:p>
          <a:p>
            <a:r>
              <a:rPr lang="en-US" dirty="0"/>
              <a:t>How about pull red?</a:t>
            </a:r>
          </a:p>
          <a:p>
            <a:r>
              <a:rPr lang="en-US" dirty="0"/>
              <a:t>So what shall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7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7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shall we play?</a:t>
            </a:r>
          </a:p>
          <a:p>
            <a:r>
              <a:rPr lang="en-US" dirty="0"/>
              <a:t>How did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shall we play?</a:t>
            </a:r>
          </a:p>
          <a:p>
            <a:r>
              <a:rPr lang="en-US" dirty="0"/>
              <a:t>How did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r>
              <a:rPr lang="en-US" dirty="0"/>
              <a:t>Next: .8*.9=.72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990600"/>
            <a:ext cx="7415212" cy="49434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Pieter </a:t>
            </a:r>
            <a:r>
              <a:rPr lang="en-US" sz="2400" dirty="0" err="1">
                <a:latin typeface="Palatino"/>
                <a:cs typeface="Palatino"/>
              </a:rPr>
              <a:t>Abbeel</a:t>
            </a:r>
            <a:endParaRPr lang="en-US" sz="24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3138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How to be optimal: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    Step 1: Take correct first action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state s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Transitions P(</a:t>
            </a:r>
            <a:r>
              <a:rPr lang="en-US" sz="2400" dirty="0" err="1">
                <a:ea typeface="ＭＳ Ｐゴシック" pitchFamily="34" charset="-128"/>
              </a:rPr>
              <a:t>s’</a:t>
            </a:r>
            <a:r>
              <a:rPr lang="en-US" altLang="ja-JP" sz="2400" dirty="0" err="1">
                <a:ea typeface="ＭＳ Ｐゴシック" pitchFamily="34" charset="-128"/>
              </a:rPr>
              <a:t>|s,a</a:t>
            </a:r>
            <a:r>
              <a:rPr lang="en-US" altLang="ja-JP" sz="2400" dirty="0">
                <a:ea typeface="ＭＳ Ｐゴシック" pitchFamily="34" charset="-128"/>
              </a:rPr>
              <a:t>) (or T(</a:t>
            </a:r>
            <a:r>
              <a:rPr lang="en-US" altLang="ja-JP" sz="2400" dirty="0" err="1">
                <a:ea typeface="ＭＳ Ｐゴシック" pitchFamily="34" charset="-128"/>
              </a:rPr>
              <a:t>s,a,s</a:t>
            </a:r>
            <a:r>
              <a:rPr lang="en-US" altLang="ja-JP" sz="2400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Rewards R(</a:t>
            </a:r>
            <a:r>
              <a:rPr lang="en-US" sz="2400" dirty="0" err="1">
                <a:ea typeface="ＭＳ Ｐゴシック" pitchFamily="34" charset="-128"/>
              </a:rPr>
              <a:t>s,a,s</a:t>
            </a:r>
            <a:r>
              <a:rPr 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) (and discount </a:t>
            </a:r>
            <a:r>
              <a:rPr lang="en-US" altLang="ja-JP" sz="2400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sz="2400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sz="2400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Utility = sum of (discounted)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 sz="2400" dirty="0">
                  <a:latin typeface="Palatino" pitchFamily="2" charset="77"/>
                  <a:cs typeface="Calibri"/>
                </a:rPr>
                <a:t>’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 pitchFamily="2" charset="77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14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45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017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5561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minute, think about value iteration.</a:t>
            </a:r>
          </a:p>
          <a:p>
            <a:r>
              <a:rPr lang="en-US" dirty="0"/>
              <a:t>Write down the biggest question you have about it.</a:t>
            </a:r>
          </a:p>
        </p:txBody>
      </p:sp>
    </p:spTree>
    <p:extLst>
      <p:ext uri="{BB962C8B-B14F-4D97-AF65-F5344CB8AC3E}">
        <p14:creationId xmlns:p14="http://schemas.microsoft.com/office/powerpoint/2010/main" val="200380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176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Walls block the agent’</a:t>
            </a:r>
            <a:r>
              <a:rPr lang="en-US" altLang="ja-JP" dirty="0">
                <a:latin typeface="Palatino"/>
                <a:cs typeface="Palatino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Palatino"/>
                <a:cs typeface="Palatino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80% of the time, the action North takes the agent North 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The agent receives rewards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Small </a:t>
            </a:r>
            <a:r>
              <a:rPr lang="en-US" altLang="ja-JP" dirty="0">
                <a:latin typeface="Palatino"/>
                <a:cs typeface="Palatino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u="sng" dirty="0">
                <a:solidFill>
                  <a:schemeClr val="accent2"/>
                </a:solidFill>
                <a:latin typeface="Palatino"/>
                <a:cs typeface="Palatino"/>
              </a:rPr>
              <a:t>Goal</a:t>
            </a: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8305800" y="6411913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Palatino"/>
                <a:cs typeface="Palatino"/>
              </a:rPr>
              <a:t>[Demo: value iteration (L9D2)]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6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11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/>
              <a:t>Expectimax</a:t>
            </a:r>
            <a:r>
              <a:rPr lang="en-US" sz="2400" dirty="0"/>
              <a:t> trees max over all actions to compute the optimal values</a:t>
            </a:r>
          </a:p>
          <a:p>
            <a:pPr lvl="5"/>
            <a:endParaRPr lang="en-US" sz="800" dirty="0">
              <a:latin typeface="Palatino"/>
              <a:cs typeface="Palatino"/>
            </a:endParaRPr>
          </a:p>
          <a:p>
            <a:r>
              <a:rPr lang="en-US" sz="2400" dirty="0"/>
              <a:t>If we fixed some policy </a:t>
            </a:r>
            <a:r>
              <a:rPr lang="en-US" sz="2400" dirty="0">
                <a:sym typeface="Symbol" pitchFamily="18" charset="2"/>
              </a:rPr>
              <a:t>(s</a:t>
            </a:r>
            <a:r>
              <a:rPr lang="en-US" sz="2400" dirty="0"/>
              <a:t>), then the tree would be simpler – only one action per state</a:t>
            </a:r>
          </a:p>
          <a:p>
            <a:pPr lvl="1"/>
            <a:r>
              <a:rPr lang="en-US" sz="2000" dirty="0"/>
              <a:t>… though the tree’s value would depend on which policy we fixed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what </a:t>
            </a:r>
            <a:r>
              <a:rPr lang="en-US" sz="2400" dirty="0">
                <a:latin typeface="Palatino"/>
                <a:cs typeface="Palatino"/>
                <a:sym typeface="Symbol" pitchFamily="18" charset="2"/>
              </a:rPr>
              <a:t></a:t>
            </a:r>
            <a:r>
              <a:rPr lang="en-US" sz="2400" dirty="0">
                <a:latin typeface="Palatino"/>
                <a:cs typeface="Palatino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12040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" y="-12222"/>
            <a:ext cx="12192000" cy="1143000"/>
          </a:xfrm>
        </p:spPr>
        <p:txBody>
          <a:bodyPr/>
          <a:lstStyle/>
          <a:p>
            <a:r>
              <a:rPr lang="en-US"/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69283" y="1460978"/>
            <a:ext cx="8229600" cy="4525963"/>
          </a:xfrm>
        </p:spPr>
        <p:txBody>
          <a:bodyPr/>
          <a:lstStyle/>
          <a:p>
            <a:r>
              <a:rPr lang="en-US" sz="2400" dirty="0"/>
              <a:t>Another basic operation: compute the utility of a state s under a fixed (generally non-optimal) policy</a:t>
            </a:r>
          </a:p>
          <a:p>
            <a:endParaRPr lang="en-US" sz="2400" dirty="0"/>
          </a:p>
          <a:p>
            <a:r>
              <a:rPr lang="en-US" sz="2400" dirty="0"/>
              <a:t>Define the utility of a state s, under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V</a:t>
            </a:r>
            <a:r>
              <a:rPr lang="en-US" sz="2000" baseline="30000" dirty="0">
                <a:sym typeface="Symbol" pitchFamily="18" charset="2"/>
              </a:rPr>
              <a:t></a:t>
            </a:r>
            <a:r>
              <a:rPr lang="en-US" sz="2000" dirty="0"/>
              <a:t>(s) = expected total discounted rewards starting in s and following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56388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80321" y="1613378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 we calculate the V’s for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Efficiency: O(S</a:t>
            </a:r>
            <a:r>
              <a:rPr lang="en-US" sz="2400" baseline="30000" dirty="0"/>
              <a:t>2</a:t>
            </a:r>
            <a:r>
              <a:rPr lang="en-US" sz="2400" dirty="0"/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Solve with </a:t>
            </a:r>
            <a:r>
              <a:rPr lang="en-US" sz="2000" dirty="0" err="1"/>
              <a:t>Matlab</a:t>
            </a:r>
            <a:r>
              <a:rPr lang="en-US" sz="2000" dirty="0"/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3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6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149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62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9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11963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Actions: </a:t>
            </a:r>
            <a:r>
              <a:rPr lang="en-US" sz="2400" i="1" dirty="0">
                <a:solidFill>
                  <a:srgbClr val="3333FF"/>
                </a:solidFill>
                <a:latin typeface="Palatino" pitchFamily="2" charset="77"/>
                <a:ea typeface="Palatino" pitchFamily="2" charset="77"/>
              </a:rPr>
              <a:t>Blue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Red</a:t>
            </a: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States: 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Win</a:t>
            </a:r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$1</a:t>
              </a:r>
            </a:p>
            <a:p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$1</a:t>
              </a:r>
            </a:p>
            <a:p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$0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$2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$2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$0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</a:br>
            <a:r>
              <a:rPr lang="en-US" sz="2000" i="1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Palatino" pitchFamily="2" charset="77"/>
                <a:ea typeface="Palatino" pitchFamily="2" charset="77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</a:rPr>
              <a:t> values (L9D1)]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0" y="40336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</a:br>
            <a:r>
              <a:rPr lang="en-US" sz="2000" i="1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val="334539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convergence, which yields V*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characterize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computes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… though the </a:t>
            </a:r>
            <a:r>
              <a:rPr lang="en-US" sz="2000" dirty="0" err="1">
                <a:latin typeface="Palatino" pitchFamily="2" charset="77"/>
                <a:ea typeface="Palatino" pitchFamily="2" charset="77"/>
                <a:cs typeface="Calibri"/>
              </a:rPr>
              <a:t>V</a:t>
            </a:r>
            <a:r>
              <a:rPr lang="en-US" sz="2000" baseline="-25000" dirty="0" err="1">
                <a:latin typeface="Palatino" pitchFamily="2" charset="77"/>
                <a:ea typeface="Palatino" pitchFamily="2" charset="77"/>
                <a:cs typeface="Calibri"/>
              </a:rPr>
              <a:t>k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 (again </a:t>
            </a:r>
            <a:r>
              <a:rPr lang="en-US" dirty="0">
                <a:sym typeface="Wingdings" pitchFamily="2" charset="2"/>
              </a:rPr>
              <a:t>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8401"/>
            <a:ext cx="11379200" cy="4729164"/>
          </a:xfrm>
        </p:spPr>
        <p:txBody>
          <a:bodyPr/>
          <a:lstStyle/>
          <a:p>
            <a:r>
              <a:rPr lang="en-US" sz="2800" dirty="0"/>
              <a:t>Init: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Iterate: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839200" y="3048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5ADC87-EB4B-BA4B-9CC1-1D2774DE23C8}"/>
                  </a:ext>
                </a:extLst>
              </p:cNvPr>
              <p:cNvSpPr txBox="1"/>
              <p:nvPr/>
            </p:nvSpPr>
            <p:spPr>
              <a:xfrm>
                <a:off x="1328734" y="1760319"/>
                <a:ext cx="3068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: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𝑉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=0</m:t>
                      </m:r>
                    </m:oMath>
                  </m:oMathPara>
                </a14:m>
                <a:endParaRPr lang="en-US" sz="36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5ADC87-EB4B-BA4B-9CC1-1D2774DE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4" y="1760319"/>
                <a:ext cx="3068532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78C36B-B027-5F46-B0B8-411FA572451A}"/>
                  </a:ext>
                </a:extLst>
              </p:cNvPr>
              <p:cNvSpPr txBox="1"/>
              <p:nvPr/>
            </p:nvSpPr>
            <p:spPr>
              <a:xfrm>
                <a:off x="706099" y="3454275"/>
                <a:ext cx="11485901" cy="169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:  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[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𝛾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]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78C36B-B027-5F46-B0B8-411FA572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9" y="3454275"/>
                <a:ext cx="11485901" cy="1698735"/>
              </a:xfrm>
              <a:prstGeom prst="rect">
                <a:avLst/>
              </a:prstGeom>
              <a:blipFill>
                <a:blip r:embed="rId3"/>
                <a:stretch>
                  <a:fillRect t="-100746" b="-1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804E4-6BAB-9944-BC0D-B0B85E2FD206}"/>
                  </a:ext>
                </a:extLst>
              </p:cNvPr>
              <p:cNvSpPr txBox="1"/>
              <p:nvPr/>
            </p:nvSpPr>
            <p:spPr>
              <a:xfrm>
                <a:off x="990600" y="5305750"/>
                <a:ext cx="20793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3600" b="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804E4-6BAB-9944-BC0D-B0B85E2F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05750"/>
                <a:ext cx="2079351" cy="646331"/>
              </a:xfrm>
              <a:prstGeom prst="rect">
                <a:avLst/>
              </a:prstGeom>
              <a:blipFill>
                <a:blip r:embed="rId4"/>
                <a:stretch>
                  <a:fillRect l="-61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A8885E7-7586-634A-95F1-2CE371DA72F1}"/>
              </a:ext>
            </a:extLst>
          </p:cNvPr>
          <p:cNvSpPr txBox="1"/>
          <p:nvPr/>
        </p:nvSpPr>
        <p:spPr>
          <a:xfrm>
            <a:off x="609600" y="6334705"/>
            <a:ext cx="1147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Note: can even directly assign to </a:t>
            </a:r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V(s)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, which will not compute the sequence of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Calibri"/>
              </a:rPr>
              <a:t>V</a:t>
            </a:r>
            <a:r>
              <a:rPr lang="en-US" i="1" baseline="-25000" dirty="0" err="1">
                <a:latin typeface="Palatino" pitchFamily="2" charset="77"/>
                <a:ea typeface="Palatino" pitchFamily="2" charset="77"/>
                <a:cs typeface="Calibri"/>
              </a:rPr>
              <a:t>k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but will still converge to </a:t>
            </a:r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V*</a:t>
            </a:r>
          </a:p>
        </p:txBody>
      </p:sp>
    </p:spTree>
    <p:extLst>
      <p:ext uri="{BB962C8B-B14F-4D97-AF65-F5344CB8AC3E}">
        <p14:creationId xmlns:p14="http://schemas.microsoft.com/office/powerpoint/2010/main" val="12974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heme/theme1.xml><?xml version="1.0" encoding="utf-8"?>
<a:theme xmlns:a="http://schemas.openxmlformats.org/drawingml/2006/main" name="188theme2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62667</TotalTime>
  <Words>2515</Words>
  <Application>Microsoft Macintosh PowerPoint</Application>
  <PresentationFormat>Widescreen</PresentationFormat>
  <Paragraphs>545</Paragraphs>
  <Slides>54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Courier New</vt:lpstr>
      <vt:lpstr>Palatino</vt:lpstr>
      <vt:lpstr>Wingdings</vt:lpstr>
      <vt:lpstr>188theme2</vt:lpstr>
      <vt:lpstr>CS 188: Artificial Intelligence </vt:lpstr>
      <vt:lpstr>Recap: Defining MDPs</vt:lpstr>
      <vt:lpstr>Example: Grid World</vt:lpstr>
      <vt:lpstr>Solving MDPs</vt:lpstr>
      <vt:lpstr>Optimal Quantities</vt:lpstr>
      <vt:lpstr>Optimal Quantities</vt:lpstr>
      <vt:lpstr>Value Iteration</vt:lpstr>
      <vt:lpstr>Value Iteration</vt:lpstr>
      <vt:lpstr>Value Iteration (again  )</vt:lpstr>
      <vt:lpstr>The Bellman Equations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Extraction</vt:lpstr>
      <vt:lpstr>Computing Actions from Values</vt:lpstr>
      <vt:lpstr>Computing Actions from Q-Values</vt:lpstr>
      <vt:lpstr>Let’s think.</vt:lpstr>
      <vt:lpstr>Policy Methods</vt:lpstr>
      <vt:lpstr>Problems with Value Iteration</vt:lpstr>
      <vt:lpstr>Problems with Value Iteration</vt:lpstr>
      <vt:lpstr>k=12</vt:lpstr>
      <vt:lpstr>k=100</vt:lpstr>
      <vt:lpstr>Policy Iteration</vt:lpstr>
      <vt:lpstr>Policy Evaluation</vt:lpstr>
      <vt:lpstr>Fixed Policies</vt:lpstr>
      <vt:lpstr>Utilities for a Fixed Policy</vt:lpstr>
      <vt:lpstr>Policy Evaluation</vt:lpstr>
      <vt:lpstr>Example: Policy Evaluation</vt:lpstr>
      <vt:lpstr>Example: Policy Evaluation</vt:lpstr>
      <vt:lpstr>Policy Iteration</vt:lpstr>
      <vt:lpstr>Policy Iteration</vt:lpstr>
      <vt:lpstr>Comparison</vt:lpstr>
      <vt:lpstr>Summary: MDP Algorithms</vt:lpstr>
      <vt:lpstr>The Bellman Equations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2707</cp:revision>
  <cp:lastPrinted>2014-02-18T19:00:09Z</cp:lastPrinted>
  <dcterms:created xsi:type="dcterms:W3CDTF">2004-08-27T04:16:05Z</dcterms:created>
  <dcterms:modified xsi:type="dcterms:W3CDTF">2021-09-23T06:29:20Z</dcterms:modified>
</cp:coreProperties>
</file>