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1"/>
  </p:sldMasterIdLst>
  <p:notesMasterIdLst>
    <p:notesMasterId r:id="rId62"/>
  </p:notesMasterIdLst>
  <p:handoutMasterIdLst>
    <p:handoutMasterId r:id="rId63"/>
  </p:handoutMasterIdLst>
  <p:sldIdLst>
    <p:sldId id="893" r:id="rId2"/>
    <p:sldId id="2242" r:id="rId3"/>
    <p:sldId id="2243" r:id="rId4"/>
    <p:sldId id="2244" r:id="rId5"/>
    <p:sldId id="2245" r:id="rId6"/>
    <p:sldId id="2253" r:id="rId7"/>
    <p:sldId id="981" r:id="rId8"/>
    <p:sldId id="820" r:id="rId9"/>
    <p:sldId id="929" r:id="rId10"/>
    <p:sldId id="859" r:id="rId11"/>
    <p:sldId id="945" r:id="rId12"/>
    <p:sldId id="823" r:id="rId13"/>
    <p:sldId id="825" r:id="rId14"/>
    <p:sldId id="826" r:id="rId15"/>
    <p:sldId id="985" r:id="rId16"/>
    <p:sldId id="986" r:id="rId17"/>
    <p:sldId id="946" r:id="rId18"/>
    <p:sldId id="980" r:id="rId19"/>
    <p:sldId id="897" r:id="rId20"/>
    <p:sldId id="898" r:id="rId21"/>
    <p:sldId id="899" r:id="rId22"/>
    <p:sldId id="864" r:id="rId23"/>
    <p:sldId id="862" r:id="rId24"/>
    <p:sldId id="932" r:id="rId25"/>
    <p:sldId id="863" r:id="rId26"/>
    <p:sldId id="834" r:id="rId27"/>
    <p:sldId id="900" r:id="rId28"/>
    <p:sldId id="983" r:id="rId29"/>
    <p:sldId id="984" r:id="rId30"/>
    <p:sldId id="947" r:id="rId31"/>
    <p:sldId id="948" r:id="rId32"/>
    <p:sldId id="949" r:id="rId33"/>
    <p:sldId id="950" r:id="rId34"/>
    <p:sldId id="951" r:id="rId35"/>
    <p:sldId id="952" r:id="rId36"/>
    <p:sldId id="953" r:id="rId37"/>
    <p:sldId id="954" r:id="rId38"/>
    <p:sldId id="955" r:id="rId39"/>
    <p:sldId id="956" r:id="rId40"/>
    <p:sldId id="957" r:id="rId41"/>
    <p:sldId id="958" r:id="rId42"/>
    <p:sldId id="959" r:id="rId43"/>
    <p:sldId id="960" r:id="rId44"/>
    <p:sldId id="961" r:id="rId45"/>
    <p:sldId id="962" r:id="rId46"/>
    <p:sldId id="963" r:id="rId47"/>
    <p:sldId id="964" r:id="rId48"/>
    <p:sldId id="965" r:id="rId49"/>
    <p:sldId id="966" r:id="rId50"/>
    <p:sldId id="967" r:id="rId51"/>
    <p:sldId id="968" r:id="rId52"/>
    <p:sldId id="969" r:id="rId53"/>
    <p:sldId id="970" r:id="rId54"/>
    <p:sldId id="971" r:id="rId55"/>
    <p:sldId id="972" r:id="rId56"/>
    <p:sldId id="973" r:id="rId57"/>
    <p:sldId id="974" r:id="rId58"/>
    <p:sldId id="975" r:id="rId59"/>
    <p:sldId id="976" r:id="rId60"/>
    <p:sldId id="916" r:id="rId61"/>
  </p:sldIdLst>
  <p:sldSz cx="12192000" cy="6858000"/>
  <p:notesSz cx="7099300" cy="10234613"/>
  <p:custDataLst>
    <p:tags r:id="rId64"/>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00FF"/>
    <a:srgbClr val="008000"/>
    <a:srgbClr val="8FAAFF"/>
    <a:srgbClr val="7F2727"/>
    <a:srgbClr val="0066FF"/>
    <a:srgbClr val="B8EAC0"/>
    <a:srgbClr val="A3FFCD"/>
    <a:srgbClr val="A50021"/>
    <a:srgbClr val="7DFF00"/>
    <a:srgbClr val="B9F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8"/>
    <p:restoredTop sz="72248" autoAdjust="0"/>
  </p:normalViewPr>
  <p:slideViewPr>
    <p:cSldViewPr>
      <p:cViewPr varScale="1">
        <p:scale>
          <a:sx n="134" d="100"/>
          <a:sy n="134" d="100"/>
        </p:scale>
        <p:origin x="208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370EF009-23CE-4081-AF56-082D82CEF6F5}" type="slidenum">
              <a:rPr lang="en-US"/>
              <a:pPr/>
              <a:t>‹#›</a:t>
            </a:fld>
            <a:endParaRPr lang="en-US"/>
          </a:p>
        </p:txBody>
      </p:sp>
    </p:spTree>
    <p:extLst>
      <p:ext uri="{BB962C8B-B14F-4D97-AF65-F5344CB8AC3E}">
        <p14:creationId xmlns:p14="http://schemas.microsoft.com/office/powerpoint/2010/main" val="2264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10905" y="4862233"/>
            <a:ext cx="5677492" cy="4603641"/>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72CC9163-7EC6-4747-8782-88871FDBE126}" type="slidenum">
              <a:rPr lang="en-US"/>
              <a:pPr/>
              <a:t>‹#›</a:t>
            </a:fld>
            <a:endParaRPr lang="en-US"/>
          </a:p>
        </p:txBody>
      </p:sp>
    </p:spTree>
    <p:extLst>
      <p:ext uri="{BB962C8B-B14F-4D97-AF65-F5344CB8AC3E}">
        <p14:creationId xmlns:p14="http://schemas.microsoft.com/office/powerpoint/2010/main" val="2368262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1</a:t>
            </a:fld>
            <a:endParaRPr lang="en-US"/>
          </a:p>
        </p:txBody>
      </p:sp>
    </p:spTree>
    <p:extLst>
      <p:ext uri="{BB962C8B-B14F-4D97-AF65-F5344CB8AC3E}">
        <p14:creationId xmlns:p14="http://schemas.microsoft.com/office/powerpoint/2010/main" val="96669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139700" y="768350"/>
            <a:ext cx="6819900" cy="3836988"/>
          </a:xfrm>
          <a:ln/>
        </p:spPr>
      </p:sp>
      <p:sp>
        <p:nvSpPr>
          <p:cNvPr id="23554" name="Notes Placeholder 2"/>
          <p:cNvSpPr>
            <a:spLocks noGrp="1"/>
          </p:cNvSpPr>
          <p:nvPr>
            <p:ph type="body" idx="1"/>
          </p:nvPr>
        </p:nvSpPr>
        <p:spPr>
          <a:noFill/>
          <a:ln/>
        </p:spPr>
        <p:txBody>
          <a:bodyPr/>
          <a:lstStyle/>
          <a:p>
            <a:r>
              <a:rPr lang="en-US" dirty="0">
                <a:ea typeface="ＭＳ Ｐゴシック" pitchFamily="34" charset="-128"/>
              </a:rPr>
              <a:t>In search problems: did not talk about actions, but about successor functions --- now the information inside the successor function is unpacked into actions, transitions and reward</a:t>
            </a:r>
          </a:p>
          <a:p>
            <a:endParaRPr lang="en-US" dirty="0">
              <a:ea typeface="ＭＳ Ｐゴシック" pitchFamily="34" charset="-128"/>
            </a:endParaRPr>
          </a:p>
          <a:p>
            <a:r>
              <a:rPr lang="en-US" dirty="0">
                <a:ea typeface="ＭＳ Ｐゴシック" pitchFamily="34" charset="-128"/>
              </a:rPr>
              <a:t>Write out S, A, example entry in T, entry in R; note: T has to some up to 1 over all s’s </a:t>
            </a:r>
          </a:p>
          <a:p>
            <a:endParaRPr lang="en-US" dirty="0">
              <a:ea typeface="ＭＳ Ｐゴシック" pitchFamily="34" charset="-128"/>
            </a:endParaRPr>
          </a:p>
          <a:p>
            <a:r>
              <a:rPr lang="en-US" dirty="0">
                <a:ea typeface="ＭＳ Ｐゴシック" pitchFamily="34" charset="-128"/>
              </a:rPr>
              <a:t>Reward function different from the book : R(</a:t>
            </a:r>
            <a:r>
              <a:rPr lang="en-US" dirty="0" err="1">
                <a:ea typeface="ＭＳ Ｐゴシック" pitchFamily="34" charset="-128"/>
              </a:rPr>
              <a:t>s,a,s</a:t>
            </a:r>
            <a:r>
              <a:rPr lang="ja-JP" altLang="en-US" dirty="0">
                <a:ea typeface="ＭＳ Ｐゴシック" pitchFamily="34" charset="-128"/>
              </a:rPr>
              <a:t>’</a:t>
            </a:r>
            <a:r>
              <a:rPr lang="en-US" altLang="ja-JP" dirty="0">
                <a:ea typeface="ＭＳ Ｐゴシック" pitchFamily="34" charset="-128"/>
              </a:rPr>
              <a:t>)</a:t>
            </a:r>
          </a:p>
          <a:p>
            <a:r>
              <a:rPr lang="en-US" dirty="0">
                <a:ea typeface="ＭＳ Ｐゴシック" pitchFamily="34" charset="-128"/>
              </a:rPr>
              <a:t>In book simpler for equations, but not useful for the projects.</a:t>
            </a:r>
          </a:p>
          <a:p>
            <a:endParaRPr lang="en-US" dirty="0">
              <a:ea typeface="ＭＳ Ｐゴシック" pitchFamily="34" charset="-128"/>
            </a:endParaRPr>
          </a:p>
          <a:p>
            <a:r>
              <a:rPr lang="en-US" dirty="0">
                <a:ea typeface="ＭＳ Ｐゴシック" pitchFamily="34" charset="-128"/>
              </a:rPr>
              <a:t>Need to modify </a:t>
            </a:r>
            <a:r>
              <a:rPr lang="en-US" dirty="0" err="1">
                <a:ea typeface="ＭＳ Ｐゴシック" pitchFamily="34" charset="-128"/>
              </a:rPr>
              <a:t>expectimax</a:t>
            </a:r>
            <a:r>
              <a:rPr lang="en-US" dirty="0">
                <a:ea typeface="ＭＳ Ｐゴシック" pitchFamily="34" charset="-128"/>
              </a:rPr>
              <a:t> a tiny little bit to account for rewards along the way, but that</a:t>
            </a:r>
            <a:r>
              <a:rPr lang="en-US" altLang="en-US" dirty="0">
                <a:ea typeface="ＭＳ Ｐゴシック" pitchFamily="34" charset="-128"/>
              </a:rPr>
              <a:t>’</a:t>
            </a:r>
            <a:r>
              <a:rPr lang="en-US" dirty="0">
                <a:ea typeface="ＭＳ Ｐゴシック" pitchFamily="34" charset="-128"/>
              </a:rPr>
              <a:t>s something you should be able to do, and so you can already solve MDP</a:t>
            </a:r>
            <a:r>
              <a:rPr lang="en-US" altLang="en-US" dirty="0">
                <a:ea typeface="ＭＳ Ｐゴシック" pitchFamily="34" charset="-128"/>
              </a:rPr>
              <a:t>’</a:t>
            </a:r>
            <a:r>
              <a:rPr lang="en-US" dirty="0">
                <a:ea typeface="ＭＳ Ｐゴシック" pitchFamily="34" charset="-128"/>
              </a:rPr>
              <a:t>s  (not in most efficient way)</a:t>
            </a:r>
          </a:p>
        </p:txBody>
      </p:sp>
      <p:sp>
        <p:nvSpPr>
          <p:cNvPr id="23555" name="Slide Number Placeholder 3"/>
          <p:cNvSpPr>
            <a:spLocks noGrp="1"/>
          </p:cNvSpPr>
          <p:nvPr>
            <p:ph type="sldNum" sz="quarter" idx="5"/>
          </p:nvPr>
        </p:nvSpPr>
        <p:spPr>
          <a:noFill/>
        </p:spPr>
        <p:txBody>
          <a:bodyPr/>
          <a:lstStyle/>
          <a:p>
            <a:fld id="{7C69A4D5-BA7F-4965-9F32-D31D11C0DA97}"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Exist action</a:t>
            </a:r>
          </a:p>
        </p:txBody>
      </p:sp>
      <p:sp>
        <p:nvSpPr>
          <p:cNvPr id="4" name="Slide Number Placeholder 3"/>
          <p:cNvSpPr>
            <a:spLocks noGrp="1"/>
          </p:cNvSpPr>
          <p:nvPr>
            <p:ph type="sldNum" sz="quarter" idx="10"/>
          </p:nvPr>
        </p:nvSpPr>
        <p:spPr/>
        <p:txBody>
          <a:bodyPr/>
          <a:lstStyle/>
          <a:p>
            <a:fld id="{72CC9163-7EC6-4747-8782-88871FDBE126}" type="slidenum">
              <a:rPr lang="en-US" smtClean="0"/>
              <a:pPr/>
              <a:t>11</a:t>
            </a:fld>
            <a:endParaRPr lang="en-US"/>
          </a:p>
        </p:txBody>
      </p:sp>
    </p:spTree>
    <p:extLst>
      <p:ext uri="{BB962C8B-B14F-4D97-AF65-F5344CB8AC3E}">
        <p14:creationId xmlns:p14="http://schemas.microsoft.com/office/powerpoint/2010/main" val="3115500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139700" y="768350"/>
            <a:ext cx="6819900" cy="3836988"/>
          </a:xfrm>
          <a:ln/>
        </p:spPr>
      </p:sp>
      <p:sp>
        <p:nvSpPr>
          <p:cNvPr id="25602" name="Notes Placeholder 2"/>
          <p:cNvSpPr>
            <a:spLocks noGrp="1"/>
          </p:cNvSpPr>
          <p:nvPr>
            <p:ph type="body" idx="1"/>
          </p:nvPr>
        </p:nvSpPr>
        <p:spPr>
          <a:noFill/>
          <a:ln/>
        </p:spPr>
        <p:txBody>
          <a:bodyPr/>
          <a:lstStyle/>
          <a:p>
            <a:endParaRPr lang="en-US" dirty="0">
              <a:ea typeface="ＭＳ Ｐゴシック" pitchFamily="34" charset="-128"/>
            </a:endParaRPr>
          </a:p>
          <a:p>
            <a:r>
              <a:rPr lang="en-US" dirty="0">
                <a:ea typeface="ＭＳ Ｐゴシック" pitchFamily="34" charset="-128"/>
              </a:rPr>
              <a:t>Like search: successor function only depended on current state</a:t>
            </a:r>
          </a:p>
          <a:p>
            <a:endParaRPr lang="en-US" dirty="0">
              <a:ea typeface="ＭＳ Ｐゴシック" pitchFamily="34" charset="-128"/>
            </a:endParaRPr>
          </a:p>
          <a:p>
            <a:r>
              <a:rPr lang="en-US" dirty="0">
                <a:ea typeface="ＭＳ Ｐゴシック" pitchFamily="34" charset="-128"/>
              </a:rPr>
              <a:t>Can make this happen by stuffing more into the state;  </a:t>
            </a:r>
          </a:p>
          <a:p>
            <a:endParaRPr lang="en-US" dirty="0">
              <a:ea typeface="ＭＳ Ｐゴシック" pitchFamily="34" charset="-128"/>
            </a:endParaRPr>
          </a:p>
          <a:p>
            <a:r>
              <a:rPr lang="en-US" dirty="0">
                <a:ea typeface="ＭＳ Ｐゴシック" pitchFamily="34" charset="-128"/>
              </a:rPr>
              <a:t>Very similar to search problems: when solving a maze with food pellets, we stored which food pellets were eaten! </a:t>
            </a:r>
          </a:p>
          <a:p>
            <a:endParaRPr lang="en-US" dirty="0">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pPr defTabSz="988101"/>
            <a:fld id="{ACAB68C1-092D-468B-8690-7D27B27041C8}" type="slidenum">
              <a:rPr lang="en-US"/>
              <a:pPr defTabSz="988101"/>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139700" y="768350"/>
            <a:ext cx="6819900" cy="3836988"/>
          </a:xfrm>
          <a:ln/>
        </p:spPr>
      </p:sp>
      <p:sp>
        <p:nvSpPr>
          <p:cNvPr id="27650" name="Notes Placeholder 2"/>
          <p:cNvSpPr>
            <a:spLocks noGrp="1"/>
          </p:cNvSpPr>
          <p:nvPr>
            <p:ph type="body" idx="1"/>
          </p:nvPr>
        </p:nvSpPr>
        <p:spPr>
          <a:noFill/>
          <a:ln/>
        </p:spPr>
        <p:txBody>
          <a:bodyPr/>
          <a:lstStyle/>
          <a:p>
            <a:r>
              <a:rPr lang="en-US" dirty="0">
                <a:ea typeface="ＭＳ Ｐゴシック" pitchFamily="34" charset="-128"/>
              </a:rPr>
              <a:t>Why this policy?  </a:t>
            </a:r>
          </a:p>
          <a:p>
            <a:r>
              <a:rPr lang="en-US" dirty="0">
                <a:ea typeface="ＭＳ Ｐゴシック" pitchFamily="34" charset="-128"/>
              </a:rPr>
              <a:t>That’s a function of the problem setup, and example of us specifying problem setup, and the algorithm outputting the policy</a:t>
            </a:r>
          </a:p>
          <a:p>
            <a:endParaRPr lang="en-US" dirty="0">
              <a:ea typeface="ＭＳ Ｐゴシック" pitchFamily="34" charset="-128"/>
            </a:endParaRPr>
          </a:p>
        </p:txBody>
      </p:sp>
      <p:sp>
        <p:nvSpPr>
          <p:cNvPr id="27651" name="Slide Number Placeholder 3"/>
          <p:cNvSpPr>
            <a:spLocks noGrp="1"/>
          </p:cNvSpPr>
          <p:nvPr>
            <p:ph type="sldNum" sz="quarter" idx="5"/>
          </p:nvPr>
        </p:nvSpPr>
        <p:spPr>
          <a:noFill/>
        </p:spPr>
        <p:txBody>
          <a:bodyPr/>
          <a:lstStyle/>
          <a:p>
            <a:pPr defTabSz="988101"/>
            <a:fld id="{1600E29C-1E14-41D6-ACAF-300C17152C85}" type="slidenum">
              <a:rPr lang="en-US"/>
              <a:pPr defTabSz="988101"/>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39700" y="768350"/>
            <a:ext cx="6819900" cy="3836988"/>
          </a:xfrm>
          <a:ln/>
        </p:spPr>
      </p:sp>
      <p:sp>
        <p:nvSpPr>
          <p:cNvPr id="29698" name="Notes Placeholder 2"/>
          <p:cNvSpPr>
            <a:spLocks noGrp="1"/>
          </p:cNvSpPr>
          <p:nvPr>
            <p:ph type="body" idx="1"/>
          </p:nvPr>
        </p:nvSpPr>
        <p:spPr>
          <a:noFill/>
          <a:ln/>
        </p:spPr>
        <p:txBody>
          <a:bodyPr/>
          <a:lstStyle/>
          <a:p>
            <a:r>
              <a:rPr lang="en-US" dirty="0">
                <a:ea typeface="ＭＳ Ｐゴシック" pitchFamily="34" charset="-128"/>
              </a:rPr>
              <a:t>R(s) = the </a:t>
            </a:r>
            <a:r>
              <a:rPr lang="ja-JP" altLang="en-US" dirty="0">
                <a:ea typeface="ＭＳ Ｐゴシック" pitchFamily="34" charset="-128"/>
              </a:rPr>
              <a:t>“</a:t>
            </a:r>
            <a:r>
              <a:rPr lang="en-US" altLang="ja-JP" dirty="0">
                <a:ea typeface="ＭＳ Ｐゴシック" pitchFamily="34" charset="-128"/>
              </a:rPr>
              <a:t>living reward</a:t>
            </a:r>
            <a:r>
              <a:rPr lang="ja-JP" altLang="en-US" dirty="0">
                <a:ea typeface="ＭＳ Ｐゴシック" pitchFamily="34" charset="-128"/>
              </a:rPr>
              <a:t>”</a:t>
            </a:r>
            <a:endParaRPr lang="en-US" altLang="ja-JP"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Note 2</a:t>
            </a:r>
            <a:r>
              <a:rPr lang="en-US" baseline="30000" dirty="0">
                <a:ea typeface="ＭＳ Ｐゴシック" pitchFamily="34" charset="-128"/>
              </a:rPr>
              <a:t>nd</a:t>
            </a:r>
            <a:r>
              <a:rPr lang="en-US" dirty="0">
                <a:ea typeface="ＭＳ Ｐゴシック" pitchFamily="34" charset="-128"/>
              </a:rPr>
              <a:t> row 3</a:t>
            </a:r>
            <a:r>
              <a:rPr lang="en-US" baseline="30000" dirty="0">
                <a:ea typeface="ＭＳ Ｐゴシック" pitchFamily="34" charset="-128"/>
              </a:rPr>
              <a:t>rd</a:t>
            </a:r>
            <a:r>
              <a:rPr lang="en-US" baseline="0" dirty="0">
                <a:ea typeface="ＭＳ Ｐゴシック" pitchFamily="34" charset="-128"/>
              </a:rPr>
              <a:t> column </a:t>
            </a:r>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 and the game</a:t>
            </a:r>
            <a:r>
              <a:rPr lang="en-US" baseline="0" dirty="0"/>
              <a:t> ends (important that the game ends because regardless you never want to do it)</a:t>
            </a: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16</a:t>
            </a:fld>
            <a:endParaRPr lang="en-US"/>
          </a:p>
        </p:txBody>
      </p:sp>
    </p:spTree>
    <p:extLst>
      <p:ext uri="{BB962C8B-B14F-4D97-AF65-F5344CB8AC3E}">
        <p14:creationId xmlns:p14="http://schemas.microsoft.com/office/powerpoint/2010/main" val="2642398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139700" y="768350"/>
            <a:ext cx="6819900" cy="3836988"/>
          </a:xfrm>
          <a:ln/>
        </p:spPr>
      </p:sp>
      <p:sp>
        <p:nvSpPr>
          <p:cNvPr id="36866" name="Notes Placeholder 2"/>
          <p:cNvSpPr>
            <a:spLocks noGrp="1"/>
          </p:cNvSpPr>
          <p:nvPr>
            <p:ph type="body" idx="1"/>
          </p:nvPr>
        </p:nvSpPr>
        <p:spPr>
          <a:noFill/>
          <a:ln/>
        </p:spPr>
        <p:txBody>
          <a:bodyPr/>
          <a:lstStyle/>
          <a:p>
            <a:endParaRPr lang="en-US" dirty="0">
              <a:ea typeface="ＭＳ Ｐゴシック" pitchFamily="34" charset="-128"/>
            </a:endParaRPr>
          </a:p>
          <a:p>
            <a:r>
              <a:rPr lang="en-US" dirty="0">
                <a:ea typeface="ＭＳ Ｐゴシック" pitchFamily="34" charset="-128"/>
              </a:rPr>
              <a:t>In MDP chance node represents uncertainty about what might happen based on (</a:t>
            </a:r>
            <a:r>
              <a:rPr lang="en-US" dirty="0" err="1">
                <a:ea typeface="ＭＳ Ｐゴシック" pitchFamily="34" charset="-128"/>
              </a:rPr>
              <a:t>s,a</a:t>
            </a:r>
            <a:r>
              <a:rPr lang="en-US" dirty="0">
                <a:ea typeface="ＭＳ Ｐゴシック" pitchFamily="34" charset="-128"/>
              </a:rPr>
              <a:t>)  [as opposed to being a random adversary]</a:t>
            </a:r>
          </a:p>
          <a:p>
            <a:endParaRPr lang="en-US" dirty="0">
              <a:ea typeface="ＭＳ Ｐゴシック" pitchFamily="34" charset="-128"/>
            </a:endParaRPr>
          </a:p>
          <a:p>
            <a:r>
              <a:rPr lang="en-US" dirty="0">
                <a:ea typeface="ＭＳ Ｐゴシック" pitchFamily="34" charset="-128"/>
              </a:rPr>
              <a:t>Q-state (</a:t>
            </a:r>
            <a:r>
              <a:rPr lang="en-US" dirty="0" err="1">
                <a:ea typeface="ＭＳ Ｐゴシック" pitchFamily="34" charset="-128"/>
              </a:rPr>
              <a:t>s,a</a:t>
            </a:r>
            <a:r>
              <a:rPr lang="en-US" dirty="0">
                <a:ea typeface="ＭＳ Ｐゴシック" pitchFamily="34" charset="-128"/>
              </a:rPr>
              <a:t>) is when you were in a state and took an action </a:t>
            </a:r>
          </a:p>
        </p:txBody>
      </p:sp>
      <p:sp>
        <p:nvSpPr>
          <p:cNvPr id="36867" name="Slide Number Placeholder 3"/>
          <p:cNvSpPr>
            <a:spLocks noGrp="1"/>
          </p:cNvSpPr>
          <p:nvPr>
            <p:ph type="sldNum" sz="quarter" idx="5"/>
          </p:nvPr>
        </p:nvSpPr>
        <p:spPr>
          <a:noFill/>
        </p:spPr>
        <p:txBody>
          <a:bodyPr/>
          <a:lstStyle/>
          <a:p>
            <a:pPr defTabSz="988101"/>
            <a:fld id="{381D20B8-C290-4C94-8C7F-0277B9D2F6EE}" type="slidenum">
              <a:rPr lang="en-US"/>
              <a:pPr defTabSz="988101"/>
              <a:t>18</a:t>
            </a:fld>
            <a:endParaRPr lang="en-US" dirty="0"/>
          </a:p>
        </p:txBody>
      </p:sp>
    </p:spTree>
    <p:extLst>
      <p:ext uri="{BB962C8B-B14F-4D97-AF65-F5344CB8AC3E}">
        <p14:creationId xmlns:p14="http://schemas.microsoft.com/office/powerpoint/2010/main" val="501727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Might think</a:t>
            </a:r>
            <a:r>
              <a:rPr lang="en-US" baseline="0" dirty="0"/>
              <a:t> its easy – more or less; sure</a:t>
            </a:r>
          </a:p>
          <a:p>
            <a:r>
              <a:rPr lang="en-US" baseline="0" dirty="0"/>
              <a:t>But what about now or later; vote! </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20</a:t>
            </a:fld>
            <a:endParaRPr lang="en-US"/>
          </a:p>
        </p:txBody>
      </p:sp>
    </p:spTree>
    <p:extLst>
      <p:ext uri="{BB962C8B-B14F-4D97-AF65-F5344CB8AC3E}">
        <p14:creationId xmlns:p14="http://schemas.microsoft.com/office/powerpoint/2010/main" val="302964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Inflation; really there is (1-gamma) </a:t>
            </a:r>
            <a:r>
              <a:rPr lang="en-US" dirty="0" err="1"/>
              <a:t>prob</a:t>
            </a:r>
            <a:r>
              <a:rPr lang="en-US" dirty="0"/>
              <a:t> of dying</a:t>
            </a:r>
          </a:p>
        </p:txBody>
      </p:sp>
      <p:sp>
        <p:nvSpPr>
          <p:cNvPr id="4" name="Slide Number Placeholder 3"/>
          <p:cNvSpPr>
            <a:spLocks noGrp="1"/>
          </p:cNvSpPr>
          <p:nvPr>
            <p:ph type="sldNum" sz="quarter" idx="10"/>
          </p:nvPr>
        </p:nvSpPr>
        <p:spPr/>
        <p:txBody>
          <a:bodyPr/>
          <a:lstStyle/>
          <a:p>
            <a:fld id="{72CC9163-7EC6-4747-8782-88871FDBE126}" type="slidenum">
              <a:rPr lang="en-US" smtClean="0"/>
              <a:pPr/>
              <a:t>21</a:t>
            </a:fld>
            <a:endParaRPr lang="en-US"/>
          </a:p>
        </p:txBody>
      </p:sp>
    </p:spTree>
    <p:extLst>
      <p:ext uri="{BB962C8B-B14F-4D97-AF65-F5344CB8AC3E}">
        <p14:creationId xmlns:p14="http://schemas.microsoft.com/office/powerpoint/2010/main" val="4092137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139700" y="768350"/>
            <a:ext cx="6819900" cy="3836988"/>
          </a:xfrm>
          <a:ln/>
        </p:spPr>
      </p:sp>
      <p:sp>
        <p:nvSpPr>
          <p:cNvPr id="40962" name="Notes Placeholder 2"/>
          <p:cNvSpPr>
            <a:spLocks noGrp="1"/>
          </p:cNvSpPr>
          <p:nvPr>
            <p:ph type="body" idx="1"/>
          </p:nvPr>
        </p:nvSpPr>
        <p:spPr>
          <a:noFill/>
          <a:ln/>
        </p:spPr>
        <p:txBody>
          <a:bodyPr/>
          <a:lstStyle/>
          <a:p>
            <a:endParaRPr lang="en-US" dirty="0">
              <a:ea typeface="ＭＳ Ｐゴシック" pitchFamily="34" charset="-128"/>
            </a:endParaRPr>
          </a:p>
          <a:p>
            <a:r>
              <a:rPr lang="en-US" dirty="0">
                <a:ea typeface="ＭＳ Ｐゴシック" pitchFamily="34" charset="-128"/>
              </a:rPr>
              <a:t>Rewards in the future (deeper in the tree) matter less</a:t>
            </a:r>
          </a:p>
          <a:p>
            <a:endParaRPr lang="en-US" dirty="0">
              <a:ea typeface="ＭＳ Ｐゴシック" pitchFamily="34" charset="-128"/>
            </a:endParaRPr>
          </a:p>
          <a:p>
            <a:r>
              <a:rPr lang="en-US" dirty="0">
                <a:ea typeface="ＭＳ Ｐゴシック" pitchFamily="34" charset="-128"/>
              </a:rPr>
              <a:t>Interesting: running </a:t>
            </a:r>
            <a:r>
              <a:rPr lang="en-US" dirty="0" err="1">
                <a:ea typeface="ＭＳ Ｐゴシック" pitchFamily="34" charset="-128"/>
              </a:rPr>
              <a:t>expectimax</a:t>
            </a:r>
            <a:r>
              <a:rPr lang="en-US" dirty="0">
                <a:ea typeface="ＭＳ Ｐゴシック" pitchFamily="34" charset="-128"/>
              </a:rPr>
              <a:t>, if having to truncate the search, then not losing much; e.g.,  less then \</a:t>
            </a:r>
            <a:r>
              <a:rPr lang="en-US" dirty="0" err="1">
                <a:ea typeface="ＭＳ Ｐゴシック" pitchFamily="34" charset="-128"/>
              </a:rPr>
              <a:t>gamma^d</a:t>
            </a:r>
            <a:r>
              <a:rPr lang="en-US" dirty="0">
                <a:ea typeface="ＭＳ Ｐゴシック" pitchFamily="34" charset="-128"/>
              </a:rPr>
              <a:t> / (1-\gamma)</a:t>
            </a:r>
          </a:p>
          <a:p>
            <a:r>
              <a:rPr lang="en-US" dirty="0">
                <a:ea typeface="ＭＳ Ｐゴシック" pitchFamily="34" charset="-128"/>
              </a:rPr>
              <a:t>Augment q states with another option: instant death! </a:t>
            </a:r>
          </a:p>
        </p:txBody>
      </p:sp>
      <p:sp>
        <p:nvSpPr>
          <p:cNvPr id="40963" name="Slide Number Placeholder 3"/>
          <p:cNvSpPr>
            <a:spLocks noGrp="1"/>
          </p:cNvSpPr>
          <p:nvPr>
            <p:ph type="sldNum" sz="quarter" idx="5"/>
          </p:nvPr>
        </p:nvSpPr>
        <p:spPr>
          <a:noFill/>
        </p:spPr>
        <p:txBody>
          <a:bodyPr/>
          <a:lstStyle/>
          <a:p>
            <a:fld id="{548DDD6D-317B-4886-9A60-0B722A074D75}" type="slidenum">
              <a:rPr lang="en-US"/>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modern AI era, slash deep learning, took off in 2012 with the ImageNet breakthrough from Geoff Hinton’s lab in Toronto.  </a:t>
            </a:r>
          </a:p>
          <a:p>
            <a:endParaRPr lang="en-US"/>
          </a:p>
          <a:p>
            <a:r>
              <a:rPr lang="en-US"/>
              <a:t>Soon thereafter, in 2013, </a:t>
            </a:r>
            <a:r>
              <a:rPr lang="en-US" err="1"/>
              <a:t>Deepmind</a:t>
            </a:r>
            <a:r>
              <a:rPr lang="en-US"/>
              <a:t> showed it’s possible for neural nets to learn to play a wide range of Atari games, from their own trial and error.</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2</a:t>
            </a:fld>
            <a:endParaRPr lang="en-US"/>
          </a:p>
        </p:txBody>
      </p:sp>
    </p:spTree>
    <p:extLst>
      <p:ext uri="{BB962C8B-B14F-4D97-AF65-F5344CB8AC3E}">
        <p14:creationId xmlns:p14="http://schemas.microsoft.com/office/powerpoint/2010/main" val="92696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 and the game</a:t>
            </a:r>
            <a:r>
              <a:rPr lang="en-US" baseline="0" dirty="0"/>
              <a:t> ends (important that the game ends because regardless you never want to do it)</a:t>
            </a: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28</a:t>
            </a:fld>
            <a:endParaRPr lang="en-US"/>
          </a:p>
        </p:txBody>
      </p:sp>
    </p:spTree>
    <p:extLst>
      <p:ext uri="{BB962C8B-B14F-4D97-AF65-F5344CB8AC3E}">
        <p14:creationId xmlns:p14="http://schemas.microsoft.com/office/powerpoint/2010/main" val="2381265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[Note:</a:t>
            </a:r>
            <a:r>
              <a:rPr lang="en-US" baseline="0" dirty="0"/>
              <a:t> this demo doesn’t show anything in action, just pops up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32</a:t>
            </a:fld>
            <a:endParaRPr lang="en-US"/>
          </a:p>
        </p:txBody>
      </p:sp>
    </p:spTree>
    <p:extLst>
      <p:ext uri="{BB962C8B-B14F-4D97-AF65-F5344CB8AC3E}">
        <p14:creationId xmlns:p14="http://schemas.microsoft.com/office/powerpoint/2010/main" val="914576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This demo doesn’t show</a:t>
            </a:r>
            <a:r>
              <a:rPr lang="en-US" baseline="0" dirty="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33</a:t>
            </a:fld>
            <a:endParaRPr lang="en-US"/>
          </a:p>
        </p:txBody>
      </p:sp>
    </p:spTree>
    <p:extLst>
      <p:ext uri="{BB962C8B-B14F-4D97-AF65-F5344CB8AC3E}">
        <p14:creationId xmlns:p14="http://schemas.microsoft.com/office/powerpoint/2010/main" val="1757678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demo doesn’t show</a:t>
            </a:r>
            <a:r>
              <a:rPr lang="en-US" baseline="0" dirty="0"/>
              <a:t> anything in action, it just shows the V and Q values.</a:t>
            </a:r>
            <a:endParaRPr lang="en-US" dirty="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34</a:t>
            </a:fld>
            <a:endParaRPr lang="en-US"/>
          </a:p>
        </p:txBody>
      </p:sp>
    </p:spTree>
    <p:extLst>
      <p:ext uri="{BB962C8B-B14F-4D97-AF65-F5344CB8AC3E}">
        <p14:creationId xmlns:p14="http://schemas.microsoft.com/office/powerpoint/2010/main" val="1266236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This demo generates the time-limited</a:t>
            </a:r>
            <a:r>
              <a:rPr lang="en-US" baseline="0" dirty="0"/>
              <a:t> values for </a:t>
            </a:r>
            <a:r>
              <a:rPr lang="en-US" baseline="0" dirty="0" err="1"/>
              <a:t>gridworld</a:t>
            </a:r>
            <a:r>
              <a:rPr lang="en-US" baseline="0" dirty="0"/>
              <a:t> as snapshotted onto the next slides.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36</a:t>
            </a:fld>
            <a:endParaRPr lang="en-US"/>
          </a:p>
        </p:txBody>
      </p:sp>
    </p:spTree>
    <p:extLst>
      <p:ext uri="{BB962C8B-B14F-4D97-AF65-F5344CB8AC3E}">
        <p14:creationId xmlns:p14="http://schemas.microsoft.com/office/powerpoint/2010/main" val="1654851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37</a:t>
            </a:fld>
            <a:endParaRPr lang="en-US"/>
          </a:p>
        </p:txBody>
      </p:sp>
    </p:spTree>
    <p:extLst>
      <p:ext uri="{BB962C8B-B14F-4D97-AF65-F5344CB8AC3E}">
        <p14:creationId xmlns:p14="http://schemas.microsoft.com/office/powerpoint/2010/main" val="145391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38</a:t>
            </a:fld>
            <a:endParaRPr lang="en-US"/>
          </a:p>
        </p:txBody>
      </p:sp>
    </p:spTree>
    <p:extLst>
      <p:ext uri="{BB962C8B-B14F-4D97-AF65-F5344CB8AC3E}">
        <p14:creationId xmlns:p14="http://schemas.microsoft.com/office/powerpoint/2010/main" val="983373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39</a:t>
            </a:fld>
            <a:endParaRPr lang="en-US"/>
          </a:p>
        </p:txBody>
      </p:sp>
    </p:spTree>
    <p:extLst>
      <p:ext uri="{BB962C8B-B14F-4D97-AF65-F5344CB8AC3E}">
        <p14:creationId xmlns:p14="http://schemas.microsoft.com/office/powerpoint/2010/main" val="1472085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40</a:t>
            </a:fld>
            <a:endParaRPr lang="en-US"/>
          </a:p>
        </p:txBody>
      </p:sp>
    </p:spTree>
    <p:extLst>
      <p:ext uri="{BB962C8B-B14F-4D97-AF65-F5344CB8AC3E}">
        <p14:creationId xmlns:p14="http://schemas.microsoft.com/office/powerpoint/2010/main" val="93958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41</a:t>
            </a:fld>
            <a:endParaRPr lang="en-US"/>
          </a:p>
        </p:txBody>
      </p:sp>
    </p:spTree>
    <p:extLst>
      <p:ext uri="{BB962C8B-B14F-4D97-AF65-F5344CB8AC3E}">
        <p14:creationId xmlns:p14="http://schemas.microsoft.com/office/powerpoint/2010/main" val="782898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in 2015, </a:t>
            </a:r>
            <a:r>
              <a:rPr lang="en-US" err="1"/>
              <a:t>Deepmind</a:t>
            </a:r>
            <a:r>
              <a:rPr lang="en-US"/>
              <a:t> developed a neural net that beat the world champion in Go.</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3</a:t>
            </a:fld>
            <a:endParaRPr lang="en-US"/>
          </a:p>
        </p:txBody>
      </p:sp>
    </p:spTree>
    <p:extLst>
      <p:ext uri="{BB962C8B-B14F-4D97-AF65-F5344CB8AC3E}">
        <p14:creationId xmlns:p14="http://schemas.microsoft.com/office/powerpoint/2010/main" val="654320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42</a:t>
            </a:fld>
            <a:endParaRPr lang="en-US"/>
          </a:p>
        </p:txBody>
      </p:sp>
    </p:spTree>
    <p:extLst>
      <p:ext uri="{BB962C8B-B14F-4D97-AF65-F5344CB8AC3E}">
        <p14:creationId xmlns:p14="http://schemas.microsoft.com/office/powerpoint/2010/main" val="12810678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43</a:t>
            </a:fld>
            <a:endParaRPr lang="en-US"/>
          </a:p>
        </p:txBody>
      </p:sp>
    </p:spTree>
    <p:extLst>
      <p:ext uri="{BB962C8B-B14F-4D97-AF65-F5344CB8AC3E}">
        <p14:creationId xmlns:p14="http://schemas.microsoft.com/office/powerpoint/2010/main" val="51778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44</a:t>
            </a:fld>
            <a:endParaRPr lang="en-US"/>
          </a:p>
        </p:txBody>
      </p:sp>
    </p:spTree>
    <p:extLst>
      <p:ext uri="{BB962C8B-B14F-4D97-AF65-F5344CB8AC3E}">
        <p14:creationId xmlns:p14="http://schemas.microsoft.com/office/powerpoint/2010/main" val="156462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45</a:t>
            </a:fld>
            <a:endParaRPr lang="en-US"/>
          </a:p>
        </p:txBody>
      </p:sp>
    </p:spTree>
    <p:extLst>
      <p:ext uri="{BB962C8B-B14F-4D97-AF65-F5344CB8AC3E}">
        <p14:creationId xmlns:p14="http://schemas.microsoft.com/office/powerpoint/2010/main" val="129669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46</a:t>
            </a:fld>
            <a:endParaRPr lang="en-US"/>
          </a:p>
        </p:txBody>
      </p:sp>
    </p:spTree>
    <p:extLst>
      <p:ext uri="{BB962C8B-B14F-4D97-AF65-F5344CB8AC3E}">
        <p14:creationId xmlns:p14="http://schemas.microsoft.com/office/powerpoint/2010/main" val="1193324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47</a:t>
            </a:fld>
            <a:endParaRPr lang="en-US"/>
          </a:p>
        </p:txBody>
      </p:sp>
    </p:spTree>
    <p:extLst>
      <p:ext uri="{BB962C8B-B14F-4D97-AF65-F5344CB8AC3E}">
        <p14:creationId xmlns:p14="http://schemas.microsoft.com/office/powerpoint/2010/main" val="1509717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48</a:t>
            </a:fld>
            <a:endParaRPr lang="en-US"/>
          </a:p>
        </p:txBody>
      </p:sp>
    </p:spTree>
    <p:extLst>
      <p:ext uri="{BB962C8B-B14F-4D97-AF65-F5344CB8AC3E}">
        <p14:creationId xmlns:p14="http://schemas.microsoft.com/office/powerpoint/2010/main" val="855924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49</a:t>
            </a:fld>
            <a:endParaRPr lang="en-US"/>
          </a:p>
        </p:txBody>
      </p:sp>
    </p:spTree>
    <p:extLst>
      <p:ext uri="{BB962C8B-B14F-4D97-AF65-F5344CB8AC3E}">
        <p14:creationId xmlns:p14="http://schemas.microsoft.com/office/powerpoint/2010/main" val="423204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21488" cy="3838575"/>
          </a:xfrm>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50</a:t>
            </a:fld>
            <a:endParaRPr lang="en-US"/>
          </a:p>
        </p:txBody>
      </p:sp>
    </p:spTree>
    <p:extLst>
      <p:ext uri="{BB962C8B-B14F-4D97-AF65-F5344CB8AC3E}">
        <p14:creationId xmlns:p14="http://schemas.microsoft.com/office/powerpoint/2010/main" val="1868428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xfrm>
            <a:off x="139700" y="768350"/>
            <a:ext cx="6819900" cy="3836988"/>
          </a:xfrm>
          <a:ln/>
        </p:spPr>
      </p:sp>
      <p:sp>
        <p:nvSpPr>
          <p:cNvPr id="65538" name="Notes Placeholder 2"/>
          <p:cNvSpPr>
            <a:spLocks noGrp="1"/>
          </p:cNvSpPr>
          <p:nvPr>
            <p:ph type="body" idx="1"/>
          </p:nvPr>
        </p:nvSpPr>
        <p:spPr>
          <a:noFill/>
          <a:ln/>
        </p:spPr>
        <p:txBody>
          <a:bodyPr/>
          <a:lstStyle/>
          <a:p>
            <a:r>
              <a:rPr lang="en-US" dirty="0">
                <a:ea typeface="ＭＳ Ｐゴシック" pitchFamily="34" charset="-128"/>
              </a:rPr>
              <a:t>Discuss computational complexity: S * A * S   times number of iterations</a:t>
            </a:r>
          </a:p>
          <a:p>
            <a:endParaRPr lang="en-US" dirty="0">
              <a:ea typeface="ＭＳ Ｐゴシック" pitchFamily="34" charset="-128"/>
            </a:endParaRPr>
          </a:p>
          <a:p>
            <a:r>
              <a:rPr lang="en-US" dirty="0">
                <a:ea typeface="ＭＳ Ｐゴシック" pitchFamily="34" charset="-128"/>
              </a:rPr>
              <a:t>Note: updates not in place [if in place, it means something else and not even clear what it means]</a:t>
            </a:r>
          </a:p>
        </p:txBody>
      </p:sp>
      <p:sp>
        <p:nvSpPr>
          <p:cNvPr id="65539" name="Slide Number Placeholder 3"/>
          <p:cNvSpPr>
            <a:spLocks noGrp="1"/>
          </p:cNvSpPr>
          <p:nvPr>
            <p:ph type="sldNum" sz="quarter" idx="5"/>
          </p:nvPr>
        </p:nvSpPr>
        <p:spPr>
          <a:noFill/>
        </p:spPr>
        <p:txBody>
          <a:bodyPr/>
          <a:lstStyle/>
          <a:p>
            <a:pPr defTabSz="988101"/>
            <a:fld id="{AD2D01F0-63A4-49FC-8DAB-288B21321D7F}" type="slidenum">
              <a:rPr lang="en-US"/>
              <a:pPr defTabSz="988101"/>
              <a:t>53</a:t>
            </a:fld>
            <a:endParaRPr lang="en-US" dirty="0"/>
          </a:p>
        </p:txBody>
      </p:sp>
    </p:spTree>
    <p:extLst>
      <p:ext uri="{BB962C8B-B14F-4D97-AF65-F5344CB8AC3E}">
        <p14:creationId xmlns:p14="http://schemas.microsoft.com/office/powerpoint/2010/main" val="79057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in 2016, my lab at Berkeley showed it’s possible for a neural net to learn robotic locomotion in 3-d environments.  In fact, in this video here, we get to watch the learning in action.  Initially the neural net is randomly initialized, and the robot just falls over, but over time it figures out how to run.  The beauty here is that the exact some code can be used for another robot to learn to run, in this case a 4 legged robot.  Or for the </a:t>
            </a:r>
            <a:r>
              <a:rPr lang="en-US" err="1"/>
              <a:t>twolegged</a:t>
            </a:r>
            <a:r>
              <a:rPr lang="en-US"/>
              <a:t> robot to learn to get up.</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4</a:t>
            </a:fld>
            <a:endParaRPr lang="en-US"/>
          </a:p>
        </p:txBody>
      </p:sp>
    </p:spTree>
    <p:extLst>
      <p:ext uri="{BB962C8B-B14F-4D97-AF65-F5344CB8AC3E}">
        <p14:creationId xmlns:p14="http://schemas.microsoft.com/office/powerpoint/2010/main" val="340466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in 2016, we showed it’s possible for a neural net to learn to control a real robot, here learning to put the block into the matching opening.</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And Sergey Levine, the post-doc who led this project in my lab, then went onto Google to scale this up.</a:t>
            </a:r>
          </a:p>
          <a:p>
            <a:endParaRPr lang="en-US"/>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5</a:t>
            </a:fld>
            <a:endParaRPr lang="en-US"/>
          </a:p>
        </p:txBody>
      </p:sp>
    </p:spTree>
    <p:extLst>
      <p:ext uri="{BB962C8B-B14F-4D97-AF65-F5344CB8AC3E}">
        <p14:creationId xmlns:p14="http://schemas.microsoft.com/office/powerpoint/2010/main" val="53414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t>
            </a:r>
            <a:r>
              <a:rPr lang="en-US" err="1"/>
              <a:t>OpenAI</a:t>
            </a:r>
            <a:r>
              <a:rPr lang="en-US"/>
              <a:t> showcased a robot that had learned to solve a </a:t>
            </a:r>
            <a:r>
              <a:rPr lang="en-US" err="1"/>
              <a:t>rubik’s</a:t>
            </a:r>
            <a:r>
              <a:rPr lang="en-US"/>
              <a:t> cube.</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6</a:t>
            </a:fld>
            <a:endParaRPr lang="en-US"/>
          </a:p>
        </p:txBody>
      </p:sp>
    </p:spTree>
    <p:extLst>
      <p:ext uri="{BB962C8B-B14F-4D97-AF65-F5344CB8AC3E}">
        <p14:creationId xmlns:p14="http://schemas.microsoft.com/office/powerpoint/2010/main" val="207956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Why uncertain?</a:t>
            </a:r>
            <a:r>
              <a:rPr lang="en-US" baseline="0" dirty="0"/>
              <a:t> Maybe robot on the ledge, what will happen?</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7</a:t>
            </a:fld>
            <a:endParaRPr lang="en-US"/>
          </a:p>
        </p:txBody>
      </p:sp>
    </p:spTree>
    <p:extLst>
      <p:ext uri="{BB962C8B-B14F-4D97-AF65-F5344CB8AC3E}">
        <p14:creationId xmlns:p14="http://schemas.microsoft.com/office/powerpoint/2010/main" val="177911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139700" y="768350"/>
            <a:ext cx="6819900" cy="3836988"/>
          </a:xfrm>
          <a:ln/>
        </p:spPr>
      </p:sp>
      <p:sp>
        <p:nvSpPr>
          <p:cNvPr id="19458" name="Notes Placeholder 2"/>
          <p:cNvSpPr>
            <a:spLocks noGrp="1"/>
          </p:cNvSpPr>
          <p:nvPr>
            <p:ph type="body" idx="1"/>
          </p:nvPr>
        </p:nvSpPr>
        <p:spPr>
          <a:noFill/>
          <a:ln/>
        </p:spPr>
        <p:txBody>
          <a:bodyPr/>
          <a:lstStyle/>
          <a:p>
            <a:r>
              <a:rPr lang="en-US" dirty="0">
                <a:ea typeface="ＭＳ Ｐゴシック" pitchFamily="34" charset="-128"/>
              </a:rPr>
              <a:t>[cut demo of moving around in grid world program]</a:t>
            </a:r>
          </a:p>
          <a:p>
            <a:r>
              <a:rPr lang="en-US" dirty="0">
                <a:ea typeface="ＭＳ Ｐゴシック" pitchFamily="34" charset="-128"/>
              </a:rPr>
              <a:t>Terminal utilities</a:t>
            </a:r>
            <a:r>
              <a:rPr lang="en-US" baseline="0" dirty="0">
                <a:ea typeface="ＭＳ Ｐゴシック" pitchFamily="34" charset="-128"/>
              </a:rPr>
              <a:t> + living reward (positive – get happier; </a:t>
            </a:r>
            <a:r>
              <a:rPr lang="en-US" baseline="0" dirty="0" err="1">
                <a:ea typeface="ＭＳ Ｐゴシック" pitchFamily="34" charset="-128"/>
              </a:rPr>
              <a:t>neg</a:t>
            </a:r>
            <a:r>
              <a:rPr lang="en-US" baseline="0" dirty="0">
                <a:ea typeface="ＭＳ Ｐゴシック" pitchFamily="34" charset="-128"/>
              </a:rPr>
              <a:t> – get sadder)</a:t>
            </a:r>
          </a:p>
          <a:p>
            <a:r>
              <a:rPr lang="en-US" baseline="0" dirty="0">
                <a:ea typeface="ＭＳ Ｐゴシック" pitchFamily="34" charset="-128"/>
              </a:rPr>
              <a:t>At exist state you have to exit, the game ends, and you collect terminal utility</a:t>
            </a:r>
          </a:p>
          <a:p>
            <a:r>
              <a:rPr lang="en-US" dirty="0">
                <a:ea typeface="ＭＳ Ｐゴシック" pitchFamily="34" charset="-128"/>
              </a:rPr>
              <a:t>Don’t need to have goals – maximize happiness!</a:t>
            </a:r>
          </a:p>
        </p:txBody>
      </p:sp>
      <p:sp>
        <p:nvSpPr>
          <p:cNvPr id="19459" name="Slide Number Placeholder 3"/>
          <p:cNvSpPr>
            <a:spLocks noGrp="1"/>
          </p:cNvSpPr>
          <p:nvPr>
            <p:ph type="sldNum" sz="quarter" idx="5"/>
          </p:nvPr>
        </p:nvSpPr>
        <p:spPr>
          <a:noFill/>
        </p:spPr>
        <p:txBody>
          <a:bodyPr/>
          <a:lstStyle/>
          <a:p>
            <a:pPr defTabSz="988101"/>
            <a:fld id="{552C0BAA-F2C0-47C6-A20B-733CA31DCFFD}" type="slidenum">
              <a:rPr lang="en-US"/>
              <a:pPr defTabSz="988101"/>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you</a:t>
            </a:r>
            <a:r>
              <a:rPr lang="en-US" baseline="0" dirty="0"/>
              <a:t> plan you will have to take these into account</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9</a:t>
            </a:fld>
            <a:endParaRPr lang="en-US"/>
          </a:p>
        </p:txBody>
      </p:sp>
    </p:spTree>
    <p:extLst>
      <p:ext uri="{BB962C8B-B14F-4D97-AF65-F5344CB8AC3E}">
        <p14:creationId xmlns:p14="http://schemas.microsoft.com/office/powerpoint/2010/main" val="323214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atin typeface="Palatino"/>
                <a:cs typeface="Palatino"/>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atin typeface="Palatino"/>
                <a:cs typeface="Palatino"/>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atin typeface="Palatino"/>
                <a:cs typeface="Palatino"/>
              </a:defRPr>
            </a:lvl1pPr>
          </a:lstStyle>
          <a:p>
            <a:pPr>
              <a:defRPr/>
            </a:pPr>
            <a:fld id="{529FA7E6-6E6F-4B77-AE36-D459A899DDD1}" type="slidenum">
              <a:rPr lang="en-US" smtClean="0"/>
              <a:pPr>
                <a:defRPr/>
              </a:pPr>
              <a:t>‹#›</a:t>
            </a:fld>
            <a:endParaRPr lang="en-US"/>
          </a:p>
        </p:txBody>
      </p:sp>
      <p:cxnSp>
        <p:nvCxnSpPr>
          <p:cNvPr id="3" name="Straight Connector 2"/>
          <p:cNvCxnSpPr/>
          <p:nvPr/>
        </p:nvCxnSpPr>
        <p:spPr>
          <a:xfrm>
            <a:off x="304800" y="1092200"/>
            <a:ext cx="11379200" cy="0"/>
          </a:xfrm>
          <a:prstGeom prst="line">
            <a:avLst/>
          </a:prstGeom>
          <a:ln w="12700" cmpd="sng">
            <a:solidFill>
              <a:schemeClr val="accent6">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Courier New"/>
        <a:buChar char="o"/>
        <a:defRPr sz="3200">
          <a:solidFill>
            <a:schemeClr val="tx1"/>
          </a:solidFill>
          <a:latin typeface="Palatino"/>
          <a:ea typeface="+mn-ea"/>
          <a:cs typeface="Palatino"/>
        </a:defRPr>
      </a:lvl1pPr>
      <a:lvl2pPr marL="742913" indent="-285737" algn="l" rtl="0" eaLnBrk="1" fontAlgn="base" hangingPunct="1">
        <a:spcBef>
          <a:spcPct val="20000"/>
        </a:spcBef>
        <a:spcAft>
          <a:spcPct val="0"/>
        </a:spcAft>
        <a:buClr>
          <a:schemeClr val="tx1"/>
        </a:buClr>
        <a:buFont typeface="Courier New"/>
        <a:buChar char="o"/>
        <a:defRPr sz="2800">
          <a:solidFill>
            <a:schemeClr val="tx1">
              <a:lumMod val="75000"/>
              <a:lumOff val="25000"/>
            </a:schemeClr>
          </a:solidFill>
          <a:latin typeface="Palatino"/>
          <a:cs typeface="Palatino"/>
        </a:defRPr>
      </a:lvl2pPr>
      <a:lvl3pPr marL="1142942" indent="-228589" algn="l" rtl="0" eaLnBrk="1" fontAlgn="base" hangingPunct="1">
        <a:spcBef>
          <a:spcPct val="20000"/>
        </a:spcBef>
        <a:spcAft>
          <a:spcPct val="0"/>
        </a:spcAft>
        <a:buClr>
          <a:schemeClr val="accent2"/>
        </a:buClr>
        <a:buFont typeface="Courier New"/>
        <a:buChar char="o"/>
        <a:defRPr sz="2400">
          <a:solidFill>
            <a:schemeClr val="tx1">
              <a:lumMod val="75000"/>
              <a:lumOff val="25000"/>
            </a:schemeClr>
          </a:solidFill>
          <a:latin typeface="Palatino"/>
          <a:cs typeface="Palatino"/>
        </a:defRPr>
      </a:lvl3pPr>
      <a:lvl4pPr marL="1600120" indent="-228589" algn="l" rtl="0" eaLnBrk="1" fontAlgn="base" hangingPunct="1">
        <a:spcBef>
          <a:spcPct val="20000"/>
        </a:spcBef>
        <a:spcAft>
          <a:spcPct val="0"/>
        </a:spcAft>
        <a:buClr>
          <a:schemeClr val="tx1"/>
        </a:buClr>
        <a:buFont typeface="Courier New"/>
        <a:buChar char="o"/>
        <a:defRPr sz="2000">
          <a:solidFill>
            <a:schemeClr val="tx1">
              <a:lumMod val="75000"/>
              <a:lumOff val="25000"/>
            </a:schemeClr>
          </a:solidFill>
          <a:latin typeface="Palatino"/>
          <a:cs typeface="Palatino"/>
        </a:defRPr>
      </a:lvl4pPr>
      <a:lvl5pPr marL="2057298" indent="-228589" algn="l" rtl="0" eaLnBrk="1" fontAlgn="base" hangingPunct="1">
        <a:spcBef>
          <a:spcPct val="20000"/>
        </a:spcBef>
        <a:spcAft>
          <a:spcPct val="0"/>
        </a:spcAft>
        <a:buClr>
          <a:schemeClr val="accent2"/>
        </a:buClr>
        <a:buFont typeface="Courier New"/>
        <a:buChar char="o"/>
        <a:defRPr sz="2000">
          <a:solidFill>
            <a:schemeClr val="tx1">
              <a:lumMod val="75000"/>
              <a:lumOff val="25000"/>
            </a:schemeClr>
          </a:solidFill>
          <a:latin typeface="Palatino"/>
          <a:cs typeface="Palatino"/>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wmf"/><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xml"/><Relationship Id="rId7" Type="http://schemas.openxmlformats.org/officeDocument/2006/relationships/image" Target="../media/image2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4.png"/><Relationship Id="rId3" Type="http://schemas.microsoft.com/office/2007/relationships/media" Target="../media/media2.mp4"/><Relationship Id="rId7" Type="http://schemas.microsoft.com/office/2007/relationships/media" Target="../media/media4.mov"/><Relationship Id="rId12"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ov"/><Relationship Id="rId11" Type="http://schemas.openxmlformats.org/officeDocument/2006/relationships/image" Target="../media/image2.png"/><Relationship Id="rId5" Type="http://schemas.microsoft.com/office/2007/relationships/media" Target="../media/media3.mov"/><Relationship Id="rId10" Type="http://schemas.openxmlformats.org/officeDocument/2006/relationships/notesSlide" Target="../notesSlides/notesSlide2.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7.xml"/><Relationship Id="rId7" Type="http://schemas.openxmlformats.org/officeDocument/2006/relationships/image" Target="../media/image3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notesSlide" Target="../notesSlides/notesSlide18.xml"/><Relationship Id="rId10" Type="http://schemas.openxmlformats.org/officeDocument/2006/relationships/image" Target="../media/image44.png"/><Relationship Id="rId4" Type="http://schemas.openxmlformats.org/officeDocument/2006/relationships/slideLayout" Target="../slideLayouts/slideLayout2.xm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xml"/><Relationship Id="rId7" Type="http://schemas.openxmlformats.org/officeDocument/2006/relationships/image" Target="../media/image4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notesSlide" Target="../notesSlides/notesSlide19.xml"/><Relationship Id="rId10" Type="http://schemas.openxmlformats.org/officeDocument/2006/relationships/image" Target="../media/image45.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3.xml"/><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xml"/><Relationship Id="rId11" Type="http://schemas.openxmlformats.org/officeDocument/2006/relationships/image" Target="../media/image50.png"/><Relationship Id="rId5" Type="http://schemas.openxmlformats.org/officeDocument/2006/relationships/tags" Target="../tags/tag15.xml"/><Relationship Id="rId10" Type="http://schemas.openxmlformats.org/officeDocument/2006/relationships/image" Target="../media/image49.png"/><Relationship Id="rId4" Type="http://schemas.openxmlformats.org/officeDocument/2006/relationships/tags" Target="../tags/tag14.xm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8.emf"/><Relationship Id="rId13" Type="http://schemas.openxmlformats.org/officeDocument/2006/relationships/image" Target="../media/image73.emf"/><Relationship Id="rId3" Type="http://schemas.openxmlformats.org/officeDocument/2006/relationships/image" Target="../media/image63.emf"/><Relationship Id="rId7" Type="http://schemas.openxmlformats.org/officeDocument/2006/relationships/image" Target="../media/image67.emf"/><Relationship Id="rId12" Type="http://schemas.openxmlformats.org/officeDocument/2006/relationships/image" Target="../media/image72.emf"/><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66.emf"/><Relationship Id="rId11" Type="http://schemas.openxmlformats.org/officeDocument/2006/relationships/image" Target="../media/image71.emf"/><Relationship Id="rId5" Type="http://schemas.openxmlformats.org/officeDocument/2006/relationships/image" Target="../media/image65.emf"/><Relationship Id="rId10" Type="http://schemas.openxmlformats.org/officeDocument/2006/relationships/image" Target="../media/image70.emf"/><Relationship Id="rId4" Type="http://schemas.openxmlformats.org/officeDocument/2006/relationships/image" Target="../media/image64.emf"/><Relationship Id="rId9" Type="http://schemas.openxmlformats.org/officeDocument/2006/relationships/image" Target="../media/image69.emf"/></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4.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image" Target="../media/image57.png"/><Relationship Id="rId26" Type="http://schemas.openxmlformats.org/officeDocument/2006/relationships/image" Target="../media/image78.png"/><Relationship Id="rId3" Type="http://schemas.openxmlformats.org/officeDocument/2006/relationships/tags" Target="../tags/tag20.xml"/><Relationship Id="rId21" Type="http://schemas.openxmlformats.org/officeDocument/2006/relationships/image" Target="../media/image93.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56.png"/><Relationship Id="rId25" Type="http://schemas.openxmlformats.org/officeDocument/2006/relationships/image" Target="../media/image94.png"/><Relationship Id="rId2" Type="http://schemas.openxmlformats.org/officeDocument/2006/relationships/tags" Target="../tags/tag19.xml"/><Relationship Id="rId16" Type="http://schemas.openxmlformats.org/officeDocument/2006/relationships/slideLayout" Target="../slideLayouts/slideLayout2.xml"/><Relationship Id="rId20" Type="http://schemas.openxmlformats.org/officeDocument/2006/relationships/image" Target="../media/image59.png"/><Relationship Id="rId29" Type="http://schemas.openxmlformats.org/officeDocument/2006/relationships/image" Target="../media/image97.pn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image" Target="../media/image76.png"/><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image" Target="../media/image77.png"/><Relationship Id="rId28" Type="http://schemas.openxmlformats.org/officeDocument/2006/relationships/image" Target="../media/image96.png"/><Relationship Id="rId10" Type="http://schemas.openxmlformats.org/officeDocument/2006/relationships/tags" Target="../tags/tag27.xml"/><Relationship Id="rId19" Type="http://schemas.openxmlformats.org/officeDocument/2006/relationships/image" Target="../media/image58.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image" Target="../media/image75.png"/><Relationship Id="rId27"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36.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37.xml"/><Relationship Id="rId9"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40.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41.xml"/><Relationship Id="rId9" Type="http://schemas.openxmlformats.org/officeDocument/2006/relationships/image" Target="../media/image103.png"/></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44.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45.xml"/><Relationship Id="rId9"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48.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49.xml"/><Relationship Id="rId9" Type="http://schemas.openxmlformats.org/officeDocument/2006/relationships/image" Target="../media/image103.png"/></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tags" Target="../tags/tag52.xml"/><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slideLayout" Target="../slideLayouts/slideLayout2.xml"/><Relationship Id="rId10" Type="http://schemas.openxmlformats.org/officeDocument/2006/relationships/image" Target="../media/image104.png"/><Relationship Id="rId4" Type="http://schemas.openxmlformats.org/officeDocument/2006/relationships/tags" Target="../tags/tag53.xml"/><Relationship Id="rId9"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wm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44224"/>
            <a:ext cx="7510462" cy="4018097"/>
          </a:xfrm>
          <a:prstGeom prst="rect">
            <a:avLst/>
          </a:prstGeom>
          <a:noFill/>
        </p:spPr>
      </p:pic>
      <p:sp>
        <p:nvSpPr>
          <p:cNvPr id="5122" name="Rectangle 5"/>
          <p:cNvSpPr>
            <a:spLocks noGrp="1" noChangeArrowheads="1"/>
          </p:cNvSpPr>
          <p:nvPr>
            <p:ph type="ctrTitle"/>
          </p:nvPr>
        </p:nvSpPr>
        <p:spPr>
          <a:xfrm>
            <a:off x="0" y="279403"/>
            <a:ext cx="12192000" cy="1470025"/>
          </a:xfrm>
        </p:spPr>
        <p:txBody>
          <a:bodyPr/>
          <a:lstStyle/>
          <a:p>
            <a:pPr eaLnBrk="1" hangingPunct="1"/>
            <a:r>
              <a:rPr lang="en-US" dirty="0"/>
              <a:t>CS 188: Artificial Intelligence</a:t>
            </a:r>
            <a:br>
              <a:rPr lang="en-US" dirty="0"/>
            </a:br>
            <a:endParaRPr lang="en-US" sz="3600" dirty="0"/>
          </a:p>
        </p:txBody>
      </p:sp>
      <p:sp>
        <p:nvSpPr>
          <p:cNvPr id="5123" name="Rectangle 6"/>
          <p:cNvSpPr>
            <a:spLocks noGrp="1" noChangeArrowheads="1"/>
          </p:cNvSpPr>
          <p:nvPr>
            <p:ph type="subTitle" idx="1"/>
          </p:nvPr>
        </p:nvSpPr>
        <p:spPr>
          <a:xfrm>
            <a:off x="0" y="1123950"/>
            <a:ext cx="12192000" cy="1524000"/>
          </a:xfrm>
        </p:spPr>
        <p:txBody>
          <a:bodyPr/>
          <a:lstStyle/>
          <a:p>
            <a:pPr eaLnBrk="1" hangingPunct="1"/>
            <a:r>
              <a:rPr lang="en-US" sz="3600" dirty="0"/>
              <a:t>Markov Decision Processes</a:t>
            </a:r>
          </a:p>
        </p:txBody>
      </p:sp>
      <p:sp>
        <p:nvSpPr>
          <p:cNvPr id="8" name="Text Box 8"/>
          <p:cNvSpPr txBox="1">
            <a:spLocks noChangeArrowheads="1"/>
          </p:cNvSpPr>
          <p:nvPr/>
        </p:nvSpPr>
        <p:spPr bwMode="auto">
          <a:xfrm>
            <a:off x="0" y="5542257"/>
            <a:ext cx="12192000" cy="1315743"/>
          </a:xfrm>
          <a:prstGeom prst="rect">
            <a:avLst/>
          </a:prstGeom>
          <a:noFill/>
          <a:ln w="9525">
            <a:noFill/>
            <a:miter lim="800000"/>
            <a:headEnd/>
            <a:tailEnd/>
          </a:ln>
        </p:spPr>
        <p:txBody>
          <a:bodyPr wrap="square" lIns="68579" tIns="34289" rIns="68579" bIns="34289">
            <a:spAutoFit/>
          </a:bodyPr>
          <a:lstStyle/>
          <a:p>
            <a:pPr algn="ctr">
              <a:spcBef>
                <a:spcPct val="50000"/>
              </a:spcBef>
            </a:pPr>
            <a:r>
              <a:rPr lang="en-US" sz="2400" dirty="0">
                <a:latin typeface="Palatino"/>
                <a:cs typeface="Palatino"/>
              </a:rPr>
              <a:t>Instructor: Pieter </a:t>
            </a:r>
            <a:r>
              <a:rPr lang="en-US" sz="2400" dirty="0" err="1">
                <a:latin typeface="Palatino"/>
                <a:cs typeface="Palatino"/>
              </a:rPr>
              <a:t>Abbeel</a:t>
            </a:r>
            <a:endParaRPr lang="en-US" sz="2400" dirty="0">
              <a:latin typeface="Palatino"/>
              <a:cs typeface="Palatino"/>
            </a:endParaRPr>
          </a:p>
          <a:p>
            <a:pPr algn="ctr">
              <a:spcBef>
                <a:spcPct val="50000"/>
              </a:spcBef>
            </a:pPr>
            <a:r>
              <a:rPr lang="en-US" sz="2400" dirty="0">
                <a:latin typeface="Palatino"/>
                <a:cs typeface="Palatino"/>
              </a:rPr>
              <a:t>University of California, Berkeley</a:t>
            </a:r>
            <a:endParaRPr lang="en-US" sz="2000" dirty="0">
              <a:latin typeface="Palatino"/>
              <a:cs typeface="Palatino"/>
            </a:endParaRPr>
          </a:p>
          <a:p>
            <a:pPr algn="ctr">
              <a:spcBef>
                <a:spcPct val="50000"/>
              </a:spcBef>
            </a:pPr>
            <a:r>
              <a:rPr lang="en-US" sz="1400" dirty="0">
                <a:latin typeface="Palatino"/>
                <a:cs typeface="Palatino"/>
              </a:rPr>
              <a:t>[These slides adapted from Dan Klein and Pieter </a:t>
            </a:r>
            <a:r>
              <a:rPr lang="en-US" sz="1400" dirty="0" err="1">
                <a:latin typeface="Palatino"/>
                <a:cs typeface="Palatino"/>
              </a:rPr>
              <a:t>Abbeel</a:t>
            </a:r>
            <a:r>
              <a:rPr lang="en-US" sz="1400" dirty="0">
                <a:latin typeface="Palatino"/>
                <a:cs typeface="Palatino"/>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Decision Processes</a:t>
            </a:r>
          </a:p>
        </p:txBody>
      </p:sp>
      <p:sp>
        <p:nvSpPr>
          <p:cNvPr id="22530" name="Rectangle 3"/>
          <p:cNvSpPr>
            <a:spLocks noGrp="1" noChangeArrowheads="1"/>
          </p:cNvSpPr>
          <p:nvPr>
            <p:ph idx="1"/>
          </p:nvPr>
        </p:nvSpPr>
        <p:spPr>
          <a:xfrm>
            <a:off x="228600" y="1493838"/>
            <a:ext cx="7010400" cy="4525962"/>
          </a:xfrm>
        </p:spPr>
        <p:txBody>
          <a:bodyPr/>
          <a:lstStyle/>
          <a:p>
            <a:pPr>
              <a:lnSpc>
                <a:spcPct val="80000"/>
              </a:lnSpc>
            </a:pPr>
            <a:r>
              <a:rPr lang="en-US" sz="2400" dirty="0">
                <a:ea typeface="ＭＳ Ｐゴシック" pitchFamily="34" charset="-128"/>
              </a:rPr>
              <a:t>An MDP is defined by:</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set of states s </a:t>
            </a:r>
            <a:r>
              <a:rPr lang="en-US" sz="2000" dirty="0">
                <a:solidFill>
                  <a:srgbClr val="CC0000"/>
                </a:solidFill>
                <a:ea typeface="ＭＳ Ｐゴシック" pitchFamily="34" charset="-128"/>
                <a:sym typeface="Symbol" pitchFamily="18" charset="2"/>
              </a:rPr>
              <a:t> </a:t>
            </a:r>
            <a:r>
              <a:rPr lang="en-US" sz="2000" dirty="0">
                <a:solidFill>
                  <a:srgbClr val="CC0000"/>
                </a:solidFill>
                <a:ea typeface="ＭＳ Ｐゴシック" pitchFamily="34" charset="-128"/>
              </a:rPr>
              <a:t>S</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set of actions a </a:t>
            </a:r>
            <a:r>
              <a:rPr lang="en-US" sz="2000" dirty="0">
                <a:solidFill>
                  <a:srgbClr val="CC0000"/>
                </a:solidFill>
                <a:ea typeface="ＭＳ Ｐゴシック" pitchFamily="34" charset="-128"/>
                <a:sym typeface="Symbol" pitchFamily="18" charset="2"/>
              </a:rPr>
              <a:t> A</a:t>
            </a:r>
            <a:endParaRPr lang="en-US" sz="2000" dirty="0">
              <a:solidFill>
                <a:srgbClr val="CC0000"/>
              </a:solidFill>
              <a:ea typeface="ＭＳ Ｐゴシック" pitchFamily="34" charset="-128"/>
            </a:endParaRP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transition function T(s, a, s</a:t>
            </a:r>
            <a:r>
              <a:rPr lang="en-US" altLang="ja-JP" sz="2000" dirty="0">
                <a:solidFill>
                  <a:srgbClr val="CC0000"/>
                </a:solidFill>
                <a:ea typeface="ＭＳ Ｐゴシック" pitchFamily="34" charset="-128"/>
              </a:rPr>
              <a:t>’)</a:t>
            </a:r>
            <a:endParaRPr lang="en-US" altLang="ja-JP" sz="2000" dirty="0">
              <a:ea typeface="ＭＳ Ｐゴシック" pitchFamily="34" charset="-128"/>
            </a:endParaRPr>
          </a:p>
          <a:p>
            <a:pPr lvl="2">
              <a:lnSpc>
                <a:spcPct val="80000"/>
              </a:lnSpc>
            </a:pPr>
            <a:r>
              <a:rPr lang="en-US" sz="1800" dirty="0">
                <a:ea typeface="ＭＳ Ｐゴシック" pitchFamily="34" charset="-128"/>
              </a:rPr>
              <a:t>Probability that a from s leads to s’, i.e., P(s</a:t>
            </a:r>
            <a:r>
              <a:rPr lang="en-US" altLang="ja-JP" sz="1800" dirty="0">
                <a:ea typeface="ＭＳ Ｐゴシック" pitchFamily="34" charset="-128"/>
              </a:rPr>
              <a:t>’| s, a)</a:t>
            </a:r>
          </a:p>
          <a:p>
            <a:pPr lvl="2">
              <a:lnSpc>
                <a:spcPct val="80000"/>
              </a:lnSpc>
            </a:pPr>
            <a:r>
              <a:rPr lang="en-US" sz="1800" dirty="0">
                <a:ea typeface="ＭＳ Ｐゴシック" pitchFamily="34" charset="-128"/>
              </a:rPr>
              <a:t>Also called the model or the dynamics</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reward function R(s, a, s</a:t>
            </a:r>
            <a:r>
              <a:rPr lang="en-US" altLang="ja-JP" sz="2000" dirty="0">
                <a:solidFill>
                  <a:srgbClr val="CC0000"/>
                </a:solidFill>
                <a:ea typeface="ＭＳ Ｐゴシック" pitchFamily="34" charset="-128"/>
              </a:rPr>
              <a:t>’) </a:t>
            </a:r>
          </a:p>
          <a:p>
            <a:pPr lvl="2">
              <a:lnSpc>
                <a:spcPct val="80000"/>
              </a:lnSpc>
            </a:pPr>
            <a:r>
              <a:rPr lang="en-US" sz="1800" dirty="0">
                <a:ea typeface="ＭＳ Ｐゴシック" pitchFamily="34" charset="-128"/>
              </a:rPr>
              <a:t>Sometimes just R(s) or R(s</a:t>
            </a:r>
            <a:r>
              <a:rPr lang="en-US" altLang="ja-JP" sz="1800" dirty="0">
                <a:ea typeface="ＭＳ Ｐゴシック" pitchFamily="34" charset="-128"/>
              </a:rPr>
              <a:t>’)</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start state</a:t>
            </a:r>
            <a:endParaRPr lang="en-US" sz="2000" dirty="0">
              <a:ea typeface="ＭＳ Ｐゴシック" pitchFamily="34" charset="-128"/>
            </a:endParaRPr>
          </a:p>
          <a:p>
            <a:pPr lvl="1">
              <a:lnSpc>
                <a:spcPct val="80000"/>
              </a:lnSpc>
            </a:pPr>
            <a:r>
              <a:rPr lang="en-US" sz="2000" dirty="0">
                <a:ea typeface="ＭＳ Ｐゴシック" pitchFamily="34" charset="-128"/>
              </a:rPr>
              <a:t>Maybe a </a:t>
            </a:r>
            <a:r>
              <a:rPr lang="en-US" sz="2000" dirty="0">
                <a:solidFill>
                  <a:srgbClr val="CC0000"/>
                </a:solidFill>
                <a:ea typeface="ＭＳ Ｐゴシック" pitchFamily="34" charset="-128"/>
              </a:rPr>
              <a:t>terminal state</a:t>
            </a:r>
          </a:p>
          <a:p>
            <a:pPr lvl="1">
              <a:lnSpc>
                <a:spcPct val="80000"/>
              </a:lnSpc>
            </a:pPr>
            <a:endParaRPr lang="en-US" sz="3200" dirty="0">
              <a:ea typeface="ＭＳ Ｐゴシック" pitchFamily="34" charset="-128"/>
            </a:endParaRPr>
          </a:p>
        </p:txBody>
      </p:sp>
      <p:pic>
        <p:nvPicPr>
          <p:cNvPr id="7" name="Picture 4"/>
          <p:cNvPicPr>
            <a:picLocks noChangeAspect="1" noChangeArrowheads="1"/>
          </p:cNvPicPr>
          <p:nvPr/>
        </p:nvPicPr>
        <p:blipFill>
          <a:blip r:embed="rId3" cstate="print"/>
          <a:srcRect/>
          <a:stretch>
            <a:fillRect/>
          </a:stretch>
        </p:blipFill>
        <p:spPr bwMode="auto">
          <a:xfrm>
            <a:off x="6990735" y="1371600"/>
            <a:ext cx="4495800" cy="3484999"/>
          </a:xfrm>
          <a:prstGeom prst="rect">
            <a:avLst/>
          </a:prstGeom>
          <a:noFill/>
          <a:ln w="9525">
            <a:noFill/>
            <a:miter lim="800000"/>
            <a:headEnd/>
            <a:tailEnd/>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35" y="1373299"/>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8"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0" y="2895600"/>
            <a:ext cx="433322" cy="781050"/>
          </a:xfrm>
          <a:prstGeom prst="rect">
            <a:avLst/>
          </a:prstGeom>
          <a:noFill/>
          <a:ln w="9525">
            <a:noFill/>
            <a:miter lim="800000"/>
            <a:headEnd/>
            <a:tailEnd/>
          </a:ln>
        </p:spPr>
      </p:pic>
      <p:pic>
        <p:nvPicPr>
          <p:cNvPr id="16386"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2" y="3581400"/>
            <a:ext cx="815578" cy="762000"/>
          </a:xfrm>
          <a:prstGeom prst="rect">
            <a:avLst/>
          </a:prstGeom>
          <a:noFill/>
        </p:spPr>
      </p:pic>
      <p:sp>
        <p:nvSpPr>
          <p:cNvPr id="20" name="Text Box 28"/>
          <p:cNvSpPr txBox="1">
            <a:spLocks noChangeArrowheads="1"/>
          </p:cNvSpPr>
          <p:nvPr/>
        </p:nvSpPr>
        <p:spPr bwMode="auto">
          <a:xfrm>
            <a:off x="7086600" y="6488112"/>
            <a:ext cx="51054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 </a:t>
            </a:r>
            <a:r>
              <a:rPr lang="en-US" dirty="0" err="1">
                <a:solidFill>
                  <a:srgbClr val="CC0000"/>
                </a:solidFill>
                <a:latin typeface="Calibri" pitchFamily="34" charset="0"/>
              </a:rPr>
              <a:t>gridworld</a:t>
            </a:r>
            <a:r>
              <a:rPr lang="en-US" dirty="0">
                <a:solidFill>
                  <a:srgbClr val="CC0000"/>
                </a:solidFill>
                <a:latin typeface="Calibri" pitchFamily="34" charset="0"/>
              </a:rPr>
              <a:t> manual intro (L8D1)]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Gridworld</a:t>
            </a:r>
            <a:r>
              <a:rPr lang="en-US" dirty="0"/>
              <a:t> Manual Intro</a:t>
            </a:r>
          </a:p>
        </p:txBody>
      </p:sp>
      <p:pic>
        <p:nvPicPr>
          <p:cNvPr id="4" name="Gridworld Manual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3483579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ea typeface="ＭＳ Ｐゴシック" pitchFamily="34" charset="-128"/>
              </a:rPr>
              <a:t>What is Markov about MDPs?</a:t>
            </a:r>
          </a:p>
        </p:txBody>
      </p:sp>
      <p:sp>
        <p:nvSpPr>
          <p:cNvPr id="24578" name="Content Placeholder 2"/>
          <p:cNvSpPr>
            <a:spLocks noGrp="1"/>
          </p:cNvSpPr>
          <p:nvPr>
            <p:ph idx="1"/>
          </p:nvPr>
        </p:nvSpPr>
        <p:spPr>
          <a:xfrm>
            <a:off x="457200" y="1447800"/>
            <a:ext cx="8610600" cy="4525963"/>
          </a:xfrm>
        </p:spPr>
        <p:txBody>
          <a:bodyPr/>
          <a:lstStyle/>
          <a:p>
            <a:r>
              <a:rPr lang="en-US" altLang="ja-JP" sz="2400" dirty="0">
                <a:ea typeface="ＭＳ Ｐゴシック" pitchFamily="34" charset="-128"/>
              </a:rPr>
              <a:t>“Markov” generally means that given the present state, the future and the past are independent</a:t>
            </a:r>
          </a:p>
          <a:p>
            <a:pPr lvl="2"/>
            <a:endParaRPr lang="en-US" sz="1600" dirty="0">
              <a:ea typeface="ＭＳ Ｐゴシック" pitchFamily="34" charset="-128"/>
            </a:endParaRPr>
          </a:p>
          <a:p>
            <a:r>
              <a:rPr lang="en-US" sz="2400" dirty="0">
                <a:ea typeface="ＭＳ Ｐゴシック" pitchFamily="34" charset="-128"/>
              </a:rPr>
              <a:t>For Markov decision processes, </a:t>
            </a:r>
            <a:r>
              <a:rPr lang="en-US" altLang="ja-JP" sz="2400" dirty="0">
                <a:ea typeface="ＭＳ Ｐゴシック" pitchFamily="34" charset="-128"/>
              </a:rPr>
              <a:t>“Markov” means action outcomes depend only on the current state</a:t>
            </a:r>
          </a:p>
          <a:p>
            <a:endParaRPr lang="en-US" altLang="ja-JP" sz="2400" dirty="0">
              <a:ea typeface="ＭＳ Ｐゴシック" pitchFamily="34" charset="-128"/>
            </a:endParaRPr>
          </a:p>
          <a:p>
            <a:endParaRPr lang="en-US" altLang="ja-JP" sz="2400" dirty="0">
              <a:ea typeface="ＭＳ Ｐゴシック" pitchFamily="34" charset="-128"/>
            </a:endParaRPr>
          </a:p>
          <a:p>
            <a:endParaRPr lang="en-US" altLang="ja-JP" sz="2000" dirty="0">
              <a:ea typeface="ＭＳ Ｐゴシック" pitchFamily="34" charset="-128"/>
            </a:endParaRPr>
          </a:p>
          <a:p>
            <a:endParaRPr lang="en-US" altLang="ja-JP" sz="2000" dirty="0">
              <a:ea typeface="ＭＳ Ｐゴシック" pitchFamily="34" charset="-128"/>
            </a:endParaRPr>
          </a:p>
          <a:p>
            <a:endParaRPr lang="en-US" altLang="ja-JP" sz="2000" dirty="0">
              <a:ea typeface="ＭＳ Ｐゴシック" pitchFamily="34" charset="-128"/>
            </a:endParaRPr>
          </a:p>
          <a:p>
            <a:r>
              <a:rPr lang="en-US" altLang="ja-JP" sz="2400" dirty="0">
                <a:ea typeface="ＭＳ Ｐゴシック" pitchFamily="34" charset="-128"/>
              </a:rPr>
              <a:t>This is just like search, where the successor function could only depend on the current state (not the history)</a:t>
            </a:r>
          </a:p>
          <a:p>
            <a:pPr>
              <a:buFont typeface="Wingdings" pitchFamily="2" charset="2"/>
              <a:buNone/>
            </a:pPr>
            <a:endParaRPr lang="en-US" sz="2400" dirty="0">
              <a:ea typeface="ＭＳ Ｐゴシック" pitchFamily="34" charset="-128"/>
            </a:endParaRPr>
          </a:p>
        </p:txBody>
      </p:sp>
      <p:pic>
        <p:nvPicPr>
          <p:cNvPr id="24579" name="Picture 2" descr="\\.host\Shared Folders\Shared with PC\images\Markov.jpg"/>
          <p:cNvPicPr>
            <a:picLocks noChangeAspect="1" noChangeArrowheads="1"/>
          </p:cNvPicPr>
          <p:nvPr/>
        </p:nvPicPr>
        <p:blipFill>
          <a:blip r:embed="rId6" cstate="print"/>
          <a:srcRect/>
          <a:stretch>
            <a:fillRect/>
          </a:stretch>
        </p:blipFill>
        <p:spPr bwMode="auto">
          <a:xfrm>
            <a:off x="9296400" y="1447800"/>
            <a:ext cx="2143125" cy="2790825"/>
          </a:xfrm>
          <a:prstGeom prst="rect">
            <a:avLst/>
          </a:prstGeom>
          <a:noFill/>
          <a:ln w="9525">
            <a:noFill/>
            <a:miter lim="800000"/>
            <a:headEnd/>
            <a:tailEnd/>
          </a:ln>
        </p:spPr>
      </p:pic>
      <p:pic>
        <p:nvPicPr>
          <p:cNvPr id="24580" name="Picture 11" descr="TP_tmp.png"/>
          <p:cNvPicPr>
            <a:picLocks noChangeAspect="1"/>
          </p:cNvPicPr>
          <p:nvPr>
            <p:custDataLst>
              <p:tags r:id="rId1"/>
            </p:custDataLst>
          </p:nvPr>
        </p:nvPicPr>
        <p:blipFill>
          <a:blip r:embed="rId7" cstate="print"/>
          <a:srcRect/>
          <a:stretch>
            <a:fillRect/>
          </a:stretch>
        </p:blipFill>
        <p:spPr bwMode="auto">
          <a:xfrm>
            <a:off x="2106613" y="4191000"/>
            <a:ext cx="193675" cy="82550"/>
          </a:xfrm>
          <a:prstGeom prst="rect">
            <a:avLst/>
          </a:prstGeom>
          <a:noFill/>
          <a:ln w="9525">
            <a:noFill/>
            <a:miter lim="800000"/>
            <a:headEnd/>
            <a:tailEnd/>
          </a:ln>
        </p:spPr>
      </p:pic>
      <p:pic>
        <p:nvPicPr>
          <p:cNvPr id="24581" name="Picture 9" descr="TP_tmp.png"/>
          <p:cNvPicPr>
            <a:picLocks noChangeAspect="1"/>
          </p:cNvPicPr>
          <p:nvPr>
            <p:custDataLst>
              <p:tags r:id="rId2"/>
            </p:custDataLst>
          </p:nvPr>
        </p:nvPicPr>
        <p:blipFill>
          <a:blip r:embed="rId8" cstate="print"/>
          <a:srcRect/>
          <a:stretch>
            <a:fillRect/>
          </a:stretch>
        </p:blipFill>
        <p:spPr bwMode="auto">
          <a:xfrm>
            <a:off x="1344613" y="3581400"/>
            <a:ext cx="7189787" cy="304800"/>
          </a:xfrm>
          <a:prstGeom prst="rect">
            <a:avLst/>
          </a:prstGeom>
          <a:noFill/>
          <a:ln w="9525">
            <a:noFill/>
            <a:miter lim="800000"/>
            <a:headEnd/>
            <a:tailEnd/>
          </a:ln>
        </p:spPr>
      </p:pic>
      <p:pic>
        <p:nvPicPr>
          <p:cNvPr id="24582" name="Picture 10" descr="TP_tmp.png"/>
          <p:cNvPicPr>
            <a:picLocks noChangeAspect="1"/>
          </p:cNvPicPr>
          <p:nvPr>
            <p:custDataLst>
              <p:tags r:id="rId3"/>
            </p:custDataLst>
          </p:nvPr>
        </p:nvPicPr>
        <p:blipFill>
          <a:blip r:embed="rId9" cstate="print"/>
          <a:srcRect/>
          <a:stretch>
            <a:fillRect/>
          </a:stretch>
        </p:blipFill>
        <p:spPr bwMode="auto">
          <a:xfrm>
            <a:off x="1344613" y="4648200"/>
            <a:ext cx="3497262" cy="304800"/>
          </a:xfrm>
          <a:prstGeom prst="rect">
            <a:avLst/>
          </a:prstGeom>
          <a:noFill/>
          <a:ln w="9525">
            <a:noFill/>
            <a:miter lim="800000"/>
            <a:headEnd/>
            <a:tailEnd/>
          </a:ln>
        </p:spPr>
      </p:pic>
      <p:sp>
        <p:nvSpPr>
          <p:cNvPr id="8" name="TextBox 7"/>
          <p:cNvSpPr txBox="1"/>
          <p:nvPr/>
        </p:nvSpPr>
        <p:spPr>
          <a:xfrm>
            <a:off x="9448800" y="4334470"/>
            <a:ext cx="2057400" cy="923330"/>
          </a:xfrm>
          <a:prstGeom prst="rect">
            <a:avLst/>
          </a:prstGeom>
          <a:noFill/>
        </p:spPr>
        <p:txBody>
          <a:bodyPr wrap="square" rtlCol="0">
            <a:spAutoFit/>
          </a:bodyPr>
          <a:lstStyle/>
          <a:p>
            <a:pPr algn="ctr"/>
            <a:r>
              <a:rPr lang="en-US" dirty="0" err="1">
                <a:latin typeface="Calibri" pitchFamily="34" charset="0"/>
              </a:rPr>
              <a:t>Andrey</a:t>
            </a:r>
            <a:r>
              <a:rPr lang="en-US" dirty="0">
                <a:latin typeface="Calibri" pitchFamily="34" charset="0"/>
              </a:rPr>
              <a:t> Markov (1856-1922)</a:t>
            </a:r>
          </a:p>
          <a:p>
            <a:pPr algn="ctr"/>
            <a:endParaRPr lang="en-US"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ea typeface="ＭＳ Ｐゴシック" pitchFamily="34" charset="-128"/>
              </a:rPr>
              <a:t>Policies</a:t>
            </a:r>
          </a:p>
        </p:txBody>
      </p:sp>
      <p:sp>
        <p:nvSpPr>
          <p:cNvPr id="26626" name="Rectangle 3"/>
          <p:cNvSpPr>
            <a:spLocks noGrp="1" noChangeArrowheads="1"/>
          </p:cNvSpPr>
          <p:nvPr>
            <p:ph idx="1"/>
          </p:nvPr>
        </p:nvSpPr>
        <p:spPr>
          <a:xfrm>
            <a:off x="304800" y="1447800"/>
            <a:ext cx="6400800" cy="4525963"/>
          </a:xfrm>
        </p:spPr>
        <p:txBody>
          <a:bodyPr/>
          <a:lstStyle/>
          <a:p>
            <a:r>
              <a:rPr lang="en-US" sz="2400" dirty="0">
                <a:ea typeface="ＭＳ Ｐゴシック" pitchFamily="34" charset="-128"/>
              </a:rPr>
              <a:t>In deterministic single-agent search problems, we wanted an optimal </a:t>
            </a:r>
            <a:r>
              <a:rPr lang="en-US" sz="2400" dirty="0">
                <a:solidFill>
                  <a:srgbClr val="CC0000"/>
                </a:solidFill>
                <a:ea typeface="ＭＳ Ｐゴシック" pitchFamily="34" charset="-128"/>
              </a:rPr>
              <a:t>plan</a:t>
            </a:r>
            <a:r>
              <a:rPr lang="en-US" sz="2400" dirty="0">
                <a:ea typeface="ＭＳ Ｐゴシック" pitchFamily="34" charset="-128"/>
              </a:rPr>
              <a:t>, or sequence of actions, from start to a goal</a:t>
            </a:r>
          </a:p>
          <a:p>
            <a:endParaRPr lang="en-US" sz="2400" dirty="0">
              <a:ea typeface="ＭＳ Ｐゴシック" pitchFamily="34" charset="-128"/>
            </a:endParaRPr>
          </a:p>
          <a:p>
            <a:r>
              <a:rPr lang="en-US" sz="2400" dirty="0">
                <a:ea typeface="ＭＳ Ｐゴシック" pitchFamily="34" charset="-128"/>
              </a:rPr>
              <a:t>For MDPs, we want an optimal </a:t>
            </a:r>
          </a:p>
          <a:p>
            <a:pPr marL="0" indent="0">
              <a:buNone/>
            </a:pPr>
            <a:r>
              <a:rPr lang="en-US" sz="2400" dirty="0">
                <a:solidFill>
                  <a:srgbClr val="CC0000"/>
                </a:solidFill>
                <a:ea typeface="ＭＳ Ｐゴシック" pitchFamily="34" charset="-128"/>
              </a:rPr>
              <a:t>	policy </a:t>
            </a:r>
            <a:r>
              <a:rPr lang="en-US" sz="2400" dirty="0">
                <a:solidFill>
                  <a:srgbClr val="CC0000"/>
                </a:solidFill>
                <a:ea typeface="ＭＳ Ｐゴシック" pitchFamily="34" charset="-128"/>
                <a:sym typeface="Symbol" pitchFamily="18" charset="2"/>
              </a:rPr>
              <a:t>*: S → A</a:t>
            </a:r>
          </a:p>
          <a:p>
            <a:pPr lvl="1"/>
            <a:r>
              <a:rPr lang="en-US" sz="2000" dirty="0">
                <a:ea typeface="ＭＳ Ｐゴシック" pitchFamily="34" charset="-128"/>
                <a:sym typeface="Symbol" pitchFamily="18" charset="2"/>
              </a:rPr>
              <a:t>A policy  gives an action for each state</a:t>
            </a:r>
          </a:p>
          <a:p>
            <a:pPr lvl="1"/>
            <a:r>
              <a:rPr lang="en-US" sz="2000" dirty="0">
                <a:ea typeface="ＭＳ Ｐゴシック" pitchFamily="34" charset="-128"/>
                <a:sym typeface="Symbol" pitchFamily="18" charset="2"/>
              </a:rPr>
              <a:t>An optimal policy is one that maximizes        expected utility if followed</a:t>
            </a:r>
          </a:p>
          <a:p>
            <a:pPr lvl="1"/>
            <a:r>
              <a:rPr lang="en-US" sz="2000" dirty="0">
                <a:ea typeface="ＭＳ Ｐゴシック" pitchFamily="34" charset="-128"/>
                <a:sym typeface="Symbol" pitchFamily="18" charset="2"/>
              </a:rPr>
              <a:t>An explicit policy defines a reflex agent</a:t>
            </a:r>
          </a:p>
          <a:p>
            <a:endParaRPr lang="en-US" sz="2400" dirty="0">
              <a:ea typeface="ＭＳ Ｐゴシック" pitchFamily="34" charset="-128"/>
              <a:sym typeface="Symbol" pitchFamily="18" charset="2"/>
            </a:endParaRPr>
          </a:p>
          <a:p>
            <a:pPr lvl="1"/>
            <a:endParaRPr lang="en-US" sz="2000" dirty="0">
              <a:ea typeface="ＭＳ Ｐゴシック" pitchFamily="34" charset="-128"/>
              <a:sym typeface="Symbol" pitchFamily="18" charset="2"/>
            </a:endParaRPr>
          </a:p>
        </p:txBody>
      </p:sp>
      <p:pic>
        <p:nvPicPr>
          <p:cNvPr id="26627" name="Picture 4"/>
          <p:cNvPicPr>
            <a:picLocks noChangeAspect="1" noChangeArrowheads="1"/>
          </p:cNvPicPr>
          <p:nvPr/>
        </p:nvPicPr>
        <p:blipFill>
          <a:blip r:embed="rId3" cstate="print"/>
          <a:srcRect/>
          <a:stretch>
            <a:fillRect/>
          </a:stretch>
        </p:blipFill>
        <p:spPr bwMode="auto">
          <a:xfrm>
            <a:off x="7315200" y="1524000"/>
            <a:ext cx="4013200" cy="3057525"/>
          </a:xfrm>
          <a:prstGeom prst="rect">
            <a:avLst/>
          </a:prstGeom>
          <a:noFill/>
          <a:ln w="9525">
            <a:noFill/>
            <a:miter lim="800000"/>
            <a:headEnd/>
            <a:tailEnd/>
          </a:ln>
        </p:spPr>
      </p:pic>
      <p:sp>
        <p:nvSpPr>
          <p:cNvPr id="26628" name="Text Box 5"/>
          <p:cNvSpPr txBox="1">
            <a:spLocks noChangeArrowheads="1"/>
          </p:cNvSpPr>
          <p:nvPr/>
        </p:nvSpPr>
        <p:spPr bwMode="auto">
          <a:xfrm>
            <a:off x="6629400" y="4724400"/>
            <a:ext cx="5410200" cy="830997"/>
          </a:xfrm>
          <a:prstGeom prst="rect">
            <a:avLst/>
          </a:prstGeom>
          <a:noFill/>
          <a:ln w="9525">
            <a:noFill/>
            <a:miter lim="800000"/>
            <a:headEnd/>
            <a:tailEnd/>
          </a:ln>
        </p:spPr>
        <p:txBody>
          <a:bodyPr wrap="square">
            <a:spAutoFit/>
          </a:bodyPr>
          <a:lstStyle/>
          <a:p>
            <a:pPr algn="ctr">
              <a:spcBef>
                <a:spcPct val="50000"/>
              </a:spcBef>
            </a:pPr>
            <a:r>
              <a:rPr lang="en-US" sz="2400" dirty="0">
                <a:latin typeface="Palatino" pitchFamily="2" charset="77"/>
                <a:ea typeface="Palatino" pitchFamily="2" charset="77"/>
              </a:rPr>
              <a:t>Optimal policy when R(s, a, s</a:t>
            </a:r>
            <a:r>
              <a:rPr lang="en-US" altLang="ja-JP" sz="2400" dirty="0">
                <a:latin typeface="Palatino" pitchFamily="2" charset="77"/>
                <a:ea typeface="Palatino" pitchFamily="2" charset="77"/>
              </a:rPr>
              <a:t>’) = -0.03 for all non-terminals s</a:t>
            </a:r>
            <a:endParaRPr lang="en-US" sz="2400" dirty="0">
              <a:latin typeface="Palatino" pitchFamily="2" charset="77"/>
              <a:ea typeface="Palatino" pitchFamily="2" charset="77"/>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3200" y="1295742"/>
            <a:ext cx="5410200" cy="31629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6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Optimal Policies</a:t>
            </a:r>
          </a:p>
        </p:txBody>
      </p:sp>
      <p:pic>
        <p:nvPicPr>
          <p:cNvPr id="1723396" name="Picture 4"/>
          <p:cNvPicPr>
            <a:picLocks noChangeAspect="1" noChangeArrowheads="1"/>
          </p:cNvPicPr>
          <p:nvPr/>
        </p:nvPicPr>
        <p:blipFill>
          <a:blip r:embed="rId3" cstate="print"/>
          <a:srcRect r="1050"/>
          <a:stretch>
            <a:fillRect/>
          </a:stretch>
        </p:blipFill>
        <p:spPr bwMode="auto">
          <a:xfrm>
            <a:off x="7239000" y="1360487"/>
            <a:ext cx="2766237" cy="2100262"/>
          </a:xfrm>
          <a:prstGeom prst="rect">
            <a:avLst/>
          </a:prstGeom>
          <a:noFill/>
          <a:ln w="9525">
            <a:noFill/>
            <a:miter lim="800000"/>
            <a:headEnd/>
            <a:tailEnd/>
          </a:ln>
        </p:spPr>
      </p:pic>
      <p:pic>
        <p:nvPicPr>
          <p:cNvPr id="28676" name="Picture 5"/>
          <p:cNvPicPr>
            <a:picLocks noChangeAspect="1" noChangeArrowheads="1"/>
          </p:cNvPicPr>
          <p:nvPr/>
        </p:nvPicPr>
        <p:blipFill>
          <a:blip r:embed="rId4" cstate="print"/>
          <a:srcRect/>
          <a:stretch>
            <a:fillRect/>
          </a:stretch>
        </p:blipFill>
        <p:spPr bwMode="auto">
          <a:xfrm>
            <a:off x="2209800" y="1360487"/>
            <a:ext cx="2795588" cy="2109787"/>
          </a:xfrm>
          <a:prstGeom prst="rect">
            <a:avLst/>
          </a:prstGeom>
          <a:noFill/>
          <a:ln w="9525">
            <a:noFill/>
            <a:miter lim="800000"/>
            <a:headEnd/>
            <a:tailEnd/>
          </a:ln>
        </p:spPr>
      </p:pic>
      <p:pic>
        <p:nvPicPr>
          <p:cNvPr id="1723398" name="Picture 6"/>
          <p:cNvPicPr>
            <a:picLocks noChangeAspect="1" noChangeArrowheads="1"/>
          </p:cNvPicPr>
          <p:nvPr/>
        </p:nvPicPr>
        <p:blipFill>
          <a:blip r:embed="rId5" cstate="print"/>
          <a:srcRect r="1141"/>
          <a:stretch>
            <a:fillRect/>
          </a:stretch>
        </p:blipFill>
        <p:spPr bwMode="auto">
          <a:xfrm>
            <a:off x="2233613" y="4165599"/>
            <a:ext cx="2763689" cy="2090738"/>
          </a:xfrm>
          <a:prstGeom prst="rect">
            <a:avLst/>
          </a:prstGeom>
          <a:noFill/>
          <a:ln w="9525">
            <a:noFill/>
            <a:miter lim="800000"/>
            <a:headEnd/>
            <a:tailEnd/>
          </a:ln>
        </p:spPr>
      </p:pic>
      <p:pic>
        <p:nvPicPr>
          <p:cNvPr id="1723399" name="Picture 7"/>
          <p:cNvPicPr>
            <a:picLocks noChangeAspect="1" noChangeArrowheads="1"/>
          </p:cNvPicPr>
          <p:nvPr/>
        </p:nvPicPr>
        <p:blipFill>
          <a:blip r:embed="rId6" cstate="print"/>
          <a:srcRect r="1521"/>
          <a:stretch>
            <a:fillRect/>
          </a:stretch>
        </p:blipFill>
        <p:spPr bwMode="auto">
          <a:xfrm>
            <a:off x="7262813" y="4165599"/>
            <a:ext cx="2753057" cy="2100263"/>
          </a:xfrm>
          <a:prstGeom prst="rect">
            <a:avLst/>
          </a:prstGeom>
          <a:noFill/>
          <a:ln w="9525">
            <a:noFill/>
            <a:miter lim="800000"/>
            <a:headEnd/>
            <a:tailEnd/>
          </a:ln>
        </p:spPr>
      </p:pic>
      <p:sp>
        <p:nvSpPr>
          <p:cNvPr id="1723400" name="Text Box 8"/>
          <p:cNvSpPr txBox="1">
            <a:spLocks noChangeArrowheads="1"/>
          </p:cNvSpPr>
          <p:nvPr/>
        </p:nvSpPr>
        <p:spPr bwMode="auto">
          <a:xfrm>
            <a:off x="8024813" y="6313487"/>
            <a:ext cx="1295400" cy="366712"/>
          </a:xfrm>
          <a:prstGeom prst="rect">
            <a:avLst/>
          </a:prstGeom>
          <a:noFill/>
          <a:ln w="9525">
            <a:noFill/>
            <a:miter lim="800000"/>
            <a:headEnd/>
            <a:tailEnd/>
          </a:ln>
        </p:spPr>
        <p:txBody>
          <a:bodyPr>
            <a:spAutoFit/>
          </a:bodyPr>
          <a:lstStyle/>
          <a:p>
            <a:pPr>
              <a:spcBef>
                <a:spcPct val="50000"/>
              </a:spcBef>
            </a:pPr>
            <a:r>
              <a:rPr lang="en-US" dirty="0">
                <a:latin typeface="Calibri"/>
                <a:cs typeface="Calibri"/>
              </a:rPr>
              <a:t>R(s) = -2.0</a:t>
            </a:r>
          </a:p>
        </p:txBody>
      </p:sp>
      <p:sp>
        <p:nvSpPr>
          <p:cNvPr id="1723401" name="Text Box 9"/>
          <p:cNvSpPr txBox="1">
            <a:spLocks noChangeArrowheads="1"/>
          </p:cNvSpPr>
          <p:nvPr/>
        </p:nvSpPr>
        <p:spPr bwMode="auto">
          <a:xfrm>
            <a:off x="3048000" y="6299199"/>
            <a:ext cx="1347788" cy="366713"/>
          </a:xfrm>
          <a:prstGeom prst="rect">
            <a:avLst/>
          </a:prstGeom>
          <a:noFill/>
          <a:ln w="9525">
            <a:noFill/>
            <a:miter lim="800000"/>
            <a:headEnd/>
            <a:tailEnd/>
          </a:ln>
        </p:spPr>
        <p:txBody>
          <a:bodyPr>
            <a:spAutoFit/>
          </a:bodyPr>
          <a:lstStyle/>
          <a:p>
            <a:pPr>
              <a:spcBef>
                <a:spcPct val="50000"/>
              </a:spcBef>
            </a:pPr>
            <a:r>
              <a:rPr lang="en-US">
                <a:latin typeface="Calibri"/>
                <a:cs typeface="Calibri"/>
              </a:rPr>
              <a:t>R(s) = -0.4</a:t>
            </a:r>
          </a:p>
        </p:txBody>
      </p:sp>
      <p:sp>
        <p:nvSpPr>
          <p:cNvPr id="1723402" name="Text Box 10"/>
          <p:cNvSpPr txBox="1">
            <a:spLocks noChangeArrowheads="1"/>
          </p:cNvSpPr>
          <p:nvPr/>
        </p:nvSpPr>
        <p:spPr bwMode="auto">
          <a:xfrm>
            <a:off x="7977188" y="3494087"/>
            <a:ext cx="16764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R(s) = -0.03</a:t>
            </a:r>
          </a:p>
        </p:txBody>
      </p:sp>
      <p:sp>
        <p:nvSpPr>
          <p:cNvPr id="28682" name="Text Box 11"/>
          <p:cNvSpPr txBox="1">
            <a:spLocks noChangeArrowheads="1"/>
          </p:cNvSpPr>
          <p:nvPr/>
        </p:nvSpPr>
        <p:spPr bwMode="auto">
          <a:xfrm>
            <a:off x="2947988" y="3494087"/>
            <a:ext cx="14478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R(s) = -0.01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33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234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23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3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33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3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00" grpId="0"/>
      <p:bldP spid="1723401" grpId="0"/>
      <p:bldP spid="17234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Racing</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6681" y="1353401"/>
            <a:ext cx="9418638" cy="5047399"/>
          </a:xfrm>
          <a:prstGeom prst="rect">
            <a:avLst/>
          </a:prstGeom>
          <a:noFill/>
        </p:spPr>
      </p:pic>
    </p:spTree>
    <p:extLst>
      <p:ext uri="{BB962C8B-B14F-4D97-AF65-F5344CB8AC3E}">
        <p14:creationId xmlns:p14="http://schemas.microsoft.com/office/powerpoint/2010/main" val="1900483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Example: Racing</a:t>
            </a:r>
          </a:p>
        </p:txBody>
      </p:sp>
      <p:sp>
        <p:nvSpPr>
          <p:cNvPr id="3" name="Content Placeholder 2"/>
          <p:cNvSpPr>
            <a:spLocks noGrp="1"/>
          </p:cNvSpPr>
          <p:nvPr>
            <p:ph idx="1"/>
          </p:nvPr>
        </p:nvSpPr>
        <p:spPr>
          <a:xfrm>
            <a:off x="228600" y="1295400"/>
            <a:ext cx="11379200" cy="4729164"/>
          </a:xfrm>
        </p:spPr>
        <p:txBody>
          <a:bodyPr/>
          <a:lstStyle/>
          <a:p>
            <a:pPr>
              <a:buClrTx/>
            </a:pPr>
            <a:r>
              <a:rPr lang="en-US" sz="2000" dirty="0">
                <a:solidFill>
                  <a:schemeClr val="tx1"/>
                </a:solidFill>
                <a:latin typeface="Calibri"/>
                <a:cs typeface="Calibri"/>
              </a:rPr>
              <a:t>A robot car wants to travel far, quickly</a:t>
            </a:r>
          </a:p>
          <a:p>
            <a:pPr>
              <a:buClrTx/>
            </a:pPr>
            <a:r>
              <a:rPr lang="en-US" sz="2000" dirty="0">
                <a:solidFill>
                  <a:schemeClr val="tx1"/>
                </a:solidFill>
                <a:latin typeface="Calibri"/>
                <a:cs typeface="Calibri"/>
              </a:rPr>
              <a:t>Three states: </a:t>
            </a:r>
            <a:r>
              <a:rPr lang="en-US" sz="2000" dirty="0">
                <a:solidFill>
                  <a:srgbClr val="00B0F0"/>
                </a:solidFill>
                <a:latin typeface="Calibri"/>
                <a:cs typeface="Calibri"/>
              </a:rPr>
              <a:t>Cool</a:t>
            </a:r>
            <a:r>
              <a:rPr lang="en-US" sz="2000" dirty="0">
                <a:solidFill>
                  <a:schemeClr val="tx1"/>
                </a:solidFill>
                <a:latin typeface="Calibri"/>
                <a:cs typeface="Calibri"/>
              </a:rPr>
              <a:t>, </a:t>
            </a:r>
            <a:r>
              <a:rPr lang="en-US" sz="2000" dirty="0">
                <a:solidFill>
                  <a:srgbClr val="7F2727"/>
                </a:solidFill>
                <a:latin typeface="Calibri"/>
                <a:cs typeface="Calibri"/>
              </a:rPr>
              <a:t>Warm</a:t>
            </a:r>
            <a:r>
              <a:rPr lang="en-US" sz="2000" dirty="0">
                <a:solidFill>
                  <a:schemeClr val="tx1"/>
                </a:solidFill>
                <a:latin typeface="Calibri"/>
                <a:cs typeface="Calibri"/>
              </a:rPr>
              <a:t>, Overheated</a:t>
            </a:r>
          </a:p>
          <a:p>
            <a:pPr>
              <a:buClrTx/>
            </a:pPr>
            <a:r>
              <a:rPr lang="en-US" sz="2000" dirty="0">
                <a:solidFill>
                  <a:schemeClr val="tx1"/>
                </a:solidFill>
                <a:latin typeface="Calibri"/>
                <a:cs typeface="Calibri"/>
              </a:rPr>
              <a:t>Two actions: </a:t>
            </a:r>
            <a:r>
              <a:rPr lang="en-US" sz="2000" i="1" dirty="0">
                <a:latin typeface="Calibri"/>
                <a:cs typeface="Calibri"/>
              </a:rPr>
              <a:t>Slow</a:t>
            </a:r>
            <a:r>
              <a:rPr lang="en-US" sz="2000" dirty="0">
                <a:solidFill>
                  <a:schemeClr val="tx1"/>
                </a:solidFill>
                <a:latin typeface="Calibri"/>
                <a:cs typeface="Calibri"/>
              </a:rPr>
              <a:t>, </a:t>
            </a:r>
            <a:r>
              <a:rPr lang="en-US" sz="2000" i="1" dirty="0">
                <a:solidFill>
                  <a:srgbClr val="C00000"/>
                </a:solidFill>
                <a:latin typeface="Calibri"/>
                <a:cs typeface="Calibri"/>
              </a:rPr>
              <a:t>Fast</a:t>
            </a:r>
            <a:endParaRPr lang="en-US" sz="2000" i="1" dirty="0">
              <a:solidFill>
                <a:srgbClr val="0000FF"/>
              </a:solidFill>
              <a:latin typeface="Calibri"/>
              <a:cs typeface="Calibri"/>
            </a:endParaRPr>
          </a:p>
          <a:p>
            <a:pPr>
              <a:buClrTx/>
            </a:pPr>
            <a:r>
              <a:rPr lang="en-US" sz="2000" dirty="0">
                <a:solidFill>
                  <a:schemeClr val="tx1"/>
                </a:solidFill>
                <a:latin typeface="Calibri"/>
                <a:cs typeface="Calibri"/>
              </a:rPr>
              <a:t>Going faster gets double reward</a:t>
            </a:r>
          </a:p>
          <a:p>
            <a:endParaRPr lang="en-US" sz="2000" dirty="0">
              <a:latin typeface="Calibri"/>
              <a:cs typeface="Calibri"/>
            </a:endParaRPr>
          </a:p>
        </p:txBody>
      </p:sp>
      <p:grpSp>
        <p:nvGrpSpPr>
          <p:cNvPr id="4" name="Group 3"/>
          <p:cNvGrpSpPr/>
          <p:nvPr/>
        </p:nvGrpSpPr>
        <p:grpSpPr>
          <a:xfrm>
            <a:off x="838200" y="2286000"/>
            <a:ext cx="11044696" cy="3962400"/>
            <a:chOff x="838200" y="2286000"/>
            <a:chExt cx="11044696" cy="396240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518" y="3950732"/>
              <a:ext cx="2433764" cy="1600200"/>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6913" y="2731532"/>
              <a:ext cx="2660373" cy="1676400"/>
            </a:xfrm>
            <a:prstGeom prst="rect">
              <a:avLst/>
            </a:prstGeom>
            <a:noFill/>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00704" y="3798332"/>
              <a:ext cx="2582192" cy="1828800"/>
            </a:xfrm>
            <a:prstGeom prst="rect">
              <a:avLst/>
            </a:prstGeom>
            <a:noFill/>
          </p:spPr>
        </p:pic>
        <p:sp>
          <p:nvSpPr>
            <p:cNvPr id="8" name="TextBox 7"/>
            <p:cNvSpPr txBox="1"/>
            <p:nvPr/>
          </p:nvSpPr>
          <p:spPr>
            <a:xfrm>
              <a:off x="2057400" y="5341442"/>
              <a:ext cx="2286000" cy="400110"/>
            </a:xfrm>
            <a:prstGeom prst="rect">
              <a:avLst/>
            </a:prstGeom>
            <a:noFill/>
          </p:spPr>
          <p:txBody>
            <a:bodyPr wrap="square" rtlCol="0">
              <a:spAutoFit/>
            </a:bodyPr>
            <a:lstStyle/>
            <a:p>
              <a:pPr algn="ctr"/>
              <a:r>
                <a:rPr lang="en-US" sz="2000" dirty="0">
                  <a:solidFill>
                    <a:srgbClr val="00B0F0"/>
                  </a:solidFill>
                  <a:latin typeface="Calibri"/>
                  <a:cs typeface="Calibri"/>
                </a:rPr>
                <a:t>Cool</a:t>
              </a:r>
            </a:p>
          </p:txBody>
        </p:sp>
        <p:sp>
          <p:nvSpPr>
            <p:cNvPr id="9" name="TextBox 8"/>
            <p:cNvSpPr txBox="1"/>
            <p:nvPr/>
          </p:nvSpPr>
          <p:spPr>
            <a:xfrm>
              <a:off x="5943600" y="4160222"/>
              <a:ext cx="2286000" cy="400110"/>
            </a:xfrm>
            <a:prstGeom prst="rect">
              <a:avLst/>
            </a:prstGeom>
            <a:noFill/>
          </p:spPr>
          <p:txBody>
            <a:bodyPr wrap="square" rtlCol="0">
              <a:spAutoFit/>
            </a:bodyPr>
            <a:lstStyle/>
            <a:p>
              <a:pPr algn="ctr"/>
              <a:r>
                <a:rPr lang="en-US" sz="2000" dirty="0">
                  <a:solidFill>
                    <a:srgbClr val="7F2727"/>
                  </a:solidFill>
                  <a:latin typeface="Calibri"/>
                  <a:cs typeface="Calibri"/>
                </a:rPr>
                <a:t>Warm</a:t>
              </a:r>
            </a:p>
          </p:txBody>
        </p:sp>
        <p:sp>
          <p:nvSpPr>
            <p:cNvPr id="10" name="TextBox 9"/>
            <p:cNvSpPr txBox="1"/>
            <p:nvPr/>
          </p:nvSpPr>
          <p:spPr>
            <a:xfrm>
              <a:off x="9296400" y="5455622"/>
              <a:ext cx="2286000" cy="400110"/>
            </a:xfrm>
            <a:prstGeom prst="rect">
              <a:avLst/>
            </a:prstGeom>
            <a:noFill/>
          </p:spPr>
          <p:txBody>
            <a:bodyPr wrap="square" rtlCol="0">
              <a:spAutoFit/>
            </a:bodyPr>
            <a:lstStyle/>
            <a:p>
              <a:pPr algn="ctr"/>
              <a:r>
                <a:rPr lang="en-US" sz="2000" dirty="0">
                  <a:latin typeface="Calibri"/>
                  <a:cs typeface="Calibri"/>
                </a:rPr>
                <a:t>Overheated</a:t>
              </a:r>
            </a:p>
          </p:txBody>
        </p:sp>
        <p:cxnSp>
          <p:nvCxnSpPr>
            <p:cNvPr id="13" name="Curved Connector 12"/>
            <p:cNvCxnSpPr>
              <a:stCxn id="14338" idx="3"/>
              <a:endCxn id="8" idx="2"/>
            </p:cNvCxnSpPr>
            <p:nvPr/>
          </p:nvCxnSpPr>
          <p:spPr>
            <a:xfrm flipH="1">
              <a:off x="3200400" y="4750832"/>
              <a:ext cx="1219200" cy="990720"/>
            </a:xfrm>
            <a:prstGeom prst="curvedConnector4">
              <a:avLst>
                <a:gd name="adj1" fmla="val -18750"/>
                <a:gd name="adj2" fmla="val 15357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urved Connector 12"/>
            <p:cNvCxnSpPr>
              <a:stCxn id="14338" idx="3"/>
              <a:endCxn id="9" idx="2"/>
            </p:cNvCxnSpPr>
            <p:nvPr/>
          </p:nvCxnSpPr>
          <p:spPr>
            <a:xfrm flipV="1">
              <a:off x="4419600" y="4560332"/>
              <a:ext cx="2667000" cy="190500"/>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7889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19" name="Curved Connector 12"/>
            <p:cNvCxnSpPr>
              <a:stCxn id="6" idx="0"/>
            </p:cNvCxnSpPr>
            <p:nvPr/>
          </p:nvCxnSpPr>
          <p:spPr>
            <a:xfrm rot="16200000" flipH="1">
              <a:off x="8096250" y="1912382"/>
              <a:ext cx="1447800" cy="3086100"/>
            </a:xfrm>
            <a:prstGeom prst="curvedConnector4">
              <a:avLst>
                <a:gd name="adj1" fmla="val -15789"/>
                <a:gd name="adj2" fmla="val 105099"/>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0" y="27315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23" name="Curved Connector 12"/>
            <p:cNvCxnSpPr>
              <a:stCxn id="14338" idx="1"/>
            </p:cNvCxnSpPr>
            <p:nvPr/>
          </p:nvCxnSpPr>
          <p:spPr>
            <a:xfrm rot="10800000" flipH="1" flipV="1">
              <a:off x="1981200" y="4750832"/>
              <a:ext cx="152400" cy="190500"/>
            </a:xfrm>
            <a:prstGeom prst="curvedConnector4">
              <a:avLst>
                <a:gd name="adj1" fmla="val -635217"/>
                <a:gd name="adj2" fmla="val 482610"/>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2"/>
            <p:cNvCxnSpPr>
              <a:stCxn id="6" idx="1"/>
              <a:endCxn id="14338" idx="0"/>
            </p:cNvCxnSpPr>
            <p:nvPr/>
          </p:nvCxnSpPr>
          <p:spPr>
            <a:xfrm rot="10800000" flipV="1">
              <a:off x="3200400" y="3569732"/>
              <a:ext cx="2743200" cy="381000"/>
            </a:xfrm>
            <a:prstGeom prst="curvedConnector2">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0600" y="43317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sp>
          <p:nvSpPr>
            <p:cNvPr id="39" name="TextBox 38"/>
            <p:cNvSpPr txBox="1"/>
            <p:nvPr/>
          </p:nvSpPr>
          <p:spPr>
            <a:xfrm>
              <a:off x="4495800" y="31125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cxnSp>
          <p:nvCxnSpPr>
            <p:cNvPr id="60" name="Curved Connector 12"/>
            <p:cNvCxnSpPr/>
            <p:nvPr/>
          </p:nvCxnSpPr>
          <p:spPr>
            <a:xfrm rot="16200000" flipH="1" flipV="1">
              <a:off x="5962650" y="3398282"/>
              <a:ext cx="152400" cy="190500"/>
            </a:xfrm>
            <a:prstGeom prst="curvedConnector4">
              <a:avLst>
                <a:gd name="adj1" fmla="val -635217"/>
                <a:gd name="adj2" fmla="val 482610"/>
              </a:avLst>
            </a:prstGeom>
            <a:ln w="762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0" y="3645932"/>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4" name="TextBox 63"/>
            <p:cNvSpPr txBox="1"/>
            <p:nvPr/>
          </p:nvSpPr>
          <p:spPr>
            <a:xfrm>
              <a:off x="4800600" y="2286000"/>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5" name="TextBox 64"/>
            <p:cNvSpPr txBox="1"/>
            <p:nvPr/>
          </p:nvSpPr>
          <p:spPr>
            <a:xfrm>
              <a:off x="4724400" y="5334000"/>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6" name="TextBox 65"/>
            <p:cNvSpPr txBox="1"/>
            <p:nvPr/>
          </p:nvSpPr>
          <p:spPr>
            <a:xfrm>
              <a:off x="5867400" y="4788932"/>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7" name="TextBox 66"/>
            <p:cNvSpPr txBox="1"/>
            <p:nvPr/>
          </p:nvSpPr>
          <p:spPr>
            <a:xfrm>
              <a:off x="838200" y="5627132"/>
              <a:ext cx="609600" cy="369332"/>
            </a:xfrm>
            <a:prstGeom prst="rect">
              <a:avLst/>
            </a:prstGeom>
            <a:noFill/>
          </p:spPr>
          <p:txBody>
            <a:bodyPr wrap="square" rtlCol="0">
              <a:spAutoFit/>
            </a:bodyPr>
            <a:lstStyle/>
            <a:p>
              <a:r>
                <a:rPr lang="en-US" dirty="0">
                  <a:solidFill>
                    <a:schemeClr val="accent6"/>
                  </a:solidFill>
                  <a:latin typeface="Calibri"/>
                  <a:cs typeface="Calibri"/>
                </a:rPr>
                <a:t>1.0 </a:t>
              </a:r>
            </a:p>
          </p:txBody>
        </p:sp>
        <p:sp>
          <p:nvSpPr>
            <p:cNvPr id="68" name="TextBox 67"/>
            <p:cNvSpPr txBox="1"/>
            <p:nvPr/>
          </p:nvSpPr>
          <p:spPr>
            <a:xfrm>
              <a:off x="10210800" y="2579132"/>
              <a:ext cx="609600" cy="369332"/>
            </a:xfrm>
            <a:prstGeom prst="rect">
              <a:avLst/>
            </a:prstGeom>
            <a:noFill/>
          </p:spPr>
          <p:txBody>
            <a:bodyPr wrap="square" rtlCol="0">
              <a:spAutoFit/>
            </a:bodyPr>
            <a:lstStyle/>
            <a:p>
              <a:r>
                <a:rPr lang="en-US" dirty="0">
                  <a:solidFill>
                    <a:srgbClr val="C00000"/>
                  </a:solidFill>
                  <a:latin typeface="Calibri"/>
                  <a:cs typeface="Calibri"/>
                </a:rPr>
                <a:t>1.0 </a:t>
              </a:r>
            </a:p>
          </p:txBody>
        </p:sp>
        <p:sp>
          <p:nvSpPr>
            <p:cNvPr id="69" name="TextBox 68"/>
            <p:cNvSpPr txBox="1"/>
            <p:nvPr/>
          </p:nvSpPr>
          <p:spPr>
            <a:xfrm>
              <a:off x="1905000" y="54864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0" name="TextBox 69"/>
            <p:cNvSpPr txBox="1"/>
            <p:nvPr/>
          </p:nvSpPr>
          <p:spPr>
            <a:xfrm>
              <a:off x="3581400" y="3288268"/>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1" name="TextBox 70"/>
            <p:cNvSpPr txBox="1"/>
            <p:nvPr/>
          </p:nvSpPr>
          <p:spPr>
            <a:xfrm>
              <a:off x="5943600" y="22860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2" name="TextBox 71"/>
            <p:cNvSpPr txBox="1"/>
            <p:nvPr/>
          </p:nvSpPr>
          <p:spPr>
            <a:xfrm>
              <a:off x="4648200" y="5879068"/>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3" name="TextBox 72"/>
            <p:cNvSpPr txBox="1"/>
            <p:nvPr/>
          </p:nvSpPr>
          <p:spPr>
            <a:xfrm>
              <a:off x="6477000" y="4788415"/>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4" name="TextBox 73"/>
            <p:cNvSpPr txBox="1"/>
            <p:nvPr/>
          </p:nvSpPr>
          <p:spPr>
            <a:xfrm>
              <a:off x="10668000" y="3124200"/>
              <a:ext cx="609600" cy="369332"/>
            </a:xfrm>
            <a:prstGeom prst="rect">
              <a:avLst/>
            </a:prstGeom>
            <a:noFill/>
          </p:spPr>
          <p:txBody>
            <a:bodyPr wrap="square" rtlCol="0">
              <a:spAutoFit/>
            </a:bodyPr>
            <a:lstStyle/>
            <a:p>
              <a:r>
                <a:rPr lang="en-US" dirty="0">
                  <a:solidFill>
                    <a:srgbClr val="00B050"/>
                  </a:solidFill>
                  <a:latin typeface="Calibri"/>
                  <a:cs typeface="Calibri"/>
                </a:rPr>
                <a:t>-10</a:t>
              </a:r>
            </a:p>
          </p:txBody>
        </p:sp>
      </p:grpSp>
    </p:spTree>
    <p:extLst>
      <p:ext uri="{BB962C8B-B14F-4D97-AF65-F5344CB8AC3E}">
        <p14:creationId xmlns:p14="http://schemas.microsoft.com/office/powerpoint/2010/main" val="5850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2" y="1295400"/>
            <a:ext cx="928190"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2" y="3124200"/>
            <a:ext cx="1014614"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1" y="4941332"/>
            <a:ext cx="984797" cy="697468"/>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04" y="3124200"/>
            <a:ext cx="928190" cy="610285"/>
          </a:xfrm>
          <a:prstGeom prst="rect">
            <a:avLst/>
          </a:prstGeom>
          <a:noFill/>
        </p:spPr>
      </p:pic>
      <p:cxnSp>
        <p:nvCxnSpPr>
          <p:cNvPr id="17" name="Straight Arrow Connector 16"/>
          <p:cNvCxnSpPr>
            <a:stCxn id="9" idx="4"/>
            <a:endCxn id="16"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04" y="3123515"/>
            <a:ext cx="928190"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2"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04" y="5029200"/>
            <a:ext cx="928190" cy="610285"/>
          </a:xfrm>
          <a:prstGeom prst="rect">
            <a:avLst/>
          </a:prstGeom>
          <a:noFill/>
        </p:spPr>
      </p:pic>
      <p:cxnSp>
        <p:nvCxnSpPr>
          <p:cNvPr id="35" name="Straight Arrow Connector 34"/>
          <p:cNvCxnSpPr>
            <a:stCxn id="31" idx="4"/>
            <a:endCxn id="34"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04" y="5027830"/>
            <a:ext cx="928190"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46" y="5027830"/>
            <a:ext cx="928190"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2"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4" y="5029200"/>
            <a:ext cx="928190" cy="610285"/>
          </a:xfrm>
          <a:prstGeom prst="rect">
            <a:avLst/>
          </a:prstGeom>
          <a:noFill/>
        </p:spPr>
      </p:pic>
      <p:cxnSp>
        <p:nvCxnSpPr>
          <p:cNvPr id="68" name="Straight Arrow Connector 67"/>
          <p:cNvCxnSpPr>
            <a:stCxn id="65" idx="4"/>
            <a:endCxn id="6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2" y="5028515"/>
            <a:ext cx="1014614"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04" y="5028515"/>
            <a:ext cx="928190" cy="610285"/>
          </a:xfrm>
          <a:prstGeom prst="rect">
            <a:avLst/>
          </a:prstGeom>
          <a:noFill/>
        </p:spPr>
      </p:pic>
      <p:cxnSp>
        <p:nvCxnSpPr>
          <p:cNvPr id="75" name="Straight Arrow Connector 74"/>
          <p:cNvCxnSpPr>
            <a:stCxn id="72" idx="4"/>
            <a:endCxn id="74"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85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dirty="0">
                <a:latin typeface="Palatino" pitchFamily="2" charset="77"/>
                <a:ea typeface="Palatino" pitchFamily="2" charset="77"/>
                <a:cs typeface="Calibri"/>
              </a:rPr>
              <a:t>MDP Search Trees</a:t>
            </a:r>
          </a:p>
        </p:txBody>
      </p:sp>
      <p:sp>
        <p:nvSpPr>
          <p:cNvPr id="35842" name="Rectangle 3"/>
          <p:cNvSpPr>
            <a:spLocks noGrp="1" noChangeArrowheads="1"/>
          </p:cNvSpPr>
          <p:nvPr>
            <p:ph idx="1"/>
          </p:nvPr>
        </p:nvSpPr>
        <p:spPr>
          <a:xfrm>
            <a:off x="457200" y="1265237"/>
            <a:ext cx="11201400" cy="4525963"/>
          </a:xfrm>
        </p:spPr>
        <p:txBody>
          <a:bodyPr/>
          <a:lstStyle/>
          <a:p>
            <a:r>
              <a:rPr lang="en-US" sz="2400" dirty="0">
                <a:latin typeface="Palatino" pitchFamily="2" charset="77"/>
                <a:ea typeface="Palatino" pitchFamily="2" charset="77"/>
                <a:cs typeface="Calibri"/>
              </a:rPr>
              <a:t>Each MDP state projects an </a:t>
            </a:r>
            <a:r>
              <a:rPr lang="en-US" sz="2400" dirty="0" err="1">
                <a:latin typeface="Palatino" pitchFamily="2" charset="77"/>
                <a:ea typeface="Palatino" pitchFamily="2" charset="77"/>
                <a:cs typeface="Calibri"/>
              </a:rPr>
              <a:t>expectimax</a:t>
            </a:r>
            <a:r>
              <a:rPr lang="en-US" sz="2400" dirty="0">
                <a:latin typeface="Palatino" pitchFamily="2" charset="77"/>
                <a:ea typeface="Palatino" pitchFamily="2" charset="77"/>
                <a:cs typeface="Calibri"/>
              </a:rPr>
              <a:t>-like search tree</a:t>
            </a:r>
          </a:p>
        </p:txBody>
      </p:sp>
      <p:sp>
        <p:nvSpPr>
          <p:cNvPr id="35843" name="AutoShape 4"/>
          <p:cNvSpPr>
            <a:spLocks noChangeArrowheads="1"/>
          </p:cNvSpPr>
          <p:nvPr/>
        </p:nvSpPr>
        <p:spPr bwMode="auto">
          <a:xfrm>
            <a:off x="5486400" y="2133600"/>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ctr"/>
            <a:endParaRPr lang="en-US">
              <a:latin typeface="Palatino" pitchFamily="2" charset="77"/>
              <a:ea typeface="Palatino" pitchFamily="2" charset="77"/>
              <a:cs typeface="Calibri"/>
            </a:endParaRPr>
          </a:p>
        </p:txBody>
      </p:sp>
      <p:sp>
        <p:nvSpPr>
          <p:cNvPr id="35844" name="AutoShape 5"/>
          <p:cNvSpPr>
            <a:spLocks noChangeArrowheads="1"/>
          </p:cNvSpPr>
          <p:nvPr/>
        </p:nvSpPr>
        <p:spPr bwMode="auto">
          <a:xfrm>
            <a:off x="5334000" y="5121275"/>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r" rtl="1"/>
            <a:endParaRPr lang="en-US">
              <a:latin typeface="Palatino" pitchFamily="2" charset="77"/>
              <a:ea typeface="Palatino" pitchFamily="2" charset="77"/>
              <a:cs typeface="Calibri"/>
            </a:endParaRPr>
          </a:p>
        </p:txBody>
      </p:sp>
      <p:grpSp>
        <p:nvGrpSpPr>
          <p:cNvPr id="35845" name="Group 6"/>
          <p:cNvGrpSpPr>
            <a:grpSpLocks/>
          </p:cNvGrpSpPr>
          <p:nvPr/>
        </p:nvGrpSpPr>
        <p:grpSpPr bwMode="auto">
          <a:xfrm>
            <a:off x="3886200" y="2514600"/>
            <a:ext cx="3733800" cy="1066800"/>
            <a:chOff x="1584" y="1680"/>
            <a:chExt cx="2352" cy="336"/>
          </a:xfrm>
        </p:grpSpPr>
        <p:sp>
          <p:nvSpPr>
            <p:cNvPr id="35869"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70"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71"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35872"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grpSp>
      <p:sp>
        <p:nvSpPr>
          <p:cNvPr id="35846" name="Oval 11"/>
          <p:cNvSpPr>
            <a:spLocks noChangeArrowheads="1"/>
          </p:cNvSpPr>
          <p:nvPr/>
        </p:nvSpPr>
        <p:spPr bwMode="auto">
          <a:xfrm>
            <a:off x="4876800" y="3581400"/>
            <a:ext cx="381000" cy="381000"/>
          </a:xfrm>
          <a:prstGeom prst="ellipse">
            <a:avLst/>
          </a:prstGeom>
          <a:solidFill>
            <a:srgbClr val="B8EAC0"/>
          </a:solidFill>
          <a:ln w="9525">
            <a:solidFill>
              <a:schemeClr val="tx1"/>
            </a:solidFill>
            <a:round/>
            <a:headEnd/>
            <a:tailEnd/>
          </a:ln>
        </p:spPr>
        <p:txBody>
          <a:bodyPr wrap="none" anchor="ctr"/>
          <a:lstStyle/>
          <a:p>
            <a:endParaRPr lang="en-US">
              <a:latin typeface="Palatino" pitchFamily="2" charset="77"/>
              <a:ea typeface="Palatino" pitchFamily="2" charset="77"/>
              <a:cs typeface="Calibri"/>
            </a:endParaRPr>
          </a:p>
        </p:txBody>
      </p:sp>
      <p:grpSp>
        <p:nvGrpSpPr>
          <p:cNvPr id="35847" name="Group 12"/>
          <p:cNvGrpSpPr>
            <a:grpSpLocks/>
          </p:cNvGrpSpPr>
          <p:nvPr/>
        </p:nvGrpSpPr>
        <p:grpSpPr bwMode="auto">
          <a:xfrm>
            <a:off x="3505200" y="3962400"/>
            <a:ext cx="3124200" cy="1143000"/>
            <a:chOff x="1536" y="2400"/>
            <a:chExt cx="1584" cy="624"/>
          </a:xfrm>
        </p:grpSpPr>
        <p:sp>
          <p:nvSpPr>
            <p:cNvPr id="35865"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66"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67"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68"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grpSp>
      <p:sp>
        <p:nvSpPr>
          <p:cNvPr id="35848" name="Text Box 17"/>
          <p:cNvSpPr txBox="1">
            <a:spLocks noChangeArrowheads="1"/>
          </p:cNvSpPr>
          <p:nvPr/>
        </p:nvSpPr>
        <p:spPr bwMode="auto">
          <a:xfrm>
            <a:off x="5410200" y="2833688"/>
            <a:ext cx="381000" cy="366712"/>
          </a:xfrm>
          <a:prstGeom prst="rect">
            <a:avLst/>
          </a:prstGeom>
          <a:noFill/>
          <a:ln w="9525">
            <a:noFill/>
            <a:miter lim="800000"/>
            <a:headEnd/>
            <a:tailEnd/>
          </a:ln>
        </p:spPr>
        <p:txBody>
          <a:bodyPr>
            <a:spAutoFit/>
          </a:bodyPr>
          <a:lstStyle/>
          <a:p>
            <a:pPr>
              <a:spcBef>
                <a:spcPct val="50000"/>
              </a:spcBef>
            </a:pPr>
            <a:r>
              <a:rPr lang="en-US" dirty="0">
                <a:latin typeface="Palatino" pitchFamily="2" charset="77"/>
                <a:ea typeface="Palatino" pitchFamily="2" charset="77"/>
                <a:cs typeface="Calibri"/>
              </a:rPr>
              <a:t>a</a:t>
            </a:r>
          </a:p>
        </p:txBody>
      </p:sp>
      <p:sp>
        <p:nvSpPr>
          <p:cNvPr id="35849" name="Text Box 18"/>
          <p:cNvSpPr txBox="1">
            <a:spLocks noChangeArrowheads="1"/>
          </p:cNvSpPr>
          <p:nvPr/>
        </p:nvSpPr>
        <p:spPr bwMode="auto">
          <a:xfrm>
            <a:off x="5943600" y="2133600"/>
            <a:ext cx="381000" cy="366713"/>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Palatino" pitchFamily="2" charset="77"/>
                <a:ea typeface="Palatino" pitchFamily="2" charset="77"/>
                <a:cs typeface="Calibri"/>
              </a:rPr>
              <a:t>s</a:t>
            </a:r>
          </a:p>
        </p:txBody>
      </p:sp>
      <p:sp>
        <p:nvSpPr>
          <p:cNvPr id="35850" name="Text Box 19"/>
          <p:cNvSpPr txBox="1">
            <a:spLocks noChangeArrowheads="1"/>
          </p:cNvSpPr>
          <p:nvPr/>
        </p:nvSpPr>
        <p:spPr bwMode="auto">
          <a:xfrm>
            <a:off x="5791200" y="5105400"/>
            <a:ext cx="457200" cy="366713"/>
          </a:xfrm>
          <a:prstGeom prst="rect">
            <a:avLst/>
          </a:prstGeom>
          <a:noFill/>
          <a:ln w="9525">
            <a:noFill/>
            <a:miter lim="800000"/>
            <a:headEnd/>
            <a:tailEnd/>
          </a:ln>
        </p:spPr>
        <p:txBody>
          <a:bodyPr>
            <a:spAutoFit/>
          </a:bodyPr>
          <a:lstStyle/>
          <a:p>
            <a:pPr algn="r" rtl="1">
              <a:spcBef>
                <a:spcPct val="50000"/>
              </a:spcBef>
            </a:pPr>
            <a:r>
              <a:rPr lang="en-US" dirty="0">
                <a:solidFill>
                  <a:schemeClr val="accent2"/>
                </a:solidFill>
                <a:latin typeface="Palatino" pitchFamily="2" charset="77"/>
                <a:ea typeface="Palatino" pitchFamily="2" charset="77"/>
                <a:cs typeface="Calibri"/>
              </a:rPr>
              <a:t>s</a:t>
            </a:r>
            <a:r>
              <a:rPr lang="ja-JP" altLang="en-US">
                <a:solidFill>
                  <a:schemeClr val="accent2"/>
                </a:solidFill>
                <a:latin typeface="Palatino" pitchFamily="2" charset="77"/>
                <a:cs typeface="Calibri"/>
              </a:rPr>
              <a:t>’</a:t>
            </a:r>
            <a:endParaRPr lang="en-US" dirty="0">
              <a:solidFill>
                <a:schemeClr val="accent2"/>
              </a:solidFill>
              <a:latin typeface="Palatino" pitchFamily="2" charset="77"/>
              <a:ea typeface="Palatino" pitchFamily="2" charset="77"/>
              <a:cs typeface="Calibri"/>
            </a:endParaRPr>
          </a:p>
        </p:txBody>
      </p:sp>
      <p:sp>
        <p:nvSpPr>
          <p:cNvPr id="35851" name="Text Box 20"/>
          <p:cNvSpPr txBox="1">
            <a:spLocks noChangeArrowheads="1"/>
          </p:cNvSpPr>
          <p:nvPr/>
        </p:nvSpPr>
        <p:spPr bwMode="auto">
          <a:xfrm>
            <a:off x="5257800" y="3581400"/>
            <a:ext cx="762000" cy="366713"/>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Palatino" pitchFamily="2" charset="77"/>
                <a:ea typeface="Palatino" pitchFamily="2" charset="77"/>
                <a:cs typeface="Calibri"/>
              </a:rPr>
              <a:t>s, a</a:t>
            </a:r>
          </a:p>
        </p:txBody>
      </p:sp>
      <p:grpSp>
        <p:nvGrpSpPr>
          <p:cNvPr id="35852" name="Group 21"/>
          <p:cNvGrpSpPr>
            <a:grpSpLocks/>
          </p:cNvGrpSpPr>
          <p:nvPr/>
        </p:nvGrpSpPr>
        <p:grpSpPr bwMode="auto">
          <a:xfrm>
            <a:off x="3733800" y="5486400"/>
            <a:ext cx="3733800" cy="533400"/>
            <a:chOff x="1584" y="1680"/>
            <a:chExt cx="2352" cy="336"/>
          </a:xfrm>
        </p:grpSpPr>
        <p:sp>
          <p:nvSpPr>
            <p:cNvPr id="35861" name="Line 22"/>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62" name="Line 23"/>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35863" name="Line 24"/>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35864" name="Line 25"/>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grpSp>
      <p:sp>
        <p:nvSpPr>
          <p:cNvPr id="35853" name="Freeform 26"/>
          <p:cNvSpPr>
            <a:spLocks/>
          </p:cNvSpPr>
          <p:nvPr/>
        </p:nvSpPr>
        <p:spPr bwMode="auto">
          <a:xfrm>
            <a:off x="5486400" y="4167188"/>
            <a:ext cx="2133600" cy="404812"/>
          </a:xfrm>
          <a:custGeom>
            <a:avLst/>
            <a:gdLst>
              <a:gd name="T0" fmla="*/ 0 w 1344"/>
              <a:gd name="T1" fmla="*/ 2147483647 h 255"/>
              <a:gd name="T2" fmla="*/ 2147483647 w 1344"/>
              <a:gd name="T3" fmla="*/ 2147483647 h 255"/>
              <a:gd name="T4" fmla="*/ 2147483647 w 1344"/>
              <a:gd name="T5" fmla="*/ 2147483647 h 255"/>
              <a:gd name="T6" fmla="*/ 0 60000 65536"/>
              <a:gd name="T7" fmla="*/ 0 60000 65536"/>
              <a:gd name="T8" fmla="*/ 0 60000 65536"/>
              <a:gd name="T9" fmla="*/ 0 w 1344"/>
              <a:gd name="T10" fmla="*/ 0 h 255"/>
              <a:gd name="T11" fmla="*/ 1344 w 1344"/>
              <a:gd name="T12" fmla="*/ 255 h 255"/>
            </a:gdLst>
            <a:ahLst/>
            <a:cxnLst>
              <a:cxn ang="T6">
                <a:pos x="T0" y="T1"/>
              </a:cxn>
              <a:cxn ang="T7">
                <a:pos x="T2" y="T3"/>
              </a:cxn>
              <a:cxn ang="T8">
                <a:pos x="T4" y="T5"/>
              </a:cxn>
            </a:cxnLst>
            <a:rect l="T9" t="T10" r="T11" b="T12"/>
            <a:pathLst>
              <a:path w="1344" h="255">
                <a:moveTo>
                  <a:pt x="0" y="255"/>
                </a:moveTo>
                <a:cubicBezTo>
                  <a:pt x="79" y="219"/>
                  <a:pt x="251" y="80"/>
                  <a:pt x="475" y="40"/>
                </a:cubicBezTo>
                <a:cubicBezTo>
                  <a:pt x="699" y="0"/>
                  <a:pt x="1199" y="19"/>
                  <a:pt x="1344" y="15"/>
                </a:cubicBezTo>
              </a:path>
            </a:pathLst>
          </a:custGeom>
          <a:noFill/>
          <a:ln w="50800">
            <a:solidFill>
              <a:srgbClr val="C00000"/>
            </a:solidFill>
            <a:round/>
            <a:headEnd/>
            <a:tailEnd type="triangle" w="lg" len="lg"/>
          </a:ln>
        </p:spPr>
        <p:txBody>
          <a:bodyPr/>
          <a:lstStyle/>
          <a:p>
            <a:endParaRPr lang="en-US">
              <a:latin typeface="Palatino" pitchFamily="2" charset="77"/>
              <a:ea typeface="Palatino" pitchFamily="2" charset="77"/>
              <a:cs typeface="Calibri"/>
            </a:endParaRPr>
          </a:p>
        </p:txBody>
      </p:sp>
      <p:sp>
        <p:nvSpPr>
          <p:cNvPr id="35854" name="Text Box 27"/>
          <p:cNvSpPr txBox="1">
            <a:spLocks noChangeArrowheads="1"/>
          </p:cNvSpPr>
          <p:nvPr/>
        </p:nvSpPr>
        <p:spPr bwMode="auto">
          <a:xfrm>
            <a:off x="7772400" y="3962400"/>
            <a:ext cx="2819400" cy="1192213"/>
          </a:xfrm>
          <a:prstGeom prst="rect">
            <a:avLst/>
          </a:prstGeom>
          <a:noFill/>
          <a:ln w="9525">
            <a:noFill/>
            <a:miter lim="800000"/>
            <a:headEnd/>
            <a:tailEnd/>
          </a:ln>
        </p:spPr>
        <p:txBody>
          <a:bodyPr>
            <a:spAutoFit/>
          </a:bodyPr>
          <a:lstStyle/>
          <a:p>
            <a:pPr>
              <a:spcBef>
                <a:spcPct val="50000"/>
              </a:spcBef>
            </a:pPr>
            <a:r>
              <a:rPr lang="en-US" dirty="0">
                <a:solidFill>
                  <a:srgbClr val="C00000"/>
                </a:solidFill>
                <a:latin typeface="Palatino" pitchFamily="2" charset="77"/>
                <a:ea typeface="Palatino" pitchFamily="2" charset="77"/>
                <a:cs typeface="Calibri"/>
              </a:rPr>
              <a:t>(</a:t>
            </a:r>
            <a:r>
              <a:rPr lang="en-US" dirty="0" err="1">
                <a:solidFill>
                  <a:srgbClr val="C00000"/>
                </a:solidFill>
                <a:latin typeface="Palatino" pitchFamily="2" charset="77"/>
                <a:ea typeface="Palatino" pitchFamily="2" charset="77"/>
                <a:cs typeface="Calibri"/>
              </a:rPr>
              <a:t>s,a,s</a:t>
            </a:r>
            <a:r>
              <a:rPr lang="en-US" dirty="0">
                <a:solidFill>
                  <a:srgbClr val="C00000"/>
                </a:solidFill>
                <a:latin typeface="Palatino" pitchFamily="2" charset="77"/>
                <a:ea typeface="Palatino" pitchFamily="2" charset="77"/>
                <a:cs typeface="Calibri"/>
              </a:rPr>
              <a:t>’</a:t>
            </a:r>
            <a:r>
              <a:rPr lang="en-US" altLang="ja-JP" dirty="0">
                <a:solidFill>
                  <a:srgbClr val="C00000"/>
                </a:solidFill>
                <a:latin typeface="Palatino" pitchFamily="2" charset="77"/>
                <a:ea typeface="Palatino" pitchFamily="2" charset="77"/>
                <a:cs typeface="Calibri"/>
              </a:rPr>
              <a:t>) called a </a:t>
            </a:r>
            <a:r>
              <a:rPr lang="en-US" altLang="ja-JP" i="1" dirty="0">
                <a:solidFill>
                  <a:srgbClr val="C00000"/>
                </a:solidFill>
                <a:latin typeface="Palatino" pitchFamily="2" charset="77"/>
                <a:ea typeface="Palatino" pitchFamily="2" charset="77"/>
                <a:cs typeface="Calibri"/>
              </a:rPr>
              <a:t>transition</a:t>
            </a:r>
          </a:p>
          <a:p>
            <a:pPr>
              <a:spcBef>
                <a:spcPct val="50000"/>
              </a:spcBef>
            </a:pPr>
            <a:r>
              <a:rPr lang="en-US" dirty="0">
                <a:solidFill>
                  <a:srgbClr val="C00000"/>
                </a:solidFill>
                <a:latin typeface="Palatino" pitchFamily="2" charset="77"/>
                <a:ea typeface="Palatino" pitchFamily="2" charset="77"/>
                <a:cs typeface="Calibri"/>
              </a:rPr>
              <a:t>T(</a:t>
            </a:r>
            <a:r>
              <a:rPr lang="en-US" dirty="0" err="1">
                <a:solidFill>
                  <a:srgbClr val="C00000"/>
                </a:solidFill>
                <a:latin typeface="Palatino" pitchFamily="2" charset="77"/>
                <a:ea typeface="Palatino" pitchFamily="2" charset="77"/>
                <a:cs typeface="Calibri"/>
              </a:rPr>
              <a:t>s,a,s</a:t>
            </a:r>
            <a:r>
              <a:rPr lang="en-US" dirty="0">
                <a:solidFill>
                  <a:srgbClr val="C00000"/>
                </a:solidFill>
                <a:latin typeface="Palatino" pitchFamily="2" charset="77"/>
                <a:ea typeface="Palatino" pitchFamily="2" charset="77"/>
                <a:cs typeface="Calibri"/>
              </a:rPr>
              <a:t>’</a:t>
            </a:r>
            <a:r>
              <a:rPr lang="en-US" altLang="ja-JP" dirty="0">
                <a:solidFill>
                  <a:srgbClr val="C00000"/>
                </a:solidFill>
                <a:latin typeface="Palatino" pitchFamily="2" charset="77"/>
                <a:ea typeface="Palatino" pitchFamily="2" charset="77"/>
                <a:cs typeface="Calibri"/>
              </a:rPr>
              <a:t>) = P(s’|</a:t>
            </a:r>
            <a:r>
              <a:rPr lang="en-US" altLang="ja-JP" dirty="0" err="1">
                <a:solidFill>
                  <a:srgbClr val="C00000"/>
                </a:solidFill>
                <a:latin typeface="Palatino" pitchFamily="2" charset="77"/>
                <a:ea typeface="Palatino" pitchFamily="2" charset="77"/>
                <a:cs typeface="Calibri"/>
              </a:rPr>
              <a:t>s,a</a:t>
            </a:r>
            <a:r>
              <a:rPr lang="en-US" altLang="ja-JP" dirty="0">
                <a:solidFill>
                  <a:srgbClr val="C00000"/>
                </a:solidFill>
                <a:latin typeface="Palatino" pitchFamily="2" charset="77"/>
                <a:ea typeface="Palatino" pitchFamily="2" charset="77"/>
                <a:cs typeface="Calibri"/>
              </a:rPr>
              <a:t>)</a:t>
            </a:r>
          </a:p>
          <a:p>
            <a:pPr>
              <a:spcBef>
                <a:spcPct val="50000"/>
              </a:spcBef>
            </a:pPr>
            <a:r>
              <a:rPr lang="en-US" dirty="0">
                <a:solidFill>
                  <a:srgbClr val="C00000"/>
                </a:solidFill>
                <a:latin typeface="Palatino" pitchFamily="2" charset="77"/>
                <a:ea typeface="Palatino" pitchFamily="2" charset="77"/>
                <a:cs typeface="Calibri"/>
              </a:rPr>
              <a:t>R(</a:t>
            </a:r>
            <a:r>
              <a:rPr lang="en-US" dirty="0" err="1">
                <a:solidFill>
                  <a:srgbClr val="C00000"/>
                </a:solidFill>
                <a:latin typeface="Palatino" pitchFamily="2" charset="77"/>
                <a:ea typeface="Palatino" pitchFamily="2" charset="77"/>
                <a:cs typeface="Calibri"/>
              </a:rPr>
              <a:t>s,a,s</a:t>
            </a:r>
            <a:r>
              <a:rPr lang="en-US" dirty="0">
                <a:solidFill>
                  <a:srgbClr val="C00000"/>
                </a:solidFill>
                <a:latin typeface="Palatino" pitchFamily="2" charset="77"/>
                <a:ea typeface="Palatino" pitchFamily="2" charset="77"/>
                <a:cs typeface="Calibri"/>
              </a:rPr>
              <a:t>’</a:t>
            </a:r>
            <a:r>
              <a:rPr lang="en-US" altLang="ja-JP" dirty="0">
                <a:solidFill>
                  <a:srgbClr val="C00000"/>
                </a:solidFill>
                <a:latin typeface="Palatino" pitchFamily="2" charset="77"/>
                <a:ea typeface="Palatino" pitchFamily="2" charset="77"/>
                <a:cs typeface="Calibri"/>
              </a:rPr>
              <a:t>)</a:t>
            </a:r>
            <a:endParaRPr lang="en-US" dirty="0">
              <a:solidFill>
                <a:srgbClr val="C00000"/>
              </a:solidFill>
              <a:latin typeface="Palatino" pitchFamily="2" charset="77"/>
              <a:ea typeface="Palatino" pitchFamily="2" charset="77"/>
              <a:cs typeface="Calibri"/>
            </a:endParaRPr>
          </a:p>
        </p:txBody>
      </p:sp>
      <p:sp>
        <p:nvSpPr>
          <p:cNvPr id="35855" name="Text Box 28"/>
          <p:cNvSpPr txBox="1">
            <a:spLocks noChangeArrowheads="1"/>
          </p:cNvSpPr>
          <p:nvPr/>
        </p:nvSpPr>
        <p:spPr bwMode="auto">
          <a:xfrm>
            <a:off x="4495800" y="4419600"/>
            <a:ext cx="1066800" cy="366713"/>
          </a:xfrm>
          <a:prstGeom prst="rect">
            <a:avLst/>
          </a:prstGeom>
          <a:noFill/>
          <a:ln w="9525">
            <a:noFill/>
            <a:miter lim="800000"/>
            <a:headEnd/>
            <a:tailEnd/>
          </a:ln>
        </p:spPr>
        <p:txBody>
          <a:bodyPr>
            <a:spAutoFit/>
          </a:bodyPr>
          <a:lstStyle/>
          <a:p>
            <a:pPr>
              <a:spcBef>
                <a:spcPct val="50000"/>
              </a:spcBef>
            </a:pPr>
            <a:r>
              <a:rPr lang="en-US">
                <a:latin typeface="Palatino" pitchFamily="2" charset="77"/>
                <a:ea typeface="Palatino" pitchFamily="2" charset="77"/>
                <a:cs typeface="Calibri"/>
              </a:rPr>
              <a:t>s,a,s</a:t>
            </a:r>
            <a:r>
              <a:rPr lang="ja-JP" altLang="en-US">
                <a:latin typeface="Palatino" pitchFamily="2" charset="77"/>
                <a:cs typeface="Calibri"/>
              </a:rPr>
              <a:t>’</a:t>
            </a:r>
            <a:endParaRPr lang="en-US">
              <a:latin typeface="Palatino" pitchFamily="2" charset="77"/>
              <a:ea typeface="Palatino" pitchFamily="2" charset="77"/>
              <a:cs typeface="Calibri"/>
            </a:endParaRPr>
          </a:p>
        </p:txBody>
      </p:sp>
      <p:sp>
        <p:nvSpPr>
          <p:cNvPr id="35856" name="Freeform 29"/>
          <p:cNvSpPr>
            <a:spLocks/>
          </p:cNvSpPr>
          <p:nvPr/>
        </p:nvSpPr>
        <p:spPr bwMode="auto">
          <a:xfrm>
            <a:off x="6332538" y="2301875"/>
            <a:ext cx="2201862" cy="60325"/>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00FF"/>
            </a:solidFill>
            <a:round/>
            <a:headEnd/>
            <a:tailEnd type="triangle" w="lg" len="lg"/>
          </a:ln>
        </p:spPr>
        <p:txBody>
          <a:bodyPr/>
          <a:lstStyle/>
          <a:p>
            <a:endParaRPr lang="en-US">
              <a:latin typeface="Palatino" pitchFamily="2" charset="77"/>
              <a:ea typeface="Palatino" pitchFamily="2" charset="77"/>
              <a:cs typeface="Calibri"/>
            </a:endParaRPr>
          </a:p>
        </p:txBody>
      </p:sp>
      <p:sp>
        <p:nvSpPr>
          <p:cNvPr id="35857" name="Text Box 30"/>
          <p:cNvSpPr txBox="1">
            <a:spLocks noChangeArrowheads="1"/>
          </p:cNvSpPr>
          <p:nvPr/>
        </p:nvSpPr>
        <p:spPr bwMode="auto">
          <a:xfrm>
            <a:off x="8610600" y="2100262"/>
            <a:ext cx="1371600" cy="366713"/>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Palatino" pitchFamily="2" charset="77"/>
                <a:ea typeface="Palatino" pitchFamily="2" charset="77"/>
                <a:cs typeface="Calibri"/>
              </a:rPr>
              <a:t>s is a </a:t>
            </a:r>
            <a:r>
              <a:rPr lang="en-US" i="1" dirty="0">
                <a:solidFill>
                  <a:srgbClr val="0000FF"/>
                </a:solidFill>
                <a:latin typeface="Palatino" pitchFamily="2" charset="77"/>
                <a:ea typeface="Palatino" pitchFamily="2" charset="77"/>
                <a:cs typeface="Calibri"/>
              </a:rPr>
              <a:t>state</a:t>
            </a:r>
          </a:p>
        </p:txBody>
      </p:sp>
      <p:sp>
        <p:nvSpPr>
          <p:cNvPr id="35858" name="Freeform 31"/>
          <p:cNvSpPr>
            <a:spLocks/>
          </p:cNvSpPr>
          <p:nvPr/>
        </p:nvSpPr>
        <p:spPr bwMode="auto">
          <a:xfrm flipH="1">
            <a:off x="3048000" y="3733800"/>
            <a:ext cx="1676400" cy="76200"/>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8000"/>
            </a:solidFill>
            <a:round/>
            <a:headEnd/>
            <a:tailEnd type="triangle" w="lg" len="lg"/>
          </a:ln>
        </p:spPr>
        <p:txBody>
          <a:bodyPr/>
          <a:lstStyle/>
          <a:p>
            <a:endParaRPr lang="en-US">
              <a:latin typeface="Palatino" pitchFamily="2" charset="77"/>
              <a:ea typeface="Palatino" pitchFamily="2" charset="77"/>
              <a:cs typeface="Calibri"/>
            </a:endParaRPr>
          </a:p>
        </p:txBody>
      </p:sp>
      <p:sp>
        <p:nvSpPr>
          <p:cNvPr id="35859" name="Text Box 32"/>
          <p:cNvSpPr txBox="1">
            <a:spLocks noChangeArrowheads="1"/>
          </p:cNvSpPr>
          <p:nvPr/>
        </p:nvSpPr>
        <p:spPr bwMode="auto">
          <a:xfrm>
            <a:off x="1752600" y="3429000"/>
            <a:ext cx="1371600" cy="641350"/>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Palatino" pitchFamily="2" charset="77"/>
                <a:ea typeface="Palatino" pitchFamily="2" charset="77"/>
                <a:cs typeface="Calibri"/>
              </a:rPr>
              <a:t>(s, a) is a </a:t>
            </a:r>
            <a:r>
              <a:rPr lang="en-US" i="1" dirty="0">
                <a:solidFill>
                  <a:srgbClr val="008000"/>
                </a:solidFill>
                <a:latin typeface="Palatino" pitchFamily="2" charset="77"/>
                <a:ea typeface="Palatino" pitchFamily="2" charset="77"/>
                <a:cs typeface="Calibri"/>
              </a:rPr>
              <a:t>q-state</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743429"/>
            <a:ext cx="3017838" cy="2259698"/>
          </a:xfrm>
          <a:prstGeom prst="rect">
            <a:avLst/>
          </a:prstGeom>
          <a:noFill/>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4600" y="4345616"/>
            <a:ext cx="1844538" cy="1595768"/>
          </a:xfrm>
          <a:prstGeom prst="rect">
            <a:avLst/>
          </a:prstGeom>
          <a:noFill/>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06000" y="1448716"/>
            <a:ext cx="2057400" cy="1442614"/>
          </a:xfrm>
          <a:prstGeom prst="rect">
            <a:avLst/>
          </a:prstGeom>
          <a:noFill/>
        </p:spPr>
      </p:pic>
    </p:spTree>
    <p:extLst>
      <p:ext uri="{BB962C8B-B14F-4D97-AF65-F5344CB8AC3E}">
        <p14:creationId xmlns:p14="http://schemas.microsoft.com/office/powerpoint/2010/main" val="525305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Utilities of Sequences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9012" y="1248279"/>
            <a:ext cx="7875588" cy="499961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3F4031-8896-ED42-A614-C5F84F497864}"/>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90D5C96B-3B32-E640-8882-5661B2111BE3}"/>
              </a:ext>
            </a:extLst>
          </p:cNvPr>
          <p:cNvSpPr txBox="1"/>
          <p:nvPr/>
        </p:nvSpPr>
        <p:spPr>
          <a:xfrm>
            <a:off x="203201" y="1132838"/>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2013</a:t>
            </a:r>
          </a:p>
        </p:txBody>
      </p:sp>
      <p:sp>
        <p:nvSpPr>
          <p:cNvPr id="16" name="TextBox 15">
            <a:extLst>
              <a:ext uri="{FF2B5EF4-FFF2-40B4-BE49-F238E27FC236}">
                <a16:creationId xmlns:a16="http://schemas.microsoft.com/office/drawing/2014/main" id="{B6A26185-8C3B-314C-9EAC-B8B6FC15C0A1}"/>
              </a:ext>
            </a:extLst>
          </p:cNvPr>
          <p:cNvSpPr txBox="1"/>
          <p:nvPr/>
        </p:nvSpPr>
        <p:spPr>
          <a:xfrm>
            <a:off x="1051577" y="1092201"/>
            <a:ext cx="1420582" cy="584775"/>
          </a:xfrm>
          <a:prstGeom prst="rect">
            <a:avLst/>
          </a:prstGeom>
          <a:noFill/>
        </p:spPr>
        <p:txBody>
          <a:bodyPr wrap="none" rtlCol="0">
            <a:spAutoFit/>
          </a:bodyPr>
          <a:lstStyle/>
          <a:p>
            <a:r>
              <a:rPr lang="en-US" sz="1600" b="1">
                <a:latin typeface="Palatino" pitchFamily="2" charset="77"/>
                <a:ea typeface="Palatino" pitchFamily="2" charset="77"/>
                <a:cs typeface="Calibri"/>
              </a:rPr>
              <a:t>Atari (DQN)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Deepmind</a:t>
            </a:r>
            <a:r>
              <a:rPr lang="en-US" sz="1600" b="1">
                <a:latin typeface="Palatino" pitchFamily="2" charset="77"/>
                <a:ea typeface="Palatino" pitchFamily="2" charset="77"/>
                <a:cs typeface="Calibri"/>
              </a:rPr>
              <a:t>]</a:t>
            </a:r>
          </a:p>
        </p:txBody>
      </p:sp>
      <p:pic>
        <p:nvPicPr>
          <p:cNvPr id="34" name="pong50.mp4">
            <a:hlinkClick r:id="" action="ppaction://media"/>
            <a:extLst>
              <a:ext uri="{FF2B5EF4-FFF2-40B4-BE49-F238E27FC236}">
                <a16:creationId xmlns:a16="http://schemas.microsoft.com/office/drawing/2014/main" id="{CEBE3625-AF6B-9F48-9E95-F2B466C778F7}"/>
              </a:ext>
            </a:extLst>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bwMode="auto">
          <a:xfrm>
            <a:off x="3759200" y="2514600"/>
            <a:ext cx="1727200" cy="2266384"/>
          </a:xfrm>
          <a:prstGeom prst="rect">
            <a:avLst/>
          </a:prstGeom>
          <a:noFill/>
          <a:ln w="9525">
            <a:noFill/>
            <a:miter lim="800000"/>
            <a:headEnd/>
            <a:tailEnd/>
          </a:ln>
        </p:spPr>
      </p:pic>
      <p:pic>
        <p:nvPicPr>
          <p:cNvPr id="35" name="enduro.mp4">
            <a:hlinkClick r:id="" action="ppaction://media"/>
            <a:extLst>
              <a:ext uri="{FF2B5EF4-FFF2-40B4-BE49-F238E27FC236}">
                <a16:creationId xmlns:a16="http://schemas.microsoft.com/office/drawing/2014/main" id="{924E88C1-548E-6A4D-A0D3-BC89471096CD}"/>
              </a:ext>
            </a:extLst>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bwMode="auto">
          <a:xfrm>
            <a:off x="5843178" y="2514601"/>
            <a:ext cx="1681609" cy="2235199"/>
          </a:xfrm>
          <a:prstGeom prst="rect">
            <a:avLst/>
          </a:prstGeom>
          <a:noFill/>
          <a:ln w="9525">
            <a:noFill/>
            <a:miter lim="800000"/>
            <a:headEnd/>
            <a:tailEnd/>
          </a:ln>
        </p:spPr>
      </p:pic>
      <p:pic>
        <p:nvPicPr>
          <p:cNvPr id="36" name="beamrider.mov">
            <a:hlinkClick r:id="" action="ppaction://media"/>
            <a:extLst>
              <a:ext uri="{FF2B5EF4-FFF2-40B4-BE49-F238E27FC236}">
                <a16:creationId xmlns:a16="http://schemas.microsoft.com/office/drawing/2014/main" id="{B99C0F22-77E2-D848-BB86-75687F27ABC6}"/>
              </a:ext>
            </a:extLst>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bwMode="auto">
          <a:xfrm>
            <a:off x="7871383" y="2514600"/>
            <a:ext cx="1727200" cy="2265064"/>
          </a:xfrm>
          <a:prstGeom prst="rect">
            <a:avLst/>
          </a:prstGeom>
          <a:noFill/>
          <a:ln w="9525">
            <a:noFill/>
            <a:miter lim="800000"/>
            <a:headEnd/>
            <a:tailEnd/>
          </a:ln>
        </p:spPr>
      </p:pic>
      <p:pic>
        <p:nvPicPr>
          <p:cNvPr id="37" name="qbert.mov">
            <a:hlinkClick r:id="" action="ppaction://media"/>
            <a:extLst>
              <a:ext uri="{FF2B5EF4-FFF2-40B4-BE49-F238E27FC236}">
                <a16:creationId xmlns:a16="http://schemas.microsoft.com/office/drawing/2014/main" id="{71982BFE-3E95-D548-9E6C-D0DA56AC234C}"/>
              </a:ext>
            </a:extLst>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bwMode="auto">
          <a:xfrm>
            <a:off x="9903459" y="2514602"/>
            <a:ext cx="1749928" cy="2250335"/>
          </a:xfrm>
          <a:prstGeom prst="rect">
            <a:avLst/>
          </a:prstGeom>
          <a:noFill/>
          <a:ln w="9525">
            <a:noFill/>
            <a:miter lim="800000"/>
            <a:headEnd/>
            <a:tailEnd/>
          </a:ln>
        </p:spPr>
      </p:pic>
      <p:sp>
        <p:nvSpPr>
          <p:cNvPr id="38" name="TextBox 37">
            <a:extLst>
              <a:ext uri="{FF2B5EF4-FFF2-40B4-BE49-F238E27FC236}">
                <a16:creationId xmlns:a16="http://schemas.microsoft.com/office/drawing/2014/main" id="{66BC5B5F-0064-8544-BD3F-D0C41B2DCD8A}"/>
              </a:ext>
            </a:extLst>
          </p:cNvPr>
          <p:cNvSpPr txBox="1"/>
          <p:nvPr/>
        </p:nvSpPr>
        <p:spPr>
          <a:xfrm>
            <a:off x="4226649" y="4749797"/>
            <a:ext cx="775125" cy="400067"/>
          </a:xfrm>
          <a:prstGeom prst="rect">
            <a:avLst/>
          </a:prstGeom>
          <a:noFill/>
        </p:spPr>
        <p:txBody>
          <a:bodyPr wrap="none" lIns="121877" tIns="60939" rIns="121877" bIns="60939" rtlCol="0">
            <a:spAutoFit/>
          </a:bodyPr>
          <a:lstStyle/>
          <a:p>
            <a:r>
              <a:rPr lang="en-US">
                <a:solidFill>
                  <a:srgbClr val="000000"/>
                </a:solidFill>
                <a:latin typeface="Palatino" pitchFamily="2" charset="77"/>
                <a:ea typeface="Palatino" pitchFamily="2" charset="77"/>
                <a:cs typeface="Calibri"/>
              </a:rPr>
              <a:t>Pong</a:t>
            </a:r>
          </a:p>
        </p:txBody>
      </p:sp>
      <p:sp>
        <p:nvSpPr>
          <p:cNvPr id="39" name="TextBox 38">
            <a:extLst>
              <a:ext uri="{FF2B5EF4-FFF2-40B4-BE49-F238E27FC236}">
                <a16:creationId xmlns:a16="http://schemas.microsoft.com/office/drawing/2014/main" id="{742917E8-431F-094D-9869-8E7D15B5003A}"/>
              </a:ext>
            </a:extLst>
          </p:cNvPr>
          <p:cNvSpPr txBox="1"/>
          <p:nvPr/>
        </p:nvSpPr>
        <p:spPr>
          <a:xfrm>
            <a:off x="6154260" y="4749797"/>
            <a:ext cx="1016345" cy="400067"/>
          </a:xfrm>
          <a:prstGeom prst="rect">
            <a:avLst/>
          </a:prstGeom>
          <a:noFill/>
        </p:spPr>
        <p:txBody>
          <a:bodyPr wrap="none" lIns="121877" tIns="60939" rIns="121877" bIns="60939" rtlCol="0">
            <a:spAutoFit/>
          </a:bodyPr>
          <a:lstStyle/>
          <a:p>
            <a:r>
              <a:rPr lang="en-US" err="1">
                <a:solidFill>
                  <a:srgbClr val="000000"/>
                </a:solidFill>
                <a:latin typeface="Palatino" pitchFamily="2" charset="77"/>
                <a:ea typeface="Palatino" pitchFamily="2" charset="77"/>
                <a:cs typeface="Calibri"/>
              </a:rPr>
              <a:t>Enduro</a:t>
            </a:r>
            <a:endParaRPr lang="en-US">
              <a:solidFill>
                <a:srgbClr val="000000"/>
              </a:solidFill>
              <a:latin typeface="Palatino" pitchFamily="2" charset="77"/>
              <a:ea typeface="Palatino" pitchFamily="2" charset="77"/>
              <a:cs typeface="Calibri"/>
            </a:endParaRPr>
          </a:p>
        </p:txBody>
      </p:sp>
      <p:sp>
        <p:nvSpPr>
          <p:cNvPr id="40" name="TextBox 39">
            <a:extLst>
              <a:ext uri="{FF2B5EF4-FFF2-40B4-BE49-F238E27FC236}">
                <a16:creationId xmlns:a16="http://schemas.microsoft.com/office/drawing/2014/main" id="{30BD4E02-F697-154A-AC92-9541AD50B9B0}"/>
              </a:ext>
            </a:extLst>
          </p:cNvPr>
          <p:cNvSpPr txBox="1"/>
          <p:nvPr/>
        </p:nvSpPr>
        <p:spPr>
          <a:xfrm>
            <a:off x="8035849" y="4749797"/>
            <a:ext cx="1318544" cy="400067"/>
          </a:xfrm>
          <a:prstGeom prst="rect">
            <a:avLst/>
          </a:prstGeom>
          <a:noFill/>
        </p:spPr>
        <p:txBody>
          <a:bodyPr wrap="none" lIns="121877" tIns="60939" rIns="121877" bIns="60939" rtlCol="0">
            <a:spAutoFit/>
          </a:bodyPr>
          <a:lstStyle/>
          <a:p>
            <a:r>
              <a:rPr lang="en-US" err="1">
                <a:solidFill>
                  <a:srgbClr val="000000"/>
                </a:solidFill>
                <a:latin typeface="Palatino" pitchFamily="2" charset="77"/>
                <a:ea typeface="Palatino" pitchFamily="2" charset="77"/>
                <a:cs typeface="Calibri"/>
              </a:rPr>
              <a:t>Beamrider</a:t>
            </a:r>
            <a:endParaRPr lang="en-US">
              <a:solidFill>
                <a:srgbClr val="000000"/>
              </a:solidFill>
              <a:latin typeface="Palatino" pitchFamily="2" charset="77"/>
              <a:ea typeface="Palatino" pitchFamily="2" charset="77"/>
              <a:cs typeface="Calibri"/>
            </a:endParaRPr>
          </a:p>
        </p:txBody>
      </p:sp>
      <p:sp>
        <p:nvSpPr>
          <p:cNvPr id="41" name="TextBox 40">
            <a:extLst>
              <a:ext uri="{FF2B5EF4-FFF2-40B4-BE49-F238E27FC236}">
                <a16:creationId xmlns:a16="http://schemas.microsoft.com/office/drawing/2014/main" id="{B4F30141-3680-A54E-A304-FF7465FC5AE8}"/>
              </a:ext>
            </a:extLst>
          </p:cNvPr>
          <p:cNvSpPr txBox="1"/>
          <p:nvPr/>
        </p:nvSpPr>
        <p:spPr>
          <a:xfrm>
            <a:off x="10213243" y="4749797"/>
            <a:ext cx="922602" cy="400067"/>
          </a:xfrm>
          <a:prstGeom prst="rect">
            <a:avLst/>
          </a:prstGeom>
          <a:noFill/>
        </p:spPr>
        <p:txBody>
          <a:bodyPr wrap="none" lIns="121877" tIns="60939" rIns="121877" bIns="60939" rtlCol="0">
            <a:spAutoFit/>
          </a:bodyPr>
          <a:lstStyle/>
          <a:p>
            <a:r>
              <a:rPr lang="en-US">
                <a:solidFill>
                  <a:srgbClr val="000000"/>
                </a:solidFill>
                <a:latin typeface="Palatino" pitchFamily="2" charset="77"/>
                <a:ea typeface="Palatino" pitchFamily="2" charset="77"/>
                <a:cs typeface="Calibri"/>
              </a:rPr>
              <a:t>Q*</a:t>
            </a:r>
            <a:r>
              <a:rPr lang="en-US" err="1">
                <a:solidFill>
                  <a:srgbClr val="000000"/>
                </a:solidFill>
                <a:latin typeface="Palatino" pitchFamily="2" charset="77"/>
                <a:ea typeface="Palatino" pitchFamily="2" charset="77"/>
                <a:cs typeface="Calibri"/>
              </a:rPr>
              <a:t>bert</a:t>
            </a:r>
            <a:endParaRPr lang="en-US">
              <a:solidFill>
                <a:srgbClr val="000000"/>
              </a:solidFill>
              <a:latin typeface="Palatino" pitchFamily="2" charset="77"/>
              <a:ea typeface="Palatino" pitchFamily="2" charset="77"/>
              <a:cs typeface="Calibri"/>
            </a:endParaRPr>
          </a:p>
        </p:txBody>
      </p:sp>
      <p:sp>
        <p:nvSpPr>
          <p:cNvPr id="17" name="Title 1">
            <a:extLst>
              <a:ext uri="{FF2B5EF4-FFF2-40B4-BE49-F238E27FC236}">
                <a16:creationId xmlns:a16="http://schemas.microsoft.com/office/drawing/2014/main" id="{11656811-03A8-E341-83F8-C7E0060621F1}"/>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20460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4"/>
                                        </p:tgtEl>
                                      </p:cBhvr>
                                    </p:cmd>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35"/>
                                        </p:tgtEl>
                                      </p:cBhvr>
                                    </p:cmd>
                                  </p:childTnLst>
                                </p:cTn>
                              </p:par>
                            </p:childTnLst>
                          </p:cTn>
                        </p:par>
                      </p:childTnLst>
                    </p:cTn>
                  </p:par>
                </p:childTnLst>
              </p:cTn>
              <p:nextCondLst>
                <p:cond evt="onClick" delay="0">
                  <p:tgtEl>
                    <p:spTgt spid="35"/>
                  </p:tgtEl>
                </p:cond>
              </p:nextCondLst>
            </p:seq>
            <p:seq concurrent="1" nextAc="seek">
              <p:cTn id="31" restart="whenNotActive" fill="hold" evtFilter="cancelBubble" nodeType="interactiveSeq">
                <p:stCondLst>
                  <p:cond evt="onClick" delay="0">
                    <p:tgtEl>
                      <p:spTgt spid="3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36"/>
                                        </p:tgtEl>
                                      </p:cBhvr>
                                    </p:cmd>
                                  </p:childTnLst>
                                </p:cTn>
                              </p:par>
                            </p:childTnLst>
                          </p:cTn>
                        </p:par>
                      </p:childTnLst>
                    </p:cTn>
                  </p:par>
                </p:childTnLst>
              </p:cTn>
              <p:nextCondLst>
                <p:cond evt="onClick" delay="0">
                  <p:tgtEl>
                    <p:spTgt spid="36"/>
                  </p:tgtEl>
                </p:cond>
              </p:nextCondLst>
            </p:seq>
            <p:seq concurrent="1" nextAc="seek">
              <p:cTn id="36" restart="whenNotActive" fill="hold" evtFilter="cancelBubble" nodeType="interactiveSeq">
                <p:stCondLst>
                  <p:cond evt="onClick" delay="0">
                    <p:tgtEl>
                      <p:spTgt spid="37"/>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7"/>
                                        </p:tgtEl>
                                      </p:cBhvr>
                                    </p:cmd>
                                  </p:childTnLst>
                                </p:cTn>
                              </p:par>
                            </p:childTnLst>
                          </p:cTn>
                        </p:par>
                      </p:childTnLst>
                    </p:cTn>
                  </p:par>
                </p:childTnLst>
              </p:cTn>
              <p:nextCondLst>
                <p:cond evt="onClick" delay="0">
                  <p:tgtEl>
                    <p:spTgt spid="37"/>
                  </p:tgtEl>
                </p:cond>
              </p:nextCondLst>
            </p:seq>
            <p:video>
              <p:cMediaNode vol="80000">
                <p:cTn id="41" fill="hold" display="0">
                  <p:stCondLst>
                    <p:cond delay="indefinite"/>
                  </p:stCondLst>
                </p:cTn>
                <p:tgtEl>
                  <p:spTgt spid="34"/>
                </p:tgtEl>
              </p:cMediaNode>
            </p:video>
            <p:video>
              <p:cMediaNode vol="80000">
                <p:cTn id="42" fill="hold" display="0">
                  <p:stCondLst>
                    <p:cond delay="indefinite"/>
                  </p:stCondLst>
                </p:cTn>
                <p:tgtEl>
                  <p:spTgt spid="35"/>
                </p:tgtEl>
              </p:cMediaNode>
            </p:video>
            <p:video>
              <p:cMediaNode vol="80000">
                <p:cTn id="43" fill="hold" display="0">
                  <p:stCondLst>
                    <p:cond delay="indefinite"/>
                  </p:stCondLst>
                </p:cTn>
                <p:tgtEl>
                  <p:spTgt spid="36"/>
                </p:tgtEl>
              </p:cMediaNode>
            </p:video>
            <p:video>
              <p:cMediaNode vol="80000">
                <p:cTn id="44" fill="hold" display="0">
                  <p:stCondLst>
                    <p:cond delay="indefinite"/>
                  </p:stCondLst>
                </p:cTn>
                <p:tgtEl>
                  <p:spTgt spid="37"/>
                </p:tgtEl>
              </p:cMediaNode>
            </p:video>
          </p:childTnLst>
        </p:cTn>
      </p:par>
    </p:tnLst>
    <p:bldLst>
      <p:bldP spid="38" grpId="0"/>
      <p:bldP spid="39"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Utilities of Sequences</a:t>
            </a:r>
          </a:p>
        </p:txBody>
      </p:sp>
      <p:sp>
        <p:nvSpPr>
          <p:cNvPr id="3" name="Content Placeholder 2"/>
          <p:cNvSpPr>
            <a:spLocks noGrp="1"/>
          </p:cNvSpPr>
          <p:nvPr>
            <p:ph idx="1"/>
          </p:nvPr>
        </p:nvSpPr>
        <p:spPr/>
        <p:txBody>
          <a:bodyPr/>
          <a:lstStyle/>
          <a:p>
            <a:r>
              <a:rPr lang="en-US" sz="2800" dirty="0"/>
              <a:t>What preferences should an agent have over reward sequences?</a:t>
            </a:r>
          </a:p>
          <a:p>
            <a:endParaRPr lang="en-US" sz="2800" dirty="0"/>
          </a:p>
          <a:p>
            <a:r>
              <a:rPr lang="en-US" sz="2800" dirty="0"/>
              <a:t>More or less?</a:t>
            </a:r>
          </a:p>
          <a:p>
            <a:endParaRPr lang="en-US" sz="2800" dirty="0"/>
          </a:p>
          <a:p>
            <a:r>
              <a:rPr lang="en-US" sz="2800" dirty="0"/>
              <a:t>Now or later?</a:t>
            </a:r>
          </a:p>
          <a:p>
            <a:endParaRPr lang="en-US" sz="2800" dirty="0"/>
          </a:p>
          <a:p>
            <a:endParaRPr lang="en-US" sz="2800" dirty="0"/>
          </a:p>
          <a:p>
            <a:endParaRPr lang="en-US" sz="2800" dirty="0"/>
          </a:p>
          <a:p>
            <a:endParaRPr lang="en-US" sz="28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15200" y="3505497"/>
            <a:ext cx="4648200" cy="2950792"/>
          </a:xfrm>
          <a:prstGeom prst="rect">
            <a:avLst/>
          </a:prstGeom>
          <a:noFill/>
        </p:spPr>
      </p:pic>
      <p:sp>
        <p:nvSpPr>
          <p:cNvPr id="6" name="TextBox 5"/>
          <p:cNvSpPr txBox="1"/>
          <p:nvPr/>
        </p:nvSpPr>
        <p:spPr>
          <a:xfrm>
            <a:off x="3124200" y="2409825"/>
            <a:ext cx="1297150" cy="523220"/>
          </a:xfrm>
          <a:prstGeom prst="rect">
            <a:avLst/>
          </a:prstGeom>
          <a:noFill/>
        </p:spPr>
        <p:txBody>
          <a:bodyPr wrap="none" rtlCol="0">
            <a:spAutoFit/>
          </a:bodyPr>
          <a:lstStyle/>
          <a:p>
            <a:r>
              <a:rPr lang="en-US" sz="2800" dirty="0">
                <a:latin typeface="Calibri" pitchFamily="34" charset="0"/>
              </a:rPr>
              <a:t>[1, 2, 2]</a:t>
            </a:r>
          </a:p>
        </p:txBody>
      </p:sp>
      <p:sp>
        <p:nvSpPr>
          <p:cNvPr id="7" name="TextBox 6"/>
          <p:cNvSpPr txBox="1"/>
          <p:nvPr/>
        </p:nvSpPr>
        <p:spPr>
          <a:xfrm>
            <a:off x="5578253" y="2409825"/>
            <a:ext cx="1297150" cy="523220"/>
          </a:xfrm>
          <a:prstGeom prst="rect">
            <a:avLst/>
          </a:prstGeom>
          <a:noFill/>
        </p:spPr>
        <p:txBody>
          <a:bodyPr wrap="none" rtlCol="0">
            <a:spAutoFit/>
          </a:bodyPr>
          <a:lstStyle/>
          <a:p>
            <a:r>
              <a:rPr lang="en-US" sz="2800" dirty="0">
                <a:latin typeface="Calibri" pitchFamily="34" charset="0"/>
              </a:rPr>
              <a:t>[2, 3, 4]</a:t>
            </a:r>
          </a:p>
        </p:txBody>
      </p:sp>
      <p:sp>
        <p:nvSpPr>
          <p:cNvPr id="8" name="TextBox 7"/>
          <p:cNvSpPr txBox="1"/>
          <p:nvPr/>
        </p:nvSpPr>
        <p:spPr>
          <a:xfrm>
            <a:off x="4694595" y="2409825"/>
            <a:ext cx="580608" cy="523220"/>
          </a:xfrm>
          <a:prstGeom prst="rect">
            <a:avLst/>
          </a:prstGeom>
          <a:noFill/>
        </p:spPr>
        <p:txBody>
          <a:bodyPr wrap="none" rtlCol="0">
            <a:spAutoFit/>
          </a:bodyPr>
          <a:lstStyle/>
          <a:p>
            <a:r>
              <a:rPr lang="en-US" sz="2800" dirty="0">
                <a:latin typeface="Calibri" pitchFamily="34" charset="0"/>
              </a:rPr>
              <a:t> or</a:t>
            </a:r>
          </a:p>
        </p:txBody>
      </p:sp>
      <p:sp>
        <p:nvSpPr>
          <p:cNvPr id="9" name="TextBox 8"/>
          <p:cNvSpPr txBox="1"/>
          <p:nvPr/>
        </p:nvSpPr>
        <p:spPr>
          <a:xfrm>
            <a:off x="3124200" y="3439180"/>
            <a:ext cx="1297150" cy="523220"/>
          </a:xfrm>
          <a:prstGeom prst="rect">
            <a:avLst/>
          </a:prstGeom>
          <a:noFill/>
        </p:spPr>
        <p:txBody>
          <a:bodyPr wrap="none" rtlCol="0">
            <a:spAutoFit/>
          </a:bodyPr>
          <a:lstStyle/>
          <a:p>
            <a:r>
              <a:rPr lang="en-US" sz="2800" dirty="0">
                <a:latin typeface="Calibri" pitchFamily="34" charset="0"/>
              </a:rPr>
              <a:t>[0, 0, 1]</a:t>
            </a:r>
          </a:p>
        </p:txBody>
      </p:sp>
      <p:sp>
        <p:nvSpPr>
          <p:cNvPr id="10" name="TextBox 9"/>
          <p:cNvSpPr txBox="1"/>
          <p:nvPr/>
        </p:nvSpPr>
        <p:spPr>
          <a:xfrm>
            <a:off x="5578253" y="3439180"/>
            <a:ext cx="1297150" cy="523220"/>
          </a:xfrm>
          <a:prstGeom prst="rect">
            <a:avLst/>
          </a:prstGeom>
          <a:noFill/>
        </p:spPr>
        <p:txBody>
          <a:bodyPr wrap="none" rtlCol="0">
            <a:spAutoFit/>
          </a:bodyPr>
          <a:lstStyle/>
          <a:p>
            <a:r>
              <a:rPr lang="en-US" sz="2800" dirty="0">
                <a:latin typeface="Calibri" pitchFamily="34" charset="0"/>
              </a:rPr>
              <a:t>[1, 0, 0]</a:t>
            </a:r>
          </a:p>
        </p:txBody>
      </p:sp>
      <p:sp>
        <p:nvSpPr>
          <p:cNvPr id="11" name="TextBox 10"/>
          <p:cNvSpPr txBox="1"/>
          <p:nvPr/>
        </p:nvSpPr>
        <p:spPr>
          <a:xfrm>
            <a:off x="4694595" y="3439180"/>
            <a:ext cx="580608" cy="523220"/>
          </a:xfrm>
          <a:prstGeom prst="rect">
            <a:avLst/>
          </a:prstGeom>
          <a:noFill/>
        </p:spPr>
        <p:txBody>
          <a:bodyPr wrap="none" rtlCol="0">
            <a:spAutoFit/>
          </a:bodyPr>
          <a:lstStyle/>
          <a:p>
            <a:r>
              <a:rPr lang="en-US" sz="2800" dirty="0">
                <a:latin typeface="Calibri" pitchFamily="34" charset="0"/>
              </a:rPr>
              <a:t> 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Discounting</a:t>
            </a:r>
          </a:p>
        </p:txBody>
      </p:sp>
      <p:sp>
        <p:nvSpPr>
          <p:cNvPr id="3" name="Content Placeholder 2"/>
          <p:cNvSpPr>
            <a:spLocks noGrp="1"/>
          </p:cNvSpPr>
          <p:nvPr>
            <p:ph idx="1"/>
          </p:nvPr>
        </p:nvSpPr>
        <p:spPr>
          <a:xfrm>
            <a:off x="406400" y="1295400"/>
            <a:ext cx="11252200" cy="4729164"/>
          </a:xfrm>
        </p:spPr>
        <p:txBody>
          <a:bodyPr/>
          <a:lstStyle/>
          <a:p>
            <a:r>
              <a:rPr lang="en-US" sz="2800" dirty="0"/>
              <a:t>It’s reasonable to maximize the sum of rewards</a:t>
            </a:r>
          </a:p>
          <a:p>
            <a:r>
              <a:rPr lang="en-US" sz="2800" dirty="0"/>
              <a:t>It’s also reasonable to prefer rewards now to rewards later</a:t>
            </a:r>
          </a:p>
          <a:p>
            <a:r>
              <a:rPr lang="en-US" sz="2800" dirty="0"/>
              <a:t>One solution: values of rewards decay exponentially</a:t>
            </a:r>
          </a:p>
        </p:txBody>
      </p:sp>
      <p:pic>
        <p:nvPicPr>
          <p:cNvPr id="7171" name="Picture 3" descr="C:\Users\Dan\Dropbox\Office\CS 188\Ketrina Art\MDPs\Discounting.png"/>
          <p:cNvPicPr>
            <a:picLocks noChangeAspect="1" noChangeArrowheads="1"/>
          </p:cNvPicPr>
          <p:nvPr/>
        </p:nvPicPr>
        <p:blipFill>
          <a:blip r:embed="rId6" cstate="print"/>
          <a:srcRect l="73764" t="76543" r="1569"/>
          <a:stretch>
            <a:fillRect/>
          </a:stretch>
        </p:blipFill>
        <p:spPr bwMode="auto">
          <a:xfrm>
            <a:off x="8003286" y="3276600"/>
            <a:ext cx="2283714" cy="1447800"/>
          </a:xfrm>
          <a:prstGeom prst="rect">
            <a:avLst/>
          </a:prstGeom>
          <a:noFill/>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47800" y="2822143"/>
            <a:ext cx="2283714" cy="1975713"/>
          </a:xfrm>
          <a:prstGeom prst="rect">
            <a:avLst/>
          </a:prstGeom>
          <a:noFill/>
        </p:spPr>
      </p:pic>
      <p:pic>
        <p:nvPicPr>
          <p:cNvPr id="8" name="Picture 3" descr="C:\Users\Dan\Dropbox\Office\CS 188\Ketrina Art\MDPs\Discounting.png"/>
          <p:cNvPicPr>
            <a:picLocks noChangeAspect="1" noChangeArrowheads="1"/>
          </p:cNvPicPr>
          <p:nvPr/>
        </p:nvPicPr>
        <p:blipFill>
          <a:blip r:embed="rId6" cstate="print"/>
          <a:srcRect l="73764" t="38272" r="1569" b="35802"/>
          <a:stretch>
            <a:fillRect/>
          </a:stretch>
        </p:blipFill>
        <p:spPr bwMode="auto">
          <a:xfrm>
            <a:off x="4802886" y="3048000"/>
            <a:ext cx="2283714" cy="1600200"/>
          </a:xfrm>
          <a:prstGeom prst="rect">
            <a:avLst/>
          </a:prstGeom>
          <a:noFill/>
        </p:spPr>
      </p:pic>
      <p:sp>
        <p:nvSpPr>
          <p:cNvPr id="16" name="TextBox 15"/>
          <p:cNvSpPr txBox="1"/>
          <p:nvPr/>
        </p:nvSpPr>
        <p:spPr>
          <a:xfrm>
            <a:off x="1447800" y="5410200"/>
            <a:ext cx="2057400" cy="461665"/>
          </a:xfrm>
          <a:prstGeom prst="rect">
            <a:avLst/>
          </a:prstGeom>
          <a:noFill/>
        </p:spPr>
        <p:txBody>
          <a:bodyPr wrap="square" rtlCol="0">
            <a:spAutoFit/>
          </a:bodyPr>
          <a:lstStyle/>
          <a:p>
            <a:pPr algn="ctr"/>
            <a:r>
              <a:rPr lang="en-US" sz="2400" dirty="0">
                <a:latin typeface="Calibri" pitchFamily="34" charset="0"/>
              </a:rPr>
              <a:t>Worth Now</a:t>
            </a:r>
          </a:p>
        </p:txBody>
      </p:sp>
      <p:sp>
        <p:nvSpPr>
          <p:cNvPr id="17" name="TextBox 16"/>
          <p:cNvSpPr txBox="1"/>
          <p:nvPr/>
        </p:nvSpPr>
        <p:spPr>
          <a:xfrm>
            <a:off x="4648200" y="5410200"/>
            <a:ext cx="2438400" cy="461665"/>
          </a:xfrm>
          <a:prstGeom prst="rect">
            <a:avLst/>
          </a:prstGeom>
          <a:noFill/>
        </p:spPr>
        <p:txBody>
          <a:bodyPr wrap="square" rtlCol="0">
            <a:spAutoFit/>
          </a:bodyPr>
          <a:lstStyle/>
          <a:p>
            <a:pPr algn="ctr"/>
            <a:r>
              <a:rPr lang="en-US" sz="2400" dirty="0">
                <a:latin typeface="Calibri" pitchFamily="34" charset="0"/>
              </a:rPr>
              <a:t>Worth Next Step</a:t>
            </a:r>
          </a:p>
        </p:txBody>
      </p:sp>
      <p:sp>
        <p:nvSpPr>
          <p:cNvPr id="18" name="TextBox 17"/>
          <p:cNvSpPr txBox="1"/>
          <p:nvPr/>
        </p:nvSpPr>
        <p:spPr>
          <a:xfrm>
            <a:off x="7772400" y="5410200"/>
            <a:ext cx="3048000" cy="461665"/>
          </a:xfrm>
          <a:prstGeom prst="rect">
            <a:avLst/>
          </a:prstGeom>
          <a:noFill/>
        </p:spPr>
        <p:txBody>
          <a:bodyPr wrap="square" rtlCol="0">
            <a:spAutoFit/>
          </a:bodyPr>
          <a:lstStyle/>
          <a:p>
            <a:pPr algn="ctr"/>
            <a:r>
              <a:rPr lang="en-US" sz="2400" dirty="0">
                <a:latin typeface="Calibri" pitchFamily="34" charset="0"/>
              </a:rPr>
              <a:t>Worth In Two Steps</a:t>
            </a:r>
          </a:p>
        </p:txBody>
      </p:sp>
      <p:pic>
        <p:nvPicPr>
          <p:cNvPr id="22" name="Picture 21" descr="txp_fig"/>
          <p:cNvPicPr>
            <a:picLocks noChangeAspect="1"/>
          </p:cNvPicPr>
          <p:nvPr>
            <p:custDataLst>
              <p:tags r:id="rId1"/>
            </p:custDataLst>
          </p:nvPr>
        </p:nvPicPr>
        <p:blipFill>
          <a:blip r:embed="rId8" cstate="print"/>
          <a:stretch>
            <a:fillRect/>
          </a:stretch>
        </p:blipFill>
        <p:spPr bwMode="auto">
          <a:xfrm>
            <a:off x="2362200" y="4752676"/>
            <a:ext cx="211138" cy="351897"/>
          </a:xfrm>
          <a:prstGeom prst="rect">
            <a:avLst/>
          </a:prstGeom>
          <a:noFill/>
          <a:ln/>
          <a:effectLst/>
        </p:spPr>
      </p:pic>
      <p:pic>
        <p:nvPicPr>
          <p:cNvPr id="23" name="Picture 22" descr="txp_fig"/>
          <p:cNvPicPr>
            <a:picLocks noChangeAspect="1"/>
          </p:cNvPicPr>
          <p:nvPr>
            <p:custDataLst>
              <p:tags r:id="rId2"/>
            </p:custDataLst>
          </p:nvPr>
        </p:nvPicPr>
        <p:blipFill>
          <a:blip r:embed="rId9" cstate="print"/>
          <a:stretch>
            <a:fillRect/>
          </a:stretch>
        </p:blipFill>
        <p:spPr bwMode="auto">
          <a:xfrm>
            <a:off x="5791200" y="4853716"/>
            <a:ext cx="280688" cy="327002"/>
          </a:xfrm>
          <a:prstGeom prst="rect">
            <a:avLst/>
          </a:prstGeom>
          <a:noFill/>
          <a:ln/>
          <a:effectLst/>
        </p:spPr>
      </p:pic>
      <p:pic>
        <p:nvPicPr>
          <p:cNvPr id="24" name="Picture 23" descr="txp_fig"/>
          <p:cNvPicPr>
            <a:picLocks noChangeAspect="1"/>
          </p:cNvPicPr>
          <p:nvPr>
            <p:custDataLst>
              <p:tags r:id="rId3"/>
            </p:custDataLst>
          </p:nvPr>
        </p:nvPicPr>
        <p:blipFill>
          <a:blip r:embed="rId10" cstate="print"/>
          <a:stretch>
            <a:fillRect/>
          </a:stretch>
        </p:blipFill>
        <p:spPr bwMode="auto">
          <a:xfrm>
            <a:off x="8915165" y="4648200"/>
            <a:ext cx="514651" cy="560927"/>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a:ea typeface="ＭＳ Ｐゴシック" pitchFamily="34" charset="-128"/>
              </a:rPr>
              <a:t>Discounting</a:t>
            </a:r>
          </a:p>
        </p:txBody>
      </p:sp>
      <p:sp>
        <p:nvSpPr>
          <p:cNvPr id="17411" name="Rectangle 3"/>
          <p:cNvSpPr>
            <a:spLocks noGrp="1" noChangeArrowheads="1"/>
          </p:cNvSpPr>
          <p:nvPr>
            <p:ph idx="1"/>
          </p:nvPr>
        </p:nvSpPr>
        <p:spPr>
          <a:xfrm>
            <a:off x="381000" y="1219200"/>
            <a:ext cx="4860870" cy="5486400"/>
          </a:xfrm>
        </p:spPr>
        <p:txBody>
          <a:bodyPr/>
          <a:lstStyle/>
          <a:p>
            <a:r>
              <a:rPr lang="en-US" sz="2400" dirty="0">
                <a:ea typeface="ＭＳ Ｐゴシック" pitchFamily="34" charset="-128"/>
              </a:rPr>
              <a:t>How to discount?</a:t>
            </a:r>
          </a:p>
          <a:p>
            <a:pPr lvl="1"/>
            <a:r>
              <a:rPr lang="en-US" sz="2000" dirty="0">
                <a:ea typeface="ＭＳ Ｐゴシック" pitchFamily="34" charset="-128"/>
              </a:rPr>
              <a:t>Each time we descend a level, we multiply in the discount once</a:t>
            </a:r>
          </a:p>
          <a:p>
            <a:pPr lvl="1"/>
            <a:endParaRPr lang="en-US" sz="2000" dirty="0">
              <a:ea typeface="ＭＳ Ｐゴシック" pitchFamily="34" charset="-128"/>
            </a:endParaRPr>
          </a:p>
          <a:p>
            <a:r>
              <a:rPr lang="en-US" sz="2400" dirty="0">
                <a:ea typeface="ＭＳ Ｐゴシック" pitchFamily="34" charset="-128"/>
              </a:rPr>
              <a:t>Why discount?</a:t>
            </a:r>
            <a:endParaRPr lang="en-US" sz="2400" dirty="0">
              <a:ea typeface="ＭＳ Ｐゴシック" pitchFamily="34" charset="-128"/>
              <a:sym typeface="Symbol" pitchFamily="18" charset="2"/>
            </a:endParaRPr>
          </a:p>
          <a:p>
            <a:pPr lvl="1"/>
            <a:r>
              <a:rPr lang="en-US" sz="2000" dirty="0">
                <a:ea typeface="ＭＳ Ｐゴシック" pitchFamily="34" charset="-128"/>
                <a:sym typeface="Symbol" pitchFamily="18" charset="2"/>
              </a:rPr>
              <a:t>Reward now is better than later</a:t>
            </a:r>
          </a:p>
          <a:p>
            <a:pPr lvl="1"/>
            <a:r>
              <a:rPr lang="en-US" sz="2000" dirty="0">
                <a:ea typeface="ＭＳ Ｐゴシック" pitchFamily="34" charset="-128"/>
                <a:sym typeface="Symbol" pitchFamily="18" charset="2"/>
              </a:rPr>
              <a:t>Can also think of it as a 1-gamma chance of ending the process at every step</a:t>
            </a:r>
          </a:p>
          <a:p>
            <a:pPr lvl="1"/>
            <a:r>
              <a:rPr lang="en-US" sz="2000" dirty="0">
                <a:ea typeface="ＭＳ Ｐゴシック" pitchFamily="34" charset="-128"/>
                <a:sym typeface="Symbol" pitchFamily="18" charset="2"/>
              </a:rPr>
              <a:t>Also helps our algorithms converge</a:t>
            </a:r>
          </a:p>
          <a:p>
            <a:pPr lvl="1"/>
            <a:endParaRPr lang="en-US" sz="2000" dirty="0">
              <a:ea typeface="ＭＳ Ｐゴシック" pitchFamily="34" charset="-128"/>
              <a:sym typeface="Symbol" pitchFamily="18" charset="2"/>
            </a:endParaRPr>
          </a:p>
          <a:p>
            <a:r>
              <a:rPr lang="en-US" sz="2400" dirty="0">
                <a:ea typeface="ＭＳ Ｐゴシック" pitchFamily="34" charset="-128"/>
                <a:sym typeface="Symbol" pitchFamily="18" charset="2"/>
              </a:rPr>
              <a:t>Example: discount of 0.5</a:t>
            </a:r>
          </a:p>
          <a:p>
            <a:pPr lvl="1"/>
            <a:r>
              <a:rPr lang="en-US" sz="2000" dirty="0">
                <a:ea typeface="ＭＳ Ｐゴシック" pitchFamily="34" charset="-128"/>
                <a:sym typeface="Symbol" pitchFamily="18" charset="2"/>
              </a:rPr>
              <a:t>U([1,2,3]) = 1*1 + 0.5*2 + 0.25*3</a:t>
            </a:r>
          </a:p>
          <a:p>
            <a:pPr lvl="1"/>
            <a:r>
              <a:rPr lang="en-US" sz="2000" dirty="0">
                <a:ea typeface="ＭＳ Ｐゴシック" pitchFamily="34" charset="-128"/>
                <a:sym typeface="Symbol" pitchFamily="18" charset="2"/>
              </a:rPr>
              <a:t>U([1,2,3]) &lt; U([3,2,1])</a:t>
            </a:r>
          </a:p>
        </p:txBody>
      </p:sp>
      <p:grpSp>
        <p:nvGrpSpPr>
          <p:cNvPr id="39939" name="Group 4"/>
          <p:cNvGrpSpPr>
            <a:grpSpLocks/>
          </p:cNvGrpSpPr>
          <p:nvPr/>
        </p:nvGrpSpPr>
        <p:grpSpPr bwMode="auto">
          <a:xfrm>
            <a:off x="8304213" y="1371600"/>
            <a:ext cx="2135187" cy="4875213"/>
            <a:chOff x="4085" y="960"/>
            <a:chExt cx="1345" cy="3071"/>
          </a:xfrm>
        </p:grpSpPr>
        <p:grpSp>
          <p:nvGrpSpPr>
            <p:cNvPr id="39947" name="Group 5"/>
            <p:cNvGrpSpPr>
              <a:grpSpLocks/>
            </p:cNvGrpSpPr>
            <p:nvPr/>
          </p:nvGrpSpPr>
          <p:grpSpPr bwMode="auto">
            <a:xfrm>
              <a:off x="4085" y="960"/>
              <a:ext cx="1291" cy="1202"/>
              <a:chOff x="2400" y="1401"/>
              <a:chExt cx="1392" cy="1296"/>
            </a:xfrm>
          </p:grpSpPr>
          <p:sp>
            <p:nvSpPr>
              <p:cNvPr id="39986" name="AutoShape 6"/>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87" name="Group 7"/>
              <p:cNvGrpSpPr>
                <a:grpSpLocks/>
              </p:cNvGrpSpPr>
              <p:nvPr/>
            </p:nvGrpSpPr>
            <p:grpSpPr bwMode="auto">
              <a:xfrm>
                <a:off x="2529" y="1617"/>
                <a:ext cx="1263" cy="361"/>
                <a:chOff x="1584" y="1680"/>
                <a:chExt cx="2352" cy="336"/>
              </a:xfrm>
            </p:grpSpPr>
            <p:sp>
              <p:nvSpPr>
                <p:cNvPr id="40000" name="Line 8"/>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40001" name="Line 9"/>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40002" name="Line 10"/>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40003" name="Line 11"/>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88" name="Oval 12"/>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89" name="Group 13"/>
              <p:cNvGrpSpPr>
                <a:grpSpLocks/>
              </p:cNvGrpSpPr>
              <p:nvPr/>
            </p:nvGrpSpPr>
            <p:grpSpPr bwMode="auto">
              <a:xfrm>
                <a:off x="2400" y="2107"/>
                <a:ext cx="1057" cy="386"/>
                <a:chOff x="1536" y="2400"/>
                <a:chExt cx="1584" cy="624"/>
              </a:xfrm>
            </p:grpSpPr>
            <p:sp>
              <p:nvSpPr>
                <p:cNvPr id="39996" name="Line 14"/>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97" name="Line 15"/>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98" name="Line 16"/>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99" name="Line 17"/>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90" name="Text Box 18"/>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91" name="Text Box 19"/>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92" name="Text Box 20"/>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93" name="Text Box 21"/>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94" name="AutoShape 22"/>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95" name="Text Box 23"/>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8" name="Group 24"/>
            <p:cNvGrpSpPr>
              <a:grpSpLocks/>
            </p:cNvGrpSpPr>
            <p:nvPr/>
          </p:nvGrpSpPr>
          <p:grpSpPr bwMode="auto">
            <a:xfrm flipH="1">
              <a:off x="4128" y="1895"/>
              <a:ext cx="1302" cy="1201"/>
              <a:chOff x="2400" y="1401"/>
              <a:chExt cx="1392" cy="1296"/>
            </a:xfrm>
          </p:grpSpPr>
          <p:sp>
            <p:nvSpPr>
              <p:cNvPr id="39968" name="AutoShape 2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69" name="Group 26"/>
              <p:cNvGrpSpPr>
                <a:grpSpLocks/>
              </p:cNvGrpSpPr>
              <p:nvPr/>
            </p:nvGrpSpPr>
            <p:grpSpPr bwMode="auto">
              <a:xfrm>
                <a:off x="2529" y="1617"/>
                <a:ext cx="1263" cy="361"/>
                <a:chOff x="1584" y="1680"/>
                <a:chExt cx="2352" cy="336"/>
              </a:xfrm>
            </p:grpSpPr>
            <p:sp>
              <p:nvSpPr>
                <p:cNvPr id="39982" name="Line 2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83" name="Line 2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84" name="Line 2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85" name="Line 3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70" name="Oval 3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71" name="Group 32"/>
              <p:cNvGrpSpPr>
                <a:grpSpLocks/>
              </p:cNvGrpSpPr>
              <p:nvPr/>
            </p:nvGrpSpPr>
            <p:grpSpPr bwMode="auto">
              <a:xfrm>
                <a:off x="2400" y="2107"/>
                <a:ext cx="1057" cy="386"/>
                <a:chOff x="1536" y="2400"/>
                <a:chExt cx="1584" cy="624"/>
              </a:xfrm>
            </p:grpSpPr>
            <p:sp>
              <p:nvSpPr>
                <p:cNvPr id="39978" name="Line 3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79" name="Line 3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80" name="Line 3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81" name="Line 36"/>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72" name="Text Box 37"/>
              <p:cNvSpPr txBox="1">
                <a:spLocks noChangeArrowheads="1"/>
              </p:cNvSpPr>
              <p:nvPr/>
            </p:nvSpPr>
            <p:spPr bwMode="auto">
              <a:xfrm>
                <a:off x="3024" y="1680"/>
                <a:ext cx="129" cy="250"/>
              </a:xfrm>
              <a:prstGeom prst="rect">
                <a:avLst/>
              </a:prstGeom>
              <a:noFill/>
              <a:ln w="9525">
                <a:noFill/>
                <a:miter lim="800000"/>
                <a:headEnd/>
                <a:tailEnd/>
              </a:ln>
            </p:spPr>
            <p:txBody>
              <a:bodyPr>
                <a:spAutoFit/>
              </a:bodyPr>
              <a:lstStyle/>
              <a:p>
                <a:pPr>
                  <a:spcBef>
                    <a:spcPct val="50000"/>
                  </a:spcBef>
                </a:pPr>
                <a:endParaRPr lang="en-US"/>
              </a:p>
            </p:txBody>
          </p:sp>
          <p:sp>
            <p:nvSpPr>
              <p:cNvPr id="39973" name="Text Box 38"/>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74" name="Text Box 39"/>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75" name="Text Box 40"/>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76" name="AutoShape 41"/>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77" name="Text Box 42"/>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9" name="Group 43"/>
            <p:cNvGrpSpPr>
              <a:grpSpLocks/>
            </p:cNvGrpSpPr>
            <p:nvPr/>
          </p:nvGrpSpPr>
          <p:grpSpPr bwMode="auto">
            <a:xfrm>
              <a:off x="4085" y="2829"/>
              <a:ext cx="1291" cy="1202"/>
              <a:chOff x="2400" y="1401"/>
              <a:chExt cx="1392" cy="1296"/>
            </a:xfrm>
          </p:grpSpPr>
          <p:sp>
            <p:nvSpPr>
              <p:cNvPr id="39950" name="AutoShape 44"/>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51" name="Group 45"/>
              <p:cNvGrpSpPr>
                <a:grpSpLocks/>
              </p:cNvGrpSpPr>
              <p:nvPr/>
            </p:nvGrpSpPr>
            <p:grpSpPr bwMode="auto">
              <a:xfrm>
                <a:off x="2529" y="1617"/>
                <a:ext cx="1263" cy="361"/>
                <a:chOff x="1584" y="1680"/>
                <a:chExt cx="2352" cy="336"/>
              </a:xfrm>
            </p:grpSpPr>
            <p:sp>
              <p:nvSpPr>
                <p:cNvPr id="39964" name="Line 46"/>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65" name="Line 47"/>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66" name="Line 48"/>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67" name="Line 49"/>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52" name="Oval 50"/>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53" name="Group 51"/>
              <p:cNvGrpSpPr>
                <a:grpSpLocks/>
              </p:cNvGrpSpPr>
              <p:nvPr/>
            </p:nvGrpSpPr>
            <p:grpSpPr bwMode="auto">
              <a:xfrm>
                <a:off x="2400" y="2107"/>
                <a:ext cx="1057" cy="386"/>
                <a:chOff x="1536" y="2400"/>
                <a:chExt cx="1584" cy="624"/>
              </a:xfrm>
            </p:grpSpPr>
            <p:sp>
              <p:nvSpPr>
                <p:cNvPr id="39960" name="Line 52"/>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61" name="Line 53"/>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62" name="Line 54"/>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63" name="Line 55"/>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54" name="Text Box 56"/>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55" name="Text Box 57"/>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56" name="Text Box 58"/>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57" name="Text Box 59"/>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58" name="AutoShape 60"/>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p>
            </p:txBody>
          </p:sp>
          <p:sp>
            <p:nvSpPr>
              <p:cNvPr id="39959" name="Text Box 61"/>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sp>
        <p:nvSpPr>
          <p:cNvPr id="39940" name="AutoShape 62"/>
          <p:cNvSpPr>
            <a:spLocks/>
          </p:cNvSpPr>
          <p:nvPr/>
        </p:nvSpPr>
        <p:spPr bwMode="auto">
          <a:xfrm>
            <a:off x="7772400" y="3505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1" name="AutoShape 63"/>
          <p:cNvSpPr>
            <a:spLocks/>
          </p:cNvSpPr>
          <p:nvPr/>
        </p:nvSpPr>
        <p:spPr bwMode="auto">
          <a:xfrm>
            <a:off x="7772400" y="1981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2" name="AutoShape 64"/>
          <p:cNvSpPr>
            <a:spLocks/>
          </p:cNvSpPr>
          <p:nvPr/>
        </p:nvSpPr>
        <p:spPr bwMode="auto">
          <a:xfrm>
            <a:off x="7772400" y="5029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pic>
        <p:nvPicPr>
          <p:cNvPr id="72" name="Picture 71" descr="txp_fig"/>
          <p:cNvPicPr>
            <a:picLocks noChangeAspect="1"/>
          </p:cNvPicPr>
          <p:nvPr>
            <p:custDataLst>
              <p:tags r:id="rId1"/>
            </p:custDataLst>
          </p:nvPr>
        </p:nvPicPr>
        <p:blipFill>
          <a:blip r:embed="rId6" cstate="print"/>
          <a:stretch>
            <a:fillRect/>
          </a:stretch>
        </p:blipFill>
        <p:spPr bwMode="auto">
          <a:xfrm>
            <a:off x="7162800" y="2312690"/>
            <a:ext cx="211138" cy="351897"/>
          </a:xfrm>
          <a:prstGeom prst="rect">
            <a:avLst/>
          </a:prstGeom>
          <a:noFill/>
          <a:ln/>
          <a:effectLst/>
        </p:spPr>
      </p:pic>
      <p:pic>
        <p:nvPicPr>
          <p:cNvPr id="73" name="Picture 72" descr="txp_fig"/>
          <p:cNvPicPr>
            <a:picLocks noChangeAspect="1"/>
          </p:cNvPicPr>
          <p:nvPr>
            <p:custDataLst>
              <p:tags r:id="rId2"/>
            </p:custDataLst>
          </p:nvPr>
        </p:nvPicPr>
        <p:blipFill>
          <a:blip r:embed="rId7" cstate="print"/>
          <a:stretch>
            <a:fillRect/>
          </a:stretch>
        </p:blipFill>
        <p:spPr bwMode="auto">
          <a:xfrm>
            <a:off x="7137699" y="3856766"/>
            <a:ext cx="280688" cy="327002"/>
          </a:xfrm>
          <a:prstGeom prst="rect">
            <a:avLst/>
          </a:prstGeom>
          <a:noFill/>
          <a:ln/>
          <a:effectLst/>
        </p:spPr>
      </p:pic>
      <p:pic>
        <p:nvPicPr>
          <p:cNvPr id="74" name="Picture 73" descr="txp_fig"/>
          <p:cNvPicPr>
            <a:picLocks noChangeAspect="1"/>
          </p:cNvPicPr>
          <p:nvPr>
            <p:custDataLst>
              <p:tags r:id="rId3"/>
            </p:custDataLst>
          </p:nvPr>
        </p:nvPicPr>
        <p:blipFill>
          <a:blip r:embed="rId8" cstate="print"/>
          <a:stretch>
            <a:fillRect/>
          </a:stretch>
        </p:blipFill>
        <p:spPr bwMode="auto">
          <a:xfrm>
            <a:off x="7056372" y="5225060"/>
            <a:ext cx="514651" cy="560927"/>
          </a:xfrm>
          <a:prstGeom prst="rect">
            <a:avLst/>
          </a:prstGeom>
          <a:noFill/>
          <a:ln/>
          <a:effectLst/>
        </p:spPr>
      </p:pic>
      <p:pic>
        <p:nvPicPr>
          <p:cNvPr id="69" name="Picture 3" descr="C:\Users\Dan\Dropbox\Office\CS 188\Ketrina Art\MDPs\Discounting.png"/>
          <p:cNvPicPr>
            <a:picLocks noChangeAspect="1" noChangeArrowheads="1"/>
          </p:cNvPicPr>
          <p:nvPr/>
        </p:nvPicPr>
        <p:blipFill>
          <a:blip r:embed="rId9" cstate="print"/>
          <a:srcRect l="73764" t="76543" r="1569"/>
          <a:stretch>
            <a:fillRect/>
          </a:stretch>
        </p:blipFill>
        <p:spPr bwMode="auto">
          <a:xfrm>
            <a:off x="5486400" y="5181600"/>
            <a:ext cx="1562540" cy="990600"/>
          </a:xfrm>
          <a:prstGeom prst="rect">
            <a:avLst/>
          </a:prstGeom>
          <a:noFill/>
        </p:spPr>
      </p:pic>
      <p:pic>
        <p:nvPicPr>
          <p:cNvPr id="7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562600" y="1676400"/>
            <a:ext cx="1761584" cy="1524000"/>
          </a:xfrm>
          <a:prstGeom prst="rect">
            <a:avLst/>
          </a:prstGeom>
          <a:noFill/>
        </p:spPr>
      </p:pic>
      <p:pic>
        <p:nvPicPr>
          <p:cNvPr id="71" name="Picture 3" descr="C:\Users\Dan\Dropbox\Office\CS 188\Ketrina Art\MDPs\Discounting.png"/>
          <p:cNvPicPr>
            <a:picLocks noChangeAspect="1" noChangeArrowheads="1"/>
          </p:cNvPicPr>
          <p:nvPr/>
        </p:nvPicPr>
        <p:blipFill>
          <a:blip r:embed="rId9" cstate="print"/>
          <a:srcRect l="73764" t="38272" r="1569" b="35802"/>
          <a:stretch>
            <a:fillRect/>
          </a:stretch>
        </p:blipFill>
        <p:spPr bwMode="auto">
          <a:xfrm>
            <a:off x="5562600" y="3429000"/>
            <a:ext cx="1566128" cy="10973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dirty="0">
                <a:ea typeface="ＭＳ Ｐゴシック" pitchFamily="34" charset="-128"/>
              </a:rPr>
              <a:t>Stationary Preferences</a:t>
            </a:r>
          </a:p>
        </p:txBody>
      </p:sp>
      <p:sp>
        <p:nvSpPr>
          <p:cNvPr id="1724419" name="Rectangle 3"/>
          <p:cNvSpPr>
            <a:spLocks noGrp="1" noChangeArrowheads="1"/>
          </p:cNvSpPr>
          <p:nvPr>
            <p:ph idx="1"/>
          </p:nvPr>
        </p:nvSpPr>
        <p:spPr>
          <a:xfrm>
            <a:off x="381000" y="1371600"/>
            <a:ext cx="9296400" cy="4525963"/>
          </a:xfrm>
        </p:spPr>
        <p:txBody>
          <a:bodyPr/>
          <a:lstStyle/>
          <a:p>
            <a:pPr>
              <a:lnSpc>
                <a:spcPct val="90000"/>
              </a:lnSpc>
            </a:pPr>
            <a:r>
              <a:rPr lang="en-US" sz="2800" dirty="0">
                <a:ea typeface="ＭＳ Ｐゴシック" pitchFamily="34" charset="-128"/>
              </a:rPr>
              <a:t>Theorem: if we assume </a:t>
            </a:r>
            <a:r>
              <a:rPr lang="en-US" sz="2800" dirty="0">
                <a:solidFill>
                  <a:srgbClr val="C00000"/>
                </a:solidFill>
                <a:ea typeface="ＭＳ Ｐゴシック" pitchFamily="34" charset="-128"/>
              </a:rPr>
              <a:t>stationary preferences</a:t>
            </a:r>
            <a:r>
              <a:rPr lang="en-US" sz="2800" dirty="0">
                <a:ea typeface="ＭＳ Ｐゴシック" pitchFamily="34" charset="-128"/>
              </a:rPr>
              <a:t>:</a:t>
            </a:r>
          </a:p>
          <a:p>
            <a:pPr>
              <a:lnSpc>
                <a:spcPct val="90000"/>
              </a:lnSpc>
            </a:pPr>
            <a:endParaRPr lang="en-US" sz="28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400" dirty="0">
              <a:ea typeface="ＭＳ Ｐゴシック" pitchFamily="34" charset="-128"/>
            </a:endParaRPr>
          </a:p>
          <a:p>
            <a:pPr>
              <a:lnSpc>
                <a:spcPct val="90000"/>
              </a:lnSpc>
            </a:pPr>
            <a:endParaRPr lang="en-US" sz="2800" dirty="0">
              <a:ea typeface="ＭＳ Ｐゴシック" pitchFamily="34" charset="-128"/>
            </a:endParaRPr>
          </a:p>
          <a:p>
            <a:pPr>
              <a:lnSpc>
                <a:spcPct val="90000"/>
              </a:lnSpc>
            </a:pPr>
            <a:r>
              <a:rPr lang="en-US" sz="2800" dirty="0">
                <a:ea typeface="ＭＳ Ｐゴシック" pitchFamily="34" charset="-128"/>
              </a:rPr>
              <a:t>Then: there are only two ways to define utilities</a:t>
            </a:r>
          </a:p>
          <a:p>
            <a:pPr lvl="1">
              <a:lnSpc>
                <a:spcPct val="90000"/>
              </a:lnSpc>
            </a:pPr>
            <a:endParaRPr lang="en-US" sz="1100" dirty="0">
              <a:ea typeface="ＭＳ Ｐゴシック" pitchFamily="34" charset="-128"/>
            </a:endParaRPr>
          </a:p>
          <a:p>
            <a:pPr lvl="1">
              <a:lnSpc>
                <a:spcPct val="90000"/>
              </a:lnSpc>
            </a:pPr>
            <a:r>
              <a:rPr lang="en-US" sz="2400" dirty="0">
                <a:ea typeface="ＭＳ Ｐゴシック" pitchFamily="34" charset="-128"/>
              </a:rPr>
              <a:t>Additive utility:</a:t>
            </a:r>
          </a:p>
          <a:p>
            <a:pPr lvl="1">
              <a:lnSpc>
                <a:spcPct val="90000"/>
              </a:lnSpc>
            </a:pPr>
            <a:endParaRPr lang="en-US" sz="1200" dirty="0">
              <a:ea typeface="ＭＳ Ｐゴシック" pitchFamily="34" charset="-128"/>
            </a:endParaRPr>
          </a:p>
          <a:p>
            <a:pPr lvl="1">
              <a:lnSpc>
                <a:spcPct val="90000"/>
              </a:lnSpc>
            </a:pPr>
            <a:r>
              <a:rPr lang="en-US" sz="2400" dirty="0">
                <a:ea typeface="ＭＳ Ｐゴシック" pitchFamily="34" charset="-128"/>
              </a:rPr>
              <a:t>Discounted utility:</a:t>
            </a:r>
          </a:p>
        </p:txBody>
      </p:sp>
      <p:pic>
        <p:nvPicPr>
          <p:cNvPr id="1724420" name="Picture 4" descr="txp_fig"/>
          <p:cNvPicPr>
            <a:picLocks noChangeAspect="1" noChangeArrowheads="1"/>
          </p:cNvPicPr>
          <p:nvPr>
            <p:custDataLst>
              <p:tags r:id="rId1"/>
            </p:custDataLst>
          </p:nvPr>
        </p:nvPicPr>
        <p:blipFill>
          <a:blip r:embed="rId7" cstate="print"/>
          <a:srcRect l="45437" t="34977" r="45475" b="36323"/>
          <a:stretch>
            <a:fillRect/>
          </a:stretch>
        </p:blipFill>
        <p:spPr bwMode="auto">
          <a:xfrm rot="5400000">
            <a:off x="4191000" y="2755900"/>
            <a:ext cx="508000" cy="406400"/>
          </a:xfrm>
          <a:prstGeom prst="rect">
            <a:avLst/>
          </a:prstGeom>
          <a:noFill/>
          <a:ln w="9525">
            <a:noFill/>
            <a:miter lim="800000"/>
            <a:headEnd/>
            <a:tailEnd/>
          </a:ln>
        </p:spPr>
      </p:pic>
      <p:pic>
        <p:nvPicPr>
          <p:cNvPr id="13317" name="Picture 9" descr="txp_fig"/>
          <p:cNvPicPr>
            <a:picLocks noChangeAspect="1"/>
          </p:cNvPicPr>
          <p:nvPr>
            <p:custDataLst>
              <p:tags r:id="rId2"/>
            </p:custDataLst>
          </p:nvPr>
        </p:nvPicPr>
        <p:blipFill>
          <a:blip r:embed="rId8" cstate="print"/>
          <a:srcRect/>
          <a:stretch>
            <a:fillRect/>
          </a:stretch>
        </p:blipFill>
        <p:spPr bwMode="auto">
          <a:xfrm>
            <a:off x="3653048" y="5167176"/>
            <a:ext cx="5795912" cy="319224"/>
          </a:xfrm>
          <a:prstGeom prst="rect">
            <a:avLst/>
          </a:prstGeom>
          <a:noFill/>
          <a:ln w="9525">
            <a:noFill/>
            <a:miter lim="800000"/>
            <a:headEnd/>
            <a:tailEnd/>
          </a:ln>
        </p:spPr>
      </p:pic>
      <p:pic>
        <p:nvPicPr>
          <p:cNvPr id="13318" name="Picture 10" descr="txp_fig"/>
          <p:cNvPicPr>
            <a:picLocks noChangeAspect="1"/>
          </p:cNvPicPr>
          <p:nvPr>
            <p:custDataLst>
              <p:tags r:id="rId3"/>
            </p:custDataLst>
          </p:nvPr>
        </p:nvPicPr>
        <p:blipFill>
          <a:blip r:embed="rId9" cstate="print"/>
          <a:srcRect/>
          <a:stretch>
            <a:fillRect/>
          </a:stretch>
        </p:blipFill>
        <p:spPr bwMode="auto">
          <a:xfrm>
            <a:off x="3657600" y="5715000"/>
            <a:ext cx="5955524" cy="364115"/>
          </a:xfrm>
          <a:prstGeom prst="rect">
            <a:avLst/>
          </a:prstGeom>
          <a:noFill/>
          <a:ln w="9525">
            <a:noFill/>
            <a:miter lim="800000"/>
            <a:headEnd/>
            <a:tailEnd/>
          </a:ln>
        </p:spPr>
      </p:pic>
      <p:pic>
        <p:nvPicPr>
          <p:cNvPr id="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8003432" y="1320800"/>
            <a:ext cx="3927056" cy="3276600"/>
          </a:xfrm>
          <a:prstGeom prst="rect">
            <a:avLst/>
          </a:prstGeom>
          <a:noFill/>
        </p:spPr>
      </p:pic>
      <p:pic>
        <p:nvPicPr>
          <p:cNvPr id="12" name="Picture 11" descr="TP_tmp.png"/>
          <p:cNvPicPr>
            <a:picLocks noChangeAspect="1"/>
          </p:cNvPicPr>
          <p:nvPr>
            <p:custDataLst>
              <p:tags r:id="rId4"/>
            </p:custDataLst>
          </p:nvPr>
        </p:nvPicPr>
        <p:blipFill>
          <a:blip r:embed="rId11" cstate="print"/>
          <a:stretch>
            <a:fillRect/>
          </a:stretch>
        </p:blipFill>
        <p:spPr>
          <a:xfrm>
            <a:off x="2514600" y="2184808"/>
            <a:ext cx="3733800" cy="405992"/>
          </a:xfrm>
          <a:prstGeom prst="rect">
            <a:avLst/>
          </a:prstGeom>
        </p:spPr>
      </p:pic>
      <p:pic>
        <p:nvPicPr>
          <p:cNvPr id="14" name="Picture 13" descr="TP_tmp.png"/>
          <p:cNvPicPr>
            <a:picLocks noChangeAspect="1"/>
          </p:cNvPicPr>
          <p:nvPr>
            <p:custDataLst>
              <p:tags r:id="rId5"/>
            </p:custDataLst>
          </p:nvPr>
        </p:nvPicPr>
        <p:blipFill>
          <a:blip r:embed="rId12" cstate="print"/>
          <a:stretch>
            <a:fillRect/>
          </a:stretch>
        </p:blipFill>
        <p:spPr bwMode="auto">
          <a:xfrm>
            <a:off x="2209800" y="3327888"/>
            <a:ext cx="4398499" cy="405912"/>
          </a:xfrm>
          <a:prstGeom prst="rect">
            <a:avLst/>
          </a:prstGeom>
          <a:noFill/>
          <a:ln/>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44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244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24419">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441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24419">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3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Discounting</a:t>
            </a:r>
          </a:p>
        </p:txBody>
      </p:sp>
      <p:sp>
        <p:nvSpPr>
          <p:cNvPr id="3" name="Content Placeholder 2"/>
          <p:cNvSpPr>
            <a:spLocks noGrp="1"/>
          </p:cNvSpPr>
          <p:nvPr>
            <p:ph idx="1"/>
          </p:nvPr>
        </p:nvSpPr>
        <p:spPr>
          <a:xfrm>
            <a:off x="406400" y="1397001"/>
            <a:ext cx="11480800" cy="4729164"/>
          </a:xfrm>
        </p:spPr>
        <p:txBody>
          <a:bodyPr/>
          <a:lstStyle/>
          <a:p>
            <a:r>
              <a:rPr lang="en-US" sz="2800" dirty="0"/>
              <a:t>Given:</a:t>
            </a:r>
          </a:p>
          <a:p>
            <a:pPr lvl="1"/>
            <a:endParaRPr lang="en-US" sz="2400" dirty="0"/>
          </a:p>
          <a:p>
            <a:pPr lvl="1"/>
            <a:r>
              <a:rPr lang="en-US" sz="2400" dirty="0"/>
              <a:t>Actions: East, West, and Exit (only available in exit states a, e)</a:t>
            </a:r>
          </a:p>
          <a:p>
            <a:pPr lvl="1"/>
            <a:r>
              <a:rPr lang="en-US" sz="2400" dirty="0"/>
              <a:t>Transitions: deterministic</a:t>
            </a:r>
          </a:p>
          <a:p>
            <a:endParaRPr lang="en-US" sz="2800" dirty="0"/>
          </a:p>
          <a:p>
            <a:r>
              <a:rPr lang="en-US" sz="2800" dirty="0"/>
              <a:t>Quiz 1: For </a:t>
            </a:r>
            <a:r>
              <a:rPr lang="en-US" sz="2800" dirty="0">
                <a:sym typeface="Symbol" charset="0"/>
              </a:rPr>
              <a:t></a:t>
            </a:r>
            <a:r>
              <a:rPr lang="en-US" sz="2800" dirty="0"/>
              <a:t> = 1, what is the optimal policy?</a:t>
            </a:r>
          </a:p>
          <a:p>
            <a:pPr lvl="2"/>
            <a:endParaRPr lang="en-US" sz="2000" dirty="0"/>
          </a:p>
          <a:p>
            <a:r>
              <a:rPr lang="en-US" sz="2800" dirty="0"/>
              <a:t>Quiz 2: For </a:t>
            </a:r>
            <a:r>
              <a:rPr lang="en-US" sz="2800" dirty="0">
                <a:sym typeface="Symbol" charset="0"/>
              </a:rPr>
              <a:t></a:t>
            </a:r>
            <a:r>
              <a:rPr lang="en-US" sz="2800" dirty="0"/>
              <a:t> = 0.1, what is the optimal policy?</a:t>
            </a:r>
          </a:p>
          <a:p>
            <a:pPr lvl="2"/>
            <a:endParaRPr lang="en-US" sz="2000" dirty="0"/>
          </a:p>
          <a:p>
            <a:r>
              <a:rPr lang="en-US" sz="2800" dirty="0"/>
              <a:t>Quiz 3: For which </a:t>
            </a:r>
            <a:r>
              <a:rPr lang="en-US" sz="2800" dirty="0">
                <a:sym typeface="Symbol" charset="0"/>
              </a:rPr>
              <a:t></a:t>
            </a:r>
            <a:r>
              <a:rPr lang="en-US" sz="2800" dirty="0">
                <a:latin typeface="cmmi10"/>
                <a:ea typeface="cmmi10"/>
                <a:cs typeface="cmmi10"/>
              </a:rPr>
              <a:t> </a:t>
            </a:r>
            <a:r>
              <a:rPr lang="en-US" sz="2800" dirty="0"/>
              <a:t>are West and East equally good when in state d?</a:t>
            </a:r>
          </a:p>
        </p:txBody>
      </p:sp>
      <p:grpSp>
        <p:nvGrpSpPr>
          <p:cNvPr id="6" name="Group 5"/>
          <p:cNvGrpSpPr/>
          <p:nvPr/>
        </p:nvGrpSpPr>
        <p:grpSpPr>
          <a:xfrm>
            <a:off x="3276600" y="1219200"/>
            <a:ext cx="3594100" cy="1168400"/>
            <a:chOff x="3352800" y="3505200"/>
            <a:chExt cx="3594100" cy="1168400"/>
          </a:xfrm>
        </p:grpSpPr>
        <p:pic>
          <p:nvPicPr>
            <p:cNvPr id="4" name="Picture 3" descr="discoun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505200"/>
              <a:ext cx="3594100" cy="1168400"/>
            </a:xfrm>
            <a:prstGeom prst="rect">
              <a:avLst/>
            </a:prstGeom>
          </p:spPr>
        </p:pic>
        <p:sp>
          <p:nvSpPr>
            <p:cNvPr id="5" name="Rectangle 4"/>
            <p:cNvSpPr/>
            <p:nvPr/>
          </p:nvSpPr>
          <p:spPr>
            <a:xfrm>
              <a:off x="5486400" y="3733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9372600" y="16764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8229600" y="3657600"/>
            <a:ext cx="3289300" cy="685800"/>
            <a:chOff x="7870815" y="3645405"/>
            <a:chExt cx="3289300" cy="685800"/>
          </a:xfrm>
        </p:grpSpPr>
        <p:pic>
          <p:nvPicPr>
            <p:cNvPr id="17" name="Picture 16" descr="discoun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18" name="Rectangle 17"/>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229600" y="4572000"/>
            <a:ext cx="3289300" cy="685800"/>
            <a:chOff x="7870815" y="3645405"/>
            <a:chExt cx="3289300" cy="685800"/>
          </a:xfrm>
        </p:grpSpPr>
        <p:pic>
          <p:nvPicPr>
            <p:cNvPr id="21" name="Picture 20" descr="discoun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22" name="Rectangle 21"/>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9067800" y="3821668"/>
            <a:ext cx="381000" cy="369332"/>
          </a:xfrm>
          <a:prstGeom prst="rect">
            <a:avLst/>
          </a:prstGeom>
          <a:noFill/>
        </p:spPr>
        <p:txBody>
          <a:bodyPr wrap="square" rtlCol="0">
            <a:spAutoFit/>
          </a:bodyPr>
          <a:lstStyle/>
          <a:p>
            <a:r>
              <a:rPr lang="en-US" dirty="0">
                <a:latin typeface="Calibri"/>
                <a:cs typeface="Calibri"/>
              </a:rPr>
              <a:t>&lt;-</a:t>
            </a:r>
          </a:p>
        </p:txBody>
      </p:sp>
      <p:sp>
        <p:nvSpPr>
          <p:cNvPr id="23" name="TextBox 22"/>
          <p:cNvSpPr txBox="1"/>
          <p:nvPr/>
        </p:nvSpPr>
        <p:spPr>
          <a:xfrm>
            <a:off x="9677400" y="3821668"/>
            <a:ext cx="381000" cy="369332"/>
          </a:xfrm>
          <a:prstGeom prst="rect">
            <a:avLst/>
          </a:prstGeom>
          <a:noFill/>
        </p:spPr>
        <p:txBody>
          <a:bodyPr wrap="square" rtlCol="0">
            <a:spAutoFit/>
          </a:bodyPr>
          <a:lstStyle/>
          <a:p>
            <a:r>
              <a:rPr lang="en-US" dirty="0">
                <a:latin typeface="Calibri"/>
                <a:cs typeface="Calibri"/>
              </a:rPr>
              <a:t>&lt;-</a:t>
            </a:r>
          </a:p>
        </p:txBody>
      </p:sp>
      <p:sp>
        <p:nvSpPr>
          <p:cNvPr id="24" name="TextBox 23"/>
          <p:cNvSpPr txBox="1"/>
          <p:nvPr/>
        </p:nvSpPr>
        <p:spPr>
          <a:xfrm>
            <a:off x="10363200" y="3810000"/>
            <a:ext cx="381000" cy="369332"/>
          </a:xfrm>
          <a:prstGeom prst="rect">
            <a:avLst/>
          </a:prstGeom>
          <a:noFill/>
        </p:spPr>
        <p:txBody>
          <a:bodyPr wrap="square" rtlCol="0">
            <a:spAutoFit/>
          </a:bodyPr>
          <a:lstStyle/>
          <a:p>
            <a:r>
              <a:rPr lang="en-US" dirty="0">
                <a:latin typeface="Calibri"/>
                <a:cs typeface="Calibri"/>
              </a:rPr>
              <a:t>&lt;-</a:t>
            </a:r>
          </a:p>
        </p:txBody>
      </p:sp>
      <p:sp>
        <p:nvSpPr>
          <p:cNvPr id="25" name="TextBox 24"/>
          <p:cNvSpPr txBox="1"/>
          <p:nvPr/>
        </p:nvSpPr>
        <p:spPr>
          <a:xfrm>
            <a:off x="9067800" y="4736068"/>
            <a:ext cx="381000" cy="369332"/>
          </a:xfrm>
          <a:prstGeom prst="rect">
            <a:avLst/>
          </a:prstGeom>
          <a:noFill/>
        </p:spPr>
        <p:txBody>
          <a:bodyPr wrap="square" rtlCol="0">
            <a:spAutoFit/>
          </a:bodyPr>
          <a:lstStyle/>
          <a:p>
            <a:r>
              <a:rPr lang="en-US" dirty="0">
                <a:latin typeface="Calibri"/>
                <a:cs typeface="Calibri"/>
              </a:rPr>
              <a:t>&lt;-</a:t>
            </a:r>
          </a:p>
        </p:txBody>
      </p:sp>
      <p:sp>
        <p:nvSpPr>
          <p:cNvPr id="26" name="TextBox 25"/>
          <p:cNvSpPr txBox="1"/>
          <p:nvPr/>
        </p:nvSpPr>
        <p:spPr>
          <a:xfrm>
            <a:off x="9677400" y="4724400"/>
            <a:ext cx="381000" cy="369332"/>
          </a:xfrm>
          <a:prstGeom prst="rect">
            <a:avLst/>
          </a:prstGeom>
          <a:noFill/>
        </p:spPr>
        <p:txBody>
          <a:bodyPr wrap="square" rtlCol="0">
            <a:spAutoFit/>
          </a:bodyPr>
          <a:lstStyle/>
          <a:p>
            <a:r>
              <a:rPr lang="en-US" dirty="0">
                <a:latin typeface="Calibri"/>
                <a:cs typeface="Calibri"/>
              </a:rPr>
              <a:t>&lt;-</a:t>
            </a:r>
          </a:p>
        </p:txBody>
      </p:sp>
      <p:sp>
        <p:nvSpPr>
          <p:cNvPr id="27" name="TextBox 26"/>
          <p:cNvSpPr txBox="1"/>
          <p:nvPr/>
        </p:nvSpPr>
        <p:spPr>
          <a:xfrm>
            <a:off x="10287000" y="4736068"/>
            <a:ext cx="381000" cy="369332"/>
          </a:xfrm>
          <a:prstGeom prst="rect">
            <a:avLst/>
          </a:prstGeom>
          <a:noFill/>
        </p:spPr>
        <p:txBody>
          <a:bodyPr wrap="square" rtlCol="0">
            <a:spAutoFit/>
          </a:bodyPr>
          <a:lstStyle/>
          <a:p>
            <a:r>
              <a:rPr lang="en-US">
                <a:latin typeface="Calibri"/>
                <a:cs typeface="Calibri"/>
              </a:rPr>
              <a:t>-&gt;</a:t>
            </a:r>
            <a:endParaRPr lang="en-US" dirty="0">
              <a:latin typeface="Calibri"/>
              <a:cs typeface="Calibri"/>
            </a:endParaRPr>
          </a:p>
        </p:txBody>
      </p:sp>
      <p:sp>
        <p:nvSpPr>
          <p:cNvPr id="28" name="TextBox 27"/>
          <p:cNvSpPr txBox="1"/>
          <p:nvPr/>
        </p:nvSpPr>
        <p:spPr>
          <a:xfrm>
            <a:off x="2209800" y="6126165"/>
            <a:ext cx="1524000" cy="369332"/>
          </a:xfrm>
          <a:prstGeom prst="rect">
            <a:avLst/>
          </a:prstGeom>
          <a:noFill/>
        </p:spPr>
        <p:txBody>
          <a:bodyPr wrap="square" rtlCol="0">
            <a:spAutoFit/>
          </a:bodyPr>
          <a:lstStyle/>
          <a:p>
            <a:r>
              <a:rPr lang="en-US" dirty="0">
                <a:sym typeface="Symbol" charset="0"/>
              </a:rPr>
              <a:t>1=10 </a:t>
            </a:r>
            <a:r>
              <a:rPr lang="en-US" baseline="30000" dirty="0">
                <a:sym typeface="Symbol" charset="0"/>
              </a:rPr>
              <a:t>3</a:t>
            </a:r>
            <a:endParaRPr lang="en-US" dirty="0">
              <a:latin typeface="Calibri"/>
              <a:cs typeface="Calibri"/>
            </a:endParaRPr>
          </a:p>
        </p:txBody>
      </p:sp>
    </p:spTree>
    <p:extLst>
      <p:ext uri="{BB962C8B-B14F-4D97-AF65-F5344CB8AC3E}">
        <p14:creationId xmlns:p14="http://schemas.microsoft.com/office/powerpoint/2010/main" val="17267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ea typeface="ＭＳ Ｐゴシック" pitchFamily="34" charset="-128"/>
              </a:rPr>
              <a:t>Infinite Utilities?!</a:t>
            </a:r>
          </a:p>
        </p:txBody>
      </p:sp>
      <p:sp>
        <p:nvSpPr>
          <p:cNvPr id="1725443" name="Rectangle 3"/>
          <p:cNvSpPr>
            <a:spLocks noGrp="1" noChangeArrowheads="1"/>
          </p:cNvSpPr>
          <p:nvPr>
            <p:ph idx="1"/>
          </p:nvPr>
        </p:nvSpPr>
        <p:spPr>
          <a:xfrm>
            <a:off x="457200" y="1295400"/>
            <a:ext cx="10896600" cy="5105400"/>
          </a:xfrm>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buFont typeface="Wingdings" charset="0"/>
              <a:buChar char="§"/>
              <a:defRPr/>
            </a:pPr>
            <a:r>
              <a:rPr lang="en-US" sz="2800" dirty="0"/>
              <a:t>Problem: What if the game lasts forever?  Do we get infinite rewards?</a:t>
            </a:r>
          </a:p>
          <a:p>
            <a:pPr lvl="3">
              <a:buFont typeface="Wingdings" charset="0"/>
              <a:buChar char="§"/>
              <a:defRPr/>
            </a:pPr>
            <a:endParaRPr lang="en-US" sz="1000" dirty="0"/>
          </a:p>
          <a:p>
            <a:pPr>
              <a:buFont typeface="Wingdings" charset="0"/>
              <a:buChar char="§"/>
              <a:defRPr/>
            </a:pPr>
            <a:r>
              <a:rPr lang="en-US" sz="2800" dirty="0"/>
              <a:t>Solutions:</a:t>
            </a:r>
          </a:p>
          <a:p>
            <a:pPr lvl="1">
              <a:buFont typeface="Wingdings" charset="0"/>
              <a:buChar char="§"/>
              <a:defRPr/>
            </a:pPr>
            <a:r>
              <a:rPr lang="en-US" sz="2400" dirty="0"/>
              <a:t>Finite horizon: (similar to depth-limited search)</a:t>
            </a:r>
          </a:p>
          <a:p>
            <a:pPr lvl="2">
              <a:buFont typeface="Wingdings" charset="0"/>
              <a:buChar char="§"/>
              <a:defRPr/>
            </a:pPr>
            <a:r>
              <a:rPr lang="en-US" sz="2000" dirty="0"/>
              <a:t>Terminate episodes after a fixed T steps (e.g. life)</a:t>
            </a:r>
          </a:p>
          <a:p>
            <a:pPr lvl="2">
              <a:buFont typeface="Wingdings" charset="0"/>
              <a:buChar char="§"/>
              <a:defRPr/>
            </a:pPr>
            <a:r>
              <a:rPr lang="en-US" sz="2000" dirty="0"/>
              <a:t>Gives </a:t>
            </a:r>
            <a:r>
              <a:rPr lang="en-US" sz="2000" dirty="0" err="1"/>
              <a:t>nonstationary</a:t>
            </a:r>
            <a:r>
              <a:rPr lang="en-US" sz="2000" dirty="0"/>
              <a:t> policies (</a:t>
            </a:r>
            <a:r>
              <a:rPr lang="en-US" sz="2000" dirty="0">
                <a:sym typeface="Symbol" charset="0"/>
              </a:rPr>
              <a:t> depends on time left)</a:t>
            </a:r>
          </a:p>
          <a:p>
            <a:pPr lvl="7">
              <a:defRPr/>
            </a:pPr>
            <a:endParaRPr lang="en-US" sz="800" dirty="0">
              <a:sym typeface="Symbol" charset="0"/>
            </a:endParaRPr>
          </a:p>
          <a:p>
            <a:pPr lvl="1">
              <a:buFont typeface="Wingdings" charset="0"/>
              <a:buChar char="§"/>
              <a:defRPr/>
            </a:pPr>
            <a:r>
              <a:rPr lang="en-US" sz="2400" dirty="0">
                <a:sym typeface="Symbol" charset="0"/>
              </a:rPr>
              <a:t>Discounting: use 0 &lt;  &lt; 1</a:t>
            </a:r>
          </a:p>
          <a:p>
            <a:pPr lvl="1">
              <a:buFont typeface="Wingdings" charset="0"/>
              <a:buChar char="§"/>
              <a:defRPr/>
            </a:pPr>
            <a:endParaRPr lang="en-US" sz="2400" dirty="0">
              <a:sym typeface="Symbol" charset="0"/>
            </a:endParaRPr>
          </a:p>
          <a:p>
            <a:pPr lvl="1">
              <a:buFont typeface="Wingdings" charset="0"/>
              <a:buChar char="§"/>
              <a:defRPr/>
            </a:pPr>
            <a:endParaRPr lang="en-US" sz="2400" dirty="0">
              <a:sym typeface="Symbol" charset="0"/>
            </a:endParaRPr>
          </a:p>
          <a:p>
            <a:pPr lvl="2">
              <a:buFont typeface="Wingdings" charset="0"/>
              <a:buChar char="§"/>
              <a:defRPr/>
            </a:pPr>
            <a:r>
              <a:rPr lang="en-US" sz="2000" dirty="0">
                <a:sym typeface="Symbol" charset="0"/>
              </a:rPr>
              <a:t>Smaller  means smaller </a:t>
            </a:r>
            <a:r>
              <a:rPr lang="ja-JP" altLang="en-US" sz="2000" dirty="0">
                <a:sym typeface="Symbol" charset="0"/>
              </a:rPr>
              <a:t>“</a:t>
            </a:r>
            <a:r>
              <a:rPr lang="en-US" altLang="ja-JP" sz="2000" dirty="0">
                <a:sym typeface="Symbol" charset="0"/>
              </a:rPr>
              <a:t>horizon</a:t>
            </a:r>
            <a:r>
              <a:rPr lang="ja-JP" altLang="en-US" sz="2000" dirty="0">
                <a:sym typeface="Symbol" charset="0"/>
              </a:rPr>
              <a:t>”</a:t>
            </a:r>
            <a:r>
              <a:rPr lang="en-US" altLang="ja-JP" sz="2000" dirty="0">
                <a:sym typeface="Symbol" charset="0"/>
              </a:rPr>
              <a:t> – shorter term focus</a:t>
            </a:r>
          </a:p>
          <a:p>
            <a:pPr lvl="8">
              <a:buClr>
                <a:srgbClr val="000000"/>
              </a:buClr>
              <a:defRPr/>
            </a:pPr>
            <a:endParaRPr lang="en-US" sz="800" dirty="0">
              <a:solidFill>
                <a:srgbClr val="000000"/>
              </a:solidFill>
              <a:sym typeface="Symbol" charset="0"/>
            </a:endParaRPr>
          </a:p>
          <a:p>
            <a:pPr lvl="1">
              <a:buClr>
                <a:srgbClr val="000000"/>
              </a:buClr>
              <a:buFont typeface="Wingdings" charset="0"/>
              <a:buChar char="§"/>
              <a:defRPr/>
            </a:pPr>
            <a:r>
              <a:rPr lang="en-US" sz="2400" dirty="0">
                <a:solidFill>
                  <a:srgbClr val="000000"/>
                </a:solidFill>
                <a:sym typeface="Symbol" charset="0"/>
              </a:rPr>
              <a:t>Absorbing state: guarantee that for every policy, a terminal state will eventually be reached (like </a:t>
            </a:r>
            <a:r>
              <a:rPr lang="ja-JP" altLang="en-US" sz="2400" dirty="0">
                <a:solidFill>
                  <a:srgbClr val="000000"/>
                </a:solidFill>
                <a:sym typeface="Symbol" charset="0"/>
              </a:rPr>
              <a:t>“</a:t>
            </a:r>
            <a:r>
              <a:rPr lang="en-US" altLang="ja-JP" sz="2400" dirty="0">
                <a:solidFill>
                  <a:srgbClr val="000000"/>
                </a:solidFill>
                <a:sym typeface="Symbol" charset="0"/>
              </a:rPr>
              <a:t>overheated</a:t>
            </a:r>
            <a:r>
              <a:rPr lang="ja-JP" altLang="en-US" sz="2400" dirty="0">
                <a:solidFill>
                  <a:srgbClr val="000000"/>
                </a:solidFill>
                <a:sym typeface="Symbol" charset="0"/>
              </a:rPr>
              <a:t>”</a:t>
            </a:r>
            <a:r>
              <a:rPr lang="en-US" altLang="ja-JP" sz="2400" dirty="0">
                <a:solidFill>
                  <a:srgbClr val="000000"/>
                </a:solidFill>
                <a:sym typeface="Symbol" charset="0"/>
              </a:rPr>
              <a:t> for racing)</a:t>
            </a:r>
          </a:p>
          <a:p>
            <a:pPr lvl="1">
              <a:buFont typeface="Wingdings" charset="0"/>
              <a:buChar char="§"/>
              <a:defRPr/>
            </a:pPr>
            <a:endParaRPr lang="en-US" sz="2400" dirty="0">
              <a:sym typeface="Symbol" charset="0"/>
            </a:endParaRPr>
          </a:p>
        </p:txBody>
      </p:sp>
      <p:pic>
        <p:nvPicPr>
          <p:cNvPr id="8" name="Picture 7" descr="txp_fig"/>
          <p:cNvPicPr>
            <a:picLocks noChangeAspect="1"/>
          </p:cNvPicPr>
          <p:nvPr>
            <p:custDataLst>
              <p:tags r:id="rId1"/>
            </p:custDataLst>
          </p:nvPr>
        </p:nvPicPr>
        <p:blipFill>
          <a:blip r:embed="rId3" cstate="print"/>
          <a:stretch>
            <a:fillRect/>
          </a:stretch>
        </p:blipFill>
        <p:spPr bwMode="auto">
          <a:xfrm>
            <a:off x="1905000" y="4648200"/>
            <a:ext cx="5222620" cy="714014"/>
          </a:xfrm>
          <a:prstGeom prst="rect">
            <a:avLst/>
          </a:prstGeom>
          <a:noFill/>
          <a:ln/>
          <a:effec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70415" y="2362387"/>
            <a:ext cx="3759585" cy="17522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54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254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544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54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2544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54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ea typeface="ＭＳ Ｐゴシック" pitchFamily="34" charset="-128"/>
              </a:rPr>
              <a:t>Recap: Defining MDPs</a:t>
            </a:r>
          </a:p>
        </p:txBody>
      </p:sp>
      <p:sp>
        <p:nvSpPr>
          <p:cNvPr id="41986" name="Rectangle 3"/>
          <p:cNvSpPr>
            <a:spLocks noGrp="1" noChangeArrowheads="1"/>
          </p:cNvSpPr>
          <p:nvPr>
            <p:ph idx="1"/>
          </p:nvPr>
        </p:nvSpPr>
        <p:spPr>
          <a:xfrm>
            <a:off x="406400" y="1443036"/>
            <a:ext cx="11379200" cy="4729164"/>
          </a:xfrm>
        </p:spPr>
        <p:txBody>
          <a:bodyPr/>
          <a:lstStyle/>
          <a:p>
            <a:pPr>
              <a:lnSpc>
                <a:spcPct val="80000"/>
              </a:lnSpc>
            </a:pPr>
            <a:r>
              <a:rPr lang="en-US" dirty="0">
                <a:ea typeface="ＭＳ Ｐゴシック" pitchFamily="34" charset="-128"/>
              </a:rPr>
              <a:t>Markov decision processes:</a:t>
            </a:r>
          </a:p>
          <a:p>
            <a:pPr lvl="1">
              <a:lnSpc>
                <a:spcPct val="80000"/>
              </a:lnSpc>
            </a:pPr>
            <a:r>
              <a:rPr lang="en-US" dirty="0">
                <a:ea typeface="ＭＳ Ｐゴシック" pitchFamily="34" charset="-128"/>
              </a:rPr>
              <a:t>Set of states S</a:t>
            </a:r>
          </a:p>
          <a:p>
            <a:pPr lvl="1">
              <a:lnSpc>
                <a:spcPct val="80000"/>
              </a:lnSpc>
            </a:pPr>
            <a:r>
              <a:rPr lang="en-US" dirty="0">
                <a:ea typeface="ＭＳ Ｐゴシック" pitchFamily="34" charset="-128"/>
              </a:rPr>
              <a:t>Start state s</a:t>
            </a:r>
            <a:r>
              <a:rPr lang="en-US" baseline="-25000" dirty="0">
                <a:ea typeface="ＭＳ Ｐゴシック" pitchFamily="34" charset="-128"/>
              </a:rPr>
              <a:t>0</a:t>
            </a:r>
          </a:p>
          <a:p>
            <a:pPr lvl="1">
              <a:lnSpc>
                <a:spcPct val="80000"/>
              </a:lnSpc>
            </a:pPr>
            <a:r>
              <a:rPr lang="en-US" dirty="0">
                <a:ea typeface="ＭＳ Ｐゴシック" pitchFamily="34" charset="-128"/>
              </a:rPr>
              <a:t>Set of actions A</a:t>
            </a:r>
          </a:p>
          <a:p>
            <a:pPr lvl="1">
              <a:lnSpc>
                <a:spcPct val="80000"/>
              </a:lnSpc>
            </a:pPr>
            <a:r>
              <a:rPr lang="en-US" dirty="0">
                <a:ea typeface="ＭＳ Ｐゴシック" pitchFamily="34" charset="-128"/>
              </a:rPr>
              <a:t>Transitions P(</a:t>
            </a:r>
            <a:r>
              <a:rPr lang="en-US" dirty="0" err="1">
                <a:ea typeface="ＭＳ Ｐゴシック" pitchFamily="34" charset="-128"/>
              </a:rPr>
              <a:t>s’</a:t>
            </a:r>
            <a:r>
              <a:rPr lang="en-US" altLang="ja-JP" dirty="0" err="1">
                <a:ea typeface="ＭＳ Ｐゴシック" pitchFamily="34" charset="-128"/>
              </a:rPr>
              <a:t>|s,a</a:t>
            </a:r>
            <a:r>
              <a:rPr lang="en-US" altLang="ja-JP" dirty="0">
                <a:ea typeface="ＭＳ Ｐゴシック" pitchFamily="34" charset="-128"/>
              </a:rPr>
              <a:t>) (or T(</a:t>
            </a:r>
            <a:r>
              <a:rPr lang="en-US" altLang="ja-JP" dirty="0" err="1">
                <a:ea typeface="ＭＳ Ｐゴシック" pitchFamily="34" charset="-128"/>
              </a:rPr>
              <a:t>s,a,s</a:t>
            </a:r>
            <a:r>
              <a:rPr lang="en-US" altLang="ja-JP" dirty="0">
                <a:ea typeface="ＭＳ Ｐゴシック" pitchFamily="34" charset="-128"/>
              </a:rPr>
              <a:t>’))</a:t>
            </a:r>
          </a:p>
          <a:p>
            <a:pPr lvl="1">
              <a:lnSpc>
                <a:spcPct val="80000"/>
              </a:lnSpc>
            </a:pPr>
            <a:r>
              <a:rPr lang="en-US" dirty="0">
                <a:ea typeface="ＭＳ Ｐゴシック" pitchFamily="34" charset="-128"/>
              </a:rPr>
              <a:t>Rewards R(</a:t>
            </a:r>
            <a:r>
              <a:rPr lang="en-US" dirty="0" err="1">
                <a:ea typeface="ＭＳ Ｐゴシック" pitchFamily="34" charset="-128"/>
              </a:rPr>
              <a:t>s,a,s</a:t>
            </a:r>
            <a:r>
              <a:rPr lang="en-US" dirty="0">
                <a:ea typeface="ＭＳ Ｐゴシック" pitchFamily="34" charset="-128"/>
              </a:rPr>
              <a:t>’</a:t>
            </a:r>
            <a:r>
              <a:rPr lang="en-US" altLang="ja-JP" dirty="0">
                <a:ea typeface="ＭＳ Ｐゴシック" pitchFamily="34" charset="-128"/>
              </a:rPr>
              <a:t>) (and discount </a:t>
            </a:r>
            <a:r>
              <a:rPr lang="en-US" altLang="ja-JP" dirty="0">
                <a:ea typeface="ＭＳ Ｐゴシック" pitchFamily="34" charset="-128"/>
                <a:sym typeface="Symbol" pitchFamily="18" charset="2"/>
              </a:rPr>
              <a:t></a:t>
            </a:r>
            <a:r>
              <a:rPr lang="en-US" altLang="ja-JP" dirty="0">
                <a:ea typeface="ＭＳ Ｐゴシック" pitchFamily="34" charset="-128"/>
              </a:rPr>
              <a:t>)</a:t>
            </a:r>
          </a:p>
          <a:p>
            <a:pPr lvl="1">
              <a:lnSpc>
                <a:spcPct val="80000"/>
              </a:lnSpc>
            </a:pPr>
            <a:endParaRPr lang="en-US" baseline="-25000" dirty="0">
              <a:ea typeface="ＭＳ Ｐゴシック" pitchFamily="34" charset="-128"/>
            </a:endParaRPr>
          </a:p>
          <a:p>
            <a:pPr lvl="1">
              <a:lnSpc>
                <a:spcPct val="80000"/>
              </a:lnSpc>
            </a:pPr>
            <a:endParaRPr lang="en-US" baseline="-25000" dirty="0">
              <a:ea typeface="ＭＳ Ｐゴシック" pitchFamily="34" charset="-128"/>
            </a:endParaRPr>
          </a:p>
          <a:p>
            <a:pPr>
              <a:lnSpc>
                <a:spcPct val="80000"/>
              </a:lnSpc>
            </a:pPr>
            <a:r>
              <a:rPr lang="en-US" dirty="0">
                <a:ea typeface="ＭＳ Ｐゴシック" pitchFamily="34" charset="-128"/>
              </a:rPr>
              <a:t>MDP quantities so far:</a:t>
            </a:r>
          </a:p>
          <a:p>
            <a:pPr lvl="1">
              <a:lnSpc>
                <a:spcPct val="80000"/>
              </a:lnSpc>
            </a:pPr>
            <a:r>
              <a:rPr lang="en-US" dirty="0">
                <a:ea typeface="ＭＳ Ｐゴシック" pitchFamily="34" charset="-128"/>
              </a:rPr>
              <a:t>Policy = Choice of action for each state</a:t>
            </a:r>
          </a:p>
          <a:p>
            <a:pPr lvl="1">
              <a:lnSpc>
                <a:spcPct val="80000"/>
              </a:lnSpc>
            </a:pPr>
            <a:r>
              <a:rPr lang="en-US" dirty="0">
                <a:ea typeface="ＭＳ Ｐゴシック" pitchFamily="34" charset="-128"/>
              </a:rPr>
              <a:t>Utility = sum of (discounted) rewards</a:t>
            </a:r>
          </a:p>
        </p:txBody>
      </p:sp>
      <p:grpSp>
        <p:nvGrpSpPr>
          <p:cNvPr id="41987" name="Group 4"/>
          <p:cNvGrpSpPr>
            <a:grpSpLocks/>
          </p:cNvGrpSpPr>
          <p:nvPr/>
        </p:nvGrpSpPr>
        <p:grpSpPr bwMode="auto">
          <a:xfrm>
            <a:off x="8001000" y="1600200"/>
            <a:ext cx="3048000" cy="2754586"/>
            <a:chOff x="2400" y="1401"/>
            <a:chExt cx="1392" cy="1258"/>
          </a:xfrm>
        </p:grpSpPr>
        <p:sp>
          <p:nvSpPr>
            <p:cNvPr id="41989"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41990" name="Group 6"/>
            <p:cNvGrpSpPr>
              <a:grpSpLocks/>
            </p:cNvGrpSpPr>
            <p:nvPr/>
          </p:nvGrpSpPr>
          <p:grpSpPr bwMode="auto">
            <a:xfrm>
              <a:off x="2529" y="1617"/>
              <a:ext cx="1263" cy="361"/>
              <a:chOff x="1584" y="1680"/>
              <a:chExt cx="2352" cy="336"/>
            </a:xfrm>
          </p:grpSpPr>
          <p:sp>
            <p:nvSpPr>
              <p:cNvPr id="42003"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4"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5"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2006"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41991"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41992" name="Group 12"/>
            <p:cNvGrpSpPr>
              <a:grpSpLocks/>
            </p:cNvGrpSpPr>
            <p:nvPr/>
          </p:nvGrpSpPr>
          <p:grpSpPr bwMode="auto">
            <a:xfrm>
              <a:off x="2400" y="2107"/>
              <a:ext cx="1057" cy="386"/>
              <a:chOff x="1536" y="2400"/>
              <a:chExt cx="1584" cy="624"/>
            </a:xfrm>
          </p:grpSpPr>
          <p:sp>
            <p:nvSpPr>
              <p:cNvPr id="41999"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0"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1"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42002"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41993"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41994"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41995"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41996"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dirty="0">
                  <a:latin typeface="Calibri"/>
                  <a:cs typeface="Calibri"/>
                </a:rPr>
                <a:t>’</a:t>
              </a:r>
              <a:endParaRPr lang="en-US" sz="2400" dirty="0">
                <a:latin typeface="Calibri"/>
                <a:cs typeface="Calibri"/>
              </a:endParaRPr>
            </a:p>
          </p:txBody>
        </p:sp>
        <p:sp>
          <p:nvSpPr>
            <p:cNvPr id="41997"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41998"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MDPs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6187" y="1667339"/>
            <a:ext cx="7313613" cy="427579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Recall: Racing MDP</a:t>
            </a:r>
          </a:p>
        </p:txBody>
      </p:sp>
      <p:sp>
        <p:nvSpPr>
          <p:cNvPr id="3" name="Content Placeholder 2"/>
          <p:cNvSpPr>
            <a:spLocks noGrp="1"/>
          </p:cNvSpPr>
          <p:nvPr>
            <p:ph idx="1"/>
          </p:nvPr>
        </p:nvSpPr>
        <p:spPr>
          <a:xfrm>
            <a:off x="228600" y="1295400"/>
            <a:ext cx="11379200" cy="4729164"/>
          </a:xfrm>
        </p:spPr>
        <p:txBody>
          <a:bodyPr/>
          <a:lstStyle/>
          <a:p>
            <a:pPr>
              <a:buClrTx/>
            </a:pPr>
            <a:r>
              <a:rPr lang="en-US" sz="2000" dirty="0">
                <a:solidFill>
                  <a:schemeClr val="tx1"/>
                </a:solidFill>
                <a:latin typeface="Calibri"/>
                <a:cs typeface="Calibri"/>
              </a:rPr>
              <a:t>A robot car wants to travel far, quickly</a:t>
            </a:r>
          </a:p>
          <a:p>
            <a:pPr>
              <a:buClrTx/>
            </a:pPr>
            <a:r>
              <a:rPr lang="en-US" sz="2000" dirty="0">
                <a:solidFill>
                  <a:schemeClr val="tx1"/>
                </a:solidFill>
                <a:latin typeface="Calibri"/>
                <a:cs typeface="Calibri"/>
              </a:rPr>
              <a:t>Three states: </a:t>
            </a:r>
            <a:r>
              <a:rPr lang="en-US" sz="2000" dirty="0">
                <a:solidFill>
                  <a:srgbClr val="00B0F0"/>
                </a:solidFill>
                <a:latin typeface="Calibri"/>
                <a:cs typeface="Calibri"/>
              </a:rPr>
              <a:t>Cool</a:t>
            </a:r>
            <a:r>
              <a:rPr lang="en-US" sz="2000" dirty="0">
                <a:solidFill>
                  <a:schemeClr val="tx1"/>
                </a:solidFill>
                <a:latin typeface="Calibri"/>
                <a:cs typeface="Calibri"/>
              </a:rPr>
              <a:t>, </a:t>
            </a:r>
            <a:r>
              <a:rPr lang="en-US" sz="2000" dirty="0">
                <a:solidFill>
                  <a:srgbClr val="7F2727"/>
                </a:solidFill>
                <a:latin typeface="Calibri"/>
                <a:cs typeface="Calibri"/>
              </a:rPr>
              <a:t>Warm</a:t>
            </a:r>
            <a:r>
              <a:rPr lang="en-US" sz="2000" dirty="0">
                <a:solidFill>
                  <a:schemeClr val="tx1"/>
                </a:solidFill>
                <a:latin typeface="Calibri"/>
                <a:cs typeface="Calibri"/>
              </a:rPr>
              <a:t>, Overheated</a:t>
            </a:r>
          </a:p>
          <a:p>
            <a:pPr>
              <a:buClrTx/>
            </a:pPr>
            <a:r>
              <a:rPr lang="en-US" sz="2000" dirty="0">
                <a:solidFill>
                  <a:schemeClr val="tx1"/>
                </a:solidFill>
                <a:latin typeface="Calibri"/>
                <a:cs typeface="Calibri"/>
              </a:rPr>
              <a:t>Two actions: </a:t>
            </a:r>
            <a:r>
              <a:rPr lang="en-US" sz="2000" i="1" dirty="0">
                <a:latin typeface="Calibri"/>
                <a:cs typeface="Calibri"/>
              </a:rPr>
              <a:t>Slow</a:t>
            </a:r>
            <a:r>
              <a:rPr lang="en-US" sz="2000" dirty="0">
                <a:solidFill>
                  <a:schemeClr val="tx1"/>
                </a:solidFill>
                <a:latin typeface="Calibri"/>
                <a:cs typeface="Calibri"/>
              </a:rPr>
              <a:t>, </a:t>
            </a:r>
            <a:r>
              <a:rPr lang="en-US" sz="2000" i="1" dirty="0">
                <a:solidFill>
                  <a:srgbClr val="C00000"/>
                </a:solidFill>
                <a:latin typeface="Calibri"/>
                <a:cs typeface="Calibri"/>
              </a:rPr>
              <a:t>Fast</a:t>
            </a:r>
            <a:endParaRPr lang="en-US" sz="2000" i="1" dirty="0">
              <a:solidFill>
                <a:srgbClr val="0000FF"/>
              </a:solidFill>
              <a:latin typeface="Calibri"/>
              <a:cs typeface="Calibri"/>
            </a:endParaRPr>
          </a:p>
          <a:p>
            <a:pPr>
              <a:buClrTx/>
            </a:pPr>
            <a:r>
              <a:rPr lang="en-US" sz="2000" dirty="0">
                <a:solidFill>
                  <a:schemeClr val="tx1"/>
                </a:solidFill>
                <a:latin typeface="Calibri"/>
                <a:cs typeface="Calibri"/>
              </a:rPr>
              <a:t>Going faster gets double reward</a:t>
            </a:r>
          </a:p>
          <a:p>
            <a:endParaRPr lang="en-US" sz="2000" dirty="0">
              <a:latin typeface="Calibri"/>
              <a:cs typeface="Calibri"/>
            </a:endParaRPr>
          </a:p>
        </p:txBody>
      </p:sp>
      <p:grpSp>
        <p:nvGrpSpPr>
          <p:cNvPr id="4" name="Group 3"/>
          <p:cNvGrpSpPr/>
          <p:nvPr/>
        </p:nvGrpSpPr>
        <p:grpSpPr>
          <a:xfrm>
            <a:off x="838200" y="2286000"/>
            <a:ext cx="11044696" cy="3962400"/>
            <a:chOff x="838200" y="2286000"/>
            <a:chExt cx="11044696" cy="396240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518" y="3950732"/>
              <a:ext cx="2433764" cy="1600200"/>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6913" y="2731532"/>
              <a:ext cx="2660373" cy="1676400"/>
            </a:xfrm>
            <a:prstGeom prst="rect">
              <a:avLst/>
            </a:prstGeom>
            <a:noFill/>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00704" y="3798332"/>
              <a:ext cx="2582192" cy="1828800"/>
            </a:xfrm>
            <a:prstGeom prst="rect">
              <a:avLst/>
            </a:prstGeom>
            <a:noFill/>
          </p:spPr>
        </p:pic>
        <p:sp>
          <p:nvSpPr>
            <p:cNvPr id="8" name="TextBox 7"/>
            <p:cNvSpPr txBox="1"/>
            <p:nvPr/>
          </p:nvSpPr>
          <p:spPr>
            <a:xfrm>
              <a:off x="2057400" y="5341442"/>
              <a:ext cx="2286000" cy="400110"/>
            </a:xfrm>
            <a:prstGeom prst="rect">
              <a:avLst/>
            </a:prstGeom>
            <a:noFill/>
          </p:spPr>
          <p:txBody>
            <a:bodyPr wrap="square" rtlCol="0">
              <a:spAutoFit/>
            </a:bodyPr>
            <a:lstStyle/>
            <a:p>
              <a:pPr algn="ctr"/>
              <a:r>
                <a:rPr lang="en-US" sz="2000" dirty="0">
                  <a:solidFill>
                    <a:srgbClr val="00B0F0"/>
                  </a:solidFill>
                  <a:latin typeface="Calibri"/>
                  <a:cs typeface="Calibri"/>
                </a:rPr>
                <a:t>Cool</a:t>
              </a:r>
            </a:p>
          </p:txBody>
        </p:sp>
        <p:sp>
          <p:nvSpPr>
            <p:cNvPr id="9" name="TextBox 8"/>
            <p:cNvSpPr txBox="1"/>
            <p:nvPr/>
          </p:nvSpPr>
          <p:spPr>
            <a:xfrm>
              <a:off x="5943600" y="4160222"/>
              <a:ext cx="2286000" cy="400110"/>
            </a:xfrm>
            <a:prstGeom prst="rect">
              <a:avLst/>
            </a:prstGeom>
            <a:noFill/>
          </p:spPr>
          <p:txBody>
            <a:bodyPr wrap="square" rtlCol="0">
              <a:spAutoFit/>
            </a:bodyPr>
            <a:lstStyle/>
            <a:p>
              <a:pPr algn="ctr"/>
              <a:r>
                <a:rPr lang="en-US" sz="2000" dirty="0">
                  <a:solidFill>
                    <a:srgbClr val="7F2727"/>
                  </a:solidFill>
                  <a:latin typeface="Calibri"/>
                  <a:cs typeface="Calibri"/>
                </a:rPr>
                <a:t>Warm</a:t>
              </a:r>
            </a:p>
          </p:txBody>
        </p:sp>
        <p:sp>
          <p:nvSpPr>
            <p:cNvPr id="10" name="TextBox 9"/>
            <p:cNvSpPr txBox="1"/>
            <p:nvPr/>
          </p:nvSpPr>
          <p:spPr>
            <a:xfrm>
              <a:off x="9296400" y="5455622"/>
              <a:ext cx="2286000" cy="400110"/>
            </a:xfrm>
            <a:prstGeom prst="rect">
              <a:avLst/>
            </a:prstGeom>
            <a:noFill/>
          </p:spPr>
          <p:txBody>
            <a:bodyPr wrap="square" rtlCol="0">
              <a:spAutoFit/>
            </a:bodyPr>
            <a:lstStyle/>
            <a:p>
              <a:pPr algn="ctr"/>
              <a:r>
                <a:rPr lang="en-US" sz="2000" dirty="0">
                  <a:latin typeface="Calibri"/>
                  <a:cs typeface="Calibri"/>
                </a:rPr>
                <a:t>Overheated</a:t>
              </a:r>
            </a:p>
          </p:txBody>
        </p:sp>
        <p:cxnSp>
          <p:nvCxnSpPr>
            <p:cNvPr id="13" name="Curved Connector 12"/>
            <p:cNvCxnSpPr>
              <a:stCxn id="14338" idx="3"/>
              <a:endCxn id="8" idx="2"/>
            </p:cNvCxnSpPr>
            <p:nvPr/>
          </p:nvCxnSpPr>
          <p:spPr>
            <a:xfrm flipH="1">
              <a:off x="3200400" y="4750832"/>
              <a:ext cx="1219200" cy="990720"/>
            </a:xfrm>
            <a:prstGeom prst="curvedConnector4">
              <a:avLst>
                <a:gd name="adj1" fmla="val -18750"/>
                <a:gd name="adj2" fmla="val 15357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urved Connector 12"/>
            <p:cNvCxnSpPr>
              <a:stCxn id="14338" idx="3"/>
              <a:endCxn id="9" idx="2"/>
            </p:cNvCxnSpPr>
            <p:nvPr/>
          </p:nvCxnSpPr>
          <p:spPr>
            <a:xfrm flipV="1">
              <a:off x="4419600" y="4560332"/>
              <a:ext cx="2667000" cy="190500"/>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7889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19" name="Curved Connector 12"/>
            <p:cNvCxnSpPr>
              <a:stCxn id="6" idx="0"/>
            </p:cNvCxnSpPr>
            <p:nvPr/>
          </p:nvCxnSpPr>
          <p:spPr>
            <a:xfrm rot="16200000" flipH="1">
              <a:off x="8096250" y="1912382"/>
              <a:ext cx="1447800" cy="3086100"/>
            </a:xfrm>
            <a:prstGeom prst="curvedConnector4">
              <a:avLst>
                <a:gd name="adj1" fmla="val -15789"/>
                <a:gd name="adj2" fmla="val 105099"/>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0" y="27315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23" name="Curved Connector 12"/>
            <p:cNvCxnSpPr>
              <a:stCxn id="14338" idx="1"/>
            </p:cNvCxnSpPr>
            <p:nvPr/>
          </p:nvCxnSpPr>
          <p:spPr>
            <a:xfrm rot="10800000" flipH="1" flipV="1">
              <a:off x="1981200" y="4750832"/>
              <a:ext cx="152400" cy="190500"/>
            </a:xfrm>
            <a:prstGeom prst="curvedConnector4">
              <a:avLst>
                <a:gd name="adj1" fmla="val -635217"/>
                <a:gd name="adj2" fmla="val 482610"/>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2"/>
            <p:cNvCxnSpPr>
              <a:stCxn id="6" idx="1"/>
              <a:endCxn id="14338" idx="0"/>
            </p:cNvCxnSpPr>
            <p:nvPr/>
          </p:nvCxnSpPr>
          <p:spPr>
            <a:xfrm rot="10800000" flipV="1">
              <a:off x="3200400" y="3569732"/>
              <a:ext cx="2743200" cy="381000"/>
            </a:xfrm>
            <a:prstGeom prst="curvedConnector2">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0600" y="43317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sp>
          <p:nvSpPr>
            <p:cNvPr id="39" name="TextBox 38"/>
            <p:cNvSpPr txBox="1"/>
            <p:nvPr/>
          </p:nvSpPr>
          <p:spPr>
            <a:xfrm>
              <a:off x="4495800" y="31125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cxnSp>
          <p:nvCxnSpPr>
            <p:cNvPr id="60" name="Curved Connector 12"/>
            <p:cNvCxnSpPr/>
            <p:nvPr/>
          </p:nvCxnSpPr>
          <p:spPr>
            <a:xfrm rot="16200000" flipH="1" flipV="1">
              <a:off x="5962650" y="3398282"/>
              <a:ext cx="152400" cy="190500"/>
            </a:xfrm>
            <a:prstGeom prst="curvedConnector4">
              <a:avLst>
                <a:gd name="adj1" fmla="val -635217"/>
                <a:gd name="adj2" fmla="val 482610"/>
              </a:avLst>
            </a:prstGeom>
            <a:ln w="762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0" y="3645932"/>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4" name="TextBox 63"/>
            <p:cNvSpPr txBox="1"/>
            <p:nvPr/>
          </p:nvSpPr>
          <p:spPr>
            <a:xfrm>
              <a:off x="4800600" y="2286000"/>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5" name="TextBox 64"/>
            <p:cNvSpPr txBox="1"/>
            <p:nvPr/>
          </p:nvSpPr>
          <p:spPr>
            <a:xfrm>
              <a:off x="4724400" y="5334000"/>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6" name="TextBox 65"/>
            <p:cNvSpPr txBox="1"/>
            <p:nvPr/>
          </p:nvSpPr>
          <p:spPr>
            <a:xfrm>
              <a:off x="5867400" y="4788932"/>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7" name="TextBox 66"/>
            <p:cNvSpPr txBox="1"/>
            <p:nvPr/>
          </p:nvSpPr>
          <p:spPr>
            <a:xfrm>
              <a:off x="838200" y="5627132"/>
              <a:ext cx="609600" cy="369332"/>
            </a:xfrm>
            <a:prstGeom prst="rect">
              <a:avLst/>
            </a:prstGeom>
            <a:noFill/>
          </p:spPr>
          <p:txBody>
            <a:bodyPr wrap="square" rtlCol="0">
              <a:spAutoFit/>
            </a:bodyPr>
            <a:lstStyle/>
            <a:p>
              <a:r>
                <a:rPr lang="en-US" dirty="0">
                  <a:solidFill>
                    <a:schemeClr val="accent6"/>
                  </a:solidFill>
                  <a:latin typeface="Calibri"/>
                  <a:cs typeface="Calibri"/>
                </a:rPr>
                <a:t>1.0 </a:t>
              </a:r>
            </a:p>
          </p:txBody>
        </p:sp>
        <p:sp>
          <p:nvSpPr>
            <p:cNvPr id="68" name="TextBox 67"/>
            <p:cNvSpPr txBox="1"/>
            <p:nvPr/>
          </p:nvSpPr>
          <p:spPr>
            <a:xfrm>
              <a:off x="10210800" y="2579132"/>
              <a:ext cx="609600" cy="369332"/>
            </a:xfrm>
            <a:prstGeom prst="rect">
              <a:avLst/>
            </a:prstGeom>
            <a:noFill/>
          </p:spPr>
          <p:txBody>
            <a:bodyPr wrap="square" rtlCol="0">
              <a:spAutoFit/>
            </a:bodyPr>
            <a:lstStyle/>
            <a:p>
              <a:r>
                <a:rPr lang="en-US" dirty="0">
                  <a:solidFill>
                    <a:srgbClr val="C00000"/>
                  </a:solidFill>
                  <a:latin typeface="Calibri"/>
                  <a:cs typeface="Calibri"/>
                </a:rPr>
                <a:t>1.0 </a:t>
              </a:r>
            </a:p>
          </p:txBody>
        </p:sp>
        <p:sp>
          <p:nvSpPr>
            <p:cNvPr id="69" name="TextBox 68"/>
            <p:cNvSpPr txBox="1"/>
            <p:nvPr/>
          </p:nvSpPr>
          <p:spPr>
            <a:xfrm>
              <a:off x="1905000" y="54864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0" name="TextBox 69"/>
            <p:cNvSpPr txBox="1"/>
            <p:nvPr/>
          </p:nvSpPr>
          <p:spPr>
            <a:xfrm>
              <a:off x="3581400" y="3288268"/>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1" name="TextBox 70"/>
            <p:cNvSpPr txBox="1"/>
            <p:nvPr/>
          </p:nvSpPr>
          <p:spPr>
            <a:xfrm>
              <a:off x="5943600" y="22860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2" name="TextBox 71"/>
            <p:cNvSpPr txBox="1"/>
            <p:nvPr/>
          </p:nvSpPr>
          <p:spPr>
            <a:xfrm>
              <a:off x="4648200" y="5879068"/>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3" name="TextBox 72"/>
            <p:cNvSpPr txBox="1"/>
            <p:nvPr/>
          </p:nvSpPr>
          <p:spPr>
            <a:xfrm>
              <a:off x="6477000" y="4788415"/>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4" name="TextBox 73"/>
            <p:cNvSpPr txBox="1"/>
            <p:nvPr/>
          </p:nvSpPr>
          <p:spPr>
            <a:xfrm>
              <a:off x="10668000" y="3124200"/>
              <a:ext cx="609600" cy="369332"/>
            </a:xfrm>
            <a:prstGeom prst="rect">
              <a:avLst/>
            </a:prstGeom>
            <a:noFill/>
          </p:spPr>
          <p:txBody>
            <a:bodyPr wrap="square" rtlCol="0">
              <a:spAutoFit/>
            </a:bodyPr>
            <a:lstStyle/>
            <a:p>
              <a:r>
                <a:rPr lang="en-US" dirty="0">
                  <a:solidFill>
                    <a:srgbClr val="00B050"/>
                  </a:solidFill>
                  <a:latin typeface="Calibri"/>
                  <a:cs typeface="Calibri"/>
                </a:rPr>
                <a:t>-10</a:t>
              </a:r>
            </a:p>
          </p:txBody>
        </p:sp>
      </p:grpSp>
    </p:spTree>
    <p:extLst>
      <p:ext uri="{BB962C8B-B14F-4D97-AF65-F5344CB8AC3E}">
        <p14:creationId xmlns:p14="http://schemas.microsoft.com/office/powerpoint/2010/main" val="5317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2" y="1295400"/>
            <a:ext cx="928190"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2" y="3124200"/>
            <a:ext cx="1014614"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1" y="4941332"/>
            <a:ext cx="984797" cy="697468"/>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04" y="3124200"/>
            <a:ext cx="928190" cy="610285"/>
          </a:xfrm>
          <a:prstGeom prst="rect">
            <a:avLst/>
          </a:prstGeom>
          <a:noFill/>
        </p:spPr>
      </p:pic>
      <p:cxnSp>
        <p:nvCxnSpPr>
          <p:cNvPr id="17" name="Straight Arrow Connector 16"/>
          <p:cNvCxnSpPr>
            <a:stCxn id="9" idx="4"/>
            <a:endCxn id="16"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04" y="3123515"/>
            <a:ext cx="928190"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2"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04" y="5029200"/>
            <a:ext cx="928190" cy="610285"/>
          </a:xfrm>
          <a:prstGeom prst="rect">
            <a:avLst/>
          </a:prstGeom>
          <a:noFill/>
        </p:spPr>
      </p:pic>
      <p:cxnSp>
        <p:nvCxnSpPr>
          <p:cNvPr id="35" name="Straight Arrow Connector 34"/>
          <p:cNvCxnSpPr>
            <a:stCxn id="31" idx="4"/>
            <a:endCxn id="34"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04" y="5027830"/>
            <a:ext cx="928190"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46" y="5027830"/>
            <a:ext cx="928190"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2"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4" y="5029200"/>
            <a:ext cx="928190" cy="610285"/>
          </a:xfrm>
          <a:prstGeom prst="rect">
            <a:avLst/>
          </a:prstGeom>
          <a:noFill/>
        </p:spPr>
      </p:pic>
      <p:cxnSp>
        <p:nvCxnSpPr>
          <p:cNvPr id="68" name="Straight Arrow Connector 67"/>
          <p:cNvCxnSpPr>
            <a:stCxn id="65" idx="4"/>
            <a:endCxn id="6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2" y="5028515"/>
            <a:ext cx="1014614"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04" y="5028515"/>
            <a:ext cx="928190" cy="610285"/>
          </a:xfrm>
          <a:prstGeom prst="rect">
            <a:avLst/>
          </a:prstGeom>
          <a:noFill/>
        </p:spPr>
      </p:pic>
      <p:cxnSp>
        <p:nvCxnSpPr>
          <p:cNvPr id="75" name="Straight Arrow Connector 74"/>
          <p:cNvCxnSpPr>
            <a:stCxn id="72" idx="4"/>
            <a:endCxn id="74"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4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0" grpId="0" animBg="1"/>
      <p:bldP spid="31" grpId="0" animBg="1"/>
      <p:bldP spid="53" grpId="0" animBg="1"/>
      <p:bldP spid="65" grpId="0" animBg="1"/>
      <p:bldP spid="72" grpId="0" animBg="1"/>
      <p:bldP spid="7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oter Placeholder 3">
            <a:extLst>
              <a:ext uri="{FF2B5EF4-FFF2-40B4-BE49-F238E27FC236}">
                <a16:creationId xmlns:a16="http://schemas.microsoft.com/office/drawing/2014/main" id="{7CAB7E2C-42D9-DC40-A38F-A4B194A1B18C}"/>
              </a:ext>
            </a:extLst>
          </p:cNvPr>
          <p:cNvSpPr>
            <a:spLocks noGrp="1"/>
          </p:cNvSpPr>
          <p:nvPr>
            <p:ph type="ftr" sz="quarter" idx="11"/>
          </p:nvPr>
        </p:nvSpPr>
        <p:spPr>
          <a:xfrm>
            <a:off x="3708400" y="5302731"/>
            <a:ext cx="7924800" cy="1319048"/>
          </a:xfrm>
        </p:spPr>
        <p:txBody>
          <a:bodyPr/>
          <a:lstStyle/>
          <a:p>
            <a:pPr algn="ctr">
              <a:defRPr/>
            </a:pPr>
            <a:r>
              <a:rPr lang="en-US" sz="1867" b="1"/>
              <a:t>AlphaGo</a:t>
            </a:r>
            <a:r>
              <a:rPr lang="en-US" sz="1867"/>
              <a:t> Silver et al, Nature 2015</a:t>
            </a:r>
            <a:br>
              <a:rPr lang="en-US" sz="1867"/>
            </a:br>
            <a:r>
              <a:rPr lang="en-US" sz="1867" b="1" err="1"/>
              <a:t>AlphaGoZero</a:t>
            </a:r>
            <a:r>
              <a:rPr lang="en-US" sz="1867"/>
              <a:t> Silver et al, Nature 2017</a:t>
            </a:r>
            <a:br>
              <a:rPr lang="en-US" sz="1867"/>
            </a:br>
            <a:r>
              <a:rPr lang="en-US" sz="1867" b="1" err="1"/>
              <a:t>AlphaZero</a:t>
            </a:r>
            <a:r>
              <a:rPr lang="en-US" sz="1867"/>
              <a:t> Silver et al, 2017</a:t>
            </a:r>
            <a:br>
              <a:rPr lang="en-US" sz="1867"/>
            </a:br>
            <a:r>
              <a:rPr lang="en-US" sz="1867">
                <a:latin typeface="Calibri"/>
                <a:cs typeface="Calibri"/>
              </a:rPr>
              <a:t>Tian et al, 2016; Maddison et al, 2014; Clark et al, 2015</a:t>
            </a:r>
            <a:br>
              <a:rPr lang="en-US" sz="1867"/>
            </a:br>
            <a:endParaRPr lang="en-US" sz="1867"/>
          </a:p>
          <a:p>
            <a:pPr algn="ctr">
              <a:defRPr/>
            </a:pPr>
            <a:br>
              <a:rPr lang="en-US" sz="1867"/>
            </a:br>
            <a:endParaRPr lang="en-US" sz="1867"/>
          </a:p>
        </p:txBody>
      </p:sp>
      <p:pic>
        <p:nvPicPr>
          <p:cNvPr id="43" name="Picture 42" descr="imgres.jpg">
            <a:extLst>
              <a:ext uri="{FF2B5EF4-FFF2-40B4-BE49-F238E27FC236}">
                <a16:creationId xmlns:a16="http://schemas.microsoft.com/office/drawing/2014/main" id="{B0BEFB5D-480A-7B4F-83CF-99CA65DC7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100601"/>
            <a:ext cx="7416800" cy="4245308"/>
          </a:xfrm>
          <a:prstGeom prst="rect">
            <a:avLst/>
          </a:prstGeom>
        </p:spPr>
      </p:pic>
      <p:cxnSp>
        <p:nvCxnSpPr>
          <p:cNvPr id="12" name="Straight Connector 11">
            <a:extLst>
              <a:ext uri="{FF2B5EF4-FFF2-40B4-BE49-F238E27FC236}">
                <a16:creationId xmlns:a16="http://schemas.microsoft.com/office/drawing/2014/main" id="{51CA1CF1-4874-7D4E-8214-4798C49305D3}"/>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EB027DA0-B1F2-6E44-911D-0E75458A9871}"/>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17" name="TextBox 16">
            <a:extLst>
              <a:ext uri="{FF2B5EF4-FFF2-40B4-BE49-F238E27FC236}">
                <a16:creationId xmlns:a16="http://schemas.microsoft.com/office/drawing/2014/main" id="{5F3333E2-6227-7A47-9EFC-F4D6A6D1AA54}"/>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2" name="TextBox 21">
            <a:extLst>
              <a:ext uri="{FF2B5EF4-FFF2-40B4-BE49-F238E27FC236}">
                <a16:creationId xmlns:a16="http://schemas.microsoft.com/office/drawing/2014/main" id="{0B26B239-E2F7-0445-A1A8-415715B23010}"/>
              </a:ext>
            </a:extLst>
          </p:cNvPr>
          <p:cNvSpPr txBox="1"/>
          <p:nvPr/>
        </p:nvSpPr>
        <p:spPr>
          <a:xfrm>
            <a:off x="203201" y="24070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2015</a:t>
            </a:r>
          </a:p>
        </p:txBody>
      </p:sp>
      <p:sp>
        <p:nvSpPr>
          <p:cNvPr id="23" name="TextBox 22">
            <a:extLst>
              <a:ext uri="{FF2B5EF4-FFF2-40B4-BE49-F238E27FC236}">
                <a16:creationId xmlns:a16="http://schemas.microsoft.com/office/drawing/2014/main" id="{873BA49E-52E5-4448-BBB2-25533B4AB81A}"/>
              </a:ext>
            </a:extLst>
          </p:cNvPr>
          <p:cNvSpPr txBox="1"/>
          <p:nvPr/>
        </p:nvSpPr>
        <p:spPr>
          <a:xfrm>
            <a:off x="1044077" y="2407047"/>
            <a:ext cx="1326004" cy="584775"/>
          </a:xfrm>
          <a:prstGeom prst="rect">
            <a:avLst/>
          </a:prstGeom>
          <a:noFill/>
        </p:spPr>
        <p:txBody>
          <a:bodyPr wrap="none" rtlCol="0">
            <a:spAutoFit/>
          </a:bodyPr>
          <a:lstStyle/>
          <a:p>
            <a:r>
              <a:rPr lang="en-US" sz="1600" b="1">
                <a:latin typeface="Palatino" pitchFamily="2" charset="77"/>
                <a:ea typeface="Palatino" pitchFamily="2" charset="77"/>
                <a:cs typeface="Calibri"/>
              </a:rPr>
              <a:t>AlphaGo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Deepmind</a:t>
            </a:r>
            <a:r>
              <a:rPr lang="en-US" sz="1600" b="1">
                <a:latin typeface="Palatino" pitchFamily="2" charset="77"/>
                <a:ea typeface="Palatino" pitchFamily="2" charset="77"/>
                <a:cs typeface="Calibri"/>
              </a:rPr>
              <a:t>]</a:t>
            </a:r>
          </a:p>
        </p:txBody>
      </p:sp>
      <p:sp>
        <p:nvSpPr>
          <p:cNvPr id="14" name="Title 1">
            <a:extLst>
              <a:ext uri="{FF2B5EF4-FFF2-40B4-BE49-F238E27FC236}">
                <a16:creationId xmlns:a16="http://schemas.microsoft.com/office/drawing/2014/main" id="{8603464E-7B6D-A944-924B-06381147FE98}"/>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18153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45" name="Picture 44"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352800"/>
            <a:ext cx="5803005" cy="2822260"/>
          </a:xfrm>
          <a:prstGeom prst="rect">
            <a:avLst/>
          </a:prstGeom>
        </p:spPr>
      </p:pic>
      <p:grpSp>
        <p:nvGrpSpPr>
          <p:cNvPr id="44" name="Group 43"/>
          <p:cNvGrpSpPr/>
          <p:nvPr/>
        </p:nvGrpSpPr>
        <p:grpSpPr>
          <a:xfrm>
            <a:off x="29821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4"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969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sp>
        <p:nvSpPr>
          <p:cNvPr id="358" name="Content Placeholder 357"/>
          <p:cNvSpPr>
            <a:spLocks noGrp="1"/>
          </p:cNvSpPr>
          <p:nvPr>
            <p:ph idx="1"/>
          </p:nvPr>
        </p:nvSpPr>
        <p:spPr>
          <a:xfrm>
            <a:off x="304800" y="1397001"/>
            <a:ext cx="4470400" cy="4729164"/>
          </a:xfrm>
        </p:spPr>
        <p:txBody>
          <a:bodyPr/>
          <a:lstStyle/>
          <a:p>
            <a:r>
              <a:rPr lang="en-US" sz="2400" dirty="0"/>
              <a:t>We’re doing way too much work with </a:t>
            </a:r>
            <a:r>
              <a:rPr lang="en-US" sz="2400" dirty="0" err="1"/>
              <a:t>expectimax</a:t>
            </a:r>
            <a:r>
              <a:rPr lang="en-US" sz="2400" dirty="0"/>
              <a:t>!</a:t>
            </a:r>
          </a:p>
          <a:p>
            <a:pPr lvl="1"/>
            <a:endParaRPr lang="en-US" sz="2000" dirty="0"/>
          </a:p>
          <a:p>
            <a:r>
              <a:rPr lang="en-US" sz="2400" dirty="0"/>
              <a:t>Problem: States are repeated </a:t>
            </a:r>
          </a:p>
          <a:p>
            <a:pPr lvl="1"/>
            <a:r>
              <a:rPr lang="en-US" sz="2000" dirty="0"/>
              <a:t>Idea: Only compute needed quantities once</a:t>
            </a:r>
          </a:p>
          <a:p>
            <a:pPr lvl="1"/>
            <a:endParaRPr lang="en-US" sz="2000" dirty="0"/>
          </a:p>
          <a:p>
            <a:r>
              <a:rPr lang="en-US" sz="2400" dirty="0"/>
              <a:t>Problem: Tree goes on forever</a:t>
            </a:r>
          </a:p>
          <a:p>
            <a:pPr lvl="1"/>
            <a:r>
              <a:rPr lang="en-US" sz="2000" dirty="0"/>
              <a:t>Idea: Do a depth-limited computation, but with increasing depths until change is small</a:t>
            </a:r>
          </a:p>
          <a:p>
            <a:pPr lvl="1"/>
            <a:r>
              <a:rPr lang="en-US" sz="2000" dirty="0"/>
              <a:t>Note: deep parts of the tree eventually don’t matter if </a:t>
            </a:r>
            <a:r>
              <a:rPr lang="el-GR" sz="2000" dirty="0">
                <a:latin typeface="Times New Roman" pitchFamily="18" charset="0"/>
                <a:cs typeface="Times New Roman" pitchFamily="18" charset="0"/>
              </a:rPr>
              <a:t>γ</a:t>
            </a:r>
            <a:r>
              <a:rPr lang="en-US" sz="2000" dirty="0"/>
              <a:t> &lt; 1</a:t>
            </a:r>
          </a:p>
        </p:txBody>
      </p:sp>
      <p:pic>
        <p:nvPicPr>
          <p:cNvPr id="41" name="Picture 40"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352800"/>
            <a:ext cx="5803005" cy="2822260"/>
          </a:xfrm>
          <a:prstGeom prst="rect">
            <a:avLst/>
          </a:prstGeom>
        </p:spPr>
      </p:pic>
      <p:grpSp>
        <p:nvGrpSpPr>
          <p:cNvPr id="22" name="Group 43"/>
          <p:cNvGrpSpPr/>
          <p:nvPr/>
        </p:nvGrpSpPr>
        <p:grpSpPr>
          <a:xfrm>
            <a:off x="51157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3"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7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Quantities</a:t>
            </a:r>
          </a:p>
        </p:txBody>
      </p:sp>
      <p:sp>
        <p:nvSpPr>
          <p:cNvPr id="4" name="Rectangle 3"/>
          <p:cNvSpPr txBox="1">
            <a:spLocks noChangeArrowheads="1"/>
          </p:cNvSpPr>
          <p:nvPr/>
        </p:nvSpPr>
        <p:spPr bwMode="auto">
          <a:xfrm>
            <a:off x="457200" y="1295400"/>
            <a:ext cx="6705600" cy="4953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a:ln>
                <a:noFill/>
              </a:ln>
              <a:solidFill>
                <a:schemeClr val="accent2"/>
              </a:solidFill>
              <a:effectLst/>
              <a:uLnTx/>
              <a:uFillTx/>
              <a:latin typeface="Palatino" pitchFamily="2" charset="77"/>
              <a:ea typeface="Palatino" pitchFamily="2" charset="77"/>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chemeClr val="accent2"/>
                </a:solidFill>
                <a:effectLst/>
                <a:uLnTx/>
                <a:uFillTx/>
                <a:latin typeface="Palatino" pitchFamily="2" charset="77"/>
                <a:ea typeface="Palatino" pitchFamily="2" charset="77"/>
              </a:rPr>
              <a:t>The value</a:t>
            </a:r>
            <a:r>
              <a:rPr kumimoji="0" lang="en-US" sz="2800" b="0" i="0" u="none" strike="noStrike" kern="0" cap="none" spc="0" normalizeH="0" noProof="0" dirty="0">
                <a:ln>
                  <a:noFill/>
                </a:ln>
                <a:solidFill>
                  <a:schemeClr val="accent2"/>
                </a:solidFill>
                <a:effectLst/>
                <a:uLnTx/>
                <a:uFillTx/>
                <a:latin typeface="Palatino" pitchFamily="2" charset="77"/>
                <a:ea typeface="Palatino" pitchFamily="2" charset="77"/>
              </a:rPr>
              <a:t> (</a:t>
            </a:r>
            <a:r>
              <a:rPr kumimoji="0" lang="en-US" sz="2800" b="0" i="0" u="none" strike="noStrike" kern="0" cap="none" spc="0" normalizeH="0" baseline="0" noProof="0" dirty="0">
                <a:ln>
                  <a:noFill/>
                </a:ln>
                <a:solidFill>
                  <a:schemeClr val="accent2"/>
                </a:solidFill>
                <a:effectLst/>
                <a:uLnTx/>
                <a:uFillTx/>
                <a:latin typeface="Palatino" pitchFamily="2" charset="77"/>
                <a:ea typeface="Palatino" pitchFamily="2" charset="77"/>
              </a:rPr>
              <a:t>utility) of a state s:</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Palatino" pitchFamily="2" charset="77"/>
                <a:ea typeface="Palatino" pitchFamily="2" charset="77"/>
              </a:rPr>
              <a:t>V</a:t>
            </a:r>
            <a:r>
              <a:rPr kumimoji="0" lang="en-US" sz="2800" b="0" i="0" u="none" strike="noStrike" kern="0" cap="none" spc="0" normalizeH="0" baseline="30000" noProof="0" dirty="0">
                <a:ln>
                  <a:noFill/>
                </a:ln>
                <a:effectLst/>
                <a:uLnTx/>
                <a:uFillTx/>
                <a:latin typeface="Palatino" pitchFamily="2" charset="77"/>
                <a:ea typeface="Palatino" pitchFamily="2" charset="77"/>
                <a:sym typeface="Symbol" pitchFamily="18" charset="2"/>
              </a:rPr>
              <a:t>*</a:t>
            </a:r>
            <a:r>
              <a:rPr kumimoji="0" lang="en-US" sz="2800" b="0" i="0" u="none" strike="noStrike" kern="0" cap="none" spc="0" normalizeH="0" baseline="0" noProof="0" dirty="0">
                <a:ln>
                  <a:noFill/>
                </a:ln>
                <a:effectLst/>
                <a:uLnTx/>
                <a:uFillTx/>
                <a:latin typeface="Palatino" pitchFamily="2" charset="77"/>
                <a:ea typeface="Palatino" pitchFamily="2" charset="77"/>
              </a:rPr>
              <a:t>(s) = expected utility starting in s and acting optimally</a:t>
            </a: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a:ln>
                <a:noFill/>
              </a:ln>
              <a:solidFill>
                <a:schemeClr val="accent2"/>
              </a:solidFill>
              <a:effectLst/>
              <a:uLnTx/>
              <a:uFillTx/>
              <a:latin typeface="Palatino" pitchFamily="2" charset="77"/>
              <a:ea typeface="Palatino" pitchFamily="2" charset="77"/>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rgbClr val="008000"/>
                </a:solidFill>
                <a:effectLst/>
                <a:uLnTx/>
                <a:uFillTx/>
                <a:latin typeface="Palatino" pitchFamily="2" charset="77"/>
                <a:ea typeface="Palatino" pitchFamily="2" charset="77"/>
              </a:rPr>
              <a:t>The value (utility) of a q-state (</a:t>
            </a:r>
            <a:r>
              <a:rPr kumimoji="0" lang="en-US" sz="2800" b="0" i="0" u="none" strike="noStrike" kern="0" cap="none" spc="0" normalizeH="0" baseline="0" noProof="0" dirty="0" err="1">
                <a:ln>
                  <a:noFill/>
                </a:ln>
                <a:solidFill>
                  <a:srgbClr val="008000"/>
                </a:solidFill>
                <a:effectLst/>
                <a:uLnTx/>
                <a:uFillTx/>
                <a:latin typeface="Palatino" pitchFamily="2" charset="77"/>
                <a:ea typeface="Palatino" pitchFamily="2" charset="77"/>
              </a:rPr>
              <a:t>s,a</a:t>
            </a:r>
            <a:r>
              <a:rPr kumimoji="0" lang="en-US" sz="2800" b="0" i="0" u="none" strike="noStrike" kern="0" cap="none" spc="0" normalizeH="0" baseline="0" noProof="0" dirty="0">
                <a:ln>
                  <a:noFill/>
                </a:ln>
                <a:solidFill>
                  <a:srgbClr val="008000"/>
                </a:solidFill>
                <a:effectLst/>
                <a:uLnTx/>
                <a:uFillTx/>
                <a:latin typeface="Palatino" pitchFamily="2" charset="77"/>
                <a:ea typeface="Palatino" pitchFamily="2" charset="77"/>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Palatino" pitchFamily="2" charset="77"/>
                <a:ea typeface="Palatino" pitchFamily="2" charset="77"/>
              </a:rPr>
              <a:t>Q</a:t>
            </a:r>
            <a:r>
              <a:rPr kumimoji="0" lang="en-US" sz="2800" b="0" i="0" u="none" strike="noStrike" kern="0" cap="none" spc="0" normalizeH="0" baseline="30000" noProof="0" dirty="0">
                <a:ln>
                  <a:noFill/>
                </a:ln>
                <a:effectLst/>
                <a:uLnTx/>
                <a:uFillTx/>
                <a:latin typeface="Palatino" pitchFamily="2" charset="77"/>
                <a:ea typeface="Palatino" pitchFamily="2" charset="77"/>
                <a:sym typeface="Symbol" pitchFamily="18" charset="2"/>
              </a:rPr>
              <a:t>*</a:t>
            </a:r>
            <a:r>
              <a:rPr kumimoji="0" lang="en-US" sz="2800" b="0" i="0" u="none" strike="noStrike" kern="0" cap="none" spc="0" normalizeH="0" baseline="0" noProof="0" dirty="0">
                <a:ln>
                  <a:noFill/>
                </a:ln>
                <a:effectLst/>
                <a:uLnTx/>
                <a:uFillTx/>
                <a:latin typeface="Palatino" pitchFamily="2" charset="77"/>
                <a:ea typeface="Palatino" pitchFamily="2" charset="77"/>
              </a:rPr>
              <a:t>(</a:t>
            </a:r>
            <a:r>
              <a:rPr kumimoji="0" lang="en-US" sz="2800" b="0" i="0" u="none" strike="noStrike" kern="0" cap="none" spc="0" normalizeH="0" baseline="0" noProof="0" dirty="0" err="1">
                <a:ln>
                  <a:noFill/>
                </a:ln>
                <a:effectLst/>
                <a:uLnTx/>
                <a:uFillTx/>
                <a:latin typeface="Palatino" pitchFamily="2" charset="77"/>
                <a:ea typeface="Palatino" pitchFamily="2" charset="77"/>
              </a:rPr>
              <a:t>s,a</a:t>
            </a:r>
            <a:r>
              <a:rPr kumimoji="0" lang="en-US" sz="2800" b="0" i="0" u="none" strike="noStrike" kern="0" cap="none" spc="0" normalizeH="0" baseline="0" noProof="0" dirty="0">
                <a:ln>
                  <a:noFill/>
                </a:ln>
                <a:effectLst/>
                <a:uLnTx/>
                <a:uFillTx/>
                <a:latin typeface="Palatino" pitchFamily="2" charset="77"/>
                <a:ea typeface="Palatino" pitchFamily="2" charset="77"/>
              </a:rPr>
              <a:t>) = expected utility starting out having taken action a from state s and (thereafter) acting optimally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800" b="0" i="0" u="none" strike="noStrike" kern="0" cap="none" spc="0" normalizeH="0" baseline="0" noProof="0" dirty="0">
              <a:ln>
                <a:noFill/>
              </a:ln>
              <a:solidFill>
                <a:srgbClr val="CC0000"/>
              </a:solidFill>
              <a:effectLst/>
              <a:uLnTx/>
              <a:uFillTx/>
              <a:latin typeface="Palatino" pitchFamily="2" charset="77"/>
              <a:ea typeface="Palatino" pitchFamily="2" charset="77"/>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chemeClr val="accent2"/>
                </a:solidFill>
                <a:effectLst/>
                <a:uLnTx/>
                <a:uFillTx/>
                <a:latin typeface="Palatino" pitchFamily="2" charset="77"/>
                <a:ea typeface="Palatino" pitchFamily="2" charset="77"/>
              </a:rPr>
              <a:t>The optimal policy: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Palatino" pitchFamily="2" charset="77"/>
                <a:ea typeface="Palatino" pitchFamily="2" charset="77"/>
                <a:sym typeface="Symbol" pitchFamily="18" charset="2"/>
              </a:rPr>
              <a:t></a:t>
            </a:r>
            <a:r>
              <a:rPr kumimoji="0" lang="en-US" sz="2800" b="0" i="0" u="none" strike="noStrike" kern="0" cap="none" spc="0" normalizeH="0" baseline="30000" noProof="0" dirty="0">
                <a:ln>
                  <a:noFill/>
                </a:ln>
                <a:effectLst/>
                <a:uLnTx/>
                <a:uFillTx/>
                <a:latin typeface="Palatino" pitchFamily="2" charset="77"/>
                <a:ea typeface="Palatino" pitchFamily="2" charset="77"/>
                <a:sym typeface="Symbol" pitchFamily="18" charset="2"/>
              </a:rPr>
              <a:t>*</a:t>
            </a:r>
            <a:r>
              <a:rPr kumimoji="0" lang="en-US" sz="2800" b="0" i="0" u="none" strike="noStrike" kern="0" cap="none" spc="0" normalizeH="0" baseline="0" noProof="0" dirty="0">
                <a:ln>
                  <a:noFill/>
                </a:ln>
                <a:effectLst/>
                <a:uLnTx/>
                <a:uFillTx/>
                <a:latin typeface="Palatino" pitchFamily="2" charset="77"/>
                <a:ea typeface="Palatino" pitchFamily="2" charset="77"/>
              </a:rPr>
              <a:t>(s) = optimal action from state s</a:t>
            </a:r>
          </a:p>
        </p:txBody>
      </p:sp>
      <p:sp>
        <p:nvSpPr>
          <p:cNvPr id="5" name="AutoShape 4"/>
          <p:cNvSpPr>
            <a:spLocks noChangeArrowheads="1"/>
          </p:cNvSpPr>
          <p:nvPr/>
        </p:nvSpPr>
        <p:spPr bwMode="auto">
          <a:xfrm>
            <a:off x="8732838" y="2209800"/>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Palatino" pitchFamily="2" charset="77"/>
              <a:ea typeface="Palatino" pitchFamily="2" charset="77"/>
              <a:cs typeface="Calibri"/>
            </a:endParaRPr>
          </a:p>
        </p:txBody>
      </p:sp>
      <p:sp>
        <p:nvSpPr>
          <p:cNvPr id="6" name="AutoShape 5"/>
          <p:cNvSpPr>
            <a:spLocks noChangeArrowheads="1"/>
          </p:cNvSpPr>
          <p:nvPr/>
        </p:nvSpPr>
        <p:spPr bwMode="auto">
          <a:xfrm>
            <a:off x="8615363" y="4468813"/>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latin typeface="Palatino" pitchFamily="2" charset="77"/>
              <a:ea typeface="Palatino" pitchFamily="2" charset="77"/>
              <a:cs typeface="Calibri"/>
            </a:endParaRPr>
          </a:p>
        </p:txBody>
      </p:sp>
      <p:sp>
        <p:nvSpPr>
          <p:cNvPr id="7" name="Line 7"/>
          <p:cNvSpPr>
            <a:spLocks noChangeShapeType="1"/>
          </p:cNvSpPr>
          <p:nvPr/>
        </p:nvSpPr>
        <p:spPr bwMode="auto">
          <a:xfrm flipH="1">
            <a:off x="7504113" y="2498725"/>
            <a:ext cx="1403350" cy="806450"/>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8" name="Line 9"/>
          <p:cNvSpPr>
            <a:spLocks noChangeShapeType="1"/>
          </p:cNvSpPr>
          <p:nvPr/>
        </p:nvSpPr>
        <p:spPr bwMode="auto">
          <a:xfrm flipH="1">
            <a:off x="8382000" y="2498725"/>
            <a:ext cx="525463" cy="806450"/>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9" name="Line 10"/>
          <p:cNvSpPr>
            <a:spLocks noChangeShapeType="1"/>
          </p:cNvSpPr>
          <p:nvPr/>
        </p:nvSpPr>
        <p:spPr bwMode="auto">
          <a:xfrm>
            <a:off x="8907463" y="2498725"/>
            <a:ext cx="525462" cy="690563"/>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10" name="Oval 11"/>
          <p:cNvSpPr>
            <a:spLocks noChangeArrowheads="1"/>
          </p:cNvSpPr>
          <p:nvPr/>
        </p:nvSpPr>
        <p:spPr bwMode="auto">
          <a:xfrm>
            <a:off x="8264525" y="3305175"/>
            <a:ext cx="292100" cy="287338"/>
          </a:xfrm>
          <a:prstGeom prst="ellipse">
            <a:avLst/>
          </a:prstGeom>
          <a:solidFill>
            <a:srgbClr val="008000"/>
          </a:solidFill>
          <a:ln w="9525">
            <a:solidFill>
              <a:schemeClr val="tx1"/>
            </a:solidFill>
            <a:round/>
            <a:headEnd/>
            <a:tailEnd/>
          </a:ln>
        </p:spPr>
        <p:txBody>
          <a:bodyPr wrap="none" anchor="ctr"/>
          <a:lstStyle/>
          <a:p>
            <a:endParaRPr lang="en-US">
              <a:latin typeface="Palatino" pitchFamily="2" charset="77"/>
              <a:ea typeface="Palatino" pitchFamily="2" charset="77"/>
              <a:cs typeface="Calibri"/>
            </a:endParaRPr>
          </a:p>
        </p:txBody>
      </p:sp>
      <p:sp>
        <p:nvSpPr>
          <p:cNvPr id="11" name="Line 13"/>
          <p:cNvSpPr>
            <a:spLocks noChangeShapeType="1"/>
          </p:cNvSpPr>
          <p:nvPr/>
        </p:nvSpPr>
        <p:spPr bwMode="auto">
          <a:xfrm flipH="1">
            <a:off x="7696200" y="3592513"/>
            <a:ext cx="690563" cy="465137"/>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12" name="Line 14"/>
          <p:cNvSpPr>
            <a:spLocks noChangeShapeType="1"/>
          </p:cNvSpPr>
          <p:nvPr/>
        </p:nvSpPr>
        <p:spPr bwMode="auto">
          <a:xfrm>
            <a:off x="8386763" y="3592513"/>
            <a:ext cx="757237" cy="388937"/>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13" name="Line 15"/>
          <p:cNvSpPr>
            <a:spLocks noChangeShapeType="1"/>
          </p:cNvSpPr>
          <p:nvPr/>
        </p:nvSpPr>
        <p:spPr bwMode="auto">
          <a:xfrm flipH="1">
            <a:off x="7945438" y="3592513"/>
            <a:ext cx="441325" cy="863600"/>
          </a:xfrm>
          <a:prstGeom prst="line">
            <a:avLst/>
          </a:prstGeom>
          <a:noFill/>
          <a:ln w="9525">
            <a:solidFill>
              <a:schemeClr val="bg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14" name="Line 16"/>
          <p:cNvSpPr>
            <a:spLocks noChangeShapeType="1"/>
          </p:cNvSpPr>
          <p:nvPr/>
        </p:nvSpPr>
        <p:spPr bwMode="auto">
          <a:xfrm>
            <a:off x="8386763" y="3592513"/>
            <a:ext cx="423862" cy="863600"/>
          </a:xfrm>
          <a:prstGeom prst="line">
            <a:avLst/>
          </a:prstGeom>
          <a:noFill/>
          <a:ln w="28575">
            <a:solidFill>
              <a:srgbClr val="C00000"/>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15" name="Text Box 17"/>
          <p:cNvSpPr txBox="1">
            <a:spLocks noChangeArrowheads="1"/>
          </p:cNvSpPr>
          <p:nvPr/>
        </p:nvSpPr>
        <p:spPr bwMode="auto">
          <a:xfrm>
            <a:off x="8674100" y="2740025"/>
            <a:ext cx="292100" cy="369332"/>
          </a:xfrm>
          <a:prstGeom prst="rect">
            <a:avLst/>
          </a:prstGeom>
          <a:noFill/>
          <a:ln w="9525">
            <a:noFill/>
            <a:miter lim="800000"/>
            <a:headEnd/>
            <a:tailEnd/>
          </a:ln>
        </p:spPr>
        <p:txBody>
          <a:bodyPr>
            <a:spAutoFit/>
          </a:bodyPr>
          <a:lstStyle/>
          <a:p>
            <a:pPr>
              <a:spcBef>
                <a:spcPct val="50000"/>
              </a:spcBef>
            </a:pPr>
            <a:r>
              <a:rPr lang="en-US">
                <a:latin typeface="Palatino" pitchFamily="2" charset="77"/>
                <a:ea typeface="Palatino" pitchFamily="2" charset="77"/>
                <a:cs typeface="Calibri"/>
              </a:rPr>
              <a:t>a</a:t>
            </a:r>
          </a:p>
        </p:txBody>
      </p:sp>
      <p:sp>
        <p:nvSpPr>
          <p:cNvPr id="16" name="Text Box 18"/>
          <p:cNvSpPr txBox="1">
            <a:spLocks noChangeArrowheads="1"/>
          </p:cNvSpPr>
          <p:nvPr/>
        </p:nvSpPr>
        <p:spPr bwMode="auto">
          <a:xfrm>
            <a:off x="9083675" y="2209800"/>
            <a:ext cx="292100" cy="369332"/>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Palatino" pitchFamily="2" charset="77"/>
                <a:ea typeface="Palatino" pitchFamily="2" charset="77"/>
                <a:cs typeface="Calibri"/>
              </a:rPr>
              <a:t>s</a:t>
            </a:r>
          </a:p>
        </p:txBody>
      </p:sp>
      <p:sp>
        <p:nvSpPr>
          <p:cNvPr id="17" name="Text Box 19"/>
          <p:cNvSpPr txBox="1">
            <a:spLocks noChangeArrowheads="1"/>
          </p:cNvSpPr>
          <p:nvPr/>
        </p:nvSpPr>
        <p:spPr bwMode="auto">
          <a:xfrm>
            <a:off x="8991600" y="4456113"/>
            <a:ext cx="381000" cy="369887"/>
          </a:xfrm>
          <a:prstGeom prst="rect">
            <a:avLst/>
          </a:prstGeom>
          <a:noFill/>
          <a:ln w="9525">
            <a:noFill/>
            <a:miter lim="800000"/>
            <a:headEnd/>
            <a:tailEnd/>
          </a:ln>
        </p:spPr>
        <p:txBody>
          <a:bodyPr>
            <a:spAutoFit/>
          </a:bodyPr>
          <a:lstStyle/>
          <a:p>
            <a:pPr algn="r" rtl="1">
              <a:spcBef>
                <a:spcPct val="50000"/>
              </a:spcBef>
            </a:pPr>
            <a:r>
              <a:rPr lang="en-US">
                <a:solidFill>
                  <a:srgbClr val="0000FF"/>
                </a:solidFill>
                <a:latin typeface="Palatino" pitchFamily="2" charset="77"/>
                <a:ea typeface="Palatino" pitchFamily="2" charset="77"/>
                <a:cs typeface="Calibri"/>
              </a:rPr>
              <a:t>s’</a:t>
            </a:r>
          </a:p>
        </p:txBody>
      </p:sp>
      <p:sp>
        <p:nvSpPr>
          <p:cNvPr id="18" name="Text Box 20"/>
          <p:cNvSpPr txBox="1">
            <a:spLocks noChangeArrowheads="1"/>
          </p:cNvSpPr>
          <p:nvPr/>
        </p:nvSpPr>
        <p:spPr bwMode="auto">
          <a:xfrm>
            <a:off x="8556625" y="3305175"/>
            <a:ext cx="584200" cy="369332"/>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Palatino" pitchFamily="2" charset="77"/>
                <a:ea typeface="Palatino" pitchFamily="2" charset="77"/>
                <a:cs typeface="Calibri"/>
              </a:rPr>
              <a:t>s, a</a:t>
            </a:r>
          </a:p>
        </p:txBody>
      </p:sp>
      <p:sp>
        <p:nvSpPr>
          <p:cNvPr id="19" name="Line 22"/>
          <p:cNvSpPr>
            <a:spLocks noChangeShapeType="1"/>
          </p:cNvSpPr>
          <p:nvPr/>
        </p:nvSpPr>
        <p:spPr bwMode="auto">
          <a:xfrm flipH="1">
            <a:off x="7388225" y="4745038"/>
            <a:ext cx="1401763" cy="403225"/>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0" name="Line 24"/>
          <p:cNvSpPr>
            <a:spLocks noChangeShapeType="1"/>
          </p:cNvSpPr>
          <p:nvPr/>
        </p:nvSpPr>
        <p:spPr bwMode="auto">
          <a:xfrm flipH="1">
            <a:off x="8264525" y="4745038"/>
            <a:ext cx="525463" cy="403225"/>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21" name="Line 25"/>
          <p:cNvSpPr>
            <a:spLocks noChangeShapeType="1"/>
          </p:cNvSpPr>
          <p:nvPr/>
        </p:nvSpPr>
        <p:spPr bwMode="auto">
          <a:xfrm>
            <a:off x="8789988" y="4745038"/>
            <a:ext cx="527050" cy="344487"/>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2" name="Text Box 27"/>
          <p:cNvSpPr txBox="1">
            <a:spLocks noChangeArrowheads="1"/>
          </p:cNvSpPr>
          <p:nvPr/>
        </p:nvSpPr>
        <p:spPr bwMode="auto">
          <a:xfrm>
            <a:off x="9723438" y="4016375"/>
            <a:ext cx="2163762" cy="708025"/>
          </a:xfrm>
          <a:prstGeom prst="rect">
            <a:avLst/>
          </a:prstGeom>
          <a:noFill/>
          <a:ln w="9525">
            <a:noFill/>
            <a:miter lim="800000"/>
            <a:headEnd/>
            <a:tailEnd/>
          </a:ln>
        </p:spPr>
        <p:txBody>
          <a:bodyPr>
            <a:spAutoFit/>
          </a:bodyPr>
          <a:lstStyle/>
          <a:p>
            <a:pPr>
              <a:spcBef>
                <a:spcPct val="50000"/>
              </a:spcBef>
            </a:pPr>
            <a:r>
              <a:rPr lang="en-US" sz="2000">
                <a:solidFill>
                  <a:srgbClr val="C00000"/>
                </a:solidFill>
                <a:latin typeface="Palatino" pitchFamily="2" charset="77"/>
                <a:ea typeface="Palatino" pitchFamily="2" charset="77"/>
                <a:cs typeface="Calibri"/>
              </a:rPr>
              <a:t>(s,a,s’) is a </a:t>
            </a:r>
            <a:br>
              <a:rPr lang="en-US" sz="2000">
                <a:solidFill>
                  <a:srgbClr val="C00000"/>
                </a:solidFill>
                <a:latin typeface="Palatino" pitchFamily="2" charset="77"/>
                <a:ea typeface="Palatino" pitchFamily="2" charset="77"/>
                <a:cs typeface="Calibri"/>
              </a:rPr>
            </a:br>
            <a:r>
              <a:rPr lang="en-US" sz="2000" i="1">
                <a:solidFill>
                  <a:srgbClr val="C00000"/>
                </a:solidFill>
                <a:latin typeface="Palatino" pitchFamily="2" charset="77"/>
                <a:ea typeface="Palatino" pitchFamily="2" charset="77"/>
                <a:cs typeface="Calibri"/>
              </a:rPr>
              <a:t>transition</a:t>
            </a:r>
          </a:p>
        </p:txBody>
      </p:sp>
      <p:sp>
        <p:nvSpPr>
          <p:cNvPr id="23" name="Text Box 28"/>
          <p:cNvSpPr txBox="1">
            <a:spLocks noChangeArrowheads="1"/>
          </p:cNvSpPr>
          <p:nvPr/>
        </p:nvSpPr>
        <p:spPr bwMode="auto">
          <a:xfrm>
            <a:off x="7924800" y="4008438"/>
            <a:ext cx="819150" cy="369332"/>
          </a:xfrm>
          <a:prstGeom prst="rect">
            <a:avLst/>
          </a:prstGeom>
          <a:noFill/>
          <a:ln w="9525">
            <a:noFill/>
            <a:miter lim="800000"/>
            <a:headEnd/>
            <a:tailEnd/>
          </a:ln>
        </p:spPr>
        <p:txBody>
          <a:bodyPr>
            <a:spAutoFit/>
          </a:bodyPr>
          <a:lstStyle/>
          <a:p>
            <a:pPr>
              <a:spcBef>
                <a:spcPct val="50000"/>
              </a:spcBef>
            </a:pPr>
            <a:r>
              <a:rPr lang="en-US">
                <a:latin typeface="Palatino" pitchFamily="2" charset="77"/>
                <a:ea typeface="Palatino" pitchFamily="2" charset="77"/>
                <a:cs typeface="Calibri"/>
              </a:rPr>
              <a:t>s,a,s’</a:t>
            </a:r>
          </a:p>
        </p:txBody>
      </p:sp>
      <p:sp>
        <p:nvSpPr>
          <p:cNvPr id="24" name="Text Box 30"/>
          <p:cNvSpPr txBox="1">
            <a:spLocks noChangeArrowheads="1"/>
          </p:cNvSpPr>
          <p:nvPr/>
        </p:nvSpPr>
        <p:spPr bwMode="auto">
          <a:xfrm>
            <a:off x="9723438" y="2076450"/>
            <a:ext cx="1052512" cy="708025"/>
          </a:xfrm>
          <a:prstGeom prst="rect">
            <a:avLst/>
          </a:prstGeom>
          <a:noFill/>
          <a:ln w="9525">
            <a:noFill/>
            <a:miter lim="800000"/>
            <a:headEnd/>
            <a:tailEnd/>
          </a:ln>
        </p:spPr>
        <p:txBody>
          <a:bodyPr>
            <a:spAutoFit/>
          </a:bodyPr>
          <a:lstStyle/>
          <a:p>
            <a:pPr>
              <a:spcBef>
                <a:spcPct val="50000"/>
              </a:spcBef>
            </a:pPr>
            <a:r>
              <a:rPr lang="en-US" sz="2000">
                <a:solidFill>
                  <a:srgbClr val="0000FF"/>
                </a:solidFill>
                <a:latin typeface="Palatino" pitchFamily="2" charset="77"/>
                <a:ea typeface="Palatino" pitchFamily="2" charset="77"/>
                <a:cs typeface="Calibri"/>
              </a:rPr>
              <a:t>s is a </a:t>
            </a:r>
            <a:r>
              <a:rPr lang="en-US" sz="2000" i="1">
                <a:solidFill>
                  <a:srgbClr val="0000FF"/>
                </a:solidFill>
                <a:latin typeface="Palatino" pitchFamily="2" charset="77"/>
                <a:ea typeface="Palatino" pitchFamily="2" charset="77"/>
                <a:cs typeface="Calibri"/>
              </a:rPr>
              <a:t>state</a:t>
            </a:r>
          </a:p>
        </p:txBody>
      </p:sp>
      <p:sp>
        <p:nvSpPr>
          <p:cNvPr id="25" name="Text Box 32"/>
          <p:cNvSpPr txBox="1">
            <a:spLocks noChangeArrowheads="1"/>
          </p:cNvSpPr>
          <p:nvPr/>
        </p:nvSpPr>
        <p:spPr bwMode="auto">
          <a:xfrm>
            <a:off x="9723438" y="3048000"/>
            <a:ext cx="1295400" cy="708025"/>
          </a:xfrm>
          <a:prstGeom prst="rect">
            <a:avLst/>
          </a:prstGeom>
          <a:noFill/>
          <a:ln w="9525">
            <a:noFill/>
            <a:miter lim="800000"/>
            <a:headEnd/>
            <a:tailEnd/>
          </a:ln>
        </p:spPr>
        <p:txBody>
          <a:bodyPr>
            <a:spAutoFit/>
          </a:bodyPr>
          <a:lstStyle/>
          <a:p>
            <a:pPr>
              <a:spcBef>
                <a:spcPct val="50000"/>
              </a:spcBef>
            </a:pPr>
            <a:r>
              <a:rPr lang="en-US" sz="2000" dirty="0">
                <a:solidFill>
                  <a:srgbClr val="008000"/>
                </a:solidFill>
                <a:latin typeface="Palatino" pitchFamily="2" charset="77"/>
                <a:ea typeface="Palatino" pitchFamily="2" charset="77"/>
                <a:cs typeface="Calibri"/>
              </a:rPr>
              <a:t>(s, a) is a </a:t>
            </a:r>
            <a:r>
              <a:rPr lang="en-US" sz="2000" i="1" dirty="0">
                <a:solidFill>
                  <a:srgbClr val="008000"/>
                </a:solidFill>
                <a:latin typeface="Palatino" pitchFamily="2" charset="77"/>
                <a:ea typeface="Palatino" pitchFamily="2" charset="77"/>
                <a:cs typeface="Calibri"/>
              </a:rPr>
              <a:t>q-state</a:t>
            </a:r>
          </a:p>
        </p:txBody>
      </p:sp>
    </p:spTree>
    <p:extLst>
      <p:ext uri="{BB962C8B-B14F-4D97-AF65-F5344CB8AC3E}">
        <p14:creationId xmlns:p14="http://schemas.microsoft.com/office/powerpoint/2010/main" val="273105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Gridworld</a:t>
            </a:r>
            <a:r>
              <a:rPr lang="en-US" dirty="0"/>
              <a:t> V* Values</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0.54 PM.png"/>
          <p:cNvPicPr>
            <a:picLocks noChangeAspect="1"/>
          </p:cNvPicPr>
          <p:nvPr/>
        </p:nvPicPr>
        <p:blipFill rotWithShape="1">
          <a:blip r:embed="rId3">
            <a:extLst>
              <a:ext uri="{28A0092B-C50C-407E-A947-70E740481C1C}">
                <a14:useLocalDpi xmlns:a14="http://schemas.microsoft.com/office/drawing/2010/main" val="0"/>
              </a:ext>
            </a:extLst>
          </a:blip>
          <a:srcRect b="16133"/>
          <a:stretch/>
        </p:blipFill>
        <p:spPr>
          <a:xfrm>
            <a:off x="3233330" y="1372194"/>
            <a:ext cx="6215470" cy="4800006"/>
          </a:xfrm>
          <a:prstGeom prst="rect">
            <a:avLst/>
          </a:prstGeom>
        </p:spPr>
      </p:pic>
    </p:spTree>
    <p:extLst>
      <p:ext uri="{BB962C8B-B14F-4D97-AF65-F5344CB8AC3E}">
        <p14:creationId xmlns:p14="http://schemas.microsoft.com/office/powerpoint/2010/main" val="1746891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Gridworld</a:t>
            </a:r>
            <a:r>
              <a:rPr lang="en-US" dirty="0"/>
              <a:t> Q* Values</a:t>
            </a:r>
          </a:p>
        </p:txBody>
      </p:sp>
      <p:sp>
        <p:nvSpPr>
          <p:cNvPr id="6" name="TextBox 5"/>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0.58 PM.png"/>
          <p:cNvPicPr>
            <a:picLocks noChangeAspect="1"/>
          </p:cNvPicPr>
          <p:nvPr/>
        </p:nvPicPr>
        <p:blipFill rotWithShape="1">
          <a:blip r:embed="rId3">
            <a:extLst>
              <a:ext uri="{28A0092B-C50C-407E-A947-70E740481C1C}">
                <a14:useLocalDpi xmlns:a14="http://schemas.microsoft.com/office/drawing/2010/main" val="0"/>
              </a:ext>
            </a:extLst>
          </a:blip>
          <a:srcRect b="16156"/>
          <a:stretch/>
        </p:blipFill>
        <p:spPr>
          <a:xfrm>
            <a:off x="3233282" y="1380530"/>
            <a:ext cx="6215518" cy="4791670"/>
          </a:xfrm>
          <a:prstGeom prst="rect">
            <a:avLst/>
          </a:prstGeom>
        </p:spPr>
      </p:pic>
    </p:spTree>
    <p:extLst>
      <p:ext uri="{BB962C8B-B14F-4D97-AF65-F5344CB8AC3E}">
        <p14:creationId xmlns:p14="http://schemas.microsoft.com/office/powerpoint/2010/main" val="523434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Values of States</a:t>
            </a:r>
          </a:p>
        </p:txBody>
      </p:sp>
      <p:sp>
        <p:nvSpPr>
          <p:cNvPr id="3" name="Content Placeholder 2"/>
          <p:cNvSpPr>
            <a:spLocks noGrp="1"/>
          </p:cNvSpPr>
          <p:nvPr>
            <p:ph idx="1"/>
          </p:nvPr>
        </p:nvSpPr>
        <p:spPr/>
        <p:txBody>
          <a:bodyPr/>
          <a:lstStyle/>
          <a:p>
            <a:r>
              <a:rPr lang="en-US" sz="2800" dirty="0"/>
              <a:t>Recursive definition of value:</a:t>
            </a:r>
          </a:p>
        </p:txBody>
      </p:sp>
      <p:grpSp>
        <p:nvGrpSpPr>
          <p:cNvPr id="27" name="Group 4"/>
          <p:cNvGrpSpPr>
            <a:grpSpLocks/>
          </p:cNvGrpSpPr>
          <p:nvPr/>
        </p:nvGrpSpPr>
        <p:grpSpPr bwMode="auto">
          <a:xfrm>
            <a:off x="8991600" y="2133600"/>
            <a:ext cx="3048000" cy="2754586"/>
            <a:chOff x="2400" y="1401"/>
            <a:chExt cx="1392" cy="1258"/>
          </a:xfrm>
        </p:grpSpPr>
        <p:sp>
          <p:nvSpPr>
            <p:cNvPr id="28"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Palatino" pitchFamily="2" charset="77"/>
                <a:ea typeface="Palatino" pitchFamily="2" charset="77"/>
              </a:endParaRPr>
            </a:p>
          </p:txBody>
        </p:sp>
        <p:grpSp>
          <p:nvGrpSpPr>
            <p:cNvPr id="29" name="Group 6"/>
            <p:cNvGrpSpPr>
              <a:grpSpLocks/>
            </p:cNvGrpSpPr>
            <p:nvPr/>
          </p:nvGrpSpPr>
          <p:grpSpPr bwMode="auto">
            <a:xfrm>
              <a:off x="2529" y="1617"/>
              <a:ext cx="1263" cy="361"/>
              <a:chOff x="1584" y="1680"/>
              <a:chExt cx="2352" cy="336"/>
            </a:xfrm>
          </p:grpSpPr>
          <p:sp>
            <p:nvSpPr>
              <p:cNvPr id="42"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Palatino" pitchFamily="2" charset="77"/>
                  <a:ea typeface="Palatino" pitchFamily="2" charset="77"/>
                </a:endParaRPr>
              </a:p>
            </p:txBody>
          </p:sp>
          <p:sp>
            <p:nvSpPr>
              <p:cNvPr id="43"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Palatino" pitchFamily="2" charset="77"/>
                  <a:ea typeface="Palatino" pitchFamily="2" charset="77"/>
                </a:endParaRPr>
              </a:p>
            </p:txBody>
          </p:sp>
          <p:sp>
            <p:nvSpPr>
              <p:cNvPr id="44"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Palatino" pitchFamily="2" charset="77"/>
                  <a:ea typeface="Palatino" pitchFamily="2" charset="77"/>
                </a:endParaRPr>
              </a:p>
            </p:txBody>
          </p:sp>
          <p:sp>
            <p:nvSpPr>
              <p:cNvPr id="45"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Palatino" pitchFamily="2" charset="77"/>
                  <a:ea typeface="Palatino" pitchFamily="2" charset="77"/>
                </a:endParaRPr>
              </a:p>
            </p:txBody>
          </p:sp>
        </p:grpSp>
        <p:sp>
          <p:nvSpPr>
            <p:cNvPr id="30"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Palatino" pitchFamily="2" charset="77"/>
                <a:ea typeface="Palatino" pitchFamily="2" charset="77"/>
              </a:endParaRPr>
            </a:p>
          </p:txBody>
        </p:sp>
        <p:grpSp>
          <p:nvGrpSpPr>
            <p:cNvPr id="31" name="Group 12"/>
            <p:cNvGrpSpPr>
              <a:grpSpLocks/>
            </p:cNvGrpSpPr>
            <p:nvPr/>
          </p:nvGrpSpPr>
          <p:grpSpPr bwMode="auto">
            <a:xfrm>
              <a:off x="2400" y="2107"/>
              <a:ext cx="1057" cy="386"/>
              <a:chOff x="1536" y="2400"/>
              <a:chExt cx="1584" cy="624"/>
            </a:xfrm>
          </p:grpSpPr>
          <p:sp>
            <p:nvSpPr>
              <p:cNvPr id="38"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Palatino" pitchFamily="2" charset="77"/>
                  <a:ea typeface="Palatino" pitchFamily="2" charset="77"/>
                </a:endParaRPr>
              </a:p>
            </p:txBody>
          </p:sp>
          <p:sp>
            <p:nvSpPr>
              <p:cNvPr id="39"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Palatino" pitchFamily="2" charset="77"/>
                  <a:ea typeface="Palatino" pitchFamily="2" charset="77"/>
                </a:endParaRPr>
              </a:p>
            </p:txBody>
          </p:sp>
          <p:sp>
            <p:nvSpPr>
              <p:cNvPr id="40"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Palatino" pitchFamily="2" charset="77"/>
                  <a:ea typeface="Palatino" pitchFamily="2" charset="77"/>
                </a:endParaRPr>
              </a:p>
            </p:txBody>
          </p:sp>
          <p:sp>
            <p:nvSpPr>
              <p:cNvPr id="41"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Palatino" pitchFamily="2" charset="77"/>
                  <a:ea typeface="Palatino" pitchFamily="2" charset="77"/>
                </a:endParaRPr>
              </a:p>
            </p:txBody>
          </p:sp>
        </p:grpSp>
        <p:sp>
          <p:nvSpPr>
            <p:cNvPr id="32"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Palatino" pitchFamily="2" charset="77"/>
                  <a:ea typeface="Palatino" pitchFamily="2" charset="77"/>
                </a:rPr>
                <a:t>a</a:t>
              </a:r>
            </a:p>
          </p:txBody>
        </p:sp>
        <p:sp>
          <p:nvSpPr>
            <p:cNvPr id="33"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Palatino" pitchFamily="2" charset="77"/>
                  <a:ea typeface="Palatino" pitchFamily="2" charset="77"/>
                </a:rPr>
                <a:t>s</a:t>
              </a:r>
            </a:p>
          </p:txBody>
        </p:sp>
        <p:sp>
          <p:nvSpPr>
            <p:cNvPr id="34"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Palatino" pitchFamily="2" charset="77"/>
                  <a:ea typeface="Palatino" pitchFamily="2" charset="77"/>
                </a:rPr>
                <a:t>s, a</a:t>
              </a:r>
            </a:p>
          </p:txBody>
        </p:sp>
        <p:sp>
          <p:nvSpPr>
            <p:cNvPr id="35"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Palatino" pitchFamily="2" charset="77"/>
                  <a:ea typeface="Palatino" pitchFamily="2" charset="77"/>
                </a:rPr>
                <a:t>s,a,s</a:t>
              </a:r>
              <a:r>
                <a:rPr lang="ja-JP" altLang="en-US" sz="2400">
                  <a:latin typeface="Palatino" pitchFamily="2" charset="77"/>
                </a:rPr>
                <a:t>’</a:t>
              </a:r>
              <a:endParaRPr lang="en-US" sz="2400" dirty="0">
                <a:latin typeface="Palatino" pitchFamily="2" charset="77"/>
                <a:ea typeface="Palatino" pitchFamily="2" charset="77"/>
              </a:endParaRPr>
            </a:p>
          </p:txBody>
        </p:sp>
        <p:sp>
          <p:nvSpPr>
            <p:cNvPr id="36"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Palatino" pitchFamily="2" charset="77"/>
                <a:ea typeface="Palatino" pitchFamily="2" charset="77"/>
              </a:endParaRPr>
            </a:p>
          </p:txBody>
        </p:sp>
        <p:sp>
          <p:nvSpPr>
            <p:cNvPr id="37"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Palatino" pitchFamily="2" charset="77"/>
                  <a:ea typeface="Palatino" pitchFamily="2" charset="77"/>
                </a:rPr>
                <a:t>s</a:t>
              </a:r>
              <a:r>
                <a:rPr lang="ja-JP" altLang="en-US" sz="2400">
                  <a:solidFill>
                    <a:srgbClr val="0000FF"/>
                  </a:solidFill>
                  <a:latin typeface="Palatino" pitchFamily="2" charset="77"/>
                </a:rPr>
                <a:t>’</a:t>
              </a:r>
              <a:endParaRPr lang="en-US" sz="2400" dirty="0">
                <a:solidFill>
                  <a:srgbClr val="0000FF"/>
                </a:solidFill>
                <a:latin typeface="Palatino" pitchFamily="2" charset="77"/>
                <a:ea typeface="Palatino" pitchFamily="2" charset="77"/>
              </a:endParaRPr>
            </a:p>
          </p:txBody>
        </p:sp>
      </p:grpSp>
      <p:pic>
        <p:nvPicPr>
          <p:cNvPr id="4" name="Picture 3"/>
          <p:cNvPicPr>
            <a:picLocks noChangeAspect="1"/>
          </p:cNvPicPr>
          <p:nvPr/>
        </p:nvPicPr>
        <p:blipFill>
          <a:blip r:embed="rId2"/>
          <a:stretch>
            <a:fillRect/>
          </a:stretch>
        </p:blipFill>
        <p:spPr>
          <a:xfrm>
            <a:off x="372241" y="2413604"/>
            <a:ext cx="1587500" cy="482600"/>
          </a:xfrm>
          <a:prstGeom prst="rect">
            <a:avLst/>
          </a:prstGeom>
        </p:spPr>
      </p:pic>
      <p:pic>
        <p:nvPicPr>
          <p:cNvPr id="5" name="Picture 4"/>
          <p:cNvPicPr>
            <a:picLocks noChangeAspect="1"/>
          </p:cNvPicPr>
          <p:nvPr/>
        </p:nvPicPr>
        <p:blipFill>
          <a:blip r:embed="rId3"/>
          <a:stretch>
            <a:fillRect/>
          </a:stretch>
        </p:blipFill>
        <p:spPr>
          <a:xfrm>
            <a:off x="3580305" y="2364608"/>
            <a:ext cx="1498600" cy="482600"/>
          </a:xfrm>
          <a:prstGeom prst="rect">
            <a:avLst/>
          </a:prstGeom>
        </p:spPr>
      </p:pic>
      <p:pic>
        <p:nvPicPr>
          <p:cNvPr id="6" name="Picture 5"/>
          <p:cNvPicPr>
            <a:picLocks noChangeAspect="1"/>
          </p:cNvPicPr>
          <p:nvPr/>
        </p:nvPicPr>
        <p:blipFill>
          <a:blip r:embed="rId4"/>
          <a:stretch>
            <a:fillRect/>
          </a:stretch>
        </p:blipFill>
        <p:spPr>
          <a:xfrm>
            <a:off x="2430737" y="2493797"/>
            <a:ext cx="850900" cy="508000"/>
          </a:xfrm>
          <a:prstGeom prst="rect">
            <a:avLst/>
          </a:prstGeom>
        </p:spPr>
      </p:pic>
      <p:pic>
        <p:nvPicPr>
          <p:cNvPr id="7" name="Picture 6"/>
          <p:cNvPicPr>
            <a:picLocks noChangeAspect="1"/>
          </p:cNvPicPr>
          <p:nvPr/>
        </p:nvPicPr>
        <p:blipFill>
          <a:blip r:embed="rId5"/>
          <a:stretch>
            <a:fillRect/>
          </a:stretch>
        </p:blipFill>
        <p:spPr>
          <a:xfrm>
            <a:off x="372241" y="3662200"/>
            <a:ext cx="2019300" cy="482600"/>
          </a:xfrm>
          <a:prstGeom prst="rect">
            <a:avLst/>
          </a:prstGeom>
        </p:spPr>
      </p:pic>
      <p:pic>
        <p:nvPicPr>
          <p:cNvPr id="8" name="Picture 7"/>
          <p:cNvPicPr>
            <a:picLocks noChangeAspect="1"/>
          </p:cNvPicPr>
          <p:nvPr/>
        </p:nvPicPr>
        <p:blipFill>
          <a:blip r:embed="rId6"/>
          <a:stretch>
            <a:fillRect/>
          </a:stretch>
        </p:blipFill>
        <p:spPr>
          <a:xfrm>
            <a:off x="5031179" y="3643150"/>
            <a:ext cx="1765300" cy="520700"/>
          </a:xfrm>
          <a:prstGeom prst="rect">
            <a:avLst/>
          </a:prstGeom>
        </p:spPr>
      </p:pic>
      <p:pic>
        <p:nvPicPr>
          <p:cNvPr id="9" name="Picture 8"/>
          <p:cNvPicPr>
            <a:picLocks noChangeAspect="1"/>
          </p:cNvPicPr>
          <p:nvPr/>
        </p:nvPicPr>
        <p:blipFill>
          <a:blip r:embed="rId7"/>
          <a:stretch>
            <a:fillRect/>
          </a:stretch>
        </p:blipFill>
        <p:spPr>
          <a:xfrm>
            <a:off x="6863869" y="3719402"/>
            <a:ext cx="330200" cy="330200"/>
          </a:xfrm>
          <a:prstGeom prst="rect">
            <a:avLst/>
          </a:prstGeom>
        </p:spPr>
      </p:pic>
      <p:pic>
        <p:nvPicPr>
          <p:cNvPr id="10" name="Picture 9"/>
          <p:cNvPicPr>
            <a:picLocks noChangeAspect="1"/>
          </p:cNvPicPr>
          <p:nvPr/>
        </p:nvPicPr>
        <p:blipFill>
          <a:blip r:embed="rId8"/>
          <a:stretch>
            <a:fillRect/>
          </a:stretch>
        </p:blipFill>
        <p:spPr>
          <a:xfrm>
            <a:off x="7761666" y="3643150"/>
            <a:ext cx="1206500" cy="520700"/>
          </a:xfrm>
          <a:prstGeom prst="rect">
            <a:avLst/>
          </a:prstGeom>
        </p:spPr>
      </p:pic>
      <p:pic>
        <p:nvPicPr>
          <p:cNvPr id="11" name="Picture 10"/>
          <p:cNvPicPr>
            <a:picLocks noChangeAspect="1"/>
          </p:cNvPicPr>
          <p:nvPr/>
        </p:nvPicPr>
        <p:blipFill>
          <a:blip r:embed="rId9"/>
          <a:stretch>
            <a:fillRect/>
          </a:stretch>
        </p:blipFill>
        <p:spPr>
          <a:xfrm>
            <a:off x="7329226" y="3689185"/>
            <a:ext cx="279400" cy="342900"/>
          </a:xfrm>
          <a:prstGeom prst="rect">
            <a:avLst/>
          </a:prstGeom>
        </p:spPr>
      </p:pic>
      <p:pic>
        <p:nvPicPr>
          <p:cNvPr id="12" name="Picture 11"/>
          <p:cNvPicPr>
            <a:picLocks noChangeAspect="1"/>
          </p:cNvPicPr>
          <p:nvPr/>
        </p:nvPicPr>
        <p:blipFill>
          <a:blip r:embed="rId10"/>
          <a:stretch>
            <a:fillRect/>
          </a:stretch>
        </p:blipFill>
        <p:spPr>
          <a:xfrm>
            <a:off x="4849301" y="3619751"/>
            <a:ext cx="76200" cy="482600"/>
          </a:xfrm>
          <a:prstGeom prst="rect">
            <a:avLst/>
          </a:prstGeom>
        </p:spPr>
      </p:pic>
      <p:pic>
        <p:nvPicPr>
          <p:cNvPr id="13" name="Picture 12"/>
          <p:cNvPicPr>
            <a:picLocks noChangeAspect="1"/>
          </p:cNvPicPr>
          <p:nvPr/>
        </p:nvPicPr>
        <p:blipFill>
          <a:blip r:embed="rId11"/>
          <a:stretch>
            <a:fillRect/>
          </a:stretch>
        </p:blipFill>
        <p:spPr>
          <a:xfrm>
            <a:off x="9067800" y="3619751"/>
            <a:ext cx="76200" cy="482600"/>
          </a:xfrm>
          <a:prstGeom prst="rect">
            <a:avLst/>
          </a:prstGeom>
        </p:spPr>
      </p:pic>
      <p:pic>
        <p:nvPicPr>
          <p:cNvPr id="14" name="Picture 13"/>
          <p:cNvPicPr>
            <a:picLocks noChangeAspect="1"/>
          </p:cNvPicPr>
          <p:nvPr/>
        </p:nvPicPr>
        <p:blipFill>
          <a:blip r:embed="rId12"/>
          <a:stretch>
            <a:fillRect/>
          </a:stretch>
        </p:blipFill>
        <p:spPr>
          <a:xfrm>
            <a:off x="2423281" y="3581400"/>
            <a:ext cx="2324100" cy="927100"/>
          </a:xfrm>
          <a:prstGeom prst="rect">
            <a:avLst/>
          </a:prstGeom>
        </p:spPr>
      </p:pic>
      <p:pic>
        <p:nvPicPr>
          <p:cNvPr id="16" name="Picture 15"/>
          <p:cNvPicPr>
            <a:picLocks noChangeAspect="1"/>
          </p:cNvPicPr>
          <p:nvPr/>
        </p:nvPicPr>
        <p:blipFill>
          <a:blip r:embed="rId13"/>
          <a:stretch>
            <a:fillRect/>
          </a:stretch>
        </p:blipFill>
        <p:spPr>
          <a:xfrm>
            <a:off x="312927" y="5276494"/>
            <a:ext cx="9245600" cy="927100"/>
          </a:xfrm>
          <a:prstGeom prst="rect">
            <a:avLst/>
          </a:prstGeom>
        </p:spPr>
      </p:pic>
    </p:spTree>
    <p:extLst>
      <p:ext uri="{BB962C8B-B14F-4D97-AF65-F5344CB8AC3E}">
        <p14:creationId xmlns:p14="http://schemas.microsoft.com/office/powerpoint/2010/main" val="783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Time-Limited Values</a:t>
            </a:r>
          </a:p>
        </p:txBody>
      </p:sp>
      <p:sp>
        <p:nvSpPr>
          <p:cNvPr id="3" name="Content Placeholder 2"/>
          <p:cNvSpPr>
            <a:spLocks noGrp="1"/>
          </p:cNvSpPr>
          <p:nvPr>
            <p:ph idx="1"/>
          </p:nvPr>
        </p:nvSpPr>
        <p:spPr>
          <a:xfrm>
            <a:off x="406400" y="1397001"/>
            <a:ext cx="7823200" cy="4729164"/>
          </a:xfrm>
        </p:spPr>
        <p:txBody>
          <a:bodyPr/>
          <a:lstStyle/>
          <a:p>
            <a:r>
              <a:rPr lang="en-US" sz="2400" dirty="0"/>
              <a:t>Key idea: time-limited values</a:t>
            </a:r>
          </a:p>
          <a:p>
            <a:pPr lvl="4"/>
            <a:endParaRPr lang="en-US" sz="1200" dirty="0"/>
          </a:p>
          <a:p>
            <a:r>
              <a:rPr lang="en-US" sz="2400" dirty="0"/>
              <a:t>Define </a:t>
            </a:r>
            <a:r>
              <a:rPr lang="en-US" sz="2400" dirty="0" err="1"/>
              <a:t>V</a:t>
            </a:r>
            <a:r>
              <a:rPr lang="en-US" sz="2400" baseline="-25000" dirty="0" err="1"/>
              <a:t>k</a:t>
            </a:r>
            <a:r>
              <a:rPr lang="en-US" sz="2400" dirty="0"/>
              <a:t>(s) to be the optimal value of s if the game ends in k more time steps</a:t>
            </a:r>
          </a:p>
          <a:p>
            <a:pPr lvl="1"/>
            <a:r>
              <a:rPr lang="en-US" sz="2000" dirty="0"/>
              <a:t>Equivalently, it’s what a depth-k </a:t>
            </a:r>
            <a:r>
              <a:rPr lang="en-US" sz="2000" dirty="0" err="1"/>
              <a:t>expectimax</a:t>
            </a:r>
            <a:r>
              <a:rPr lang="en-US" sz="2000" dirty="0"/>
              <a:t> would give from s</a:t>
            </a:r>
          </a:p>
          <a:p>
            <a:endParaRPr lang="en-US"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29020" y="1264178"/>
            <a:ext cx="2248579" cy="2164822"/>
          </a:xfrm>
          <a:prstGeom prst="rect">
            <a:avLst/>
          </a:prstGeom>
          <a:noFill/>
        </p:spPr>
      </p:pic>
      <p:sp>
        <p:nvSpPr>
          <p:cNvPr id="5" name="Text Box 28"/>
          <p:cNvSpPr txBox="1">
            <a:spLocks noChangeArrowheads="1"/>
          </p:cNvSpPr>
          <p:nvPr/>
        </p:nvSpPr>
        <p:spPr bwMode="auto">
          <a:xfrm>
            <a:off x="7696200" y="6488112"/>
            <a:ext cx="44958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Palatino" pitchFamily="2" charset="77"/>
                <a:ea typeface="Palatino" pitchFamily="2" charset="77"/>
              </a:rPr>
              <a:t>[Demo – time-limited values (L8D4)]</a:t>
            </a:r>
          </a:p>
        </p:txBody>
      </p:sp>
      <p:grpSp>
        <p:nvGrpSpPr>
          <p:cNvPr id="7" name="Group 6"/>
          <p:cNvGrpSpPr/>
          <p:nvPr/>
        </p:nvGrpSpPr>
        <p:grpSpPr>
          <a:xfrm>
            <a:off x="1524350" y="3962400"/>
            <a:ext cx="4492280" cy="1731062"/>
            <a:chOff x="460604" y="1295400"/>
            <a:chExt cx="11348754" cy="4373146"/>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43362" y="1295400"/>
              <a:ext cx="928190" cy="610286"/>
            </a:xfrm>
            <a:prstGeom prst="rect">
              <a:avLst/>
            </a:prstGeom>
            <a:noFill/>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654641" y="3124199"/>
              <a:ext cx="1014612" cy="639346"/>
            </a:xfrm>
            <a:prstGeom prst="rect">
              <a:avLst/>
            </a:prstGeom>
            <a:noFill/>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824561" y="4941331"/>
              <a:ext cx="984797" cy="697468"/>
            </a:xfrm>
            <a:prstGeom prst="rect">
              <a:avLst/>
            </a:prstGeom>
            <a:noFill/>
          </p:spPr>
        </p:pic>
        <p:sp>
          <p:nvSpPr>
            <p:cNvPr id="11" name="Oval 10"/>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2"/>
              <a:endCxn id="12"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1"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66005" y="3124199"/>
              <a:ext cx="928190" cy="610286"/>
            </a:xfrm>
            <a:prstGeom prst="rect">
              <a:avLst/>
            </a:prstGeom>
            <a:noFill/>
          </p:spPr>
        </p:pic>
        <p:cxnSp>
          <p:nvCxnSpPr>
            <p:cNvPr id="16" name="Straight Arrow Connector 15"/>
            <p:cNvCxnSpPr>
              <a:stCxn id="12" idx="4"/>
              <a:endCxn id="15"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9"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51204" y="3123514"/>
              <a:ext cx="928190" cy="610286"/>
            </a:xfrm>
            <a:prstGeom prst="rect">
              <a:avLst/>
            </a:prstGeom>
            <a:noFill/>
          </p:spPr>
        </p:pic>
        <p:cxnSp>
          <p:nvCxnSpPr>
            <p:cNvPr id="19" name="Straight Arrow Connector 18"/>
            <p:cNvCxnSpPr>
              <a:stCxn id="11" idx="4"/>
              <a:endCxn id="18"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72842" y="5029200"/>
              <a:ext cx="1014612" cy="639346"/>
            </a:xfrm>
            <a:prstGeom prst="rect">
              <a:avLst/>
            </a:prstGeom>
            <a:noFill/>
          </p:spPr>
        </p:pic>
        <p:sp>
          <p:nvSpPr>
            <p:cNvPr id="21" name="Oval 20"/>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8" idx="2"/>
              <a:endCxn id="22"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a:endCxn id="21"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60805" y="5029200"/>
              <a:ext cx="928190" cy="610286"/>
            </a:xfrm>
            <a:prstGeom prst="rect">
              <a:avLst/>
            </a:prstGeom>
            <a:noFill/>
          </p:spPr>
        </p:pic>
        <p:cxnSp>
          <p:nvCxnSpPr>
            <p:cNvPr id="26" name="Straight Arrow Connector 25"/>
            <p:cNvCxnSpPr>
              <a:stCxn id="22" idx="4"/>
              <a:endCxn id="25"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4"/>
              <a:endCxn id="20"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0604" y="5027831"/>
              <a:ext cx="928190" cy="610286"/>
            </a:xfrm>
            <a:prstGeom prst="rect">
              <a:avLst/>
            </a:prstGeom>
            <a:noFill/>
          </p:spPr>
        </p:pic>
        <p:cxnSp>
          <p:nvCxnSpPr>
            <p:cNvPr id="29" name="Straight Arrow Connector 28"/>
            <p:cNvCxnSpPr>
              <a:stCxn id="21" idx="4"/>
              <a:endCxn id="28"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endCxn id="30"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59846" y="5027831"/>
              <a:ext cx="928190" cy="610286"/>
            </a:xfrm>
            <a:prstGeom prst="rect">
              <a:avLst/>
            </a:prstGeom>
            <a:noFill/>
          </p:spPr>
        </p:pic>
        <p:cxnSp>
          <p:nvCxnSpPr>
            <p:cNvPr id="33" name="Straight Arrow Connector 32"/>
            <p:cNvCxnSpPr>
              <a:stCxn id="30" idx="4"/>
              <a:endCxn id="32"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987643" y="5029200"/>
              <a:ext cx="1014612" cy="639346"/>
            </a:xfrm>
            <a:prstGeom prst="rect">
              <a:avLst/>
            </a:prstGeom>
            <a:noFill/>
          </p:spPr>
        </p:pic>
        <p:sp>
          <p:nvSpPr>
            <p:cNvPr id="35" name="Oval 3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15" idx="2"/>
              <a:endCxn id="3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75604" y="5029200"/>
              <a:ext cx="928190" cy="610286"/>
            </a:xfrm>
            <a:prstGeom prst="rect">
              <a:avLst/>
            </a:prstGeom>
            <a:noFill/>
          </p:spPr>
        </p:pic>
        <p:cxnSp>
          <p:nvCxnSpPr>
            <p:cNvPr id="38" name="Straight Arrow Connector 37"/>
            <p:cNvCxnSpPr>
              <a:stCxn id="35" idx="4"/>
              <a:endCxn id="3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5" idx="4"/>
              <a:endCxn id="3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045042" y="5028516"/>
              <a:ext cx="1014612" cy="639346"/>
            </a:xfrm>
            <a:prstGeom prst="rect">
              <a:avLst/>
            </a:prstGeom>
            <a:noFill/>
          </p:spPr>
        </p:pic>
        <p:sp>
          <p:nvSpPr>
            <p:cNvPr id="41" name="Oval 40"/>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9" idx="2"/>
              <a:endCxn id="41"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33005" y="5028516"/>
              <a:ext cx="928190" cy="610286"/>
            </a:xfrm>
            <a:prstGeom prst="rect">
              <a:avLst/>
            </a:prstGeom>
            <a:noFill/>
          </p:spPr>
        </p:pic>
        <p:cxnSp>
          <p:nvCxnSpPr>
            <p:cNvPr id="44" name="Straight Arrow Connector 43"/>
            <p:cNvCxnSpPr>
              <a:stCxn id="41" idx="4"/>
              <a:endCxn id="43"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4"/>
              <a:endCxn id="40"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stCxn id="9" idx="2"/>
              <a:endCxn id="46"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49" name="Right Arrow 48"/>
          <p:cNvSpPr/>
          <p:nvPr/>
        </p:nvSpPr>
        <p:spPr>
          <a:xfrm>
            <a:off x="6629400" y="4343400"/>
            <a:ext cx="990600" cy="9144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8229600" y="4267200"/>
            <a:ext cx="2057400" cy="1447800"/>
          </a:xfrm>
          <a:prstGeom prst="triangle">
            <a:avLst/>
          </a:prstGeom>
          <a:solidFill>
            <a:srgbClr val="8FAA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TP_tmp.png"/>
          <p:cNvPicPr>
            <a:picLocks noChangeAspect="1"/>
          </p:cNvPicPr>
          <p:nvPr>
            <p:custDataLst>
              <p:tags r:id="rId1"/>
            </p:custDataLst>
          </p:nvPr>
        </p:nvPicPr>
        <p:blipFill>
          <a:blip r:embed="rId8" cstate="print"/>
          <a:stretch>
            <a:fillRect/>
          </a:stretch>
        </p:blipFill>
        <p:spPr>
          <a:xfrm>
            <a:off x="8763000" y="3962400"/>
            <a:ext cx="864110" cy="278892"/>
          </a:xfrm>
          <a:prstGeom prst="rect">
            <a:avLst/>
          </a:prstGeom>
        </p:spPr>
      </p:pic>
      <p:pic>
        <p:nvPicPr>
          <p:cNvPr id="5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144350" y="3962400"/>
            <a:ext cx="367414" cy="241575"/>
          </a:xfrm>
          <a:prstGeom prst="rect">
            <a:avLst/>
          </a:prstGeom>
          <a:noFill/>
        </p:spPr>
      </p:pic>
    </p:spTree>
    <p:extLst>
      <p:ext uri="{BB962C8B-B14F-4D97-AF65-F5344CB8AC3E}">
        <p14:creationId xmlns:p14="http://schemas.microsoft.com/office/powerpoint/2010/main" val="17341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791" y="1143000"/>
            <a:ext cx="6206418" cy="5715000"/>
          </a:xfrm>
          <a:prstGeom prst="rect">
            <a:avLst/>
          </a:prstGeom>
        </p:spPr>
      </p:pic>
    </p:spTree>
    <p:extLst>
      <p:ext uri="{BB962C8B-B14F-4D97-AF65-F5344CB8AC3E}">
        <p14:creationId xmlns:p14="http://schemas.microsoft.com/office/powerpoint/2010/main" val="1028582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545" y="1143000"/>
            <a:ext cx="6176910" cy="5715000"/>
          </a:xfrm>
          <a:prstGeom prst="rect">
            <a:avLst/>
          </a:prstGeom>
        </p:spPr>
      </p:pic>
    </p:spTree>
    <p:extLst>
      <p:ext uri="{BB962C8B-B14F-4D97-AF65-F5344CB8AC3E}">
        <p14:creationId xmlns:p14="http://schemas.microsoft.com/office/powerpoint/2010/main" val="1905412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k=2</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400" y="1143000"/>
            <a:ext cx="6207201" cy="5715000"/>
          </a:xfrm>
          <a:prstGeom prst="rect">
            <a:avLst/>
          </a:prstGeom>
        </p:spPr>
      </p:pic>
    </p:spTree>
    <p:extLst>
      <p:ext uri="{BB962C8B-B14F-4D97-AF65-F5344CB8AC3E}">
        <p14:creationId xmlns:p14="http://schemas.microsoft.com/office/powerpoint/2010/main" val="525107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Online Media 1" descr="GAE-demo-short-v2">
            <a:hlinkClick r:id="" action="ppaction://media"/>
            <a:extLst>
              <a:ext uri="{FF2B5EF4-FFF2-40B4-BE49-F238E27FC236}">
                <a16:creationId xmlns:a16="http://schemas.microsoft.com/office/drawing/2014/main" id="{E5553B55-43C2-8445-8594-964CA52B03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0109" y="1189490"/>
            <a:ext cx="6540315" cy="4868901"/>
          </a:xfrm>
          <a:prstGeom prst="rect">
            <a:avLst/>
          </a:prstGeom>
        </p:spPr>
      </p:pic>
      <p:sp>
        <p:nvSpPr>
          <p:cNvPr id="43" name="TextBox 42">
            <a:extLst>
              <a:ext uri="{FF2B5EF4-FFF2-40B4-BE49-F238E27FC236}">
                <a16:creationId xmlns:a16="http://schemas.microsoft.com/office/drawing/2014/main" id="{5FC3E6CC-2DA7-EE4E-A101-9985CBEB24D8}"/>
              </a:ext>
            </a:extLst>
          </p:cNvPr>
          <p:cNvSpPr txBox="1"/>
          <p:nvPr/>
        </p:nvSpPr>
        <p:spPr>
          <a:xfrm>
            <a:off x="4775201" y="6358880"/>
            <a:ext cx="6869358" cy="451300"/>
          </a:xfrm>
          <a:prstGeom prst="rect">
            <a:avLst/>
          </a:prstGeom>
          <a:noFill/>
        </p:spPr>
        <p:txBody>
          <a:bodyPr wrap="none" lIns="121877" tIns="60939" rIns="121877" bIns="60939" rtlCol="0">
            <a:spAutoFit/>
          </a:bodyPr>
          <a:lstStyle/>
          <a:p>
            <a:r>
              <a:rPr lang="en-US" sz="2133">
                <a:latin typeface="Palatino" pitchFamily="2" charset="77"/>
                <a:ea typeface="Palatino" pitchFamily="2" charset="77"/>
                <a:cs typeface="Calibri"/>
              </a:rPr>
              <a:t>[Schulman, Moritz, Levine, Jordan, Abbeel, ICLR 2016]</a:t>
            </a:r>
          </a:p>
        </p:txBody>
      </p:sp>
      <p:cxnSp>
        <p:nvCxnSpPr>
          <p:cNvPr id="17" name="Straight Connector 16">
            <a:extLst>
              <a:ext uri="{FF2B5EF4-FFF2-40B4-BE49-F238E27FC236}">
                <a16:creationId xmlns:a16="http://schemas.microsoft.com/office/drawing/2014/main" id="{27BAB3E3-FA50-F445-9668-DDCDEFA66FBC}"/>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EACDAA04-21D7-5446-B05C-6B1FB11C30AC}"/>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25" name="TextBox 24">
            <a:extLst>
              <a:ext uri="{FF2B5EF4-FFF2-40B4-BE49-F238E27FC236}">
                <a16:creationId xmlns:a16="http://schemas.microsoft.com/office/drawing/2014/main" id="{D6F10E1D-99D8-4145-91A8-D5A526566C09}"/>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6" name="TextBox 25">
            <a:extLst>
              <a:ext uri="{FF2B5EF4-FFF2-40B4-BE49-F238E27FC236}">
                <a16:creationId xmlns:a16="http://schemas.microsoft.com/office/drawing/2014/main" id="{A70D8C1F-23D8-FD4E-A9C7-B4897EE2D97D}"/>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7" name="TextBox 26">
            <a:extLst>
              <a:ext uri="{FF2B5EF4-FFF2-40B4-BE49-F238E27FC236}">
                <a16:creationId xmlns:a16="http://schemas.microsoft.com/office/drawing/2014/main" id="{06778CD3-A2C6-6B4D-A906-3130CF0CEC75}"/>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8" name="TextBox 27">
            <a:extLst>
              <a:ext uri="{FF2B5EF4-FFF2-40B4-BE49-F238E27FC236}">
                <a16:creationId xmlns:a16="http://schemas.microsoft.com/office/drawing/2014/main" id="{0C6DF0DD-ED9D-F548-8510-2C184C36039D}"/>
              </a:ext>
            </a:extLst>
          </p:cNvPr>
          <p:cNvSpPr txBox="1"/>
          <p:nvPr/>
        </p:nvSpPr>
        <p:spPr>
          <a:xfrm>
            <a:off x="167218" y="36262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2016</a:t>
            </a:r>
          </a:p>
        </p:txBody>
      </p:sp>
      <p:sp>
        <p:nvSpPr>
          <p:cNvPr id="29" name="TextBox 28">
            <a:extLst>
              <a:ext uri="{FF2B5EF4-FFF2-40B4-BE49-F238E27FC236}">
                <a16:creationId xmlns:a16="http://schemas.microsoft.com/office/drawing/2014/main" id="{98E5A4EC-A579-3843-8A74-586D60C46C32}"/>
              </a:ext>
            </a:extLst>
          </p:cNvPr>
          <p:cNvSpPr txBox="1"/>
          <p:nvPr/>
        </p:nvSpPr>
        <p:spPr>
          <a:xfrm>
            <a:off x="1016000" y="3626247"/>
            <a:ext cx="2973891" cy="584775"/>
          </a:xfrm>
          <a:prstGeom prst="rect">
            <a:avLst/>
          </a:prstGeom>
          <a:noFill/>
        </p:spPr>
        <p:txBody>
          <a:bodyPr wrap="none" rtlCol="0">
            <a:spAutoFit/>
          </a:bodyPr>
          <a:lstStyle/>
          <a:p>
            <a:r>
              <a:rPr lang="en-US" sz="1600" b="1">
                <a:latin typeface="Palatino" pitchFamily="2" charset="77"/>
                <a:ea typeface="Palatino" pitchFamily="2" charset="77"/>
                <a:cs typeface="Calibri"/>
              </a:rPr>
              <a:t>3D locomotion (TRPO+GAE)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[Berkeley]</a:t>
            </a:r>
          </a:p>
        </p:txBody>
      </p:sp>
      <p:sp>
        <p:nvSpPr>
          <p:cNvPr id="14" name="Title 1">
            <a:extLst>
              <a:ext uri="{FF2B5EF4-FFF2-40B4-BE49-F238E27FC236}">
                <a16:creationId xmlns:a16="http://schemas.microsoft.com/office/drawing/2014/main" id="{21E27CAB-1AFA-CB40-8514-E3311007C391}"/>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725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k=3</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179" y="1143000"/>
            <a:ext cx="6177643" cy="5715000"/>
          </a:xfrm>
          <a:prstGeom prst="rect">
            <a:avLst/>
          </a:prstGeom>
        </p:spPr>
      </p:pic>
    </p:spTree>
    <p:extLst>
      <p:ext uri="{BB962C8B-B14F-4D97-AF65-F5344CB8AC3E}">
        <p14:creationId xmlns:p14="http://schemas.microsoft.com/office/powerpoint/2010/main" val="184304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k=4</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57098"/>
            <a:ext cx="6172200" cy="5700901"/>
          </a:xfrm>
          <a:prstGeom prst="rect">
            <a:avLst/>
          </a:prstGeom>
        </p:spPr>
      </p:pic>
    </p:spTree>
    <p:extLst>
      <p:ext uri="{BB962C8B-B14F-4D97-AF65-F5344CB8AC3E}">
        <p14:creationId xmlns:p14="http://schemas.microsoft.com/office/powerpoint/2010/main" val="1240596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k=5</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644" y="1143000"/>
            <a:ext cx="6186713" cy="5714999"/>
          </a:xfrm>
          <a:prstGeom prst="rect">
            <a:avLst/>
          </a:prstGeom>
        </p:spPr>
      </p:pic>
    </p:spTree>
    <p:extLst>
      <p:ext uri="{BB962C8B-B14F-4D97-AF65-F5344CB8AC3E}">
        <p14:creationId xmlns:p14="http://schemas.microsoft.com/office/powerpoint/2010/main" val="548095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k=6</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2" y="1173166"/>
            <a:ext cx="6154057" cy="5684833"/>
          </a:xfrm>
          <a:prstGeom prst="rect">
            <a:avLst/>
          </a:prstGeom>
        </p:spPr>
      </p:pic>
    </p:spTree>
    <p:extLst>
      <p:ext uri="{BB962C8B-B14F-4D97-AF65-F5344CB8AC3E}">
        <p14:creationId xmlns:p14="http://schemas.microsoft.com/office/powerpoint/2010/main" val="235772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k=7</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48034"/>
            <a:ext cx="6172200" cy="5709965"/>
          </a:xfrm>
          <a:prstGeom prst="rect">
            <a:avLst/>
          </a:prstGeom>
        </p:spPr>
      </p:pic>
    </p:spTree>
    <p:extLst>
      <p:ext uri="{BB962C8B-B14F-4D97-AF65-F5344CB8AC3E}">
        <p14:creationId xmlns:p14="http://schemas.microsoft.com/office/powerpoint/2010/main" val="802253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k=8</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75224"/>
            <a:ext cx="6172200" cy="5682775"/>
          </a:xfrm>
          <a:prstGeom prst="rect">
            <a:avLst/>
          </a:prstGeom>
        </p:spPr>
      </p:pic>
    </p:spTree>
    <p:extLst>
      <p:ext uri="{BB962C8B-B14F-4D97-AF65-F5344CB8AC3E}">
        <p14:creationId xmlns:p14="http://schemas.microsoft.com/office/powerpoint/2010/main" val="716176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k=9</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198" y="1157224"/>
            <a:ext cx="6179605" cy="5700776"/>
          </a:xfrm>
          <a:prstGeom prst="rect">
            <a:avLst/>
          </a:prstGeom>
        </p:spPr>
      </p:pic>
    </p:spTree>
    <p:extLst>
      <p:ext uri="{BB962C8B-B14F-4D97-AF65-F5344CB8AC3E}">
        <p14:creationId xmlns:p14="http://schemas.microsoft.com/office/powerpoint/2010/main" val="18093390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25" y="1143000"/>
            <a:ext cx="6196550" cy="5715000"/>
          </a:xfrm>
          <a:prstGeom prst="rect">
            <a:avLst/>
          </a:prstGeom>
        </p:spPr>
      </p:pic>
    </p:spTree>
    <p:extLst>
      <p:ext uri="{BB962C8B-B14F-4D97-AF65-F5344CB8AC3E}">
        <p14:creationId xmlns:p14="http://schemas.microsoft.com/office/powerpoint/2010/main" val="859747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k=11</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38306"/>
            <a:ext cx="6172200" cy="5719693"/>
          </a:xfrm>
          <a:prstGeom prst="rect">
            <a:avLst/>
          </a:prstGeom>
        </p:spPr>
      </p:pic>
    </p:spTree>
    <p:extLst>
      <p:ext uri="{BB962C8B-B14F-4D97-AF65-F5344CB8AC3E}">
        <p14:creationId xmlns:p14="http://schemas.microsoft.com/office/powerpoint/2010/main" val="1306531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k=12</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25" y="1143000"/>
            <a:ext cx="6196550" cy="5715000"/>
          </a:xfrm>
          <a:prstGeom prst="rect">
            <a:avLst/>
          </a:prstGeom>
        </p:spPr>
      </p:pic>
    </p:spTree>
    <p:extLst>
      <p:ext uri="{BB962C8B-B14F-4D97-AF65-F5344CB8AC3E}">
        <p14:creationId xmlns:p14="http://schemas.microsoft.com/office/powerpoint/2010/main" val="1670276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hape_cube_learning.mp4">
            <a:hlinkClick r:id="" action="ppaction://media"/>
            <a:extLst>
              <a:ext uri="{FF2B5EF4-FFF2-40B4-BE49-F238E27FC236}">
                <a16:creationId xmlns:a16="http://schemas.microsoft.com/office/drawing/2014/main" id="{09F2B81A-8B24-074E-93AB-618919988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8592" y="1175677"/>
            <a:ext cx="7823200" cy="4346223"/>
          </a:xfrm>
          <a:prstGeom prst="rect">
            <a:avLst/>
          </a:prstGeom>
        </p:spPr>
      </p:pic>
      <p:sp>
        <p:nvSpPr>
          <p:cNvPr id="43" name="TextBox 42">
            <a:extLst>
              <a:ext uri="{FF2B5EF4-FFF2-40B4-BE49-F238E27FC236}">
                <a16:creationId xmlns:a16="http://schemas.microsoft.com/office/drawing/2014/main" id="{9B13736D-0512-3B40-BF54-9A1E42A79812}"/>
              </a:ext>
            </a:extLst>
          </p:cNvPr>
          <p:cNvSpPr txBox="1"/>
          <p:nvPr/>
        </p:nvSpPr>
        <p:spPr>
          <a:xfrm>
            <a:off x="5357098" y="5808575"/>
            <a:ext cx="5126191" cy="410391"/>
          </a:xfrm>
          <a:prstGeom prst="rect">
            <a:avLst/>
          </a:prstGeom>
          <a:noFill/>
        </p:spPr>
        <p:txBody>
          <a:bodyPr wrap="square" lIns="121877" tIns="60939" rIns="121877" bIns="60939" rtlCol="0">
            <a:spAutoFit/>
          </a:bodyPr>
          <a:lstStyle/>
          <a:p>
            <a:pPr algn="ctr"/>
            <a:r>
              <a:rPr lang="en-US" sz="1867">
                <a:latin typeface="Palatino" pitchFamily="2" charset="77"/>
                <a:ea typeface="Palatino" pitchFamily="2" charset="77"/>
                <a:cs typeface="Calibri"/>
              </a:rPr>
              <a:t>[Levine*, Finn*, Darrell, Abbeel, JMLR 2016]</a:t>
            </a:r>
          </a:p>
        </p:txBody>
      </p:sp>
      <p:cxnSp>
        <p:nvCxnSpPr>
          <p:cNvPr id="17" name="Straight Connector 16">
            <a:extLst>
              <a:ext uri="{FF2B5EF4-FFF2-40B4-BE49-F238E27FC236}">
                <a16:creationId xmlns:a16="http://schemas.microsoft.com/office/drawing/2014/main" id="{4465C015-C2D1-9343-B7F8-CE8D6C9D1CFD}"/>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2ECA953C-5A0E-5840-B88E-933608B60C2C}"/>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27" name="TextBox 26">
            <a:extLst>
              <a:ext uri="{FF2B5EF4-FFF2-40B4-BE49-F238E27FC236}">
                <a16:creationId xmlns:a16="http://schemas.microsoft.com/office/drawing/2014/main" id="{1DAECE3D-7420-5248-A58E-6C94CD5B2618}"/>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8" name="TextBox 27">
            <a:extLst>
              <a:ext uri="{FF2B5EF4-FFF2-40B4-BE49-F238E27FC236}">
                <a16:creationId xmlns:a16="http://schemas.microsoft.com/office/drawing/2014/main" id="{4D2CEC7C-E6FB-F343-BB37-A0C00D2073E7}"/>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9" name="TextBox 28">
            <a:extLst>
              <a:ext uri="{FF2B5EF4-FFF2-40B4-BE49-F238E27FC236}">
                <a16:creationId xmlns:a16="http://schemas.microsoft.com/office/drawing/2014/main" id="{1C87BE99-D1A2-924E-AAA1-5EFE8C432E5D}"/>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30" name="TextBox 29">
            <a:extLst>
              <a:ext uri="{FF2B5EF4-FFF2-40B4-BE49-F238E27FC236}">
                <a16:creationId xmlns:a16="http://schemas.microsoft.com/office/drawing/2014/main" id="{C4AD1A20-5513-1349-8607-766C390E5A33}"/>
              </a:ext>
            </a:extLst>
          </p:cNvPr>
          <p:cNvSpPr txBox="1"/>
          <p:nvPr/>
        </p:nvSpPr>
        <p:spPr>
          <a:xfrm>
            <a:off x="167218" y="36262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31" name="TextBox 30">
            <a:extLst>
              <a:ext uri="{FF2B5EF4-FFF2-40B4-BE49-F238E27FC236}">
                <a16:creationId xmlns:a16="http://schemas.microsoft.com/office/drawing/2014/main" id="{51B43A35-3A42-FA4C-B458-88D3BF11AA7B}"/>
              </a:ext>
            </a:extLst>
          </p:cNvPr>
          <p:cNvSpPr txBox="1"/>
          <p:nvPr/>
        </p:nvSpPr>
        <p:spPr>
          <a:xfrm>
            <a:off x="1016000" y="3626247"/>
            <a:ext cx="2880917" cy="584775"/>
          </a:xfrm>
          <a:prstGeom prst="rect">
            <a:avLst/>
          </a:prstGeom>
          <a:noFill/>
        </p:spPr>
        <p:txBody>
          <a:bodyPr wrap="none" rtlCol="0">
            <a:spAutoFit/>
          </a:bodyPr>
          <a:lstStyle/>
          <a:p>
            <a:r>
              <a:rPr lang="en-US" sz="1600">
                <a:latin typeface="Palatino" pitchFamily="2" charset="77"/>
                <a:ea typeface="Palatino" pitchFamily="2" charset="77"/>
                <a:cs typeface="Calibri"/>
              </a:rPr>
              <a:t>3D locomotion (TRPO+GAE)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[Berkeley]</a:t>
            </a:r>
          </a:p>
        </p:txBody>
      </p:sp>
      <p:sp>
        <p:nvSpPr>
          <p:cNvPr id="32" name="TextBox 31">
            <a:extLst>
              <a:ext uri="{FF2B5EF4-FFF2-40B4-BE49-F238E27FC236}">
                <a16:creationId xmlns:a16="http://schemas.microsoft.com/office/drawing/2014/main" id="{64F61CA3-9BC4-8C4C-B335-0B8369A2D3BE}"/>
              </a:ext>
            </a:extLst>
          </p:cNvPr>
          <p:cNvSpPr txBox="1"/>
          <p:nvPr/>
        </p:nvSpPr>
        <p:spPr>
          <a:xfrm>
            <a:off x="178189" y="48454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2016</a:t>
            </a:r>
          </a:p>
        </p:txBody>
      </p:sp>
      <p:sp>
        <p:nvSpPr>
          <p:cNvPr id="33" name="TextBox 32">
            <a:extLst>
              <a:ext uri="{FF2B5EF4-FFF2-40B4-BE49-F238E27FC236}">
                <a16:creationId xmlns:a16="http://schemas.microsoft.com/office/drawing/2014/main" id="{FFE503E9-0955-8E4F-A4B4-31758B98272E}"/>
              </a:ext>
            </a:extLst>
          </p:cNvPr>
          <p:cNvSpPr txBox="1"/>
          <p:nvPr/>
        </p:nvSpPr>
        <p:spPr>
          <a:xfrm>
            <a:off x="1019064" y="4845447"/>
            <a:ext cx="3171933" cy="584775"/>
          </a:xfrm>
          <a:prstGeom prst="rect">
            <a:avLst/>
          </a:prstGeom>
          <a:noFill/>
        </p:spPr>
        <p:txBody>
          <a:bodyPr wrap="square" rtlCol="0">
            <a:spAutoFit/>
          </a:bodyPr>
          <a:lstStyle/>
          <a:p>
            <a:r>
              <a:rPr lang="en-US" sz="1600" b="1" dirty="0">
                <a:latin typeface="Palatino" pitchFamily="2" charset="77"/>
                <a:ea typeface="Palatino" pitchFamily="2" charset="77"/>
                <a:cs typeface="Calibri"/>
              </a:rPr>
              <a:t>Real Robot Manipulation (GPS) [Berkeley]</a:t>
            </a:r>
          </a:p>
        </p:txBody>
      </p:sp>
      <p:sp>
        <p:nvSpPr>
          <p:cNvPr id="16" name="Title 1">
            <a:extLst>
              <a:ext uri="{FF2B5EF4-FFF2-40B4-BE49-F238E27FC236}">
                <a16:creationId xmlns:a16="http://schemas.microsoft.com/office/drawing/2014/main" id="{EE0F8265-257C-5C40-8F7A-FDC4B3A239B7}"/>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69352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4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k=100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Palatino" pitchFamily="2" charset="77"/>
                <a:ea typeface="Palatino" pitchFamily="2" charset="77"/>
                <a:cs typeface="Calibri"/>
              </a:rPr>
              <a:t>Noise = 0.2</a:t>
            </a:r>
          </a:p>
          <a:p>
            <a:r>
              <a:rPr lang="en-US" dirty="0">
                <a:latin typeface="Palatino" pitchFamily="2" charset="77"/>
                <a:ea typeface="Palatino" pitchFamily="2" charset="77"/>
                <a:cs typeface="Calibri"/>
              </a:rPr>
              <a:t>Discount = 0.9</a:t>
            </a:r>
          </a:p>
          <a:p>
            <a:r>
              <a:rPr lang="en-US" dirty="0">
                <a:latin typeface="Palatino" pitchFamily="2" charset="77"/>
                <a:ea typeface="Palatino" pitchFamily="2" charset="77"/>
                <a:cs typeface="Calibri"/>
              </a:rPr>
              <a:t>Living reward = 0</a:t>
            </a:r>
          </a:p>
        </p:txBody>
      </p:sp>
      <p:pic>
        <p:nvPicPr>
          <p:cNvPr id="3" name="Picture 2" descr="Screen Shot 2014-08-10 at 7.4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746" y="1130418"/>
            <a:ext cx="6190508" cy="5727581"/>
          </a:xfrm>
          <a:prstGeom prst="rect">
            <a:avLst/>
          </a:prstGeom>
        </p:spPr>
      </p:pic>
    </p:spTree>
    <p:extLst>
      <p:ext uri="{BB962C8B-B14F-4D97-AF65-F5344CB8AC3E}">
        <p14:creationId xmlns:p14="http://schemas.microsoft.com/office/powerpoint/2010/main" val="328999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ingSubTre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29200" y="3657600"/>
            <a:ext cx="5803005" cy="2822260"/>
          </a:xfrm>
          <a:prstGeom prst="rect">
            <a:avLst/>
          </a:prstGeom>
        </p:spPr>
      </p:pic>
      <p:cxnSp>
        <p:nvCxnSpPr>
          <p:cNvPr id="951" name="Straight Arrow Connector 10"/>
          <p:cNvCxnSpPr>
            <a:stCxn id="309" idx="2"/>
            <a:endCxn id="313" idx="1"/>
          </p:cNvCxnSpPr>
          <p:nvPr/>
        </p:nvCxnSpPr>
        <p:spPr>
          <a:xfrm>
            <a:off x="7749492" y="1843018"/>
            <a:ext cx="1563311" cy="4109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Computing Time-Limited Values</a:t>
            </a:r>
          </a:p>
        </p:txBody>
      </p:sp>
      <p:grpSp>
        <p:nvGrpSpPr>
          <p:cNvPr id="308" name="Group 43"/>
          <p:cNvGrpSpPr/>
          <p:nvPr/>
        </p:nvGrpSpPr>
        <p:grpSpPr>
          <a:xfrm>
            <a:off x="5268141" y="1524000"/>
            <a:ext cx="6237200" cy="2514600"/>
            <a:chOff x="460604" y="858084"/>
            <a:chExt cx="11931837" cy="4810462"/>
          </a:xfrm>
        </p:grpSpPr>
        <p:pic>
          <p:nvPicPr>
            <p:cNvPr id="30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743363" y="858084"/>
              <a:ext cx="928189" cy="610286"/>
            </a:xfrm>
            <a:prstGeom prst="rect">
              <a:avLst/>
            </a:prstGeom>
            <a:noFill/>
          </p:spPr>
        </p:pic>
        <p:pic>
          <p:nvPicPr>
            <p:cNvPr id="31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10212034" y="3044658"/>
              <a:ext cx="1014614" cy="639346"/>
            </a:xfrm>
            <a:prstGeom prst="rect">
              <a:avLst/>
            </a:prstGeom>
            <a:noFill/>
          </p:spPr>
        </p:pic>
        <p:pic>
          <p:nvPicPr>
            <p:cNvPr id="311" name="Picture 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11407647" y="4941331"/>
              <a:ext cx="984794" cy="697467"/>
            </a:xfrm>
            <a:prstGeom prst="rect">
              <a:avLst/>
            </a:prstGeom>
            <a:noFill/>
          </p:spPr>
        </p:pic>
        <p:sp>
          <p:nvSpPr>
            <p:cNvPr id="312"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5" name="Straight Arrow Connector 12"/>
            <p:cNvCxnSpPr>
              <a:stCxn id="309" idx="2"/>
            </p:cNvCxnSpPr>
            <p:nvPr/>
          </p:nvCxnSpPr>
          <p:spPr>
            <a:xfrm flipH="1">
              <a:off x="2030842" y="1468370"/>
              <a:ext cx="3176615" cy="78606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566004" y="3044658"/>
              <a:ext cx="928189" cy="610286"/>
            </a:xfrm>
            <a:prstGeom prst="rect">
              <a:avLst/>
            </a:prstGeom>
            <a:noFill/>
          </p:spPr>
        </p:pic>
        <p:cxnSp>
          <p:nvCxnSpPr>
            <p:cNvPr id="317" name="Straight Arrow Connector 16"/>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8" name="Straight Arrow Connector 17"/>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451203" y="3044658"/>
              <a:ext cx="928189" cy="610286"/>
            </a:xfrm>
            <a:prstGeom prst="rect">
              <a:avLst/>
            </a:prstGeom>
            <a:noFill/>
          </p:spPr>
        </p:pic>
        <p:cxnSp>
          <p:nvCxnSpPr>
            <p:cNvPr id="320" name="Straight Arrow Connector 319"/>
            <p:cNvCxnSpPr>
              <a:endCxn id="319" idx="0"/>
            </p:cNvCxnSpPr>
            <p:nvPr/>
          </p:nvCxnSpPr>
          <p:spPr>
            <a:xfrm flipH="1">
              <a:off x="1915298" y="2435743"/>
              <a:ext cx="7778" cy="608916"/>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22" name="Oval 321"/>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4" name="Straight Arrow Connector 323"/>
            <p:cNvCxnSpPr>
              <a:stCxn id="319" idx="2"/>
              <a:endCxn id="323" idx="1"/>
            </p:cNvCxnSpPr>
            <p:nvPr/>
          </p:nvCxnSpPr>
          <p:spPr>
            <a:xfrm>
              <a:off x="1915298" y="3654944"/>
              <a:ext cx="908145"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a:stCxn id="319" idx="2"/>
              <a:endCxn id="322" idx="7"/>
            </p:cNvCxnSpPr>
            <p:nvPr/>
          </p:nvCxnSpPr>
          <p:spPr>
            <a:xfrm flipH="1">
              <a:off x="1024684" y="3654944"/>
              <a:ext cx="890614"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772547" y="5029200"/>
              <a:ext cx="928189" cy="610286"/>
            </a:xfrm>
            <a:prstGeom prst="rect">
              <a:avLst/>
            </a:prstGeom>
            <a:noFill/>
          </p:spPr>
        </p:pic>
        <p:cxnSp>
          <p:nvCxnSpPr>
            <p:cNvPr id="327" name="Straight Arrow Connector 326"/>
            <p:cNvCxnSpPr>
              <a:stCxn id="323" idx="4"/>
              <a:endCxn id="326"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a:stCxn id="323" idx="4"/>
              <a:endCxn id="321"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60604" y="5027830"/>
              <a:ext cx="928189" cy="610286"/>
            </a:xfrm>
            <a:prstGeom prst="rect">
              <a:avLst/>
            </a:prstGeom>
            <a:noFill/>
          </p:spPr>
        </p:pic>
        <p:cxnSp>
          <p:nvCxnSpPr>
            <p:cNvPr id="330" name="Straight Arrow Connector 329"/>
            <p:cNvCxnSpPr>
              <a:stCxn id="322" idx="4"/>
              <a:endCxn id="329"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Arrow Connector 331"/>
            <p:cNvCxnSpPr>
              <a:stCxn id="316" idx="2"/>
              <a:endCxn id="331" idx="7"/>
            </p:cNvCxnSpPr>
            <p:nvPr/>
          </p:nvCxnSpPr>
          <p:spPr>
            <a:xfrm flipH="1">
              <a:off x="5123926" y="3654944"/>
              <a:ext cx="906173"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559846" y="5027830"/>
              <a:ext cx="928189" cy="610286"/>
            </a:xfrm>
            <a:prstGeom prst="rect">
              <a:avLst/>
            </a:prstGeom>
            <a:noFill/>
          </p:spPr>
        </p:pic>
        <p:cxnSp>
          <p:nvCxnSpPr>
            <p:cNvPr id="334" name="Straight Arrow Connector 333"/>
            <p:cNvCxnSpPr>
              <a:stCxn id="331" idx="4"/>
              <a:endCxn id="333"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5"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336" name="Oval 335"/>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7" name="Straight Arrow Connector 336"/>
            <p:cNvCxnSpPr>
              <a:stCxn id="316" idx="2"/>
              <a:endCxn id="336" idx="1"/>
            </p:cNvCxnSpPr>
            <p:nvPr/>
          </p:nvCxnSpPr>
          <p:spPr>
            <a:xfrm>
              <a:off x="6030098" y="3654944"/>
              <a:ext cx="909379"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999923" y="5029200"/>
              <a:ext cx="928189" cy="610286"/>
            </a:xfrm>
            <a:prstGeom prst="rect">
              <a:avLst/>
            </a:prstGeom>
            <a:noFill/>
          </p:spPr>
        </p:pic>
        <p:cxnSp>
          <p:nvCxnSpPr>
            <p:cNvPr id="339" name="Straight Arrow Connector 338"/>
            <p:cNvCxnSpPr>
              <a:stCxn id="336" idx="4"/>
              <a:endCxn id="338"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336" idx="4"/>
              <a:endCxn id="335"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342" name="Oval 34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3" name="Straight Arrow Connector 342"/>
            <p:cNvCxnSpPr>
              <a:stCxn id="310" idx="2"/>
              <a:endCxn id="342" idx="7"/>
            </p:cNvCxnSpPr>
            <p:nvPr/>
          </p:nvCxnSpPr>
          <p:spPr>
            <a:xfrm flipH="1">
              <a:off x="9738820" y="3684004"/>
              <a:ext cx="980522" cy="47406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8549581" y="5028515"/>
              <a:ext cx="928189" cy="610286"/>
            </a:xfrm>
            <a:prstGeom prst="rect">
              <a:avLst/>
            </a:prstGeom>
            <a:noFill/>
          </p:spPr>
        </p:pic>
        <p:cxnSp>
          <p:nvCxnSpPr>
            <p:cNvPr id="345" name="Straight Arrow Connector 344"/>
            <p:cNvCxnSpPr>
              <a:stCxn id="342" idx="4"/>
              <a:endCxn id="34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42" idx="4"/>
              <a:endCxn id="34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47" name="Oval 346"/>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Arrow Connector 347"/>
            <p:cNvCxnSpPr>
              <a:stCxn id="310" idx="2"/>
              <a:endCxn id="347" idx="1"/>
            </p:cNvCxnSpPr>
            <p:nvPr/>
          </p:nvCxnSpPr>
          <p:spPr>
            <a:xfrm>
              <a:off x="10719342" y="3684004"/>
              <a:ext cx="977264" cy="47474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a:stCxn id="347"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50" name="Rounded Rectangle 349"/>
          <p:cNvSpPr/>
          <p:nvPr/>
        </p:nvSpPr>
        <p:spPr>
          <a:xfrm>
            <a:off x="4953000" y="5867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ight Arrow 350"/>
          <p:cNvSpPr/>
          <p:nvPr/>
        </p:nvSpPr>
        <p:spPr>
          <a:xfrm flipH="1">
            <a:off x="4038600" y="6025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descr="TP_tmp.png"/>
          <p:cNvPicPr>
            <a:picLocks noChangeAspect="1"/>
          </p:cNvPicPr>
          <p:nvPr>
            <p:custDataLst>
              <p:tags r:id="rId1"/>
            </p:custDataLst>
          </p:nvPr>
        </p:nvPicPr>
        <p:blipFill>
          <a:blip r:embed="rId21" cstate="print"/>
          <a:stretch>
            <a:fillRect/>
          </a:stretch>
        </p:blipFill>
        <p:spPr bwMode="auto">
          <a:xfrm>
            <a:off x="533400" y="6096000"/>
            <a:ext cx="864620" cy="279057"/>
          </a:xfrm>
          <a:prstGeom prst="rect">
            <a:avLst/>
          </a:prstGeom>
          <a:noFill/>
          <a:ln/>
          <a:effectLst/>
        </p:spPr>
      </p:pic>
      <p:pic>
        <p:nvPicPr>
          <p:cNvPr id="35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6096000"/>
            <a:ext cx="367414" cy="241575"/>
          </a:xfrm>
          <a:prstGeom prst="rect">
            <a:avLst/>
          </a:prstGeom>
          <a:noFill/>
        </p:spPr>
      </p:pic>
      <p:pic>
        <p:nvPicPr>
          <p:cNvPr id="355" name="Picture 354" descr="TP_tmp.png"/>
          <p:cNvPicPr>
            <a:picLocks noChangeAspect="1"/>
          </p:cNvPicPr>
          <p:nvPr>
            <p:custDataLst>
              <p:tags r:id="rId2"/>
            </p:custDataLst>
          </p:nvPr>
        </p:nvPicPr>
        <p:blipFill>
          <a:blip r:embed="rId21" cstate="print"/>
          <a:stretch>
            <a:fillRect/>
          </a:stretch>
        </p:blipFill>
        <p:spPr bwMode="auto">
          <a:xfrm>
            <a:off x="1649980" y="6096000"/>
            <a:ext cx="864620" cy="279057"/>
          </a:xfrm>
          <a:prstGeom prst="rect">
            <a:avLst/>
          </a:prstGeom>
          <a:noFill/>
          <a:ln/>
          <a:effectLst/>
        </p:spPr>
      </p:pic>
      <p:pic>
        <p:nvPicPr>
          <p:cNvPr id="357" name="Picture 356" descr="TP_tmp.png"/>
          <p:cNvPicPr>
            <a:picLocks noChangeAspect="1"/>
          </p:cNvPicPr>
          <p:nvPr>
            <p:custDataLst>
              <p:tags r:id="rId3"/>
            </p:custDataLst>
          </p:nvPr>
        </p:nvPicPr>
        <p:blipFill>
          <a:blip r:embed="rId21" cstate="print"/>
          <a:stretch>
            <a:fillRect/>
          </a:stretch>
        </p:blipFill>
        <p:spPr bwMode="auto">
          <a:xfrm>
            <a:off x="2792980" y="6096000"/>
            <a:ext cx="864620" cy="279057"/>
          </a:xfrm>
          <a:prstGeom prst="rect">
            <a:avLst/>
          </a:prstGeom>
          <a:noFill/>
          <a:ln/>
          <a:effectLst/>
        </p:spPr>
      </p:pic>
      <p:pic>
        <p:nvPicPr>
          <p:cNvPr id="359"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6051604"/>
            <a:ext cx="389821" cy="276085"/>
          </a:xfrm>
          <a:prstGeom prst="rect">
            <a:avLst/>
          </a:prstGeom>
          <a:noFill/>
        </p:spPr>
      </p:pic>
      <p:pic>
        <p:nvPicPr>
          <p:cNvPr id="36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6087424"/>
            <a:ext cx="401623" cy="253078"/>
          </a:xfrm>
          <a:prstGeom prst="rect">
            <a:avLst/>
          </a:prstGeom>
          <a:noFill/>
        </p:spPr>
      </p:pic>
      <p:sp>
        <p:nvSpPr>
          <p:cNvPr id="361" name="Rounded Rectangle 360"/>
          <p:cNvSpPr/>
          <p:nvPr/>
        </p:nvSpPr>
        <p:spPr>
          <a:xfrm>
            <a:off x="381000" y="5867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4953000" y="4724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ight Arrow 362"/>
          <p:cNvSpPr/>
          <p:nvPr/>
        </p:nvSpPr>
        <p:spPr>
          <a:xfrm flipH="1">
            <a:off x="4038600" y="4882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1" name="Picture 370" descr="TP_tmp.png"/>
          <p:cNvPicPr>
            <a:picLocks noChangeAspect="1"/>
          </p:cNvPicPr>
          <p:nvPr>
            <p:custDataLst>
              <p:tags r:id="rId4"/>
            </p:custDataLst>
          </p:nvPr>
        </p:nvPicPr>
        <p:blipFill>
          <a:blip r:embed="rId25" cstate="print"/>
          <a:stretch>
            <a:fillRect/>
          </a:stretch>
        </p:blipFill>
        <p:spPr bwMode="auto">
          <a:xfrm>
            <a:off x="533144" y="4953000"/>
            <a:ext cx="865130" cy="279221"/>
          </a:xfrm>
          <a:prstGeom prst="rect">
            <a:avLst/>
          </a:prstGeom>
          <a:noFill/>
          <a:ln/>
          <a:effectLst/>
        </p:spPr>
      </p:pic>
      <p:pic>
        <p:nvPicPr>
          <p:cNvPr id="365"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4953000"/>
            <a:ext cx="367414" cy="241575"/>
          </a:xfrm>
          <a:prstGeom prst="rect">
            <a:avLst/>
          </a:prstGeom>
          <a:noFill/>
        </p:spPr>
      </p:pic>
      <p:pic>
        <p:nvPicPr>
          <p:cNvPr id="372" name="Picture 371" descr="TP_tmp.png"/>
          <p:cNvPicPr>
            <a:picLocks noChangeAspect="1"/>
          </p:cNvPicPr>
          <p:nvPr>
            <p:custDataLst>
              <p:tags r:id="rId5"/>
            </p:custDataLst>
          </p:nvPr>
        </p:nvPicPr>
        <p:blipFill>
          <a:blip r:embed="rId25" cstate="print"/>
          <a:stretch>
            <a:fillRect/>
          </a:stretch>
        </p:blipFill>
        <p:spPr bwMode="auto">
          <a:xfrm>
            <a:off x="1649724" y="4953000"/>
            <a:ext cx="865130" cy="279221"/>
          </a:xfrm>
          <a:prstGeom prst="rect">
            <a:avLst/>
          </a:prstGeom>
          <a:noFill/>
          <a:ln/>
          <a:effectLst/>
        </p:spPr>
      </p:pic>
      <p:pic>
        <p:nvPicPr>
          <p:cNvPr id="373" name="Picture 372" descr="TP_tmp.png"/>
          <p:cNvPicPr>
            <a:picLocks noChangeAspect="1"/>
          </p:cNvPicPr>
          <p:nvPr>
            <p:custDataLst>
              <p:tags r:id="rId6"/>
            </p:custDataLst>
          </p:nvPr>
        </p:nvPicPr>
        <p:blipFill>
          <a:blip r:embed="rId25" cstate="print"/>
          <a:stretch>
            <a:fillRect/>
          </a:stretch>
        </p:blipFill>
        <p:spPr bwMode="auto">
          <a:xfrm>
            <a:off x="2792724" y="4953000"/>
            <a:ext cx="865130" cy="279221"/>
          </a:xfrm>
          <a:prstGeom prst="rect">
            <a:avLst/>
          </a:prstGeom>
          <a:noFill/>
          <a:ln/>
          <a:effectLst/>
        </p:spPr>
      </p:pic>
      <p:pic>
        <p:nvPicPr>
          <p:cNvPr id="36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4908604"/>
            <a:ext cx="389821" cy="276085"/>
          </a:xfrm>
          <a:prstGeom prst="rect">
            <a:avLst/>
          </a:prstGeom>
          <a:noFill/>
        </p:spPr>
      </p:pic>
      <p:pic>
        <p:nvPicPr>
          <p:cNvPr id="36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4944424"/>
            <a:ext cx="401623" cy="253078"/>
          </a:xfrm>
          <a:prstGeom prst="rect">
            <a:avLst/>
          </a:prstGeom>
          <a:noFill/>
        </p:spPr>
      </p:pic>
      <p:sp>
        <p:nvSpPr>
          <p:cNvPr id="370" name="Rounded Rectangle 369"/>
          <p:cNvSpPr/>
          <p:nvPr/>
        </p:nvSpPr>
        <p:spPr>
          <a:xfrm>
            <a:off x="381000" y="4724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373"/>
          <p:cNvSpPr/>
          <p:nvPr/>
        </p:nvSpPr>
        <p:spPr>
          <a:xfrm>
            <a:off x="4953000" y="3597302"/>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ight Arrow 374"/>
          <p:cNvSpPr/>
          <p:nvPr/>
        </p:nvSpPr>
        <p:spPr>
          <a:xfrm flipH="1">
            <a:off x="4038600" y="3755564"/>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3" name="Picture 382" descr="TP_tmp.png"/>
          <p:cNvPicPr>
            <a:picLocks noChangeAspect="1"/>
          </p:cNvPicPr>
          <p:nvPr>
            <p:custDataLst>
              <p:tags r:id="rId7"/>
            </p:custDataLst>
          </p:nvPr>
        </p:nvPicPr>
        <p:blipFill>
          <a:blip r:embed="rId26" cstate="print"/>
          <a:stretch>
            <a:fillRect/>
          </a:stretch>
        </p:blipFill>
        <p:spPr bwMode="auto">
          <a:xfrm>
            <a:off x="532889" y="3825902"/>
            <a:ext cx="865640" cy="279386"/>
          </a:xfrm>
          <a:prstGeom prst="rect">
            <a:avLst/>
          </a:prstGeom>
          <a:noFill/>
          <a:ln/>
          <a:effectLst/>
        </p:spPr>
      </p:pic>
      <p:pic>
        <p:nvPicPr>
          <p:cNvPr id="37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3825902"/>
            <a:ext cx="367414" cy="241575"/>
          </a:xfrm>
          <a:prstGeom prst="rect">
            <a:avLst/>
          </a:prstGeom>
          <a:noFill/>
        </p:spPr>
      </p:pic>
      <p:pic>
        <p:nvPicPr>
          <p:cNvPr id="384" name="Picture 383" descr="TP_tmp.png"/>
          <p:cNvPicPr>
            <a:picLocks noChangeAspect="1"/>
          </p:cNvPicPr>
          <p:nvPr>
            <p:custDataLst>
              <p:tags r:id="rId8"/>
            </p:custDataLst>
          </p:nvPr>
        </p:nvPicPr>
        <p:blipFill>
          <a:blip r:embed="rId26" cstate="print"/>
          <a:stretch>
            <a:fillRect/>
          </a:stretch>
        </p:blipFill>
        <p:spPr bwMode="auto">
          <a:xfrm>
            <a:off x="1649469" y="3825902"/>
            <a:ext cx="865640" cy="279386"/>
          </a:xfrm>
          <a:prstGeom prst="rect">
            <a:avLst/>
          </a:prstGeom>
          <a:noFill/>
          <a:ln/>
          <a:effectLst/>
        </p:spPr>
      </p:pic>
      <p:pic>
        <p:nvPicPr>
          <p:cNvPr id="385" name="Picture 384" descr="TP_tmp.png"/>
          <p:cNvPicPr>
            <a:picLocks noChangeAspect="1"/>
          </p:cNvPicPr>
          <p:nvPr>
            <p:custDataLst>
              <p:tags r:id="rId9"/>
            </p:custDataLst>
          </p:nvPr>
        </p:nvPicPr>
        <p:blipFill>
          <a:blip r:embed="rId26" cstate="print"/>
          <a:stretch>
            <a:fillRect/>
          </a:stretch>
        </p:blipFill>
        <p:spPr bwMode="auto">
          <a:xfrm>
            <a:off x="2792468" y="3825902"/>
            <a:ext cx="865640" cy="279386"/>
          </a:xfrm>
          <a:prstGeom prst="rect">
            <a:avLst/>
          </a:prstGeom>
          <a:noFill/>
          <a:ln/>
          <a:effectLst/>
        </p:spPr>
      </p:pic>
      <p:pic>
        <p:nvPicPr>
          <p:cNvPr id="380"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3781506"/>
            <a:ext cx="389821" cy="276085"/>
          </a:xfrm>
          <a:prstGeom prst="rect">
            <a:avLst/>
          </a:prstGeom>
          <a:noFill/>
        </p:spPr>
      </p:pic>
      <p:pic>
        <p:nvPicPr>
          <p:cNvPr id="381"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3817326"/>
            <a:ext cx="401623" cy="253078"/>
          </a:xfrm>
          <a:prstGeom prst="rect">
            <a:avLst/>
          </a:prstGeom>
          <a:noFill/>
        </p:spPr>
      </p:pic>
      <p:sp>
        <p:nvSpPr>
          <p:cNvPr id="382" name="Rounded Rectangle 381"/>
          <p:cNvSpPr/>
          <p:nvPr/>
        </p:nvSpPr>
        <p:spPr>
          <a:xfrm>
            <a:off x="381000" y="3597302"/>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385"/>
          <p:cNvSpPr/>
          <p:nvPr/>
        </p:nvSpPr>
        <p:spPr>
          <a:xfrm>
            <a:off x="4953000" y="2474845"/>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ight Arrow 386"/>
          <p:cNvSpPr/>
          <p:nvPr/>
        </p:nvSpPr>
        <p:spPr>
          <a:xfrm flipH="1">
            <a:off x="4038600" y="2633107"/>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Picture 398" descr="TP_tmp.png"/>
          <p:cNvPicPr>
            <a:picLocks noChangeAspect="1"/>
          </p:cNvPicPr>
          <p:nvPr>
            <p:custDataLst>
              <p:tags r:id="rId10"/>
            </p:custDataLst>
          </p:nvPr>
        </p:nvPicPr>
        <p:blipFill>
          <a:blip r:embed="rId27" cstate="print"/>
          <a:stretch>
            <a:fillRect/>
          </a:stretch>
        </p:blipFill>
        <p:spPr bwMode="auto">
          <a:xfrm>
            <a:off x="532633" y="2703445"/>
            <a:ext cx="866151" cy="279551"/>
          </a:xfrm>
          <a:prstGeom prst="rect">
            <a:avLst/>
          </a:prstGeom>
          <a:noFill/>
          <a:ln/>
          <a:effectLst/>
        </p:spPr>
      </p:pic>
      <p:pic>
        <p:nvPicPr>
          <p:cNvPr id="389"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2703445"/>
            <a:ext cx="367414" cy="241575"/>
          </a:xfrm>
          <a:prstGeom prst="rect">
            <a:avLst/>
          </a:prstGeom>
          <a:noFill/>
        </p:spPr>
      </p:pic>
      <p:pic>
        <p:nvPicPr>
          <p:cNvPr id="400" name="Picture 399" descr="TP_tmp.png"/>
          <p:cNvPicPr>
            <a:picLocks noChangeAspect="1"/>
          </p:cNvPicPr>
          <p:nvPr>
            <p:custDataLst>
              <p:tags r:id="rId11"/>
            </p:custDataLst>
          </p:nvPr>
        </p:nvPicPr>
        <p:blipFill>
          <a:blip r:embed="rId27" cstate="print"/>
          <a:stretch>
            <a:fillRect/>
          </a:stretch>
        </p:blipFill>
        <p:spPr bwMode="auto">
          <a:xfrm>
            <a:off x="1649213" y="2703445"/>
            <a:ext cx="866151" cy="279551"/>
          </a:xfrm>
          <a:prstGeom prst="rect">
            <a:avLst/>
          </a:prstGeom>
          <a:noFill/>
          <a:ln/>
          <a:effectLst/>
        </p:spPr>
      </p:pic>
      <p:pic>
        <p:nvPicPr>
          <p:cNvPr id="401" name="Picture 400" descr="TP_tmp.png"/>
          <p:cNvPicPr>
            <a:picLocks noChangeAspect="1"/>
          </p:cNvPicPr>
          <p:nvPr>
            <p:custDataLst>
              <p:tags r:id="rId12"/>
            </p:custDataLst>
          </p:nvPr>
        </p:nvPicPr>
        <p:blipFill>
          <a:blip r:embed="rId27" cstate="print"/>
          <a:stretch>
            <a:fillRect/>
          </a:stretch>
        </p:blipFill>
        <p:spPr bwMode="auto">
          <a:xfrm>
            <a:off x="2792212" y="2703445"/>
            <a:ext cx="866151" cy="279551"/>
          </a:xfrm>
          <a:prstGeom prst="rect">
            <a:avLst/>
          </a:prstGeom>
          <a:noFill/>
          <a:ln/>
          <a:effectLst/>
        </p:spPr>
      </p:pic>
      <p:pic>
        <p:nvPicPr>
          <p:cNvPr id="392"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2659049"/>
            <a:ext cx="389821" cy="276085"/>
          </a:xfrm>
          <a:prstGeom prst="rect">
            <a:avLst/>
          </a:prstGeom>
          <a:noFill/>
        </p:spPr>
      </p:pic>
      <p:pic>
        <p:nvPicPr>
          <p:cNvPr id="39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2694869"/>
            <a:ext cx="401623" cy="253078"/>
          </a:xfrm>
          <a:prstGeom prst="rect">
            <a:avLst/>
          </a:prstGeom>
          <a:noFill/>
        </p:spPr>
      </p:pic>
      <p:sp>
        <p:nvSpPr>
          <p:cNvPr id="394" name="Rounded Rectangle 393"/>
          <p:cNvSpPr/>
          <p:nvPr/>
        </p:nvSpPr>
        <p:spPr>
          <a:xfrm>
            <a:off x="381000" y="2474845"/>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401"/>
          <p:cNvSpPr/>
          <p:nvPr/>
        </p:nvSpPr>
        <p:spPr>
          <a:xfrm>
            <a:off x="4953000" y="13716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Arrow 402"/>
          <p:cNvSpPr/>
          <p:nvPr/>
        </p:nvSpPr>
        <p:spPr>
          <a:xfrm flipH="1">
            <a:off x="4038600" y="15298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4" name="Picture 953" descr="TP_tmp.png"/>
          <p:cNvPicPr>
            <a:picLocks noChangeAspect="1"/>
          </p:cNvPicPr>
          <p:nvPr>
            <p:custDataLst>
              <p:tags r:id="rId13"/>
            </p:custDataLst>
          </p:nvPr>
        </p:nvPicPr>
        <p:blipFill>
          <a:blip r:embed="rId28" cstate="print"/>
          <a:stretch>
            <a:fillRect/>
          </a:stretch>
        </p:blipFill>
        <p:spPr bwMode="auto">
          <a:xfrm>
            <a:off x="532377" y="1600200"/>
            <a:ext cx="866662" cy="279716"/>
          </a:xfrm>
          <a:prstGeom prst="rect">
            <a:avLst/>
          </a:prstGeom>
          <a:noFill/>
          <a:ln/>
          <a:effectLst/>
        </p:spPr>
      </p:pic>
      <p:pic>
        <p:nvPicPr>
          <p:cNvPr id="405" name="Picture 2"/>
          <p:cNvPicPr>
            <a:picLocks noChangeAspect="1" noChangeArrowheads="1"/>
          </p:cNvPicPr>
          <p:nvPr/>
        </p:nvPicPr>
        <p:blipFill>
          <a:blip r:embed="rId29" cstate="print">
            <a:extLst>
              <a:ext uri="{28A0092B-C50C-407E-A947-70E740481C1C}">
                <a14:useLocalDpi xmlns:a14="http://schemas.microsoft.com/office/drawing/2010/main" val="0"/>
              </a:ext>
            </a:extLst>
          </a:blip>
          <a:stretch>
            <a:fillRect/>
          </a:stretch>
        </p:blipFill>
        <p:spPr bwMode="auto">
          <a:xfrm>
            <a:off x="915006" y="1600200"/>
            <a:ext cx="367414" cy="241575"/>
          </a:xfrm>
          <a:prstGeom prst="rect">
            <a:avLst/>
          </a:prstGeom>
          <a:noFill/>
        </p:spPr>
      </p:pic>
      <p:pic>
        <p:nvPicPr>
          <p:cNvPr id="955" name="Picture 954" descr="TP_tmp.png"/>
          <p:cNvPicPr>
            <a:picLocks noChangeAspect="1"/>
          </p:cNvPicPr>
          <p:nvPr>
            <p:custDataLst>
              <p:tags r:id="rId14"/>
            </p:custDataLst>
          </p:nvPr>
        </p:nvPicPr>
        <p:blipFill>
          <a:blip r:embed="rId28" cstate="print"/>
          <a:stretch>
            <a:fillRect/>
          </a:stretch>
        </p:blipFill>
        <p:spPr bwMode="auto">
          <a:xfrm>
            <a:off x="1648957" y="1600200"/>
            <a:ext cx="866662" cy="279716"/>
          </a:xfrm>
          <a:prstGeom prst="rect">
            <a:avLst/>
          </a:prstGeom>
          <a:noFill/>
          <a:ln/>
          <a:effectLst/>
        </p:spPr>
      </p:pic>
      <p:pic>
        <p:nvPicPr>
          <p:cNvPr id="956" name="Picture 955" descr="TP_tmp.png"/>
          <p:cNvPicPr>
            <a:picLocks noChangeAspect="1"/>
          </p:cNvPicPr>
          <p:nvPr>
            <p:custDataLst>
              <p:tags r:id="rId15"/>
            </p:custDataLst>
          </p:nvPr>
        </p:nvPicPr>
        <p:blipFill>
          <a:blip r:embed="rId28" cstate="print"/>
          <a:stretch>
            <a:fillRect/>
          </a:stretch>
        </p:blipFill>
        <p:spPr bwMode="auto">
          <a:xfrm>
            <a:off x="2791956" y="1600200"/>
            <a:ext cx="866662" cy="279716"/>
          </a:xfrm>
          <a:prstGeom prst="rect">
            <a:avLst/>
          </a:prstGeom>
          <a:noFill/>
          <a:ln/>
          <a:effectLst/>
        </p:spPr>
      </p:pic>
      <p:pic>
        <p:nvPicPr>
          <p:cNvPr id="40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1555804"/>
            <a:ext cx="389821" cy="276085"/>
          </a:xfrm>
          <a:prstGeom prst="rect">
            <a:avLst/>
          </a:prstGeom>
          <a:noFill/>
        </p:spPr>
      </p:pic>
      <p:pic>
        <p:nvPicPr>
          <p:cNvPr id="40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1591624"/>
            <a:ext cx="401623" cy="253078"/>
          </a:xfrm>
          <a:prstGeom prst="rect">
            <a:avLst/>
          </a:prstGeom>
          <a:noFill/>
        </p:spPr>
      </p:pic>
      <p:sp>
        <p:nvSpPr>
          <p:cNvPr id="410" name="Rounded Rectangle 409"/>
          <p:cNvSpPr/>
          <p:nvPr/>
        </p:nvSpPr>
        <p:spPr>
          <a:xfrm>
            <a:off x="381000" y="13716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9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0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5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51" grpId="0" animBg="1"/>
      <p:bldP spid="361" grpId="0" animBg="1"/>
      <p:bldP spid="362" grpId="0" animBg="1"/>
      <p:bldP spid="363" grpId="0" animBg="1"/>
      <p:bldP spid="370" grpId="0" animBg="1"/>
      <p:bldP spid="374" grpId="0" animBg="1"/>
      <p:bldP spid="375" grpId="0" animBg="1"/>
      <p:bldP spid="382" grpId="0" animBg="1"/>
      <p:bldP spid="386" grpId="0" animBg="1"/>
      <p:bldP spid="387" grpId="0" animBg="1"/>
      <p:bldP spid="394" grpId="0" animBg="1"/>
      <p:bldP spid="402" grpId="0" animBg="1"/>
      <p:bldP spid="403" grpId="0" animBg="1"/>
      <p:bldP spid="4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Iteration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0" y="1600200"/>
            <a:ext cx="6067425" cy="4200525"/>
          </a:xfrm>
          <a:prstGeom prst="rect">
            <a:avLst/>
          </a:prstGeom>
          <a:noFill/>
        </p:spPr>
      </p:pic>
    </p:spTree>
    <p:extLst>
      <p:ext uri="{BB962C8B-B14F-4D97-AF65-F5344CB8AC3E}">
        <p14:creationId xmlns:p14="http://schemas.microsoft.com/office/powerpoint/2010/main" val="1314415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ea typeface="ＭＳ Ｐゴシック" pitchFamily="34" charset="-128"/>
                <a:sym typeface="Symbol" pitchFamily="18" charset="2"/>
              </a:rPr>
              <a:t>Value Iteration</a:t>
            </a:r>
          </a:p>
        </p:txBody>
      </p:sp>
      <p:sp>
        <p:nvSpPr>
          <p:cNvPr id="1757187" name="Rectangle 3"/>
          <p:cNvSpPr>
            <a:spLocks noGrp="1" noChangeArrowheads="1"/>
          </p:cNvSpPr>
          <p:nvPr>
            <p:ph idx="1"/>
          </p:nvPr>
        </p:nvSpPr>
        <p:spPr>
          <a:xfrm>
            <a:off x="457200" y="1447800"/>
            <a:ext cx="11277600" cy="4800600"/>
          </a:xfrm>
        </p:spPr>
        <p:txBody>
          <a:bodyPr/>
          <a:lstStyle/>
          <a:p>
            <a:pPr>
              <a:lnSpc>
                <a:spcPct val="80000"/>
              </a:lnSpc>
            </a:pPr>
            <a:r>
              <a:rPr lang="en-US" sz="2400" dirty="0">
                <a:ea typeface="ＭＳ Ｐゴシック" pitchFamily="34" charset="-128"/>
              </a:rPr>
              <a:t>Start with V</a:t>
            </a:r>
            <a:r>
              <a:rPr lang="en-US" sz="2400" baseline="-25000" dirty="0">
                <a:ea typeface="ＭＳ Ｐゴシック" pitchFamily="34" charset="-128"/>
              </a:rPr>
              <a:t>0</a:t>
            </a:r>
            <a:r>
              <a:rPr lang="en-US" sz="2400" dirty="0">
                <a:ea typeface="ＭＳ Ｐゴシック" pitchFamily="34" charset="-128"/>
              </a:rPr>
              <a:t>(s) = 0: no time steps left means an expected reward sum of zero</a:t>
            </a:r>
          </a:p>
          <a:p>
            <a:pPr lvl="2">
              <a:lnSpc>
                <a:spcPct val="80000"/>
              </a:lnSpc>
            </a:pPr>
            <a:endParaRPr lang="en-US" sz="1600" dirty="0">
              <a:ea typeface="ＭＳ Ｐゴシック" pitchFamily="34" charset="-128"/>
            </a:endParaRPr>
          </a:p>
          <a:p>
            <a:pPr>
              <a:lnSpc>
                <a:spcPct val="80000"/>
              </a:lnSpc>
            </a:pPr>
            <a:r>
              <a:rPr lang="en-US" sz="2400" dirty="0">
                <a:ea typeface="ＭＳ Ｐゴシック" pitchFamily="34" charset="-128"/>
              </a:rPr>
              <a:t>Given vector of </a:t>
            </a:r>
            <a:r>
              <a:rPr lang="en-US" sz="2400" dirty="0" err="1">
                <a:ea typeface="ＭＳ Ｐゴシック" pitchFamily="34" charset="-128"/>
              </a:rPr>
              <a:t>V</a:t>
            </a:r>
            <a:r>
              <a:rPr lang="en-US" sz="2400" baseline="-25000" dirty="0" err="1">
                <a:ea typeface="ＭＳ Ｐゴシック" pitchFamily="34" charset="-128"/>
              </a:rPr>
              <a:t>k</a:t>
            </a:r>
            <a:r>
              <a:rPr lang="en-US" sz="2400" dirty="0">
                <a:ea typeface="ＭＳ Ｐゴシック" pitchFamily="34" charset="-128"/>
              </a:rPr>
              <a:t>(s) values, do one ply of </a:t>
            </a:r>
            <a:r>
              <a:rPr lang="en-US" sz="2400" dirty="0" err="1">
                <a:ea typeface="ＭＳ Ｐゴシック" pitchFamily="34" charset="-128"/>
              </a:rPr>
              <a:t>expectimax</a:t>
            </a:r>
            <a:r>
              <a:rPr lang="en-US" sz="2400" dirty="0">
                <a:ea typeface="ＭＳ Ｐゴシック" pitchFamily="34" charset="-128"/>
              </a:rPr>
              <a:t> from each state:</a:t>
            </a: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Repeat until convergence, which yields V*</a:t>
            </a: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Complexity of each iteration: O(S</a:t>
            </a:r>
            <a:r>
              <a:rPr lang="en-US" sz="2400" baseline="30000" dirty="0">
                <a:ea typeface="ＭＳ Ｐゴシック" pitchFamily="34" charset="-128"/>
              </a:rPr>
              <a:t>2</a:t>
            </a:r>
            <a:r>
              <a:rPr lang="en-US" sz="2400" dirty="0">
                <a:ea typeface="ＭＳ Ｐゴシック" pitchFamily="34" charset="-128"/>
              </a:rPr>
              <a:t>A)</a:t>
            </a: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Theorem: will converge to unique optimal values</a:t>
            </a:r>
          </a:p>
          <a:p>
            <a:pPr lvl="1">
              <a:lnSpc>
                <a:spcPct val="80000"/>
              </a:lnSpc>
            </a:pPr>
            <a:r>
              <a:rPr lang="en-US" sz="2000" dirty="0">
                <a:ea typeface="ＭＳ Ｐゴシック" pitchFamily="34" charset="-128"/>
              </a:rPr>
              <a:t>Basic idea: approximations get refined towards optimal values</a:t>
            </a:r>
          </a:p>
          <a:p>
            <a:pPr lvl="1">
              <a:lnSpc>
                <a:spcPct val="80000"/>
              </a:lnSpc>
            </a:pPr>
            <a:r>
              <a:rPr lang="en-US" sz="2000" dirty="0">
                <a:ea typeface="ＭＳ Ｐゴシック" pitchFamily="34" charset="-128"/>
              </a:rPr>
              <a:t>Policy may converge long before values do</a:t>
            </a:r>
          </a:p>
        </p:txBody>
      </p:sp>
      <p:pic>
        <p:nvPicPr>
          <p:cNvPr id="29" name="Picture 28" descr="txp_fig"/>
          <p:cNvPicPr>
            <a:picLocks noChangeAspect="1"/>
          </p:cNvPicPr>
          <p:nvPr>
            <p:custDataLst>
              <p:tags r:id="rId1"/>
            </p:custDataLst>
          </p:nvPr>
        </p:nvPicPr>
        <p:blipFill>
          <a:blip r:embed="rId4" cstate="print"/>
          <a:stretch>
            <a:fillRect/>
          </a:stretch>
        </p:blipFill>
        <p:spPr bwMode="auto">
          <a:xfrm>
            <a:off x="1142684" y="2667000"/>
            <a:ext cx="7266933" cy="690930"/>
          </a:xfrm>
          <a:prstGeom prst="rect">
            <a:avLst/>
          </a:prstGeom>
          <a:noFill/>
          <a:ln/>
          <a:effectLst/>
        </p:spPr>
      </p:pic>
      <p:grpSp>
        <p:nvGrpSpPr>
          <p:cNvPr id="8" name="Group 10"/>
          <p:cNvGrpSpPr>
            <a:grpSpLocks/>
          </p:cNvGrpSpPr>
          <p:nvPr/>
        </p:nvGrpSpPr>
        <p:grpSpPr bwMode="auto">
          <a:xfrm>
            <a:off x="9220200" y="2286000"/>
            <a:ext cx="2286000" cy="2122488"/>
            <a:chOff x="2400" y="1401"/>
            <a:chExt cx="1440" cy="1337"/>
          </a:xfrm>
        </p:grpSpPr>
        <p:sp>
          <p:nvSpPr>
            <p:cNvPr id="9" name="AutoShape 11"/>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Palatino" pitchFamily="2" charset="77"/>
                <a:ea typeface="Palatino" pitchFamily="2" charset="77"/>
                <a:cs typeface="Calibri"/>
              </a:endParaRPr>
            </a:p>
          </p:txBody>
        </p:sp>
        <p:grpSp>
          <p:nvGrpSpPr>
            <p:cNvPr id="10" name="Group 12"/>
            <p:cNvGrpSpPr>
              <a:grpSpLocks/>
            </p:cNvGrpSpPr>
            <p:nvPr/>
          </p:nvGrpSpPr>
          <p:grpSpPr bwMode="auto">
            <a:xfrm>
              <a:off x="2529" y="1617"/>
              <a:ext cx="1263" cy="361"/>
              <a:chOff x="1584" y="1680"/>
              <a:chExt cx="2352" cy="336"/>
            </a:xfrm>
          </p:grpSpPr>
          <p:sp>
            <p:nvSpPr>
              <p:cNvPr id="23" name="Line 13"/>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4" name="Line 14"/>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5" name="Line 15"/>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sp>
            <p:nvSpPr>
              <p:cNvPr id="26" name="Line 16"/>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grpSp>
        <p:sp>
          <p:nvSpPr>
            <p:cNvPr id="11" name="Oval 17"/>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latin typeface="Palatino" pitchFamily="2" charset="77"/>
                <a:ea typeface="Palatino" pitchFamily="2" charset="77"/>
                <a:cs typeface="Calibri"/>
              </a:endParaRPr>
            </a:p>
          </p:txBody>
        </p:sp>
        <p:grpSp>
          <p:nvGrpSpPr>
            <p:cNvPr id="12" name="Group 18"/>
            <p:cNvGrpSpPr>
              <a:grpSpLocks/>
            </p:cNvGrpSpPr>
            <p:nvPr/>
          </p:nvGrpSpPr>
          <p:grpSpPr bwMode="auto">
            <a:xfrm>
              <a:off x="2400" y="2107"/>
              <a:ext cx="1057" cy="386"/>
              <a:chOff x="1536" y="2400"/>
              <a:chExt cx="1584" cy="624"/>
            </a:xfrm>
          </p:grpSpPr>
          <p:sp>
            <p:nvSpPr>
              <p:cNvPr id="19" name="Line 19"/>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0" name="Line 20"/>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1" name="Line 21"/>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Palatino" pitchFamily="2" charset="77"/>
                  <a:ea typeface="Palatino" pitchFamily="2" charset="77"/>
                  <a:cs typeface="Calibri"/>
                </a:endParaRPr>
              </a:p>
            </p:txBody>
          </p:sp>
          <p:sp>
            <p:nvSpPr>
              <p:cNvPr id="22" name="Line 22"/>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Palatino" pitchFamily="2" charset="77"/>
                  <a:ea typeface="Palatino" pitchFamily="2" charset="77"/>
                  <a:cs typeface="Calibri"/>
                </a:endParaRPr>
              </a:p>
            </p:txBody>
          </p:sp>
        </p:grpSp>
        <p:sp>
          <p:nvSpPr>
            <p:cNvPr id="13" name="Text Box 23"/>
            <p:cNvSpPr txBox="1">
              <a:spLocks noChangeArrowheads="1"/>
            </p:cNvSpPr>
            <p:nvPr/>
          </p:nvSpPr>
          <p:spPr bwMode="auto">
            <a:xfrm>
              <a:off x="3024" y="1680"/>
              <a:ext cx="129" cy="231"/>
            </a:xfrm>
            <a:prstGeom prst="rect">
              <a:avLst/>
            </a:prstGeom>
            <a:noFill/>
            <a:ln w="9525">
              <a:noFill/>
              <a:miter lim="800000"/>
              <a:headEnd/>
              <a:tailEnd/>
            </a:ln>
          </p:spPr>
          <p:txBody>
            <a:bodyPr>
              <a:spAutoFit/>
            </a:bodyPr>
            <a:lstStyle/>
            <a:p>
              <a:pPr>
                <a:spcBef>
                  <a:spcPct val="50000"/>
                </a:spcBef>
              </a:pPr>
              <a:r>
                <a:rPr lang="en-US">
                  <a:latin typeface="Palatino" pitchFamily="2" charset="77"/>
                  <a:ea typeface="Palatino" pitchFamily="2" charset="77"/>
                  <a:cs typeface="Calibri"/>
                </a:rPr>
                <a:t>a</a:t>
              </a:r>
            </a:p>
          </p:txBody>
        </p:sp>
        <p:sp>
          <p:nvSpPr>
            <p:cNvPr id="14" name="Text Box 24"/>
            <p:cNvSpPr txBox="1">
              <a:spLocks noChangeArrowheads="1"/>
            </p:cNvSpPr>
            <p:nvPr/>
          </p:nvSpPr>
          <p:spPr bwMode="auto">
            <a:xfrm>
              <a:off x="3216" y="1401"/>
              <a:ext cx="624" cy="233"/>
            </a:xfrm>
            <a:prstGeom prst="rect">
              <a:avLst/>
            </a:prstGeom>
            <a:noFill/>
            <a:ln w="9525">
              <a:noFill/>
              <a:miter lim="800000"/>
              <a:headEnd/>
              <a:tailEnd/>
            </a:ln>
          </p:spPr>
          <p:txBody>
            <a:bodyPr wrap="square">
              <a:spAutoFit/>
            </a:bodyPr>
            <a:lstStyle/>
            <a:p>
              <a:pPr>
                <a:spcBef>
                  <a:spcPct val="50000"/>
                </a:spcBef>
              </a:pPr>
              <a:r>
                <a:rPr lang="en-US" dirty="0">
                  <a:solidFill>
                    <a:srgbClr val="0000FF"/>
                  </a:solidFill>
                  <a:latin typeface="Palatino" pitchFamily="2" charset="77"/>
                  <a:ea typeface="Palatino" pitchFamily="2" charset="77"/>
                  <a:cs typeface="Calibri"/>
                </a:rPr>
                <a:t>V</a:t>
              </a:r>
              <a:r>
                <a:rPr lang="en-US" baseline="-25000" dirty="0">
                  <a:solidFill>
                    <a:srgbClr val="0000FF"/>
                  </a:solidFill>
                  <a:latin typeface="Palatino" pitchFamily="2" charset="77"/>
                  <a:ea typeface="Palatino" pitchFamily="2" charset="77"/>
                  <a:cs typeface="Calibri"/>
                </a:rPr>
                <a:t>k+1</a:t>
              </a:r>
              <a:r>
                <a:rPr lang="en-US" dirty="0">
                  <a:solidFill>
                    <a:srgbClr val="0000FF"/>
                  </a:solidFill>
                  <a:latin typeface="Palatino" pitchFamily="2" charset="77"/>
                  <a:ea typeface="Palatino" pitchFamily="2" charset="77"/>
                  <a:cs typeface="Calibri"/>
                </a:rPr>
                <a:t>(s)</a:t>
              </a:r>
            </a:p>
          </p:txBody>
        </p:sp>
        <p:sp>
          <p:nvSpPr>
            <p:cNvPr id="15" name="Text Box 25"/>
            <p:cNvSpPr txBox="1">
              <a:spLocks noChangeArrowheads="1"/>
            </p:cNvSpPr>
            <p:nvPr/>
          </p:nvSpPr>
          <p:spPr bwMode="auto">
            <a:xfrm>
              <a:off x="2976" y="1920"/>
              <a:ext cx="559" cy="231"/>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Palatino" pitchFamily="2" charset="77"/>
                  <a:ea typeface="Palatino" pitchFamily="2" charset="77"/>
                  <a:cs typeface="Calibri"/>
                </a:rPr>
                <a:t>s, a</a:t>
              </a:r>
            </a:p>
          </p:txBody>
        </p:sp>
        <p:sp>
          <p:nvSpPr>
            <p:cNvPr id="16" name="Text Box 26"/>
            <p:cNvSpPr txBox="1">
              <a:spLocks noChangeArrowheads="1"/>
            </p:cNvSpPr>
            <p:nvPr/>
          </p:nvSpPr>
          <p:spPr bwMode="auto">
            <a:xfrm>
              <a:off x="2592" y="2265"/>
              <a:ext cx="504" cy="231"/>
            </a:xfrm>
            <a:prstGeom prst="rect">
              <a:avLst/>
            </a:prstGeom>
            <a:noFill/>
            <a:ln w="9525">
              <a:noFill/>
              <a:miter lim="800000"/>
              <a:headEnd/>
              <a:tailEnd/>
            </a:ln>
          </p:spPr>
          <p:txBody>
            <a:bodyPr>
              <a:spAutoFit/>
            </a:bodyPr>
            <a:lstStyle/>
            <a:p>
              <a:pPr>
                <a:spcBef>
                  <a:spcPct val="50000"/>
                </a:spcBef>
              </a:pPr>
              <a:r>
                <a:rPr lang="en-US" dirty="0" err="1">
                  <a:latin typeface="Palatino" pitchFamily="2" charset="77"/>
                  <a:ea typeface="Palatino" pitchFamily="2" charset="77"/>
                  <a:cs typeface="Calibri"/>
                </a:rPr>
                <a:t>s,a,s</a:t>
              </a:r>
              <a:r>
                <a:rPr lang="ja-JP" altLang="en-US">
                  <a:latin typeface="Palatino" pitchFamily="2" charset="77"/>
                  <a:cs typeface="Calibri"/>
                </a:rPr>
                <a:t>’</a:t>
              </a:r>
              <a:endParaRPr lang="en-US" dirty="0">
                <a:latin typeface="Palatino" pitchFamily="2" charset="77"/>
                <a:ea typeface="Palatino" pitchFamily="2" charset="77"/>
                <a:cs typeface="Calibri"/>
              </a:endParaRPr>
            </a:p>
          </p:txBody>
        </p:sp>
        <p:sp>
          <p:nvSpPr>
            <p:cNvPr id="18" name="Text Box 28"/>
            <p:cNvSpPr txBox="1">
              <a:spLocks noChangeArrowheads="1"/>
            </p:cNvSpPr>
            <p:nvPr/>
          </p:nvSpPr>
          <p:spPr bwMode="auto">
            <a:xfrm>
              <a:off x="2789" y="2505"/>
              <a:ext cx="667" cy="233"/>
            </a:xfrm>
            <a:prstGeom prst="rect">
              <a:avLst/>
            </a:prstGeom>
            <a:noFill/>
            <a:ln w="9525">
              <a:noFill/>
              <a:miter lim="800000"/>
              <a:headEnd/>
              <a:tailEnd/>
            </a:ln>
          </p:spPr>
          <p:txBody>
            <a:bodyPr wrap="square">
              <a:spAutoFit/>
            </a:bodyPr>
            <a:lstStyle/>
            <a:p>
              <a:pPr algn="r" rtl="1">
                <a:spcBef>
                  <a:spcPct val="50000"/>
                </a:spcBef>
              </a:pPr>
              <a:r>
                <a:rPr lang="en-US" dirty="0" err="1">
                  <a:solidFill>
                    <a:srgbClr val="0000FF"/>
                  </a:solidFill>
                  <a:latin typeface="Palatino" pitchFamily="2" charset="77"/>
                  <a:ea typeface="Palatino" pitchFamily="2" charset="77"/>
                  <a:cs typeface="Calibri"/>
                </a:rPr>
                <a:t>V</a:t>
              </a:r>
              <a:r>
                <a:rPr lang="en-US" baseline="-25000" dirty="0" err="1">
                  <a:solidFill>
                    <a:srgbClr val="0000FF"/>
                  </a:solidFill>
                  <a:latin typeface="Palatino" pitchFamily="2" charset="77"/>
                  <a:ea typeface="Palatino" pitchFamily="2" charset="77"/>
                  <a:cs typeface="Calibri"/>
                </a:rPr>
                <a:t>k</a:t>
              </a:r>
              <a:r>
                <a:rPr lang="en-US" dirty="0">
                  <a:solidFill>
                    <a:srgbClr val="0000FF"/>
                  </a:solidFill>
                  <a:latin typeface="Palatino" pitchFamily="2" charset="77"/>
                  <a:ea typeface="Palatino" pitchFamily="2" charset="77"/>
                  <a:cs typeface="Calibri"/>
                </a:rPr>
                <a:t>(s’</a:t>
              </a:r>
              <a:r>
                <a:rPr lang="en-US" altLang="ja-JP" dirty="0">
                  <a:solidFill>
                    <a:srgbClr val="0000FF"/>
                  </a:solidFill>
                  <a:latin typeface="Palatino" pitchFamily="2" charset="77"/>
                  <a:ea typeface="Palatino" pitchFamily="2" charset="77"/>
                  <a:cs typeface="Calibri"/>
                </a:rPr>
                <a:t>)</a:t>
              </a:r>
              <a:endParaRPr lang="en-US" dirty="0">
                <a:solidFill>
                  <a:srgbClr val="0000FF"/>
                </a:solidFill>
                <a:latin typeface="Palatino" pitchFamily="2" charset="77"/>
                <a:ea typeface="Palatino" pitchFamily="2" charset="77"/>
                <a:cs typeface="Calibri"/>
              </a:endParaRPr>
            </a:p>
          </p:txBody>
        </p:sp>
      </p:grpSp>
      <p:sp>
        <p:nvSpPr>
          <p:cNvPr id="27" name="Isosceles Triangle 26"/>
          <p:cNvSpPr/>
          <p:nvPr/>
        </p:nvSpPr>
        <p:spPr>
          <a:xfrm>
            <a:off x="9601200" y="4495800"/>
            <a:ext cx="1600200" cy="1752600"/>
          </a:xfrm>
          <a:prstGeom prst="triangle">
            <a:avLst/>
          </a:prstGeom>
          <a:solidFill>
            <a:srgbClr val="8FA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extLst>
      <p:ext uri="{BB962C8B-B14F-4D97-AF65-F5344CB8AC3E}">
        <p14:creationId xmlns:p14="http://schemas.microsoft.com/office/powerpoint/2010/main" val="213939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7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571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5718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57187">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75718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718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5718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370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371600" y="3564988"/>
            <a:ext cx="709069" cy="397412"/>
          </a:xfrm>
          <a:prstGeom prst="rect">
            <a:avLst/>
          </a:prstGeom>
          <a:noFill/>
        </p:spPr>
        <p:txBody>
          <a:bodyPr wrap="square" rtlCol="0">
            <a:spAutoFit/>
          </a:bodyPr>
          <a:lstStyle/>
          <a:p>
            <a:r>
              <a:rPr lang="en-US" sz="2000" dirty="0">
                <a:latin typeface="Palatino"/>
                <a:cs typeface="Palatino"/>
              </a:rPr>
              <a:t>S: 1</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1371600" y="3917327"/>
            <a:ext cx="3505200" cy="400110"/>
          </a:xfrm>
          <a:prstGeom prst="rect">
            <a:avLst/>
          </a:prstGeom>
          <a:noFill/>
        </p:spPr>
        <p:txBody>
          <a:bodyPr wrap="square" rtlCol="0">
            <a:spAutoFit/>
          </a:bodyPr>
          <a:lstStyle/>
          <a:p>
            <a:r>
              <a:rPr lang="en-US" sz="2000" dirty="0">
                <a:latin typeface="Palatino"/>
                <a:cs typeface="Palatino"/>
              </a:rPr>
              <a:t>F: .5*2+.5*2=2</a:t>
            </a:r>
          </a:p>
        </p:txBody>
      </p:sp>
    </p:spTree>
    <p:extLst>
      <p:ext uri="{BB962C8B-B14F-4D97-AF65-F5344CB8AC3E}">
        <p14:creationId xmlns:p14="http://schemas.microsoft.com/office/powerpoint/2010/main" val="739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370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20" name="TextBox 19"/>
          <p:cNvSpPr txBox="1"/>
          <p:nvPr/>
        </p:nvSpPr>
        <p:spPr>
          <a:xfrm>
            <a:off x="2106181" y="3595137"/>
            <a:ext cx="2118025" cy="400110"/>
          </a:xfrm>
          <a:prstGeom prst="rect">
            <a:avLst/>
          </a:prstGeom>
          <a:noFill/>
        </p:spPr>
        <p:txBody>
          <a:bodyPr wrap="square" rtlCol="0">
            <a:spAutoFit/>
          </a:bodyPr>
          <a:lstStyle/>
          <a:p>
            <a:r>
              <a:rPr lang="en-US" sz="2000" dirty="0">
                <a:latin typeface="Palatino"/>
                <a:cs typeface="Palatino"/>
              </a:rPr>
              <a:t>S</a:t>
            </a:r>
            <a:r>
              <a:rPr lang="en-US" sz="2000">
                <a:latin typeface="Palatino"/>
                <a:cs typeface="Palatino"/>
              </a:rPr>
              <a:t>: .5*1+.5*1=1</a:t>
            </a:r>
            <a:endParaRPr lang="en-US" sz="2000" dirty="0">
              <a:latin typeface="Palatino"/>
              <a:cs typeface="Palatino"/>
            </a:endParaRPr>
          </a:p>
        </p:txBody>
      </p:sp>
      <p:sp>
        <p:nvSpPr>
          <p:cNvPr id="21" name="TextBox 20"/>
          <p:cNvSpPr txBox="1"/>
          <p:nvPr/>
        </p:nvSpPr>
        <p:spPr>
          <a:xfrm>
            <a:off x="2106180" y="3960633"/>
            <a:ext cx="2118025" cy="400110"/>
          </a:xfrm>
          <a:prstGeom prst="rect">
            <a:avLst/>
          </a:prstGeom>
          <a:noFill/>
        </p:spPr>
        <p:txBody>
          <a:bodyPr wrap="square" rtlCol="0">
            <a:spAutoFit/>
          </a:bodyPr>
          <a:lstStyle/>
          <a:p>
            <a:r>
              <a:rPr lang="en-US" sz="2000" dirty="0">
                <a:latin typeface="Palatino"/>
                <a:cs typeface="Palatino"/>
              </a:rPr>
              <a:t>F: -10</a:t>
            </a:r>
          </a:p>
        </p:txBody>
      </p:sp>
    </p:spTree>
    <p:extLst>
      <p:ext uri="{BB962C8B-B14F-4D97-AF65-F5344CB8AC3E}">
        <p14:creationId xmlns:p14="http://schemas.microsoft.com/office/powerpoint/2010/main" val="1838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Tree>
    <p:extLst>
      <p:ext uri="{BB962C8B-B14F-4D97-AF65-F5344CB8AC3E}">
        <p14:creationId xmlns:p14="http://schemas.microsoft.com/office/powerpoint/2010/main" val="15409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
        <p:nvSpPr>
          <p:cNvPr id="20" name="TextBox 19"/>
          <p:cNvSpPr txBox="1"/>
          <p:nvPr/>
        </p:nvSpPr>
        <p:spPr>
          <a:xfrm>
            <a:off x="1234440" y="2223496"/>
            <a:ext cx="2118025" cy="400110"/>
          </a:xfrm>
          <a:prstGeom prst="rect">
            <a:avLst/>
          </a:prstGeom>
          <a:noFill/>
        </p:spPr>
        <p:txBody>
          <a:bodyPr wrap="square" rtlCol="0">
            <a:spAutoFit/>
          </a:bodyPr>
          <a:lstStyle/>
          <a:p>
            <a:r>
              <a:rPr lang="en-US" sz="2000" dirty="0">
                <a:latin typeface="Palatino"/>
                <a:cs typeface="Palatino"/>
              </a:rPr>
              <a:t>S: 1+2=3</a:t>
            </a:r>
          </a:p>
        </p:txBody>
      </p:sp>
      <p:sp>
        <p:nvSpPr>
          <p:cNvPr id="21" name="TextBox 20"/>
          <p:cNvSpPr txBox="1"/>
          <p:nvPr/>
        </p:nvSpPr>
        <p:spPr>
          <a:xfrm>
            <a:off x="1219200" y="2544365"/>
            <a:ext cx="2758115" cy="707886"/>
          </a:xfrm>
          <a:prstGeom prst="rect">
            <a:avLst/>
          </a:prstGeom>
          <a:noFill/>
        </p:spPr>
        <p:txBody>
          <a:bodyPr wrap="square" rtlCol="0">
            <a:spAutoFit/>
          </a:bodyPr>
          <a:lstStyle/>
          <a:p>
            <a:r>
              <a:rPr lang="en-US" sz="2000" dirty="0">
                <a:latin typeface="Palatino"/>
                <a:cs typeface="Palatino"/>
              </a:rPr>
              <a:t>F: .5*(2+2)+.5*(2+1)=3.5</a:t>
            </a:r>
          </a:p>
        </p:txBody>
      </p:sp>
    </p:spTree>
    <p:extLst>
      <p:ext uri="{BB962C8B-B14F-4D97-AF65-F5344CB8AC3E}">
        <p14:creationId xmlns:p14="http://schemas.microsoft.com/office/powerpoint/2010/main" val="190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
        <p:nvSpPr>
          <p:cNvPr id="23" name="TextBox 22"/>
          <p:cNvSpPr txBox="1"/>
          <p:nvPr/>
        </p:nvSpPr>
        <p:spPr>
          <a:xfrm>
            <a:off x="1447800" y="2376112"/>
            <a:ext cx="709069" cy="523220"/>
          </a:xfrm>
          <a:prstGeom prst="rect">
            <a:avLst/>
          </a:prstGeom>
          <a:noFill/>
        </p:spPr>
        <p:txBody>
          <a:bodyPr wrap="square" rtlCol="0">
            <a:spAutoFit/>
          </a:bodyPr>
          <a:lstStyle/>
          <a:p>
            <a:r>
              <a:rPr lang="en-US" sz="2800" dirty="0">
                <a:latin typeface="Palatino"/>
                <a:cs typeface="Palatino"/>
              </a:rPr>
              <a:t>3.5</a:t>
            </a:r>
          </a:p>
        </p:txBody>
      </p:sp>
      <p:sp>
        <p:nvSpPr>
          <p:cNvPr id="25" name="TextBox 24"/>
          <p:cNvSpPr txBox="1"/>
          <p:nvPr/>
        </p:nvSpPr>
        <p:spPr>
          <a:xfrm>
            <a:off x="2719931" y="2372380"/>
            <a:ext cx="709069" cy="523220"/>
          </a:xfrm>
          <a:prstGeom prst="rect">
            <a:avLst/>
          </a:prstGeom>
          <a:noFill/>
        </p:spPr>
        <p:txBody>
          <a:bodyPr wrap="square" rtlCol="0">
            <a:spAutoFit/>
          </a:bodyPr>
          <a:lstStyle/>
          <a:p>
            <a:r>
              <a:rPr lang="en-US" sz="2800" dirty="0">
                <a:latin typeface="Palatino"/>
                <a:cs typeface="Palatino"/>
              </a:rPr>
              <a:t>2.5</a:t>
            </a:r>
          </a:p>
        </p:txBody>
      </p:sp>
      <p:sp>
        <p:nvSpPr>
          <p:cNvPr id="26" name="TextBox 25"/>
          <p:cNvSpPr txBox="1"/>
          <p:nvPr/>
        </p:nvSpPr>
        <p:spPr>
          <a:xfrm>
            <a:off x="4091530" y="2359700"/>
            <a:ext cx="709069" cy="523220"/>
          </a:xfrm>
          <a:prstGeom prst="rect">
            <a:avLst/>
          </a:prstGeom>
          <a:noFill/>
        </p:spPr>
        <p:txBody>
          <a:bodyPr wrap="square" rtlCol="0">
            <a:spAutoFit/>
          </a:bodyPr>
          <a:lstStyle/>
          <a:p>
            <a:r>
              <a:rPr lang="en-US" sz="2800" dirty="0">
                <a:latin typeface="Palatino"/>
                <a:cs typeface="Palatino"/>
              </a:rPr>
              <a:t>0</a:t>
            </a:r>
          </a:p>
        </p:txBody>
      </p:sp>
    </p:spTree>
    <p:extLst>
      <p:ext uri="{BB962C8B-B14F-4D97-AF65-F5344CB8AC3E}">
        <p14:creationId xmlns:p14="http://schemas.microsoft.com/office/powerpoint/2010/main" val="188253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Convergence*</a:t>
            </a:r>
          </a:p>
        </p:txBody>
      </p:sp>
      <p:sp>
        <p:nvSpPr>
          <p:cNvPr id="3" name="Content Placeholder 2"/>
          <p:cNvSpPr>
            <a:spLocks noGrp="1"/>
          </p:cNvSpPr>
          <p:nvPr>
            <p:ph idx="1"/>
          </p:nvPr>
        </p:nvSpPr>
        <p:spPr>
          <a:xfrm>
            <a:off x="406400" y="1397001"/>
            <a:ext cx="6375400" cy="4729164"/>
          </a:xfrm>
        </p:spPr>
        <p:txBody>
          <a:bodyPr/>
          <a:lstStyle/>
          <a:p>
            <a:r>
              <a:rPr lang="en-US" sz="2000" dirty="0"/>
              <a:t>How do we know the </a:t>
            </a:r>
            <a:r>
              <a:rPr lang="en-US" sz="2000" dirty="0" err="1"/>
              <a:t>V</a:t>
            </a:r>
            <a:r>
              <a:rPr lang="en-US" sz="2000" baseline="-25000" dirty="0" err="1"/>
              <a:t>k</a:t>
            </a:r>
            <a:r>
              <a:rPr lang="en-US" sz="2000" dirty="0"/>
              <a:t> vectors are going to converge? (assuming 0 &lt; </a:t>
            </a:r>
            <a:r>
              <a:rPr lang="el-GR" sz="2000" dirty="0"/>
              <a:t>γ</a:t>
            </a:r>
            <a:r>
              <a:rPr lang="en-US" sz="2000" dirty="0"/>
              <a:t> &lt; 1)</a:t>
            </a:r>
          </a:p>
          <a:p>
            <a:pPr lvl="1"/>
            <a:endParaRPr lang="en-US" sz="1600" dirty="0"/>
          </a:p>
          <a:p>
            <a:r>
              <a:rPr lang="en-US" sz="2000" dirty="0"/>
              <a:t>Proof Sketch: </a:t>
            </a:r>
          </a:p>
          <a:p>
            <a:pPr lvl="1"/>
            <a:r>
              <a:rPr lang="en-US" sz="1800" dirty="0"/>
              <a:t>For any state </a:t>
            </a:r>
            <a:r>
              <a:rPr lang="en-US" sz="1800" dirty="0" err="1"/>
              <a:t>V</a:t>
            </a:r>
            <a:r>
              <a:rPr lang="en-US" sz="1800" baseline="-25000" dirty="0" err="1"/>
              <a:t>k</a:t>
            </a:r>
            <a:r>
              <a:rPr lang="en-US" sz="1800" dirty="0"/>
              <a:t> and V</a:t>
            </a:r>
            <a:r>
              <a:rPr lang="en-US" sz="1800" baseline="-25000" dirty="0"/>
              <a:t>k+1</a:t>
            </a:r>
            <a:r>
              <a:rPr lang="en-US" sz="1800" dirty="0"/>
              <a:t> can be viewed as depth k+1 </a:t>
            </a:r>
            <a:r>
              <a:rPr lang="en-US" sz="1800" dirty="0" err="1"/>
              <a:t>expectimax</a:t>
            </a:r>
            <a:r>
              <a:rPr lang="en-US" sz="1800" dirty="0"/>
              <a:t> results in nearly identical search trees</a:t>
            </a:r>
          </a:p>
          <a:p>
            <a:pPr lvl="1"/>
            <a:r>
              <a:rPr lang="en-US" sz="1800" dirty="0"/>
              <a:t>The difference is that on the bottom layer, V</a:t>
            </a:r>
            <a:r>
              <a:rPr lang="en-US" sz="1800" baseline="-25000" dirty="0"/>
              <a:t>k+1</a:t>
            </a:r>
            <a:r>
              <a:rPr lang="en-US" sz="1800" dirty="0"/>
              <a:t> has actual rewards while </a:t>
            </a:r>
            <a:r>
              <a:rPr lang="en-US" sz="1800" dirty="0" err="1"/>
              <a:t>V</a:t>
            </a:r>
            <a:r>
              <a:rPr lang="en-US" sz="1800" baseline="-25000" dirty="0" err="1"/>
              <a:t>k</a:t>
            </a:r>
            <a:r>
              <a:rPr lang="en-US" sz="1800" dirty="0"/>
              <a:t> has zeros</a:t>
            </a:r>
          </a:p>
          <a:p>
            <a:pPr lvl="1"/>
            <a:r>
              <a:rPr lang="en-US" sz="1800" dirty="0"/>
              <a:t>That last layer is at best all R</a:t>
            </a:r>
            <a:r>
              <a:rPr lang="en-US" sz="1800" baseline="-25000" dirty="0"/>
              <a:t>MAX</a:t>
            </a:r>
            <a:r>
              <a:rPr lang="en-US" sz="1800" dirty="0"/>
              <a:t> </a:t>
            </a:r>
          </a:p>
          <a:p>
            <a:pPr lvl="1"/>
            <a:r>
              <a:rPr lang="en-US" sz="1800" dirty="0"/>
              <a:t>It is at worst R</a:t>
            </a:r>
            <a:r>
              <a:rPr lang="en-US" sz="1800" baseline="-25000" dirty="0"/>
              <a:t>MIN</a:t>
            </a:r>
            <a:r>
              <a:rPr lang="en-US" sz="1800" dirty="0"/>
              <a:t> </a:t>
            </a:r>
          </a:p>
          <a:p>
            <a:pPr lvl="1"/>
            <a:r>
              <a:rPr lang="en-US" sz="1800" dirty="0"/>
              <a:t>But everything is discounted by </a:t>
            </a:r>
            <a:r>
              <a:rPr lang="el-GR" sz="1800" dirty="0"/>
              <a:t>γ</a:t>
            </a:r>
            <a:r>
              <a:rPr lang="en-US" sz="1800" baseline="30000" dirty="0"/>
              <a:t>k</a:t>
            </a:r>
            <a:r>
              <a:rPr lang="en-US" sz="1800" dirty="0"/>
              <a:t> that far out</a:t>
            </a:r>
          </a:p>
          <a:p>
            <a:pPr lvl="1"/>
            <a:r>
              <a:rPr lang="en-US" sz="1800" dirty="0"/>
              <a:t>So </a:t>
            </a:r>
            <a:r>
              <a:rPr lang="en-US" sz="1800" dirty="0" err="1"/>
              <a:t>V</a:t>
            </a:r>
            <a:r>
              <a:rPr lang="en-US" sz="1800" baseline="-25000" dirty="0" err="1"/>
              <a:t>k</a:t>
            </a:r>
            <a:r>
              <a:rPr lang="en-US" sz="1800" dirty="0"/>
              <a:t> and V</a:t>
            </a:r>
            <a:r>
              <a:rPr lang="en-US" sz="1800" baseline="-25000" dirty="0"/>
              <a:t>k+1</a:t>
            </a:r>
            <a:r>
              <a:rPr lang="en-US" sz="1800" dirty="0"/>
              <a:t> are at most </a:t>
            </a:r>
            <a:r>
              <a:rPr lang="el-GR" sz="1800" dirty="0"/>
              <a:t>γ</a:t>
            </a:r>
            <a:r>
              <a:rPr lang="en-US" sz="1800" baseline="30000" dirty="0"/>
              <a:t>k</a:t>
            </a:r>
            <a:r>
              <a:rPr lang="en-US" sz="1800" dirty="0"/>
              <a:t> </a:t>
            </a:r>
            <a:r>
              <a:rPr lang="en-US" sz="1800" dirty="0" err="1"/>
              <a:t>max|R</a:t>
            </a:r>
            <a:r>
              <a:rPr lang="en-US" sz="1800" dirty="0"/>
              <a:t>| different</a:t>
            </a:r>
          </a:p>
          <a:p>
            <a:pPr lvl="1"/>
            <a:r>
              <a:rPr lang="en-US" sz="1800" dirty="0"/>
              <a:t>So as k increases, the values converge</a:t>
            </a:r>
          </a:p>
        </p:txBody>
      </p:sp>
      <p:sp>
        <p:nvSpPr>
          <p:cNvPr id="5" name="Isosceles Triangle 4"/>
          <p:cNvSpPr/>
          <p:nvPr/>
        </p:nvSpPr>
        <p:spPr>
          <a:xfrm>
            <a:off x="7239000" y="2304691"/>
            <a:ext cx="2135038" cy="3105509"/>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4" name="Isosceles Triangle 3"/>
          <p:cNvSpPr/>
          <p:nvPr/>
        </p:nvSpPr>
        <p:spPr>
          <a:xfrm>
            <a:off x="7368396" y="2304691"/>
            <a:ext cx="1876245" cy="2717321"/>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6" name="Isosceles Triangle 5"/>
          <p:cNvSpPr/>
          <p:nvPr/>
        </p:nvSpPr>
        <p:spPr>
          <a:xfrm>
            <a:off x="9697528" y="2304691"/>
            <a:ext cx="2135038" cy="3105509"/>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7" name="Isosceles Triangle 6"/>
          <p:cNvSpPr/>
          <p:nvPr/>
        </p:nvSpPr>
        <p:spPr>
          <a:xfrm>
            <a:off x="9826925" y="2304691"/>
            <a:ext cx="1876245" cy="2717321"/>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9" name="Picture 8" descr="TP_tmp.png"/>
          <p:cNvPicPr>
            <a:picLocks noChangeAspect="1"/>
          </p:cNvPicPr>
          <p:nvPr>
            <p:custDataLst>
              <p:tags r:id="rId1"/>
            </p:custDataLst>
          </p:nvPr>
        </p:nvPicPr>
        <p:blipFill>
          <a:blip r:embed="rId4" cstate="print"/>
          <a:stretch>
            <a:fillRect/>
          </a:stretch>
        </p:blipFill>
        <p:spPr>
          <a:xfrm>
            <a:off x="7931118" y="1828939"/>
            <a:ext cx="780241" cy="389057"/>
          </a:xfrm>
          <a:prstGeom prst="rect">
            <a:avLst/>
          </a:prstGeom>
        </p:spPr>
      </p:pic>
      <p:pic>
        <p:nvPicPr>
          <p:cNvPr id="11" name="Picture 10" descr="TP_tmp.png"/>
          <p:cNvPicPr>
            <a:picLocks noChangeAspect="1"/>
          </p:cNvPicPr>
          <p:nvPr>
            <p:custDataLst>
              <p:tags r:id="rId2"/>
            </p:custDataLst>
          </p:nvPr>
        </p:nvPicPr>
        <p:blipFill>
          <a:blip r:embed="rId5" cstate="print"/>
          <a:stretch>
            <a:fillRect/>
          </a:stretch>
        </p:blipFill>
        <p:spPr bwMode="auto">
          <a:xfrm>
            <a:off x="10219613" y="1828800"/>
            <a:ext cx="1134187" cy="389411"/>
          </a:xfrm>
          <a:prstGeom prst="rect">
            <a:avLst/>
          </a:prstGeom>
          <a:noFill/>
          <a:ln/>
          <a:effectLst/>
        </p:spPr>
      </p:pic>
    </p:spTree>
    <p:extLst>
      <p:ext uri="{BB962C8B-B14F-4D97-AF65-F5344CB8AC3E}">
        <p14:creationId xmlns:p14="http://schemas.microsoft.com/office/powerpoint/2010/main" val="7381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3F4031-8896-ED42-A614-C5F84F497864}"/>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90D5C96B-3B32-E640-8882-5661B2111BE3}"/>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16" name="TextBox 15">
            <a:extLst>
              <a:ext uri="{FF2B5EF4-FFF2-40B4-BE49-F238E27FC236}">
                <a16:creationId xmlns:a16="http://schemas.microsoft.com/office/drawing/2014/main" id="{B6A26185-8C3B-314C-9EAC-B8B6FC15C0A1}"/>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0" name="TextBox 19">
            <a:extLst>
              <a:ext uri="{FF2B5EF4-FFF2-40B4-BE49-F238E27FC236}">
                <a16:creationId xmlns:a16="http://schemas.microsoft.com/office/drawing/2014/main" id="{531CBC0B-EA6A-054C-BF53-78FCAF3D2511}"/>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1" name="TextBox 20">
            <a:extLst>
              <a:ext uri="{FF2B5EF4-FFF2-40B4-BE49-F238E27FC236}">
                <a16:creationId xmlns:a16="http://schemas.microsoft.com/office/drawing/2014/main" id="{6BF04991-F6A5-E640-BD9C-6CCA4AD74962}"/>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2" name="TextBox 21">
            <a:extLst>
              <a:ext uri="{FF2B5EF4-FFF2-40B4-BE49-F238E27FC236}">
                <a16:creationId xmlns:a16="http://schemas.microsoft.com/office/drawing/2014/main" id="{A705232B-ADBB-5C4E-9851-B390A376CCE8}"/>
              </a:ext>
            </a:extLst>
          </p:cNvPr>
          <p:cNvSpPr txBox="1"/>
          <p:nvPr/>
        </p:nvSpPr>
        <p:spPr>
          <a:xfrm>
            <a:off x="167218" y="36262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23" name="TextBox 22">
            <a:extLst>
              <a:ext uri="{FF2B5EF4-FFF2-40B4-BE49-F238E27FC236}">
                <a16:creationId xmlns:a16="http://schemas.microsoft.com/office/drawing/2014/main" id="{65F4018C-241A-C248-9DC9-DA9CD006190B}"/>
              </a:ext>
            </a:extLst>
          </p:cNvPr>
          <p:cNvSpPr txBox="1"/>
          <p:nvPr/>
        </p:nvSpPr>
        <p:spPr>
          <a:xfrm>
            <a:off x="1016000" y="3626247"/>
            <a:ext cx="2880917" cy="584775"/>
          </a:xfrm>
          <a:prstGeom prst="rect">
            <a:avLst/>
          </a:prstGeom>
          <a:noFill/>
        </p:spPr>
        <p:txBody>
          <a:bodyPr wrap="none" rtlCol="0">
            <a:spAutoFit/>
          </a:bodyPr>
          <a:lstStyle/>
          <a:p>
            <a:r>
              <a:rPr lang="en-US" sz="1600">
                <a:latin typeface="Palatino" pitchFamily="2" charset="77"/>
                <a:ea typeface="Palatino" pitchFamily="2" charset="77"/>
                <a:cs typeface="Calibri"/>
              </a:rPr>
              <a:t>3D locomotion (TRPO+GAE)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[Berkeley]</a:t>
            </a:r>
          </a:p>
        </p:txBody>
      </p:sp>
      <p:sp>
        <p:nvSpPr>
          <p:cNvPr id="24" name="TextBox 23">
            <a:extLst>
              <a:ext uri="{FF2B5EF4-FFF2-40B4-BE49-F238E27FC236}">
                <a16:creationId xmlns:a16="http://schemas.microsoft.com/office/drawing/2014/main" id="{9FF7C990-C66E-1F4E-B971-AB13A6CC3B53}"/>
              </a:ext>
            </a:extLst>
          </p:cNvPr>
          <p:cNvSpPr txBox="1"/>
          <p:nvPr/>
        </p:nvSpPr>
        <p:spPr>
          <a:xfrm>
            <a:off x="178189" y="48454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25" name="TextBox 24">
            <a:extLst>
              <a:ext uri="{FF2B5EF4-FFF2-40B4-BE49-F238E27FC236}">
                <a16:creationId xmlns:a16="http://schemas.microsoft.com/office/drawing/2014/main" id="{19FB6F85-F0F7-7049-9000-BB0689AD4832}"/>
              </a:ext>
            </a:extLst>
          </p:cNvPr>
          <p:cNvSpPr txBox="1"/>
          <p:nvPr/>
        </p:nvSpPr>
        <p:spPr>
          <a:xfrm>
            <a:off x="1019064" y="4845447"/>
            <a:ext cx="3095733" cy="584775"/>
          </a:xfrm>
          <a:prstGeom prst="rect">
            <a:avLst/>
          </a:prstGeom>
          <a:noFill/>
        </p:spPr>
        <p:txBody>
          <a:bodyPr wrap="square" rtlCol="0">
            <a:spAutoFit/>
          </a:bodyPr>
          <a:lstStyle/>
          <a:p>
            <a:r>
              <a:rPr lang="en-US" sz="1600" dirty="0">
                <a:latin typeface="Palatino" pitchFamily="2" charset="77"/>
                <a:ea typeface="Palatino" pitchFamily="2" charset="77"/>
                <a:cs typeface="Calibri"/>
              </a:rPr>
              <a:t>Real Robot Manipulation (GPS) [Berkeley]</a:t>
            </a:r>
          </a:p>
        </p:txBody>
      </p:sp>
      <p:sp>
        <p:nvSpPr>
          <p:cNvPr id="30" name="TextBox 29">
            <a:extLst>
              <a:ext uri="{FF2B5EF4-FFF2-40B4-BE49-F238E27FC236}">
                <a16:creationId xmlns:a16="http://schemas.microsoft.com/office/drawing/2014/main" id="{5D824798-1A47-D94D-9C52-5C8E79DBF1BD}"/>
              </a:ext>
            </a:extLst>
          </p:cNvPr>
          <p:cNvSpPr txBox="1"/>
          <p:nvPr/>
        </p:nvSpPr>
        <p:spPr>
          <a:xfrm>
            <a:off x="203201" y="5982574"/>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2019</a:t>
            </a:r>
          </a:p>
        </p:txBody>
      </p:sp>
      <p:sp>
        <p:nvSpPr>
          <p:cNvPr id="31" name="TextBox 30">
            <a:extLst>
              <a:ext uri="{FF2B5EF4-FFF2-40B4-BE49-F238E27FC236}">
                <a16:creationId xmlns:a16="http://schemas.microsoft.com/office/drawing/2014/main" id="{217E9881-43F8-394D-A944-B1669A6DC4BC}"/>
              </a:ext>
            </a:extLst>
          </p:cNvPr>
          <p:cNvSpPr txBox="1"/>
          <p:nvPr/>
        </p:nvSpPr>
        <p:spPr>
          <a:xfrm>
            <a:off x="1044076" y="5982574"/>
            <a:ext cx="2571538" cy="584775"/>
          </a:xfrm>
          <a:prstGeom prst="rect">
            <a:avLst/>
          </a:prstGeom>
          <a:noFill/>
        </p:spPr>
        <p:txBody>
          <a:bodyPr wrap="none" rtlCol="0">
            <a:spAutoFit/>
          </a:bodyPr>
          <a:lstStyle/>
          <a:p>
            <a:r>
              <a:rPr lang="en-US" sz="1600" b="1">
                <a:latin typeface="Palatino" pitchFamily="2" charset="77"/>
                <a:ea typeface="Palatino" pitchFamily="2" charset="77"/>
                <a:cs typeface="Calibri"/>
              </a:rPr>
              <a:t>Rubik’s Cube (PPO+DR)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OpenAI</a:t>
            </a:r>
            <a:r>
              <a:rPr lang="en-US" sz="1600" b="1">
                <a:latin typeface="Palatino" pitchFamily="2" charset="77"/>
                <a:ea typeface="Palatino" pitchFamily="2" charset="77"/>
                <a:cs typeface="Calibri"/>
              </a:rPr>
              <a:t>]</a:t>
            </a:r>
          </a:p>
        </p:txBody>
      </p:sp>
      <p:pic>
        <p:nvPicPr>
          <p:cNvPr id="2" name="Online Media 1" descr="openairubikscube">
            <a:hlinkClick r:id="" action="ppaction://media"/>
            <a:extLst>
              <a:ext uri="{FF2B5EF4-FFF2-40B4-BE49-F238E27FC236}">
                <a16:creationId xmlns:a16="http://schemas.microsoft.com/office/drawing/2014/main" id="{D3F295EE-7958-E24B-81DB-43DD1BCDA5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0400" y="1604830"/>
            <a:ext cx="7187259" cy="4042833"/>
          </a:xfrm>
          <a:prstGeom prst="rect">
            <a:avLst/>
          </a:prstGeom>
        </p:spPr>
      </p:pic>
      <p:sp>
        <p:nvSpPr>
          <p:cNvPr id="4" name="TextBox 3">
            <a:extLst>
              <a:ext uri="{FF2B5EF4-FFF2-40B4-BE49-F238E27FC236}">
                <a16:creationId xmlns:a16="http://schemas.microsoft.com/office/drawing/2014/main" id="{1D4380CC-9B34-6545-A301-D12D1FDAAAA0}"/>
              </a:ext>
            </a:extLst>
          </p:cNvPr>
          <p:cNvSpPr txBox="1"/>
          <p:nvPr/>
        </p:nvSpPr>
        <p:spPr>
          <a:xfrm>
            <a:off x="7297093" y="5884752"/>
            <a:ext cx="1008609" cy="369332"/>
          </a:xfrm>
          <a:prstGeom prst="rect">
            <a:avLst/>
          </a:prstGeom>
          <a:noFill/>
        </p:spPr>
        <p:txBody>
          <a:bodyPr wrap="none" rtlCol="0">
            <a:spAutoFit/>
          </a:bodyPr>
          <a:lstStyle/>
          <a:p>
            <a:r>
              <a:rPr lang="en-US" dirty="0" err="1">
                <a:latin typeface="Palatino" pitchFamily="2" charset="77"/>
                <a:ea typeface="Palatino" pitchFamily="2" charset="77"/>
                <a:cs typeface="Calibri"/>
              </a:rPr>
              <a:t>OpenAI</a:t>
            </a:r>
            <a:endParaRPr lang="en-US" dirty="0">
              <a:latin typeface="Palatino" pitchFamily="2" charset="77"/>
              <a:ea typeface="Palatino" pitchFamily="2" charset="77"/>
              <a:cs typeface="Calibri"/>
            </a:endParaRPr>
          </a:p>
        </p:txBody>
      </p:sp>
      <p:sp>
        <p:nvSpPr>
          <p:cNvPr id="18" name="Title 1">
            <a:extLst>
              <a:ext uri="{FF2B5EF4-FFF2-40B4-BE49-F238E27FC236}">
                <a16:creationId xmlns:a16="http://schemas.microsoft.com/office/drawing/2014/main" id="{3123FE03-5263-C24F-AB29-7546A708391A}"/>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46464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Lecture: Policy-Based Methods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a:ea typeface="ＭＳ Ｐゴシック" pitchFamily="34" charset="-128"/>
              </a:rPr>
              <a:t>Non-Deterministic Search</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48095" y="1219200"/>
            <a:ext cx="6150138" cy="5327650"/>
          </a:xfrm>
          <a:prstGeom prst="rect">
            <a:avLst/>
          </a:prstGeom>
          <a:noFill/>
        </p:spPr>
      </p:pic>
    </p:spTree>
    <p:extLst>
      <p:ext uri="{BB962C8B-B14F-4D97-AF65-F5344CB8AC3E}">
        <p14:creationId xmlns:p14="http://schemas.microsoft.com/office/powerpoint/2010/main" val="355781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ea typeface="ＭＳ Ｐゴシック" pitchFamily="34" charset="-128"/>
              </a:rPr>
              <a:t>Example: Grid World</a:t>
            </a:r>
          </a:p>
        </p:txBody>
      </p:sp>
      <p:pic>
        <p:nvPicPr>
          <p:cNvPr id="18434" name="Picture 4"/>
          <p:cNvPicPr>
            <a:picLocks noChangeAspect="1" noChangeArrowheads="1"/>
          </p:cNvPicPr>
          <p:nvPr/>
        </p:nvPicPr>
        <p:blipFill>
          <a:blip r:embed="rId3" cstate="print"/>
          <a:srcRect/>
          <a:stretch>
            <a:fillRect/>
          </a:stretch>
        </p:blipFill>
        <p:spPr bwMode="auto">
          <a:xfrm>
            <a:off x="6990735" y="1371600"/>
            <a:ext cx="4495800" cy="3484999"/>
          </a:xfrm>
          <a:prstGeom prst="rect">
            <a:avLst/>
          </a:prstGeom>
          <a:noFill/>
          <a:ln w="9525">
            <a:noFill/>
            <a:miter lim="800000"/>
            <a:headEnd/>
            <a:tailEnd/>
          </a:ln>
        </p:spPr>
      </p:pic>
      <p:sp>
        <p:nvSpPr>
          <p:cNvPr id="18436" name="Rectangle 3"/>
          <p:cNvSpPr txBox="1">
            <a:spLocks noChangeArrowheads="1"/>
          </p:cNvSpPr>
          <p:nvPr/>
        </p:nvSpPr>
        <p:spPr bwMode="auto">
          <a:xfrm>
            <a:off x="228600" y="1417638"/>
            <a:ext cx="6477000" cy="4525962"/>
          </a:xfrm>
          <a:prstGeom prst="rect">
            <a:avLst/>
          </a:prstGeom>
          <a:noFill/>
          <a:ln w="9525">
            <a:noFill/>
            <a:miter lim="800000"/>
            <a:headEnd/>
            <a:tailEnd/>
          </a:ln>
        </p:spPr>
        <p:txBody>
          <a:bodyPr/>
          <a:lstStyle/>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Palatino"/>
                <a:cs typeface="Palatino"/>
              </a:rPr>
              <a:t>A maze-like problem</a:t>
            </a:r>
          </a:p>
          <a:p>
            <a:pPr marL="800100" lvl="1" indent="-342900" eaLnBrk="0" hangingPunct="0">
              <a:spcBef>
                <a:spcPct val="20000"/>
              </a:spcBef>
              <a:buFont typeface="Wingdings" pitchFamily="2" charset="2"/>
              <a:buChar char="§"/>
            </a:pPr>
            <a:r>
              <a:rPr lang="en-US" dirty="0">
                <a:latin typeface="Palatino"/>
                <a:cs typeface="Palatino"/>
              </a:rPr>
              <a:t>The agent lives in a grid</a:t>
            </a:r>
          </a:p>
          <a:p>
            <a:pPr marL="800100" lvl="1" indent="-342900" eaLnBrk="0" hangingPunct="0">
              <a:spcBef>
                <a:spcPct val="20000"/>
              </a:spcBef>
              <a:buFont typeface="Wingdings" pitchFamily="2" charset="2"/>
              <a:buChar char="§"/>
            </a:pPr>
            <a:r>
              <a:rPr lang="en-US" dirty="0">
                <a:latin typeface="Palatino"/>
                <a:cs typeface="Palatino"/>
              </a:rPr>
              <a:t>Walls block the agent’</a:t>
            </a:r>
            <a:r>
              <a:rPr lang="en-US" altLang="ja-JP" dirty="0">
                <a:latin typeface="Palatino"/>
                <a:cs typeface="Palatino"/>
              </a:rPr>
              <a:t>s path</a:t>
            </a:r>
          </a:p>
          <a:p>
            <a:pPr marL="800100" lvl="1" indent="-342900" eaLnBrk="0" hangingPunct="0">
              <a:spcBef>
                <a:spcPct val="20000"/>
              </a:spcBef>
              <a:buFont typeface="Wingdings" pitchFamily="2" charset="2"/>
              <a:buChar char="§"/>
            </a:pPr>
            <a:endParaRPr lang="en-US" altLang="ja-JP" sz="600" dirty="0">
              <a:latin typeface="Palatino"/>
              <a:cs typeface="Palatino"/>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Palatino"/>
                <a:cs typeface="Palatino"/>
              </a:rPr>
              <a:t>Noisy movement: </a:t>
            </a:r>
            <a:r>
              <a:rPr lang="en-US" altLang="ja-JP" sz="2000" dirty="0">
                <a:solidFill>
                  <a:schemeClr val="accent2"/>
                </a:solidFill>
                <a:latin typeface="Palatino"/>
                <a:cs typeface="Palatino"/>
              </a:rPr>
              <a:t>actions do not always go as planned</a:t>
            </a:r>
          </a:p>
          <a:p>
            <a:pPr marL="800100" lvl="1" indent="-342900" eaLnBrk="0" hangingPunct="0">
              <a:spcBef>
                <a:spcPct val="20000"/>
              </a:spcBef>
              <a:buClr>
                <a:schemeClr val="accent2"/>
              </a:buClr>
              <a:buFont typeface="Wingdings" pitchFamily="2" charset="2"/>
              <a:buChar char="§"/>
            </a:pPr>
            <a:r>
              <a:rPr lang="en-US" dirty="0">
                <a:latin typeface="Palatino"/>
                <a:cs typeface="Palatino"/>
              </a:rPr>
              <a:t>80% of the time, the action North takes the agent North (if there is no wall there)</a:t>
            </a:r>
          </a:p>
          <a:p>
            <a:pPr marL="800100" lvl="1" indent="-342900" eaLnBrk="0" hangingPunct="0">
              <a:spcBef>
                <a:spcPct val="20000"/>
              </a:spcBef>
              <a:buClr>
                <a:schemeClr val="accent2"/>
              </a:buClr>
              <a:buFont typeface="Wingdings" pitchFamily="2" charset="2"/>
              <a:buChar char="§"/>
            </a:pPr>
            <a:r>
              <a:rPr lang="en-US" dirty="0">
                <a:latin typeface="Palatino"/>
                <a:cs typeface="Palatino"/>
              </a:rPr>
              <a:t>10% of the time, North takes the agent West; 10% East</a:t>
            </a:r>
          </a:p>
          <a:p>
            <a:pPr marL="800100" lvl="1" indent="-342900" eaLnBrk="0" hangingPunct="0">
              <a:spcBef>
                <a:spcPct val="20000"/>
              </a:spcBef>
              <a:buClr>
                <a:schemeClr val="accent2"/>
              </a:buClr>
              <a:buFont typeface="Wingdings" pitchFamily="2" charset="2"/>
              <a:buChar char="§"/>
            </a:pPr>
            <a:r>
              <a:rPr lang="en-US" dirty="0">
                <a:latin typeface="Palatino"/>
                <a:cs typeface="Palatino"/>
              </a:rPr>
              <a:t>If there is a wall in the direction the agent would have been taken, the agent stays put</a:t>
            </a:r>
          </a:p>
          <a:p>
            <a:pPr marL="800100" lvl="1" indent="-342900" eaLnBrk="0" hangingPunct="0">
              <a:spcBef>
                <a:spcPct val="20000"/>
              </a:spcBef>
              <a:buClr>
                <a:schemeClr val="accent2"/>
              </a:buClr>
              <a:buFont typeface="Wingdings" pitchFamily="2" charset="2"/>
              <a:buChar char="§"/>
            </a:pPr>
            <a:endParaRPr lang="en-US" sz="600" dirty="0">
              <a:latin typeface="Palatino"/>
              <a:cs typeface="Palatino"/>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Palatino"/>
                <a:cs typeface="Palatino"/>
              </a:rPr>
              <a:t>The agent receives rewards</a:t>
            </a:r>
          </a:p>
          <a:p>
            <a:pPr marL="800100" lvl="1" indent="-342900" eaLnBrk="0" hangingPunct="0">
              <a:spcBef>
                <a:spcPct val="20000"/>
              </a:spcBef>
              <a:buFont typeface="Wingdings" pitchFamily="2" charset="2"/>
              <a:buChar char="§"/>
            </a:pPr>
            <a:r>
              <a:rPr lang="en-US" dirty="0">
                <a:latin typeface="Palatino"/>
                <a:cs typeface="Palatino"/>
              </a:rPr>
              <a:t>Small </a:t>
            </a:r>
            <a:r>
              <a:rPr lang="en-US" altLang="ja-JP" dirty="0">
                <a:latin typeface="Palatino"/>
                <a:cs typeface="Palatino"/>
              </a:rPr>
              <a:t>“living” reward each step (can be negative)</a:t>
            </a:r>
          </a:p>
          <a:p>
            <a:pPr marL="800100" lvl="1" indent="-342900" eaLnBrk="0" hangingPunct="0">
              <a:spcBef>
                <a:spcPct val="20000"/>
              </a:spcBef>
              <a:buFont typeface="Wingdings" pitchFamily="2" charset="2"/>
              <a:buChar char="§"/>
            </a:pPr>
            <a:r>
              <a:rPr lang="en-US" dirty="0">
                <a:latin typeface="Palatino"/>
                <a:cs typeface="Palatino"/>
              </a:rPr>
              <a:t>Big rewards come at the end (good or bad)</a:t>
            </a:r>
          </a:p>
          <a:p>
            <a:pPr marL="800100" lvl="1" indent="-342900" eaLnBrk="0" hangingPunct="0">
              <a:spcBef>
                <a:spcPct val="20000"/>
              </a:spcBef>
              <a:buFont typeface="Wingdings" pitchFamily="2" charset="2"/>
              <a:buChar char="§"/>
            </a:pPr>
            <a:endParaRPr lang="en-US" sz="600" dirty="0">
              <a:latin typeface="Palatino"/>
              <a:cs typeface="Palatino"/>
            </a:endParaRPr>
          </a:p>
          <a:p>
            <a:pPr marL="342900" indent="-342900" eaLnBrk="0" hangingPunct="0">
              <a:spcBef>
                <a:spcPct val="20000"/>
              </a:spcBef>
              <a:buClr>
                <a:schemeClr val="accent2"/>
              </a:buClr>
              <a:buFont typeface="Wingdings" pitchFamily="2" charset="2"/>
              <a:buChar char="§"/>
            </a:pPr>
            <a:r>
              <a:rPr lang="en-US" sz="2000" u="sng" dirty="0">
                <a:solidFill>
                  <a:schemeClr val="accent2"/>
                </a:solidFill>
                <a:latin typeface="Palatino"/>
                <a:cs typeface="Palatino"/>
              </a:rPr>
              <a:t>Goal</a:t>
            </a:r>
            <a:r>
              <a:rPr lang="en-US" sz="2000" dirty="0">
                <a:solidFill>
                  <a:schemeClr val="accent2"/>
                </a:solidFill>
                <a:latin typeface="Palatino"/>
                <a:cs typeface="Palatino"/>
              </a:rPr>
              <a:t>: maximize sum of rewards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35" y="1373299"/>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8"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0" y="2895600"/>
            <a:ext cx="433322" cy="781050"/>
          </a:xfrm>
          <a:prstGeom prst="rect">
            <a:avLst/>
          </a:prstGeom>
          <a:noFill/>
          <a:ln w="9525">
            <a:noFill/>
            <a:miter lim="800000"/>
            <a:headEnd/>
            <a:tailEnd/>
          </a:ln>
        </p:spPr>
      </p:pic>
      <p:pic>
        <p:nvPicPr>
          <p:cNvPr id="14"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2" y="3581400"/>
            <a:ext cx="815578"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3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World Actions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6308" y="1728787"/>
            <a:ext cx="2067596" cy="3113557"/>
          </a:xfrm>
          <a:prstGeom prst="rect">
            <a:avLst/>
          </a:prstGeom>
          <a:noFill/>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50953" y="1805405"/>
            <a:ext cx="6607647" cy="4518777"/>
          </a:xfrm>
          <a:prstGeom prst="rect">
            <a:avLst/>
          </a:prstGeom>
          <a:noFill/>
        </p:spPr>
      </p:pic>
      <p:sp>
        <p:nvSpPr>
          <p:cNvPr id="6" name="TextBox 5"/>
          <p:cNvSpPr txBox="1">
            <a:spLocks noChangeArrowheads="1"/>
          </p:cNvSpPr>
          <p:nvPr/>
        </p:nvSpPr>
        <p:spPr bwMode="auto">
          <a:xfrm>
            <a:off x="381000" y="1214735"/>
            <a:ext cx="4495800" cy="461665"/>
          </a:xfrm>
          <a:prstGeom prst="rect">
            <a:avLst/>
          </a:prstGeom>
          <a:noFill/>
          <a:ln w="9525">
            <a:noFill/>
            <a:miter lim="800000"/>
            <a:headEnd/>
            <a:tailEnd/>
          </a:ln>
        </p:spPr>
        <p:txBody>
          <a:bodyPr wrap="square">
            <a:spAutoFit/>
          </a:bodyPr>
          <a:lstStyle/>
          <a:p>
            <a:pPr algn="ctr"/>
            <a:r>
              <a:rPr lang="en-US" sz="2400" dirty="0">
                <a:latin typeface="Palatino"/>
                <a:cs typeface="Palatino"/>
              </a:rPr>
              <a:t>Deterministic Grid World</a:t>
            </a:r>
          </a:p>
        </p:txBody>
      </p:sp>
      <p:sp>
        <p:nvSpPr>
          <p:cNvPr id="7" name="TextBox 6"/>
          <p:cNvSpPr txBox="1">
            <a:spLocks noChangeArrowheads="1"/>
          </p:cNvSpPr>
          <p:nvPr/>
        </p:nvSpPr>
        <p:spPr bwMode="auto">
          <a:xfrm>
            <a:off x="6324600" y="1214735"/>
            <a:ext cx="4495800" cy="461665"/>
          </a:xfrm>
          <a:prstGeom prst="rect">
            <a:avLst/>
          </a:prstGeom>
          <a:noFill/>
          <a:ln w="9525">
            <a:noFill/>
            <a:miter lim="800000"/>
            <a:headEnd/>
            <a:tailEnd/>
          </a:ln>
        </p:spPr>
        <p:txBody>
          <a:bodyPr wrap="square">
            <a:spAutoFit/>
          </a:bodyPr>
          <a:lstStyle/>
          <a:p>
            <a:pPr algn="ctr"/>
            <a:r>
              <a:rPr lang="en-US" sz="2400" dirty="0">
                <a:latin typeface="Palatino"/>
                <a:cs typeface="Palatino"/>
              </a:rPr>
              <a:t>Stochastic Grid World</a:t>
            </a:r>
          </a:p>
        </p:txBody>
      </p:sp>
      <p:cxnSp>
        <p:nvCxnSpPr>
          <p:cNvPr id="8" name="Straight Connector 7"/>
          <p:cNvCxnSpPr/>
          <p:nvPr/>
        </p:nvCxnSpPr>
        <p:spPr>
          <a:xfrm rot="16200000" flipH="1">
            <a:off x="2171700" y="3924301"/>
            <a:ext cx="5181600" cy="762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71600" y="4877716"/>
            <a:ext cx="2057400" cy="14426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def\pref{\succ}&#10;\def\lequiv{\Leftrightarrow}&#10;\begin{document}&#10;\centering&#10;$[r,r_0,r_1,r_2,\ldots]\pref [r,r'_0,r'_1,r'_2,\ldots]$\\&#10;$\lequiv$\\&#10;$[r_0,r_1,r_2,\ldots]\pref [r'_0,r'_1,r'_2,\ldots]$&#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316"/>
  <p:tag name="PICTUREFILESIZE" val="47868"/>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def\pref{\succ}&#10;\def\lequiv{\Leftrightarrow}&#10;\begin{document}&#10;$U([r_0,r_1,r_2,\ldots]) = r_0 + r_1 + r_2 + \cdots $&#10;\end{document}&#10;"/>
  <p:tag name="FILENAME" val="txp_fig"/>
  <p:tag name="FORMAT" val="png16m"/>
  <p:tag name="RES" val="1200"/>
  <p:tag name="BLEND" val="0"/>
  <p:tag name="TRANSPARENT" val="0"/>
  <p:tag name="TBUG" val="0"/>
  <p:tag name="ALLOWFS" val="0"/>
  <p:tag name="ORIGWIDTH" val="364"/>
  <p:tag name="PICTUREFILESIZE" val="18194"/>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def\pref{\succ}&#10;\def\lequiv{\Leftrightarrow}&#10;\begin{document}&#10;$U([r_0,r_1,r_2,\ldots]) = r_0 + \gamma r_1 + \gamma^2 r_2 \cdots $&#10;\end{document}&#10;"/>
  <p:tag name="FILENAME" val="txp_fig"/>
  <p:tag name="FORMAT" val="png16m"/>
  <p:tag name="RES" val="1200"/>
  <p:tag name="BLEND" val="0"/>
  <p:tag name="TRANSPARENT" val="0"/>
  <p:tag name="TBUG" val="0"/>
  <p:tag name="ALLOWFS" val="0"/>
  <p:tag name="ORIGWIDTH" val="374"/>
  <p:tag name="PICTUREFILESIZE" val="21779"/>
</p:tagLst>
</file>

<file path=ppt/tags/tag14.xml><?xml version="1.0" encoding="utf-8"?>
<p:tagLst xmlns:a="http://schemas.openxmlformats.org/drawingml/2006/main" xmlns:r="http://schemas.openxmlformats.org/officeDocument/2006/relationships" xmlns:p="http://schemas.openxmlformats.org/presentationml/2006/main">
  <p:tag name="TEXPOINT" val="template"/>
  <p:tag name="SOURCE" val="TPT1  equation [a_1, a_2, \ldots] \succ [b_1, b_2, \ldots]  template TPT1  env TPENV1  fore 0  back 16777215  eqnno 3"/>
  <p:tag name="FILENAME" val="TP_tmp"/>
  <p:tag name="ORIGWIDTH" val="101"/>
  <p:tag name="PICTUREFILESIZE" val="4675"/>
</p:tagLst>
</file>

<file path=ppt/tags/tag15.xml><?xml version="1.0" encoding="utf-8"?>
<p:tagLst xmlns:a="http://schemas.openxmlformats.org/drawingml/2006/main" xmlns:r="http://schemas.openxmlformats.org/officeDocument/2006/relationships" xmlns:p="http://schemas.openxmlformats.org/presentationml/2006/main">
  <p:tag name="TEXPOINT" val="template"/>
  <p:tag name="SOURCE" val="TPT1  equation [r, a_1, a_2, \ldots] \succ [r, b_1, b_2, \ldots]  template TPT1  env TPENV1  fore 0  back 16777215  eqnno 3"/>
  <p:tag name="FILENAME" val="TP_tmp"/>
  <p:tag name="ORIGWIDTH" val="119"/>
  <p:tag name="PICTUREFILESIZE" val="550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U([r_0,\ldots r_{\infty}]) = \sum_{t=0}^{\infty} \gamma^t r_t \leq R_{{\rm max}}/(1-\gamma)}&#10;\]&#10;\end{document}&#10;"/>
  <p:tag name="FILENAME" val="txp_fig"/>
  <p:tag name="FORMAT" val="png16m"/>
  <p:tag name="RES" val="1200"/>
  <p:tag name="BLEND" val="0"/>
  <p:tag name="TRANSPARENT" val="0"/>
  <p:tag name="TBUG" val="0"/>
  <p:tag name="ALLOWFS" val="0"/>
  <p:tag name="ORIGWIDTH" val="395"/>
  <p:tag name="PICTUREFILESIZE" val="43739"/>
</p:tagLst>
</file>

<file path=ppt/tags/tag17.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18.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19.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  template TPT1  env TPENV1  fore 0  back 16777215  eqnno 1"/>
  <p:tag name="FILENAME" val="TP_tmp"/>
  <p:tag name="ORIGWIDTH" val="7"/>
  <p:tag name="PICTUREFILESIZE" val="164"/>
</p:tagLst>
</file>

<file path=ppt/tags/tag20.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21.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2.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3.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4.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5.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6.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7.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28.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29.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S_{t-1}=s_{t-1},A_{t-1}, \ldots S_0 = s_0)  template TPT1  env TPENV1  fore 0  back 16777215  eqnno 1"/>
  <p:tag name="FILENAME" val="TP_tmp"/>
  <p:tag name="ORIGWIDTH" val="259"/>
  <p:tag name="PICTUREFILESIZE" val="8247"/>
</p:tagLst>
</file>

<file path=ppt/tags/tag30.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1.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2.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34.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35.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36.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38.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39.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template TPT1  env TPENV1  fore 0  back 16777215  eqnno 1"/>
  <p:tag name="FILENAME" val="TP_tmp"/>
  <p:tag name="ORIGWIDTH" val="126"/>
  <p:tag name="PICTUREFILESIZE" val="4726"/>
</p:tagLst>
</file>

<file path=ppt/tags/tag40.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2.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3.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4.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6.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7.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8.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50.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51.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52.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54.xml><?xml version="1.0" encoding="utf-8"?>
<p:tagLst xmlns:a="http://schemas.openxmlformats.org/drawingml/2006/main" xmlns:r="http://schemas.openxmlformats.org/officeDocument/2006/relationships" xmlns:p="http://schemas.openxmlformats.org/presentationml/2006/main">
  <p:tag name="TEXPOINT" val="template"/>
  <p:tag name="SOURCE" val="TPT1  equation V_k(s)  template TPT1  env TPENV1  fore 0  back 16777215  eqnno 2"/>
  <p:tag name="FILENAME" val="TP_tmp"/>
  <p:tag name="ORIGWIDTH" val="22"/>
  <p:tag name="PICTUREFILESIZE" val="2676"/>
</p:tagLst>
</file>

<file path=ppt/tags/tag55.xml><?xml version="1.0" encoding="utf-8"?>
<p:tagLst xmlns:a="http://schemas.openxmlformats.org/drawingml/2006/main" xmlns:r="http://schemas.openxmlformats.org/officeDocument/2006/relationships" xmlns:p="http://schemas.openxmlformats.org/presentationml/2006/main">
  <p:tag name="TEXPOINT" val="template"/>
  <p:tag name="SOURCE" val="TPT1  equation V_{k+1}(s)  template TPT1  env TPENV1  fore 0  back 16777215  eqnno 2"/>
  <p:tag name="FILENAME" val="TP_tmp"/>
  <p:tag name="ORIGWIDTH" val="32"/>
  <p:tag name="PICTUREFILESIZE" val="2981"/>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heme/theme1.xml><?xml version="1.0" encoding="utf-8"?>
<a:theme xmlns:a="http://schemas.openxmlformats.org/drawingml/2006/main" name="188_anca">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188_anca.thmx</Template>
  <TotalTime>58969</TotalTime>
  <Words>3022</Words>
  <Application>Microsoft Macintosh PowerPoint</Application>
  <PresentationFormat>Widescreen</PresentationFormat>
  <Paragraphs>557</Paragraphs>
  <Slides>60</Slides>
  <Notes>39</Notes>
  <HiddenSlides>1</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cmmi10</vt:lpstr>
      <vt:lpstr>Courier New</vt:lpstr>
      <vt:lpstr>Palatino</vt:lpstr>
      <vt:lpstr>Times New Roman</vt:lpstr>
      <vt:lpstr>Wingdings</vt:lpstr>
      <vt:lpstr>188_anca</vt:lpstr>
      <vt:lpstr>CS 188: Artificial Intelligence </vt:lpstr>
      <vt:lpstr>PowerPoint Presentation</vt:lpstr>
      <vt:lpstr>PowerPoint Presentation</vt:lpstr>
      <vt:lpstr>PowerPoint Presentation</vt:lpstr>
      <vt:lpstr>PowerPoint Presentation</vt:lpstr>
      <vt:lpstr>PowerPoint Presentation</vt:lpstr>
      <vt:lpstr>Non-Deterministic Search</vt:lpstr>
      <vt:lpstr>Example: Grid World</vt:lpstr>
      <vt:lpstr>Grid World Actions</vt:lpstr>
      <vt:lpstr>Markov Decision Processes</vt:lpstr>
      <vt:lpstr>Video of Demo Gridworld Manual Intro</vt:lpstr>
      <vt:lpstr>What is Markov about MDPs?</vt:lpstr>
      <vt:lpstr>Policies</vt:lpstr>
      <vt:lpstr>Optimal Policies</vt:lpstr>
      <vt:lpstr>Example: Racing</vt:lpstr>
      <vt:lpstr>Example: Racing</vt:lpstr>
      <vt:lpstr>Racing Search Tree</vt:lpstr>
      <vt:lpstr>MDP Search Trees</vt:lpstr>
      <vt:lpstr>Utilities of Sequences</vt:lpstr>
      <vt:lpstr>Utilities of Sequences</vt:lpstr>
      <vt:lpstr>Discounting</vt:lpstr>
      <vt:lpstr>Discounting</vt:lpstr>
      <vt:lpstr>Stationary Preferences</vt:lpstr>
      <vt:lpstr>Quiz: Discounting</vt:lpstr>
      <vt:lpstr>Infinite Utilities?!</vt:lpstr>
      <vt:lpstr>Recap: Defining MDPs</vt:lpstr>
      <vt:lpstr>Solving MDPs</vt:lpstr>
      <vt:lpstr>Recall: Racing MDP</vt:lpstr>
      <vt:lpstr>Racing Search Tree</vt:lpstr>
      <vt:lpstr>Racing Search Tree</vt:lpstr>
      <vt:lpstr>Racing Search Tree</vt:lpstr>
      <vt:lpstr>Optimal Quantities</vt:lpstr>
      <vt:lpstr>Gridworld V* Values</vt:lpstr>
      <vt:lpstr>Gridworld Q* Values</vt:lpstr>
      <vt:lpstr>Values of States</vt:lpstr>
      <vt:lpstr>Time-Limited Values</vt:lpstr>
      <vt:lpstr>k=0</vt:lpstr>
      <vt:lpstr>k=1</vt:lpstr>
      <vt:lpstr>k=2</vt:lpstr>
      <vt:lpstr>k=3</vt:lpstr>
      <vt:lpstr>k=4</vt:lpstr>
      <vt:lpstr>k=5</vt:lpstr>
      <vt:lpstr>k=6</vt:lpstr>
      <vt:lpstr>k=7</vt:lpstr>
      <vt:lpstr>k=8</vt:lpstr>
      <vt:lpstr>k=9</vt:lpstr>
      <vt:lpstr>k=10</vt:lpstr>
      <vt:lpstr>k=11</vt:lpstr>
      <vt:lpstr>k=12</vt:lpstr>
      <vt:lpstr>k=100</vt:lpstr>
      <vt:lpstr>Computing Time-Limited Values</vt:lpstr>
      <vt:lpstr>Value Iteration</vt:lpstr>
      <vt:lpstr>Value Iteration</vt:lpstr>
      <vt:lpstr>Example: Value Iteration</vt:lpstr>
      <vt:lpstr>Example: Value Iteration</vt:lpstr>
      <vt:lpstr>Example: Value Iteration</vt:lpstr>
      <vt:lpstr>Example: Value Iteration</vt:lpstr>
      <vt:lpstr>Example: Value Iteration</vt:lpstr>
      <vt:lpstr>Convergence*</vt:lpstr>
      <vt:lpstr>Next Lecture: Policy-Based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Pieter Abbeel</cp:lastModifiedBy>
  <cp:revision>2772</cp:revision>
  <cp:lastPrinted>2015-02-12T16:43:38Z</cp:lastPrinted>
  <dcterms:created xsi:type="dcterms:W3CDTF">2004-08-27T04:16:05Z</dcterms:created>
  <dcterms:modified xsi:type="dcterms:W3CDTF">2021-09-21T20:42:38Z</dcterms:modified>
</cp:coreProperties>
</file>