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75"/>
  </p:notesMasterIdLst>
  <p:handoutMasterIdLst>
    <p:handoutMasterId r:id="rId76"/>
  </p:handoutMasterIdLst>
  <p:sldIdLst>
    <p:sldId id="759" r:id="rId2"/>
    <p:sldId id="831" r:id="rId3"/>
    <p:sldId id="832" r:id="rId4"/>
    <p:sldId id="835" r:id="rId5"/>
    <p:sldId id="779" r:id="rId6"/>
    <p:sldId id="780" r:id="rId7"/>
    <p:sldId id="836" r:id="rId8"/>
    <p:sldId id="783" r:id="rId9"/>
    <p:sldId id="784" r:id="rId10"/>
    <p:sldId id="785" r:id="rId11"/>
    <p:sldId id="786" r:id="rId12"/>
    <p:sldId id="837" r:id="rId13"/>
    <p:sldId id="787" r:id="rId14"/>
    <p:sldId id="806" r:id="rId15"/>
    <p:sldId id="826" r:id="rId16"/>
    <p:sldId id="827" r:id="rId17"/>
    <p:sldId id="828" r:id="rId18"/>
    <p:sldId id="649" r:id="rId19"/>
    <p:sldId id="682" r:id="rId20"/>
    <p:sldId id="829" r:id="rId21"/>
    <p:sldId id="715" r:id="rId22"/>
    <p:sldId id="764" r:id="rId23"/>
    <p:sldId id="830" r:id="rId24"/>
    <p:sldId id="766" r:id="rId25"/>
    <p:sldId id="810" r:id="rId26"/>
    <p:sldId id="825" r:id="rId27"/>
    <p:sldId id="819" r:id="rId28"/>
    <p:sldId id="820" r:id="rId29"/>
    <p:sldId id="760" r:id="rId30"/>
    <p:sldId id="761" r:id="rId31"/>
    <p:sldId id="824" r:id="rId32"/>
    <p:sldId id="735" r:id="rId33"/>
    <p:sldId id="788" r:id="rId34"/>
    <p:sldId id="789" r:id="rId35"/>
    <p:sldId id="770" r:id="rId36"/>
    <p:sldId id="771" r:id="rId37"/>
    <p:sldId id="737" r:id="rId38"/>
    <p:sldId id="738" r:id="rId39"/>
    <p:sldId id="739" r:id="rId40"/>
    <p:sldId id="767" r:id="rId41"/>
    <p:sldId id="685" r:id="rId42"/>
    <p:sldId id="773" r:id="rId43"/>
    <p:sldId id="691" r:id="rId44"/>
    <p:sldId id="762" r:id="rId45"/>
    <p:sldId id="763" r:id="rId46"/>
    <p:sldId id="741" r:id="rId47"/>
    <p:sldId id="772" r:id="rId48"/>
    <p:sldId id="795" r:id="rId49"/>
    <p:sldId id="790" r:id="rId50"/>
    <p:sldId id="791" r:id="rId51"/>
    <p:sldId id="792" r:id="rId52"/>
    <p:sldId id="793" r:id="rId53"/>
    <p:sldId id="732" r:id="rId54"/>
    <p:sldId id="733" r:id="rId55"/>
    <p:sldId id="765" r:id="rId56"/>
    <p:sldId id="744" r:id="rId57"/>
    <p:sldId id="745" r:id="rId58"/>
    <p:sldId id="743" r:id="rId59"/>
    <p:sldId id="742" r:id="rId60"/>
    <p:sldId id="746" r:id="rId61"/>
    <p:sldId id="768" r:id="rId62"/>
    <p:sldId id="747" r:id="rId63"/>
    <p:sldId id="748" r:id="rId64"/>
    <p:sldId id="749" r:id="rId65"/>
    <p:sldId id="769" r:id="rId66"/>
    <p:sldId id="750" r:id="rId67"/>
    <p:sldId id="751" r:id="rId68"/>
    <p:sldId id="752" r:id="rId69"/>
    <p:sldId id="753" r:id="rId70"/>
    <p:sldId id="756" r:id="rId71"/>
    <p:sldId id="775" r:id="rId72"/>
    <p:sldId id="686" r:id="rId73"/>
    <p:sldId id="722" r:id="rId74"/>
  </p:sldIdLst>
  <p:sldSz cx="12192000" cy="6858000"/>
  <p:notesSz cx="7099300" cy="10234613"/>
  <p:custDataLst>
    <p:tags r:id="rId7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4694" autoAdjust="0"/>
  </p:normalViewPr>
  <p:slideViewPr>
    <p:cSldViewPr>
      <p:cViewPr varScale="1">
        <p:scale>
          <a:sx n="109" d="100"/>
          <a:sy n="109" d="100"/>
        </p:scale>
        <p:origin x="216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5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G, </a:t>
            </a:r>
            <a:r>
              <a:rPr lang="en-US" dirty="0" err="1"/>
              <a:t>m,n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1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G, </a:t>
            </a:r>
            <a:r>
              <a:rPr lang="en-US" dirty="0" err="1"/>
              <a:t>m,n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35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and blue aligned</a:t>
            </a:r>
            <a:r>
              <a:rPr lang="en-US" baseline="0" dirty="0"/>
              <a:t> on the left</a:t>
            </a:r>
          </a:p>
          <a:p>
            <a:r>
              <a:rPr lang="en-US" baseline="0" dirty="0"/>
              <a:t>In the right part, they compete</a:t>
            </a:r>
          </a:p>
          <a:p>
            <a:r>
              <a:rPr lang="en-US" baseline="0" dirty="0"/>
              <a:t>Complex behavior emerges from simple 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13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32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Divebomb</a:t>
            </a:r>
            <a:r>
              <a:rPr lang="en-US" dirty="0"/>
              <a:t> the ghost or</a:t>
            </a:r>
            <a:r>
              <a:rPr lang="en-US" baseline="0" dirty="0"/>
              <a:t> make a try – make a try is doomed, thus </a:t>
            </a:r>
            <a:r>
              <a:rPr lang="en-US" baseline="0" dirty="0" err="1"/>
              <a:t>divebomb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67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08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node could be 100000 dollars.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3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Max: start high, keep a current estimate of the max, update it as you see more children – important later</a:t>
            </a:r>
          </a:p>
          <a:p>
            <a:r>
              <a:rPr lang="en-US" dirty="0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59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39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42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46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47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48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world is worse, but that’s just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18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moment now it’s going to bust out</a:t>
            </a:r>
            <a:r>
              <a:rPr lang="en-US" baseline="0" dirty="0"/>
              <a:t> its evil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84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53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54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72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01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57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agent can’t just have preferences just based on outcomes,</a:t>
            </a:r>
            <a:r>
              <a:rPr lang="en-US" baseline="0" dirty="0"/>
              <a:t> it has to have preferences based on lotteries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6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62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68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could brute force your way, chess would be solved. It would probably be a draw.</a:t>
            </a:r>
          </a:p>
          <a:p>
            <a:r>
              <a:rPr lang="en-US" dirty="0"/>
              <a:t>Don’t play chess, just say eh,</a:t>
            </a:r>
            <a:r>
              <a:rPr lang="en-US" baseline="0" dirty="0"/>
              <a:t> it’s a draw.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39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2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45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6F6B2-B4A7-4DD8-9C8A-489B85C4F060}" type="slidenum">
              <a:rPr lang="en-US" smtClean="0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1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If we’re min, we are evaluating</a:t>
            </a:r>
            <a:r>
              <a:rPr lang="en-US" baseline="0" dirty="0">
                <a:latin typeface="Arial" charset="0"/>
              </a:rPr>
              <a:t> our options, and the best we can do keeps decreasing as we see more children</a:t>
            </a:r>
          </a:p>
          <a:p>
            <a:r>
              <a:rPr lang="en-US" baseline="0" dirty="0">
                <a:latin typeface="Arial" charset="0"/>
              </a:rPr>
              <a:t>If we ever reach a value where we would force something smaller than a choice that max can force, alpha, then we just give up and return that -- we don’t bother going further; max is never going to let us get here, max is going to force the path to alpha instead</a:t>
            </a:r>
          </a:p>
          <a:p>
            <a:r>
              <a:rPr lang="en-US" baseline="0" dirty="0">
                <a:latin typeface="Arial" charset="0"/>
              </a:rPr>
              <a:t>if however we find that this is an option that </a:t>
            </a:r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89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0E28-396E-4F98-845A-678F748F62CE}" type="slidenum">
              <a:rPr lang="en-US" smtClean="0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1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5.xml"/><Relationship Id="rId7" Type="http://schemas.openxmlformats.org/officeDocument/2006/relationships/image" Target="../media/image5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Search </a:t>
            </a:r>
            <a:r>
              <a:rPr lang="en-US"/>
              <a:t>with other Agents II </a:t>
            </a:r>
            <a:endParaRPr lang="en-US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542257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  <a:endParaRPr lang="en-US" sz="20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 Properties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This pruning has </a:t>
            </a:r>
            <a:r>
              <a:rPr lang="en-US" sz="2400" dirty="0">
                <a:solidFill>
                  <a:srgbClr val="CC0000"/>
                </a:solidFill>
              </a:rPr>
              <a:t>no effect</a:t>
            </a:r>
            <a:r>
              <a:rPr lang="en-US" sz="2400" dirty="0"/>
              <a:t> on </a:t>
            </a:r>
            <a:r>
              <a:rPr lang="en-US" sz="2400" dirty="0" err="1"/>
              <a:t>minimax</a:t>
            </a:r>
            <a:r>
              <a:rPr lang="en-US" sz="2400" dirty="0"/>
              <a:t> value computed for the root!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Values of intermediate nodes might be wrong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Important: children of the root may have the wrong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So the most naïve version won’t let you do action selection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Good child ordering improves effectiveness of pruning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With “perfect ordering”: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Time complexity drops to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baseline="30000" dirty="0"/>
              <a:t>/2</a:t>
            </a:r>
            <a:r>
              <a:rPr lang="en-US" sz="20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Doubles solvable depth!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Full search of, e.g. chess, is still hopeless…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This is a simple example of </a:t>
            </a:r>
            <a:r>
              <a:rPr lang="en-US" sz="2400" dirty="0" err="1">
                <a:solidFill>
                  <a:srgbClr val="CC0000"/>
                </a:solidFill>
              </a:rPr>
              <a:t>metareasoning</a:t>
            </a:r>
            <a:r>
              <a:rPr lang="en-US" sz="2400" dirty="0">
                <a:solidFill>
                  <a:srgbClr val="CC0000"/>
                </a:solidFill>
              </a:rPr>
              <a:t> </a:t>
            </a:r>
            <a:r>
              <a:rPr lang="en-US" sz="2400" dirty="0"/>
              <a:t>(computing about what to compute)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525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0800000">
            <a:off x="8763000" y="3429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0800000">
            <a:off x="10287000" y="3429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763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06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3" name="AutoShape 12"/>
          <p:cNvCxnSpPr>
            <a:cxnSpLocks noChangeShapeType="1"/>
            <a:stCxn id="6" idx="3"/>
            <a:endCxn id="7" idx="3"/>
          </p:cNvCxnSpPr>
          <p:nvPr/>
        </p:nvCxnSpPr>
        <p:spPr bwMode="auto">
          <a:xfrm flipH="1">
            <a:off x="8953500" y="2743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13"/>
          <p:cNvCxnSpPr>
            <a:cxnSpLocks noChangeShapeType="1"/>
            <a:stCxn id="6" idx="3"/>
            <a:endCxn id="8" idx="3"/>
          </p:cNvCxnSpPr>
          <p:nvPr/>
        </p:nvCxnSpPr>
        <p:spPr bwMode="auto">
          <a:xfrm>
            <a:off x="9715500" y="2743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14"/>
          <p:cNvCxnSpPr>
            <a:cxnSpLocks noChangeShapeType="1"/>
            <a:stCxn id="7" idx="0"/>
            <a:endCxn id="9" idx="0"/>
          </p:cNvCxnSpPr>
          <p:nvPr/>
        </p:nvCxnSpPr>
        <p:spPr bwMode="auto">
          <a:xfrm>
            <a:off x="8953500" y="3733800"/>
            <a:ext cx="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16"/>
          <p:cNvCxnSpPr>
            <a:cxnSpLocks noChangeShapeType="1"/>
            <a:stCxn id="8" idx="0"/>
            <a:endCxn id="11" idx="0"/>
          </p:cNvCxnSpPr>
          <p:nvPr/>
        </p:nvCxnSpPr>
        <p:spPr bwMode="auto">
          <a:xfrm flipH="1">
            <a:off x="10096500" y="3733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17"/>
          <p:cNvCxnSpPr>
            <a:cxnSpLocks noChangeShapeType="1"/>
            <a:stCxn id="8" idx="0"/>
            <a:endCxn id="12" idx="0"/>
          </p:cNvCxnSpPr>
          <p:nvPr/>
        </p:nvCxnSpPr>
        <p:spPr bwMode="auto">
          <a:xfrm>
            <a:off x="10477500" y="3733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9928225" y="2438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max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744200" y="3352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21150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</a:t>
            </a:r>
          </a:p>
        </p:txBody>
      </p:sp>
      <p:pic>
        <p:nvPicPr>
          <p:cNvPr id="6" name="Picture 5" descr="alpha-beta-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65024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4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6BBC5C-58AA-D340-A32F-09A40DF5B4BC}"/>
              </a:ext>
            </a:extLst>
          </p:cNvPr>
          <p:cNvSpPr txBox="1"/>
          <p:nvPr/>
        </p:nvSpPr>
        <p:spPr>
          <a:xfrm>
            <a:off x="6610350" y="4724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6727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8A32B7-6FA9-3D4C-B7F6-E44B10F7859A}"/>
              </a:ext>
            </a:extLst>
          </p:cNvPr>
          <p:cNvSpPr txBox="1"/>
          <p:nvPr/>
        </p:nvSpPr>
        <p:spPr>
          <a:xfrm>
            <a:off x="1409700" y="480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33E5A-ED2C-E14B-995F-03DC0EAC1D6C}"/>
              </a:ext>
            </a:extLst>
          </p:cNvPr>
          <p:cNvSpPr txBox="1"/>
          <p:nvPr/>
        </p:nvSpPr>
        <p:spPr>
          <a:xfrm>
            <a:off x="2971800" y="27744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BA96B-BF48-DE42-BAA5-E732BB229AD7}"/>
              </a:ext>
            </a:extLst>
          </p:cNvPr>
          <p:cNvSpPr txBox="1"/>
          <p:nvPr/>
        </p:nvSpPr>
        <p:spPr>
          <a:xfrm>
            <a:off x="5353050" y="46159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&gt;=100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7567EB-43DC-D641-B448-DE609134FBA2}"/>
              </a:ext>
            </a:extLst>
          </p:cNvPr>
          <p:cNvCxnSpPr/>
          <p:nvPr/>
        </p:nvCxnSpPr>
        <p:spPr>
          <a:xfrm flipV="1">
            <a:off x="5181600" y="5328166"/>
            <a:ext cx="914400" cy="7736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66BBC5C-58AA-D340-A32F-09A40DF5B4BC}"/>
              </a:ext>
            </a:extLst>
          </p:cNvPr>
          <p:cNvSpPr txBox="1"/>
          <p:nvPr/>
        </p:nvSpPr>
        <p:spPr>
          <a:xfrm>
            <a:off x="6610350" y="4724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3BE9F-AE30-DB48-9166-FEDC65B3E80A}"/>
              </a:ext>
            </a:extLst>
          </p:cNvPr>
          <p:cNvSpPr txBox="1"/>
          <p:nvPr/>
        </p:nvSpPr>
        <p:spPr>
          <a:xfrm>
            <a:off x="7620002" y="29591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&lt;=2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42779-5684-4847-9748-980EA1877C21}"/>
              </a:ext>
            </a:extLst>
          </p:cNvPr>
          <p:cNvCxnSpPr/>
          <p:nvPr/>
        </p:nvCxnSpPr>
        <p:spPr>
          <a:xfrm flipV="1">
            <a:off x="8763000" y="3505200"/>
            <a:ext cx="914400" cy="7736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02FFF9-44E8-514C-AFBF-5024E65B3AAB}"/>
              </a:ext>
            </a:extLst>
          </p:cNvPr>
          <p:cNvCxnSpPr/>
          <p:nvPr/>
        </p:nvCxnSpPr>
        <p:spPr>
          <a:xfrm flipV="1">
            <a:off x="8915400" y="5328166"/>
            <a:ext cx="914400" cy="7736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B20FAB-2DC0-6149-925C-D532492D0B4B}"/>
              </a:ext>
            </a:extLst>
          </p:cNvPr>
          <p:cNvCxnSpPr/>
          <p:nvPr/>
        </p:nvCxnSpPr>
        <p:spPr>
          <a:xfrm flipV="1">
            <a:off x="9886950" y="5328166"/>
            <a:ext cx="914400" cy="7736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653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Resource Limits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001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Problem: In realistic games, cannot search to leaves!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Solution: Depth-limited search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Instead, search only to a limited depth in the tree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Replace terminal utilities with an evaluation function for non-terminal positions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Example: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Suppose we have 100 seconds, can explore 10K nodes / 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So can check 1M nodes per move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ym typeface="Symbol" pitchFamily="18" charset="2"/>
              </a:rPr>
              <a:t>- reaches about depth 8 – decent chess program</a:t>
            </a: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Guarantee of optimal play is gone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More plies makes a BIG difference</a:t>
            </a: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Use iterative deepening for an anytime algorithm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solidFill>
                <a:srgbClr val="CC0000"/>
              </a:solidFill>
            </a:endParaRPr>
          </a:p>
        </p:txBody>
      </p:sp>
      <p:sp>
        <p:nvSpPr>
          <p:cNvPr id="17412" name="AutoShape 22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7413" name="AutoShape 23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4" name="AutoShape 24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17415" name="AutoShape 25"/>
          <p:cNvCxnSpPr>
            <a:cxnSpLocks noChangeShapeType="1"/>
            <a:stCxn id="17412" idx="3"/>
            <a:endCxn id="17413" idx="3"/>
          </p:cNvCxnSpPr>
          <p:nvPr/>
        </p:nvCxnSpPr>
        <p:spPr bwMode="auto">
          <a:xfrm flipH="1">
            <a:off x="86487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6" name="AutoShape 26"/>
          <p:cNvCxnSpPr>
            <a:cxnSpLocks noChangeShapeType="1"/>
            <a:stCxn id="17412" idx="3"/>
            <a:endCxn id="17414" idx="3"/>
          </p:cNvCxnSpPr>
          <p:nvPr/>
        </p:nvCxnSpPr>
        <p:spPr bwMode="auto">
          <a:xfrm>
            <a:off x="94869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7" name="AutoShape 27"/>
          <p:cNvCxnSpPr>
            <a:cxnSpLocks noChangeShapeType="1"/>
            <a:stCxn id="17413" idx="0"/>
            <a:endCxn id="1085499" idx="0"/>
          </p:cNvCxnSpPr>
          <p:nvPr/>
        </p:nvCxnSpPr>
        <p:spPr bwMode="auto">
          <a:xfrm flipH="1">
            <a:off x="83058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8" name="AutoShape 28"/>
          <p:cNvCxnSpPr>
            <a:cxnSpLocks noChangeShapeType="1"/>
            <a:stCxn id="17413" idx="0"/>
            <a:endCxn id="1085500" idx="0"/>
          </p:cNvCxnSpPr>
          <p:nvPr/>
        </p:nvCxnSpPr>
        <p:spPr bwMode="auto">
          <a:xfrm>
            <a:off x="86487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9" name="AutoShape 29"/>
          <p:cNvCxnSpPr>
            <a:cxnSpLocks noChangeShapeType="1"/>
            <a:stCxn id="17424" idx="3"/>
            <a:endCxn id="17427" idx="0"/>
          </p:cNvCxnSpPr>
          <p:nvPr/>
        </p:nvCxnSpPr>
        <p:spPr bwMode="auto">
          <a:xfrm flipH="1">
            <a:off x="103251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20" name="AutoShape 30"/>
          <p:cNvCxnSpPr>
            <a:cxnSpLocks noChangeShapeType="1"/>
            <a:stCxn id="17424" idx="3"/>
            <a:endCxn id="17428" idx="0"/>
          </p:cNvCxnSpPr>
          <p:nvPr/>
        </p:nvCxnSpPr>
        <p:spPr bwMode="auto">
          <a:xfrm>
            <a:off x="106299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21" name="AutoShape 31"/>
          <p:cNvSpPr>
            <a:spLocks noChangeArrowheads="1"/>
          </p:cNvSpPr>
          <p:nvPr/>
        </p:nvSpPr>
        <p:spPr bwMode="auto">
          <a:xfrm>
            <a:off x="8153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2" name="AutoShape 32"/>
          <p:cNvSpPr>
            <a:spLocks noChangeArrowheads="1"/>
          </p:cNvSpPr>
          <p:nvPr/>
        </p:nvSpPr>
        <p:spPr bwMode="auto">
          <a:xfrm>
            <a:off x="8763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3" name="AutoShape 33"/>
          <p:cNvSpPr>
            <a:spLocks noChangeArrowheads="1"/>
          </p:cNvSpPr>
          <p:nvPr/>
        </p:nvSpPr>
        <p:spPr bwMode="auto">
          <a:xfrm>
            <a:off x="98298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4" name="AutoShape 34"/>
          <p:cNvSpPr>
            <a:spLocks noChangeArrowheads="1"/>
          </p:cNvSpPr>
          <p:nvPr/>
        </p:nvSpPr>
        <p:spPr bwMode="auto">
          <a:xfrm>
            <a:off x="10439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5" name="AutoShape 35"/>
          <p:cNvSpPr>
            <a:spLocks noChangeArrowheads="1"/>
          </p:cNvSpPr>
          <p:nvPr/>
        </p:nvSpPr>
        <p:spPr bwMode="auto">
          <a:xfrm>
            <a:off x="8458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6" name="AutoShape 36"/>
          <p:cNvSpPr>
            <a:spLocks noChangeArrowheads="1"/>
          </p:cNvSpPr>
          <p:nvPr/>
        </p:nvSpPr>
        <p:spPr bwMode="auto">
          <a:xfrm>
            <a:off x="84582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37"/>
          <p:cNvSpPr>
            <a:spLocks noChangeArrowheads="1"/>
          </p:cNvSpPr>
          <p:nvPr/>
        </p:nvSpPr>
        <p:spPr bwMode="auto">
          <a:xfrm>
            <a:off x="101346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8" name="AutoShape 38"/>
          <p:cNvSpPr>
            <a:spLocks noChangeArrowheads="1"/>
          </p:cNvSpPr>
          <p:nvPr/>
        </p:nvSpPr>
        <p:spPr bwMode="auto">
          <a:xfrm>
            <a:off x="10744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9" name="AutoShape 39"/>
          <p:cNvSpPr>
            <a:spLocks noChangeArrowheads="1"/>
          </p:cNvSpPr>
          <p:nvPr/>
        </p:nvSpPr>
        <p:spPr bwMode="auto">
          <a:xfrm>
            <a:off x="81534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40"/>
          <p:cNvSpPr>
            <a:spLocks noChangeArrowheads="1"/>
          </p:cNvSpPr>
          <p:nvPr/>
        </p:nvSpPr>
        <p:spPr bwMode="auto">
          <a:xfrm>
            <a:off x="87630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1" name="AutoShape 41"/>
          <p:cNvCxnSpPr>
            <a:cxnSpLocks noChangeShapeType="1"/>
            <a:stCxn id="17414" idx="0"/>
            <a:endCxn id="17423" idx="0"/>
          </p:cNvCxnSpPr>
          <p:nvPr/>
        </p:nvCxnSpPr>
        <p:spPr bwMode="auto">
          <a:xfrm flipH="1">
            <a:off x="100203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2" name="AutoShape 42"/>
          <p:cNvCxnSpPr>
            <a:cxnSpLocks noChangeShapeType="1"/>
            <a:stCxn id="17414" idx="0"/>
            <a:endCxn id="17424" idx="0"/>
          </p:cNvCxnSpPr>
          <p:nvPr/>
        </p:nvCxnSpPr>
        <p:spPr bwMode="auto">
          <a:xfrm>
            <a:off x="103251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3" name="AutoShape 43"/>
          <p:cNvCxnSpPr>
            <a:cxnSpLocks noChangeShapeType="1"/>
            <a:stCxn id="17422" idx="3"/>
            <a:endCxn id="17425" idx="0"/>
          </p:cNvCxnSpPr>
          <p:nvPr/>
        </p:nvCxnSpPr>
        <p:spPr bwMode="auto">
          <a:xfrm flipH="1">
            <a:off x="86487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4" name="AutoShape 44"/>
          <p:cNvSpPr>
            <a:spLocks noChangeArrowheads="1"/>
          </p:cNvSpPr>
          <p:nvPr/>
        </p:nvSpPr>
        <p:spPr bwMode="auto">
          <a:xfrm>
            <a:off x="90678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5" name="AutoShape 45"/>
          <p:cNvCxnSpPr>
            <a:cxnSpLocks noChangeShapeType="1"/>
            <a:stCxn id="17425" idx="3"/>
            <a:endCxn id="17429" idx="0"/>
          </p:cNvCxnSpPr>
          <p:nvPr/>
        </p:nvCxnSpPr>
        <p:spPr bwMode="auto">
          <a:xfrm flipH="1">
            <a:off x="83439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6" name="AutoShape 46"/>
          <p:cNvCxnSpPr>
            <a:cxnSpLocks noChangeShapeType="1"/>
            <a:stCxn id="17425" idx="3"/>
            <a:endCxn id="17430" idx="0"/>
          </p:cNvCxnSpPr>
          <p:nvPr/>
        </p:nvCxnSpPr>
        <p:spPr bwMode="auto">
          <a:xfrm>
            <a:off x="86487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7" name="AutoShape 47"/>
          <p:cNvCxnSpPr>
            <a:cxnSpLocks noChangeShapeType="1"/>
            <a:stCxn id="17430" idx="3"/>
            <a:endCxn id="17426" idx="0"/>
          </p:cNvCxnSpPr>
          <p:nvPr/>
        </p:nvCxnSpPr>
        <p:spPr bwMode="auto">
          <a:xfrm flipH="1">
            <a:off x="86487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8" name="AutoShape 48"/>
          <p:cNvCxnSpPr>
            <a:cxnSpLocks noChangeShapeType="1"/>
            <a:stCxn id="17430" idx="3"/>
            <a:endCxn id="17434" idx="0"/>
          </p:cNvCxnSpPr>
          <p:nvPr/>
        </p:nvCxnSpPr>
        <p:spPr bwMode="auto">
          <a:xfrm>
            <a:off x="89535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9" name="Rectangle 49"/>
          <p:cNvSpPr>
            <a:spLocks noChangeArrowheads="1"/>
          </p:cNvSpPr>
          <p:nvPr/>
        </p:nvSpPr>
        <p:spPr bwMode="auto">
          <a:xfrm>
            <a:off x="7924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0" name="Rectangle 50"/>
          <p:cNvSpPr>
            <a:spLocks noChangeArrowheads="1"/>
          </p:cNvSpPr>
          <p:nvPr/>
        </p:nvSpPr>
        <p:spPr bwMode="auto">
          <a:xfrm>
            <a:off x="87630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1" name="Rectangle 51"/>
          <p:cNvSpPr>
            <a:spLocks noChangeArrowheads="1"/>
          </p:cNvSpPr>
          <p:nvPr/>
        </p:nvSpPr>
        <p:spPr bwMode="auto">
          <a:xfrm>
            <a:off x="97536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2" name="Rectangle 52"/>
          <p:cNvSpPr>
            <a:spLocks noChangeArrowheads="1"/>
          </p:cNvSpPr>
          <p:nvPr/>
        </p:nvSpPr>
        <p:spPr bwMode="auto">
          <a:xfrm>
            <a:off x="10591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3" name="Freeform 53"/>
          <p:cNvSpPr>
            <a:spLocks/>
          </p:cNvSpPr>
          <p:nvPr/>
        </p:nvSpPr>
        <p:spPr bwMode="auto">
          <a:xfrm>
            <a:off x="8102600" y="4114800"/>
            <a:ext cx="508000" cy="1676400"/>
          </a:xfrm>
          <a:custGeom>
            <a:avLst/>
            <a:gdLst>
              <a:gd name="T0" fmla="*/ 2147483647 w 320"/>
              <a:gd name="T1" fmla="*/ 0 h 1440"/>
              <a:gd name="T2" fmla="*/ 2147483647 w 320"/>
              <a:gd name="T3" fmla="*/ 2147483647 h 1440"/>
              <a:gd name="T4" fmla="*/ 2147483647 w 320"/>
              <a:gd name="T5" fmla="*/ 2147483647 h 1440"/>
              <a:gd name="T6" fmla="*/ 2147483647 w 320"/>
              <a:gd name="T7" fmla="*/ 2147483647 h 1440"/>
              <a:gd name="T8" fmla="*/ 2147483647 w 320"/>
              <a:gd name="T9" fmla="*/ 2147483647 h 1440"/>
              <a:gd name="T10" fmla="*/ 2147483647 w 3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440"/>
              <a:gd name="T20" fmla="*/ 320 w 320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440">
                <a:moveTo>
                  <a:pt x="320" y="0"/>
                </a:moveTo>
                <a:cubicBezTo>
                  <a:pt x="232" y="72"/>
                  <a:pt x="144" y="144"/>
                  <a:pt x="128" y="240"/>
                </a:cubicBezTo>
                <a:cubicBezTo>
                  <a:pt x="112" y="336"/>
                  <a:pt x="240" y="480"/>
                  <a:pt x="224" y="576"/>
                </a:cubicBezTo>
                <a:cubicBezTo>
                  <a:pt x="208" y="672"/>
                  <a:pt x="64" y="736"/>
                  <a:pt x="32" y="816"/>
                </a:cubicBezTo>
                <a:cubicBezTo>
                  <a:pt x="0" y="896"/>
                  <a:pt x="32" y="952"/>
                  <a:pt x="32" y="1056"/>
                </a:cubicBezTo>
                <a:cubicBezTo>
                  <a:pt x="32" y="1160"/>
                  <a:pt x="32" y="1300"/>
                  <a:pt x="32" y="14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4" name="Freeform 54"/>
          <p:cNvSpPr>
            <a:spLocks/>
          </p:cNvSpPr>
          <p:nvPr/>
        </p:nvSpPr>
        <p:spPr bwMode="auto">
          <a:xfrm>
            <a:off x="8890000" y="4114800"/>
            <a:ext cx="406400" cy="16764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Freeform 55"/>
          <p:cNvSpPr>
            <a:spLocks/>
          </p:cNvSpPr>
          <p:nvPr/>
        </p:nvSpPr>
        <p:spPr bwMode="auto">
          <a:xfrm>
            <a:off x="10515600" y="3200400"/>
            <a:ext cx="457200" cy="25908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9944100" y="3200400"/>
            <a:ext cx="508000" cy="2590800"/>
          </a:xfrm>
          <a:custGeom>
            <a:avLst/>
            <a:gdLst>
              <a:gd name="T0" fmla="*/ 2147483647 w 320"/>
              <a:gd name="T1" fmla="*/ 0 h 1632"/>
              <a:gd name="T2" fmla="*/ 2147483647 w 320"/>
              <a:gd name="T3" fmla="*/ 2147483647 h 1632"/>
              <a:gd name="T4" fmla="*/ 2147483647 w 320"/>
              <a:gd name="T5" fmla="*/ 2147483647 h 1632"/>
              <a:gd name="T6" fmla="*/ 2147483647 w 320"/>
              <a:gd name="T7" fmla="*/ 2147483647 h 1632"/>
              <a:gd name="T8" fmla="*/ 2147483647 w 320"/>
              <a:gd name="T9" fmla="*/ 2147483647 h 1632"/>
              <a:gd name="T10" fmla="*/ 2147483647 w 320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632"/>
              <a:gd name="T20" fmla="*/ 320 w 320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632">
                <a:moveTo>
                  <a:pt x="216" y="0"/>
                </a:moveTo>
                <a:cubicBezTo>
                  <a:pt x="268" y="108"/>
                  <a:pt x="320" y="216"/>
                  <a:pt x="312" y="336"/>
                </a:cubicBezTo>
                <a:cubicBezTo>
                  <a:pt x="304" y="456"/>
                  <a:pt x="192" y="576"/>
                  <a:pt x="168" y="720"/>
                </a:cubicBezTo>
                <a:cubicBezTo>
                  <a:pt x="144" y="864"/>
                  <a:pt x="192" y="1104"/>
                  <a:pt x="168" y="1200"/>
                </a:cubicBezTo>
                <a:cubicBezTo>
                  <a:pt x="144" y="1296"/>
                  <a:pt x="48" y="1224"/>
                  <a:pt x="24" y="1296"/>
                </a:cubicBezTo>
                <a:cubicBezTo>
                  <a:pt x="0" y="1368"/>
                  <a:pt x="12" y="1500"/>
                  <a:pt x="24" y="163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47" name="AutoShape 57"/>
          <p:cNvCxnSpPr>
            <a:cxnSpLocks noChangeShapeType="1"/>
            <a:stCxn id="17422" idx="3"/>
            <a:endCxn id="17448" idx="0"/>
          </p:cNvCxnSpPr>
          <p:nvPr/>
        </p:nvCxnSpPr>
        <p:spPr bwMode="auto">
          <a:xfrm>
            <a:off x="89535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48" name="AutoShape 58"/>
          <p:cNvSpPr>
            <a:spLocks noChangeArrowheads="1"/>
          </p:cNvSpPr>
          <p:nvPr/>
        </p:nvSpPr>
        <p:spPr bwMode="auto">
          <a:xfrm>
            <a:off x="90678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85499" name="Rectangle 59"/>
          <p:cNvSpPr>
            <a:spLocks noChangeArrowheads="1"/>
          </p:cNvSpPr>
          <p:nvPr/>
        </p:nvSpPr>
        <p:spPr bwMode="auto">
          <a:xfrm>
            <a:off x="80772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-1</a:t>
            </a:r>
          </a:p>
        </p:txBody>
      </p:sp>
      <p:sp>
        <p:nvSpPr>
          <p:cNvPr id="1085500" name="Rectangle 60"/>
          <p:cNvSpPr>
            <a:spLocks noChangeArrowheads="1"/>
          </p:cNvSpPr>
          <p:nvPr/>
        </p:nvSpPr>
        <p:spPr bwMode="auto">
          <a:xfrm>
            <a:off x="87630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-2</a:t>
            </a:r>
          </a:p>
        </p:txBody>
      </p:sp>
      <p:sp>
        <p:nvSpPr>
          <p:cNvPr id="1085501" name="Rectangle 61"/>
          <p:cNvSpPr>
            <a:spLocks noChangeArrowheads="1"/>
          </p:cNvSpPr>
          <p:nvPr/>
        </p:nvSpPr>
        <p:spPr bwMode="auto">
          <a:xfrm>
            <a:off x="97536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1085502" name="Rectangle 62"/>
          <p:cNvSpPr>
            <a:spLocks noChangeArrowheads="1"/>
          </p:cNvSpPr>
          <p:nvPr/>
        </p:nvSpPr>
        <p:spPr bwMode="auto">
          <a:xfrm>
            <a:off x="104394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085505" name="AutoShape 65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 anchor="b" anchorCtr="0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1085507" name="Text Box 67"/>
          <p:cNvSpPr txBox="1">
            <a:spLocks noChangeArrowheads="1"/>
          </p:cNvSpPr>
          <p:nvPr/>
        </p:nvSpPr>
        <p:spPr bwMode="auto">
          <a:xfrm>
            <a:off x="11223625" y="19192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min</a:t>
            </a:r>
          </a:p>
        </p:txBody>
      </p:sp>
      <p:sp>
        <p:nvSpPr>
          <p:cNvPr id="1085508" name="Text Box 68"/>
          <p:cNvSpPr txBox="1">
            <a:spLocks noChangeArrowheads="1"/>
          </p:cNvSpPr>
          <p:nvPr/>
        </p:nvSpPr>
        <p:spPr bwMode="auto">
          <a:xfrm>
            <a:off x="11223625" y="14620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max</a:t>
            </a:r>
          </a:p>
        </p:txBody>
      </p:sp>
      <p:sp>
        <p:nvSpPr>
          <p:cNvPr id="1085509" name="AutoShape 69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-2</a:t>
            </a:r>
          </a:p>
        </p:txBody>
      </p:sp>
      <p:sp>
        <p:nvSpPr>
          <p:cNvPr id="1085510" name="AutoShape 70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93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9" grpId="0" animBg="1" autoUpdateAnimBg="0"/>
      <p:bldP spid="1085500" grpId="0" animBg="1" autoUpdateAnimBg="0"/>
      <p:bldP spid="1085501" grpId="0" animBg="1" autoUpdateAnimBg="0"/>
      <p:bldP spid="1085502" grpId="0" animBg="1" autoUpdateAnimBg="0"/>
      <p:bldP spid="1085505" grpId="0" animBg="1" autoUpdateAnimBg="0"/>
      <p:bldP spid="1085509" grpId="0" animBg="1"/>
      <p:bldP spid="10855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Limited Depth (2)</a:t>
            </a:r>
          </a:p>
        </p:txBody>
      </p:sp>
      <p:pic>
        <p:nvPicPr>
          <p:cNvPr id="3" name="DepthLimited-depth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Limited Depth (10)</a:t>
            </a:r>
          </a:p>
        </p:txBody>
      </p:sp>
      <p:pic>
        <p:nvPicPr>
          <p:cNvPr id="3" name="DepthLimited-depth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450" y="1143000"/>
            <a:ext cx="8293100" cy="51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314643"/>
            <a:ext cx="6729412" cy="50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Functions</a:t>
            </a:r>
          </a:p>
        </p:txBody>
      </p:sp>
    </p:spTree>
    <p:extLst>
      <p:ext uri="{BB962C8B-B14F-4D97-AF65-F5344CB8AC3E}">
        <p14:creationId xmlns:p14="http://schemas.microsoft.com/office/powerpoint/2010/main" val="1092517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Functions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95400"/>
            <a:ext cx="11506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 functions score non-terminals in depth-limited search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Ideal function: returns the actual </a:t>
            </a:r>
            <a:r>
              <a:rPr lang="en-US" sz="2400" dirty="0" err="1"/>
              <a:t>minimax</a:t>
            </a:r>
            <a:r>
              <a:rPr lang="en-US" sz="2400" dirty="0"/>
              <a:t> value of the position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practice: typically weighted linear sum of features: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e.g. 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baseline="-25000" dirty="0">
                <a:solidFill>
                  <a:srgbClr val="CC0000"/>
                </a:solidFill>
              </a:rPr>
              <a:t>1</a:t>
            </a:r>
            <a:r>
              <a:rPr lang="en-US" sz="2400" dirty="0">
                <a:solidFill>
                  <a:srgbClr val="CC0000"/>
                </a:solidFill>
              </a:rPr>
              <a:t>(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>
                <a:solidFill>
                  <a:srgbClr val="CC0000"/>
                </a:solidFill>
              </a:rPr>
              <a:t>) = (num white queens – num black queens)</a:t>
            </a:r>
            <a:r>
              <a:rPr lang="en-US" sz="2400" dirty="0"/>
              <a:t>, etc.</a:t>
            </a:r>
          </a:p>
        </p:txBody>
      </p:sp>
      <p:pic>
        <p:nvPicPr>
          <p:cNvPr id="1946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21844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7175" y="1828800"/>
            <a:ext cx="22574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5486400"/>
            <a:ext cx="74168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AutoShape 27"/>
          <p:cNvSpPr>
            <a:spLocks noChangeArrowheads="1"/>
          </p:cNvSpPr>
          <p:nvPr/>
        </p:nvSpPr>
        <p:spPr bwMode="auto">
          <a:xfrm>
            <a:off x="5967413" y="2349500"/>
            <a:ext cx="166687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28"/>
          <p:cNvSpPr>
            <a:spLocks noChangeArrowheads="1"/>
          </p:cNvSpPr>
          <p:nvPr/>
        </p:nvSpPr>
        <p:spPr bwMode="auto">
          <a:xfrm rot="10800000">
            <a:off x="5380038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29"/>
          <p:cNvSpPr>
            <a:spLocks noChangeArrowheads="1"/>
          </p:cNvSpPr>
          <p:nvPr/>
        </p:nvSpPr>
        <p:spPr bwMode="auto">
          <a:xfrm rot="10800000">
            <a:off x="6469063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30"/>
          <p:cNvSpPr>
            <a:spLocks noChangeArrowheads="1"/>
          </p:cNvSpPr>
          <p:nvPr/>
        </p:nvSpPr>
        <p:spPr bwMode="auto">
          <a:xfrm>
            <a:off x="50895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31"/>
          <p:cNvSpPr>
            <a:spLocks noChangeArrowheads="1"/>
          </p:cNvSpPr>
          <p:nvPr/>
        </p:nvSpPr>
        <p:spPr bwMode="auto">
          <a:xfrm>
            <a:off x="56991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32"/>
          <p:cNvSpPr>
            <a:spLocks noChangeArrowheads="1"/>
          </p:cNvSpPr>
          <p:nvPr/>
        </p:nvSpPr>
        <p:spPr bwMode="auto">
          <a:xfrm>
            <a:off x="61563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33"/>
          <p:cNvSpPr>
            <a:spLocks noChangeArrowheads="1"/>
          </p:cNvSpPr>
          <p:nvPr/>
        </p:nvSpPr>
        <p:spPr bwMode="auto">
          <a:xfrm>
            <a:off x="6805613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0" name="AutoShape 34"/>
          <p:cNvCxnSpPr>
            <a:cxnSpLocks noChangeShapeType="1"/>
            <a:stCxn id="19463" idx="3"/>
            <a:endCxn id="19464" idx="3"/>
          </p:cNvCxnSpPr>
          <p:nvPr/>
        </p:nvCxnSpPr>
        <p:spPr bwMode="auto">
          <a:xfrm flipH="1">
            <a:off x="5462588" y="2517775"/>
            <a:ext cx="58896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1" name="AutoShape 35"/>
          <p:cNvCxnSpPr>
            <a:cxnSpLocks noChangeShapeType="1"/>
            <a:stCxn id="19463" idx="3"/>
            <a:endCxn id="19465" idx="3"/>
          </p:cNvCxnSpPr>
          <p:nvPr/>
        </p:nvCxnSpPr>
        <p:spPr bwMode="auto">
          <a:xfrm>
            <a:off x="6051550" y="2517775"/>
            <a:ext cx="500063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2" name="AutoShape 36"/>
          <p:cNvCxnSpPr>
            <a:cxnSpLocks noChangeShapeType="1"/>
            <a:stCxn id="19464" idx="0"/>
            <a:endCxn id="19466" idx="0"/>
          </p:cNvCxnSpPr>
          <p:nvPr/>
        </p:nvCxnSpPr>
        <p:spPr bwMode="auto">
          <a:xfrm flipH="1">
            <a:off x="5173663" y="2909888"/>
            <a:ext cx="290512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3" name="AutoShape 37"/>
          <p:cNvCxnSpPr>
            <a:cxnSpLocks noChangeShapeType="1"/>
            <a:stCxn id="19464" idx="0"/>
            <a:endCxn id="19467" idx="0"/>
          </p:cNvCxnSpPr>
          <p:nvPr/>
        </p:nvCxnSpPr>
        <p:spPr bwMode="auto">
          <a:xfrm>
            <a:off x="5464175" y="2909888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4" name="AutoShape 38"/>
          <p:cNvCxnSpPr>
            <a:cxnSpLocks noChangeShapeType="1"/>
            <a:stCxn id="19465" idx="0"/>
            <a:endCxn id="19468" idx="0"/>
          </p:cNvCxnSpPr>
          <p:nvPr/>
        </p:nvCxnSpPr>
        <p:spPr bwMode="auto">
          <a:xfrm flipH="1">
            <a:off x="6240463" y="2909888"/>
            <a:ext cx="312737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5" name="AutoShape 39"/>
          <p:cNvCxnSpPr>
            <a:cxnSpLocks noChangeShapeType="1"/>
            <a:stCxn id="19465" idx="0"/>
            <a:endCxn id="19469" idx="0"/>
          </p:cNvCxnSpPr>
          <p:nvPr/>
        </p:nvCxnSpPr>
        <p:spPr bwMode="auto">
          <a:xfrm>
            <a:off x="6553200" y="2909888"/>
            <a:ext cx="336550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76" name="AutoShape 40"/>
          <p:cNvSpPr>
            <a:spLocks noChangeArrowheads="1"/>
          </p:cNvSpPr>
          <p:nvPr/>
        </p:nvSpPr>
        <p:spPr bwMode="auto">
          <a:xfrm>
            <a:off x="66294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7" name="AutoShape 41"/>
          <p:cNvCxnSpPr>
            <a:cxnSpLocks noChangeShapeType="1"/>
            <a:endCxn id="19463" idx="1"/>
          </p:cNvCxnSpPr>
          <p:nvPr/>
        </p:nvCxnSpPr>
        <p:spPr bwMode="auto">
          <a:xfrm flipV="1">
            <a:off x="4470400" y="2433638"/>
            <a:ext cx="1538288" cy="620712"/>
          </a:xfrm>
          <a:prstGeom prst="curvedConnector3">
            <a:avLst>
              <a:gd name="adj1" fmla="val 48606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19478" name="AutoShape 42"/>
          <p:cNvCxnSpPr>
            <a:cxnSpLocks noChangeShapeType="1"/>
            <a:endCxn id="19482" idx="1"/>
          </p:cNvCxnSpPr>
          <p:nvPr/>
        </p:nvCxnSpPr>
        <p:spPr bwMode="auto">
          <a:xfrm flipH="1">
            <a:off x="7010400" y="3059113"/>
            <a:ext cx="866775" cy="5302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79" name="Rectangle 43"/>
          <p:cNvSpPr>
            <a:spLocks noChangeArrowheads="1"/>
          </p:cNvSpPr>
          <p:nvPr/>
        </p:nvSpPr>
        <p:spPr bwMode="auto">
          <a:xfrm rot="10800000">
            <a:off x="6156325" y="3489325"/>
            <a:ext cx="168275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80" name="AutoShape 44"/>
          <p:cNvCxnSpPr>
            <a:cxnSpLocks noChangeShapeType="1"/>
            <a:stCxn id="19468" idx="3"/>
            <a:endCxn id="19479" idx="2"/>
          </p:cNvCxnSpPr>
          <p:nvPr/>
        </p:nvCxnSpPr>
        <p:spPr bwMode="auto">
          <a:xfrm flipH="1">
            <a:off x="6238875" y="3200400"/>
            <a:ext cx="1588" cy="287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81" name="AutoShape 45"/>
          <p:cNvCxnSpPr>
            <a:cxnSpLocks noChangeShapeType="1"/>
            <a:stCxn id="19468" idx="4"/>
            <a:endCxn id="19482" idx="2"/>
          </p:cNvCxnSpPr>
          <p:nvPr/>
        </p:nvCxnSpPr>
        <p:spPr bwMode="auto">
          <a:xfrm>
            <a:off x="6324600" y="3200400"/>
            <a:ext cx="600075" cy="303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82" name="Rectangle 46"/>
          <p:cNvSpPr>
            <a:spLocks noChangeArrowheads="1"/>
          </p:cNvSpPr>
          <p:nvPr/>
        </p:nvSpPr>
        <p:spPr bwMode="auto">
          <a:xfrm rot="10800000">
            <a:off x="6842125" y="3505200"/>
            <a:ext cx="168275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AutoShape 47"/>
          <p:cNvSpPr>
            <a:spLocks noChangeArrowheads="1"/>
          </p:cNvSpPr>
          <p:nvPr/>
        </p:nvSpPr>
        <p:spPr bwMode="auto">
          <a:xfrm>
            <a:off x="59436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14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37"/>
          <p:cNvGrpSpPr>
            <a:grpSpLocks/>
          </p:cNvGrpSpPr>
          <p:nvPr/>
        </p:nvGrpSpPr>
        <p:grpSpPr bwMode="auto">
          <a:xfrm>
            <a:off x="3862388" y="1447800"/>
            <a:ext cx="4519612" cy="2462213"/>
            <a:chOff x="1457" y="1425"/>
            <a:chExt cx="2847" cy="1551"/>
          </a:xfrm>
        </p:grpSpPr>
        <p:grpSp>
          <p:nvGrpSpPr>
            <p:cNvPr id="2079" name="Group 34"/>
            <p:cNvGrpSpPr>
              <a:grpSpLocks/>
            </p:cNvGrpSpPr>
            <p:nvPr/>
          </p:nvGrpSpPr>
          <p:grpSpPr bwMode="auto">
            <a:xfrm>
              <a:off x="1457" y="1425"/>
              <a:ext cx="2847" cy="1551"/>
              <a:chOff x="1457" y="1425"/>
              <a:chExt cx="2847" cy="1551"/>
            </a:xfrm>
          </p:grpSpPr>
          <p:pic>
            <p:nvPicPr>
              <p:cNvPr id="2080" name="Picture 2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57" y="1425"/>
                <a:ext cx="2847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051" name="Object 31"/>
              <p:cNvGraphicFramePr>
                <a:graphicFrameLocks noChangeAspect="1"/>
              </p:cNvGraphicFramePr>
              <p:nvPr/>
            </p:nvGraphicFramePr>
            <p:xfrm>
              <a:off x="2432" y="2400"/>
              <a:ext cx="174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7" name="Photo Editor Photo" r:id="rId4" imgW="327619" imgH="343075" progId="MSPhotoEd.3">
                      <p:embed/>
                    </p:oleObj>
                  </mc:Choice>
                  <mc:Fallback>
                    <p:oleObj name="Photo Editor Photo" r:id="rId4" imgW="327619" imgH="343075" progId="MSPhotoEd.3">
                      <p:embed/>
                      <p:pic>
                        <p:nvPicPr>
                          <p:cNvPr id="2051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2" y="2400"/>
                            <a:ext cx="174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33"/>
              <p:cNvGraphicFramePr>
                <a:graphicFrameLocks noChangeAspect="1"/>
              </p:cNvGraphicFramePr>
              <p:nvPr/>
            </p:nvGraphicFramePr>
            <p:xfrm>
              <a:off x="3264" y="2544"/>
              <a:ext cx="20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8" name="Photo Editor Photo" r:id="rId6" imgW="327619" imgH="343075" progId="MSPhotoEd.3">
                      <p:embed/>
                    </p:oleObj>
                  </mc:Choice>
                  <mc:Fallback>
                    <p:oleObj name="Photo Editor Photo" r:id="rId6" imgW="327619" imgH="343075" progId="MSPhotoEd.3">
                      <p:embed/>
                      <p:pic>
                        <p:nvPicPr>
                          <p:cNvPr id="2052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2544"/>
                            <a:ext cx="20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50" name="Object 35"/>
            <p:cNvGraphicFramePr>
              <a:graphicFrameLocks noChangeAspect="1"/>
            </p:cNvGraphicFramePr>
            <p:nvPr/>
          </p:nvGraphicFramePr>
          <p:xfrm>
            <a:off x="2880" y="2400"/>
            <a:ext cx="192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9" name="Photo Editor Photo" r:id="rId7" imgW="327619" imgH="343075" progId="MSPhotoEd.3">
                    <p:embed/>
                  </p:oleObj>
                </mc:Choice>
                <mc:Fallback>
                  <p:oleObj name="Photo Editor Photo" r:id="rId7" imgW="327619" imgH="343075" progId="MSPhotoEd.3">
                    <p:embed/>
                    <p:pic>
                      <p:nvPicPr>
                        <p:cNvPr id="205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400"/>
                          <a:ext cx="192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for Pacman</a:t>
            </a: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5511800" y="3452813"/>
            <a:ext cx="1257300" cy="296862"/>
            <a:chOff x="2496" y="2688"/>
            <a:chExt cx="792" cy="187"/>
          </a:xfrm>
        </p:grpSpPr>
        <p:pic>
          <p:nvPicPr>
            <p:cNvPr id="2076" name="Picture 4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2" y="2688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7" name="Picture 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96" y="2688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8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5207000" y="2538413"/>
            <a:ext cx="1866900" cy="754062"/>
            <a:chOff x="2304" y="2112"/>
            <a:chExt cx="1176" cy="475"/>
          </a:xfrm>
        </p:grpSpPr>
        <p:pic>
          <p:nvPicPr>
            <p:cNvPr id="2073" name="Picture 4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64" y="22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Picture 5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2" y="2112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5" name="Picture 5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5207000" y="2971800"/>
            <a:ext cx="1104900" cy="296862"/>
            <a:chOff x="2304" y="2400"/>
            <a:chExt cx="696" cy="187"/>
          </a:xfrm>
        </p:grpSpPr>
        <p:pic>
          <p:nvPicPr>
            <p:cNvPr id="2070" name="Picture 5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1" name="Picture 5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2" name="Picture 5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4445000" y="2995613"/>
            <a:ext cx="1104900" cy="296862"/>
            <a:chOff x="2304" y="2400"/>
            <a:chExt cx="696" cy="187"/>
          </a:xfrm>
        </p:grpSpPr>
        <p:pic>
          <p:nvPicPr>
            <p:cNvPr id="2067" name="Picture 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6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6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5732463" y="3429000"/>
            <a:ext cx="808037" cy="296863"/>
            <a:chOff x="2635" y="2837"/>
            <a:chExt cx="509" cy="187"/>
          </a:xfrm>
        </p:grpSpPr>
        <p:pic>
          <p:nvPicPr>
            <p:cNvPr id="2064" name="Picture 7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35" y="284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8" y="28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7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4" y="2837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36716" name="Text Box 76"/>
          <p:cNvSpPr txBox="1">
            <a:spLocks noChangeArrowheads="1"/>
          </p:cNvSpPr>
          <p:nvPr/>
        </p:nvSpPr>
        <p:spPr bwMode="auto">
          <a:xfrm>
            <a:off x="2286000" y="6488668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thrashing d=2, thrashing d=2 (fixed evaluation function), smart ghosts coordinate (L6D6,7,8,10)]</a:t>
            </a:r>
          </a:p>
        </p:txBody>
      </p:sp>
    </p:spTree>
    <p:extLst>
      <p:ext uri="{BB962C8B-B14F-4D97-AF65-F5344CB8AC3E}">
        <p14:creationId xmlns:p14="http://schemas.microsoft.com/office/powerpoint/2010/main" val="23064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BD92DE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2098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2098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371600"/>
            <a:ext cx="7620000" cy="2057400"/>
          </a:xfrm>
          <a:prstGeom prst="roundRect">
            <a:avLst/>
          </a:prstGeom>
          <a:solidFill>
            <a:srgbClr val="C39BE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Minimax</a:t>
            </a:r>
            <a:r>
              <a:rPr lang="en-US" dirty="0"/>
              <a:t> Implementation (Dispatch)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C00000"/>
                </a:solidFill>
              </a:rPr>
              <a:t>MIN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C00000"/>
                </a:solidFill>
              </a:rPr>
              <a:t>min-value(state)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min-value(state):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+∞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min(v,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  <p:extLst>
      <p:ext uri="{BB962C8B-B14F-4D97-AF65-F5344CB8AC3E}">
        <p14:creationId xmlns:p14="http://schemas.microsoft.com/office/powerpoint/2010/main" val="4014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Thrashing (d=2)</a:t>
            </a:r>
          </a:p>
        </p:txBody>
      </p:sp>
      <p:pic>
        <p:nvPicPr>
          <p:cNvPr id="5" name="Thrash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Pacman Starves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11430000" cy="2133600"/>
          </a:xfrm>
        </p:spPr>
        <p:txBody>
          <a:bodyPr/>
          <a:lstStyle/>
          <a:p>
            <a:r>
              <a:rPr lang="en-US" sz="2800" dirty="0"/>
              <a:t>A danger of </a:t>
            </a:r>
            <a:r>
              <a:rPr lang="en-US" sz="2800" dirty="0" err="1"/>
              <a:t>replanning</a:t>
            </a:r>
            <a:r>
              <a:rPr lang="en-US" sz="2800" dirty="0"/>
              <a:t> agents!</a:t>
            </a:r>
          </a:p>
          <a:p>
            <a:pPr lvl="1"/>
            <a:r>
              <a:rPr lang="en-US" sz="2200" dirty="0"/>
              <a:t>He knows his score will go up by eating the dot now (west, east)</a:t>
            </a:r>
          </a:p>
          <a:p>
            <a:pPr lvl="1"/>
            <a:r>
              <a:rPr lang="en-US" sz="2200" dirty="0"/>
              <a:t>He knows his score will go up just as much by eating the dot later (east, west)</a:t>
            </a:r>
          </a:p>
          <a:p>
            <a:pPr lvl="1"/>
            <a:r>
              <a:rPr lang="en-US" sz="2200" dirty="0"/>
              <a:t>There are no point-scoring opportunities after eating the dot (within the horizon, two here)</a:t>
            </a:r>
          </a:p>
          <a:p>
            <a:pPr lvl="1"/>
            <a:r>
              <a:rPr lang="en-US" sz="2200" dirty="0"/>
              <a:t>Therefore, waiting seems just as good as eating: he may go east, then back west in the next round of </a:t>
            </a:r>
            <a:r>
              <a:rPr lang="en-US" sz="2200" dirty="0" err="1"/>
              <a:t>replanning</a:t>
            </a:r>
            <a:r>
              <a:rPr lang="en-US" sz="2200" dirty="0"/>
              <a:t>!</a:t>
            </a:r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257800" y="14478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5562600" y="15128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54102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484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95600" y="23622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29718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3886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67600" y="23622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80772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21"/>
          <p:cNvSpPr/>
          <p:nvPr/>
        </p:nvSpPr>
        <p:spPr>
          <a:xfrm>
            <a:off x="76200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458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95600" y="32766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32004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3886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00800" y="32766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67056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/>
          <p:cNvSpPr/>
          <p:nvPr/>
        </p:nvSpPr>
        <p:spPr>
          <a:xfrm>
            <a:off x="6553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3914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10600" y="32766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94488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2"/>
          <p:cNvSpPr/>
          <p:nvPr/>
        </p:nvSpPr>
        <p:spPr>
          <a:xfrm>
            <a:off x="87630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3505200" y="1905000"/>
            <a:ext cx="2362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67400" y="1905000"/>
            <a:ext cx="2286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3314700" y="3009900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7010400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77200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2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Thrashing -- Fixed (d=2)</a:t>
            </a:r>
          </a:p>
        </p:txBody>
      </p:sp>
      <p:pic>
        <p:nvPicPr>
          <p:cNvPr id="3" name="Thrashing-FixedEvaluationFun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Smart Ghosts (Coordination)</a:t>
            </a:r>
          </a:p>
        </p:txBody>
      </p:sp>
      <p:pic>
        <p:nvPicPr>
          <p:cNvPr id="3" name="SmartGhostsCoordina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Smart Ghosts (Coordination) – Zoomed In</a:t>
            </a:r>
          </a:p>
        </p:txBody>
      </p:sp>
      <p:pic>
        <p:nvPicPr>
          <p:cNvPr id="3" name="SmartGhostsCoordinating-Zoomed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314643"/>
            <a:ext cx="6729412" cy="50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Functions</a:t>
            </a:r>
          </a:p>
        </p:txBody>
      </p:sp>
    </p:spTree>
    <p:extLst>
      <p:ext uri="{BB962C8B-B14F-4D97-AF65-F5344CB8AC3E}">
        <p14:creationId xmlns:p14="http://schemas.microsoft.com/office/powerpoint/2010/main" val="3753046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7500" y="1404536"/>
            <a:ext cx="4610100" cy="22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3886200"/>
            <a:ext cx="4686300" cy="215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461000" cy="4729164"/>
          </a:xfrm>
        </p:spPr>
        <p:txBody>
          <a:bodyPr/>
          <a:lstStyle/>
          <a:p>
            <a:r>
              <a:rPr lang="en-US" sz="2800" dirty="0"/>
              <a:t>Evaluation functions are always imperfect</a:t>
            </a:r>
          </a:p>
          <a:p>
            <a:r>
              <a:rPr lang="en-US" sz="2800" dirty="0"/>
              <a:t>The deeper in the tree the evaluation function is buried, the less the quality of the evaluation function matters</a:t>
            </a:r>
          </a:p>
          <a:p>
            <a:r>
              <a:rPr lang="en-US" sz="2800" dirty="0"/>
              <a:t>An important example of the tradeoff between complexity of features and complexity of computation</a:t>
            </a:r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8382000" y="6488112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depth limited (L6D4, L6D5)]</a:t>
            </a:r>
          </a:p>
        </p:txBody>
      </p:sp>
    </p:spTree>
    <p:extLst>
      <p:ext uri="{BB962C8B-B14F-4D97-AF65-F5344CB8AC3E}">
        <p14:creationId xmlns:p14="http://schemas.microsoft.com/office/powerpoint/2010/main" val="3443513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  <p:extLst>
      <p:ext uri="{BB962C8B-B14F-4D97-AF65-F5344CB8AC3E}">
        <p14:creationId xmlns:p14="http://schemas.microsoft.com/office/powerpoint/2010/main" val="1918229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00600" y="3962400"/>
            <a:ext cx="75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1,6,6</a:t>
            </a:r>
          </a:p>
        </p:txBody>
      </p:sp>
    </p:spTree>
    <p:extLst>
      <p:ext uri="{BB962C8B-B14F-4D97-AF65-F5344CB8AC3E}">
        <p14:creationId xmlns:p14="http://schemas.microsoft.com/office/powerpoint/2010/main" val="1721151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Minimax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2645833" y="2514600"/>
            <a:ext cx="3302000" cy="1250950"/>
            <a:chOff x="1984375" y="2514600"/>
            <a:chExt cx="2476501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173288" y="2514600"/>
              <a:ext cx="2287588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693833" y="2514603"/>
            <a:ext cx="508000" cy="1235075"/>
            <a:chOff x="4270375" y="2514600"/>
            <a:chExt cx="381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4459288" y="2514600"/>
              <a:ext cx="1588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689600" y="3765550"/>
            <a:ext cx="508000" cy="1187450"/>
            <a:chOff x="6553200" y="3765550"/>
            <a:chExt cx="381000" cy="1187450"/>
          </a:xfrm>
        </p:grpSpPr>
        <p:cxnSp>
          <p:nvCxnSpPr>
            <p:cNvPr id="14360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5945717" y="3765550"/>
            <a:ext cx="1267883" cy="1187450"/>
            <a:chOff x="6745288" y="3765550"/>
            <a:chExt cx="950912" cy="1187450"/>
          </a:xfrm>
        </p:grpSpPr>
        <p:cxnSp>
          <p:nvCxnSpPr>
            <p:cNvPr id="14358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59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6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83835" y="327660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65210" y="3335893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09493" y="333651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65210" y="2100815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2378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3" grpId="0"/>
      <p:bldP spid="48" grpId="0"/>
      <p:bldP spid="49" grpId="0"/>
      <p:bldP spid="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minimax?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Worst case reasoning is too conservative</a:t>
            </a:r>
          </a:p>
          <a:p>
            <a:r>
              <a:rPr lang="en-US" dirty="0"/>
              <a:t>Need average case reasoning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3048000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humans: humans are not perfect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0025" y="1470461"/>
            <a:ext cx="4918972" cy="4549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Minimax</a:t>
            </a:r>
            <a:r>
              <a:rPr lang="en-US" dirty="0"/>
              <a:t>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19236"/>
            <a:ext cx="6375400" cy="4729164"/>
          </a:xfrm>
        </p:spPr>
        <p:txBody>
          <a:bodyPr/>
          <a:lstStyle/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How efficient is </a:t>
            </a:r>
            <a:r>
              <a:rPr lang="en-US" sz="2800" dirty="0" err="1">
                <a:solidFill>
                  <a:srgbClr val="333399"/>
                </a:solidFill>
              </a:rPr>
              <a:t>minimax</a:t>
            </a:r>
            <a:r>
              <a:rPr lang="en-US" sz="2800" dirty="0">
                <a:solidFill>
                  <a:srgbClr val="333399"/>
                </a:solidFill>
              </a:rPr>
              <a:t>?</a:t>
            </a:r>
          </a:p>
          <a:p>
            <a:pPr lvl="1">
              <a:lnSpc>
                <a:spcPct val="90000"/>
              </a:lnSpc>
              <a:buClr>
                <a:srgbClr val="333399"/>
              </a:buClr>
            </a:pPr>
            <a:r>
              <a:rPr lang="en-US" sz="2400" dirty="0"/>
              <a:t>Just like (exhaustive) DFS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Time: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</a:t>
            </a:r>
            <a:r>
              <a:rPr lang="en-US" sz="2400" baseline="30000" dirty="0" err="1">
                <a:solidFill>
                  <a:srgbClr val="000000"/>
                </a:solidFill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Space: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endParaRPr lang="en-US" sz="2800" dirty="0">
              <a:solidFill>
                <a:srgbClr val="333399"/>
              </a:solidFill>
            </a:endParaRP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Example: For </a:t>
            </a:r>
            <a:r>
              <a:rPr lang="en-US" sz="2800" kern="1200" dirty="0">
                <a:solidFill>
                  <a:srgbClr val="333399"/>
                </a:solidFill>
              </a:rPr>
              <a:t>chess, b </a:t>
            </a:r>
            <a:r>
              <a:rPr lang="en-US" sz="2800" kern="1200" dirty="0">
                <a:solidFill>
                  <a:srgbClr val="333399"/>
                </a:solidFill>
                <a:sym typeface="Symbol" pitchFamily="18" charset="2"/>
              </a:rPr>
              <a:t> 35, m  100</a:t>
            </a:r>
            <a:endParaRPr lang="en-US" sz="2800" dirty="0">
              <a:solidFill>
                <a:srgbClr val="333399"/>
              </a:solidFill>
            </a:endParaRP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Exact solution is completely infeasible</a:t>
            </a: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But, do we need to explore the whole tree?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9931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Probabilities to Use?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In </a:t>
            </a:r>
            <a:r>
              <a:rPr lang="en-US" sz="2400" dirty="0" err="1"/>
              <a:t>expectimax</a:t>
            </a:r>
            <a:r>
              <a:rPr lang="en-US" sz="2400" dirty="0"/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For now, assume each chance node magically comes along with probabilities that specify the distribution over its outcomes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Palatino"/>
                <a:cs typeface="Palatino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2764086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minimax and </a:t>
            </a:r>
            <a:r>
              <a:rPr lang="en-US" sz="2000" kern="0" noProof="0" dirty="0" err="1">
                <a:latin typeface="Calibri" pitchFamily="34" charset="0"/>
              </a:rPr>
              <a:t>maximax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have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Cloud Callout 59"/>
          <p:cNvSpPr/>
          <p:nvPr/>
        </p:nvSpPr>
        <p:spPr>
          <a:xfrm>
            <a:off x="117764" y="3972915"/>
            <a:ext cx="772931" cy="1075758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06806" y="593119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This is basically how you would model a human, except for their utility: their utility might be the same as yours (i.e. you try to help them, but they are depth 2 and noisy), or they might have a slightly different utility (like another person navigating in the office)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  <p:bldP spid="60" grpId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0" y="2971800"/>
            <a:ext cx="15240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77400" y="4114800"/>
            <a:ext cx="16002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77400" y="2895600"/>
            <a:ext cx="16002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800" y="4038600"/>
            <a:ext cx="16764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89929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28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948" y="1382713"/>
            <a:ext cx="7656142" cy="4694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Limits</a:t>
            </a:r>
          </a:p>
        </p:txBody>
      </p:sp>
    </p:spTree>
    <p:extLst>
      <p:ext uri="{BB962C8B-B14F-4D97-AF65-F5344CB8AC3E}">
        <p14:creationId xmlns:p14="http://schemas.microsoft.com/office/powerpoint/2010/main" val="2341716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657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4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4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448322"/>
            <a:ext cx="6723063" cy="4418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Tree Pruning</a:t>
            </a:r>
          </a:p>
        </p:txBody>
      </p:sp>
    </p:spTree>
    <p:extLst>
      <p:ext uri="{BB962C8B-B14F-4D97-AF65-F5344CB8AC3E}">
        <p14:creationId xmlns:p14="http://schemas.microsoft.com/office/powerpoint/2010/main" val="3218121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2004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63754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Minimax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2645833" y="2514600"/>
            <a:ext cx="3302000" cy="1250950"/>
            <a:chOff x="1984375" y="2514600"/>
            <a:chExt cx="2476501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173288" y="2514600"/>
              <a:ext cx="2287588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693833" y="2514603"/>
            <a:ext cx="508000" cy="1235075"/>
            <a:chOff x="4270375" y="2514600"/>
            <a:chExt cx="381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4459288" y="2514600"/>
              <a:ext cx="1588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1883835" y="327660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65210" y="3335893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&lt;=2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09493" y="333651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65210" y="2100815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8464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3" grpId="0"/>
      <p:bldP spid="48" grpId="0"/>
      <p:bldP spid="49" grpId="0"/>
      <p:bldP spid="5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Averages over repeated </a:t>
            </a:r>
            <a:r>
              <a:rPr lang="en-US" sz="2000" i="1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changes the </a:t>
            </a:r>
            <a:r>
              <a:rPr lang="en-US" sz="2000" i="1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one think of </a:t>
            </a:r>
            <a:r>
              <a:rPr lang="en-US" sz="2000" i="1"/>
              <a:t>inherently random</a:t>
            </a:r>
            <a:r>
              <a:rPr lang="en-US" sz="200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Often </a:t>
            </a:r>
            <a:r>
              <a:rPr lang="en-US" sz="2000" i="1"/>
              <a:t>learn </a:t>
            </a:r>
            <a:r>
              <a:rPr lang="en-US" sz="200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</a:t>
            </a:r>
            <a:r>
              <a:rPr lang="en-US" sz="2000" i="1"/>
              <a:t>updates beliefs </a:t>
            </a:r>
            <a:r>
              <a:rPr lang="en-US" sz="200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Compare to </a:t>
            </a:r>
            <a:r>
              <a:rPr lang="en-US" sz="2000" i="1"/>
              <a:t>fuzzy logic</a:t>
            </a:r>
            <a:r>
              <a:rPr lang="en-US" sz="2000"/>
              <a:t>, which has </a:t>
            </a:r>
            <a:r>
              <a:rPr lang="en-US" sz="2000" i="1"/>
              <a:t>degrees of truth</a:t>
            </a:r>
            <a:r>
              <a:rPr lang="en-US" sz="2000"/>
              <a:t>, rather than just </a:t>
            </a:r>
            <a:r>
              <a:rPr lang="en-US" sz="2000" i="1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 lvl="1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6858000" cy="452596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/>
              <a:t>General configuration (MIN version)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computing the MIN-VALUE at some node </a:t>
            </a:r>
            <a:r>
              <a:rPr lang="en-US" sz="2000" i="1" dirty="0">
                <a:sym typeface="Symbol" pitchFamily="18" charset="2"/>
              </a:rPr>
              <a:t>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looping over </a:t>
            </a:r>
            <a:r>
              <a:rPr lang="en-US" sz="2000" i="1" dirty="0" err="1"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children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i="1" dirty="0" err="1"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estimate of the </a:t>
            </a:r>
            <a:r>
              <a:rPr lang="en-US" sz="2000" dirty="0" err="1">
                <a:sym typeface="Symbol" pitchFamily="18" charset="2"/>
              </a:rPr>
              <a:t>childrens</a:t>
            </a:r>
            <a:r>
              <a:rPr lang="en-US" sz="2000" dirty="0">
                <a:sym typeface="Symbol" pitchFamily="18" charset="2"/>
              </a:rPr>
              <a:t>’ min is dropping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Who cares about </a:t>
            </a:r>
            <a:r>
              <a:rPr lang="en-US" sz="2000" i="1" dirty="0" err="1"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value?  MAX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Let </a:t>
            </a:r>
            <a:r>
              <a:rPr lang="en-US" sz="2000" i="1" dirty="0">
                <a:sym typeface="Symbol" pitchFamily="18" charset="2"/>
              </a:rPr>
              <a:t>a</a:t>
            </a:r>
            <a:r>
              <a:rPr lang="en-US" sz="2000" dirty="0"/>
              <a:t> be the best value that MAX can get at any choice point along the current path from the root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/>
              <a:t>If </a:t>
            </a:r>
            <a:r>
              <a:rPr lang="en-US" sz="2000" i="1" dirty="0"/>
              <a:t>n</a:t>
            </a:r>
            <a:r>
              <a:rPr lang="en-US" sz="2000" dirty="0"/>
              <a:t> becomes worse than </a:t>
            </a:r>
            <a:r>
              <a:rPr lang="en-US" sz="2000" i="1" dirty="0">
                <a:sym typeface="Symbol" pitchFamily="18" charset="2"/>
              </a:rPr>
              <a:t>a</a:t>
            </a:r>
            <a:r>
              <a:rPr lang="en-US" sz="2000" dirty="0"/>
              <a:t>, MAX will avoid it, so we can stop considering </a:t>
            </a:r>
            <a:r>
              <a:rPr lang="en-US" sz="2000" i="1" dirty="0" err="1"/>
              <a:t>n</a:t>
            </a:r>
            <a:r>
              <a:rPr lang="en-US" sz="2000" dirty="0" err="1"/>
              <a:t>’s</a:t>
            </a:r>
            <a:r>
              <a:rPr lang="en-US" sz="2000" dirty="0"/>
              <a:t> other children (it’s already bad enough that it won’t be played)</a:t>
            </a:r>
          </a:p>
          <a:p>
            <a:pPr lvl="1" eaLnBrk="1" hangingPunct="1"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400" dirty="0"/>
              <a:t>MAX version is symmetric</a:t>
            </a:r>
            <a:endParaRPr lang="en-US" sz="2000" dirty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778750" y="1995765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778750" y="2819400"/>
            <a:ext cx="608013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778750" y="4205565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778750" y="4967288"/>
            <a:ext cx="6080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 flipV="1">
            <a:off x="92964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  <a:sym typeface="Symbol" pitchFamily="18" charset="2"/>
              </a:rPr>
              <a:t>a</a:t>
            </a:r>
            <a:endParaRPr lang="en-US" sz="1600" i="1" dirty="0">
              <a:latin typeface="Calibri" pitchFamily="34" charset="0"/>
            </a:endParaRPr>
          </a:p>
        </p:txBody>
      </p:sp>
      <p:cxnSp>
        <p:nvCxnSpPr>
          <p:cNvPr id="23561" name="AutoShape 9"/>
          <p:cNvCxnSpPr>
            <a:cxnSpLocks noChangeShapeType="1"/>
            <a:stCxn id="23564" idx="3"/>
            <a:endCxn id="23560" idx="3"/>
          </p:cNvCxnSpPr>
          <p:nvPr/>
        </p:nvCxnSpPr>
        <p:spPr bwMode="auto">
          <a:xfrm flipH="1">
            <a:off x="9485313" y="2362200"/>
            <a:ext cx="763587" cy="5334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10287000" y="42052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Calibri" pitchFamily="34" charset="0"/>
            </a:endParaRPr>
          </a:p>
        </p:txBody>
      </p:sp>
      <p:cxnSp>
        <p:nvCxnSpPr>
          <p:cNvPr id="23563" name="AutoShape 11"/>
          <p:cNvCxnSpPr>
            <a:cxnSpLocks noChangeShapeType="1"/>
            <a:stCxn id="23560" idx="0"/>
          </p:cNvCxnSpPr>
          <p:nvPr/>
        </p:nvCxnSpPr>
        <p:spPr bwMode="auto">
          <a:xfrm>
            <a:off x="9486900" y="3200400"/>
            <a:ext cx="344488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100584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8153400" y="32766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 flipV="1">
            <a:off x="10668000" y="5029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</a:rPr>
              <a:t>n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23567" name="AutoShape 15"/>
          <p:cNvCxnSpPr>
            <a:cxnSpLocks noChangeShapeType="1"/>
            <a:stCxn id="23562" idx="3"/>
            <a:endCxn id="23566" idx="3"/>
          </p:cNvCxnSpPr>
          <p:nvPr/>
        </p:nvCxnSpPr>
        <p:spPr bwMode="auto">
          <a:xfrm rot="16200000" flipH="1">
            <a:off x="10408444" y="4579144"/>
            <a:ext cx="5191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68" name="AutoShape 16"/>
          <p:cNvCxnSpPr>
            <a:cxnSpLocks noChangeShapeType="1"/>
            <a:stCxn id="23560" idx="0"/>
          </p:cNvCxnSpPr>
          <p:nvPr/>
        </p:nvCxnSpPr>
        <p:spPr bwMode="auto">
          <a:xfrm flipH="1">
            <a:off x="9145588" y="3200400"/>
            <a:ext cx="3413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9" name="Freeform 17"/>
          <p:cNvSpPr>
            <a:spLocks/>
          </p:cNvSpPr>
          <p:nvPr/>
        </p:nvSpPr>
        <p:spPr bwMode="auto">
          <a:xfrm>
            <a:off x="10185400" y="2362200"/>
            <a:ext cx="444500" cy="1828800"/>
          </a:xfrm>
          <a:custGeom>
            <a:avLst/>
            <a:gdLst>
              <a:gd name="T0" fmla="*/ 2147483647 w 280"/>
              <a:gd name="T1" fmla="*/ 0 h 1152"/>
              <a:gd name="T2" fmla="*/ 2147483647 w 280"/>
              <a:gd name="T3" fmla="*/ 2147483647 h 1152"/>
              <a:gd name="T4" fmla="*/ 2147483647 w 280"/>
              <a:gd name="T5" fmla="*/ 2147483647 h 1152"/>
              <a:gd name="T6" fmla="*/ 2147483647 w 280"/>
              <a:gd name="T7" fmla="*/ 2147483647 h 1152"/>
              <a:gd name="T8" fmla="*/ 2147483647 w 280"/>
              <a:gd name="T9" fmla="*/ 2147483647 h 1152"/>
              <a:gd name="T10" fmla="*/ 2147483647 w 280"/>
              <a:gd name="T11" fmla="*/ 2147483647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152"/>
              <a:gd name="T20" fmla="*/ 280 w 280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152">
                <a:moveTo>
                  <a:pt x="40" y="0"/>
                </a:moveTo>
                <a:cubicBezTo>
                  <a:pt x="20" y="112"/>
                  <a:pt x="0" y="224"/>
                  <a:pt x="40" y="288"/>
                </a:cubicBezTo>
                <a:cubicBezTo>
                  <a:pt x="80" y="352"/>
                  <a:pt x="280" y="304"/>
                  <a:pt x="280" y="384"/>
                </a:cubicBezTo>
                <a:cubicBezTo>
                  <a:pt x="280" y="464"/>
                  <a:pt x="48" y="688"/>
                  <a:pt x="40" y="768"/>
                </a:cubicBezTo>
                <a:cubicBezTo>
                  <a:pt x="32" y="848"/>
                  <a:pt x="208" y="800"/>
                  <a:pt x="232" y="864"/>
                </a:cubicBezTo>
                <a:cubicBezTo>
                  <a:pt x="256" y="928"/>
                  <a:pt x="220" y="1040"/>
                  <a:pt x="184" y="115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23570" name="AutoShape 18"/>
          <p:cNvCxnSpPr>
            <a:cxnSpLocks noChangeShapeType="1"/>
            <a:stCxn id="23562" idx="3"/>
          </p:cNvCxnSpPr>
          <p:nvPr/>
        </p:nvCxnSpPr>
        <p:spPr bwMode="auto">
          <a:xfrm flipH="1">
            <a:off x="10134600" y="4510088"/>
            <a:ext cx="342900" cy="5191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1" name="AutoShape 19"/>
          <p:cNvCxnSpPr>
            <a:cxnSpLocks noChangeShapeType="1"/>
            <a:endCxn id="23564" idx="0"/>
          </p:cNvCxnSpPr>
          <p:nvPr/>
        </p:nvCxnSpPr>
        <p:spPr bwMode="auto">
          <a:xfrm flipH="1">
            <a:off x="10248900" y="1600200"/>
            <a:ext cx="419100" cy="457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3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839450" y="5353050"/>
            <a:ext cx="228600" cy="1905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4" name="AutoShape 18"/>
          <p:cNvCxnSpPr>
            <a:cxnSpLocks noChangeShapeType="1"/>
            <a:stCxn id="23566" idx="0"/>
          </p:cNvCxnSpPr>
          <p:nvPr/>
        </p:nvCxnSpPr>
        <p:spPr bwMode="auto">
          <a:xfrm rot="5400000">
            <a:off x="10447337" y="5441951"/>
            <a:ext cx="519113" cy="3032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5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648950" y="5543550"/>
            <a:ext cx="457200" cy="38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5487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324600" y="3048000"/>
            <a:ext cx="5410200" cy="31242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3048000"/>
            <a:ext cx="5410200" cy="31242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Implementation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1734800" cy="144780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0066CC"/>
                </a:solidFill>
              </a:rPr>
              <a:t>α</a:t>
            </a:r>
            <a:r>
              <a:rPr lang="en-US" sz="2400" dirty="0">
                <a:solidFill>
                  <a:srgbClr val="0066CC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C00000"/>
                </a:solidFill>
              </a:rPr>
              <a:t>β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r>
              <a:rPr lang="el-GR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MIN’s best option on path to root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0" y="33528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min-value(state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 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v = min(v,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if v ≤ 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return v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β </a:t>
            </a:r>
            <a:r>
              <a:rPr lang="en-US" sz="2400" kern="0" dirty="0">
                <a:latin typeface="Calibri" pitchFamily="34" charset="0"/>
              </a:rPr>
              <a:t>= min(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" y="3048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0066CC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v = </a:t>
            </a:r>
            <a:r>
              <a:rPr lang="en-US" sz="2400" kern="0" noProof="0" dirty="0">
                <a:latin typeface="Calibri" pitchFamily="34" charset="0"/>
              </a:rPr>
              <a:t>max(v,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lang="en-US" sz="2400" kern="0" dirty="0">
                <a:latin typeface="Calibri" pitchFamily="34" charset="0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baseline="0" dirty="0">
                <a:latin typeface="Calibri" pitchFamily="34" charset="0"/>
              </a:rPr>
              <a:t>if</a:t>
            </a:r>
            <a:r>
              <a:rPr lang="en-US" sz="2400" kern="0" dirty="0">
                <a:latin typeface="Calibri" pitchFamily="34" charset="0"/>
              </a:rPr>
              <a:t> v ≥ 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 return v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= max(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200" y="1524000"/>
            <a:ext cx="5105400" cy="1066800"/>
          </a:xfrm>
          <a:prstGeom prst="roundRect">
            <a:avLst/>
          </a:prstGeom>
          <a:solidFill>
            <a:srgbClr val="7030A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210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Eval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201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44436</TotalTime>
  <Words>3840</Words>
  <Application>Microsoft Macintosh PowerPoint</Application>
  <PresentationFormat>Widescreen</PresentationFormat>
  <Paragraphs>673</Paragraphs>
  <Slides>73</Slides>
  <Notes>33</Notes>
  <HiddenSlides>20</HiddenSlides>
  <MMClips>12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Photo Editor Photo</vt:lpstr>
      <vt:lpstr>Equation</vt:lpstr>
      <vt:lpstr>CS 188: Artificial Intelligence </vt:lpstr>
      <vt:lpstr>Minimax Implementation (Dispatch)</vt:lpstr>
      <vt:lpstr>Minimax Example</vt:lpstr>
      <vt:lpstr>Minimax Efficiency</vt:lpstr>
      <vt:lpstr>Resource Limits</vt:lpstr>
      <vt:lpstr>Game Tree Pruning</vt:lpstr>
      <vt:lpstr>Minimax Example</vt:lpstr>
      <vt:lpstr>Alpha-Beta Pruning</vt:lpstr>
      <vt:lpstr>Alpha-Beta Implementation</vt:lpstr>
      <vt:lpstr>Alpha-Beta Pruning Properties</vt:lpstr>
      <vt:lpstr>Alpha-Beta Quiz</vt:lpstr>
      <vt:lpstr>Alpha-Beta Quiz 2</vt:lpstr>
      <vt:lpstr>Alpha-Beta Quiz 2</vt:lpstr>
      <vt:lpstr>Resource Limits</vt:lpstr>
      <vt:lpstr>Video of Demo Limited Depth (2)</vt:lpstr>
      <vt:lpstr>Video of Demo Limited Depth (10)</vt:lpstr>
      <vt:lpstr>Evaluation Functions</vt:lpstr>
      <vt:lpstr>Evaluation Functions</vt:lpstr>
      <vt:lpstr>Evaluation for Pacman</vt:lpstr>
      <vt:lpstr>Video of Demo Thrashing (d=2)</vt:lpstr>
      <vt:lpstr>Why Pacman Starves</vt:lpstr>
      <vt:lpstr>Video of Demo Thrashing -- Fixed (d=2)</vt:lpstr>
      <vt:lpstr>Video of Demo Smart Ghosts (Coordination)</vt:lpstr>
      <vt:lpstr>Video of Demo Smart Ghosts (Coordination) – Zoomed In</vt:lpstr>
      <vt:lpstr>Evaluation Functions</vt:lpstr>
      <vt:lpstr>Depth Matters</vt:lpstr>
      <vt:lpstr>Other Game Types</vt:lpstr>
      <vt:lpstr>Multi-Agent Utilities</vt:lpstr>
      <vt:lpstr>Uncertain Outcomes</vt:lpstr>
      <vt:lpstr>Worst-Case vs. Average Case</vt:lpstr>
      <vt:lpstr>Why not minimax?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Mixed Layer Types</vt:lpstr>
      <vt:lpstr>Example: Backgammon</vt:lpstr>
      <vt:lpstr>Utilities</vt:lpstr>
      <vt:lpstr>Utilities</vt:lpstr>
      <vt:lpstr>Utilities: Uncertain Outcomes</vt:lpstr>
      <vt:lpstr>Maximum Expected Utility</vt:lpstr>
      <vt:lpstr>What Utilities to Use?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2440</cp:revision>
  <cp:lastPrinted>2015-02-10T16:25:27Z</cp:lastPrinted>
  <dcterms:created xsi:type="dcterms:W3CDTF">2004-08-27T04:16:05Z</dcterms:created>
  <dcterms:modified xsi:type="dcterms:W3CDTF">2021-09-16T23:55:44Z</dcterms:modified>
</cp:coreProperties>
</file>