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54"/>
  </p:notesMasterIdLst>
  <p:handoutMasterIdLst>
    <p:handoutMasterId r:id="rId55"/>
  </p:handoutMasterIdLst>
  <p:sldIdLst>
    <p:sldId id="668" r:id="rId2"/>
    <p:sldId id="607" r:id="rId3"/>
    <p:sldId id="676" r:id="rId4"/>
    <p:sldId id="703" r:id="rId5"/>
    <p:sldId id="704" r:id="rId6"/>
    <p:sldId id="677" r:id="rId7"/>
    <p:sldId id="707" r:id="rId8"/>
    <p:sldId id="688" r:id="rId9"/>
    <p:sldId id="624" r:id="rId10"/>
    <p:sldId id="626" r:id="rId11"/>
    <p:sldId id="692" r:id="rId12"/>
    <p:sldId id="693" r:id="rId13"/>
    <p:sldId id="694" r:id="rId14"/>
    <p:sldId id="689" r:id="rId15"/>
    <p:sldId id="705" r:id="rId16"/>
    <p:sldId id="696" r:id="rId17"/>
    <p:sldId id="697" r:id="rId18"/>
    <p:sldId id="698" r:id="rId19"/>
    <p:sldId id="610" r:id="rId20"/>
    <p:sldId id="611" r:id="rId21"/>
    <p:sldId id="699" r:id="rId22"/>
    <p:sldId id="700" r:id="rId23"/>
    <p:sldId id="701" r:id="rId24"/>
    <p:sldId id="702" r:id="rId25"/>
    <p:sldId id="706" r:id="rId26"/>
    <p:sldId id="670" r:id="rId27"/>
    <p:sldId id="648" r:id="rId28"/>
    <p:sldId id="562" r:id="rId29"/>
    <p:sldId id="671" r:id="rId30"/>
    <p:sldId id="672" r:id="rId31"/>
    <p:sldId id="564" r:id="rId32"/>
    <p:sldId id="638" r:id="rId33"/>
    <p:sldId id="655" r:id="rId34"/>
    <p:sldId id="640" r:id="rId35"/>
    <p:sldId id="570" r:id="rId36"/>
    <p:sldId id="571" r:id="rId37"/>
    <p:sldId id="664" r:id="rId38"/>
    <p:sldId id="572" r:id="rId39"/>
    <p:sldId id="573" r:id="rId40"/>
    <p:sldId id="575" r:id="rId41"/>
    <p:sldId id="576" r:id="rId42"/>
    <p:sldId id="656" r:id="rId43"/>
    <p:sldId id="555" r:id="rId44"/>
    <p:sldId id="558" r:id="rId45"/>
    <p:sldId id="559" r:id="rId46"/>
    <p:sldId id="612" r:id="rId47"/>
    <p:sldId id="659" r:id="rId48"/>
    <p:sldId id="560" r:id="rId49"/>
    <p:sldId id="652" r:id="rId50"/>
    <p:sldId id="663" r:id="rId51"/>
    <p:sldId id="686" r:id="rId52"/>
    <p:sldId id="653" r:id="rId53"/>
  </p:sldIdLst>
  <p:sldSz cx="12192000" cy="6858000"/>
  <p:notesSz cx="7315200" cy="9601200"/>
  <p:custDataLst>
    <p:tags r:id="rId5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1" autoAdjust="0"/>
    <p:restoredTop sz="82394" autoAdjust="0"/>
  </p:normalViewPr>
  <p:slideViewPr>
    <p:cSldViewPr>
      <p:cViewPr varScale="1">
        <p:scale>
          <a:sx n="100" d="100"/>
          <a:sy n="100" d="100"/>
        </p:scale>
        <p:origin x="7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dwood.cs.ttu.edu/~yuazhang/publications/ac3-1-ijcai01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98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don</a:t>
            </a:r>
            <a:r>
              <a:rPr lang="uk-UA" dirty="0"/>
              <a:t>’</a:t>
            </a:r>
            <a:r>
              <a:rPr lang="en-US" dirty="0"/>
              <a:t>t procrastinate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77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3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4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2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67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17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8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6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72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8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Ends up on the hill,</a:t>
            </a:r>
            <a:r>
              <a:rPr lang="en-US" baseline="0" dirty="0"/>
              <a:t> looks around, it’s better than all neighbors and declares success</a:t>
            </a:r>
            <a:endParaRPr lang="en-US" dirty="0"/>
          </a:p>
          <a:p>
            <a:r>
              <a:rPr lang="en-US" dirty="0"/>
              <a:t>not complete, not </a:t>
            </a:r>
            <a:r>
              <a:rPr lang="en-US" dirty="0" err="1"/>
              <a:t>optim</a:t>
            </a:r>
            <a:endParaRPr lang="en-US" dirty="0"/>
          </a:p>
          <a:p>
            <a:r>
              <a:rPr lang="en-US" dirty="0"/>
              <a:t>Neighbors</a:t>
            </a:r>
            <a:r>
              <a:rPr lang="en-US" baseline="0" dirty="0"/>
              <a:t> not obvious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5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45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3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4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39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47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11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23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87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14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449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05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393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9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1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14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5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 failed, but forward checking does not detect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</a:p>
          <a:p>
            <a:endParaRPr lang="en-US" dirty="0"/>
          </a:p>
          <a:p>
            <a:r>
              <a:rPr lang="en-US" dirty="0"/>
              <a:t>Note: If you want to cut down on the worst case from n^2d^3 to n^2d^2, there's a trick where when you check consistency X-&gt;Y, for each value x you only go through y values until you find one that works. You stop there. Then, if you have to check it again, either that y value still works, or you continue until a new value does. This way, instead of d^2 d times, you collapse that into just d^2. You can read more here:</a:t>
            </a:r>
          </a:p>
          <a:p>
            <a:r>
              <a:rPr lang="en-US" dirty="0">
                <a:hlinkClick r:id="rId3"/>
              </a:rPr>
              <a:t>http://redwood.cs.ttu.edu/~yuazhang/publications/ac3-1-ijcai01.pdf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</a:t>
            </a:r>
            <a:r>
              <a:rPr lang="en-US" sz="2400">
                <a:latin typeface="Palatino"/>
                <a:cs typeface="Palatino"/>
              </a:rPr>
              <a:t>Anca Dragan</a:t>
            </a:r>
            <a:endParaRPr lang="en-US" sz="24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Slides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Anca </a:t>
            </a:r>
            <a:r>
              <a:rPr lang="en-US" sz="1400" dirty="0" err="1">
                <a:latin typeface="Calibri"/>
                <a:cs typeface="Calibri"/>
              </a:rPr>
              <a:t>Dragan</a:t>
            </a:r>
            <a:r>
              <a:rPr lang="en-US" sz="1400" dirty="0">
                <a:latin typeface="Calibri"/>
                <a:cs typeface="Calibri"/>
              </a:rPr>
              <a:t> (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57059" y="3209926"/>
            <a:ext cx="1219199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205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rgbClr val="008000"/>
                </a:solidFill>
              </a:rPr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419600" y="1981200"/>
            <a:ext cx="7620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05200" y="2819400"/>
            <a:ext cx="3505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38600" y="3276600"/>
            <a:ext cx="838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Forward Checking – how does it relate?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34246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3C2F-EA54-E54B-BCCC-7629DB89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 it to your rubber duck!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A7232-6D40-0B43-9C0D-233FB5126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 checking is a special type of enforcing arc consistency, in which we only enforce the arcs pointing into the newly assigned variable. </a:t>
            </a:r>
          </a:p>
        </p:txBody>
      </p:sp>
    </p:spTree>
    <p:extLst>
      <p:ext uri="{BB962C8B-B14F-4D97-AF65-F5344CB8AC3E}">
        <p14:creationId xmlns:p14="http://schemas.microsoft.com/office/powerpoint/2010/main" val="215869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1"/>
            <a:ext cx="57912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  <p:sp>
        <p:nvSpPr>
          <p:cNvPr id="44" name="Freeform 17"/>
          <p:cNvSpPr>
            <a:spLocks/>
          </p:cNvSpPr>
          <p:nvPr/>
        </p:nvSpPr>
        <p:spPr bwMode="auto">
          <a:xfrm rot="19921456">
            <a:off x="8363538" y="23308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 rot="8645891">
            <a:off x="7856474" y="2090014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600200"/>
            <a:ext cx="933641" cy="990600"/>
          </a:xfrm>
          <a:prstGeom prst="rect">
            <a:avLst/>
          </a:prstGeom>
        </p:spPr>
      </p:pic>
      <p:sp>
        <p:nvSpPr>
          <p:cNvPr id="47" name="Freeform 17"/>
          <p:cNvSpPr>
            <a:spLocks/>
          </p:cNvSpPr>
          <p:nvPr/>
        </p:nvSpPr>
        <p:spPr bwMode="auto">
          <a:xfrm rot="10591576">
            <a:off x="8690220" y="261720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3810000"/>
            <a:ext cx="685800" cy="685800"/>
          </a:xfrm>
          <a:prstGeom prst="rect">
            <a:avLst/>
          </a:prstGeom>
        </p:spPr>
      </p:pic>
      <p:sp>
        <p:nvSpPr>
          <p:cNvPr id="49" name="Freeform 17"/>
          <p:cNvSpPr>
            <a:spLocks/>
          </p:cNvSpPr>
          <p:nvPr/>
        </p:nvSpPr>
        <p:spPr bwMode="auto">
          <a:xfrm rot="19921456">
            <a:off x="8287339" y="43882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62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5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247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>
                <a:solidFill>
                  <a:srgbClr val="008000"/>
                </a:solidFill>
              </a:rPr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7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Demo: Coloring -- Backtracking + Forward Checking + Ordering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2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3C2F-EA54-E54B-BCCC-7629DB89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A7232-6D40-0B43-9C0D-233FB5126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your rubber duck to write down:</a:t>
            </a:r>
          </a:p>
          <a:p>
            <a:pPr lvl="1"/>
            <a:r>
              <a:rPr lang="en-US" dirty="0"/>
              <a:t>How we order variables and why</a:t>
            </a:r>
          </a:p>
          <a:p>
            <a:pPr lvl="1"/>
            <a:r>
              <a:rPr lang="en-US" dirty="0"/>
              <a:t>How we order values and why</a:t>
            </a:r>
          </a:p>
        </p:txBody>
      </p:sp>
    </p:spTree>
    <p:extLst>
      <p:ext uri="{BB962C8B-B14F-4D97-AF65-F5344CB8AC3E}">
        <p14:creationId xmlns:p14="http://schemas.microsoft.com/office/powerpoint/2010/main" val="346178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300" y="3505200"/>
            <a:ext cx="4617758" cy="2886098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h(x) = total number of violated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n Queens</a:t>
            </a:r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N variables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2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domain 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28334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Coloring</a:t>
            </a:r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 – turns out trees are easy!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2438400"/>
            <a:ext cx="6170351" cy="2742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 Quiz</a:t>
            </a:r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2500" y="1371600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400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 started with the straightforward, naïve approach, then improved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0024" y="1545125"/>
            <a:ext cx="5359576" cy="4169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433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(time permitting): 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642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9658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70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8954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797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1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6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1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650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</a:t>
            </a:r>
            <a:br>
              <a:rPr lang="en-US" dirty="0"/>
            </a:br>
            <a:r>
              <a:rPr lang="en-US" dirty="0"/>
              <a:t>Search when you’re not the only agent!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Backtracking Search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[Demo: coloring -- backtracking]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1600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1. fix ordering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2057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2. check constraints as you go</a:t>
            </a:r>
          </a:p>
        </p:txBody>
      </p:sp>
    </p:spTree>
    <p:extLst>
      <p:ext uri="{BB962C8B-B14F-4D97-AF65-F5344CB8AC3E}">
        <p14:creationId xmlns:p14="http://schemas.microsoft.com/office/powerpoint/2010/main" val="33534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Explain it to your rubber duck!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1971624"/>
            <a:ext cx="5401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Why is it ok to fix the ordering of variables?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7E51A-8730-874E-8B47-9F6343A3CA75}"/>
              </a:ext>
            </a:extLst>
          </p:cNvPr>
          <p:cNvSpPr txBox="1"/>
          <p:nvPr/>
        </p:nvSpPr>
        <p:spPr>
          <a:xfrm>
            <a:off x="762000" y="2590800"/>
            <a:ext cx="841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Why is it good to fix the ordering of variables?</a:t>
            </a:r>
          </a:p>
        </p:txBody>
      </p:sp>
    </p:spTree>
    <p:extLst>
      <p:ext uri="{BB962C8B-B14F-4D97-AF65-F5344CB8AC3E}">
        <p14:creationId xmlns:p14="http://schemas.microsoft.com/office/powerpoint/2010/main" val="14800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1722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Keep track of domains for unassigned variables and cross off bad options</a:t>
            </a:r>
          </a:p>
        </p:txBody>
      </p:sp>
    </p:spTree>
    <p:extLst>
      <p:ext uri="{BB962C8B-B14F-4D97-AF65-F5344CB8AC3E}">
        <p14:creationId xmlns:p14="http://schemas.microsoft.com/office/powerpoint/2010/main" val="32449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27781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44663</TotalTime>
  <Words>2483</Words>
  <Application>Microsoft Macintosh PowerPoint</Application>
  <PresentationFormat>Widescreen</PresentationFormat>
  <Paragraphs>497</Paragraphs>
  <Slides>52</Slides>
  <Notes>40</Notes>
  <HiddenSlides>3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Arial Narrow</vt:lpstr>
      <vt:lpstr>Calibri</vt:lpstr>
      <vt:lpstr>Courier New</vt:lpstr>
      <vt:lpstr>Palatino</vt:lpstr>
      <vt:lpstr>Times New Roman</vt:lpstr>
      <vt:lpstr>Wingdings</vt:lpstr>
      <vt:lpstr>188_anca</vt:lpstr>
      <vt:lpstr>CS 188: Artificial Intelligence </vt:lpstr>
      <vt:lpstr>Today</vt:lpstr>
      <vt:lpstr>Constraint Satisfaction Problems</vt:lpstr>
      <vt:lpstr>Standard Search Formulation</vt:lpstr>
      <vt:lpstr>Backtracking Search</vt:lpstr>
      <vt:lpstr>Backtracking Search</vt:lpstr>
      <vt:lpstr>Explain it to your rubber duck!</vt:lpstr>
      <vt:lpstr>Filtering</vt:lpstr>
      <vt:lpstr>Filtering: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Forward Checking – how does it relate?</vt:lpstr>
      <vt:lpstr>Explain it to your rubber duck! 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K-Consistency</vt:lpstr>
      <vt:lpstr>Strong K-Consistency</vt:lpstr>
      <vt:lpstr>Ordering</vt:lpstr>
      <vt:lpstr>Ordering: Minimum Remaining Values</vt:lpstr>
      <vt:lpstr>Ordering: Least Constraining Value</vt:lpstr>
      <vt:lpstr>Demo: Coloring -- Backtracking + Forward Checking + Ordering</vt:lpstr>
      <vt:lpstr>Summary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Bonus (time permitting): 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Decomposition*</vt:lpstr>
      <vt:lpstr>Next Time:  Search when you’re not the only agent!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2293</cp:revision>
  <cp:lastPrinted>2015-02-03T16:32:28Z</cp:lastPrinted>
  <dcterms:created xsi:type="dcterms:W3CDTF">2004-08-27T04:16:05Z</dcterms:created>
  <dcterms:modified xsi:type="dcterms:W3CDTF">2021-09-10T02:40:18Z</dcterms:modified>
</cp:coreProperties>
</file>