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44"/>
  </p:notesMasterIdLst>
  <p:handoutMasterIdLst>
    <p:handoutMasterId r:id="rId45"/>
  </p:handoutMasterIdLst>
  <p:sldIdLst>
    <p:sldId id="585" r:id="rId2"/>
    <p:sldId id="575" r:id="rId3"/>
    <p:sldId id="560" r:id="rId4"/>
    <p:sldId id="513" r:id="rId5"/>
    <p:sldId id="576" r:id="rId6"/>
    <p:sldId id="574" r:id="rId7"/>
    <p:sldId id="577" r:id="rId8"/>
    <p:sldId id="517" r:id="rId9"/>
    <p:sldId id="514" r:id="rId10"/>
    <p:sldId id="559" r:id="rId11"/>
    <p:sldId id="586" r:id="rId12"/>
    <p:sldId id="521" r:id="rId13"/>
    <p:sldId id="553" r:id="rId14"/>
    <p:sldId id="518" r:id="rId15"/>
    <p:sldId id="584" r:id="rId16"/>
    <p:sldId id="578" r:id="rId17"/>
    <p:sldId id="522" r:id="rId18"/>
    <p:sldId id="523" r:id="rId19"/>
    <p:sldId id="524" r:id="rId20"/>
    <p:sldId id="571" r:id="rId21"/>
    <p:sldId id="525" r:id="rId22"/>
    <p:sldId id="526" r:id="rId23"/>
    <p:sldId id="594" r:id="rId24"/>
    <p:sldId id="587" r:id="rId25"/>
    <p:sldId id="579" r:id="rId26"/>
    <p:sldId id="527" r:id="rId27"/>
    <p:sldId id="529" r:id="rId28"/>
    <p:sldId id="588" r:id="rId29"/>
    <p:sldId id="568" r:id="rId30"/>
    <p:sldId id="622" r:id="rId31"/>
    <p:sldId id="623" r:id="rId32"/>
    <p:sldId id="624" r:id="rId33"/>
    <p:sldId id="625" r:id="rId34"/>
    <p:sldId id="626" r:id="rId35"/>
    <p:sldId id="627" r:id="rId36"/>
    <p:sldId id="628" r:id="rId37"/>
    <p:sldId id="629" r:id="rId38"/>
    <p:sldId id="631" r:id="rId39"/>
    <p:sldId id="632" r:id="rId40"/>
    <p:sldId id="633" r:id="rId41"/>
    <p:sldId id="634" r:id="rId42"/>
    <p:sldId id="635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B4210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8" autoAdjust="0"/>
    <p:restoredTop sz="82303" autoAdjust="0"/>
  </p:normalViewPr>
  <p:slideViewPr>
    <p:cSldViewPr>
      <p:cViewPr varScale="1">
        <p:scale>
          <a:sx n="101" d="100"/>
          <a:sy n="101" d="100"/>
        </p:scale>
        <p:origin x="3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dwood.cs.ttu.edu/~yuazhang/publications/ac3-1-ijcai01.pdf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the goal? If BFS</a:t>
            </a:r>
            <a:r>
              <a:rPr lang="en-US" baseline="0" dirty="0"/>
              <a:t> were a person, this is what would keep it up at night.</a:t>
            </a:r>
            <a:endParaRPr lang="en-US" dirty="0"/>
          </a:p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Incremental</a:t>
            </a:r>
            <a:r>
              <a:rPr lang="en-US" baseline="0" dirty="0"/>
              <a:t> goal test possible because we have the </a:t>
            </a:r>
            <a:r>
              <a:rPr lang="en-US" baseline="0" dirty="0" err="1"/>
              <a:t>csp</a:t>
            </a:r>
            <a:r>
              <a:rPr lang="en-US" baseline="0" dirty="0"/>
              <a:t> structure and the goal test is not a black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it backtrack?</a:t>
            </a:r>
            <a:r>
              <a:rPr lang="en-US" baseline="0" dirty="0"/>
              <a:t> 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9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</a:t>
            </a:r>
            <a:r>
              <a:rPr lang="en-US" baseline="0" dirty="0" err="1"/>
              <a:t>havent</a:t>
            </a:r>
            <a:r>
              <a:rPr lang="en-US" baseline="0" dirty="0"/>
              <a:t> talked about the ordering, so lets just assume its some random ordering for 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csp</a:t>
            </a:r>
            <a:r>
              <a:rPr lang="en-US" dirty="0"/>
              <a:t>? guess</a:t>
            </a:r>
          </a:p>
          <a:p>
            <a:r>
              <a:rPr lang="en-US" dirty="0"/>
              <a:t>coloring</a:t>
            </a:r>
            <a:r>
              <a:rPr lang="en-US" baseline="0" dirty="0"/>
              <a:t> problem; why does this make sense as problem? silly but good representation for real world problems, e.g. scheduling tasks that need resources – can’t run 2 tasks at the same time if they need the same resource</a:t>
            </a:r>
          </a:p>
          <a:p>
            <a:r>
              <a:rPr lang="en-US" baseline="0" dirty="0"/>
              <a:t>CSPs as a search problem?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</a:p>
          <a:p>
            <a:r>
              <a:rPr lang="en-US" baseline="0" dirty="0"/>
              <a:t>n^2*d*d^2</a:t>
            </a:r>
          </a:p>
          <a:p>
            <a:endParaRPr lang="en-US" dirty="0"/>
          </a:p>
          <a:p>
            <a:r>
              <a:rPr lang="en-US" dirty="0"/>
              <a:t>Note: If you want to cut down on the worst case from n^2d^3 to n^2d^2, there's a trick where when you check consistency X-&gt;Y, for each value x you only go through y values until you find one that works. You stop there. Then, if you have to check it again, either that y value still works, or you continue until a new value does. This way, instead of d^2 d times, you collapse that into just d^2. You can read more here:</a:t>
            </a:r>
          </a:p>
          <a:p>
            <a:r>
              <a:rPr lang="en-US" dirty="0">
                <a:hlinkClick r:id="rId3"/>
              </a:rPr>
              <a:t>http://redwood.cs.ttu.edu/~yuazhang/publications/ac3-1-ijcai01.pdf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0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36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back –</a:t>
            </a:r>
            <a:r>
              <a:rPr lang="en-US" baseline="0" dirty="0"/>
              <a:t> these are search problems, so we can now take a look at different problems we can use search for</a:t>
            </a:r>
          </a:p>
          <a:p>
            <a:r>
              <a:rPr lang="en-US" baseline="0" dirty="0"/>
              <a:t>Before we had planning; </a:t>
            </a:r>
          </a:p>
          <a:p>
            <a:r>
              <a:rPr lang="en-US" baseline="0" dirty="0"/>
              <a:t>Ninja robot knows where the gem is, but not how to get there</a:t>
            </a:r>
          </a:p>
          <a:p>
            <a:r>
              <a:rPr lang="en-US" baseline="0" dirty="0"/>
              <a:t>Identification; detective robot wants to know where the gem is – the goal is important, not the path; what is the depth?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Before: states were nodes, no</a:t>
            </a:r>
            <a:r>
              <a:rPr lang="en-US" baseline="0" dirty="0"/>
              <a:t> structure, just a set, they could be anything</a:t>
            </a:r>
            <a:endParaRPr lang="en-US" dirty="0"/>
          </a:p>
          <a:p>
            <a:r>
              <a:rPr lang="en-US" dirty="0"/>
              <a:t>Goal test</a:t>
            </a:r>
            <a:r>
              <a:rPr lang="en-US" baseline="0" dirty="0"/>
              <a:t> – like a judge; just makes decisions; you don’t know how; </a:t>
            </a:r>
            <a:endParaRPr lang="en-US" dirty="0"/>
          </a:p>
          <a:p>
            <a:r>
              <a:rPr lang="en-US" dirty="0"/>
              <a:t>Now: 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you to practice</a:t>
            </a:r>
            <a:r>
              <a:rPr lang="en-US" baseline="0" dirty="0"/>
              <a:t> formalizing real problems as search/</a:t>
            </a:r>
            <a:r>
              <a:rPr lang="en-US" baseline="0" dirty="0" err="1"/>
              <a:t>csp</a:t>
            </a:r>
            <a:r>
              <a:rPr lang="en-US" baseline="0" dirty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specify constraints in code/math? Implicit vs explicit. What might be explicit?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</a:t>
            </a:r>
            <a:r>
              <a:rPr lang="en-US" baseline="0" dirty="0"/>
              <a:t> constraints enough? No, there should be N queens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n-queens demo is used later as a demo; at this stage in lecture</a:t>
            </a:r>
            <a:r>
              <a:rPr lang="en-US" baseline="0" dirty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tags" Target="../tags/tag1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 of Demo N-Queens</a:t>
            </a:r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7391400" y="1676400"/>
            <a:ext cx="457200" cy="15240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2200" y="48768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29600" y="35814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4038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3" grpId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goal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successor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partial assignment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complete; satisfies constraints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assign an unassigned variable</a:t>
            </a:r>
          </a:p>
        </p:txBody>
      </p:sp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213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{WA=g}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{WA=r}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{NT=g}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743200"/>
            <a:ext cx="61722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962400"/>
            <a:ext cx="70104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-2164" y="6172200"/>
            <a:ext cx="9679563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let’s see! 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8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>
                <a:solidFill>
                  <a:srgbClr val="008000"/>
                </a:solidFill>
              </a:rPr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800" y="274320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75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19023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9069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3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  <p:extLst>
      <p:ext uri="{BB962C8B-B14F-4D97-AF65-F5344CB8AC3E}">
        <p14:creationId xmlns:p14="http://schemas.microsoft.com/office/powerpoint/2010/main" val="14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36972</TotalTime>
  <Words>2374</Words>
  <Application>Microsoft Macintosh PowerPoint</Application>
  <PresentationFormat>Widescreen</PresentationFormat>
  <Paragraphs>443</Paragraphs>
  <Slides>42</Slides>
  <Notes>25</Notes>
  <HiddenSlides>9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Constraint Graphs</vt:lpstr>
      <vt:lpstr>Constraint Graphs</vt:lpstr>
      <vt:lpstr>Example: N-Queens</vt:lpstr>
      <vt:lpstr>Example: N-Queens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Search Methods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2231</cp:revision>
  <cp:lastPrinted>2015-01-29T16:29:33Z</cp:lastPrinted>
  <dcterms:created xsi:type="dcterms:W3CDTF">2004-08-27T04:16:05Z</dcterms:created>
  <dcterms:modified xsi:type="dcterms:W3CDTF">2021-09-08T01:45:03Z</dcterms:modified>
</cp:coreProperties>
</file>