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13"/>
  </p:notesMasterIdLst>
  <p:handoutMasterIdLst>
    <p:handoutMasterId r:id="rId14"/>
  </p:handoutMasterIdLst>
  <p:sldIdLst>
    <p:sldId id="261" r:id="rId2"/>
    <p:sldId id="368" r:id="rId3"/>
    <p:sldId id="373" r:id="rId4"/>
    <p:sldId id="362" r:id="rId5"/>
    <p:sldId id="1571" r:id="rId6"/>
    <p:sldId id="258" r:id="rId7"/>
    <p:sldId id="353" r:id="rId8"/>
    <p:sldId id="1589" r:id="rId9"/>
    <p:sldId id="1594" r:id="rId10"/>
    <p:sldId id="1591" r:id="rId11"/>
    <p:sldId id="1590" r:id="rId12"/>
  </p:sldIdLst>
  <p:sldSz cx="9144000" cy="5143500" type="screen16x9"/>
  <p:notesSz cx="7099300" cy="10234613"/>
  <p:custDataLst>
    <p:tags r:id="rId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4289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857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286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14457" algn="l" defTabSz="68578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57348" algn="l" defTabSz="68578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00240" algn="l" defTabSz="68578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43132" algn="l" defTabSz="68578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99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5" autoAdjust="0"/>
    <p:restoredTop sz="84014" autoAdjust="0"/>
  </p:normalViewPr>
  <p:slideViewPr>
    <p:cSldViewPr>
      <p:cViewPr varScale="1">
        <p:scale>
          <a:sx n="115" d="100"/>
          <a:sy n="115" d="100"/>
        </p:scale>
        <p:origin x="768" y="108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C47036A7-CA75-4FB0-A0E6-AEEC36B2D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6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51F94F5-58D1-42ED-AB38-DD97D2E49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70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4289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8578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67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156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6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0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9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2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83433"/>
            <a:ext cx="9144000" cy="110251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43200"/>
            <a:ext cx="9144000" cy="1143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80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80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400"/>
            </a:lvl2pPr>
            <a:lvl3pPr marL="685783" indent="0">
              <a:buNone/>
              <a:defRPr sz="1200"/>
            </a:lvl3pPr>
            <a:lvl4pPr marL="1028675" indent="0">
              <a:buNone/>
              <a:defRPr sz="1100"/>
            </a:lvl4pPr>
            <a:lvl5pPr marL="1371566" indent="0">
              <a:buNone/>
              <a:defRPr sz="1100"/>
            </a:lvl5pPr>
            <a:lvl6pPr marL="1714457" indent="0">
              <a:buNone/>
              <a:defRPr sz="1100"/>
            </a:lvl6pPr>
            <a:lvl7pPr marL="2057348" indent="0">
              <a:buNone/>
              <a:defRPr sz="1100"/>
            </a:lvl7pPr>
            <a:lvl8pPr marL="2400240" indent="0">
              <a:buNone/>
              <a:defRPr sz="1100"/>
            </a:lvl8pPr>
            <a:lvl9pPr marL="274313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905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47750"/>
            <a:ext cx="8534400" cy="354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4683919"/>
            <a:ext cx="16002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4683919"/>
            <a:ext cx="21717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4683919"/>
            <a:ext cx="16002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228600" y="819150"/>
            <a:ext cx="85344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92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7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/>
          </a:solidFill>
          <a:latin typeface="Palatino"/>
          <a:ea typeface="+mn-ea"/>
          <a:cs typeface="Palatino"/>
        </a:defRPr>
      </a:lvl1pPr>
      <a:lvl2pPr marL="557199" indent="-21430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1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857228" indent="-1714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1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200120" indent="-171446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15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1543012" indent="-1714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15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tremetech.com/wp-content/uploads/2012/03/1791712.jpe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9050"/>
            <a:ext cx="6248400" cy="85725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Robotics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085850"/>
            <a:ext cx="3200400" cy="3543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</a:rPr>
              <a:t>Robotics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Part mech. eng.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Part AI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Reality much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400" dirty="0"/>
              <a:t>	harder than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400" dirty="0"/>
              <a:t>	simulations!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</a:rPr>
              <a:t>Technologies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Vehicles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Rescue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Help in the home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Lots of automation…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1500" dirty="0">
                <a:solidFill>
                  <a:schemeClr val="tx1"/>
                </a:solidFill>
              </a:rPr>
              <a:t>In this class: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We ignore mechanical aspects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Methods for planning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dirty="0"/>
              <a:t>Methods for control</a:t>
            </a: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2343150" y="4857751"/>
            <a:ext cx="4457700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dirty="0"/>
              <a:t>Images from UC Berkeley, Boston Dynamics, </a:t>
            </a:r>
            <a:r>
              <a:rPr lang="en-US" sz="1100" dirty="0" err="1"/>
              <a:t>RoboCup</a:t>
            </a:r>
            <a:r>
              <a:rPr lang="en-US" sz="1100" dirty="0"/>
              <a:t>, Google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1788" y="971550"/>
            <a:ext cx="18512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944" y="971550"/>
            <a:ext cx="318945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://www.bostondynamics.com/img/PETMAN_Mar-2012_cro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2724150"/>
            <a:ext cx="1600200" cy="226182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137964"/>
            <a:ext cx="2590800" cy="162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00600" y="-19050"/>
            <a:ext cx="2151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/>
                <a:cs typeface="Calibri"/>
              </a:rPr>
              <a:t>Demo 1: ROBOTICS – </a:t>
            </a:r>
            <a:r>
              <a:rPr lang="en-US" sz="1200" dirty="0" err="1">
                <a:solidFill>
                  <a:srgbClr val="FF0000"/>
                </a:solidFill>
                <a:latin typeface="Calibri"/>
                <a:cs typeface="Calibri"/>
              </a:rPr>
              <a:t>soccer.avi</a:t>
            </a:r>
            <a:endParaRPr lang="en-US" sz="1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06573"/>
            <a:ext cx="2229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/>
                <a:cs typeface="Calibri"/>
              </a:rPr>
              <a:t>Demo 2: ROBOTICS – soccer2.avi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417031"/>
            <a:ext cx="2014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/>
                <a:cs typeface="Calibri"/>
              </a:rPr>
              <a:t>Demo 3: ROBOTICS – </a:t>
            </a:r>
            <a:r>
              <a:rPr lang="en-US" sz="1200" dirty="0" err="1">
                <a:solidFill>
                  <a:srgbClr val="FF0000"/>
                </a:solidFill>
                <a:latin typeface="Calibri"/>
                <a:cs typeface="Calibri"/>
              </a:rPr>
              <a:t>gcar.avi</a:t>
            </a:r>
            <a:endParaRPr lang="en-US" sz="1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2374" y="0"/>
            <a:ext cx="2224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/>
                <a:cs typeface="Calibri"/>
              </a:rPr>
              <a:t>Demo 4: ROBOTICS – </a:t>
            </a:r>
            <a:r>
              <a:rPr lang="en-US" sz="1200" dirty="0" err="1">
                <a:solidFill>
                  <a:srgbClr val="FF0000"/>
                </a:solidFill>
                <a:latin typeface="Calibri"/>
                <a:cs typeface="Calibri"/>
              </a:rPr>
              <a:t>laundry.avi</a:t>
            </a:r>
            <a:endParaRPr lang="en-US" sz="1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3816" y="209550"/>
            <a:ext cx="2236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/>
                <a:cs typeface="Calibri"/>
              </a:rPr>
              <a:t>Demo 5: ROBOTICS – </a:t>
            </a:r>
            <a:r>
              <a:rPr lang="en-US" sz="1200" dirty="0" err="1">
                <a:solidFill>
                  <a:srgbClr val="FF0000"/>
                </a:solidFill>
                <a:latin typeface="Calibri"/>
                <a:cs typeface="Calibri"/>
              </a:rPr>
              <a:t>petman.avi</a:t>
            </a:r>
            <a:endParaRPr lang="en-US" sz="1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3568-7446-F544-BE7F-D3063382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I take 188?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F0386-6A7A-B043-BCC1-092011F24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Yes, if you want to know how to design rational agents!</a:t>
            </a:r>
          </a:p>
          <a:p>
            <a:pPr lvl="1"/>
            <a:r>
              <a:rPr lang="en-US" dirty="0"/>
              <a:t>188 also teaches you a different way of thinking. </a:t>
            </a:r>
          </a:p>
          <a:p>
            <a:r>
              <a:rPr lang="en-US" dirty="0"/>
              <a:t>Disclaimer: If you’re interested in making yourself more competitive for AI jobs, 189 and 182 are actually much better fits.</a:t>
            </a:r>
          </a:p>
        </p:txBody>
      </p:sp>
    </p:spTree>
    <p:extLst>
      <p:ext uri="{BB962C8B-B14F-4D97-AF65-F5344CB8AC3E}">
        <p14:creationId xmlns:p14="http://schemas.microsoft.com/office/powerpoint/2010/main" val="375876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514350"/>
            <a:ext cx="9144000" cy="210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en-US" sz="6600" dirty="0">
                <a:latin typeface="Palatino"/>
                <a:cs typeface="Palatino"/>
              </a:rPr>
              <a:t>Maximize Your</a:t>
            </a:r>
          </a:p>
          <a:p>
            <a:pPr algn="ctr"/>
            <a:r>
              <a:rPr lang="en-US" sz="6600" dirty="0">
                <a:latin typeface="Palatino"/>
                <a:cs typeface="Palatino"/>
              </a:rPr>
              <a:t>Expected Utility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936" y="2647950"/>
            <a:ext cx="3308913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19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manip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9842"/>
          <a:stretch/>
        </p:blipFill>
        <p:spPr>
          <a:xfrm>
            <a:off x="192496" y="1200150"/>
            <a:ext cx="8951504" cy="3367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0106" y="4699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42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_cube_learn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950" y="819150"/>
            <a:ext cx="7029450" cy="390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841458"/>
            <a:ext cx="6997977" cy="3116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[Levine*, Finn*, Darrell, Abbeel, JMLR 2016]</a:t>
            </a:r>
          </a:p>
        </p:txBody>
      </p:sp>
    </p:spTree>
    <p:extLst>
      <p:ext uri="{BB962C8B-B14F-4D97-AF65-F5344CB8AC3E}">
        <p14:creationId xmlns:p14="http://schemas.microsoft.com/office/powerpoint/2010/main" val="203004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Human-AI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ri_wor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9773"/>
          <a:stretch/>
        </p:blipFill>
        <p:spPr>
          <a:xfrm>
            <a:off x="91048" y="1716167"/>
            <a:ext cx="8961903" cy="253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36961-792C-0443-AE89-E720C322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Predictions &amp; Decisions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03661-E6BA-0C49-B1D6-4EA889E9D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16369"/>
            <a:ext cx="2759859" cy="1704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DA7D9-15BD-5548-8AB9-3325C218F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025996"/>
            <a:ext cx="2858666" cy="1704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F1E5D-37A8-4F40-A337-5C26E1F8A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012" y="1339650"/>
            <a:ext cx="2287862" cy="1704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C943E3-ADAC-3F44-A939-12D4ED44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076796"/>
            <a:ext cx="1709016" cy="1704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EEE2ED-51D0-AF4D-BF3D-ED573A854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5243" y="3021122"/>
            <a:ext cx="2552889" cy="1704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9F9C5-21DB-CA43-AE53-FEDAF19A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858" y="1260693"/>
            <a:ext cx="3028274" cy="17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Natural Language</a:t>
            </a:r>
          </a:p>
        </p:txBody>
      </p:sp>
      <p:sp>
        <p:nvSpPr>
          <p:cNvPr id="542723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034104"/>
            <a:ext cx="6400800" cy="3714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Speech technologies (e.g. </a:t>
            </a:r>
            <a:r>
              <a:rPr lang="en-US" sz="1800" dirty="0" err="1"/>
              <a:t>Siri</a:t>
            </a:r>
            <a:r>
              <a:rPr lang="en-US" sz="1800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/>
              <a:t>Automatic speech recognition (ASR)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/>
              <a:t>Text-to-speech synthesis (TTS)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/>
              <a:t>Dialog systems</a:t>
            </a:r>
          </a:p>
          <a:p>
            <a:pPr lvl="1" eaLnBrk="1" hangingPunct="1">
              <a:lnSpc>
                <a:spcPct val="80000"/>
              </a:lnSpc>
            </a:pPr>
            <a:endParaRPr lang="en-US" sz="1500" dirty="0"/>
          </a:p>
          <a:p>
            <a:pPr eaLnBrk="1" hangingPunct="1">
              <a:lnSpc>
                <a:spcPct val="80000"/>
              </a:lnSpc>
            </a:pPr>
            <a:r>
              <a:rPr lang="en-US" sz="1800" dirty="0"/>
              <a:t>Language processing technologies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/>
              <a:t>Question answering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/>
              <a:t>Machine translation</a:t>
            </a:r>
          </a:p>
          <a:p>
            <a:pPr lvl="1" eaLnBrk="1" hangingPunct="1">
              <a:lnSpc>
                <a:spcPct val="80000"/>
              </a:lnSpc>
            </a:pPr>
            <a:endParaRPr lang="en-US" sz="1500" dirty="0"/>
          </a:p>
          <a:p>
            <a:pPr lvl="1" eaLnBrk="1" hangingPunct="1">
              <a:lnSpc>
                <a:spcPct val="80000"/>
              </a:lnSpc>
            </a:pPr>
            <a:endParaRPr lang="en-US" sz="1500" dirty="0"/>
          </a:p>
          <a:p>
            <a:pPr lvl="1" eaLnBrk="1" hangingPunct="1">
              <a:lnSpc>
                <a:spcPct val="80000"/>
              </a:lnSpc>
            </a:pPr>
            <a:endParaRPr lang="en-US" sz="1500" dirty="0"/>
          </a:p>
          <a:p>
            <a:pPr lvl="1" eaLnBrk="1" hangingPunct="1">
              <a:lnSpc>
                <a:spcPct val="80000"/>
              </a:lnSpc>
            </a:pPr>
            <a:endParaRPr lang="en-US" sz="15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/>
              <a:t>	</a:t>
            </a:r>
          </a:p>
          <a:p>
            <a:pPr lvl="1" eaLnBrk="1" hangingPunct="1">
              <a:lnSpc>
                <a:spcPct val="80000"/>
              </a:lnSpc>
            </a:pPr>
            <a:endParaRPr lang="en-US" sz="1500" dirty="0"/>
          </a:p>
          <a:p>
            <a:pPr lvl="1" eaLnBrk="1" hangingPunct="1">
              <a:lnSpc>
                <a:spcPct val="80000"/>
              </a:lnSpc>
            </a:pPr>
            <a:r>
              <a:rPr lang="en-US" sz="1500" dirty="0"/>
              <a:t>Web search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/>
              <a:t>Text classification, spam filtering, etc…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5730" y="1047750"/>
            <a:ext cx="2563811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008710"/>
            <a:ext cx="2525316" cy="123586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0" y="3008710"/>
            <a:ext cx="2686050" cy="12394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4" name="Picture 2" descr="IBM Watson, stomping the opposition at Jeopard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047750"/>
            <a:ext cx="2286000" cy="2655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99058"/>
          <a:lstStyle/>
          <a:p>
            <a:r>
              <a:rPr lang="en-US" dirty="0"/>
              <a:t>Computer Vision</a:t>
            </a:r>
          </a:p>
        </p:txBody>
      </p:sp>
      <p:pic>
        <p:nvPicPr>
          <p:cNvPr id="11" name="Picture 10" descr="Screen Shot 2016-06-17 at 10.41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0818"/>
            <a:ext cx="6236990" cy="3886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2066" y="4717018"/>
            <a:ext cx="763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Palatino"/>
                <a:cs typeface="Palatino"/>
              </a:rPr>
              <a:t>Karpathy</a:t>
            </a:r>
            <a:r>
              <a:rPr lang="en-US" dirty="0">
                <a:latin typeface="Palatino"/>
                <a:cs typeface="Palatino"/>
              </a:rPr>
              <a:t> &amp; </a:t>
            </a:r>
            <a:r>
              <a:rPr lang="en-US" dirty="0" err="1">
                <a:latin typeface="Palatino"/>
                <a:cs typeface="Palatino"/>
              </a:rPr>
              <a:t>Fei-Fei</a:t>
            </a:r>
            <a:r>
              <a:rPr lang="en-US" dirty="0">
                <a:latin typeface="Palatino"/>
                <a:cs typeface="Palatino"/>
              </a:rPr>
              <a:t>, 2015; Donahue et al., 2015; </a:t>
            </a:r>
            <a:r>
              <a:rPr lang="en-US" dirty="0" err="1">
                <a:latin typeface="Palatino"/>
                <a:cs typeface="Palatino"/>
              </a:rPr>
              <a:t>Xu</a:t>
            </a:r>
            <a:r>
              <a:rPr lang="en-US" dirty="0">
                <a:latin typeface="Palatino"/>
                <a:cs typeface="Palatino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233693848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3568-7446-F544-BE7F-D3063382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F0386-6A7A-B043-BCC1-092011F24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Constraint satisfaction, e.g. scheduling</a:t>
            </a:r>
          </a:p>
          <a:p>
            <a:r>
              <a:rPr lang="en-US" dirty="0"/>
              <a:t>Search, planning, reinforcement learning, e.g. routing, robot navigation</a:t>
            </a:r>
          </a:p>
          <a:p>
            <a:r>
              <a:rPr lang="en-US" dirty="0"/>
              <a:t>Probabilistic inference, e.g. robot localization</a:t>
            </a:r>
          </a:p>
          <a:p>
            <a:r>
              <a:rPr lang="en-US" dirty="0"/>
              <a:t>A bit of supervised machine learning, e.g. spam detection</a:t>
            </a:r>
          </a:p>
        </p:txBody>
      </p:sp>
    </p:spTree>
    <p:extLst>
      <p:ext uri="{BB962C8B-B14F-4D97-AF65-F5344CB8AC3E}">
        <p14:creationId xmlns:p14="http://schemas.microsoft.com/office/powerpoint/2010/main" val="327539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3568-7446-F544-BE7F-D3063382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kinds of AI problems in 188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E189C-2943-1446-AEDD-3E4E6A28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0216"/>
            <a:ext cx="2759859" cy="1704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4D5B5-72FA-524E-916D-F35890F96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50" y="1766691"/>
            <a:ext cx="2790725" cy="1823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80CA06-2BBE-BA4F-891D-BC5414F92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451" y="2301941"/>
            <a:ext cx="2759859" cy="170498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9FD15D1-4A0B-DB41-B493-D8BA9F22A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826" y="2800075"/>
            <a:ext cx="2074231" cy="130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EF463A-E19E-FC4A-B48D-79EB09972050}"/>
              </a:ext>
            </a:extLst>
          </p:cNvPr>
          <p:cNvSpPr txBox="1"/>
          <p:nvPr/>
        </p:nvSpPr>
        <p:spPr>
          <a:xfrm>
            <a:off x="4909457" y="4040577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Palatino" pitchFamily="2" charset="77"/>
                <a:ea typeface="Palatino" pitchFamily="2" charset="77"/>
                <a:cs typeface="Calibri"/>
              </a:rPr>
              <a:t>(*) need continuous time versions</a:t>
            </a:r>
          </a:p>
        </p:txBody>
      </p:sp>
      <p:pic>
        <p:nvPicPr>
          <p:cNvPr id="1026" name="Picture 2" descr="What is Bayesian Spam Filtering?">
            <a:extLst>
              <a:ext uri="{FF2B5EF4-FFF2-40B4-BE49-F238E27FC236}">
                <a16:creationId xmlns:a16="http://schemas.microsoft.com/office/drawing/2014/main" id="{CF448228-87D5-1743-9870-EDAF70EA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99546"/>
            <a:ext cx="1317795" cy="74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164A0-47C8-AB40-B4AA-2648B3562328}"/>
              </a:ext>
            </a:extLst>
          </p:cNvPr>
          <p:cNvSpPr txBox="1"/>
          <p:nvPr/>
        </p:nvSpPr>
        <p:spPr>
          <a:xfrm>
            <a:off x="7226323" y="2990724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Palatino" pitchFamily="2" charset="77"/>
                <a:ea typeface="Palatino" pitchFamily="2" charset="77"/>
                <a:cs typeface="Calibri"/>
              </a:rPr>
              <a:t>(*)briefly in our ML topic</a:t>
            </a:r>
          </a:p>
        </p:txBody>
      </p:sp>
      <p:pic>
        <p:nvPicPr>
          <p:cNvPr id="1028" name="Picture 4" descr="How to Develop a CNN for MNIST Handwritten Digit Classification">
            <a:extLst>
              <a:ext uri="{FF2B5EF4-FFF2-40B4-BE49-F238E27FC236}">
                <a16:creationId xmlns:a16="http://schemas.microsoft.com/office/drawing/2014/main" id="{6010D3A8-1BAC-0848-B338-1310F93D6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09" y="4006921"/>
            <a:ext cx="1515439" cy="11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0752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heme/theme1.xml><?xml version="1.0" encoding="utf-8"?>
<a:theme xmlns:a="http://schemas.openxmlformats.org/drawingml/2006/main" name="188-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188-anca.thmx</Template>
  <TotalTime>28938</TotalTime>
  <Words>302</Words>
  <Application>Microsoft Office PowerPoint</Application>
  <PresentationFormat>On-screen Show (16:9)</PresentationFormat>
  <Paragraphs>69</Paragraphs>
  <Slides>11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Palatino</vt:lpstr>
      <vt:lpstr>Arial</vt:lpstr>
      <vt:lpstr>Calibri</vt:lpstr>
      <vt:lpstr>Courier New</vt:lpstr>
      <vt:lpstr>Wingdings</vt:lpstr>
      <vt:lpstr>188-anca</vt:lpstr>
      <vt:lpstr>Robotics</vt:lpstr>
      <vt:lpstr>Robots</vt:lpstr>
      <vt:lpstr>Robots</vt:lpstr>
      <vt:lpstr>Human-AI Interaction</vt:lpstr>
      <vt:lpstr>Tools for Predictions &amp; Decisions</vt:lpstr>
      <vt:lpstr>Natural Language</vt:lpstr>
      <vt:lpstr>Computer Vision</vt:lpstr>
      <vt:lpstr>Topics</vt:lpstr>
      <vt:lpstr>The kinds of AI problems in 188 </vt:lpstr>
      <vt:lpstr>Should I take 188?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PPanda</cp:lastModifiedBy>
  <cp:revision>1609</cp:revision>
  <cp:lastPrinted>2015-01-20T16:46:42Z</cp:lastPrinted>
  <dcterms:created xsi:type="dcterms:W3CDTF">2004-08-27T04:16:05Z</dcterms:created>
  <dcterms:modified xsi:type="dcterms:W3CDTF">2022-01-12T22:43:18Z</dcterms:modified>
</cp:coreProperties>
</file>