
<file path=[Content_Types].xml><?xml version="1.0" encoding="utf-8"?>
<Types xmlns="http://schemas.openxmlformats.org/package/2006/content-types">
  <Default Extension="jpe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3" r:id="rId1"/>
  </p:sldMasterIdLst>
  <p:notesMasterIdLst>
    <p:notesMasterId r:id="rId30"/>
  </p:notesMasterIdLst>
  <p:handoutMasterIdLst>
    <p:handoutMasterId r:id="rId31"/>
  </p:handoutMasterIdLst>
  <p:sldIdLst>
    <p:sldId id="1600" r:id="rId2"/>
    <p:sldId id="268" r:id="rId3"/>
    <p:sldId id="378" r:id="rId4"/>
    <p:sldId id="337" r:id="rId5"/>
    <p:sldId id="1593" r:id="rId6"/>
    <p:sldId id="1592" r:id="rId7"/>
    <p:sldId id="1599" r:id="rId8"/>
    <p:sldId id="338" r:id="rId9"/>
    <p:sldId id="339" r:id="rId10"/>
    <p:sldId id="341" r:id="rId11"/>
    <p:sldId id="340" r:id="rId12"/>
    <p:sldId id="342" r:id="rId13"/>
    <p:sldId id="343" r:id="rId14"/>
    <p:sldId id="375" r:id="rId15"/>
    <p:sldId id="335" r:id="rId16"/>
    <p:sldId id="327" r:id="rId17"/>
    <p:sldId id="1573" r:id="rId18"/>
    <p:sldId id="1601" r:id="rId19"/>
    <p:sldId id="313" r:id="rId20"/>
    <p:sldId id="1588" r:id="rId21"/>
    <p:sldId id="278" r:id="rId22"/>
    <p:sldId id="351" r:id="rId23"/>
    <p:sldId id="280" r:id="rId24"/>
    <p:sldId id="359" r:id="rId25"/>
    <p:sldId id="358" r:id="rId26"/>
    <p:sldId id="356" r:id="rId27"/>
    <p:sldId id="360" r:id="rId28"/>
    <p:sldId id="369" r:id="rId29"/>
  </p:sldIdLst>
  <p:sldSz cx="9144000" cy="5143500" type="screen16x9"/>
  <p:notesSz cx="7099300" cy="10234613"/>
  <p:custDataLst>
    <p:tags r:id="rId32"/>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342892" algn="l" rtl="0" fontAlgn="base">
      <a:spcBef>
        <a:spcPct val="0"/>
      </a:spcBef>
      <a:spcAft>
        <a:spcPct val="0"/>
      </a:spcAft>
      <a:defRPr kern="1200">
        <a:solidFill>
          <a:schemeClr val="tx1"/>
        </a:solidFill>
        <a:latin typeface="Arial" charset="0"/>
        <a:ea typeface="+mn-ea"/>
        <a:cs typeface="+mn-cs"/>
      </a:defRPr>
    </a:lvl2pPr>
    <a:lvl3pPr marL="685783" algn="l" rtl="0" fontAlgn="base">
      <a:spcBef>
        <a:spcPct val="0"/>
      </a:spcBef>
      <a:spcAft>
        <a:spcPct val="0"/>
      </a:spcAft>
      <a:defRPr kern="1200">
        <a:solidFill>
          <a:schemeClr val="tx1"/>
        </a:solidFill>
        <a:latin typeface="Arial" charset="0"/>
        <a:ea typeface="+mn-ea"/>
        <a:cs typeface="+mn-cs"/>
      </a:defRPr>
    </a:lvl3pPr>
    <a:lvl4pPr marL="1028675" algn="l" rtl="0" fontAlgn="base">
      <a:spcBef>
        <a:spcPct val="0"/>
      </a:spcBef>
      <a:spcAft>
        <a:spcPct val="0"/>
      </a:spcAft>
      <a:defRPr kern="1200">
        <a:solidFill>
          <a:schemeClr val="tx1"/>
        </a:solidFill>
        <a:latin typeface="Arial" charset="0"/>
        <a:ea typeface="+mn-ea"/>
        <a:cs typeface="+mn-cs"/>
      </a:defRPr>
    </a:lvl4pPr>
    <a:lvl5pPr marL="1371566" algn="l" rtl="0" fontAlgn="base">
      <a:spcBef>
        <a:spcPct val="0"/>
      </a:spcBef>
      <a:spcAft>
        <a:spcPct val="0"/>
      </a:spcAft>
      <a:defRPr kern="1200">
        <a:solidFill>
          <a:schemeClr val="tx1"/>
        </a:solidFill>
        <a:latin typeface="Arial" charset="0"/>
        <a:ea typeface="+mn-ea"/>
        <a:cs typeface="+mn-cs"/>
      </a:defRPr>
    </a:lvl5pPr>
    <a:lvl6pPr marL="1714457" algn="l" defTabSz="685783" rtl="0" eaLnBrk="1" latinLnBrk="0" hangingPunct="1">
      <a:defRPr kern="1200">
        <a:solidFill>
          <a:schemeClr val="tx1"/>
        </a:solidFill>
        <a:latin typeface="Arial" charset="0"/>
        <a:ea typeface="+mn-ea"/>
        <a:cs typeface="+mn-cs"/>
      </a:defRPr>
    </a:lvl6pPr>
    <a:lvl7pPr marL="2057348" algn="l" defTabSz="685783" rtl="0" eaLnBrk="1" latinLnBrk="0" hangingPunct="1">
      <a:defRPr kern="1200">
        <a:solidFill>
          <a:schemeClr val="tx1"/>
        </a:solidFill>
        <a:latin typeface="Arial" charset="0"/>
        <a:ea typeface="+mn-ea"/>
        <a:cs typeface="+mn-cs"/>
      </a:defRPr>
    </a:lvl7pPr>
    <a:lvl8pPr marL="2400240" algn="l" defTabSz="685783" rtl="0" eaLnBrk="1" latinLnBrk="0" hangingPunct="1">
      <a:defRPr kern="1200">
        <a:solidFill>
          <a:schemeClr val="tx1"/>
        </a:solidFill>
        <a:latin typeface="Arial" charset="0"/>
        <a:ea typeface="+mn-ea"/>
        <a:cs typeface="+mn-cs"/>
      </a:defRPr>
    </a:lvl8pPr>
    <a:lvl9pPr marL="2743132" algn="l" defTabSz="685783"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9999"/>
    <a:srgbClr val="CC00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45" autoAdjust="0"/>
    <p:restoredTop sz="84014" autoAdjust="0"/>
  </p:normalViewPr>
  <p:slideViewPr>
    <p:cSldViewPr>
      <p:cViewPr varScale="1">
        <p:scale>
          <a:sx n="115" d="100"/>
          <a:sy n="115" d="100"/>
        </p:scale>
        <p:origin x="768" y="108"/>
      </p:cViewPr>
      <p:guideLst>
        <p:guide orient="horz" pos="162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2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en-US"/>
          </a:p>
        </p:txBody>
      </p:sp>
      <p:sp>
        <p:nvSpPr>
          <p:cNvPr id="229379"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n-US"/>
          </a:p>
        </p:txBody>
      </p:sp>
      <p:sp>
        <p:nvSpPr>
          <p:cNvPr id="229380"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endParaRPr lang="en-US"/>
          </a:p>
        </p:txBody>
      </p:sp>
      <p:sp>
        <p:nvSpPr>
          <p:cNvPr id="229381"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C47036A7-CA75-4FB0-A0E6-AEEC36B2D2F2}" type="slidenum">
              <a:rPr lang="en-US"/>
              <a:pPr>
                <a:defRPr/>
              </a:pPr>
              <a:t>‹#›</a:t>
            </a:fld>
            <a:endParaRPr lang="en-US"/>
          </a:p>
        </p:txBody>
      </p:sp>
    </p:spTree>
    <p:extLst>
      <p:ext uri="{BB962C8B-B14F-4D97-AF65-F5344CB8AC3E}">
        <p14:creationId xmlns:p14="http://schemas.microsoft.com/office/powerpoint/2010/main" val="19143166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en-US"/>
          </a:p>
        </p:txBody>
      </p:sp>
      <p:sp>
        <p:nvSpPr>
          <p:cNvPr id="173059"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n-US"/>
          </a:p>
        </p:txBody>
      </p:sp>
      <p:sp>
        <p:nvSpPr>
          <p:cNvPr id="39940" name="Rectangle 4"/>
          <p:cNvSpPr>
            <a:spLocks noGrp="1" noRot="1" noChangeAspect="1" noChangeArrowheads="1" noTextEdit="1"/>
          </p:cNvSpPr>
          <p:nvPr>
            <p:ph type="sldImg" idx="2"/>
          </p:nvPr>
        </p:nvSpPr>
        <p:spPr bwMode="auto">
          <a:xfrm>
            <a:off x="141288" y="768350"/>
            <a:ext cx="6818312" cy="3836988"/>
          </a:xfrm>
          <a:prstGeom prst="rect">
            <a:avLst/>
          </a:prstGeom>
          <a:noFill/>
          <a:ln w="9525">
            <a:solidFill>
              <a:srgbClr val="000000"/>
            </a:solidFill>
            <a:miter lim="800000"/>
            <a:headEnd/>
            <a:tailEnd/>
          </a:ln>
        </p:spPr>
      </p:sp>
      <p:sp>
        <p:nvSpPr>
          <p:cNvPr id="173061"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3062"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endParaRPr lang="en-US"/>
          </a:p>
        </p:txBody>
      </p:sp>
      <p:sp>
        <p:nvSpPr>
          <p:cNvPr id="173063"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951F94F5-58D1-42ED-AB38-DD97D2E49478}" type="slidenum">
              <a:rPr lang="en-US"/>
              <a:pPr>
                <a:defRPr/>
              </a:pPr>
              <a:t>‹#›</a:t>
            </a:fld>
            <a:endParaRPr lang="en-US"/>
          </a:p>
        </p:txBody>
      </p:sp>
    </p:spTree>
    <p:extLst>
      <p:ext uri="{BB962C8B-B14F-4D97-AF65-F5344CB8AC3E}">
        <p14:creationId xmlns:p14="http://schemas.microsoft.com/office/powerpoint/2010/main" val="22229707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00" kern="1200">
        <a:solidFill>
          <a:schemeClr val="tx1"/>
        </a:solidFill>
        <a:latin typeface="Arial" charset="0"/>
        <a:ea typeface="+mn-ea"/>
        <a:cs typeface="+mn-cs"/>
      </a:defRPr>
    </a:lvl1pPr>
    <a:lvl2pPr marL="342892" algn="l" rtl="0" eaLnBrk="0" fontAlgn="base" hangingPunct="0">
      <a:spcBef>
        <a:spcPct val="30000"/>
      </a:spcBef>
      <a:spcAft>
        <a:spcPct val="0"/>
      </a:spcAft>
      <a:defRPr sz="900" kern="1200">
        <a:solidFill>
          <a:schemeClr val="tx1"/>
        </a:solidFill>
        <a:latin typeface="Arial" charset="0"/>
        <a:ea typeface="+mn-ea"/>
        <a:cs typeface="+mn-cs"/>
      </a:defRPr>
    </a:lvl2pPr>
    <a:lvl3pPr marL="685783" algn="l" rtl="0" eaLnBrk="0" fontAlgn="base" hangingPunct="0">
      <a:spcBef>
        <a:spcPct val="30000"/>
      </a:spcBef>
      <a:spcAft>
        <a:spcPct val="0"/>
      </a:spcAft>
      <a:defRPr sz="900" kern="1200">
        <a:solidFill>
          <a:schemeClr val="tx1"/>
        </a:solidFill>
        <a:latin typeface="Arial" charset="0"/>
        <a:ea typeface="+mn-ea"/>
        <a:cs typeface="+mn-cs"/>
      </a:defRPr>
    </a:lvl3pPr>
    <a:lvl4pPr marL="1028675" algn="l" rtl="0" eaLnBrk="0" fontAlgn="base" hangingPunct="0">
      <a:spcBef>
        <a:spcPct val="30000"/>
      </a:spcBef>
      <a:spcAft>
        <a:spcPct val="0"/>
      </a:spcAft>
      <a:defRPr sz="900" kern="1200">
        <a:solidFill>
          <a:schemeClr val="tx1"/>
        </a:solidFill>
        <a:latin typeface="Arial" charset="0"/>
        <a:ea typeface="+mn-ea"/>
        <a:cs typeface="+mn-cs"/>
      </a:defRPr>
    </a:lvl4pPr>
    <a:lvl5pPr marL="1371566" algn="l" rtl="0" eaLnBrk="0" fontAlgn="base" hangingPunct="0">
      <a:spcBef>
        <a:spcPct val="30000"/>
      </a:spcBef>
      <a:spcAft>
        <a:spcPct val="0"/>
      </a:spcAft>
      <a:defRPr sz="900" kern="1200">
        <a:solidFill>
          <a:schemeClr val="tx1"/>
        </a:solidFill>
        <a:latin typeface="Arial" charset="0"/>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51F94F5-58D1-42ED-AB38-DD97D2E49478}" type="slidenum">
              <a:rPr lang="en-US" smtClean="0"/>
              <a:pPr>
                <a:defRPr/>
              </a:pPr>
              <a:t>1</a:t>
            </a:fld>
            <a:endParaRPr lang="en-US"/>
          </a:p>
        </p:txBody>
      </p:sp>
    </p:spTree>
    <p:extLst>
      <p:ext uri="{BB962C8B-B14F-4D97-AF65-F5344CB8AC3E}">
        <p14:creationId xmlns:p14="http://schemas.microsoft.com/office/powerpoint/2010/main" val="1888493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51F94F5-58D1-42ED-AB38-DD97D2E49478}" type="slidenum">
              <a:rPr lang="en-US" smtClean="0"/>
              <a:pPr>
                <a:defRPr/>
              </a:pPr>
              <a:t>10</a:t>
            </a:fld>
            <a:endParaRPr lang="en-US"/>
          </a:p>
        </p:txBody>
      </p:sp>
    </p:spTree>
    <p:extLst>
      <p:ext uri="{BB962C8B-B14F-4D97-AF65-F5344CB8AC3E}">
        <p14:creationId xmlns:p14="http://schemas.microsoft.com/office/powerpoint/2010/main" val="4248655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12</a:t>
            </a:fld>
            <a:endParaRPr lang="en-US"/>
          </a:p>
        </p:txBody>
      </p:sp>
    </p:spTree>
    <p:extLst>
      <p:ext uri="{BB962C8B-B14F-4D97-AF65-F5344CB8AC3E}">
        <p14:creationId xmlns:p14="http://schemas.microsoft.com/office/powerpoint/2010/main" val="2631887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13</a:t>
            </a:fld>
            <a:endParaRPr lang="en-US"/>
          </a:p>
        </p:txBody>
      </p:sp>
    </p:spTree>
    <p:extLst>
      <p:ext uri="{BB962C8B-B14F-4D97-AF65-F5344CB8AC3E}">
        <p14:creationId xmlns:p14="http://schemas.microsoft.com/office/powerpoint/2010/main" val="2631887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15</a:t>
            </a:fld>
            <a:endParaRPr lang="en-US"/>
          </a:p>
        </p:txBody>
      </p:sp>
    </p:spTree>
    <p:extLst>
      <p:ext uri="{BB962C8B-B14F-4D97-AF65-F5344CB8AC3E}">
        <p14:creationId xmlns:p14="http://schemas.microsoft.com/office/powerpoint/2010/main" val="3914801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16</a:t>
            </a:fld>
            <a:endParaRPr lang="en-US"/>
          </a:p>
        </p:txBody>
      </p:sp>
    </p:spTree>
    <p:extLst>
      <p:ext uri="{BB962C8B-B14F-4D97-AF65-F5344CB8AC3E}">
        <p14:creationId xmlns:p14="http://schemas.microsoft.com/office/powerpoint/2010/main" val="1736499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17</a:t>
            </a:fld>
            <a:endParaRPr lang="en-US"/>
          </a:p>
        </p:txBody>
      </p:sp>
    </p:spTree>
    <p:extLst>
      <p:ext uri="{BB962C8B-B14F-4D97-AF65-F5344CB8AC3E}">
        <p14:creationId xmlns:p14="http://schemas.microsoft.com/office/powerpoint/2010/main" val="3632271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500" dirty="0"/>
              <a:t>The </a:t>
            </a:r>
            <a:r>
              <a:rPr lang="en-US" sz="1500" b="1" dirty="0"/>
              <a:t>waiting list</a:t>
            </a:r>
            <a:r>
              <a:rPr lang="en-US" sz="1500" dirty="0"/>
              <a:t> will take a while to sort out.  We don’t control enrollment.  Contact </a:t>
            </a:r>
            <a:r>
              <a:rPr lang="en-US" sz="1500" dirty="0" err="1"/>
              <a:t>cindy</a:t>
            </a:r>
            <a:r>
              <a:rPr lang="en-US" sz="1500" dirty="0"/>
              <a:t> conners</a:t>
            </a:r>
          </a:p>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18</a:t>
            </a:fld>
            <a:endParaRPr lang="en-US"/>
          </a:p>
        </p:txBody>
      </p:sp>
    </p:spTree>
    <p:extLst>
      <p:ext uri="{BB962C8B-B14F-4D97-AF65-F5344CB8AC3E}">
        <p14:creationId xmlns:p14="http://schemas.microsoft.com/office/powerpoint/2010/main" val="212607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19</a:t>
            </a:fld>
            <a:endParaRPr lang="en-US"/>
          </a:p>
        </p:txBody>
      </p:sp>
    </p:spTree>
    <p:extLst>
      <p:ext uri="{BB962C8B-B14F-4D97-AF65-F5344CB8AC3E}">
        <p14:creationId xmlns:p14="http://schemas.microsoft.com/office/powerpoint/2010/main" val="3003292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Computation with circuits, brain was like a bunch of circuits</a:t>
            </a:r>
          </a:p>
          <a:p>
            <a:r>
              <a:rPr lang="en-US" dirty="0"/>
              <a:t>Less computation than your watch; could barely do anything , but we thought we’re right there</a:t>
            </a:r>
          </a:p>
          <a:p>
            <a:r>
              <a:rPr lang="en-US" dirty="0"/>
              <a:t>Write stuff down, they </a:t>
            </a:r>
            <a:r>
              <a:rPr lang="en-US"/>
              <a:t>start contradicting; winter</a:t>
            </a:r>
            <a:endParaRPr lang="en-US" dirty="0"/>
          </a:p>
          <a:p>
            <a:r>
              <a:rPr lang="en-US" dirty="0"/>
              <a:t>Statistics, uncertainty </a:t>
            </a:r>
          </a:p>
          <a:p>
            <a:r>
              <a:rPr lang="en-US" dirty="0"/>
              <a:t>Computation with artificial neurons, brain was like a bunch of real neurons </a:t>
            </a:r>
            <a:r>
              <a:rPr lang="en-US" dirty="0">
                <a:sym typeface="Wingdings" pitchFamily="2" charset="2"/>
              </a:rPr>
              <a:t></a:t>
            </a: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21</a:t>
            </a:fld>
            <a:endParaRPr lang="en-US"/>
          </a:p>
        </p:txBody>
      </p:sp>
    </p:spTree>
    <p:extLst>
      <p:ext uri="{BB962C8B-B14F-4D97-AF65-F5344CB8AC3E}">
        <p14:creationId xmlns:p14="http://schemas.microsoft.com/office/powerpoint/2010/main" val="3764212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22</a:t>
            </a:fld>
            <a:endParaRPr lang="en-US"/>
          </a:p>
        </p:txBody>
      </p:sp>
    </p:spTree>
    <p:extLst>
      <p:ext uri="{BB962C8B-B14F-4D97-AF65-F5344CB8AC3E}">
        <p14:creationId xmlns:p14="http://schemas.microsoft.com/office/powerpoint/2010/main" val="3262430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 to use my limited</a:t>
            </a:r>
            <a:r>
              <a:rPr lang="en-US" baseline="0" dirty="0"/>
              <a:t> time in the way the contributes most to learning</a:t>
            </a: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a:t>
            </a:fld>
            <a:endParaRPr lang="en-US"/>
          </a:p>
        </p:txBody>
      </p:sp>
    </p:spTree>
    <p:extLst>
      <p:ext uri="{BB962C8B-B14F-4D97-AF65-F5344CB8AC3E}">
        <p14:creationId xmlns:p14="http://schemas.microsoft.com/office/powerpoint/2010/main" val="26318870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 physically</a:t>
            </a:r>
            <a:r>
              <a:rPr lang="en-US" baseline="0" dirty="0"/>
              <a:t> wrong, shouldn’t eat beehive</a:t>
            </a:r>
          </a:p>
          <a:p>
            <a:endParaRPr lang="en-US" baseline="0" dirty="0"/>
          </a:p>
          <a:p>
            <a:r>
              <a:rPr lang="en-US" baseline="0" dirty="0"/>
              <a:t>2 – forgot that in drowning not the force is most important but the </a:t>
            </a:r>
            <a:r>
              <a:rPr lang="en-US" baseline="0" dirty="0" err="1"/>
              <a:t>drownee</a:t>
            </a:r>
            <a:endParaRPr lang="en-US" baseline="0" dirty="0"/>
          </a:p>
          <a:p>
            <a:endParaRPr lang="en-US" baseline="0" dirty="0"/>
          </a:p>
          <a:p>
            <a:r>
              <a:rPr lang="en-US" baseline="0" dirty="0"/>
              <a:t>3 – not physically wrong, not wrong in a language way, but wrong in the sense that it’s not aware of what is relevant to communicate and what is not</a:t>
            </a:r>
          </a:p>
          <a:p>
            <a:endParaRPr lang="en-US" baseline="0" dirty="0"/>
          </a:p>
          <a:p>
            <a:r>
              <a:rPr lang="en-US" baseline="0" dirty="0" err="1"/>
              <a:t>Siri</a:t>
            </a:r>
            <a:r>
              <a:rPr lang="en-US" baseline="0" dirty="0"/>
              <a:t> – is that progress?</a:t>
            </a: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23</a:t>
            </a:fld>
            <a:endParaRPr lang="en-US"/>
          </a:p>
        </p:txBody>
      </p:sp>
    </p:spTree>
    <p:extLst>
      <p:ext uri="{BB962C8B-B14F-4D97-AF65-F5344CB8AC3E}">
        <p14:creationId xmlns:p14="http://schemas.microsoft.com/office/powerpoint/2010/main" val="1848898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Yeah, Kasparov</a:t>
            </a:r>
            <a:r>
              <a:rPr lang="en-US" baseline="0" dirty="0"/>
              <a:t> comment probably says more about humans than about computers</a:t>
            </a:r>
          </a:p>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25</a:t>
            </a:fld>
            <a:endParaRPr lang="en-US"/>
          </a:p>
        </p:txBody>
      </p:sp>
    </p:spTree>
    <p:extLst>
      <p:ext uri="{BB962C8B-B14F-4D97-AF65-F5344CB8AC3E}">
        <p14:creationId xmlns:p14="http://schemas.microsoft.com/office/powerpoint/2010/main" val="2701876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26</a:t>
            </a:fld>
            <a:endParaRPr lang="en-US"/>
          </a:p>
        </p:txBody>
      </p:sp>
    </p:spTree>
    <p:extLst>
      <p:ext uri="{BB962C8B-B14F-4D97-AF65-F5344CB8AC3E}">
        <p14:creationId xmlns:p14="http://schemas.microsoft.com/office/powerpoint/2010/main" val="386270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27</a:t>
            </a:fld>
            <a:endParaRPr lang="en-US"/>
          </a:p>
        </p:txBody>
      </p:sp>
    </p:spTree>
    <p:extLst>
      <p:ext uri="{BB962C8B-B14F-4D97-AF65-F5344CB8AC3E}">
        <p14:creationId xmlns:p14="http://schemas.microsoft.com/office/powerpoint/2010/main" val="386270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a:t>
            </a:fld>
            <a:endParaRPr lang="en-US"/>
          </a:p>
        </p:txBody>
      </p:sp>
    </p:spTree>
    <p:extLst>
      <p:ext uri="{BB962C8B-B14F-4D97-AF65-F5344CB8AC3E}">
        <p14:creationId xmlns:p14="http://schemas.microsoft.com/office/powerpoint/2010/main" val="1353460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Interactive style</a:t>
            </a:r>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4</a:t>
            </a:fld>
            <a:endParaRPr lang="en-US"/>
          </a:p>
        </p:txBody>
      </p:sp>
    </p:spTree>
    <p:extLst>
      <p:ext uri="{BB962C8B-B14F-4D97-AF65-F5344CB8AC3E}">
        <p14:creationId xmlns:p14="http://schemas.microsoft.com/office/powerpoint/2010/main" val="7770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5</a:t>
            </a:fld>
            <a:endParaRPr lang="en-US"/>
          </a:p>
        </p:txBody>
      </p:sp>
    </p:spTree>
    <p:extLst>
      <p:ext uri="{BB962C8B-B14F-4D97-AF65-F5344CB8AC3E}">
        <p14:creationId xmlns:p14="http://schemas.microsoft.com/office/powerpoint/2010/main" val="300370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6</a:t>
            </a:fld>
            <a:endParaRPr lang="en-US"/>
          </a:p>
        </p:txBody>
      </p:sp>
    </p:spTree>
    <p:extLst>
      <p:ext uri="{BB962C8B-B14F-4D97-AF65-F5344CB8AC3E}">
        <p14:creationId xmlns:p14="http://schemas.microsoft.com/office/powerpoint/2010/main" val="3060345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51F94F5-58D1-42ED-AB38-DD97D2E49478}" type="slidenum">
              <a:rPr lang="en-US" smtClean="0"/>
              <a:pPr>
                <a:defRPr/>
              </a:pPr>
              <a:t>7</a:t>
            </a:fld>
            <a:endParaRPr lang="en-US"/>
          </a:p>
        </p:txBody>
      </p:sp>
    </p:spTree>
    <p:extLst>
      <p:ext uri="{BB962C8B-B14F-4D97-AF65-F5344CB8AC3E}">
        <p14:creationId xmlns:p14="http://schemas.microsoft.com/office/powerpoint/2010/main" val="1093474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51F94F5-58D1-42ED-AB38-DD97D2E49478}" type="slidenum">
              <a:rPr lang="en-US" smtClean="0"/>
              <a:pPr>
                <a:defRPr/>
              </a:pPr>
              <a:t>8</a:t>
            </a:fld>
            <a:endParaRPr lang="en-US"/>
          </a:p>
        </p:txBody>
      </p:sp>
    </p:spTree>
    <p:extLst>
      <p:ext uri="{BB962C8B-B14F-4D97-AF65-F5344CB8AC3E}">
        <p14:creationId xmlns:p14="http://schemas.microsoft.com/office/powerpoint/2010/main" val="535759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51F94F5-58D1-42ED-AB38-DD97D2E49478}" type="slidenum">
              <a:rPr lang="en-US" smtClean="0"/>
              <a:pPr>
                <a:defRPr/>
              </a:pPr>
              <a:t>9</a:t>
            </a:fld>
            <a:endParaRPr lang="en-US"/>
          </a:p>
        </p:txBody>
      </p:sp>
    </p:spTree>
    <p:extLst>
      <p:ext uri="{BB962C8B-B14F-4D97-AF65-F5344CB8AC3E}">
        <p14:creationId xmlns:p14="http://schemas.microsoft.com/office/powerpoint/2010/main" val="3469061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783433"/>
            <a:ext cx="9144000" cy="1102519"/>
          </a:xfrm>
        </p:spPr>
        <p:txBody>
          <a:bodyPr/>
          <a:lstStyle>
            <a:lvl1pPr>
              <a:defRPr>
                <a:solidFill>
                  <a:schemeClr val="accent2"/>
                </a:solidFill>
              </a:defRPr>
            </a:lvl1pPr>
          </a:lstStyle>
          <a:p>
            <a:r>
              <a:rPr lang="en-US"/>
              <a:t>Click to edit Master title style</a:t>
            </a:r>
          </a:p>
        </p:txBody>
      </p:sp>
      <p:sp>
        <p:nvSpPr>
          <p:cNvPr id="5123" name="Rectangle 3"/>
          <p:cNvSpPr>
            <a:spLocks noGrp="1" noChangeArrowheads="1"/>
          </p:cNvSpPr>
          <p:nvPr>
            <p:ph type="subTitle" idx="1"/>
          </p:nvPr>
        </p:nvSpPr>
        <p:spPr>
          <a:xfrm>
            <a:off x="0" y="2743200"/>
            <a:ext cx="9144000" cy="1143000"/>
          </a:xfrm>
        </p:spPr>
        <p:txBody>
          <a:bodyPr/>
          <a:lstStyle>
            <a:lvl1pPr marL="0" indent="0" algn="ctr">
              <a:buFont typeface="Wingdings" pitchFamily="2" charset="2"/>
              <a:buNone/>
              <a:defRPr>
                <a:solidFill>
                  <a:schemeClr val="tx1"/>
                </a:solidFill>
              </a:defRPr>
            </a:lvl1pPr>
          </a:lstStyle>
          <a:p>
            <a:r>
              <a:rPr lang="en-US"/>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2E62938-84EC-488D-9CA4-E38E8D42E52F}"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99B4F5-F495-445A-AD57-B1A0CC0AEFE3}"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5980"/>
            <a:ext cx="154305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5980"/>
            <a:ext cx="451485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113C1C-2065-443A-845F-EE82C0FEFE92}"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1A05A8-D087-49F8-A68B-53BB47A7E6BF}"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500"/>
            </a:lvl1pPr>
            <a:lvl2pPr marL="342892" indent="0">
              <a:buNone/>
              <a:defRPr sz="1400"/>
            </a:lvl2pPr>
            <a:lvl3pPr marL="685783" indent="0">
              <a:buNone/>
              <a:defRPr sz="1200"/>
            </a:lvl3pPr>
            <a:lvl4pPr marL="1028675" indent="0">
              <a:buNone/>
              <a:defRPr sz="1100"/>
            </a:lvl4pPr>
            <a:lvl5pPr marL="1371566" indent="0">
              <a:buNone/>
              <a:defRPr sz="1100"/>
            </a:lvl5pPr>
            <a:lvl6pPr marL="1714457" indent="0">
              <a:buNone/>
              <a:defRPr sz="1100"/>
            </a:lvl6pPr>
            <a:lvl7pPr marL="2057348" indent="0">
              <a:buNone/>
              <a:defRPr sz="1100"/>
            </a:lvl7pPr>
            <a:lvl8pPr marL="2400240" indent="0">
              <a:buNone/>
              <a:defRPr sz="1100"/>
            </a:lvl8pPr>
            <a:lvl9pPr marL="2743132" indent="0">
              <a:buNone/>
              <a:defRPr sz="11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BBC673-9CA8-4194-8E34-D666622A555E}"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0151"/>
            <a:ext cx="302895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0151"/>
            <a:ext cx="302895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0394BE-C7C4-4CA6-9240-6CDB29B2C93E}"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1" y="1151335"/>
            <a:ext cx="3030141" cy="479822"/>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1" y="1631156"/>
            <a:ext cx="3030141"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1151335"/>
            <a:ext cx="3031331" cy="479822"/>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0" y="1631156"/>
            <a:ext cx="3031331"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F5894F7-D2D8-4142-8878-126BF2DBE9F6}"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E00470E-5877-48CB-82CD-3CCAD5E83536}"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1D85F8C-9C5D-49E8-8BBF-F28B73097F10}"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787"/>
            <a:ext cx="2256235"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8" y="204789"/>
            <a:ext cx="383381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076327"/>
            <a:ext cx="2256235" cy="3518297"/>
          </a:xfrm>
        </p:spPr>
        <p:txBody>
          <a:bodyPr/>
          <a:lstStyle>
            <a:lvl1pPr marL="0" indent="0">
              <a:buNone/>
              <a:defRPr sz="1100"/>
            </a:lvl1pPr>
            <a:lvl2pPr marL="342892" indent="0">
              <a:buNone/>
              <a:defRPr sz="900"/>
            </a:lvl2pPr>
            <a:lvl3pPr marL="685783" indent="0">
              <a:buNone/>
              <a:defRPr sz="800"/>
            </a:lvl3pPr>
            <a:lvl4pPr marL="1028675" indent="0">
              <a:buNone/>
              <a:defRPr sz="700"/>
            </a:lvl4pPr>
            <a:lvl5pPr marL="1371566" indent="0">
              <a:buNone/>
              <a:defRPr sz="700"/>
            </a:lvl5pPr>
            <a:lvl6pPr marL="1714457" indent="0">
              <a:buNone/>
              <a:defRPr sz="700"/>
            </a:lvl6pPr>
            <a:lvl7pPr marL="2057348" indent="0">
              <a:buNone/>
              <a:defRPr sz="700"/>
            </a:lvl7pPr>
            <a:lvl8pPr marL="2400240" indent="0">
              <a:buNone/>
              <a:defRPr sz="700"/>
            </a:lvl8pPr>
            <a:lvl9pPr marL="2743132" indent="0">
              <a:buNone/>
              <a:defRPr sz="7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415B49-E272-4523-8166-1B1831C4B715}"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1"/>
            <a:ext cx="41148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59581"/>
            <a:ext cx="4114800" cy="30861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r>
              <a:rPr lang="en-US" noProof="0"/>
              <a:t>Drag picture to placeholder or click icon to add</a:t>
            </a:r>
          </a:p>
        </p:txBody>
      </p:sp>
      <p:sp>
        <p:nvSpPr>
          <p:cNvPr id="4" name="Text Placeholder 3"/>
          <p:cNvSpPr>
            <a:spLocks noGrp="1"/>
          </p:cNvSpPr>
          <p:nvPr>
            <p:ph type="body" sz="half" idx="2"/>
          </p:nvPr>
        </p:nvSpPr>
        <p:spPr>
          <a:xfrm>
            <a:off x="1344216" y="4025504"/>
            <a:ext cx="4114800" cy="603647"/>
          </a:xfrm>
        </p:spPr>
        <p:txBody>
          <a:bodyPr/>
          <a:lstStyle>
            <a:lvl1pPr marL="0" indent="0">
              <a:buNone/>
              <a:defRPr sz="1100"/>
            </a:lvl1pPr>
            <a:lvl2pPr marL="342892" indent="0">
              <a:buNone/>
              <a:defRPr sz="900"/>
            </a:lvl2pPr>
            <a:lvl3pPr marL="685783" indent="0">
              <a:buNone/>
              <a:defRPr sz="800"/>
            </a:lvl3pPr>
            <a:lvl4pPr marL="1028675" indent="0">
              <a:buNone/>
              <a:defRPr sz="700"/>
            </a:lvl4pPr>
            <a:lvl5pPr marL="1371566" indent="0">
              <a:buNone/>
              <a:defRPr sz="700"/>
            </a:lvl5pPr>
            <a:lvl6pPr marL="1714457" indent="0">
              <a:buNone/>
              <a:defRPr sz="700"/>
            </a:lvl6pPr>
            <a:lvl7pPr marL="2057348" indent="0">
              <a:buNone/>
              <a:defRPr sz="700"/>
            </a:lvl7pPr>
            <a:lvl8pPr marL="2400240" indent="0">
              <a:buNone/>
              <a:defRPr sz="700"/>
            </a:lvl8pPr>
            <a:lvl9pPr marL="2743132" indent="0">
              <a:buNone/>
              <a:defRPr sz="7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87A090-BAD4-4341-AC7F-A731585BC0A0}"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19050"/>
            <a:ext cx="9144000" cy="857250"/>
          </a:xfrm>
          <a:prstGeom prst="rect">
            <a:avLst/>
          </a:prstGeom>
          <a:noFill/>
          <a:ln w="9525">
            <a:noFill/>
            <a:miter lim="800000"/>
            <a:headEnd/>
            <a:tailEnd/>
          </a:ln>
        </p:spPr>
        <p:txBody>
          <a:bodyPr vert="horz" wrap="square" lIns="68579" tIns="34289" rIns="68579" bIns="34289" numCol="1" anchor="ctr" anchorCtr="0" compatLnSpc="1">
            <a:prstTxWarp prst="textNoShape">
              <a:avLst/>
            </a:prstTxWarp>
          </a:bodyPr>
          <a:lstStyle/>
          <a:p>
            <a:pPr lvl="0"/>
            <a:r>
              <a:rPr lang="en-US"/>
              <a:t>Click to edit Master title style</a:t>
            </a:r>
            <a:endParaRPr lang="en-US" dirty="0"/>
          </a:p>
        </p:txBody>
      </p:sp>
      <p:sp>
        <p:nvSpPr>
          <p:cNvPr id="3075" name="Rectangle 3"/>
          <p:cNvSpPr>
            <a:spLocks noGrp="1" noChangeArrowheads="1"/>
          </p:cNvSpPr>
          <p:nvPr>
            <p:ph type="body" idx="1"/>
          </p:nvPr>
        </p:nvSpPr>
        <p:spPr bwMode="auto">
          <a:xfrm>
            <a:off x="304800" y="1047750"/>
            <a:ext cx="8534400" cy="3546873"/>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342900" y="4683919"/>
            <a:ext cx="1600200" cy="357188"/>
          </a:xfrm>
          <a:prstGeom prst="rect">
            <a:avLst/>
          </a:prstGeom>
          <a:noFill/>
          <a:ln w="9525">
            <a:noFill/>
            <a:miter lim="800000"/>
            <a:headEnd/>
            <a:tailEnd/>
          </a:ln>
          <a:effectLst/>
        </p:spPr>
        <p:txBody>
          <a:bodyPr vert="horz" wrap="square" lIns="68579" tIns="34289" rIns="68579" bIns="34289" numCol="1" anchor="t" anchorCtr="0" compatLnSpc="1">
            <a:prstTxWarp prst="textNoShape">
              <a:avLst/>
            </a:prstTxWarp>
          </a:bodyPr>
          <a:lstStyle>
            <a:lvl1pPr>
              <a:defRPr sz="1100">
                <a:latin typeface="Palatino"/>
                <a:cs typeface="Palatino"/>
              </a:defRPr>
            </a:lvl1pPr>
          </a:lstStyle>
          <a:p>
            <a:pPr>
              <a:defRPr/>
            </a:pPr>
            <a:endParaRPr lang="en-US"/>
          </a:p>
        </p:txBody>
      </p:sp>
      <p:sp>
        <p:nvSpPr>
          <p:cNvPr id="4101" name="Rectangle 5"/>
          <p:cNvSpPr>
            <a:spLocks noGrp="1" noChangeArrowheads="1"/>
          </p:cNvSpPr>
          <p:nvPr>
            <p:ph type="ftr" sz="quarter" idx="3"/>
          </p:nvPr>
        </p:nvSpPr>
        <p:spPr bwMode="auto">
          <a:xfrm>
            <a:off x="2343150" y="4683919"/>
            <a:ext cx="2171700" cy="357188"/>
          </a:xfrm>
          <a:prstGeom prst="rect">
            <a:avLst/>
          </a:prstGeom>
          <a:noFill/>
          <a:ln w="9525">
            <a:noFill/>
            <a:miter lim="800000"/>
            <a:headEnd/>
            <a:tailEnd/>
          </a:ln>
          <a:effectLst/>
        </p:spPr>
        <p:txBody>
          <a:bodyPr vert="horz" wrap="square" lIns="68579" tIns="34289" rIns="68579" bIns="34289" numCol="1" anchor="t" anchorCtr="0" compatLnSpc="1">
            <a:prstTxWarp prst="textNoShape">
              <a:avLst/>
            </a:prstTxWarp>
          </a:bodyPr>
          <a:lstStyle>
            <a:lvl1pPr algn="ctr">
              <a:defRPr sz="1100">
                <a:latin typeface="Palatino"/>
                <a:cs typeface="Palatino"/>
              </a:defRPr>
            </a:lvl1pPr>
          </a:lstStyle>
          <a:p>
            <a:pPr>
              <a:defRPr/>
            </a:pPr>
            <a:endParaRPr lang="en-US"/>
          </a:p>
        </p:txBody>
      </p:sp>
      <p:sp>
        <p:nvSpPr>
          <p:cNvPr id="4102" name="Rectangle 6"/>
          <p:cNvSpPr>
            <a:spLocks noGrp="1" noChangeArrowheads="1"/>
          </p:cNvSpPr>
          <p:nvPr>
            <p:ph type="sldNum" sz="quarter" idx="4"/>
          </p:nvPr>
        </p:nvSpPr>
        <p:spPr bwMode="auto">
          <a:xfrm>
            <a:off x="4914900" y="4683919"/>
            <a:ext cx="1600200" cy="357188"/>
          </a:xfrm>
          <a:prstGeom prst="rect">
            <a:avLst/>
          </a:prstGeom>
          <a:noFill/>
          <a:ln w="9525">
            <a:noFill/>
            <a:miter lim="800000"/>
            <a:headEnd/>
            <a:tailEnd/>
          </a:ln>
          <a:effectLst/>
        </p:spPr>
        <p:txBody>
          <a:bodyPr vert="horz" wrap="square" lIns="68579" tIns="34289" rIns="68579" bIns="34289" numCol="1" anchor="t" anchorCtr="0" compatLnSpc="1">
            <a:prstTxWarp prst="textNoShape">
              <a:avLst/>
            </a:prstTxWarp>
          </a:bodyPr>
          <a:lstStyle>
            <a:lvl1pPr algn="r">
              <a:defRPr sz="1100">
                <a:latin typeface="Palatino"/>
                <a:cs typeface="Palatino"/>
              </a:defRPr>
            </a:lvl1pPr>
          </a:lstStyle>
          <a:p>
            <a:pPr>
              <a:defRPr/>
            </a:pPr>
            <a:fld id="{529FA7E6-6E6F-4B77-AE36-D459A899DDD1}" type="slidenum">
              <a:rPr lang="en-US" smtClean="0"/>
              <a:pPr>
                <a:defRPr/>
              </a:pPr>
              <a:t>‹#›</a:t>
            </a:fld>
            <a:endParaRPr lang="en-US"/>
          </a:p>
        </p:txBody>
      </p:sp>
      <p:cxnSp>
        <p:nvCxnSpPr>
          <p:cNvPr id="3" name="Straight Connector 2"/>
          <p:cNvCxnSpPr/>
          <p:nvPr/>
        </p:nvCxnSpPr>
        <p:spPr>
          <a:xfrm>
            <a:off x="228600" y="819150"/>
            <a:ext cx="8534400" cy="0"/>
          </a:xfrm>
          <a:prstGeom prst="line">
            <a:avLst/>
          </a:prstGeom>
          <a:ln w="12700" cmpd="sng">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rtl="0" eaLnBrk="1" fontAlgn="base" hangingPunct="1">
        <a:spcBef>
          <a:spcPct val="0"/>
        </a:spcBef>
        <a:spcAft>
          <a:spcPct val="0"/>
        </a:spcAft>
        <a:defRPr sz="3300">
          <a:solidFill>
            <a:schemeClr val="tx2"/>
          </a:solidFill>
          <a:latin typeface="Palatino"/>
          <a:ea typeface="+mj-ea"/>
          <a:cs typeface="Palatino"/>
        </a:defRPr>
      </a:lvl1pPr>
      <a:lvl2pPr algn="ctr" rtl="0" eaLnBrk="1" fontAlgn="base" hangingPunct="1">
        <a:spcBef>
          <a:spcPct val="0"/>
        </a:spcBef>
        <a:spcAft>
          <a:spcPct val="0"/>
        </a:spcAft>
        <a:defRPr sz="3300">
          <a:solidFill>
            <a:schemeClr val="tx2"/>
          </a:solidFill>
          <a:latin typeface="Arial" charset="0"/>
        </a:defRPr>
      </a:lvl2pPr>
      <a:lvl3pPr algn="ctr" rtl="0" eaLnBrk="1" fontAlgn="base" hangingPunct="1">
        <a:spcBef>
          <a:spcPct val="0"/>
        </a:spcBef>
        <a:spcAft>
          <a:spcPct val="0"/>
        </a:spcAft>
        <a:defRPr sz="3300">
          <a:solidFill>
            <a:schemeClr val="tx2"/>
          </a:solidFill>
          <a:latin typeface="Arial" charset="0"/>
        </a:defRPr>
      </a:lvl3pPr>
      <a:lvl4pPr algn="ctr" rtl="0" eaLnBrk="1" fontAlgn="base" hangingPunct="1">
        <a:spcBef>
          <a:spcPct val="0"/>
        </a:spcBef>
        <a:spcAft>
          <a:spcPct val="0"/>
        </a:spcAft>
        <a:defRPr sz="3300">
          <a:solidFill>
            <a:schemeClr val="tx2"/>
          </a:solidFill>
          <a:latin typeface="Arial" charset="0"/>
        </a:defRPr>
      </a:lvl4pPr>
      <a:lvl5pPr algn="ctr" rtl="0" eaLnBrk="1" fontAlgn="base" hangingPunct="1">
        <a:spcBef>
          <a:spcPct val="0"/>
        </a:spcBef>
        <a:spcAft>
          <a:spcPct val="0"/>
        </a:spcAft>
        <a:defRPr sz="3300">
          <a:solidFill>
            <a:schemeClr val="tx2"/>
          </a:solidFill>
          <a:latin typeface="Arial" charset="0"/>
        </a:defRPr>
      </a:lvl5pPr>
      <a:lvl6pPr marL="342892" algn="ctr" rtl="0" eaLnBrk="1" fontAlgn="base" hangingPunct="1">
        <a:spcBef>
          <a:spcPct val="0"/>
        </a:spcBef>
        <a:spcAft>
          <a:spcPct val="0"/>
        </a:spcAft>
        <a:defRPr sz="3300">
          <a:solidFill>
            <a:schemeClr val="tx2"/>
          </a:solidFill>
          <a:latin typeface="Arial" charset="0"/>
        </a:defRPr>
      </a:lvl6pPr>
      <a:lvl7pPr marL="685783" algn="ctr" rtl="0" eaLnBrk="1" fontAlgn="base" hangingPunct="1">
        <a:spcBef>
          <a:spcPct val="0"/>
        </a:spcBef>
        <a:spcAft>
          <a:spcPct val="0"/>
        </a:spcAft>
        <a:defRPr sz="3300">
          <a:solidFill>
            <a:schemeClr val="tx2"/>
          </a:solidFill>
          <a:latin typeface="Arial" charset="0"/>
        </a:defRPr>
      </a:lvl7pPr>
      <a:lvl8pPr marL="1028675" algn="ctr" rtl="0" eaLnBrk="1" fontAlgn="base" hangingPunct="1">
        <a:spcBef>
          <a:spcPct val="0"/>
        </a:spcBef>
        <a:spcAft>
          <a:spcPct val="0"/>
        </a:spcAft>
        <a:defRPr sz="3300">
          <a:solidFill>
            <a:schemeClr val="tx2"/>
          </a:solidFill>
          <a:latin typeface="Arial" charset="0"/>
        </a:defRPr>
      </a:lvl8pPr>
      <a:lvl9pPr marL="1371566" algn="ctr" rtl="0" eaLnBrk="1" fontAlgn="base" hangingPunct="1">
        <a:spcBef>
          <a:spcPct val="0"/>
        </a:spcBef>
        <a:spcAft>
          <a:spcPct val="0"/>
        </a:spcAft>
        <a:defRPr sz="3300">
          <a:solidFill>
            <a:schemeClr val="tx2"/>
          </a:solidFill>
          <a:latin typeface="Arial" charset="0"/>
        </a:defRPr>
      </a:lvl9pPr>
    </p:titleStyle>
    <p:bodyStyle>
      <a:lvl1pPr marL="257168" indent="-257168" algn="l" rtl="0" eaLnBrk="1" fontAlgn="base" hangingPunct="1">
        <a:spcBef>
          <a:spcPct val="20000"/>
        </a:spcBef>
        <a:spcAft>
          <a:spcPct val="0"/>
        </a:spcAft>
        <a:buClr>
          <a:schemeClr val="accent2"/>
        </a:buClr>
        <a:buFont typeface="Courier New"/>
        <a:buChar char="o"/>
        <a:defRPr sz="2400">
          <a:solidFill>
            <a:schemeClr val="tx1"/>
          </a:solidFill>
          <a:latin typeface="Palatino"/>
          <a:ea typeface="+mn-ea"/>
          <a:cs typeface="Palatino"/>
        </a:defRPr>
      </a:lvl1pPr>
      <a:lvl2pPr marL="557199" indent="-214308" algn="l" rtl="0" eaLnBrk="1" fontAlgn="base" hangingPunct="1">
        <a:spcBef>
          <a:spcPct val="20000"/>
        </a:spcBef>
        <a:spcAft>
          <a:spcPct val="0"/>
        </a:spcAft>
        <a:buClr>
          <a:schemeClr val="tx1"/>
        </a:buClr>
        <a:buFont typeface="Courier New"/>
        <a:buChar char="o"/>
        <a:defRPr sz="2100">
          <a:solidFill>
            <a:schemeClr val="tx1">
              <a:lumMod val="75000"/>
              <a:lumOff val="25000"/>
            </a:schemeClr>
          </a:solidFill>
          <a:latin typeface="Palatino"/>
          <a:cs typeface="Palatino"/>
        </a:defRPr>
      </a:lvl2pPr>
      <a:lvl3pPr marL="857228" indent="-171446" algn="l" rtl="0" eaLnBrk="1" fontAlgn="base" hangingPunct="1">
        <a:spcBef>
          <a:spcPct val="20000"/>
        </a:spcBef>
        <a:spcAft>
          <a:spcPct val="0"/>
        </a:spcAft>
        <a:buClr>
          <a:schemeClr val="accent2"/>
        </a:buClr>
        <a:buFont typeface="Courier New"/>
        <a:buChar char="o"/>
        <a:defRPr sz="1800">
          <a:solidFill>
            <a:schemeClr val="tx1">
              <a:lumMod val="75000"/>
              <a:lumOff val="25000"/>
            </a:schemeClr>
          </a:solidFill>
          <a:latin typeface="Palatino"/>
          <a:cs typeface="Palatino"/>
        </a:defRPr>
      </a:lvl3pPr>
      <a:lvl4pPr marL="1200120" indent="-171446" algn="l" rtl="0" eaLnBrk="1" fontAlgn="base" hangingPunct="1">
        <a:spcBef>
          <a:spcPct val="20000"/>
        </a:spcBef>
        <a:spcAft>
          <a:spcPct val="0"/>
        </a:spcAft>
        <a:buClr>
          <a:schemeClr val="tx1"/>
        </a:buClr>
        <a:buFont typeface="Courier New"/>
        <a:buChar char="o"/>
        <a:defRPr sz="1500">
          <a:solidFill>
            <a:schemeClr val="tx1">
              <a:lumMod val="75000"/>
              <a:lumOff val="25000"/>
            </a:schemeClr>
          </a:solidFill>
          <a:latin typeface="Palatino"/>
          <a:cs typeface="Palatino"/>
        </a:defRPr>
      </a:lvl4pPr>
      <a:lvl5pPr marL="1543012" indent="-171446" algn="l" rtl="0" eaLnBrk="1" fontAlgn="base" hangingPunct="1">
        <a:spcBef>
          <a:spcPct val="20000"/>
        </a:spcBef>
        <a:spcAft>
          <a:spcPct val="0"/>
        </a:spcAft>
        <a:buClr>
          <a:schemeClr val="accent2"/>
        </a:buClr>
        <a:buFont typeface="Courier New"/>
        <a:buChar char="o"/>
        <a:defRPr sz="1500">
          <a:solidFill>
            <a:schemeClr val="tx1">
              <a:lumMod val="75000"/>
              <a:lumOff val="25000"/>
            </a:schemeClr>
          </a:solidFill>
          <a:latin typeface="Palatino"/>
          <a:cs typeface="Palatino"/>
        </a:defRPr>
      </a:lvl5pPr>
      <a:lvl6pPr marL="1885903" indent="-171446" algn="l" rtl="0" eaLnBrk="1" fontAlgn="base" hangingPunct="1">
        <a:spcBef>
          <a:spcPct val="20000"/>
        </a:spcBef>
        <a:spcAft>
          <a:spcPct val="0"/>
        </a:spcAft>
        <a:buClr>
          <a:schemeClr val="accent2"/>
        </a:buClr>
        <a:buFont typeface="Wingdings" pitchFamily="2" charset="2"/>
        <a:buChar char="§"/>
        <a:defRPr sz="1500">
          <a:solidFill>
            <a:schemeClr val="tx1"/>
          </a:solidFill>
          <a:latin typeface="+mn-lt"/>
        </a:defRPr>
      </a:lvl6pPr>
      <a:lvl7pPr marL="2228795" indent="-171446" algn="l" rtl="0" eaLnBrk="1" fontAlgn="base" hangingPunct="1">
        <a:spcBef>
          <a:spcPct val="20000"/>
        </a:spcBef>
        <a:spcAft>
          <a:spcPct val="0"/>
        </a:spcAft>
        <a:buClr>
          <a:schemeClr val="accent2"/>
        </a:buClr>
        <a:buFont typeface="Wingdings" pitchFamily="2" charset="2"/>
        <a:buChar char="§"/>
        <a:defRPr sz="1500">
          <a:solidFill>
            <a:schemeClr val="tx1"/>
          </a:solidFill>
          <a:latin typeface="+mn-lt"/>
        </a:defRPr>
      </a:lvl7pPr>
      <a:lvl8pPr marL="2571686" indent="-171446" algn="l" rtl="0" eaLnBrk="1" fontAlgn="base" hangingPunct="1">
        <a:spcBef>
          <a:spcPct val="20000"/>
        </a:spcBef>
        <a:spcAft>
          <a:spcPct val="0"/>
        </a:spcAft>
        <a:buClr>
          <a:schemeClr val="accent2"/>
        </a:buClr>
        <a:buFont typeface="Wingdings" pitchFamily="2" charset="2"/>
        <a:buChar char="§"/>
        <a:defRPr sz="1500">
          <a:solidFill>
            <a:schemeClr val="tx1"/>
          </a:solidFill>
          <a:latin typeface="+mn-lt"/>
        </a:defRPr>
      </a:lvl8pPr>
      <a:lvl9pPr marL="2914577" indent="-171446" algn="l" rtl="0" eaLnBrk="1" fontAlgn="base" hangingPunct="1">
        <a:spcBef>
          <a:spcPct val="20000"/>
        </a:spcBef>
        <a:spcAft>
          <a:spcPct val="0"/>
        </a:spcAft>
        <a:buClr>
          <a:schemeClr val="accent2"/>
        </a:buClr>
        <a:buFont typeface="Wingdings" pitchFamily="2" charset="2"/>
        <a:buChar char="§"/>
        <a:defRPr sz="1500">
          <a:solidFill>
            <a:schemeClr val="tx1"/>
          </a:solidFill>
          <a:latin typeface="+mn-lt"/>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inst.eecs.berkeley.edu/~cs188/fa21"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8" Type="http://schemas.openxmlformats.org/officeDocument/2006/relationships/video" Target="../media/media5.mov"/><Relationship Id="rId13" Type="http://schemas.openxmlformats.org/officeDocument/2006/relationships/image" Target="../media/image17.png"/><Relationship Id="rId3" Type="http://schemas.microsoft.com/office/2007/relationships/media" Target="../media/media3.mp4"/><Relationship Id="rId7" Type="http://schemas.microsoft.com/office/2007/relationships/media" Target="../media/media5.mov"/><Relationship Id="rId12" Type="http://schemas.openxmlformats.org/officeDocument/2006/relationships/image" Target="../media/image1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video" Target="../media/media4.mov"/><Relationship Id="rId11" Type="http://schemas.openxmlformats.org/officeDocument/2006/relationships/image" Target="../media/image15.png"/><Relationship Id="rId5" Type="http://schemas.microsoft.com/office/2007/relationships/media" Target="../media/media4.mov"/><Relationship Id="rId10" Type="http://schemas.openxmlformats.org/officeDocument/2006/relationships/notesSlide" Target="../notesSlides/notesSlide22.xml"/><Relationship Id="rId4" Type="http://schemas.openxmlformats.org/officeDocument/2006/relationships/video" Target="../media/media3.mp4"/><Relationship Id="rId9" Type="http://schemas.openxmlformats.org/officeDocument/2006/relationships/slideLayout" Target="../slideLayouts/slideLayout2.xml"/><Relationship Id="rId1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ov"/><Relationship Id="rId1" Type="http://schemas.microsoft.com/office/2007/relationships/media" Target="../media/media6.mov"/><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hyperlink" Target="https://forms.gle/KqsWouKUhpvVKipXA"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mailto:eecs-course-management@eecs.berkeley.edu"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C8DB9-D1D8-DF4C-9EC8-C2C354BE5D8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4FEFB03-D110-5F41-8FD7-52936DB9DF9A}"/>
              </a:ext>
            </a:extLst>
          </p:cNvPr>
          <p:cNvSpPr>
            <a:spLocks noGrp="1"/>
          </p:cNvSpPr>
          <p:nvPr>
            <p:ph idx="1"/>
          </p:nvPr>
        </p:nvSpPr>
        <p:spPr/>
        <p:txBody>
          <a:bodyPr/>
          <a:lstStyle/>
          <a:p>
            <a:r>
              <a:rPr lang="en-US" dirty="0"/>
              <a:t>Extensions czar: Michael David </a:t>
            </a:r>
            <a:r>
              <a:rPr lang="en-US" dirty="0" err="1"/>
              <a:t>Sasson</a:t>
            </a:r>
            <a:endParaRPr lang="en-US" dirty="0"/>
          </a:p>
        </p:txBody>
      </p:sp>
      <p:pic>
        <p:nvPicPr>
          <p:cNvPr id="1026" name="Picture 2" descr="Michael-David Sasson - Project Manager &amp;amp; Principal Analyst, Joint Majors  Initiative - UC Berkeley Electrical Engineering &amp;amp; Computer Sciences (EECS)  | LinkedIn">
            <a:extLst>
              <a:ext uri="{FF2B5EF4-FFF2-40B4-BE49-F238E27FC236}">
                <a16:creationId xmlns:a16="http://schemas.microsoft.com/office/drawing/2014/main" id="{43D45F69-C960-D14C-98AF-008698F4DE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733550"/>
            <a:ext cx="25400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287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Format (continued)</a:t>
            </a:r>
          </a:p>
        </p:txBody>
      </p:sp>
      <p:sp>
        <p:nvSpPr>
          <p:cNvPr id="3" name="Content Placeholder 2"/>
          <p:cNvSpPr>
            <a:spLocks noGrp="1"/>
          </p:cNvSpPr>
          <p:nvPr>
            <p:ph idx="1"/>
          </p:nvPr>
        </p:nvSpPr>
        <p:spPr>
          <a:xfrm>
            <a:off x="304800" y="1047750"/>
            <a:ext cx="8534400" cy="3962400"/>
          </a:xfrm>
        </p:spPr>
        <p:txBody>
          <a:bodyPr/>
          <a:lstStyle/>
          <a:p>
            <a:r>
              <a:rPr lang="en-US" dirty="0"/>
              <a:t>Contests</a:t>
            </a:r>
          </a:p>
          <a:p>
            <a:pPr lvl="1"/>
            <a:r>
              <a:rPr lang="en-US" dirty="0"/>
              <a:t>Submit your own agents to do cool creative things!!</a:t>
            </a:r>
          </a:p>
          <a:p>
            <a:pPr lvl="1"/>
            <a:r>
              <a:rPr lang="en-US" dirty="0"/>
              <a:t>Give you a chance to exercise going from a problem statement to devising your own solution based on algorithms you know</a:t>
            </a:r>
          </a:p>
          <a:p>
            <a:pPr lvl="1"/>
            <a:r>
              <a:rPr lang="en-US" dirty="0"/>
              <a:t>Give your agents cool names!</a:t>
            </a:r>
          </a:p>
          <a:p>
            <a:pPr lvl="2"/>
            <a:r>
              <a:rPr lang="en-US" sz="1700" dirty="0" err="1">
                <a:ea typeface="ＭＳ Ｐゴシック" pitchFamily="34" charset="-128"/>
              </a:rPr>
              <a:t>AlphaGhost</a:t>
            </a:r>
            <a:endParaRPr lang="en-US" sz="1700" dirty="0">
              <a:ea typeface="ＭＳ Ｐゴシック" pitchFamily="34" charset="-128"/>
            </a:endParaRPr>
          </a:p>
          <a:p>
            <a:pPr lvl="2"/>
            <a:r>
              <a:rPr lang="en-US" sz="1700" dirty="0" err="1">
                <a:ea typeface="ＭＳ Ｐゴシック" pitchFamily="34" charset="-128"/>
              </a:rPr>
              <a:t>myTeam.py</a:t>
            </a:r>
            <a:endParaRPr lang="en-US" sz="1700" dirty="0">
              <a:ea typeface="ＭＳ Ｐゴシック" pitchFamily="34" charset="-128"/>
            </a:endParaRPr>
          </a:p>
          <a:p>
            <a:pPr lvl="2"/>
            <a:r>
              <a:rPr lang="en-US" sz="1700" dirty="0" err="1">
                <a:ea typeface="ＭＳ Ｐゴシック" pitchFamily="34" charset="-128"/>
              </a:rPr>
              <a:t>extracredit</a:t>
            </a:r>
            <a:r>
              <a:rPr lang="en-US" sz="1700" dirty="0">
                <a:ea typeface="ＭＳ Ｐゴシック" pitchFamily="34" charset="-128"/>
              </a:rPr>
              <a:t> </a:t>
            </a:r>
            <a:r>
              <a:rPr lang="en-US" sz="1700" dirty="0" err="1">
                <a:ea typeface="ＭＳ Ｐゴシック" pitchFamily="34" charset="-128"/>
              </a:rPr>
              <a:t>plz</a:t>
            </a:r>
            <a:r>
              <a:rPr lang="en-US" sz="1700" dirty="0">
                <a:ea typeface="ＭＳ Ｐゴシック" pitchFamily="34" charset="-128"/>
              </a:rPr>
              <a:t> try 2</a:t>
            </a:r>
          </a:p>
          <a:p>
            <a:pPr lvl="2"/>
            <a:r>
              <a:rPr lang="en-US" sz="1700" dirty="0">
                <a:ea typeface="ＭＳ Ｐゴシック" pitchFamily="34" charset="-128"/>
              </a:rPr>
              <a:t>Eh</a:t>
            </a:r>
          </a:p>
          <a:p>
            <a:pPr lvl="2"/>
            <a:r>
              <a:rPr lang="en-US" sz="1700" dirty="0" err="1">
                <a:ea typeface="ＭＳ Ｐゴシック" pitchFamily="34" charset="-128"/>
              </a:rPr>
              <a:t>Shotsandgoggles</a:t>
            </a:r>
            <a:endParaRPr lang="en-US" sz="1700" dirty="0">
              <a:ea typeface="ＭＳ Ｐゴシック" pitchFamily="34" charset="-128"/>
            </a:endParaRPr>
          </a:p>
          <a:p>
            <a:pPr lvl="2"/>
            <a:r>
              <a:rPr lang="en-US" sz="1700" dirty="0">
                <a:ea typeface="ＭＳ Ｐゴシック" pitchFamily="34" charset="-128"/>
              </a:rPr>
              <a:t>Pieter &lt;3 Anca 4 Life</a:t>
            </a:r>
          </a:p>
          <a:p>
            <a:pPr lvl="2"/>
            <a:endParaRPr lang="en-US" dirty="0"/>
          </a:p>
        </p:txBody>
      </p:sp>
    </p:spTree>
    <p:extLst>
      <p:ext uri="{BB962C8B-B14F-4D97-AF65-F5344CB8AC3E}">
        <p14:creationId xmlns:p14="http://schemas.microsoft.com/office/powerpoint/2010/main" val="73323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Format (continued)</a:t>
            </a:r>
          </a:p>
        </p:txBody>
      </p:sp>
      <p:sp>
        <p:nvSpPr>
          <p:cNvPr id="3" name="Content Placeholder 2"/>
          <p:cNvSpPr>
            <a:spLocks noGrp="1"/>
          </p:cNvSpPr>
          <p:nvPr>
            <p:ph idx="1"/>
          </p:nvPr>
        </p:nvSpPr>
        <p:spPr/>
        <p:txBody>
          <a:bodyPr/>
          <a:lstStyle/>
          <a:p>
            <a:r>
              <a:rPr lang="en-US" dirty="0"/>
              <a:t>Exams</a:t>
            </a:r>
          </a:p>
          <a:p>
            <a:r>
              <a:rPr lang="en-US" dirty="0"/>
              <a:t>Thursday, Oct 14 7-9pm Midterm</a:t>
            </a:r>
          </a:p>
          <a:p>
            <a:r>
              <a:rPr lang="en-US" dirty="0"/>
              <a:t>Thursday, Dec 16 11:30am-2:30pm Final Exam</a:t>
            </a:r>
          </a:p>
          <a:p>
            <a:r>
              <a:rPr lang="en-US" dirty="0"/>
              <a:t> </a:t>
            </a:r>
            <a:r>
              <a:rPr lang="en-US" b="1" dirty="0">
                <a:solidFill>
                  <a:schemeClr val="accent6">
                    <a:lumMod val="75000"/>
                  </a:schemeClr>
                </a:solidFill>
              </a:rPr>
              <a:t>Exams are the main assessment tool, so they are hard</a:t>
            </a:r>
          </a:p>
          <a:p>
            <a:pPr lvl="2"/>
            <a:r>
              <a:rPr lang="en-US" b="1" dirty="0">
                <a:solidFill>
                  <a:schemeClr val="accent6">
                    <a:lumMod val="75000"/>
                  </a:schemeClr>
                </a:solidFill>
              </a:rPr>
              <a:t>Exam practice sessions!</a:t>
            </a:r>
          </a:p>
          <a:p>
            <a:pPr lvl="2"/>
            <a:r>
              <a:rPr lang="en-US" b="1" dirty="0">
                <a:solidFill>
                  <a:schemeClr val="accent6">
                    <a:lumMod val="75000"/>
                  </a:schemeClr>
                </a:solidFill>
              </a:rPr>
              <a:t>Written homework, exam style! </a:t>
            </a:r>
          </a:p>
        </p:txBody>
      </p:sp>
    </p:spTree>
    <p:extLst>
      <p:ext uri="{BB962C8B-B14F-4D97-AF65-F5344CB8AC3E}">
        <p14:creationId xmlns:p14="http://schemas.microsoft.com/office/powerpoint/2010/main" val="1274229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dirty="0"/>
              <a:t>Course Format (continued)</a:t>
            </a:r>
          </a:p>
        </p:txBody>
      </p:sp>
      <p:sp>
        <p:nvSpPr>
          <p:cNvPr id="3" name="Content Placeholder 2"/>
          <p:cNvSpPr>
            <a:spLocks noGrp="1"/>
          </p:cNvSpPr>
          <p:nvPr>
            <p:ph idx="1"/>
          </p:nvPr>
        </p:nvSpPr>
        <p:spPr/>
        <p:txBody>
          <a:bodyPr/>
          <a:lstStyle/>
          <a:p>
            <a:r>
              <a:rPr lang="en-US" dirty="0"/>
              <a:t>Office hours</a:t>
            </a:r>
          </a:p>
          <a:p>
            <a:pPr lvl="1"/>
            <a:r>
              <a:rPr lang="en-US" dirty="0"/>
              <a:t>Schedule is on piazza</a:t>
            </a:r>
          </a:p>
          <a:p>
            <a:pPr lvl="1"/>
            <a:r>
              <a:rPr lang="en-US" dirty="0"/>
              <a:t>GSI and </a:t>
            </a:r>
            <a:r>
              <a:rPr lang="en-US" dirty="0" err="1"/>
              <a:t>uGSI</a:t>
            </a:r>
            <a:r>
              <a:rPr lang="en-US" dirty="0"/>
              <a:t>: concepts, projects, homework</a:t>
            </a:r>
          </a:p>
          <a:p>
            <a:pPr lvl="1"/>
            <a:r>
              <a:rPr lang="en-US" dirty="0"/>
              <a:t>Anca/Pieter: concepts, high level guidance</a:t>
            </a:r>
          </a:p>
        </p:txBody>
      </p:sp>
    </p:spTree>
    <p:extLst>
      <p:ext uri="{BB962C8B-B14F-4D97-AF65-F5344CB8AC3E}">
        <p14:creationId xmlns:p14="http://schemas.microsoft.com/office/powerpoint/2010/main" val="570563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dirty="0"/>
              <a:t>Prerequisites</a:t>
            </a:r>
          </a:p>
        </p:txBody>
      </p:sp>
      <p:sp>
        <p:nvSpPr>
          <p:cNvPr id="7" name="Content Placeholder 6"/>
          <p:cNvSpPr>
            <a:spLocks noGrp="1"/>
          </p:cNvSpPr>
          <p:nvPr>
            <p:ph idx="1"/>
          </p:nvPr>
        </p:nvSpPr>
        <p:spPr/>
        <p:txBody>
          <a:bodyPr/>
          <a:lstStyle/>
          <a:p>
            <a:r>
              <a:rPr lang="en-US" dirty="0"/>
              <a:t>61A and 61B and 70</a:t>
            </a:r>
          </a:p>
          <a:p>
            <a:r>
              <a:rPr lang="en-US" sz="2000" dirty="0"/>
              <a:t>math</a:t>
            </a:r>
          </a:p>
          <a:p>
            <a:pPr lvl="1"/>
            <a:r>
              <a:rPr lang="en-US" sz="1700" dirty="0"/>
              <a:t>There is a math self diagnostic test on </a:t>
            </a:r>
            <a:r>
              <a:rPr lang="en-US" sz="1700" dirty="0" err="1"/>
              <a:t>gradescope</a:t>
            </a:r>
            <a:r>
              <a:rPr lang="en-US" sz="1700" dirty="0"/>
              <a:t> – take it! (not graded)</a:t>
            </a:r>
          </a:p>
          <a:p>
            <a:r>
              <a:rPr lang="en-US" sz="2000" dirty="0"/>
              <a:t>programming</a:t>
            </a:r>
          </a:p>
          <a:p>
            <a:pPr lvl="1"/>
            <a:r>
              <a:rPr lang="en-US" sz="1700" dirty="0"/>
              <a:t>There is a 0</a:t>
            </a:r>
            <a:r>
              <a:rPr lang="en-US" sz="1700" baseline="30000" dirty="0"/>
              <a:t>th</a:t>
            </a:r>
            <a:r>
              <a:rPr lang="en-US" sz="1700" dirty="0"/>
              <a:t> project (P0) – mandatory</a:t>
            </a:r>
            <a:endParaRPr lang="en-US" dirty="0"/>
          </a:p>
          <a:p>
            <a:pPr lvl="1"/>
            <a:endParaRPr lang="en-US" dirty="0"/>
          </a:p>
        </p:txBody>
      </p:sp>
    </p:spTree>
    <p:extLst>
      <p:ext uri="{BB962C8B-B14F-4D97-AF65-F5344CB8AC3E}">
        <p14:creationId xmlns:p14="http://schemas.microsoft.com/office/powerpoint/2010/main" val="2251180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used to say: Laptops in Lecture</a:t>
            </a:r>
          </a:p>
        </p:txBody>
      </p:sp>
      <p:pic>
        <p:nvPicPr>
          <p:cNvPr id="6" name="Picture 5"/>
          <p:cNvPicPr>
            <a:picLocks noChangeAspect="1"/>
          </p:cNvPicPr>
          <p:nvPr/>
        </p:nvPicPr>
        <p:blipFill>
          <a:blip r:embed="rId2"/>
          <a:stretch>
            <a:fillRect/>
          </a:stretch>
        </p:blipFill>
        <p:spPr>
          <a:xfrm>
            <a:off x="4889500" y="864574"/>
            <a:ext cx="4254500" cy="4254500"/>
          </a:xfrm>
          <a:prstGeom prst="rect">
            <a:avLst/>
          </a:prstGeom>
        </p:spPr>
      </p:pic>
      <p:pic>
        <p:nvPicPr>
          <p:cNvPr id="3" name="Picture 2"/>
          <p:cNvPicPr>
            <a:picLocks noChangeAspect="1"/>
          </p:cNvPicPr>
          <p:nvPr/>
        </p:nvPicPr>
        <p:blipFill>
          <a:blip r:embed="rId3"/>
          <a:stretch>
            <a:fillRect/>
          </a:stretch>
        </p:blipFill>
        <p:spPr>
          <a:xfrm>
            <a:off x="152400" y="2800350"/>
            <a:ext cx="4607075" cy="1962150"/>
          </a:xfrm>
          <a:prstGeom prst="rect">
            <a:avLst/>
          </a:prstGeom>
        </p:spPr>
      </p:pic>
      <p:pic>
        <p:nvPicPr>
          <p:cNvPr id="4" name="Picture 3"/>
          <p:cNvPicPr>
            <a:picLocks noChangeAspect="1"/>
          </p:cNvPicPr>
          <p:nvPr/>
        </p:nvPicPr>
        <p:blipFill>
          <a:blip r:embed="rId4"/>
          <a:stretch>
            <a:fillRect/>
          </a:stretch>
        </p:blipFill>
        <p:spPr>
          <a:xfrm>
            <a:off x="457200" y="1657350"/>
            <a:ext cx="4013200" cy="762000"/>
          </a:xfrm>
          <a:prstGeom prst="rect">
            <a:avLst/>
          </a:prstGeom>
        </p:spPr>
      </p:pic>
    </p:spTree>
    <p:extLst>
      <p:ext uri="{BB962C8B-B14F-4D97-AF65-F5344CB8AC3E}">
        <p14:creationId xmlns:p14="http://schemas.microsoft.com/office/powerpoint/2010/main" val="3162191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Laptops in Lecture</a:t>
            </a:r>
          </a:p>
        </p:txBody>
      </p:sp>
      <p:sp>
        <p:nvSpPr>
          <p:cNvPr id="3" name="Content Placeholder 2"/>
          <p:cNvSpPr>
            <a:spLocks noGrp="1"/>
          </p:cNvSpPr>
          <p:nvPr>
            <p:ph idx="1"/>
          </p:nvPr>
        </p:nvSpPr>
        <p:spPr/>
        <p:txBody>
          <a:bodyPr/>
          <a:lstStyle/>
          <a:p>
            <a:pPr marL="0" indent="0">
              <a:buNone/>
            </a:pPr>
            <a:r>
              <a:rPr lang="en-US" dirty="0"/>
              <a:t>(starting next lecture)</a:t>
            </a:r>
          </a:p>
          <a:p>
            <a:endParaRPr lang="en-US" sz="1000" dirty="0"/>
          </a:p>
          <a:p>
            <a:r>
              <a:rPr lang="en-US" dirty="0"/>
              <a:t>I prefer if you don’t use laptops or phones in lecture.</a:t>
            </a:r>
          </a:p>
          <a:p>
            <a:r>
              <a:rPr lang="en-US" dirty="0"/>
              <a:t>If you really want to use a laptop, sit in the back.</a:t>
            </a:r>
          </a:p>
          <a:p>
            <a:r>
              <a:rPr lang="en-US" dirty="0"/>
              <a:t>(everyone else -- I encourage you to sit in the front so that we can have an interaction.)</a:t>
            </a:r>
          </a:p>
        </p:txBody>
      </p:sp>
    </p:spTree>
    <p:extLst>
      <p:ext uri="{BB962C8B-B14F-4D97-AF65-F5344CB8AC3E}">
        <p14:creationId xmlns:p14="http://schemas.microsoft.com/office/powerpoint/2010/main" val="59135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dirty="0"/>
              <a:t>Textbook</a:t>
            </a:r>
          </a:p>
        </p:txBody>
      </p:sp>
      <p:sp>
        <p:nvSpPr>
          <p:cNvPr id="8195" name="Rectangle 3"/>
          <p:cNvSpPr>
            <a:spLocks noGrp="1" noChangeArrowheads="1"/>
          </p:cNvSpPr>
          <p:nvPr>
            <p:ph idx="1"/>
          </p:nvPr>
        </p:nvSpPr>
        <p:spPr>
          <a:xfrm>
            <a:off x="2438400" y="1047750"/>
            <a:ext cx="4267200" cy="3394472"/>
          </a:xfrm>
        </p:spPr>
        <p:txBody>
          <a:bodyPr/>
          <a:lstStyle/>
          <a:p>
            <a:pPr eaLnBrk="1" hangingPunct="1">
              <a:lnSpc>
                <a:spcPct val="80000"/>
              </a:lnSpc>
            </a:pPr>
            <a:r>
              <a:rPr lang="en-US" sz="1600" dirty="0"/>
              <a:t>Not required, but for students who want to read more we recommend</a:t>
            </a:r>
          </a:p>
          <a:p>
            <a:pPr lvl="1" eaLnBrk="1" hangingPunct="1">
              <a:lnSpc>
                <a:spcPct val="80000"/>
              </a:lnSpc>
            </a:pPr>
            <a:endParaRPr lang="en-US" sz="800" dirty="0"/>
          </a:p>
          <a:p>
            <a:pPr lvl="1" eaLnBrk="1" hangingPunct="1">
              <a:lnSpc>
                <a:spcPct val="80000"/>
              </a:lnSpc>
            </a:pPr>
            <a:r>
              <a:rPr lang="en-US" sz="1400" dirty="0"/>
              <a:t>Russell &amp; </a:t>
            </a:r>
            <a:r>
              <a:rPr lang="en-US" sz="1400" dirty="0" err="1"/>
              <a:t>Norvig</a:t>
            </a:r>
            <a:r>
              <a:rPr lang="en-US" sz="1400" dirty="0"/>
              <a:t>, AI: A Modern Approach</a:t>
            </a:r>
          </a:p>
          <a:p>
            <a:pPr lvl="1" eaLnBrk="1" hangingPunct="1">
              <a:lnSpc>
                <a:spcPct val="80000"/>
              </a:lnSpc>
            </a:pPr>
            <a:endParaRPr lang="en-US" sz="1400" dirty="0"/>
          </a:p>
          <a:p>
            <a:pPr lvl="1" eaLnBrk="1" hangingPunct="1">
              <a:lnSpc>
                <a:spcPct val="80000"/>
              </a:lnSpc>
            </a:pPr>
            <a:endParaRPr lang="en-US" sz="1400" dirty="0"/>
          </a:p>
          <a:p>
            <a:pPr lvl="1" eaLnBrk="1" hangingPunct="1">
              <a:lnSpc>
                <a:spcPct val="80000"/>
              </a:lnSpc>
            </a:pPr>
            <a:endParaRPr lang="en-US" sz="1400" dirty="0"/>
          </a:p>
          <a:p>
            <a:pPr lvl="1" eaLnBrk="1" hangingPunct="1">
              <a:lnSpc>
                <a:spcPct val="80000"/>
              </a:lnSpc>
            </a:pPr>
            <a:endParaRPr lang="en-US" sz="1400" dirty="0"/>
          </a:p>
          <a:p>
            <a:pPr lvl="1" eaLnBrk="1" hangingPunct="1">
              <a:lnSpc>
                <a:spcPct val="80000"/>
              </a:lnSpc>
            </a:pPr>
            <a:endParaRPr lang="en-US" sz="1400" dirty="0"/>
          </a:p>
          <a:p>
            <a:pPr lvl="1" eaLnBrk="1" hangingPunct="1">
              <a:lnSpc>
                <a:spcPct val="80000"/>
              </a:lnSpc>
            </a:pPr>
            <a:endParaRPr lang="en-US" sz="1400" dirty="0"/>
          </a:p>
          <a:p>
            <a:pPr lvl="1" eaLnBrk="1" hangingPunct="1">
              <a:lnSpc>
                <a:spcPct val="80000"/>
              </a:lnSpc>
            </a:pPr>
            <a:endParaRPr lang="en-US" sz="1400" dirty="0"/>
          </a:p>
          <a:p>
            <a:pPr lvl="1" eaLnBrk="1" hangingPunct="1">
              <a:lnSpc>
                <a:spcPct val="80000"/>
              </a:lnSpc>
            </a:pPr>
            <a:endParaRPr lang="en-US" sz="1400" dirty="0"/>
          </a:p>
          <a:p>
            <a:pPr lvl="1" eaLnBrk="1" hangingPunct="1">
              <a:lnSpc>
                <a:spcPct val="80000"/>
              </a:lnSpc>
            </a:pPr>
            <a:endParaRPr lang="en-US" sz="1400" dirty="0"/>
          </a:p>
          <a:p>
            <a:pPr lvl="1" eaLnBrk="1" hangingPunct="1">
              <a:lnSpc>
                <a:spcPct val="80000"/>
              </a:lnSpc>
            </a:pPr>
            <a:endParaRPr lang="en-US" sz="1400" dirty="0"/>
          </a:p>
          <a:p>
            <a:pPr lvl="1" eaLnBrk="1" hangingPunct="1">
              <a:lnSpc>
                <a:spcPct val="80000"/>
              </a:lnSpc>
            </a:pPr>
            <a:endParaRPr lang="en-US" sz="1400" dirty="0"/>
          </a:p>
          <a:p>
            <a:pPr lvl="1" eaLnBrk="1" hangingPunct="1">
              <a:lnSpc>
                <a:spcPct val="80000"/>
              </a:lnSpc>
            </a:pPr>
            <a:endParaRPr lang="en-US" sz="1400" dirty="0"/>
          </a:p>
          <a:p>
            <a:pPr lvl="1" eaLnBrk="1" hangingPunct="1">
              <a:lnSpc>
                <a:spcPct val="80000"/>
              </a:lnSpc>
            </a:pPr>
            <a:r>
              <a:rPr lang="en-US" sz="1400" dirty="0"/>
              <a:t>Warning: Not a course textbook, so our presentation does not necessarily follow the presentation in the book.</a:t>
            </a:r>
          </a:p>
          <a:p>
            <a:pPr eaLnBrk="1" hangingPunct="1">
              <a:lnSpc>
                <a:spcPct val="80000"/>
              </a:lnSpc>
            </a:pPr>
            <a:endParaRPr lang="en-US" sz="1600" dirty="0"/>
          </a:p>
          <a:p>
            <a:pPr eaLnBrk="1" hangingPunct="1">
              <a:lnSpc>
                <a:spcPct val="80000"/>
              </a:lnSpc>
              <a:buFont typeface="Wingdings" pitchFamily="2" charset="2"/>
              <a:buNone/>
            </a:pPr>
            <a:endParaRPr lang="en-US" sz="1600" dirty="0"/>
          </a:p>
        </p:txBody>
      </p:sp>
      <p:pic>
        <p:nvPicPr>
          <p:cNvPr id="8196" name="Picture 9" descr="http://aima.cs.berkeley.edu/cover2.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41671" y="2190750"/>
            <a:ext cx="1460658" cy="1893599"/>
          </a:xfrm>
          <a:prstGeom prst="rect">
            <a:avLst/>
          </a:prstGeom>
          <a:noFill/>
          <a:ln w="9525">
            <a:noFill/>
            <a:miter lim="800000"/>
            <a:headEnd/>
            <a:tailEnd/>
          </a:ln>
        </p:spPr>
      </p:pic>
    </p:spTree>
    <p:extLst>
      <p:ext uri="{BB962C8B-B14F-4D97-AF65-F5344CB8AC3E}">
        <p14:creationId xmlns:p14="http://schemas.microsoft.com/office/powerpoint/2010/main" val="696472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 a great community</a:t>
            </a:r>
          </a:p>
        </p:txBody>
      </p:sp>
      <p:sp>
        <p:nvSpPr>
          <p:cNvPr id="3" name="Content Placeholder 2"/>
          <p:cNvSpPr>
            <a:spLocks noGrp="1"/>
          </p:cNvSpPr>
          <p:nvPr>
            <p:ph idx="1"/>
          </p:nvPr>
        </p:nvSpPr>
        <p:spPr>
          <a:xfrm>
            <a:off x="304800" y="1047750"/>
            <a:ext cx="8686800" cy="4095750"/>
          </a:xfrm>
        </p:spPr>
        <p:txBody>
          <a:bodyPr/>
          <a:lstStyle/>
          <a:p>
            <a:r>
              <a:rPr lang="en-US" dirty="0"/>
              <a:t>Help out your peers on piazza and in meetings!</a:t>
            </a:r>
          </a:p>
          <a:p>
            <a:r>
              <a:rPr lang="en-US" dirty="0"/>
              <a:t>Be mindful of the tone you use – be respectful and supportive, help everyone feel at home.</a:t>
            </a:r>
          </a:p>
          <a:p>
            <a:r>
              <a:rPr lang="en-US" dirty="0"/>
              <a:t>Watch out for implicit bias.</a:t>
            </a:r>
          </a:p>
          <a:p>
            <a:pPr lvl="1"/>
            <a:r>
              <a:rPr lang="en-US" sz="1800" dirty="0"/>
              <a:t>Someone’s gender, race, ethnicity, sexual orientation, etc. do NOT have anything to do with how awesome they will be in this class.</a:t>
            </a:r>
          </a:p>
          <a:p>
            <a:pPr lvl="1"/>
            <a:r>
              <a:rPr lang="en-US" sz="1800" dirty="0"/>
              <a:t>Having a  ton of programming experience will help some with projects, but does NOT give anyone an edge on how well they can understand the material and how highly they can score on the exams. </a:t>
            </a:r>
          </a:p>
          <a:p>
            <a:r>
              <a:rPr lang="en-US" sz="2100" dirty="0"/>
              <a:t>Please talk to me/Pieter if something we or the GSIs do makes you uncomfortable!</a:t>
            </a:r>
          </a:p>
          <a:p>
            <a:pPr lvl="1"/>
            <a:endParaRPr lang="en-US" sz="1800" dirty="0"/>
          </a:p>
        </p:txBody>
      </p:sp>
    </p:spTree>
    <p:extLst>
      <p:ext uri="{BB962C8B-B14F-4D97-AF65-F5344CB8AC3E}">
        <p14:creationId xmlns:p14="http://schemas.microsoft.com/office/powerpoint/2010/main" val="40334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4"/>
          <p:cNvSpPr>
            <a:spLocks noGrp="1" noChangeArrowheads="1"/>
          </p:cNvSpPr>
          <p:nvPr>
            <p:ph type="title"/>
          </p:nvPr>
        </p:nvSpPr>
        <p:spPr/>
        <p:txBody>
          <a:bodyPr rIns="99058"/>
          <a:lstStyle/>
          <a:p>
            <a:r>
              <a:rPr lang="en-US" dirty="0"/>
              <a:t>Important This Week</a:t>
            </a:r>
          </a:p>
        </p:txBody>
      </p:sp>
      <p:sp>
        <p:nvSpPr>
          <p:cNvPr id="26628" name="Rectangle 5"/>
          <p:cNvSpPr>
            <a:spLocks noGrp="1" noChangeArrowheads="1"/>
          </p:cNvSpPr>
          <p:nvPr>
            <p:ph idx="1"/>
          </p:nvPr>
        </p:nvSpPr>
        <p:spPr>
          <a:xfrm>
            <a:off x="76200" y="819150"/>
            <a:ext cx="9067800" cy="4324350"/>
          </a:xfrm>
        </p:spPr>
        <p:txBody>
          <a:bodyPr rIns="99058"/>
          <a:lstStyle/>
          <a:p>
            <a:pPr>
              <a:lnSpc>
                <a:spcPct val="90000"/>
              </a:lnSpc>
              <a:buClr>
                <a:srgbClr val="1212D2"/>
              </a:buClr>
              <a:buFont typeface="Arial" charset="0"/>
              <a:buChar char="•"/>
            </a:pPr>
            <a:r>
              <a:rPr lang="en-US" sz="1500" dirty="0">
                <a:solidFill>
                  <a:srgbClr val="1212D2"/>
                </a:solidFill>
              </a:rPr>
              <a:t>Important this week:</a:t>
            </a:r>
          </a:p>
          <a:p>
            <a:pPr marL="586964" lvl="1">
              <a:lnSpc>
                <a:spcPct val="90000"/>
              </a:lnSpc>
              <a:spcBef>
                <a:spcPts val="900"/>
              </a:spcBef>
              <a:buFont typeface="Arial" charset="0"/>
              <a:buChar char="•"/>
            </a:pPr>
            <a:r>
              <a:rPr lang="en-US" sz="1500" b="1" dirty="0"/>
              <a:t>Register</a:t>
            </a:r>
            <a:r>
              <a:rPr lang="en-US" sz="1500" dirty="0"/>
              <a:t> for the class on </a:t>
            </a:r>
            <a:r>
              <a:rPr lang="en-US" sz="1500" dirty="0" err="1"/>
              <a:t>gradescope</a:t>
            </a:r>
            <a:endParaRPr lang="en-US" sz="1500" dirty="0"/>
          </a:p>
          <a:p>
            <a:pPr marL="586964" lvl="1">
              <a:lnSpc>
                <a:spcPct val="90000"/>
              </a:lnSpc>
              <a:spcBef>
                <a:spcPts val="900"/>
              </a:spcBef>
              <a:buFont typeface="Arial" charset="0"/>
              <a:buChar char="•"/>
            </a:pPr>
            <a:r>
              <a:rPr lang="en-US" sz="1500" b="1" dirty="0"/>
              <a:t>Register</a:t>
            </a:r>
            <a:r>
              <a:rPr lang="en-US" sz="1500" dirty="0"/>
              <a:t> for the class on piazza --- our main resource for discussion and communication</a:t>
            </a:r>
          </a:p>
          <a:p>
            <a:pPr marL="586964" lvl="1">
              <a:lnSpc>
                <a:spcPct val="90000"/>
              </a:lnSpc>
              <a:spcBef>
                <a:spcPts val="900"/>
              </a:spcBef>
              <a:buFont typeface="Arial" charset="0"/>
              <a:buChar char="•"/>
            </a:pPr>
            <a:r>
              <a:rPr lang="en-US" sz="1500" b="1" dirty="0"/>
              <a:t>P0: Python tutorial</a:t>
            </a:r>
            <a:r>
              <a:rPr lang="en-US" sz="1500" dirty="0"/>
              <a:t> is out ; </a:t>
            </a:r>
            <a:r>
              <a:rPr lang="en-US" sz="1400" dirty="0"/>
              <a:t>due Monday 8/30 at 10:59pm; project party Friday 3-5pm in Soda 411</a:t>
            </a:r>
          </a:p>
          <a:p>
            <a:pPr marL="586964" lvl="1">
              <a:lnSpc>
                <a:spcPct val="90000"/>
              </a:lnSpc>
              <a:spcBef>
                <a:spcPts val="900"/>
              </a:spcBef>
              <a:buFont typeface="Arial" charset="0"/>
              <a:buChar char="•"/>
            </a:pPr>
            <a:r>
              <a:rPr lang="en-US" sz="1500" b="1" dirty="0"/>
              <a:t>Math self-diagnostic</a:t>
            </a:r>
            <a:r>
              <a:rPr lang="en-US" sz="1500" dirty="0"/>
              <a:t> is out --- important to check your preparedness for second half</a:t>
            </a:r>
          </a:p>
          <a:p>
            <a:pPr marL="586964" lvl="1">
              <a:lnSpc>
                <a:spcPct val="90000"/>
              </a:lnSpc>
              <a:spcBef>
                <a:spcPts val="900"/>
              </a:spcBef>
              <a:buFont typeface="Arial" charset="0"/>
              <a:buChar char="•"/>
            </a:pPr>
            <a:r>
              <a:rPr lang="en-US" sz="1500" b="1" dirty="0"/>
              <a:t>Mark exam dates in your calendars</a:t>
            </a:r>
          </a:p>
          <a:p>
            <a:pPr marL="586964" lvl="1">
              <a:lnSpc>
                <a:spcPct val="90000"/>
              </a:lnSpc>
              <a:buFont typeface="Arial" charset="0"/>
              <a:buChar char="•"/>
            </a:pPr>
            <a:endParaRPr lang="en-US" sz="900" dirty="0"/>
          </a:p>
          <a:p>
            <a:pPr>
              <a:lnSpc>
                <a:spcPct val="90000"/>
              </a:lnSpc>
              <a:buClr>
                <a:srgbClr val="1212D2"/>
              </a:buClr>
              <a:buFont typeface="Arial" charset="0"/>
              <a:buChar char="•"/>
            </a:pPr>
            <a:r>
              <a:rPr lang="en-US" sz="1500" dirty="0">
                <a:solidFill>
                  <a:srgbClr val="1212D2"/>
                </a:solidFill>
              </a:rPr>
              <a:t>Also important:</a:t>
            </a:r>
          </a:p>
          <a:p>
            <a:pPr marL="586964" lvl="1">
              <a:lnSpc>
                <a:spcPct val="90000"/>
              </a:lnSpc>
              <a:spcBef>
                <a:spcPts val="900"/>
              </a:spcBef>
              <a:buFont typeface="Arial" charset="0"/>
              <a:buChar char="•"/>
            </a:pPr>
            <a:r>
              <a:rPr lang="en-US" sz="1500" b="1" dirty="0"/>
              <a:t>Sections </a:t>
            </a:r>
            <a:r>
              <a:rPr lang="en-US" sz="1500" dirty="0"/>
              <a:t>start next week (exam prep will cover regular session material the first week)    </a:t>
            </a:r>
          </a:p>
          <a:p>
            <a:pPr marL="586964" lvl="1">
              <a:lnSpc>
                <a:spcPct val="90000"/>
              </a:lnSpc>
              <a:spcBef>
                <a:spcPts val="900"/>
              </a:spcBef>
              <a:buClrTx/>
              <a:buFont typeface="Arial" charset="0"/>
              <a:buChar char="•"/>
            </a:pPr>
            <a:r>
              <a:rPr lang="en-US" sz="1500" b="1" dirty="0"/>
              <a:t>If you are wait-listed,</a:t>
            </a:r>
            <a:r>
              <a:rPr lang="en-US" sz="1500" dirty="0"/>
              <a:t> you might or might not get in depending on how many students drop.</a:t>
            </a:r>
          </a:p>
          <a:p>
            <a:pPr marL="586964" lvl="1">
              <a:lnSpc>
                <a:spcPct val="90000"/>
              </a:lnSpc>
              <a:spcBef>
                <a:spcPts val="900"/>
              </a:spcBef>
              <a:buClrTx/>
              <a:buFont typeface="Arial" charset="0"/>
              <a:buChar char="•"/>
            </a:pPr>
            <a:r>
              <a:rPr lang="en-US" sz="1500" b="1" dirty="0"/>
              <a:t>Office Hours </a:t>
            </a:r>
            <a:r>
              <a:rPr lang="en-US" sz="1500" dirty="0"/>
              <a:t>start next week.</a:t>
            </a:r>
            <a:endParaRPr lang="en-US" sz="1200" dirty="0"/>
          </a:p>
        </p:txBody>
      </p:sp>
    </p:spTree>
    <p:extLst>
      <p:ext uri="{BB962C8B-B14F-4D97-AF65-F5344CB8AC3E}">
        <p14:creationId xmlns:p14="http://schemas.microsoft.com/office/powerpoint/2010/main" val="291095213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a:solidFill>
                  <a:schemeClr val="tx1"/>
                </a:solidFill>
              </a:rPr>
              <a:t>A (Short) History of AI</a:t>
            </a:r>
          </a:p>
        </p:txBody>
      </p:sp>
      <p:pic>
        <p:nvPicPr>
          <p:cNvPr id="6" name="Picture 1" descr="C:\Temp\ketrina\HistoryOfAI.png"/>
          <p:cNvPicPr>
            <a:picLocks noChangeAspect="1" noChangeArrowheads="1"/>
          </p:cNvPicPr>
          <p:nvPr/>
        </p:nvPicPr>
        <p:blipFill>
          <a:blip r:embed="rId3" cstate="print"/>
          <a:srcRect/>
          <a:stretch>
            <a:fillRect/>
          </a:stretch>
        </p:blipFill>
        <p:spPr bwMode="auto">
          <a:xfrm>
            <a:off x="3276600" y="1123949"/>
            <a:ext cx="2630808" cy="3657601"/>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dirty="0"/>
              <a:t>Website</a:t>
            </a:r>
          </a:p>
        </p:txBody>
      </p:sp>
      <p:sp>
        <p:nvSpPr>
          <p:cNvPr id="7" name="Content Placeholder 6"/>
          <p:cNvSpPr>
            <a:spLocks noGrp="1"/>
          </p:cNvSpPr>
          <p:nvPr>
            <p:ph idx="1"/>
          </p:nvPr>
        </p:nvSpPr>
        <p:spPr/>
        <p:txBody>
          <a:bodyPr/>
          <a:lstStyle/>
          <a:p>
            <a:r>
              <a:rPr lang="en-US" dirty="0"/>
              <a:t>Website </a:t>
            </a:r>
          </a:p>
          <a:p>
            <a:pPr lvl="1"/>
            <a:r>
              <a:rPr lang="en-US" dirty="0"/>
              <a:t>tentative schedule</a:t>
            </a:r>
          </a:p>
          <a:p>
            <a:pPr lvl="1"/>
            <a:r>
              <a:rPr lang="en-US" dirty="0"/>
              <a:t>lecture slides and notes</a:t>
            </a:r>
          </a:p>
          <a:p>
            <a:pPr lvl="1"/>
            <a:r>
              <a:rPr lang="en-US" dirty="0"/>
              <a:t>course policies, etc.</a:t>
            </a:r>
          </a:p>
          <a:p>
            <a:endParaRPr lang="en-US" dirty="0"/>
          </a:p>
          <a:p>
            <a:endParaRPr lang="en-US" dirty="0"/>
          </a:p>
          <a:p>
            <a:pPr lvl="1"/>
            <a:endParaRPr lang="en-US" dirty="0"/>
          </a:p>
          <a:p>
            <a:pPr lvl="1"/>
            <a:endParaRPr lang="en-US" dirty="0"/>
          </a:p>
        </p:txBody>
      </p:sp>
      <p:sp>
        <p:nvSpPr>
          <p:cNvPr id="5" name="Rectangle 4"/>
          <p:cNvSpPr/>
          <p:nvPr/>
        </p:nvSpPr>
        <p:spPr>
          <a:xfrm>
            <a:off x="533400" y="3324971"/>
            <a:ext cx="8229600" cy="369332"/>
          </a:xfrm>
          <a:prstGeom prst="rect">
            <a:avLst/>
          </a:prstGeom>
        </p:spPr>
        <p:txBody>
          <a:bodyPr wrap="square">
            <a:spAutoFit/>
          </a:bodyPr>
          <a:lstStyle/>
          <a:p>
            <a:r>
              <a:rPr lang="en-US" dirty="0">
                <a:latin typeface="Palatino"/>
                <a:cs typeface="Palatino"/>
                <a:hlinkClick r:id="rId3"/>
              </a:rPr>
              <a:t>https://inst.eecs.berkeley.edu/~cs188/fa21</a:t>
            </a:r>
            <a:r>
              <a:rPr lang="en-US" dirty="0">
                <a:latin typeface="Palatino"/>
                <a:cs typeface="Palatino"/>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BEE7B-8BE1-504E-82CE-3C8FDF44444F}"/>
              </a:ext>
            </a:extLst>
          </p:cNvPr>
          <p:cNvSpPr>
            <a:spLocks noGrp="1"/>
          </p:cNvSpPr>
          <p:nvPr>
            <p:ph type="title"/>
          </p:nvPr>
        </p:nvSpPr>
        <p:spPr/>
        <p:txBody>
          <a:bodyPr/>
          <a:lstStyle/>
          <a:p>
            <a:endParaRPr lang="en-US"/>
          </a:p>
        </p:txBody>
      </p:sp>
      <p:pic>
        <p:nvPicPr>
          <p:cNvPr id="4" name="Online Media 3" descr="y2mate.com - the_thinking_machine_artificial_intelligence_in_the_1960s_aygSMgK3BEM_360p">
            <a:hlinkClick r:id="" action="ppaction://media"/>
            <a:extLst>
              <a:ext uri="{FF2B5EF4-FFF2-40B4-BE49-F238E27FC236}">
                <a16:creationId xmlns:a16="http://schemas.microsoft.com/office/drawing/2014/main" id="{3E69A830-E40A-BA46-8AB7-2B71B2CC5C2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66800" y="-36788"/>
            <a:ext cx="6934200" cy="5200068"/>
          </a:xfrm>
        </p:spPr>
      </p:pic>
    </p:spTree>
    <p:extLst>
      <p:ext uri="{BB962C8B-B14F-4D97-AF65-F5344CB8AC3E}">
        <p14:creationId xmlns:p14="http://schemas.microsoft.com/office/powerpoint/2010/main" val="365775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3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a:solidFill>
                  <a:schemeClr val="tx1"/>
                </a:solidFill>
              </a:rPr>
              <a:t>A (Short) History of AI</a:t>
            </a:r>
          </a:p>
        </p:txBody>
      </p:sp>
      <p:sp>
        <p:nvSpPr>
          <p:cNvPr id="569347" name="Rectangle 3"/>
          <p:cNvSpPr>
            <a:spLocks noGrp="1" noChangeArrowheads="1"/>
          </p:cNvSpPr>
          <p:nvPr>
            <p:ph idx="1"/>
          </p:nvPr>
        </p:nvSpPr>
        <p:spPr>
          <a:xfrm>
            <a:off x="457200" y="1085850"/>
            <a:ext cx="4876800" cy="3771900"/>
          </a:xfrm>
        </p:spPr>
        <p:txBody>
          <a:bodyPr/>
          <a:lstStyle/>
          <a:p>
            <a:pPr eaLnBrk="1" hangingPunct="1">
              <a:lnSpc>
                <a:spcPct val="80000"/>
              </a:lnSpc>
            </a:pPr>
            <a:r>
              <a:rPr lang="en-US" sz="1400" dirty="0"/>
              <a:t>1940-1950: Early days</a:t>
            </a:r>
          </a:p>
          <a:p>
            <a:pPr lvl="1" eaLnBrk="1" hangingPunct="1">
              <a:lnSpc>
                <a:spcPct val="80000"/>
              </a:lnSpc>
            </a:pPr>
            <a:r>
              <a:rPr lang="en-US" sz="1200" dirty="0"/>
              <a:t>1943: McCulloch &amp; Pitts: Boolean circuit model of brain</a:t>
            </a:r>
          </a:p>
          <a:p>
            <a:pPr lvl="1" eaLnBrk="1" hangingPunct="1">
              <a:lnSpc>
                <a:spcPct val="80000"/>
              </a:lnSpc>
            </a:pPr>
            <a:r>
              <a:rPr lang="en-US" sz="1200" dirty="0"/>
              <a:t>1950: Turing's “Computing Machinery and Intelligence”</a:t>
            </a:r>
          </a:p>
          <a:p>
            <a:pPr lvl="1" eaLnBrk="1" hangingPunct="1">
              <a:lnSpc>
                <a:spcPct val="80000"/>
              </a:lnSpc>
            </a:pPr>
            <a:endParaRPr lang="en-US" sz="600" dirty="0"/>
          </a:p>
          <a:p>
            <a:pPr eaLnBrk="1" hangingPunct="1">
              <a:lnSpc>
                <a:spcPct val="80000"/>
              </a:lnSpc>
            </a:pPr>
            <a:r>
              <a:rPr lang="en-US" sz="1400" dirty="0"/>
              <a:t>1950—70: Excitement: Look, Ma, no hands!</a:t>
            </a:r>
          </a:p>
          <a:p>
            <a:pPr lvl="1" eaLnBrk="1" hangingPunct="1">
              <a:lnSpc>
                <a:spcPct val="80000"/>
              </a:lnSpc>
            </a:pPr>
            <a:r>
              <a:rPr lang="en-US" sz="1200" dirty="0"/>
              <a:t>1950s: Early AI programs, including Samuel's checkers program, Newell &amp; Simon's Logic Theorist, Gelernter's Geometry Engine</a:t>
            </a:r>
          </a:p>
          <a:p>
            <a:pPr lvl="1" eaLnBrk="1" hangingPunct="1">
              <a:lnSpc>
                <a:spcPct val="80000"/>
              </a:lnSpc>
            </a:pPr>
            <a:r>
              <a:rPr lang="en-US" sz="1200" dirty="0"/>
              <a:t>1956: Dartmouth meeting: “Artificial Intelligence” adopted</a:t>
            </a:r>
          </a:p>
          <a:p>
            <a:pPr lvl="1" eaLnBrk="1" hangingPunct="1">
              <a:lnSpc>
                <a:spcPct val="80000"/>
              </a:lnSpc>
            </a:pPr>
            <a:r>
              <a:rPr lang="en-US" sz="1200" dirty="0"/>
              <a:t>1965: Robinson's complete algorithm for logical reasoning</a:t>
            </a:r>
          </a:p>
          <a:p>
            <a:pPr lvl="1" eaLnBrk="1" hangingPunct="1">
              <a:lnSpc>
                <a:spcPct val="80000"/>
              </a:lnSpc>
            </a:pPr>
            <a:endParaRPr lang="en-US" sz="600" dirty="0"/>
          </a:p>
          <a:p>
            <a:pPr eaLnBrk="1" hangingPunct="1">
              <a:lnSpc>
                <a:spcPct val="80000"/>
              </a:lnSpc>
            </a:pPr>
            <a:r>
              <a:rPr lang="en-US" sz="1400" dirty="0"/>
              <a:t>1970—90: Knowledge-based approaches</a:t>
            </a:r>
          </a:p>
          <a:p>
            <a:pPr lvl="1" eaLnBrk="1" hangingPunct="1">
              <a:lnSpc>
                <a:spcPct val="80000"/>
              </a:lnSpc>
            </a:pPr>
            <a:r>
              <a:rPr lang="en-US" sz="1200" dirty="0"/>
              <a:t>1969—79: Early development of knowledge-based systems</a:t>
            </a:r>
          </a:p>
          <a:p>
            <a:pPr lvl="1" eaLnBrk="1" hangingPunct="1">
              <a:lnSpc>
                <a:spcPct val="80000"/>
              </a:lnSpc>
            </a:pPr>
            <a:r>
              <a:rPr lang="en-US" sz="1200" dirty="0"/>
              <a:t>1980—88: Expert systems industry booms</a:t>
            </a:r>
          </a:p>
          <a:p>
            <a:pPr lvl="1" eaLnBrk="1" hangingPunct="1">
              <a:lnSpc>
                <a:spcPct val="80000"/>
              </a:lnSpc>
            </a:pPr>
            <a:r>
              <a:rPr lang="en-US" sz="1200" dirty="0"/>
              <a:t>1988—93: Expert systems industry busts: “AI Winter”</a:t>
            </a:r>
          </a:p>
          <a:p>
            <a:pPr lvl="1" eaLnBrk="1" hangingPunct="1">
              <a:lnSpc>
                <a:spcPct val="80000"/>
              </a:lnSpc>
            </a:pPr>
            <a:endParaRPr lang="en-US" sz="600" dirty="0"/>
          </a:p>
          <a:p>
            <a:pPr eaLnBrk="1" hangingPunct="1">
              <a:lnSpc>
                <a:spcPct val="80000"/>
              </a:lnSpc>
            </a:pPr>
            <a:r>
              <a:rPr lang="en-US" sz="1400" dirty="0"/>
              <a:t>1990—: Statistical approaches</a:t>
            </a:r>
          </a:p>
          <a:p>
            <a:pPr lvl="1" eaLnBrk="1" hangingPunct="1">
              <a:lnSpc>
                <a:spcPct val="80000"/>
              </a:lnSpc>
            </a:pPr>
            <a:r>
              <a:rPr lang="en-US" sz="1200" dirty="0"/>
              <a:t>Resurgence of probability, focus on uncertainty</a:t>
            </a:r>
          </a:p>
          <a:p>
            <a:pPr lvl="1" eaLnBrk="1" hangingPunct="1">
              <a:lnSpc>
                <a:spcPct val="80000"/>
              </a:lnSpc>
            </a:pPr>
            <a:r>
              <a:rPr lang="en-US" sz="1200" dirty="0"/>
              <a:t>General increase in technical depth</a:t>
            </a:r>
          </a:p>
          <a:p>
            <a:pPr lvl="1" eaLnBrk="1" hangingPunct="1">
              <a:lnSpc>
                <a:spcPct val="80000"/>
              </a:lnSpc>
            </a:pPr>
            <a:r>
              <a:rPr lang="en-US" sz="1200" dirty="0"/>
              <a:t>Agents and learning systems… “AI Spring”?</a:t>
            </a:r>
          </a:p>
          <a:p>
            <a:pPr eaLnBrk="1" hangingPunct="1">
              <a:lnSpc>
                <a:spcPct val="80000"/>
              </a:lnSpc>
            </a:pPr>
            <a:endParaRPr lang="en-US" sz="1000" dirty="0"/>
          </a:p>
          <a:p>
            <a:pPr eaLnBrk="1" hangingPunct="1">
              <a:lnSpc>
                <a:spcPct val="80000"/>
              </a:lnSpc>
            </a:pPr>
            <a:r>
              <a:rPr lang="en-US" sz="1400" dirty="0"/>
              <a:t>2000—: Where are we now?     </a:t>
            </a:r>
          </a:p>
        </p:txBody>
      </p:sp>
      <p:pic>
        <p:nvPicPr>
          <p:cNvPr id="4" name="Picture 1" descr="C:\Temp\ketrina\HistoryOfAI.png"/>
          <p:cNvPicPr>
            <a:picLocks noChangeAspect="1" noChangeArrowheads="1"/>
          </p:cNvPicPr>
          <p:nvPr/>
        </p:nvPicPr>
        <p:blipFill>
          <a:blip r:embed="rId3" cstate="print"/>
          <a:srcRect/>
          <a:stretch>
            <a:fillRect/>
          </a:stretch>
        </p:blipFill>
        <p:spPr bwMode="auto">
          <a:xfrm>
            <a:off x="5598792" y="1047749"/>
            <a:ext cx="2630808" cy="36576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934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934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93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934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6934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6934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9347">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6934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69347">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69347">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69347">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9347">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69347">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69347">
                                            <p:txEl>
                                              <p:pRg st="16" end="1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69347">
                                            <p:txEl>
                                              <p:pRg st="17" end="1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69347">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dirty="0">
                <a:solidFill>
                  <a:schemeClr val="tx1"/>
                </a:solidFill>
              </a:rPr>
              <a:t>What Can AI Do?</a:t>
            </a:r>
          </a:p>
        </p:txBody>
      </p:sp>
      <p:sp>
        <p:nvSpPr>
          <p:cNvPr id="541699" name="Rectangle 3"/>
          <p:cNvSpPr>
            <a:spLocks noGrp="1" noChangeArrowheads="1"/>
          </p:cNvSpPr>
          <p:nvPr>
            <p:ph idx="1"/>
          </p:nvPr>
        </p:nvSpPr>
        <p:spPr>
          <a:xfrm>
            <a:off x="609600" y="895350"/>
            <a:ext cx="8534400" cy="3546873"/>
          </a:xfrm>
        </p:spPr>
        <p:txBody>
          <a:bodyPr/>
          <a:lstStyle/>
          <a:p>
            <a:pPr eaLnBrk="1" hangingPunct="1">
              <a:lnSpc>
                <a:spcPct val="80000"/>
              </a:lnSpc>
              <a:buFont typeface="Wingdings" pitchFamily="2" charset="2"/>
              <a:buNone/>
            </a:pPr>
            <a:r>
              <a:rPr lang="en-US" sz="1500" dirty="0">
                <a:solidFill>
                  <a:schemeClr val="tx1"/>
                </a:solidFill>
              </a:rPr>
              <a:t>Quiz: Which of the following can be done at present?</a:t>
            </a:r>
          </a:p>
          <a:p>
            <a:pPr eaLnBrk="1" hangingPunct="1">
              <a:lnSpc>
                <a:spcPct val="80000"/>
              </a:lnSpc>
            </a:pPr>
            <a:endParaRPr lang="en-US" sz="1500" dirty="0">
              <a:solidFill>
                <a:schemeClr val="tx1"/>
              </a:solidFill>
            </a:endParaRPr>
          </a:p>
          <a:p>
            <a:pPr eaLnBrk="1" hangingPunct="1">
              <a:lnSpc>
                <a:spcPct val="80000"/>
              </a:lnSpc>
            </a:pPr>
            <a:r>
              <a:rPr lang="en-US" sz="1500" dirty="0"/>
              <a:t>Play a decent game of Jeopardy?</a:t>
            </a:r>
          </a:p>
          <a:p>
            <a:pPr eaLnBrk="1" hangingPunct="1">
              <a:lnSpc>
                <a:spcPct val="80000"/>
              </a:lnSpc>
            </a:pPr>
            <a:r>
              <a:rPr lang="en-US" sz="1500" dirty="0"/>
              <a:t>Win against any human at chess?</a:t>
            </a:r>
          </a:p>
          <a:p>
            <a:pPr eaLnBrk="1" hangingPunct="1">
              <a:lnSpc>
                <a:spcPct val="80000"/>
              </a:lnSpc>
            </a:pPr>
            <a:r>
              <a:rPr lang="en-US" sz="1500" dirty="0"/>
              <a:t>Win against the best humans at Go?</a:t>
            </a:r>
          </a:p>
          <a:p>
            <a:pPr eaLnBrk="1" hangingPunct="1">
              <a:lnSpc>
                <a:spcPct val="80000"/>
              </a:lnSpc>
            </a:pPr>
            <a:r>
              <a:rPr lang="en-US" sz="1500" dirty="0"/>
              <a:t>Play a decent game of tennis?</a:t>
            </a:r>
          </a:p>
          <a:p>
            <a:pPr eaLnBrk="1" hangingPunct="1">
              <a:lnSpc>
                <a:spcPct val="80000"/>
              </a:lnSpc>
            </a:pPr>
            <a:r>
              <a:rPr lang="en-US" sz="1500" dirty="0"/>
              <a:t>Grab a particular cup and put it on a shelf?</a:t>
            </a:r>
          </a:p>
          <a:p>
            <a:pPr eaLnBrk="1" hangingPunct="1">
              <a:lnSpc>
                <a:spcPct val="80000"/>
              </a:lnSpc>
            </a:pPr>
            <a:r>
              <a:rPr lang="en-US" sz="1500" dirty="0"/>
              <a:t>Unload any dishwasher in any home?</a:t>
            </a:r>
          </a:p>
          <a:p>
            <a:pPr eaLnBrk="1" hangingPunct="1">
              <a:lnSpc>
                <a:spcPct val="80000"/>
              </a:lnSpc>
            </a:pPr>
            <a:r>
              <a:rPr lang="en-US" sz="1500" dirty="0"/>
              <a:t>Drive safely along the highway?</a:t>
            </a:r>
          </a:p>
          <a:p>
            <a:pPr eaLnBrk="1" hangingPunct="1">
              <a:lnSpc>
                <a:spcPct val="80000"/>
              </a:lnSpc>
            </a:pPr>
            <a:r>
              <a:rPr lang="en-US" sz="1500" dirty="0"/>
              <a:t>Drive safely along Telegraph Avenue?</a:t>
            </a:r>
          </a:p>
          <a:p>
            <a:pPr eaLnBrk="1" hangingPunct="1">
              <a:lnSpc>
                <a:spcPct val="80000"/>
              </a:lnSpc>
            </a:pPr>
            <a:r>
              <a:rPr lang="en-US" sz="1500" dirty="0"/>
              <a:t>Buy a week's worth of groceries on the web?</a:t>
            </a:r>
          </a:p>
          <a:p>
            <a:pPr eaLnBrk="1" hangingPunct="1">
              <a:lnSpc>
                <a:spcPct val="80000"/>
              </a:lnSpc>
            </a:pPr>
            <a:r>
              <a:rPr lang="en-US" sz="1500" dirty="0"/>
              <a:t>Buy a week's worth of groceries at Berkeley Bowl?</a:t>
            </a:r>
          </a:p>
          <a:p>
            <a:pPr eaLnBrk="1" hangingPunct="1">
              <a:lnSpc>
                <a:spcPct val="80000"/>
              </a:lnSpc>
            </a:pPr>
            <a:r>
              <a:rPr lang="en-US" sz="1500" dirty="0"/>
              <a:t>Discover and prove a new mathematical theorem?</a:t>
            </a:r>
          </a:p>
          <a:p>
            <a:pPr eaLnBrk="1" hangingPunct="1">
              <a:lnSpc>
                <a:spcPct val="80000"/>
              </a:lnSpc>
            </a:pPr>
            <a:r>
              <a:rPr lang="en-US" sz="1500" dirty="0"/>
              <a:t>Perform a surgical operation?</a:t>
            </a:r>
          </a:p>
          <a:p>
            <a:pPr eaLnBrk="1" hangingPunct="1">
              <a:lnSpc>
                <a:spcPct val="80000"/>
              </a:lnSpc>
            </a:pPr>
            <a:r>
              <a:rPr lang="en-US" sz="1500" dirty="0"/>
              <a:t>Unload a know dishwasher in collaboration with a person?</a:t>
            </a:r>
          </a:p>
          <a:p>
            <a:pPr eaLnBrk="1" hangingPunct="1">
              <a:lnSpc>
                <a:spcPct val="80000"/>
              </a:lnSpc>
            </a:pPr>
            <a:r>
              <a:rPr lang="en-US" sz="1500" dirty="0"/>
              <a:t>Translate spoken Chinese into spoken English in real time?</a:t>
            </a:r>
          </a:p>
          <a:p>
            <a:pPr eaLnBrk="1" hangingPunct="1">
              <a:lnSpc>
                <a:spcPct val="80000"/>
              </a:lnSpc>
            </a:pPr>
            <a:r>
              <a:rPr lang="en-US" sz="1500" dirty="0"/>
              <a:t>Write an intentionally funny story?</a:t>
            </a:r>
          </a:p>
        </p:txBody>
      </p:sp>
      <p:sp>
        <p:nvSpPr>
          <p:cNvPr id="541700" name="Freeform 4"/>
          <p:cNvSpPr>
            <a:spLocks/>
          </p:cNvSpPr>
          <p:nvPr/>
        </p:nvSpPr>
        <p:spPr bwMode="auto">
          <a:xfrm>
            <a:off x="609600" y="140970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9" name="Freeform 13"/>
          <p:cNvSpPr>
            <a:spLocks/>
          </p:cNvSpPr>
          <p:nvPr/>
        </p:nvSpPr>
        <p:spPr bwMode="auto">
          <a:xfrm>
            <a:off x="609600" y="2552700"/>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grpSp>
        <p:nvGrpSpPr>
          <p:cNvPr id="4" name="Group 20"/>
          <p:cNvGrpSpPr>
            <a:grpSpLocks/>
          </p:cNvGrpSpPr>
          <p:nvPr/>
        </p:nvGrpSpPr>
        <p:grpSpPr bwMode="auto">
          <a:xfrm>
            <a:off x="609600" y="2800350"/>
            <a:ext cx="228600" cy="171450"/>
            <a:chOff x="4896" y="2256"/>
            <a:chExt cx="432" cy="816"/>
          </a:xfrm>
        </p:grpSpPr>
        <p:sp>
          <p:nvSpPr>
            <p:cNvPr id="15376" name="Freeform 21"/>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chemeClr val="accent2"/>
            </a:solidFill>
            <a:ln w="9525">
              <a:solidFill>
                <a:schemeClr val="tx1"/>
              </a:solidFill>
              <a:round/>
              <a:headEnd/>
              <a:tailEnd/>
            </a:ln>
          </p:spPr>
          <p:txBody>
            <a:bodyPr/>
            <a:lstStyle/>
            <a:p>
              <a:endParaRPr lang="en-US"/>
            </a:p>
          </p:txBody>
        </p:sp>
        <p:sp>
          <p:nvSpPr>
            <p:cNvPr id="15377" name="Freeform 22"/>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chemeClr val="accent2"/>
            </a:solidFill>
            <a:ln w="9525">
              <a:solidFill>
                <a:schemeClr val="tx1"/>
              </a:solidFill>
              <a:round/>
              <a:headEnd/>
              <a:tailEnd/>
            </a:ln>
          </p:spPr>
          <p:txBody>
            <a:bodyPr/>
            <a:lstStyle/>
            <a:p>
              <a:endParaRPr lang="en-US"/>
            </a:p>
          </p:txBody>
        </p:sp>
      </p:grpSp>
      <p:pic>
        <p:nvPicPr>
          <p:cNvPr id="2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93833" y="1581150"/>
            <a:ext cx="3069167" cy="2209800"/>
          </a:xfrm>
          <a:prstGeom prst="rect">
            <a:avLst/>
          </a:prstGeom>
          <a:noFill/>
          <a:ln w="9525">
            <a:noFill/>
            <a:miter lim="800000"/>
            <a:headEnd/>
            <a:tailEnd/>
          </a:ln>
          <a:effectLst/>
        </p:spPr>
      </p:pic>
      <p:sp>
        <p:nvSpPr>
          <p:cNvPr id="24" name="Freeform 4"/>
          <p:cNvSpPr>
            <a:spLocks/>
          </p:cNvSpPr>
          <p:nvPr/>
        </p:nvSpPr>
        <p:spPr bwMode="auto">
          <a:xfrm>
            <a:off x="609600" y="163830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25" name="Freeform 4"/>
          <p:cNvSpPr>
            <a:spLocks/>
          </p:cNvSpPr>
          <p:nvPr/>
        </p:nvSpPr>
        <p:spPr bwMode="auto">
          <a:xfrm>
            <a:off x="609600" y="186690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26" name="Freeform 4"/>
          <p:cNvSpPr>
            <a:spLocks/>
          </p:cNvSpPr>
          <p:nvPr/>
        </p:nvSpPr>
        <p:spPr bwMode="auto">
          <a:xfrm>
            <a:off x="609600" y="209550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27" name="Freeform 4"/>
          <p:cNvSpPr>
            <a:spLocks/>
          </p:cNvSpPr>
          <p:nvPr/>
        </p:nvSpPr>
        <p:spPr bwMode="auto">
          <a:xfrm>
            <a:off x="609600" y="232410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28" name="Freeform 13"/>
          <p:cNvSpPr>
            <a:spLocks/>
          </p:cNvSpPr>
          <p:nvPr/>
        </p:nvSpPr>
        <p:spPr bwMode="auto">
          <a:xfrm>
            <a:off x="609600" y="3009900"/>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sp>
        <p:nvSpPr>
          <p:cNvPr id="29" name="Freeform 4"/>
          <p:cNvSpPr>
            <a:spLocks/>
          </p:cNvSpPr>
          <p:nvPr/>
        </p:nvSpPr>
        <p:spPr bwMode="auto">
          <a:xfrm>
            <a:off x="609600" y="32575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30" name="Freeform 13"/>
          <p:cNvSpPr>
            <a:spLocks/>
          </p:cNvSpPr>
          <p:nvPr/>
        </p:nvSpPr>
        <p:spPr bwMode="auto">
          <a:xfrm>
            <a:off x="609600" y="3486150"/>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grpSp>
        <p:nvGrpSpPr>
          <p:cNvPr id="31" name="Group 20"/>
          <p:cNvGrpSpPr>
            <a:grpSpLocks/>
          </p:cNvGrpSpPr>
          <p:nvPr/>
        </p:nvGrpSpPr>
        <p:grpSpPr bwMode="auto">
          <a:xfrm>
            <a:off x="609600" y="3714750"/>
            <a:ext cx="228600" cy="171450"/>
            <a:chOff x="4896" y="2256"/>
            <a:chExt cx="432" cy="816"/>
          </a:xfrm>
        </p:grpSpPr>
        <p:sp>
          <p:nvSpPr>
            <p:cNvPr id="32" name="Freeform 21"/>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chemeClr val="accent2"/>
            </a:solidFill>
            <a:ln w="9525">
              <a:solidFill>
                <a:schemeClr val="tx1"/>
              </a:solidFill>
              <a:round/>
              <a:headEnd/>
              <a:tailEnd/>
            </a:ln>
          </p:spPr>
          <p:txBody>
            <a:bodyPr/>
            <a:lstStyle/>
            <a:p>
              <a:endParaRPr lang="en-US"/>
            </a:p>
          </p:txBody>
        </p:sp>
        <p:sp>
          <p:nvSpPr>
            <p:cNvPr id="33" name="Freeform 22"/>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chemeClr val="accent2"/>
            </a:solidFill>
            <a:ln w="9525">
              <a:solidFill>
                <a:schemeClr val="tx1"/>
              </a:solidFill>
              <a:round/>
              <a:headEnd/>
              <a:tailEnd/>
            </a:ln>
          </p:spPr>
          <p:txBody>
            <a:bodyPr/>
            <a:lstStyle/>
            <a:p>
              <a:endParaRPr lang="en-US"/>
            </a:p>
          </p:txBody>
        </p:sp>
      </p:grpSp>
      <p:sp>
        <p:nvSpPr>
          <p:cNvPr id="37" name="Freeform 13"/>
          <p:cNvSpPr>
            <a:spLocks/>
          </p:cNvSpPr>
          <p:nvPr/>
        </p:nvSpPr>
        <p:spPr bwMode="auto">
          <a:xfrm>
            <a:off x="609600" y="3924300"/>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sp>
        <p:nvSpPr>
          <p:cNvPr id="40" name="Freeform 13"/>
          <p:cNvSpPr>
            <a:spLocks/>
          </p:cNvSpPr>
          <p:nvPr/>
        </p:nvSpPr>
        <p:spPr bwMode="auto">
          <a:xfrm>
            <a:off x="609600" y="4152900"/>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sp>
        <p:nvSpPr>
          <p:cNvPr id="41" name="Freeform 4"/>
          <p:cNvSpPr>
            <a:spLocks/>
          </p:cNvSpPr>
          <p:nvPr/>
        </p:nvSpPr>
        <p:spPr bwMode="auto">
          <a:xfrm>
            <a:off x="609600" y="438150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42" name="Freeform 13"/>
          <p:cNvSpPr>
            <a:spLocks/>
          </p:cNvSpPr>
          <p:nvPr/>
        </p:nvSpPr>
        <p:spPr bwMode="auto">
          <a:xfrm>
            <a:off x="609600" y="4610100"/>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spTree>
    <p:extLst>
      <p:ext uri="{BB962C8B-B14F-4D97-AF65-F5344CB8AC3E}">
        <p14:creationId xmlns:p14="http://schemas.microsoft.com/office/powerpoint/2010/main" val="55587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16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169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17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16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169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1699">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41699">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41699">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4170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41699">
                                            <p:txEl>
                                              <p:pRg st="8" end="8"/>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41699">
                                            <p:txEl>
                                              <p:pRg st="9" end="9"/>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41699">
                                            <p:txEl>
                                              <p:pRg st="10" end="1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41699">
                                            <p:txEl>
                                              <p:pRg st="11" end="11"/>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41699">
                                            <p:txEl>
                                              <p:pRg st="12" end="12"/>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541699">
                                            <p:txEl>
                                              <p:pRg st="13" end="13"/>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541699">
                                            <p:txEl>
                                              <p:pRg st="14" end="14"/>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0"/>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541699">
                                            <p:txEl>
                                              <p:pRg st="15" end="15"/>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1"/>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541699">
                                            <p:txEl>
                                              <p:pRg st="16" end="16"/>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699" grpId="0" build="p"/>
      <p:bldP spid="541700" grpId="0" animBg="1"/>
      <p:bldP spid="541709" grpId="0" animBg="1"/>
      <p:bldP spid="24" grpId="0" animBg="1"/>
      <p:bldP spid="25" grpId="0" animBg="1"/>
      <p:bldP spid="26" grpId="0" animBg="1"/>
      <p:bldP spid="27" grpId="0" animBg="1"/>
      <p:bldP spid="28" grpId="0" animBg="1"/>
      <p:bldP spid="29" grpId="0" animBg="1"/>
      <p:bldP spid="30" grpId="0" animBg="1"/>
      <p:bldP spid="37" grpId="0" animBg="1"/>
      <p:bldP spid="40" grpId="0" animBg="1"/>
      <p:bldP spid="41" grpId="0" animBg="1"/>
      <p:bldP spid="4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solidFill>
                  <a:schemeClr val="tx1"/>
                </a:solidFill>
              </a:rPr>
              <a:t>Unintentionally Funny Stories</a:t>
            </a:r>
          </a:p>
        </p:txBody>
      </p:sp>
      <p:sp>
        <p:nvSpPr>
          <p:cNvPr id="571395" name="Rectangle 3"/>
          <p:cNvSpPr>
            <a:spLocks noGrp="1" noChangeArrowheads="1"/>
          </p:cNvSpPr>
          <p:nvPr>
            <p:ph idx="1"/>
          </p:nvPr>
        </p:nvSpPr>
        <p:spPr>
          <a:xfrm>
            <a:off x="152400" y="1082277"/>
            <a:ext cx="8610600" cy="3546873"/>
          </a:xfrm>
        </p:spPr>
        <p:txBody>
          <a:bodyPr/>
          <a:lstStyle/>
          <a:p>
            <a:pPr eaLnBrk="1" hangingPunct="1">
              <a:lnSpc>
                <a:spcPct val="80000"/>
              </a:lnSpc>
            </a:pPr>
            <a:r>
              <a:rPr lang="en-US" sz="2000" dirty="0"/>
              <a:t>One day Joe Bear was hungry.  He asked his friend</a:t>
            </a:r>
          </a:p>
          <a:p>
            <a:pPr eaLnBrk="1" hangingPunct="1">
              <a:lnSpc>
                <a:spcPct val="80000"/>
              </a:lnSpc>
              <a:spcBef>
                <a:spcPts val="0"/>
              </a:spcBef>
              <a:buNone/>
            </a:pPr>
            <a:r>
              <a:rPr lang="en-US" sz="2000" dirty="0"/>
              <a:t>	Irving Bird where some honey was.  Irving told him</a:t>
            </a:r>
          </a:p>
          <a:p>
            <a:pPr eaLnBrk="1" hangingPunct="1">
              <a:lnSpc>
                <a:spcPct val="80000"/>
              </a:lnSpc>
              <a:spcBef>
                <a:spcPts val="0"/>
              </a:spcBef>
              <a:buNone/>
            </a:pPr>
            <a:r>
              <a:rPr lang="en-US" sz="2000" dirty="0"/>
              <a:t>	there was a beehive in the oak tree.  Joe walked to</a:t>
            </a:r>
          </a:p>
          <a:p>
            <a:pPr eaLnBrk="1" hangingPunct="1">
              <a:lnSpc>
                <a:spcPct val="80000"/>
              </a:lnSpc>
              <a:spcBef>
                <a:spcPts val="0"/>
              </a:spcBef>
              <a:buNone/>
            </a:pPr>
            <a:r>
              <a:rPr lang="en-US" sz="2000" dirty="0"/>
              <a:t>	the oak tree.  He ate the beehive.  The End.</a:t>
            </a:r>
          </a:p>
          <a:p>
            <a:pPr eaLnBrk="1" hangingPunct="1">
              <a:lnSpc>
                <a:spcPct val="80000"/>
              </a:lnSpc>
            </a:pPr>
            <a:endParaRPr lang="en-US" sz="1400" dirty="0"/>
          </a:p>
          <a:p>
            <a:pPr eaLnBrk="1" hangingPunct="1">
              <a:lnSpc>
                <a:spcPct val="80000"/>
              </a:lnSpc>
            </a:pPr>
            <a:r>
              <a:rPr lang="en-US" sz="2000" dirty="0"/>
              <a:t>Henry Squirrel was thirsty.  He walked over to the</a:t>
            </a:r>
          </a:p>
          <a:p>
            <a:pPr eaLnBrk="1" hangingPunct="1">
              <a:lnSpc>
                <a:spcPct val="80000"/>
              </a:lnSpc>
              <a:spcBef>
                <a:spcPts val="0"/>
              </a:spcBef>
              <a:buNone/>
            </a:pPr>
            <a:r>
              <a:rPr lang="en-US" sz="2000" dirty="0"/>
              <a:t>	river bank where his good friend Bill Bird was sitting.</a:t>
            </a:r>
          </a:p>
          <a:p>
            <a:pPr eaLnBrk="1" hangingPunct="1">
              <a:lnSpc>
                <a:spcPct val="80000"/>
              </a:lnSpc>
              <a:spcBef>
                <a:spcPts val="0"/>
              </a:spcBef>
              <a:buNone/>
            </a:pPr>
            <a:r>
              <a:rPr lang="en-US" sz="2000" dirty="0"/>
              <a:t>	Henry	slipped and fell in the river.  Gravity drowned.</a:t>
            </a:r>
          </a:p>
          <a:p>
            <a:pPr eaLnBrk="1" hangingPunct="1">
              <a:lnSpc>
                <a:spcPct val="80000"/>
              </a:lnSpc>
              <a:spcBef>
                <a:spcPts val="0"/>
              </a:spcBef>
              <a:buNone/>
            </a:pPr>
            <a:r>
              <a:rPr lang="en-US" sz="2000" dirty="0"/>
              <a:t>	The End.</a:t>
            </a:r>
          </a:p>
          <a:p>
            <a:pPr eaLnBrk="1" hangingPunct="1">
              <a:lnSpc>
                <a:spcPct val="80000"/>
              </a:lnSpc>
            </a:pPr>
            <a:endParaRPr lang="en-US" sz="1400" dirty="0"/>
          </a:p>
          <a:p>
            <a:pPr eaLnBrk="1" hangingPunct="1">
              <a:lnSpc>
                <a:spcPct val="80000"/>
              </a:lnSpc>
            </a:pPr>
            <a:r>
              <a:rPr lang="en-US" sz="2000" dirty="0"/>
              <a:t>Once upon a time there was a dishonest fox and a vain crow.  One day the crow was sitting in his tree, holding a piece of cheese in his mouth.  He noticed that he was holding the piece of cheese.  He became hungry, and swallowed the cheese.  The fox walked over to the crow.  The End.</a:t>
            </a:r>
          </a:p>
        </p:txBody>
      </p:sp>
      <p:sp>
        <p:nvSpPr>
          <p:cNvPr id="16388" name="Text Box 4"/>
          <p:cNvSpPr txBox="1">
            <a:spLocks noChangeArrowheads="1"/>
          </p:cNvSpPr>
          <p:nvPr/>
        </p:nvSpPr>
        <p:spPr bwMode="auto">
          <a:xfrm>
            <a:off x="4572000" y="4781550"/>
            <a:ext cx="4552950" cy="315469"/>
          </a:xfrm>
          <a:prstGeom prst="rect">
            <a:avLst/>
          </a:prstGeom>
          <a:noFill/>
          <a:ln w="9525">
            <a:noFill/>
            <a:miter lim="800000"/>
            <a:headEnd/>
            <a:tailEnd/>
          </a:ln>
        </p:spPr>
        <p:txBody>
          <a:bodyPr wrap="square" lIns="68579" tIns="34289" rIns="68579" bIns="34289">
            <a:spAutoFit/>
          </a:bodyPr>
          <a:lstStyle/>
          <a:p>
            <a:pPr algn="r">
              <a:spcBef>
                <a:spcPct val="50000"/>
              </a:spcBef>
            </a:pPr>
            <a:r>
              <a:rPr lang="en-US" sz="1600" dirty="0"/>
              <a:t>[Shank, Tale-Spin System, 1984]</a:t>
            </a:r>
          </a:p>
        </p:txBody>
      </p:sp>
      <p:pic>
        <p:nvPicPr>
          <p:cNvPr id="2867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53200" y="895350"/>
            <a:ext cx="2574891" cy="1905000"/>
          </a:xfrm>
          <a:prstGeom prst="rect">
            <a:avLst/>
          </a:prstGeom>
          <a:noFill/>
          <a:ln w="9525">
            <a:noFill/>
            <a:miter lim="800000"/>
            <a:headEnd/>
            <a:tailEnd/>
          </a:ln>
          <a:effectLst/>
        </p:spPr>
      </p:pic>
      <p:pic>
        <p:nvPicPr>
          <p:cNvPr id="29698" name="Picture 2" descr="http://pleated-jeans.com/wp-content/uploads/2011/10/11529934470.png"/>
          <p:cNvPicPr>
            <a:picLocks noChangeAspect="1" noChangeArrowheads="1"/>
          </p:cNvPicPr>
          <p:nvPr/>
        </p:nvPicPr>
        <p:blipFill>
          <a:blip r:embed="rId4" cstate="print"/>
          <a:srcRect/>
          <a:stretch>
            <a:fillRect/>
          </a:stretch>
        </p:blipFill>
        <p:spPr bwMode="auto">
          <a:xfrm>
            <a:off x="3181350" y="1047750"/>
            <a:ext cx="2381250" cy="3571875"/>
          </a:xfrm>
          <a:prstGeom prst="rect">
            <a:avLst/>
          </a:prstGeom>
          <a:noFill/>
        </p:spPr>
      </p:pic>
      <p:pic>
        <p:nvPicPr>
          <p:cNvPr id="8" name="Picture 2" descr="http://pleated-jeans.com/wp-content/uploads/2011/10/11529934470.png"/>
          <p:cNvPicPr>
            <a:picLocks noChangeAspect="1" noChangeArrowheads="1"/>
          </p:cNvPicPr>
          <p:nvPr/>
        </p:nvPicPr>
        <p:blipFill>
          <a:blip r:embed="rId5" cstate="print">
            <a:lum bright="2000"/>
            <a:extLst>
              <a:ext uri="{28A0092B-C50C-407E-A947-70E740481C1C}">
                <a14:useLocalDpi xmlns:a14="http://schemas.microsoft.com/office/drawing/2010/main"/>
              </a:ext>
            </a:extLst>
          </a:blip>
          <a:srcRect/>
          <a:stretch>
            <a:fillRect/>
          </a:stretch>
        </p:blipFill>
        <p:spPr bwMode="auto">
          <a:xfrm>
            <a:off x="3181350" y="1581150"/>
            <a:ext cx="2381250" cy="533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139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139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7139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7139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67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7139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7139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7139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7139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71395">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69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5800" y="-22292"/>
            <a:ext cx="7924800" cy="5178689"/>
          </a:xfrm>
          <a:prstGeom prst="rect">
            <a:avLst/>
          </a:prstGeom>
        </p:spPr>
      </p:pic>
    </p:spTree>
    <p:extLst>
      <p:ext uri="{BB962C8B-B14F-4D97-AF65-F5344CB8AC3E}">
        <p14:creationId xmlns:p14="http://schemas.microsoft.com/office/powerpoint/2010/main" val="345653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descr="C:\Users\Dan\AppData\Local\Microsoft\Windows\Temporary Internet Files\Content.IE5\HW4TW2W6\DeepBlue.png"/>
          <p:cNvPicPr>
            <a:picLocks noChangeAspect="1" noChangeArrowheads="1"/>
          </p:cNvPicPr>
          <p:nvPr/>
        </p:nvPicPr>
        <p:blipFill>
          <a:blip r:embed="rId3" cstate="print">
            <a:extLst>
              <a:ext uri="{28A0092B-C50C-407E-A947-70E740481C1C}">
                <a14:useLocalDpi xmlns:a14="http://schemas.microsoft.com/office/drawing/2010/main"/>
              </a:ext>
            </a:extLst>
          </a:blip>
          <a:srcRect l="18243" r="18919"/>
          <a:stretch>
            <a:fillRect/>
          </a:stretch>
        </p:blipFill>
        <p:spPr bwMode="auto">
          <a:xfrm>
            <a:off x="6629400" y="1352550"/>
            <a:ext cx="2362200" cy="2819400"/>
          </a:xfrm>
          <a:prstGeom prst="rect">
            <a:avLst/>
          </a:prstGeom>
          <a:noFill/>
        </p:spPr>
      </p:pic>
      <p:sp>
        <p:nvSpPr>
          <p:cNvPr id="20482" name="Rectangle 2"/>
          <p:cNvSpPr>
            <a:spLocks noGrp="1" noChangeArrowheads="1"/>
          </p:cNvSpPr>
          <p:nvPr>
            <p:ph type="title"/>
          </p:nvPr>
        </p:nvSpPr>
        <p:spPr/>
        <p:txBody>
          <a:bodyPr/>
          <a:lstStyle/>
          <a:p>
            <a:pPr eaLnBrk="1" hangingPunct="1"/>
            <a:r>
              <a:rPr lang="en-US" dirty="0"/>
              <a:t>Game Agents</a:t>
            </a:r>
          </a:p>
        </p:txBody>
      </p:sp>
      <p:sp>
        <p:nvSpPr>
          <p:cNvPr id="551939" name="Rectangle 3"/>
          <p:cNvSpPr>
            <a:spLocks noGrp="1" noChangeArrowheads="1"/>
          </p:cNvSpPr>
          <p:nvPr>
            <p:ph idx="1"/>
          </p:nvPr>
        </p:nvSpPr>
        <p:spPr>
          <a:xfrm>
            <a:off x="304800" y="971550"/>
            <a:ext cx="8534400" cy="3546873"/>
          </a:xfrm>
        </p:spPr>
        <p:txBody>
          <a:bodyPr/>
          <a:lstStyle/>
          <a:p>
            <a:pPr eaLnBrk="1" hangingPunct="1">
              <a:lnSpc>
                <a:spcPct val="80000"/>
              </a:lnSpc>
            </a:pPr>
            <a:r>
              <a:rPr lang="en-US" sz="1500" dirty="0"/>
              <a:t>Classic Moment: May, '97: Deep Blue vs. Kasparov</a:t>
            </a:r>
          </a:p>
          <a:p>
            <a:pPr lvl="1" eaLnBrk="1" hangingPunct="1">
              <a:lnSpc>
                <a:spcPct val="80000"/>
              </a:lnSpc>
            </a:pPr>
            <a:r>
              <a:rPr lang="en-US" sz="1400" dirty="0"/>
              <a:t>First match won against world champion</a:t>
            </a:r>
          </a:p>
          <a:p>
            <a:pPr lvl="1" eaLnBrk="1" hangingPunct="1">
              <a:lnSpc>
                <a:spcPct val="80000"/>
              </a:lnSpc>
            </a:pPr>
            <a:r>
              <a:rPr lang="en-US" sz="1400" dirty="0"/>
              <a:t>“Intelligent creative” play</a:t>
            </a:r>
          </a:p>
          <a:p>
            <a:pPr lvl="1" eaLnBrk="1" hangingPunct="1">
              <a:lnSpc>
                <a:spcPct val="80000"/>
              </a:lnSpc>
            </a:pPr>
            <a:r>
              <a:rPr lang="en-US" sz="1400" dirty="0"/>
              <a:t>200 million board positions per second</a:t>
            </a:r>
          </a:p>
          <a:p>
            <a:pPr lvl="1" eaLnBrk="1" hangingPunct="1">
              <a:lnSpc>
                <a:spcPct val="80000"/>
              </a:lnSpc>
            </a:pPr>
            <a:r>
              <a:rPr lang="en-US" sz="1400" dirty="0"/>
              <a:t>Humans understood 99.9 of Deep Blue's moves</a:t>
            </a:r>
          </a:p>
          <a:p>
            <a:pPr lvl="1" eaLnBrk="1" hangingPunct="1">
              <a:lnSpc>
                <a:spcPct val="80000"/>
              </a:lnSpc>
            </a:pPr>
            <a:r>
              <a:rPr lang="en-US" sz="1400" dirty="0"/>
              <a:t>Can do about the same now with a PC cluster</a:t>
            </a:r>
          </a:p>
          <a:p>
            <a:pPr eaLnBrk="1" hangingPunct="1">
              <a:lnSpc>
                <a:spcPct val="80000"/>
              </a:lnSpc>
            </a:pPr>
            <a:endParaRPr lang="en-US" sz="800" dirty="0"/>
          </a:p>
          <a:p>
            <a:pPr eaLnBrk="1" hangingPunct="1">
              <a:lnSpc>
                <a:spcPct val="80000"/>
              </a:lnSpc>
            </a:pPr>
            <a:endParaRPr lang="en-US" sz="800" dirty="0"/>
          </a:p>
          <a:p>
            <a:pPr eaLnBrk="1" hangingPunct="1">
              <a:lnSpc>
                <a:spcPct val="80000"/>
              </a:lnSpc>
            </a:pPr>
            <a:r>
              <a:rPr lang="en-US" sz="1500" dirty="0"/>
              <a:t>1996: Kasparov Beats Deep Blue</a:t>
            </a:r>
          </a:p>
          <a:p>
            <a:pPr eaLnBrk="1" hangingPunct="1">
              <a:lnSpc>
                <a:spcPct val="80000"/>
              </a:lnSpc>
              <a:buFont typeface="Wingdings" pitchFamily="2" charset="2"/>
              <a:buNone/>
            </a:pPr>
            <a:r>
              <a:rPr lang="en-US" sz="1400" dirty="0"/>
              <a:t>	</a:t>
            </a:r>
            <a:r>
              <a:rPr lang="en-US" sz="1400" dirty="0">
                <a:solidFill>
                  <a:schemeClr val="tx1"/>
                </a:solidFill>
              </a:rPr>
              <a:t>“I could feel --- I could smell --- a new kind of intelligence across the table.”</a:t>
            </a:r>
          </a:p>
          <a:p>
            <a:pPr eaLnBrk="1" hangingPunct="1">
              <a:lnSpc>
                <a:spcPct val="80000"/>
              </a:lnSpc>
            </a:pPr>
            <a:endParaRPr lang="en-US" sz="800" dirty="0"/>
          </a:p>
          <a:p>
            <a:pPr eaLnBrk="1" hangingPunct="1">
              <a:lnSpc>
                <a:spcPct val="80000"/>
              </a:lnSpc>
            </a:pPr>
            <a:r>
              <a:rPr lang="en-US" sz="1500" dirty="0"/>
              <a:t>1997: Deep Blue Beats Kasparov</a:t>
            </a:r>
          </a:p>
          <a:p>
            <a:pPr eaLnBrk="1" hangingPunct="1">
              <a:lnSpc>
                <a:spcPct val="80000"/>
              </a:lnSpc>
              <a:buFont typeface="Wingdings" pitchFamily="2" charset="2"/>
              <a:buNone/>
            </a:pPr>
            <a:r>
              <a:rPr lang="en-US" sz="1500" b="1" dirty="0"/>
              <a:t>	</a:t>
            </a:r>
            <a:r>
              <a:rPr lang="en-US" sz="1400" dirty="0">
                <a:solidFill>
                  <a:schemeClr val="tx1"/>
                </a:solidFill>
              </a:rPr>
              <a:t>“Deep Blue hasn't proven anything.”</a:t>
            </a:r>
          </a:p>
          <a:p>
            <a:pPr eaLnBrk="1" hangingPunct="1">
              <a:lnSpc>
                <a:spcPct val="80000"/>
              </a:lnSpc>
            </a:pPr>
            <a:endParaRPr lang="en-US" sz="400" dirty="0"/>
          </a:p>
          <a:p>
            <a:pPr eaLnBrk="1" hangingPunct="1">
              <a:lnSpc>
                <a:spcPct val="80000"/>
              </a:lnSpc>
            </a:pPr>
            <a:endParaRPr lang="en-US" sz="1400" dirty="0">
              <a:solidFill>
                <a:schemeClr val="tx1"/>
              </a:solidFill>
            </a:endParaRPr>
          </a:p>
        </p:txBody>
      </p:sp>
      <p:sp>
        <p:nvSpPr>
          <p:cNvPr id="20484" name="Text Box 4"/>
          <p:cNvSpPr txBox="1">
            <a:spLocks noChangeArrowheads="1"/>
          </p:cNvSpPr>
          <p:nvPr/>
        </p:nvSpPr>
        <p:spPr bwMode="auto">
          <a:xfrm>
            <a:off x="3048000" y="4857750"/>
            <a:ext cx="3543300" cy="223138"/>
          </a:xfrm>
          <a:prstGeom prst="rect">
            <a:avLst/>
          </a:prstGeom>
          <a:noFill/>
          <a:ln w="9525">
            <a:noFill/>
            <a:miter lim="800000"/>
            <a:headEnd/>
            <a:tailEnd/>
          </a:ln>
        </p:spPr>
        <p:txBody>
          <a:bodyPr lIns="68579" tIns="34289" rIns="68579" bIns="34289">
            <a:spAutoFit/>
          </a:bodyPr>
          <a:lstStyle/>
          <a:p>
            <a:pPr>
              <a:spcBef>
                <a:spcPct val="50000"/>
              </a:spcBef>
            </a:pPr>
            <a:r>
              <a:rPr lang="en-US" sz="1000" dirty="0"/>
              <a:t>Text from Bart Selman, image from IBM’s Deep Blue pages</a:t>
            </a:r>
          </a:p>
        </p:txBody>
      </p:sp>
      <p:pic>
        <p:nvPicPr>
          <p:cNvPr id="20485" name="Picture 6" descr="Image_9"/>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52975" y="992981"/>
            <a:ext cx="1724025" cy="1883569"/>
          </a:xfrm>
          <a:prstGeom prst="rect">
            <a:avLst/>
          </a:prstGeom>
          <a:noFill/>
          <a:ln w="9525">
            <a:noFill/>
            <a:miter lim="800000"/>
            <a:headEnd/>
            <a:tailEnd/>
          </a:ln>
        </p:spPr>
      </p:pic>
    </p:spTree>
    <p:extLst>
      <p:ext uri="{BB962C8B-B14F-4D97-AF65-F5344CB8AC3E}">
        <p14:creationId xmlns:p14="http://schemas.microsoft.com/office/powerpoint/2010/main" val="264588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1939">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1939">
                                            <p:txEl>
                                              <p:pRg st="9" end="9"/>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40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51939">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5193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5"/>
          <p:cNvSpPr>
            <a:spLocks noGrp="1" noChangeArrowheads="1"/>
          </p:cNvSpPr>
          <p:nvPr>
            <p:ph type="title"/>
          </p:nvPr>
        </p:nvSpPr>
        <p:spPr/>
        <p:txBody>
          <a:bodyPr rIns="99058"/>
          <a:lstStyle/>
          <a:p>
            <a:r>
              <a:rPr lang="en-US" dirty="0"/>
              <a:t>Game Agents</a:t>
            </a:r>
          </a:p>
        </p:txBody>
      </p:sp>
      <p:sp>
        <p:nvSpPr>
          <p:cNvPr id="3" name="Content Placeholder 2"/>
          <p:cNvSpPr>
            <a:spLocks noGrp="1"/>
          </p:cNvSpPr>
          <p:nvPr>
            <p:ph idx="1"/>
          </p:nvPr>
        </p:nvSpPr>
        <p:spPr/>
        <p:txBody>
          <a:bodyPr/>
          <a:lstStyle/>
          <a:p>
            <a:r>
              <a:rPr lang="en-US" dirty="0"/>
              <a:t>Reinforcement learning</a:t>
            </a:r>
          </a:p>
        </p:txBody>
      </p:sp>
      <p:pic>
        <p:nvPicPr>
          <p:cNvPr id="7" name="pong5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cstate="print"/>
          <a:stretch>
            <a:fillRect/>
          </a:stretch>
        </p:blipFill>
        <p:spPr bwMode="auto">
          <a:xfrm>
            <a:off x="685800" y="1991705"/>
            <a:ext cx="1295400" cy="1699788"/>
          </a:xfrm>
          <a:prstGeom prst="rect">
            <a:avLst/>
          </a:prstGeom>
          <a:noFill/>
          <a:ln w="9525">
            <a:noFill/>
            <a:miter lim="800000"/>
            <a:headEnd/>
            <a:tailEnd/>
          </a:ln>
        </p:spPr>
      </p:pic>
      <p:pic>
        <p:nvPicPr>
          <p:cNvPr id="8" name="enduro.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2" cstate="print"/>
          <a:stretch>
            <a:fillRect/>
          </a:stretch>
        </p:blipFill>
        <p:spPr bwMode="auto">
          <a:xfrm>
            <a:off x="2853598" y="1973821"/>
            <a:ext cx="1261207" cy="1676399"/>
          </a:xfrm>
          <a:prstGeom prst="rect">
            <a:avLst/>
          </a:prstGeom>
          <a:noFill/>
          <a:ln w="9525">
            <a:noFill/>
            <a:miter lim="800000"/>
            <a:headEnd/>
            <a:tailEnd/>
          </a:ln>
        </p:spPr>
      </p:pic>
      <p:pic>
        <p:nvPicPr>
          <p:cNvPr id="9" name="beamrider.mo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3" cstate="print"/>
          <a:stretch>
            <a:fillRect/>
          </a:stretch>
        </p:blipFill>
        <p:spPr bwMode="auto">
          <a:xfrm>
            <a:off x="4953000" y="1951421"/>
            <a:ext cx="1295400" cy="1698798"/>
          </a:xfrm>
          <a:prstGeom prst="rect">
            <a:avLst/>
          </a:prstGeom>
          <a:noFill/>
          <a:ln w="9525">
            <a:noFill/>
            <a:miter lim="800000"/>
            <a:headEnd/>
            <a:tailEnd/>
          </a:ln>
        </p:spPr>
      </p:pic>
      <p:pic>
        <p:nvPicPr>
          <p:cNvPr id="10" name="qbert.mov">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4" cstate="print"/>
          <a:stretch>
            <a:fillRect/>
          </a:stretch>
        </p:blipFill>
        <p:spPr bwMode="auto">
          <a:xfrm>
            <a:off x="7145754" y="1973821"/>
            <a:ext cx="1312446" cy="1687751"/>
          </a:xfrm>
          <a:prstGeom prst="rect">
            <a:avLst/>
          </a:prstGeom>
          <a:noFill/>
          <a:ln w="9525">
            <a:noFill/>
            <a:miter lim="800000"/>
            <a:headEnd/>
            <a:tailEnd/>
          </a:ln>
        </p:spPr>
      </p:pic>
      <p:sp>
        <p:nvSpPr>
          <p:cNvPr id="11" name="TextBox 10"/>
          <p:cNvSpPr txBox="1"/>
          <p:nvPr/>
        </p:nvSpPr>
        <p:spPr>
          <a:xfrm>
            <a:off x="838206" y="3650218"/>
            <a:ext cx="655573" cy="369332"/>
          </a:xfrm>
          <a:prstGeom prst="rect">
            <a:avLst/>
          </a:prstGeom>
          <a:noFill/>
        </p:spPr>
        <p:txBody>
          <a:bodyPr wrap="none" rtlCol="0">
            <a:spAutoFit/>
          </a:bodyPr>
          <a:lstStyle/>
          <a:p>
            <a:r>
              <a:rPr lang="en-US" dirty="0">
                <a:solidFill>
                  <a:srgbClr val="000000"/>
                </a:solidFill>
                <a:latin typeface="Calibri"/>
                <a:cs typeface="Calibri"/>
              </a:rPr>
              <a:t>Pong</a:t>
            </a:r>
          </a:p>
        </p:txBody>
      </p:sp>
      <p:sp>
        <p:nvSpPr>
          <p:cNvPr id="12" name="TextBox 11"/>
          <p:cNvSpPr txBox="1"/>
          <p:nvPr/>
        </p:nvSpPr>
        <p:spPr>
          <a:xfrm>
            <a:off x="3048000" y="3650218"/>
            <a:ext cx="863412" cy="369332"/>
          </a:xfrm>
          <a:prstGeom prst="rect">
            <a:avLst/>
          </a:prstGeom>
          <a:noFill/>
        </p:spPr>
        <p:txBody>
          <a:bodyPr wrap="none" rtlCol="0">
            <a:spAutoFit/>
          </a:bodyPr>
          <a:lstStyle/>
          <a:p>
            <a:r>
              <a:rPr lang="en-US" dirty="0" err="1">
                <a:solidFill>
                  <a:srgbClr val="000000"/>
                </a:solidFill>
                <a:latin typeface="Calibri"/>
                <a:cs typeface="Calibri"/>
              </a:rPr>
              <a:t>Enduro</a:t>
            </a:r>
            <a:endParaRPr lang="en-US" dirty="0">
              <a:solidFill>
                <a:srgbClr val="000000"/>
              </a:solidFill>
              <a:latin typeface="Calibri"/>
              <a:cs typeface="Calibri"/>
            </a:endParaRPr>
          </a:p>
        </p:txBody>
      </p:sp>
      <p:sp>
        <p:nvSpPr>
          <p:cNvPr id="13" name="TextBox 12"/>
          <p:cNvSpPr txBox="1"/>
          <p:nvPr/>
        </p:nvSpPr>
        <p:spPr>
          <a:xfrm>
            <a:off x="5029200" y="3650218"/>
            <a:ext cx="1172116" cy="369332"/>
          </a:xfrm>
          <a:prstGeom prst="rect">
            <a:avLst/>
          </a:prstGeom>
          <a:noFill/>
        </p:spPr>
        <p:txBody>
          <a:bodyPr wrap="none" rtlCol="0">
            <a:spAutoFit/>
          </a:bodyPr>
          <a:lstStyle/>
          <a:p>
            <a:r>
              <a:rPr lang="en-US" dirty="0" err="1">
                <a:solidFill>
                  <a:srgbClr val="000000"/>
                </a:solidFill>
                <a:latin typeface="Calibri"/>
                <a:cs typeface="Calibri"/>
              </a:rPr>
              <a:t>Beamrider</a:t>
            </a:r>
            <a:endParaRPr lang="en-US" dirty="0">
              <a:solidFill>
                <a:srgbClr val="000000"/>
              </a:solidFill>
              <a:latin typeface="Calibri"/>
              <a:cs typeface="Calibri"/>
            </a:endParaRPr>
          </a:p>
        </p:txBody>
      </p:sp>
      <p:sp>
        <p:nvSpPr>
          <p:cNvPr id="14" name="TextBox 13"/>
          <p:cNvSpPr txBox="1"/>
          <p:nvPr/>
        </p:nvSpPr>
        <p:spPr>
          <a:xfrm>
            <a:off x="7378085" y="3650218"/>
            <a:ext cx="851515" cy="369332"/>
          </a:xfrm>
          <a:prstGeom prst="rect">
            <a:avLst/>
          </a:prstGeom>
          <a:noFill/>
        </p:spPr>
        <p:txBody>
          <a:bodyPr wrap="none" rtlCol="0">
            <a:spAutoFit/>
          </a:bodyPr>
          <a:lstStyle/>
          <a:p>
            <a:r>
              <a:rPr lang="en-US" dirty="0">
                <a:solidFill>
                  <a:srgbClr val="000000"/>
                </a:solidFill>
                <a:latin typeface="Calibri"/>
                <a:cs typeface="Calibri"/>
              </a:rPr>
              <a:t>Q*</a:t>
            </a:r>
            <a:r>
              <a:rPr lang="en-US" dirty="0" err="1">
                <a:solidFill>
                  <a:srgbClr val="000000"/>
                </a:solidFill>
                <a:latin typeface="Calibri"/>
                <a:cs typeface="Calibri"/>
              </a:rPr>
              <a:t>bert</a:t>
            </a:r>
            <a:endParaRPr lang="en-US" dirty="0">
              <a:solidFill>
                <a:srgbClr val="000000"/>
              </a:solidFill>
              <a:latin typeface="Calibri"/>
              <a:cs typeface="Calibri"/>
            </a:endParaRPr>
          </a:p>
        </p:txBody>
      </p:sp>
    </p:spTree>
    <p:extLst>
      <p:ext uri="{BB962C8B-B14F-4D97-AF65-F5344CB8AC3E}">
        <p14:creationId xmlns:p14="http://schemas.microsoft.com/office/powerpoint/2010/main" val="390362329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0"/>
                                        </p:tgtEl>
                                      </p:cBhvr>
                                    </p:cmd>
                                  </p:childTnLst>
                                </p:cTn>
                              </p:par>
                            </p:childTnLst>
                          </p:cTn>
                        </p:par>
                      </p:childTnLst>
                    </p:cTn>
                  </p:par>
                </p:childTnLst>
              </p:cTn>
              <p:nextCondLst>
                <p:cond evt="onClick" delay="0">
                  <p:tgtEl>
                    <p:spTgt spid="10"/>
                  </p:tgtEl>
                </p:cond>
              </p:nextCondLst>
            </p:seq>
            <p:video>
              <p:cMediaNode vol="80000">
                <p:cTn id="22" fill="hold" display="0">
                  <p:stCondLst>
                    <p:cond delay="indefinite"/>
                  </p:stCondLst>
                </p:cTn>
                <p:tgtEl>
                  <p:spTgt spid="7"/>
                </p:tgtEl>
              </p:cMediaNode>
            </p:video>
            <p:video>
              <p:cMediaNode vol="80000">
                <p:cTn id="23" fill="hold" display="0">
                  <p:stCondLst>
                    <p:cond delay="indefinite"/>
                  </p:stCondLst>
                </p:cTn>
                <p:tgtEl>
                  <p:spTgt spid="8"/>
                </p:tgtEl>
              </p:cMediaNode>
            </p:video>
            <p:video>
              <p:cMediaNode vol="80000">
                <p:cTn id="24" fill="hold" display="0">
                  <p:stCondLst>
                    <p:cond delay="indefinite"/>
                  </p:stCondLst>
                </p:cTn>
                <p:tgtEl>
                  <p:spTgt spid="9"/>
                </p:tgtEl>
              </p:cMediaNode>
            </p:video>
            <p:video>
              <p:cMediaNode vol="80000">
                <p:cTn id="25" fill="hold" display="0">
                  <p:stCondLst>
                    <p:cond delay="indefinite"/>
                  </p:stCondLst>
                </p:cTn>
                <p:tgtEl>
                  <p:spTgt spid="10"/>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5"/>
          <p:cNvSpPr>
            <a:spLocks noGrp="1" noChangeArrowheads="1"/>
          </p:cNvSpPr>
          <p:nvPr>
            <p:ph type="title"/>
          </p:nvPr>
        </p:nvSpPr>
        <p:spPr/>
        <p:txBody>
          <a:bodyPr rIns="99058"/>
          <a:lstStyle/>
          <a:p>
            <a:r>
              <a:rPr lang="en-US" dirty="0"/>
              <a:t>Game Agents</a:t>
            </a:r>
          </a:p>
        </p:txBody>
      </p:sp>
      <p:sp>
        <p:nvSpPr>
          <p:cNvPr id="3" name="Content Placeholder 2"/>
          <p:cNvSpPr>
            <a:spLocks noGrp="1"/>
          </p:cNvSpPr>
          <p:nvPr>
            <p:ph idx="1"/>
          </p:nvPr>
        </p:nvSpPr>
        <p:spPr/>
        <p:txBody>
          <a:bodyPr/>
          <a:lstStyle/>
          <a:p>
            <a:r>
              <a:rPr lang="en-US" dirty="0"/>
              <a:t>Reinforcement learning</a:t>
            </a:r>
          </a:p>
        </p:txBody>
      </p:sp>
      <p:pic>
        <p:nvPicPr>
          <p:cNvPr id="2" name="Picture 1"/>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51345190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Simulated Agents</a:t>
            </a:r>
          </a:p>
        </p:txBody>
      </p:sp>
      <p:sp>
        <p:nvSpPr>
          <p:cNvPr id="3" name="Content Placeholder 2"/>
          <p:cNvSpPr>
            <a:spLocks noGrp="1"/>
          </p:cNvSpPr>
          <p:nvPr>
            <p:ph idx="1"/>
          </p:nvPr>
        </p:nvSpPr>
        <p:spPr/>
        <p:txBody>
          <a:bodyPr/>
          <a:lstStyle/>
          <a:p>
            <a:endParaRPr lang="en-US" dirty="0"/>
          </a:p>
        </p:txBody>
      </p:sp>
      <p:pic>
        <p:nvPicPr>
          <p:cNvPr id="4" name="gae-demo.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81200" y="819150"/>
            <a:ext cx="5249333" cy="3937000"/>
          </a:xfrm>
          <a:prstGeom prst="rect">
            <a:avLst/>
          </a:prstGeom>
        </p:spPr>
      </p:pic>
      <p:sp>
        <p:nvSpPr>
          <p:cNvPr id="5" name="TextBox 4"/>
          <p:cNvSpPr txBox="1"/>
          <p:nvPr/>
        </p:nvSpPr>
        <p:spPr>
          <a:xfrm>
            <a:off x="0" y="4804946"/>
            <a:ext cx="4667900" cy="338522"/>
          </a:xfrm>
          <a:prstGeom prst="rect">
            <a:avLst/>
          </a:prstGeom>
          <a:noFill/>
        </p:spPr>
        <p:txBody>
          <a:bodyPr wrap="none" lIns="91408" tIns="45704" rIns="91408" bIns="45704" rtlCol="0">
            <a:spAutoFit/>
          </a:bodyPr>
          <a:lstStyle/>
          <a:p>
            <a:r>
              <a:rPr lang="en-US" sz="1600" dirty="0">
                <a:latin typeface="Calibri"/>
                <a:cs typeface="Calibri"/>
              </a:rPr>
              <a:t>[Schulman, Moritz, Levine, Jordan, Abbeel, ICLR 2016]</a:t>
            </a:r>
          </a:p>
        </p:txBody>
      </p:sp>
    </p:spTree>
    <p:extLst>
      <p:ext uri="{BB962C8B-B14F-4D97-AF65-F5344CB8AC3E}">
        <p14:creationId xmlns:p14="http://schemas.microsoft.com/office/powerpoint/2010/main" val="282460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1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dirty="0"/>
              <a:t>Piazza</a:t>
            </a:r>
          </a:p>
        </p:txBody>
      </p:sp>
      <p:sp>
        <p:nvSpPr>
          <p:cNvPr id="7" name="Content Placeholder 6"/>
          <p:cNvSpPr>
            <a:spLocks noGrp="1"/>
          </p:cNvSpPr>
          <p:nvPr>
            <p:ph idx="1"/>
          </p:nvPr>
        </p:nvSpPr>
        <p:spPr/>
        <p:txBody>
          <a:bodyPr/>
          <a:lstStyle/>
          <a:p>
            <a:r>
              <a:rPr lang="en-US" dirty="0"/>
              <a:t>Communication:</a:t>
            </a:r>
          </a:p>
          <a:p>
            <a:pPr lvl="1"/>
            <a:r>
              <a:rPr lang="en-US" dirty="0"/>
              <a:t>piazza – ask and answer questions; announcements</a:t>
            </a:r>
          </a:p>
          <a:p>
            <a:pPr lvl="1"/>
            <a:r>
              <a:rPr lang="en-US" dirty="0"/>
              <a:t>private matters – private messages</a:t>
            </a:r>
          </a:p>
          <a:p>
            <a:pPr lvl="2"/>
            <a:r>
              <a:rPr lang="en-US" sz="1700" dirty="0"/>
              <a:t>if your message is not answered promptly enough, here is the staff email: cs188@berkeley.edu</a:t>
            </a:r>
          </a:p>
          <a:p>
            <a:pPr lvl="1"/>
            <a:r>
              <a:rPr lang="en-US" sz="2000" dirty="0"/>
              <a:t>Exceptional circumstances and DSP extensions: fill out the form</a:t>
            </a:r>
            <a:r>
              <a:rPr lang="en-US" dirty="0"/>
              <a:t> </a:t>
            </a:r>
            <a:r>
              <a:rPr lang="en-US" dirty="0">
                <a:hlinkClick r:id="rId3"/>
              </a:rPr>
              <a:t>https://forms.gle/KqsWouKUhpvVKipXA</a:t>
            </a:r>
            <a:r>
              <a:rPr lang="en-US" dirty="0"/>
              <a:t> that goes to the course manager; email </a:t>
            </a:r>
            <a:r>
              <a:rPr lang="en-US" dirty="0">
                <a:hlinkClick r:id="rId4"/>
              </a:rPr>
              <a:t>eecs-course-management@eecs.berkeley.edu</a:t>
            </a:r>
            <a:r>
              <a:rPr lang="en-US" dirty="0"/>
              <a:t> if you want to reach out to them directly with questions</a:t>
            </a:r>
            <a:endParaRPr lang="en-US" sz="2000" dirty="0"/>
          </a:p>
          <a:p>
            <a:pPr lvl="1"/>
            <a:endParaRPr lang="en-US" dirty="0"/>
          </a:p>
          <a:p>
            <a:pPr lvl="1"/>
            <a:endParaRPr lang="en-US" dirty="0"/>
          </a:p>
        </p:txBody>
      </p:sp>
    </p:spTree>
    <p:extLst>
      <p:ext uri="{BB962C8B-B14F-4D97-AF65-F5344CB8AC3E}">
        <p14:creationId xmlns:p14="http://schemas.microsoft.com/office/powerpoint/2010/main" val="35707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Format</a:t>
            </a:r>
          </a:p>
        </p:txBody>
      </p:sp>
      <p:sp>
        <p:nvSpPr>
          <p:cNvPr id="3" name="Content Placeholder 2"/>
          <p:cNvSpPr>
            <a:spLocks noGrp="1"/>
          </p:cNvSpPr>
          <p:nvPr>
            <p:ph idx="1"/>
          </p:nvPr>
        </p:nvSpPr>
        <p:spPr>
          <a:xfrm>
            <a:off x="304800" y="838200"/>
            <a:ext cx="8534400" cy="3546873"/>
          </a:xfrm>
        </p:spPr>
        <p:txBody>
          <a:bodyPr/>
          <a:lstStyle/>
          <a:p>
            <a:r>
              <a:rPr lang="en-US" dirty="0"/>
              <a:t>Lectures </a:t>
            </a:r>
            <a:r>
              <a:rPr lang="en-US" dirty="0" err="1"/>
              <a:t>TuTh</a:t>
            </a:r>
            <a:endParaRPr lang="en-US" dirty="0"/>
          </a:p>
          <a:p>
            <a:pPr lvl="1"/>
            <a:r>
              <a:rPr lang="en-US" dirty="0"/>
              <a:t>I’d love for you to show up and actively engage; participation credit</a:t>
            </a:r>
          </a:p>
          <a:p>
            <a:pPr lvl="2"/>
            <a:r>
              <a:rPr lang="en-US" dirty="0"/>
              <a:t>If you’re comfortable, consider turning your camera on.</a:t>
            </a:r>
          </a:p>
          <a:p>
            <a:pPr lvl="2"/>
            <a:r>
              <a:rPr lang="en-US" dirty="0"/>
              <a:t>Raise your hand to ask question (preferred; chat also ok; use chat to ask each other questions)</a:t>
            </a:r>
          </a:p>
          <a:p>
            <a:pPr lvl="1"/>
            <a:r>
              <a:rPr lang="en-US" dirty="0"/>
              <a:t>Recorded, will upload to </a:t>
            </a:r>
            <a:r>
              <a:rPr lang="en-US" dirty="0" err="1"/>
              <a:t>bdrive</a:t>
            </a:r>
            <a:endParaRPr lang="en-US" dirty="0"/>
          </a:p>
          <a:p>
            <a:pPr lvl="2"/>
            <a:r>
              <a:rPr lang="en-US" dirty="0"/>
              <a:t>Slides will be posted after lecture (preliminary slides before)</a:t>
            </a:r>
          </a:p>
          <a:p>
            <a:pPr lvl="2"/>
            <a:r>
              <a:rPr lang="en-US" dirty="0"/>
              <a:t>We’ll have lecture notes too</a:t>
            </a:r>
          </a:p>
          <a:p>
            <a:pPr lvl="2"/>
            <a:r>
              <a:rPr lang="en-US" dirty="0"/>
              <a:t>There are also pre-pandemic webcasts available</a:t>
            </a:r>
          </a:p>
          <a:p>
            <a:pPr lvl="1"/>
            <a:endParaRPr lang="en-US" dirty="0"/>
          </a:p>
        </p:txBody>
      </p:sp>
    </p:spTree>
    <p:extLst>
      <p:ext uri="{BB962C8B-B14F-4D97-AF65-F5344CB8AC3E}">
        <p14:creationId xmlns:p14="http://schemas.microsoft.com/office/powerpoint/2010/main" val="469367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Format</a:t>
            </a:r>
          </a:p>
        </p:txBody>
      </p:sp>
      <p:sp>
        <p:nvSpPr>
          <p:cNvPr id="3" name="Content Placeholder 2"/>
          <p:cNvSpPr>
            <a:spLocks noGrp="1"/>
          </p:cNvSpPr>
          <p:nvPr>
            <p:ph idx="1"/>
          </p:nvPr>
        </p:nvSpPr>
        <p:spPr>
          <a:xfrm>
            <a:off x="304800" y="895350"/>
            <a:ext cx="8534400" cy="3489723"/>
          </a:xfrm>
        </p:spPr>
        <p:txBody>
          <a:bodyPr/>
          <a:lstStyle/>
          <a:p>
            <a:r>
              <a:rPr lang="en-US" dirty="0"/>
              <a:t>Discussion Sections</a:t>
            </a:r>
          </a:p>
          <a:p>
            <a:pPr lvl="1"/>
            <a:r>
              <a:rPr lang="en-US" dirty="0"/>
              <a:t>schedule on piazza</a:t>
            </a:r>
          </a:p>
          <a:p>
            <a:pPr lvl="1"/>
            <a:r>
              <a:rPr lang="en-US" dirty="0"/>
              <a:t>Pick 1 to go to; show up to it consistently; participation credit </a:t>
            </a:r>
          </a:p>
          <a:p>
            <a:pPr lvl="1"/>
            <a:r>
              <a:rPr lang="en-US" dirty="0"/>
              <a:t>Some videos/walkthroughs will also be posted</a:t>
            </a:r>
          </a:p>
          <a:p>
            <a:pPr lvl="1"/>
            <a:r>
              <a:rPr lang="en-US" dirty="0"/>
              <a:t>Start 9/1</a:t>
            </a:r>
          </a:p>
          <a:p>
            <a:pPr lvl="1"/>
            <a:r>
              <a:rPr lang="en-US" dirty="0"/>
              <a:t>Some sections are “extended” to give more of a chance for recap</a:t>
            </a:r>
          </a:p>
          <a:p>
            <a:pPr lvl="1"/>
            <a:endParaRPr lang="en-US" dirty="0"/>
          </a:p>
        </p:txBody>
      </p:sp>
    </p:spTree>
    <p:extLst>
      <p:ext uri="{BB962C8B-B14F-4D97-AF65-F5344CB8AC3E}">
        <p14:creationId xmlns:p14="http://schemas.microsoft.com/office/powerpoint/2010/main" val="73159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Format</a:t>
            </a:r>
          </a:p>
        </p:txBody>
      </p:sp>
      <p:sp>
        <p:nvSpPr>
          <p:cNvPr id="3" name="Content Placeholder 2"/>
          <p:cNvSpPr>
            <a:spLocks noGrp="1"/>
          </p:cNvSpPr>
          <p:nvPr>
            <p:ph idx="1"/>
          </p:nvPr>
        </p:nvSpPr>
        <p:spPr>
          <a:xfrm>
            <a:off x="304800" y="838200"/>
            <a:ext cx="8534400" cy="3546873"/>
          </a:xfrm>
        </p:spPr>
        <p:txBody>
          <a:bodyPr/>
          <a:lstStyle/>
          <a:p>
            <a:r>
              <a:rPr lang="en-US" dirty="0"/>
              <a:t>Exam prep sections</a:t>
            </a:r>
          </a:p>
          <a:p>
            <a:pPr lvl="1"/>
            <a:r>
              <a:rPr lang="en-US" dirty="0"/>
              <a:t>Exams are super hard. We try to prep you for them throughout.</a:t>
            </a:r>
          </a:p>
          <a:p>
            <a:pPr lvl="1"/>
            <a:r>
              <a:rPr lang="en-US" dirty="0"/>
              <a:t>Schedule on piazza</a:t>
            </a:r>
          </a:p>
          <a:p>
            <a:pPr lvl="1"/>
            <a:r>
              <a:rPr lang="en-US" dirty="0"/>
              <a:t>Some videos/walkthroughs will be posted</a:t>
            </a:r>
          </a:p>
          <a:p>
            <a:pPr lvl="1"/>
            <a:endParaRPr lang="en-US" dirty="0"/>
          </a:p>
          <a:p>
            <a:pPr lvl="1"/>
            <a:endParaRPr lang="en-US" dirty="0"/>
          </a:p>
        </p:txBody>
      </p:sp>
    </p:spTree>
    <p:extLst>
      <p:ext uri="{BB962C8B-B14F-4D97-AF65-F5344CB8AC3E}">
        <p14:creationId xmlns:p14="http://schemas.microsoft.com/office/powerpoint/2010/main" val="125670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Format (continued)</a:t>
            </a:r>
          </a:p>
        </p:txBody>
      </p:sp>
      <p:sp>
        <p:nvSpPr>
          <p:cNvPr id="3" name="Content Placeholder 2"/>
          <p:cNvSpPr>
            <a:spLocks noGrp="1"/>
          </p:cNvSpPr>
          <p:nvPr>
            <p:ph idx="1"/>
          </p:nvPr>
        </p:nvSpPr>
        <p:spPr/>
        <p:txBody>
          <a:bodyPr/>
          <a:lstStyle/>
          <a:p>
            <a:r>
              <a:rPr lang="en-US" dirty="0"/>
              <a:t>Homework (</a:t>
            </a:r>
            <a:r>
              <a:rPr lang="en-US" dirty="0" err="1"/>
              <a:t>autograded</a:t>
            </a:r>
            <a:r>
              <a:rPr lang="en-US" dirty="0"/>
              <a:t> portion)</a:t>
            </a:r>
          </a:p>
          <a:p>
            <a:pPr lvl="1"/>
            <a:r>
              <a:rPr lang="en-US" dirty="0"/>
              <a:t>Due Tuesdays at at 10:59pm (except for HW0) (grace period up to 11:59pm)</a:t>
            </a:r>
          </a:p>
          <a:p>
            <a:pPr lvl="1"/>
            <a:r>
              <a:rPr lang="en-US" dirty="0"/>
              <a:t>Exercises based on class material</a:t>
            </a:r>
          </a:p>
          <a:p>
            <a:pPr lvl="1"/>
            <a:r>
              <a:rPr lang="en-US" dirty="0"/>
              <a:t>Get you comfortable with the basics</a:t>
            </a:r>
          </a:p>
          <a:p>
            <a:pPr lvl="1"/>
            <a:r>
              <a:rPr lang="en-US" dirty="0"/>
              <a:t>Solve together, submit alone</a:t>
            </a:r>
          </a:p>
          <a:p>
            <a:pPr lvl="2"/>
            <a:r>
              <a:rPr lang="en-US" dirty="0"/>
              <a:t>Academic integrity!</a:t>
            </a:r>
          </a:p>
          <a:p>
            <a:pPr lvl="1"/>
            <a:r>
              <a:rPr lang="en-US" dirty="0" err="1"/>
              <a:t>Autograded</a:t>
            </a:r>
            <a:r>
              <a:rPr lang="en-US" dirty="0"/>
              <a:t>, multiple submissions!</a:t>
            </a:r>
          </a:p>
          <a:p>
            <a:pPr lvl="1"/>
            <a:r>
              <a:rPr lang="en-US" dirty="0"/>
              <a:t>I expect you to get 100% on electronic homework</a:t>
            </a:r>
          </a:p>
          <a:p>
            <a:pPr lvl="1"/>
            <a:r>
              <a:rPr lang="en-US" dirty="0"/>
              <a:t>You get to drop 1. *No slip days* -- use drop instead.</a:t>
            </a:r>
          </a:p>
        </p:txBody>
      </p:sp>
    </p:spTree>
    <p:extLst>
      <p:ext uri="{BB962C8B-B14F-4D97-AF65-F5344CB8AC3E}">
        <p14:creationId xmlns:p14="http://schemas.microsoft.com/office/powerpoint/2010/main" val="362903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Format (continued)</a:t>
            </a:r>
          </a:p>
        </p:txBody>
      </p:sp>
      <p:sp>
        <p:nvSpPr>
          <p:cNvPr id="3" name="Content Placeholder 2"/>
          <p:cNvSpPr>
            <a:spLocks noGrp="1"/>
          </p:cNvSpPr>
          <p:nvPr>
            <p:ph idx="1"/>
          </p:nvPr>
        </p:nvSpPr>
        <p:spPr/>
        <p:txBody>
          <a:bodyPr/>
          <a:lstStyle/>
          <a:p>
            <a:r>
              <a:rPr lang="en-US" dirty="0"/>
              <a:t>Homework (challenge question)</a:t>
            </a:r>
          </a:p>
          <a:p>
            <a:pPr lvl="1"/>
            <a:r>
              <a:rPr lang="en-US" dirty="0"/>
              <a:t>To enable a deeper understanding, we will also include a challenge (exam-level) question</a:t>
            </a:r>
          </a:p>
          <a:p>
            <a:pPr lvl="1"/>
            <a:r>
              <a:rPr lang="en-US" dirty="0"/>
              <a:t>Need to show your work on paper or tablet </a:t>
            </a:r>
          </a:p>
          <a:p>
            <a:pPr lvl="1"/>
            <a:r>
              <a:rPr lang="en-US" dirty="0"/>
              <a:t>graded for </a:t>
            </a:r>
            <a:r>
              <a:rPr lang="en-US" dirty="0" err="1"/>
              <a:t>correcteness</a:t>
            </a:r>
            <a:r>
              <a:rPr lang="en-US" dirty="0"/>
              <a:t>, but you will be able to regain up to 75% of the points by resubmitting after the deadline with a “reflection”</a:t>
            </a:r>
          </a:p>
          <a:p>
            <a:pPr lvl="1"/>
            <a:r>
              <a:rPr lang="en-US" dirty="0"/>
              <a:t>Solve together, submit alone</a:t>
            </a:r>
          </a:p>
          <a:p>
            <a:pPr lvl="2"/>
            <a:r>
              <a:rPr lang="en-US" dirty="0"/>
              <a:t>Academic integrity!</a:t>
            </a:r>
          </a:p>
        </p:txBody>
      </p:sp>
    </p:spTree>
    <p:extLst>
      <p:ext uri="{BB962C8B-B14F-4D97-AF65-F5344CB8AC3E}">
        <p14:creationId xmlns:p14="http://schemas.microsoft.com/office/powerpoint/2010/main" val="4061777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Format (continued)</a:t>
            </a:r>
          </a:p>
        </p:txBody>
      </p:sp>
      <p:sp>
        <p:nvSpPr>
          <p:cNvPr id="3" name="Content Placeholder 2"/>
          <p:cNvSpPr>
            <a:spLocks noGrp="1"/>
          </p:cNvSpPr>
          <p:nvPr>
            <p:ph idx="1"/>
          </p:nvPr>
        </p:nvSpPr>
        <p:spPr/>
        <p:txBody>
          <a:bodyPr/>
          <a:lstStyle/>
          <a:p>
            <a:r>
              <a:rPr lang="en-US" dirty="0"/>
              <a:t>Projects</a:t>
            </a:r>
          </a:p>
          <a:p>
            <a:pPr lvl="1"/>
            <a:r>
              <a:rPr lang="en-US" dirty="0"/>
              <a:t>Due Fridays at 10:59pm</a:t>
            </a:r>
          </a:p>
          <a:p>
            <a:pPr lvl="2"/>
            <a:r>
              <a:rPr lang="en-US" dirty="0"/>
              <a:t>Grace period to 11:59pm</a:t>
            </a:r>
          </a:p>
          <a:p>
            <a:pPr lvl="1"/>
            <a:r>
              <a:rPr lang="en-US" dirty="0"/>
              <a:t>5 projects, groups of 1-2</a:t>
            </a:r>
          </a:p>
          <a:p>
            <a:pPr lvl="2"/>
            <a:r>
              <a:rPr lang="en-US" dirty="0"/>
              <a:t>Academic integrity!</a:t>
            </a:r>
          </a:p>
          <a:p>
            <a:pPr lvl="1"/>
            <a:r>
              <a:rPr lang="en-US" dirty="0"/>
              <a:t>Python</a:t>
            </a:r>
          </a:p>
          <a:p>
            <a:pPr lvl="1"/>
            <a:r>
              <a:rPr lang="en-US" dirty="0"/>
              <a:t>Give you hands-on experience with the algorithms</a:t>
            </a:r>
          </a:p>
          <a:p>
            <a:pPr lvl="1"/>
            <a:r>
              <a:rPr lang="en-US" dirty="0"/>
              <a:t>Also </a:t>
            </a:r>
            <a:r>
              <a:rPr lang="en-US" dirty="0" err="1"/>
              <a:t>autograded</a:t>
            </a:r>
            <a:endParaRPr lang="en-US" dirty="0"/>
          </a:p>
          <a:p>
            <a:pPr lvl="1"/>
            <a:r>
              <a:rPr lang="en-US" dirty="0"/>
              <a:t>I expect you to get 100% on projects</a:t>
            </a:r>
          </a:p>
          <a:p>
            <a:pPr lvl="1"/>
            <a:r>
              <a:rPr lang="en-US" dirty="0"/>
              <a:t>5 slip days, max 2 per project</a:t>
            </a:r>
          </a:p>
          <a:p>
            <a:pPr lvl="2"/>
            <a:r>
              <a:rPr lang="en-US" dirty="0"/>
              <a:t>After that, loose 20% per day turned in late</a:t>
            </a:r>
          </a:p>
          <a:p>
            <a:pPr marL="342891" lvl="1" indent="0">
              <a:buNone/>
            </a:pPr>
            <a:endParaRPr lang="en-US" dirty="0"/>
          </a:p>
        </p:txBody>
      </p:sp>
    </p:spTree>
    <p:extLst>
      <p:ext uri="{BB962C8B-B14F-4D97-AF65-F5344CB8AC3E}">
        <p14:creationId xmlns:p14="http://schemas.microsoft.com/office/powerpoint/2010/main" val="2930121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48"/>
  <p:tag name="DEFAULTHEIGHT" val="200"/>
</p:tagLst>
</file>

<file path=ppt/theme/theme1.xml><?xml version="1.0" encoding="utf-8"?>
<a:theme xmlns:a="http://schemas.openxmlformats.org/drawingml/2006/main" name="188-anca">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Calibri"/>
            <a:cs typeface="Calibri"/>
          </a:defRPr>
        </a:defPPr>
      </a:lstStyle>
    </a:txDef>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188-anca.thmx</Template>
  <TotalTime>28939</TotalTime>
  <Words>1727</Words>
  <Application>Microsoft Office PowerPoint</Application>
  <PresentationFormat>On-screen Show (16:9)</PresentationFormat>
  <Paragraphs>254</Paragraphs>
  <Slides>28</Slides>
  <Notes>23</Notes>
  <HiddenSlides>1</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Palatino</vt:lpstr>
      <vt:lpstr>Arial</vt:lpstr>
      <vt:lpstr>Calibri</vt:lpstr>
      <vt:lpstr>Courier New</vt:lpstr>
      <vt:lpstr>Wingdings</vt:lpstr>
      <vt:lpstr>188-anca</vt:lpstr>
      <vt:lpstr>PowerPoint Presentation</vt:lpstr>
      <vt:lpstr>Website</vt:lpstr>
      <vt:lpstr>Piazza</vt:lpstr>
      <vt:lpstr>Course Format</vt:lpstr>
      <vt:lpstr>Course Format</vt:lpstr>
      <vt:lpstr>Course Format</vt:lpstr>
      <vt:lpstr>Course Format (continued)</vt:lpstr>
      <vt:lpstr>Course Format (continued)</vt:lpstr>
      <vt:lpstr>Course Format (continued)</vt:lpstr>
      <vt:lpstr>Course Format (continued)</vt:lpstr>
      <vt:lpstr>Course Format (continued)</vt:lpstr>
      <vt:lpstr>Course Format (continued)</vt:lpstr>
      <vt:lpstr>Prerequisites</vt:lpstr>
      <vt:lpstr>I used to say: Laptops in Lecture</vt:lpstr>
      <vt:lpstr>Laptops in Lecture</vt:lpstr>
      <vt:lpstr>Textbook</vt:lpstr>
      <vt:lpstr>Build a great community</vt:lpstr>
      <vt:lpstr>Important This Week</vt:lpstr>
      <vt:lpstr>A (Short) History of AI</vt:lpstr>
      <vt:lpstr>PowerPoint Presentation</vt:lpstr>
      <vt:lpstr>A (Short) History of AI</vt:lpstr>
      <vt:lpstr>What Can AI Do?</vt:lpstr>
      <vt:lpstr>Unintentionally Funny Stories</vt:lpstr>
      <vt:lpstr>PowerPoint Presentation</vt:lpstr>
      <vt:lpstr>Game Agents</vt:lpstr>
      <vt:lpstr>Game Agents</vt:lpstr>
      <vt:lpstr>Game Agents</vt:lpstr>
      <vt:lpstr>Simulated Agents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294-5: Statistical Natural Language Processing</dc:title>
  <dc:creator>Preferred Customer</dc:creator>
  <cp:lastModifiedBy>PPanda</cp:lastModifiedBy>
  <cp:revision>1611</cp:revision>
  <cp:lastPrinted>2015-01-20T16:46:42Z</cp:lastPrinted>
  <dcterms:created xsi:type="dcterms:W3CDTF">2004-08-27T04:16:05Z</dcterms:created>
  <dcterms:modified xsi:type="dcterms:W3CDTF">2022-01-12T22:46:32Z</dcterms:modified>
</cp:coreProperties>
</file>