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28"/>
  </p:notesMasterIdLst>
  <p:handoutMasterIdLst>
    <p:handoutMasterId r:id="rId29"/>
  </p:handoutMasterIdLst>
  <p:sldIdLst>
    <p:sldId id="256" r:id="rId2"/>
    <p:sldId id="344" r:id="rId3"/>
    <p:sldId id="394" r:id="rId4"/>
    <p:sldId id="260" r:id="rId5"/>
    <p:sldId id="259" r:id="rId6"/>
    <p:sldId id="1569" r:id="rId7"/>
    <p:sldId id="345" r:id="rId8"/>
    <p:sldId id="379" r:id="rId9"/>
    <p:sldId id="1582" r:id="rId10"/>
    <p:sldId id="385" r:id="rId11"/>
    <p:sldId id="386" r:id="rId12"/>
    <p:sldId id="1583" r:id="rId13"/>
    <p:sldId id="1584" r:id="rId14"/>
    <p:sldId id="1585" r:id="rId15"/>
    <p:sldId id="1586" r:id="rId16"/>
    <p:sldId id="1587" r:id="rId17"/>
    <p:sldId id="388" r:id="rId18"/>
    <p:sldId id="389" r:id="rId19"/>
    <p:sldId id="390" r:id="rId20"/>
    <p:sldId id="391" r:id="rId21"/>
    <p:sldId id="377" r:id="rId22"/>
    <p:sldId id="1574" r:id="rId23"/>
    <p:sldId id="1575" r:id="rId24"/>
    <p:sldId id="1596" r:id="rId25"/>
    <p:sldId id="1597" r:id="rId26"/>
    <p:sldId id="1598" r:id="rId27"/>
  </p:sldIdLst>
  <p:sldSz cx="9144000" cy="5143500" type="screen16x9"/>
  <p:notesSz cx="7099300" cy="10234613"/>
  <p:custDataLst>
    <p:tags r:id="rId3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5" autoAdjust="0"/>
    <p:restoredTop sz="84014" autoAdjust="0"/>
  </p:normalViewPr>
  <p:slideViewPr>
    <p:cSldViewPr>
      <p:cViewPr varScale="1">
        <p:scale>
          <a:sx n="115" d="100"/>
          <a:sy n="115" d="100"/>
        </p:scale>
        <p:origin x="768" y="108"/>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0963" name="Rectangle 2"/>
          <p:cNvSpPr>
            <a:spLocks noGrp="1" noChangeArrowheads="1"/>
          </p:cNvSpPr>
          <p:nvPr>
            <p:ph type="body" idx="1"/>
          </p:nvPr>
        </p:nvSpPr>
        <p:spPr>
          <a:xfrm>
            <a:off x="709613" y="4860925"/>
            <a:ext cx="5680075" cy="4606925"/>
          </a:xfrm>
          <a:noFill/>
          <a:ln/>
        </p:spPr>
        <p:txBody>
          <a:bodyPr/>
          <a:lstStyle/>
          <a:p>
            <a:r>
              <a:rPr lang="en-US" sz="1700" dirty="0">
                <a:latin typeface="Lucida Grande" charset="0"/>
                <a:ea typeface="Lucida Grande" charset="0"/>
                <a:cs typeface="Lucida Grande" charset="0"/>
                <a:sym typeface="Lucida Grande" charset="0"/>
              </a:rPr>
              <a:t>Not about building machines that don’t get angry</a:t>
            </a:r>
          </a:p>
          <a:p>
            <a:r>
              <a:rPr lang="en-US" sz="1700" dirty="0">
                <a:latin typeface="Lucida Grande" charset="0"/>
                <a:ea typeface="Lucida Grande" charset="0"/>
                <a:cs typeface="Lucida Grande" charset="0"/>
                <a:sym typeface="Lucida Grande" charset="0"/>
              </a:rPr>
              <a:t>Example of utilities.  10 for A, 1 for each Friday with friends</a:t>
            </a:r>
          </a:p>
        </p:txBody>
      </p:sp>
    </p:spTree>
    <p:extLst>
      <p:ext uri="{BB962C8B-B14F-4D97-AF65-F5344CB8AC3E}">
        <p14:creationId xmlns:p14="http://schemas.microsoft.com/office/powerpoint/2010/main" val="1475524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Distill course to maximize expected utility</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12</a:t>
            </a:fld>
            <a:endParaRPr lang="en-US"/>
          </a:p>
        </p:txBody>
      </p:sp>
    </p:spTree>
    <p:extLst>
      <p:ext uri="{BB962C8B-B14F-4D97-AF65-F5344CB8AC3E}">
        <p14:creationId xmlns:p14="http://schemas.microsoft.com/office/powerpoint/2010/main" val="305812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of an action, context, other actors around</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95180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utility</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289587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rationality not about being successful – doing the right thing on average</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29368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end – who is your? How do you get that?</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16</a:t>
            </a:fld>
            <a:endParaRPr lang="en-US"/>
          </a:p>
        </p:txBody>
      </p:sp>
    </p:spTree>
    <p:extLst>
      <p:ext uri="{BB962C8B-B14F-4D97-AF65-F5344CB8AC3E}">
        <p14:creationId xmlns:p14="http://schemas.microsoft.com/office/powerpoint/2010/main" val="161204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Stopped making wings that flap</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extLst>
      <p:ext uri="{BB962C8B-B14F-4D97-AF65-F5344CB8AC3E}">
        <p14:creationId xmlns:p14="http://schemas.microsoft.com/office/powerpoint/2010/main" val="152184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18</a:t>
            </a:fld>
            <a:endParaRPr lang="en-US"/>
          </a:p>
        </p:txBody>
      </p:sp>
    </p:spTree>
    <p:extLst>
      <p:ext uri="{BB962C8B-B14F-4D97-AF65-F5344CB8AC3E}">
        <p14:creationId xmlns:p14="http://schemas.microsoft.com/office/powerpoint/2010/main" val="166692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19</a:t>
            </a:fld>
            <a:endParaRPr lang="en-US"/>
          </a:p>
        </p:txBody>
      </p:sp>
    </p:spTree>
    <p:extLst>
      <p:ext uri="{BB962C8B-B14F-4D97-AF65-F5344CB8AC3E}">
        <p14:creationId xmlns:p14="http://schemas.microsoft.com/office/powerpoint/2010/main" val="160104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62987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277103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Robots look like this. We have autonomous cars that figure out how to take us to our destination</a:t>
            </a:r>
          </a:p>
        </p:txBody>
      </p:sp>
      <p:sp>
        <p:nvSpPr>
          <p:cNvPr id="4" name="Slide Number Placeholder 3"/>
          <p:cNvSpPr>
            <a:spLocks noGrp="1"/>
          </p:cNvSpPr>
          <p:nvPr>
            <p:ph type="sldNum" sz="quarter" idx="5"/>
          </p:nvPr>
        </p:nvSpPr>
        <p:spPr/>
        <p:txBody>
          <a:bodyPr/>
          <a:lstStyle/>
          <a:p>
            <a:fld id="{D58D200E-B8F0-7F42-8730-8CDA0DD14E87}" type="slidenum">
              <a:rPr lang="en-US" smtClean="0"/>
              <a:t>3</a:t>
            </a:fld>
            <a:endParaRPr lang="en-US"/>
          </a:p>
        </p:txBody>
      </p:sp>
    </p:spTree>
    <p:extLst>
      <p:ext uri="{BB962C8B-B14F-4D97-AF65-F5344CB8AC3E}">
        <p14:creationId xmlns:p14="http://schemas.microsoft.com/office/powerpoint/2010/main" val="368734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Robots help nurses in hospitals deliver stuff to different rooms</a:t>
            </a:r>
          </a:p>
        </p:txBody>
      </p:sp>
      <p:sp>
        <p:nvSpPr>
          <p:cNvPr id="4" name="Slide Number Placeholder 3"/>
          <p:cNvSpPr>
            <a:spLocks noGrp="1"/>
          </p:cNvSpPr>
          <p:nvPr>
            <p:ph type="sldNum" sz="quarter" idx="5"/>
          </p:nvPr>
        </p:nvSpPr>
        <p:spPr/>
        <p:txBody>
          <a:bodyPr/>
          <a:lstStyle/>
          <a:p>
            <a:fld id="{D58D200E-B8F0-7F42-8730-8CDA0DD14E87}" type="slidenum">
              <a:rPr lang="en-US" smtClean="0"/>
              <a:t>4</a:t>
            </a:fld>
            <a:endParaRPr lang="en-US"/>
          </a:p>
        </p:txBody>
      </p:sp>
    </p:spTree>
    <p:extLst>
      <p:ext uri="{BB962C8B-B14F-4D97-AF65-F5344CB8AC3E}">
        <p14:creationId xmlns:p14="http://schemas.microsoft.com/office/powerpoint/2010/main" val="289628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drones that record </a:t>
            </a:r>
            <a:r>
              <a:rPr lang="en-US" dirty="0" err="1"/>
              <a:t>cooll</a:t>
            </a:r>
            <a:r>
              <a:rPr lang="en-US" dirty="0"/>
              <a:t> videos of us as we do outdoor activities</a:t>
            </a:r>
          </a:p>
          <a:p>
            <a:r>
              <a:rPr lang="en-US" dirty="0"/>
              <a:t>Or in my case, </a:t>
            </a:r>
          </a:p>
        </p:txBody>
      </p:sp>
      <p:sp>
        <p:nvSpPr>
          <p:cNvPr id="4" name="Slide Number Placeholder 3"/>
          <p:cNvSpPr>
            <a:spLocks noGrp="1"/>
          </p:cNvSpPr>
          <p:nvPr>
            <p:ph type="sldNum" sz="quarter" idx="5"/>
          </p:nvPr>
        </p:nvSpPr>
        <p:spPr/>
        <p:txBody>
          <a:bodyPr/>
          <a:lstStyle/>
          <a:p>
            <a:fld id="{D58D200E-B8F0-7F42-8730-8CDA0DD14E87}" type="slidenum">
              <a:rPr lang="en-US" smtClean="0"/>
              <a:t>5</a:t>
            </a:fld>
            <a:endParaRPr lang="en-US"/>
          </a:p>
        </p:txBody>
      </p:sp>
    </p:spTree>
    <p:extLst>
      <p:ext uri="{BB962C8B-B14F-4D97-AF65-F5344CB8AC3E}">
        <p14:creationId xmlns:p14="http://schemas.microsoft.com/office/powerpoint/2010/main" val="115525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married.</a:t>
            </a:r>
          </a:p>
        </p:txBody>
      </p:sp>
      <p:sp>
        <p:nvSpPr>
          <p:cNvPr id="4" name="Slide Number Placeholder 3"/>
          <p:cNvSpPr>
            <a:spLocks noGrp="1"/>
          </p:cNvSpPr>
          <p:nvPr>
            <p:ph type="sldNum" sz="quarter" idx="5"/>
          </p:nvPr>
        </p:nvSpPr>
        <p:spPr/>
        <p:txBody>
          <a:bodyPr/>
          <a:lstStyle/>
          <a:p>
            <a:fld id="{D58D200E-B8F0-7F42-8730-8CDA0DD14E87}" type="slidenum">
              <a:rPr lang="en-US" smtClean="0"/>
              <a:t>6</a:t>
            </a:fld>
            <a:endParaRPr lang="en-US"/>
          </a:p>
        </p:txBody>
      </p:sp>
    </p:spTree>
    <p:extLst>
      <p:ext uri="{BB962C8B-B14F-4D97-AF65-F5344CB8AC3E}">
        <p14:creationId xmlns:p14="http://schemas.microsoft.com/office/powerpoint/2010/main" val="69343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77103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274957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natural intelligence -- Think</a:t>
            </a:r>
            <a:r>
              <a:rPr lang="en-US" baseline="0" dirty="0"/>
              <a:t> like people --- cognitive science, neuroscience</a:t>
            </a:r>
          </a:p>
          <a:p>
            <a:endParaRPr lang="en-US" baseline="0" dirty="0"/>
          </a:p>
          <a:p>
            <a:r>
              <a:rPr lang="en-US" baseline="0" dirty="0"/>
              <a:t>Bottom left: who cares about how they think?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correct thought process --  long tradition dating back to Aristotle --- this is how to think so that you don’t make mistakes; but not a winner, because difficult to encode how to think / especially in the face of unknowns/uncertainty,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142966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atin typeface="Palatino"/>
                <a:cs typeface="Palatino"/>
              </a:defRPr>
            </a:lvl1pPr>
          </a:lstStyle>
          <a:p>
            <a:pPr>
              <a:defRPr/>
            </a:pPr>
            <a:fld id="{529FA7E6-6E6F-4B77-AE36-D459A899DDD1}" type="slidenum">
              <a:rPr lang="en-US" smtClean="0"/>
              <a:pPr>
                <a:defRPr/>
              </a:pPr>
              <a:t>‹#›</a:t>
            </a:fld>
            <a:endParaRPr lang="en-US"/>
          </a:p>
        </p:txBody>
      </p:sp>
      <p:cxnSp>
        <p:nvCxnSpPr>
          <p:cNvPr id="3" name="Straight Connector 2"/>
          <p:cNvCxnSpPr/>
          <p:nvPr/>
        </p:nvCxnSpPr>
        <p:spPr>
          <a:xfrm>
            <a:off x="228600" y="819150"/>
            <a:ext cx="85344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1" fontAlgn="base" hangingPunct="1">
        <a:spcBef>
          <a:spcPct val="0"/>
        </a:spcBef>
        <a:spcAft>
          <a:spcPct val="0"/>
        </a:spcAft>
        <a:defRPr sz="3300">
          <a:solidFill>
            <a:schemeClr val="tx2"/>
          </a:solidFill>
          <a:latin typeface="Palatino"/>
          <a:ea typeface="+mj-ea"/>
          <a:cs typeface="Palatino"/>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892" algn="ctr" rtl="0" eaLnBrk="1" fontAlgn="base" hangingPunct="1">
        <a:spcBef>
          <a:spcPct val="0"/>
        </a:spcBef>
        <a:spcAft>
          <a:spcPct val="0"/>
        </a:spcAft>
        <a:defRPr sz="3300">
          <a:solidFill>
            <a:schemeClr val="tx2"/>
          </a:solidFill>
          <a:latin typeface="Arial" charset="0"/>
        </a:defRPr>
      </a:lvl6pPr>
      <a:lvl7pPr marL="685783" algn="ctr" rtl="0" eaLnBrk="1" fontAlgn="base" hangingPunct="1">
        <a:spcBef>
          <a:spcPct val="0"/>
        </a:spcBef>
        <a:spcAft>
          <a:spcPct val="0"/>
        </a:spcAft>
        <a:defRPr sz="3300">
          <a:solidFill>
            <a:schemeClr val="tx2"/>
          </a:solidFill>
          <a:latin typeface="Arial" charset="0"/>
        </a:defRPr>
      </a:lvl7pPr>
      <a:lvl8pPr marL="1028675" algn="ctr" rtl="0" eaLnBrk="1" fontAlgn="base" hangingPunct="1">
        <a:spcBef>
          <a:spcPct val="0"/>
        </a:spcBef>
        <a:spcAft>
          <a:spcPct val="0"/>
        </a:spcAft>
        <a:defRPr sz="3300">
          <a:solidFill>
            <a:schemeClr val="tx2"/>
          </a:solidFill>
          <a:latin typeface="Arial" charset="0"/>
        </a:defRPr>
      </a:lvl8pPr>
      <a:lvl9pPr marL="1371566" algn="ctr" rtl="0" eaLnBrk="1" fontAlgn="base" hangingPunct="1">
        <a:spcBef>
          <a:spcPct val="0"/>
        </a:spcBef>
        <a:spcAft>
          <a:spcPct val="0"/>
        </a:spcAft>
        <a:defRPr sz="3300">
          <a:solidFill>
            <a:schemeClr val="tx2"/>
          </a:solidFill>
          <a:latin typeface="Arial" charset="0"/>
        </a:defRPr>
      </a:lvl9pPr>
    </p:titleStyle>
    <p:bodyStyle>
      <a:lvl1pPr marL="257168" indent="-257168" algn="l" rtl="0" eaLnBrk="1" fontAlgn="base" hangingPunct="1">
        <a:spcBef>
          <a:spcPct val="20000"/>
        </a:spcBef>
        <a:spcAft>
          <a:spcPct val="0"/>
        </a:spcAft>
        <a:buClr>
          <a:schemeClr val="accent2"/>
        </a:buClr>
        <a:buFont typeface="Courier New"/>
        <a:buChar char="o"/>
        <a:defRPr sz="2400">
          <a:solidFill>
            <a:schemeClr val="tx1"/>
          </a:solidFill>
          <a:latin typeface="Palatino"/>
          <a:ea typeface="+mn-ea"/>
          <a:cs typeface="Palatino"/>
        </a:defRPr>
      </a:lvl1pPr>
      <a:lvl2pPr marL="557199" indent="-214308" algn="l" rtl="0" eaLnBrk="1" fontAlgn="base" hangingPunct="1">
        <a:spcBef>
          <a:spcPct val="20000"/>
        </a:spcBef>
        <a:spcAft>
          <a:spcPct val="0"/>
        </a:spcAft>
        <a:buClr>
          <a:schemeClr val="tx1"/>
        </a:buClr>
        <a:buFont typeface="Courier New"/>
        <a:buChar char="o"/>
        <a:defRPr sz="2100">
          <a:solidFill>
            <a:schemeClr val="tx1">
              <a:lumMod val="75000"/>
              <a:lumOff val="25000"/>
            </a:schemeClr>
          </a:solidFill>
          <a:latin typeface="Palatino"/>
          <a:cs typeface="Palatino"/>
        </a:defRPr>
      </a:lvl2pPr>
      <a:lvl3pPr marL="857228" indent="-171446" algn="l" rtl="0" eaLnBrk="1" fontAlgn="base" hangingPunct="1">
        <a:spcBef>
          <a:spcPct val="20000"/>
        </a:spcBef>
        <a:spcAft>
          <a:spcPct val="0"/>
        </a:spcAft>
        <a:buClr>
          <a:schemeClr val="accent2"/>
        </a:buClr>
        <a:buFont typeface="Courier New"/>
        <a:buChar char="o"/>
        <a:defRPr sz="1800">
          <a:solidFill>
            <a:schemeClr val="tx1">
              <a:lumMod val="75000"/>
              <a:lumOff val="25000"/>
            </a:schemeClr>
          </a:solidFill>
          <a:latin typeface="Palatino"/>
          <a:cs typeface="Palatino"/>
        </a:defRPr>
      </a:lvl3pPr>
      <a:lvl4pPr marL="1200120" indent="-171446" algn="l" rtl="0" eaLnBrk="1" fontAlgn="base" hangingPunct="1">
        <a:spcBef>
          <a:spcPct val="20000"/>
        </a:spcBef>
        <a:spcAft>
          <a:spcPct val="0"/>
        </a:spcAft>
        <a:buClr>
          <a:schemeClr val="tx1"/>
        </a:buClr>
        <a:buFont typeface="Courier New"/>
        <a:buChar char="o"/>
        <a:defRPr sz="1500">
          <a:solidFill>
            <a:schemeClr val="tx1">
              <a:lumMod val="75000"/>
              <a:lumOff val="25000"/>
            </a:schemeClr>
          </a:solidFill>
          <a:latin typeface="Palatino"/>
          <a:cs typeface="Palatino"/>
        </a:defRPr>
      </a:lvl4pPr>
      <a:lvl5pPr marL="1543012" indent="-171446" algn="l" rtl="0" eaLnBrk="1" fontAlgn="base" hangingPunct="1">
        <a:spcBef>
          <a:spcPct val="20000"/>
        </a:spcBef>
        <a:spcAft>
          <a:spcPct val="0"/>
        </a:spcAft>
        <a:buClr>
          <a:schemeClr val="accent2"/>
        </a:buClr>
        <a:buFont typeface="Courier New"/>
        <a:buChar char="o"/>
        <a:defRPr sz="1500">
          <a:solidFill>
            <a:schemeClr val="tx1">
              <a:lumMod val="75000"/>
              <a:lumOff val="25000"/>
            </a:schemeClr>
          </a:solidFill>
          <a:latin typeface="Palatino"/>
          <a:cs typeface="Palatino"/>
        </a:defRPr>
      </a:lvl5pPr>
      <a:lvl6pPr marL="1885903"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09550"/>
            <a:ext cx="9144000" cy="1102519"/>
          </a:xfrm>
        </p:spPr>
        <p:txBody>
          <a:bodyPr/>
          <a:lstStyle/>
          <a:p>
            <a:pPr eaLnBrk="1" hangingPunct="1"/>
            <a:r>
              <a:rPr lang="en-US" dirty="0"/>
              <a:t>CS 188: Artificial Intelligence</a:t>
            </a:r>
            <a:br>
              <a:rPr lang="en-US" dirty="0"/>
            </a:br>
            <a:endParaRPr lang="en-US" sz="2700" dirty="0"/>
          </a:p>
        </p:txBody>
      </p:sp>
      <p:sp>
        <p:nvSpPr>
          <p:cNvPr id="5123" name="Rectangle 6"/>
          <p:cNvSpPr>
            <a:spLocks noGrp="1" noChangeArrowheads="1"/>
          </p:cNvSpPr>
          <p:nvPr>
            <p:ph type="subTitle" idx="1"/>
          </p:nvPr>
        </p:nvSpPr>
        <p:spPr>
          <a:xfrm>
            <a:off x="0" y="971550"/>
            <a:ext cx="9144000" cy="1143000"/>
          </a:xfrm>
        </p:spPr>
        <p:txBody>
          <a:bodyPr/>
          <a:lstStyle/>
          <a:p>
            <a:pPr eaLnBrk="1" hangingPunct="1"/>
            <a:r>
              <a:rPr lang="en-US" sz="3200" dirty="0"/>
              <a:t>Introduction</a:t>
            </a:r>
          </a:p>
        </p:txBody>
      </p:sp>
      <p:sp>
        <p:nvSpPr>
          <p:cNvPr id="5124" name="Text Box 7"/>
          <p:cNvSpPr txBox="1">
            <a:spLocks noChangeArrowheads="1"/>
          </p:cNvSpPr>
          <p:nvPr/>
        </p:nvSpPr>
        <p:spPr bwMode="auto">
          <a:xfrm>
            <a:off x="1143000" y="4686301"/>
            <a:ext cx="4400550" cy="346247"/>
          </a:xfrm>
          <a:prstGeom prst="rect">
            <a:avLst/>
          </a:prstGeom>
          <a:noFill/>
          <a:ln w="9525">
            <a:noFill/>
            <a:miter lim="800000"/>
            <a:headEnd/>
            <a:tailEnd/>
          </a:ln>
        </p:spPr>
        <p:txBody>
          <a:bodyPr lIns="68579" tIns="34289" rIns="68579" bIns="34289">
            <a:spAutoFit/>
          </a:bodyPr>
          <a:lstStyle/>
          <a:p>
            <a:pPr>
              <a:spcBef>
                <a:spcPct val="50000"/>
              </a:spcBef>
            </a:pPr>
            <a:endParaRPr lang="en-US">
              <a:latin typeface="Palatino"/>
              <a:cs typeface="Palatino"/>
            </a:endParaRPr>
          </a:p>
        </p:txBody>
      </p:sp>
      <p:sp>
        <p:nvSpPr>
          <p:cNvPr id="5125" name="Text Box 8"/>
          <p:cNvSpPr txBox="1">
            <a:spLocks noChangeArrowheads="1"/>
          </p:cNvSpPr>
          <p:nvPr/>
        </p:nvSpPr>
        <p:spPr bwMode="auto">
          <a:xfrm>
            <a:off x="0" y="4019550"/>
            <a:ext cx="9144000" cy="1084910"/>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dirty="0">
                <a:latin typeface="Palatino"/>
                <a:cs typeface="Palatino"/>
              </a:rPr>
              <a:t>Instructors: Anca Dragan, Pieter </a:t>
            </a:r>
            <a:r>
              <a:rPr lang="en-US" dirty="0" err="1">
                <a:latin typeface="Palatino"/>
                <a:cs typeface="Palatino"/>
              </a:rPr>
              <a:t>Abbeel</a:t>
            </a:r>
            <a:endParaRPr lang="en-US" dirty="0">
              <a:latin typeface="Palatino"/>
              <a:cs typeface="Palatino"/>
            </a:endParaRPr>
          </a:p>
          <a:p>
            <a:pPr algn="ctr">
              <a:spcBef>
                <a:spcPct val="50000"/>
              </a:spcBef>
            </a:pPr>
            <a:r>
              <a:rPr lang="en-US" dirty="0">
                <a:latin typeface="Palatino"/>
                <a:cs typeface="Palatino"/>
              </a:rPr>
              <a:t>University of California, Berkeley</a:t>
            </a:r>
          </a:p>
          <a:p>
            <a:pPr algn="ctr">
              <a:spcBef>
                <a:spcPct val="50000"/>
              </a:spcBef>
            </a:pPr>
            <a:r>
              <a:rPr lang="en-US" sz="1400" dirty="0">
                <a:latin typeface="Palatino"/>
                <a:cs typeface="Palatino"/>
              </a:rPr>
              <a:t>(slides adapted from Dan Klein, Pieter </a:t>
            </a:r>
            <a:r>
              <a:rPr lang="en-US" sz="1400" dirty="0" err="1">
                <a:latin typeface="Palatino"/>
                <a:cs typeface="Palatino"/>
              </a:rPr>
              <a:t>Abbeel</a:t>
            </a:r>
            <a:r>
              <a:rPr lang="en-US" sz="1400" dirty="0">
                <a:latin typeface="Palatino"/>
                <a:cs typeface="Palatino"/>
              </a:rPr>
              <a:t>)</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04288" y="1849712"/>
            <a:ext cx="4517136" cy="20174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152650" y="1047750"/>
            <a:ext cx="5543550" cy="434578"/>
          </a:xfrm>
          <a:prstGeom prst="rect">
            <a:avLst/>
          </a:prstGeom>
          <a:noFill/>
          <a:ln w="9525">
            <a:noFill/>
            <a:miter lim="800000"/>
            <a:headEnd/>
            <a:tailEnd/>
          </a:ln>
        </p:spPr>
        <p:txBody>
          <a:bodyPr lIns="68579" tIns="34289" rIns="68579" bIns="34289">
            <a:spAutoFit/>
          </a:bodyPr>
          <a:lstStyle/>
          <a:p>
            <a:pPr>
              <a:spcBef>
                <a:spcPct val="50000"/>
              </a:spcBef>
            </a:pPr>
            <a:r>
              <a:rPr lang="en-US" sz="2400" dirty="0">
                <a:latin typeface="Palatino"/>
                <a:cs typeface="Palatino"/>
              </a:rPr>
              <a:t>The science of making machines that:</a:t>
            </a:r>
          </a:p>
        </p:txBody>
      </p:sp>
      <p:sp>
        <p:nvSpPr>
          <p:cNvPr id="7" name="TextBox 6"/>
          <p:cNvSpPr txBox="1"/>
          <p:nvPr/>
        </p:nvSpPr>
        <p:spPr>
          <a:xfrm>
            <a:off x="304800" y="2114550"/>
            <a:ext cx="2133600" cy="707886"/>
          </a:xfrm>
          <a:prstGeom prst="rect">
            <a:avLst/>
          </a:prstGeom>
          <a:noFill/>
        </p:spPr>
        <p:txBody>
          <a:bodyPr wrap="square" rtlCol="0">
            <a:spAutoFit/>
          </a:bodyPr>
          <a:lstStyle/>
          <a:p>
            <a:pPr algn="ctr"/>
            <a:r>
              <a:rPr lang="en-US" sz="2000" dirty="0">
                <a:solidFill>
                  <a:schemeClr val="accent2"/>
                </a:solidFill>
                <a:latin typeface="Palatino"/>
                <a:cs typeface="Palatino"/>
              </a:rPr>
              <a:t>Think like people</a:t>
            </a:r>
          </a:p>
        </p:txBody>
      </p:sp>
      <p:sp>
        <p:nvSpPr>
          <p:cNvPr id="8" name="TextBox 7"/>
          <p:cNvSpPr txBox="1"/>
          <p:nvPr/>
        </p:nvSpPr>
        <p:spPr>
          <a:xfrm>
            <a:off x="304800" y="3650218"/>
            <a:ext cx="2133600" cy="400110"/>
          </a:xfrm>
          <a:prstGeom prst="rect">
            <a:avLst/>
          </a:prstGeom>
          <a:noFill/>
        </p:spPr>
        <p:txBody>
          <a:bodyPr wrap="square" rtlCol="0">
            <a:spAutoFit/>
          </a:bodyPr>
          <a:lstStyle/>
          <a:p>
            <a:pPr algn="ctr"/>
            <a:r>
              <a:rPr lang="en-US" sz="2000" dirty="0">
                <a:solidFill>
                  <a:schemeClr val="accent2"/>
                </a:solidFill>
                <a:latin typeface="Palatino"/>
                <a:cs typeface="Palatino"/>
              </a:rPr>
              <a:t>Act like people</a:t>
            </a:r>
          </a:p>
        </p:txBody>
      </p:sp>
      <p:sp>
        <p:nvSpPr>
          <p:cNvPr id="9" name="TextBox 8"/>
          <p:cNvSpPr txBox="1"/>
          <p:nvPr/>
        </p:nvSpPr>
        <p:spPr>
          <a:xfrm>
            <a:off x="6629400" y="2114550"/>
            <a:ext cx="2133600" cy="400110"/>
          </a:xfrm>
          <a:prstGeom prst="rect">
            <a:avLst/>
          </a:prstGeom>
          <a:noFill/>
        </p:spPr>
        <p:txBody>
          <a:bodyPr wrap="square" rtlCol="0">
            <a:spAutoFit/>
          </a:bodyPr>
          <a:lstStyle/>
          <a:p>
            <a:pPr algn="ctr"/>
            <a:r>
              <a:rPr lang="en-US" sz="2000" dirty="0">
                <a:solidFill>
                  <a:schemeClr val="accent2"/>
                </a:solidFill>
                <a:latin typeface="Palatino"/>
                <a:cs typeface="Palatino"/>
              </a:rPr>
              <a:t>Think rationally</a:t>
            </a:r>
          </a:p>
        </p:txBody>
      </p:sp>
      <p:sp>
        <p:nvSpPr>
          <p:cNvPr id="10" name="TextBox 9"/>
          <p:cNvSpPr txBox="1"/>
          <p:nvPr/>
        </p:nvSpPr>
        <p:spPr>
          <a:xfrm>
            <a:off x="6629400" y="3650218"/>
            <a:ext cx="2133600" cy="400110"/>
          </a:xfrm>
          <a:prstGeom prst="rect">
            <a:avLst/>
          </a:prstGeom>
          <a:noFill/>
        </p:spPr>
        <p:txBody>
          <a:bodyPr wrap="square" rtlCol="0">
            <a:spAutoFit/>
          </a:bodyPr>
          <a:lstStyle/>
          <a:p>
            <a:pPr algn="ctr"/>
            <a:r>
              <a:rPr lang="en-US" sz="2000" dirty="0">
                <a:solidFill>
                  <a:schemeClr val="accent2"/>
                </a:solidFill>
                <a:latin typeface="Palatino"/>
                <a:cs typeface="Palatino"/>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4600" y="1657350"/>
            <a:ext cx="4064000" cy="3048000"/>
          </a:xfrm>
          <a:prstGeom prst="rect">
            <a:avLst/>
          </a:prstGeom>
          <a:noFill/>
        </p:spPr>
      </p:pic>
      <p:sp>
        <p:nvSpPr>
          <p:cNvPr id="11" name="Rectangle 10"/>
          <p:cNvSpPr/>
          <p:nvPr/>
        </p:nvSpPr>
        <p:spPr>
          <a:xfrm>
            <a:off x="311624"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2" name="Rectangle 11"/>
          <p:cNvSpPr/>
          <p:nvPr/>
        </p:nvSpPr>
        <p:spPr>
          <a:xfrm>
            <a:off x="4523096"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3" name="Rectangle 12"/>
          <p:cNvSpPr/>
          <p:nvPr/>
        </p:nvSpPr>
        <p:spPr>
          <a:xfrm>
            <a:off x="311624" y="318703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4" name="Rectangle 13"/>
          <p:cNvSpPr/>
          <p:nvPr/>
        </p:nvSpPr>
        <p:spPr>
          <a:xfrm>
            <a:off x="4523096" y="319499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Tree>
    <p:extLst>
      <p:ext uri="{BB962C8B-B14F-4D97-AF65-F5344CB8AC3E}">
        <p14:creationId xmlns:p14="http://schemas.microsoft.com/office/powerpoint/2010/main" val="165794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99058"/>
          <a:lstStyle/>
          <a:p>
            <a:r>
              <a:rPr lang="en-US"/>
              <a:t>Rational Decisions</a:t>
            </a:r>
          </a:p>
        </p:txBody>
      </p:sp>
      <p:sp>
        <p:nvSpPr>
          <p:cNvPr id="12292" name="Rectangle 5"/>
          <p:cNvSpPr>
            <a:spLocks/>
          </p:cNvSpPr>
          <p:nvPr/>
        </p:nvSpPr>
        <p:spPr bwMode="auto">
          <a:xfrm>
            <a:off x="1524000" y="1123950"/>
            <a:ext cx="6858000" cy="1933575"/>
          </a:xfrm>
          <a:prstGeom prst="rect">
            <a:avLst/>
          </a:prstGeom>
          <a:noFill/>
          <a:ln w="12700">
            <a:noFill/>
            <a:miter lim="800000"/>
            <a:headEnd/>
            <a:tailEnd/>
          </a:ln>
        </p:spPr>
        <p:txBody>
          <a:bodyPr lIns="0" tIns="0" rIns="30479" bIns="0"/>
          <a:lstStyle/>
          <a:p>
            <a:pPr marL="29765">
              <a:spcBef>
                <a:spcPts val="750"/>
              </a:spcBef>
            </a:pPr>
            <a:r>
              <a:rPr lang="en-US" dirty="0">
                <a:latin typeface="Palatino"/>
                <a:cs typeface="Palatino"/>
              </a:rPr>
              <a:t>  We’ll use the term </a:t>
            </a:r>
            <a:r>
              <a:rPr lang="en-US" b="1" dirty="0">
                <a:latin typeface="Palatino"/>
                <a:cs typeface="Palatino"/>
              </a:rPr>
              <a:t>rational</a:t>
            </a:r>
            <a:r>
              <a:rPr lang="en-US" dirty="0">
                <a:latin typeface="Palatino"/>
                <a:cs typeface="Palatino"/>
              </a:rPr>
              <a:t> in a very specific, technical way:</a:t>
            </a:r>
          </a:p>
          <a:p>
            <a:pPr marL="372657" lvl="1">
              <a:spcBef>
                <a:spcPts val="750"/>
              </a:spcBef>
              <a:buSzPct val="125000"/>
              <a:buFont typeface="Wingdings" pitchFamily="2" charset="2"/>
              <a:buChar char="§"/>
            </a:pPr>
            <a:r>
              <a:rPr lang="en-US" dirty="0">
                <a:latin typeface="Palatino"/>
                <a:cs typeface="Palatino"/>
              </a:rPr>
              <a:t> Rational: maximally achieving pre-defined goals</a:t>
            </a:r>
            <a:endParaRPr lang="en-US" i="1" dirty="0">
              <a:latin typeface="Palatino"/>
              <a:cs typeface="Palatino"/>
            </a:endParaRPr>
          </a:p>
          <a:p>
            <a:pPr marL="372657" lvl="1">
              <a:spcBef>
                <a:spcPts val="750"/>
              </a:spcBef>
              <a:buSzPct val="125000"/>
              <a:buFont typeface="Wingdings" pitchFamily="2" charset="2"/>
              <a:buChar char="§"/>
            </a:pPr>
            <a:r>
              <a:rPr lang="en-US" dirty="0">
                <a:latin typeface="Palatino"/>
                <a:cs typeface="Palatino"/>
              </a:rPr>
              <a:t> Rationality</a:t>
            </a:r>
            <a:r>
              <a:rPr lang="en-US" b="1" dirty="0">
                <a:latin typeface="Palatino"/>
                <a:cs typeface="Palatino"/>
              </a:rPr>
              <a:t> </a:t>
            </a:r>
            <a:r>
              <a:rPr lang="en-US" dirty="0">
                <a:latin typeface="Palatino"/>
                <a:cs typeface="Palatino"/>
              </a:rPr>
              <a:t>only concerns what decisions are made </a:t>
            </a:r>
          </a:p>
          <a:p>
            <a:pPr marL="372657" lvl="1">
              <a:spcBef>
                <a:spcPts val="750"/>
              </a:spcBef>
              <a:buSzPct val="125000"/>
            </a:pPr>
            <a:r>
              <a:rPr lang="en-US" dirty="0">
                <a:latin typeface="Palatino"/>
                <a:cs typeface="Palatino"/>
              </a:rPr>
              <a:t>   (not the thought process behind them)</a:t>
            </a:r>
          </a:p>
          <a:p>
            <a:pPr marL="372657" lvl="1">
              <a:spcBef>
                <a:spcPts val="750"/>
              </a:spcBef>
              <a:buSzPct val="125000"/>
              <a:buFont typeface="Wingdings" pitchFamily="2" charset="2"/>
              <a:buChar char="§"/>
            </a:pPr>
            <a:r>
              <a:rPr lang="en-US" dirty="0">
                <a:latin typeface="Palatino"/>
                <a:cs typeface="Palatino"/>
              </a:rPr>
              <a:t> Goals are expressed in terms of the </a:t>
            </a:r>
            <a:r>
              <a:rPr lang="en-US" b="1" dirty="0">
                <a:latin typeface="Palatino"/>
                <a:cs typeface="Palatino"/>
              </a:rPr>
              <a:t>utility</a:t>
            </a:r>
            <a:r>
              <a:rPr lang="en-US" dirty="0">
                <a:latin typeface="Palatino"/>
                <a:cs typeface="Palatino"/>
              </a:rPr>
              <a:t> of outcomes</a:t>
            </a:r>
          </a:p>
          <a:p>
            <a:pPr marL="372657" lvl="1">
              <a:spcBef>
                <a:spcPts val="750"/>
              </a:spcBef>
              <a:buClr>
                <a:srgbClr val="1212D2"/>
              </a:buClr>
              <a:buSzPct val="125000"/>
              <a:buFont typeface="Wingdings" pitchFamily="2" charset="2"/>
              <a:buChar char="§"/>
            </a:pPr>
            <a:r>
              <a:rPr lang="en-US" dirty="0">
                <a:solidFill>
                  <a:srgbClr val="1212D2"/>
                </a:solidFill>
                <a:latin typeface="Palatino"/>
                <a:cs typeface="Palatino"/>
              </a:rPr>
              <a:t> Being rational means </a:t>
            </a:r>
            <a:r>
              <a:rPr lang="en-US" b="1" dirty="0">
                <a:solidFill>
                  <a:srgbClr val="1212D2"/>
                </a:solidFill>
                <a:latin typeface="Palatino"/>
                <a:cs typeface="Palatino"/>
              </a:rPr>
              <a:t>maximizing your expected utility</a:t>
            </a:r>
          </a:p>
        </p:txBody>
      </p:sp>
      <p:sp>
        <p:nvSpPr>
          <p:cNvPr id="24582" name="Rectangle 6"/>
          <p:cNvSpPr>
            <a:spLocks/>
          </p:cNvSpPr>
          <p:nvPr/>
        </p:nvSpPr>
        <p:spPr bwMode="auto">
          <a:xfrm>
            <a:off x="0" y="3714750"/>
            <a:ext cx="9144000" cy="714375"/>
          </a:xfrm>
          <a:prstGeom prst="rect">
            <a:avLst/>
          </a:prstGeom>
          <a:noFill/>
          <a:ln w="12700">
            <a:noFill/>
            <a:miter lim="800000"/>
            <a:headEnd/>
            <a:tailEnd/>
          </a:ln>
        </p:spPr>
        <p:txBody>
          <a:bodyPr lIns="0" tIns="0" rIns="30479" bIns="0"/>
          <a:lstStyle/>
          <a:p>
            <a:pPr marL="29765" algn="ctr">
              <a:spcBef>
                <a:spcPts val="750"/>
              </a:spcBef>
            </a:pPr>
            <a:r>
              <a:rPr lang="en-US" sz="2000" dirty="0">
                <a:latin typeface="Palatino"/>
                <a:cs typeface="Palatino"/>
              </a:rPr>
              <a:t>A better title for this course would be:</a:t>
            </a:r>
          </a:p>
          <a:p>
            <a:pPr marL="29765" algn="ctr">
              <a:spcBef>
                <a:spcPts val="750"/>
              </a:spcBef>
            </a:pPr>
            <a:r>
              <a:rPr lang="en-US" sz="2800" b="1" dirty="0">
                <a:solidFill>
                  <a:srgbClr val="1212D2"/>
                </a:solidFill>
                <a:latin typeface="Palatino"/>
                <a:cs typeface="Palatino"/>
              </a:rPr>
              <a:t>Computational Rationality</a:t>
            </a:r>
          </a:p>
        </p:txBody>
      </p:sp>
    </p:spTree>
    <p:extLst>
      <p:ext uri="{BB962C8B-B14F-4D97-AF65-F5344CB8AC3E}">
        <p14:creationId xmlns:p14="http://schemas.microsoft.com/office/powerpoint/2010/main" val="16951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Palatino"/>
                <a:cs typeface="Palatino"/>
              </a:rPr>
              <a:t>Maximize Your</a:t>
            </a:r>
          </a:p>
          <a:p>
            <a:pPr algn="ctr"/>
            <a:r>
              <a:rPr lang="en-US" sz="6600" dirty="0">
                <a:latin typeface="Palatino"/>
                <a:cs typeface="Palatino"/>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384709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solidFill>
                  <a:schemeClr val="accent1">
                    <a:lumMod val="50000"/>
                  </a:schemeClr>
                </a:solidFill>
                <a:latin typeface="Palatino"/>
                <a:cs typeface="Palatino"/>
              </a:rPr>
              <a:t>Maximize</a:t>
            </a:r>
            <a:r>
              <a:rPr lang="en-US" sz="6600" dirty="0">
                <a:latin typeface="Palatino"/>
                <a:cs typeface="Palatino"/>
              </a:rPr>
              <a:t> Your</a:t>
            </a:r>
          </a:p>
          <a:p>
            <a:pPr algn="ctr"/>
            <a:r>
              <a:rPr lang="en-US" sz="6600" dirty="0">
                <a:latin typeface="Palatino"/>
                <a:cs typeface="Palatino"/>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253078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Palatino"/>
                <a:cs typeface="Palatino"/>
              </a:rPr>
              <a:t>Maximize Your</a:t>
            </a:r>
          </a:p>
          <a:p>
            <a:pPr algn="ctr"/>
            <a:r>
              <a:rPr lang="en-US" sz="6600" dirty="0">
                <a:latin typeface="Palatino"/>
                <a:cs typeface="Palatino"/>
              </a:rPr>
              <a:t>Expected </a:t>
            </a:r>
            <a:r>
              <a:rPr lang="en-US" sz="6600" dirty="0">
                <a:solidFill>
                  <a:schemeClr val="accent1">
                    <a:lumMod val="50000"/>
                  </a:schemeClr>
                </a:solidFill>
                <a:latin typeface="Palatino"/>
                <a:cs typeface="Palatino"/>
              </a:rPr>
              <a:t>Utility</a:t>
            </a:r>
          </a:p>
        </p:txBody>
      </p:sp>
      <p:pic>
        <p:nvPicPr>
          <p:cNvPr id="4" name="Picture 1"/>
          <p:cNvPicPr>
            <a:picLocks noChangeAspect="1" noChangeArrowheads="1"/>
          </p:cNvPicPr>
          <p:nvPr/>
        </p:nvPicPr>
        <p:blipFill>
          <a:blip r:embed="rId3"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23353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Palatino"/>
                <a:cs typeface="Palatino"/>
              </a:rPr>
              <a:t>Maximize Your</a:t>
            </a:r>
          </a:p>
          <a:p>
            <a:pPr algn="ctr"/>
            <a:r>
              <a:rPr lang="en-US" sz="6600" dirty="0">
                <a:solidFill>
                  <a:schemeClr val="accent1">
                    <a:lumMod val="50000"/>
                  </a:schemeClr>
                </a:solidFill>
                <a:latin typeface="Palatino"/>
                <a:cs typeface="Palatino"/>
              </a:rPr>
              <a:t>Expected</a:t>
            </a:r>
            <a:r>
              <a:rPr lang="en-US" sz="6600" dirty="0">
                <a:latin typeface="Palatino"/>
                <a:cs typeface="Palatino"/>
              </a:rPr>
              <a:t> Utility</a:t>
            </a:r>
          </a:p>
        </p:txBody>
      </p:sp>
      <p:pic>
        <p:nvPicPr>
          <p:cNvPr id="4" name="Picture 1"/>
          <p:cNvPicPr>
            <a:picLocks noChangeAspect="1" noChangeArrowheads="1"/>
          </p:cNvPicPr>
          <p:nvPr/>
        </p:nvPicPr>
        <p:blipFill>
          <a:blip r:embed="rId3"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29556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Palatino"/>
                <a:cs typeface="Palatino"/>
              </a:rPr>
              <a:t>Maximize </a:t>
            </a:r>
            <a:r>
              <a:rPr lang="en-US" sz="6600" dirty="0">
                <a:solidFill>
                  <a:schemeClr val="accent1">
                    <a:lumMod val="50000"/>
                  </a:schemeClr>
                </a:solidFill>
                <a:latin typeface="Palatino"/>
                <a:cs typeface="Palatino"/>
              </a:rPr>
              <a:t>Your</a:t>
            </a:r>
          </a:p>
          <a:p>
            <a:pPr algn="ctr"/>
            <a:r>
              <a:rPr lang="en-US" sz="6600" dirty="0">
                <a:latin typeface="Palatino"/>
                <a:cs typeface="Palatino"/>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381825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200150"/>
            <a:ext cx="4114800" cy="2937967"/>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4038600" y="971549"/>
            <a:ext cx="5029200" cy="3774375"/>
          </a:xfrm>
          <a:prstGeom prst="rect">
            <a:avLst/>
          </a:prstGeom>
          <a:noFill/>
        </p:spPr>
      </p:pic>
      <p:sp>
        <p:nvSpPr>
          <p:cNvPr id="14340" name="Rectangle 5"/>
          <p:cNvSpPr>
            <a:spLocks noGrp="1" noChangeArrowheads="1"/>
          </p:cNvSpPr>
          <p:nvPr>
            <p:ph type="title"/>
          </p:nvPr>
        </p:nvSpPr>
        <p:spPr/>
        <p:txBody>
          <a:bodyPr rIns="99058"/>
          <a:lstStyle/>
          <a:p>
            <a:r>
              <a:rPr lang="en-US" dirty="0"/>
              <a:t>What About the Brain?</a:t>
            </a:r>
          </a:p>
        </p:txBody>
      </p:sp>
      <p:sp>
        <p:nvSpPr>
          <p:cNvPr id="5" name="Content Placeholder 2"/>
          <p:cNvSpPr txBox="1">
            <a:spLocks/>
          </p:cNvSpPr>
          <p:nvPr/>
        </p:nvSpPr>
        <p:spPr bwMode="auto">
          <a:xfrm>
            <a:off x="304800" y="1047750"/>
            <a:ext cx="42672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Palatino"/>
                <a:cs typeface="Palatino"/>
              </a:rPr>
              <a:t>Brains (human minds) are very good at making rational decisions, but not perfect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Palatino"/>
                <a:cs typeface="Palatino"/>
              </a:rPr>
              <a:t>Brains aren’t as modular as software, so hard to reverse engineer!</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Palatino"/>
                <a:cs typeface="Palatino"/>
              </a:rPr>
              <a:t>“Brains are to intelligence as wings are to flight”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Palatino"/>
                <a:cs typeface="Palatino"/>
              </a:rPr>
              <a:t>Lessons learned from the brain: memory and simulation are key to decision making</a:t>
            </a:r>
          </a:p>
        </p:txBody>
      </p:sp>
    </p:spTree>
    <p:extLst>
      <p:ext uri="{BB962C8B-B14F-4D97-AF65-F5344CB8AC3E}">
        <p14:creationId xmlns:p14="http://schemas.microsoft.com/office/powerpoint/2010/main" val="1146982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99058"/>
          <a:lstStyle/>
          <a:p>
            <a:r>
              <a:rPr lang="en-US"/>
              <a:t>Designing Rational Agents</a:t>
            </a:r>
          </a:p>
        </p:txBody>
      </p:sp>
      <p:sp>
        <p:nvSpPr>
          <p:cNvPr id="27653" name="Rectangle 5"/>
          <p:cNvSpPr>
            <a:spLocks noGrp="1" noChangeArrowheads="1"/>
          </p:cNvSpPr>
          <p:nvPr>
            <p:ph idx="1"/>
          </p:nvPr>
        </p:nvSpPr>
        <p:spPr>
          <a:xfrm>
            <a:off x="342900" y="1200150"/>
            <a:ext cx="4838700" cy="2895600"/>
          </a:xfrm>
        </p:spPr>
        <p:txBody>
          <a:bodyPr rIns="99058"/>
          <a:lstStyle/>
          <a:p>
            <a:pPr marL="342892" indent="-342892">
              <a:spcBef>
                <a:spcPct val="0"/>
              </a:spcBef>
              <a:buClrTx/>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p>
          <a:p>
            <a:pPr marL="342892" indent="-342892">
              <a:spcBef>
                <a:spcPts val="1125"/>
              </a:spcBef>
              <a:buClrTx/>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p>
          <a:p>
            <a:pPr marL="342892" indent="-342892">
              <a:spcBef>
                <a:spcPts val="1125"/>
              </a:spcBef>
              <a:buClrTx/>
            </a:pPr>
            <a:r>
              <a:rPr lang="en-US" sz="1600" dirty="0"/>
              <a:t>Characteristics of the </a:t>
            </a:r>
            <a:r>
              <a:rPr lang="en-US" sz="1600" b="1" dirty="0"/>
              <a:t>percepts, environment,</a:t>
            </a:r>
            <a:r>
              <a:rPr lang="en-US" sz="1600" dirty="0"/>
              <a:t> and </a:t>
            </a:r>
            <a:r>
              <a:rPr lang="en-US" sz="1600" b="1" dirty="0"/>
              <a:t>action space </a:t>
            </a:r>
            <a:r>
              <a:rPr lang="en-US" sz="1600" dirty="0"/>
              <a:t>dictate techniques for selecting rational actions</a:t>
            </a:r>
          </a:p>
          <a:p>
            <a:pPr marL="342892" indent="-342892">
              <a:spcBef>
                <a:spcPts val="1125"/>
              </a:spcBef>
              <a:buClrTx/>
            </a:pPr>
            <a:r>
              <a:rPr lang="en-US" sz="1600" b="1" dirty="0">
                <a:solidFill>
                  <a:srgbClr val="333399"/>
                </a:solidFill>
                <a:cs typeface="Arial" charset="0"/>
              </a:rPr>
              <a:t>This course </a:t>
            </a:r>
            <a:r>
              <a:rPr lang="en-US" sz="1600" dirty="0">
                <a:solidFill>
                  <a:srgbClr val="333399"/>
                </a:solidFill>
                <a:cs typeface="Arial" charset="0"/>
              </a:rPr>
              <a:t>is about:</a:t>
            </a:r>
          </a:p>
          <a:p>
            <a:pPr marL="629825" lvl="1" indent="-257168">
              <a:lnSpc>
                <a:spcPct val="80000"/>
              </a:lnSpc>
              <a:spcBef>
                <a:spcPts val="554"/>
              </a:spcBef>
              <a:buSzPct val="100000"/>
            </a:pPr>
            <a:r>
              <a:rPr lang="en-US" sz="1600" dirty="0">
                <a:cs typeface="Arial" charset="0"/>
              </a:rPr>
              <a:t>General AI techniques for a variety of problem types</a:t>
            </a:r>
          </a:p>
          <a:p>
            <a:pPr marL="629825" lvl="1" indent="-257168">
              <a:lnSpc>
                <a:spcPct val="80000"/>
              </a:lnSpc>
              <a:spcBef>
                <a:spcPts val="554"/>
              </a:spcBef>
              <a:buSzPct val="100000"/>
            </a:pPr>
            <a:r>
              <a:rPr lang="en-US" sz="1600" dirty="0">
                <a:cs typeface="Arial" charset="0"/>
              </a:rPr>
              <a:t>Learning to recognize when and how a new problem can be solved with an existing technique</a:t>
            </a:r>
          </a:p>
          <a:p>
            <a:pPr marL="342892" indent="-342892">
              <a:spcBef>
                <a:spcPts val="1125"/>
              </a:spcBef>
              <a:buClrTx/>
            </a:pPr>
            <a:endParaRPr lang="en-US" sz="1600" dirty="0"/>
          </a:p>
        </p:txBody>
      </p:sp>
      <p:grpSp>
        <p:nvGrpSpPr>
          <p:cNvPr id="34" name="Group 33"/>
          <p:cNvGrpSpPr/>
          <p:nvPr/>
        </p:nvGrpSpPr>
        <p:grpSpPr>
          <a:xfrm>
            <a:off x="5562601" y="3423047"/>
            <a:ext cx="2895598" cy="1434703"/>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30479" bIns="0"/>
            <a:lstStyle/>
            <a:p>
              <a:pPr marL="29765"/>
              <a:r>
                <a:rPr lang="en-US" sz="16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16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sz="16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n-US" sz="16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5791200" y="1117854"/>
            <a:ext cx="2819400" cy="2215896"/>
          </a:xfrm>
          <a:prstGeom prst="rect">
            <a:avLst/>
          </a:prstGeom>
          <a:noFill/>
        </p:spPr>
      </p:pic>
    </p:spTree>
    <p:extLst>
      <p:ext uri="{BB962C8B-B14F-4D97-AF65-F5344CB8AC3E}">
        <p14:creationId xmlns:p14="http://schemas.microsoft.com/office/powerpoint/2010/main" val="1150696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65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65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65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765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9800" y="971550"/>
            <a:ext cx="4644534" cy="2057400"/>
          </a:xfrm>
          <a:prstGeom prst="rect">
            <a:avLst/>
          </a:prstGeom>
          <a:noFill/>
          <a:ln w="12700">
            <a:noFill/>
            <a:miter lim="800000"/>
            <a:headEnd/>
            <a:tailEnd/>
          </a:ln>
        </p:spPr>
      </p:pic>
      <p:sp>
        <p:nvSpPr>
          <p:cNvPr id="23556" name="Rectangle 5"/>
          <p:cNvSpPr>
            <a:spLocks noGrp="1" noChangeArrowheads="1"/>
          </p:cNvSpPr>
          <p:nvPr>
            <p:ph type="title"/>
          </p:nvPr>
        </p:nvSpPr>
        <p:spPr/>
        <p:txBody>
          <a:bodyPr rIns="99058"/>
          <a:lstStyle/>
          <a:p>
            <a:r>
              <a:rPr lang="en-US" dirty="0"/>
              <a:t>Pac-Man as an Agent</a:t>
            </a:r>
          </a:p>
        </p:txBody>
      </p:sp>
      <p:sp>
        <p:nvSpPr>
          <p:cNvPr id="23557" name="AutoShape 7"/>
          <p:cNvSpPr>
            <a:spLocks/>
          </p:cNvSpPr>
          <p:nvPr/>
        </p:nvSpPr>
        <p:spPr bwMode="auto">
          <a:xfrm>
            <a:off x="2209800" y="3200398"/>
            <a:ext cx="2155031"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58" name="Line 8"/>
          <p:cNvSpPr>
            <a:spLocks noChangeShapeType="1"/>
          </p:cNvSpPr>
          <p:nvPr/>
        </p:nvSpPr>
        <p:spPr bwMode="auto">
          <a:xfrm rot="10800000" flipH="1">
            <a:off x="3325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59" name="Rectangle 9"/>
          <p:cNvSpPr>
            <a:spLocks/>
          </p:cNvSpPr>
          <p:nvPr/>
        </p:nvSpPr>
        <p:spPr bwMode="auto">
          <a:xfrm>
            <a:off x="2286000" y="3226592"/>
            <a:ext cx="790575" cy="352425"/>
          </a:xfrm>
          <a:prstGeom prst="rect">
            <a:avLst/>
          </a:prstGeom>
          <a:noFill/>
          <a:ln w="12700">
            <a:noFill/>
            <a:miter lim="800000"/>
            <a:headEnd/>
            <a:tailEnd/>
          </a:ln>
        </p:spPr>
        <p:txBody>
          <a:bodyPr lIns="0" tIns="0" rIns="30479" bIns="0"/>
          <a:lstStyle/>
          <a:p>
            <a:pPr marL="29765"/>
            <a:r>
              <a:rPr lang="en-US" b="1" dirty="0">
                <a:latin typeface="Calibri" pitchFamily="34" charset="0"/>
                <a:cs typeface="Arial" charset="0"/>
              </a:rPr>
              <a:t>Agent</a:t>
            </a:r>
          </a:p>
        </p:txBody>
      </p:sp>
      <p:grpSp>
        <p:nvGrpSpPr>
          <p:cNvPr id="23560" name="Group 10"/>
          <p:cNvGrpSpPr>
            <a:grpSpLocks/>
          </p:cNvGrpSpPr>
          <p:nvPr/>
        </p:nvGrpSpPr>
        <p:grpSpPr bwMode="auto">
          <a:xfrm>
            <a:off x="3077764" y="3748869"/>
            <a:ext cx="476250" cy="32385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b="1" dirty="0">
                  <a:latin typeface="Calibri" pitchFamily="34" charset="0"/>
                  <a:cs typeface="Arial" charset="0"/>
                </a:rPr>
                <a:t>?</a:t>
              </a:r>
            </a:p>
          </p:txBody>
        </p:sp>
      </p:grpSp>
      <p:grpSp>
        <p:nvGrpSpPr>
          <p:cNvPr id="23561" name="Group 13"/>
          <p:cNvGrpSpPr>
            <a:grpSpLocks/>
          </p:cNvGrpSpPr>
          <p:nvPr/>
        </p:nvGrpSpPr>
        <p:grpSpPr bwMode="auto">
          <a:xfrm>
            <a:off x="2749152" y="3400425"/>
            <a:ext cx="1104900" cy="1059657"/>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Actuators</a:t>
              </a:r>
            </a:p>
          </p:txBody>
        </p:sp>
      </p:grpSp>
      <p:sp>
        <p:nvSpPr>
          <p:cNvPr id="23562" name="AutoShape 16"/>
          <p:cNvSpPr>
            <a:spLocks/>
          </p:cNvSpPr>
          <p:nvPr/>
        </p:nvSpPr>
        <p:spPr bwMode="auto">
          <a:xfrm>
            <a:off x="5380433" y="3194447"/>
            <a:ext cx="1428750"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63" name="Rectangle 17"/>
          <p:cNvSpPr>
            <a:spLocks/>
          </p:cNvSpPr>
          <p:nvPr/>
        </p:nvSpPr>
        <p:spPr bwMode="auto">
          <a:xfrm>
            <a:off x="5282802" y="3257550"/>
            <a:ext cx="1619250" cy="352425"/>
          </a:xfrm>
          <a:prstGeom prst="rect">
            <a:avLst/>
          </a:prstGeom>
          <a:noFill/>
          <a:ln w="12700">
            <a:noFill/>
            <a:miter lim="800000"/>
            <a:headEnd/>
            <a:tailEnd/>
          </a:ln>
        </p:spPr>
        <p:txBody>
          <a:bodyPr lIns="0" tIns="0" rIns="30479" bIns="0"/>
          <a:lstStyle/>
          <a:p>
            <a:pPr marL="29765" algn="ctr"/>
            <a:r>
              <a:rPr lang="en-US" b="1" dirty="0">
                <a:latin typeface="Calibri" pitchFamily="34" charset="0"/>
                <a:cs typeface="Arial" charset="0"/>
              </a:rPr>
              <a:t>Environment</a:t>
            </a:r>
          </a:p>
        </p:txBody>
      </p:sp>
      <p:sp>
        <p:nvSpPr>
          <p:cNvPr id="23564" name="Line 18"/>
          <p:cNvSpPr>
            <a:spLocks noChangeShapeType="1"/>
          </p:cNvSpPr>
          <p:nvPr/>
        </p:nvSpPr>
        <p:spPr bwMode="auto">
          <a:xfrm rot="10800000" flipH="1">
            <a:off x="3896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5" name="Line 19"/>
          <p:cNvSpPr>
            <a:spLocks noChangeShapeType="1"/>
          </p:cNvSpPr>
          <p:nvPr/>
        </p:nvSpPr>
        <p:spPr bwMode="auto">
          <a:xfrm flipH="1">
            <a:off x="3989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6" name="Rectangle 20"/>
          <p:cNvSpPr>
            <a:spLocks/>
          </p:cNvSpPr>
          <p:nvPr/>
        </p:nvSpPr>
        <p:spPr bwMode="auto">
          <a:xfrm>
            <a:off x="4396977" y="3584972"/>
            <a:ext cx="942975" cy="2667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Percepts</a:t>
            </a:r>
          </a:p>
        </p:txBody>
      </p:sp>
      <p:sp>
        <p:nvSpPr>
          <p:cNvPr id="23567" name="Rectangle 21"/>
          <p:cNvSpPr>
            <a:spLocks/>
          </p:cNvSpPr>
          <p:nvPr/>
        </p:nvSpPr>
        <p:spPr bwMode="auto">
          <a:xfrm>
            <a:off x="4463652" y="4324350"/>
            <a:ext cx="809625" cy="3048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Actions</a:t>
            </a:r>
          </a:p>
        </p:txBody>
      </p:sp>
      <p:sp>
        <p:nvSpPr>
          <p:cNvPr id="20" name="Text Box 4"/>
          <p:cNvSpPr txBox="1">
            <a:spLocks noChangeArrowheads="1"/>
          </p:cNvSpPr>
          <p:nvPr/>
        </p:nvSpPr>
        <p:spPr bwMode="auto">
          <a:xfrm>
            <a:off x="0" y="4857750"/>
            <a:ext cx="6477000" cy="22313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000" dirty="0"/>
              <a:t>Pac-Man is a registered trademark of Namco-Bandai Games, used here for educational purposes</a:t>
            </a:r>
          </a:p>
        </p:txBody>
      </p:sp>
      <p:sp>
        <p:nvSpPr>
          <p:cNvPr id="21" name="TextBox 20"/>
          <p:cNvSpPr txBox="1"/>
          <p:nvPr/>
        </p:nvSpPr>
        <p:spPr>
          <a:xfrm>
            <a:off x="7200614" y="4854773"/>
            <a:ext cx="1943386" cy="307777"/>
          </a:xfrm>
          <a:prstGeom prst="rect">
            <a:avLst/>
          </a:prstGeom>
          <a:noFill/>
        </p:spPr>
        <p:txBody>
          <a:bodyPr wrap="none" rtlCol="0">
            <a:spAutoFit/>
          </a:bodyPr>
          <a:lstStyle/>
          <a:p>
            <a:r>
              <a:rPr lang="en-US" sz="1400" dirty="0">
                <a:solidFill>
                  <a:srgbClr val="FF0000"/>
                </a:solidFill>
                <a:latin typeface="Calibri"/>
                <a:cs typeface="Calibri"/>
              </a:rPr>
              <a:t>Demo1: pacman-l1.mp4</a:t>
            </a:r>
          </a:p>
        </p:txBody>
      </p:sp>
    </p:spTree>
    <p:extLst>
      <p:ext uri="{BB962C8B-B14F-4D97-AF65-F5344CB8AC3E}">
        <p14:creationId xmlns:p14="http://schemas.microsoft.com/office/powerpoint/2010/main" val="21132079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AI</a:t>
            </a:r>
          </a:p>
        </p:txBody>
      </p:sp>
      <p:pic>
        <p:nvPicPr>
          <p:cNvPr id="562180" name="Picture 4" descr="Artoo-c3po"/>
          <p:cNvPicPr>
            <a:picLocks noChangeAspect="1" noChangeArrowheads="1"/>
          </p:cNvPicPr>
          <p:nvPr/>
        </p:nvPicPr>
        <p:blipFill>
          <a:blip r:embed="rId3" cstate="print"/>
          <a:srcRect/>
          <a:stretch>
            <a:fillRect/>
          </a:stretch>
        </p:blipFill>
        <p:spPr bwMode="auto">
          <a:xfrm>
            <a:off x="0" y="819149"/>
            <a:ext cx="2971800" cy="4367445"/>
          </a:xfrm>
          <a:prstGeom prst="rect">
            <a:avLst/>
          </a:prstGeom>
          <a:noFill/>
          <a:ln w="9525">
            <a:no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2971800" y="819150"/>
            <a:ext cx="2686050" cy="1522810"/>
          </a:xfrm>
          <a:prstGeom prst="rect">
            <a:avLst/>
          </a:prstGeom>
          <a:noFill/>
          <a:ln w="9525">
            <a:noFill/>
            <a:miter lim="800000"/>
            <a:headEnd/>
            <a:tailEnd/>
          </a:ln>
        </p:spPr>
      </p:pic>
      <p:pic>
        <p:nvPicPr>
          <p:cNvPr id="562184" name="Picture 8" descr="matrix-smith-dvd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71800" y="2343150"/>
            <a:ext cx="2686050" cy="1428750"/>
          </a:xfrm>
          <a:prstGeom prst="rect">
            <a:avLst/>
          </a:prstGeom>
          <a:noFill/>
          <a:ln w="9525">
            <a:noFill/>
            <a:miter lim="800000"/>
            <a:headEnd/>
            <a:tailEnd/>
          </a:ln>
        </p:spPr>
      </p:pic>
      <p:pic>
        <p:nvPicPr>
          <p:cNvPr id="7172" name="Picture 4" descr="http://images3.wikia.nocookie.net/__cb58379/half-life/en/images/d/d5/Glados_new_lair.jpg"/>
          <p:cNvPicPr>
            <a:picLocks noChangeAspect="1" noChangeArrowheads="1"/>
          </p:cNvPicPr>
          <p:nvPr/>
        </p:nvPicPr>
        <p:blipFill>
          <a:blip r:embed="rId6" cstate="print">
            <a:lum bright="20000" contrast="30000"/>
          </a:blip>
          <a:srcRect/>
          <a:stretch>
            <a:fillRect/>
          </a:stretch>
        </p:blipFill>
        <p:spPr bwMode="auto">
          <a:xfrm>
            <a:off x="5638800" y="3790950"/>
            <a:ext cx="1803400" cy="1352550"/>
          </a:xfrm>
          <a:prstGeom prst="rect">
            <a:avLst/>
          </a:prstGeom>
          <a:noFill/>
        </p:spPr>
      </p:pic>
      <p:pic>
        <p:nvPicPr>
          <p:cNvPr id="2" name="Picture 1"/>
          <p:cNvPicPr>
            <a:picLocks noChangeAspect="1"/>
          </p:cNvPicPr>
          <p:nvPr/>
        </p:nvPicPr>
        <p:blipFill>
          <a:blip r:embed="rId7"/>
          <a:stretch>
            <a:fillRect/>
          </a:stretch>
        </p:blipFill>
        <p:spPr>
          <a:xfrm>
            <a:off x="3657600" y="3771900"/>
            <a:ext cx="1371600" cy="1371600"/>
          </a:xfrm>
          <a:prstGeom prst="rect">
            <a:avLst/>
          </a:prstGeom>
        </p:spPr>
      </p:pic>
      <p:pic>
        <p:nvPicPr>
          <p:cNvPr id="3" name="Picture 2"/>
          <p:cNvPicPr>
            <a:picLocks noChangeAspect="1"/>
          </p:cNvPicPr>
          <p:nvPr/>
        </p:nvPicPr>
        <p:blipFill rotWithShape="1">
          <a:blip r:embed="rId8"/>
          <a:srcRect l="11948" r="7575"/>
          <a:stretch/>
        </p:blipFill>
        <p:spPr>
          <a:xfrm>
            <a:off x="5638799" y="819150"/>
            <a:ext cx="3593047" cy="2971800"/>
          </a:xfrm>
          <a:prstGeom prst="rect">
            <a:avLst/>
          </a:prstGeom>
        </p:spPr>
      </p:pic>
      <p:pic>
        <p:nvPicPr>
          <p:cNvPr id="4" name="Picture 3"/>
          <p:cNvPicPr>
            <a:picLocks noChangeAspect="1"/>
          </p:cNvPicPr>
          <p:nvPr/>
        </p:nvPicPr>
        <p:blipFill>
          <a:blip r:embed="rId9"/>
          <a:stretch>
            <a:fillRect/>
          </a:stretch>
        </p:blipFill>
        <p:spPr>
          <a:xfrm>
            <a:off x="7453312" y="3790950"/>
            <a:ext cx="1690688" cy="1352550"/>
          </a:xfrm>
          <a:prstGeom prst="rect">
            <a:avLst/>
          </a:prstGeom>
        </p:spPr>
      </p:pic>
    </p:spTree>
    <p:extLst>
      <p:ext uri="{BB962C8B-B14F-4D97-AF65-F5344CB8AC3E}">
        <p14:creationId xmlns:p14="http://schemas.microsoft.com/office/powerpoint/2010/main" val="1772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acman-l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501"/>
          </a:xfrm>
          <a:prstGeom prst="rect">
            <a:avLst/>
          </a:prstGeom>
        </p:spPr>
      </p:pic>
    </p:spTree>
    <p:extLst>
      <p:ext uri="{BB962C8B-B14F-4D97-AF65-F5344CB8AC3E}">
        <p14:creationId xmlns:p14="http://schemas.microsoft.com/office/powerpoint/2010/main" val="7325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rgbClr val="3C8C93"/>
                </a:solidFill>
              </a:rPr>
              <a:t>Logistics</a:t>
            </a:r>
            <a:r>
              <a:rPr lang="en-US" dirty="0">
                <a:solidFill>
                  <a:srgbClr val="3C8C93"/>
                </a:solidFill>
              </a:rPr>
              <a:t>! </a:t>
            </a:r>
            <a:endParaRPr lang="en-US" dirty="0">
              <a:solidFill>
                <a:schemeClr val="tx1"/>
              </a:solidFill>
            </a:endParaRP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4830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EC17-8739-4646-B1FA-95F2242DA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E0E427-3544-7F47-A0AD-0D1511BF2F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D5CCA3-EE3C-8C46-B134-F1EB42387A89}"/>
              </a:ext>
            </a:extLst>
          </p:cNvPr>
          <p:cNvPicPr>
            <a:picLocks noChangeAspect="1"/>
          </p:cNvPicPr>
          <p:nvPr/>
        </p:nvPicPr>
        <p:blipFill>
          <a:blip r:embed="rId2"/>
          <a:stretch>
            <a:fillRect/>
          </a:stretch>
        </p:blipFill>
        <p:spPr>
          <a:xfrm>
            <a:off x="0" y="1238937"/>
            <a:ext cx="9144000" cy="2665625"/>
          </a:xfrm>
          <a:prstGeom prst="rect">
            <a:avLst/>
          </a:prstGeom>
        </p:spPr>
      </p:pic>
    </p:spTree>
    <p:extLst>
      <p:ext uri="{BB962C8B-B14F-4D97-AF65-F5344CB8AC3E}">
        <p14:creationId xmlns:p14="http://schemas.microsoft.com/office/powerpoint/2010/main" val="12871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556-A1C2-C048-8F99-333C4840FD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1775F9-CB59-0044-AF62-BC5F005A25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BAD610-FE86-A243-A5FF-E28EF2427802}"/>
              </a:ext>
            </a:extLst>
          </p:cNvPr>
          <p:cNvPicPr>
            <a:picLocks noChangeAspect="1"/>
          </p:cNvPicPr>
          <p:nvPr/>
        </p:nvPicPr>
        <p:blipFill>
          <a:blip r:embed="rId2"/>
          <a:stretch>
            <a:fillRect/>
          </a:stretch>
        </p:blipFill>
        <p:spPr>
          <a:xfrm>
            <a:off x="648343" y="0"/>
            <a:ext cx="7847313" cy="5143500"/>
          </a:xfrm>
          <a:prstGeom prst="rect">
            <a:avLst/>
          </a:prstGeom>
        </p:spPr>
      </p:pic>
    </p:spTree>
    <p:extLst>
      <p:ext uri="{BB962C8B-B14F-4D97-AF65-F5344CB8AC3E}">
        <p14:creationId xmlns:p14="http://schemas.microsoft.com/office/powerpoint/2010/main" val="3333327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4FC6-D238-F740-AFA2-1477340A1F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83BB5-CED5-8F43-9484-357D7E0815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582776D-099D-BD4F-87DF-13E27822FBD6}"/>
              </a:ext>
            </a:extLst>
          </p:cNvPr>
          <p:cNvPicPr>
            <a:picLocks noChangeAspect="1"/>
          </p:cNvPicPr>
          <p:nvPr/>
        </p:nvPicPr>
        <p:blipFill>
          <a:blip r:embed="rId2"/>
          <a:stretch>
            <a:fillRect/>
          </a:stretch>
        </p:blipFill>
        <p:spPr>
          <a:xfrm>
            <a:off x="358140" y="0"/>
            <a:ext cx="8427720" cy="5143500"/>
          </a:xfrm>
          <a:prstGeom prst="rect">
            <a:avLst/>
          </a:prstGeom>
        </p:spPr>
      </p:pic>
    </p:spTree>
    <p:extLst>
      <p:ext uri="{BB962C8B-B14F-4D97-AF65-F5344CB8AC3E}">
        <p14:creationId xmlns:p14="http://schemas.microsoft.com/office/powerpoint/2010/main" val="3893734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DE0E-3456-0840-93DF-2B029D21E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BE99D7-C02B-9841-899D-8F43381F03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BC07A1-3631-BE48-B27D-6955FEE2D766}"/>
              </a:ext>
            </a:extLst>
          </p:cNvPr>
          <p:cNvPicPr>
            <a:picLocks noChangeAspect="1"/>
          </p:cNvPicPr>
          <p:nvPr/>
        </p:nvPicPr>
        <p:blipFill>
          <a:blip r:embed="rId2"/>
          <a:stretch>
            <a:fillRect/>
          </a:stretch>
        </p:blipFill>
        <p:spPr>
          <a:xfrm>
            <a:off x="795280" y="0"/>
            <a:ext cx="7553440" cy="5143500"/>
          </a:xfrm>
          <a:prstGeom prst="rect">
            <a:avLst/>
          </a:prstGeom>
        </p:spPr>
      </p:pic>
    </p:spTree>
    <p:extLst>
      <p:ext uri="{BB962C8B-B14F-4D97-AF65-F5344CB8AC3E}">
        <p14:creationId xmlns:p14="http://schemas.microsoft.com/office/powerpoint/2010/main" val="3348807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2E6-90BE-414F-B160-138EEF9B7C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A2E4B6-DE63-7546-B9F0-1FAB79B6D1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750DC2-ECBB-E941-8226-53A73608AF38}"/>
              </a:ext>
            </a:extLst>
          </p:cNvPr>
          <p:cNvPicPr>
            <a:picLocks noChangeAspect="1"/>
          </p:cNvPicPr>
          <p:nvPr/>
        </p:nvPicPr>
        <p:blipFill>
          <a:blip r:embed="rId2"/>
          <a:stretch>
            <a:fillRect/>
          </a:stretch>
        </p:blipFill>
        <p:spPr>
          <a:xfrm>
            <a:off x="2001335" y="1263650"/>
            <a:ext cx="5141330" cy="2616200"/>
          </a:xfrm>
          <a:prstGeom prst="rect">
            <a:avLst/>
          </a:prstGeom>
        </p:spPr>
      </p:pic>
    </p:spTree>
    <p:extLst>
      <p:ext uri="{BB962C8B-B14F-4D97-AF65-F5344CB8AC3E}">
        <p14:creationId xmlns:p14="http://schemas.microsoft.com/office/powerpoint/2010/main" val="212123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DE6D5-31E7-C944-B449-4629E11F26B5}"/>
              </a:ext>
            </a:extLst>
          </p:cNvPr>
          <p:cNvPicPr>
            <a:picLocks noChangeAspect="1"/>
          </p:cNvPicPr>
          <p:nvPr/>
        </p:nvPicPr>
        <p:blipFill>
          <a:blip r:embed="rId3"/>
          <a:stretch>
            <a:fillRect/>
          </a:stretch>
        </p:blipFill>
        <p:spPr>
          <a:xfrm>
            <a:off x="-1" y="0"/>
            <a:ext cx="9144001" cy="5143500"/>
          </a:xfrm>
          <a:prstGeom prst="rect">
            <a:avLst/>
          </a:prstGeom>
        </p:spPr>
      </p:pic>
    </p:spTree>
    <p:extLst>
      <p:ext uri="{BB962C8B-B14F-4D97-AF65-F5344CB8AC3E}">
        <p14:creationId xmlns:p14="http://schemas.microsoft.com/office/powerpoint/2010/main" val="57875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ED2DB-4BC7-C54E-A31A-2D4ED7DE1806}"/>
              </a:ext>
            </a:extLst>
          </p:cNvPr>
          <p:cNvPicPr>
            <a:picLocks noChangeAspect="1"/>
          </p:cNvPicPr>
          <p:nvPr/>
        </p:nvPicPr>
        <p:blipFill>
          <a:blip r:embed="rId3"/>
          <a:stretch>
            <a:fillRect/>
          </a:stretch>
        </p:blipFill>
        <p:spPr>
          <a:xfrm>
            <a:off x="0" y="-465083"/>
            <a:ext cx="9199179" cy="6134012"/>
          </a:xfrm>
          <a:prstGeom prst="rect">
            <a:avLst/>
          </a:prstGeom>
        </p:spPr>
      </p:pic>
    </p:spTree>
    <p:extLst>
      <p:ext uri="{BB962C8B-B14F-4D97-AF65-F5344CB8AC3E}">
        <p14:creationId xmlns:p14="http://schemas.microsoft.com/office/powerpoint/2010/main" val="232443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F0BA1-38D5-DB45-9F6C-FD90629DFCDD}"/>
              </a:ext>
            </a:extLst>
          </p:cNvPr>
          <p:cNvPicPr>
            <a:picLocks noChangeAspect="1"/>
          </p:cNvPicPr>
          <p:nvPr/>
        </p:nvPicPr>
        <p:blipFill>
          <a:blip r:embed="rId3"/>
          <a:stretch>
            <a:fillRect/>
          </a:stretch>
        </p:blipFill>
        <p:spPr>
          <a:xfrm>
            <a:off x="0" y="-1"/>
            <a:ext cx="9144000" cy="5205889"/>
          </a:xfrm>
          <a:prstGeom prst="rect">
            <a:avLst/>
          </a:prstGeom>
        </p:spPr>
      </p:pic>
    </p:spTree>
    <p:extLst>
      <p:ext uri="{BB962C8B-B14F-4D97-AF65-F5344CB8AC3E}">
        <p14:creationId xmlns:p14="http://schemas.microsoft.com/office/powerpoint/2010/main" val="157785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164B16-E0C2-4E45-B4D0-B20D29AFEAC7}"/>
              </a:ext>
            </a:extLst>
          </p:cNvPr>
          <p:cNvPicPr>
            <a:picLocks noChangeAspect="1"/>
          </p:cNvPicPr>
          <p:nvPr/>
        </p:nvPicPr>
        <p:blipFill>
          <a:blip r:embed="rId3"/>
          <a:stretch>
            <a:fillRect/>
          </a:stretch>
        </p:blipFill>
        <p:spPr>
          <a:xfrm>
            <a:off x="939382" y="0"/>
            <a:ext cx="7722434" cy="5143500"/>
          </a:xfrm>
          <a:prstGeom prst="rect">
            <a:avLst/>
          </a:prstGeom>
        </p:spPr>
      </p:pic>
    </p:spTree>
    <p:extLst>
      <p:ext uri="{BB962C8B-B14F-4D97-AF65-F5344CB8AC3E}">
        <p14:creationId xmlns:p14="http://schemas.microsoft.com/office/powerpoint/2010/main" val="222448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AI</a:t>
            </a:r>
          </a:p>
        </p:txBody>
      </p:sp>
      <p:pic>
        <p:nvPicPr>
          <p:cNvPr id="5" name="Picture 4"/>
          <p:cNvPicPr>
            <a:picLocks noChangeAspect="1"/>
          </p:cNvPicPr>
          <p:nvPr/>
        </p:nvPicPr>
        <p:blipFill>
          <a:blip r:embed="rId5"/>
          <a:stretch>
            <a:fillRect/>
          </a:stretch>
        </p:blipFill>
        <p:spPr>
          <a:xfrm>
            <a:off x="4572000" y="800618"/>
            <a:ext cx="2438399" cy="4337153"/>
          </a:xfrm>
          <a:prstGeom prst="rect">
            <a:avLst/>
          </a:prstGeom>
        </p:spPr>
      </p:pic>
      <p:pic>
        <p:nvPicPr>
          <p:cNvPr id="6" name="20160101_0109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3600" y="819150"/>
            <a:ext cx="2422397" cy="4305300"/>
          </a:xfrm>
          <a:prstGeom prst="rect">
            <a:avLst/>
          </a:prstGeom>
        </p:spPr>
      </p:pic>
    </p:spTree>
    <p:extLst>
      <p:ext uri="{BB962C8B-B14F-4D97-AF65-F5344CB8AC3E}">
        <p14:creationId xmlns:p14="http://schemas.microsoft.com/office/powerpoint/2010/main" val="9555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idx="1"/>
          </p:nvPr>
        </p:nvSpPr>
        <p:spPr>
          <a:xfrm>
            <a:off x="838200" y="838200"/>
            <a:ext cx="4495800" cy="3927873"/>
          </a:xfrm>
        </p:spPr>
        <p:txBody>
          <a:bodyPr/>
          <a:lstStyle/>
          <a:p>
            <a:pPr eaLnBrk="1" hangingPunct="1"/>
            <a:endParaRPr lang="en-US" sz="600" dirty="0"/>
          </a:p>
          <a:p>
            <a:pPr eaLnBrk="1" hangingPunct="1"/>
            <a:r>
              <a:rPr lang="en-US" dirty="0"/>
              <a:t>What is artificial intelligence?</a:t>
            </a:r>
          </a:p>
          <a:p>
            <a:pPr eaLnBrk="1" hangingPunct="1"/>
            <a:endParaRPr lang="en-US" dirty="0"/>
          </a:p>
          <a:p>
            <a:pPr eaLnBrk="1" hangingPunct="1"/>
            <a:r>
              <a:rPr lang="en-US" dirty="0"/>
              <a:t>Where did it come from/What can AI do?</a:t>
            </a:r>
          </a:p>
          <a:p>
            <a:pPr lvl="1"/>
            <a:r>
              <a:rPr lang="en-US" dirty="0"/>
              <a:t>What should we and shouldn’t we worry about? What can we do about the things we should worry about?</a:t>
            </a:r>
          </a:p>
          <a:p>
            <a:pPr eaLnBrk="1" hangingPunct="1"/>
            <a:endParaRPr lang="en-US" dirty="0"/>
          </a:p>
          <a:p>
            <a:pPr eaLnBrk="1" hangingPunct="1"/>
            <a:r>
              <a:rPr lang="en-US" dirty="0"/>
              <a:t>What is this course?</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5334000" y="1123950"/>
            <a:ext cx="3037390" cy="3400425"/>
          </a:xfrm>
          <a:prstGeom prst="rect">
            <a:avLst/>
          </a:prstGeom>
          <a:noFill/>
        </p:spPr>
      </p:pic>
    </p:spTree>
    <p:extLst>
      <p:ext uri="{BB962C8B-B14F-4D97-AF65-F5344CB8AC3E}">
        <p14:creationId xmlns:p14="http://schemas.microsoft.com/office/powerpoint/2010/main" val="2903525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EC80-6678-3243-BAF4-56146F6F8B75}"/>
              </a:ext>
            </a:extLst>
          </p:cNvPr>
          <p:cNvSpPr>
            <a:spLocks noGrp="1"/>
          </p:cNvSpPr>
          <p:nvPr>
            <p:ph type="title"/>
          </p:nvPr>
        </p:nvSpPr>
        <p:spPr/>
        <p:txBody>
          <a:bodyPr/>
          <a:lstStyle/>
          <a:p>
            <a:r>
              <a:rPr lang="en-US" dirty="0"/>
              <a:t>This lecture:</a:t>
            </a:r>
          </a:p>
        </p:txBody>
      </p:sp>
      <p:sp>
        <p:nvSpPr>
          <p:cNvPr id="3" name="Content Placeholder 2">
            <a:extLst>
              <a:ext uri="{FF2B5EF4-FFF2-40B4-BE49-F238E27FC236}">
                <a16:creationId xmlns:a16="http://schemas.microsoft.com/office/drawing/2014/main" id="{5FCADC07-E137-CE40-95E0-312960062A39}"/>
              </a:ext>
            </a:extLst>
          </p:cNvPr>
          <p:cNvSpPr>
            <a:spLocks noGrp="1"/>
          </p:cNvSpPr>
          <p:nvPr>
            <p:ph idx="1"/>
          </p:nvPr>
        </p:nvSpPr>
        <p:spPr/>
        <p:txBody>
          <a:bodyPr/>
          <a:lstStyle/>
          <a:p>
            <a:r>
              <a:rPr lang="en-US" dirty="0"/>
              <a:t>What is it / what are the basics of how it works?</a:t>
            </a:r>
          </a:p>
          <a:p>
            <a:r>
              <a:rPr lang="en-US" dirty="0"/>
              <a:t>What are things we should and should not worry about?</a:t>
            </a:r>
          </a:p>
          <a:p>
            <a:pPr lvl="1"/>
            <a:r>
              <a:rPr lang="en-US" dirty="0"/>
              <a:t>How might we fix the things we should worry about?</a:t>
            </a:r>
          </a:p>
        </p:txBody>
      </p:sp>
    </p:spTree>
    <p:extLst>
      <p:ext uri="{BB962C8B-B14F-4D97-AF65-F5344CB8AC3E}">
        <p14:creationId xmlns:p14="http://schemas.microsoft.com/office/powerpoint/2010/main" val="27477045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188-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188-anca.thmx</Template>
  <TotalTime>28937</TotalTime>
  <Words>804</Words>
  <Application>Microsoft Office PowerPoint</Application>
  <PresentationFormat>On-screen Show (16:9)</PresentationFormat>
  <Paragraphs>129</Paragraphs>
  <Slides>26</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Lucida Grande</vt:lpstr>
      <vt:lpstr>Palatino</vt:lpstr>
      <vt:lpstr>Arial</vt:lpstr>
      <vt:lpstr>Calibri</vt:lpstr>
      <vt:lpstr>Courier New</vt:lpstr>
      <vt:lpstr>Wingdings</vt:lpstr>
      <vt:lpstr>188-anca</vt:lpstr>
      <vt:lpstr>CS 188: Artificial Intelligence </vt:lpstr>
      <vt:lpstr>AI</vt:lpstr>
      <vt:lpstr>PowerPoint Presentation</vt:lpstr>
      <vt:lpstr>PowerPoint Presentation</vt:lpstr>
      <vt:lpstr>PowerPoint Presentation</vt:lpstr>
      <vt:lpstr>PowerPoint Presentation</vt:lpstr>
      <vt:lpstr>AI</vt:lpstr>
      <vt:lpstr>Today</vt:lpstr>
      <vt:lpstr>This lecture:</vt:lpstr>
      <vt:lpstr>What is AI?</vt:lpstr>
      <vt:lpstr>Rational Decisions</vt:lpstr>
      <vt:lpstr>PowerPoint Presentation</vt:lpstr>
      <vt:lpstr>PowerPoint Presentation</vt:lpstr>
      <vt:lpstr>PowerPoint Presentation</vt:lpstr>
      <vt:lpstr>PowerPoint Presentation</vt:lpstr>
      <vt:lpstr>PowerPoint Presentation</vt:lpstr>
      <vt:lpstr>What About the Brain?</vt:lpstr>
      <vt:lpstr>Designing Rational Agents</vt:lpstr>
      <vt:lpstr>Pac-Man as an Agent</vt:lpstr>
      <vt:lpstr>PowerPoint Presentation</vt:lpstr>
      <vt:lpstr>Logistics!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PPanda</cp:lastModifiedBy>
  <cp:revision>1604</cp:revision>
  <cp:lastPrinted>2015-01-20T16:46:42Z</cp:lastPrinted>
  <dcterms:created xsi:type="dcterms:W3CDTF">2004-08-27T04:16:05Z</dcterms:created>
  <dcterms:modified xsi:type="dcterms:W3CDTF">2022-01-12T22:47:18Z</dcterms:modified>
</cp:coreProperties>
</file>