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1366" r:id="rId3"/>
    <p:sldId id="1367" r:id="rId4"/>
    <p:sldId id="1430" r:id="rId5"/>
    <p:sldId id="1365" r:id="rId6"/>
    <p:sldId id="1435" r:id="rId7"/>
    <p:sldId id="1436" r:id="rId8"/>
    <p:sldId id="1437" r:id="rId9"/>
    <p:sldId id="1438" r:id="rId10"/>
    <p:sldId id="1439" r:id="rId11"/>
    <p:sldId id="1440" r:id="rId12"/>
    <p:sldId id="1441" r:id="rId13"/>
    <p:sldId id="1442" r:id="rId14"/>
    <p:sldId id="1443" r:id="rId15"/>
    <p:sldId id="1444" r:id="rId16"/>
    <p:sldId id="1445" r:id="rId17"/>
    <p:sldId id="1446" r:id="rId18"/>
    <p:sldId id="1455" r:id="rId19"/>
    <p:sldId id="1447" r:id="rId20"/>
    <p:sldId id="1448" r:id="rId21"/>
    <p:sldId id="1449" r:id="rId22"/>
    <p:sldId id="1450" r:id="rId23"/>
    <p:sldId id="1451" r:id="rId24"/>
    <p:sldId id="1452" r:id="rId25"/>
    <p:sldId id="1453" r:id="rId26"/>
    <p:sldId id="1454" r:id="rId27"/>
    <p:sldId id="1304" r:id="rId28"/>
    <p:sldId id="1431" r:id="rId29"/>
    <p:sldId id="1305" r:id="rId30"/>
    <p:sldId id="1306" r:id="rId31"/>
    <p:sldId id="1307" r:id="rId32"/>
    <p:sldId id="1308" r:id="rId33"/>
    <p:sldId id="1309" r:id="rId34"/>
    <p:sldId id="1310" r:id="rId35"/>
    <p:sldId id="1311" r:id="rId36"/>
    <p:sldId id="1312" r:id="rId37"/>
    <p:sldId id="1313" r:id="rId38"/>
    <p:sldId id="1314" r:id="rId39"/>
    <p:sldId id="1315" r:id="rId40"/>
    <p:sldId id="1316" r:id="rId41"/>
    <p:sldId id="1317" r:id="rId42"/>
    <p:sldId id="1318" r:id="rId43"/>
    <p:sldId id="1319" r:id="rId44"/>
    <p:sldId id="1320" r:id="rId45"/>
    <p:sldId id="1321" r:id="rId46"/>
    <p:sldId id="1322" r:id="rId47"/>
    <p:sldId id="1323" r:id="rId48"/>
    <p:sldId id="1324" r:id="rId49"/>
    <p:sldId id="1325" r:id="rId50"/>
    <p:sldId id="1326" r:id="rId51"/>
    <p:sldId id="1327" r:id="rId52"/>
    <p:sldId id="1328" r:id="rId53"/>
    <p:sldId id="1329" r:id="rId54"/>
    <p:sldId id="1330" r:id="rId55"/>
    <p:sldId id="1331" r:id="rId56"/>
    <p:sldId id="1332" r:id="rId57"/>
    <p:sldId id="1333" r:id="rId58"/>
    <p:sldId id="1334" r:id="rId59"/>
    <p:sldId id="1335" r:id="rId60"/>
    <p:sldId id="1336" r:id="rId61"/>
    <p:sldId id="1337" r:id="rId62"/>
    <p:sldId id="1338" r:id="rId63"/>
    <p:sldId id="1339" r:id="rId64"/>
    <p:sldId id="1340" r:id="rId65"/>
    <p:sldId id="1341" r:id="rId66"/>
    <p:sldId id="1342" r:id="rId67"/>
    <p:sldId id="1343" r:id="rId68"/>
    <p:sldId id="1344" r:id="rId69"/>
    <p:sldId id="1345" r:id="rId70"/>
    <p:sldId id="1346" r:id="rId71"/>
    <p:sldId id="1347" r:id="rId72"/>
    <p:sldId id="1348" r:id="rId73"/>
    <p:sldId id="1349" r:id="rId74"/>
    <p:sldId id="1350" r:id="rId75"/>
    <p:sldId id="1351" r:id="rId76"/>
    <p:sldId id="1352" r:id="rId77"/>
    <p:sldId id="1353" r:id="rId78"/>
    <p:sldId id="1354" r:id="rId79"/>
    <p:sldId id="1265" r:id="rId80"/>
    <p:sldId id="1357" r:id="rId81"/>
    <p:sldId id="1266" r:id="rId82"/>
    <p:sldId id="1267" r:id="rId83"/>
    <p:sldId id="1358" r:id="rId84"/>
    <p:sldId id="1359" r:id="rId85"/>
    <p:sldId id="1360" r:id="rId86"/>
    <p:sldId id="1361" r:id="rId87"/>
    <p:sldId id="1368" r:id="rId88"/>
    <p:sldId id="1369" r:id="rId89"/>
    <p:sldId id="1372" r:id="rId90"/>
    <p:sldId id="1373" r:id="rId91"/>
    <p:sldId id="1374" r:id="rId92"/>
    <p:sldId id="1376" r:id="rId93"/>
    <p:sldId id="1377" r:id="rId94"/>
    <p:sldId id="1378" r:id="rId95"/>
    <p:sldId id="1379" r:id="rId96"/>
    <p:sldId id="1429" r:id="rId97"/>
    <p:sldId id="1382" r:id="rId98"/>
    <p:sldId id="1383" r:id="rId99"/>
    <p:sldId id="1384" r:id="rId100"/>
    <p:sldId id="1385" r:id="rId101"/>
    <p:sldId id="1386" r:id="rId102"/>
    <p:sldId id="1387" r:id="rId103"/>
    <p:sldId id="1388" r:id="rId104"/>
    <p:sldId id="1389" r:id="rId105"/>
    <p:sldId id="1390" r:id="rId106"/>
    <p:sldId id="1391" r:id="rId107"/>
    <p:sldId id="1392" r:id="rId108"/>
    <p:sldId id="1356" r:id="rId10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6"/>
    <p:restoredTop sz="95005" autoAdjust="0"/>
  </p:normalViewPr>
  <p:slideViewPr>
    <p:cSldViewPr>
      <p:cViewPr varScale="1">
        <p:scale>
          <a:sx n="104" d="100"/>
          <a:sy n="104" d="100"/>
        </p:scale>
        <p:origin x="108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62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0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070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6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398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557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261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367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5758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9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6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4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14" tIns="45708" rIns="91414" bIns="45708"/>
          <a:lstStyle/>
          <a:p>
            <a:fld id="{BB7440CD-BA39-A148-AE3A-F33EF3E7FD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8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10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8967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7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01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24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6275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31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4213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7079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2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379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24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215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34032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3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3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1" tIns="45701" rIns="91401" bIns="45701"/>
          <a:lstStyle/>
          <a:p>
            <a:fld id="{BB7440CD-BA39-A148-AE3A-F33EF3E7F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1" tIns="45701" rIns="91401" bIns="45701"/>
          <a:lstStyle/>
          <a:p>
            <a:fld id="{BB7440CD-BA39-A148-AE3A-F33EF3E7FD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1" tIns="45701" rIns="91401" bIns="45701"/>
          <a:lstStyle/>
          <a:p>
            <a:fld id="{BB7440CD-BA39-A148-AE3A-F33EF3E7FD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005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1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227755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9.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1/15/2022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Joesph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&amp;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9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Synchronization 4: </a:t>
            </a:r>
            <a:br>
              <a:rPr lang="en-US" sz="3000" dirty="0" smtClean="0"/>
            </a:br>
            <a:r>
              <a:rPr lang="en-US" sz="3000" dirty="0" smtClean="0"/>
              <a:t>Semaphores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 Monitors and Readers/Writers</a:t>
            </a:r>
            <a:br>
              <a:rPr lang="en-US" sz="3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February 15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Anthony Joseph and 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Higher-level Primitives than Locks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049000" cy="58674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UNIX is pretty stable now, but up until about mid-80s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(10 years after started), systems running UNIX would crash every week or so – concurrency bugs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lecture presents some ways to structuring sharing</a:t>
            </a:r>
          </a:p>
        </p:txBody>
      </p:sp>
    </p:spTree>
    <p:extLst>
      <p:ext uri="{BB962C8B-B14F-4D97-AF65-F5344CB8AC3E}">
        <p14:creationId xmlns:p14="http://schemas.microsoft.com/office/powerpoint/2010/main" val="2139211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User Process View of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r>
              <a:rPr lang="en-US" sz="2000" dirty="0" smtClean="0">
                <a:latin typeface="Gill Sans Light"/>
              </a:rPr>
              <a:t/>
            </a:r>
            <a:br>
              <a:rPr lang="en-US" sz="2000" dirty="0" smtClean="0">
                <a:latin typeface="Gill Sans Light"/>
              </a:rPr>
            </a:br>
            <a:r>
              <a:rPr lang="en-US" sz="2000" dirty="0" smtClean="0">
                <a:latin typeface="Gill Sans Light"/>
              </a:rPr>
              <a:t>Address </a:t>
            </a:r>
            <a:r>
              <a:rPr lang="en-US" sz="2000" dirty="0">
                <a:latin typeface="Gill Sans Light"/>
              </a:rPr>
              <a:t>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5240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413793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Processor Mode (Privilege Level)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4062129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29288" y="503048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Light"/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r>
              <a:rPr lang="en-US" sz="2000" dirty="0" smtClean="0">
                <a:latin typeface="Gill Sans Light"/>
              </a:rPr>
              <a:t/>
            </a:r>
            <a:br>
              <a:rPr lang="en-US" sz="2000" dirty="0" smtClean="0">
                <a:latin typeface="Gill Sans Light"/>
              </a:rPr>
            </a:br>
            <a:r>
              <a:rPr lang="en-US" sz="2000" dirty="0" smtClean="0">
                <a:latin typeface="Gill Sans Light"/>
              </a:rPr>
              <a:t>Address </a:t>
            </a:r>
            <a:r>
              <a:rPr lang="en-US" sz="2000" dirty="0">
                <a:latin typeface="Gill Sans Light"/>
              </a:rPr>
              <a:t>Space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5240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4195048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482E8-08EC-4275-A549-353993B2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09" y="1316969"/>
            <a:ext cx="5804176" cy="3291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0187A-2A4D-449C-8784-A0B0341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Aside: x86 (32-bit) Page Table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2BFB-F90A-4989-A8AB-29C847D4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0329"/>
            <a:ext cx="10515600" cy="1876633"/>
          </a:xfrm>
        </p:spPr>
        <p:txBody>
          <a:bodyPr/>
          <a:lstStyle/>
          <a:p>
            <a:r>
              <a:rPr lang="en-US" sz="2000" dirty="0">
                <a:latin typeface="Gill Sans Light"/>
              </a:rPr>
              <a:t>Controls many aspects of access</a:t>
            </a:r>
          </a:p>
          <a:p>
            <a:r>
              <a:rPr lang="en-US" sz="2000" dirty="0">
                <a:latin typeface="Gill Sans Light"/>
              </a:rPr>
              <a:t>Later – discuss page table organization</a:t>
            </a:r>
          </a:p>
          <a:p>
            <a:pPr lvl="1"/>
            <a:r>
              <a:rPr lang="en-US" sz="2000" dirty="0">
                <a:latin typeface="Gill Sans Light"/>
              </a:rPr>
              <a:t>For 32 (64?) bit VAS, how large?  vs size of memory?</a:t>
            </a:r>
          </a:p>
          <a:p>
            <a:pPr lvl="1"/>
            <a:r>
              <a:rPr lang="en-US" sz="2000" dirty="0">
                <a:latin typeface="Gill Sans Light"/>
              </a:rPr>
              <a:t>Used sparsely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D7FA-E0DE-4E72-9EE1-B08E19D56686}"/>
              </a:ext>
            </a:extLst>
          </p:cNvPr>
          <p:cNvSpPr txBox="1"/>
          <p:nvPr/>
        </p:nvSpPr>
        <p:spPr>
          <a:xfrm>
            <a:off x="1931926" y="1316969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8140E-709D-4BF2-B224-3B0ECFBF5FED}"/>
              </a:ext>
            </a:extLst>
          </p:cNvPr>
          <p:cNvSpPr/>
          <p:nvPr/>
        </p:nvSpPr>
        <p:spPr bwMode="auto">
          <a:xfrm>
            <a:off x="2149047" y="1777089"/>
            <a:ext cx="1064880" cy="2496849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EB883-9CB2-4620-8004-A62766878F7B}"/>
              </a:ext>
            </a:extLst>
          </p:cNvPr>
          <p:cNvSpPr/>
          <p:nvPr/>
        </p:nvSpPr>
        <p:spPr bwMode="auto">
          <a:xfrm>
            <a:off x="2149047" y="3406914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A8ADF-0706-4534-B075-59CE1F8C70A6}"/>
              </a:ext>
            </a:extLst>
          </p:cNvPr>
          <p:cNvSpPr/>
          <p:nvPr/>
        </p:nvSpPr>
        <p:spPr bwMode="auto">
          <a:xfrm>
            <a:off x="2310858" y="3409085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EC8DB-A085-436D-8CD0-C3BF7355FF43}"/>
              </a:ext>
            </a:extLst>
          </p:cNvPr>
          <p:cNvSpPr txBox="1"/>
          <p:nvPr/>
        </p:nvSpPr>
        <p:spPr>
          <a:xfrm>
            <a:off x="2143134" y="3077928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F45BE-CE94-40B6-B002-3101A6526D94}"/>
              </a:ext>
            </a:extLst>
          </p:cNvPr>
          <p:cNvSpPr/>
          <p:nvPr/>
        </p:nvSpPr>
        <p:spPr bwMode="auto">
          <a:xfrm>
            <a:off x="2149046" y="208945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7410F4-CC7D-4904-B1E7-D36E75419532}"/>
              </a:ext>
            </a:extLst>
          </p:cNvPr>
          <p:cNvSpPr/>
          <p:nvPr/>
        </p:nvSpPr>
        <p:spPr bwMode="auto">
          <a:xfrm>
            <a:off x="2310857" y="209162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870EA-05E2-45AE-B839-5360B4FA23CE}"/>
              </a:ext>
            </a:extLst>
          </p:cNvPr>
          <p:cNvSpPr/>
          <p:nvPr/>
        </p:nvSpPr>
        <p:spPr bwMode="auto">
          <a:xfrm>
            <a:off x="2149046" y="25771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A96A0-1FAC-42B9-9CE3-17A0BBAC2534}"/>
              </a:ext>
            </a:extLst>
          </p:cNvPr>
          <p:cNvSpPr/>
          <p:nvPr/>
        </p:nvSpPr>
        <p:spPr bwMode="auto">
          <a:xfrm>
            <a:off x="2310857" y="25792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18FFE6-A802-4CA0-B35F-A7DBAE561564}"/>
              </a:ext>
            </a:extLst>
          </p:cNvPr>
          <p:cNvCxnSpPr>
            <a:cxnSpLocks/>
          </p:cNvCxnSpPr>
          <p:nvPr/>
        </p:nvCxnSpPr>
        <p:spPr>
          <a:xfrm flipV="1">
            <a:off x="3008446" y="2178475"/>
            <a:ext cx="2578762" cy="13255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A000979-80A6-4CD0-9C87-D99CB9C4EB0F}"/>
              </a:ext>
            </a:extLst>
          </p:cNvPr>
          <p:cNvSpPr/>
          <p:nvPr/>
        </p:nvSpPr>
        <p:spPr>
          <a:xfrm>
            <a:off x="5903843" y="4022035"/>
            <a:ext cx="1318592" cy="205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5191DE-B4D3-4D70-919A-6DB7D23B0A14}"/>
              </a:ext>
            </a:extLst>
          </p:cNvPr>
          <p:cNvSpPr txBox="1"/>
          <p:nvPr/>
        </p:nvSpPr>
        <p:spPr>
          <a:xfrm>
            <a:off x="8897913" y="5715297"/>
            <a:ext cx="2392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Gill Sans Light"/>
              </a:rPr>
              <a:t>Pintos: </a:t>
            </a:r>
            <a:r>
              <a:rPr lang="en-US" sz="2000" dirty="0" err="1">
                <a:highlight>
                  <a:srgbClr val="FFFF00"/>
                </a:highlight>
                <a:latin typeface="Gill Sans Light"/>
              </a:rPr>
              <a:t>page_dir.c</a:t>
            </a:r>
            <a:endParaRPr lang="en-US" sz="2000" dirty="0">
              <a:highlight>
                <a:srgbClr val="FFFF00"/>
              </a:highlight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9448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User → Kernel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4062129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29288" y="503048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Light"/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r>
              <a:rPr lang="en-US" sz="2000" dirty="0" smtClean="0">
                <a:latin typeface="Gill Sans Light"/>
              </a:rPr>
              <a:t/>
            </a:r>
            <a:br>
              <a:rPr lang="en-US" sz="2000" dirty="0" smtClean="0">
                <a:latin typeface="Gill Sans Light"/>
              </a:rPr>
            </a:br>
            <a:r>
              <a:rPr lang="en-US" sz="2000" dirty="0" smtClean="0">
                <a:latin typeface="Gill Sans Light"/>
              </a:rPr>
              <a:t>Address </a:t>
            </a:r>
            <a:r>
              <a:rPr lang="en-US" sz="2000" dirty="0">
                <a:latin typeface="Gill Sans Light"/>
              </a:rPr>
              <a:t>Space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5240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125770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User → Kernel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4062129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1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data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r>
              <a:rPr lang="en-US" sz="2000" dirty="0" smtClean="0">
                <a:latin typeface="Gill Sans Light"/>
              </a:rPr>
              <a:t/>
            </a:r>
            <a:br>
              <a:rPr lang="en-US" sz="2000" dirty="0" smtClean="0">
                <a:latin typeface="Gill Sans Light"/>
              </a:rPr>
            </a:br>
            <a:r>
              <a:rPr lang="en-US" sz="2000" dirty="0" smtClean="0">
                <a:latin typeface="Gill Sans Light"/>
              </a:rPr>
              <a:t>Address </a:t>
            </a:r>
            <a:r>
              <a:rPr lang="en-US" sz="2000" dirty="0">
                <a:latin typeface="Gill Sans Light"/>
              </a:rPr>
              <a:t>Space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5240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2292010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3" grpId="0"/>
      <p:bldP spid="8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Page Table Resides in Memory*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4062129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1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065770" y="593334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296588" y="5885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1883582" y="4873728"/>
            <a:ext cx="7429889" cy="1214090"/>
          </a:xfrm>
          <a:prstGeom prst="curvedConnector3">
            <a:avLst>
              <a:gd name="adj1" fmla="val 863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46" y="423790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3E69974-E2E6-4BF7-98AD-AFCA4A956255}"/>
              </a:ext>
            </a:extLst>
          </p:cNvPr>
          <p:cNvSpPr txBox="1"/>
          <p:nvPr/>
        </p:nvSpPr>
        <p:spPr>
          <a:xfrm>
            <a:off x="6916476" y="743196"/>
            <a:ext cx="3379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* In the simplest case.  Actually more complex.  More later.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r>
              <a:rPr lang="en-US" sz="2000" dirty="0" smtClean="0">
                <a:latin typeface="Gill Sans Light"/>
              </a:rPr>
              <a:t/>
            </a:r>
            <a:br>
              <a:rPr lang="en-US" sz="2000" dirty="0" smtClean="0">
                <a:latin typeface="Gill Sans Light"/>
              </a:rPr>
            </a:br>
            <a:r>
              <a:rPr lang="en-US" sz="2000" dirty="0" smtClean="0">
                <a:latin typeface="Gill Sans Light"/>
              </a:rPr>
              <a:t>Address </a:t>
            </a:r>
            <a:r>
              <a:rPr lang="en-US" sz="2000" dirty="0">
                <a:latin typeface="Gill Sans Light"/>
              </a:rPr>
              <a:t>Space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5240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325020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691E-13B9-4FF0-ACE6-E51E802E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Portion of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0692-4E52-4BF3-A0B4-D7CEB4A5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 memory is mapped into address space of </a:t>
            </a:r>
            <a:r>
              <a:rPr lang="en-US" i="1" dirty="0"/>
              <a:t>every</a:t>
            </a:r>
            <a:r>
              <a:rPr lang="en-US" dirty="0"/>
              <a:t> process</a:t>
            </a:r>
          </a:p>
          <a:p>
            <a:r>
              <a:rPr lang="en-US" dirty="0"/>
              <a:t>Contains the kernel code</a:t>
            </a:r>
          </a:p>
          <a:p>
            <a:pPr lvl="1"/>
            <a:r>
              <a:rPr lang="en-US" dirty="0"/>
              <a:t>Loaded when the machine booted</a:t>
            </a:r>
          </a:p>
          <a:p>
            <a:r>
              <a:rPr lang="en-US" dirty="0"/>
              <a:t>Explicitly mapped to physical memory</a:t>
            </a:r>
          </a:p>
          <a:p>
            <a:pPr lvl="1"/>
            <a:r>
              <a:rPr lang="en-US" dirty="0"/>
              <a:t>OS creates the page table</a:t>
            </a:r>
          </a:p>
          <a:p>
            <a:r>
              <a:rPr lang="en-US" dirty="0"/>
              <a:t>Used to contain all kernel data structures</a:t>
            </a:r>
          </a:p>
          <a:p>
            <a:pPr lvl="1"/>
            <a:r>
              <a:rPr lang="en-US" dirty="0"/>
              <a:t>Lists of processes/threads</a:t>
            </a:r>
          </a:p>
          <a:p>
            <a:pPr lvl="1"/>
            <a:r>
              <a:rPr lang="en-US" dirty="0"/>
              <a:t>Page tables</a:t>
            </a:r>
          </a:p>
          <a:p>
            <a:pPr lvl="1"/>
            <a:r>
              <a:rPr lang="en-US" dirty="0"/>
              <a:t>Open file descriptions, sockets, </a:t>
            </a:r>
            <a:r>
              <a:rPr lang="en-US" dirty="0" err="1"/>
              <a:t>ttys</a:t>
            </a:r>
            <a:r>
              <a:rPr lang="en-US" dirty="0"/>
              <a:t>, …</a:t>
            </a:r>
          </a:p>
          <a:p>
            <a:r>
              <a:rPr lang="en-US" dirty="0"/>
              <a:t>Kernel stack for each thread</a:t>
            </a:r>
          </a:p>
        </p:txBody>
      </p:sp>
    </p:spTree>
    <p:extLst>
      <p:ext uri="{BB962C8B-B14F-4D97-AF65-F5344CB8AC3E}">
        <p14:creationId xmlns:p14="http://schemas.microsoft.com/office/powerpoint/2010/main" val="423104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1 Kernel Code, Many Kernel Stacks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ill Sans Light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</a:rPr>
              <a:t>argv</a:t>
            </a:r>
            <a:endParaRPr lang="en-US" sz="1400" dirty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latin typeface="Gill Sans Light"/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5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56236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479" y="4062129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41266" y="501328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1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ip</a:t>
              </a:r>
              <a:endParaRPr lang="en-US" sz="1600" dirty="0">
                <a:latin typeface="Gill Sans Ligh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Gill Sans Light"/>
                </a:rPr>
                <a:t>sp</a:t>
              </a:r>
              <a:endParaRPr lang="en-US" sz="1600" dirty="0">
                <a:latin typeface="Gill Sans Light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ill Sans Light"/>
              </a:rPr>
              <a:t>ker</a:t>
            </a:r>
            <a:r>
              <a:rPr lang="en-US" sz="1600" dirty="0">
                <a:latin typeface="Gill Sans Light"/>
              </a:rPr>
              <a:t> 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065770" y="593334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296588" y="5885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Light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1883582" y="4873728"/>
            <a:ext cx="7429889" cy="1214090"/>
          </a:xfrm>
          <a:prstGeom prst="curvedConnector3">
            <a:avLst>
              <a:gd name="adj1" fmla="val 863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89" y="4073028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CB194-F85F-4939-89E7-9CBF97816832}"/>
              </a:ext>
            </a:extLst>
          </p:cNvPr>
          <p:cNvGrpSpPr/>
          <p:nvPr/>
        </p:nvGrpSpPr>
        <p:grpSpPr>
          <a:xfrm>
            <a:off x="4169643" y="1984136"/>
            <a:ext cx="662433" cy="529704"/>
            <a:chOff x="4617229" y="2077026"/>
            <a:chExt cx="662433" cy="529704"/>
          </a:xfrm>
        </p:grpSpPr>
        <p:sp>
          <p:nvSpPr>
            <p:cNvPr id="49" name="Flowchart: Document 48">
              <a:extLst>
                <a:ext uri="{FF2B5EF4-FFF2-40B4-BE49-F238E27FC236}">
                  <a16:creationId xmlns:a16="http://schemas.microsoft.com/office/drawing/2014/main" id="{0470CEC0-4AC9-40EB-9806-2161A9E0E9A6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79" name="Flowchart: Document 78">
              <a:extLst>
                <a:ext uri="{FF2B5EF4-FFF2-40B4-BE49-F238E27FC236}">
                  <a16:creationId xmlns:a16="http://schemas.microsoft.com/office/drawing/2014/main" id="{03459331-16DC-42B2-B60C-A58D5DB74851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80" name="Flowchart: Document 79">
              <a:extLst>
                <a:ext uri="{FF2B5EF4-FFF2-40B4-BE49-F238E27FC236}">
                  <a16:creationId xmlns:a16="http://schemas.microsoft.com/office/drawing/2014/main" id="{CE121CE9-8F1F-477B-813F-8685E445D94E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0D1EF538-1599-4694-9712-6A6D1571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76" y="417896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2CE5D3-3907-45F3-AC20-A7BB6ABC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805" y="4262221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03E490A-687E-4293-8FA7-C9DEFE37B279}"/>
              </a:ext>
            </a:extLst>
          </p:cNvPr>
          <p:cNvGrpSpPr/>
          <p:nvPr/>
        </p:nvGrpSpPr>
        <p:grpSpPr>
          <a:xfrm>
            <a:off x="9156308" y="3101345"/>
            <a:ext cx="662433" cy="529704"/>
            <a:chOff x="4617229" y="2077026"/>
            <a:chExt cx="662433" cy="529704"/>
          </a:xfrm>
        </p:grpSpPr>
        <p:sp>
          <p:nvSpPr>
            <p:cNvPr id="88" name="Flowchart: Document 87">
              <a:extLst>
                <a:ext uri="{FF2B5EF4-FFF2-40B4-BE49-F238E27FC236}">
                  <a16:creationId xmlns:a16="http://schemas.microsoft.com/office/drawing/2014/main" id="{DFF66C9F-9909-4C3B-B68C-E82833BA190C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89" name="Flowchart: Document 88">
              <a:extLst>
                <a:ext uri="{FF2B5EF4-FFF2-40B4-BE49-F238E27FC236}">
                  <a16:creationId xmlns:a16="http://schemas.microsoft.com/office/drawing/2014/main" id="{1B26AA61-9702-4478-ABEA-562E390D32D0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  <p:sp>
          <p:nvSpPr>
            <p:cNvPr id="90" name="Flowchart: Document 89">
              <a:extLst>
                <a:ext uri="{FF2B5EF4-FFF2-40B4-BE49-F238E27FC236}">
                  <a16:creationId xmlns:a16="http://schemas.microsoft.com/office/drawing/2014/main" id="{15A31ECC-51EC-487C-9524-6449887B7943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219200"/>
            <a:ext cx="36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Virtual </a:t>
            </a:r>
            <a:r>
              <a:rPr lang="en-US" sz="2000" dirty="0" smtClean="0">
                <a:latin typeface="Gill Sans Light"/>
              </a:rPr>
              <a:t/>
            </a:r>
            <a:br>
              <a:rPr lang="en-US" sz="2000" dirty="0" smtClean="0">
                <a:latin typeface="Gill Sans Light"/>
              </a:rPr>
            </a:br>
            <a:r>
              <a:rPr lang="en-US" sz="2000" dirty="0" smtClean="0">
                <a:latin typeface="Gill Sans Light"/>
              </a:rPr>
              <a:t>Address </a:t>
            </a:r>
            <a:r>
              <a:rPr lang="en-US" sz="2000" dirty="0">
                <a:latin typeface="Gill Sans Light"/>
              </a:rPr>
              <a:t>Space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34400" y="1524000"/>
            <a:ext cx="1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56715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Conclusion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5062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Semaphores</a:t>
            </a:r>
            <a:r>
              <a:rPr lang="en-US" altLang="ko-KR" dirty="0">
                <a:ea typeface="굴림" panose="020B0600000101010101" pitchFamily="34" charset="-127"/>
              </a:rPr>
              <a:t>: Like integers with restricted interface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Two operations: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P()</a:t>
            </a:r>
            <a:r>
              <a:rPr lang="en-US" altLang="ko-KR" dirty="0"/>
              <a:t>: </a:t>
            </a:r>
            <a:r>
              <a:rPr lang="en-US" altLang="ko-KR" dirty="0">
                <a:ea typeface="굴림" panose="020B0600000101010101" pitchFamily="34" charset="-127"/>
              </a:rPr>
              <a:t>Wait if zero; decrement when becomes non-zero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V()</a:t>
            </a:r>
            <a:r>
              <a:rPr lang="en-US" altLang="ko-KR" dirty="0"/>
              <a:t>: </a:t>
            </a:r>
            <a:r>
              <a:rPr lang="en-US" altLang="ko-KR" dirty="0">
                <a:ea typeface="굴림" panose="020B0600000101010101" pitchFamily="34" charset="-127"/>
              </a:rPr>
              <a:t>Increment and wake a sleeping task (if exists)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initialize value to any non-negative value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separate semaphore for each constraint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Monitors</a:t>
            </a:r>
            <a:r>
              <a:rPr lang="en-US" altLang="ko-KR" dirty="0" smtClean="0">
                <a:ea typeface="굴림" panose="020B0600000101010101" pitchFamily="34" charset="-127"/>
              </a:rPr>
              <a:t>: A lock plus one or more condition variables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Always acquire lock before accessing shared data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condition variables to wait inside critical section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Three Operations: 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Wait()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Signal()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and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Broadcast()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Monitors represent the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Signal when change something so any waiting threads can </a:t>
            </a:r>
            <a:r>
              <a:rPr lang="en-US" altLang="ko-KR" dirty="0" smtClean="0">
                <a:ea typeface="굴림" panose="020B0600000101010101" pitchFamily="34" charset="-127"/>
              </a:rPr>
              <a:t>proceed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Monitors supported natively in a number of languages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latin typeface="Gill Sans Light"/>
                <a:ea typeface="Consolas" charset="0"/>
                <a:cs typeface="Consolas" charset="0"/>
              </a:rPr>
              <a:t>Readers/Writers Monitor example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Gill Sans Light"/>
                <a:ea typeface="Consolas" charset="0"/>
                <a:cs typeface="Consolas" charset="0"/>
              </a:rPr>
              <a:t>Shows how monitors allow sophisticated controlled entry to protected code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ko-KR" dirty="0" smtClean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691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Semaphores are a kind of generalized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First defined by </a:t>
            </a:r>
            <a:r>
              <a:rPr lang="en-US" altLang="ko-KR" dirty="0" err="1" smtClean="0">
                <a:ea typeface="굴림" panose="020B0600000101010101" pitchFamily="34" charset="-127"/>
              </a:rPr>
              <a:t>Dijkstra</a:t>
            </a:r>
            <a:r>
              <a:rPr lang="en-US" altLang="ko-KR" dirty="0" smtClean="0">
                <a:ea typeface="굴림" panose="020B0600000101010101" pitchFamily="34" charset="-127"/>
              </a:rPr>
              <a:t> in late 60s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Main synchronization primitive used in original UNIX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Definition: a Semaphore has a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non-negative integer value</a:t>
            </a:r>
            <a:r>
              <a:rPr lang="en-US" altLang="ko-KR" dirty="0" smtClean="0">
                <a:ea typeface="굴림" panose="020B0600000101010101" pitchFamily="34" charset="-127"/>
              </a:rPr>
              <a:t> and supports the following operations: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Set value when you initialize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Down()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 smtClean="0">
                <a:ea typeface="굴림" panose="020B0600000101010101" pitchFamily="34" charset="-127"/>
              </a:rPr>
              <a:t> an atomic operation that waits for semaphore to become positive, then decrements it by 1 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Think of this as the wait()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Up()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 smtClean="0">
                <a:ea typeface="굴림" panose="020B0600000101010101" pitchFamily="34" charset="-127"/>
              </a:rPr>
              <a:t> an atomic operation that increments the semaphore by 1, waking up a waiting P, if any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of this as the signal() operation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Technically examining value after initialization is not allowed.</a:t>
            </a:r>
          </a:p>
        </p:txBody>
      </p:sp>
      <p:pic>
        <p:nvPicPr>
          <p:cNvPr id="24580" name="Picture 20" descr="MCj0364166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1"/>
            <a:ext cx="473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2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362200" y="495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06" name="Picture 6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 Like Integers Except…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 are like integers, except: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negative values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Only operations allowed are P and V – can’t read or write value, except initially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Operations must be atomic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</a:rPr>
              <a:t>Two P’s together can’t decrement value below zero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</a:t>
            </a:r>
            <a:r>
              <a:rPr lang="en-US" altLang="ko-KR" dirty="0" smtClean="0">
                <a:ea typeface="굴림" panose="020B0600000101010101" pitchFamily="34" charset="-127"/>
              </a:rPr>
              <a:t>hread going to sleep in P won’t miss wakeup from V – even if both happen at same time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POSIX adds ability to read value, but technically not part of proper interface!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Semaphore from railway analogy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Here is a semaphore initialized to 2 for resource control: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512009" name="Picture 9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11" name="Group 11"/>
          <p:cNvGrpSpPr>
            <a:grpSpLocks/>
          </p:cNvGrpSpPr>
          <p:nvPr/>
        </p:nvGrpSpPr>
        <p:grpSpPr bwMode="auto">
          <a:xfrm>
            <a:off x="2514600" y="4800600"/>
            <a:ext cx="7239000" cy="1447800"/>
            <a:chOff x="672" y="3024"/>
            <a:chExt cx="4560" cy="912"/>
          </a:xfrm>
        </p:grpSpPr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672" y="3648"/>
              <a:ext cx="139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13"/>
            <p:cNvSpPr>
              <a:spLocks noChangeShapeType="1"/>
            </p:cNvSpPr>
            <p:nvPr/>
          </p:nvSpPr>
          <p:spPr bwMode="auto">
            <a:xfrm>
              <a:off x="2496" y="340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14"/>
            <p:cNvSpPr>
              <a:spLocks noChangeShapeType="1"/>
            </p:cNvSpPr>
            <p:nvPr/>
          </p:nvSpPr>
          <p:spPr bwMode="auto">
            <a:xfrm>
              <a:off x="2496" y="393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Freeform 15"/>
            <p:cNvSpPr>
              <a:spLocks/>
            </p:cNvSpPr>
            <p:nvPr/>
          </p:nvSpPr>
          <p:spPr bwMode="auto">
            <a:xfrm>
              <a:off x="2016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Freeform 16"/>
            <p:cNvSpPr>
              <a:spLocks/>
            </p:cNvSpPr>
            <p:nvPr/>
          </p:nvSpPr>
          <p:spPr bwMode="auto">
            <a:xfrm flipV="1">
              <a:off x="2016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Freeform 17"/>
            <p:cNvSpPr>
              <a:spLocks/>
            </p:cNvSpPr>
            <p:nvPr/>
          </p:nvSpPr>
          <p:spPr bwMode="auto">
            <a:xfrm flipH="1">
              <a:off x="3888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Freeform 18"/>
            <p:cNvSpPr>
              <a:spLocks/>
            </p:cNvSpPr>
            <p:nvPr/>
          </p:nvSpPr>
          <p:spPr bwMode="auto">
            <a:xfrm flipH="1" flipV="1">
              <a:off x="3888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8" name="Line 19"/>
            <p:cNvSpPr>
              <a:spLocks noChangeShapeType="1"/>
            </p:cNvSpPr>
            <p:nvPr/>
          </p:nvSpPr>
          <p:spPr bwMode="auto">
            <a:xfrm>
              <a:off x="4320" y="3648"/>
              <a:ext cx="91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25629" name="Picture 20" descr="MCj0364166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29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6096000" y="4572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2" name="Picture 22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276600" y="4800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5" name="Picture 25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27" name="Picture 27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09600" y="5257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3533599" y="5943600"/>
            <a:ext cx="1114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</p:spTree>
    <p:extLst>
      <p:ext uri="{BB962C8B-B14F-4D97-AF65-F5344CB8AC3E}">
        <p14:creationId xmlns:p14="http://schemas.microsoft.com/office/powerpoint/2010/main" val="80594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4467 C 0.12644 -0.04028 0.20612 -0.03565 0.25105 -0.04467 C 0.29597 -0.0537 0.28165 -0.09028 0.3168 -0.0993 C 0.35196 -0.10833 0.40691 -0.10393 0.46198 -0.0993 " pathEditMode="fixed" rAng="0" ptsTypes="AAAA">
                                      <p:cBhvr>
                                        <p:cTn id="44" dur="5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7 -0.03079 C 0.11602 -0.02963 0.18256 -0.02824 0.22748 -0.02708 C 0.2724 -0.02592 0.29623 -0.03379 0.31928 -0.02338 C 0.34245 -0.01296 0.34206 0.02546 0.36589 0.03496 C 0.38959 0.04445 0.42579 0.03889 0.46185 0.03334 " pathEditMode="fixed" rAng="0" ptsTypes="AAAAA">
                                      <p:cBhvr>
                                        <p:cTn id="50" dur="5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56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73 -0.08889 C 0.52657 -0.09329 0.5974 -0.09745 0.63529 -0.09074 C 0.67305 -0.08403 0.66524 -0.05741 0.68321 -0.04884 C 0.70105 -0.04028 0.69336 -0.04051 0.7431 -0.03958 C 0.79271 -0.03866 0.93178 -0.04259 0.98139 -0.04329 " pathEditMode="fixed" rAng="0" ptsTypes="AAAAA">
                                      <p:cBhvr>
                                        <p:cTn id="60" dur="5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21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3333 C 0.22084 -0.02847 0.24219 -0.02338 0.26251 -0.03333 C 0.28282 -0.04329 0.28803 -0.08356 0.32136 -0.09352 C 0.35469 -0.10347 0.40847 -0.09861 0.46251 -0.09352 " pathEditMode="fixed" rAng="0" ptsTypes="AAAA">
                                      <p:cBhvr>
                                        <p:cTn id="67" dur="5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3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77" dur="500" fill="hold"/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3" grpId="0" animBg="1"/>
      <p:bldP spid="512004" grpId="0" animBg="1"/>
      <p:bldP spid="512005" grpId="0" animBg="1"/>
      <p:bldP spid="512008" grpId="0" build="p"/>
      <p:bldP spid="512021" grpId="0" animBg="1"/>
      <p:bldP spid="512023" grpId="0" animBg="1"/>
      <p:bldP spid="512024" grpId="0" animBg="1"/>
      <p:bldP spid="512026" grpId="0" animBg="1"/>
      <p:bldP spid="512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Uses of Semaphores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6172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Mutual Exclusion (initial value = 1)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Also called “Binary Semaphore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” or “</a:t>
            </a:r>
            <a:r>
              <a:rPr lang="en-US" altLang="ko-KR" dirty="0" err="1" smtClean="0">
                <a:latin typeface="Gill Sans Light"/>
                <a:ea typeface="굴림" charset="0"/>
                <a:cs typeface="Gill Sans Light"/>
              </a:rPr>
              <a:t>mutex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”.</a:t>
            </a: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Can be used for mutual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exclusion, just like a lock:</a:t>
            </a: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  // 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Critical section goes here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endParaRPr lang="en-US" altLang="ko-KR" b="1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Scheduling Constraints (initial value = 0)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Allow thread 1 to wait for a signal from thread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thread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2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schedules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thread 1 when a given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event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occurs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Example: suppose you had to implement 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ThreadJoin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which must wait for thread to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terminate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Initial value of semaphore = 0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ThreadJoin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ThreadFinish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 flipV="1">
            <a:off x="5257800" y="5257800"/>
            <a:ext cx="533400" cy="990600"/>
          </a:xfrm>
          <a:prstGeom prst="curvedRigh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93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Revisit Bounded </a:t>
            </a:r>
            <a:r>
              <a:rPr lang="en-US" altLang="ko-KR" sz="2800" dirty="0" smtClean="0">
                <a:ea typeface="굴림" panose="020B0600000101010101" pitchFamily="34" charset="-127"/>
              </a:rPr>
              <a:t>Buffer: Correctness </a:t>
            </a:r>
            <a:r>
              <a:rPr lang="en-US" altLang="ko-KR" sz="2800" dirty="0">
                <a:ea typeface="굴림" panose="020B0600000101010101" pitchFamily="34" charset="-127"/>
              </a:rPr>
              <a:t>constraints for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96913"/>
            <a:ext cx="11071224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Correctness Constraints: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Consumer must wait for producer to fill buffers, if none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Producer must wait for consumer to empty buffers, if all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Only one thread can manipulate buffer queue at a time (mutual exclusion)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Remember why we need mutual exclusion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Because computers are stupid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Imagine if in real life: the delivery person is filling the machine and somebody comes up and tries to stick their money into the machine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General rule of thumb: 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Use a separate semaphore for each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fullBuffers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; // consumer’s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emptyBuffers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;// producer’s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Semaphore mutex;       //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4035689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071" y="966788"/>
            <a:ext cx="9740900" cy="566261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0; 	// Initially, no coke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bufSize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Initially,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num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empty slots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1;	// No one using machine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Producer(item)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Wait until space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(item);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Tell consumers there is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more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Consumer()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if there’s a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tell producer need more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return item;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endParaRPr lang="en-US" altLang="ko-KR" sz="2000" dirty="0">
              <a:latin typeface="Consolas" panose="020B0609020204030204" pitchFamily="49" charset="0"/>
              <a:ea typeface="굴림" charset="0"/>
              <a:cs typeface="굴림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217313"/>
            <a:ext cx="33714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Consolas" panose="020B0609020204030204" pitchFamily="49" charset="0"/>
              </a:rPr>
              <a:t> </a:t>
            </a:r>
            <a:r>
              <a:rPr lang="en-US" sz="2200" b="0" dirty="0" err="1" smtClean="0">
                <a:latin typeface="Consolas" panose="020B0609020204030204" pitchFamily="49" charset="0"/>
              </a:rPr>
              <a:t>fullSlots</a:t>
            </a:r>
            <a:r>
              <a:rPr lang="en-US" sz="2200" b="0" dirty="0" smtClean="0">
                <a:latin typeface="Gill Sans Light"/>
              </a:rPr>
              <a:t> signals coke</a:t>
            </a:r>
            <a:endParaRPr lang="en-US" sz="2200" b="0" dirty="0">
              <a:latin typeface="Gill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157788"/>
            <a:ext cx="18950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 err="1" smtClean="0">
                <a:latin typeface="Consolas" panose="020B0609020204030204" pitchFamily="49" charset="0"/>
              </a:rPr>
              <a:t>emptySlots</a:t>
            </a:r>
            <a:r>
              <a:rPr lang="en-US" sz="2200" b="0" dirty="0" smtClean="0">
                <a:latin typeface="Gill Sans Light"/>
              </a:rPr>
              <a:t> </a:t>
            </a:r>
          </a:p>
          <a:p>
            <a:r>
              <a:rPr lang="en-US" sz="2200" b="0" dirty="0" smtClean="0">
                <a:latin typeface="Gill Sans Light"/>
              </a:rPr>
              <a:t>signals space</a:t>
            </a:r>
            <a:endParaRPr lang="en-US" sz="2200" b="0" dirty="0">
              <a:latin typeface="Gill Sans Light"/>
            </a:endParaRP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 flipV="1">
            <a:off x="1628371" y="2692400"/>
            <a:ext cx="723900" cy="3251200"/>
          </a:xfrm>
          <a:prstGeom prst="curvedRightArrow">
            <a:avLst>
              <a:gd name="adj1" fmla="val 25014"/>
              <a:gd name="adj2" fmla="val 50006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24360" y="2992232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Full Solution to Bounded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Buffer (coke machine)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>
            <a:off x="4953000" y="3810000"/>
            <a:ext cx="3810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24360" y="5043770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43642" y="3252788"/>
            <a:ext cx="2376886" cy="2209799"/>
            <a:chOff x="9243614" y="3080238"/>
            <a:chExt cx="2429640" cy="2209799"/>
          </a:xfrm>
        </p:grpSpPr>
        <p:sp>
          <p:nvSpPr>
            <p:cNvPr id="4" name="TextBox 3"/>
            <p:cNvSpPr txBox="1"/>
            <p:nvPr/>
          </p:nvSpPr>
          <p:spPr>
            <a:xfrm>
              <a:off x="9321535" y="3468997"/>
              <a:ext cx="2351719" cy="1446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0" dirty="0" smtClean="0">
                  <a:latin typeface="Gill Sans Light"/>
                </a:rPr>
                <a:t>Critical sections using </a:t>
              </a:r>
              <a:r>
                <a:rPr lang="en-US" sz="2200" b="0" dirty="0" err="1" smtClean="0">
                  <a:latin typeface="Gill Sans Light"/>
                </a:rPr>
                <a:t>mutex</a:t>
              </a:r>
              <a:r>
                <a:rPr lang="en-US" sz="2200" b="0" dirty="0" smtClean="0">
                  <a:latin typeface="Gill Sans Light"/>
                </a:rPr>
                <a:t> protect integrity of the queue</a:t>
              </a:r>
              <a:endParaRPr lang="en-US" sz="2200" b="0" dirty="0">
                <a:latin typeface="Gill Sans Light"/>
              </a:endParaRPr>
            </a:p>
          </p:txBody>
        </p:sp>
        <p:sp>
          <p:nvSpPr>
            <p:cNvPr id="10" name="Bent Arrow 9"/>
            <p:cNvSpPr/>
            <p:nvPr/>
          </p:nvSpPr>
          <p:spPr bwMode="auto">
            <a:xfrm rot="10800000">
              <a:off x="9243614" y="4864793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rot="10800000" flipV="1">
              <a:off x="9243614" y="3080238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0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94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9" grpId="0" animBg="1"/>
      <p:bldP spid="16" grpId="0" animBg="1"/>
      <p:bldP spid="5" grpId="0" animBg="1"/>
      <p:bldP spid="3" grpId="0" animBg="1"/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Discussion about Solution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10058400" cy="5638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Why asymmetry?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Producer does: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Consumer does: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Is order of P’s important?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Yes!  Can cause deadlock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Is order of V’s important?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No, except that it might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affect scheduling efficiency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What if we have 2 producers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 2 consumers?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Do we need to change anything?</a:t>
            </a:r>
          </a:p>
          <a:p>
            <a:pPr lvl="1"/>
            <a:endParaRPr lang="ko-KR" altLang="en-US" dirty="0" smtClean="0">
              <a:ea typeface="굴림" panose="020B0600000101010101" pitchFamily="34" charset="-127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263698" y="356479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524000" y="4437464"/>
            <a:ext cx="4114800" cy="66432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4196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empty slots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occupied slots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772400" y="2362200"/>
            <a:ext cx="1752600" cy="685800"/>
          </a:xfrm>
          <a:prstGeom prst="wedgeRectCallout">
            <a:avLst>
              <a:gd name="adj1" fmla="val -9741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empty slots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2362200"/>
            <a:ext cx="1752600" cy="685800"/>
          </a:xfrm>
          <a:prstGeom prst="wedgeRectCallout">
            <a:avLst>
              <a:gd name="adj1" fmla="val -37838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occupied slots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0" y="586740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0920" y="3287340"/>
            <a:ext cx="4116079" cy="3733800"/>
            <a:chOff x="5332720" y="3287340"/>
            <a:chExt cx="4116079" cy="3733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332720" y="3287340"/>
              <a:ext cx="4116079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90478" tIns="44445" rIns="90478" bIns="44445"/>
            <a:lstStyle>
              <a:lvl1pPr marL="2857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Producer(item) {</a:t>
              </a:r>
              <a:b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 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Enqueue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(item);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Consumer() {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item =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Dequeue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return item;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endPara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endParaRPr>
            </a:p>
          </p:txBody>
        </p:sp>
        <p:sp>
          <p:nvSpPr>
            <p:cNvPr id="2" name="Arc 1"/>
            <p:cNvSpPr/>
            <p:nvPr/>
          </p:nvSpPr>
          <p:spPr bwMode="auto">
            <a:xfrm rot="10505001">
              <a:off x="5484889" y="3620561"/>
              <a:ext cx="750265" cy="341290"/>
            </a:xfrm>
            <a:prstGeom prst="arc">
              <a:avLst>
                <a:gd name="adj1" fmla="val 15642640"/>
                <a:gd name="adj2" fmla="val 6441015"/>
              </a:avLst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01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 bldLvl="2"/>
      <p:bldP spid="465924" grpId="0" uiExpand="1" animBg="1"/>
      <p:bldP spid="465925" grpId="0" uiExpand="1" animBg="1"/>
      <p:bldP spid="6" grpId="0" animBg="1"/>
      <p:bldP spid="7" grpId="0" animBg="1"/>
      <p:bldP spid="8" grpId="0" animBg="1"/>
      <p:bldP spid="9" grpId="0" animBg="1"/>
      <p:bldP spid="11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 are good but…Monitors are better!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91800" cy="57912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 are a huge step up; just think of trying to do the bounded buffer with only loads and stores or even with locks!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Problem is that semaphores are dual purpose: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They are used for both mutex and scheduling constraints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Example: the fact that flipping of P’s in bounded buffer gives deadlock is not immediately obvious.  How do you prove correctness to someone?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Cleaner idea: Use </a:t>
            </a:r>
            <a:r>
              <a:rPr lang="en-US" altLang="ko-KR" i="1" dirty="0" smtClean="0">
                <a:ea typeface="굴림" panose="020B0600000101010101" pitchFamily="34" charset="-127"/>
              </a:rPr>
              <a:t>locks</a:t>
            </a:r>
            <a:r>
              <a:rPr lang="en-US" altLang="ko-KR" dirty="0" smtClean="0">
                <a:ea typeface="굴림" panose="020B0600000101010101" pitchFamily="34" charset="-127"/>
              </a:rPr>
              <a:t> for mutual exclusion and </a:t>
            </a:r>
            <a:r>
              <a:rPr lang="en-US" altLang="ko-KR" i="1" dirty="0" smtClean="0">
                <a:ea typeface="굴림" panose="020B0600000101010101" pitchFamily="34" charset="-127"/>
              </a:rPr>
              <a:t>condition variables </a:t>
            </a:r>
            <a:r>
              <a:rPr lang="en-US" altLang="ko-KR" dirty="0" smtClean="0">
                <a:ea typeface="굴림" panose="020B0600000101010101" pitchFamily="34" charset="-127"/>
              </a:rPr>
              <a:t>for scheduling constraints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Definition: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Monitor</a:t>
            </a:r>
            <a:r>
              <a:rPr lang="en-US" altLang="ko-KR" dirty="0" smtClean="0">
                <a:ea typeface="굴림" panose="020B0600000101010101" pitchFamily="34" charset="-127"/>
              </a:rPr>
              <a:t>: a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 smtClean="0">
                <a:ea typeface="굴림" panose="020B0600000101010101" pitchFamily="34" charset="-127"/>
              </a:rPr>
              <a:t> and zero or more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condition variables </a:t>
            </a:r>
            <a:r>
              <a:rPr lang="en-US" altLang="ko-KR" dirty="0" smtClean="0">
                <a:ea typeface="굴림" panose="020B0600000101010101" pitchFamily="34" charset="-127"/>
              </a:rPr>
              <a:t>for managing concurrent access to shared data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Some languages like Java provide this natively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Most others use actual locks and condition variables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A “Monitor” is a paradigm for concurrent programming!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Some languages support monitors explicitly</a:t>
            </a:r>
          </a:p>
        </p:txBody>
      </p:sp>
    </p:spTree>
    <p:extLst>
      <p:ext uri="{BB962C8B-B14F-4D97-AF65-F5344CB8AC3E}">
        <p14:creationId xmlns:p14="http://schemas.microsoft.com/office/powerpoint/2010/main" val="4172601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820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Midterm </a:t>
            </a:r>
            <a:r>
              <a:rPr lang="en-US" dirty="0" smtClean="0"/>
              <a:t>Thursday </a:t>
            </a:r>
            <a:r>
              <a:rPr lang="en-US" dirty="0" smtClean="0"/>
              <a:t>(February 17)!</a:t>
            </a:r>
          </a:p>
          <a:p>
            <a:pPr lvl="1"/>
            <a:r>
              <a:rPr lang="en-US" dirty="0" smtClean="0"/>
              <a:t>No class on day of midterm</a:t>
            </a:r>
          </a:p>
          <a:p>
            <a:pPr lvl="1"/>
            <a:r>
              <a:rPr lang="en-US" dirty="0" smtClean="0"/>
              <a:t>7-9PM </a:t>
            </a:r>
            <a:endParaRPr lang="en-US" dirty="0" smtClean="0"/>
          </a:p>
          <a:p>
            <a:pPr lvl="1"/>
            <a:r>
              <a:rPr lang="en-US" dirty="0" smtClean="0"/>
              <a:t>All materials up to today’s lecture!</a:t>
            </a:r>
          </a:p>
          <a:p>
            <a:r>
              <a:rPr lang="en-US" dirty="0" smtClean="0"/>
              <a:t>Head TA will be posting where you are supposed to go</a:t>
            </a:r>
          </a:p>
          <a:p>
            <a:pPr lvl="1"/>
            <a:r>
              <a:rPr lang="en-US" dirty="0" smtClean="0"/>
              <a:t>We have 3 primary rooms, and others</a:t>
            </a:r>
          </a:p>
          <a:p>
            <a:r>
              <a:rPr lang="en-US" dirty="0" smtClean="0"/>
              <a:t>If you are sick, let us know.</a:t>
            </a:r>
          </a:p>
          <a:p>
            <a:pPr lvl="1"/>
            <a:r>
              <a:rPr lang="en-US" dirty="0" smtClean="0"/>
              <a:t>Do not come to the midterm!</a:t>
            </a:r>
          </a:p>
          <a:p>
            <a:r>
              <a:rPr lang="en-US" dirty="0" smtClean="0"/>
              <a:t>No class on Thursday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67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Condition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104394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 we change the consumer() routine to wait until something is on the queue?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Could do this by keeping a count of the number of things on the queue (with semaphores), but error prone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Condition Variable</a:t>
            </a:r>
            <a:r>
              <a:rPr lang="en-US" altLang="ko-KR" dirty="0" smtClean="0">
                <a:ea typeface="굴림" panose="020B0600000101010101" pitchFamily="34" charset="-127"/>
              </a:rPr>
              <a:t>: a queue of threads waiting for something </a:t>
            </a:r>
            <a:r>
              <a:rPr lang="en-US" altLang="ko-KR" i="1" dirty="0" smtClean="0">
                <a:ea typeface="굴림" panose="020B0600000101010101" pitchFamily="34" charset="-127"/>
              </a:rPr>
              <a:t>inside</a:t>
            </a:r>
            <a:r>
              <a:rPr lang="en-US" altLang="ko-KR" dirty="0" smtClean="0">
                <a:ea typeface="굴림" panose="020B0600000101010101" pitchFamily="34" charset="-127"/>
              </a:rPr>
              <a:t> a critical section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allow sleeping inside critical section by atomically releasing lock at time we go to sleep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Contrast to semaphores: Can’t wait inside critical section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Operations: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Wait(&amp;lock)</a:t>
            </a:r>
            <a:r>
              <a:rPr lang="en-US" altLang="ko-KR" dirty="0" smtClean="0">
                <a:ea typeface="굴림" panose="020B0600000101010101" pitchFamily="34" charset="-127"/>
              </a:rPr>
              <a:t>: Atomically release lock and go to sleep.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Re-acquire lock later, before returning.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Signal()</a:t>
            </a:r>
            <a:r>
              <a:rPr lang="en-US" altLang="ko-KR" dirty="0" smtClean="0">
                <a:ea typeface="굴림" panose="020B0600000101010101" pitchFamily="34" charset="-127"/>
              </a:rPr>
              <a:t>: Wake up one waiter, if any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Broadcast()</a:t>
            </a:r>
            <a:r>
              <a:rPr lang="en-US" altLang="ko-KR" dirty="0" smtClean="0">
                <a:ea typeface="굴림" panose="020B0600000101010101" pitchFamily="34" charset="-127"/>
              </a:rPr>
              <a:t>: Wake up all waiters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Rule: Must hold lock when doing condition variable ops!</a:t>
            </a:r>
          </a:p>
        </p:txBody>
      </p:sp>
    </p:spTree>
    <p:extLst>
      <p:ext uri="{BB962C8B-B14F-4D97-AF65-F5344CB8AC3E}">
        <p14:creationId xmlns:p14="http://schemas.microsoft.com/office/powerpoint/2010/main" val="237065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Recall: Atomic Read-Modify-Write 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317" y="716485"/>
            <a:ext cx="8915400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test&amp;set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(&amp;address) {           /* most architectures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result = M[address];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return result from “address” and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/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1;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set value at “address” to 1 </a:t>
            </a:r>
            <a: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/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return result;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swap (&amp;address, register) {     /* x86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temp = M[address];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swap register’s value to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/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register;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value at “address” </a:t>
            </a:r>
            <a: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/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register = temp;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compare&amp;swap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(&amp;address, reg1, reg2) { /* </a:t>
            </a:r>
            <a:r>
              <a:rPr lang="en-US" altLang="ko-KR" sz="1500" b="1" dirty="0" smtClean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x86 (returns old value), 68000 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if (reg1 == M[address]) {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If memory still == reg1,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/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M[address] = reg2;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then  put reg2 =&gt; memory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success;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 else {       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Otherwise do not change memory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/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failure;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load-linked&amp;store-conditional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(&amp;address) { /* R4000, alpha */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   loop: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r1,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movi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1;	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// Can do arbitrary computation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sc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beqz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loop;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080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ea typeface="굴림" panose="020B0600000101010101" pitchFamily="34" charset="-127"/>
              </a:rPr>
              <a:t> </a:t>
            </a:r>
            <a:r>
              <a:rPr lang="en-US" altLang="ko-KR" smtClean="0">
                <a:ea typeface="굴림" panose="020B0600000101010101" pitchFamily="34" charset="-127"/>
              </a:rPr>
              <a:t>Monitor with Condition Variables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5177" y="3429000"/>
            <a:ext cx="10817224" cy="3200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 smtClean="0">
                <a:ea typeface="굴림" panose="020B0600000101010101" pitchFamily="34" charset="-127"/>
              </a:rPr>
              <a:t>: the lock provides mutual exclusion to shared data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Always acquire before accessing shared data structure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Always release after finishing with shared data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Lock initially free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Condition Variable</a:t>
            </a:r>
            <a:r>
              <a:rPr lang="en-US" altLang="ko-KR" dirty="0" smtClean="0">
                <a:ea typeface="굴림" panose="020B0600000101010101" pitchFamily="34" charset="-127"/>
              </a:rPr>
              <a:t>: a queue of threads waiting for something </a:t>
            </a:r>
            <a:r>
              <a:rPr lang="en-US" altLang="ko-KR" i="1" dirty="0" smtClean="0">
                <a:ea typeface="굴림" panose="020B0600000101010101" pitchFamily="34" charset="-127"/>
              </a:rPr>
              <a:t>inside</a:t>
            </a:r>
            <a:r>
              <a:rPr lang="en-US" altLang="ko-KR" dirty="0" smtClean="0">
                <a:ea typeface="굴림" panose="020B0600000101010101" pitchFamily="34" charset="-127"/>
              </a:rPr>
              <a:t> a critical section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make it possible to go to sleep inside critical section by atomically releasing lock at time we go to sleep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Contrast to semaphores: Can’t wait inside critical section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4802" r="1059" b="4802"/>
          <a:stretch>
            <a:fillRect/>
          </a:stretch>
        </p:blipFill>
        <p:spPr bwMode="auto">
          <a:xfrm>
            <a:off x="3276600" y="685800"/>
            <a:ext cx="5562600" cy="2743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2971800" y="1219200"/>
            <a:ext cx="3429000" cy="6096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 rot="-912955">
            <a:off x="6629400" y="609600"/>
            <a:ext cx="2362200" cy="9144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0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8" grpId="0" build="p"/>
      <p:bldP spid="466949" grpId="0" animBg="1"/>
      <p:bldP spid="4669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Synchronized Buffer (with condition variable)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852488" algn="l"/>
                <a:tab pos="1252538" algn="l"/>
                <a:tab pos="1654175" algn="l"/>
                <a:tab pos="50863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Here is an (infinite) synchronized queue:</a:t>
            </a:r>
          </a:p>
          <a:p>
            <a:pPr>
              <a:lnSpc>
                <a:spcPct val="80000"/>
              </a:lnSpc>
              <a:buNone/>
              <a:tabLst>
                <a:tab pos="852488" algn="l"/>
                <a:tab pos="1252538" algn="l"/>
                <a:tab pos="1654175" algn="l"/>
                <a:tab pos="50863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lock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buf_lock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;	// Initially unlocked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condition 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buf_CV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;	// Initially empty</a:t>
            </a:r>
            <a:b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queue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queue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;	// </a:t>
            </a:r>
            <a:r>
              <a:rPr lang="en-US" altLang="ko-KR" sz="2000" smtClean="0">
                <a:latin typeface="Consolas" charset="0"/>
                <a:ea typeface="Consolas" charset="0"/>
                <a:cs typeface="Consolas" charset="0"/>
              </a:rPr>
              <a:t>Actual queue!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buNone/>
              <a:tabLst>
                <a:tab pos="852488" algn="l"/>
                <a:tab pos="1252538" algn="l"/>
                <a:tab pos="1654175" algn="l"/>
                <a:tab pos="5086350" algn="l"/>
              </a:tabLst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buNone/>
              <a:tabLst>
                <a:tab pos="852488" algn="l"/>
                <a:tab pos="1252538" algn="l"/>
                <a:tab pos="1654175" algn="l"/>
                <a:tab pos="5086350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Producer(item)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acquire(&amp;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buf_lock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	// Get Lock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enqueue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queue,item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	// Add item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cond_signal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(&amp;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buf_CV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// Signal any waiters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buf_lock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	// Release Lock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buNone/>
              <a:tabLst>
                <a:tab pos="852488" algn="l"/>
                <a:tab pos="1252538" algn="l"/>
                <a:tab pos="1654175" algn="l"/>
                <a:tab pos="5086350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Consumer()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acquire(&amp;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buf_lock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	// Get Lock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isEmpty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(&amp;queue)) {</a:t>
            </a:r>
            <a:b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cond_wait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(&amp;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buf_CV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, &amp;</a:t>
            </a:r>
            <a:r>
              <a:rPr lang="en-US" altLang="ko-KR" sz="200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buf_lock</a:t>
            </a: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); // If empty, sleep</a:t>
            </a:r>
            <a:b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item =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dequeue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(&amp;queue);	// Get next item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buf_lock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	// Release Lock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return(item);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Mesa vs. Hoare monitors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950976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Need to be careful about precise definition of signal and wait.  Consider a piece of our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dequeue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code:</a:t>
            </a:r>
          </a:p>
          <a:p>
            <a:pPr>
              <a:lnSpc>
                <a:spcPct val="100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while (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isEmpty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(&amp;queue)) {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(&amp;buf_CV,&amp;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buf_lock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 // If nothing, sleep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item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(&amp;queue);	// Get next item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Why didn’t we do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this?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/>
            </a:r>
            <a:br>
              <a:rPr lang="en-US" altLang="ko-KR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if (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isEmpty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(&amp;queue)) {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(&amp;buf_CV,&amp;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buf_lock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 // If nothing, sleep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item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(&amp;queue);	// Get next item</a:t>
            </a: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Answer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depends on the type of scheduling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Mesa-style: Named after Xerox-Park Mesa Operating System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Most OSes use Mesa Scheduling!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Hoare-style: Named after British logician Tony Hoare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solidFill>
                <a:srgbClr val="FF00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24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Hoare monitors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438" y="762000"/>
            <a:ext cx="99060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Signaler gives up lock, CPU to waiter; waiter runs immediately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Then, Waiter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gives up lock, processor back to signaler when it exits critical section or if it waits again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On first glance, this seems like good semantics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aiter gets to run immediately, condition is still correct!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Most textbooks talk about Hoare scheduling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However, hard to do, not really necessary!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Forces a lot of context switching (inefficient!)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356838" y="2058988"/>
            <a:ext cx="441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acquire(&amp;</a:t>
            </a:r>
            <a:r>
              <a:rPr lang="en-US" altLang="ko-KR" dirty="0" err="1" smtClean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altLang="ko-KR" dirty="0">
              <a:solidFill>
                <a:srgbClr val="000000"/>
              </a:solidFill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if 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isEmpty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(&amp;queue)) {</a:t>
            </a:r>
          </a:p>
          <a:p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(&amp;buf_CV,&amp;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 </a:t>
            </a:r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}</a:t>
            </a:r>
            <a:b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r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elease(&amp;</a:t>
            </a:r>
            <a:r>
              <a:rPr lang="en-US" altLang="ko-KR" dirty="0" err="1" smtClean="0"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dirty="0">
              <a:ea typeface="굴림" charset="0"/>
              <a:cs typeface="굴림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632438" y="2057400"/>
            <a:ext cx="350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acquire(&amp;</a:t>
            </a:r>
            <a:r>
              <a:rPr lang="en-US" altLang="ko-KR" dirty="0" err="1" smtClean="0"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altLang="ko-KR" dirty="0"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… </a:t>
            </a:r>
            <a:endParaRPr lang="en-US" altLang="ko-KR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c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ond_signal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buf_CV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altLang="ko-KR" dirty="0"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release(&amp;</a:t>
            </a:r>
            <a:r>
              <a:rPr lang="en-US" altLang="ko-KR" dirty="0" err="1" smtClean="0"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dirty="0">
              <a:ea typeface="굴림" charset="0"/>
              <a:cs typeface="굴림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04238" y="2668587"/>
            <a:ext cx="1905000" cy="406400"/>
            <a:chOff x="3429000" y="3581400"/>
            <a:chExt cx="1905000" cy="406400"/>
          </a:xfrm>
        </p:grpSpPr>
        <p:cxnSp>
          <p:nvCxnSpPr>
            <p:cNvPr id="56332" name="Straight Arrow Connector 6"/>
            <p:cNvCxnSpPr>
              <a:cxnSpLocks noChangeShapeType="1"/>
              <a:endCxn id="56323" idx="1"/>
            </p:cNvCxnSpPr>
            <p:nvPr/>
          </p:nvCxnSpPr>
          <p:spPr bwMode="auto">
            <a:xfrm>
              <a:off x="3429000" y="3962400"/>
              <a:ext cx="1905000" cy="25400"/>
            </a:xfrm>
            <a:prstGeom prst="straightConnector1">
              <a:avLst/>
            </a:prstGeom>
            <a:noFill/>
            <a:ln w="38100">
              <a:solidFill>
                <a:srgbClr val="83A6F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3" name="Rectangle 18"/>
            <p:cNvSpPr>
              <a:spLocks noChangeArrowheads="1"/>
            </p:cNvSpPr>
            <p:nvPr/>
          </p:nvSpPr>
          <p:spPr bwMode="auto">
            <a:xfrm>
              <a:off x="3657600" y="3581400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>
                  <a:latin typeface="Courier New" charset="0"/>
                  <a:ea typeface="굴림" charset="0"/>
                  <a:cs typeface="굴림" charset="0"/>
                </a:rPr>
                <a:t>Lock, CPU</a:t>
              </a:r>
              <a:endParaRPr lang="en-US">
                <a:ea typeface="굴림" charset="0"/>
                <a:cs typeface="굴림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28038" y="3201987"/>
            <a:ext cx="1905000" cy="685800"/>
            <a:chOff x="3429000" y="4114800"/>
            <a:chExt cx="1905000" cy="685800"/>
          </a:xfrm>
        </p:grpSpPr>
        <p:cxnSp>
          <p:nvCxnSpPr>
            <p:cNvPr id="56330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429000" y="4114800"/>
              <a:ext cx="1905000" cy="685800"/>
            </a:xfrm>
            <a:prstGeom prst="straightConnector1">
              <a:avLst/>
            </a:prstGeom>
            <a:noFill/>
            <a:ln w="38100">
              <a:solidFill>
                <a:srgbClr val="83A6F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1" name="Rectangle 19"/>
            <p:cNvSpPr>
              <a:spLocks noChangeArrowheads="1"/>
            </p:cNvSpPr>
            <p:nvPr/>
          </p:nvSpPr>
          <p:spPr bwMode="auto">
            <a:xfrm rot="1248180">
              <a:off x="3828806" y="4135607"/>
              <a:ext cx="143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>
                  <a:latin typeface="Courier New" charset="0"/>
                  <a:ea typeface="굴림" charset="0"/>
                  <a:cs typeface="굴림" charset="0"/>
                </a:rPr>
                <a:t>Lock, CPU</a:t>
              </a:r>
              <a:endParaRPr lang="en-US">
                <a:ea typeface="굴림" charset="0"/>
                <a:cs typeface="굴림" charset="0"/>
              </a:endParaRPr>
            </a:p>
          </p:txBody>
        </p:sp>
      </p:grpSp>
      <p:cxnSp>
        <p:nvCxnSpPr>
          <p:cNvPr id="47114" name="Straight Arrow Connector 20"/>
          <p:cNvCxnSpPr>
            <a:cxnSpLocks noChangeShapeType="1"/>
          </p:cNvCxnSpPr>
          <p:nvPr/>
        </p:nvCxnSpPr>
        <p:spPr bwMode="auto">
          <a:xfrm rot="5400000">
            <a:off x="2661932" y="2858293"/>
            <a:ext cx="228600" cy="1588"/>
          </a:xfrm>
          <a:prstGeom prst="straightConnector1">
            <a:avLst/>
          </a:prstGeom>
          <a:noFill/>
          <a:ln w="38100">
            <a:solidFill>
              <a:srgbClr val="83A6F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25"/>
          <p:cNvCxnSpPr>
            <a:cxnSpLocks noChangeShapeType="1"/>
          </p:cNvCxnSpPr>
          <p:nvPr/>
        </p:nvCxnSpPr>
        <p:spPr bwMode="auto">
          <a:xfrm rot="5400000">
            <a:off x="6698945" y="3544094"/>
            <a:ext cx="534988" cy="3175"/>
          </a:xfrm>
          <a:prstGeom prst="straightConnector1">
            <a:avLst/>
          </a:prstGeom>
          <a:noFill/>
          <a:ln w="38100">
            <a:solidFill>
              <a:srgbClr val="83A6F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Arrow Connector 27"/>
          <p:cNvCxnSpPr>
            <a:cxnSpLocks noChangeShapeType="1"/>
          </p:cNvCxnSpPr>
          <p:nvPr/>
        </p:nvCxnSpPr>
        <p:spPr bwMode="auto">
          <a:xfrm rot="5400000">
            <a:off x="2660345" y="3391694"/>
            <a:ext cx="228600" cy="1587"/>
          </a:xfrm>
          <a:prstGeom prst="straightConnector1">
            <a:avLst/>
          </a:prstGeom>
          <a:noFill/>
          <a:ln w="38100">
            <a:solidFill>
              <a:srgbClr val="83A6F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9713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3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3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/>
      <p:bldP spid="56323" grpId="0"/>
      <p:bldP spid="563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Mesa monitors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3632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Signaler keeps lock and processor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Waiter placed on ready queue with no special priority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 smtClean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Practically</a:t>
            </a: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, need to check condition again after </a:t>
            </a:r>
            <a:r>
              <a:rPr lang="en-US" altLang="ko-KR" dirty="0" smtClean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By the time the waiter gets scheduled, condition may be false again – so, just check again with the “while” loop</a:t>
            </a:r>
            <a:endParaRPr lang="en-US" altLang="ko-KR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Most real operating </a:t>
            </a:r>
            <a:r>
              <a:rPr lang="en-US" altLang="ko-KR" dirty="0" smtClean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systems do this!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More efficient, easier to implement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Signaler’s cache state, </a:t>
            </a:r>
            <a:r>
              <a:rPr lang="en-US" altLang="ko-KR" dirty="0" err="1" smtClean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etc</a:t>
            </a:r>
            <a:r>
              <a:rPr lang="en-US" altLang="ko-KR" dirty="0" smtClean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still good</a:t>
            </a:r>
            <a:endParaRPr lang="en-US" altLang="ko-KR" dirty="0">
              <a:solidFill>
                <a:srgbClr val="000000"/>
              </a:solidFill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1377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553200" y="1974830"/>
            <a:ext cx="441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acquire(&amp;</a:t>
            </a:r>
            <a:r>
              <a:rPr lang="en-US" altLang="ko-KR" dirty="0" err="1" smtClean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altLang="ko-KR" dirty="0">
              <a:solidFill>
                <a:srgbClr val="000000"/>
              </a:solidFill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while 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isEmpty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(&amp;queue)) </a:t>
            </a:r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{</a:t>
            </a:r>
            <a:b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(&amp;buf_CV,&amp;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 </a:t>
            </a:r>
            <a:b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}</a:t>
            </a:r>
            <a:b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();</a:t>
            </a:r>
            <a:endParaRPr lang="en-US" dirty="0">
              <a:ea typeface="굴림" charset="0"/>
              <a:cs typeface="굴림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828800" y="1973243"/>
            <a:ext cx="3505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acquire(&amp;</a:t>
            </a:r>
            <a:r>
              <a:rPr lang="en-US" altLang="ko-KR" dirty="0" err="1" smtClean="0"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)</a:t>
            </a:r>
            <a:endParaRPr lang="en-US" altLang="ko-KR" dirty="0"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… </a:t>
            </a:r>
            <a:endParaRPr lang="en-US" altLang="ko-KR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c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ond_signal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dirty="0" err="1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buf_CV</a:t>
            </a:r>
            <a:r>
              <a:rPr lang="en-US" altLang="ko-KR" dirty="0" smtClean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  <a:endParaRPr lang="en-US" altLang="ko-KR" dirty="0">
              <a:latin typeface="Courier New" charset="0"/>
              <a:ea typeface="굴림" charset="0"/>
              <a:cs typeface="굴림" charset="0"/>
            </a:endParaRPr>
          </a:p>
          <a:p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…</a:t>
            </a:r>
          </a:p>
          <a:p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r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elease(&amp;</a:t>
            </a:r>
            <a:r>
              <a:rPr lang="en-US" altLang="ko-KR" dirty="0" err="1" smtClean="0">
                <a:latin typeface="Courier New" charset="0"/>
                <a:ea typeface="굴림" charset="0"/>
                <a:cs typeface="굴림" charset="0"/>
              </a:rPr>
              <a:t>buf_lock</a:t>
            </a:r>
            <a:r>
              <a:rPr lang="en-US" altLang="ko-KR" dirty="0" smtClean="0">
                <a:latin typeface="Courier New" charset="0"/>
                <a:ea typeface="굴림" charset="0"/>
                <a:cs typeface="굴림" charset="0"/>
              </a:rPr>
              <a:t>));</a:t>
            </a:r>
            <a:endParaRPr lang="en-US" dirty="0">
              <a:ea typeface="굴림" charset="0"/>
              <a:cs typeface="굴림" charset="0"/>
            </a:endParaRPr>
          </a:p>
        </p:txBody>
      </p:sp>
      <p:cxnSp>
        <p:nvCxnSpPr>
          <p:cNvPr id="58373" name="Straight Arrow Connector 20"/>
          <p:cNvCxnSpPr>
            <a:cxnSpLocks noChangeShapeType="1"/>
          </p:cNvCxnSpPr>
          <p:nvPr/>
        </p:nvCxnSpPr>
        <p:spPr bwMode="auto">
          <a:xfrm rot="5400000">
            <a:off x="2705894" y="2774135"/>
            <a:ext cx="228600" cy="1588"/>
          </a:xfrm>
          <a:prstGeom prst="straightConnector1">
            <a:avLst/>
          </a:prstGeom>
          <a:noFill/>
          <a:ln w="38100">
            <a:solidFill>
              <a:srgbClr val="83A6F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74" name="Straight Arrow Connector 27"/>
          <p:cNvCxnSpPr>
            <a:cxnSpLocks noChangeShapeType="1"/>
          </p:cNvCxnSpPr>
          <p:nvPr/>
        </p:nvCxnSpPr>
        <p:spPr bwMode="auto">
          <a:xfrm rot="5400000">
            <a:off x="2704307" y="3307536"/>
            <a:ext cx="228600" cy="1587"/>
          </a:xfrm>
          <a:prstGeom prst="straightConnector1">
            <a:avLst/>
          </a:prstGeom>
          <a:noFill/>
          <a:ln w="38100">
            <a:solidFill>
              <a:srgbClr val="83A6F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 rot="21303948">
            <a:off x="4303193" y="3041296"/>
            <a:ext cx="2438400" cy="942011"/>
            <a:chOff x="3151163" y="4038600"/>
            <a:chExt cx="2438400" cy="942011"/>
          </a:xfrm>
        </p:grpSpPr>
        <p:cxnSp>
          <p:nvCxnSpPr>
            <p:cNvPr id="58377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151163" y="4038600"/>
              <a:ext cx="2438400" cy="762000"/>
            </a:xfrm>
            <a:prstGeom prst="straightConnector1">
              <a:avLst/>
            </a:prstGeom>
            <a:noFill/>
            <a:ln w="38100">
              <a:solidFill>
                <a:srgbClr val="83A6FA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78" name="TextBox 17"/>
            <p:cNvSpPr txBox="1">
              <a:spLocks noChangeArrowheads="1"/>
            </p:cNvSpPr>
            <p:nvPr/>
          </p:nvSpPr>
          <p:spPr bwMode="auto">
            <a:xfrm rot="20571012">
              <a:off x="3474910" y="4334280"/>
              <a:ext cx="19159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Helvetica" charset="0"/>
                  <a:cs typeface="Helvetica" charset="0"/>
                </a:rPr>
                <a:t>schedule thread</a:t>
              </a:r>
              <a:br>
                <a:rPr lang="en-US" sz="1800" b="0" dirty="0">
                  <a:latin typeface="Helvetica" charset="0"/>
                  <a:cs typeface="Helvetica" charset="0"/>
                </a:rPr>
              </a:br>
              <a:r>
                <a:rPr lang="en-US" sz="1800" b="0" dirty="0">
                  <a:latin typeface="Helvetica" charset="0"/>
                  <a:cs typeface="Helvetica" charset="0"/>
                </a:rPr>
                <a:t>(sometime later!)</a:t>
              </a:r>
            </a:p>
          </p:txBody>
        </p:sp>
      </p:grpSp>
      <p:sp>
        <p:nvSpPr>
          <p:cNvPr id="12" name="Rounded Rectangular Callout 1"/>
          <p:cNvSpPr>
            <a:spLocks noChangeArrowheads="1"/>
          </p:cNvSpPr>
          <p:nvPr/>
        </p:nvSpPr>
        <p:spPr bwMode="auto">
          <a:xfrm>
            <a:off x="4585275" y="1642776"/>
            <a:ext cx="1752600" cy="838200"/>
          </a:xfrm>
          <a:prstGeom prst="wedgeRoundRectCallout">
            <a:avLst>
              <a:gd name="adj1" fmla="val -53209"/>
              <a:gd name="adj2" fmla="val 86135"/>
              <a:gd name="adj3" fmla="val 16667"/>
            </a:avLst>
          </a:prstGeom>
          <a:solidFill>
            <a:srgbClr val="FF66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Helvetica" charset="0"/>
                <a:cs typeface="Helvetica" charset="0"/>
              </a:rPr>
              <a:t>Put waiting thread on ready queue</a:t>
            </a:r>
          </a:p>
        </p:txBody>
      </p:sp>
    </p:spTree>
    <p:extLst>
      <p:ext uri="{BB962C8B-B14F-4D97-AF65-F5344CB8AC3E}">
        <p14:creationId xmlns:p14="http://schemas.microsoft.com/office/powerpoint/2010/main" val="103865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3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  <p:bldP spid="58371" grpId="0"/>
      <p:bldP spid="58372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1" y="685800"/>
            <a:ext cx="8673267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 </a:t>
            </a:r>
            <a:r>
              <a:rPr lang="en-US" altLang="ko-KR" sz="24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condition </a:t>
            </a:r>
            <a:r>
              <a:rPr lang="en-US" altLang="ko-KR" sz="2400" b="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producer_CV</a:t>
            </a:r>
            <a:r>
              <a:rPr lang="en-US" altLang="ko-KR" sz="24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</a:t>
            </a:r>
            <a:r>
              <a:rPr lang="en-US" altLang="ko-KR" sz="24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= &lt;initially empty&gt;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0" dirty="0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condition </a:t>
            </a:r>
            <a:r>
              <a:rPr lang="en-US" altLang="ko-KR" sz="2400" b="0" dirty="0" err="1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consumer_CV</a:t>
            </a:r>
            <a:r>
              <a:rPr lang="en-US" altLang="ko-KR" sz="2400" b="0" dirty="0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</a:t>
            </a:r>
            <a:r>
              <a:rPr lang="en-US" altLang="ko-KR" sz="24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= &lt;initially empty&gt;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752601" y="1752601"/>
            <a:ext cx="876299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b="0" dirty="0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while (buffer full) { </a:t>
            </a:r>
            <a:r>
              <a:rPr lang="en-US" altLang="ko-KR" sz="2000" b="0" dirty="0" err="1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cond_wait</a:t>
            </a:r>
            <a:r>
              <a:rPr lang="en-US" altLang="ko-KR" sz="2000" b="0" dirty="0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</a:t>
            </a:r>
            <a:r>
              <a:rPr lang="en-US" altLang="ko-KR" sz="2000" b="0" dirty="0" err="1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producer_CV</a:t>
            </a:r>
            <a:r>
              <a:rPr lang="en-US" altLang="ko-KR" sz="2000" b="0" dirty="0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, &amp;</a:t>
            </a:r>
            <a:r>
              <a:rPr lang="en-US" altLang="ko-KR" sz="2000" b="0" dirty="0" err="1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0" dirty="0">
                <a:solidFill>
                  <a:srgbClr val="2A40E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}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b="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cond_signal</a:t>
            </a:r>
            <a:r>
              <a:rPr lang="en-US" altLang="ko-KR" sz="20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</a:t>
            </a:r>
            <a:r>
              <a:rPr lang="en-US" altLang="ko-KR" sz="2000" b="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consumer_CV</a:t>
            </a:r>
            <a:r>
              <a:rPr lang="en-US" altLang="ko-KR" sz="20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752602" y="4027944"/>
            <a:ext cx="891539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</a:t>
            </a:r>
            <a:r>
              <a:rPr lang="en-US" altLang="ko-KR" sz="20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while (buffer empty) { </a:t>
            </a:r>
            <a:r>
              <a:rPr lang="en-US" altLang="ko-KR" sz="2000" b="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cond_wait</a:t>
            </a:r>
            <a:r>
              <a:rPr lang="en-US" altLang="ko-KR" sz="20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</a:t>
            </a:r>
            <a:r>
              <a:rPr lang="en-US" altLang="ko-KR" sz="2000" b="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consumer_CV</a:t>
            </a:r>
            <a:r>
              <a:rPr lang="en-US" altLang="ko-KR" sz="20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, &amp;</a:t>
            </a:r>
            <a:r>
              <a:rPr lang="en-US" altLang="ko-KR" sz="2000" b="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}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item = </a:t>
            </a:r>
            <a:r>
              <a:rPr lang="en-US" altLang="ko-KR" sz="20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b="0" dirty="0" err="1">
                <a:solidFill>
                  <a:srgbClr val="233AE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cond_signal</a:t>
            </a:r>
            <a:r>
              <a:rPr lang="en-US" altLang="ko-KR" sz="2000" b="0" dirty="0">
                <a:solidFill>
                  <a:srgbClr val="233AE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</a:t>
            </a:r>
            <a:r>
              <a:rPr lang="en-US" altLang="ko-KR" sz="2000" b="0" dirty="0" err="1">
                <a:solidFill>
                  <a:srgbClr val="233AE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producer_CV</a:t>
            </a:r>
            <a:r>
              <a:rPr lang="en-US" altLang="ko-KR" sz="2000" b="0" dirty="0">
                <a:solidFill>
                  <a:srgbClr val="233AE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</a:t>
            </a:r>
            <a:r>
              <a:rPr lang="en-US" altLang="ko-KR" sz="2000" b="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1" y="152400"/>
            <a:ext cx="8839198" cy="533400"/>
          </a:xfrm>
        </p:spPr>
        <p:txBody>
          <a:bodyPr/>
          <a:lstStyle/>
          <a:p>
            <a:r>
              <a:rPr lang="en-US" dirty="0" smtClean="0"/>
              <a:t>Circular Buffer – 3</a:t>
            </a:r>
            <a:r>
              <a:rPr lang="en-US" baseline="30000" dirty="0" smtClean="0"/>
              <a:t>rd</a:t>
            </a:r>
            <a:r>
              <a:rPr lang="en-US" dirty="0" smtClean="0"/>
              <a:t> cut (Monitors, </a:t>
            </a:r>
            <a:r>
              <a:rPr lang="en-US" dirty="0" err="1" smtClean="0"/>
              <a:t>pthread</a:t>
            </a:r>
            <a:r>
              <a:rPr lang="en-US" dirty="0" smtClean="0"/>
              <a:t>-like)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89742" y="2891436"/>
            <a:ext cx="5081372" cy="1832964"/>
            <a:chOff x="3929744" y="2645560"/>
            <a:chExt cx="5081372" cy="1832964"/>
          </a:xfrm>
        </p:grpSpPr>
        <p:sp>
          <p:nvSpPr>
            <p:cNvPr id="15" name="Left Arrow 14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2576667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8805604" flipV="1">
              <a:off x="4024202" y="3728776"/>
              <a:ext cx="1107610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53189" y="2687079"/>
              <a:ext cx="395792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does thread do when it is waiting?</a:t>
              </a:r>
            </a:p>
            <a:p>
              <a:r>
                <a:rPr lang="en-US" sz="2400" dirty="0"/>
                <a:t> - Sleep, not </a:t>
              </a:r>
              <a:r>
                <a:rPr lang="en-US" sz="2400" dirty="0" err="1"/>
                <a:t>busywait</a:t>
              </a:r>
              <a:r>
                <a:rPr lang="en-US" sz="2400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217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7275-B469-434A-BED0-8DC501B4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990600"/>
            <a:ext cx="91821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MESA semantics</a:t>
            </a:r>
          </a:p>
          <a:p>
            <a:r>
              <a:rPr lang="en-US" dirty="0" smtClean="0"/>
              <a:t>For most operating systems, when </a:t>
            </a:r>
            <a:r>
              <a:rPr lang="en-US" dirty="0"/>
              <a:t>a thread is woken up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signal()</a:t>
            </a:r>
            <a:r>
              <a:rPr lang="en-US" dirty="0"/>
              <a:t>, it is simply put on the ready queue</a:t>
            </a:r>
          </a:p>
          <a:p>
            <a:r>
              <a:rPr lang="en-US" dirty="0"/>
              <a:t>It may or may not reacquire the lock immediately!</a:t>
            </a:r>
          </a:p>
          <a:p>
            <a:pPr lvl="1"/>
            <a:r>
              <a:rPr lang="en-US" dirty="0"/>
              <a:t>Another thread could be scheduled first and "sneak in" to empty the queue</a:t>
            </a:r>
          </a:p>
          <a:p>
            <a:pPr lvl="1"/>
            <a:r>
              <a:rPr lang="en-US" dirty="0"/>
              <a:t>Need a loop to re-check condition on </a:t>
            </a:r>
            <a:r>
              <a:rPr lang="en-US" dirty="0" smtClean="0"/>
              <a:t>wakeup</a:t>
            </a:r>
          </a:p>
          <a:p>
            <a:r>
              <a:rPr lang="en-US" dirty="0" smtClean="0"/>
              <a:t>Is this busy waiting?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Again: Why </a:t>
            </a: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 Loop?</a:t>
            </a:r>
          </a:p>
        </p:txBody>
      </p:sp>
    </p:spTree>
    <p:extLst>
      <p:ext uri="{BB962C8B-B14F-4D97-AF65-F5344CB8AC3E}">
        <p14:creationId xmlns:p14="http://schemas.microsoft.com/office/powerpoint/2010/main" val="1914583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Readers/Writers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Problem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3465513"/>
            <a:ext cx="8496300" cy="3200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Motivation: Consider a shared database</a:t>
            </a:r>
          </a:p>
          <a:p>
            <a:pPr lvl="1"/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classes of users:</a:t>
            </a:r>
          </a:p>
          <a:p>
            <a:pPr lvl="2"/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Readers – never modify database</a:t>
            </a:r>
          </a:p>
          <a:p>
            <a:pPr lvl="2"/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Writers – read and modify database</a:t>
            </a:r>
          </a:p>
          <a:p>
            <a:pPr lvl="1"/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Is using a single lock on the whole database sufficient?</a:t>
            </a:r>
          </a:p>
          <a:p>
            <a:pPr lvl="2"/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Like to have many readers at the same time</a:t>
            </a:r>
          </a:p>
          <a:p>
            <a:pPr lvl="2"/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Only one writer at a time</a:t>
            </a:r>
          </a:p>
        </p:txBody>
      </p:sp>
      <p:grpSp>
        <p:nvGrpSpPr>
          <p:cNvPr id="48131" name="Group 26"/>
          <p:cNvGrpSpPr>
            <a:grpSpLocks/>
          </p:cNvGrpSpPr>
          <p:nvPr/>
        </p:nvGrpSpPr>
        <p:grpSpPr bwMode="auto">
          <a:xfrm>
            <a:off x="3200400" y="609600"/>
            <a:ext cx="5867400" cy="2882900"/>
            <a:chOff x="672" y="392"/>
            <a:chExt cx="4300" cy="2031"/>
          </a:xfrm>
        </p:grpSpPr>
        <p:pic>
          <p:nvPicPr>
            <p:cNvPr id="48132" name="Picture 4" descr="BD18201_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472"/>
              <a:ext cx="96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7" descr="j02920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80"/>
              <a:ext cx="864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8" descr="j019538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" y="392"/>
              <a:ext cx="987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0" descr="MCj0396734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2"/>
              <a:ext cx="911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2" descr="MCj03967320000[1]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" y="1560"/>
              <a:ext cx="863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Freeform 14"/>
            <p:cNvSpPr>
              <a:spLocks/>
            </p:cNvSpPr>
            <p:nvPr/>
          </p:nvSpPr>
          <p:spPr bwMode="auto">
            <a:xfrm>
              <a:off x="1536" y="704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38" name="Freeform 15"/>
            <p:cNvSpPr>
              <a:spLocks/>
            </p:cNvSpPr>
            <p:nvPr/>
          </p:nvSpPr>
          <p:spPr bwMode="auto">
            <a:xfrm rot="10800000">
              <a:off x="1488" y="960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39" name="Freeform 16"/>
            <p:cNvSpPr>
              <a:spLocks/>
            </p:cNvSpPr>
            <p:nvPr/>
          </p:nvSpPr>
          <p:spPr bwMode="auto">
            <a:xfrm>
              <a:off x="3216" y="624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0" name="Freeform 17"/>
            <p:cNvSpPr>
              <a:spLocks/>
            </p:cNvSpPr>
            <p:nvPr/>
          </p:nvSpPr>
          <p:spPr bwMode="auto">
            <a:xfrm rot="10800000">
              <a:off x="3168" y="880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1" name="Freeform 18"/>
            <p:cNvSpPr>
              <a:spLocks/>
            </p:cNvSpPr>
            <p:nvPr/>
          </p:nvSpPr>
          <p:spPr bwMode="auto">
            <a:xfrm rot="1801102">
              <a:off x="3216" y="1440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2" name="Freeform 19"/>
            <p:cNvSpPr>
              <a:spLocks/>
            </p:cNvSpPr>
            <p:nvPr/>
          </p:nvSpPr>
          <p:spPr bwMode="auto">
            <a:xfrm rot="-8998898">
              <a:off x="3168" y="1696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3" name="Freeform 20"/>
            <p:cNvSpPr>
              <a:spLocks/>
            </p:cNvSpPr>
            <p:nvPr/>
          </p:nvSpPr>
          <p:spPr bwMode="auto">
            <a:xfrm rot="8899147">
              <a:off x="1776" y="1632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4" name="Freeform 21"/>
            <p:cNvSpPr>
              <a:spLocks/>
            </p:cNvSpPr>
            <p:nvPr/>
          </p:nvSpPr>
          <p:spPr bwMode="auto">
            <a:xfrm rot="-1900853">
              <a:off x="1680" y="1488"/>
              <a:ext cx="864" cy="208"/>
            </a:xfrm>
            <a:custGeom>
              <a:avLst/>
              <a:gdLst>
                <a:gd name="T0" fmla="*/ 0 w 864"/>
                <a:gd name="T1" fmla="*/ 112 h 208"/>
                <a:gd name="T2" fmla="*/ 384 w 864"/>
                <a:gd name="T3" fmla="*/ 16 h 208"/>
                <a:gd name="T4" fmla="*/ 864 w 864"/>
                <a:gd name="T5" fmla="*/ 208 h 208"/>
                <a:gd name="T6" fmla="*/ 0 60000 65536"/>
                <a:gd name="T7" fmla="*/ 0 60000 65536"/>
                <a:gd name="T8" fmla="*/ 0 60000 65536"/>
                <a:gd name="T9" fmla="*/ 0 w 864"/>
                <a:gd name="T10" fmla="*/ 0 h 208"/>
                <a:gd name="T11" fmla="*/ 864 w 864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08">
                  <a:moveTo>
                    <a:pt x="0" y="112"/>
                  </a:moveTo>
                  <a:cubicBezTo>
                    <a:pt x="120" y="56"/>
                    <a:pt x="240" y="0"/>
                    <a:pt x="384" y="16"/>
                  </a:cubicBezTo>
                  <a:cubicBezTo>
                    <a:pt x="528" y="32"/>
                    <a:pt x="696" y="120"/>
                    <a:pt x="864" y="2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/>
                <a:cs typeface="Gill Sans"/>
              </a:endParaRPr>
            </a:p>
          </p:txBody>
        </p:sp>
        <p:sp>
          <p:nvSpPr>
            <p:cNvPr id="48145" name="Text Box 22"/>
            <p:cNvSpPr txBox="1">
              <a:spLocks noChangeArrowheads="1"/>
            </p:cNvSpPr>
            <p:nvPr/>
          </p:nvSpPr>
          <p:spPr bwMode="auto">
            <a:xfrm>
              <a:off x="1871" y="1248"/>
              <a:ext cx="27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R</a:t>
              </a:r>
            </a:p>
          </p:txBody>
        </p:sp>
        <p:sp>
          <p:nvSpPr>
            <p:cNvPr id="48146" name="Text Box 23"/>
            <p:cNvSpPr txBox="1">
              <a:spLocks noChangeArrowheads="1"/>
            </p:cNvSpPr>
            <p:nvPr/>
          </p:nvSpPr>
          <p:spPr bwMode="auto">
            <a:xfrm>
              <a:off x="3696" y="1008"/>
              <a:ext cx="2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R</a:t>
              </a:r>
            </a:p>
          </p:txBody>
        </p:sp>
        <p:sp>
          <p:nvSpPr>
            <p:cNvPr id="48147" name="Text Box 24"/>
            <p:cNvSpPr txBox="1">
              <a:spLocks noChangeArrowheads="1"/>
            </p:cNvSpPr>
            <p:nvPr/>
          </p:nvSpPr>
          <p:spPr bwMode="auto">
            <a:xfrm>
              <a:off x="3504" y="1440"/>
              <a:ext cx="2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R</a:t>
              </a:r>
            </a:p>
          </p:txBody>
        </p:sp>
        <p:sp>
          <p:nvSpPr>
            <p:cNvPr id="48148" name="Text Box 25"/>
            <p:cNvSpPr txBox="1">
              <a:spLocks noChangeArrowheads="1"/>
            </p:cNvSpPr>
            <p:nvPr/>
          </p:nvSpPr>
          <p:spPr bwMode="auto">
            <a:xfrm>
              <a:off x="1727" y="434"/>
              <a:ext cx="3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800" b="0">
                  <a:latin typeface="Gill Sans"/>
                  <a:ea typeface="굴림" charset="0"/>
                  <a:cs typeface="Gill Sans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089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Basic Structure of </a:t>
            </a:r>
            <a:r>
              <a:rPr lang="en-US" altLang="ko-KR" i="1" dirty="0" smtClean="0">
                <a:ea typeface="굴림" panose="020B0600000101010101" pitchFamily="34" charset="-127"/>
              </a:rPr>
              <a:t>Mesa</a:t>
            </a:r>
            <a:r>
              <a:rPr lang="en-US" altLang="ko-KR" dirty="0" smtClean="0">
                <a:ea typeface="굴림" panose="020B0600000101010101" pitchFamily="34" charset="-127"/>
              </a:rPr>
              <a:t> Monitor Program 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92964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Monitors represent the synchronization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Signal when change something so any waiting threads can proceed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Basic structure of mesa monitor-based program: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while (need to wait)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condvar.wait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do something so no need to wait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condvar.signal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5638800" y="2438400"/>
            <a:ext cx="2789238" cy="2855913"/>
            <a:chOff x="2880" y="1728"/>
            <a:chExt cx="1757" cy="1799"/>
          </a:xfrm>
        </p:grpSpPr>
        <p:sp>
          <p:nvSpPr>
            <p:cNvPr id="56325" name="AutoShape 5"/>
            <p:cNvSpPr>
              <a:spLocks/>
            </p:cNvSpPr>
            <p:nvPr/>
          </p:nvSpPr>
          <p:spPr bwMode="auto">
            <a:xfrm>
              <a:off x="2880" y="1776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6" name="AutoShape 6"/>
            <p:cNvSpPr>
              <a:spLocks/>
            </p:cNvSpPr>
            <p:nvPr/>
          </p:nvSpPr>
          <p:spPr bwMode="auto">
            <a:xfrm>
              <a:off x="2880" y="3120"/>
              <a:ext cx="240" cy="384"/>
            </a:xfrm>
            <a:prstGeom prst="righ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172" y="1728"/>
              <a:ext cx="146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  <a:b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</a:br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Wait if necessary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172" y="3120"/>
              <a:ext cx="14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</a:p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96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BD1820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1073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Basic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Readers/Writers Solution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1" y="685800"/>
            <a:ext cx="8683625" cy="60960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Correctness Constraints: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Readers can access database when no writers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Writers can access database when no readers or writers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Only one thread manipulates state variables at a time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Basic structure of a solution: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Reader()</a:t>
            </a:r>
            <a:br>
              <a:rPr lang="en-US" altLang="ko-KR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Wait until no writers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Access data base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Check out – wake up a waiting writer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Writer()</a:t>
            </a:r>
            <a:br>
              <a:rPr lang="en-US" altLang="ko-KR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Wait until no active readers or writers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Access database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   Check out – wake up waiting readers or writer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State variables (Protected by a lock called “lock”):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AR: Number of active readers;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WR: Number of waiting readers;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AW: Number of active writers;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WW: Number of waiting writers; initially = 0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Condition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okToRead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= NIL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Condition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okToWrite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= NIL</a:t>
            </a:r>
          </a:p>
        </p:txBody>
      </p:sp>
    </p:spTree>
    <p:extLst>
      <p:ext uri="{BB962C8B-B14F-4D97-AF65-F5344CB8AC3E}">
        <p14:creationId xmlns:p14="http://schemas.microsoft.com/office/powerpoint/2010/main" val="375834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Better Locks using </a:t>
            </a:r>
            <a:r>
              <a:rPr lang="en-US" altLang="ko-KR" dirty="0" err="1" smtClean="0">
                <a:ea typeface="굴림" panose="020B0600000101010101" pitchFamily="34" charset="-127"/>
              </a:rPr>
              <a:t>test&amp;set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9118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Can we build </a:t>
            </a:r>
            <a:r>
              <a:rPr lang="en-US" altLang="ko-KR" sz="2200" dirty="0" err="1" smtClean="0">
                <a:ea typeface="굴림" panose="020B0600000101010101" pitchFamily="34" charset="-127"/>
              </a:rPr>
              <a:t>test&amp;set</a:t>
            </a:r>
            <a:r>
              <a:rPr lang="en-US" altLang="ko-KR" sz="2200" dirty="0" smtClean="0">
                <a:ea typeface="굴림" panose="020B0600000101010101" pitchFamily="34" charset="-127"/>
              </a:rPr>
              <a:t> locks without busy-waiting?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Mostly.  Idea: only busy-wait to atomically check lock value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ea typeface="굴림" panose="020B0600000101010101" pitchFamily="34" charset="-127"/>
              </a:rPr>
            </a:b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32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 marL="0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Note: sleep has to be sure to reset the guard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Why can’t we do it just before or just after the sleep?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6462713" y="1619137"/>
            <a:ext cx="4662487" cy="3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release(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b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altLang="en-US" b="0" dirty="0" err="1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= FREE;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600200" y="1371600"/>
            <a:ext cx="822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guard = 0</a:t>
            </a:r>
            <a:r>
              <a:rPr lang="en-US" altLang="en-US" b="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; // Global Variable!</a:t>
            </a:r>
            <a:endParaRPr lang="en-US" altLang="en-US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 err="1" smtClean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 smtClean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 err="1" smtClean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 smtClean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= FREE; </a:t>
            </a: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Interface: acquire(&amp;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//            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release(&amp;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en-US" b="0" dirty="0" smtClean="0">
              <a:solidFill>
                <a:srgbClr val="233AE1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>
              <a:spcBef>
                <a:spcPts val="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acquire(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b="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altLang="en-US" b="0" dirty="0" err="1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== BUSY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go to sleep() &amp; 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// guard == 0 on </a:t>
            </a:r>
            <a:r>
              <a:rPr lang="en-US" altLang="en-US" b="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wakup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altLang="en-US" b="0" dirty="0" err="1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= BUSY;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2535" name="Group 6"/>
          <p:cNvGrpSpPr>
            <a:grpSpLocks/>
          </p:cNvGrpSpPr>
          <p:nvPr/>
        </p:nvGrpSpPr>
        <p:grpSpPr bwMode="auto">
          <a:xfrm>
            <a:off x="836612" y="1828800"/>
            <a:ext cx="611188" cy="685800"/>
            <a:chOff x="1776" y="912"/>
            <a:chExt cx="477" cy="576"/>
          </a:xfrm>
        </p:grpSpPr>
        <p:sp>
          <p:nvSpPr>
            <p:cNvPr id="2253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37" name="Freeform 8"/>
            <p:cNvSpPr>
              <a:spLocks/>
            </p:cNvSpPr>
            <p:nvPr/>
          </p:nvSpPr>
          <p:spPr bwMode="auto">
            <a:xfrm>
              <a:off x="1819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38" name="Freeform 9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39" name="Freeform 10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40" name="Freeform 11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41" name="Freeform 12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542" name="Freeform 13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12503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Code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for a Reader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991600" cy="5791200"/>
          </a:xfrm>
        </p:spPr>
        <p:txBody>
          <a:bodyPr>
            <a:normAutofit/>
          </a:bodyPr>
          <a:lstStyle/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// First check self into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while ((AW + WW)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// Perform actual read-only access</a:t>
            </a:r>
            <a:b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AccessDatabase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// Now, check out of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AR--;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active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other active readers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);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Wake up one writer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b="1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-2444262" y="6849208"/>
            <a:ext cx="2438400" cy="12192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Why Release the Lock here?</a:t>
            </a:r>
          </a:p>
        </p:txBody>
      </p:sp>
    </p:spTree>
    <p:extLst>
      <p:ext uri="{BB962C8B-B14F-4D97-AF65-F5344CB8AC3E}">
        <p14:creationId xmlns:p14="http://schemas.microsoft.com/office/powerpoint/2010/main" val="420909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406 -0.92083 C 0.91406 -0.9206 0.73229 -0.8213 0.55052 -0.72153 " pathEditMode="fixed" rAng="0" ptsTypes="AA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// First check self into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while ((AW + AR)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WW++;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,&amp;lock);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WW--;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AW++;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// Perform actual read/write access</a:t>
            </a:r>
            <a:b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AccessDatabase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b="1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80000"/>
              </a:lnSpc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// Now, check out of system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AW--;	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active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Give priority to writers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);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Wake up one writer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Otherwise, wake reader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b="1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); </a:t>
            </a:r>
            <a:r>
              <a:rPr lang="en-US" altLang="ko-KR" sz="2000" b="1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Wake all readers</a:t>
            </a: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b="1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84357" name="AutoShape 5"/>
          <p:cNvSpPr>
            <a:spLocks noChangeArrowheads="1"/>
          </p:cNvSpPr>
          <p:nvPr/>
        </p:nvSpPr>
        <p:spPr bwMode="auto">
          <a:xfrm>
            <a:off x="-2514600" y="5638800"/>
            <a:ext cx="2438400" cy="12192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dirty="0">
                <a:latin typeface="Helvetica" panose="020B0604020202020204" pitchFamily="34" charset="0"/>
                <a:ea typeface="굴림" charset="0"/>
                <a:cs typeface="Helvetica" panose="020B0604020202020204" pitchFamily="34" charset="0"/>
              </a:rPr>
              <a:t>Why Give priority to writers?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Code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for a Writer</a:t>
            </a:r>
          </a:p>
        </p:txBody>
      </p:sp>
      <p:sp>
        <p:nvSpPr>
          <p:cNvPr id="484356" name="AutoShape 4"/>
          <p:cNvSpPr>
            <a:spLocks noChangeArrowheads="1"/>
          </p:cNvSpPr>
          <p:nvPr/>
        </p:nvSpPr>
        <p:spPr bwMode="auto">
          <a:xfrm>
            <a:off x="-2667000" y="5638800"/>
            <a:ext cx="2590800" cy="12192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dirty="0">
                <a:latin typeface="Helvetica" panose="020B0604020202020204" pitchFamily="34" charset="0"/>
                <a:ea typeface="굴림" charset="0"/>
                <a:cs typeface="Helvetica" panose="020B0604020202020204" pitchFamily="34" charset="0"/>
              </a:rPr>
              <a:t>Why </a:t>
            </a:r>
            <a:r>
              <a:rPr lang="en-US" altLang="ko-KR" sz="2000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broadcast() </a:t>
            </a:r>
            <a:r>
              <a:rPr lang="en-US" altLang="ko-KR" sz="2000" dirty="0">
                <a:latin typeface="Helvetica" panose="020B0604020202020204" pitchFamily="34" charset="0"/>
                <a:ea typeface="굴림" charset="0"/>
                <a:cs typeface="Helvetica" panose="020B0604020202020204" pitchFamily="34" charset="0"/>
              </a:rPr>
              <a:t>here instead of </a:t>
            </a:r>
            <a:r>
              <a:rPr lang="en-US" altLang="ko-KR" sz="2000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signal()</a:t>
            </a:r>
            <a:r>
              <a:rPr lang="en-US" altLang="ko-KR" sz="2000" dirty="0">
                <a:latin typeface="Helvetica" panose="020B0604020202020204" pitchFamily="34" charset="0"/>
                <a:ea typeface="굴림" charset="0"/>
                <a:cs typeface="Helvetica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4031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225 -0.79903 C 0.97187 -0.63737 0.99149 -0.47549 0.95364 -0.38298 C 0.9158 -0.29047 0.82031 -0.26735 0.725 -0.24422 " pathEditMode="fixed" ptsTypes="aaA">
                                      <p:cBhvr>
                                        <p:cTn id="36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775 -0.2544 C 1 -0.30551 0.95226 -0.35639 0.89011 -0.36772 C 0.82796 -0.37905 0.75139 -0.35061 0.675 -0.32192 " pathEditMode="fixed" ptsTypes="aaA">
                                      <p:cBhvr>
                                        <p:cTn id="40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/>
      <p:bldP spid="484357" grpId="0" animBg="1"/>
      <p:bldP spid="4843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7924800" cy="3886200"/>
          </a:xfrm>
        </p:spPr>
        <p:txBody>
          <a:bodyPr/>
          <a:lstStyle/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Use an example to simulate the solution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endParaRPr lang="en-US" altLang="ko-KR">
              <a:latin typeface="Helvetica" charset="0"/>
              <a:ea typeface="굴림" charset="0"/>
              <a:cs typeface="굴림" charset="0"/>
            </a:endParaRP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Consider the following sequence of operators:</a:t>
            </a:r>
          </a:p>
          <a:p>
            <a:pPr lvl="1"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R1, R2, W1, R3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Initially: AR = 0, WR = 0, AW = 0, WW = 0</a:t>
            </a: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438400" y="20574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along (no waiting threads)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b="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0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438400" y="2362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along 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 waiting threads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0, AW = 0, WW = 0</a:t>
            </a:r>
          </a:p>
        </p:txBody>
      </p:sp>
      <p:sp>
        <p:nvSpPr>
          <p:cNvPr id="5837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3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438400" y="3505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along (no waiting threads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pPr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38400" y="3733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comes along (no waiting threads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,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WR =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pPr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-2057400" y="6858000"/>
            <a:ext cx="20574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Why release the </a:t>
            </a:r>
          </a:p>
          <a:p>
            <a:r>
              <a:rPr lang="en-US" altLang="ko-KR" dirty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l</a:t>
            </a:r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ock </a:t>
            </a:r>
            <a:r>
              <a:rPr lang="en-US" altLang="ko-KR" i="1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here</a:t>
            </a:r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???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1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126 -0.83334 C 0.88126 -0.83311 0.72032 -0.72778 0.55938 -0.62223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438400" y="4267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accessing dbase (no other threads)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 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pPr>
              <a:buFontTx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4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438400" y="20574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along (R1 accessing dbase)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438400" y="2362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along (R1 accessing dbase)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7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626-6CAF-4545-B750-C59A8494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</a:t>
            </a:r>
            <a:r>
              <a:rPr lang="en-US" dirty="0" err="1">
                <a:latin typeface="Consolas" panose="020B0609020204030204" pitchFamily="49" charset="0"/>
              </a:rPr>
              <a:t>futex</a:t>
            </a:r>
            <a:r>
              <a:rPr lang="en-US" dirty="0"/>
              <a:t>: Fast </a:t>
            </a:r>
            <a:r>
              <a:rPr lang="en-US" dirty="0" err="1"/>
              <a:t>Userspace</a:t>
            </a:r>
            <a:r>
              <a:rPr lang="en-US" dirty="0"/>
              <a:t>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9F1-E5B6-48E1-987F-5DDF5816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61302"/>
            <a:ext cx="10744200" cy="4244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6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dirty="0" smtClean="0"/>
              <a:t> </a:t>
            </a:r>
            <a:r>
              <a:rPr lang="en-US" dirty="0"/>
              <a:t>points to a 32-bit value in user space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endParaRPr lang="en-US" dirty="0">
              <a:solidFill>
                <a:srgbClr val="006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FUTEX_WAIT</a:t>
            </a:r>
            <a:r>
              <a:rPr lang="en-US" dirty="0"/>
              <a:t> – if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== *</a:t>
            </a:r>
            <a:r>
              <a:rPr lang="en-US" dirty="0" err="1">
                <a:latin typeface="Consolas" panose="020B0609020204030204" pitchFamily="49" charset="0"/>
              </a:rPr>
              <a:t>uaddr</a:t>
            </a:r>
            <a:r>
              <a:rPr lang="en-US" dirty="0"/>
              <a:t> sleep till </a:t>
            </a:r>
            <a:r>
              <a:rPr lang="en-US" dirty="0">
                <a:latin typeface="Consolas" panose="020B0609020204030204" pitchFamily="49" charset="0"/>
              </a:rPr>
              <a:t>FUTEX_WAIT</a:t>
            </a:r>
          </a:p>
          <a:p>
            <a:pPr lvl="2"/>
            <a:r>
              <a:rPr lang="en-US" b="1" i="1" dirty="0"/>
              <a:t>Atomic</a:t>
            </a:r>
            <a:r>
              <a:rPr lang="en-US" dirty="0"/>
              <a:t> check that condition still </a:t>
            </a:r>
            <a:r>
              <a:rPr lang="en-US" dirty="0" smtClean="0"/>
              <a:t>holds after we disable interrupts (in kernel!)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FUTEX_WAKE</a:t>
            </a:r>
            <a:r>
              <a:rPr lang="en-US" dirty="0"/>
              <a:t> – wake up at most </a:t>
            </a:r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dirty="0"/>
              <a:t> waiting threads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FUTEX_FD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FUTEX_WAKE_OP</a:t>
            </a:r>
            <a:r>
              <a:rPr lang="en-US" dirty="0"/>
              <a:t>, </a:t>
            </a:r>
            <a:r>
              <a:rPr lang="en-US" dirty="0" smtClean="0">
                <a:latin typeface="Consolas" panose="020B0609020204030204" pitchFamily="49" charset="0"/>
              </a:rPr>
              <a:t>FUTEX_CMP_REQUEUE: More interesting operations!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6000"/>
                </a:solidFill>
                <a:latin typeface="Consolas" panose="020B0609020204030204" pitchFamily="49" charset="0"/>
              </a:rPr>
              <a:t>  timeout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ptr</a:t>
            </a:r>
            <a:r>
              <a:rPr lang="en-US" dirty="0"/>
              <a:t> to a </a:t>
            </a:r>
            <a:r>
              <a:rPr lang="en-US" i="1" dirty="0" err="1"/>
              <a:t>timespec</a:t>
            </a:r>
            <a:r>
              <a:rPr lang="en-US" dirty="0"/>
              <a:t> structure that specifies a timeout for the </a:t>
            </a:r>
            <a:r>
              <a:rPr lang="en-US" dirty="0" smtClean="0"/>
              <a:t>op</a:t>
            </a:r>
          </a:p>
          <a:p>
            <a:endParaRPr lang="en-US" i="1" dirty="0">
              <a:solidFill>
                <a:srgbClr val="006000"/>
              </a:solidFill>
              <a:latin typeface="Courier" pitchFamily="2" charset="0"/>
            </a:endParaRPr>
          </a:p>
          <a:p>
            <a:r>
              <a:rPr lang="en-US" dirty="0" smtClean="0">
                <a:latin typeface="Gill Sans Light"/>
              </a:rPr>
              <a:t>Interface to the </a:t>
            </a:r>
            <a:r>
              <a:rPr lang="en-US" dirty="0" smtClean="0">
                <a:latin typeface="Consolas" panose="020B0609020204030204" pitchFamily="49" charset="0"/>
              </a:rPr>
              <a:t>kernel sleep() </a:t>
            </a:r>
            <a:r>
              <a:rPr lang="en-US" dirty="0" smtClean="0">
                <a:latin typeface="Gill Sans Light"/>
              </a:rPr>
              <a:t>functionality!</a:t>
            </a:r>
          </a:p>
          <a:p>
            <a:pPr lvl="1"/>
            <a:r>
              <a:rPr lang="en-US" dirty="0" smtClean="0">
                <a:latin typeface="Gill Sans Light"/>
              </a:rPr>
              <a:t>Let thread put themselves to sleep – conditionally!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futex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not exposed in </a:t>
            </a:r>
            <a:r>
              <a:rPr lang="en-US" dirty="0" err="1">
                <a:solidFill>
                  <a:srgbClr val="FF0000"/>
                </a:solidFill>
              </a:rPr>
              <a:t>libc</a:t>
            </a:r>
            <a:r>
              <a:rPr lang="en-US" dirty="0">
                <a:solidFill>
                  <a:srgbClr val="FF0000"/>
                </a:solidFill>
              </a:rPr>
              <a:t>; it is used within the implementation of </a:t>
            </a:r>
            <a:r>
              <a:rPr lang="en-US" dirty="0" err="1">
                <a:solidFill>
                  <a:srgbClr val="FF0000"/>
                </a:solidFill>
              </a:rPr>
              <a:t>pthreads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Can be used to implement locks, semaphores, monitors, etc…</a:t>
            </a:r>
          </a:p>
          <a:p>
            <a:endParaRPr lang="en-US" i="1" dirty="0">
              <a:solidFill>
                <a:srgbClr val="006000"/>
              </a:solidFill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2215-E8C6-4049-B3B2-D96C2751B9C0}"/>
              </a:ext>
            </a:extLst>
          </p:cNvPr>
          <p:cNvSpPr/>
          <p:nvPr/>
        </p:nvSpPr>
        <p:spPr>
          <a:xfrm>
            <a:off x="957470" y="685800"/>
            <a:ext cx="81534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linux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int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(int *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endParaRPr lang="en-US" sz="2000" dirty="0" smtClean="0"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502000"/>
                </a:solidFill>
                <a:latin typeface="Consolas" panose="020B0609020204030204" pitchFamily="49" charset="0"/>
              </a:rPr>
              <a:t>	   </a:t>
            </a:r>
            <a:r>
              <a:rPr lang="en-US" sz="2000" b="1" dirty="0" err="1" smtClean="0">
                <a:solidFill>
                  <a:srgbClr val="502000"/>
                </a:solidFill>
                <a:latin typeface="Consolas" panose="020B0609020204030204" pitchFamily="49" charset="0"/>
              </a:rPr>
              <a:t>const</a:t>
            </a:r>
            <a:r>
              <a:rPr lang="en-US" sz="2000" b="1" dirty="0" smtClean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502000"/>
                </a:solidFill>
                <a:latin typeface="Consolas" panose="020B0609020204030204" pitchFamily="49" charset="0"/>
              </a:rPr>
              <a:t>struct</a:t>
            </a:r>
            <a:r>
              <a:rPr lang="en-US" sz="2000" b="1" dirty="0" smtClean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502000"/>
                </a:solidFill>
                <a:latin typeface="Consolas" panose="020B0609020204030204" pitchFamily="49" charset="0"/>
              </a:rPr>
              <a:t>timespec</a:t>
            </a:r>
            <a:r>
              <a:rPr lang="en-US" sz="2000" b="1" dirty="0" smtClean="0">
                <a:solidFill>
                  <a:srgbClr val="502000"/>
                </a:solidFill>
                <a:latin typeface="Consolas" panose="020B0609020204030204" pitchFamily="49" charset="0"/>
              </a:rPr>
              <a:t> *</a:t>
            </a:r>
            <a:r>
              <a:rPr lang="en-US" sz="2000" i="1" dirty="0" smtClean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sz="2000" b="1" i="1" dirty="0" smtClean="0">
                <a:solidFill>
                  <a:srgbClr val="502000"/>
                </a:solidFill>
                <a:latin typeface="Consolas" panose="020B0609020204030204" pitchFamily="49" charset="0"/>
              </a:rPr>
              <a:t> );</a:t>
            </a:r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438400" y="3505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along (R1 accessing dbase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438400" y="3733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comes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along (R1 accessing dbase)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Helvetica" charset="0"/>
                <a:ea typeface="굴림" charset="0"/>
                <a:cs typeface="굴림" charset="0"/>
              </a:rPr>
              <a:t>,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7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438400" y="4267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R1 and R2 accessing dbase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279284" y="5410201"/>
            <a:ext cx="7633433" cy="891991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Assume readers take a while to access database</a:t>
            </a:r>
          </a:p>
          <a:p>
            <a:pPr lvl="1"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Situation: Locks released, only AR is non-zero</a:t>
            </a:r>
            <a:endParaRPr lang="en-US" sz="2400" b="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0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406161" y="2013439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comes along (R1 and R2 are still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8" name="Content Placeholder 5"/>
          <p:cNvSpPr txBox="1">
            <a:spLocks/>
          </p:cNvSpPr>
          <p:nvPr/>
        </p:nvSpPr>
        <p:spPr bwMode="auto">
          <a:xfrm>
            <a:off x="1825752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438400" y="22860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8612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comes along (R1 and R2 are still accessing dbase)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98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438400" y="2658208"/>
            <a:ext cx="4648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W1 comes along (R1 and R2 are still accessing dbase)</a:t>
            </a:r>
          </a:p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AR = 2, WR = 0, AW = 0, WW = </a:t>
            </a:r>
            <a:r>
              <a:rPr lang="en-US" altLang="ko-KR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-1905000" y="6019800"/>
            <a:ext cx="1828800" cy="9906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W1 cannot start because of readers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38 -0.87523 C 1.03438 -0.875 0.87344 -0.76968 0.7125 -0.6641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2438400" y="20574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2438400" y="2362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R1 and R2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0,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25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2429608" y="255563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 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acquire(&amp;lock);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 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elease(&amp;lock);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5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cquire(&amp;lock);</a:t>
            </a:r>
            <a:endParaRPr lang="en-US" altLang="ko-KR" sz="2000" dirty="0"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release(&amp;lock);</a:t>
            </a:r>
            <a:endParaRPr lang="en-US" altLang="ko-KR" sz="2000" dirty="0"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cquire(&amp;lock);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 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release(&amp;lock);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2362200" y="2804286"/>
            <a:ext cx="4572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comes along (R1, R2 accessing dbase, W1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2438400" y="6096000"/>
            <a:ext cx="23622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R3 cannot start because of writers (both AW &amp; WW)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7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126 -0.85811 C 1.08126 -0.85787 0.92032 -0.75255 0.75938 -0.647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Lock Using Atomic Instructions and </a:t>
            </a:r>
            <a:r>
              <a:rPr lang="en-US" dirty="0" err="1" smtClean="0"/>
              <a:t>Futex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52B3-0CDC-454B-890D-1FD10A57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23889"/>
            <a:ext cx="4724400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(3) states: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UNLOCKED</a:t>
            </a:r>
            <a:r>
              <a:rPr lang="en-US" sz="2000" dirty="0" smtClean="0"/>
              <a:t>: No one has lock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LOCKED</a:t>
            </a:r>
            <a:r>
              <a:rPr lang="en-US" sz="2000" dirty="0" smtClean="0"/>
              <a:t>: One thread has lock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CONTESTED</a:t>
            </a:r>
            <a:r>
              <a:rPr lang="en-US" sz="2000" dirty="0" smtClean="0"/>
              <a:t>: Possibly more than one (with someone sleeping)</a:t>
            </a:r>
          </a:p>
          <a:p>
            <a:r>
              <a:rPr lang="en-US" sz="2000" dirty="0" smtClean="0"/>
              <a:t>Clean interface!</a:t>
            </a:r>
          </a:p>
          <a:p>
            <a:r>
              <a:rPr lang="en-US" sz="2000" dirty="0" smtClean="0"/>
              <a:t>Lock grabbed cleanly by either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compare_and_swap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000" dirty="0" smtClean="0"/>
              <a:t>First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swap()</a:t>
            </a:r>
          </a:p>
          <a:p>
            <a:r>
              <a:rPr lang="en-US" sz="2000" dirty="0" smtClean="0">
                <a:latin typeface="Gill Sans Light"/>
              </a:rPr>
              <a:t>No overhead if uncontested!</a:t>
            </a:r>
          </a:p>
          <a:p>
            <a:r>
              <a:rPr lang="en-US" sz="2000" dirty="0" smtClean="0">
                <a:latin typeface="Gill Sans Light"/>
              </a:rPr>
              <a:t>Could build semaphores in a similar way!</a:t>
            </a:r>
          </a:p>
          <a:p>
            <a:pPr lvl="2"/>
            <a:endParaRPr lang="en-US" sz="1800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162A227-EC73-435D-9290-CF11F61DC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823889"/>
            <a:ext cx="7086600" cy="55769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 err="1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typedef</a:t>
            </a: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b="0" dirty="0" err="1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enum</a:t>
            </a: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 UNLOCKED,LOCKED,CONTESTED } Lock;</a:t>
            </a:r>
            <a:endParaRPr lang="en-US" altLang="en-US" b="0" dirty="0">
              <a:solidFill>
                <a:schemeClr val="accent5">
                  <a:lumMod val="5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 smtClean="0">
                <a:solidFill>
                  <a:srgbClr val="233AE1"/>
                </a:solidFill>
                <a:latin typeface="Consolas" panose="020B0609020204030204" pitchFamily="49" charset="0"/>
              </a:rPr>
              <a:t>Lock </a:t>
            </a:r>
            <a:r>
              <a:rPr lang="en-US" altLang="en-US" b="0" dirty="0" err="1" smtClean="0">
                <a:solidFill>
                  <a:srgbClr val="233AE1"/>
                </a:solidFill>
                <a:latin typeface="Consolas" panose="020B0609020204030204" pitchFamily="49" charset="0"/>
              </a:rPr>
              <a:t>mylock</a:t>
            </a:r>
            <a:r>
              <a:rPr lang="en-US" altLang="en-US" b="0" dirty="0" smtClean="0">
                <a:solidFill>
                  <a:srgbClr val="233AE1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0" dirty="0">
                <a:solidFill>
                  <a:srgbClr val="233AE1"/>
                </a:solidFill>
                <a:latin typeface="Consolas" panose="020B0609020204030204" pitchFamily="49" charset="0"/>
              </a:rPr>
              <a:t>= </a:t>
            </a:r>
            <a:r>
              <a:rPr lang="en-US" altLang="en-US" b="0" dirty="0" smtClean="0">
                <a:solidFill>
                  <a:srgbClr val="233AE1"/>
                </a:solidFill>
                <a:latin typeface="Consolas" panose="020B0609020204030204" pitchFamily="49" charset="0"/>
              </a:rPr>
              <a:t>UNLOCKED; // Interface: </a:t>
            </a: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acquire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//            release</a:t>
            </a:r>
            <a:r>
              <a:rPr lang="en-US" altLang="en-US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(&amp;</a:t>
            </a:r>
            <a:r>
              <a:rPr lang="en-US" altLang="en-US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mylock</a:t>
            </a:r>
            <a:r>
              <a:rPr lang="en-US" altLang="en-US" b="0" dirty="0" smtClean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acquire(Lock *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// If unlocked, grab lock!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en-US" b="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compare&amp;swap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b="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thelock,UNLOCKED,LOCKED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		return;</a:t>
            </a:r>
          </a:p>
          <a:p>
            <a:pPr algn="l"/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	// Keep trying to grab lock, sleep in 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futex</a:t>
            </a: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	while (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swap(</a:t>
            </a:r>
            <a:r>
              <a:rPr lang="en-US" altLang="en-US" b="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mylock,CONTESTED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 != UNLOCKED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	// Sleep unless someone releases hear!</a:t>
            </a:r>
          </a:p>
          <a:p>
            <a:pPr algn="l"/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b="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b="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, FUTEX_WAIT, CONTESTED);</a:t>
            </a:r>
          </a:p>
          <a:p>
            <a:pPr algn="l"/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algn="l"/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elease(Lock *</a:t>
            </a:r>
            <a:r>
              <a:rPr lang="en-US" altLang="en-US" b="0" dirty="0" err="1" smtClean="0">
                <a:latin typeface="Consolas" charset="0"/>
                <a:ea typeface="Consolas" charset="0"/>
                <a:cs typeface="Consolas" charset="0"/>
              </a:rPr>
              <a:t>thelock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// If someone sleeping, 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n-US" b="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swap(</a:t>
            </a:r>
            <a:r>
              <a:rPr lang="en-US" altLang="en-US" b="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thelock,UNLOCKED</a:t>
            </a:r>
            <a:r>
              <a:rPr lang="en-US" alt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 == CONTESTED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b="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b="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(thelock,FUTEX_WAKE,1</a:t>
            </a:r>
            <a:r>
              <a:rPr lang="en-US" altLang="en-US" b="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B61CD74D-455A-43A0-B4F1-02061711597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70811" y="881063"/>
            <a:ext cx="764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8505092" cy="1066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R1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accessing dbase,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W1 and R3 waiting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1, AW = 0, WW =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030414" y="5410200"/>
            <a:ext cx="8866187" cy="1200150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200" b="0" dirty="0">
                <a:latin typeface="Helvetica" charset="0"/>
                <a:ea typeface="굴림" charset="0"/>
                <a:cs typeface="굴림" charset="0"/>
              </a:rPr>
              <a:t>Status: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b="0" dirty="0">
                <a:latin typeface="Helvetica" charset="0"/>
                <a:ea typeface="굴림" charset="0"/>
                <a:cs typeface="굴림" charset="0"/>
              </a:rPr>
              <a:t>R1 and R2 still reading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b="0" dirty="0">
                <a:latin typeface="Helvetica" charset="0"/>
                <a:cs typeface="Helvetica" charset="0"/>
              </a:rPr>
              <a:t>W1 and R3 waiting on </a:t>
            </a:r>
            <a:r>
              <a:rPr lang="en-US" sz="2200" b="0" dirty="0" err="1">
                <a:latin typeface="Helvetica" charset="0"/>
                <a:cs typeface="Helvetica" charset="0"/>
              </a:rPr>
              <a:t>okToWrite</a:t>
            </a:r>
            <a:r>
              <a:rPr lang="en-US" sz="2200" b="0" dirty="0">
                <a:latin typeface="Helvetica" charset="0"/>
                <a:cs typeface="Helvetica" charset="0"/>
              </a:rPr>
              <a:t> and </a:t>
            </a:r>
            <a:r>
              <a:rPr lang="en-US" sz="2200" b="0" dirty="0" err="1">
                <a:latin typeface="Helvetica" charset="0"/>
                <a:cs typeface="Helvetica" charset="0"/>
              </a:rPr>
              <a:t>okToRead</a:t>
            </a:r>
            <a:r>
              <a:rPr lang="en-US" sz="2200" b="0" dirty="0">
                <a:latin typeface="Helvetica" charset="0"/>
                <a:cs typeface="Helvetica" charset="0"/>
              </a:rPr>
              <a:t>, respectively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404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2429607" y="4765431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2,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2429607" y="4988169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90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2429608" y="5196254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2438400" y="5638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R2 finishes (R1 accessing dbase,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2438400" y="48006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finishes (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W1 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1,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6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2438400" y="4994031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R1 finishes (W1, R3 waiting)</a:t>
            </a:r>
          </a:p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2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2429607" y="5213838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finishes (W1, 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8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elease(&amp;lock);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2819400" y="5410200"/>
            <a:ext cx="36576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signals a writer (W1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2362200" y="6629400"/>
            <a:ext cx="22860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All readers done,</a:t>
            </a:r>
          </a:p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Signal writer W1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6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188 -0.55393 C 1.02188 -0.5537 0.86094 -0.44838 0.7 -0.3428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743200" y="2658813"/>
            <a:ext cx="43434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3972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gets signal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1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-1981200" y="6248400"/>
            <a:ext cx="1905000" cy="7620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Receive signal from R1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51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251 -0.8713 C 1.01251 -0.87107 0.85157 -0.76574 0.69063 -0.66019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9601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Producer-Consumer with a Bounded </a:t>
            </a:r>
            <a:r>
              <a:rPr lang="en-US" altLang="ko-KR" dirty="0">
                <a:ea typeface="굴림" panose="020B0600000101010101" pitchFamily="34" charset="-127"/>
              </a:rPr>
              <a:t>B</a:t>
            </a:r>
            <a:r>
              <a:rPr lang="en-US" altLang="ko-KR" dirty="0" smtClean="0">
                <a:ea typeface="굴림" panose="020B0600000101010101" pitchFamily="34" charset="-127"/>
              </a:rPr>
              <a:t>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162" y="790294"/>
            <a:ext cx="9906000" cy="59153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Producer(s) put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Consumer(s) take them 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synchronization to coordinate producer/consumer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want producer and consumer to have to work in lockstep, so put a fixed-size buffer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synchronize access to this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 1: GCC compiler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 2: Coke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Producer can put limited number of Cokes in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Consumer can’t take Cokes out if machine is empty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Others: Web servers, Routers, ….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71" y="3429001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68" y="10950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68" y="9426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11648" y="7902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38268" y="7902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198936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8816024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9855356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048" y="9426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3126244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438400" y="28194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4996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W1 gets signal (R3 still waiting)</a:t>
            </a:r>
          </a:p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AR = 0, WR = 1, AW = 0, WW = </a:t>
            </a:r>
            <a:r>
              <a:rPr lang="en-US" altLang="ko-KR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2438400" y="32766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6020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gets signal 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1" name="TextBox 1"/>
          <p:cNvSpPr txBox="1">
            <a:spLocks noChangeArrowheads="1"/>
          </p:cNvSpPr>
          <p:nvPr/>
        </p:nvSpPr>
        <p:spPr bwMode="auto">
          <a:xfrm>
            <a:off x="13068300" y="36322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2447192" y="3936024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7044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accessing dbase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(R3 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2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Sleep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444262" y="44958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finishes (R3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1,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5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444262" y="4648200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8068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Sleep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</a:t>
            </a:r>
            <a:r>
              <a:rPr lang="en-US" altLang="ko-KR" sz="2000" dirty="0" smtClean="0">
                <a:latin typeface="Courier New" charset="0"/>
                <a:ea typeface="굴림" charset="0"/>
                <a:cs typeface="굴림" charset="0"/>
              </a:rPr>
              <a:t>(&amp;lock);</a:t>
            </a:r>
            <a:endParaRPr lang="en-US" altLang="ko-KR" sz="2000" dirty="0"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finishes (R3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9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2438400" y="4850423"/>
            <a:ext cx="35052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092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finishes (R3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7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Content Placeholder 5"/>
          <p:cNvSpPr txBox="1">
            <a:spLocks/>
          </p:cNvSpPr>
          <p:nvPr/>
        </p:nvSpPr>
        <p:spPr bwMode="auto">
          <a:xfrm>
            <a:off x="1828800" y="18288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Writer()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AR) &gt; 0) {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write?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WW++;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Active users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WW--;	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AW++;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ReadWrite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endParaRPr lang="en-US" altLang="ko-KR" sz="2000" dirty="0">
              <a:solidFill>
                <a:schemeClr val="hlink"/>
              </a:solidFill>
              <a:latin typeface="Courier New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 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AW--;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cond_broadcast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743200" y="5410200"/>
            <a:ext cx="43434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signaling readers (R3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still waiting)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-2514600" y="6019800"/>
            <a:ext cx="24384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No waiting writers,</a:t>
            </a:r>
          </a:p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Signal reader R3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688 -0.48589 C 0.99688 -0.48565 0.83594 -0.38033 0.675 -0.27477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91140" name="Rectangle 7"/>
          <p:cNvSpPr>
            <a:spLocks noChangeArrowheads="1"/>
          </p:cNvSpPr>
          <p:nvPr/>
        </p:nvSpPr>
        <p:spPr bwMode="auto">
          <a:xfrm>
            <a:off x="2438400" y="2819400"/>
            <a:ext cx="4495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R3 gets signal (no waiting threads)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1,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1981200" y="6248400"/>
            <a:ext cx="1905000" cy="7620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Receive signal from W1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89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771 -0.86412 C 0.91771 -0.86389 0.75677 -0.75857 0.59583 -0.65301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2447192" y="300697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63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R3 gets signal (no waiting threads)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0, WR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2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7"/>
          <p:cNvSpPr>
            <a:spLocks noChangeArrowheads="1"/>
          </p:cNvSpPr>
          <p:nvPr/>
        </p:nvSpPr>
        <p:spPr bwMode="auto">
          <a:xfrm>
            <a:off x="2438400" y="42672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R3 accessing dbase (no waiting threads)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 smtClean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1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,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WR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30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2152650" y="1273353"/>
            <a:ext cx="401955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7815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8074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8332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8590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8848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9106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9364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9622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7229151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7299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7321782" y="1344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7788211" y="1305504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7788212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9320735" y="206878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9517970" y="206878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7700587" y="206878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i+2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194382"/>
            <a:ext cx="10210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Recall: Circular </a:t>
            </a:r>
            <a:r>
              <a:rPr lang="en-US" dirty="0"/>
              <a:t>Buffer Data </a:t>
            </a:r>
            <a:r>
              <a:rPr lang="en-US" dirty="0" smtClean="0"/>
              <a:t>Structure (sequential </a:t>
            </a:r>
            <a:r>
              <a:rPr lang="en-US" dirty="0"/>
              <a:t>case)</a:t>
            </a:r>
          </a:p>
        </p:txBody>
      </p:sp>
    </p:spTree>
    <p:extLst>
      <p:ext uri="{BB962C8B-B14F-4D97-AF65-F5344CB8AC3E}">
        <p14:creationId xmlns:p14="http://schemas.microsoft.com/office/powerpoint/2010/main" val="336799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7"/>
          <p:cNvSpPr>
            <a:spLocks noChangeArrowheads="1"/>
          </p:cNvSpPr>
          <p:nvPr/>
        </p:nvSpPr>
        <p:spPr bwMode="auto">
          <a:xfrm>
            <a:off x="2438400" y="48006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R3 finishes (no waiting threads)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AR =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1,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2438400" y="5638800"/>
            <a:ext cx="33528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05800" cy="533400"/>
          </a:xfrm>
        </p:spPr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Simulation of Readers/Writers Solution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R3 finishes (no waiting threads)</a:t>
            </a:r>
          </a:p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AR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= </a:t>
            </a:r>
            <a:r>
              <a:rPr lang="en-US" altLang="ko-KR" dirty="0" smtClean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0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,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WR = 0, AW = 0, WW = 0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Content Placeholder 4"/>
          <p:cNvSpPr txBox="1">
            <a:spLocks/>
          </p:cNvSpPr>
          <p:nvPr/>
        </p:nvSpPr>
        <p:spPr bwMode="auto">
          <a:xfrm>
            <a:off x="1828800" y="18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Reader() {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while ((AW + WW) &gt; 0) { 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Is it safe to read?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WR++;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No. Writers exist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cond_wait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okToRead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,&amp;lock);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Sleep on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cond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var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WR--;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 longer waiting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}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AR++;		</a:t>
            </a:r>
            <a:r>
              <a:rPr lang="en-US" altLang="ko-KR" sz="2000" dirty="0">
                <a:solidFill>
                  <a:schemeClr val="accent2"/>
                </a:solidFill>
                <a:latin typeface="Courier New" charset="0"/>
                <a:ea typeface="굴림" charset="0"/>
                <a:cs typeface="굴림" charset="0"/>
              </a:rPr>
              <a:t>// Now we are active!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AccessDbase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ReadOnly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AR--;	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cond_signal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urier New" charset="0"/>
                <a:ea typeface="굴림" charset="0"/>
                <a:cs typeface="굴림" charset="0"/>
              </a:rPr>
              <a:t>okToWrite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);	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2000" dirty="0"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}</a:t>
            </a:r>
            <a:endParaRPr lang="en-US" altLang="ko-KR" sz="2000" dirty="0">
              <a:latin typeface="Helvetica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SzPct val="100000"/>
            </a:pPr>
            <a:endParaRPr lang="en-US" sz="1800" dirty="0">
              <a:latin typeface="Helvetica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-2514600" y="6019800"/>
            <a:ext cx="2438400" cy="914400"/>
          </a:xfrm>
          <a:prstGeom prst="wedgeRoundRectCallout">
            <a:avLst>
              <a:gd name="adj1" fmla="val -41602"/>
              <a:gd name="adj2" fmla="val 7747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All DONE!</a:t>
            </a:r>
          </a:p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DBase is Idle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60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52 -0.43333 C 1.0552 -0.4331 0.89426 -0.32777 0.73332 -0.2222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Questions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7630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 readers starve?  Consider Reader() entry code: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while ((AW + WW) &gt; 0) {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Is it safe to read?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WR++;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No. Writers exist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cond_wait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okToRead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,&amp;lock);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Sleep on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cond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var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WR--;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longer waiting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AR++;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Now we are active!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What if we erase the condition check in Reader exit?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AR--;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longer active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if (AR == 0 &amp;&amp; WW &gt; 0)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other active readers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cond_signal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okToWrite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);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Wake up one writer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Further, what if we turn the signal() into broadcast()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AR--;	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No longer active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cond_broadcast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okToWrite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b="1" dirty="0">
                <a:solidFill>
                  <a:schemeClr val="accent2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// Wake up sleepers</a:t>
            </a:r>
            <a:r>
              <a:rPr lang="en-US" altLang="ko-KR" sz="2000" b="1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Finally, what if we use only one condition variable (call it “</a:t>
            </a:r>
            <a:r>
              <a:rPr lang="en-US" altLang="ko-KR" b="1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okContinue</a:t>
            </a:r>
            <a:r>
              <a:rPr lang="en-US" altLang="ko-KR" dirty="0" smtClean="0">
                <a:ea typeface="굴림" panose="020B0600000101010101" pitchFamily="34" charset="-127"/>
              </a:rPr>
              <a:t>”) instead of two separate ones?</a:t>
            </a: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Both readers and writers sleep on this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use broadcast() instead of signal()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688975" algn="l"/>
                <a:tab pos="1027113" algn="l"/>
                <a:tab pos="4346575" algn="l"/>
              </a:tabLst>
            </a:pPr>
            <a:endParaRPr lang="ko-KR" altLang="en-US" sz="2200" dirty="0">
              <a:ea typeface="굴림" panose="020B0600000101010101" pitchFamily="34" charset="-127"/>
            </a:endParaRPr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2286000" y="3467100"/>
            <a:ext cx="8001000" cy="2667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 algn="ctr">
            <a:solidFill>
              <a:srgbClr val="2A40E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187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uiExpand="1" build="p"/>
      <p:bldP spid="490500" grpId="0" uiExpan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Use of Single CV: </a:t>
            </a:r>
            <a:r>
              <a:rPr lang="en-US" b="1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okContinue</a:t>
            </a:r>
            <a:endParaRPr lang="en-US" b="1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98306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5638800" cy="61722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Reader()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WW)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AR++;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 smtClean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// read-only access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ReadOnly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 smtClean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AR--;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98307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685800"/>
            <a:ext cx="6248400" cy="60960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Writer()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AR)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AW++;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rgbClr val="000000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// read/write access</a:t>
            </a:r>
            <a:b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ReadWrite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 smtClean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AW--;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05000" y="5791200"/>
            <a:ext cx="8915400" cy="933450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Helvetica" charset="0"/>
                <a:cs typeface="Helvetica" charset="0"/>
              </a:rPr>
              <a:t>What if we 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okToWrite</a:t>
            </a:r>
            <a:r>
              <a:rPr lang="en-US" sz="2000" dirty="0">
                <a:latin typeface="Helvetica" charset="0"/>
                <a:cs typeface="Helvetica" charset="0"/>
              </a:rPr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okToRead</a:t>
            </a:r>
            <a:r>
              <a:rPr lang="en-US" sz="2000" dirty="0">
                <a:latin typeface="Helvetica" charset="0"/>
                <a:cs typeface="Helvetica" charset="0"/>
              </a:rPr>
              <a:t> into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okContinue</a:t>
            </a:r>
            <a:r>
              <a:rPr lang="en-US" sz="2000" dirty="0">
                <a:latin typeface="Helvetica" charset="0"/>
                <a:cs typeface="Helvetica" charset="0"/>
              </a:rPr>
              <a:t/>
            </a:r>
            <a:br>
              <a:rPr lang="en-US" sz="2000" dirty="0">
                <a:latin typeface="Helvetica" charset="0"/>
                <a:cs typeface="Helvetica" charset="0"/>
              </a:rPr>
            </a:br>
            <a:r>
              <a:rPr lang="en-US" sz="2000" dirty="0" smtClean="0">
                <a:latin typeface="Helvetica" charset="0"/>
                <a:cs typeface="Helvetica" charset="0"/>
              </a:rPr>
              <a:t>(i.e. use only one condition variable instead of two)?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1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3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of Single CV: </a:t>
            </a:r>
            <a:r>
              <a:rPr lang="en-US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okContinue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5638800" cy="61722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Reader()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WW)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AR++;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// read-only access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ReadOnly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AR--;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685800"/>
            <a:ext cx="6172200" cy="611505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Writer()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AR)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AW++;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rgbClr val="000000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// read/write access</a:t>
            </a:r>
            <a:b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ReadWrite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 smtClean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AW--;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(WW &gt; 0){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cond_signal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 else if (WR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52600" y="5562600"/>
            <a:ext cx="8924925" cy="1238250"/>
          </a:xfrm>
          <a:prstGeom prst="roundRect">
            <a:avLst/>
          </a:prstGeom>
          <a:solidFill>
            <a:srgbClr val="FF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Helvetica" charset="0"/>
                <a:cs typeface="Helvetica" charset="0"/>
              </a:rPr>
              <a:t>Consider this scenario: 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Helvetica" charset="0"/>
                <a:cs typeface="Helvetica" charset="0"/>
              </a:rPr>
              <a:t> R1 </a:t>
            </a:r>
            <a:r>
              <a:rPr lang="en-US" sz="2000" dirty="0">
                <a:latin typeface="Helvetica" charset="0"/>
                <a:cs typeface="Helvetica" charset="0"/>
              </a:rPr>
              <a:t>arrives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Helvetica" charset="0"/>
                <a:cs typeface="Helvetica" charset="0"/>
              </a:rPr>
              <a:t> W1, R2 arrive while R1 still reading </a:t>
            </a:r>
            <a:r>
              <a:rPr lang="en-US" sz="2000" dirty="0">
                <a:latin typeface="Helvetica" charset="0"/>
                <a:cs typeface="Helvetica" charset="0"/>
                <a:sym typeface="Wingdings" charset="0"/>
              </a:rPr>
              <a:t> W1 and R2 wait for R1 to finish</a:t>
            </a:r>
            <a:endParaRPr lang="en-US" sz="2000" dirty="0">
              <a:latin typeface="Helvetica" charset="0"/>
              <a:cs typeface="Helvetica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Helvetica" charset="0"/>
                <a:cs typeface="Helvetica" charset="0"/>
              </a:rPr>
              <a:t> Assume R1’s signal is delivered to R2 (not W1)</a:t>
            </a:r>
          </a:p>
        </p:txBody>
      </p:sp>
    </p:spTree>
    <p:extLst>
      <p:ext uri="{BB962C8B-B14F-4D97-AF65-F5344CB8AC3E}">
        <p14:creationId xmlns:p14="http://schemas.microsoft.com/office/powerpoint/2010/main" val="236581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of Single CV: </a:t>
            </a:r>
            <a:r>
              <a:rPr lang="en-US" b="1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okContinue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Content Placeholder 4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5715000" cy="54864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Reader()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WW)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 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 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WR--;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AR++;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// read-only access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latin typeface="Consolas" panose="020B0609020204030204" pitchFamily="49" charset="0"/>
                <a:ea typeface="굴림" charset="0"/>
                <a:cs typeface="굴림" charset="0"/>
              </a:rPr>
              <a:t>ReadOnly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altLang="ko-KR" sz="1900" dirty="0">
              <a:solidFill>
                <a:schemeClr val="hlink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AR--;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(AR == 0 &amp;&amp; WW &gt; 0)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100355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762000"/>
            <a:ext cx="5791200" cy="54864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Writer() {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into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while ((AW + AR) &gt; 0) 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WW++;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cond_wait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,&amp;lock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); </a:t>
            </a:r>
            <a:r>
              <a:rPr lang="en-US" altLang="ko-KR" sz="19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WW--;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AW++;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rgbClr val="000000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	// read/write access</a:t>
            </a:r>
            <a:b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AccessDbase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</a:t>
            </a:r>
            <a:r>
              <a:rPr lang="en-US" altLang="ko-KR" sz="1900" dirty="0" err="1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ReadWrite</a:t>
            </a:r>
            <a:r>
              <a:rPr lang="en-US" altLang="ko-KR" sz="19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altLang="ko-KR" sz="1900" dirty="0">
              <a:solidFill>
                <a:schemeClr val="hlink"/>
              </a:solidFill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// check out of system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acquire(&amp;lock);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AW--;	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if (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WW &gt; 0 || WR &gt; 0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){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sz="19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cond_broadcast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1900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okContinue</a:t>
            </a:r>
            <a:r>
              <a:rPr lang="en-US" altLang="ko-KR" sz="1900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); </a:t>
            </a: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}	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	release(&amp;lock);</a:t>
            </a:r>
            <a:b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19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75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171950" algn="l"/>
              </a:tabLst>
            </a:pPr>
            <a:endParaRPr lang="en-US" sz="1900" dirty="0">
              <a:latin typeface="Consolas" panose="020B0609020204030204" pitchFamily="49" charset="0"/>
              <a:cs typeface="ＭＳ Ｐゴシック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32285" y="5257800"/>
            <a:ext cx="2362200" cy="838200"/>
          </a:xfrm>
          <a:prstGeom prst="wedgeRoundRectCallout">
            <a:avLst>
              <a:gd name="adj1" fmla="val -44952"/>
              <a:gd name="adj2" fmla="val -77773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Need to</a:t>
            </a:r>
            <a:r>
              <a:rPr lang="en-US" altLang="ko-KR" dirty="0" smtClean="0">
                <a:ea typeface="굴림" panose="020B0600000101010101" pitchFamily="34" charset="-127"/>
              </a:rPr>
              <a:t> change to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broadcast()!</a:t>
            </a:r>
            <a:endParaRPr lang="en-US" altLang="ko-KR" dirty="0">
              <a:latin typeface="Courier New" panose="02070309020205020404" pitchFamily="49" charset="0"/>
              <a:ea typeface="굴림" panose="020B0600000101010101" pitchFamily="34" charset="-127"/>
              <a:cs typeface="Courier New" panose="02070309020205020404" pitchFamily="49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883162" y="5257800"/>
            <a:ext cx="2628900" cy="838200"/>
          </a:xfrm>
          <a:prstGeom prst="wedgeRoundRectCallout">
            <a:avLst>
              <a:gd name="adj1" fmla="val -57661"/>
              <a:gd name="adj2" fmla="val -76724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Must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broadcast() </a:t>
            </a:r>
            <a:r>
              <a:rPr lang="en-US" altLang="ko-KR" dirty="0" smtClean="0">
                <a:latin typeface="Helvetica" panose="020B0604020202020204" pitchFamily="34" charset="0"/>
                <a:ea typeface="굴림" panose="020B0600000101010101" pitchFamily="34" charset="-127"/>
                <a:cs typeface="Helvetica" panose="020B0604020202020204" pitchFamily="34" charset="0"/>
              </a:rPr>
              <a:t>to sort things out!</a:t>
            </a:r>
            <a:endParaRPr lang="en-US" altLang="ko-KR" dirty="0">
              <a:latin typeface="Helvetica" panose="020B0604020202020204" pitchFamily="34" charset="0"/>
              <a:ea typeface="굴림" panose="020B0600000101010101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1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Can we construct Monitors from Semaphores?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739776"/>
            <a:ext cx="8534400" cy="59658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Locking aspect is easy: Just use a </a:t>
            </a:r>
            <a:r>
              <a:rPr lang="en-US" altLang="ko-KR" dirty="0" err="1" smtClean="0">
                <a:ea typeface="굴림" panose="020B0600000101010101" pitchFamily="34" charset="-127"/>
              </a:rPr>
              <a:t>mutex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we implement condition variables this way?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Wait(Semaphore *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  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{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Signal(Semaphore *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{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Doesn’t work: Wait() may sleep with lock held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Does this work better?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Wait(Lock 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*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, Semaphore *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r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elease(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acquire(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Signal(Semaphore *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{ </a:t>
            </a:r>
            <a:endParaRPr lang="en-US" altLang="ko-KR" sz="2000" dirty="0" smtClean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 </a:t>
            </a:r>
            <a:b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No: Condition </a:t>
            </a:r>
            <a:r>
              <a:rPr lang="en-US" altLang="ko-KR" dirty="0" err="1" smtClean="0">
                <a:ea typeface="굴림" panose="020B0600000101010101" pitchFamily="34" charset="-127"/>
              </a:rPr>
              <a:t>vars</a:t>
            </a:r>
            <a:r>
              <a:rPr lang="en-US" altLang="ko-KR" dirty="0" smtClean="0">
                <a:ea typeface="굴림" panose="020B0600000101010101" pitchFamily="34" charset="-127"/>
              </a:rPr>
              <a:t> have no history, semaphores have history: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thread signals and no one is waiting?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NO-OP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thread later waits?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Waits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thread V’s and </a:t>
            </a:r>
            <a:r>
              <a:rPr lang="en-US" altLang="ko-KR" dirty="0" err="1" smtClean="0">
                <a:ea typeface="굴림" panose="020B0600000101010101" pitchFamily="34" charset="-127"/>
              </a:rPr>
              <a:t>noone</a:t>
            </a:r>
            <a:r>
              <a:rPr lang="en-US" altLang="ko-KR" dirty="0" smtClean="0">
                <a:ea typeface="굴림" panose="020B0600000101010101" pitchFamily="34" charset="-127"/>
              </a:rPr>
              <a:t> is waiting?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Increment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thread later does P?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Decrement and continue</a:t>
            </a:r>
            <a:endParaRPr lang="en-US" altLang="ko-KR" dirty="0" smtClean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2095500" y="2057400"/>
            <a:ext cx="80010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2324100" y="4876800"/>
            <a:ext cx="7924800" cy="1600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191500" y="5196497"/>
            <a:ext cx="1143000" cy="304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6063762" y="5534695"/>
            <a:ext cx="1828800" cy="304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7696200" y="5772698"/>
            <a:ext cx="1371600" cy="304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6286500" y="6098013"/>
            <a:ext cx="30480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4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uiExpand="1" build="p"/>
      <p:bldP spid="492548" grpId="0" uiExpand="1" animBg="1"/>
      <p:bldP spid="492549" grpId="0" uiExpand="1" animBg="1"/>
      <p:bldP spid="492550" grpId="0" uiExpand="1" animBg="1"/>
      <p:bldP spid="492551" grpId="0" uiExpand="1" animBg="1"/>
      <p:bldP spid="492552" grpId="0" uiExpand="1" animBg="1"/>
      <p:bldP spid="49255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176" y="152400"/>
            <a:ext cx="9013824" cy="533400"/>
          </a:xfrm>
        </p:spPr>
        <p:txBody>
          <a:bodyPr/>
          <a:lstStyle/>
          <a:p>
            <a:r>
              <a:rPr lang="en-US" altLang="ko-KR" sz="3000" dirty="0">
                <a:ea typeface="굴림" panose="020B0600000101010101" pitchFamily="34" charset="-127"/>
              </a:rPr>
              <a:t>Construction of Monitors from Semaphores (</a:t>
            </a:r>
            <a:r>
              <a:rPr lang="en-US" altLang="ko-KR" sz="3000" dirty="0" err="1">
                <a:ea typeface="굴림" panose="020B0600000101010101" pitchFamily="34" charset="-127"/>
              </a:rPr>
              <a:t>con’t</a:t>
            </a:r>
            <a:r>
              <a:rPr lang="en-US" altLang="ko-KR" sz="3000" dirty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50876"/>
            <a:ext cx="8686800" cy="61706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with previous try: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 and V are commutative – result is the same no matter what order they occur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Condition variables are NOT commutative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Does this fix the problem?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Wait(Lock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Semaphore *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release(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acquire(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thelock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Signal(Semaphore *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if semaphore queue is not empty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thesema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7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 legal to look at contents of semaphore queue</a:t>
            </a:r>
          </a:p>
          <a:p>
            <a:pPr lvl="1">
              <a:lnSpc>
                <a:spcPct val="7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There is a race condition – signaler can slip in after lock release and before waiter executes </a:t>
            </a:r>
            <a:r>
              <a:rPr lang="en-US" altLang="ko-KR" dirty="0" err="1" smtClean="0">
                <a:ea typeface="굴림" panose="020B0600000101010101" pitchFamily="34" charset="-127"/>
              </a:rPr>
              <a:t>semaphore.P</a:t>
            </a:r>
            <a:r>
              <a:rPr lang="en-US" altLang="ko-KR" dirty="0" smtClean="0">
                <a:ea typeface="굴림" panose="020B0600000101010101" pitchFamily="34" charset="-127"/>
              </a:rPr>
              <a:t>()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It is actually possible to do this correctly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Complex solution for Hoare scheduling in book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you come up with simpler Mesa-scheduled solution?</a:t>
            </a:r>
          </a:p>
        </p:txBody>
      </p:sp>
    </p:spTree>
    <p:extLst>
      <p:ext uri="{BB962C8B-B14F-4D97-AF65-F5344CB8AC3E}">
        <p14:creationId xmlns:p14="http://schemas.microsoft.com/office/powerpoint/2010/main" val="213691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Mesa Monitor Conclusion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762000"/>
            <a:ext cx="9525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Monitors represent the synchronization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Signal when change something so any waiting threads can proceed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Typical structure of monitor-based program: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while (need to wait)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condvar.wait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do something so no need to wait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condvar.signal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5486400" y="2401887"/>
            <a:ext cx="2789238" cy="2855913"/>
            <a:chOff x="2880" y="1728"/>
            <a:chExt cx="1757" cy="1799"/>
          </a:xfrm>
        </p:grpSpPr>
        <p:sp>
          <p:nvSpPr>
            <p:cNvPr id="56325" name="AutoShape 5"/>
            <p:cNvSpPr>
              <a:spLocks/>
            </p:cNvSpPr>
            <p:nvPr/>
          </p:nvSpPr>
          <p:spPr bwMode="auto">
            <a:xfrm>
              <a:off x="2880" y="1776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6" name="AutoShape 6"/>
            <p:cNvSpPr>
              <a:spLocks/>
            </p:cNvSpPr>
            <p:nvPr/>
          </p:nvSpPr>
          <p:spPr bwMode="auto">
            <a:xfrm>
              <a:off x="2880" y="3120"/>
              <a:ext cx="240" cy="384"/>
            </a:xfrm>
            <a:prstGeom prst="righ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172" y="1728"/>
              <a:ext cx="146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  <a:b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</a:br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  <a:p>
              <a:r>
                <a:rPr lang="en-US" altLang="ko-KR" b="0" dirty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Wait if necessary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172" y="3120"/>
              <a:ext cx="14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Check and/or update</a:t>
              </a:r>
            </a:p>
            <a:p>
              <a:r>
                <a:rPr lang="en-US" altLang="ko-KR" b="0">
                  <a:solidFill>
                    <a:schemeClr val="hlink"/>
                  </a:solidFill>
                  <a:latin typeface="Gill Sans Light"/>
                  <a:ea typeface="굴림" panose="020B0600000101010101" pitchFamily="34" charset="-127"/>
                </a:rPr>
                <a:t>state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77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C-Language Support for Synchronization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3288"/>
            <a:ext cx="9829800" cy="54864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 language: Pretty straightforward synchronization</a:t>
            </a:r>
          </a:p>
          <a:p>
            <a:pPr lvl="1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Just make sure you know </a:t>
            </a:r>
            <a:r>
              <a:rPr lang="en-US" altLang="ko-KR" i="1" dirty="0" smtClean="0">
                <a:ea typeface="굴림" panose="020B0600000101010101" pitchFamily="34" charset="-127"/>
              </a:rPr>
              <a:t>all </a:t>
            </a:r>
            <a:r>
              <a:rPr lang="en-US" altLang="ko-KR" dirty="0" smtClean="0">
                <a:ea typeface="굴림" panose="020B0600000101010101" pitchFamily="34" charset="-127"/>
              </a:rPr>
              <a:t>the code paths out of a critical section</a:t>
            </a:r>
          </a:p>
          <a:p>
            <a:pPr lvl="1">
              <a:lnSpc>
                <a:spcPct val="80000"/>
              </a:lnSpc>
              <a:buNone/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acquire(&amp;lock);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if (exception) {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</a:t>
            </a:r>
            <a:r>
              <a:rPr lang="en-US" altLang="ko-KR" sz="2000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release(&amp;lock);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return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errReturnCode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release(&amp;lock);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return OK;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 lvl="1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Watch out for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setjmp</a:t>
            </a:r>
            <a:r>
              <a:rPr lang="en-US" altLang="ko-KR" dirty="0" smtClean="0">
                <a:ea typeface="굴림" panose="020B0600000101010101" pitchFamily="34" charset="-127"/>
              </a:rPr>
              <a:t>/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longjmp</a:t>
            </a:r>
            <a:r>
              <a:rPr lang="en-US" altLang="ko-KR" dirty="0" smtClean="0">
                <a:ea typeface="굴림" panose="020B0600000101010101" pitchFamily="34" charset="-127"/>
              </a:rPr>
              <a:t>!</a:t>
            </a:r>
          </a:p>
          <a:p>
            <a:pPr lvl="2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 cause a non-local jump out of procedure</a:t>
            </a:r>
          </a:p>
          <a:p>
            <a:pPr lvl="2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 example, procedure E calls </a:t>
            </a:r>
            <a:r>
              <a:rPr lang="en-US" altLang="ko-KR" dirty="0" err="1" smtClean="0">
                <a:ea typeface="굴림" panose="020B0600000101010101" pitchFamily="34" charset="-127"/>
              </a:rPr>
              <a:t>longjmp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dirty="0" err="1" smtClean="0">
                <a:ea typeface="굴림" panose="020B0600000101010101" pitchFamily="34" charset="-127"/>
              </a:rPr>
              <a:t>poping</a:t>
            </a:r>
            <a:r>
              <a:rPr lang="en-US" altLang="ko-KR" dirty="0" smtClean="0">
                <a:ea typeface="굴림" panose="020B0600000101010101" pitchFamily="34" charset="-127"/>
              </a:rPr>
              <a:t> stack back to procedure B</a:t>
            </a:r>
          </a:p>
          <a:p>
            <a:pPr lvl="2">
              <a:lnSpc>
                <a:spcPct val="80000"/>
              </a:lnSpc>
              <a:tabLst>
                <a:tab pos="688975" algn="l"/>
                <a:tab pos="1027113" algn="l"/>
                <a:tab pos="13779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Procedure C had </a:t>
            </a:r>
            <a:r>
              <a:rPr lang="en-US" altLang="ko-KR" dirty="0" err="1" smtClean="0">
                <a:ea typeface="굴림" panose="020B0600000101010101" pitchFamily="34" charset="-127"/>
              </a:rPr>
              <a:t>lock.acquire</a:t>
            </a:r>
            <a:r>
              <a:rPr lang="en-US" altLang="ko-KR" dirty="0" smtClean="0">
                <a:ea typeface="굴림" panose="020B0600000101010101" pitchFamily="34" charset="-127"/>
              </a:rPr>
              <a:t>, problem!</a:t>
            </a:r>
          </a:p>
        </p:txBody>
      </p:sp>
      <p:grpSp>
        <p:nvGrpSpPr>
          <p:cNvPr id="541700" name="Group 4"/>
          <p:cNvGrpSpPr>
            <a:grpSpLocks/>
          </p:cNvGrpSpPr>
          <p:nvPr/>
        </p:nvGrpSpPr>
        <p:grpSpPr bwMode="auto">
          <a:xfrm>
            <a:off x="8167686" y="1828800"/>
            <a:ext cx="2119314" cy="3048000"/>
            <a:chOff x="4176" y="1200"/>
            <a:chExt cx="1239" cy="1920"/>
          </a:xfrm>
        </p:grpSpPr>
        <p:grpSp>
          <p:nvGrpSpPr>
            <p:cNvPr id="58374" name="Group 5"/>
            <p:cNvGrpSpPr>
              <a:grpSpLocks/>
            </p:cNvGrpSpPr>
            <p:nvPr/>
          </p:nvGrpSpPr>
          <p:grpSpPr bwMode="auto">
            <a:xfrm>
              <a:off x="4176" y="1200"/>
              <a:ext cx="960" cy="1920"/>
              <a:chOff x="4176" y="1344"/>
              <a:chExt cx="960" cy="1920"/>
            </a:xfrm>
          </p:grpSpPr>
          <p:sp>
            <p:nvSpPr>
              <p:cNvPr id="58378" name="Rectangle 6"/>
              <p:cNvSpPr>
                <a:spLocks noChangeArrowheads="1"/>
              </p:cNvSpPr>
              <p:nvPr/>
            </p:nvSpPr>
            <p:spPr bwMode="auto">
              <a:xfrm>
                <a:off x="4176" y="1344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Proc A</a:t>
                </a:r>
              </a:p>
            </p:txBody>
          </p:sp>
          <p:sp>
            <p:nvSpPr>
              <p:cNvPr id="58379" name="Rectangle 7"/>
              <p:cNvSpPr>
                <a:spLocks noChangeArrowheads="1"/>
              </p:cNvSpPr>
              <p:nvPr/>
            </p:nvSpPr>
            <p:spPr bwMode="auto">
              <a:xfrm>
                <a:off x="4176" y="1728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Proc B</a:t>
                </a:r>
              </a:p>
              <a:p>
                <a:r>
                  <a:rPr lang="en-US" altLang="ko-KR">
                    <a:ea typeface="굴림" panose="020B0600000101010101" pitchFamily="34" charset="-127"/>
                  </a:rPr>
                  <a:t>Calls setjmp</a:t>
                </a:r>
              </a:p>
            </p:txBody>
          </p:sp>
          <p:sp>
            <p:nvSpPr>
              <p:cNvPr id="58380" name="Rectangle 8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dirty="0" err="1">
                    <a:ea typeface="굴림" panose="020B0600000101010101" pitchFamily="34" charset="-127"/>
                  </a:rPr>
                  <a:t>Proc</a:t>
                </a:r>
                <a:r>
                  <a:rPr lang="en-US" altLang="ko-KR" dirty="0">
                    <a:ea typeface="굴림" panose="020B0600000101010101" pitchFamily="34" charset="-127"/>
                  </a:rPr>
                  <a:t> C</a:t>
                </a:r>
              </a:p>
              <a:p>
                <a:r>
                  <a:rPr lang="en-US" altLang="ko-KR" dirty="0">
                    <a:ea typeface="굴림" panose="020B0600000101010101" pitchFamily="34" charset="-127"/>
                  </a:rPr>
                  <a:t>a</a:t>
                </a:r>
                <a:r>
                  <a:rPr lang="en-US" altLang="ko-KR" dirty="0" smtClean="0">
                    <a:ea typeface="굴림" panose="020B0600000101010101" pitchFamily="34" charset="-127"/>
                  </a:rPr>
                  <a:t>cquire(&amp;lock)</a:t>
                </a:r>
                <a:endParaRPr lang="en-US" altLang="ko-KR" dirty="0">
                  <a:ea typeface="굴림" panose="020B0600000101010101" pitchFamily="34" charset="-127"/>
                </a:endParaRPr>
              </a:p>
            </p:txBody>
          </p:sp>
          <p:sp>
            <p:nvSpPr>
              <p:cNvPr id="58381" name="Rectangle 9"/>
              <p:cNvSpPr>
                <a:spLocks noChangeArrowheads="1"/>
              </p:cNvSpPr>
              <p:nvPr/>
            </p:nvSpPr>
            <p:spPr bwMode="auto">
              <a:xfrm>
                <a:off x="4176" y="2496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Proc D</a:t>
                </a:r>
              </a:p>
            </p:txBody>
          </p:sp>
          <p:sp>
            <p:nvSpPr>
              <p:cNvPr id="58382" name="Rectangle 10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960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Proc E</a:t>
                </a:r>
              </a:p>
              <a:p>
                <a:r>
                  <a:rPr lang="en-US" altLang="ko-KR">
                    <a:ea typeface="굴림" panose="020B0600000101010101" pitchFamily="34" charset="-127"/>
                  </a:rPr>
                  <a:t>Calls longjmp</a:t>
                </a:r>
              </a:p>
            </p:txBody>
          </p:sp>
        </p:grpSp>
        <p:grpSp>
          <p:nvGrpSpPr>
            <p:cNvPr id="58375" name="Group 11"/>
            <p:cNvGrpSpPr>
              <a:grpSpLocks/>
            </p:cNvGrpSpPr>
            <p:nvPr/>
          </p:nvGrpSpPr>
          <p:grpSpPr bwMode="auto">
            <a:xfrm>
              <a:off x="5184" y="1296"/>
              <a:ext cx="231" cy="1536"/>
              <a:chOff x="5184" y="1296"/>
              <a:chExt cx="231" cy="1536"/>
            </a:xfrm>
          </p:grpSpPr>
          <p:sp>
            <p:nvSpPr>
              <p:cNvPr id="58376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775" y="1705"/>
                <a:ext cx="10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Stack growth</a:t>
                </a:r>
              </a:p>
            </p:txBody>
          </p:sp>
          <p:sp>
            <p:nvSpPr>
              <p:cNvPr id="58377" name="Line 13"/>
              <p:cNvSpPr>
                <a:spLocks noChangeShapeType="1"/>
              </p:cNvSpPr>
              <p:nvPr/>
            </p:nvSpPr>
            <p:spPr bwMode="auto">
              <a:xfrm>
                <a:off x="5299" y="2304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541710" name="AutoShape 14"/>
          <p:cNvSpPr>
            <a:spLocks noChangeArrowheads="1"/>
          </p:cNvSpPr>
          <p:nvPr/>
        </p:nvSpPr>
        <p:spPr bwMode="auto">
          <a:xfrm rot="-3025888">
            <a:off x="7069138" y="4086225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2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  <p:bldP spid="5417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782536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985890" y="1522274"/>
            <a:ext cx="73867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985890" y="3693656"/>
            <a:ext cx="738671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3744" y="2645561"/>
            <a:ext cx="4874026" cy="1244037"/>
            <a:chOff x="3929744" y="2645560"/>
            <a:chExt cx="4874026" cy="1244037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35728" y="349771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65158" y="2841502"/>
              <a:ext cx="37386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Will we ever come out of the wait loop?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Circular Buffer – </a:t>
            </a:r>
            <a:r>
              <a:rPr lang="en-US" dirty="0"/>
              <a:t>first cut</a:t>
            </a:r>
          </a:p>
        </p:txBody>
      </p:sp>
    </p:spTree>
    <p:extLst>
      <p:ext uri="{BB962C8B-B14F-4D97-AF65-F5344CB8AC3E}">
        <p14:creationId xmlns:p14="http://schemas.microsoft.com/office/powerpoint/2010/main" val="266883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56E00-09D0-44AA-AD39-26213B39B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5181600" cy="557253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Harder with more locks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lock1.acquire();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lock1.release();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…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lock2.acquire();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lock2.release()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lock1.release();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return;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  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lock2.release();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lock1.release();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F595F-EBDE-4A73-8645-0D2427848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838200"/>
            <a:ext cx="5181600" cy="5572539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Is </a:t>
            </a:r>
            <a:r>
              <a:rPr lang="en-US" sz="3600" dirty="0" err="1">
                <a:cs typeface="Arial" panose="020B0604020202020204" pitchFamily="34" charset="0"/>
              </a:rPr>
              <a:t>goto</a:t>
            </a:r>
            <a:r>
              <a:rPr lang="en-US" sz="3600" dirty="0">
                <a:cs typeface="Arial" panose="020B0604020202020204" pitchFamily="34" charset="0"/>
              </a:rPr>
              <a:t> a solution???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lock1.acquire();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goto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release_lock1_and_return;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…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lock2.acquire();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goto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release_both_and_return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release_both_and_return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: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lock2.release();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release_lock1_and_return: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lock1.release();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and Synchronization in C</a:t>
            </a:r>
          </a:p>
        </p:txBody>
      </p:sp>
    </p:spTree>
    <p:extLst>
      <p:ext uri="{BB962C8B-B14F-4D97-AF65-F5344CB8AC3E}">
        <p14:creationId xmlns:p14="http://schemas.microsoft.com/office/powerpoint/2010/main" val="2905947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C++ Language Support for Synchronization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9906000" cy="5867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Languages with exceptions like C++</a:t>
            </a:r>
          </a:p>
          <a:p>
            <a:pPr lvl="1"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Languages that support exceptions are problematic (easy to make a non-local exit without releasing lock)</a:t>
            </a:r>
          </a:p>
          <a:p>
            <a:pPr lvl="1"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Consider:</a:t>
            </a:r>
          </a:p>
          <a:p>
            <a:pPr lvl="1">
              <a:spcBef>
                <a:spcPct val="20000"/>
              </a:spcBef>
              <a:buNone/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if (exception) throw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errException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spcBef>
                <a:spcPct val="20000"/>
              </a:spcBef>
              <a:tabLst>
                <a:tab pos="1027113" algn="l"/>
                <a:tab pos="1377950" algn="l"/>
                <a:tab pos="1716088" algn="l"/>
                <a:tab pos="32067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Notice that an exception in </a:t>
            </a:r>
            <a:r>
              <a:rPr lang="en-US" altLang="ko-KR" dirty="0" err="1" smtClean="0">
                <a:ea typeface="굴림" panose="020B0600000101010101" pitchFamily="34" charset="-127"/>
              </a:rPr>
              <a:t>DoFoo</a:t>
            </a:r>
            <a:r>
              <a:rPr lang="en-US" altLang="ko-KR" dirty="0" smtClean="0">
                <a:ea typeface="굴림" panose="020B0600000101010101" pitchFamily="34" charset="-127"/>
              </a:rPr>
              <a:t>() will exit without releasing the lock!</a:t>
            </a:r>
          </a:p>
        </p:txBody>
      </p:sp>
    </p:spTree>
    <p:extLst>
      <p:ext uri="{BB962C8B-B14F-4D97-AF65-F5344CB8AC3E}">
        <p14:creationId xmlns:p14="http://schemas.microsoft.com/office/powerpoint/2010/main" val="392485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220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C++ Language Support for </a:t>
            </a:r>
            <a:r>
              <a:rPr lang="en-US" altLang="ko-KR" sz="2800" dirty="0">
                <a:ea typeface="굴림" panose="020B0600000101010101" pitchFamily="34" charset="-127"/>
              </a:rPr>
              <a:t>Synchronization</a:t>
            </a:r>
            <a:r>
              <a:rPr lang="en-US" altLang="ko-KR" dirty="0" smtClean="0">
                <a:ea typeface="굴림" panose="020B0600000101010101" pitchFamily="34" charset="-127"/>
              </a:rPr>
              <a:t> (</a:t>
            </a:r>
            <a:r>
              <a:rPr lang="en-US" altLang="ko-KR" dirty="0" err="1" smtClean="0">
                <a:ea typeface="굴림" panose="020B0600000101010101" pitchFamily="34" charset="-127"/>
              </a:rPr>
              <a:t>con’t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86868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  <a:tabLst>
                <a:tab pos="1027113" algn="l"/>
                <a:tab pos="1377950" algn="l"/>
                <a:tab pos="1716088" algn="l"/>
                <a:tab pos="41211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catch all exceptions in critical sections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tabLst>
                <a:tab pos="1027113" algn="l"/>
                <a:tab pos="1377950" algn="l"/>
                <a:tab pos="1716088" algn="l"/>
                <a:tab pos="4121150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Catch exceptions, release lock, and re-throw exception: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try {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} catch (…) {	// catch exception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();	// release lock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	throw; 	// re-throw the exception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void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DoFoo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if (exception) throw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errException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…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825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0ACC-9461-4E37-939F-14640C23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better: C</a:t>
            </a:r>
            <a:r>
              <a:rPr lang="en-US" dirty="0"/>
              <a:t>++ Lock 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83D9-39B4-4CAF-BA03-DDACC486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&lt;mutex&gt;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std::mutex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global_mutex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safe_increment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std::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lock_guard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&lt;std::mutex&gt;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global_mutex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global_i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Mutex released when ‘lock’ goes out of scope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821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1BF6-C8E8-49D7-B003-680B33C5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latin typeface="Consolas" panose="020B0609020204030204" pitchFamily="49" charset="0"/>
              </a:rPr>
              <a:t>with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7ABE-5EDC-4EB1-934C-2B3582DD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versatile than </a:t>
            </a:r>
            <a:r>
              <a:rPr lang="en-US" dirty="0" smtClean="0"/>
              <a:t>we </a:t>
            </a:r>
            <a:r>
              <a:rPr lang="en-US" dirty="0"/>
              <a:t>show here (can be used to close files, database connections,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lock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threading.Lock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 lock: # Automatically calls acquire()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some_var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release() called however we leave block</a:t>
            </a:r>
          </a:p>
        </p:txBody>
      </p:sp>
    </p:spTree>
    <p:extLst>
      <p:ext uri="{BB962C8B-B14F-4D97-AF65-F5344CB8AC3E}">
        <p14:creationId xmlns:p14="http://schemas.microsoft.com/office/powerpoint/2010/main" val="322121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14C8-44BD-49A8-9256-0C1D214C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>
                <a:latin typeface="Consolas" panose="020B0609020204030204" pitchFamily="49" charset="0"/>
              </a:rPr>
              <a:t>synchronized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6FA0-FA24-4C56-B3C6-D5511DA7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01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Every Java object has an associated lock: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Lock is acquired on entry and released on exit from a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synchronized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method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Lock is properly released if exception occurs inside a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synchronized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method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Mutex execution of synchronized methods (beware deadlock)</a:t>
            </a:r>
          </a:p>
          <a:p>
            <a:pPr marL="0" indent="0">
              <a:lnSpc>
                <a:spcPct val="80000"/>
              </a:lnSpc>
              <a:buNone/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/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class Account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private int balance;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// object constructor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Account (int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initialBalance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balance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initialBalance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</a:t>
            </a:r>
            <a:r>
              <a:rPr lang="en-US" altLang="ko-KR" sz="2000" i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synchronized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int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return balance;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</a:t>
            </a:r>
            <a:r>
              <a:rPr lang="en-US" altLang="ko-KR" sz="2000" i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synchronized</a:t>
            </a:r>
            <a:r>
              <a:rPr lang="en-US" altLang="ko-KR" sz="2000" i="1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deposit(int amount)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4232535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2421-A5AE-4187-8FE8-5DDC067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Support for Monitors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4CBD9-5C82-4553-AAC1-C4CA7C244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92" y="914400"/>
            <a:ext cx="9245600" cy="5105400"/>
          </a:xfrm>
        </p:spPr>
        <p:txBody>
          <a:bodyPr/>
          <a:lstStyle/>
          <a:p>
            <a:r>
              <a:rPr lang="en-US" dirty="0" smtClean="0"/>
              <a:t>Along with a lock, every object has a single condition variable associated with 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wait inside a synchronized method: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void wait();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void wait(long timeout);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signal while in a synchronized method: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void notify();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void </a:t>
            </a:r>
            <a:r>
              <a:rPr lang="en-US" dirty="0" err="1" smtClean="0">
                <a:latin typeface="Consolas" panose="020B0609020204030204" pitchFamily="49" charset="0"/>
              </a:rPr>
              <a:t>notifyAll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39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2C11FA-FEA5-4FF5-A92D-01500428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User/Kernel </a:t>
            </a:r>
            <a:r>
              <a:rPr lang="en-US" dirty="0"/>
              <a:t>Threading Models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A1455B3-67C1-4C7F-97C1-58735D1E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370443" y="2222348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D917D89-AE76-4173-A3EB-B1C1B325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434008" y="2991698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1554D32-3359-4A4D-8FA4-E93B41C5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8610600" y="2222348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BB50054-8986-41A2-8986-FCD0F58A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830" y="4705220"/>
            <a:ext cx="25861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02273D2-3699-4481-83B0-2718BD46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709" y="5117948"/>
            <a:ext cx="1860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A42E076-6DAC-4952-9BA6-5930554A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499" y="5146523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5272B-F9AA-4E44-9952-950BED58CB04}"/>
              </a:ext>
            </a:extLst>
          </p:cNvPr>
          <p:cNvSpPr/>
          <p:nvPr/>
        </p:nvSpPr>
        <p:spPr>
          <a:xfrm>
            <a:off x="139148" y="1861930"/>
            <a:ext cx="5015948" cy="38057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AF7E6-C47D-4B87-8551-9217B09801CE}"/>
              </a:ext>
            </a:extLst>
          </p:cNvPr>
          <p:cNvSpPr txBox="1"/>
          <p:nvPr/>
        </p:nvSpPr>
        <p:spPr>
          <a:xfrm>
            <a:off x="291511" y="1996843"/>
            <a:ext cx="463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Gill Sans Light"/>
              </a:rPr>
              <a:t>Almost all current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421390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095-B2DD-42E0-9CC5-51251EBA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Thread </a:t>
            </a:r>
            <a:r>
              <a:rPr lang="en-US" dirty="0"/>
              <a:t>State in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6DCF-B85D-48F9-B141-E255478B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11633200" cy="5105400"/>
          </a:xfrm>
        </p:spPr>
        <p:txBody>
          <a:bodyPr/>
          <a:lstStyle/>
          <a:p>
            <a:r>
              <a:rPr lang="en-US" dirty="0"/>
              <a:t>For every thread in a process, the kernel maintains:</a:t>
            </a:r>
          </a:p>
          <a:p>
            <a:pPr lvl="1"/>
            <a:r>
              <a:rPr lang="en-US" dirty="0"/>
              <a:t>The thread’s TCB</a:t>
            </a:r>
          </a:p>
          <a:p>
            <a:pPr lvl="1"/>
            <a:r>
              <a:rPr lang="en-US" dirty="0"/>
              <a:t>A kernel stack used for </a:t>
            </a:r>
            <a:r>
              <a:rPr lang="en-US" dirty="0" err="1" smtClean="0"/>
              <a:t>syscalls</a:t>
            </a:r>
            <a:r>
              <a:rPr lang="en-US" dirty="0" smtClean="0"/>
              <a:t>/interrupts/traps</a:t>
            </a:r>
          </a:p>
          <a:p>
            <a:pPr lvl="2"/>
            <a:r>
              <a:rPr lang="en-US" dirty="0" smtClean="0"/>
              <a:t>This kernel-state is sometimes called the “</a:t>
            </a:r>
            <a:r>
              <a:rPr lang="en-US" dirty="0" smtClean="0">
                <a:solidFill>
                  <a:srgbClr val="FF0000"/>
                </a:solidFill>
              </a:rPr>
              <a:t>kernel thread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The “kernel thread” is suspended (but ready to go) when thread is running in user-space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Additionally, some threads just do work in the kernel</a:t>
            </a:r>
          </a:p>
          <a:p>
            <a:pPr lvl="1"/>
            <a:r>
              <a:rPr lang="en-US" dirty="0"/>
              <a:t>Still has TCB</a:t>
            </a:r>
          </a:p>
          <a:p>
            <a:pPr lvl="1"/>
            <a:r>
              <a:rPr lang="en-US" dirty="0"/>
              <a:t>Still has kernel stack</a:t>
            </a:r>
          </a:p>
          <a:p>
            <a:pPr lvl="1"/>
            <a:r>
              <a:rPr lang="en-US" dirty="0"/>
              <a:t>But not part of any process, and never executes in user mode</a:t>
            </a:r>
          </a:p>
        </p:txBody>
      </p:sp>
    </p:spTree>
    <p:extLst>
      <p:ext uri="{BB962C8B-B14F-4D97-AF65-F5344CB8AC3E}">
        <p14:creationId xmlns:p14="http://schemas.microsoft.com/office/powerpoint/2010/main" val="306843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14F10D-144B-4A1A-9583-74BB6D137961}"/>
              </a:ext>
            </a:extLst>
          </p:cNvPr>
          <p:cNvSpPr/>
          <p:nvPr/>
        </p:nvSpPr>
        <p:spPr bwMode="auto">
          <a:xfrm>
            <a:off x="2822876" y="1625304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DE0D9-CF36-46B2-B1AA-DF9F42C57368}"/>
              </a:ext>
            </a:extLst>
          </p:cNvPr>
          <p:cNvSpPr/>
          <p:nvPr/>
        </p:nvSpPr>
        <p:spPr bwMode="auto">
          <a:xfrm>
            <a:off x="2556866" y="1750951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E40BA-AE76-49AA-BCAF-3CEDE2C112B7}"/>
              </a:ext>
            </a:extLst>
          </p:cNvPr>
          <p:cNvSpPr/>
          <p:nvPr/>
        </p:nvSpPr>
        <p:spPr bwMode="auto">
          <a:xfrm>
            <a:off x="2364948" y="1844936"/>
            <a:ext cx="1349204" cy="3918109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1BEDA86E-1E77-409D-A0BF-02EDB6DC745F}"/>
              </a:ext>
            </a:extLst>
          </p:cNvPr>
          <p:cNvSpPr/>
          <p:nvPr/>
        </p:nvSpPr>
        <p:spPr bwMode="auto">
          <a:xfrm>
            <a:off x="2419144" y="1932547"/>
            <a:ext cx="1192740" cy="1214335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77726C0-FA8E-4D09-9536-F5891A571798}"/>
              </a:ext>
            </a:extLst>
          </p:cNvPr>
          <p:cNvSpPr/>
          <p:nvPr/>
        </p:nvSpPr>
        <p:spPr bwMode="auto">
          <a:xfrm>
            <a:off x="2451360" y="3054913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22B25-9EA7-4543-BD81-747380CFC2E5}"/>
              </a:ext>
            </a:extLst>
          </p:cNvPr>
          <p:cNvSpPr txBox="1"/>
          <p:nvPr/>
        </p:nvSpPr>
        <p:spPr>
          <a:xfrm>
            <a:off x="2403893" y="189324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stack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6833-7477-4097-B1E0-BEAC34DCF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1264" y="1844936"/>
            <a:ext cx="0" cy="39181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9923ED-6606-49B9-AC6C-C09C07B40738}"/>
              </a:ext>
            </a:extLst>
          </p:cNvPr>
          <p:cNvSpPr txBox="1"/>
          <p:nvPr/>
        </p:nvSpPr>
        <p:spPr>
          <a:xfrm>
            <a:off x="2458987" y="3633407"/>
            <a:ext cx="119274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Gill Sans Light"/>
              </a:rPr>
              <a:t>magic</a:t>
            </a:r>
          </a:p>
          <a:p>
            <a:r>
              <a:rPr lang="en-US" sz="1600" dirty="0">
                <a:latin typeface="Gill Sans Light"/>
              </a:rPr>
              <a:t>… &lt;</a:t>
            </a:r>
            <a:r>
              <a:rPr lang="en-US" sz="1600" dirty="0" err="1">
                <a:latin typeface="Gill Sans Light"/>
              </a:rPr>
              <a:t>fds</a:t>
            </a:r>
            <a:r>
              <a:rPr lang="en-US" sz="1600" dirty="0">
                <a:latin typeface="Gill Sans Light"/>
              </a:rPr>
              <a:t>&gt;</a:t>
            </a:r>
          </a:p>
          <a:p>
            <a:r>
              <a:rPr lang="en-US" sz="1600" dirty="0" err="1">
                <a:latin typeface="Gill Sans Light"/>
              </a:rPr>
              <a:t>pagedir</a:t>
            </a:r>
            <a:endParaRPr lang="en-US" sz="1600" dirty="0">
              <a:latin typeface="Gill Sans Light"/>
            </a:endParaRPr>
          </a:p>
          <a:p>
            <a:r>
              <a:rPr lang="en-US" sz="1600" dirty="0">
                <a:latin typeface="Gill Sans Light"/>
              </a:rPr>
              <a:t>priority</a:t>
            </a:r>
          </a:p>
          <a:p>
            <a:r>
              <a:rPr lang="en-US" sz="1600" dirty="0">
                <a:latin typeface="Gill Sans Light"/>
              </a:rPr>
              <a:t>stack</a:t>
            </a:r>
          </a:p>
          <a:p>
            <a:r>
              <a:rPr lang="en-US" sz="1600" dirty="0">
                <a:latin typeface="Gill Sans Light"/>
              </a:rPr>
              <a:t>name</a:t>
            </a:r>
          </a:p>
          <a:p>
            <a:r>
              <a:rPr lang="en-US" sz="1600" dirty="0">
                <a:latin typeface="Gill Sans Light"/>
              </a:rPr>
              <a:t>status</a:t>
            </a:r>
          </a:p>
          <a:p>
            <a:r>
              <a:rPr lang="en-US" sz="1600" dirty="0" err="1">
                <a:latin typeface="Gill Sans Light"/>
              </a:rPr>
              <a:t>tid</a:t>
            </a:r>
            <a:endParaRPr lang="en-US" sz="1600" dirty="0">
              <a:latin typeface="Gill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FF6F-2A96-4BB0-96CD-FDC5634BD8AF}"/>
              </a:ext>
            </a:extLst>
          </p:cNvPr>
          <p:cNvSpPr txBox="1"/>
          <p:nvPr/>
        </p:nvSpPr>
        <p:spPr>
          <a:xfrm>
            <a:off x="768492" y="536293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thread</a:t>
            </a: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1C0722A8-F7AE-4C9F-AFA3-AFBB0D8D6027}"/>
              </a:ext>
            </a:extLst>
          </p:cNvPr>
          <p:cNvSpPr/>
          <p:nvPr/>
        </p:nvSpPr>
        <p:spPr bwMode="auto">
          <a:xfrm>
            <a:off x="2937451" y="3122001"/>
            <a:ext cx="1121020" cy="1642873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5466C-85DD-494B-8D1F-4664C20F8048}"/>
              </a:ext>
            </a:extLst>
          </p:cNvPr>
          <p:cNvGrpSpPr/>
          <p:nvPr/>
        </p:nvGrpSpPr>
        <p:grpSpPr>
          <a:xfrm>
            <a:off x="2532714" y="2301722"/>
            <a:ext cx="894450" cy="572696"/>
            <a:chOff x="749881" y="3302406"/>
            <a:chExt cx="986168" cy="576090"/>
          </a:xfrm>
          <a:noFill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B4C6A-6757-48D7-9340-81EC5B79ACF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F4406F-020F-458C-974C-E32A608A9C6F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3A7BC0-1641-4D47-812B-835E3250FC4D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0B5F82-10A2-4960-A0C4-CC2B26B2D563}"/>
                </a:ext>
              </a:extLst>
            </p:cNvPr>
            <p:cNvSpPr txBox="1"/>
            <p:nvPr/>
          </p:nvSpPr>
          <p:spPr>
            <a:xfrm>
              <a:off x="922008" y="3334375"/>
              <a:ext cx="641912" cy="3096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/>
                </a:rPr>
                <a:t>regs</a:t>
              </a:r>
            </a:p>
          </p:txBody>
        </p:sp>
      </p:grpSp>
      <p:sp>
        <p:nvSpPr>
          <p:cNvPr id="24" name="Freeform 46">
            <a:extLst>
              <a:ext uri="{FF2B5EF4-FFF2-40B4-BE49-F238E27FC236}">
                <a16:creationId xmlns:a16="http://schemas.microsoft.com/office/drawing/2014/main" id="{79FDE026-300A-4335-B28C-DED918CA5993}"/>
              </a:ext>
            </a:extLst>
          </p:cNvPr>
          <p:cNvSpPr/>
          <p:nvPr/>
        </p:nvSpPr>
        <p:spPr bwMode="auto">
          <a:xfrm>
            <a:off x="3825733" y="5684691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36338C2D-35AE-4058-B872-30BE102C1610}"/>
              </a:ext>
            </a:extLst>
          </p:cNvPr>
          <p:cNvSpPr/>
          <p:nvPr/>
        </p:nvSpPr>
        <p:spPr bwMode="auto">
          <a:xfrm>
            <a:off x="4071016" y="535818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id="{E25F7427-2FC1-48E1-9857-F7B5632803FC}"/>
              </a:ext>
            </a:extLst>
          </p:cNvPr>
          <p:cNvSpPr/>
          <p:nvPr/>
        </p:nvSpPr>
        <p:spPr bwMode="auto">
          <a:xfrm>
            <a:off x="4276844" y="506969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89EC66-B3C0-4EEF-887C-24BD2FB95FB0}"/>
              </a:ext>
            </a:extLst>
          </p:cNvPr>
          <p:cNvSpPr txBox="1"/>
          <p:nvPr/>
        </p:nvSpPr>
        <p:spPr>
          <a:xfrm>
            <a:off x="5671101" y="3574815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Page Table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EC9201-4862-4905-9B97-03CC91B20CA2}"/>
              </a:ext>
            </a:extLst>
          </p:cNvPr>
          <p:cNvGrpSpPr/>
          <p:nvPr/>
        </p:nvGrpSpPr>
        <p:grpSpPr>
          <a:xfrm>
            <a:off x="5960454" y="3951610"/>
            <a:ext cx="862939" cy="1406570"/>
            <a:chOff x="4902696" y="2907095"/>
            <a:chExt cx="862939" cy="14065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F222C3-8D08-47AB-9888-A4FD4D97936E}"/>
                </a:ext>
              </a:extLst>
            </p:cNvPr>
            <p:cNvSpPr/>
            <p:nvPr/>
          </p:nvSpPr>
          <p:spPr bwMode="auto">
            <a:xfrm>
              <a:off x="4952999" y="2907095"/>
              <a:ext cx="812635" cy="1406570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469CD5-4E93-4D71-B5DA-8203DF4A0DFB}"/>
                </a:ext>
              </a:extLst>
            </p:cNvPr>
            <p:cNvGrpSpPr/>
            <p:nvPr/>
          </p:nvGrpSpPr>
          <p:grpSpPr>
            <a:xfrm>
              <a:off x="4952999" y="3700791"/>
              <a:ext cx="812635" cy="112218"/>
              <a:chOff x="4952999" y="3700791"/>
              <a:chExt cx="812635" cy="11221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32F8EA-A7E4-49F3-BA51-4CBC3CBFE1D4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7AA11EC-3B93-408E-A70F-647B4CD68A2F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720262-E60D-4D13-B801-FBDC30A9BB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2999" y="3276600"/>
              <a:ext cx="81263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BB2691F-574C-4D17-8EB0-8E1E8674411B}"/>
                </a:ext>
              </a:extLst>
            </p:cNvPr>
            <p:cNvGrpSpPr/>
            <p:nvPr/>
          </p:nvGrpSpPr>
          <p:grpSpPr>
            <a:xfrm>
              <a:off x="4952999" y="3149382"/>
              <a:ext cx="812635" cy="112218"/>
              <a:chOff x="4952999" y="3700791"/>
              <a:chExt cx="812635" cy="11221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15951A-ADEB-410F-BDAB-87F975D8DD5C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B78E14-D968-435F-B5E7-13C11F7BF4EF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2FCB01-D5A9-489B-88DD-6C013DEAE53C}"/>
                </a:ext>
              </a:extLst>
            </p:cNvPr>
            <p:cNvGrpSpPr/>
            <p:nvPr/>
          </p:nvGrpSpPr>
          <p:grpSpPr>
            <a:xfrm>
              <a:off x="4953000" y="2971800"/>
              <a:ext cx="812635" cy="112218"/>
              <a:chOff x="4952999" y="3700791"/>
              <a:chExt cx="812635" cy="11221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A9FAE4-2597-4003-91A5-E096E24B361B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2EDA2D-D30D-4A21-B93D-E607E0C9D67D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417383-9F16-420C-8189-DA9B823E978E}"/>
                </a:ext>
              </a:extLst>
            </p:cNvPr>
            <p:cNvSpPr txBox="1"/>
            <p:nvPr/>
          </p:nvSpPr>
          <p:spPr>
            <a:xfrm>
              <a:off x="4902696" y="337633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u/s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/>
          <p:nvPr/>
        </p:nvCxnSpPr>
        <p:spPr bwMode="auto">
          <a:xfrm flipV="1">
            <a:off x="3343756" y="3960225"/>
            <a:ext cx="2667000" cy="369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8672002" y="5684691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highlight>
                  <a:srgbClr val="FFFF00"/>
                </a:highlight>
                <a:latin typeface="Gill Sans Light"/>
              </a:rPr>
              <a:t>Pintos: </a:t>
            </a:r>
            <a:r>
              <a:rPr lang="en-US" sz="2400" dirty="0" err="1">
                <a:highlight>
                  <a:srgbClr val="FFFF00"/>
                </a:highlight>
                <a:latin typeface="Gill Sans Light"/>
              </a:rPr>
              <a:t>thread.c</a:t>
            </a:r>
            <a:endParaRPr lang="en-US" sz="2400" dirty="0">
              <a:highlight>
                <a:srgbClr val="FFFF00"/>
              </a:highlight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B4CBB-E790-4C5C-AA04-A62A21ADBC34}"/>
              </a:ext>
            </a:extLst>
          </p:cNvPr>
          <p:cNvSpPr txBox="1"/>
          <p:nvPr/>
        </p:nvSpPr>
        <p:spPr>
          <a:xfrm>
            <a:off x="1564628" y="3581400"/>
            <a:ext cx="7975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4 KiB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Pintos, Processes are Single-Threaded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450906" y="810123"/>
            <a:ext cx="7283893" cy="5105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Pintos processes have only one thread</a:t>
            </a:r>
          </a:p>
          <a:p>
            <a:r>
              <a:rPr lang="en-US" dirty="0" smtClean="0">
                <a:latin typeface="Gill Sans Light"/>
              </a:rPr>
              <a:t>TCB</a:t>
            </a:r>
            <a:r>
              <a:rPr lang="en-US" dirty="0">
                <a:latin typeface="Gill Sans Light"/>
              </a:rPr>
              <a:t>: Single page (4 KiB)</a:t>
            </a:r>
          </a:p>
          <a:p>
            <a:pPr lvl="1"/>
            <a:r>
              <a:rPr lang="en-US" dirty="0">
                <a:latin typeface="Gill Sans Light"/>
              </a:rPr>
              <a:t>Stack growing from the top (high addresses)</a:t>
            </a:r>
          </a:p>
          <a:p>
            <a:pPr lvl="1"/>
            <a:r>
              <a:rPr lang="en-US" dirty="0" err="1">
                <a:latin typeface="Gill Sans Light"/>
              </a:rPr>
              <a:t>struct</a:t>
            </a:r>
            <a:r>
              <a:rPr lang="en-US" dirty="0">
                <a:latin typeface="Gill Sans Light"/>
              </a:rPr>
              <a:t> thread at the bottom (low addresses)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struct</a:t>
            </a:r>
            <a:r>
              <a:rPr lang="en-US" b="1" dirty="0">
                <a:latin typeface="Consolas" panose="020B0609020204030204" pitchFamily="49" charset="0"/>
              </a:rPr>
              <a:t> thread </a:t>
            </a:r>
            <a:r>
              <a:rPr lang="en-US" b="1" dirty="0">
                <a:latin typeface="Gill Sans Light"/>
              </a:rPr>
              <a:t>defines the TCB structure </a:t>
            </a:r>
            <a:r>
              <a:rPr lang="en-US" b="1" i="1" dirty="0">
                <a:solidFill>
                  <a:srgbClr val="7030A0"/>
                </a:solidFill>
                <a:latin typeface="Gill Sans Light"/>
              </a:rPr>
              <a:t>and PCB structure</a:t>
            </a:r>
            <a:r>
              <a:rPr lang="en-US" b="1" dirty="0">
                <a:latin typeface="Gill Sans Light"/>
              </a:rPr>
              <a:t> in Pintos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3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524000" y="1522274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524000" y="3693656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9754" y="2569736"/>
            <a:ext cx="5026048" cy="1569660"/>
            <a:chOff x="3905754" y="2569736"/>
            <a:chExt cx="5026048" cy="1569660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05754" y="360087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29200" y="2569736"/>
              <a:ext cx="3902602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happens when one is waiting for the other?</a:t>
              </a:r>
            </a:p>
            <a:p>
              <a:r>
                <a:rPr lang="en-US" sz="2400" dirty="0"/>
                <a:t> - Multiple cores ?</a:t>
              </a:r>
            </a:p>
            <a:p>
              <a:r>
                <a:rPr lang="en-US" sz="2400" dirty="0"/>
                <a:t> - Single core 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 –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55370" y="-121860"/>
            <a:ext cx="1336431" cy="1569660"/>
            <a:chOff x="7595371" y="-22830"/>
            <a:chExt cx="1336431" cy="1569660"/>
          </a:xfrm>
        </p:grpSpPr>
        <p:pic>
          <p:nvPicPr>
            <p:cNvPr id="11" name="Picture 9" descr="MCj0285432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1" y="117281"/>
              <a:ext cx="1336431" cy="128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31242" y="-22830"/>
              <a:ext cx="1107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21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23A4DF-3448-4996-ACDE-300C82DDD0E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0141" y="1885127"/>
            <a:ext cx="0" cy="40631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711296-A164-4A87-8100-882A7B075B25}"/>
              </a:ext>
            </a:extLst>
          </p:cNvPr>
          <p:cNvSpPr txBox="1"/>
          <p:nvPr/>
        </p:nvSpPr>
        <p:spPr>
          <a:xfrm>
            <a:off x="1598759" y="3520849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8 KiB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DE550-EA4D-49E9-9015-3BD1151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(Aside): Linux </a:t>
            </a:r>
            <a:r>
              <a:rPr lang="en-US" dirty="0">
                <a:latin typeface="Gill Sans Light"/>
              </a:rPr>
              <a:t>“Task”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252414" y="919716"/>
            <a:ext cx="6958122" cy="5105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Linux “Kernel Thread”: 2 </a:t>
            </a:r>
            <a:r>
              <a:rPr lang="en-US" dirty="0">
                <a:latin typeface="Gill Sans Light"/>
              </a:rPr>
              <a:t>pages (8 KiB)</a:t>
            </a:r>
          </a:p>
          <a:p>
            <a:pPr lvl="1"/>
            <a:r>
              <a:rPr lang="en-US" dirty="0">
                <a:latin typeface="Gill Sans Light"/>
              </a:rPr>
              <a:t>Stack and thread information on opposite sides</a:t>
            </a:r>
          </a:p>
          <a:p>
            <a:pPr lvl="1"/>
            <a:r>
              <a:rPr lang="en-US" dirty="0">
                <a:latin typeface="Gill Sans Light"/>
              </a:rPr>
              <a:t>Containing stack and thread information + process descriptor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task_struct</a:t>
            </a:r>
            <a:r>
              <a:rPr lang="en-US" dirty="0"/>
              <a:t> </a:t>
            </a:r>
            <a:r>
              <a:rPr lang="en-US" dirty="0" smtClean="0"/>
              <a:t>per thread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FAC0B-D09A-4A11-BA97-2A9B8685132E}"/>
              </a:ext>
            </a:extLst>
          </p:cNvPr>
          <p:cNvSpPr/>
          <p:nvPr/>
        </p:nvSpPr>
        <p:spPr bwMode="auto">
          <a:xfrm>
            <a:off x="5162698" y="3858554"/>
            <a:ext cx="1719715" cy="1481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BD7F8-73A4-4ABE-914A-2E76A15FEE7B}"/>
              </a:ext>
            </a:extLst>
          </p:cNvPr>
          <p:cNvSpPr/>
          <p:nvPr/>
        </p:nvSpPr>
        <p:spPr bwMode="auto">
          <a:xfrm>
            <a:off x="4907926" y="4128293"/>
            <a:ext cx="1719715" cy="1481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519D5-6E9B-46CA-85EE-ADCBFB26B36F}"/>
              </a:ext>
            </a:extLst>
          </p:cNvPr>
          <p:cNvSpPr/>
          <p:nvPr/>
        </p:nvSpPr>
        <p:spPr bwMode="auto">
          <a:xfrm>
            <a:off x="2736350" y="1676400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0CB5EC-AA3F-4C6B-BC8F-3C1A7CCDCF74}"/>
              </a:ext>
            </a:extLst>
          </p:cNvPr>
          <p:cNvSpPr/>
          <p:nvPr/>
        </p:nvSpPr>
        <p:spPr bwMode="auto">
          <a:xfrm>
            <a:off x="2521993" y="1770208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D8D6F-BAE5-4EE9-9468-78560DD5D4FB}"/>
              </a:ext>
            </a:extLst>
          </p:cNvPr>
          <p:cNvSpPr/>
          <p:nvPr/>
        </p:nvSpPr>
        <p:spPr bwMode="auto">
          <a:xfrm>
            <a:off x="2336712" y="1864015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CABE3B-E9CE-438A-8FEA-34A6E9C628F9}"/>
              </a:ext>
            </a:extLst>
          </p:cNvPr>
          <p:cNvCxnSpPr>
            <a:cxnSpLocks/>
            <a:stCxn id="11" idx="1"/>
            <a:endCxn id="11" idx="3"/>
          </p:cNvCxnSpPr>
          <p:nvPr/>
        </p:nvCxnSpPr>
        <p:spPr bwMode="auto">
          <a:xfrm>
            <a:off x="2336712" y="3871608"/>
            <a:ext cx="12722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Document 10">
            <a:extLst>
              <a:ext uri="{FF2B5EF4-FFF2-40B4-BE49-F238E27FC236}">
                <a16:creationId xmlns:a16="http://schemas.microsoft.com/office/drawing/2014/main" id="{86665F28-6570-4019-979B-082ACA68FCF2}"/>
              </a:ext>
            </a:extLst>
          </p:cNvPr>
          <p:cNvSpPr/>
          <p:nvPr/>
        </p:nvSpPr>
        <p:spPr bwMode="auto">
          <a:xfrm>
            <a:off x="2385760" y="1972738"/>
            <a:ext cx="1148294" cy="1189292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4" name="Down Arrow 11">
            <a:extLst>
              <a:ext uri="{FF2B5EF4-FFF2-40B4-BE49-F238E27FC236}">
                <a16:creationId xmlns:a16="http://schemas.microsoft.com/office/drawing/2014/main" id="{9BFA599B-CDA4-4E2F-AB76-FB766150F0BB}"/>
              </a:ext>
            </a:extLst>
          </p:cNvPr>
          <p:cNvSpPr/>
          <p:nvPr/>
        </p:nvSpPr>
        <p:spPr bwMode="auto">
          <a:xfrm>
            <a:off x="2417976" y="3084732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6B44A-7E68-4F01-BAA8-0AB82BF4E800}"/>
              </a:ext>
            </a:extLst>
          </p:cNvPr>
          <p:cNvSpPr txBox="1"/>
          <p:nvPr/>
        </p:nvSpPr>
        <p:spPr>
          <a:xfrm>
            <a:off x="2370509" y="19334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stack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94EA6-9871-4B6D-826A-5C66EDF0631F}"/>
              </a:ext>
            </a:extLst>
          </p:cNvPr>
          <p:cNvSpPr txBox="1"/>
          <p:nvPr/>
        </p:nvSpPr>
        <p:spPr>
          <a:xfrm>
            <a:off x="2405295" y="4719984"/>
            <a:ext cx="11287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  <a:p>
            <a:r>
              <a:rPr lang="en-US" sz="1600" dirty="0">
                <a:latin typeface="Gill Sans Light"/>
              </a:rPr>
              <a:t>status</a:t>
            </a:r>
          </a:p>
          <a:p>
            <a:r>
              <a:rPr lang="en-US" sz="1600" dirty="0">
                <a:latin typeface="Gill Sans Light"/>
              </a:rPr>
              <a:t>flags</a:t>
            </a:r>
          </a:p>
          <a:p>
            <a:r>
              <a:rPr lang="en-US" sz="1600" dirty="0">
                <a:latin typeface="Gill Sans Light"/>
              </a:rPr>
              <a:t>*task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DC6DC1-32DF-486B-99E6-BE05D54F60C3}"/>
              </a:ext>
            </a:extLst>
          </p:cNvPr>
          <p:cNvSpPr txBox="1"/>
          <p:nvPr/>
        </p:nvSpPr>
        <p:spPr>
          <a:xfrm>
            <a:off x="2323633" y="4428393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Gill Sans Light"/>
              </a:rPr>
              <a:t>thread_info</a:t>
            </a:r>
            <a:endParaRPr lang="en-US" sz="1600" b="1" dirty="0">
              <a:latin typeface="Gill Sans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C27C8-1038-425D-ABC1-32D375FDA75A}"/>
              </a:ext>
            </a:extLst>
          </p:cNvPr>
          <p:cNvSpPr txBox="1"/>
          <p:nvPr/>
        </p:nvSpPr>
        <p:spPr>
          <a:xfrm>
            <a:off x="2413678" y="4133444"/>
            <a:ext cx="1111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 err="1">
                <a:latin typeface="Gill Sans Light"/>
              </a:rPr>
              <a:t>sp</a:t>
            </a:r>
            <a:endParaRPr lang="en-US" sz="1600" dirty="0">
              <a:latin typeface="Gill Sans Light"/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8839D8DC-3B20-492D-B885-E8D0A169C81D}"/>
              </a:ext>
            </a:extLst>
          </p:cNvPr>
          <p:cNvSpPr/>
          <p:nvPr/>
        </p:nvSpPr>
        <p:spPr bwMode="auto">
          <a:xfrm>
            <a:off x="2872292" y="3177423"/>
            <a:ext cx="963543" cy="1079699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544124-2FBF-4D8F-B6F4-06A453FA5902}"/>
              </a:ext>
            </a:extLst>
          </p:cNvPr>
          <p:cNvGrpSpPr/>
          <p:nvPr/>
        </p:nvGrpSpPr>
        <p:grpSpPr>
          <a:xfrm>
            <a:off x="2499330" y="2341913"/>
            <a:ext cx="844262" cy="540562"/>
            <a:chOff x="749881" y="3302406"/>
            <a:chExt cx="986168" cy="576090"/>
          </a:xfrm>
          <a:noFill/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0E04EF-447C-4102-B408-3FA4DBD5E201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20C3B9-E5DD-4154-96F3-C269E4687BEB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7DCA76-A80D-4FC9-9C49-DA3DAE2E0FF3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436D55-383C-4753-864B-567B65186CA0}"/>
                </a:ext>
              </a:extLst>
            </p:cNvPr>
            <p:cNvSpPr txBox="1"/>
            <p:nvPr/>
          </p:nvSpPr>
          <p:spPr>
            <a:xfrm>
              <a:off x="902928" y="3319590"/>
              <a:ext cx="680071" cy="3280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/>
                </a:rPr>
                <a:t>regs</a:t>
              </a:r>
              <a:endParaRPr lang="en-US" sz="700" dirty="0">
                <a:latin typeface="Gill Sans Ligh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270F89-9C36-418D-AB33-6B10DE36FBE7}"/>
              </a:ext>
            </a:extLst>
          </p:cNvPr>
          <p:cNvSpPr txBox="1"/>
          <p:nvPr/>
        </p:nvSpPr>
        <p:spPr>
          <a:xfrm>
            <a:off x="4845045" y="3136636"/>
            <a:ext cx="212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Gill Sans Light"/>
              </a:rPr>
              <a:t>task_struct</a:t>
            </a:r>
            <a:r>
              <a:rPr lang="en-US" sz="2000" dirty="0">
                <a:latin typeface="Gill Sans Light"/>
              </a:rPr>
              <a:t> (process </a:t>
            </a:r>
            <a:r>
              <a:rPr lang="en-US" sz="2000" dirty="0" err="1">
                <a:latin typeface="Gill Sans Light"/>
              </a:rPr>
              <a:t>descr</a:t>
            </a:r>
            <a:r>
              <a:rPr lang="en-US" sz="2000" dirty="0">
                <a:latin typeface="Gill Sans Light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C6EB5-58EE-4D30-AA7C-FF453BCEF10B}"/>
              </a:ext>
            </a:extLst>
          </p:cNvPr>
          <p:cNvSpPr txBox="1"/>
          <p:nvPr/>
        </p:nvSpPr>
        <p:spPr>
          <a:xfrm>
            <a:off x="4601528" y="4378613"/>
            <a:ext cx="1643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state</a:t>
            </a:r>
          </a:p>
          <a:p>
            <a:r>
              <a:rPr lang="en-US" sz="1600" dirty="0">
                <a:latin typeface="Gill Sans Light"/>
              </a:rPr>
              <a:t>priority</a:t>
            </a:r>
          </a:p>
          <a:p>
            <a:r>
              <a:rPr lang="en-US" sz="1600" dirty="0" err="1">
                <a:latin typeface="Gill Sans Light"/>
              </a:rPr>
              <a:t>pid</a:t>
            </a:r>
            <a:endParaRPr lang="en-US" sz="1600" dirty="0">
              <a:latin typeface="Gill Sans Light"/>
            </a:endParaRPr>
          </a:p>
          <a:p>
            <a:r>
              <a:rPr lang="en-US" sz="1600" dirty="0">
                <a:latin typeface="Gill Sans Light"/>
              </a:rPr>
              <a:t>address space</a:t>
            </a:r>
          </a:p>
          <a:p>
            <a:r>
              <a:rPr lang="en-US" sz="1600" dirty="0">
                <a:latin typeface="Gill Sans Light"/>
              </a:rPr>
              <a:t>…</a:t>
            </a:r>
          </a:p>
          <a:p>
            <a:r>
              <a:rPr lang="en-US" sz="1600" dirty="0">
                <a:latin typeface="Gill Sans Light"/>
              </a:rPr>
              <a:t>list </a:t>
            </a:r>
            <a:r>
              <a:rPr lang="en-US" sz="1600" dirty="0" err="1">
                <a:latin typeface="Gill Sans Light"/>
              </a:rPr>
              <a:t>elems</a:t>
            </a:r>
            <a:endParaRPr lang="en-US" sz="1600" dirty="0">
              <a:latin typeface="Gill Sans Light"/>
            </a:endParaRPr>
          </a:p>
        </p:txBody>
      </p:sp>
      <p:cxnSp>
        <p:nvCxnSpPr>
          <p:cNvPr id="29" name="Curved Connector 40">
            <a:extLst>
              <a:ext uri="{FF2B5EF4-FFF2-40B4-BE49-F238E27FC236}">
                <a16:creationId xmlns:a16="http://schemas.microsoft.com/office/drawing/2014/main" id="{7516A80F-AE0E-49C1-BD0C-1A4CAB2E461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8810" y="4383500"/>
            <a:ext cx="1428202" cy="124611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Freeform 46">
            <a:extLst>
              <a:ext uri="{FF2B5EF4-FFF2-40B4-BE49-F238E27FC236}">
                <a16:creationId xmlns:a16="http://schemas.microsoft.com/office/drawing/2014/main" id="{10CAB9E5-6267-4678-8DE4-A116A852A93B}"/>
              </a:ext>
            </a:extLst>
          </p:cNvPr>
          <p:cNvSpPr/>
          <p:nvPr/>
        </p:nvSpPr>
        <p:spPr bwMode="auto">
          <a:xfrm>
            <a:off x="6514110" y="5644141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39BDE562-91B2-44E0-986D-D1B338FF7E2F}"/>
              </a:ext>
            </a:extLst>
          </p:cNvPr>
          <p:cNvSpPr/>
          <p:nvPr/>
        </p:nvSpPr>
        <p:spPr bwMode="auto">
          <a:xfrm>
            <a:off x="6759393" y="531763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Freeform 48">
            <a:extLst>
              <a:ext uri="{FF2B5EF4-FFF2-40B4-BE49-F238E27FC236}">
                <a16:creationId xmlns:a16="http://schemas.microsoft.com/office/drawing/2014/main" id="{559F19FA-F262-4BC9-AB04-72D0B8767ACF}"/>
              </a:ext>
            </a:extLst>
          </p:cNvPr>
          <p:cNvSpPr/>
          <p:nvPr/>
        </p:nvSpPr>
        <p:spPr bwMode="auto">
          <a:xfrm>
            <a:off x="6965221" y="502914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155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D8BC-B309-4EC9-BA16-1F4BFBF1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Processes (not in Pintos)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9B4-F3A2-4A86-A015-AD3AA557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implementation strategy:</a:t>
            </a:r>
          </a:p>
          <a:p>
            <a:pPr lvl="1"/>
            <a:r>
              <a:rPr lang="en-US" dirty="0"/>
              <a:t>One PCB (process struct) per process</a:t>
            </a:r>
          </a:p>
          <a:p>
            <a:pPr lvl="1"/>
            <a:r>
              <a:rPr lang="en-US" dirty="0"/>
              <a:t>Each PCB contains (or stores pointers to) each thread’s TCB</a:t>
            </a:r>
          </a:p>
          <a:p>
            <a:pPr lvl="1"/>
            <a:endParaRPr lang="en-US" dirty="0"/>
          </a:p>
          <a:p>
            <a:r>
              <a:rPr lang="en-US" dirty="0"/>
              <a:t>Linux’s strategy:</a:t>
            </a:r>
          </a:p>
          <a:p>
            <a:pPr lvl="1"/>
            <a:r>
              <a:rPr lang="en-US" dirty="0"/>
              <a:t>One </a:t>
            </a:r>
            <a:r>
              <a:rPr lang="en-US" dirty="0" err="1">
                <a:latin typeface="Consolas" panose="020B0609020204030204" pitchFamily="49" charset="0"/>
              </a:rPr>
              <a:t>task_struct</a:t>
            </a:r>
            <a:r>
              <a:rPr lang="en-US" dirty="0"/>
              <a:t> per thread</a:t>
            </a:r>
          </a:p>
          <a:p>
            <a:pPr lvl="1"/>
            <a:r>
              <a:rPr lang="en-US" dirty="0"/>
              <a:t>Threads belonging to the same process happen to share some resources</a:t>
            </a:r>
          </a:p>
          <a:p>
            <a:pPr lvl="2"/>
            <a:r>
              <a:rPr lang="en-US" dirty="0"/>
              <a:t>Like address space, file descriptor table, etc.</a:t>
            </a:r>
          </a:p>
          <a:p>
            <a:pPr lvl="2"/>
            <a:endParaRPr lang="en-US" dirty="0"/>
          </a:p>
          <a:p>
            <a:r>
              <a:rPr lang="en-US" b="1" dirty="0"/>
              <a:t>To what extent does this actually matter?</a:t>
            </a:r>
          </a:p>
        </p:txBody>
      </p:sp>
    </p:spTree>
    <p:extLst>
      <p:ext uri="{BB962C8B-B14F-4D97-AF65-F5344CB8AC3E}">
        <p14:creationId xmlns:p14="http://schemas.microsoft.com/office/powerpoint/2010/main" val="1637593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084-8AE1-4961-A580-70C57C6D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Polymorphic Linked Lists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9962-4312-42B5-B14A-99E5DBA2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8" y="1002999"/>
            <a:ext cx="6968331" cy="4351338"/>
          </a:xfrm>
        </p:spPr>
        <p:txBody>
          <a:bodyPr/>
          <a:lstStyle/>
          <a:p>
            <a:r>
              <a:rPr lang="en-US" dirty="0"/>
              <a:t>Many places in the kernel need to maintain a “list of X”</a:t>
            </a:r>
          </a:p>
          <a:p>
            <a:pPr lvl="1"/>
            <a:r>
              <a:rPr lang="en-US" dirty="0"/>
              <a:t>This is tricky in C, which has no polymorphism</a:t>
            </a:r>
          </a:p>
          <a:p>
            <a:pPr lvl="1"/>
            <a:r>
              <a:rPr lang="en-US" dirty="0"/>
              <a:t>Essentially adding an </a:t>
            </a:r>
            <a:r>
              <a:rPr lang="en-US" i="1" dirty="0"/>
              <a:t>interface</a:t>
            </a:r>
            <a:r>
              <a:rPr lang="en-US" dirty="0"/>
              <a:t> to a package</a:t>
            </a:r>
          </a:p>
          <a:p>
            <a:r>
              <a:rPr lang="en-US" dirty="0"/>
              <a:t>In Linux and Pintos this is done by embedding a </a:t>
            </a:r>
            <a:r>
              <a:rPr lang="en-US" dirty="0" err="1">
                <a:latin typeface="Consolas" panose="020B0609020204030204" pitchFamily="49" charset="0"/>
              </a:rPr>
              <a:t>list_elem</a:t>
            </a:r>
            <a:r>
              <a:rPr lang="en-US" dirty="0"/>
              <a:t> in the struct</a:t>
            </a:r>
          </a:p>
          <a:p>
            <a:pPr lvl="1"/>
            <a:r>
              <a:rPr lang="en-US" dirty="0"/>
              <a:t>Macros allow shift of view between object and list</a:t>
            </a:r>
          </a:p>
          <a:p>
            <a:pPr lvl="1"/>
            <a:r>
              <a:rPr lang="en-US" dirty="0"/>
              <a:t>You saw this in Homework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72152-EDEE-4EAE-809A-CF7C9DB1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573" y="1254994"/>
            <a:ext cx="1386227" cy="337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8F1A2-7473-4437-80EC-588239A5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039" y="1388718"/>
            <a:ext cx="1386227" cy="337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AD1D0-4288-4674-AE78-53D6903E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439" y="1541118"/>
            <a:ext cx="1386227" cy="337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5AF38-55D9-4395-9FED-FC76F725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39" y="1693518"/>
            <a:ext cx="1386227" cy="337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6E3AB-DE96-477A-A645-EBFDFD08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46" y="1884018"/>
            <a:ext cx="1386227" cy="337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50041-D0FB-4A38-90E0-183230A8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46" y="2023718"/>
            <a:ext cx="1386227" cy="337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F7402-E813-4DEC-BE5E-F77FFCD8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53" y="2239618"/>
            <a:ext cx="1386227" cy="3378200"/>
          </a:xfrm>
          <a:prstGeom prst="rect">
            <a:avLst/>
          </a:prstGeom>
        </p:spPr>
      </p:pic>
      <p:sp>
        <p:nvSpPr>
          <p:cNvPr id="14" name="Freeform 24">
            <a:extLst>
              <a:ext uri="{FF2B5EF4-FFF2-40B4-BE49-F238E27FC236}">
                <a16:creationId xmlns:a16="http://schemas.microsoft.com/office/drawing/2014/main" id="{DB2EC21F-CC4A-438A-989A-26ED2F6F270D}"/>
              </a:ext>
            </a:extLst>
          </p:cNvPr>
          <p:cNvSpPr/>
          <p:nvPr/>
        </p:nvSpPr>
        <p:spPr bwMode="auto">
          <a:xfrm>
            <a:off x="10196332" y="3902571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9FA5317C-F904-495B-B7CA-8AC33FFAB518}"/>
              </a:ext>
            </a:extLst>
          </p:cNvPr>
          <p:cNvSpPr/>
          <p:nvPr/>
        </p:nvSpPr>
        <p:spPr bwMode="auto">
          <a:xfrm>
            <a:off x="9254331" y="30778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A6D81199-D49F-4703-8FD2-2801BA7AE660}"/>
              </a:ext>
            </a:extLst>
          </p:cNvPr>
          <p:cNvSpPr/>
          <p:nvPr/>
        </p:nvSpPr>
        <p:spPr bwMode="auto">
          <a:xfrm>
            <a:off x="9406731" y="32302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91C018F9-95C8-4A44-BFD1-23D364622171}"/>
              </a:ext>
            </a:extLst>
          </p:cNvPr>
          <p:cNvSpPr/>
          <p:nvPr/>
        </p:nvSpPr>
        <p:spPr bwMode="auto">
          <a:xfrm>
            <a:off x="9559131" y="33826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67946019-1094-4878-ABB5-8B0197A9FE57}"/>
              </a:ext>
            </a:extLst>
          </p:cNvPr>
          <p:cNvSpPr/>
          <p:nvPr/>
        </p:nvSpPr>
        <p:spPr bwMode="auto">
          <a:xfrm>
            <a:off x="9711531" y="35350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0AD523AA-9AD2-4F36-BA30-5D69F9B198FF}"/>
              </a:ext>
            </a:extLst>
          </p:cNvPr>
          <p:cNvSpPr/>
          <p:nvPr/>
        </p:nvSpPr>
        <p:spPr bwMode="auto">
          <a:xfrm>
            <a:off x="9863931" y="36874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4BDCF41B-DD04-44A7-9920-9167E7FE114B}"/>
              </a:ext>
            </a:extLst>
          </p:cNvPr>
          <p:cNvSpPr/>
          <p:nvPr/>
        </p:nvSpPr>
        <p:spPr bwMode="auto">
          <a:xfrm>
            <a:off x="10016331" y="38398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9160C213-8D09-4CED-A4AA-13890C9C27B5}"/>
              </a:ext>
            </a:extLst>
          </p:cNvPr>
          <p:cNvSpPr/>
          <p:nvPr/>
        </p:nvSpPr>
        <p:spPr bwMode="auto">
          <a:xfrm>
            <a:off x="9260227" y="3605870"/>
            <a:ext cx="756104" cy="358102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E5FFBE5B-50F2-41BE-B22E-0392D6EB377A}"/>
              </a:ext>
            </a:extLst>
          </p:cNvPr>
          <p:cNvSpPr/>
          <p:nvPr/>
        </p:nvSpPr>
        <p:spPr bwMode="auto">
          <a:xfrm>
            <a:off x="9823587" y="3972541"/>
            <a:ext cx="756104" cy="358102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58B0A-2464-41B5-A0A2-7AE2C536F5B8}"/>
              </a:ext>
            </a:extLst>
          </p:cNvPr>
          <p:cNvSpPr txBox="1"/>
          <p:nvPr/>
        </p:nvSpPr>
        <p:spPr>
          <a:xfrm>
            <a:off x="7614002" y="2998641"/>
            <a:ext cx="127791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all_threads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6B14A-0EBE-48F8-B51C-AEDCD55D9F7B}"/>
              </a:ext>
            </a:extLst>
          </p:cNvPr>
          <p:cNvSpPr txBox="1"/>
          <p:nvPr/>
        </p:nvSpPr>
        <p:spPr>
          <a:xfrm>
            <a:off x="7423204" y="4217841"/>
            <a:ext cx="1476686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ready_threads</a:t>
            </a:r>
            <a:endParaRPr lang="en-US" sz="1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1A0D6A-E744-46C1-AF7C-CCE96B915129}"/>
              </a:ext>
            </a:extLst>
          </p:cNvPr>
          <p:cNvCxnSpPr>
            <a:cxnSpLocks/>
            <a:stCxn id="23" idx="3"/>
            <a:endCxn id="15" idx="2"/>
          </p:cNvCxnSpPr>
          <p:nvPr/>
        </p:nvCxnSpPr>
        <p:spPr bwMode="auto">
          <a:xfrm flipV="1">
            <a:off x="8891916" y="3131606"/>
            <a:ext cx="362415" cy="20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9277FC-77A3-4634-B2C1-04C682D0C9FD}"/>
              </a:ext>
            </a:extLst>
          </p:cNvPr>
          <p:cNvCxnSpPr>
            <a:cxnSpLocks/>
          </p:cNvCxnSpPr>
          <p:nvPr/>
        </p:nvCxnSpPr>
        <p:spPr bwMode="auto">
          <a:xfrm>
            <a:off x="9004804" y="3178668"/>
            <a:ext cx="1214061" cy="902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937FF8-E107-4252-8E81-BF46F066BAD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0878" y="3673224"/>
            <a:ext cx="571462" cy="604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04CA5F-2A61-467C-85FB-C25307E5B97C}"/>
              </a:ext>
            </a:extLst>
          </p:cNvPr>
          <p:cNvCxnSpPr>
            <a:cxnSpLocks/>
          </p:cNvCxnSpPr>
          <p:nvPr/>
        </p:nvCxnSpPr>
        <p:spPr bwMode="auto">
          <a:xfrm flipV="1">
            <a:off x="8988056" y="4285800"/>
            <a:ext cx="1496327" cy="2512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EC1665-6C84-474F-BC8B-2AFBBAF162A4}"/>
              </a:ext>
            </a:extLst>
          </p:cNvPr>
          <p:cNvSpPr txBox="1"/>
          <p:nvPr/>
        </p:nvSpPr>
        <p:spPr>
          <a:xfrm>
            <a:off x="8055216" y="5771808"/>
            <a:ext cx="167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list.c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139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3A0C91-9287-4F55-BAD3-02D5EE775AD2}"/>
              </a:ext>
            </a:extLst>
          </p:cNvPr>
          <p:cNvSpPr/>
          <p:nvPr/>
        </p:nvSpPr>
        <p:spPr>
          <a:xfrm>
            <a:off x="3317037" y="135891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Gill Sans Light"/>
              </a:rPr>
              <a:t>Code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99E79-E153-4114-955F-E98C9C268861}"/>
              </a:ext>
            </a:extLst>
          </p:cNvPr>
          <p:cNvSpPr/>
          <p:nvPr/>
        </p:nvSpPr>
        <p:spPr>
          <a:xfrm>
            <a:off x="3317037" y="202566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8A35C-E4D9-43DA-85EF-BE9851BB54AE}"/>
              </a:ext>
            </a:extLst>
          </p:cNvPr>
          <p:cNvSpPr/>
          <p:nvPr/>
        </p:nvSpPr>
        <p:spPr>
          <a:xfrm>
            <a:off x="3317037" y="269241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79A3B-17B2-466E-A5B1-CAEBD592D938}"/>
              </a:ext>
            </a:extLst>
          </p:cNvPr>
          <p:cNvSpPr txBox="1"/>
          <p:nvPr/>
        </p:nvSpPr>
        <p:spPr>
          <a:xfrm>
            <a:off x="4767715" y="145655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BD951-BCD0-4689-BD1C-6515400854B5}"/>
              </a:ext>
            </a:extLst>
          </p:cNvPr>
          <p:cNvSpPr/>
          <p:nvPr/>
        </p:nvSpPr>
        <p:spPr>
          <a:xfrm>
            <a:off x="4918834" y="184243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1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18DB9-52AF-45B3-BE5F-86D35A810E5E}"/>
              </a:ext>
            </a:extLst>
          </p:cNvPr>
          <p:cNvSpPr/>
          <p:nvPr/>
        </p:nvSpPr>
        <p:spPr>
          <a:xfrm>
            <a:off x="4918834" y="2414360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7176-05F5-44E0-B298-8B392186AB4B}"/>
              </a:ext>
            </a:extLst>
          </p:cNvPr>
          <p:cNvSpPr txBox="1"/>
          <p:nvPr/>
        </p:nvSpPr>
        <p:spPr>
          <a:xfrm>
            <a:off x="6409744" y="146885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C5F1B-9D07-418C-BCF3-6EBB8CBFABB2}"/>
              </a:ext>
            </a:extLst>
          </p:cNvPr>
          <p:cNvSpPr/>
          <p:nvPr/>
        </p:nvSpPr>
        <p:spPr>
          <a:xfrm>
            <a:off x="6554179" y="184923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2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91C71-E888-4812-9172-E63404BE79DA}"/>
              </a:ext>
            </a:extLst>
          </p:cNvPr>
          <p:cNvSpPr/>
          <p:nvPr/>
        </p:nvSpPr>
        <p:spPr>
          <a:xfrm>
            <a:off x="6554179" y="2421154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24391-6747-4682-B5BF-1E824BCF98E8}"/>
              </a:ext>
            </a:extLst>
          </p:cNvPr>
          <p:cNvSpPr txBox="1"/>
          <p:nvPr/>
        </p:nvSpPr>
        <p:spPr>
          <a:xfrm flipV="1">
            <a:off x="2824596" y="1442327"/>
            <a:ext cx="492443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>
                <a:latin typeface="Gill Sans Light"/>
              </a:rPr>
              <a:t>Kernel</a:t>
            </a:r>
            <a:endParaRPr lang="en-US" sz="1600" b="1" dirty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43DAF9-FE56-4C67-A4A2-EE83DCB68184}"/>
              </a:ext>
            </a:extLst>
          </p:cNvPr>
          <p:cNvSpPr/>
          <p:nvPr/>
        </p:nvSpPr>
        <p:spPr>
          <a:xfrm>
            <a:off x="2763039" y="1058874"/>
            <a:ext cx="527048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B08D-E7B5-45F4-A703-F857CDDA031A}"/>
              </a:ext>
            </a:extLst>
          </p:cNvPr>
          <p:cNvSpPr txBox="1"/>
          <p:nvPr/>
        </p:nvSpPr>
        <p:spPr>
          <a:xfrm>
            <a:off x="4774399" y="3467645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  <a:br>
              <a:rPr lang="en-US" dirty="0">
                <a:latin typeface="Gill Sans Light"/>
              </a:rPr>
            </a:br>
            <a:r>
              <a:rPr lang="en-US" sz="1400" dirty="0">
                <a:latin typeface="Gill Sans Light"/>
              </a:rPr>
              <a:t>Thread</a:t>
            </a:r>
            <a:endParaRPr lang="en-US" dirty="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9D8C3-51A1-4049-9729-6C3FE1F79FC5}"/>
              </a:ext>
            </a:extLst>
          </p:cNvPr>
          <p:cNvSpPr/>
          <p:nvPr/>
        </p:nvSpPr>
        <p:spPr>
          <a:xfrm>
            <a:off x="4918833" y="417553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395D7-1A9D-4732-A443-16C85F56E3E0}"/>
              </a:ext>
            </a:extLst>
          </p:cNvPr>
          <p:cNvSpPr/>
          <p:nvPr/>
        </p:nvSpPr>
        <p:spPr>
          <a:xfrm>
            <a:off x="4918833" y="470104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B6AC1-E7FD-4CCB-B5D3-45DFF3B156E9}"/>
              </a:ext>
            </a:extLst>
          </p:cNvPr>
          <p:cNvSpPr/>
          <p:nvPr/>
        </p:nvSpPr>
        <p:spPr>
          <a:xfrm>
            <a:off x="4912150" y="522655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40C3E-7EF3-4608-B34F-A361C0142A19}"/>
              </a:ext>
            </a:extLst>
          </p:cNvPr>
          <p:cNvSpPr/>
          <p:nvPr/>
        </p:nvSpPr>
        <p:spPr>
          <a:xfrm>
            <a:off x="4912150" y="575206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94818-DD27-4A95-BCB0-63A1D7459FDA}"/>
              </a:ext>
            </a:extLst>
          </p:cNvPr>
          <p:cNvSpPr/>
          <p:nvPr/>
        </p:nvSpPr>
        <p:spPr>
          <a:xfrm>
            <a:off x="4701366" y="3475990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CC859-EAD5-4418-A47B-116D898FA040}"/>
              </a:ext>
            </a:extLst>
          </p:cNvPr>
          <p:cNvSpPr txBox="1"/>
          <p:nvPr/>
        </p:nvSpPr>
        <p:spPr>
          <a:xfrm>
            <a:off x="6398039" y="3459300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  <a:br>
              <a:rPr lang="en-US" dirty="0">
                <a:latin typeface="Gill Sans Light"/>
              </a:rPr>
            </a:br>
            <a:r>
              <a:rPr lang="en-US" sz="1400" dirty="0">
                <a:latin typeface="Gill Sans Light"/>
              </a:rPr>
              <a:t>Thread</a:t>
            </a:r>
            <a:endParaRPr lang="en-US" dirty="0">
              <a:latin typeface="Gill Sans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4FF5D4-8F9F-4CB8-BE60-9FB1BAE8B68C}"/>
              </a:ext>
            </a:extLst>
          </p:cNvPr>
          <p:cNvSpPr/>
          <p:nvPr/>
        </p:nvSpPr>
        <p:spPr>
          <a:xfrm>
            <a:off x="6542473" y="416718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D8224A-CA69-4C54-92A9-85985FC009EB}"/>
              </a:ext>
            </a:extLst>
          </p:cNvPr>
          <p:cNvSpPr/>
          <p:nvPr/>
        </p:nvSpPr>
        <p:spPr>
          <a:xfrm>
            <a:off x="6542473" y="469269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B57B5-CBF2-48E8-B048-EBD12A98A725}"/>
              </a:ext>
            </a:extLst>
          </p:cNvPr>
          <p:cNvSpPr/>
          <p:nvPr/>
        </p:nvSpPr>
        <p:spPr>
          <a:xfrm>
            <a:off x="6535790" y="521820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A44252-8B6B-47F7-8A41-FEAA9599EE31}"/>
              </a:ext>
            </a:extLst>
          </p:cNvPr>
          <p:cNvSpPr/>
          <p:nvPr/>
        </p:nvSpPr>
        <p:spPr>
          <a:xfrm>
            <a:off x="6535790" y="574371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1CB480-7ECF-4589-8E67-4744A3E1BF52}"/>
              </a:ext>
            </a:extLst>
          </p:cNvPr>
          <p:cNvSpPr/>
          <p:nvPr/>
        </p:nvSpPr>
        <p:spPr>
          <a:xfrm>
            <a:off x="6325006" y="3467645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Kernel Structure So Far (1/3)</a:t>
            </a:r>
          </a:p>
        </p:txBody>
      </p:sp>
    </p:spTree>
    <p:extLst>
      <p:ext uri="{BB962C8B-B14F-4D97-AF65-F5344CB8AC3E}">
        <p14:creationId xmlns:p14="http://schemas.microsoft.com/office/powerpoint/2010/main" val="372330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D12652A-7042-4767-A90B-26300894816F}"/>
              </a:ext>
            </a:extLst>
          </p:cNvPr>
          <p:cNvSpPr/>
          <p:nvPr/>
        </p:nvSpPr>
        <p:spPr>
          <a:xfrm>
            <a:off x="2830708" y="132584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Gill Sans Light"/>
              </a:rPr>
              <a:t>Code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DB224-EBF6-4122-9DB0-80D5FBAA8D3D}"/>
              </a:ext>
            </a:extLst>
          </p:cNvPr>
          <p:cNvSpPr/>
          <p:nvPr/>
        </p:nvSpPr>
        <p:spPr>
          <a:xfrm>
            <a:off x="2830708" y="199259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113E3-91F8-4C15-BB00-D11DDED5DB90}"/>
              </a:ext>
            </a:extLst>
          </p:cNvPr>
          <p:cNvSpPr/>
          <p:nvPr/>
        </p:nvSpPr>
        <p:spPr>
          <a:xfrm>
            <a:off x="2830708" y="265934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714B9B-C7FD-4579-9A5C-C73D545C9D09}"/>
              </a:ext>
            </a:extLst>
          </p:cNvPr>
          <p:cNvSpPr txBox="1"/>
          <p:nvPr/>
        </p:nvSpPr>
        <p:spPr>
          <a:xfrm>
            <a:off x="5000091" y="11526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010E67-B18D-416B-B229-E7A4E574CB4A}"/>
              </a:ext>
            </a:extLst>
          </p:cNvPr>
          <p:cNvSpPr/>
          <p:nvPr/>
        </p:nvSpPr>
        <p:spPr>
          <a:xfrm>
            <a:off x="5136662" y="1535496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1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845CCC-D848-4556-BAAF-57B2F8AF3B0E}"/>
              </a:ext>
            </a:extLst>
          </p:cNvPr>
          <p:cNvSpPr/>
          <p:nvPr/>
        </p:nvSpPr>
        <p:spPr>
          <a:xfrm>
            <a:off x="4394557" y="2540121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34EB9-9321-499B-BE92-3E34939D764A}"/>
              </a:ext>
            </a:extLst>
          </p:cNvPr>
          <p:cNvSpPr txBox="1"/>
          <p:nvPr/>
        </p:nvSpPr>
        <p:spPr>
          <a:xfrm>
            <a:off x="7089989" y="118572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1187C-EC6B-4E56-B192-F0C01CBD291A}"/>
              </a:ext>
            </a:extLst>
          </p:cNvPr>
          <p:cNvSpPr/>
          <p:nvPr/>
        </p:nvSpPr>
        <p:spPr>
          <a:xfrm>
            <a:off x="7141276" y="2561819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1031B-E325-484E-8142-5C86E0B31B4E}"/>
              </a:ext>
            </a:extLst>
          </p:cNvPr>
          <p:cNvSpPr txBox="1"/>
          <p:nvPr/>
        </p:nvSpPr>
        <p:spPr>
          <a:xfrm flipV="1">
            <a:off x="2338267" y="1409259"/>
            <a:ext cx="492443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>
                <a:latin typeface="Gill Sans Light"/>
              </a:rPr>
              <a:t>Kernel</a:t>
            </a:r>
            <a:endParaRPr lang="en-US" sz="1600" b="1" dirty="0">
              <a:latin typeface="Gill Sans Ligh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B677D9-6176-4B85-87EA-0EDFD6299D5C}"/>
              </a:ext>
            </a:extLst>
          </p:cNvPr>
          <p:cNvSpPr/>
          <p:nvPr/>
        </p:nvSpPr>
        <p:spPr>
          <a:xfrm>
            <a:off x="2276711" y="1025806"/>
            <a:ext cx="6670656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F82787-FC8A-4131-A778-3504C8B62BBC}"/>
              </a:ext>
            </a:extLst>
          </p:cNvPr>
          <p:cNvGrpSpPr/>
          <p:nvPr/>
        </p:nvGrpSpPr>
        <p:grpSpPr>
          <a:xfrm>
            <a:off x="7037830" y="3455032"/>
            <a:ext cx="1403331" cy="2888705"/>
            <a:chOff x="4992334" y="3886330"/>
            <a:chExt cx="1403331" cy="2888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C79D3D-EDC2-40FC-9E98-6F07F2A321C3}"/>
                </a:ext>
              </a:extLst>
            </p:cNvPr>
            <p:cNvSpPr txBox="1"/>
            <p:nvPr/>
          </p:nvSpPr>
          <p:spPr>
            <a:xfrm>
              <a:off x="5065368" y="388633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2</a:t>
              </a:r>
              <a:br>
                <a:rPr lang="en-US" dirty="0">
                  <a:latin typeface="Gill Sans Light"/>
                </a:rPr>
              </a:br>
              <a:r>
                <a:rPr lang="en-US" dirty="0">
                  <a:latin typeface="Gill Sans Light"/>
                </a:rPr>
                <a:t>Thread 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4FCF40-C013-4628-BAAA-7E6FDCD128AF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3377A3-BFF8-4BEC-B194-05D447A1E904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Code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424F5D-597E-41C4-A22E-6DF703CB92AF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Gill Sans Light"/>
                </a:rPr>
                <a:t>Globals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29420A-77A4-4999-8E81-3CE86199E57F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Heap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4E962D-8783-403A-BECB-9EBAB98F7450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811A5B2-E3A0-4301-9188-32DEFB8A076F}"/>
              </a:ext>
            </a:extLst>
          </p:cNvPr>
          <p:cNvSpPr/>
          <p:nvPr/>
        </p:nvSpPr>
        <p:spPr>
          <a:xfrm>
            <a:off x="4394558" y="1998306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C276E-54B3-436A-9EA8-06BFA85062F9}"/>
              </a:ext>
            </a:extLst>
          </p:cNvPr>
          <p:cNvSpPr/>
          <p:nvPr/>
        </p:nvSpPr>
        <p:spPr>
          <a:xfrm>
            <a:off x="5633483" y="2535707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36D7AA-348E-4D67-B410-67D366A8565D}"/>
              </a:ext>
            </a:extLst>
          </p:cNvPr>
          <p:cNvSpPr/>
          <p:nvPr/>
        </p:nvSpPr>
        <p:spPr>
          <a:xfrm>
            <a:off x="5633484" y="199389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1.B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1A751-A191-4AB1-9103-5F0E4DFBE7D0}"/>
              </a:ext>
            </a:extLst>
          </p:cNvPr>
          <p:cNvSpPr/>
          <p:nvPr/>
        </p:nvSpPr>
        <p:spPr>
          <a:xfrm>
            <a:off x="7234424" y="154570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2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83F9D-9AF2-49D6-86E6-99BB3DBBA3E7}"/>
              </a:ext>
            </a:extLst>
          </p:cNvPr>
          <p:cNvSpPr/>
          <p:nvPr/>
        </p:nvSpPr>
        <p:spPr>
          <a:xfrm>
            <a:off x="7141276" y="201834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2.A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22AFCD-AF30-4742-919D-387185DD34CB}"/>
              </a:ext>
            </a:extLst>
          </p:cNvPr>
          <p:cNvGrpSpPr/>
          <p:nvPr/>
        </p:nvGrpSpPr>
        <p:grpSpPr>
          <a:xfrm>
            <a:off x="4325530" y="3471576"/>
            <a:ext cx="2512274" cy="2884774"/>
            <a:chOff x="3250587" y="3845946"/>
            <a:chExt cx="2512274" cy="28847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4B45FA-96B0-4044-A984-7DB12A041473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E961B8-E60D-4625-AD8B-9F9F9386FA1C}"/>
                  </a:ext>
                </a:extLst>
              </p:cNvPr>
              <p:cNvSpPr txBox="1"/>
              <p:nvPr/>
            </p:nvSpPr>
            <p:spPr>
              <a:xfrm>
                <a:off x="3490906" y="4175898"/>
                <a:ext cx="117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Gill Sans Light"/>
                  </a:rPr>
                  <a:t>Thread 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30ACBA-8C19-4741-9E7B-82083965D525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Stack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834DBF2-6ED6-4197-9889-2DFE8EE0E048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Code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290B00-D353-48D8-9DFE-41962D524462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Gill Sans Light"/>
                  </a:rPr>
                  <a:t>Globals</a:t>
                </a:r>
                <a:endParaRPr lang="en-US" dirty="0">
                  <a:solidFill>
                    <a:schemeClr val="tx1"/>
                  </a:solidFill>
                  <a:latin typeface="Gill Sans Ligh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2A3AB0-7003-4A6C-B372-57BC10B74950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Heap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C48A4D-14F0-4396-A770-4A0C5FA21AA8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Gill Sans Light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16652B-8CA6-4358-A181-18955E09039B}"/>
                </a:ext>
              </a:extLst>
            </p:cNvPr>
            <p:cNvSpPr txBox="1"/>
            <p:nvPr/>
          </p:nvSpPr>
          <p:spPr>
            <a:xfrm>
              <a:off x="4521510" y="410704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Thread 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6DA36E-4DF4-49CF-AE2E-E7834DB3E859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7FBE27-AF8B-4F31-B324-8CB52BBCCB73}"/>
                </a:ext>
              </a:extLst>
            </p:cNvPr>
            <p:cNvSpPr txBox="1"/>
            <p:nvPr/>
          </p:nvSpPr>
          <p:spPr>
            <a:xfrm>
              <a:off x="3804684" y="384594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1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Kernel Structure So Far (2/3)</a:t>
            </a:r>
          </a:p>
        </p:txBody>
      </p:sp>
    </p:spTree>
    <p:extLst>
      <p:ext uri="{BB962C8B-B14F-4D97-AF65-F5344CB8AC3E}">
        <p14:creationId xmlns:p14="http://schemas.microsoft.com/office/powerpoint/2010/main" val="740126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971D367-D2EB-4A6F-9BA1-91B412FC990B}"/>
              </a:ext>
            </a:extLst>
          </p:cNvPr>
          <p:cNvSpPr/>
          <p:nvPr/>
        </p:nvSpPr>
        <p:spPr>
          <a:xfrm>
            <a:off x="2096146" y="132780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Gill Sans Light"/>
              </a:rPr>
              <a:t>Code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DF8156-9ECE-40BB-855C-23AEBC87D8F1}"/>
              </a:ext>
            </a:extLst>
          </p:cNvPr>
          <p:cNvSpPr/>
          <p:nvPr/>
        </p:nvSpPr>
        <p:spPr>
          <a:xfrm>
            <a:off x="2096146" y="199455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Gill Sans Light"/>
              </a:rPr>
              <a:t>Globals</a:t>
            </a:r>
            <a:endParaRPr lang="en-US" b="1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7A33D4-57F0-4262-B84E-003A0EE90A0D}"/>
              </a:ext>
            </a:extLst>
          </p:cNvPr>
          <p:cNvSpPr/>
          <p:nvPr/>
        </p:nvSpPr>
        <p:spPr>
          <a:xfrm>
            <a:off x="2096146" y="266130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 Light"/>
              </a:rPr>
              <a:t>Heap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F3FC51-EEDF-406A-AD03-05FE80467AF0}"/>
              </a:ext>
            </a:extLst>
          </p:cNvPr>
          <p:cNvSpPr txBox="1"/>
          <p:nvPr/>
        </p:nvSpPr>
        <p:spPr>
          <a:xfrm flipV="1">
            <a:off x="1603705" y="1411224"/>
            <a:ext cx="492443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>
                <a:latin typeface="Gill Sans Light"/>
              </a:rPr>
              <a:t>Kernel</a:t>
            </a:r>
            <a:endParaRPr lang="en-US" sz="1600" b="1" dirty="0">
              <a:latin typeface="Gill Sans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776E1-5735-4DB0-8F05-15DDD3F488A7}"/>
              </a:ext>
            </a:extLst>
          </p:cNvPr>
          <p:cNvSpPr/>
          <p:nvPr/>
        </p:nvSpPr>
        <p:spPr>
          <a:xfrm>
            <a:off x="1542148" y="1027771"/>
            <a:ext cx="871216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772F6D-CB1D-4410-BDA9-C9E89D5D376B}"/>
              </a:ext>
            </a:extLst>
          </p:cNvPr>
          <p:cNvGrpSpPr/>
          <p:nvPr/>
        </p:nvGrpSpPr>
        <p:grpSpPr>
          <a:xfrm>
            <a:off x="3312670" y="1323938"/>
            <a:ext cx="1146468" cy="1860548"/>
            <a:chOff x="1986441" y="1610615"/>
            <a:chExt cx="1146468" cy="186054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CA5FBE-423A-4891-AF27-5184A9D3F084}"/>
                </a:ext>
              </a:extLst>
            </p:cNvPr>
            <p:cNvSpPr txBox="1"/>
            <p:nvPr/>
          </p:nvSpPr>
          <p:spPr>
            <a:xfrm>
              <a:off x="1986441" y="1610615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Kernel</a:t>
              </a:r>
            </a:p>
            <a:p>
              <a:pPr algn="ctr"/>
              <a:r>
                <a:rPr lang="en-US" dirty="0">
                  <a:latin typeface="Gill Sans Light"/>
                </a:rPr>
                <a:t>Thread 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560081-3108-4C85-B9E6-313F98715A5C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TCB 1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7D4F9-40C2-4E99-BE5A-9DBB08945C1B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Kernel</a:t>
              </a:r>
              <a:br>
                <a:rPr lang="en-US" dirty="0">
                  <a:solidFill>
                    <a:schemeClr val="tx1"/>
                  </a:solidFill>
                  <a:latin typeface="Gill Sans Light"/>
                </a:rPr>
              </a:br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242867-3E1A-4BF7-A7F1-BEFC1C23BFE8}"/>
              </a:ext>
            </a:extLst>
          </p:cNvPr>
          <p:cNvGrpSpPr/>
          <p:nvPr/>
        </p:nvGrpSpPr>
        <p:grpSpPr>
          <a:xfrm>
            <a:off x="4508652" y="1323938"/>
            <a:ext cx="1146468" cy="1860548"/>
            <a:chOff x="1986441" y="1610615"/>
            <a:chExt cx="1146468" cy="18605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EB6DF8-5D45-48C1-9550-E8FD4350CF03}"/>
                </a:ext>
              </a:extLst>
            </p:cNvPr>
            <p:cNvSpPr txBox="1"/>
            <p:nvPr/>
          </p:nvSpPr>
          <p:spPr>
            <a:xfrm>
              <a:off x="1986441" y="1610615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Kernel</a:t>
              </a:r>
            </a:p>
            <a:p>
              <a:pPr algn="ctr"/>
              <a:r>
                <a:rPr lang="en-US" dirty="0">
                  <a:latin typeface="Gill Sans Light"/>
                </a:rPr>
                <a:t>Thread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4FAE45-EE0B-4A91-9427-A3EBABA96B41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TCB 2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762001-15BB-4397-AEAC-AC5681151AEF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Kernel</a:t>
              </a:r>
              <a:br>
                <a:rPr lang="en-US" dirty="0">
                  <a:solidFill>
                    <a:schemeClr val="tx1"/>
                  </a:solidFill>
                  <a:latin typeface="Gill Sans Light"/>
                </a:rPr>
              </a:br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5D33DC7-A4D9-44CF-B27A-2324F0A71B71}"/>
              </a:ext>
            </a:extLst>
          </p:cNvPr>
          <p:cNvSpPr txBox="1"/>
          <p:nvPr/>
        </p:nvSpPr>
        <p:spPr>
          <a:xfrm>
            <a:off x="6576163" y="115429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7AE9AF-675C-4B7B-8DBD-E37F865C5F34}"/>
              </a:ext>
            </a:extLst>
          </p:cNvPr>
          <p:cNvSpPr/>
          <p:nvPr/>
        </p:nvSpPr>
        <p:spPr>
          <a:xfrm>
            <a:off x="6716696" y="1537461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1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4168E4-E137-4881-AA7D-4914D5727A35}"/>
              </a:ext>
            </a:extLst>
          </p:cNvPr>
          <p:cNvSpPr/>
          <p:nvPr/>
        </p:nvSpPr>
        <p:spPr>
          <a:xfrm>
            <a:off x="5974591" y="2542086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372DE2-C28D-4259-8064-D76543D462BD}"/>
              </a:ext>
            </a:extLst>
          </p:cNvPr>
          <p:cNvSpPr txBox="1"/>
          <p:nvPr/>
        </p:nvSpPr>
        <p:spPr>
          <a:xfrm>
            <a:off x="8670023" y="118769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Process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E2AD71-EE2F-44A4-880E-1C5E4E528121}"/>
              </a:ext>
            </a:extLst>
          </p:cNvPr>
          <p:cNvSpPr/>
          <p:nvPr/>
        </p:nvSpPr>
        <p:spPr>
          <a:xfrm>
            <a:off x="8721310" y="2563784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F9D1CB-B265-4B6E-A88C-787667D22935}"/>
              </a:ext>
            </a:extLst>
          </p:cNvPr>
          <p:cNvGrpSpPr/>
          <p:nvPr/>
        </p:nvGrpSpPr>
        <p:grpSpPr>
          <a:xfrm>
            <a:off x="8617864" y="3456997"/>
            <a:ext cx="1403331" cy="2888705"/>
            <a:chOff x="4992334" y="3886330"/>
            <a:chExt cx="1403331" cy="288870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2C829E-E2C6-4CD9-8E2E-B40A1CE8C315}"/>
                </a:ext>
              </a:extLst>
            </p:cNvPr>
            <p:cNvSpPr txBox="1"/>
            <p:nvPr/>
          </p:nvSpPr>
          <p:spPr>
            <a:xfrm>
              <a:off x="5065368" y="388633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2</a:t>
              </a:r>
              <a:br>
                <a:rPr lang="en-US" dirty="0">
                  <a:latin typeface="Gill Sans Light"/>
                </a:rPr>
              </a:br>
              <a:r>
                <a:rPr lang="en-US" dirty="0">
                  <a:latin typeface="Gill Sans Light"/>
                </a:rPr>
                <a:t>Thread 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119EEEA-2ECE-401A-9FBD-B882D289F614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09CBD4-BDFD-4DCC-8945-BCFC535193B1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Code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DA7678-6378-4101-BA7F-4CE1A8C1D6F0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Gill Sans Light"/>
                </a:rPr>
                <a:t>Globals</a:t>
              </a:r>
              <a:endParaRPr lang="en-US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FEBF8DB-001A-431A-B418-22D921B8815E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Heap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98F4BFA-9980-448A-86DC-9EF161AF77B7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Gill Sans Light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C8C4702A-7CFB-48DE-A1D9-34FFB920A116}"/>
              </a:ext>
            </a:extLst>
          </p:cNvPr>
          <p:cNvSpPr/>
          <p:nvPr/>
        </p:nvSpPr>
        <p:spPr>
          <a:xfrm>
            <a:off x="5974592" y="2000271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1204A2-BBAA-4E42-A117-B90D9C5918E1}"/>
              </a:ext>
            </a:extLst>
          </p:cNvPr>
          <p:cNvSpPr/>
          <p:nvPr/>
        </p:nvSpPr>
        <p:spPr>
          <a:xfrm>
            <a:off x="7213517" y="2537672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Kernel</a:t>
            </a:r>
            <a:br>
              <a:rPr lang="en-US" dirty="0">
                <a:solidFill>
                  <a:schemeClr val="tx1"/>
                </a:solidFill>
                <a:latin typeface="Gill Sans Light"/>
              </a:rPr>
            </a:br>
            <a:r>
              <a:rPr lang="en-US" dirty="0">
                <a:solidFill>
                  <a:schemeClr val="tx1"/>
                </a:solidFill>
                <a:latin typeface="Gill Sans Light"/>
              </a:rPr>
              <a:t>Stack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E8B560-ACE7-43BA-BCC6-F92C0A90F684}"/>
              </a:ext>
            </a:extLst>
          </p:cNvPr>
          <p:cNvSpPr/>
          <p:nvPr/>
        </p:nvSpPr>
        <p:spPr>
          <a:xfrm>
            <a:off x="7213518" y="199585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1.B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6365A6-D86C-43ED-BE9A-4CE38FA43849}"/>
              </a:ext>
            </a:extLst>
          </p:cNvPr>
          <p:cNvSpPr/>
          <p:nvPr/>
        </p:nvSpPr>
        <p:spPr>
          <a:xfrm>
            <a:off x="8814458" y="154766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PCB 2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1E7866D-FFC8-4A77-B798-7CC8E372BAB8}"/>
              </a:ext>
            </a:extLst>
          </p:cNvPr>
          <p:cNvSpPr/>
          <p:nvPr/>
        </p:nvSpPr>
        <p:spPr>
          <a:xfrm>
            <a:off x="8721310" y="202031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TCB 2.A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9ACFBBE-375C-46EA-91AA-B0DEA99E8CE9}"/>
              </a:ext>
            </a:extLst>
          </p:cNvPr>
          <p:cNvGrpSpPr/>
          <p:nvPr/>
        </p:nvGrpSpPr>
        <p:grpSpPr>
          <a:xfrm>
            <a:off x="5853977" y="3471576"/>
            <a:ext cx="2512274" cy="2884774"/>
            <a:chOff x="3250587" y="3845946"/>
            <a:chExt cx="2512274" cy="288477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D11FDAC-7775-457D-A2BF-2CB8B9E5334C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A5EC78D-B7EB-4599-BD72-8AD35A85C827}"/>
                  </a:ext>
                </a:extLst>
              </p:cNvPr>
              <p:cNvSpPr txBox="1"/>
              <p:nvPr/>
            </p:nvSpPr>
            <p:spPr>
              <a:xfrm>
                <a:off x="3490906" y="4175898"/>
                <a:ext cx="117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Gill Sans Light"/>
                  </a:rPr>
                  <a:t>Thread A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808BBE5-0DC1-45DC-9E44-04D7B30AA1F0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Stack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004059-592D-43AD-B645-75C41A611030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Code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E54D22E-E5D0-491C-8A58-1A94EFAF921C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Gill Sans Light"/>
                  </a:rPr>
                  <a:t>Globals</a:t>
                </a:r>
                <a:endParaRPr lang="en-US" dirty="0">
                  <a:solidFill>
                    <a:schemeClr val="tx1"/>
                  </a:solidFill>
                  <a:latin typeface="Gill Sans Light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5D67A57-38D2-4EE5-AAB4-51AC8A4BB565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Light"/>
                  </a:rPr>
                  <a:t>Heap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6EDF55-953D-42C5-8F27-62F9DF95570C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Gill Sans Light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FE365B-C80E-41BE-900F-03961E70AA23}"/>
                </a:ext>
              </a:extLst>
            </p:cNvPr>
            <p:cNvSpPr txBox="1"/>
            <p:nvPr/>
          </p:nvSpPr>
          <p:spPr>
            <a:xfrm>
              <a:off x="4521510" y="410704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Thread B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E5F5F7-45BF-4A39-854F-3DE8DE4665ED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Stack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E850A5-54D9-40D0-9DAC-6D63373B4CF0}"/>
                </a:ext>
              </a:extLst>
            </p:cNvPr>
            <p:cNvSpPr txBox="1"/>
            <p:nvPr/>
          </p:nvSpPr>
          <p:spPr>
            <a:xfrm>
              <a:off x="3804684" y="384594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Process 1</a:t>
              </a:r>
            </a:p>
          </p:txBody>
        </p: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FF2ED0-803E-4C21-B387-AB5EEEDD210F}"/>
              </a:ext>
            </a:extLst>
          </p:cNvPr>
          <p:cNvSpPr/>
          <p:nvPr/>
        </p:nvSpPr>
        <p:spPr>
          <a:xfrm>
            <a:off x="1033276" y="3959317"/>
            <a:ext cx="3810000" cy="2312413"/>
          </a:xfrm>
          <a:prstGeom prst="wedgeRoundRectCallout">
            <a:avLst>
              <a:gd name="adj1" fmla="val 39689"/>
              <a:gd name="adj2" fmla="val -83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Gill Sans Light"/>
              </a:rPr>
              <a:t>These two threads: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Light"/>
              </a:rPr>
              <a:t>Are used internally by the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Light"/>
              </a:rPr>
              <a:t>Don’t correspond to any particular user thread or process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Kernel Structure So Far (3/3)</a:t>
            </a:r>
          </a:p>
        </p:txBody>
      </p:sp>
    </p:spTree>
    <p:extLst>
      <p:ext uri="{BB962C8B-B14F-4D97-AF65-F5344CB8AC3E}">
        <p14:creationId xmlns:p14="http://schemas.microsoft.com/office/powerpoint/2010/main" val="3619460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Scheduling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886200"/>
            <a:ext cx="11201400" cy="251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Question: How is the OS to decide which of several tasks to take off a queue?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deciding which threads are given access to resources from moment to moment 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Often, we think in terms of CPU time, but could also think about access to resources like network BW or disk access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Next time: we dive into scheduling!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3505200" y="685800"/>
            <a:ext cx="4876800" cy="2819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61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31CB8D0C-85A2-4AA9-8A92-4D150CABBA70}"/>
              </a:ext>
            </a:extLst>
          </p:cNvPr>
          <p:cNvSpPr/>
          <p:nvPr/>
        </p:nvSpPr>
        <p:spPr bwMode="auto">
          <a:xfrm>
            <a:off x="3213549" y="4708044"/>
            <a:ext cx="1281510" cy="154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57AD1D6-ED9F-4171-A6FF-5D9023B6D320}"/>
              </a:ext>
            </a:extLst>
          </p:cNvPr>
          <p:cNvSpPr/>
          <p:nvPr/>
        </p:nvSpPr>
        <p:spPr>
          <a:xfrm>
            <a:off x="3134817" y="4631343"/>
            <a:ext cx="1442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ill Sans Light"/>
              </a:rPr>
              <a:t>&lt;Frame </a:t>
            </a:r>
            <a:r>
              <a:rPr lang="en-US" sz="1400" dirty="0" err="1">
                <a:solidFill>
                  <a:srgbClr val="002060"/>
                </a:solidFill>
                <a:latin typeface="Gill Sans Light"/>
              </a:rPr>
              <a:t>Addr</a:t>
            </a:r>
            <a:r>
              <a:rPr lang="en-US" sz="1400" dirty="0">
                <a:solidFill>
                  <a:srgbClr val="002060"/>
                </a:solidFill>
                <a:latin typeface="Gill Sans Light"/>
              </a:rPr>
              <a:t>&gt;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8817D4-4C96-441C-B2D5-5D473BB534EC}"/>
              </a:ext>
            </a:extLst>
          </p:cNvPr>
          <p:cNvCxnSpPr>
            <a:cxnSpLocks/>
            <a:stCxn id="70" idx="3"/>
          </p:cNvCxnSpPr>
          <p:nvPr/>
        </p:nvCxnSpPr>
        <p:spPr bwMode="auto">
          <a:xfrm>
            <a:off x="4495059" y="3316401"/>
            <a:ext cx="929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2292C26-141B-4C74-A1D6-319B443DAE89}"/>
              </a:ext>
            </a:extLst>
          </p:cNvPr>
          <p:cNvCxnSpPr/>
          <p:nvPr/>
        </p:nvCxnSpPr>
        <p:spPr bwMode="auto">
          <a:xfrm>
            <a:off x="2209800" y="3316401"/>
            <a:ext cx="8705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F130B-4A1B-4F54-A706-0DB0C958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86" y="2744900"/>
            <a:ext cx="3737114" cy="2380077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Program operates in an address space that is distinct from the physical memory space of the machine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21CBC9D-2AFE-49F6-A233-15F8DD76E0F3}"/>
              </a:ext>
            </a:extLst>
          </p:cNvPr>
          <p:cNvSpPr/>
          <p:nvPr/>
        </p:nvSpPr>
        <p:spPr bwMode="auto">
          <a:xfrm>
            <a:off x="5424059" y="2211501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DC24A6-8AC2-451F-A413-A8045F3CEF80}"/>
              </a:ext>
            </a:extLst>
          </p:cNvPr>
          <p:cNvSpPr/>
          <p:nvPr/>
        </p:nvSpPr>
        <p:spPr bwMode="auto">
          <a:xfrm>
            <a:off x="728869" y="2287701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1ED752-CFC7-45E6-BCB9-1F1D1085A301}"/>
              </a:ext>
            </a:extLst>
          </p:cNvPr>
          <p:cNvSpPr txBox="1"/>
          <p:nvPr/>
        </p:nvSpPr>
        <p:spPr>
          <a:xfrm>
            <a:off x="881269" y="274490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Processor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190F9D-0984-4845-8490-744D4D9ED732}"/>
              </a:ext>
            </a:extLst>
          </p:cNvPr>
          <p:cNvSpPr txBox="1"/>
          <p:nvPr/>
        </p:nvSpPr>
        <p:spPr>
          <a:xfrm>
            <a:off x="5728859" y="274490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Memory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0CA4F7-219E-4B92-82AC-BF7E17383083}"/>
              </a:ext>
            </a:extLst>
          </p:cNvPr>
          <p:cNvSpPr txBox="1"/>
          <p:nvPr/>
        </p:nvSpPr>
        <p:spPr>
          <a:xfrm>
            <a:off x="7100459" y="198290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0x000…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9C5F87-9E62-4272-B4AF-C03C163F7FF5}"/>
              </a:ext>
            </a:extLst>
          </p:cNvPr>
          <p:cNvSpPr txBox="1"/>
          <p:nvPr/>
        </p:nvSpPr>
        <p:spPr>
          <a:xfrm>
            <a:off x="7062589" y="487850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0xFFF…</a:t>
            </a:r>
          </a:p>
        </p:txBody>
      </p:sp>
      <p:sp>
        <p:nvSpPr>
          <p:cNvPr id="70" name="Alternate Process 13">
            <a:extLst>
              <a:ext uri="{FF2B5EF4-FFF2-40B4-BE49-F238E27FC236}">
                <a16:creationId xmlns:a16="http://schemas.microsoft.com/office/drawing/2014/main" id="{9E5C5F26-6BA3-4520-AD95-9E40196BFD4D}"/>
              </a:ext>
            </a:extLst>
          </p:cNvPr>
          <p:cNvSpPr/>
          <p:nvPr/>
        </p:nvSpPr>
        <p:spPr bwMode="auto">
          <a:xfrm>
            <a:off x="3083973" y="2744901"/>
            <a:ext cx="1526772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translator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4CFFBA-78A3-4602-88C4-EE192975AE2B}"/>
              </a:ext>
            </a:extLst>
          </p:cNvPr>
          <p:cNvSpPr txBox="1"/>
          <p:nvPr/>
        </p:nvSpPr>
        <p:spPr>
          <a:xfrm rot="17680719">
            <a:off x="1959879" y="222559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“virtual address”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4431DE-2BAF-4F2E-9377-8C1B4EFC5E0C}"/>
              </a:ext>
            </a:extLst>
          </p:cNvPr>
          <p:cNvSpPr txBox="1"/>
          <p:nvPr/>
        </p:nvSpPr>
        <p:spPr>
          <a:xfrm rot="17680719">
            <a:off x="4058643" y="207486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“physical address”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190BD75-130C-4F41-9A20-60FDFC6A6B5D}"/>
              </a:ext>
            </a:extLst>
          </p:cNvPr>
          <p:cNvGrpSpPr/>
          <p:nvPr/>
        </p:nvGrpSpPr>
        <p:grpSpPr>
          <a:xfrm>
            <a:off x="940552" y="3269880"/>
            <a:ext cx="1154278" cy="788729"/>
            <a:chOff x="2362200" y="3352800"/>
            <a:chExt cx="1828800" cy="10668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7E042DE-7BB1-4D46-807B-06A7F9D721EA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21A42E-D357-4046-A67B-10F8BFEB3261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336AA1F-7088-491B-A483-25114E3EDC4C}"/>
                </a:ext>
              </a:extLst>
            </p:cNvPr>
            <p:cNvSpPr txBox="1"/>
            <p:nvPr/>
          </p:nvSpPr>
          <p:spPr>
            <a:xfrm>
              <a:off x="2447391" y="3505201"/>
              <a:ext cx="1664043" cy="45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1957D6B-7EE4-44F5-B46A-4A8214BAE0C3}"/>
              </a:ext>
            </a:extLst>
          </p:cNvPr>
          <p:cNvSpPr/>
          <p:nvPr/>
        </p:nvSpPr>
        <p:spPr bwMode="auto">
          <a:xfrm>
            <a:off x="3213549" y="4138629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7DD91E-9879-4DF4-950C-3BBFC5068978}"/>
              </a:ext>
            </a:extLst>
          </p:cNvPr>
          <p:cNvSpPr/>
          <p:nvPr/>
        </p:nvSpPr>
        <p:spPr bwMode="auto">
          <a:xfrm>
            <a:off x="3213549" y="4549712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220086-7DA4-44D7-A5DB-488481CA8A9C}"/>
              </a:ext>
            </a:extLst>
          </p:cNvPr>
          <p:cNvSpPr txBox="1"/>
          <p:nvPr/>
        </p:nvSpPr>
        <p:spPr>
          <a:xfrm>
            <a:off x="3225253" y="4207831"/>
            <a:ext cx="125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76D4A4E-E32B-4D75-A3D9-3C1178131E4F}"/>
              </a:ext>
            </a:extLst>
          </p:cNvPr>
          <p:cNvSpPr/>
          <p:nvPr/>
        </p:nvSpPr>
        <p:spPr bwMode="auto">
          <a:xfrm>
            <a:off x="3213549" y="4866316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8FA39F-5431-4507-B333-AE16A81AFE82}"/>
              </a:ext>
            </a:extLst>
          </p:cNvPr>
          <p:cNvSpPr/>
          <p:nvPr/>
        </p:nvSpPr>
        <p:spPr bwMode="auto">
          <a:xfrm>
            <a:off x="3213549" y="502464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15F67B-6AD9-48D0-B7A7-C164F589DAE3}"/>
              </a:ext>
            </a:extLst>
          </p:cNvPr>
          <p:cNvSpPr/>
          <p:nvPr/>
        </p:nvSpPr>
        <p:spPr bwMode="auto">
          <a:xfrm>
            <a:off x="3213549" y="565059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62B6C1F-245D-439E-9546-D2BB9B6EE3A6}"/>
              </a:ext>
            </a:extLst>
          </p:cNvPr>
          <p:cNvCxnSpPr/>
          <p:nvPr/>
        </p:nvCxnSpPr>
        <p:spPr>
          <a:xfrm>
            <a:off x="3103003" y="4138629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DDDA28C-DDB2-40FB-A5D8-84D66BB4B3E8}"/>
              </a:ext>
            </a:extLst>
          </p:cNvPr>
          <p:cNvSpPr/>
          <p:nvPr/>
        </p:nvSpPr>
        <p:spPr bwMode="auto">
          <a:xfrm>
            <a:off x="5570546" y="3630386"/>
            <a:ext cx="1281510" cy="561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C55AFF40-FD9A-42B1-A8DD-727A6216E28F}"/>
              </a:ext>
            </a:extLst>
          </p:cNvPr>
          <p:cNvSpPr/>
          <p:nvPr/>
        </p:nvSpPr>
        <p:spPr>
          <a:xfrm>
            <a:off x="6918825" y="3630386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A7814F-7882-4AAB-A118-91CF638A3DF2}"/>
              </a:ext>
            </a:extLst>
          </p:cNvPr>
          <p:cNvSpPr/>
          <p:nvPr/>
        </p:nvSpPr>
        <p:spPr bwMode="auto">
          <a:xfrm>
            <a:off x="5570546" y="3977536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AC98098-7887-47B5-A697-90641B7769D6}"/>
              </a:ext>
            </a:extLst>
          </p:cNvPr>
          <p:cNvCxnSpPr>
            <a:cxnSpLocks/>
          </p:cNvCxnSpPr>
          <p:nvPr/>
        </p:nvCxnSpPr>
        <p:spPr>
          <a:xfrm>
            <a:off x="5487432" y="3625725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72868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8D1-915D-467A-8EBD-24429888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“Address Space”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0378-C61C-4D89-9291-EBE5075D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1582399" cy="5105400"/>
          </a:xfrm>
        </p:spPr>
        <p:txBody>
          <a:bodyPr/>
          <a:lstStyle/>
          <a:p>
            <a:r>
              <a:rPr lang="en-US" dirty="0"/>
              <a:t>Page table is the primary mechanism</a:t>
            </a:r>
          </a:p>
          <a:p>
            <a:r>
              <a:rPr lang="en-US" dirty="0"/>
              <a:t>Privilege Level determines which regions can be accessed</a:t>
            </a:r>
          </a:p>
          <a:p>
            <a:pPr lvl="1"/>
            <a:r>
              <a:rPr lang="en-US" dirty="0"/>
              <a:t>Which entries can be used</a:t>
            </a:r>
          </a:p>
          <a:p>
            <a:r>
              <a:rPr lang="en-US" dirty="0"/>
              <a:t>System (PL=0) can access all, User (PL=3) only part</a:t>
            </a:r>
          </a:p>
          <a:p>
            <a:r>
              <a:rPr lang="en-US" dirty="0"/>
              <a:t>Each process has its own address space</a:t>
            </a:r>
          </a:p>
          <a:p>
            <a:r>
              <a:rPr lang="en-US" dirty="0"/>
              <a:t>The “System” part of all of them is the </a:t>
            </a:r>
            <a:r>
              <a:rPr lang="en-US" dirty="0" smtClean="0"/>
              <a:t>same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All system threads share the same system address space and </a:t>
            </a:r>
            <a:r>
              <a:rPr lang="en-US" b="1" dirty="0" smtClean="0"/>
              <a:t>same memory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63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7D3-843E-4FE5-8047-E4BB8F7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Page Table Mapping (Rough Idea)</a:t>
            </a: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1A9DE9AC-BA7D-41E5-A057-8D8BFC2C5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631" y="1522413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99A55C1C-7ACB-4F8D-ACD3-0DB33B7C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031" y="1446213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8B2E59F-38CF-4B07-AD1A-CE917DCA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69" y="3444876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Gill Sans Ligh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Space 1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3A9775E-5CD0-4358-AF10-8602A51E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944" y="3479801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Gill Sans Ligh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</a:rPr>
              <a:t>Space 2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1E8EB83-E016-48C1-9248-D32C6899137C}"/>
              </a:ext>
            </a:extLst>
          </p:cNvPr>
          <p:cNvGrpSpPr>
            <a:grpSpLocks/>
          </p:cNvGrpSpPr>
          <p:nvPr/>
        </p:nvGrpSpPr>
        <p:grpSpPr bwMode="auto">
          <a:xfrm>
            <a:off x="833231" y="1370013"/>
            <a:ext cx="1295400" cy="1828800"/>
            <a:chOff x="672" y="672"/>
            <a:chExt cx="816" cy="1152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6470D71-FAD4-4439-9210-43D96F70E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Stack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3E7D7402-43E3-4ECF-A8CD-BFC6B6ADA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37FF9F35-A5E2-4711-A4D4-B8BF10791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B0472350-7D32-4814-88D2-C6B375999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E9A6B67-197C-4921-B66A-B9B6A1712888}"/>
              </a:ext>
            </a:extLst>
          </p:cNvPr>
          <p:cNvGrpSpPr>
            <a:grpSpLocks/>
          </p:cNvGrpSpPr>
          <p:nvPr/>
        </p:nvGrpSpPr>
        <p:grpSpPr bwMode="auto">
          <a:xfrm>
            <a:off x="6319631" y="1446213"/>
            <a:ext cx="1295400" cy="1828800"/>
            <a:chOff x="672" y="672"/>
            <a:chExt cx="816" cy="1152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202CAC42-0C18-4C5D-8EB4-6704615C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</a:rPr>
                <a:t>Stack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9575C6C6-8D52-4F70-98FC-1D056E4D7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03AF799-2E4D-40D3-8118-4FA7DAE08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9AD1AD14-023B-4740-9D30-C239858DF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774A4B3-1737-44EC-9C15-E8C23828592C}"/>
              </a:ext>
            </a:extLst>
          </p:cNvPr>
          <p:cNvGrpSpPr>
            <a:grpSpLocks/>
          </p:cNvGrpSpPr>
          <p:nvPr/>
        </p:nvGrpSpPr>
        <p:grpSpPr bwMode="auto">
          <a:xfrm>
            <a:off x="3652631" y="1370013"/>
            <a:ext cx="1295400" cy="4660900"/>
            <a:chOff x="2448" y="624"/>
            <a:chExt cx="816" cy="3360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747DA0E-CF51-4791-BD64-7D78829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Data 2</a:t>
              </a: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58FFE7C-DD01-46BD-A7D6-0089697A7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 b="1" dirty="0">
                  <a:latin typeface="Gill Sans Ligh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89AA20A-DF79-4943-BC61-B16D7C36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Heap 1</a:t>
              </a: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9E85E894-0933-4DAD-BBA0-E9A992AE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latin typeface="Gill Sans Light"/>
                </a:rPr>
                <a:t>OS heap/</a:t>
              </a:r>
            </a:p>
            <a:p>
              <a:pPr algn="ctr"/>
              <a:r>
                <a:rPr lang="en-US" altLang="en-US" dirty="0">
                  <a:latin typeface="Gill Sans Light"/>
                </a:rPr>
                <a:t>Stacks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98112BA9-9459-4ADE-8EB6-F987C20F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Code 1</a:t>
              </a: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87CAD335-365A-487E-A801-B1DAC1E72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Stack 2</a:t>
              </a: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2EACA78A-091F-4718-BD05-7BF77FB1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Data 1</a:t>
              </a: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31245FB-694E-4FE8-947B-580FFD94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Heap 2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A48E67C6-3EA7-4356-A097-E6925904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Code 2</a:t>
              </a: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0000212-D096-46EE-9A96-5C74D310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OS code</a:t>
              </a: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B68E592-41E4-418A-A318-479593AC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</a:rPr>
                <a:t>OS data</a:t>
              </a:r>
            </a:p>
          </p:txBody>
        </p:sp>
      </p:grpSp>
      <p:sp>
        <p:nvSpPr>
          <p:cNvPr id="32" name="Line 29">
            <a:extLst>
              <a:ext uri="{FF2B5EF4-FFF2-40B4-BE49-F238E27FC236}">
                <a16:creationId xmlns:a16="http://schemas.microsoft.com/office/drawing/2014/main" id="{5C31C0A3-332B-4D28-BDAE-C916B528B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631" y="1598613"/>
            <a:ext cx="1524000" cy="110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4A6D463-E80A-4149-A352-645691266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631" y="2132013"/>
            <a:ext cx="1485900" cy="14017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262C955-DC62-4FBB-921F-D22A9C01D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8631" y="2360613"/>
            <a:ext cx="14859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BFE70963-E4A9-4919-8FB3-C0034D2AE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8631" y="1979613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D30565D-4309-4A3F-B764-C09245746B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031" y="1751013"/>
            <a:ext cx="1371600" cy="2570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E0B671D-3C76-43F5-8A6B-C90BD70430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8031" y="1522413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30069A77-7412-4B71-A2EE-1460D7A9A0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031" y="2665413"/>
            <a:ext cx="1371600" cy="12746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70D76C14-3BB0-4704-B762-6041C0567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031" y="3046413"/>
            <a:ext cx="1371600" cy="990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4DC6E326-C42D-405C-A423-311D3EB7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781" y="2039938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60B5F81D-BB4F-45B1-B7DC-98162921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031" y="1446213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1E6BEC31-58A3-4C54-B0F4-050CFE30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231" y="1779588"/>
            <a:ext cx="304800" cy="18764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C53FB88E-1788-4C5B-BC4F-52E0DC185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631" y="1522413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</a:endParaRP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4DF3D06D-B1A1-4566-9071-28501856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68" y="5484813"/>
            <a:ext cx="27821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400" dirty="0">
                <a:solidFill>
                  <a:schemeClr val="hlink"/>
                </a:solidFill>
                <a:latin typeface="Gill Sans Light"/>
              </a:rPr>
              <a:t>Translation Map 1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4073251D-7C80-445D-AABE-BB60C1B8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031" y="548481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hlink"/>
                </a:solidFill>
                <a:latin typeface="Gill Sans Light"/>
              </a:rPr>
              <a:t>Translation Map 2</a:t>
            </a: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7F19498C-7D15-48BB-81BC-D4F3E1532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4431" y="4646613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B5435B27-2874-48F9-AF2C-7A50EE3A8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2431" y="4646613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</a:endParaRP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A470A213-B77E-414F-9F64-300956AD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383" y="6030913"/>
            <a:ext cx="373189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hlink"/>
                </a:solidFill>
                <a:latin typeface="Gill Sans Light"/>
              </a:rPr>
              <a:t>Physical Address Space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257474-6602-45FB-B3D0-77247B63FCA3}"/>
              </a:ext>
            </a:extLst>
          </p:cNvPr>
          <p:cNvSpPr/>
          <p:nvPr/>
        </p:nvSpPr>
        <p:spPr bwMode="auto">
          <a:xfrm>
            <a:off x="9300651" y="2173151"/>
            <a:ext cx="1828800" cy="381181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2B5FDF-13E5-4862-AAC9-9B08E7A16BA7}"/>
              </a:ext>
            </a:extLst>
          </p:cNvPr>
          <p:cNvSpPr txBox="1"/>
          <p:nvPr/>
        </p:nvSpPr>
        <p:spPr>
          <a:xfrm>
            <a:off x="11129451" y="1955277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EE4147-C575-4498-AF74-F6205E45E7ED}"/>
              </a:ext>
            </a:extLst>
          </p:cNvPr>
          <p:cNvSpPr txBox="1"/>
          <p:nvPr/>
        </p:nvSpPr>
        <p:spPr>
          <a:xfrm>
            <a:off x="11129451" y="574758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844AFB1-BDE1-469E-AF2E-E5A9D82D4C5C}"/>
              </a:ext>
            </a:extLst>
          </p:cNvPr>
          <p:cNvGrpSpPr/>
          <p:nvPr/>
        </p:nvGrpSpPr>
        <p:grpSpPr>
          <a:xfrm>
            <a:off x="9370108" y="2409732"/>
            <a:ext cx="1689886" cy="2897687"/>
            <a:chOff x="3193159" y="1638300"/>
            <a:chExt cx="1640094" cy="2871204"/>
          </a:xfrm>
          <a:solidFill>
            <a:srgbClr val="FFFF00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2A0FD86-1857-4EA3-9311-75774358B26C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B3AE1A-5BDC-4C17-AFEF-8C266FC2F55B}"/>
                </a:ext>
              </a:extLst>
            </p:cNvPr>
            <p:cNvSpPr txBox="1"/>
            <p:nvPr/>
          </p:nvSpPr>
          <p:spPr>
            <a:xfrm>
              <a:off x="3565766" y="1638300"/>
              <a:ext cx="894880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A4F4E7-CBCF-42C6-A68A-5B63D338E8E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C2A5DF-8AEC-45B0-A098-5AB862110984}"/>
                </a:ext>
              </a:extLst>
            </p:cNvPr>
            <p:cNvSpPr txBox="1"/>
            <p:nvPr/>
          </p:nvSpPr>
          <p:spPr>
            <a:xfrm>
              <a:off x="3193159" y="2133601"/>
              <a:ext cx="1640094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141785-1E01-489D-9B17-27F2972FCFAA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3237E7-199E-45BE-91E8-3B2AD9E85211}"/>
                </a:ext>
              </a:extLst>
            </p:cNvPr>
            <p:cNvSpPr txBox="1"/>
            <p:nvPr/>
          </p:nvSpPr>
          <p:spPr>
            <a:xfrm>
              <a:off x="3565765" y="2667001"/>
              <a:ext cx="894880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5BFD567-4393-4192-A3E5-7A777DC486EA}"/>
                </a:ext>
              </a:extLst>
            </p:cNvPr>
            <p:cNvSpPr/>
            <p:nvPr/>
          </p:nvSpPr>
          <p:spPr bwMode="auto">
            <a:xfrm>
              <a:off x="3200400" y="397585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B1BCD0-3701-45A6-B01D-81C6439914B9}"/>
                </a:ext>
              </a:extLst>
            </p:cNvPr>
            <p:cNvSpPr txBox="1"/>
            <p:nvPr/>
          </p:nvSpPr>
          <p:spPr>
            <a:xfrm>
              <a:off x="3558797" y="4052058"/>
              <a:ext cx="925995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62715D5-D241-4817-9B02-BC68FEBA3C67}"/>
                </a:ext>
              </a:extLst>
            </p:cNvPr>
            <p:cNvCxnSpPr/>
            <p:nvPr/>
          </p:nvCxnSpPr>
          <p:spPr bwMode="auto">
            <a:xfrm flipV="1">
              <a:off x="4724400" y="3823458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1B0E094-A5E2-4F96-B30A-6A58BFF15B9E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0F02B9-2E26-4328-93A2-732FB4C5A0D6}"/>
              </a:ext>
            </a:extLst>
          </p:cNvPr>
          <p:cNvCxnSpPr>
            <a:cxnSpLocks/>
          </p:cNvCxnSpPr>
          <p:nvPr/>
        </p:nvCxnSpPr>
        <p:spPr>
          <a:xfrm>
            <a:off x="7615031" y="1446213"/>
            <a:ext cx="1666403" cy="7082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656D2-63F7-4BF3-A2B7-D726280F8D37}"/>
              </a:ext>
            </a:extLst>
          </p:cNvPr>
          <p:cNvCxnSpPr>
            <a:cxnSpLocks/>
          </p:cNvCxnSpPr>
          <p:nvPr/>
        </p:nvCxnSpPr>
        <p:spPr>
          <a:xfrm>
            <a:off x="7615031" y="3275013"/>
            <a:ext cx="1666403" cy="270995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C7E078-7C13-433D-97F7-0B1E18C34777}"/>
              </a:ext>
            </a:extLst>
          </p:cNvPr>
          <p:cNvSpPr txBox="1"/>
          <p:nvPr/>
        </p:nvSpPr>
        <p:spPr>
          <a:xfrm>
            <a:off x="8393595" y="1219200"/>
            <a:ext cx="355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(user process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view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of memory)</a:t>
            </a:r>
          </a:p>
        </p:txBody>
      </p:sp>
    </p:spTree>
    <p:extLst>
      <p:ext uri="{BB962C8B-B14F-4D97-AF65-F5344CB8AC3E}">
        <p14:creationId xmlns:p14="http://schemas.microsoft.com/office/powerpoint/2010/main" val="2529834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72387</TotalTime>
  <Pages>60</Pages>
  <Words>13930</Words>
  <Application>Microsoft Office PowerPoint</Application>
  <PresentationFormat>Widescreen</PresentationFormat>
  <Paragraphs>1392</Paragraphs>
  <Slides>108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2" baseType="lpstr">
      <vt:lpstr>ＭＳ Ｐゴシック</vt:lpstr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굴림</vt:lpstr>
      <vt:lpstr>Helvetica</vt:lpstr>
      <vt:lpstr>Symbol</vt:lpstr>
      <vt:lpstr>Wingdings</vt:lpstr>
      <vt:lpstr>Office</vt:lpstr>
      <vt:lpstr>CS162 Operating Systems and Systems Programming Lecture 9  Synchronization 4:  Semaphores (Con’t), Monitors and Readers/Writers  </vt:lpstr>
      <vt:lpstr>Recall: Atomic Read-Modify-Write </vt:lpstr>
      <vt:lpstr>Recall: Better Locks using test&amp;set</vt:lpstr>
      <vt:lpstr>Recall: Linux futex: Fast Userspace Mutex</vt:lpstr>
      <vt:lpstr>Recall: Lock Using Atomic Instructions and Futex</vt:lpstr>
      <vt:lpstr>Recall: Producer-Consumer with a Bounded Buffer</vt:lpstr>
      <vt:lpstr>Recall: Circular Buffer Data Structure (sequential case)</vt:lpstr>
      <vt:lpstr>Recall: Circular Buffer – first cut</vt:lpstr>
      <vt:lpstr>Circular Buffer – 2nd cut</vt:lpstr>
      <vt:lpstr>Higher-level Primitives than Locks</vt:lpstr>
      <vt:lpstr>Semaphores</vt:lpstr>
      <vt:lpstr>Semaphores Like Integers Except…</vt:lpstr>
      <vt:lpstr>Two Uses of Semaphores</vt:lpstr>
      <vt:lpstr>Revisit Bounded Buffer: Correctness constraints for solution</vt:lpstr>
      <vt:lpstr>Full Solution to Bounded Buffer (coke machine)</vt:lpstr>
      <vt:lpstr>Discussion about Solution</vt:lpstr>
      <vt:lpstr>Semaphores are good but…Monitors are better!</vt:lpstr>
      <vt:lpstr>Administrivia</vt:lpstr>
      <vt:lpstr>Condition Variables</vt:lpstr>
      <vt:lpstr> Monitor with Condition Variables</vt:lpstr>
      <vt:lpstr>Synchronized Buffer (with condition variable)</vt:lpstr>
      <vt:lpstr>Mesa vs. Hoare monitors</vt:lpstr>
      <vt:lpstr>Hoare monitors</vt:lpstr>
      <vt:lpstr>Mesa monitors</vt:lpstr>
      <vt:lpstr>Circular Buffer – 3rd cut (Monitors, pthread-like)</vt:lpstr>
      <vt:lpstr>Again: Why the while Loop?</vt:lpstr>
      <vt:lpstr>Readers/Writers Problem</vt:lpstr>
      <vt:lpstr>Basic Structure of Mesa Monitor Program </vt:lpstr>
      <vt:lpstr>Basic Readers/Writers Solution</vt:lpstr>
      <vt:lpstr>Code for a Reader</vt:lpstr>
      <vt:lpstr>Code for a Writer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Simulation of Readers/Writers Solution</vt:lpstr>
      <vt:lpstr>Questions</vt:lpstr>
      <vt:lpstr>Use of Single CV: okContinue</vt:lpstr>
      <vt:lpstr>Use of Single CV: okContinue</vt:lpstr>
      <vt:lpstr>Use of Single CV: okContinue</vt:lpstr>
      <vt:lpstr>Can we construct Monitors from Semaphores?</vt:lpstr>
      <vt:lpstr>Construction of Monitors from Semaphores (con’t)</vt:lpstr>
      <vt:lpstr>Mesa Monitor Conclusion</vt:lpstr>
      <vt:lpstr>C-Language Support for Synchronization</vt:lpstr>
      <vt:lpstr>Concurrency and Synchronization in C</vt:lpstr>
      <vt:lpstr>C++ Language Support for Synchronization</vt:lpstr>
      <vt:lpstr>C++ Language Support for Synchronization (con’t)</vt:lpstr>
      <vt:lpstr>Much better: C++ Lock Guards</vt:lpstr>
      <vt:lpstr>Python with Keyword</vt:lpstr>
      <vt:lpstr>Java synchronized Keyword</vt:lpstr>
      <vt:lpstr>Java Support for Monitors</vt:lpstr>
      <vt:lpstr>Recall: User/Kernel Threading Models</vt:lpstr>
      <vt:lpstr>Recall: Thread State in the Kernel</vt:lpstr>
      <vt:lpstr>In Pintos, Processes are Single-Threaded</vt:lpstr>
      <vt:lpstr>(Aside): Linux “Task”</vt:lpstr>
      <vt:lpstr>Multithreaded Processes (not in Pintos)</vt:lpstr>
      <vt:lpstr>Aside: Polymorphic Linked Lists in C</vt:lpstr>
      <vt:lpstr>Kernel Structure So Far (1/3)</vt:lpstr>
      <vt:lpstr>Kernel Structure So Far (2/3)</vt:lpstr>
      <vt:lpstr>Kernel Structure So Far (3/3)</vt:lpstr>
      <vt:lpstr>Recall: Scheduling</vt:lpstr>
      <vt:lpstr>Recall: Address Space</vt:lpstr>
      <vt:lpstr>Understanding “Address Space”</vt:lpstr>
      <vt:lpstr>Page Table Mapping (Rough Idea)</vt:lpstr>
      <vt:lpstr>User Process View of Memory</vt:lpstr>
      <vt:lpstr>Processor Mode (Privilege Level)</vt:lpstr>
      <vt:lpstr>Aside: x86 (32-bit) Page Table Entry</vt:lpstr>
      <vt:lpstr>User → Kernel</vt:lpstr>
      <vt:lpstr>User → Kernel</vt:lpstr>
      <vt:lpstr>Page Table Resides in Memory*</vt:lpstr>
      <vt:lpstr>Kernel Portion of Address Space</vt:lpstr>
      <vt:lpstr>1 Kernel Code, Many Kernel Stacks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882</cp:revision>
  <cp:lastPrinted>2020-09-28T19:39:44Z</cp:lastPrinted>
  <dcterms:created xsi:type="dcterms:W3CDTF">1995-08-12T11:37:26Z</dcterms:created>
  <dcterms:modified xsi:type="dcterms:W3CDTF">2022-02-16T02:28:56Z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