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1051" r:id="rId3"/>
    <p:sldId id="1135" r:id="rId4"/>
    <p:sldId id="1136" r:id="rId5"/>
    <p:sldId id="1137" r:id="rId6"/>
    <p:sldId id="1138" r:id="rId7"/>
    <p:sldId id="1206" r:id="rId8"/>
    <p:sldId id="1207" r:id="rId9"/>
    <p:sldId id="1208" r:id="rId10"/>
    <p:sldId id="1209" r:id="rId11"/>
    <p:sldId id="1210" r:id="rId12"/>
    <p:sldId id="1211" r:id="rId13"/>
    <p:sldId id="1212" r:id="rId14"/>
    <p:sldId id="1213" r:id="rId15"/>
    <p:sldId id="1214" r:id="rId16"/>
    <p:sldId id="1215" r:id="rId17"/>
    <p:sldId id="1216" r:id="rId18"/>
    <p:sldId id="1217" r:id="rId19"/>
    <p:sldId id="1218" r:id="rId20"/>
    <p:sldId id="1219" r:id="rId21"/>
    <p:sldId id="1230" r:id="rId22"/>
    <p:sldId id="1220" r:id="rId23"/>
    <p:sldId id="1186" r:id="rId24"/>
    <p:sldId id="1177" r:id="rId25"/>
    <p:sldId id="1178" r:id="rId26"/>
    <p:sldId id="1179" r:id="rId27"/>
    <p:sldId id="1180" r:id="rId28"/>
    <p:sldId id="1181" r:id="rId29"/>
    <p:sldId id="1182" r:id="rId30"/>
    <p:sldId id="1183" r:id="rId31"/>
    <p:sldId id="1187" r:id="rId32"/>
    <p:sldId id="1188" r:id="rId33"/>
    <p:sldId id="1221" r:id="rId34"/>
    <p:sldId id="1184" r:id="rId35"/>
    <p:sldId id="1185" r:id="rId36"/>
    <p:sldId id="1190" r:id="rId37"/>
    <p:sldId id="1076" r:id="rId38"/>
    <p:sldId id="1222" r:id="rId39"/>
    <p:sldId id="1079" r:id="rId40"/>
    <p:sldId id="1080" r:id="rId41"/>
    <p:sldId id="1081" r:id="rId42"/>
    <p:sldId id="1082" r:id="rId43"/>
    <p:sldId id="1083" r:id="rId44"/>
    <p:sldId id="1084" r:id="rId45"/>
    <p:sldId id="1085" r:id="rId46"/>
    <p:sldId id="1086" r:id="rId47"/>
    <p:sldId id="1087" r:id="rId48"/>
    <p:sldId id="1088" r:id="rId49"/>
    <p:sldId id="1089" r:id="rId50"/>
    <p:sldId id="1090" r:id="rId51"/>
    <p:sldId id="1091" r:id="rId52"/>
    <p:sldId id="1092" r:id="rId53"/>
    <p:sldId id="1174" r:id="rId54"/>
    <p:sldId id="1093" r:id="rId55"/>
    <p:sldId id="1094" r:id="rId56"/>
    <p:sldId id="1223" r:id="rId57"/>
    <p:sldId id="1095" r:id="rId58"/>
    <p:sldId id="1096" r:id="rId59"/>
    <p:sldId id="1097" r:id="rId60"/>
    <p:sldId id="1140" r:id="rId61"/>
    <p:sldId id="1141" r:id="rId62"/>
    <p:sldId id="1142" r:id="rId63"/>
    <p:sldId id="1143" r:id="rId64"/>
    <p:sldId id="1144" r:id="rId65"/>
    <p:sldId id="1145" r:id="rId66"/>
    <p:sldId id="1146" r:id="rId67"/>
    <p:sldId id="1147" r:id="rId68"/>
    <p:sldId id="1159" r:id="rId69"/>
    <p:sldId id="1160" r:id="rId70"/>
    <p:sldId id="1161" r:id="rId71"/>
    <p:sldId id="1162" r:id="rId72"/>
    <p:sldId id="1163" r:id="rId73"/>
    <p:sldId id="1164" r:id="rId74"/>
    <p:sldId id="1175" r:id="rId7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6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24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4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24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6" tIns="46981" rIns="95636" bIns="46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754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5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373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398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X could be (13, 5, 3)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73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465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69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232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672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374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296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You’re sitting in class, hot day, milk does a body good. Go home, no milk, so go to store</a:t>
            </a:r>
          </a:p>
          <a:p>
            <a:r>
              <a:rPr lang="en-US" altLang="en-US" smtClean="0"/>
              <a:t>Roommate leaves class late because prof is more long-winded than I am. Has same idea, but result is too much milk!</a:t>
            </a:r>
          </a:p>
          <a:p>
            <a:r>
              <a:rPr lang="en-US" altLang="en-US" smtClean="0"/>
              <a:t>Problem: two cooperating threads, not cooperating properly</a:t>
            </a:r>
          </a:p>
        </p:txBody>
      </p:sp>
    </p:spTree>
    <p:extLst>
      <p:ext uri="{BB962C8B-B14F-4D97-AF65-F5344CB8AC3E}">
        <p14:creationId xmlns:p14="http://schemas.microsoft.com/office/powerpoint/2010/main" val="584378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7077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9445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623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600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484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3327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2592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656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96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328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5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0612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7575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310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508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564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3562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3471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351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6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374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6547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9657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09559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63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ea"/>
                <a:cs typeface="+mn-cs"/>
              </a:rPr>
              <a:t>See https://</a:t>
            </a:r>
            <a:r>
              <a:rPr lang="en-US" dirty="0" err="1">
                <a:ea typeface="+mn-ea"/>
                <a:cs typeface="+mn-cs"/>
              </a:rPr>
              <a:t>web.stanford.edu</a:t>
            </a:r>
            <a:r>
              <a:rPr lang="en-US" dirty="0">
                <a:ea typeface="+mn-ea"/>
                <a:cs typeface="+mn-cs"/>
              </a:rPr>
              <a:t>/class/cs140/projects/pintos/pintos_6.html</a:t>
            </a:r>
          </a:p>
          <a:p>
            <a:endParaRPr lang="en-US" dirty="0">
              <a:ea typeface="+mn-ea"/>
              <a:cs typeface="+mn-cs"/>
            </a:endParaRPr>
          </a:p>
          <a:p>
            <a:r>
              <a:rPr lang="en-US" dirty="0">
                <a:ea typeface="+mn-ea"/>
                <a:cs typeface="+mn-cs"/>
              </a:rPr>
              <a:t>Always set to </a:t>
            </a:r>
            <a:r>
              <a:rPr lang="en-US" dirty="0" smtClean="0"/>
              <a:t>THREAD_MAGIC</a:t>
            </a:r>
            <a:r>
              <a:rPr lang="en-US" dirty="0">
                <a:ea typeface="+mn-ea"/>
                <a:cs typeface="+mn-cs"/>
              </a:rPr>
              <a:t>, which is just an arbitrary number defined in </a:t>
            </a:r>
            <a:r>
              <a:rPr lang="en-US" dirty="0" smtClean="0"/>
              <a:t>threads/</a:t>
            </a:r>
            <a:r>
              <a:rPr lang="en-US" dirty="0" err="1" smtClean="0"/>
              <a:t>thread.c</a:t>
            </a:r>
            <a:r>
              <a:rPr lang="en-US" dirty="0">
                <a:ea typeface="+mn-ea"/>
                <a:cs typeface="+mn-cs"/>
              </a:rPr>
              <a:t>, and used to detect stack overflow. </a:t>
            </a:r>
            <a:r>
              <a:rPr lang="en-US" dirty="0" err="1" smtClean="0"/>
              <a:t>thread_current</a:t>
            </a:r>
            <a:r>
              <a:rPr lang="en-US" dirty="0" smtClean="0"/>
              <a:t>()</a:t>
            </a:r>
            <a:r>
              <a:rPr lang="en-US" dirty="0">
                <a:ea typeface="+mn-ea"/>
                <a:cs typeface="+mn-cs"/>
              </a:rPr>
              <a:t> checks that the </a:t>
            </a:r>
            <a:r>
              <a:rPr lang="en-US" dirty="0" smtClean="0"/>
              <a:t>magic</a:t>
            </a:r>
            <a:r>
              <a:rPr lang="en-US" dirty="0">
                <a:ea typeface="+mn-ea"/>
                <a:cs typeface="+mn-cs"/>
              </a:rPr>
              <a:t> member of the running thread's </a:t>
            </a:r>
            <a:r>
              <a:rPr lang="en-US" dirty="0" err="1" smtClean="0"/>
              <a:t>struct</a:t>
            </a:r>
            <a:r>
              <a:rPr lang="en-US" dirty="0" smtClean="0"/>
              <a:t> thread</a:t>
            </a:r>
            <a:r>
              <a:rPr lang="en-US" dirty="0">
                <a:ea typeface="+mn-ea"/>
                <a:cs typeface="+mn-cs"/>
              </a:rPr>
              <a:t> is set to </a:t>
            </a:r>
            <a:r>
              <a:rPr lang="en-US" dirty="0" smtClean="0"/>
              <a:t>THREAD_MAGIC</a:t>
            </a:r>
            <a:r>
              <a:rPr lang="en-US" dirty="0">
                <a:ea typeface="+mn-ea"/>
                <a:cs typeface="+mn-cs"/>
              </a:rPr>
              <a:t>. Stack overflow tends to change this value, triggering the assertion. For greatest benefit, as you add members to </a:t>
            </a:r>
            <a:r>
              <a:rPr lang="en-US" dirty="0" err="1" smtClean="0"/>
              <a:t>struct</a:t>
            </a:r>
            <a:r>
              <a:rPr lang="en-US" dirty="0" smtClean="0"/>
              <a:t> thread</a:t>
            </a:r>
            <a:r>
              <a:rPr lang="en-US" dirty="0">
                <a:ea typeface="+mn-ea"/>
                <a:cs typeface="+mn-cs"/>
              </a:rPr>
              <a:t>, leave </a:t>
            </a:r>
            <a:r>
              <a:rPr lang="en-US" dirty="0" smtClean="0"/>
              <a:t>magic</a:t>
            </a:r>
            <a:r>
              <a:rPr lang="en-US" dirty="0">
                <a:ea typeface="+mn-ea"/>
                <a:cs typeface="+mn-cs"/>
              </a:rPr>
              <a:t> at the end. (see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61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5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7.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2/8/22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7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200" dirty="0" smtClean="0"/>
              <a:t>Synchronization 2: Concurrency (</a:t>
            </a:r>
            <a:r>
              <a:rPr lang="en-US" sz="3200" dirty="0" err="1" smtClean="0"/>
              <a:t>Con’t</a:t>
            </a:r>
            <a:r>
              <a:rPr lang="en-US" sz="3200" dirty="0" smtClean="0"/>
              <a:t>),</a:t>
            </a:r>
            <a:br>
              <a:rPr lang="en-US" sz="3200" dirty="0" smtClean="0"/>
            </a:br>
            <a:r>
              <a:rPr lang="en-US" sz="3200" dirty="0" smtClean="0"/>
              <a:t>Lock Implementation, Atomic Instructions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8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→ Kernel (exceptions, </a:t>
            </a:r>
            <a:r>
              <a:rPr lang="en-US" dirty="0" err="1" smtClean="0"/>
              <a:t>syscalls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23395" y="6018874"/>
            <a:ext cx="8229600" cy="587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Mechanism to resume k-thread goes through interrupt vector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2701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21092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96" y="1709341"/>
            <a:ext cx="1178729" cy="1110059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8101188" y="838200"/>
            <a:ext cx="2033412" cy="2534822"/>
            <a:chOff x="6102441" y="1037135"/>
            <a:chExt cx="2033412" cy="2534822"/>
          </a:xfrm>
        </p:grpSpPr>
        <p:sp>
          <p:nvSpPr>
            <p:cNvPr id="139" name="Rectangle 138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44" name="Straight Arrow Connector 143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 flipV="1">
            <a:off x="69523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9523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5996798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952375" y="1117600"/>
            <a:ext cx="1577511" cy="3664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705601" y="1958975"/>
            <a:ext cx="1837441" cy="3141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Up-Down Arrow 156"/>
          <p:cNvSpPr/>
          <p:nvPr/>
        </p:nvSpPr>
        <p:spPr bwMode="auto">
          <a:xfrm>
            <a:off x="47083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8" name="Up-Down Arrow 157"/>
          <p:cNvSpPr/>
          <p:nvPr/>
        </p:nvSpPr>
        <p:spPr bwMode="auto">
          <a:xfrm>
            <a:off x="64827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1219200" y="1892655"/>
            <a:ext cx="926857" cy="1945700"/>
            <a:chOff x="-89875" y="2045056"/>
            <a:chExt cx="926857" cy="1945700"/>
          </a:xfrm>
        </p:grpSpPr>
        <p:sp>
          <p:nvSpPr>
            <p:cNvPr id="160" name="TextBox 159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62" name="Down Arrow 161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3" name="Down Arrow 162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13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→ User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02348" y="5954693"/>
            <a:ext cx="8229600" cy="587375"/>
          </a:xfrm>
        </p:spPr>
        <p:txBody>
          <a:bodyPr>
            <a:normAutofit/>
          </a:bodyPr>
          <a:lstStyle/>
          <a:p>
            <a:r>
              <a:rPr lang="en-US" dirty="0" smtClean="0"/>
              <a:t>Interrupt return (</a:t>
            </a:r>
            <a:r>
              <a:rPr lang="en-US" dirty="0" err="1" smtClean="0"/>
              <a:t>iret</a:t>
            </a:r>
            <a:r>
              <a:rPr lang="en-US" dirty="0" smtClean="0"/>
              <a:t>) restores user stack, IP, and PL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3504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0093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39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8714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009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4902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19410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488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0964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7079446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995127" y="1819747"/>
            <a:ext cx="1895037" cy="3490726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22701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2487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064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7127068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417635" y="5428574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340952" y="1701745"/>
            <a:ext cx="974248" cy="1090597"/>
            <a:chOff x="6691805" y="1037134"/>
            <a:chExt cx="1724459" cy="2611993"/>
          </a:xfrm>
        </p:grpSpPr>
        <p:sp>
          <p:nvSpPr>
            <p:cNvPr id="91" name="Rectangle 90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8215806" y="880349"/>
            <a:ext cx="1722463" cy="2544266"/>
            <a:chOff x="6691805" y="1037135"/>
            <a:chExt cx="1722463" cy="2544266"/>
          </a:xfrm>
        </p:grpSpPr>
        <p:sp>
          <p:nvSpPr>
            <p:cNvPr id="104" name="Rectangle 10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/>
          <p:cNvCxnSpPr/>
          <p:nvPr/>
        </p:nvCxnSpPr>
        <p:spPr>
          <a:xfrm flipV="1">
            <a:off x="6952375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952375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5979967" y="1172632"/>
            <a:ext cx="428625" cy="717818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0" name="Up-Down Arrow 119"/>
          <p:cNvSpPr/>
          <p:nvPr/>
        </p:nvSpPr>
        <p:spPr bwMode="auto">
          <a:xfrm>
            <a:off x="47083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1" name="Up-Down Arrow 120"/>
          <p:cNvSpPr/>
          <p:nvPr/>
        </p:nvSpPr>
        <p:spPr bwMode="auto">
          <a:xfrm>
            <a:off x="64827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1219200" y="1888270"/>
            <a:ext cx="926857" cy="1945700"/>
            <a:chOff x="-89875" y="2045056"/>
            <a:chExt cx="926857" cy="1945700"/>
          </a:xfrm>
        </p:grpSpPr>
        <p:sp>
          <p:nvSpPr>
            <p:cNvPr id="123" name="TextBox 12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25" name="Down Arrow 124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26" name="Down Arrow 125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18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78766" y="1808661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76" y="17413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5549" y="382070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255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8766" y="2436379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5903" y="4148487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78766" y="2636404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1424" y="1126035"/>
            <a:ext cx="3222771" cy="2579848"/>
            <a:chOff x="553658" y="1470304"/>
            <a:chExt cx="3222771" cy="257984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1412" y="2334341"/>
              <a:ext cx="902020" cy="580066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5774" y="1470304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intrNN_stub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()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432" y="2334341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0x20 (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3432" y="2980672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0x21 (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53658" y="2980672"/>
              <a:ext cx="939774" cy="13376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3545" y="190091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***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7947" y="368082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***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61396" y="1808660"/>
            <a:ext cx="3011204" cy="21236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560288" y="1831005"/>
            <a:ext cx="801109" cy="62399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41165" y="1066801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1" y="2384014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5493" y="414848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4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→ Kernel via interrupt vector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02348" y="5954693"/>
            <a:ext cx="8229600" cy="7744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Interrupt transfers control through the Interrupt Vector  (IDT in x86)</a:t>
            </a:r>
          </a:p>
          <a:p>
            <a:r>
              <a:rPr lang="en-US" dirty="0" err="1" smtClean="0"/>
              <a:t>iret</a:t>
            </a:r>
            <a:r>
              <a:rPr lang="en-US" dirty="0" smtClean="0"/>
              <a:t> restores user stack and priority level (PL)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3504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0093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39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8714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009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4902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19410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488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0964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7079446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22701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2487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064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7127068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7066092" y="967264"/>
            <a:ext cx="1481151" cy="907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29400" y="1172631"/>
            <a:ext cx="1741420" cy="920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123064" y="1045865"/>
            <a:ext cx="1931503" cy="2711258"/>
            <a:chOff x="6771285" y="1202651"/>
            <a:chExt cx="1931503" cy="2711258"/>
          </a:xfrm>
        </p:grpSpPr>
        <p:sp>
          <p:nvSpPr>
            <p:cNvPr id="80" name="Rectangle 79"/>
            <p:cNvSpPr/>
            <p:nvPr/>
          </p:nvSpPr>
          <p:spPr>
            <a:xfrm>
              <a:off x="6771285" y="1270000"/>
              <a:ext cx="1295359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24528" y="12026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33401" y="32820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255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4329" y="1897718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3389" y="214190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18576" y="3544577"/>
              <a:ext cx="118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ntr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vector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40952" y="1701745"/>
            <a:ext cx="974248" cy="1090597"/>
            <a:chOff x="6691805" y="1037134"/>
            <a:chExt cx="1724459" cy="2611993"/>
          </a:xfrm>
        </p:grpSpPr>
        <p:sp>
          <p:nvSpPr>
            <p:cNvPr id="63" name="Rectangle 62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Freeform 93"/>
          <p:cNvSpPr/>
          <p:nvPr/>
        </p:nvSpPr>
        <p:spPr>
          <a:xfrm>
            <a:off x="5979967" y="1172632"/>
            <a:ext cx="428625" cy="717818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6952374" y="1765244"/>
            <a:ext cx="1937788" cy="354522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417635" y="5428574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sp>
        <p:nvSpPr>
          <p:cNvPr id="97" name="Up-Down Arrow 96"/>
          <p:cNvSpPr/>
          <p:nvPr/>
        </p:nvSpPr>
        <p:spPr bwMode="auto">
          <a:xfrm>
            <a:off x="47083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8" name="Up-Down Arrow 97"/>
          <p:cNvSpPr/>
          <p:nvPr/>
        </p:nvSpPr>
        <p:spPr bwMode="auto">
          <a:xfrm>
            <a:off x="64827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219200" y="1888270"/>
            <a:ext cx="926857" cy="1945700"/>
            <a:chOff x="-89875" y="2045056"/>
            <a:chExt cx="926857" cy="1945700"/>
          </a:xfrm>
        </p:grpSpPr>
        <p:sp>
          <p:nvSpPr>
            <p:cNvPr id="100" name="TextBox 99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02" name="Down Arrow 101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3" name="Down Arrow 102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28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196" y="228600"/>
            <a:ext cx="7754005" cy="533400"/>
          </a:xfrm>
        </p:spPr>
        <p:txBody>
          <a:bodyPr/>
          <a:lstStyle/>
          <a:p>
            <a:r>
              <a:rPr lang="en-US" dirty="0" smtClean="0"/>
              <a:t>Switch to Kernel Thread for Process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2701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952375" y="1117600"/>
            <a:ext cx="1577511" cy="3664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379207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96" y="1709341"/>
            <a:ext cx="1178729" cy="1110059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8101188" y="838200"/>
            <a:ext cx="2033412" cy="2534822"/>
            <a:chOff x="6102441" y="1037135"/>
            <a:chExt cx="2033412" cy="2534822"/>
          </a:xfrm>
        </p:grpSpPr>
        <p:sp>
          <p:nvSpPr>
            <p:cNvPr id="110" name="Rectangle 109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15" name="Straight Arrow Connector 114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>
          <a:xfrm flipV="1">
            <a:off x="69523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523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6004340" y="1218553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746875" y="1989502"/>
            <a:ext cx="1796166" cy="311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Up-Down Arrow 128"/>
          <p:cNvSpPr/>
          <p:nvPr/>
        </p:nvSpPr>
        <p:spPr bwMode="auto">
          <a:xfrm>
            <a:off x="47083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0" name="Up-Down Arrow 129"/>
          <p:cNvSpPr/>
          <p:nvPr/>
        </p:nvSpPr>
        <p:spPr bwMode="auto">
          <a:xfrm>
            <a:off x="64827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219200" y="1892655"/>
            <a:ext cx="926857" cy="1945700"/>
            <a:chOff x="-89875" y="2045056"/>
            <a:chExt cx="926857" cy="1945700"/>
          </a:xfrm>
        </p:grpSpPr>
        <p:sp>
          <p:nvSpPr>
            <p:cNvPr id="132" name="TextBox 131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34" name="Down Arrow 133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5" name="Down Arrow 134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75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4201" y="2152930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911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784" y="3984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255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15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67245" y="2780648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2138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774" y="147030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intrNN_stub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()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1" y="233434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1" y="2980673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0x21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77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60895" y="2980673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7545" y="19009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1947" y="36808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2152930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495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58957" y="1365818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944518" y="1273485"/>
            <a:ext cx="828548" cy="194745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38878" y="1273485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maybe thread yield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431236" y="272828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1" y="3399076"/>
            <a:ext cx="1723491" cy="2925524"/>
            <a:chOff x="5407525" y="3300985"/>
            <a:chExt cx="1723491" cy="2925524"/>
          </a:xfrm>
        </p:grpSpPr>
        <p:sp>
          <p:nvSpPr>
            <p:cNvPr id="40" name="Rectangle 39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2138" y="34326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Pintos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intr_handlers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59925" y="4084879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0x20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261572" y="3352801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581492" y="2063992"/>
            <a:ext cx="372009" cy="1335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818435" y="418564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imer.c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73850" y="9041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8957" y="45536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4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may trigger thread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57912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hread_tick</a:t>
            </a:r>
            <a:endParaRPr lang="en-US" dirty="0" smtClean="0"/>
          </a:p>
          <a:p>
            <a:pPr lvl="1"/>
            <a:r>
              <a:rPr lang="en-US" dirty="0" smtClean="0"/>
              <a:t>Updates thread counters</a:t>
            </a:r>
          </a:p>
          <a:p>
            <a:pPr lvl="1"/>
            <a:r>
              <a:rPr lang="en-US" dirty="0" smtClean="0"/>
              <a:t>If quanta exhausted, sets yield flag</a:t>
            </a:r>
          </a:p>
          <a:p>
            <a:r>
              <a:rPr lang="en-US" dirty="0" err="1" smtClean="0"/>
              <a:t>thread_yield</a:t>
            </a:r>
            <a:endParaRPr lang="en-US" dirty="0" smtClean="0"/>
          </a:p>
          <a:p>
            <a:pPr lvl="1"/>
            <a:r>
              <a:rPr lang="en-US" dirty="0" smtClean="0"/>
              <a:t>On path to </a:t>
            </a:r>
            <a:r>
              <a:rPr lang="en-US" dirty="0" err="1" smtClean="0"/>
              <a:t>rtn</a:t>
            </a:r>
            <a:r>
              <a:rPr lang="en-US" dirty="0" smtClean="0"/>
              <a:t> from interrupt</a:t>
            </a:r>
          </a:p>
          <a:p>
            <a:pPr lvl="1"/>
            <a:r>
              <a:rPr lang="en-US" dirty="0" smtClean="0"/>
              <a:t>Sets current thread back to READY</a:t>
            </a:r>
          </a:p>
          <a:p>
            <a:pPr lvl="1"/>
            <a:r>
              <a:rPr lang="en-US" dirty="0" smtClean="0"/>
              <a:t>Pushes it back on </a:t>
            </a:r>
            <a:r>
              <a:rPr lang="en-US" dirty="0" err="1" smtClean="0"/>
              <a:t>ready_list</a:t>
            </a:r>
            <a:endParaRPr lang="en-US" dirty="0" smtClean="0"/>
          </a:p>
          <a:p>
            <a:pPr lvl="1"/>
            <a:r>
              <a:rPr lang="en-US" dirty="0" smtClean="0"/>
              <a:t>Calls schedule to select next thread to run upon </a:t>
            </a:r>
            <a:r>
              <a:rPr lang="en-US" dirty="0" err="1" smtClean="0"/>
              <a:t>iret</a:t>
            </a:r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Selects next thread to run</a:t>
            </a:r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 to change </a:t>
            </a:r>
            <a:r>
              <a:rPr lang="en-US" dirty="0" err="1" smtClean="0"/>
              <a:t>regs</a:t>
            </a:r>
            <a:r>
              <a:rPr lang="en-US" dirty="0" smtClean="0"/>
              <a:t> to point to stack for thread to resume</a:t>
            </a:r>
          </a:p>
          <a:p>
            <a:pPr lvl="1"/>
            <a:r>
              <a:rPr lang="en-US" dirty="0" smtClean="0"/>
              <a:t>Sets its status to RUNNING</a:t>
            </a:r>
          </a:p>
          <a:p>
            <a:pPr lvl="1"/>
            <a:r>
              <a:rPr lang="en-US" dirty="0" smtClean="0"/>
              <a:t>If user thread, activates the process</a:t>
            </a:r>
          </a:p>
          <a:p>
            <a:pPr lvl="1"/>
            <a:r>
              <a:rPr lang="en-US" dirty="0" smtClean="0"/>
              <a:t>Returns back to </a:t>
            </a:r>
            <a:r>
              <a:rPr lang="en-US" dirty="0" err="1" smtClean="0"/>
              <a:t>intr_handler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984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Switch (</a:t>
            </a:r>
            <a:r>
              <a:rPr lang="en-US" dirty="0" err="1" smtClean="0"/>
              <a:t>switch.S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23395" y="5943601"/>
            <a:ext cx="8229600" cy="6938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: save </a:t>
            </a:r>
            <a:r>
              <a:rPr lang="en-US" dirty="0" err="1" smtClean="0"/>
              <a:t>regs</a:t>
            </a:r>
            <a:r>
              <a:rPr lang="en-US" dirty="0" smtClean="0"/>
              <a:t> on current small stack, change SP, return from destination threads call to </a:t>
            </a:r>
            <a:r>
              <a:rPr lang="en-US" dirty="0" err="1" smtClean="0"/>
              <a:t>switch_threads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4782556" y="2043427"/>
            <a:ext cx="3760487" cy="3057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22701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79207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96" y="1709341"/>
            <a:ext cx="1178729" cy="1110059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8101188" y="838200"/>
            <a:ext cx="2033412" cy="2534822"/>
            <a:chOff x="6102441" y="1037135"/>
            <a:chExt cx="2033412" cy="2534822"/>
          </a:xfrm>
        </p:grpSpPr>
        <p:sp>
          <p:nvSpPr>
            <p:cNvPr id="103" name="Rectangle 102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08" name="Straight Arrow Connector 107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V="1">
            <a:off x="69523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9523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5996798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3" name="Up-Down Arrow 122"/>
          <p:cNvSpPr/>
          <p:nvPr/>
        </p:nvSpPr>
        <p:spPr bwMode="auto">
          <a:xfrm>
            <a:off x="47083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4" name="Up-Down Arrow 123"/>
          <p:cNvSpPr/>
          <p:nvPr/>
        </p:nvSpPr>
        <p:spPr bwMode="auto">
          <a:xfrm>
            <a:off x="64827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4572001" y="1148126"/>
            <a:ext cx="3957885" cy="3634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219200" y="1892655"/>
            <a:ext cx="926857" cy="1945700"/>
            <a:chOff x="-89875" y="2045056"/>
            <a:chExt cx="926857" cy="1945700"/>
          </a:xfrm>
        </p:grpSpPr>
        <p:sp>
          <p:nvSpPr>
            <p:cNvPr id="126" name="TextBox 125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28" name="Down Arrow 127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29" name="Down Arrow 128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74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Return from Processing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42138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248400" y="2489219"/>
            <a:ext cx="1864918" cy="107622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8905875" y="2301666"/>
            <a:ext cx="1111250" cy="311442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86801" y="4923002"/>
            <a:ext cx="1912703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thread_yield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- schedule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54914" y="5721733"/>
            <a:ext cx="1418978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schedule()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- switch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8883216" y="5416086"/>
            <a:ext cx="508000" cy="50650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114801" y="4182970"/>
            <a:ext cx="1250751" cy="11694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37545" y="5352400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Resume Some Thread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54201" y="2152930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41540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55892" y="423547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255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115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854201" y="2780648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2138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59774" y="147030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intrNN_stub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()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90801" y="233434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0801" y="2980673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2077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854201" y="2980673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37545" y="19009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81947" y="36808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76800" y="2152930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495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058957" y="1365818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31236" y="272828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58957" y="45536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858001" y="3399076"/>
            <a:ext cx="1723491" cy="2925524"/>
            <a:chOff x="5407525" y="3300985"/>
            <a:chExt cx="1723491" cy="2925524"/>
          </a:xfrm>
        </p:grpSpPr>
        <p:sp>
          <p:nvSpPr>
            <p:cNvPr id="87" name="Rectangle 86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62138" y="34326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Pintos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intr_handlers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59925" y="4169109"/>
              <a:ext cx="6864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0x20 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261572" y="3352801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818435" y="418564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imer.c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738878" y="1273485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maybe thread yield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73850" y="9041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1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4518688" y="1728803"/>
            <a:ext cx="974248" cy="1090597"/>
            <a:chOff x="6691805" y="1037134"/>
            <a:chExt cx="1724459" cy="2611993"/>
          </a:xfrm>
        </p:grpSpPr>
        <p:sp>
          <p:nvSpPr>
            <p:cNvPr id="126" name="Rectangle 125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96" y="1709341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→ </a:t>
            </a:r>
            <a:r>
              <a:rPr lang="en-US" dirty="0" smtClean="0"/>
              <a:t> Different User Thread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23395" y="5943600"/>
            <a:ext cx="8229600" cy="757384"/>
          </a:xfrm>
        </p:spPr>
        <p:txBody>
          <a:bodyPr>
            <a:normAutofit/>
          </a:bodyPr>
          <a:lstStyle/>
          <a:p>
            <a:r>
              <a:rPr lang="en-US" dirty="0" err="1"/>
              <a:t>iret</a:t>
            </a:r>
            <a:r>
              <a:rPr lang="en-US" dirty="0"/>
              <a:t> restores user stack and priority level (PL)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70" y="1745317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69523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523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534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2701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019801" y="113257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101188" y="838200"/>
            <a:ext cx="2033412" cy="2534822"/>
            <a:chOff x="6102441" y="1037135"/>
            <a:chExt cx="2033412" cy="2534822"/>
          </a:xfrm>
        </p:grpSpPr>
        <p:sp>
          <p:nvSpPr>
            <p:cNvPr id="91" name="Rectangle 90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96" name="Straight Arrow Connector 95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08" name="Straight Arrow Connector 107"/>
          <p:cNvCxnSpPr>
            <a:endCxn id="25" idx="3"/>
          </p:cNvCxnSpPr>
          <p:nvPr/>
        </p:nvCxnSpPr>
        <p:spPr>
          <a:xfrm flipH="1" flipV="1">
            <a:off x="5362508" y="4961142"/>
            <a:ext cx="2962335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5100748" y="1905000"/>
            <a:ext cx="3789414" cy="340985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7" idx="3"/>
          </p:cNvCxnSpPr>
          <p:nvPr/>
        </p:nvCxnSpPr>
        <p:spPr>
          <a:xfrm flipH="1" flipV="1">
            <a:off x="5362508" y="3357768"/>
            <a:ext cx="3167377" cy="1424543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Up-Down Arrow 138"/>
          <p:cNvSpPr/>
          <p:nvPr/>
        </p:nvSpPr>
        <p:spPr bwMode="auto">
          <a:xfrm>
            <a:off x="47083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0" name="Up-Down Arrow 139"/>
          <p:cNvSpPr/>
          <p:nvPr/>
        </p:nvSpPr>
        <p:spPr bwMode="auto">
          <a:xfrm>
            <a:off x="64827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417635" y="543295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1219200" y="1892655"/>
            <a:ext cx="926857" cy="1945700"/>
            <a:chOff x="-89875" y="2045056"/>
            <a:chExt cx="926857" cy="1945700"/>
          </a:xfrm>
        </p:grpSpPr>
        <p:sp>
          <p:nvSpPr>
            <p:cNvPr id="143" name="TextBox 14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45" name="Down Arrow 144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46" name="Down Arrow 145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69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Multithreaded Stack Example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7315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5392739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8305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1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25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dirty="0" smtClean="0"/>
              <a:t>Famous Quote WRT Scheduling: Dennis Richie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Dennis Richie,</a:t>
            </a:r>
            <a:br>
              <a:rPr lang="en-US" dirty="0" smtClean="0"/>
            </a:br>
            <a:r>
              <a:rPr lang="en-US" dirty="0" smtClean="0"/>
              <a:t>Unix V6, </a:t>
            </a:r>
            <a:r>
              <a:rPr lang="en-US" dirty="0" err="1" smtClean="0"/>
              <a:t>slp.c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/>
              <a:t>the new process paused because it was swapped out, set the stack level to the last call to </a:t>
            </a:r>
            <a:r>
              <a:rPr lang="en-US" i="1" dirty="0" err="1"/>
              <a:t>savu</a:t>
            </a:r>
            <a:r>
              <a:rPr lang="en-US" i="1" dirty="0"/>
              <a:t>(</a:t>
            </a:r>
            <a:r>
              <a:rPr lang="en-US" i="1" dirty="0" err="1"/>
              <a:t>u_ssav</a:t>
            </a:r>
            <a:r>
              <a:rPr lang="en-US" i="1" dirty="0"/>
              <a:t>). This means that the return which is executed immediately after the call to </a:t>
            </a:r>
            <a:r>
              <a:rPr lang="en-US" i="1" dirty="0" err="1"/>
              <a:t>aretu</a:t>
            </a:r>
            <a:r>
              <a:rPr lang="en-US" i="1" dirty="0"/>
              <a:t> actually returns from the last routine </a:t>
            </a:r>
            <a:r>
              <a:rPr lang="en-US" i="1" dirty="0" smtClean="0"/>
              <a:t>which did the </a:t>
            </a:r>
            <a:r>
              <a:rPr lang="en-US" i="1" dirty="0" err="1" smtClean="0"/>
              <a:t>savu</a:t>
            </a:r>
            <a:r>
              <a:rPr lang="en-US" i="1" dirty="0" smtClean="0"/>
              <a:t>.” </a:t>
            </a:r>
          </a:p>
          <a:p>
            <a:pPr marL="0" indent="0">
              <a:buNone/>
            </a:pPr>
            <a:endParaRPr lang="en-US" b="0" i="1" dirty="0" smtClean="0"/>
          </a:p>
          <a:p>
            <a:pPr marL="0" indent="0">
              <a:buNone/>
            </a:pPr>
            <a:r>
              <a:rPr lang="en-US" b="0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You are not expected to understand this.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Source: Dennis Ritchie, Unix V6 </a:t>
            </a:r>
            <a:r>
              <a:rPr lang="en-US" dirty="0" err="1" smtClean="0"/>
              <a:t>slp.c</a:t>
            </a:r>
            <a:r>
              <a:rPr lang="en-US" dirty="0" smtClean="0"/>
              <a:t> (context-switching code) as per The Unix Heritage Society(tuhs.org); gif by Eddie Koehler.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Included by Ali R. Butt in CS3204 from Virginia Tech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186" y="812362"/>
            <a:ext cx="6453014" cy="17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820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Midterm Thursday 2/17</a:t>
            </a:r>
          </a:p>
          <a:p>
            <a:pPr lvl="1"/>
            <a:r>
              <a:rPr lang="en-US" dirty="0" smtClean="0"/>
              <a:t>No class on day of midterm</a:t>
            </a:r>
          </a:p>
          <a:p>
            <a:pPr lvl="1"/>
            <a:r>
              <a:rPr lang="en-US" dirty="0" smtClean="0"/>
              <a:t>7-9PM </a:t>
            </a:r>
          </a:p>
          <a:p>
            <a:r>
              <a:rPr lang="en-US" dirty="0" smtClean="0"/>
              <a:t>Project 1 Design Document due next Friday 2/11</a:t>
            </a:r>
          </a:p>
          <a:p>
            <a:r>
              <a:rPr lang="en-US" dirty="0" smtClean="0"/>
              <a:t>Project 1 Design reviews upcoming</a:t>
            </a:r>
          </a:p>
          <a:p>
            <a:pPr lvl="1"/>
            <a:r>
              <a:rPr lang="en-US" dirty="0" smtClean="0"/>
              <a:t>High-level discussion of your approach</a:t>
            </a:r>
          </a:p>
          <a:p>
            <a:pPr lvl="2"/>
            <a:r>
              <a:rPr lang="en-US" dirty="0" smtClean="0"/>
              <a:t>What will you modify?</a:t>
            </a:r>
          </a:p>
          <a:p>
            <a:pPr lvl="2"/>
            <a:r>
              <a:rPr lang="en-US" dirty="0" smtClean="0"/>
              <a:t>What algorithm will you use?</a:t>
            </a:r>
          </a:p>
          <a:p>
            <a:pPr lvl="2"/>
            <a:r>
              <a:rPr lang="en-US" dirty="0" smtClean="0"/>
              <a:t>How will things be linked together, etc.</a:t>
            </a:r>
          </a:p>
          <a:p>
            <a:pPr lvl="2"/>
            <a:r>
              <a:rPr lang="en-US" dirty="0" smtClean="0"/>
              <a:t>Do not need final design (complete with all semicolons!)</a:t>
            </a:r>
          </a:p>
          <a:p>
            <a:pPr lvl="1"/>
            <a:r>
              <a:rPr lang="en-US" dirty="0" smtClean="0"/>
              <a:t>You will be asked about testing</a:t>
            </a:r>
          </a:p>
          <a:p>
            <a:pPr lvl="2"/>
            <a:r>
              <a:rPr lang="en-US" dirty="0" smtClean="0"/>
              <a:t>Understand testing framework</a:t>
            </a:r>
          </a:p>
          <a:p>
            <a:pPr lvl="2"/>
            <a:r>
              <a:rPr lang="en-US" dirty="0" smtClean="0"/>
              <a:t>Are there things you are doing that are not tested by tests we give you?</a:t>
            </a:r>
          </a:p>
          <a:p>
            <a:r>
              <a:rPr lang="en-US" dirty="0" smtClean="0"/>
              <a:t>Do your own work!</a:t>
            </a:r>
          </a:p>
          <a:p>
            <a:pPr lvl="1"/>
            <a:r>
              <a:rPr lang="en-US" dirty="0" smtClean="0"/>
              <a:t>Please do not try to find solutions from previous terms</a:t>
            </a:r>
          </a:p>
          <a:p>
            <a:pPr lvl="1"/>
            <a:r>
              <a:rPr lang="en-US" dirty="0" smtClean="0"/>
              <a:t>We will be on the look out for anyone doing this…today</a:t>
            </a:r>
          </a:p>
        </p:txBody>
      </p:sp>
    </p:spTree>
    <p:extLst>
      <p:ext uri="{BB962C8B-B14F-4D97-AF65-F5344CB8AC3E}">
        <p14:creationId xmlns:p14="http://schemas.microsoft.com/office/powerpoint/2010/main" val="246734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Goals for Rest of Today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Challenges and Pitfalls of Concurrency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Synchronization Operations/Critical Sections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How to build a lock?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Atomic Instructions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1"/>
            <a:ext cx="26670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3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788" y="663576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Some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Multiprocessing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2016126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2286001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20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743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3200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8763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56388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6096001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65532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6096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3962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3962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4114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7391401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7389814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7467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6288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5994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6019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4114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4267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4724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241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762000"/>
            <a:ext cx="9982199" cy="59436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 smtClean="0">
                <a:ea typeface="굴림" panose="020B0600000101010101" pitchFamily="34" charset="-127"/>
              </a:rPr>
              <a:t>proc</a:t>
            </a:r>
            <a:r>
              <a:rPr lang="en-US" altLang="ko-KR" dirty="0" smtClean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7741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5918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This technique is used for graphical programming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Complication: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99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1687"/>
            <a:ext cx="10210800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1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25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Possible </a:t>
            </a:r>
            <a:r>
              <a:rPr lang="en-US" dirty="0"/>
              <a:t>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286000" y="1066800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Problem is at the Lowest </a:t>
            </a:r>
            <a:r>
              <a:rPr lang="en-US" altLang="ko-KR" dirty="0">
                <a:ea typeface="굴림" panose="020B0600000101010101" pitchFamily="34" charset="-127"/>
              </a:rPr>
              <a:t>L</a:t>
            </a:r>
            <a:r>
              <a:rPr lang="en-US" altLang="ko-KR" dirty="0" smtClean="0">
                <a:ea typeface="굴림" panose="020B0600000101010101" pitchFamily="34" charset="-127"/>
              </a:rPr>
              <a:t>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84214"/>
            <a:ext cx="10209212" cy="60229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sz="2800" dirty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 A writes 0001, B writes 0010 → scheduling order ABABABBA yields 3!</a:t>
            </a:r>
          </a:p>
        </p:txBody>
      </p:sp>
    </p:spTree>
    <p:extLst>
      <p:ext uri="{BB962C8B-B14F-4D97-AF65-F5344CB8AC3E}">
        <p14:creationId xmlns:p14="http://schemas.microsoft.com/office/powerpoint/2010/main" val="2196172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51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20970"/>
            <a:ext cx="10895012" cy="59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 smtClean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It is </a:t>
            </a:r>
            <a:r>
              <a:rPr lang="en-US" altLang="ko-KR" i="1" dirty="0" smtClean="0">
                <a:ea typeface="굴림" panose="020B0600000101010101" pitchFamily="34" charset="-127"/>
              </a:rPr>
              <a:t>indivisible: </a:t>
            </a:r>
            <a:r>
              <a:rPr lang="en-US" altLang="ko-KR" dirty="0" smtClean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Consequently – weird example that produces “3” on previous slide can’t happen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100000"/>
              </a:lnSpc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056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1976" y="750888"/>
            <a:ext cx="8683625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  <a:endParaRPr lang="en-US" altLang="ko-KR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dirty="0" smtClean="0">
                <a:ea typeface="굴림" panose="020B0600000101010101" pitchFamily="34" charset="-127"/>
              </a:rPr>
              <a:t> atomic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What if both threads have their own CPU running at same speed?  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330447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077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100" y="815975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r1=0	load	 r1, 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		r1=0	load r1, 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]=1	store r1, 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5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		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]=-1	store r1, M[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says “</a:t>
            </a:r>
            <a:r>
              <a:rPr lang="en-US" altLang="ko-KR" dirty="0" err="1" smtClean="0">
                <a:ea typeface="굴림" panose="020B0600000101010101" pitchFamily="34" charset="-127"/>
              </a:rPr>
              <a:t>hmph</a:t>
            </a:r>
            <a:r>
              <a:rPr lang="en-US" altLang="ko-KR" dirty="0" smtClean="0">
                <a:ea typeface="굴림" panose="020B0600000101010101" pitchFamily="34" charset="-127"/>
              </a:rPr>
              <a:t>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Could this happen on a uniprocessor?  With </a:t>
            </a:r>
            <a:r>
              <a:rPr lang="en-US" altLang="ko-KR" dirty="0" err="1" smtClean="0">
                <a:ea typeface="굴림" panose="020B0600000101010101" pitchFamily="34" charset="-127"/>
              </a:rPr>
              <a:t>Hyperthreads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Yes!  Unlikely, but if you are depending on it not happening, it will and your system will break…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88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714375"/>
            <a:ext cx="9423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 smtClean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For now, only loads and stores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pPr lvl="1">
              <a:lnSpc>
                <a:spcPct val="100000"/>
              </a:lnSpc>
            </a:pP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 smtClean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thread </a:t>
            </a:r>
            <a:r>
              <a:rPr lang="en-US" altLang="ko-KR" i="1" dirty="0" smtClean="0">
                <a:ea typeface="굴림" panose="020B0600000101010101" pitchFamily="34" charset="-127"/>
              </a:rPr>
              <a:t>excludes</a:t>
            </a:r>
            <a:r>
              <a:rPr lang="en-US" altLang="ko-KR" dirty="0" smtClean="0">
                <a:ea typeface="굴림" panose="020B0600000101010101" pitchFamily="34" charset="-127"/>
              </a:rPr>
              <a:t> the other while doing its task</a:t>
            </a:r>
          </a:p>
          <a:p>
            <a:pPr lvl="1">
              <a:lnSpc>
                <a:spcPct val="100000"/>
              </a:lnSpc>
            </a:pP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 smtClean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379132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14300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Lock()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before entering critical section and </a:t>
            </a:r>
            <a:r>
              <a:rPr lang="en-US" altLang="ko-KR" dirty="0" smtClean="0">
                <a:ea typeface="굴림" panose="020B0600000101010101" pitchFamily="34" charset="-127"/>
              </a:rPr>
              <a:t>before accessing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shared </a:t>
            </a:r>
            <a:r>
              <a:rPr lang="en-US" altLang="ko-KR" dirty="0">
                <a:ea typeface="굴림" panose="020B0600000101010101" pitchFamily="34" charset="-127"/>
              </a:rPr>
              <a:t>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Unlock()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r>
              <a:rPr lang="en-US" dirty="0" smtClean="0"/>
              <a:t>Locks need to be allocated and initialized: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tructure Lock 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	or	</a:t>
            </a:r>
            <a:r>
              <a:rPr lang="en-US" dirty="0" err="1" smtClean="0">
                <a:latin typeface="Consolas" panose="020B0609020204030204" pitchFamily="49" charset="0"/>
              </a:rPr>
              <a:t>pthread_mutex_t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lock_init</a:t>
            </a:r>
            <a:r>
              <a:rPr lang="en-US" dirty="0" smtClean="0">
                <a:latin typeface="Consolas" panose="020B0609020204030204" pitchFamily="49" charset="0"/>
              </a:rPr>
              <a:t>(&amp;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)  	or 	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 = PTHREAD_MUTEX_INITIALIZER;</a:t>
            </a:r>
          </a:p>
          <a:p>
            <a:r>
              <a:rPr lang="en-US" dirty="0" smtClean="0"/>
              <a:t>Locks </a:t>
            </a:r>
            <a:r>
              <a:rPr lang="en-US" dirty="0"/>
              <a:t>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mylock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mylock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</a:t>
            </a:r>
            <a:r>
              <a:rPr lang="en-US" dirty="0" smtClean="0"/>
              <a:t>lock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372600" y="762000"/>
            <a:ext cx="853735" cy="960452"/>
            <a:chOff x="10119065" y="3459148"/>
            <a:chExt cx="853735" cy="960452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auto">
            <a:xfrm>
              <a:off x="10119065" y="3459148"/>
              <a:ext cx="853735" cy="9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0194395" y="3682586"/>
              <a:ext cx="778405" cy="737014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0599739" y="4094447"/>
              <a:ext cx="170388" cy="228441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0119065" y="3459148"/>
              <a:ext cx="563178" cy="463551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0382718" y="3500834"/>
              <a:ext cx="145278" cy="48356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0861599" y="3961051"/>
              <a:ext cx="60981" cy="18342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0339673" y="4174485"/>
              <a:ext cx="89678" cy="121724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449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C</a:t>
            </a:r>
            <a:endParaRPr lang="en-US" dirty="0">
              <a:latin typeface="Gill Sans Light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1087100" cy="6019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{</a:t>
            </a:r>
          </a:p>
          <a:p>
            <a:pPr indent="0">
              <a:lnSpc>
                <a:spcPct val="95000"/>
              </a:lnSpc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Wait if someone else in critical section!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  <a:endParaRPr lang="en-US" altLang="ko-KR" sz="2000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  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Release someone into critical section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spcBef>
                <a:spcPts val="2400"/>
              </a:spcBef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use SAME lock (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dirty="0" smtClean="0">
                <a:ea typeface="굴림" panose="020B0600000101010101" pitchFamily="34" charset="-127"/>
              </a:rPr>
              <a:t>) with all of the methods (Withdraw, etc…)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Shared with all threads!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0696" y="427108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A</a:t>
            </a:r>
            <a:endParaRPr lang="en-US" dirty="0">
              <a:latin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B</a:t>
            </a:r>
            <a:endParaRPr lang="en-US" dirty="0">
              <a:latin typeface="Gill Sans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711" y="4781836"/>
            <a:ext cx="1610283" cy="918975"/>
            <a:chOff x="3574680" y="5127826"/>
            <a:chExt cx="1610283" cy="873831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5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A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04190" y="313510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48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A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4077" y="320627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58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C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002" y="266700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43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B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105711" y="483821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81400" y="4959474"/>
            <a:ext cx="1184940" cy="846871"/>
            <a:chOff x="3885272" y="5275783"/>
            <a:chExt cx="1184940" cy="758057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30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B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597762"/>
            <a:ext cx="6288206" cy="764438"/>
            <a:chOff x="1366611" y="1717140"/>
            <a:chExt cx="628820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549417" cy="741922"/>
              <a:chOff x="5562600" y="2971800"/>
              <a:chExt cx="254941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15344" y="3156401"/>
                <a:ext cx="1896673" cy="56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  <a:endParaRPr lang="en-US" sz="2000" b="0" dirty="0">
                  <a:solidFill>
                    <a:srgbClr val="FF0000"/>
                  </a:solidFill>
                  <a:latin typeface="Gill Sans Light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64680" y="3923459"/>
            <a:ext cx="4931520" cy="997927"/>
            <a:chOff x="3221880" y="4224379"/>
            <a:chExt cx="4931520" cy="99792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314636" y="4541647"/>
              <a:ext cx="1986479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931520" cy="997927"/>
              <a:chOff x="3221880" y="4224379"/>
              <a:chExt cx="4931520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acquire(&amp;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294602" y="457843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release(&amp;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30706" y="4549075"/>
                <a:ext cx="2822694" cy="400110"/>
                <a:chOff x="5935053" y="3218652"/>
                <a:chExt cx="2822694" cy="520144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935053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16053" y="3218652"/>
                  <a:ext cx="2441694" cy="520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FF0000"/>
                      </a:solidFill>
                      <a:latin typeface="Consolas" panose="020B0609020204030204" pitchFamily="49" charset="0"/>
                    </a:rPr>
                    <a:t>Critical Section</a:t>
                  </a:r>
                  <a:endParaRPr lang="en-US" sz="2000" b="0" dirty="0">
                    <a:solidFill>
                      <a:srgbClr val="FF0000"/>
                    </a:solidFill>
                    <a:latin typeface="Consolas" panose="020B0609020204030204" pitchFamily="49" charset="0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7896591" y="372736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 Light"/>
              </a:rPr>
              <a:t>Threads serialized by lock</a:t>
            </a:r>
            <a:br>
              <a:rPr lang="en-US" sz="2400" b="0" dirty="0" smtClean="0">
                <a:latin typeface="Gill Sans Light"/>
              </a:rPr>
            </a:br>
            <a:r>
              <a:rPr lang="en-US" sz="2400" b="0" dirty="0" smtClean="0">
                <a:latin typeface="Gill Sans Light"/>
              </a:rPr>
              <a:t>through critical section.</a:t>
            </a:r>
          </a:p>
          <a:p>
            <a:r>
              <a:rPr lang="en-US" sz="2400" b="0" dirty="0" smtClean="0">
                <a:latin typeface="Gill Sans Light"/>
              </a:rPr>
              <a:t>Only one thread at a time</a:t>
            </a:r>
            <a:endParaRPr lang="en-US" sz="24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12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56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4" y="2057400"/>
            <a:ext cx="3989387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2" y="688976"/>
            <a:ext cx="9628188" cy="61325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Threaded programs must work for all </a:t>
            </a:r>
            <a:r>
              <a:rPr lang="en-US" altLang="ko-KR" dirty="0" err="1" smtClean="0">
                <a:ea typeface="굴림" panose="020B0600000101010101" pitchFamily="34" charset="-127"/>
              </a:rPr>
              <a:t>interleavings</a:t>
            </a:r>
            <a:r>
              <a:rPr lang="en-US" altLang="ko-KR" dirty="0" smtClean="0">
                <a:ea typeface="굴림" panose="020B0600000101010101" pitchFamily="34" charset="-127"/>
              </a:rPr>
              <a:t>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Really hard to debug unless carefully designed!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Therac-25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Machine for radiation therapy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control of electron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accelerator and electron beam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/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Xray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production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Software control of dosage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Software errors caused the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death of several patients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series of race conditions on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shared variables and poor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software design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“They determined that data entry speed during editing was the key factor in producing the error condition: If the prescription data was edited at a fast pace, the overdose occurred.”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Correctness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8847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3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Motivating Example: “Too Much </a:t>
            </a:r>
            <a:r>
              <a:rPr lang="en-US" altLang="ko-KR" dirty="0">
                <a:ea typeface="굴림" panose="020B0600000101010101" pitchFamily="34" charset="-127"/>
              </a:rPr>
              <a:t>M</a:t>
            </a:r>
            <a:r>
              <a:rPr lang="en-US" altLang="ko-KR" dirty="0" smtClean="0">
                <a:ea typeface="굴림" panose="020B0600000101010101" pitchFamily="34" charset="-127"/>
              </a:rPr>
              <a:t>ilk”</a:t>
            </a:r>
          </a:p>
        </p:txBody>
      </p:sp>
      <p:sp>
        <p:nvSpPr>
          <p:cNvPr id="42297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7315200" cy="52578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Great thing about OS’s – analogy between problems in OS and problems in real life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Help you understand real life problems better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But, computers are much stupider than people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Example: People need to coordinate: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422984" name="Group 72"/>
          <p:cNvGrpSpPr>
            <a:grpSpLocks/>
          </p:cNvGrpSpPr>
          <p:nvPr/>
        </p:nvGrpSpPr>
        <p:grpSpPr bwMode="auto">
          <a:xfrm>
            <a:off x="1828800" y="5530851"/>
            <a:ext cx="8610600" cy="365125"/>
            <a:chOff x="192" y="3484"/>
            <a:chExt cx="5424" cy="230"/>
          </a:xfrm>
        </p:grpSpPr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9" name="Rectangle 26"/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422983" name="Group 71"/>
          <p:cNvGrpSpPr>
            <a:grpSpLocks/>
          </p:cNvGrpSpPr>
          <p:nvPr/>
        </p:nvGrpSpPr>
        <p:grpSpPr bwMode="auto">
          <a:xfrm>
            <a:off x="1828800" y="5165726"/>
            <a:ext cx="8610600" cy="365125"/>
            <a:chOff x="192" y="3254"/>
            <a:chExt cx="5424" cy="230"/>
          </a:xfrm>
        </p:grpSpPr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5" name="Rectangle 24"/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6" name="Rectangle 23"/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422982" name="Group 70"/>
          <p:cNvGrpSpPr>
            <a:grpSpLocks/>
          </p:cNvGrpSpPr>
          <p:nvPr/>
        </p:nvGrpSpPr>
        <p:grpSpPr bwMode="auto">
          <a:xfrm>
            <a:off x="1828800" y="4800601"/>
            <a:ext cx="8610600" cy="365125"/>
            <a:chOff x="192" y="3024"/>
            <a:chExt cx="5424" cy="230"/>
          </a:xfrm>
        </p:grpSpPr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42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3" name="Rectangle 20"/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1828800" y="4435476"/>
            <a:ext cx="8610600" cy="365125"/>
            <a:chOff x="192" y="2794"/>
            <a:chExt cx="5424" cy="230"/>
          </a:xfrm>
        </p:grpSpPr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422986" name="Group 74"/>
          <p:cNvGrpSpPr>
            <a:grpSpLocks/>
          </p:cNvGrpSpPr>
          <p:nvPr/>
        </p:nvGrpSpPr>
        <p:grpSpPr bwMode="auto">
          <a:xfrm>
            <a:off x="1828800" y="3705226"/>
            <a:ext cx="8610600" cy="365125"/>
            <a:chOff x="192" y="2334"/>
            <a:chExt cx="5424" cy="230"/>
          </a:xfrm>
        </p:grpSpPr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7" name="Rectangle 11"/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22985" name="Group 73"/>
          <p:cNvGrpSpPr>
            <a:grpSpLocks/>
          </p:cNvGrpSpPr>
          <p:nvPr/>
        </p:nvGrpSpPr>
        <p:grpSpPr bwMode="auto">
          <a:xfrm>
            <a:off x="1828800" y="3340101"/>
            <a:ext cx="8610600" cy="365125"/>
            <a:chOff x="192" y="2104"/>
            <a:chExt cx="5424" cy="230"/>
          </a:xfrm>
        </p:grpSpPr>
        <p:sp>
          <p:nvSpPr>
            <p:cNvPr id="25632" name="Rectangle 10"/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3" name="Rectangle 9"/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34" name="Rectangle 8"/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grpSp>
        <p:nvGrpSpPr>
          <p:cNvPr id="422980" name="Group 68"/>
          <p:cNvGrpSpPr>
            <a:grpSpLocks/>
          </p:cNvGrpSpPr>
          <p:nvPr/>
        </p:nvGrpSpPr>
        <p:grpSpPr bwMode="auto">
          <a:xfrm>
            <a:off x="1828800" y="4070351"/>
            <a:ext cx="8610600" cy="365125"/>
            <a:chOff x="192" y="2564"/>
            <a:chExt cx="5424" cy="230"/>
          </a:xfrm>
        </p:grpSpPr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3264" y="256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1008" y="256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192" y="256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3:10</a:t>
              </a: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>
              <a:off x="192" y="279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2987" name="Group 75"/>
          <p:cNvGrpSpPr>
            <a:grpSpLocks/>
          </p:cNvGrpSpPr>
          <p:nvPr/>
        </p:nvGrpSpPr>
        <p:grpSpPr bwMode="auto">
          <a:xfrm>
            <a:off x="1828800" y="2974975"/>
            <a:ext cx="8610600" cy="2921000"/>
            <a:chOff x="192" y="1874"/>
            <a:chExt cx="5424" cy="18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Line 30"/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0" name="Line 34"/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36"/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37"/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Line 38"/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Line 39"/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Line 40"/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Line 41"/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25612" name="Picture 65" descr="MCj0250767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005069"/>
            <a:ext cx="1179512" cy="14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7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Solve with a lock?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102870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Recall</a:t>
            </a:r>
            <a:r>
              <a:rPr lang="en-US" altLang="ko-KR" dirty="0" smtClean="0">
                <a:ea typeface="굴림" panose="020B0600000101010101" pitchFamily="34" charset="-127"/>
              </a:rPr>
              <a:t>: Lock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Lock before entering critical section 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Unlock when leaving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Wait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example: fix the milk problem by putting a key on the refrigerator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Lock it and take key if you are going to go buy milk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Fixes too much: roommate angry if only wants OJ</a:t>
            </a:r>
          </a:p>
          <a:p>
            <a:pPr lvl="1"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endParaRPr lang="en-US" altLang="ko-KR" dirty="0" smtClea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Of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Course – We don’t know how to make a lock yet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Let’s see if we can answer this question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!</a:t>
            </a: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grpSp>
        <p:nvGrpSpPr>
          <p:cNvPr id="427019" name="Group 11"/>
          <p:cNvGrpSpPr>
            <a:grpSpLocks/>
          </p:cNvGrpSpPr>
          <p:nvPr/>
        </p:nvGrpSpPr>
        <p:grpSpPr bwMode="auto">
          <a:xfrm>
            <a:off x="3048234" y="3810000"/>
            <a:ext cx="5725879" cy="1981200"/>
            <a:chOff x="925" y="3024"/>
            <a:chExt cx="3827" cy="1264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925" y="3088"/>
              <a:ext cx="1453" cy="1200"/>
              <a:chOff x="3241" y="3040"/>
              <a:chExt cx="1453" cy="1200"/>
            </a:xfrm>
          </p:grpSpPr>
          <p:pic>
            <p:nvPicPr>
              <p:cNvPr id="27657" name="Picture 4" descr="MCHH01153_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" y="3040"/>
                <a:ext cx="82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5" descr="MCj0307832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4148">
                <a:off x="3282" y="3070"/>
                <a:ext cx="545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5" name="Picture 7" descr="MCj0239201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827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 rot="596657">
              <a:off x="3072" y="3120"/>
              <a:ext cx="1680" cy="62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#$@%@#$@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15400" y="868348"/>
            <a:ext cx="853735" cy="960452"/>
            <a:chOff x="10119065" y="3459148"/>
            <a:chExt cx="853735" cy="960452"/>
          </a:xfrm>
        </p:grpSpPr>
        <p:sp>
          <p:nvSpPr>
            <p:cNvPr id="13" name="AutoShape 8"/>
            <p:cNvSpPr>
              <a:spLocks noChangeAspect="1" noChangeArrowheads="1" noTextEdit="1"/>
            </p:cNvSpPr>
            <p:nvPr/>
          </p:nvSpPr>
          <p:spPr bwMode="auto">
            <a:xfrm>
              <a:off x="10119065" y="3459148"/>
              <a:ext cx="853735" cy="9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194395" y="3682586"/>
              <a:ext cx="778405" cy="737014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599739" y="4094447"/>
              <a:ext cx="170388" cy="228441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119065" y="3459148"/>
              <a:ext cx="563178" cy="463551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382718" y="3500834"/>
              <a:ext cx="145278" cy="48356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861599" y="3961051"/>
              <a:ext cx="60981" cy="18342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0339673" y="4174485"/>
              <a:ext cx="89678" cy="121724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368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Milk: Correctness Properties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914400"/>
            <a:ext cx="10160000" cy="5105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Need to be careful about correctness of concurrent programs, since non-deterministic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Impulse is to start coding first, then when it doesn’t work, pull hair out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Instead, think first, then code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write down behavior </a:t>
            </a:r>
            <a:r>
              <a:rPr lang="en-US" altLang="ko-KR" dirty="0" smtClean="0">
                <a:ea typeface="굴림" panose="020B0600000101010101" pitchFamily="34" charset="-127"/>
              </a:rPr>
              <a:t>first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What are the correctness properties for the “Too much milk” problem???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Never more than one person buys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Someone buys if needed</a:t>
            </a:r>
          </a:p>
          <a:p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First attempt: Restrict ourselves to use only atomic load and store operations as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426391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3CFDF3-9C4B-1041-B420-7796D64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965200"/>
            <a:ext cx="4182939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A6403-F55B-F944-A600-7FA604E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65" y="152400"/>
            <a:ext cx="8131470" cy="533400"/>
          </a:xfrm>
        </p:spPr>
        <p:txBody>
          <a:bodyPr/>
          <a:lstStyle/>
          <a:p>
            <a:r>
              <a:rPr lang="en-US" dirty="0"/>
              <a:t>Hardware context switch </a:t>
            </a:r>
            <a:r>
              <a:rPr lang="en-US" dirty="0" smtClean="0"/>
              <a:t>support in x86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E095-75A1-2C45-83DA-F4D9DB6A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46" y="965200"/>
            <a:ext cx="4182939" cy="5410200"/>
          </a:xfrm>
        </p:spPr>
        <p:txBody>
          <a:bodyPr/>
          <a:lstStyle/>
          <a:p>
            <a:r>
              <a:rPr lang="en-US" sz="2000" dirty="0" err="1"/>
              <a:t>Syscall</a:t>
            </a:r>
            <a:r>
              <a:rPr lang="en-US" sz="2000" dirty="0"/>
              <a:t>/</a:t>
            </a:r>
            <a:r>
              <a:rPr lang="en-US" sz="2000" dirty="0" err="1"/>
              <a:t>Intr</a:t>
            </a:r>
            <a:r>
              <a:rPr lang="en-US" sz="2000" dirty="0"/>
              <a:t> (U </a:t>
            </a:r>
            <a:r>
              <a:rPr lang="en-US" sz="2000" dirty="0">
                <a:sym typeface="Wingdings" pitchFamily="2" charset="2"/>
              </a:rPr>
              <a:t> K)</a:t>
            </a:r>
            <a:endParaRPr lang="en-US" sz="2000" dirty="0"/>
          </a:p>
          <a:p>
            <a:pPr lvl="1"/>
            <a:r>
              <a:rPr lang="en-US" sz="1400" dirty="0"/>
              <a:t>PL 3 </a:t>
            </a:r>
            <a:r>
              <a:rPr lang="en-US" sz="1400" dirty="0">
                <a:sym typeface="Wingdings" pitchFamily="2" charset="2"/>
              </a:rPr>
              <a:t> 0; </a:t>
            </a:r>
          </a:p>
          <a:p>
            <a:pPr lvl="1"/>
            <a:r>
              <a:rPr lang="en-US" sz="1400" dirty="0">
                <a:sym typeface="Wingdings" pitchFamily="2" charset="2"/>
              </a:rPr>
              <a:t>TSS  EFLAGS, CS:EIP; 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SS:ESP </a:t>
            </a:r>
            <a:r>
              <a:rPr lang="en-US" sz="1400" dirty="0">
                <a:sym typeface="Wingdings" pitchFamily="2" charset="2"/>
              </a:rPr>
              <a:t> k-thread stack (TSS PL 0); 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SS:ESP onto (new) k-stack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</a:t>
            </a:r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</a:t>
            </a:r>
            <a:r>
              <a:rPr lang="en-US" sz="1400" dirty="0" err="1">
                <a:sym typeface="Wingdings" pitchFamily="2" charset="2"/>
              </a:rPr>
              <a:t>cs:eip</a:t>
            </a:r>
            <a:r>
              <a:rPr lang="en-US" sz="1400" dirty="0">
                <a:sym typeface="Wingdings" pitchFamily="2" charset="2"/>
              </a:rPr>
              <a:t>, &lt;err&gt;</a:t>
            </a:r>
          </a:p>
          <a:p>
            <a:pPr lvl="1"/>
            <a:r>
              <a:rPr lang="en-US" sz="1400" dirty="0">
                <a:sym typeface="Wingdings" pitchFamily="2" charset="2"/>
              </a:rPr>
              <a:t>CS:EIP  &lt;k target handler&gt;</a:t>
            </a:r>
          </a:p>
          <a:p>
            <a:r>
              <a:rPr lang="en-US" sz="2000" dirty="0">
                <a:sym typeface="Wingdings" pitchFamily="2" charset="2"/>
              </a:rPr>
              <a:t>Then</a:t>
            </a:r>
          </a:p>
          <a:p>
            <a:pPr lvl="1"/>
            <a:r>
              <a:rPr lang="en-US" sz="1400" i="1" dirty="0">
                <a:sym typeface="Wingdings" pitchFamily="2" charset="2"/>
              </a:rPr>
              <a:t>Handler </a:t>
            </a:r>
            <a:r>
              <a:rPr lang="en-US" sz="1400" i="1" dirty="0" smtClean="0">
                <a:sym typeface="Wingdings" pitchFamily="2" charset="2"/>
              </a:rPr>
              <a:t>saves </a:t>
            </a:r>
            <a:r>
              <a:rPr lang="en-US" sz="1400" i="1" dirty="0">
                <a:sym typeface="Wingdings" pitchFamily="2" charset="2"/>
              </a:rPr>
              <a:t>other regs, </a:t>
            </a:r>
            <a:r>
              <a:rPr lang="en-US" sz="1400" i="1" dirty="0" err="1">
                <a:sym typeface="Wingdings" pitchFamily="2" charset="2"/>
              </a:rPr>
              <a:t>etc</a:t>
            </a:r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i="1" dirty="0">
                <a:sym typeface="Wingdings" pitchFamily="2" charset="2"/>
              </a:rPr>
              <a:t>Does all its works, possibly choosing other threads, changing PTBR (CR3)</a:t>
            </a:r>
          </a:p>
          <a:p>
            <a:pPr lvl="1"/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dirty="0">
                <a:sym typeface="Wingdings" pitchFamily="2" charset="2"/>
              </a:rPr>
              <a:t>kernel thread has set up user GPRs</a:t>
            </a:r>
            <a:endParaRPr lang="en-US" sz="1400" i="1" dirty="0">
              <a:sym typeface="Wingdings" pitchFamily="2" charset="2"/>
            </a:endParaRPr>
          </a:p>
          <a:p>
            <a:r>
              <a:rPr lang="en-US" sz="2000" dirty="0" err="1"/>
              <a:t>iret</a:t>
            </a:r>
            <a:r>
              <a:rPr lang="en-US" sz="2000" dirty="0"/>
              <a:t>  (K </a:t>
            </a:r>
            <a:r>
              <a:rPr lang="en-US" sz="2000" dirty="0">
                <a:sym typeface="Wingdings" pitchFamily="2" charset="2"/>
              </a:rPr>
              <a:t> U)</a:t>
            </a:r>
            <a:endParaRPr lang="en-US" sz="1400" dirty="0"/>
          </a:p>
          <a:p>
            <a:pPr lvl="1"/>
            <a:r>
              <a:rPr lang="en-US" sz="1400" dirty="0"/>
              <a:t>PL 0 </a:t>
            </a:r>
            <a:r>
              <a:rPr lang="en-US" sz="1400" dirty="0">
                <a:sym typeface="Wingdings" pitchFamily="2" charset="2"/>
              </a:rPr>
              <a:t> 3; 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CS:EIP  popped off k-stack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SS:ESP </a:t>
            </a:r>
            <a:r>
              <a:rPr lang="en-US" sz="1400" dirty="0">
                <a:sym typeface="Wingdings" pitchFamily="2" charset="2"/>
              </a:rPr>
              <a:t> </a:t>
            </a:r>
            <a:r>
              <a:rPr lang="en-US" sz="1400" dirty="0" smtClean="0">
                <a:sym typeface="Wingdings" pitchFamily="2" charset="2"/>
              </a:rPr>
              <a:t>popped off k-stack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F542-7A70-D446-ABF4-CF0AFBC33876}"/>
              </a:ext>
            </a:extLst>
          </p:cNvPr>
          <p:cNvSpPr txBox="1"/>
          <p:nvPr/>
        </p:nvSpPr>
        <p:spPr>
          <a:xfrm>
            <a:off x="2286000" y="6019800"/>
            <a:ext cx="3243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pg</a:t>
            </a:r>
            <a:r>
              <a:rPr lang="en-US" sz="1100" dirty="0"/>
              <a:t> 2,942 of 4,922 of x86 reference manual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680FF-7977-DE42-9BC2-E609BBA10B6E}"/>
              </a:ext>
            </a:extLst>
          </p:cNvPr>
          <p:cNvSpPr txBox="1"/>
          <p:nvPr/>
        </p:nvSpPr>
        <p:spPr>
          <a:xfrm>
            <a:off x="7437913" y="5891810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tss.c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 err="1">
                <a:highlight>
                  <a:srgbClr val="FFFF00"/>
                </a:highlight>
              </a:rPr>
              <a:t>intr-stubs.S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842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0363200" cy="5922964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</p:txBody>
      </p:sp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638800" y="2438400"/>
            <a:ext cx="2438400" cy="2133600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</p:spTree>
    <p:extLst>
      <p:ext uri="{BB962C8B-B14F-4D97-AF65-F5344CB8AC3E}">
        <p14:creationId xmlns:p14="http://schemas.microsoft.com/office/powerpoint/2010/main" val="2851785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46125"/>
            <a:ext cx="10160000" cy="6035675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	 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	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remove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					 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	      	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                               remove Note;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   		   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550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" y="797341"/>
            <a:ext cx="108966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5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Result? 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too much milk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but only occasionally!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can get context switched after checking milk and note but before buying milk!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 makes problem worse since fails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intermittently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Makes it really hard to debug…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work despite what the dispatcher does!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endParaRPr lang="ko-KR" altLang="en-US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Milk: Solution #1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715000" y="2438400"/>
            <a:ext cx="2362200" cy="1981200"/>
            <a:chOff x="3504" y="1584"/>
            <a:chExt cx="1056" cy="947"/>
          </a:xfrm>
        </p:grpSpPr>
        <p:pic>
          <p:nvPicPr>
            <p:cNvPr id="8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575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#1½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9906000" cy="59594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Clearly the Note is not quite blocking enough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Let’s try to fix this by placing note first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Another try at previous solution:</a:t>
            </a:r>
          </a:p>
          <a:p>
            <a:pPr>
              <a:lnSpc>
                <a:spcPct val="7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leave Note;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	remove Note;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here?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Well, with human, probably nothing bad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 computer: no one ever buys milk</a:t>
            </a:r>
          </a:p>
        </p:txBody>
      </p:sp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22272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9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199"/>
            <a:ext cx="9982200" cy="57705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about labeled notes?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Now we can leave note before checking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Algorithm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B) {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noNoteA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 buy Milk;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}	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	remove note B;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 this work?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Possible for neither thread to buy milk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Context switches at exactly the wrong times can lead each to think that the other is going to buy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Really insidious: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Extremely unlikely</a:t>
            </a:r>
            <a:r>
              <a:rPr lang="en-US" altLang="ko-KR" dirty="0" smtClean="0">
                <a:ea typeface="굴림" panose="020B0600000101010101" pitchFamily="34" charset="-127"/>
              </a:rPr>
              <a:t> this would happen, but will at worse possible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Probably something like this in UNIX</a:t>
            </a:r>
          </a:p>
        </p:txBody>
      </p:sp>
    </p:spTree>
    <p:extLst>
      <p:ext uri="{BB962C8B-B14F-4D97-AF65-F5344CB8AC3E}">
        <p14:creationId xmlns:p14="http://schemas.microsoft.com/office/powerpoint/2010/main" val="268795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#2: problem!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029200"/>
            <a:ext cx="7010400" cy="1295400"/>
          </a:xfrm>
        </p:spPr>
        <p:txBody>
          <a:bodyPr/>
          <a:lstStyle/>
          <a:p>
            <a:r>
              <a:rPr lang="en-US" altLang="ko-KR" i="1" smtClean="0">
                <a:ea typeface="굴림" panose="020B0600000101010101" pitchFamily="34" charset="-127"/>
              </a:rPr>
              <a:t>I’m</a:t>
            </a:r>
            <a:r>
              <a:rPr lang="en-US" altLang="ko-KR" smtClean="0">
                <a:ea typeface="굴림" panose="020B0600000101010101" pitchFamily="34" charset="-127"/>
              </a:rPr>
              <a:t> not getting milk, </a:t>
            </a:r>
            <a:r>
              <a:rPr lang="en-US" altLang="ko-KR" i="1" smtClean="0">
                <a:ea typeface="굴림" panose="020B0600000101010101" pitchFamily="34" charset="-127"/>
              </a:rPr>
              <a:t>You’re</a:t>
            </a:r>
            <a:r>
              <a:rPr lang="en-US" altLang="ko-KR" smtClean="0">
                <a:ea typeface="굴림" panose="020B0600000101010101" pitchFamily="34" charset="-127"/>
              </a:rPr>
              <a:t> getting milk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This kind of lockup is called “starvation!”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934200" y="1295400"/>
            <a:ext cx="2667000" cy="2819400"/>
            <a:chOff x="3504" y="1584"/>
            <a:chExt cx="1056" cy="947"/>
          </a:xfrm>
        </p:grpSpPr>
        <p:pic>
          <p:nvPicPr>
            <p:cNvPr id="32774" name="Picture 5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3209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4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 Solution #3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5300" y="668338"/>
            <a:ext cx="8686800" cy="6189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Here is a possible two-note solution: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while (note B) {\\X 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do nothing;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remove note B;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 this work?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Yes</a:t>
            </a:r>
            <a:r>
              <a:rPr lang="en-US" altLang="ko-KR" dirty="0" smtClean="0">
                <a:ea typeface="굴림" panose="020B0600000101010101" pitchFamily="34" charset="-127"/>
              </a:rPr>
              <a:t>. Both can guarantee that: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It is safe to buy, 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Other will buy, ok to quit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dirty="0" smtClean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no note B, safe for A to buy,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</a:t>
            </a:r>
            <a:r>
              <a:rPr lang="en-US" altLang="ko-KR" dirty="0" smtClean="0">
                <a:ea typeface="굴림" panose="020B0600000101010101" pitchFamily="34" charset="-127"/>
              </a:rPr>
              <a:t>therwise wait to find out what will happen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ko-KR" dirty="0" smtClean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no note A, safe for B to buy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Otherwise, A is either buying or waiting for B to quit</a:t>
            </a:r>
          </a:p>
        </p:txBody>
      </p:sp>
    </p:spTree>
    <p:extLst>
      <p:ext uri="{BB962C8B-B14F-4D97-AF65-F5344CB8AC3E}">
        <p14:creationId xmlns:p14="http://schemas.microsoft.com/office/powerpoint/2010/main" val="253103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2438400" y="1565872"/>
            <a:ext cx="2743200" cy="3391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41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2743200" cy="1447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3429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33800" y="2971800"/>
            <a:ext cx="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33800" y="297900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 bwMode="auto">
          <a:xfrm flipH="1">
            <a:off x="5181600" y="3581400"/>
            <a:ext cx="16002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6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664044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 smtClean="0"/>
              <a:t>Pintos: Kernel Crossing on </a:t>
            </a:r>
            <a:r>
              <a:rPr lang="en-US" dirty="0" err="1" smtClean="0"/>
              <a:t>Syscall</a:t>
            </a:r>
            <a:r>
              <a:rPr lang="en-US" dirty="0" smtClean="0"/>
              <a:t> or Interrupt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884140" y="1405613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826742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869279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907442" y="1074392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743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828801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869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987591" y="3766773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743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3022857" y="518014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861485" y="463938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843320" y="5477470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4267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4385513" y="3776358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2496065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3509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2553730" y="3048000"/>
            <a:ext cx="2854974" cy="1480014"/>
            <a:chOff x="1029730" y="3047999"/>
            <a:chExt cx="2854974" cy="14800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47999"/>
              <a:ext cx="799406" cy="633673"/>
              <a:chOff x="1295399" y="2947727"/>
              <a:chExt cx="799406" cy="6336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47727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00127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869279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4267201" y="4114800"/>
            <a:ext cx="799601" cy="414010"/>
            <a:chOff x="2743200" y="4114799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14799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267199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191000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828953" y="505188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5259758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48000"/>
              <a:ext cx="799406" cy="633672"/>
              <a:chOff x="1295399" y="2947728"/>
              <a:chExt cx="799406" cy="63367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4772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0012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7678825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048000"/>
              <a:ext cx="799406" cy="632051"/>
              <a:chOff x="1295399" y="2949349"/>
              <a:chExt cx="799406" cy="632051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2949349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01749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8278585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9067801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831481" y="3695975"/>
            <a:ext cx="835124" cy="1826141"/>
            <a:chOff x="5307481" y="3695974"/>
            <a:chExt cx="835124" cy="182614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79479" y="4699397"/>
              <a:ext cx="1194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060257" y="4439768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869375" y="3048000"/>
            <a:ext cx="799406" cy="624087"/>
            <a:chOff x="1295399" y="2957313"/>
            <a:chExt cx="799406" cy="62408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295731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0971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4083306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8338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23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14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8400" y="42672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52578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810000" y="3609314"/>
            <a:ext cx="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810000" y="357834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181600" y="3581400"/>
            <a:ext cx="15240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998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This Generalizes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Threads…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2B072-D74D-43AF-9C32-F12610D0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Leslie </a:t>
            </a:r>
            <a:r>
              <a:rPr lang="en-US" dirty="0" err="1"/>
              <a:t>Lamport’s</a:t>
            </a:r>
            <a:r>
              <a:rPr lang="en-US" dirty="0"/>
              <a:t> “Bakery Algorithm” (1974)</a:t>
            </a:r>
          </a:p>
          <a:p>
            <a:endParaRPr lang="en-US" dirty="0"/>
          </a:p>
          <a:p>
            <a:endParaRPr lang="en-US" sz="1600" dirty="0">
              <a:latin typeface="Consolas" panose="020B0609020204030204" pitchFamily="49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79D2F-603E-4548-8F44-B114CE17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90688"/>
            <a:ext cx="483481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35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Solution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#3 discussion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36600"/>
            <a:ext cx="102870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Our solution protects a single “Critical-Section” piece of code for each thread: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if (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noMilk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 {	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   		   buy milk;	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}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Solution #3 works, but it’s really unsatisfactory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Really complex – even for this simple an example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 to convince yourself that this really works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A’s code is different from B’s – what if lots of threads?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Code would have to be slightly different for each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While A is waiting, it is consuming CPU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0"/>
                <a:cs typeface="Gill Sans Light"/>
              </a:rPr>
              <a:t>This is called “busy-waiting”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There’s got to be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 better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way!</a:t>
            </a: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Have hardware provide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higher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-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level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primitives than atomic load &amp;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store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Build even higher-level programming abstractions on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this hardware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53192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Milk: Solution #4?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736600"/>
            <a:ext cx="10387012" cy="6197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 our target lock interface: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cquire(&amp;</a:t>
            </a:r>
            <a:r>
              <a:rPr lang="en-US" altLang="ko-KR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 smtClean="0">
                <a:ea typeface="굴림" panose="020B0600000101010101" pitchFamily="34" charset="-127"/>
              </a:rPr>
              <a:t> – wait until lock is free, then grab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elease(&amp;</a:t>
            </a:r>
            <a:r>
              <a:rPr lang="en-US" altLang="ko-KR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– Unlock, waking up anyone waiting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These must be atomic operations – if two threads are waiting for the lock and both see it’s free, only one succeeds to grab the lock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Then, our milk problem is easy: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a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cquire(&amp;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		   buy milk;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elease(&amp;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1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295400" y="4038600"/>
            <a:ext cx="9220200" cy="21336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Need to provide primitives useful at user-level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116044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Back to: How to Implement Locks?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68311"/>
            <a:ext cx="10058400" cy="57927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z="2800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Wait if locked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Should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sleep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if waiting for a long time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Atomic Load/Store: get solution like Milk #3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Pretty complex and error prone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Hardware Lock instruction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Is this a good idea?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What about putting a task to sleep?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is the interface between the hardware and scheduler?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Complexity?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Done in the Intel 432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feature makes HW more complex and slow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91600" y="1066800"/>
            <a:ext cx="853735" cy="960452"/>
            <a:chOff x="10119065" y="3459148"/>
            <a:chExt cx="853735" cy="960452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auto">
            <a:xfrm>
              <a:off x="10119065" y="3459148"/>
              <a:ext cx="853735" cy="9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0194395" y="3682586"/>
              <a:ext cx="778405" cy="737014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0599739" y="4094447"/>
              <a:ext cx="170388" cy="228441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0119065" y="3459148"/>
              <a:ext cx="563178" cy="463551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0382718" y="3500834"/>
              <a:ext cx="145278" cy="48356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0861599" y="3961051"/>
              <a:ext cx="60981" cy="18342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0339673" y="4174485"/>
              <a:ext cx="89678" cy="121724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39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7049"/>
            <a:ext cx="10058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can we build multi-instruction atomic operations?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Recall: dispatcher gets control in two ways.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Internal: Thread does something to relinquish the CPU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External: Interrupts cause dispatcher to take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 a uniprocessor, can avoid context-switching by: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Avoiding internal events (although virtual memory tricky)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Preventing external events by disabling interrupts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Consequently, naïve Implementation of locks: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 disable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{ enable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endParaRPr lang="en-US" altLang="ko-KR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 with this approach: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Can’t let user do this!</a:t>
            </a:r>
            <a:r>
              <a:rPr lang="en-US" altLang="ko-KR" dirty="0" smtClean="0">
                <a:ea typeface="굴림" panose="020B0600000101010101" pitchFamily="34" charset="-127"/>
              </a:rPr>
              <a:t> Consider following: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While(TRUE) {;}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Real-Time system—no guarantees on timing!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Critical Sections might be arbitrarily long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with I/O or other important events?	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“Reactor about to meltdown. Help?”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Naïve use of Interrupt Enable/Disable</a:t>
            </a:r>
          </a:p>
        </p:txBody>
      </p:sp>
      <p:pic>
        <p:nvPicPr>
          <p:cNvPr id="2" name="Picture 1" descr="IN FOCUS: Loud and Nuclear - Energy Source &amp; Distribut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1400"/>
            <a:ext cx="384110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1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900" dirty="0">
                <a:ea typeface="굴림" panose="020B0600000101010101" pitchFamily="34" charset="-127"/>
              </a:rPr>
              <a:t>Better Implementation of Locks by Disabling Interrupts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676401" y="1981200"/>
            <a:ext cx="4581525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value = FREE;</a:t>
            </a:r>
          </a:p>
          <a:p>
            <a:pPr algn="l"/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// Enable interrupts?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019800" y="2057400"/>
            <a:ext cx="4648200" cy="38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(anyone on wait queue)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45459" name="Group 19"/>
          <p:cNvGrpSpPr>
            <a:grpSpLocks/>
          </p:cNvGrpSpPr>
          <p:nvPr/>
        </p:nvGrpSpPr>
        <p:grpSpPr bwMode="auto">
          <a:xfrm>
            <a:off x="4419600" y="1828800"/>
            <a:ext cx="609600" cy="685800"/>
            <a:chOff x="1776" y="912"/>
            <a:chExt cx="476" cy="576"/>
          </a:xfrm>
        </p:grpSpPr>
        <p:sp>
          <p:nvSpPr>
            <p:cNvPr id="1229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305800" cy="82629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Key idea: maintain a lock variable and impose mutual exclusion only during operations on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63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  <p:bldP spid="445446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664044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Pintos: Context </a:t>
            </a:r>
            <a:r>
              <a:rPr lang="en-US" dirty="0"/>
              <a:t>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884140" y="1405613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826742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869279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907442" y="1074392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869375" y="3048000"/>
            <a:ext cx="799406" cy="624088"/>
            <a:chOff x="1295399" y="2957312"/>
            <a:chExt cx="799406" cy="6240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2957312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09712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743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828801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869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987591" y="3766773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743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3022857" y="518014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861485" y="463938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843320" y="5477470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4191000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4267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4385513" y="3776358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4191000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4420779" y="518973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2496065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3509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2553730" y="3048000"/>
            <a:ext cx="2854974" cy="1480014"/>
            <a:chOff x="1029730" y="3047999"/>
            <a:chExt cx="2854974" cy="14800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47999"/>
              <a:ext cx="799406" cy="633673"/>
              <a:chOff x="1295399" y="2947727"/>
              <a:chExt cx="799406" cy="6336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47727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00127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869279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4267201" y="4114800"/>
            <a:ext cx="799601" cy="414010"/>
            <a:chOff x="2743200" y="411480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4267201" y="1687056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828953" y="505188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5259758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48000"/>
              <a:ext cx="799406" cy="633672"/>
              <a:chOff x="1295399" y="2947728"/>
              <a:chExt cx="799406" cy="63367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4772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0012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5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8278585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9067801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831874" cy="601308"/>
              <a:chOff x="1295399" y="2980092"/>
              <a:chExt cx="831874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77938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r>
                  <a:rPr lang="en-US" sz="1100" dirty="0" smtClean="0">
                    <a:solidFill>
                      <a:schemeClr val="accent2"/>
                    </a:solidFill>
                    <a:latin typeface="Courier" pitchFamily="2" charset="0"/>
                  </a:rPr>
                  <a:t>’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 smtClean="0">
                    <a:solidFill>
                      <a:schemeClr val="accent2"/>
                    </a:solidFill>
                    <a:latin typeface="Courier" pitchFamily="2" charset="0"/>
                  </a:rPr>
                  <a:t>’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831481" y="3695975"/>
            <a:ext cx="835124" cy="1826141"/>
            <a:chOff x="5307481" y="3695974"/>
            <a:chExt cx="835124" cy="182614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79479" y="4699397"/>
              <a:ext cx="1194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060257" y="4439768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6652758" y="294610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C3333"/>
                </a:solidFill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60605" y="5484675"/>
            <a:ext cx="2616422" cy="717437"/>
            <a:chOff x="4636605" y="5484674"/>
            <a:chExt cx="2616422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616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78825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3419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048000"/>
              <a:ext cx="831874" cy="632051"/>
              <a:chOff x="1295399" y="2949349"/>
              <a:chExt cx="831874" cy="632051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294934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r>
                  <a:rPr lang="en-US" sz="1100" dirty="0" smtClean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0174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 smtClean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777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user’</a:t>
              </a:r>
            </a:p>
            <a:p>
              <a:r>
                <a:rPr lang="en-US" dirty="0"/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8234195" y="628054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switch.S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4083306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1815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New Lock Implementation: Discussion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10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Why do we need to disable interrupts at all?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Avoid interruption between checking and setting lock value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Otherwise two threads could think that they both have 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Note: unlike previous solution, the critical section (inside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Acquire()</a:t>
            </a:r>
            <a:r>
              <a:rPr lang="en-US" altLang="ko-KR" dirty="0" smtClean="0">
                <a:ea typeface="굴림" panose="020B0600000101010101" pitchFamily="34" charset="-127"/>
              </a:rPr>
              <a:t>) is very short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User of lock can take as long as they like in their own critical section: doesn’t impact global machine behavior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Critical interrupts taken in time!</a:t>
            </a:r>
          </a:p>
        </p:txBody>
      </p: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3276601" y="1676400"/>
            <a:ext cx="6475415" cy="3308350"/>
            <a:chOff x="1104" y="1056"/>
            <a:chExt cx="4079" cy="2084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04" y="1056"/>
              <a:ext cx="2886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interrupts;</a:t>
              </a:r>
              <a:b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if (value == BUSY)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Go to sleep();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// Enable interrupts?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value = BUSY;</a:t>
              </a: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/>
              </a:r>
              <a:b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enable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3792" y="1488"/>
              <a:ext cx="1391" cy="1200"/>
              <a:chOff x="3811" y="2112"/>
              <a:chExt cx="1391" cy="1200"/>
            </a:xfrm>
          </p:grpSpPr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3811" y="2112"/>
                <a:ext cx="336" cy="1200"/>
              </a:xfrm>
              <a:prstGeom prst="rightBrace">
                <a:avLst>
                  <a:gd name="adj1" fmla="val 2976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224" y="2393"/>
                <a:ext cx="97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Critical</a:t>
                </a:r>
              </a:p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01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Before Putting thread on the wait queue?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3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can check the queue and not wake up thread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</a:t>
            </a:r>
            <a:r>
              <a:rPr lang="en-US" altLang="ko-KR" dirty="0" smtClean="0">
                <a:ea typeface="굴림" panose="020B0600000101010101" pitchFamily="34" charset="-127"/>
              </a:rPr>
              <a:t>queue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Misses wakeup and still holds lock (deadlock!)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Interrupt Re-enable in Going to </a:t>
            </a:r>
            <a:r>
              <a:rPr lang="en-US" altLang="ko-KR" dirty="0">
                <a:ea typeface="굴림" panose="020B0600000101010101" pitchFamily="34" charset="-127"/>
              </a:rPr>
              <a:t>S</a:t>
            </a:r>
            <a:r>
              <a:rPr lang="en-US" altLang="ko-KR" dirty="0" smtClean="0">
                <a:ea typeface="굴림" panose="020B0600000101010101" pitchFamily="34" charset="-127"/>
              </a:rPr>
              <a:t>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r>
              <a:rPr lang="en-US" altLang="ko-KR" dirty="0" smtClean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Misses wakeup and still holds lock (deadlock!)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Want to put it after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sleep()</a:t>
            </a:r>
            <a:r>
              <a:rPr lang="en-US" altLang="ko-KR" dirty="0" smtClean="0">
                <a:ea typeface="굴림" panose="020B0600000101010101" pitchFamily="34" charset="-127"/>
              </a:rPr>
              <a:t>. But – how?</a:t>
            </a:r>
          </a:p>
          <a:p>
            <a:pPr lvl="1"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8" name="Group 12"/>
          <p:cNvGrpSpPr>
            <a:grpSpLocks/>
          </p:cNvGrpSpPr>
          <p:nvPr/>
        </p:nvGrpSpPr>
        <p:grpSpPr bwMode="auto">
          <a:xfrm>
            <a:off x="2952481" y="2371725"/>
            <a:ext cx="3335604" cy="460800"/>
            <a:chOff x="1021" y="1344"/>
            <a:chExt cx="1859" cy="256"/>
          </a:xfrm>
        </p:grpSpPr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6" name="Line 14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8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to Re-enable After Sleep()?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0833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 scheduler, since interrupts are disabled when you call sleep: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Responsibility of the next thread to re-enable </a:t>
            </a:r>
            <a:r>
              <a:rPr lang="en-US" altLang="ko-KR" dirty="0" err="1" smtClean="0">
                <a:ea typeface="굴림" panose="020B0600000101010101" pitchFamily="34" charset="-127"/>
              </a:rPr>
              <a:t>ints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When the sleeping thread wakes up, returns to acquire and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re-enables interrupts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u="sng" dirty="0" smtClean="0"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ea typeface="굴림" panose="020B0600000101010101" pitchFamily="34" charset="-127"/>
              </a:rPr>
              <a:t>Thread B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</a:p>
        </p:txBody>
      </p:sp>
      <p:grpSp>
        <p:nvGrpSpPr>
          <p:cNvPr id="450569" name="Group 9"/>
          <p:cNvGrpSpPr>
            <a:grpSpLocks/>
          </p:cNvGrpSpPr>
          <p:nvPr/>
        </p:nvGrpSpPr>
        <p:grpSpPr bwMode="auto">
          <a:xfrm>
            <a:off x="4953001" y="3257557"/>
            <a:ext cx="1449388" cy="830264"/>
            <a:chOff x="2160" y="2068"/>
            <a:chExt cx="913" cy="523"/>
          </a:xfrm>
        </p:grpSpPr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 rot="537817">
              <a:off x="2332" y="2068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450570" name="Group 10"/>
          <p:cNvGrpSpPr>
            <a:grpSpLocks/>
          </p:cNvGrpSpPr>
          <p:nvPr/>
        </p:nvGrpSpPr>
        <p:grpSpPr bwMode="auto">
          <a:xfrm>
            <a:off x="5257800" y="5086359"/>
            <a:ext cx="1447800" cy="830264"/>
            <a:chOff x="2400" y="3154"/>
            <a:chExt cx="912" cy="52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rot="21085516">
              <a:off x="2406" y="3154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42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" name="Oval 21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Lock: Simulation</a:t>
            </a:r>
            <a:endParaRPr lang="en-US" dirty="0">
              <a:ea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Value: 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05801" y="13832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1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</a:t>
            </a:r>
            <a:r>
              <a:rPr lang="en-US" dirty="0">
                <a:ea typeface="MS PGothic" charset="0"/>
              </a:rPr>
              <a:t>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05801" y="13832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3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775755" y="5869809"/>
            <a:ext cx="9220200" cy="7939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Each user process/thread associated with a kernel thread, described by a 4KB </a:t>
            </a:r>
            <a:r>
              <a:rPr lang="en-US" dirty="0"/>
              <a:t>p</a:t>
            </a:r>
            <a:r>
              <a:rPr lang="en-US" dirty="0" smtClean="0"/>
              <a:t>age object containing TCB and kernel stack for the kernel thread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8162263" y="3970094"/>
            <a:ext cx="2046821" cy="1858591"/>
            <a:chOff x="6771285" y="4126879"/>
            <a:chExt cx="2046821" cy="1858591"/>
          </a:xfrm>
        </p:grpSpPr>
        <p:sp>
          <p:nvSpPr>
            <p:cNvPr id="56" name="Rectangle 55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18576" y="553075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Proc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Regs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8184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8184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16212" y="500559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25737" y="52532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K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SP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81841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66644" y="4763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35519" y="5585360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PL: #</a:t>
              </a:r>
            </a:p>
          </p:txBody>
        </p:sp>
      </p:grpSp>
      <p:sp>
        <p:nvSpPr>
          <p:cNvPr id="4" name="Rounded Rectangular Callout 3"/>
          <p:cNvSpPr/>
          <p:nvPr/>
        </p:nvSpPr>
        <p:spPr bwMode="auto">
          <a:xfrm>
            <a:off x="9821824" y="4260052"/>
            <a:ext cx="693777" cy="376031"/>
          </a:xfrm>
          <a:prstGeom prst="wedgeRoundRectCallout">
            <a:avLst>
              <a:gd name="adj1" fmla="val -52943"/>
              <a:gd name="adj2" fmla="val 7077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233AE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6340952" y="1701745"/>
            <a:ext cx="974248" cy="1090597"/>
            <a:chOff x="6691805" y="1037134"/>
            <a:chExt cx="1724459" cy="2611993"/>
          </a:xfrm>
        </p:grpSpPr>
        <p:sp>
          <p:nvSpPr>
            <p:cNvPr id="104" name="Rectangle 10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22902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775415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82555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2903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8215806" y="880349"/>
            <a:ext cx="1722463" cy="2544266"/>
            <a:chOff x="6691805" y="1037135"/>
            <a:chExt cx="1722463" cy="2544266"/>
          </a:xfrm>
        </p:grpSpPr>
        <p:sp>
          <p:nvSpPr>
            <p:cNvPr id="121" name="Rectangle 120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70" y="1740932"/>
            <a:ext cx="1178729" cy="111005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97" y="1713504"/>
            <a:ext cx="1178729" cy="1110059"/>
          </a:xfrm>
          <a:prstGeom prst="rect">
            <a:avLst/>
          </a:prstGeom>
        </p:spPr>
      </p:pic>
      <p:cxnSp>
        <p:nvCxnSpPr>
          <p:cNvPr id="135" name="Straight Connector 134"/>
          <p:cNvCxnSpPr/>
          <p:nvPr/>
        </p:nvCxnSpPr>
        <p:spPr>
          <a:xfrm flipV="1">
            <a:off x="6952375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952375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70" y="1719410"/>
            <a:ext cx="1178729" cy="1110059"/>
          </a:xfrm>
          <a:prstGeom prst="rect">
            <a:avLst/>
          </a:prstGeom>
        </p:spPr>
      </p:pic>
      <p:sp>
        <p:nvSpPr>
          <p:cNvPr id="138" name="Freeform 137"/>
          <p:cNvSpPr/>
          <p:nvPr/>
        </p:nvSpPr>
        <p:spPr>
          <a:xfrm>
            <a:off x="22701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32573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3161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984140" y="2972382"/>
            <a:ext cx="1242161" cy="2767859"/>
            <a:chOff x="1805838" y="3328140"/>
            <a:chExt cx="1242161" cy="2767859"/>
          </a:xfrm>
        </p:grpSpPr>
        <p:sp>
          <p:nvSpPr>
            <p:cNvPr id="142" name="Rectangle 141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267201" y="2972382"/>
            <a:ext cx="1242161" cy="2767859"/>
            <a:chOff x="1805838" y="3328140"/>
            <a:chExt cx="1242161" cy="2767859"/>
          </a:xfrm>
        </p:grpSpPr>
        <p:sp>
          <p:nvSpPr>
            <p:cNvPr id="153" name="Rectangle 152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5180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47083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4" name="Up-Down Arrow 163"/>
          <p:cNvSpPr/>
          <p:nvPr/>
        </p:nvSpPr>
        <p:spPr bwMode="auto">
          <a:xfrm>
            <a:off x="64827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19200" y="1888270"/>
            <a:ext cx="926857" cy="1945700"/>
            <a:chOff x="-89875" y="2045056"/>
            <a:chExt cx="926857" cy="1945700"/>
          </a:xfrm>
        </p:grpSpPr>
        <p:sp>
          <p:nvSpPr>
            <p:cNvPr id="101" name="TextBox 100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5" name="Down Arrow 164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Kernel </a:t>
            </a:r>
            <a:r>
              <a:rPr lang="en-US" dirty="0">
                <a:solidFill>
                  <a:srgbClr val="FF0000"/>
                </a:solidFill>
              </a:rPr>
              <a:t>1T Process </a:t>
            </a:r>
            <a:r>
              <a:rPr lang="en-US" dirty="0"/>
              <a:t>ala Pintos/x86</a:t>
            </a:r>
          </a:p>
        </p:txBody>
      </p:sp>
    </p:spTree>
    <p:extLst>
      <p:ext uri="{BB962C8B-B14F-4D97-AF65-F5344CB8AC3E}">
        <p14:creationId xmlns:p14="http://schemas.microsoft.com/office/powerpoint/2010/main" val="74652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72204" y="2984555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7391399" y="2133601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</a:t>
            </a:r>
            <a:r>
              <a:rPr lang="en-US" dirty="0">
                <a:ea typeface="MS PGothic" charset="0"/>
              </a:rPr>
              <a:t>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05801" y="13832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05801" y="13832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1" y="13716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7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9" grpId="0" animBg="1"/>
      <p:bldP spid="40" grpId="0"/>
      <p:bldP spid="44" grpId="0" animBg="1"/>
      <p:bldP spid="45" grpId="0"/>
      <p:bldP spid="32" grpId="0"/>
      <p:bldP spid="3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1662" y="2370649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</a:t>
            </a:r>
            <a:r>
              <a:rPr lang="en-US" dirty="0">
                <a:ea typeface="MS PGothic" charset="0"/>
              </a:rPr>
              <a:t>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05801" y="13832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flipH="1" flipV="1">
            <a:off x="3200400" y="31842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05801" y="13832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Waiting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05001" y="13716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7" grpId="0" animBg="1"/>
      <p:bldP spid="6" grpId="0" animBg="1"/>
      <p:bldP spid="6" grpId="1" animBg="1"/>
      <p:bldP spid="33" grpId="0" animBg="1"/>
      <p:bldP spid="35" grpId="0"/>
      <p:bldP spid="40" grpId="0" animBg="1"/>
      <p:bldP spid="45" grpId="0" animBg="1"/>
      <p:bldP spid="50" grpId="0"/>
      <p:bldP spid="47" grpId="0"/>
      <p:bldP spid="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56" name="Oval 55"/>
          <p:cNvSpPr/>
          <p:nvPr/>
        </p:nvSpPr>
        <p:spPr>
          <a:xfrm>
            <a:off x="4078061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6952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solidFill>
              <a:srgbClr val="83A6F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</a:t>
            </a:r>
            <a:r>
              <a:rPr lang="en-US" dirty="0">
                <a:ea typeface="MS PGothic" charset="0"/>
              </a:rPr>
              <a:t>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070041" y="4495801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078062" y="5875794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305801" y="13832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Waiting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89280" y="139755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25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66" grpId="0"/>
      <p:bldP spid="6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05801" y="13832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6477001" y="2799929"/>
            <a:ext cx="1502239" cy="1010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In-Kernel </a:t>
            </a:r>
            <a:r>
              <a:rPr lang="en-US" dirty="0">
                <a:ea typeface="MS PGothic" charset="0"/>
              </a:rPr>
              <a:t>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961364" y="3852065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78062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66953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914319" y="3009057"/>
            <a:ext cx="3297343" cy="1510845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327877" y="4187336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7962421" y="2896448"/>
            <a:ext cx="8409" cy="410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10924" y="972774"/>
            <a:ext cx="9973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983024" y="9727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250926" y="37912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6248400" y="37938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912554" y="13710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89280" y="139755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Ready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69455" y="3102961"/>
            <a:ext cx="40433" cy="64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24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0" grpId="0"/>
      <p:bldP spid="47" grpId="0" animBg="1"/>
      <p:bldP spid="59" grpId="0" animBg="1"/>
      <p:bldP spid="59" grpId="1" animBg="1"/>
      <p:bldP spid="63" grpId="0" animBg="1"/>
      <p:bldP spid="75" grpId="0" animBg="1"/>
      <p:bldP spid="62" grpId="0" animBg="1"/>
      <p:bldP spid="62" grpId="1" animBg="1"/>
      <p:bldP spid="77" grpId="0"/>
      <p:bldP spid="7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11277600" cy="5105400"/>
          </a:xfrm>
        </p:spPr>
        <p:txBody>
          <a:bodyPr/>
          <a:lstStyle/>
          <a:p>
            <a:r>
              <a:rPr lang="en-US" altLang="ko-KR" dirty="0"/>
              <a:t>Concurrent threads introduce problems when accessing shared data</a:t>
            </a:r>
          </a:p>
          <a:p>
            <a:pPr lvl="1"/>
            <a:r>
              <a:rPr lang="en-US" altLang="ko-KR" dirty="0"/>
              <a:t>Programs must be insensitive to arbitrary </a:t>
            </a:r>
            <a:r>
              <a:rPr lang="en-US" altLang="ko-KR" dirty="0" err="1"/>
              <a:t>interleavings</a:t>
            </a:r>
            <a:endParaRPr lang="en-US" altLang="ko-KR" dirty="0"/>
          </a:p>
          <a:p>
            <a:pPr lvl="1"/>
            <a:r>
              <a:rPr lang="en-US" altLang="ko-KR" dirty="0"/>
              <a:t>Without careful design, shared variables can become completely inconsistent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Important concept: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Atomic Operations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An </a:t>
            </a:r>
            <a:r>
              <a:rPr lang="en-US" altLang="ko-KR" dirty="0">
                <a:ea typeface="굴림" panose="020B0600000101010101" pitchFamily="34" charset="-127"/>
              </a:rPr>
              <a:t>operation that runs to completion or not at all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These are the primitives on which to construct various synchronization primitives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Talked about hardware atomicity primitives: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Disabling of Interrupts,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, swap, </a:t>
            </a:r>
            <a:r>
              <a:rPr lang="en-US" altLang="ko-KR" dirty="0" err="1">
                <a:ea typeface="굴림" panose="020B0600000101010101" pitchFamily="34" charset="-127"/>
              </a:rPr>
              <a:t>compare&amp;swap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load-locked &amp; store-conditional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Showed several constructions of Locks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Must be very careful not to waste/tie up machine resources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disable interrupts for long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spin wait for long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Key idea: Separate lock variable, use hardware mechanisms to protect modifications of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3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6340952" y="1701745"/>
            <a:ext cx="974248" cy="1090597"/>
            <a:chOff x="6691805" y="1037134"/>
            <a:chExt cx="1724459" cy="2611993"/>
          </a:xfrm>
        </p:grpSpPr>
        <p:sp>
          <p:nvSpPr>
            <p:cNvPr id="98" name="Rectangle 97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77" y="152400"/>
            <a:ext cx="7451646" cy="533400"/>
          </a:xfrm>
        </p:spPr>
        <p:txBody>
          <a:bodyPr/>
          <a:lstStyle/>
          <a:p>
            <a:r>
              <a:rPr lang="en-US" dirty="0" smtClean="0"/>
              <a:t>In User thread, w/ Kernel thread waiting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461669" y="5917671"/>
            <a:ext cx="10042106" cy="7090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</a:t>
            </a:r>
            <a:r>
              <a:rPr lang="en-US" dirty="0" smtClean="0"/>
              <a:t>86 CPU holds interrupt SP in register</a:t>
            </a:r>
          </a:p>
          <a:p>
            <a:r>
              <a:rPr lang="en-US" dirty="0" smtClean="0"/>
              <a:t>During user thread execution, associated kernel thread is “standing by”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15806" y="880349"/>
            <a:ext cx="1722463" cy="2544266"/>
            <a:chOff x="6691805" y="1037135"/>
            <a:chExt cx="1722463" cy="2544266"/>
          </a:xfrm>
        </p:grpSpPr>
        <p:sp>
          <p:nvSpPr>
            <p:cNvPr id="64" name="Rectangle 6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3504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6952375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52375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19410"/>
            <a:ext cx="1178729" cy="1110059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7079446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99" idx="5"/>
          </p:cNvCxnSpPr>
          <p:nvPr/>
        </p:nvCxnSpPr>
        <p:spPr>
          <a:xfrm flipH="1" flipV="1">
            <a:off x="6965496" y="1867895"/>
            <a:ext cx="1924666" cy="344257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22701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908870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162263" y="3970094"/>
            <a:ext cx="2046821" cy="1858591"/>
            <a:chOff x="6771285" y="4126879"/>
            <a:chExt cx="2046821" cy="1858591"/>
          </a:xfrm>
        </p:grpSpPr>
        <p:sp>
          <p:nvSpPr>
            <p:cNvPr id="5" name="Rectangle 4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8576" y="553075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Proc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Regs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8184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8184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6212" y="500559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25737" y="52532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K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SP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1841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644" y="4763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35519" y="5585360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PL: 3</a:t>
              </a:r>
            </a:p>
          </p:txBody>
        </p:sp>
      </p:grpSp>
      <p:sp>
        <p:nvSpPr>
          <p:cNvPr id="105" name="Up-Down Arrow 104"/>
          <p:cNvSpPr/>
          <p:nvPr/>
        </p:nvSpPr>
        <p:spPr bwMode="auto">
          <a:xfrm>
            <a:off x="47083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6" name="Up-Down Arrow 105"/>
          <p:cNvSpPr/>
          <p:nvPr/>
        </p:nvSpPr>
        <p:spPr bwMode="auto">
          <a:xfrm>
            <a:off x="64827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219200" y="1888270"/>
            <a:ext cx="926857" cy="1945700"/>
            <a:chOff x="-89875" y="2045056"/>
            <a:chExt cx="926857" cy="1945700"/>
          </a:xfrm>
        </p:grpSpPr>
        <p:sp>
          <p:nvSpPr>
            <p:cNvPr id="108" name="TextBox 107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10" name="Down Arrow 109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" name="Down Arrow 110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6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Kernel Thread: No User Component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05000" y="5897316"/>
            <a:ext cx="8247995" cy="7089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Kernel threads execute with small stack in thread structure</a:t>
            </a:r>
          </a:p>
          <a:p>
            <a:r>
              <a:rPr lang="en-US" dirty="0" smtClean="0"/>
              <a:t>Pure kernel threads have no corresponding user-mode thread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41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80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902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54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25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03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06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639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534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39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983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078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SP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2701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573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3161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39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487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21092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96" y="1709341"/>
            <a:ext cx="1178729" cy="1110059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8101188" y="838200"/>
            <a:ext cx="2033412" cy="2534822"/>
            <a:chOff x="6102441" y="1037135"/>
            <a:chExt cx="2033412" cy="2534822"/>
          </a:xfrm>
        </p:grpSpPr>
        <p:sp>
          <p:nvSpPr>
            <p:cNvPr id="139" name="Rectangle 138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44" name="Straight Arrow Connector 143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 flipV="1">
            <a:off x="69523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9523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5996798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4038600" y="1117599"/>
            <a:ext cx="4491286" cy="3664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Up-Down Arrow 75"/>
          <p:cNvSpPr/>
          <p:nvPr/>
        </p:nvSpPr>
        <p:spPr bwMode="auto">
          <a:xfrm>
            <a:off x="47083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Up-Down Arrow 77"/>
          <p:cNvSpPr/>
          <p:nvPr/>
        </p:nvSpPr>
        <p:spPr bwMode="auto">
          <a:xfrm>
            <a:off x="64827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886200" y="2057400"/>
            <a:ext cx="4656842" cy="3043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206743" y="1892655"/>
            <a:ext cx="926857" cy="1945700"/>
            <a:chOff x="-89875" y="2045056"/>
            <a:chExt cx="926857" cy="1945700"/>
          </a:xfrm>
        </p:grpSpPr>
        <p:sp>
          <p:nvSpPr>
            <p:cNvPr id="83" name="TextBox 8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86" name="Down Arrow 85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90" name="Down Arrow 89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67880</TotalTime>
  <Pages>60</Pages>
  <Words>7685</Words>
  <Application>Microsoft Office PowerPoint</Application>
  <PresentationFormat>Widescreen</PresentationFormat>
  <Paragraphs>1353</Paragraphs>
  <Slides>74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MS PGothic</vt:lpstr>
      <vt:lpstr>MS PGothic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Wingdings</vt:lpstr>
      <vt:lpstr>Office</vt:lpstr>
      <vt:lpstr>CS162 Operating Systems and Systems Programming Lecture 7  Synchronization 2: Concurrency (Con’t), Lock Implementation, Atomic Instructions</vt:lpstr>
      <vt:lpstr>Recall: Multithreaded Stack Example</vt:lpstr>
      <vt:lpstr>Recall: Use of Timer Interrupt to Return Control</vt:lpstr>
      <vt:lpstr>Hardware context switch support in x86</vt:lpstr>
      <vt:lpstr>Pintos: Kernel Crossing on Syscall or Interrupt</vt:lpstr>
      <vt:lpstr>Pintos: Context Switch – Scheduling</vt:lpstr>
      <vt:lpstr>MT Kernel 1T Process ala Pintos/x86</vt:lpstr>
      <vt:lpstr>In User thread, w/ Kernel thread waiting</vt:lpstr>
      <vt:lpstr>In Kernel Thread: No User Component</vt:lpstr>
      <vt:lpstr>User → Kernel (exceptions, syscalls)</vt:lpstr>
      <vt:lpstr>Kernel → User</vt:lpstr>
      <vt:lpstr>Pintos Interrupt Processing</vt:lpstr>
      <vt:lpstr>User → Kernel via interrupt vector</vt:lpstr>
      <vt:lpstr>Switch to Kernel Thread for Process</vt:lpstr>
      <vt:lpstr>Pintos Interrupt Processing</vt:lpstr>
      <vt:lpstr>Timer may trigger thread switch</vt:lpstr>
      <vt:lpstr>Thread Switch (switch.S)</vt:lpstr>
      <vt:lpstr>Pintos Return from Processing</vt:lpstr>
      <vt:lpstr>Kernel →  Different User Thread</vt:lpstr>
      <vt:lpstr>Famous Quote WRT Scheduling: Dennis Richie</vt:lpstr>
      <vt:lpstr>Administrivia</vt:lpstr>
      <vt:lpstr>Goals for Rest of Today</vt:lpstr>
      <vt:lpstr>Recall: Multiprocessing vs Multiprogramming</vt:lpstr>
      <vt:lpstr>ATM Bank Server</vt:lpstr>
      <vt:lpstr>ATM bank server example</vt:lpstr>
      <vt:lpstr>Event Driven Version of ATM server</vt:lpstr>
      <vt:lpstr>Can Threads Make This Easier?</vt:lpstr>
      <vt:lpstr>Recall: Possible Executions</vt:lpstr>
      <vt:lpstr>Problem is at the Lowest Level</vt:lpstr>
      <vt:lpstr>Atomic Operations</vt:lpstr>
      <vt:lpstr>Another Concurrent Program Example</vt:lpstr>
      <vt:lpstr>Hand Simulation Multiprocessor Example</vt:lpstr>
      <vt:lpstr>Definitions</vt:lpstr>
      <vt:lpstr>Locks</vt:lpstr>
      <vt:lpstr>Fix banking problem with Locks!</vt:lpstr>
      <vt:lpstr>Correctness Requirements</vt:lpstr>
      <vt:lpstr>Motivating Example: “Too Much Milk”</vt:lpstr>
      <vt:lpstr>Solve with a lock?</vt:lpstr>
      <vt:lpstr>Too Much Milk: Correctness Properties</vt:lpstr>
      <vt:lpstr>Too Much Milk: Solution #1</vt:lpstr>
      <vt:lpstr>Too Much Milk: Solution #1</vt:lpstr>
      <vt:lpstr>Too Much Milk: Solution #1</vt:lpstr>
      <vt:lpstr>Too Much Milk: Solution #1½ </vt:lpstr>
      <vt:lpstr>Too Much Milk Solution #2</vt:lpstr>
      <vt:lpstr>Too Much Milk Solution #2: problem!</vt:lpstr>
      <vt:lpstr>Too Much Milk Solution #3</vt:lpstr>
      <vt:lpstr>Case 1</vt:lpstr>
      <vt:lpstr>Case 1</vt:lpstr>
      <vt:lpstr>Case 1</vt:lpstr>
      <vt:lpstr>Case 2</vt:lpstr>
      <vt:lpstr>Case 2</vt:lpstr>
      <vt:lpstr>Case 2</vt:lpstr>
      <vt:lpstr>This Generalizes to n Threads…</vt:lpstr>
      <vt:lpstr>Solution #3 discussion</vt:lpstr>
      <vt:lpstr>Too Much Milk: Solution #4?</vt:lpstr>
      <vt:lpstr>Where are we going with synchronization?</vt:lpstr>
      <vt:lpstr>Back to: How to Implement Locks?</vt:lpstr>
      <vt:lpstr>Naïve use of Interrupt Enable/Disable</vt:lpstr>
      <vt:lpstr>Better Implementation of Locks by Disabling Interrupts</vt:lpstr>
      <vt:lpstr>New Lock Implementation: Discussion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How to Re-enable After Sleep()?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827</cp:revision>
  <cp:lastPrinted>2022-02-08T07:32:27Z</cp:lastPrinted>
  <dcterms:created xsi:type="dcterms:W3CDTF">1995-08-12T11:37:26Z</dcterms:created>
  <dcterms:modified xsi:type="dcterms:W3CDTF">2022-02-10T17:19:09Z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