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56" r:id="rId2"/>
    <p:sldId id="1130" r:id="rId3"/>
    <p:sldId id="1148" r:id="rId4"/>
    <p:sldId id="1037" r:id="rId5"/>
    <p:sldId id="1131" r:id="rId6"/>
    <p:sldId id="1125" r:id="rId7"/>
    <p:sldId id="1033" r:id="rId8"/>
    <p:sldId id="1044" r:id="rId9"/>
    <p:sldId id="1047" r:id="rId10"/>
    <p:sldId id="1048" r:id="rId11"/>
    <p:sldId id="1049" r:id="rId12"/>
    <p:sldId id="1050" r:id="rId13"/>
    <p:sldId id="1051" r:id="rId14"/>
    <p:sldId id="1052" r:id="rId15"/>
    <p:sldId id="1053" r:id="rId16"/>
    <p:sldId id="1128" r:id="rId17"/>
    <p:sldId id="1054" r:id="rId18"/>
    <p:sldId id="1057" r:id="rId19"/>
    <p:sldId id="1058" r:id="rId20"/>
    <p:sldId id="1059" r:id="rId21"/>
    <p:sldId id="1060" r:id="rId22"/>
    <p:sldId id="1061" r:id="rId23"/>
    <p:sldId id="1133" r:id="rId24"/>
    <p:sldId id="1062" r:id="rId25"/>
    <p:sldId id="1063" r:id="rId26"/>
    <p:sldId id="1065" r:id="rId27"/>
    <p:sldId id="1066" r:id="rId28"/>
    <p:sldId id="1134" r:id="rId29"/>
    <p:sldId id="1135" r:id="rId30"/>
    <p:sldId id="1136" r:id="rId31"/>
    <p:sldId id="1137" r:id="rId32"/>
    <p:sldId id="1145" r:id="rId33"/>
    <p:sldId id="1138" r:id="rId34"/>
    <p:sldId id="1139" r:id="rId35"/>
    <p:sldId id="1140" r:id="rId36"/>
    <p:sldId id="1141" r:id="rId37"/>
    <p:sldId id="1142" r:id="rId38"/>
    <p:sldId id="1143" r:id="rId39"/>
    <p:sldId id="1146" r:id="rId40"/>
    <p:sldId id="1102" r:id="rId41"/>
    <p:sldId id="1067" r:id="rId42"/>
    <p:sldId id="1068" r:id="rId43"/>
    <p:sldId id="1069" r:id="rId44"/>
    <p:sldId id="1070" r:id="rId45"/>
    <p:sldId id="1101" r:id="rId46"/>
    <p:sldId id="1071" r:id="rId47"/>
    <p:sldId id="1072" r:id="rId48"/>
    <p:sldId id="1104" r:id="rId49"/>
    <p:sldId id="1106" r:id="rId50"/>
    <p:sldId id="1147" r:id="rId51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BCFFBC"/>
    <a:srgbClr val="2A40E2"/>
    <a:srgbClr val="F430AB"/>
    <a:srgbClr val="A18623"/>
    <a:srgbClr val="9E7800"/>
    <a:srgbClr val="C49500"/>
    <a:srgbClr val="E6E703"/>
    <a:srgbClr val="72AAAE"/>
    <a:srgbClr val="233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6"/>
    <p:restoredTop sz="95005" autoAdjust="0"/>
  </p:normalViewPr>
  <p:slideViewPr>
    <p:cSldViewPr>
      <p:cViewPr varScale="1">
        <p:scale>
          <a:sx n="128" d="100"/>
          <a:sy n="128" d="100"/>
        </p:scale>
        <p:origin x="156" y="2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79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87622" y="6956427"/>
            <a:ext cx="827553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8" tIns="46975" rIns="92268" bIns="46975">
            <a:spAutoFit/>
          </a:bodyPr>
          <a:lstStyle/>
          <a:p>
            <a:pPr algn="ctr" defTabSz="917113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113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8432" units="in"/>
          <inkml:channel name="Y" type="integer" max="24576" units="in"/>
          <inkml:channel name="F" type="integer" max="255" units="dev"/>
        </inkml:traceFormat>
        <inkml:channelProperties>
          <inkml:channelProperty channel="X" name="resolution" value="2978.66846" units="1/in"/>
          <inkml:channelProperty channel="Y" name="resolution" value="2978.90918" units="1/in"/>
          <inkml:channelProperty channel="F" name="resolution" value="INF" units="1/dev"/>
        </inkml:channelProperties>
      </inkml:inkSource>
      <inkml:timestamp xml:id="ts0" timeString="2005-09-14T22:11:09.588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533 86 37,'0'0'20,"0"0"-3,0 0-1,0 0-2,-9-14-2,9 14-2,-19-8-3,19 8 0,-28-14-2,11 5-1,-8 6 0,3-8 0,-9 8 0,3-7-1,-3 7 0,-1-2 1,-6 4-2,6-2 0,-3 1 1,3 2-2,-1 2 1,5-1-1,2 2 0,6 0 0,4 1 0,1-1 0,15-3-1,-16 9 1,16-9 0,0 0 0,8 19 0,-8-19 0,22 18 0,-5-5-1,3 1 1,2 5-1,-1-1 0,3 2 1,-1 4-1,2 1 1,-3-2-1,-2 2 1,-5 0-1,1-3 1,-4-2-1,-4-1 1,-2-2-1,-4-2 1,-5 1-1,3-16 0,-11 18 1,11-18-1,-24 16 1,24-16-1,-21 8 0,21-8 0,-16 3 1,16-3-1,0 0 0,0 0 1,2 20-1,-2-20 0,20 30 1,-6-13-1,-2 3 0,2 0 0,-1 2 0,-7 1 0,-1-1 0,-4-2 0,-5-1 1,-1-2-1,-4 2 0,-1-3 0,1-1 0,9-15 0,-19 23 0,19-23 0,-17 21-2,17-21-1,-18 9-4,2-1-10,-3-7-19,19-1 1,-24-3-1,24 3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8432" units="in"/>
          <inkml:channel name="Y" type="integer" max="24576" units="in"/>
          <inkml:channel name="F" type="integer" max="255" units="dev"/>
        </inkml:traceFormat>
        <inkml:channelProperties>
          <inkml:channelProperty channel="X" name="resolution" value="2978.66846" units="1/in"/>
          <inkml:channelProperty channel="Y" name="resolution" value="2978.90918" units="1/in"/>
          <inkml:channelProperty channel="F" name="resolution" value="INF" units="1/dev"/>
        </inkml:channelProperties>
      </inkml:inkSource>
      <inkml:timestamp xml:id="ts0" timeString="2005-09-14T22:11:10.854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288 39 26,'0'0'16,"0"0"-1,0 0-2,11-19 0,-11 19 0,0 0-3,-17-14-1,17 14-1,-25-8-2,10 10-1,-2-4-1,-5 7 0,1 1-1,-6 4 0,7-1-1,-5 3 1,3 1-1,-3-1 0,6-1 1,2 3-1,17-14 0,-19 20 1,19-20 1,-8 22-2,8-22 0,11 21 0,-11-21 0,20 23 0,-7-6-1,-1-3 0,4 5-1,0 1 1,-2 0-1,-2 3 1,1-1 0,-4 0 0,1-3-1,-3 3 2,-3-5-1,-3 1 0,-1-2 0,-3 1 0,-3-3-1,-1 2 1,7-16 0,-17 24-1,17-24 1,-14 18 0,14-18-1,-11 15 1,11-15 0,0 16 0,0-16 0,10 22 0,-3-7 0,1 5 1,5-1-1,1 4 0,-5-1-1,-3 0 1,1 1 0,-7-1 0,0-2-1,-2-3 1,-4 1 0,0-4-1,1 0 1,5-14-2,-9 18 1,9-18-1,-5 14-2,5-14-2,0 0-7,0 0-19,0 0-6,0 0 2,0 0-3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8432" units="in"/>
          <inkml:channel name="Y" type="integer" max="24576" units="in"/>
          <inkml:channel name="F" type="integer" max="255" units="dev"/>
        </inkml:traceFormat>
        <inkml:channelProperties>
          <inkml:channelProperty channel="X" name="resolution" value="2978.66846" units="1/in"/>
          <inkml:channelProperty channel="Y" name="resolution" value="2978.90918" units="1/in"/>
          <inkml:channelProperty channel="F" name="resolution" value="INF" units="1/dev"/>
        </inkml:channelProperties>
      </inkml:inkSource>
      <inkml:timestamp xml:id="ts0" timeString="2005-09-14T22:11:12.166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1565 236 36,'0'0'17,"0"0"-3,-1-14-1,1 14-1,0 0-3,0 0-1,-9-17-1,9 17-1,0 0 0,-21-14-1,21 14-1,-21-20-1,21 20 0,-30-21 0,14 7-2,-2 5 1,1-6-1,-4 4 1,3 0 0,1 0 0,3 0 0,-2 2 0,16 9 1,-26-19 0,26 19-1,-19-17 1,19 17-1,0 0 0,-17-15 0,17 15 0,0 0-1,0 0 0,0 0-1,-16-8 1,16 8 0,0 0 0,-15 9 0,15-9 1,-14 23-1,4-7 1,4 1 0,0 5 0,1-2-1,-2 6 1,0-2-1,0 0 0,2-2 0,-3-2 0,2-3 0,-2-1 0,8-16 0,-23 20-1,23-20 1,-20 6-1,20-6 1,-28-1-1,14-4 0,-2-3 0,16 8 0,-25-15 0,25 15 0,-23-17-1,23 17 1,-16-13 0,16 13 0,0 0-1,-14-6 1,14 6 0,0 0 0,0 0 0,-12 14 1,12-14-1,-6 22 0,1-8 0,0 4 0,1 1 0,-1 3 1,-3 1-1,0 0 0,2 2 0,-5 0 0,0 0 0,-1-1 1,-4 3-1,1-2 0,-7-4 0,-3 0 1,-7-4-1,-2-3 0,-10-7 1,-7-7 0,-8-3 1,-5-11-1,-4-1 1,1-7 1,-8-6-1,5-1 1,5 1-1,10 0 0,10 5 0,9 2 0,7 6 0,9 6-1,20 9 0,0 0 0,0 0 0,0 0-1,0 0-1,0 0-1,25 10-4,-25-10-5,0 0-28,18 16-2,-18-16 2,0 0-1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8432" units="in"/>
          <inkml:channel name="Y" type="integer" max="24576" units="in"/>
          <inkml:channel name="F" type="integer" max="255" units="dev"/>
        </inkml:traceFormat>
        <inkml:channelProperties>
          <inkml:channelProperty channel="X" name="resolution" value="2978.66846" units="1/in"/>
          <inkml:channelProperty channel="Y" name="resolution" value="2978.90918" units="1/in"/>
          <inkml:channelProperty channel="F" name="resolution" value="INF" units="1/dev"/>
        </inkml:channelProperties>
      </inkml:inkSource>
      <inkml:timestamp xml:id="ts0" timeString="2005-09-14T22:11:13.604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8 26 33,'0'0'26,"-8"-16"-6,8 16-2,0 0-3,17-11-3,-1 8-3,0 8-2,3-4-1,10 7-1,1-3-2,-2 7 1,7-5-1,-6 5 1,2-4-1,-7 3 2,3-3-2,-11 3 0,0-5-1,-16-6 1,19 16-1,-19-16 0,0 18 0,0-18 0,-14 24 0,0-7 0,2 0-1,-6 5 1,6-1 0,-2 2-1,4-3 0,-1 2 1,6-1-1,2 1 0,6-4 0,4 1 0,2-2 1,4 2-1,4-2 0,4-1-1,1-3 1,4-2 0,-2-2-1,0-4 0,0-1 1,-2-2-1,-4-4 0,-3 2 0,0 0 0,-15 0 0,18 0 0,-18 0 1,8 14-1,-8-14 1,-3 29 0,2-12-1,-1 3 2,0 4-1,2-2 1,2 3-1,9 0 1,6 1-1,6-1 0,2 2 1,7-2-1,-4-2-1,2-4 1,-3-2-1,-7-4-1,-6-5-3,-14-8-1,14 8-5,-14-8-9,-19 11-21,19-11 2,0 0-2,0 0 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8432" units="in"/>
          <inkml:channel name="Y" type="integer" max="24576" units="in"/>
          <inkml:channel name="F" type="integer" max="255" units="dev"/>
        </inkml:traceFormat>
        <inkml:channelProperties>
          <inkml:channelProperty channel="X" name="resolution" value="2978.66846" units="1/in"/>
          <inkml:channelProperty channel="Y" name="resolution" value="2978.90918" units="1/in"/>
          <inkml:channelProperty channel="F" name="resolution" value="INF" units="1/dev"/>
        </inkml:channelProperties>
      </inkml:inkSource>
      <inkml:timestamp xml:id="ts0" timeString="2005-09-14T22:11:14.635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638 343 23,'0'0'25,"0"0"0,0 0-6,-9-22-2,9 22-4,-14-20 0,14 20-3,-23-31-2,6 15-1,0-4-1,-6 2 0,-1-2-1,-7 1-1,0-7-1,-7 4 1,-1-3-2,-3 5 0,0 0 0,1 1-1,2 2 0,5 7 0,3-1 0,6 8 0,8 0 0,1 6 0,16-3 0,-12 17 1,12-3 0,3 7 0,6 4 0,7 8 0,2 1 0,3 4-1,2 3 1,0 0-1,0 0 0,-4-3 0,-5-4 0,-5-4-1,-4-6 0,-4-3 1,-7-7-1,6-14 0,-22 19 0,5-18 1,-1-1-1,-1-4 0,-2 1 0,-1-2 0,5 2 0,1 0 0,16 3-1,-18 3 1,18-3 1,-6 22-1,9-5 0,-2 3 0,2 0 0,-1 5 0,-2-1 0,-3 1 0,0-3 0,-2 0 0,-4-2 0,-4-2 0,2-2 1,1-2-1,10-14-1,-19 20 1,19-20-1,-11 14-1,11-14-3,0 0-7,0 0-20,0 0-6,0 0 0,0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8432" units="in"/>
          <inkml:channel name="Y" type="integer" max="24576" units="in"/>
          <inkml:channel name="F" type="integer" max="255" units="dev"/>
        </inkml:traceFormat>
        <inkml:channelProperties>
          <inkml:channelProperty channel="X" name="resolution" value="2978.66846" units="1/in"/>
          <inkml:channelProperty channel="Y" name="resolution" value="2978.90918" units="1/in"/>
          <inkml:channelProperty channel="F" name="resolution" value="INF" units="1/dev"/>
        </inkml:channelProperties>
      </inkml:inkSource>
      <inkml:timestamp xml:id="ts0" timeString="2005-09-14T22:11:15.901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0 590 14,'0'0'22,"0"0"2,0 0-8,0 0-1,0 0-2,0 0-1,0 0-1,0 0-2,0 0-1,0 0-2,0 0 0,0 0-1,14-12 0,-14 12 0,0 0-1,17-16 0,-17 16 0,14-11-1,-14 11 0,19-9-1,-19 9 0,30-9 0,-13 2 0,3 3-1,2-1 0,5 0 1,1-1 0,1 2 0,-1-1-1,0 2 1,-1-2 0,-2-2-1,-5 5 1,-4-6-1,-16 8 0,18-8-1,-18 8 0,3-15 1,-3 15-1,-12-19 0,12 19 0,-22-26-1,11 9 2,-4 2-1,1-2 0,1 0 0,4-1 0,3 3 0,6 15 1,-10-23-1,10 23 0,3-14 0,-3 14 1,16-6-1,-16 6 0,28-2 0,-8 5 0,5 0 0,2-1 0,-1 1 0,-1-2 0,2-2 0,-2-2 1,-5-6-1,-6-4 0,-5-1 0,-1-4 0,1-6 0,-2 0 0,-3-1 0,4 2 0,0-1 0,4 3 0,2 1 0,2 4-1,-16 16 0,25-20-3,-25 20-2,23-16-8,-23 16-19,0 0-3,0 0-1,-15 0-1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8432" units="in"/>
          <inkml:channel name="Y" type="integer" max="24576" units="in"/>
          <inkml:channel name="F" type="integer" max="255" units="dev"/>
        </inkml:traceFormat>
        <inkml:channelProperties>
          <inkml:channelProperty channel="X" name="resolution" value="2978.66846" units="1/in"/>
          <inkml:channelProperty channel="Y" name="resolution" value="2978.90918" units="1/in"/>
          <inkml:channelProperty channel="F" name="resolution" value="INF" units="1/dev"/>
        </inkml:channelProperties>
      </inkml:inkSource>
      <inkml:timestamp xml:id="ts0" timeString="2005-09-14T22:11:17.416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440 17 33,'-19'-8'13,"19"8"-2,0 0 0,0 0-2,0 0 1,-19-8-3,19 8 1,0 0-1,-14-2-1,14 2 0,0 0 0,-20 21-1,20-21-1,-6 20 1,3-6-1,-2 5 0,5-2 0,-1 3 0,2-4 0,1 5 1,2-3 0,-2 6-1,6-5 0,-2 1-1,6-1 0,-2 3 0,4-2-1,-3 2 0,3-2-1,-4-1 0,1 3 0,-5-2 0,1-3 0,-4 0 0,-2-1-1,-2-2 1,1-14 0,-13 23-1,13-23 1,-21 16 0,4-8 0,-2-1 0,-4 0 0,-1-3 0,1 1-1,-2 0 1,-4-2 0,2 0 0,2-3-1,4 5 1,2-1-1,4 4 0,15-8 1,-21 22-1,21-5 1,5 5-1,1 1 0,4 4 1,0 1-1,-2 0 0,1 0 1,-2 1-1,-7-1 0,-3-1 0,-5-2 1,-6-2-1,-3 0 0,-5 2 1,-1-1 0,-1-1-1,3-1 1,2 4 0,2-1 0,3 0 0,5-1 0,4-3-1,2 0-1,3-6-3,-8 6-6,8-21-29,0 0 2,0 0-1,0 0-1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8432" units="in"/>
          <inkml:channel name="Y" type="integer" max="24576" units="in"/>
          <inkml:channel name="F" type="integer" max="255" units="dev"/>
        </inkml:traceFormat>
        <inkml:channelProperties>
          <inkml:channelProperty channel="X" name="resolution" value="2978.66846" units="1/in"/>
          <inkml:channelProperty channel="Y" name="resolution" value="2978.90918" units="1/in"/>
          <inkml:channelProperty channel="F" name="resolution" value="INF" units="1/dev"/>
        </inkml:channelProperties>
      </inkml:inkSource>
      <inkml:timestamp xml:id="ts0" timeString="2005-09-14T22:11:18.479"/>
    </inkml:context>
    <inkml:brush xml:id="br0">
      <inkml:brushProperty name="width" value="0.05292" units="cm"/>
      <inkml:brushProperty name="height" value="0.05292" units="cm"/>
      <inkml:brushProperty name="fitToCurve" value="1"/>
      <inkml:brushProperty name="ignorePressure" value="1"/>
    </inkml:brush>
  </inkml:definitions>
  <inkml:trace contextRef="#ctx0" brushRef="#br0">0 28 36,'0'0'15,"20"-15"0,-20 15-2,31-10 0,-12 6-2,4 2-1,0 5-2,9-3-1,-1 6-1,5-3-1,-5 5-1,1-2 0,-4 4-1,2-2 0,-9-2-1,-1 3-1,-5-1 1,-15-8-1,19 14 0,-19-14 0,5 19 1,-5-19 0,-11 28 0,2-13 2,-9 4-1,4 0-1,-3 7 1,0-2 0,0 4-1,4-3 0,1 1-1,5-1 0,6 2 1,2-3-1,3-2 0,6-1 1,3-1-1,1-1-1,5-2 1,-2 0 0,3-3-1,-1 1 0,1 3 1,-4-4-1,3 4 0,-7-2 0,1 4 0,-9-4 0,-1 6 0,-4-2 1,-2 2 0,0 3 0,-5-2 1,3 3 0,-3 1 0,10 3 0,4 4 1,8 0-1,3 7 0,3-1 0,4 7 0,4-2 0,-2 5-1,1-5 0,-5-1 0,-4-2 0,-4-5-1,-1-4 0,-4-6 0,-4-3-2,-2-5-1,-5 0-3,2-19-12,2 17-21,-2-17 1,0 0 0,0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73194" y="6956427"/>
            <a:ext cx="856407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8" tIns="46975" rIns="92268" bIns="46975">
            <a:spAutoFit/>
          </a:bodyPr>
          <a:lstStyle/>
          <a:p>
            <a:pPr algn="ctr" defTabSz="917113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113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5" y="3475043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22" tIns="46975" rIns="95622" bIns="469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5511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83039" y="8763001"/>
            <a:ext cx="3038475" cy="409575"/>
          </a:xfrm>
          <a:prstGeom prst="rect">
            <a:avLst/>
          </a:prstGeom>
        </p:spPr>
        <p:txBody>
          <a:bodyPr lIns="91427" tIns="45714" rIns="91427" bIns="45714"/>
          <a:lstStyle/>
          <a:p>
            <a:pPr>
              <a:defRPr/>
            </a:pPr>
            <a:fld id="{7DAEA246-AA45-9741-BAF0-58C69264CAE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5519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17339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ko-KR" dirty="0" smtClean="0">
                <a:ea typeface="Gulim" panose="020B0600000101010101" pitchFamily="34" charset="-127"/>
              </a:rPr>
              <a:t>Patterson’s a nice guy, so he gives up the body after using it for awhile and let’s John </a:t>
            </a:r>
            <a:r>
              <a:rPr lang="en-US" altLang="ko-KR" dirty="0" err="1" smtClean="0">
                <a:ea typeface="Gulim" panose="020B0600000101010101" pitchFamily="34" charset="-127"/>
              </a:rPr>
              <a:t>Kubitowicz</a:t>
            </a:r>
            <a:r>
              <a:rPr lang="en-US" altLang="ko-KR" dirty="0" smtClean="0">
                <a:ea typeface="Gulim" panose="020B0600000101010101" pitchFamily="34" charset="-127"/>
              </a:rPr>
              <a:t> have it.</a:t>
            </a:r>
          </a:p>
          <a:p>
            <a:r>
              <a:rPr lang="en-US" altLang="ko-KR" dirty="0" smtClean="0">
                <a:ea typeface="Gulim" panose="020B0600000101010101" pitchFamily="34" charset="-127"/>
              </a:rPr>
              <a:t>But </a:t>
            </a:r>
            <a:r>
              <a:rPr lang="en-US" altLang="ko-KR" dirty="0" err="1" smtClean="0">
                <a:ea typeface="Gulim" panose="020B0600000101010101" pitchFamily="34" charset="-127"/>
              </a:rPr>
              <a:t>Kubi’s</a:t>
            </a:r>
            <a:r>
              <a:rPr lang="en-US" altLang="ko-KR" dirty="0" smtClean="0">
                <a:ea typeface="Gulim" panose="020B0600000101010101" pitchFamily="34" charset="-127"/>
              </a:rPr>
              <a:t> not so nice, so he won’t give up control…</a:t>
            </a:r>
          </a:p>
          <a:p>
            <a:endParaRPr lang="en-US" altLang="ko-KR" dirty="0" smtClean="0">
              <a:ea typeface="Gulim" panose="020B0600000101010101" pitchFamily="34" charset="-127"/>
            </a:endParaRPr>
          </a:p>
          <a:p>
            <a:r>
              <a:rPr lang="en-US" altLang="ko-KR" dirty="0" smtClean="0">
                <a:ea typeface="Gulim" panose="020B0600000101010101" pitchFamily="34" charset="-127"/>
              </a:rPr>
              <a:t>If you want to wake up for a final, you set your clock, or ask your roommate to pour water over your head – OS does the same</a:t>
            </a:r>
          </a:p>
        </p:txBody>
      </p:sp>
    </p:spTree>
    <p:extLst>
      <p:ext uri="{BB962C8B-B14F-4D97-AF65-F5344CB8AC3E}">
        <p14:creationId xmlns:p14="http://schemas.microsoft.com/office/powerpoint/2010/main" val="41118071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92629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864525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20225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69790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31090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73395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ea typeface="Gulim" charset="0"/>
              <a:cs typeface="Guli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7792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1060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88241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>
                <a:latin typeface="Comic Sans MS" panose="030F0702030302020204" pitchFamily="66" charset="0"/>
              </a:rPr>
              <a:t>Intel seems to be discarding SMT in Silvermont because of power problems</a:t>
            </a:r>
          </a:p>
        </p:txBody>
      </p:sp>
    </p:spTree>
    <p:extLst>
      <p:ext uri="{BB962C8B-B14F-4D97-AF65-F5344CB8AC3E}">
        <p14:creationId xmlns:p14="http://schemas.microsoft.com/office/powerpoint/2010/main" val="30884464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261608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73223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463745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Adding printf statements can cause stack overruns or changing timing/interleaving</a:t>
            </a:r>
          </a:p>
          <a:p>
            <a:r>
              <a:rPr lang="en-US" altLang="ko-KR" smtClean="0">
                <a:ea typeface="Gulim" panose="020B0600000101010101" pitchFamily="34" charset="-127"/>
              </a:rPr>
              <a:t>What if non-deterministic error only occurs once a week? You’re pulling all-nighters to find it, your eyelids droop, and whiz, the error happens and you missed it.</a:t>
            </a:r>
          </a:p>
        </p:txBody>
      </p:sp>
    </p:spTree>
    <p:extLst>
      <p:ext uri="{BB962C8B-B14F-4D97-AF65-F5344CB8AC3E}">
        <p14:creationId xmlns:p14="http://schemas.microsoft.com/office/powerpoint/2010/main" val="266324316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47538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Expensive to start new process, heavyweight context switch overhead (changing address spaces)</a:t>
            </a:r>
          </a:p>
        </p:txBody>
      </p:sp>
    </p:spTree>
    <p:extLst>
      <p:ext uri="{BB962C8B-B14F-4D97-AF65-F5344CB8AC3E}">
        <p14:creationId xmlns:p14="http://schemas.microsoft.com/office/powerpoint/2010/main" val="38266632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3421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ea typeface="MS PGothic" charset="0"/>
              </a:rPr>
              <a:t>Sometimes need parallelism for a single job, and processes are very expensive – to start, switch between, and to communicate between</a:t>
            </a:r>
          </a:p>
        </p:txBody>
      </p:sp>
    </p:spTree>
    <p:extLst>
      <p:ext uri="{BB962C8B-B14F-4D97-AF65-F5344CB8AC3E}">
        <p14:creationId xmlns:p14="http://schemas.microsoft.com/office/powerpoint/2010/main" val="395234950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967234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714174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7318719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467338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673772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X could be (13, 5, 3)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208582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002283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071813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51063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ko-KR">
                <a:ea typeface="Gulim" panose="020B0600000101010101" pitchFamily="34" charset="-127"/>
              </a:rPr>
              <a:t>Emergency crash of operating system called “</a:t>
            </a:r>
            <a:r>
              <a:rPr lang="en-US" altLang="ko-KR">
                <a:latin typeface="Courier New" panose="02070309020205020404" pitchFamily="49" charset="0"/>
                <a:ea typeface="Gulim" panose="020B0600000101010101" pitchFamily="34" charset="-127"/>
              </a:rPr>
              <a:t>panic()</a:t>
            </a:r>
            <a:r>
              <a:rPr lang="en-US" altLang="ko-KR">
                <a:ea typeface="Gulim" panose="020B0600000101010101" pitchFamily="34" charset="-127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3135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OS’s have almost human characteristics – unpredictable, hard to understand, …</a:t>
            </a:r>
          </a:p>
          <a:p>
            <a:r>
              <a:rPr lang="en-US" altLang="ko-KR" smtClean="0">
                <a:ea typeface="Gulim" panose="020B0600000101010101" pitchFamily="34" charset="-127"/>
              </a:rPr>
              <a:t>Different things share the same CPU – one thread, then another</a:t>
            </a:r>
          </a:p>
          <a:p>
            <a:r>
              <a:rPr lang="en-US" altLang="ko-KR" smtClean="0">
                <a:ea typeface="Gulim" panose="020B0600000101010101" pitchFamily="34" charset="-127"/>
              </a:rPr>
              <a:t>Similar to schizophrenia, like the movie Sybil, one body shared by several people, say we start with Dave Patterson</a:t>
            </a:r>
          </a:p>
          <a:p>
            <a:r>
              <a:rPr lang="en-US" altLang="ko-KR" smtClean="0">
                <a:ea typeface="Gulim" panose="020B0600000101010101" pitchFamily="34" charset="-127"/>
              </a:rPr>
              <a:t>Threads are like the personalities of the CPU. First one thread/personality uses the CPU, then another,…</a:t>
            </a:r>
          </a:p>
        </p:txBody>
      </p:sp>
    </p:spTree>
    <p:extLst>
      <p:ext uri="{BB962C8B-B14F-4D97-AF65-F5344CB8AC3E}">
        <p14:creationId xmlns:p14="http://schemas.microsoft.com/office/powerpoint/2010/main" val="479720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Yield is for really nice people – Ever see two people at the supermarket checkout line? You first, no you first, …</a:t>
            </a:r>
          </a:p>
        </p:txBody>
      </p:sp>
    </p:spTree>
    <p:extLst>
      <p:ext uri="{BB962C8B-B14F-4D97-AF65-F5344CB8AC3E}">
        <p14:creationId xmlns:p14="http://schemas.microsoft.com/office/powerpoint/2010/main" val="2460308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36862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85951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0539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11151555" y="6551613"/>
            <a:ext cx="888045" cy="30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/>
          <a:p>
            <a:pPr algn="ctr"/>
            <a:r>
              <a:rPr lang="en-US" sz="1400" b="0" dirty="0" err="1">
                <a:solidFill>
                  <a:srgbClr val="2A40E2"/>
                </a:solidFill>
                <a:latin typeface="Gill Sans" charset="0"/>
                <a:cs typeface="Gill Sans" charset="0"/>
              </a:rPr>
              <a:t>Lec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6.</a:t>
            </a:r>
            <a:fld id="{8B82DB86-37F9-954E-8F10-00623E1FD261}" type="slidenum">
              <a:rPr lang="en-US" sz="1400" b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pPr algn="ctr"/>
              <a:t>‹#›</a:t>
            </a:fld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" y="6550025"/>
            <a:ext cx="880347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en-US" sz="1400" b="0" dirty="0" smtClean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rPr>
              <a:t>2/3/2022</a:t>
            </a:r>
            <a:endParaRPr lang="en-US" sz="1400" b="0" dirty="0">
              <a:solidFill>
                <a:srgbClr val="2A40E2"/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4004418" y="6550025"/>
            <a:ext cx="4163297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Joseph &amp; </a:t>
            </a:r>
            <a:r>
              <a:rPr lang="en-US" sz="1400" b="0" dirty="0" err="1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Kubiatowicz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 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CS162 © 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UCB</a:t>
            </a:r>
            <a:r>
              <a:rPr lang="en-US" sz="1400" b="0" baseline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 Spring</a:t>
            </a:r>
            <a:r>
              <a:rPr lang="en-US" sz="1400" b="0" dirty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t> 2022</a:t>
            </a:r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washington.edu/research/smt/index.html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13" Type="http://schemas.openxmlformats.org/officeDocument/2006/relationships/customXml" Target="../ink/ink6.xml"/><Relationship Id="rId18" Type="http://schemas.openxmlformats.org/officeDocument/2006/relationships/image" Target="../media/image25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22.emf"/><Relationship Id="rId17" Type="http://schemas.openxmlformats.org/officeDocument/2006/relationships/customXml" Target="../ink/ink8.xml"/><Relationship Id="rId2" Type="http://schemas.openxmlformats.org/officeDocument/2006/relationships/notesSlide" Target="../notesSlides/notesSlide30.xml"/><Relationship Id="rId16" Type="http://schemas.openxmlformats.org/officeDocument/2006/relationships/image" Target="../media/image2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emf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21.emf"/><Relationship Id="rId19" Type="http://schemas.openxmlformats.org/officeDocument/2006/relationships/image" Target="../media/image15.png"/><Relationship Id="rId4" Type="http://schemas.openxmlformats.org/officeDocument/2006/relationships/image" Target="../media/image180.emf"/><Relationship Id="rId9" Type="http://schemas.openxmlformats.org/officeDocument/2006/relationships/customXml" Target="../ink/ink4.xml"/><Relationship Id="rId14" Type="http://schemas.openxmlformats.org/officeDocument/2006/relationships/image" Target="../media/image2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104394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</a:t>
            </a:r>
            <a:r>
              <a:rPr lang="en-US" sz="3000" dirty="0" smtClean="0"/>
              <a:t>6</a:t>
            </a:r>
            <a:r>
              <a:rPr lang="en-US" sz="3000" dirty="0"/>
              <a:t/>
            </a:r>
            <a:br>
              <a:rPr lang="en-US" sz="3000" dirty="0"/>
            </a:br>
            <a:r>
              <a:rPr lang="en-US" sz="3000" dirty="0"/>
              <a:t/>
            </a:r>
            <a:br>
              <a:rPr lang="en-US" sz="3000" dirty="0"/>
            </a:br>
            <a:r>
              <a:rPr lang="en-US" sz="3200" dirty="0" smtClean="0"/>
              <a:t>Synchronization 1: Concurrency </a:t>
            </a:r>
            <a:br>
              <a:rPr lang="en-US" sz="3200" dirty="0" smtClean="0"/>
            </a:br>
            <a:r>
              <a:rPr lang="en-US" sz="3200" dirty="0" smtClean="0"/>
              <a:t>and Mutual Exclusion</a:t>
            </a:r>
            <a:endParaRPr lang="en-US" sz="3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91000"/>
            <a:ext cx="8001000" cy="1447800"/>
          </a:xfrm>
        </p:spPr>
        <p:txBody>
          <a:bodyPr/>
          <a:lstStyle/>
          <a:p>
            <a:pPr marL="285750" indent="-285750">
              <a:defRPr/>
            </a:pPr>
            <a:r>
              <a:rPr lang="en-US" altLang="en-US" dirty="0" smtClean="0">
                <a:ea typeface="Gill Sans" charset="0"/>
              </a:rPr>
              <a:t>February 3</a:t>
            </a:r>
            <a:r>
              <a:rPr lang="en-US" altLang="en-US" baseline="30000" dirty="0" smtClean="0">
                <a:ea typeface="Gill Sans" charset="0"/>
              </a:rPr>
              <a:t>rd</a:t>
            </a:r>
            <a:r>
              <a:rPr lang="en-US" altLang="en-US" dirty="0" smtClean="0">
                <a:ea typeface="Gill Sans" charset="0"/>
              </a:rPr>
              <a:t>, 2022</a:t>
            </a:r>
            <a:endParaRPr lang="en-US" altLang="en-US" dirty="0">
              <a:ea typeface="Gill Sans" charset="0"/>
            </a:endParaRPr>
          </a:p>
          <a:p>
            <a:pPr marL="285750" indent="-285750">
              <a:defRPr/>
            </a:pPr>
            <a:r>
              <a:rPr lang="en-US" altLang="en-US" dirty="0">
                <a:ea typeface="Gill Sans" charset="0"/>
              </a:rPr>
              <a:t>Prof. </a:t>
            </a:r>
            <a:r>
              <a:rPr lang="en-US" altLang="en-US" dirty="0" smtClean="0">
                <a:ea typeface="Gill Sans" charset="0"/>
              </a:rPr>
              <a:t>Anthony Joseph and John </a:t>
            </a:r>
            <a:r>
              <a:rPr lang="en-US" altLang="en-US" dirty="0" err="1" smtClean="0">
                <a:ea typeface="Gill Sans" charset="0"/>
              </a:rPr>
              <a:t>Kubiatowicz</a:t>
            </a:r>
            <a:endParaRPr lang="en-US" altLang="en-US" dirty="0">
              <a:ea typeface="Gill Sans" charset="0"/>
            </a:endParaRPr>
          </a:p>
          <a:p>
            <a:pPr marL="285750" indent="-285750">
              <a:defRPr/>
            </a:pPr>
            <a:r>
              <a:rPr lang="en-US" altLang="en-US" dirty="0">
                <a:ea typeface="Gill Sans" charset="0"/>
              </a:rPr>
              <a:t>http://cs162.eecs.Berkeley.edu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Running a thread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66900" y="914400"/>
            <a:ext cx="84582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ko-KR" dirty="0" smtClean="0">
                <a:ea typeface="Gulim" panose="020B0600000101010101" pitchFamily="34" charset="-127"/>
              </a:rPr>
              <a:t>Consider first portion:  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RunThread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()</a:t>
            </a:r>
          </a:p>
          <a:p>
            <a:endParaRPr lang="en-US" altLang="ko-KR" dirty="0" smtClean="0">
              <a:ea typeface="Gulim" panose="020B0600000101010101" pitchFamily="34" charset="-127"/>
            </a:endParaRPr>
          </a:p>
          <a:p>
            <a:r>
              <a:rPr lang="en-US" altLang="ko-KR" dirty="0" smtClean="0">
                <a:ea typeface="Gulim" panose="020B0600000101010101" pitchFamily="34" charset="-127"/>
              </a:rPr>
              <a:t>How do I run a thread?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Load its state (registers, PC, stack pointer) into CPU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Load environment (virtual memory space, </a:t>
            </a:r>
            <a:r>
              <a:rPr lang="en-US" altLang="ko-KR" dirty="0" err="1" smtClean="0">
                <a:ea typeface="Gulim" panose="020B0600000101010101" pitchFamily="34" charset="-127"/>
              </a:rPr>
              <a:t>etc</a:t>
            </a:r>
            <a:r>
              <a:rPr lang="en-US" altLang="ko-KR" dirty="0" smtClean="0">
                <a:ea typeface="Gulim" panose="020B0600000101010101" pitchFamily="34" charset="-127"/>
              </a:rPr>
              <a:t>)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Jump to the PC</a:t>
            </a:r>
          </a:p>
          <a:p>
            <a:pPr lvl="1"/>
            <a:endParaRPr lang="en-US" altLang="ko-KR" dirty="0" smtClean="0">
              <a:ea typeface="Gulim" panose="020B0600000101010101" pitchFamily="34" charset="-127"/>
            </a:endParaRPr>
          </a:p>
          <a:p>
            <a:r>
              <a:rPr lang="en-US" altLang="ko-KR" dirty="0" smtClean="0">
                <a:ea typeface="Gulim" panose="020B0600000101010101" pitchFamily="34" charset="-127"/>
              </a:rPr>
              <a:t>How does the dispatcher get control back?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Internal events: thread returns control voluntarily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External events: thread gets </a:t>
            </a:r>
            <a:r>
              <a:rPr lang="en-US" altLang="ko-KR" i="1" dirty="0" smtClean="0">
                <a:ea typeface="Gulim" panose="020B0600000101010101" pitchFamily="34" charset="-127"/>
              </a:rPr>
              <a:t>preempted</a:t>
            </a:r>
            <a:endParaRPr lang="en-US" altLang="ko-KR" dirty="0" smtClean="0">
              <a:ea typeface="Gulim" panose="020B0600000101010101" pitchFamily="34" charset="-127"/>
            </a:endParaRPr>
          </a:p>
          <a:p>
            <a:pPr lvl="1">
              <a:buFontTx/>
              <a:buNone/>
            </a:pPr>
            <a:endParaRPr lang="en-US" altLang="ko-KR" dirty="0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74462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Internal Events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914400"/>
            <a:ext cx="8534400" cy="5410200"/>
          </a:xfrm>
        </p:spPr>
        <p:txBody>
          <a:bodyPr/>
          <a:lstStyle/>
          <a:p>
            <a:r>
              <a:rPr lang="en-US" altLang="ko-KR" dirty="0" smtClean="0">
                <a:ea typeface="Gulim" panose="020B0600000101010101" pitchFamily="34" charset="-127"/>
              </a:rPr>
              <a:t>Blocking on I/O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The act of requesting I/O implicitly yields the CPU</a:t>
            </a:r>
          </a:p>
          <a:p>
            <a:r>
              <a:rPr lang="en-US" altLang="ko-KR" dirty="0" smtClean="0">
                <a:ea typeface="Gulim" panose="020B0600000101010101" pitchFamily="34" charset="-127"/>
              </a:rPr>
              <a:t>Waiting on a “signal” from other thread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Thread asks to wait and thus yields the CPU</a:t>
            </a:r>
          </a:p>
          <a:p>
            <a:r>
              <a:rPr lang="en-US" altLang="ko-KR" dirty="0" smtClean="0">
                <a:ea typeface="Gulim" panose="020B0600000101010101" pitchFamily="34" charset="-127"/>
              </a:rPr>
              <a:t>Thread executes a 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yield()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Thread volunteers to give up CPU</a:t>
            </a:r>
          </a:p>
          <a:p>
            <a:pPr lvl="1"/>
            <a:endParaRPr lang="en-US" altLang="ko-KR" dirty="0" smtClean="0">
              <a:ea typeface="Gulim" panose="020B0600000101010101" pitchFamily="34" charset="-127"/>
            </a:endParaRPr>
          </a:p>
          <a:p>
            <a:pPr lvl="1">
              <a:buFontTx/>
              <a:buNone/>
            </a:pPr>
            <a:r>
              <a:rPr lang="en-US" altLang="ko-KR" dirty="0" smtClean="0">
                <a:latin typeface="Courier New" panose="02070309020205020404" pitchFamily="49" charset="0"/>
                <a:ea typeface="Gulim" panose="020B0600000101010101" pitchFamily="34" charset="-127"/>
              </a:rPr>
              <a:t>	</a:t>
            </a:r>
            <a:r>
              <a:rPr lang="en-US" altLang="ko-KR" dirty="0" smtClean="0">
                <a:latin typeface="Courier New" panose="02070309020205020404" pitchFamily="49" charset="0"/>
                <a:ea typeface="Gulim" panose="020B0600000101010101" pitchFamily="34" charset="-127"/>
                <a:cs typeface="Courier New" panose="02070309020205020404" pitchFamily="49" charset="0"/>
              </a:rPr>
              <a:t>	</a:t>
            </a:r>
            <a:r>
              <a:rPr lang="en-US" altLang="ko-KR" dirty="0" err="1" smtClean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computePI</a:t>
            </a:r>
            <a:r>
              <a:rPr lang="en-US" altLang="ko-KR" dirty="0" smtClean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() {</a:t>
            </a:r>
          </a:p>
          <a:p>
            <a:pPr lvl="1">
              <a:buFontTx/>
              <a:buNone/>
            </a:pPr>
            <a:r>
              <a:rPr lang="en-US" altLang="ko-KR" dirty="0" smtClean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     while(TRUE) {</a:t>
            </a:r>
          </a:p>
          <a:p>
            <a:pPr lvl="1">
              <a:buFontTx/>
              <a:buNone/>
            </a:pPr>
            <a:r>
              <a:rPr lang="en-US" altLang="ko-KR" dirty="0" smtClean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        </a:t>
            </a:r>
            <a:r>
              <a:rPr lang="en-US" altLang="ko-KR" dirty="0" err="1" smtClean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ComputeNextDigit</a:t>
            </a:r>
            <a:r>
              <a:rPr lang="en-US" altLang="ko-KR" dirty="0" smtClean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();</a:t>
            </a:r>
          </a:p>
          <a:p>
            <a:pPr lvl="1">
              <a:buFontTx/>
              <a:buNone/>
            </a:pPr>
            <a:r>
              <a:rPr lang="en-US" altLang="ko-KR" dirty="0" smtClean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        yield();</a:t>
            </a:r>
          </a:p>
          <a:p>
            <a:pPr lvl="1">
              <a:buFontTx/>
              <a:buNone/>
            </a:pPr>
            <a:r>
              <a:rPr lang="en-US" altLang="ko-KR" dirty="0" smtClean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     }</a:t>
            </a:r>
          </a:p>
          <a:p>
            <a:pPr lvl="1">
              <a:buFontTx/>
              <a:buNone/>
            </a:pPr>
            <a:r>
              <a:rPr lang="en-US" altLang="ko-KR" dirty="0" smtClean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  }</a:t>
            </a:r>
          </a:p>
        </p:txBody>
      </p:sp>
    </p:spTree>
    <p:extLst>
      <p:ext uri="{BB962C8B-B14F-4D97-AF65-F5344CB8AC3E}">
        <p14:creationId xmlns:p14="http://schemas.microsoft.com/office/powerpoint/2010/main" val="11155417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Stack for Yielding Thread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3900" y="3049588"/>
            <a:ext cx="8674100" cy="3505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How do we run a new thread?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 smtClean="0">
                <a:ea typeface="Gulim" panose="020B0600000101010101" pitchFamily="34" charset="-127"/>
              </a:rPr>
              <a:t>		</a:t>
            </a:r>
            <a:r>
              <a:rPr lang="en-US" altLang="ko-KR" sz="2000" dirty="0" err="1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run_new_thread</a:t>
            </a: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   </a:t>
            </a:r>
            <a:r>
              <a:rPr lang="en-US" altLang="ko-KR" sz="2000" dirty="0" err="1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newThread</a:t>
            </a: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= </a:t>
            </a:r>
            <a:r>
              <a:rPr lang="en-US" altLang="ko-KR" sz="2000" dirty="0" err="1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PickNewThread</a:t>
            </a: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   switch(</a:t>
            </a:r>
            <a:r>
              <a:rPr lang="en-US" altLang="ko-KR" sz="2000" dirty="0" err="1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curThread</a:t>
            </a: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, </a:t>
            </a:r>
            <a:r>
              <a:rPr lang="en-US" altLang="ko-KR" sz="2000" dirty="0" err="1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newThread</a:t>
            </a: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   </a:t>
            </a:r>
            <a:r>
              <a:rPr lang="en-US" altLang="ko-KR" sz="2000" dirty="0" err="1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ThreadHouseKeeping</a:t>
            </a: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(); /* Do any cleanup */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 smtClean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}</a:t>
            </a:r>
          </a:p>
          <a:p>
            <a:pPr>
              <a:lnSpc>
                <a:spcPct val="80000"/>
              </a:lnSpc>
            </a:pPr>
            <a:r>
              <a:rPr lang="en-US" altLang="ko-KR" sz="2600" dirty="0">
                <a:ea typeface="Gulim" panose="020B0600000101010101" pitchFamily="34" charset="-127"/>
              </a:rPr>
              <a:t>How does dispatcher switch to a new thread?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Save anything next thread may trash: PC, </a:t>
            </a:r>
            <a:r>
              <a:rPr lang="en-US" altLang="ko-KR" dirty="0" err="1" smtClean="0">
                <a:ea typeface="Gulim" panose="020B0600000101010101" pitchFamily="34" charset="-127"/>
              </a:rPr>
              <a:t>regs</a:t>
            </a:r>
            <a:r>
              <a:rPr lang="en-US" altLang="ko-KR" dirty="0" smtClean="0">
                <a:ea typeface="Gulim" panose="020B0600000101010101" pitchFamily="34" charset="-127"/>
              </a:rPr>
              <a:t>, stack pointer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Maintain isolation for each thread</a:t>
            </a:r>
          </a:p>
        </p:txBody>
      </p:sp>
      <p:sp>
        <p:nvSpPr>
          <p:cNvPr id="21508" name="Rectangle 7"/>
          <p:cNvSpPr>
            <a:spLocks noChangeArrowheads="1"/>
          </p:cNvSpPr>
          <p:nvPr/>
        </p:nvSpPr>
        <p:spPr bwMode="auto">
          <a:xfrm flipV="1">
            <a:off x="5334000" y="1219200"/>
            <a:ext cx="1974850" cy="484188"/>
          </a:xfrm>
          <a:prstGeom prst="rect">
            <a:avLst/>
          </a:prstGeom>
          <a:solidFill>
            <a:srgbClr val="00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>
            <a:lvl1pPr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9pPr>
          </a:lstStyle>
          <a:p>
            <a:r>
              <a:rPr lang="en-US" altLang="ko-KR">
                <a:latin typeface="Consolas" charset="0"/>
                <a:ea typeface="Consolas" charset="0"/>
                <a:cs typeface="Consolas" charset="0"/>
              </a:rPr>
              <a:t>yield</a:t>
            </a:r>
          </a:p>
        </p:txBody>
      </p:sp>
      <p:sp>
        <p:nvSpPr>
          <p:cNvPr id="21509" name="Rectangle 8"/>
          <p:cNvSpPr>
            <a:spLocks noChangeArrowheads="1"/>
          </p:cNvSpPr>
          <p:nvPr/>
        </p:nvSpPr>
        <p:spPr bwMode="auto">
          <a:xfrm flipV="1">
            <a:off x="5335588" y="762000"/>
            <a:ext cx="1974850" cy="484188"/>
          </a:xfrm>
          <a:prstGeom prst="rect">
            <a:avLst/>
          </a:prstGeom>
          <a:solidFill>
            <a:srgbClr val="00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>
            <a:lvl1pPr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9pPr>
          </a:lstStyle>
          <a:p>
            <a:r>
              <a:rPr lang="en-US" altLang="ko-KR">
                <a:latin typeface="Consolas" charset="0"/>
                <a:ea typeface="Consolas" charset="0"/>
                <a:cs typeface="Consolas" charset="0"/>
              </a:rPr>
              <a:t>ComputePI</a:t>
            </a:r>
          </a:p>
        </p:txBody>
      </p:sp>
      <p:grpSp>
        <p:nvGrpSpPr>
          <p:cNvPr id="21510" name="Group 15"/>
          <p:cNvGrpSpPr>
            <a:grpSpLocks/>
          </p:cNvGrpSpPr>
          <p:nvPr/>
        </p:nvGrpSpPr>
        <p:grpSpPr bwMode="auto">
          <a:xfrm>
            <a:off x="7542213" y="1066218"/>
            <a:ext cx="369874" cy="1661108"/>
            <a:chOff x="4606" y="816"/>
            <a:chExt cx="234" cy="1152"/>
          </a:xfrm>
        </p:grpSpPr>
        <p:sp>
          <p:nvSpPr>
            <p:cNvPr id="21517" name="Text Box 11"/>
            <p:cNvSpPr txBox="1">
              <a:spLocks noChangeArrowheads="1"/>
            </p:cNvSpPr>
            <p:nvPr/>
          </p:nvSpPr>
          <p:spPr bwMode="auto">
            <a:xfrm rot="5400000">
              <a:off x="4196" y="1273"/>
              <a:ext cx="1053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Stack growth</a:t>
              </a:r>
            </a:p>
          </p:txBody>
        </p:sp>
        <p:sp>
          <p:nvSpPr>
            <p:cNvPr id="21518" name="Line 10"/>
            <p:cNvSpPr>
              <a:spLocks noChangeShapeType="1"/>
            </p:cNvSpPr>
            <p:nvPr/>
          </p:nvSpPr>
          <p:spPr bwMode="auto">
            <a:xfrm>
              <a:off x="4608" y="816"/>
              <a:ext cx="0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ourier New"/>
                <a:cs typeface="Courier New"/>
              </a:endParaRPr>
            </a:p>
          </p:txBody>
        </p:sp>
      </p:grpSp>
      <p:grpSp>
        <p:nvGrpSpPr>
          <p:cNvPr id="364565" name="Group 21"/>
          <p:cNvGrpSpPr>
            <a:grpSpLocks/>
          </p:cNvGrpSpPr>
          <p:nvPr/>
        </p:nvGrpSpPr>
        <p:grpSpPr bwMode="auto">
          <a:xfrm>
            <a:off x="3433505" y="1435101"/>
            <a:ext cx="3870585" cy="1522413"/>
            <a:chOff x="1202" y="1056"/>
            <a:chExt cx="2446" cy="1056"/>
          </a:xfrm>
        </p:grpSpPr>
        <p:sp>
          <p:nvSpPr>
            <p:cNvPr id="21512" name="Rectangle 5"/>
            <p:cNvSpPr>
              <a:spLocks noChangeArrowheads="1"/>
            </p:cNvSpPr>
            <p:nvPr/>
          </p:nvSpPr>
          <p:spPr bwMode="auto">
            <a:xfrm flipV="1">
              <a:off x="2400" y="1584"/>
              <a:ext cx="1248" cy="240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dirty="0" err="1">
                  <a:latin typeface="Consolas" charset="0"/>
                  <a:ea typeface="Consolas" charset="0"/>
                  <a:cs typeface="Consolas" charset="0"/>
                </a:rPr>
                <a:t>run_new_thread</a:t>
              </a:r>
              <a:endParaRPr lang="en-US" altLang="ko-KR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21513" name="Rectangle 6"/>
            <p:cNvSpPr>
              <a:spLocks noChangeArrowheads="1"/>
            </p:cNvSpPr>
            <p:nvPr/>
          </p:nvSpPr>
          <p:spPr bwMode="auto">
            <a:xfrm flipV="1">
              <a:off x="2400" y="1248"/>
              <a:ext cx="1248" cy="336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dirty="0" err="1">
                  <a:latin typeface="Consolas" charset="0"/>
                  <a:ea typeface="Consolas" charset="0"/>
                  <a:cs typeface="Consolas" charset="0"/>
                </a:rPr>
                <a:t>kernel_yield</a:t>
              </a:r>
              <a:endParaRPr lang="en-US" altLang="ko-KR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21514" name="Arc 13"/>
            <p:cNvSpPr>
              <a:spLocks/>
            </p:cNvSpPr>
            <p:nvPr/>
          </p:nvSpPr>
          <p:spPr bwMode="auto">
            <a:xfrm flipH="1">
              <a:off x="2112" y="1056"/>
              <a:ext cx="288" cy="384"/>
            </a:xfrm>
            <a:custGeom>
              <a:avLst/>
              <a:gdLst>
                <a:gd name="T0" fmla="*/ 0 w 21600"/>
                <a:gd name="T1" fmla="*/ 0 h 43068"/>
                <a:gd name="T2" fmla="*/ 0 w 21600"/>
                <a:gd name="T3" fmla="*/ 3 h 43068"/>
                <a:gd name="T4" fmla="*/ 0 w 21600"/>
                <a:gd name="T5" fmla="*/ 2 h 430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068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607"/>
                    <a:pt x="13322" y="41853"/>
                    <a:pt x="2383" y="43068"/>
                  </a:cubicBezTo>
                </a:path>
                <a:path w="21600" h="43068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607"/>
                    <a:pt x="13322" y="41853"/>
                    <a:pt x="2383" y="4306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21515" name="Text Box 14"/>
            <p:cNvSpPr txBox="1">
              <a:spLocks noChangeArrowheads="1"/>
            </p:cNvSpPr>
            <p:nvPr/>
          </p:nvSpPr>
          <p:spPr bwMode="auto">
            <a:xfrm>
              <a:off x="1202" y="1152"/>
              <a:ext cx="824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Trap to OS</a:t>
              </a:r>
            </a:p>
          </p:txBody>
        </p:sp>
        <p:sp>
          <p:nvSpPr>
            <p:cNvPr id="21516" name="Rectangle 19"/>
            <p:cNvSpPr>
              <a:spLocks noChangeArrowheads="1"/>
            </p:cNvSpPr>
            <p:nvPr/>
          </p:nvSpPr>
          <p:spPr bwMode="auto">
            <a:xfrm>
              <a:off x="2400" y="1824"/>
              <a:ext cx="1248" cy="288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dirty="0">
                  <a:latin typeface="Consolas" charset="0"/>
                  <a:ea typeface="Consolas" charset="0"/>
                  <a:cs typeface="Consolas" charset="0"/>
                </a:rPr>
                <a:t>switch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21380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8382000" cy="533400"/>
          </a:xfrm>
        </p:spPr>
        <p:txBody>
          <a:bodyPr/>
          <a:lstStyle/>
          <a:p>
            <a:r>
              <a:rPr lang="en-US" altLang="ko-KR" dirty="0">
                <a:ea typeface="Gulim" panose="020B0600000101010101" pitchFamily="34" charset="-127"/>
              </a:rPr>
              <a:t>What Do the Stacks Look Like?</a:t>
            </a:r>
            <a:endParaRPr lang="en-US" altLang="ko-KR" dirty="0" smtClean="0">
              <a:ea typeface="Gulim" panose="020B0600000101010101" pitchFamily="34" charset="-127"/>
            </a:endParaRPr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838200"/>
            <a:ext cx="3810000" cy="5486400"/>
          </a:xfrm>
        </p:spPr>
        <p:txBody>
          <a:bodyPr/>
          <a:lstStyle/>
          <a:p>
            <a:r>
              <a:rPr lang="en-US" altLang="ko-KR" dirty="0" smtClean="0">
                <a:ea typeface="Gulim" panose="020B0600000101010101" pitchFamily="34" charset="-127"/>
              </a:rPr>
              <a:t>Consider the following code blocks:</a:t>
            </a:r>
          </a:p>
          <a:p>
            <a:pPr>
              <a:buFontTx/>
              <a:buNone/>
            </a:pPr>
            <a:r>
              <a:rPr lang="en-US" altLang="ko-KR" dirty="0" smtClean="0">
                <a:ea typeface="Gulim" panose="020B0600000101010101" pitchFamily="34" charset="-127"/>
              </a:rPr>
              <a:t>	    </a:t>
            </a:r>
            <a:r>
              <a:rPr lang="en-US" altLang="ko-KR" dirty="0" smtClean="0">
                <a:latin typeface="Courier New" panose="02070309020205020404" pitchFamily="49" charset="0"/>
                <a:ea typeface="Gulim" panose="020B0600000101010101" pitchFamily="34" charset="-127"/>
                <a:cs typeface="Courier New" panose="02070309020205020404" pitchFamily="49" charset="0"/>
              </a:rPr>
              <a:t>	</a:t>
            </a:r>
            <a:r>
              <a:rPr lang="en-US" altLang="ko-KR" sz="2000" dirty="0" err="1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proc</a:t>
            </a: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A() {	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   B();		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}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</a:t>
            </a:r>
            <a:r>
              <a:rPr lang="en-US" altLang="ko-KR" sz="2000" dirty="0" err="1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proc</a:t>
            </a: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B() {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   while(TRUE) {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      yield();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   }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}</a:t>
            </a:r>
          </a:p>
          <a:p>
            <a:r>
              <a:rPr lang="en-US" altLang="ko-KR" dirty="0" smtClean="0">
                <a:ea typeface="Gulim" panose="020B0600000101010101" pitchFamily="34" charset="-127"/>
              </a:rPr>
              <a:t>Suppose we have 2 threads: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Threads S and T</a:t>
            </a:r>
          </a:p>
        </p:txBody>
      </p:sp>
      <p:sp>
        <p:nvSpPr>
          <p:cNvPr id="366606" name="AutoShape 14"/>
          <p:cNvSpPr>
            <a:spLocks noChangeArrowheads="1"/>
          </p:cNvSpPr>
          <p:nvPr/>
        </p:nvSpPr>
        <p:spPr bwMode="auto">
          <a:xfrm>
            <a:off x="7315200" y="4572000"/>
            <a:ext cx="1828800" cy="533400"/>
          </a:xfrm>
          <a:prstGeom prst="curvedUpArrow">
            <a:avLst>
              <a:gd name="adj1" fmla="val 68571"/>
              <a:gd name="adj2" fmla="val 137143"/>
              <a:gd name="adj3" fmla="val 33333"/>
            </a:avLst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9pPr>
          </a:lstStyle>
          <a:p>
            <a:endParaRPr lang="en-US" altLang="en-US">
              <a:latin typeface="Consolas" charset="0"/>
              <a:ea typeface="Consolas" charset="0"/>
              <a:cs typeface="Consolas" charset="0"/>
            </a:endParaRPr>
          </a:p>
        </p:txBody>
      </p:sp>
      <p:grpSp>
        <p:nvGrpSpPr>
          <p:cNvPr id="366629" name="Group 37"/>
          <p:cNvGrpSpPr>
            <a:grpSpLocks/>
          </p:cNvGrpSpPr>
          <p:nvPr/>
        </p:nvGrpSpPr>
        <p:grpSpPr bwMode="auto">
          <a:xfrm>
            <a:off x="5392739" y="1562100"/>
            <a:ext cx="2532063" cy="3009900"/>
            <a:chOff x="2437" y="984"/>
            <a:chExt cx="1595" cy="1896"/>
          </a:xfrm>
        </p:grpSpPr>
        <p:sp>
          <p:nvSpPr>
            <p:cNvPr id="22541" name="Text Box 21"/>
            <p:cNvSpPr txBox="1">
              <a:spLocks noChangeArrowheads="1"/>
            </p:cNvSpPr>
            <p:nvPr/>
          </p:nvSpPr>
          <p:spPr bwMode="auto">
            <a:xfrm>
              <a:off x="3071" y="984"/>
              <a:ext cx="71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Thread S</a:t>
              </a:r>
            </a:p>
          </p:txBody>
        </p:sp>
        <p:grpSp>
          <p:nvGrpSpPr>
            <p:cNvPr id="22542" name="Group 15"/>
            <p:cNvGrpSpPr>
              <a:grpSpLocks/>
            </p:cNvGrpSpPr>
            <p:nvPr/>
          </p:nvGrpSpPr>
          <p:grpSpPr bwMode="auto">
            <a:xfrm flipH="1">
              <a:off x="2437" y="1344"/>
              <a:ext cx="252" cy="1152"/>
              <a:chOff x="4598" y="816"/>
              <a:chExt cx="252" cy="1152"/>
            </a:xfrm>
          </p:grpSpPr>
          <p:sp>
            <p:nvSpPr>
              <p:cNvPr id="22548" name="Text Box 16"/>
              <p:cNvSpPr txBox="1">
                <a:spLocks noChangeArrowheads="1"/>
              </p:cNvSpPr>
              <p:nvPr/>
            </p:nvSpPr>
            <p:spPr bwMode="auto">
              <a:xfrm rot="5400000">
                <a:off x="4157" y="1262"/>
                <a:ext cx="113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sz="2000" dirty="0">
                    <a:latin typeface="Consolas" charset="0"/>
                    <a:ea typeface="Consolas" charset="0"/>
                    <a:cs typeface="Consolas" charset="0"/>
                  </a:rPr>
                  <a:t>Stack </a:t>
                </a:r>
                <a:r>
                  <a:rPr lang="en-US" altLang="ko-KR" sz="2000" b="0" dirty="0">
                    <a:latin typeface="Gill Sans" charset="0"/>
                    <a:ea typeface="Gill Sans" charset="0"/>
                    <a:cs typeface="Gill Sans" charset="0"/>
                  </a:rPr>
                  <a:t>growth</a:t>
                </a:r>
              </a:p>
            </p:txBody>
          </p:sp>
          <p:sp>
            <p:nvSpPr>
              <p:cNvPr id="22549" name="Line 17"/>
              <p:cNvSpPr>
                <a:spLocks noChangeShapeType="1"/>
              </p:cNvSpPr>
              <p:nvPr/>
            </p:nvSpPr>
            <p:spPr bwMode="auto">
              <a:xfrm>
                <a:off x="4608" y="816"/>
                <a:ext cx="0" cy="1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</p:grpSp>
        <p:sp>
          <p:nvSpPr>
            <p:cNvPr id="22543" name="Rectangle 4"/>
            <p:cNvSpPr>
              <a:spLocks noChangeArrowheads="1"/>
            </p:cNvSpPr>
            <p:nvPr/>
          </p:nvSpPr>
          <p:spPr bwMode="auto">
            <a:xfrm>
              <a:off x="2784" y="1200"/>
              <a:ext cx="1248" cy="384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>
                  <a:latin typeface="Consolas" charset="0"/>
                  <a:ea typeface="Consolas" charset="0"/>
                  <a:cs typeface="Consolas" charset="0"/>
                </a:rPr>
                <a:t>A</a:t>
              </a:r>
            </a:p>
          </p:txBody>
        </p:sp>
        <p:sp>
          <p:nvSpPr>
            <p:cNvPr id="22544" name="Rectangle 5"/>
            <p:cNvSpPr>
              <a:spLocks noChangeArrowheads="1"/>
            </p:cNvSpPr>
            <p:nvPr/>
          </p:nvSpPr>
          <p:spPr bwMode="auto">
            <a:xfrm>
              <a:off x="2784" y="1584"/>
              <a:ext cx="1248" cy="336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>
                  <a:latin typeface="Consolas" charset="0"/>
                  <a:ea typeface="Consolas" charset="0"/>
                  <a:cs typeface="Consolas" charset="0"/>
                </a:rPr>
                <a:t>B(while)</a:t>
              </a:r>
            </a:p>
          </p:txBody>
        </p:sp>
        <p:sp>
          <p:nvSpPr>
            <p:cNvPr id="22545" name="Rectangle 6"/>
            <p:cNvSpPr>
              <a:spLocks noChangeArrowheads="1"/>
            </p:cNvSpPr>
            <p:nvPr/>
          </p:nvSpPr>
          <p:spPr bwMode="auto">
            <a:xfrm>
              <a:off x="2784" y="1920"/>
              <a:ext cx="1248" cy="336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>
                  <a:latin typeface="Consolas" charset="0"/>
                  <a:ea typeface="Consolas" charset="0"/>
                  <a:cs typeface="Consolas" charset="0"/>
                </a:rPr>
                <a:t>yield</a:t>
              </a:r>
            </a:p>
          </p:txBody>
        </p:sp>
        <p:sp>
          <p:nvSpPr>
            <p:cNvPr id="22546" name="Rectangle 7"/>
            <p:cNvSpPr>
              <a:spLocks noChangeArrowheads="1"/>
            </p:cNvSpPr>
            <p:nvPr/>
          </p:nvSpPr>
          <p:spPr bwMode="auto">
            <a:xfrm>
              <a:off x="2784" y="2256"/>
              <a:ext cx="1248" cy="336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dirty="0" err="1">
                  <a:latin typeface="Consolas" charset="0"/>
                  <a:ea typeface="Consolas" charset="0"/>
                  <a:cs typeface="Consolas" charset="0"/>
                </a:rPr>
                <a:t>run_new_thread</a:t>
              </a:r>
              <a:endParaRPr lang="en-US" altLang="ko-KR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22547" name="Rectangle 25"/>
            <p:cNvSpPr>
              <a:spLocks noChangeArrowheads="1"/>
            </p:cNvSpPr>
            <p:nvPr/>
          </p:nvSpPr>
          <p:spPr bwMode="auto">
            <a:xfrm>
              <a:off x="2784" y="2544"/>
              <a:ext cx="1248" cy="336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>
                  <a:latin typeface="Consolas" charset="0"/>
                  <a:ea typeface="Consolas" charset="0"/>
                  <a:cs typeface="Consolas" charset="0"/>
                </a:rPr>
                <a:t>switch</a:t>
              </a:r>
            </a:p>
          </p:txBody>
        </p:sp>
      </p:grpSp>
      <p:grpSp>
        <p:nvGrpSpPr>
          <p:cNvPr id="366630" name="Group 38"/>
          <p:cNvGrpSpPr>
            <a:grpSpLocks/>
          </p:cNvGrpSpPr>
          <p:nvPr/>
        </p:nvGrpSpPr>
        <p:grpSpPr bwMode="auto">
          <a:xfrm>
            <a:off x="8305800" y="1549400"/>
            <a:ext cx="1981200" cy="3022600"/>
            <a:chOff x="4272" y="976"/>
            <a:chExt cx="1248" cy="1904"/>
          </a:xfrm>
        </p:grpSpPr>
        <p:sp>
          <p:nvSpPr>
            <p:cNvPr id="22535" name="Text Box 22"/>
            <p:cNvSpPr txBox="1">
              <a:spLocks noChangeArrowheads="1"/>
            </p:cNvSpPr>
            <p:nvPr/>
          </p:nvSpPr>
          <p:spPr bwMode="auto">
            <a:xfrm>
              <a:off x="4539" y="976"/>
              <a:ext cx="70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Thread T</a:t>
              </a:r>
            </a:p>
          </p:txBody>
        </p:sp>
        <p:sp>
          <p:nvSpPr>
            <p:cNvPr id="22536" name="Rectangle 30"/>
            <p:cNvSpPr>
              <a:spLocks noChangeArrowheads="1"/>
            </p:cNvSpPr>
            <p:nvPr/>
          </p:nvSpPr>
          <p:spPr bwMode="auto">
            <a:xfrm>
              <a:off x="4272" y="1200"/>
              <a:ext cx="1248" cy="384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>
                  <a:latin typeface="Consolas" charset="0"/>
                  <a:ea typeface="Consolas" charset="0"/>
                  <a:cs typeface="Consolas" charset="0"/>
                </a:rPr>
                <a:t>A</a:t>
              </a:r>
            </a:p>
          </p:txBody>
        </p:sp>
        <p:sp>
          <p:nvSpPr>
            <p:cNvPr id="22537" name="Rectangle 31"/>
            <p:cNvSpPr>
              <a:spLocks noChangeArrowheads="1"/>
            </p:cNvSpPr>
            <p:nvPr/>
          </p:nvSpPr>
          <p:spPr bwMode="auto">
            <a:xfrm>
              <a:off x="4272" y="1584"/>
              <a:ext cx="1248" cy="336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>
                  <a:latin typeface="Consolas" charset="0"/>
                  <a:ea typeface="Consolas" charset="0"/>
                  <a:cs typeface="Consolas" charset="0"/>
                </a:rPr>
                <a:t>B(while)</a:t>
              </a:r>
            </a:p>
          </p:txBody>
        </p:sp>
        <p:sp>
          <p:nvSpPr>
            <p:cNvPr id="22538" name="Rectangle 32"/>
            <p:cNvSpPr>
              <a:spLocks noChangeArrowheads="1"/>
            </p:cNvSpPr>
            <p:nvPr/>
          </p:nvSpPr>
          <p:spPr bwMode="auto">
            <a:xfrm>
              <a:off x="4272" y="1920"/>
              <a:ext cx="1248" cy="336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>
                  <a:latin typeface="Consolas" charset="0"/>
                  <a:ea typeface="Consolas" charset="0"/>
                  <a:cs typeface="Consolas" charset="0"/>
                </a:rPr>
                <a:t>yield</a:t>
              </a:r>
            </a:p>
          </p:txBody>
        </p:sp>
        <p:sp>
          <p:nvSpPr>
            <p:cNvPr id="22539" name="Rectangle 33"/>
            <p:cNvSpPr>
              <a:spLocks noChangeArrowheads="1"/>
            </p:cNvSpPr>
            <p:nvPr/>
          </p:nvSpPr>
          <p:spPr bwMode="auto">
            <a:xfrm>
              <a:off x="4272" y="2256"/>
              <a:ext cx="1248" cy="336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dirty="0" err="1">
                  <a:latin typeface="Consolas" charset="0"/>
                  <a:ea typeface="Consolas" charset="0"/>
                  <a:cs typeface="Consolas" charset="0"/>
                </a:rPr>
                <a:t>run_new_thread</a:t>
              </a:r>
              <a:endParaRPr lang="en-US" altLang="ko-KR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22540" name="Rectangle 34"/>
            <p:cNvSpPr>
              <a:spLocks noChangeArrowheads="1"/>
            </p:cNvSpPr>
            <p:nvPr/>
          </p:nvSpPr>
          <p:spPr bwMode="auto">
            <a:xfrm>
              <a:off x="4272" y="2544"/>
              <a:ext cx="1248" cy="336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>
                  <a:latin typeface="Consolas" charset="0"/>
                  <a:ea typeface="Consolas" charset="0"/>
                  <a:cs typeface="Consolas" charset="0"/>
                </a:rPr>
                <a:t>switch</a:t>
              </a:r>
            </a:p>
          </p:txBody>
        </p:sp>
      </p:grpSp>
      <p:sp>
        <p:nvSpPr>
          <p:cNvPr id="22" name="Rectangle 3">
            <a:extLst>
              <a:ext uri="{FF2B5EF4-FFF2-40B4-BE49-F238E27FC236}">
                <a16:creationId xmlns:a16="http://schemas.microsoft.com/office/drawing/2014/main" id="{68D1C425-8AE5-614A-9EFB-68101E25797B}"/>
              </a:ext>
            </a:extLst>
          </p:cNvPr>
          <p:cNvSpPr txBox="1">
            <a:spLocks noChangeArrowheads="1"/>
          </p:cNvSpPr>
          <p:nvPr/>
        </p:nvSpPr>
        <p:spPr>
          <a:xfrm>
            <a:off x="5638801" y="5343526"/>
            <a:ext cx="5144293" cy="1057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ko-KR" b="0" dirty="0">
                <a:latin typeface="Gill Sans Light"/>
                <a:ea typeface="Consolas" charset="0"/>
                <a:cs typeface="Consolas" panose="020B0609020204030204" pitchFamily="49" charset="0"/>
              </a:rPr>
              <a:t>Thread S's switch returns to Thread T's (and vice versa)</a:t>
            </a:r>
          </a:p>
        </p:txBody>
      </p:sp>
      <p:sp>
        <p:nvSpPr>
          <p:cNvPr id="23" name="AutoShape 14">
            <a:extLst>
              <a:ext uri="{FF2B5EF4-FFF2-40B4-BE49-F238E27FC236}">
                <a16:creationId xmlns:a16="http://schemas.microsoft.com/office/drawing/2014/main" id="{BF913E49-B133-4143-970D-66400D63EF1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125493" y="4572000"/>
            <a:ext cx="1828800" cy="533400"/>
          </a:xfrm>
          <a:prstGeom prst="curvedUpArrow">
            <a:avLst>
              <a:gd name="adj1" fmla="val 68571"/>
              <a:gd name="adj2" fmla="val 137143"/>
              <a:gd name="adj3" fmla="val 33333"/>
            </a:avLst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9pPr>
          </a:lstStyle>
          <a:p>
            <a:endParaRPr lang="en-US" altLang="en-US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69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6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66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6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5" grpId="0" build="p"/>
      <p:bldP spid="366606" grpId="0" animBg="1"/>
      <p:bldP spid="366606" grpId="1" animBg="1"/>
      <p:bldP spid="22" grpId="0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9296400" cy="533400"/>
          </a:xfrm>
        </p:spPr>
        <p:txBody>
          <a:bodyPr/>
          <a:lstStyle/>
          <a:p>
            <a:r>
              <a:rPr lang="en-US" altLang="ko-KR" sz="3000" dirty="0">
                <a:ea typeface="Gulim" panose="020B0600000101010101" pitchFamily="34" charset="-127"/>
              </a:rPr>
              <a:t>Saving/Restoring state (often called “Context Switch)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85800"/>
            <a:ext cx="8534400" cy="5867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Switch(</a:t>
            </a:r>
            <a:r>
              <a:rPr lang="en-US" altLang="ko-KR" sz="2000" dirty="0" err="1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tCur,tNew</a:t>
            </a: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) {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   /* Unload old thread */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   </a:t>
            </a: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TCB[</a:t>
            </a:r>
            <a:r>
              <a:rPr lang="en-US" altLang="ko-KR" sz="2000" dirty="0" err="1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tCur</a:t>
            </a: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].regs.r7 = CPU.r7;</a:t>
            </a:r>
          </a:p>
          <a:p>
            <a:pPr>
              <a:buFontTx/>
              <a:buNone/>
            </a:pP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	…</a:t>
            </a:r>
          </a:p>
          <a:p>
            <a:pPr>
              <a:buFontTx/>
              <a:buNone/>
            </a:pP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   TCB[</a:t>
            </a:r>
            <a:r>
              <a:rPr lang="en-US" altLang="ko-KR" sz="2000" dirty="0" err="1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tCur</a:t>
            </a: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].regs.r0 = CPU.r0;</a:t>
            </a:r>
          </a:p>
          <a:p>
            <a:pPr>
              <a:buFontTx/>
              <a:buNone/>
            </a:pP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    TCB[</a:t>
            </a:r>
            <a:r>
              <a:rPr lang="en-US" altLang="ko-KR" sz="2000" dirty="0" err="1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tCur</a:t>
            </a: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].</a:t>
            </a:r>
            <a:r>
              <a:rPr lang="en-US" altLang="ko-KR" sz="2000" dirty="0" err="1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regs.sp</a:t>
            </a: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= </a:t>
            </a:r>
            <a:r>
              <a:rPr lang="en-US" altLang="ko-KR" sz="2000" dirty="0" err="1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CPU.sp</a:t>
            </a: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;</a:t>
            </a:r>
          </a:p>
          <a:p>
            <a:pPr>
              <a:buFontTx/>
              <a:buNone/>
            </a:pP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   TCB[</a:t>
            </a:r>
            <a:r>
              <a:rPr lang="en-US" altLang="ko-KR" sz="2000" dirty="0" err="1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tCur</a:t>
            </a: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].</a:t>
            </a:r>
            <a:r>
              <a:rPr lang="en-US" altLang="ko-KR" sz="2000" dirty="0" err="1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regs.retpc</a:t>
            </a: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= </a:t>
            </a:r>
            <a:r>
              <a:rPr lang="en-US" altLang="ko-KR" sz="2000" dirty="0" err="1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CPU.retpc</a:t>
            </a: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; /*return </a:t>
            </a:r>
            <a:r>
              <a:rPr lang="en-US" altLang="ko-KR" sz="2000" dirty="0" err="1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addr</a:t>
            </a:r>
            <a:r>
              <a:rPr lang="en-US" altLang="ko-KR" sz="2000" dirty="0">
                <a:solidFill>
                  <a:schemeClr val="accent2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*/</a:t>
            </a:r>
          </a:p>
          <a:p>
            <a:pPr>
              <a:buFontTx/>
              <a:buNone/>
            </a:pPr>
            <a:endParaRPr lang="en-US" altLang="ko-KR" sz="2000" dirty="0">
              <a:solidFill>
                <a:schemeClr val="accent2"/>
              </a:solidFill>
              <a:latin typeface="Courier New" panose="02070309020205020404" pitchFamily="49" charset="0"/>
              <a:ea typeface="Consolas" charset="0"/>
              <a:cs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ko-KR" sz="2000" dirty="0">
                <a:solidFill>
                  <a:srgbClr val="53FB25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   </a:t>
            </a: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/* Load and execute new thread */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   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CPU.r7 = TCB[</a:t>
            </a:r>
            <a:r>
              <a:rPr lang="en-US" altLang="ko-KR" sz="2000" dirty="0" err="1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tNew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].regs.r7;</a:t>
            </a:r>
          </a:p>
          <a:p>
            <a:pPr>
              <a:buFontTx/>
              <a:buNone/>
            </a:pP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		…</a:t>
            </a:r>
          </a:p>
          <a:p>
            <a:pPr>
              <a:buFontTx/>
              <a:buNone/>
            </a:pP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   CPU.r0 = TCB[</a:t>
            </a:r>
            <a:r>
              <a:rPr lang="en-US" altLang="ko-KR" sz="2000" dirty="0" err="1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tNew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].regs.r0;</a:t>
            </a:r>
          </a:p>
          <a:p>
            <a:pPr>
              <a:buFontTx/>
              <a:buNone/>
            </a:pP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   </a:t>
            </a:r>
            <a:r>
              <a:rPr lang="en-US" altLang="ko-KR" sz="2000" dirty="0" err="1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CPU.sp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= TCB[</a:t>
            </a:r>
            <a:r>
              <a:rPr lang="en-US" altLang="ko-KR" sz="2000" dirty="0" err="1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tNew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].</a:t>
            </a:r>
            <a:r>
              <a:rPr lang="en-US" altLang="ko-KR" sz="2000" dirty="0" err="1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regs.sp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;</a:t>
            </a:r>
          </a:p>
          <a:p>
            <a:pPr>
              <a:buFontTx/>
              <a:buNone/>
            </a:pP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   </a:t>
            </a:r>
            <a:r>
              <a:rPr lang="en-US" altLang="ko-KR" sz="2000" dirty="0" err="1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CPU.retpc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= TCB[</a:t>
            </a:r>
            <a:r>
              <a:rPr lang="en-US" altLang="ko-KR" sz="2000" dirty="0" err="1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tNew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].</a:t>
            </a:r>
            <a:r>
              <a:rPr lang="en-US" altLang="ko-KR" sz="2000" dirty="0" err="1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regs.retpc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;</a:t>
            </a:r>
          </a:p>
          <a:p>
            <a:pPr>
              <a:buFontTx/>
              <a:buNone/>
            </a:pP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   return; /* Return to </a:t>
            </a:r>
            <a:r>
              <a:rPr lang="en-US" altLang="ko-KR" sz="2000" dirty="0" err="1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CPU.retpc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 */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Consolas" charset="0"/>
                <a:cs typeface="Courier New" panose="02070309020205020404" pitchFamily="49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11619680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Switch Details (continued)</a:t>
            </a:r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11125199" cy="6019800"/>
          </a:xfrm>
        </p:spPr>
        <p:txBody>
          <a:bodyPr/>
          <a:lstStyle/>
          <a:p>
            <a:pPr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What if you make a mistake in implementing switch?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Suppose you forget to save/restore register 32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Get intermittent failures depending on when context switch occurred and whether new thread uses register 32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System will give wrong result without warning</a:t>
            </a:r>
          </a:p>
          <a:p>
            <a:pPr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Can you devise an exhaustive test to test switch code?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No! Too many combinations and inter-leavings</a:t>
            </a:r>
          </a:p>
          <a:p>
            <a:pPr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Cautionary tale: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For speed, Topaz kernel saved one instruction in switch()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Carefully documented! Only works as long as kernel size &lt; 1MB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What happened?  </a:t>
            </a:r>
          </a:p>
          <a:p>
            <a:pPr lvl="2"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Time passed, People forgot</a:t>
            </a:r>
          </a:p>
          <a:p>
            <a:pPr lvl="2"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Later, they added features to kernel (no one removes features!)</a:t>
            </a:r>
          </a:p>
          <a:p>
            <a:pPr lvl="2"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Very weird behavior started happening</a:t>
            </a:r>
          </a:p>
          <a:p>
            <a:pPr lvl="1"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Moral of story: Design for simplicity</a:t>
            </a:r>
          </a:p>
        </p:txBody>
      </p:sp>
    </p:spTree>
    <p:extLst>
      <p:ext uri="{BB962C8B-B14F-4D97-AF65-F5344CB8AC3E}">
        <p14:creationId xmlns:p14="http://schemas.microsoft.com/office/powerpoint/2010/main" val="4886131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00454"/>
            <a:ext cx="11277600" cy="6019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Project 1 in full swing!  Released Yesterday!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We expect that your design document will give intuitions behind your designs, not just a dump of pseudo-code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Think of this you are in a company and your TA is you manager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Paradox: need code for design document?  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Not full code, just enough prove you have thought through complexities of design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Should be attending your permanent discussion section!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Discussion section attendance is mandatory, but don’t come if sick!!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We have given a mechanism to make up for missed sections—see piazza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We will have a rotating recording of sections for later viewing as well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Midterm 1: February 17</a:t>
            </a:r>
            <a:r>
              <a:rPr lang="en-US" baseline="30000" dirty="0" smtClean="0">
                <a:solidFill>
                  <a:srgbClr val="FF0000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, 7-9PM (Two weeks from today!)</a:t>
            </a:r>
          </a:p>
          <a:p>
            <a:pPr lvl="1"/>
            <a:r>
              <a:rPr lang="en-US" dirty="0" smtClean="0"/>
              <a:t>Fill out conflict request by tomorrow!</a:t>
            </a:r>
          </a:p>
        </p:txBody>
      </p:sp>
    </p:spTree>
    <p:extLst>
      <p:ext uri="{BB962C8B-B14F-4D97-AF65-F5344CB8AC3E}">
        <p14:creationId xmlns:p14="http://schemas.microsoft.com/office/powerpoint/2010/main" val="24101164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4AC8E-F693-AD41-8C92-AE7ACE7DE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10820400" cy="533400"/>
          </a:xfrm>
        </p:spPr>
        <p:txBody>
          <a:bodyPr/>
          <a:lstStyle/>
          <a:p>
            <a:r>
              <a:rPr lang="en-US" dirty="0" smtClean="0"/>
              <a:t>Are we still switching contexts with previous examples?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EA701-B82A-2A48-BB59-869A97117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85800"/>
            <a:ext cx="11582400" cy="246166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Yes, but </a:t>
            </a:r>
            <a:r>
              <a:rPr lang="en-US" dirty="0" smtClean="0">
                <a:solidFill>
                  <a:srgbClr val="FF0000"/>
                </a:solidFill>
              </a:rPr>
              <a:t>much cheaper </a:t>
            </a:r>
            <a:r>
              <a:rPr lang="en-US" dirty="0" smtClean="0"/>
              <a:t>than switching processes</a:t>
            </a:r>
          </a:p>
          <a:p>
            <a:pPr lvl="1"/>
            <a:r>
              <a:rPr lang="en-US" dirty="0" smtClean="0"/>
              <a:t>No need to change address space</a:t>
            </a:r>
          </a:p>
          <a:p>
            <a:r>
              <a:rPr lang="en-US" dirty="0" smtClean="0"/>
              <a:t>Some numbers from Linux:</a:t>
            </a:r>
          </a:p>
          <a:p>
            <a:pPr lvl="1"/>
            <a:r>
              <a:rPr lang="en-US" dirty="0" smtClean="0"/>
              <a:t>Frequency of context switch: 10-100ms</a:t>
            </a:r>
          </a:p>
          <a:p>
            <a:pPr lvl="1"/>
            <a:r>
              <a:rPr lang="en-US" dirty="0" smtClean="0"/>
              <a:t>Switching between processes: 3-4 </a:t>
            </a:r>
            <a:r>
              <a:rPr lang="en-US" dirty="0" err="1" smtClean="0"/>
              <a:t>μsec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Switching between threads: 100 ns</a:t>
            </a:r>
          </a:p>
          <a:p>
            <a:r>
              <a:rPr lang="en-US" dirty="0" smtClean="0"/>
              <a:t>Even cheaper: switch threads (using “yield”) in user-space!</a:t>
            </a:r>
          </a:p>
          <a:p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8086" y="4008681"/>
            <a:ext cx="4495800" cy="2544519"/>
            <a:chOff x="335303" y="3932481"/>
            <a:chExt cx="4495800" cy="2544519"/>
          </a:xfrm>
        </p:grpSpPr>
        <p:pic>
          <p:nvPicPr>
            <p:cNvPr id="5" name="Picture 5">
              <a:extLst>
                <a:ext uri="{FF2B5EF4-FFF2-40B4-BE49-F238E27FC236}">
                  <a16:creationId xmlns:a16="http://schemas.microsoft.com/office/drawing/2014/main" id="{BD917D89-AE76-4173-A3EB-B1C1B3254C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0" t="25420" r="540" b="25180"/>
            <a:stretch>
              <a:fillRect/>
            </a:stretch>
          </p:blipFill>
          <p:spPr bwMode="auto">
            <a:xfrm>
              <a:off x="335303" y="3932481"/>
              <a:ext cx="4495800" cy="1681163"/>
            </a:xfrm>
            <a:prstGeom prst="rect">
              <a:avLst/>
            </a:prstGeom>
            <a:noFill/>
            <a:ln w="38100" cmpd="dbl">
              <a:solidFill>
                <a:srgbClr val="CC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 Box 7">
              <a:extLst>
                <a:ext uri="{FF2B5EF4-FFF2-40B4-BE49-F238E27FC236}">
                  <a16:creationId xmlns:a16="http://schemas.microsoft.com/office/drawing/2014/main" id="{CBB50054-8986-41A2-8986-FCD0F58A40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0125" y="5646003"/>
              <a:ext cx="2586156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/>
              <a:r>
                <a:rPr lang="en-US" altLang="ko-KR" sz="2400" b="0" dirty="0">
                  <a:latin typeface="Gill Sans" charset="0"/>
                  <a:ea typeface="Gill Sans" charset="0"/>
                  <a:cs typeface="Gill Sans" charset="0"/>
                </a:rPr>
                <a:t>Simple One-to-One</a:t>
              </a:r>
            </a:p>
            <a:p>
              <a:pPr algn="ctr"/>
              <a:r>
                <a:rPr lang="en-US" altLang="ko-KR" sz="2400" b="0" dirty="0">
                  <a:latin typeface="Gill Sans" charset="0"/>
                  <a:ea typeface="Gill Sans" charset="0"/>
                  <a:cs typeface="Gill Sans" charset="0"/>
                </a:rPr>
                <a:t>Threading Model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370443" y="3243560"/>
            <a:ext cx="2895600" cy="3357265"/>
            <a:chOff x="5370443" y="3260232"/>
            <a:chExt cx="2895600" cy="3357265"/>
          </a:xfrm>
        </p:grpSpPr>
        <p:pic>
          <p:nvPicPr>
            <p:cNvPr id="4" name="Picture 4">
              <a:extLst>
                <a:ext uri="{FF2B5EF4-FFF2-40B4-BE49-F238E27FC236}">
                  <a16:creationId xmlns:a16="http://schemas.microsoft.com/office/drawing/2014/main" id="{0A1455B3-67C1-4C7F-97C1-58735D1E5E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682" t="1207" r="12682" b="1208"/>
            <a:stretch>
              <a:fillRect/>
            </a:stretch>
          </p:blipFill>
          <p:spPr bwMode="auto">
            <a:xfrm>
              <a:off x="5370443" y="3260232"/>
              <a:ext cx="2895600" cy="2838450"/>
            </a:xfrm>
            <a:prstGeom prst="rect">
              <a:avLst/>
            </a:prstGeom>
            <a:noFill/>
            <a:ln w="38100" cmpd="dbl">
              <a:solidFill>
                <a:srgbClr val="CC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Text Box 8">
              <a:extLst>
                <a:ext uri="{FF2B5EF4-FFF2-40B4-BE49-F238E27FC236}">
                  <a16:creationId xmlns:a16="http://schemas.microsoft.com/office/drawing/2014/main" id="{D02273D2-3699-4481-83B0-2718BD4676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87893" y="6155832"/>
              <a:ext cx="186070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/>
              <a:r>
                <a:rPr lang="en-US" altLang="ko-KR" sz="2400" b="0" dirty="0">
                  <a:latin typeface="Gill Sans" charset="0"/>
                  <a:ea typeface="Gill Sans" charset="0"/>
                  <a:cs typeface="Gill Sans" charset="0"/>
                </a:rPr>
                <a:t>Many-to-One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8610600" y="3243560"/>
            <a:ext cx="3276600" cy="3385840"/>
            <a:chOff x="8610600" y="3260232"/>
            <a:chExt cx="3276600" cy="3385840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A1554D32-3359-4A4D-8FA4-E93B41C59A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03" t="838" r="6912" b="838"/>
            <a:stretch>
              <a:fillRect/>
            </a:stretch>
          </p:blipFill>
          <p:spPr bwMode="auto">
            <a:xfrm>
              <a:off x="8610600" y="3260232"/>
              <a:ext cx="3276600" cy="2854325"/>
            </a:xfrm>
            <a:prstGeom prst="rect">
              <a:avLst/>
            </a:prstGeom>
            <a:noFill/>
            <a:ln w="38100" cmpd="dbl">
              <a:solidFill>
                <a:srgbClr val="CC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5A42E076-6DAC-4952-9BA6-5930554AE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71499" y="6184407"/>
              <a:ext cx="204735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/>
              <a:r>
                <a:rPr lang="en-US" altLang="ko-KR" sz="2400" b="0" dirty="0">
                  <a:latin typeface="Gill Sans" charset="0"/>
                  <a:ea typeface="Gill Sans" charset="0"/>
                  <a:cs typeface="Gill Sans" charset="0"/>
                </a:rPr>
                <a:t>Many-to-Many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01409" y="3200218"/>
            <a:ext cx="4980191" cy="3352982"/>
            <a:chOff x="48626" y="3124018"/>
            <a:chExt cx="4980191" cy="335298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DD5272B-F9AA-4E44-9952-950BED58CB04}"/>
                </a:ext>
              </a:extLst>
            </p:cNvPr>
            <p:cNvSpPr/>
            <p:nvPr/>
          </p:nvSpPr>
          <p:spPr>
            <a:xfrm>
              <a:off x="48626" y="3147464"/>
              <a:ext cx="4980191" cy="3329536"/>
            </a:xfrm>
            <a:prstGeom prst="rect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69AF7E6-C47D-4B87-8551-9217B09801CE}"/>
                </a:ext>
              </a:extLst>
            </p:cNvPr>
            <p:cNvSpPr txBox="1"/>
            <p:nvPr/>
          </p:nvSpPr>
          <p:spPr>
            <a:xfrm>
              <a:off x="192806" y="3124018"/>
              <a:ext cx="46382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i="1" dirty="0" smtClean="0">
                  <a:solidFill>
                    <a:srgbClr val="FF0000"/>
                  </a:solidFill>
                </a:rPr>
                <a:t>What we are talking about</a:t>
              </a:r>
              <a:br>
                <a:rPr lang="en-US" sz="2400" b="1" i="1" dirty="0" smtClean="0">
                  <a:solidFill>
                    <a:srgbClr val="FF0000"/>
                  </a:solidFill>
                </a:rPr>
              </a:br>
              <a:r>
                <a:rPr lang="en-US" sz="2400" b="1" i="1" dirty="0" smtClean="0">
                  <a:solidFill>
                    <a:srgbClr val="FF0000"/>
                  </a:solidFill>
                </a:rPr>
                <a:t>in Today’s lecture</a:t>
              </a:r>
              <a:endParaRPr lang="en-US" sz="2400" b="1" i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10244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891" name="Group 11"/>
          <p:cNvGrpSpPr>
            <a:grpSpLocks/>
          </p:cNvGrpSpPr>
          <p:nvPr/>
        </p:nvGrpSpPr>
        <p:grpSpPr bwMode="auto">
          <a:xfrm>
            <a:off x="4043104" y="1828801"/>
            <a:ext cx="3870585" cy="1522413"/>
            <a:chOff x="1202" y="1056"/>
            <a:chExt cx="2446" cy="1056"/>
          </a:xfrm>
        </p:grpSpPr>
        <p:sp>
          <p:nvSpPr>
            <p:cNvPr id="26634" name="Rectangle 12"/>
            <p:cNvSpPr>
              <a:spLocks noChangeArrowheads="1"/>
            </p:cNvSpPr>
            <p:nvPr/>
          </p:nvSpPr>
          <p:spPr bwMode="auto">
            <a:xfrm flipV="1">
              <a:off x="2400" y="1584"/>
              <a:ext cx="1248" cy="240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dirty="0" err="1">
                  <a:latin typeface="Consolas" charset="0"/>
                  <a:ea typeface="Consolas" charset="0"/>
                  <a:cs typeface="Consolas" charset="0"/>
                </a:rPr>
                <a:t>run_new_thread</a:t>
              </a:r>
              <a:endParaRPr lang="en-US" altLang="ko-KR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26635" name="Rectangle 13"/>
            <p:cNvSpPr>
              <a:spLocks noChangeArrowheads="1"/>
            </p:cNvSpPr>
            <p:nvPr/>
          </p:nvSpPr>
          <p:spPr bwMode="auto">
            <a:xfrm flipV="1">
              <a:off x="2400" y="1248"/>
              <a:ext cx="1248" cy="336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dirty="0" err="1">
                  <a:latin typeface="Consolas" charset="0"/>
                  <a:ea typeface="Consolas" charset="0"/>
                  <a:cs typeface="Consolas" charset="0"/>
                </a:rPr>
                <a:t>kernel_read</a:t>
              </a:r>
              <a:endParaRPr lang="en-US" altLang="ko-KR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26636" name="Arc 14"/>
            <p:cNvSpPr>
              <a:spLocks/>
            </p:cNvSpPr>
            <p:nvPr/>
          </p:nvSpPr>
          <p:spPr bwMode="auto">
            <a:xfrm flipH="1">
              <a:off x="2112" y="1056"/>
              <a:ext cx="288" cy="384"/>
            </a:xfrm>
            <a:custGeom>
              <a:avLst/>
              <a:gdLst>
                <a:gd name="T0" fmla="*/ 0 w 21600"/>
                <a:gd name="T1" fmla="*/ 0 h 43068"/>
                <a:gd name="T2" fmla="*/ 0 w 21600"/>
                <a:gd name="T3" fmla="*/ 3 h 43068"/>
                <a:gd name="T4" fmla="*/ 0 w 21600"/>
                <a:gd name="T5" fmla="*/ 2 h 430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43068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607"/>
                    <a:pt x="13322" y="41853"/>
                    <a:pt x="2383" y="43068"/>
                  </a:cubicBezTo>
                </a:path>
                <a:path w="21600" h="43068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607"/>
                    <a:pt x="13322" y="41853"/>
                    <a:pt x="2383" y="43068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26637" name="Text Box 15"/>
            <p:cNvSpPr txBox="1">
              <a:spLocks noChangeArrowheads="1"/>
            </p:cNvSpPr>
            <p:nvPr/>
          </p:nvSpPr>
          <p:spPr bwMode="auto">
            <a:xfrm>
              <a:off x="1202" y="1152"/>
              <a:ext cx="824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Trap to OS</a:t>
              </a:r>
            </a:p>
          </p:txBody>
        </p:sp>
        <p:sp>
          <p:nvSpPr>
            <p:cNvPr id="26638" name="Rectangle 16"/>
            <p:cNvSpPr>
              <a:spLocks noChangeArrowheads="1"/>
            </p:cNvSpPr>
            <p:nvPr/>
          </p:nvSpPr>
          <p:spPr bwMode="auto">
            <a:xfrm>
              <a:off x="2400" y="1824"/>
              <a:ext cx="1248" cy="288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dirty="0">
                  <a:latin typeface="Consolas" charset="0"/>
                  <a:ea typeface="Consolas" charset="0"/>
                  <a:cs typeface="Consolas" charset="0"/>
                </a:rPr>
                <a:t>switch</a:t>
              </a:r>
            </a:p>
          </p:txBody>
        </p:sp>
      </p:grp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153400" cy="533400"/>
          </a:xfrm>
        </p:spPr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What happens when thread blocks on I/O?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3505200"/>
            <a:ext cx="8077200" cy="3048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smtClean="0">
                <a:ea typeface="Gulim" panose="020B0600000101010101" pitchFamily="34" charset="-127"/>
              </a:rPr>
              <a:t>What happens when a thread requests a block of data from the file system?</a:t>
            </a:r>
          </a:p>
          <a:p>
            <a:pPr lvl="1">
              <a:lnSpc>
                <a:spcPct val="80000"/>
              </a:lnSpc>
            </a:pPr>
            <a:r>
              <a:rPr lang="en-US" altLang="ko-KR" smtClean="0">
                <a:ea typeface="Gulim" panose="020B0600000101010101" pitchFamily="34" charset="-127"/>
              </a:rPr>
              <a:t>User code invokes a system call</a:t>
            </a:r>
          </a:p>
          <a:p>
            <a:pPr lvl="1">
              <a:lnSpc>
                <a:spcPct val="80000"/>
              </a:lnSpc>
            </a:pPr>
            <a:r>
              <a:rPr lang="en-US" altLang="ko-KR" smtClean="0">
                <a:ea typeface="Gulim" panose="020B0600000101010101" pitchFamily="34" charset="-127"/>
              </a:rPr>
              <a:t>Read operation is initiated</a:t>
            </a:r>
          </a:p>
          <a:p>
            <a:pPr lvl="1">
              <a:lnSpc>
                <a:spcPct val="80000"/>
              </a:lnSpc>
            </a:pPr>
            <a:r>
              <a:rPr lang="en-US" altLang="ko-KR" smtClean="0">
                <a:ea typeface="Gulim" panose="020B0600000101010101" pitchFamily="34" charset="-127"/>
              </a:rPr>
              <a:t>Run new thread/switch</a:t>
            </a:r>
          </a:p>
          <a:p>
            <a:pPr>
              <a:lnSpc>
                <a:spcPct val="80000"/>
              </a:lnSpc>
            </a:pPr>
            <a:r>
              <a:rPr lang="en-US" altLang="ko-KR" smtClean="0">
                <a:ea typeface="Gulim" panose="020B0600000101010101" pitchFamily="34" charset="-127"/>
              </a:rPr>
              <a:t>Thread communication similar</a:t>
            </a:r>
          </a:p>
          <a:p>
            <a:pPr lvl="1">
              <a:lnSpc>
                <a:spcPct val="80000"/>
              </a:lnSpc>
            </a:pPr>
            <a:r>
              <a:rPr lang="en-US" altLang="ko-KR" smtClean="0">
                <a:ea typeface="Gulim" panose="020B0600000101010101" pitchFamily="34" charset="-127"/>
              </a:rPr>
              <a:t>Wait for Signal/Join</a:t>
            </a:r>
          </a:p>
          <a:p>
            <a:pPr lvl="1">
              <a:lnSpc>
                <a:spcPct val="80000"/>
              </a:lnSpc>
            </a:pPr>
            <a:r>
              <a:rPr lang="en-US" altLang="ko-KR" smtClean="0">
                <a:ea typeface="Gulim" panose="020B0600000101010101" pitchFamily="34" charset="-127"/>
              </a:rPr>
              <a:t>Networking</a:t>
            </a:r>
          </a:p>
          <a:p>
            <a:pPr lvl="1">
              <a:lnSpc>
                <a:spcPct val="80000"/>
              </a:lnSpc>
            </a:pPr>
            <a:endParaRPr lang="ko-KR" altLang="en-US" smtClean="0">
              <a:ea typeface="Gulim" panose="020B0600000101010101" pitchFamily="34" charset="-127"/>
            </a:endParaRPr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5932488" y="965200"/>
            <a:ext cx="1981200" cy="609600"/>
          </a:xfrm>
          <a:prstGeom prst="rect">
            <a:avLst/>
          </a:prstGeom>
          <a:solidFill>
            <a:srgbClr val="00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9pPr>
          </a:lstStyle>
          <a:p>
            <a:r>
              <a:rPr lang="en-US" altLang="ko-KR">
                <a:latin typeface="Consolas" charset="0"/>
                <a:ea typeface="Consolas" charset="0"/>
                <a:cs typeface="Consolas" charset="0"/>
              </a:rPr>
              <a:t>CopyFile</a:t>
            </a:r>
          </a:p>
        </p:txBody>
      </p:sp>
      <p:sp>
        <p:nvSpPr>
          <p:cNvPr id="26629" name="Rectangle 7"/>
          <p:cNvSpPr>
            <a:spLocks noChangeArrowheads="1"/>
          </p:cNvSpPr>
          <p:nvPr/>
        </p:nvSpPr>
        <p:spPr bwMode="auto">
          <a:xfrm>
            <a:off x="5932488" y="1574800"/>
            <a:ext cx="1981200" cy="533400"/>
          </a:xfrm>
          <a:prstGeom prst="rect">
            <a:avLst/>
          </a:prstGeom>
          <a:solidFill>
            <a:srgbClr val="00FFFF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9pPr>
          </a:lstStyle>
          <a:p>
            <a:r>
              <a:rPr lang="en-US" altLang="ko-KR">
                <a:latin typeface="Consolas" charset="0"/>
                <a:ea typeface="Consolas" charset="0"/>
                <a:cs typeface="Consolas" charset="0"/>
              </a:rPr>
              <a:t>read</a:t>
            </a:r>
          </a:p>
        </p:txBody>
      </p:sp>
      <p:grpSp>
        <p:nvGrpSpPr>
          <p:cNvPr id="26631" name="Group 18"/>
          <p:cNvGrpSpPr>
            <a:grpSpLocks/>
          </p:cNvGrpSpPr>
          <p:nvPr/>
        </p:nvGrpSpPr>
        <p:grpSpPr bwMode="auto">
          <a:xfrm>
            <a:off x="8075613" y="1377369"/>
            <a:ext cx="369874" cy="1661107"/>
            <a:chOff x="4606" y="816"/>
            <a:chExt cx="234" cy="1152"/>
          </a:xfrm>
        </p:grpSpPr>
        <p:sp>
          <p:nvSpPr>
            <p:cNvPr id="26632" name="Text Box 19"/>
            <p:cNvSpPr txBox="1">
              <a:spLocks noChangeArrowheads="1"/>
            </p:cNvSpPr>
            <p:nvPr/>
          </p:nvSpPr>
          <p:spPr bwMode="auto">
            <a:xfrm rot="5400000">
              <a:off x="4196" y="1273"/>
              <a:ext cx="1053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b="0" dirty="0">
                  <a:latin typeface="Gill Sans" charset="0"/>
                  <a:ea typeface="Gill Sans" charset="0"/>
                  <a:cs typeface="Gill Sans" charset="0"/>
                </a:rPr>
                <a:t>Stack growth</a:t>
              </a:r>
            </a:p>
          </p:txBody>
        </p:sp>
        <p:sp>
          <p:nvSpPr>
            <p:cNvPr id="26633" name="Line 20"/>
            <p:cNvSpPr>
              <a:spLocks noChangeShapeType="1"/>
            </p:cNvSpPr>
            <p:nvPr/>
          </p:nvSpPr>
          <p:spPr bwMode="auto">
            <a:xfrm>
              <a:off x="4608" y="816"/>
              <a:ext cx="0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171765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8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8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8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8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External Events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914400"/>
            <a:ext cx="7924800" cy="5791200"/>
          </a:xfrm>
        </p:spPr>
        <p:txBody>
          <a:bodyPr>
            <a:normAutofit/>
          </a:bodyPr>
          <a:lstStyle/>
          <a:p>
            <a:r>
              <a:rPr lang="en-US" altLang="ko-KR" dirty="0" smtClean="0">
                <a:ea typeface="Gulim" panose="020B0600000101010101" pitchFamily="34" charset="-127"/>
              </a:rPr>
              <a:t>What happens if thread never does any I/O, never waits, and never yields control?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Could the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ComputePI</a:t>
            </a:r>
            <a:r>
              <a:rPr lang="en-US" altLang="ko-KR" dirty="0" smtClean="0">
                <a:ea typeface="Gulim" panose="020B0600000101010101" pitchFamily="34" charset="-127"/>
              </a:rPr>
              <a:t> program grab all resources and never release the processor?</a:t>
            </a:r>
          </a:p>
          <a:p>
            <a:pPr lvl="2"/>
            <a:r>
              <a:rPr lang="en-US" altLang="ko-KR" dirty="0" smtClean="0">
                <a:ea typeface="Gulim" panose="020B0600000101010101" pitchFamily="34" charset="-127"/>
              </a:rPr>
              <a:t>What if it didn’t print to console?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Must find way that dispatcher can regain control!</a:t>
            </a:r>
          </a:p>
          <a:p>
            <a:pPr lvl="4"/>
            <a:endParaRPr lang="en-US" altLang="ko-KR" dirty="0" smtClean="0">
              <a:ea typeface="Gulim" panose="020B0600000101010101" pitchFamily="34" charset="-127"/>
            </a:endParaRPr>
          </a:p>
          <a:p>
            <a:r>
              <a:rPr lang="en-US" altLang="ko-KR" dirty="0" smtClean="0">
                <a:ea typeface="Gulim" panose="020B0600000101010101" pitchFamily="34" charset="-127"/>
              </a:rPr>
              <a:t>Answer: </a:t>
            </a:r>
            <a:r>
              <a:rPr lang="en-US" altLang="ko-KR" dirty="0">
                <a:ea typeface="Gulim" panose="020B0600000101010101" pitchFamily="34" charset="-127"/>
              </a:rPr>
              <a:t>u</a:t>
            </a:r>
            <a:r>
              <a:rPr lang="en-US" altLang="ko-KR" dirty="0" smtClean="0">
                <a:ea typeface="Gulim" panose="020B0600000101010101" pitchFamily="34" charset="-127"/>
              </a:rPr>
              <a:t>tilize external </a:t>
            </a:r>
            <a:r>
              <a:rPr lang="en-US" altLang="ko-KR" dirty="0">
                <a:ea typeface="Gulim" panose="020B0600000101010101" pitchFamily="34" charset="-127"/>
              </a:rPr>
              <a:t>e</a:t>
            </a:r>
            <a:r>
              <a:rPr lang="en-US" altLang="ko-KR" dirty="0" smtClean="0">
                <a:ea typeface="Gulim" panose="020B0600000101010101" pitchFamily="34" charset="-127"/>
              </a:rPr>
              <a:t>vents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Interrupts: signals from hardware or software that stop the running code and jump to kernel</a:t>
            </a:r>
          </a:p>
          <a:p>
            <a:pPr lvl="1"/>
            <a:r>
              <a:rPr lang="en-US" altLang="ko-KR" dirty="0" smtClean="0">
                <a:ea typeface="Gulim" panose="020B0600000101010101" pitchFamily="34" charset="-127"/>
              </a:rPr>
              <a:t>Timer: like an alarm clock that goes off every some milliseconds</a:t>
            </a:r>
          </a:p>
          <a:p>
            <a:pPr lvl="4"/>
            <a:endParaRPr lang="en-US" altLang="ko-KR" dirty="0" smtClean="0">
              <a:ea typeface="Gulim" panose="020B0600000101010101" pitchFamily="34" charset="-127"/>
            </a:endParaRPr>
          </a:p>
          <a:p>
            <a:r>
              <a:rPr lang="en-US" altLang="ko-KR" dirty="0" smtClean="0">
                <a:ea typeface="Gulim" panose="020B0600000101010101" pitchFamily="34" charset="-127"/>
              </a:rPr>
              <a:t>If we make sure that external events occur frequently enough, can ensure dispatcher runs</a:t>
            </a:r>
          </a:p>
          <a:p>
            <a:pPr lvl="1"/>
            <a:endParaRPr lang="ko-KR" altLang="en-US" dirty="0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509457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872BA669-6A5A-4603-A87D-2D9DCCBF7C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098170" y="1334449"/>
            <a:ext cx="565150" cy="9506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F82A4E-17A5-40A0-B22B-32047C3D8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ill Sans Light"/>
              </a:rPr>
              <a:t>Recall: Connection Setup over TCP/IP</a:t>
            </a:r>
            <a:endParaRPr lang="en-US" dirty="0">
              <a:latin typeface="Gill Sans Light"/>
            </a:endParaRPr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41B0C82D-AE6F-408D-8226-8034C4D0D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001468"/>
            <a:ext cx="1052970" cy="879904"/>
          </a:xfrm>
          <a:prstGeom prst="ellipse">
            <a:avLst/>
          </a:prstGeom>
          <a:solidFill>
            <a:srgbClr val="53FB25"/>
          </a:solidFill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 anchor="ctr"/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socket</a:t>
            </a: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id="{FEB49989-D7E9-4223-91C6-5045607CC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8657" y="1120652"/>
            <a:ext cx="2542343" cy="114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dirty="0" smtClean="0">
                <a:latin typeface="Gill Sans Light"/>
                <a:ea typeface="굴림" panose="020B0600000101010101" pitchFamily="34" charset="-127"/>
              </a:rPr>
              <a:t>Server Listening: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SzPct val="100000"/>
              <a:buFont typeface="+mj-lt"/>
              <a:buAutoNum type="arabicPeriod"/>
            </a:pPr>
            <a:r>
              <a:rPr lang="en-US" altLang="ko-KR" dirty="0" smtClean="0">
                <a:latin typeface="Gill Sans Light"/>
                <a:ea typeface="굴림" panose="020B0600000101010101" pitchFamily="34" charset="-127"/>
              </a:rPr>
              <a:t>Server IP </a:t>
            </a:r>
            <a:r>
              <a:rPr lang="en-US" altLang="ko-KR" dirty="0" err="1" smtClean="0">
                <a:latin typeface="Gill Sans Light"/>
                <a:ea typeface="굴림" panose="020B0600000101010101" pitchFamily="34" charset="-127"/>
              </a:rPr>
              <a:t>addr</a:t>
            </a:r>
            <a:endParaRPr lang="en-US" altLang="ko-KR" dirty="0" smtClean="0">
              <a:latin typeface="Gill Sans Light"/>
              <a:ea typeface="굴림" panose="020B0600000101010101" pitchFamily="34" charset="-127"/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SzPct val="100000"/>
              <a:buFont typeface="+mj-lt"/>
              <a:buAutoNum type="arabicPeriod"/>
            </a:pPr>
            <a:r>
              <a:rPr lang="en-US" altLang="ko-KR" dirty="0" smtClean="0">
                <a:latin typeface="Gill Sans Light"/>
                <a:ea typeface="굴림" panose="020B0600000101010101" pitchFamily="34" charset="-127"/>
              </a:rPr>
              <a:t>well-known port,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SzPct val="100000"/>
              <a:buFont typeface="+mj-lt"/>
              <a:buAutoNum type="arabicPeriod"/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P</a:t>
            </a:r>
            <a:r>
              <a:rPr lang="en-US" altLang="ko-KR" dirty="0" smtClean="0">
                <a:latin typeface="Gill Sans Light"/>
                <a:ea typeface="굴림" panose="020B0600000101010101" pitchFamily="34" charset="-127"/>
              </a:rPr>
              <a:t>rotocol (TCP/IP)</a:t>
            </a:r>
            <a:endParaRPr lang="en-US" altLang="ko-KR" dirty="0">
              <a:latin typeface="Gill Sans Light"/>
              <a:ea typeface="굴림" panose="020B0600000101010101" pitchFamily="34" charset="-127"/>
            </a:endParaRP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B34BB008-7549-49DF-8D35-78CE68B37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04" y="1485121"/>
            <a:ext cx="2542343" cy="1142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dirty="0" smtClean="0">
                <a:latin typeface="Gill Sans Light"/>
                <a:ea typeface="굴림" panose="020B0600000101010101" pitchFamily="34" charset="-127"/>
              </a:rPr>
              <a:t>Connection request: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SzPct val="100000"/>
              <a:buFont typeface="+mj-lt"/>
              <a:buAutoNum type="arabicPeriod"/>
            </a:pPr>
            <a:r>
              <a:rPr lang="en-US" altLang="ko-KR" dirty="0" smtClean="0">
                <a:latin typeface="Gill Sans Light"/>
                <a:ea typeface="굴림" panose="020B0600000101010101" pitchFamily="34" charset="-127"/>
              </a:rPr>
              <a:t>Client IP </a:t>
            </a:r>
            <a:r>
              <a:rPr lang="en-US" altLang="ko-KR" dirty="0" err="1" smtClean="0">
                <a:latin typeface="Gill Sans Light"/>
                <a:ea typeface="굴림" panose="020B0600000101010101" pitchFamily="34" charset="-127"/>
              </a:rPr>
              <a:t>addr</a:t>
            </a:r>
            <a:endParaRPr lang="en-US" altLang="ko-KR" dirty="0">
              <a:latin typeface="Gill Sans Light"/>
              <a:ea typeface="굴림" panose="020B0600000101010101" pitchFamily="34" charset="-127"/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SzPct val="100000"/>
              <a:buFont typeface="+mj-lt"/>
              <a:buAutoNum type="arabicPeriod"/>
            </a:pPr>
            <a:r>
              <a:rPr lang="en-US" altLang="ko-KR" dirty="0" smtClean="0">
                <a:latin typeface="Gill Sans Light"/>
                <a:ea typeface="굴림" panose="020B0600000101010101" pitchFamily="34" charset="-127"/>
              </a:rPr>
              <a:t>Client Port</a:t>
            </a: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SzPct val="100000"/>
              <a:buFont typeface="+mj-lt"/>
              <a:buAutoNum type="arabicPeriod"/>
            </a:pPr>
            <a:r>
              <a:rPr lang="en-US" altLang="ko-KR" dirty="0" smtClean="0">
                <a:latin typeface="Gill Sans Light"/>
                <a:ea typeface="굴림" panose="020B0600000101010101" pitchFamily="34" charset="-127"/>
              </a:rPr>
              <a:t>Protocol (TCP/IP)</a:t>
            </a:r>
            <a:endParaRPr lang="en-US" altLang="ko-KR" dirty="0">
              <a:latin typeface="Gill Sans Light"/>
              <a:ea typeface="굴림" panose="020B0600000101010101" pitchFamily="34" charset="-127"/>
            </a:endParaRPr>
          </a:p>
        </p:txBody>
      </p:sp>
      <p:sp>
        <p:nvSpPr>
          <p:cNvPr id="15" name="Oval 3">
            <a:extLst>
              <a:ext uri="{FF2B5EF4-FFF2-40B4-BE49-F238E27FC236}">
                <a16:creationId xmlns:a16="http://schemas.microsoft.com/office/drawing/2014/main" id="{AEFFE092-7AC5-4261-87DD-7F5BCD206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7498" y="1226104"/>
            <a:ext cx="1512478" cy="1083209"/>
          </a:xfrm>
          <a:prstGeom prst="ellipse">
            <a:avLst/>
          </a:prstGeom>
          <a:solidFill>
            <a:schemeClr val="accent5"/>
          </a:solidFill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78" tIns="44445" rIns="90478" bIns="44445" anchor="ctr"/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Server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Socket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11E2783-12CD-46DD-BD05-CC593D9E2AB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279" t="11674" r="7255" b="21873"/>
          <a:stretch/>
        </p:blipFill>
        <p:spPr>
          <a:xfrm>
            <a:off x="7768473" y="2047386"/>
            <a:ext cx="1056361" cy="310239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204566D4-D9E3-4F5F-899B-697A1BD45A89}"/>
              </a:ext>
            </a:extLst>
          </p:cNvPr>
          <p:cNvGrpSpPr/>
          <p:nvPr/>
        </p:nvGrpSpPr>
        <p:grpSpPr>
          <a:xfrm>
            <a:off x="7817753" y="2357625"/>
            <a:ext cx="1665056" cy="1562909"/>
            <a:chOff x="6423365" y="1869386"/>
            <a:chExt cx="1665056" cy="1562909"/>
          </a:xfrm>
        </p:grpSpPr>
        <p:sp>
          <p:nvSpPr>
            <p:cNvPr id="19" name="Line 8">
              <a:extLst>
                <a:ext uri="{FF2B5EF4-FFF2-40B4-BE49-F238E27FC236}">
                  <a16:creationId xmlns:a16="http://schemas.microsoft.com/office/drawing/2014/main" id="{BB631720-C179-421B-8030-711C543725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95510" y="1869386"/>
              <a:ext cx="8184" cy="66531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pPr algn="ctr"/>
              <a:endParaRPr lang="en-US">
                <a:latin typeface="Gill Sans Light"/>
              </a:endParaRPr>
            </a:p>
          </p:txBody>
        </p:sp>
        <p:sp>
          <p:nvSpPr>
            <p:cNvPr id="20" name="Text Box 11">
              <a:extLst>
                <a:ext uri="{FF2B5EF4-FFF2-40B4-BE49-F238E27FC236}">
                  <a16:creationId xmlns:a16="http://schemas.microsoft.com/office/drawing/2014/main" id="{7363DFF4-0589-4053-A052-ED413B36F9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09619" y="2019146"/>
              <a:ext cx="1078802" cy="6314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80000"/>
                </a:lnSpc>
                <a:buSzPct val="100000"/>
              </a:pPr>
              <a:r>
                <a:rPr lang="en-US" altLang="ko-KR" sz="2200" dirty="0">
                  <a:latin typeface="Gill Sans Light"/>
                  <a:ea typeface="굴림" panose="020B0600000101010101" pitchFamily="34" charset="-127"/>
                </a:rPr>
                <a:t>new</a:t>
              </a:r>
            </a:p>
            <a:p>
              <a:pPr algn="ctr">
                <a:lnSpc>
                  <a:spcPct val="80000"/>
                </a:lnSpc>
                <a:buSzPct val="100000"/>
              </a:pPr>
              <a:r>
                <a:rPr lang="en-US" altLang="ko-KR" sz="2200" dirty="0">
                  <a:latin typeface="Gill Sans Light"/>
                  <a:ea typeface="굴림" panose="020B0600000101010101" pitchFamily="34" charset="-127"/>
                </a:rPr>
                <a:t>socket</a:t>
              </a:r>
            </a:p>
          </p:txBody>
        </p:sp>
        <p:sp>
          <p:nvSpPr>
            <p:cNvPr id="21" name="Oval 5">
              <a:extLst>
                <a:ext uri="{FF2B5EF4-FFF2-40B4-BE49-F238E27FC236}">
                  <a16:creationId xmlns:a16="http://schemas.microsoft.com/office/drawing/2014/main" id="{A2DD5C9F-F034-460A-9B8F-E06F448BB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3365" y="2552391"/>
              <a:ext cx="1111720" cy="879904"/>
            </a:xfrm>
            <a:prstGeom prst="ellipse">
              <a:avLst/>
            </a:prstGeom>
            <a:solidFill>
              <a:srgbClr val="53FB25"/>
            </a:solidFill>
            <a:ln w="381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>
              <a:lvl1pPr marL="2286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20000"/>
                </a:spcBef>
                <a:buSzPct val="100000"/>
              </a:pPr>
              <a:r>
                <a:rPr lang="en-US" altLang="ko-KR" sz="2200" dirty="0" smtClean="0">
                  <a:latin typeface="Gill Sans Light"/>
                  <a:ea typeface="굴림" panose="020B0600000101010101" pitchFamily="34" charset="-127"/>
                </a:rPr>
                <a:t>socket</a:t>
              </a:r>
              <a:endParaRPr lang="en-US" altLang="ko-KR" sz="2200" dirty="0">
                <a:latin typeface="Gill Sans Light"/>
                <a:ea typeface="굴림" panose="020B0600000101010101" pitchFamily="34" charset="-127"/>
              </a:endParaRPr>
            </a:p>
          </p:txBody>
        </p:sp>
      </p:grpSp>
      <p:sp>
        <p:nvSpPr>
          <p:cNvPr id="22" name="AutoShape 9">
            <a:extLst>
              <a:ext uri="{FF2B5EF4-FFF2-40B4-BE49-F238E27FC236}">
                <a16:creationId xmlns:a16="http://schemas.microsoft.com/office/drawing/2014/main" id="{B2D1C844-ABDD-4910-BBBD-2D17E341D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360" y="3168991"/>
            <a:ext cx="3769326" cy="491185"/>
          </a:xfrm>
          <a:prstGeom prst="leftRightArrow">
            <a:avLst>
              <a:gd name="adj1" fmla="val 49630"/>
              <a:gd name="adj2" fmla="val 102636"/>
            </a:avLst>
          </a:prstGeom>
          <a:solidFill>
            <a:srgbClr val="FFFF00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 anchor="ctr"/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>
                <a:latin typeface="Gill Sans Light"/>
                <a:ea typeface="굴림" panose="020B0600000101010101" pitchFamily="34" charset="-127"/>
              </a:rPr>
              <a:t>connection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07001ED-A10A-4823-B743-A253E9C5EAA9}"/>
              </a:ext>
            </a:extLst>
          </p:cNvPr>
          <p:cNvGrpSpPr/>
          <p:nvPr/>
        </p:nvGrpSpPr>
        <p:grpSpPr>
          <a:xfrm>
            <a:off x="3804843" y="2036323"/>
            <a:ext cx="3447710" cy="1164077"/>
            <a:chOff x="2200954" y="1787932"/>
            <a:chExt cx="3699806" cy="1062066"/>
          </a:xfrm>
        </p:grpSpPr>
        <p:sp>
          <p:nvSpPr>
            <p:cNvPr id="10" name="Text Box 10">
              <a:extLst>
                <a:ext uri="{FF2B5EF4-FFF2-40B4-BE49-F238E27FC236}">
                  <a16:creationId xmlns:a16="http://schemas.microsoft.com/office/drawing/2014/main" id="{BB715A6C-6959-4B60-9919-FAD0E75016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0547700">
              <a:off x="2598369" y="1973776"/>
              <a:ext cx="2874458" cy="3065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>
              <a:spAutoFit/>
            </a:bodyPr>
            <a:lstStyle>
              <a:lvl1pPr marL="2286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20000"/>
                </a:spcBef>
                <a:buSzPct val="100000"/>
              </a:pPr>
              <a:r>
                <a:rPr lang="en-US" altLang="ko-KR" sz="2000" dirty="0">
                  <a:latin typeface="Gill Sans Light"/>
                  <a:ea typeface="굴림" panose="020B0600000101010101" pitchFamily="34" charset="-127"/>
                </a:rPr>
                <a:t>Request Connection</a:t>
              </a:r>
            </a:p>
          </p:txBody>
        </p:sp>
        <p:sp>
          <p:nvSpPr>
            <p:cNvPr id="11" name="Line 7">
              <a:extLst>
                <a:ext uri="{FF2B5EF4-FFF2-40B4-BE49-F238E27FC236}">
                  <a16:creationId xmlns:a16="http://schemas.microsoft.com/office/drawing/2014/main" id="{1B216C94-8C51-4A5A-BB45-EE19A4A0A4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0954" y="1787932"/>
              <a:ext cx="3699806" cy="106206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pPr algn="ctr"/>
              <a:endParaRPr lang="en-US" dirty="0">
                <a:latin typeface="Gill Sans Light"/>
              </a:endParaRPr>
            </a:p>
          </p:txBody>
        </p:sp>
      </p:grpSp>
      <p:sp>
        <p:nvSpPr>
          <p:cNvPr id="23" name="Text Box 12">
            <a:extLst>
              <a:ext uri="{FF2B5EF4-FFF2-40B4-BE49-F238E27FC236}">
                <a16:creationId xmlns:a16="http://schemas.microsoft.com/office/drawing/2014/main" id="{FEB49989-D7E9-4223-91C6-5045607CC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3715" y="715938"/>
            <a:ext cx="1734430" cy="36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 smtClean="0">
                <a:latin typeface="Gill Sans Light"/>
                <a:ea typeface="굴림" panose="020B0600000101010101" pitchFamily="34" charset="-127"/>
              </a:rPr>
              <a:t>Server Side</a:t>
            </a:r>
            <a:endParaRPr lang="en-US" altLang="ko-KR" sz="2200" dirty="0">
              <a:latin typeface="Gill Sans Light"/>
              <a:ea typeface="굴림" panose="020B0600000101010101" pitchFamily="34" charset="-127"/>
            </a:endParaRPr>
          </a:p>
        </p:txBody>
      </p:sp>
      <p:sp>
        <p:nvSpPr>
          <p:cNvPr id="24" name="Text Box 12">
            <a:extLst>
              <a:ext uri="{FF2B5EF4-FFF2-40B4-BE49-F238E27FC236}">
                <a16:creationId xmlns:a16="http://schemas.microsoft.com/office/drawing/2014/main" id="{FEB49989-D7E9-4223-91C6-5045607CC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1141" y="775651"/>
            <a:ext cx="1643059" cy="36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>
            <a:lvl1pPr marL="2286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SzPct val="100000"/>
            </a:pPr>
            <a:r>
              <a:rPr lang="en-US" altLang="ko-KR" sz="2200" dirty="0" smtClean="0">
                <a:latin typeface="Gill Sans Light"/>
                <a:ea typeface="굴림" panose="020B0600000101010101" pitchFamily="34" charset="-127"/>
              </a:rPr>
              <a:t>Client Side</a:t>
            </a:r>
            <a:endParaRPr lang="en-US" altLang="ko-KR" sz="2200" dirty="0">
              <a:latin typeface="Gill Sans Light"/>
              <a:ea typeface="굴림" panose="020B0600000101010101" pitchFamily="34" charset="-127"/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866D386-0965-4368-A7E5-B19FAC222B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4234590"/>
            <a:ext cx="5181600" cy="2471010"/>
          </a:xfrm>
        </p:spPr>
        <p:txBody>
          <a:bodyPr>
            <a:normAutofit/>
          </a:bodyPr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5-Tuple identifies each connection:</a:t>
            </a:r>
          </a:p>
          <a:p>
            <a:pPr marL="971550" lvl="1" indent="-514350">
              <a:lnSpc>
                <a:spcPct val="8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Source IP Address</a:t>
            </a:r>
          </a:p>
          <a:p>
            <a:pPr marL="971550" lvl="1" indent="-514350">
              <a:lnSpc>
                <a:spcPct val="8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Destination IP Address</a:t>
            </a:r>
          </a:p>
          <a:p>
            <a:pPr marL="971550" lvl="1" indent="-514350">
              <a:lnSpc>
                <a:spcPct val="8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Source Port Number</a:t>
            </a:r>
          </a:p>
          <a:p>
            <a:pPr marL="971550" lvl="1" indent="-514350">
              <a:lnSpc>
                <a:spcPct val="8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Destination Port Number</a:t>
            </a:r>
          </a:p>
          <a:p>
            <a:pPr marL="971550" lvl="1" indent="-514350">
              <a:lnSpc>
                <a:spcPct val="85000"/>
              </a:lnSpc>
              <a:spcBef>
                <a:spcPct val="25000"/>
              </a:spcBef>
              <a:buFont typeface="+mj-lt"/>
              <a:buAutoNum type="arabicPeriod"/>
            </a:pPr>
            <a:r>
              <a:rPr lang="en-US" altLang="ko-KR" dirty="0">
                <a:latin typeface="Gill Sans Light"/>
                <a:ea typeface="굴림" panose="020B0600000101010101" pitchFamily="34" charset="-127"/>
              </a:rPr>
              <a:t>Protocol (always TCP here)</a:t>
            </a:r>
          </a:p>
        </p:txBody>
      </p:sp>
      <p:sp>
        <p:nvSpPr>
          <p:cNvPr id="27" name="Content Placeholder 24">
            <a:extLst>
              <a:ext uri="{FF2B5EF4-FFF2-40B4-BE49-F238E27FC236}">
                <a16:creationId xmlns:a16="http://schemas.microsoft.com/office/drawing/2014/main" id="{8738E480-1BAA-4EBC-A7FE-AFD9073C24CB}"/>
              </a:ext>
            </a:extLst>
          </p:cNvPr>
          <p:cNvSpPr txBox="1">
            <a:spLocks/>
          </p:cNvSpPr>
          <p:nvPr/>
        </p:nvSpPr>
        <p:spPr>
          <a:xfrm>
            <a:off x="6172199" y="4234589"/>
            <a:ext cx="5685739" cy="2471011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2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 i="0">
                <a:solidFill>
                  <a:schemeClr val="tx1"/>
                </a:solidFill>
                <a:latin typeface="Gill Sans Light" charset="0"/>
                <a:ea typeface="Gill Sans Light" charset="0"/>
                <a:cs typeface="Gill Sans Light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smtClean="0">
                <a:latin typeface="Gill Sans Light"/>
              </a:rPr>
              <a:t>Often, Client Port “randomly” assigned</a:t>
            </a:r>
          </a:p>
          <a:p>
            <a:pPr lvl="1"/>
            <a:r>
              <a:rPr lang="en-US" kern="0" smtClean="0">
                <a:latin typeface="Gill Sans Light"/>
              </a:rPr>
              <a:t>Done by OS during client socket setup</a:t>
            </a:r>
          </a:p>
          <a:p>
            <a:r>
              <a:rPr lang="en-US" kern="0" smtClean="0">
                <a:latin typeface="Gill Sans Light"/>
              </a:rPr>
              <a:t>Server Port often “well known”</a:t>
            </a:r>
          </a:p>
          <a:p>
            <a:pPr lvl="1"/>
            <a:r>
              <a:rPr lang="en-US" kern="0" smtClean="0">
                <a:latin typeface="Gill Sans Light"/>
              </a:rPr>
              <a:t>80 (web), 443 (secure web), 25 (sendmail), etc</a:t>
            </a:r>
          </a:p>
          <a:p>
            <a:pPr lvl="1"/>
            <a:r>
              <a:rPr lang="en-US" kern="0" smtClean="0">
                <a:latin typeface="Gill Sans Light"/>
              </a:rPr>
              <a:t>Well-known ports from 0—1023 </a:t>
            </a:r>
            <a:endParaRPr lang="en-US" kern="0" dirty="0">
              <a:latin typeface="Gill Sans Light"/>
            </a:endParaRPr>
          </a:p>
        </p:txBody>
      </p:sp>
      <p:sp>
        <p:nvSpPr>
          <p:cNvPr id="29" name="Cloud">
            <a:extLst>
              <a:ext uri="{FF2B5EF4-FFF2-40B4-BE49-F238E27FC236}">
                <a16:creationId xmlns:a16="http://schemas.microsoft.com/office/drawing/2014/main" id="{E890EE24-4757-4066-A224-5769B8D0BBB2}"/>
              </a:ext>
            </a:extLst>
          </p:cNvPr>
          <p:cNvSpPr>
            <a:spLocks noChangeAspect="1" noEditPoints="1" noChangeArrowheads="1"/>
          </p:cNvSpPr>
          <p:nvPr/>
        </p:nvSpPr>
        <p:spPr bwMode="auto">
          <a:xfrm>
            <a:off x="3652343" y="1687059"/>
            <a:ext cx="3708284" cy="2493333"/>
          </a:xfrm>
          <a:custGeom>
            <a:avLst/>
            <a:gdLst>
              <a:gd name="T0" fmla="*/ 7 w 21600"/>
              <a:gd name="T1" fmla="*/ 767 h 21600"/>
              <a:gd name="T2" fmla="*/ 1094 w 21600"/>
              <a:gd name="T3" fmla="*/ 1531 h 21600"/>
              <a:gd name="T4" fmla="*/ 2185 w 21600"/>
              <a:gd name="T5" fmla="*/ 767 h 21600"/>
              <a:gd name="T6" fmla="*/ 1094 w 21600"/>
              <a:gd name="T7" fmla="*/ 8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3 w 21600"/>
              <a:gd name="T13" fmla="*/ 3269 h 21600"/>
              <a:gd name="T14" fmla="*/ 17086 w 21600"/>
              <a:gd name="T15" fmla="*/ 17331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40042336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  <p:bldP spid="2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1524000"/>
            <a:ext cx="1749425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Recall: Interrupt Controller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3843338"/>
            <a:ext cx="8839200" cy="2913062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15000"/>
              </a:spcBef>
            </a:pPr>
            <a:r>
              <a:rPr lang="en-US" altLang="ko-KR" sz="2200" dirty="0">
                <a:ea typeface="굴림" panose="020B0600000101010101" pitchFamily="34" charset="-127"/>
              </a:rPr>
              <a:t>Interrupts invoked with interrupt lines from devices</a:t>
            </a:r>
          </a:p>
          <a:p>
            <a:pPr>
              <a:lnSpc>
                <a:spcPct val="85000"/>
              </a:lnSpc>
              <a:spcBef>
                <a:spcPct val="15000"/>
              </a:spcBef>
            </a:pPr>
            <a:r>
              <a:rPr lang="en-US" altLang="ko-KR" sz="2200" dirty="0">
                <a:ea typeface="굴림" panose="020B0600000101010101" pitchFamily="34" charset="-127"/>
              </a:rPr>
              <a:t>Interrupt controller chooses interrupt request to honor</a:t>
            </a:r>
          </a:p>
          <a:p>
            <a:pPr lvl="1">
              <a:lnSpc>
                <a:spcPct val="85000"/>
              </a:lnSpc>
              <a:spcBef>
                <a:spcPct val="1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Interrupt identity specified with ID line </a:t>
            </a:r>
            <a:endParaRPr lang="en-US" altLang="ko-KR" dirty="0" smtClean="0">
              <a:ea typeface="굴림" panose="020B0600000101010101" pitchFamily="34" charset="-127"/>
            </a:endParaRPr>
          </a:p>
          <a:p>
            <a:pPr lvl="1">
              <a:lnSpc>
                <a:spcPct val="85000"/>
              </a:lnSpc>
              <a:spcBef>
                <a:spcPct val="1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Mask enables/disables interrupts</a:t>
            </a:r>
          </a:p>
          <a:p>
            <a:pPr lvl="1">
              <a:lnSpc>
                <a:spcPct val="85000"/>
              </a:lnSpc>
              <a:spcBef>
                <a:spcPct val="1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Priority encoder picks highest enabled interrupt </a:t>
            </a:r>
          </a:p>
          <a:p>
            <a:pPr lvl="1">
              <a:lnSpc>
                <a:spcPct val="85000"/>
              </a:lnSpc>
              <a:spcBef>
                <a:spcPct val="1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Software Interrupt Set/Cleared by Software</a:t>
            </a:r>
          </a:p>
          <a:p>
            <a:pPr>
              <a:lnSpc>
                <a:spcPct val="85000"/>
              </a:lnSpc>
              <a:spcBef>
                <a:spcPct val="15000"/>
              </a:spcBef>
            </a:pPr>
            <a:r>
              <a:rPr lang="en-US" altLang="ko-KR" sz="2200" dirty="0">
                <a:ea typeface="굴림" panose="020B0600000101010101" pitchFamily="34" charset="-127"/>
              </a:rPr>
              <a:t>CPU can disable all interrupts with internal flag</a:t>
            </a:r>
          </a:p>
          <a:p>
            <a:pPr>
              <a:lnSpc>
                <a:spcPct val="85000"/>
              </a:lnSpc>
              <a:spcBef>
                <a:spcPct val="15000"/>
              </a:spcBef>
            </a:pPr>
            <a:r>
              <a:rPr lang="en-US" altLang="ko-KR" sz="2200" dirty="0">
                <a:ea typeface="굴림" panose="020B0600000101010101" pitchFamily="34" charset="-127"/>
              </a:rPr>
              <a:t>Non-</a:t>
            </a:r>
            <a:r>
              <a:rPr lang="en-US" altLang="ko-KR" sz="2200" dirty="0" err="1">
                <a:ea typeface="굴림" panose="020B0600000101010101" pitchFamily="34" charset="-127"/>
              </a:rPr>
              <a:t>Maskable</a:t>
            </a:r>
            <a:r>
              <a:rPr lang="en-US" altLang="ko-KR" sz="2200" dirty="0">
                <a:ea typeface="굴림" panose="020B0600000101010101" pitchFamily="34" charset="-127"/>
              </a:rPr>
              <a:t> Interrupt line (NMI) can’t be disabled</a:t>
            </a:r>
          </a:p>
        </p:txBody>
      </p:sp>
      <p:sp>
        <p:nvSpPr>
          <p:cNvPr id="9221" name="Text Box 55"/>
          <p:cNvSpPr txBox="1">
            <a:spLocks noChangeArrowheads="1"/>
          </p:cNvSpPr>
          <p:nvPr/>
        </p:nvSpPr>
        <p:spPr bwMode="auto">
          <a:xfrm>
            <a:off x="1219200" y="3429000"/>
            <a:ext cx="104246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 b="0" dirty="0">
                <a:latin typeface="Gill Sans" charset="0"/>
                <a:ea typeface="Gill Sans" charset="0"/>
                <a:cs typeface="Gill Sans" charset="0"/>
              </a:rPr>
              <a:t>Network</a:t>
            </a:r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4195763" y="1993384"/>
            <a:ext cx="2503487" cy="369332"/>
          </a:xfrm>
          <a:prstGeom prst="rect">
            <a:avLst/>
          </a:prstGeom>
          <a:solidFill>
            <a:srgbClr val="FFFF00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grpSp>
        <p:nvGrpSpPr>
          <p:cNvPr id="9223" name="Group 60"/>
          <p:cNvGrpSpPr>
            <a:grpSpLocks/>
          </p:cNvGrpSpPr>
          <p:nvPr/>
        </p:nvGrpSpPr>
        <p:grpSpPr bwMode="auto">
          <a:xfrm>
            <a:off x="6592887" y="1465264"/>
            <a:ext cx="1155700" cy="293687"/>
            <a:chOff x="3527" y="1190"/>
            <a:chExt cx="710" cy="178"/>
          </a:xfrm>
        </p:grpSpPr>
        <p:sp>
          <p:nvSpPr>
            <p:cNvPr id="9251" name="Line 11"/>
            <p:cNvSpPr>
              <a:spLocks noChangeShapeType="1"/>
            </p:cNvSpPr>
            <p:nvPr/>
          </p:nvSpPr>
          <p:spPr bwMode="auto">
            <a:xfrm>
              <a:off x="3527" y="1190"/>
              <a:ext cx="71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9252" name="Line 12"/>
            <p:cNvSpPr>
              <a:spLocks noChangeShapeType="1"/>
            </p:cNvSpPr>
            <p:nvPr/>
          </p:nvSpPr>
          <p:spPr bwMode="auto">
            <a:xfrm>
              <a:off x="3527" y="1368"/>
              <a:ext cx="66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9224" name="Line 13"/>
          <p:cNvSpPr>
            <a:spLocks noChangeShapeType="1"/>
          </p:cNvSpPr>
          <p:nvPr/>
        </p:nvSpPr>
        <p:spPr bwMode="auto">
          <a:xfrm flipH="1">
            <a:off x="7110413" y="1335088"/>
            <a:ext cx="130175" cy="258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225" name="Text Box 14"/>
          <p:cNvSpPr txBox="1">
            <a:spLocks noChangeArrowheads="1"/>
          </p:cNvSpPr>
          <p:nvPr/>
        </p:nvSpPr>
        <p:spPr bwMode="auto">
          <a:xfrm>
            <a:off x="6772275" y="1011238"/>
            <a:ext cx="6655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 b="0">
                <a:latin typeface="Gill Sans" charset="0"/>
                <a:ea typeface="Gill Sans" charset="0"/>
                <a:cs typeface="Gill Sans" charset="0"/>
              </a:rPr>
              <a:t>IntID</a:t>
            </a:r>
          </a:p>
        </p:txBody>
      </p:sp>
      <p:sp>
        <p:nvSpPr>
          <p:cNvPr id="9226" name="Text Box 15"/>
          <p:cNvSpPr txBox="1">
            <a:spLocks noChangeArrowheads="1"/>
          </p:cNvSpPr>
          <p:nvPr/>
        </p:nvSpPr>
        <p:spPr bwMode="auto">
          <a:xfrm>
            <a:off x="6569075" y="1828800"/>
            <a:ext cx="103380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 b="0">
                <a:latin typeface="Gill Sans" charset="0"/>
                <a:ea typeface="Gill Sans" charset="0"/>
                <a:cs typeface="Gill Sans" charset="0"/>
              </a:rPr>
              <a:t>Interrupt</a:t>
            </a:r>
          </a:p>
        </p:txBody>
      </p:sp>
      <p:sp>
        <p:nvSpPr>
          <p:cNvPr id="9227" name="Rectangle 16"/>
          <p:cNvSpPr>
            <a:spLocks noChangeArrowheads="1"/>
          </p:cNvSpPr>
          <p:nvPr/>
        </p:nvSpPr>
        <p:spPr bwMode="auto">
          <a:xfrm>
            <a:off x="5718175" y="779464"/>
            <a:ext cx="455613" cy="181292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 b="0">
                <a:latin typeface="Gill Sans" charset="0"/>
                <a:ea typeface="Gill Sans" charset="0"/>
                <a:cs typeface="Gill Sans" charset="0"/>
              </a:rPr>
              <a:t>Interrupt Mask</a:t>
            </a:r>
          </a:p>
        </p:txBody>
      </p:sp>
      <p:sp>
        <p:nvSpPr>
          <p:cNvPr id="9228" name="Freeform 36"/>
          <p:cNvSpPr>
            <a:spLocks/>
          </p:cNvSpPr>
          <p:nvPr/>
        </p:nvSpPr>
        <p:spPr bwMode="auto">
          <a:xfrm>
            <a:off x="5411788" y="2303464"/>
            <a:ext cx="306387" cy="714375"/>
          </a:xfrm>
          <a:custGeom>
            <a:avLst/>
            <a:gdLst>
              <a:gd name="T0" fmla="*/ 0 w 240"/>
              <a:gd name="T1" fmla="*/ 714375 h 624"/>
              <a:gd name="T2" fmla="*/ 0 w 240"/>
              <a:gd name="T3" fmla="*/ 0 h 624"/>
              <a:gd name="T4" fmla="*/ 306387 w 240"/>
              <a:gd name="T5" fmla="*/ 0 h 6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0" h="624">
                <a:moveTo>
                  <a:pt x="0" y="624"/>
                </a:move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229" name="AutoShape 41"/>
          <p:cNvSpPr>
            <a:spLocks noChangeArrowheads="1"/>
          </p:cNvSpPr>
          <p:nvPr/>
        </p:nvSpPr>
        <p:spPr bwMode="auto">
          <a:xfrm rot="-8552390">
            <a:off x="6699250" y="2039939"/>
            <a:ext cx="1133475" cy="1011237"/>
          </a:xfrm>
          <a:custGeom>
            <a:avLst/>
            <a:gdLst>
              <a:gd name="T0" fmla="*/ 756122 w 21600"/>
              <a:gd name="T1" fmla="*/ 0 h 21600"/>
              <a:gd name="T2" fmla="*/ 756122 w 21600"/>
              <a:gd name="T3" fmla="*/ 569195 h 21600"/>
              <a:gd name="T4" fmla="*/ 76877 w 21600"/>
              <a:gd name="T5" fmla="*/ 1011237 h 21600"/>
              <a:gd name="T6" fmla="*/ 1133475 w 21600"/>
              <a:gd name="T7" fmla="*/ 284598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4646 h 21600"/>
              <a:gd name="T14" fmla="*/ 19905 w 21600"/>
              <a:gd name="T15" fmla="*/ 751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4409" y="0"/>
                </a:lnTo>
                <a:lnTo>
                  <a:pt x="14409" y="4646"/>
                </a:lnTo>
                <a:lnTo>
                  <a:pt x="12427" y="4646"/>
                </a:lnTo>
                <a:cubicBezTo>
                  <a:pt x="5564" y="4646"/>
                  <a:pt x="0" y="8009"/>
                  <a:pt x="0" y="12158"/>
                </a:cubicBezTo>
                <a:lnTo>
                  <a:pt x="0" y="21600"/>
                </a:lnTo>
                <a:lnTo>
                  <a:pt x="2929" y="21600"/>
                </a:lnTo>
                <a:lnTo>
                  <a:pt x="2929" y="12158"/>
                </a:lnTo>
                <a:cubicBezTo>
                  <a:pt x="2929" y="9592"/>
                  <a:pt x="7181" y="7512"/>
                  <a:pt x="12427" y="7512"/>
                </a:cubicBezTo>
                <a:lnTo>
                  <a:pt x="14409" y="7512"/>
                </a:lnTo>
                <a:lnTo>
                  <a:pt x="14409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53FB25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230" name="Text Box 42"/>
          <p:cNvSpPr txBox="1">
            <a:spLocks noChangeArrowheads="1"/>
          </p:cNvSpPr>
          <p:nvPr/>
        </p:nvSpPr>
        <p:spPr bwMode="auto">
          <a:xfrm>
            <a:off x="7010399" y="2949575"/>
            <a:ext cx="9309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 b="0">
                <a:latin typeface="Gill Sans" charset="0"/>
                <a:ea typeface="Gill Sans" charset="0"/>
                <a:cs typeface="Gill Sans" charset="0"/>
              </a:rPr>
              <a:t>Control</a:t>
            </a:r>
          </a:p>
        </p:txBody>
      </p:sp>
      <p:sp>
        <p:nvSpPr>
          <p:cNvPr id="9231" name="Rectangle 44"/>
          <p:cNvSpPr>
            <a:spLocks noChangeArrowheads="1"/>
          </p:cNvSpPr>
          <p:nvPr/>
        </p:nvSpPr>
        <p:spPr bwMode="auto">
          <a:xfrm>
            <a:off x="5046663" y="3021013"/>
            <a:ext cx="1271587" cy="646112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 b="0">
                <a:latin typeface="Gill Sans" charset="0"/>
                <a:ea typeface="Gill Sans" charset="0"/>
                <a:cs typeface="Gill Sans" charset="0"/>
              </a:rPr>
              <a:t>Software</a:t>
            </a:r>
          </a:p>
          <a:p>
            <a:r>
              <a:rPr lang="en-US" altLang="ko-KR" b="0">
                <a:latin typeface="Gill Sans" charset="0"/>
                <a:ea typeface="Gill Sans" charset="0"/>
                <a:cs typeface="Gill Sans" charset="0"/>
              </a:rPr>
              <a:t>Interrupt</a:t>
            </a:r>
          </a:p>
        </p:txBody>
      </p:sp>
      <p:grpSp>
        <p:nvGrpSpPr>
          <p:cNvPr id="9232" name="Group 61"/>
          <p:cNvGrpSpPr>
            <a:grpSpLocks/>
          </p:cNvGrpSpPr>
          <p:nvPr/>
        </p:nvGrpSpPr>
        <p:grpSpPr bwMode="auto">
          <a:xfrm>
            <a:off x="8283575" y="2670177"/>
            <a:ext cx="602032" cy="950659"/>
            <a:chOff x="4578" y="2034"/>
            <a:chExt cx="413" cy="651"/>
          </a:xfrm>
        </p:grpSpPr>
        <p:sp>
          <p:nvSpPr>
            <p:cNvPr id="9249" name="Line 46"/>
            <p:cNvSpPr>
              <a:spLocks noChangeShapeType="1"/>
            </p:cNvSpPr>
            <p:nvPr/>
          </p:nvSpPr>
          <p:spPr bwMode="auto">
            <a:xfrm flipV="1">
              <a:off x="4815" y="2034"/>
              <a:ext cx="0" cy="39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9250" name="Text Box 47"/>
            <p:cNvSpPr txBox="1">
              <a:spLocks noChangeArrowheads="1"/>
            </p:cNvSpPr>
            <p:nvPr/>
          </p:nvSpPr>
          <p:spPr bwMode="auto">
            <a:xfrm>
              <a:off x="4578" y="2432"/>
              <a:ext cx="413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b="0">
                  <a:latin typeface="Gill Sans" charset="0"/>
                  <a:ea typeface="Gill Sans" charset="0"/>
                  <a:cs typeface="Gill Sans" charset="0"/>
                </a:rPr>
                <a:t>NMI</a:t>
              </a:r>
            </a:p>
          </p:txBody>
        </p:sp>
      </p:grpSp>
      <p:sp>
        <p:nvSpPr>
          <p:cNvPr id="9233" name="Oval 8"/>
          <p:cNvSpPr>
            <a:spLocks noChangeArrowheads="1"/>
          </p:cNvSpPr>
          <p:nvPr/>
        </p:nvSpPr>
        <p:spPr bwMode="auto">
          <a:xfrm>
            <a:off x="7678737" y="685801"/>
            <a:ext cx="1922462" cy="2036763"/>
          </a:xfrm>
          <a:prstGeom prst="ellipse">
            <a:avLst/>
          </a:prstGeom>
          <a:solidFill>
            <a:srgbClr val="00FFFF"/>
          </a:solidFill>
          <a:ln w="381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234" name="Text Box 6"/>
          <p:cNvSpPr txBox="1">
            <a:spLocks noChangeArrowheads="1"/>
          </p:cNvSpPr>
          <p:nvPr/>
        </p:nvSpPr>
        <p:spPr bwMode="auto">
          <a:xfrm>
            <a:off x="8229599" y="1143001"/>
            <a:ext cx="685800" cy="447675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 sz="3200" b="0">
                <a:latin typeface="Gill Sans" charset="0"/>
                <a:ea typeface="Gill Sans" charset="0"/>
                <a:cs typeface="Gill Sans" charset="0"/>
              </a:rPr>
              <a:t>CPU</a:t>
            </a:r>
          </a:p>
        </p:txBody>
      </p:sp>
      <p:sp>
        <p:nvSpPr>
          <p:cNvPr id="9235" name="Line 40"/>
          <p:cNvSpPr>
            <a:spLocks noChangeShapeType="1"/>
          </p:cNvSpPr>
          <p:nvPr/>
        </p:nvSpPr>
        <p:spPr bwMode="auto">
          <a:xfrm>
            <a:off x="4506912" y="1982788"/>
            <a:ext cx="12001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236" name="Line 37"/>
          <p:cNvSpPr>
            <a:spLocks noChangeShapeType="1"/>
          </p:cNvSpPr>
          <p:nvPr/>
        </p:nvSpPr>
        <p:spPr bwMode="auto">
          <a:xfrm>
            <a:off x="3886200" y="1012825"/>
            <a:ext cx="18208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237" name="Line 38"/>
          <p:cNvSpPr>
            <a:spLocks noChangeShapeType="1"/>
          </p:cNvSpPr>
          <p:nvPr/>
        </p:nvSpPr>
        <p:spPr bwMode="auto">
          <a:xfrm>
            <a:off x="3352800" y="1336675"/>
            <a:ext cx="2354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238" name="Line 39"/>
          <p:cNvSpPr>
            <a:spLocks noChangeShapeType="1"/>
          </p:cNvSpPr>
          <p:nvPr/>
        </p:nvSpPr>
        <p:spPr bwMode="auto">
          <a:xfrm>
            <a:off x="3429000" y="1658938"/>
            <a:ext cx="22780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239" name="Line 52"/>
          <p:cNvSpPr>
            <a:spLocks noChangeShapeType="1"/>
          </p:cNvSpPr>
          <p:nvPr/>
        </p:nvSpPr>
        <p:spPr bwMode="auto">
          <a:xfrm>
            <a:off x="1752599" y="457200"/>
            <a:ext cx="0" cy="2941638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240" name="Line 53"/>
          <p:cNvSpPr>
            <a:spLocks noChangeShapeType="1"/>
          </p:cNvSpPr>
          <p:nvPr/>
        </p:nvSpPr>
        <p:spPr bwMode="auto">
          <a:xfrm flipV="1">
            <a:off x="1752599" y="2112963"/>
            <a:ext cx="533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241" name="Rectangle 59"/>
          <p:cNvSpPr>
            <a:spLocks noChangeArrowheads="1"/>
          </p:cNvSpPr>
          <p:nvPr/>
        </p:nvSpPr>
        <p:spPr bwMode="auto">
          <a:xfrm>
            <a:off x="6138863" y="779464"/>
            <a:ext cx="454025" cy="181292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 b="0">
                <a:latin typeface="Gill Sans" charset="0"/>
                <a:ea typeface="Gill Sans" charset="0"/>
                <a:cs typeface="Gill Sans" charset="0"/>
              </a:rPr>
              <a:t>Priority Encoder</a:t>
            </a:r>
          </a:p>
        </p:txBody>
      </p:sp>
      <p:sp>
        <p:nvSpPr>
          <p:cNvPr id="9242" name="Rectangle 45"/>
          <p:cNvSpPr>
            <a:spLocks noChangeArrowheads="1"/>
          </p:cNvSpPr>
          <p:nvPr/>
        </p:nvSpPr>
        <p:spPr bwMode="auto">
          <a:xfrm rot="5400000">
            <a:off x="3937000" y="2244726"/>
            <a:ext cx="1358900" cy="45402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 b="0">
                <a:latin typeface="Gill Sans" charset="0"/>
                <a:ea typeface="Gill Sans" charset="0"/>
                <a:cs typeface="Gill Sans" charset="0"/>
              </a:rPr>
              <a:t>Timer</a:t>
            </a:r>
          </a:p>
        </p:txBody>
      </p:sp>
      <p:sp>
        <p:nvSpPr>
          <p:cNvPr id="9243" name="cddrive"/>
          <p:cNvSpPr>
            <a:spLocks noEditPoints="1" noChangeArrowheads="1"/>
          </p:cNvSpPr>
          <p:nvPr/>
        </p:nvSpPr>
        <p:spPr bwMode="auto">
          <a:xfrm>
            <a:off x="2362199" y="228600"/>
            <a:ext cx="1295400" cy="647700"/>
          </a:xfrm>
          <a:custGeom>
            <a:avLst/>
            <a:gdLst>
              <a:gd name="T0" fmla="*/ 647700 w 21600"/>
              <a:gd name="T1" fmla="*/ 0 h 21600"/>
              <a:gd name="T2" fmla="*/ 1295400 w 21600"/>
              <a:gd name="T3" fmla="*/ 323850 h 21600"/>
              <a:gd name="T4" fmla="*/ 647700 w 21600"/>
              <a:gd name="T5" fmla="*/ 647700 h 21600"/>
              <a:gd name="T6" fmla="*/ 0 w 21600"/>
              <a:gd name="T7" fmla="*/ 323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686 w 21600"/>
              <a:gd name="T13" fmla="*/ 23059 h 21600"/>
              <a:gd name="T14" fmla="*/ 21005 w 21600"/>
              <a:gd name="T15" fmla="*/ 3050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563" y="12259"/>
                </a:moveTo>
                <a:lnTo>
                  <a:pt x="2563" y="12843"/>
                </a:lnTo>
                <a:lnTo>
                  <a:pt x="2746" y="13427"/>
                </a:lnTo>
                <a:lnTo>
                  <a:pt x="2929" y="14303"/>
                </a:lnTo>
                <a:lnTo>
                  <a:pt x="3112" y="14886"/>
                </a:lnTo>
                <a:lnTo>
                  <a:pt x="3478" y="15470"/>
                </a:lnTo>
                <a:lnTo>
                  <a:pt x="3844" y="16054"/>
                </a:lnTo>
                <a:lnTo>
                  <a:pt x="4393" y="16638"/>
                </a:lnTo>
                <a:lnTo>
                  <a:pt x="4942" y="17222"/>
                </a:lnTo>
                <a:lnTo>
                  <a:pt x="5492" y="17514"/>
                </a:lnTo>
                <a:lnTo>
                  <a:pt x="6224" y="18097"/>
                </a:lnTo>
                <a:lnTo>
                  <a:pt x="6773" y="18389"/>
                </a:lnTo>
                <a:lnTo>
                  <a:pt x="7505" y="18681"/>
                </a:lnTo>
                <a:lnTo>
                  <a:pt x="8237" y="18973"/>
                </a:lnTo>
                <a:lnTo>
                  <a:pt x="9153" y="18973"/>
                </a:lnTo>
                <a:lnTo>
                  <a:pt x="9885" y="19265"/>
                </a:lnTo>
                <a:lnTo>
                  <a:pt x="10800" y="19265"/>
                </a:lnTo>
                <a:lnTo>
                  <a:pt x="11532" y="19265"/>
                </a:lnTo>
                <a:lnTo>
                  <a:pt x="12447" y="18973"/>
                </a:lnTo>
                <a:lnTo>
                  <a:pt x="13180" y="18973"/>
                </a:lnTo>
                <a:lnTo>
                  <a:pt x="13912" y="18681"/>
                </a:lnTo>
                <a:lnTo>
                  <a:pt x="14644" y="18389"/>
                </a:lnTo>
                <a:lnTo>
                  <a:pt x="15376" y="18097"/>
                </a:lnTo>
                <a:lnTo>
                  <a:pt x="16108" y="17514"/>
                </a:lnTo>
                <a:lnTo>
                  <a:pt x="16658" y="17222"/>
                </a:lnTo>
                <a:lnTo>
                  <a:pt x="17207" y="16638"/>
                </a:lnTo>
                <a:lnTo>
                  <a:pt x="17573" y="16054"/>
                </a:lnTo>
                <a:lnTo>
                  <a:pt x="18122" y="15470"/>
                </a:lnTo>
                <a:lnTo>
                  <a:pt x="18305" y="14886"/>
                </a:lnTo>
                <a:lnTo>
                  <a:pt x="18671" y="14303"/>
                </a:lnTo>
                <a:lnTo>
                  <a:pt x="18854" y="13427"/>
                </a:lnTo>
                <a:lnTo>
                  <a:pt x="19037" y="12843"/>
                </a:lnTo>
                <a:lnTo>
                  <a:pt x="19037" y="12259"/>
                </a:lnTo>
                <a:lnTo>
                  <a:pt x="2563" y="12259"/>
                </a:lnTo>
                <a:close/>
              </a:path>
              <a:path w="21600" h="21600" extrusionOk="0">
                <a:moveTo>
                  <a:pt x="2563" y="12259"/>
                </a:moveTo>
                <a:lnTo>
                  <a:pt x="9153" y="12259"/>
                </a:lnTo>
                <a:lnTo>
                  <a:pt x="9153" y="12551"/>
                </a:lnTo>
                <a:lnTo>
                  <a:pt x="9336" y="12843"/>
                </a:lnTo>
                <a:lnTo>
                  <a:pt x="9519" y="13135"/>
                </a:lnTo>
                <a:lnTo>
                  <a:pt x="9702" y="13135"/>
                </a:lnTo>
                <a:lnTo>
                  <a:pt x="9885" y="13427"/>
                </a:lnTo>
                <a:lnTo>
                  <a:pt x="10068" y="13719"/>
                </a:lnTo>
                <a:lnTo>
                  <a:pt x="10434" y="13719"/>
                </a:lnTo>
                <a:lnTo>
                  <a:pt x="10800" y="13719"/>
                </a:lnTo>
                <a:lnTo>
                  <a:pt x="10983" y="13719"/>
                </a:lnTo>
                <a:lnTo>
                  <a:pt x="11349" y="13719"/>
                </a:lnTo>
                <a:lnTo>
                  <a:pt x="11715" y="13427"/>
                </a:lnTo>
                <a:lnTo>
                  <a:pt x="11898" y="13135"/>
                </a:lnTo>
                <a:lnTo>
                  <a:pt x="12081" y="13135"/>
                </a:lnTo>
                <a:lnTo>
                  <a:pt x="12264" y="12843"/>
                </a:lnTo>
                <a:lnTo>
                  <a:pt x="12264" y="12551"/>
                </a:lnTo>
                <a:lnTo>
                  <a:pt x="12264" y="12259"/>
                </a:lnTo>
                <a:lnTo>
                  <a:pt x="9153" y="12259"/>
                </a:lnTo>
                <a:lnTo>
                  <a:pt x="2563" y="12259"/>
                </a:lnTo>
                <a:close/>
              </a:path>
              <a:path w="21600" h="21600" extrusionOk="0">
                <a:moveTo>
                  <a:pt x="21600" y="7589"/>
                </a:moveTo>
                <a:lnTo>
                  <a:pt x="17756" y="0"/>
                </a:lnTo>
                <a:lnTo>
                  <a:pt x="10800" y="0"/>
                </a:lnTo>
                <a:lnTo>
                  <a:pt x="3844" y="0"/>
                </a:lnTo>
                <a:lnTo>
                  <a:pt x="0" y="7589"/>
                </a:lnTo>
                <a:lnTo>
                  <a:pt x="0" y="10800"/>
                </a:lnTo>
                <a:lnTo>
                  <a:pt x="0" y="18097"/>
                </a:lnTo>
                <a:lnTo>
                  <a:pt x="1464" y="18097"/>
                </a:lnTo>
                <a:lnTo>
                  <a:pt x="1464" y="21600"/>
                </a:lnTo>
                <a:lnTo>
                  <a:pt x="10800" y="21600"/>
                </a:lnTo>
                <a:lnTo>
                  <a:pt x="19953" y="21600"/>
                </a:lnTo>
                <a:lnTo>
                  <a:pt x="19953" y="18097"/>
                </a:lnTo>
                <a:lnTo>
                  <a:pt x="21600" y="18097"/>
                </a:lnTo>
                <a:lnTo>
                  <a:pt x="21600" y="11092"/>
                </a:lnTo>
                <a:lnTo>
                  <a:pt x="21600" y="7589"/>
                </a:lnTo>
              </a:path>
              <a:path w="21600" h="21600" extrusionOk="0">
                <a:moveTo>
                  <a:pt x="1647" y="18097"/>
                </a:moveTo>
                <a:lnTo>
                  <a:pt x="6407" y="18097"/>
                </a:lnTo>
                <a:moveTo>
                  <a:pt x="19953" y="18097"/>
                </a:moveTo>
                <a:lnTo>
                  <a:pt x="15010" y="18097"/>
                </a:lnTo>
                <a:moveTo>
                  <a:pt x="0" y="7589"/>
                </a:moveTo>
                <a:lnTo>
                  <a:pt x="21417" y="7589"/>
                </a:lnTo>
                <a:lnTo>
                  <a:pt x="21600" y="7589"/>
                </a:lnTo>
              </a:path>
            </a:pathLst>
          </a:cu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>
              <a:latin typeface="Gill Sans Light"/>
              <a:cs typeface="Gill Sans Light"/>
            </a:endParaRPr>
          </a:p>
        </p:txBody>
      </p:sp>
      <p:sp>
        <p:nvSpPr>
          <p:cNvPr id="9244" name="Line 64"/>
          <p:cNvSpPr>
            <a:spLocks noChangeShapeType="1"/>
          </p:cNvSpPr>
          <p:nvPr/>
        </p:nvSpPr>
        <p:spPr bwMode="auto">
          <a:xfrm flipH="1" flipV="1">
            <a:off x="3594099" y="785813"/>
            <a:ext cx="304800" cy="228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9245" name="printer2"/>
          <p:cNvSpPr>
            <a:spLocks noEditPoints="1" noChangeArrowheads="1"/>
          </p:cNvSpPr>
          <p:nvPr/>
        </p:nvSpPr>
        <p:spPr bwMode="auto">
          <a:xfrm>
            <a:off x="2057400" y="990600"/>
            <a:ext cx="1285875" cy="604838"/>
          </a:xfrm>
          <a:custGeom>
            <a:avLst/>
            <a:gdLst>
              <a:gd name="T0" fmla="*/ 635377 w 21600"/>
              <a:gd name="T1" fmla="*/ 0 h 21600"/>
              <a:gd name="T2" fmla="*/ 1142167 w 21600"/>
              <a:gd name="T3" fmla="*/ 0 h 21600"/>
              <a:gd name="T4" fmla="*/ 1285875 w 21600"/>
              <a:gd name="T5" fmla="*/ 131692 h 21600"/>
              <a:gd name="T6" fmla="*/ 1285875 w 21600"/>
              <a:gd name="T7" fmla="*/ 302419 h 21600"/>
              <a:gd name="T8" fmla="*/ 1285875 w 21600"/>
              <a:gd name="T9" fmla="*/ 463373 h 21600"/>
              <a:gd name="T10" fmla="*/ 1074063 w 21600"/>
              <a:gd name="T11" fmla="*/ 604838 h 21600"/>
              <a:gd name="T12" fmla="*/ 635377 w 21600"/>
              <a:gd name="T13" fmla="*/ 604838 h 21600"/>
              <a:gd name="T14" fmla="*/ 189071 w 21600"/>
              <a:gd name="T15" fmla="*/ 604838 h 21600"/>
              <a:gd name="T16" fmla="*/ 0 w 21600"/>
              <a:gd name="T17" fmla="*/ 463373 h 21600"/>
              <a:gd name="T18" fmla="*/ 0 w 21600"/>
              <a:gd name="T19" fmla="*/ 302419 h 21600"/>
              <a:gd name="T20" fmla="*/ 0 w 21600"/>
              <a:gd name="T21" fmla="*/ 131692 h 21600"/>
              <a:gd name="T22" fmla="*/ 143708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1397 w 21600"/>
              <a:gd name="T37" fmla="*/ 23298 h 21600"/>
              <a:gd name="T38" fmla="*/ 20266 w 21600"/>
              <a:gd name="T39" fmla="*/ 311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 extrusionOk="0">
                <a:moveTo>
                  <a:pt x="10673" y="0"/>
                </a:moveTo>
                <a:lnTo>
                  <a:pt x="19186" y="0"/>
                </a:lnTo>
                <a:lnTo>
                  <a:pt x="21600" y="4703"/>
                </a:lnTo>
                <a:lnTo>
                  <a:pt x="21600" y="10800"/>
                </a:lnTo>
                <a:lnTo>
                  <a:pt x="21600" y="16548"/>
                </a:lnTo>
                <a:lnTo>
                  <a:pt x="18042" y="16548"/>
                </a:lnTo>
                <a:lnTo>
                  <a:pt x="18042" y="21600"/>
                </a:lnTo>
                <a:lnTo>
                  <a:pt x="10673" y="21600"/>
                </a:lnTo>
                <a:lnTo>
                  <a:pt x="3176" y="21600"/>
                </a:lnTo>
                <a:lnTo>
                  <a:pt x="3176" y="16548"/>
                </a:lnTo>
                <a:lnTo>
                  <a:pt x="0" y="16548"/>
                </a:lnTo>
                <a:lnTo>
                  <a:pt x="0" y="10800"/>
                </a:lnTo>
                <a:lnTo>
                  <a:pt x="0" y="4703"/>
                </a:lnTo>
                <a:lnTo>
                  <a:pt x="2414" y="0"/>
                </a:lnTo>
                <a:lnTo>
                  <a:pt x="10673" y="0"/>
                </a:lnTo>
                <a:close/>
              </a:path>
              <a:path w="21600" h="21600" extrusionOk="0">
                <a:moveTo>
                  <a:pt x="0" y="4703"/>
                </a:moveTo>
                <a:lnTo>
                  <a:pt x="3558" y="4703"/>
                </a:lnTo>
                <a:lnTo>
                  <a:pt x="17026" y="4703"/>
                </a:lnTo>
                <a:lnTo>
                  <a:pt x="21600" y="4703"/>
                </a:lnTo>
                <a:lnTo>
                  <a:pt x="0" y="4703"/>
                </a:lnTo>
                <a:moveTo>
                  <a:pt x="16518" y="4703"/>
                </a:moveTo>
                <a:lnTo>
                  <a:pt x="16518" y="10452"/>
                </a:lnTo>
                <a:lnTo>
                  <a:pt x="0" y="10452"/>
                </a:lnTo>
                <a:moveTo>
                  <a:pt x="4320" y="16548"/>
                </a:moveTo>
                <a:lnTo>
                  <a:pt x="4320" y="17419"/>
                </a:lnTo>
                <a:lnTo>
                  <a:pt x="4320" y="20555"/>
                </a:lnTo>
                <a:lnTo>
                  <a:pt x="4320" y="21600"/>
                </a:lnTo>
                <a:lnTo>
                  <a:pt x="4320" y="16548"/>
                </a:lnTo>
                <a:moveTo>
                  <a:pt x="16899" y="16548"/>
                </a:moveTo>
                <a:lnTo>
                  <a:pt x="16899" y="17419"/>
                </a:lnTo>
                <a:lnTo>
                  <a:pt x="16899" y="20555"/>
                </a:lnTo>
                <a:lnTo>
                  <a:pt x="16899" y="21600"/>
                </a:lnTo>
                <a:lnTo>
                  <a:pt x="16899" y="16548"/>
                </a:lnTo>
                <a:moveTo>
                  <a:pt x="15247" y="14981"/>
                </a:moveTo>
                <a:lnTo>
                  <a:pt x="15247" y="10452"/>
                </a:lnTo>
                <a:lnTo>
                  <a:pt x="16899" y="16548"/>
                </a:lnTo>
                <a:lnTo>
                  <a:pt x="18042" y="16548"/>
                </a:lnTo>
                <a:lnTo>
                  <a:pt x="16518" y="10452"/>
                </a:lnTo>
                <a:moveTo>
                  <a:pt x="15247" y="14981"/>
                </a:moveTo>
                <a:lnTo>
                  <a:pt x="15247" y="14981"/>
                </a:lnTo>
                <a:lnTo>
                  <a:pt x="16772" y="17942"/>
                </a:lnTo>
                <a:lnTo>
                  <a:pt x="4447" y="17942"/>
                </a:lnTo>
                <a:lnTo>
                  <a:pt x="5972" y="14981"/>
                </a:lnTo>
                <a:lnTo>
                  <a:pt x="5972" y="10452"/>
                </a:lnTo>
                <a:lnTo>
                  <a:pt x="4320" y="16548"/>
                </a:lnTo>
                <a:lnTo>
                  <a:pt x="3176" y="16548"/>
                </a:lnTo>
                <a:lnTo>
                  <a:pt x="4701" y="10452"/>
                </a:lnTo>
                <a:moveTo>
                  <a:pt x="20202" y="5574"/>
                </a:moveTo>
                <a:lnTo>
                  <a:pt x="20711" y="5574"/>
                </a:lnTo>
                <a:lnTo>
                  <a:pt x="20711" y="7839"/>
                </a:lnTo>
                <a:lnTo>
                  <a:pt x="20202" y="7839"/>
                </a:lnTo>
                <a:lnTo>
                  <a:pt x="20202" y="5574"/>
                </a:lnTo>
                <a:moveTo>
                  <a:pt x="5972" y="14981"/>
                </a:moveTo>
                <a:lnTo>
                  <a:pt x="7496" y="14981"/>
                </a:lnTo>
                <a:lnTo>
                  <a:pt x="13341" y="14981"/>
                </a:lnTo>
                <a:lnTo>
                  <a:pt x="15247" y="14981"/>
                </a:lnTo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grpSp>
        <p:nvGrpSpPr>
          <p:cNvPr id="9246" name="Group 68"/>
          <p:cNvGrpSpPr>
            <a:grpSpLocks/>
          </p:cNvGrpSpPr>
          <p:nvPr/>
        </p:nvGrpSpPr>
        <p:grpSpPr bwMode="auto">
          <a:xfrm>
            <a:off x="7848605" y="1828800"/>
            <a:ext cx="1479551" cy="369888"/>
            <a:chOff x="4377" y="758"/>
            <a:chExt cx="932" cy="233"/>
          </a:xfrm>
        </p:grpSpPr>
        <p:sp>
          <p:nvSpPr>
            <p:cNvPr id="9247" name="Rectangle 66"/>
            <p:cNvSpPr>
              <a:spLocks noChangeArrowheads="1"/>
            </p:cNvSpPr>
            <p:nvPr/>
          </p:nvSpPr>
          <p:spPr bwMode="auto">
            <a:xfrm>
              <a:off x="4377" y="807"/>
              <a:ext cx="144" cy="144"/>
            </a:xfrm>
            <a:prstGeom prst="rect">
              <a:avLst/>
            </a:prstGeom>
            <a:solidFill>
              <a:srgbClr val="FF66CC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9248" name="Text Box 67"/>
            <p:cNvSpPr txBox="1">
              <a:spLocks noChangeArrowheads="1"/>
            </p:cNvSpPr>
            <p:nvPr/>
          </p:nvSpPr>
          <p:spPr bwMode="auto">
            <a:xfrm>
              <a:off x="4506" y="758"/>
              <a:ext cx="80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b="0">
                  <a:latin typeface="Gill Sans" charset="0"/>
                  <a:ea typeface="Gill Sans" charset="0"/>
                  <a:cs typeface="Gill Sans" charset="0"/>
                </a:rPr>
                <a:t>Int Disable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06473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1" name="Text Box 3"/>
          <p:cNvSpPr txBox="1">
            <a:spLocks noChangeArrowheads="1"/>
          </p:cNvSpPr>
          <p:nvPr/>
        </p:nvSpPr>
        <p:spPr bwMode="auto">
          <a:xfrm>
            <a:off x="2693989" y="1227943"/>
            <a:ext cx="2657475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9pPr>
          </a:lstStyle>
          <a:p>
            <a:pPr algn="l"/>
            <a:r>
              <a:rPr lang="en-US" altLang="ko-KR" b="0" dirty="0" smtClean="0">
                <a:latin typeface="Consolas" charset="0"/>
                <a:ea typeface="Consolas" charset="0"/>
                <a:cs typeface="Consolas" charset="0"/>
              </a:rPr>
              <a:t>	...</a:t>
            </a:r>
          </a:p>
          <a:p>
            <a:pPr algn="l"/>
            <a:r>
              <a:rPr lang="en-US" altLang="ko-KR" b="0" dirty="0" smtClean="0">
                <a:latin typeface="Consolas" charset="0"/>
                <a:ea typeface="Consolas" charset="0"/>
                <a:cs typeface="Consolas" charset="0"/>
              </a:rPr>
              <a:t>add 	$r1,$r2,$r3</a:t>
            </a:r>
          </a:p>
          <a:p>
            <a:pPr algn="l"/>
            <a:r>
              <a:rPr lang="en-US" altLang="ko-KR" b="0" dirty="0" err="1" smtClean="0">
                <a:latin typeface="Consolas" charset="0"/>
                <a:ea typeface="Consolas" charset="0"/>
                <a:cs typeface="Consolas" charset="0"/>
              </a:rPr>
              <a:t>subi</a:t>
            </a:r>
            <a:r>
              <a:rPr lang="en-US" altLang="ko-KR" b="0" dirty="0" smtClean="0">
                <a:latin typeface="Consolas" charset="0"/>
                <a:ea typeface="Consolas" charset="0"/>
                <a:cs typeface="Consolas" charset="0"/>
              </a:rPr>
              <a:t> 	$r4,$r1,#4</a:t>
            </a:r>
          </a:p>
          <a:p>
            <a:pPr algn="l"/>
            <a:r>
              <a:rPr lang="en-US" altLang="ko-KR" b="0" dirty="0" err="1" smtClean="0">
                <a:latin typeface="Consolas" charset="0"/>
                <a:ea typeface="Consolas" charset="0"/>
                <a:cs typeface="Consolas" charset="0"/>
              </a:rPr>
              <a:t>slli</a:t>
            </a:r>
            <a:r>
              <a:rPr lang="en-US" altLang="ko-KR" b="0" dirty="0" smtClean="0">
                <a:latin typeface="Consolas" charset="0"/>
                <a:ea typeface="Consolas" charset="0"/>
                <a:cs typeface="Consolas" charset="0"/>
              </a:rPr>
              <a:t> 	$r4,$r4,#2</a:t>
            </a:r>
          </a:p>
          <a:p>
            <a:pPr algn="l"/>
            <a:r>
              <a:rPr lang="en-US" altLang="ko-KR" sz="2000" b="0" dirty="0">
                <a:latin typeface="Consolas" charset="0"/>
                <a:ea typeface="Consolas" charset="0"/>
                <a:cs typeface="Consolas" charset="0"/>
              </a:rPr>
              <a:t>	...</a:t>
            </a:r>
          </a:p>
        </p:txBody>
      </p:sp>
      <p:grpSp>
        <p:nvGrpSpPr>
          <p:cNvPr id="380945" name="Group 17"/>
          <p:cNvGrpSpPr>
            <a:grpSpLocks/>
          </p:cNvGrpSpPr>
          <p:nvPr/>
        </p:nvGrpSpPr>
        <p:grpSpPr bwMode="auto">
          <a:xfrm rot="-391188">
            <a:off x="4946319" y="1213342"/>
            <a:ext cx="2219325" cy="1016000"/>
            <a:chOff x="2093" y="908"/>
            <a:chExt cx="1398" cy="640"/>
          </a:xfrm>
        </p:grpSpPr>
        <p:sp>
          <p:nvSpPr>
            <p:cNvPr id="28691" name="Line 9"/>
            <p:cNvSpPr>
              <a:spLocks noChangeShapeType="1"/>
            </p:cNvSpPr>
            <p:nvPr/>
          </p:nvSpPr>
          <p:spPr bwMode="auto">
            <a:xfrm rot="-2286349">
              <a:off x="2093" y="1301"/>
              <a:ext cx="1398" cy="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28692" name="Text Box 10"/>
            <p:cNvSpPr txBox="1">
              <a:spLocks noChangeArrowheads="1"/>
            </p:cNvSpPr>
            <p:nvPr/>
          </p:nvSpPr>
          <p:spPr bwMode="auto">
            <a:xfrm rot="19313651">
              <a:off x="2140" y="908"/>
              <a:ext cx="1177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2000" b="0" dirty="0">
                  <a:solidFill>
                    <a:srgbClr val="2A40E2"/>
                  </a:solidFill>
                  <a:latin typeface="Gill Sans" charset="0"/>
                  <a:ea typeface="Gill Sans" charset="0"/>
                  <a:cs typeface="Gill Sans" charset="0"/>
                </a:rPr>
                <a:t>PC saved</a:t>
              </a:r>
            </a:p>
            <a:p>
              <a:r>
                <a:rPr lang="en-US" altLang="ko-KR" sz="2000" b="0" dirty="0">
                  <a:solidFill>
                    <a:srgbClr val="2A40E2"/>
                  </a:solidFill>
                  <a:latin typeface="Gill Sans" charset="0"/>
                  <a:ea typeface="Gill Sans" charset="0"/>
                  <a:cs typeface="Gill Sans" charset="0"/>
                </a:rPr>
                <a:t>Disable All </a:t>
              </a:r>
              <a:r>
                <a:rPr lang="en-US" altLang="ko-KR" sz="2000" b="0" dirty="0" err="1">
                  <a:solidFill>
                    <a:srgbClr val="2A40E2"/>
                  </a:solidFill>
                  <a:latin typeface="Gill Sans" charset="0"/>
                  <a:ea typeface="Gill Sans" charset="0"/>
                  <a:cs typeface="Gill Sans" charset="0"/>
                </a:rPr>
                <a:t>Ints</a:t>
              </a:r>
              <a:endParaRPr lang="en-US" altLang="ko-KR" sz="2000" b="0" dirty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endParaRPr>
            </a:p>
            <a:p>
              <a:r>
                <a:rPr lang="en-US" altLang="ko-KR" sz="2000" b="0" dirty="0">
                  <a:solidFill>
                    <a:srgbClr val="2A40E2"/>
                  </a:solidFill>
                  <a:latin typeface="Gill Sans" charset="0"/>
                  <a:ea typeface="Gill Sans" charset="0"/>
                  <a:cs typeface="Gill Sans" charset="0"/>
                </a:rPr>
                <a:t>Kernel Mode</a:t>
              </a:r>
            </a:p>
          </p:txBody>
        </p:sp>
      </p:grpSp>
      <p:grpSp>
        <p:nvGrpSpPr>
          <p:cNvPr id="380946" name="Group 18"/>
          <p:cNvGrpSpPr>
            <a:grpSpLocks/>
          </p:cNvGrpSpPr>
          <p:nvPr/>
        </p:nvGrpSpPr>
        <p:grpSpPr bwMode="auto">
          <a:xfrm rot="483410">
            <a:off x="4851760" y="3721036"/>
            <a:ext cx="2286000" cy="923926"/>
            <a:chOff x="2064" y="2472"/>
            <a:chExt cx="1440" cy="582"/>
          </a:xfrm>
        </p:grpSpPr>
        <p:sp>
          <p:nvSpPr>
            <p:cNvPr id="28689" name="Line 11"/>
            <p:cNvSpPr>
              <a:spLocks noChangeShapeType="1"/>
            </p:cNvSpPr>
            <p:nvPr/>
          </p:nvSpPr>
          <p:spPr bwMode="auto">
            <a:xfrm rot="2461539" flipH="1">
              <a:off x="2064" y="2686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  <p:sp>
          <p:nvSpPr>
            <p:cNvPr id="28690" name="Text Box 12"/>
            <p:cNvSpPr txBox="1">
              <a:spLocks noChangeArrowheads="1"/>
            </p:cNvSpPr>
            <p:nvPr/>
          </p:nvSpPr>
          <p:spPr bwMode="auto">
            <a:xfrm rot="2461539">
              <a:off x="2190" y="2472"/>
              <a:ext cx="1131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altLang="ko-KR" sz="2000" b="0" dirty="0">
                  <a:solidFill>
                    <a:srgbClr val="2A40E2"/>
                  </a:solidFill>
                  <a:latin typeface="Gill Sans" charset="0"/>
                  <a:ea typeface="Gill Sans" charset="0"/>
                  <a:cs typeface="Gill Sans" charset="0"/>
                </a:rPr>
                <a:t>Restore PC</a:t>
              </a:r>
            </a:p>
            <a:p>
              <a:pPr>
                <a:lnSpc>
                  <a:spcPct val="90000"/>
                </a:lnSpc>
              </a:pPr>
              <a:r>
                <a:rPr lang="en-US" altLang="ko-KR" sz="2000" b="0" dirty="0">
                  <a:solidFill>
                    <a:srgbClr val="2A40E2"/>
                  </a:solidFill>
                  <a:latin typeface="Gill Sans" charset="0"/>
                  <a:ea typeface="Gill Sans" charset="0"/>
                  <a:cs typeface="Gill Sans" charset="0"/>
                </a:rPr>
                <a:t>Enable all </a:t>
              </a:r>
              <a:r>
                <a:rPr lang="en-US" altLang="ko-KR" sz="2000" b="0" dirty="0" err="1">
                  <a:solidFill>
                    <a:srgbClr val="2A40E2"/>
                  </a:solidFill>
                  <a:latin typeface="Gill Sans" charset="0"/>
                  <a:ea typeface="Gill Sans" charset="0"/>
                  <a:cs typeface="Gill Sans" charset="0"/>
                </a:rPr>
                <a:t>Ints</a:t>
              </a:r>
              <a:endParaRPr lang="en-US" altLang="ko-KR" sz="2000" b="0" dirty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endParaRPr>
            </a:p>
            <a:p>
              <a:pPr>
                <a:lnSpc>
                  <a:spcPct val="90000"/>
                </a:lnSpc>
              </a:pPr>
              <a:r>
                <a:rPr lang="en-US" altLang="ko-KR" sz="2000" b="0" dirty="0">
                  <a:solidFill>
                    <a:srgbClr val="2A40E2"/>
                  </a:solidFill>
                  <a:latin typeface="Gill Sans" charset="0"/>
                  <a:ea typeface="Gill Sans" charset="0"/>
                  <a:cs typeface="Gill Sans" charset="0"/>
                </a:rPr>
                <a:t>User Mode</a:t>
              </a:r>
            </a:p>
          </p:txBody>
        </p:sp>
      </p:grpSp>
      <p:grpSp>
        <p:nvGrpSpPr>
          <p:cNvPr id="380952" name="Group 24"/>
          <p:cNvGrpSpPr>
            <a:grpSpLocks/>
          </p:cNvGrpSpPr>
          <p:nvPr/>
        </p:nvGrpSpPr>
        <p:grpSpPr bwMode="auto">
          <a:xfrm>
            <a:off x="6838953" y="587375"/>
            <a:ext cx="3670302" cy="4770438"/>
            <a:chOff x="3398" y="380"/>
            <a:chExt cx="2312" cy="3005"/>
          </a:xfrm>
        </p:grpSpPr>
        <p:sp>
          <p:nvSpPr>
            <p:cNvPr id="28686" name="Text Box 4"/>
            <p:cNvSpPr txBox="1">
              <a:spLocks noChangeArrowheads="1"/>
            </p:cNvSpPr>
            <p:nvPr/>
          </p:nvSpPr>
          <p:spPr bwMode="auto">
            <a:xfrm>
              <a:off x="3398" y="380"/>
              <a:ext cx="1980" cy="30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 algn="ctr" eaLnBrk="0" hangingPunct="0">
                <a:tabLst>
                  <a:tab pos="623888" algn="l"/>
                </a:tabLs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tabLst>
                  <a:tab pos="623888" algn="l"/>
                </a:tabLs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tabLst>
                  <a:tab pos="623888" algn="l"/>
                </a:tabLs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tabLst>
                  <a:tab pos="623888" algn="l"/>
                </a:tabLs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tabLst>
                  <a:tab pos="623888" algn="l"/>
                </a:tabLs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23888" algn="l"/>
                </a:tabLs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23888" algn="l"/>
                </a:tabLs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23888" algn="l"/>
                </a:tabLs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23888" algn="l"/>
                </a:tabLs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pPr algn="l"/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Raise priority </a:t>
              </a:r>
            </a:p>
            <a:p>
              <a:pPr algn="l"/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	(set mask)</a:t>
              </a:r>
            </a:p>
            <a:p>
              <a:pPr algn="l"/>
              <a:r>
                <a:rPr lang="en-US" altLang="ko-KR" sz="2000" b="0" dirty="0" err="1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Reenable</a:t>
              </a:r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 All </a:t>
              </a:r>
              <a:r>
                <a:rPr lang="en-US" altLang="ko-KR" sz="2000" b="0" dirty="0" err="1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Ints</a:t>
              </a:r>
              <a:endParaRPr lang="en-US" altLang="ko-KR" sz="20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Save registers</a:t>
              </a:r>
            </a:p>
            <a:p>
              <a:pPr algn="l"/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Dispatch to Handler</a:t>
              </a:r>
            </a:p>
            <a:p>
              <a:pPr>
                <a:lnSpc>
                  <a:spcPct val="50000"/>
                </a:lnSpc>
              </a:pPr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  <a:sym typeface="Symbol" panose="05050102010706020507" pitchFamily="18" charset="2"/>
                </a:rPr>
                <a:t></a:t>
              </a:r>
            </a:p>
            <a:p>
              <a:pPr algn="l"/>
              <a:r>
                <a:rPr lang="en-US" altLang="ko-KR" b="0" dirty="0" smtClean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Transfer </a:t>
              </a:r>
              <a:r>
                <a:rPr lang="en-US" altLang="ko-KR" b="0" dirty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Network Packet </a:t>
              </a:r>
              <a:r>
                <a:rPr lang="en-US" altLang="ko-KR" b="0" dirty="0" smtClean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	from </a:t>
              </a:r>
              <a:r>
                <a:rPr lang="en-US" altLang="ko-KR" b="0" dirty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hardware</a:t>
              </a:r>
              <a:br>
                <a:rPr lang="en-US" altLang="ko-KR" b="0" dirty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ko-KR" b="0" dirty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to Kernel Buffers</a:t>
              </a:r>
            </a:p>
            <a:p>
              <a:pPr>
                <a:lnSpc>
                  <a:spcPct val="50000"/>
                </a:lnSpc>
              </a:pPr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  <a:sym typeface="Symbol" panose="05050102010706020507" pitchFamily="18" charset="2"/>
                </a:rPr>
                <a:t></a:t>
              </a:r>
              <a:endParaRPr lang="en-US" altLang="ko-KR" sz="20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Restore registers</a:t>
              </a:r>
            </a:p>
            <a:p>
              <a:pPr algn="l"/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Clear current </a:t>
              </a:r>
              <a:r>
                <a:rPr lang="en-US" altLang="ko-KR" sz="2000" b="0" dirty="0" err="1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Int</a:t>
              </a:r>
              <a:endParaRPr lang="en-US" altLang="ko-KR" sz="20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Disable All </a:t>
              </a:r>
              <a:r>
                <a:rPr lang="en-US" altLang="ko-KR" sz="2000" b="0" dirty="0" err="1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Ints</a:t>
              </a:r>
              <a:endParaRPr lang="en-US" altLang="ko-KR" sz="20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Restore priority </a:t>
              </a:r>
            </a:p>
            <a:p>
              <a:pPr algn="l"/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	(clear Mask)</a:t>
              </a:r>
            </a:p>
            <a:p>
              <a:pPr algn="l"/>
              <a:r>
                <a:rPr lang="en-US" altLang="ko-KR" sz="2000" b="0" dirty="0">
                  <a:solidFill>
                    <a:schemeClr val="hlink"/>
                  </a:solidFill>
                  <a:latin typeface="Consolas" charset="0"/>
                  <a:ea typeface="Consolas" charset="0"/>
                  <a:cs typeface="Consolas" charset="0"/>
                </a:rPr>
                <a:t>RTI</a:t>
              </a:r>
            </a:p>
          </p:txBody>
        </p:sp>
        <p:sp>
          <p:nvSpPr>
            <p:cNvPr id="28687" name="AutoShape 13"/>
            <p:cNvSpPr>
              <a:spLocks/>
            </p:cNvSpPr>
            <p:nvPr/>
          </p:nvSpPr>
          <p:spPr bwMode="auto">
            <a:xfrm>
              <a:off x="5182" y="605"/>
              <a:ext cx="288" cy="2496"/>
            </a:xfrm>
            <a:prstGeom prst="rightBrace">
              <a:avLst>
                <a:gd name="adj1" fmla="val 72222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8" name="Text Box 14"/>
            <p:cNvSpPr txBox="1">
              <a:spLocks noChangeArrowheads="1"/>
            </p:cNvSpPr>
            <p:nvPr/>
          </p:nvSpPr>
          <p:spPr bwMode="auto">
            <a:xfrm rot="16200000">
              <a:off x="4714" y="1765"/>
              <a:ext cx="170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ko-KR" altLang="en-US" sz="2400" b="0" dirty="0">
                  <a:solidFill>
                    <a:schemeClr val="accent1"/>
                  </a:solidFill>
                  <a:latin typeface="Gill Sans" charset="0"/>
                  <a:ea typeface="Gill Sans" charset="0"/>
                  <a:cs typeface="Gill Sans" charset="0"/>
                </a:rPr>
                <a:t>“</a:t>
              </a:r>
              <a:r>
                <a:rPr lang="en-US" altLang="ko-KR" sz="2400" b="0" dirty="0">
                  <a:solidFill>
                    <a:schemeClr val="accent1"/>
                  </a:solidFill>
                  <a:latin typeface="Gill Sans" charset="0"/>
                  <a:ea typeface="Gill Sans" charset="0"/>
                  <a:cs typeface="Gill Sans" charset="0"/>
                </a:rPr>
                <a:t>Interrupt Handler”</a:t>
              </a:r>
            </a:p>
          </p:txBody>
        </p:sp>
      </p:grpSp>
      <p:sp>
        <p:nvSpPr>
          <p:cNvPr id="28678" name="Rectangle 15"/>
          <p:cNvSpPr>
            <a:spLocks noGrp="1" noChangeArrowheads="1"/>
          </p:cNvSpPr>
          <p:nvPr>
            <p:ph type="title"/>
          </p:nvPr>
        </p:nvSpPr>
        <p:spPr>
          <a:xfrm>
            <a:off x="2289176" y="227013"/>
            <a:ext cx="7540625" cy="368300"/>
          </a:xfrm>
        </p:spPr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Example: Network Interrupt</a:t>
            </a:r>
          </a:p>
        </p:txBody>
      </p:sp>
      <p:sp>
        <p:nvSpPr>
          <p:cNvPr id="380947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1844675" y="5221288"/>
            <a:ext cx="8534400" cy="15240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An interrupt is a hardware-invoked context switch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No separate step to choose what to run next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Always run the interrupt handler immediately</a:t>
            </a:r>
          </a:p>
          <a:p>
            <a:endParaRPr lang="ko-KR" altLang="en-US" dirty="0" smtClean="0">
              <a:ea typeface="굴림" panose="020B0600000101010101" pitchFamily="34" charset="-127"/>
            </a:endParaRPr>
          </a:p>
        </p:txBody>
      </p:sp>
      <p:grpSp>
        <p:nvGrpSpPr>
          <p:cNvPr id="380954" name="Group 26"/>
          <p:cNvGrpSpPr>
            <a:grpSpLocks/>
          </p:cNvGrpSpPr>
          <p:nvPr/>
        </p:nvGrpSpPr>
        <p:grpSpPr bwMode="auto">
          <a:xfrm>
            <a:off x="1600201" y="1541463"/>
            <a:ext cx="3794127" cy="2546352"/>
            <a:chOff x="100" y="971"/>
            <a:chExt cx="2390" cy="1604"/>
          </a:xfrm>
        </p:grpSpPr>
        <p:grpSp>
          <p:nvGrpSpPr>
            <p:cNvPr id="28682" name="Group 20"/>
            <p:cNvGrpSpPr>
              <a:grpSpLocks/>
            </p:cNvGrpSpPr>
            <p:nvPr/>
          </p:nvGrpSpPr>
          <p:grpSpPr bwMode="auto">
            <a:xfrm>
              <a:off x="100" y="971"/>
              <a:ext cx="725" cy="1604"/>
              <a:chOff x="121" y="971"/>
              <a:chExt cx="725" cy="1604"/>
            </a:xfrm>
          </p:grpSpPr>
          <p:sp>
            <p:nvSpPr>
              <p:cNvPr id="28684" name="AutoShape 5"/>
              <p:cNvSpPr>
                <a:spLocks noChangeArrowheads="1"/>
              </p:cNvSpPr>
              <p:nvPr/>
            </p:nvSpPr>
            <p:spPr bwMode="auto">
              <a:xfrm>
                <a:off x="396" y="1565"/>
                <a:ext cx="450" cy="480"/>
              </a:xfrm>
              <a:prstGeom prst="rightArrow">
                <a:avLst>
                  <a:gd name="adj1" fmla="val 37500"/>
                  <a:gd name="adj2" fmla="val 59333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endParaRPr lang="en-US" altLang="en-US">
                  <a:latin typeface="Gill Sans Light"/>
                  <a:cs typeface="Gill Sans Light"/>
                </a:endParaRPr>
              </a:p>
            </p:txBody>
          </p:sp>
          <p:sp>
            <p:nvSpPr>
              <p:cNvPr id="28685" name="Text Box 6"/>
              <p:cNvSpPr txBox="1">
                <a:spLocks noChangeArrowheads="1"/>
              </p:cNvSpPr>
              <p:nvPr/>
            </p:nvSpPr>
            <p:spPr bwMode="auto">
              <a:xfrm rot="16200000">
                <a:off x="-535" y="1627"/>
                <a:ext cx="160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sz="2400" b="0" dirty="0">
                    <a:solidFill>
                      <a:srgbClr val="2A40E2"/>
                    </a:solidFill>
                    <a:latin typeface="Gill Sans" charset="0"/>
                    <a:ea typeface="Gill Sans" charset="0"/>
                    <a:cs typeface="Gill Sans" charset="0"/>
                  </a:rPr>
                  <a:t>External Interrupt</a:t>
                </a:r>
              </a:p>
            </p:txBody>
          </p:sp>
        </p:grpSp>
        <p:sp>
          <p:nvSpPr>
            <p:cNvPr id="28683" name="Text Box 23"/>
            <p:cNvSpPr txBox="1">
              <a:spLocks noChangeArrowheads="1"/>
            </p:cNvSpPr>
            <p:nvPr/>
          </p:nvSpPr>
          <p:spPr bwMode="auto">
            <a:xfrm>
              <a:off x="816" y="1638"/>
              <a:ext cx="167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pPr algn="l"/>
              <a:r>
                <a:rPr lang="en-US" altLang="ko-KR" sz="2800" b="0" dirty="0">
                  <a:solidFill>
                    <a:srgbClr val="2A40E2"/>
                  </a:solidFill>
                  <a:latin typeface="Gill Sans" charset="0"/>
                  <a:ea typeface="Gill Sans" charset="0"/>
                  <a:cs typeface="Gill Sans" charset="0"/>
                </a:rPr>
                <a:t>Pipeline Flush</a:t>
              </a:r>
            </a:p>
          </p:txBody>
        </p:sp>
      </p:grpSp>
      <p:sp>
        <p:nvSpPr>
          <p:cNvPr id="380950" name="Text Box 22"/>
          <p:cNvSpPr txBox="1">
            <a:spLocks noChangeArrowheads="1"/>
          </p:cNvSpPr>
          <p:nvPr/>
        </p:nvSpPr>
        <p:spPr bwMode="auto">
          <a:xfrm>
            <a:off x="2693989" y="2967281"/>
            <a:ext cx="2657475" cy="1656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urier New" panose="02070309020205020404" pitchFamily="49" charset="0"/>
              </a:defRPr>
            </a:lvl9pPr>
          </a:lstStyle>
          <a:p>
            <a:pPr algn="l"/>
            <a:r>
              <a:rPr lang="en-US" altLang="ko-KR" b="0" dirty="0" smtClean="0">
                <a:latin typeface="Consolas" charset="0"/>
                <a:ea typeface="Consolas" charset="0"/>
                <a:cs typeface="Consolas" charset="0"/>
              </a:rPr>
              <a:t>	...</a:t>
            </a:r>
          </a:p>
          <a:p>
            <a:pPr algn="l"/>
            <a:r>
              <a:rPr lang="en-US" altLang="ko-KR" b="0" dirty="0" err="1" smtClean="0">
                <a:latin typeface="Consolas" charset="0"/>
                <a:ea typeface="Consolas" charset="0"/>
                <a:cs typeface="Consolas" charset="0"/>
              </a:rPr>
              <a:t>lw</a:t>
            </a:r>
            <a:r>
              <a:rPr lang="en-US" altLang="ko-KR" b="0" dirty="0">
                <a:latin typeface="Consolas" charset="0"/>
                <a:ea typeface="Consolas" charset="0"/>
                <a:cs typeface="Consolas" charset="0"/>
              </a:rPr>
              <a:t>	$r2,0($r4)</a:t>
            </a:r>
          </a:p>
          <a:p>
            <a:pPr algn="l"/>
            <a:r>
              <a:rPr lang="en-US" altLang="ko-KR" b="0" dirty="0" err="1">
                <a:latin typeface="Consolas" charset="0"/>
                <a:ea typeface="Consolas" charset="0"/>
                <a:cs typeface="Consolas" charset="0"/>
              </a:rPr>
              <a:t>lw</a:t>
            </a:r>
            <a:r>
              <a:rPr lang="en-US" altLang="ko-KR" b="0" dirty="0">
                <a:latin typeface="Consolas" charset="0"/>
                <a:ea typeface="Consolas" charset="0"/>
                <a:cs typeface="Consolas" charset="0"/>
              </a:rPr>
              <a:t>	$r3,4($r4)</a:t>
            </a:r>
          </a:p>
          <a:p>
            <a:pPr algn="l"/>
            <a:r>
              <a:rPr lang="en-US" altLang="ko-KR" b="0" dirty="0">
                <a:latin typeface="Consolas" charset="0"/>
                <a:ea typeface="Consolas" charset="0"/>
                <a:cs typeface="Consolas" charset="0"/>
              </a:rPr>
              <a:t>add	$r2,$r2,$r3</a:t>
            </a:r>
          </a:p>
          <a:p>
            <a:pPr algn="l"/>
            <a:r>
              <a:rPr lang="en-US" altLang="ko-KR" b="0" dirty="0" err="1">
                <a:latin typeface="Consolas" charset="0"/>
                <a:ea typeface="Consolas" charset="0"/>
                <a:cs typeface="Consolas" charset="0"/>
              </a:rPr>
              <a:t>sw</a:t>
            </a:r>
            <a:r>
              <a:rPr lang="en-US" altLang="ko-KR" b="0" dirty="0">
                <a:latin typeface="Consolas" charset="0"/>
                <a:ea typeface="Consolas" charset="0"/>
                <a:cs typeface="Consolas" charset="0"/>
              </a:rPr>
              <a:t>	8($r4),$r2</a:t>
            </a:r>
          </a:p>
          <a:p>
            <a:pPr>
              <a:lnSpc>
                <a:spcPct val="50000"/>
              </a:lnSpc>
            </a:pPr>
            <a:r>
              <a:rPr lang="en-US" altLang="ko-KR" sz="2000" b="0" dirty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...</a:t>
            </a:r>
            <a:endParaRPr lang="en-US" altLang="ko-KR" sz="2000" b="0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9762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0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80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8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1" grpId="0"/>
      <p:bldP spid="380947" grpId="0" build="p"/>
      <p:bldP spid="38095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77724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Use of Timer Interrupt to Return Control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33575" y="838200"/>
            <a:ext cx="8229600" cy="5773738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Solution to our dispatcher problem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Use the timer interrupt to force scheduling decisions</a:t>
            </a:r>
          </a:p>
          <a:p>
            <a:pPr lvl="1"/>
            <a:endParaRPr lang="en-US" altLang="ko-KR" dirty="0" smtClean="0">
              <a:ea typeface="굴림" panose="020B0600000101010101" pitchFamily="34" charset="-127"/>
            </a:endParaRPr>
          </a:p>
          <a:p>
            <a:pPr lvl="1"/>
            <a:endParaRPr lang="en-US" altLang="ko-KR" dirty="0" smtClean="0">
              <a:ea typeface="굴림" panose="020B0600000101010101" pitchFamily="34" charset="-127"/>
            </a:endParaRPr>
          </a:p>
          <a:p>
            <a:pPr lvl="1"/>
            <a:endParaRPr lang="en-US" altLang="ko-KR" dirty="0" smtClean="0">
              <a:ea typeface="굴림" panose="020B0600000101010101" pitchFamily="34" charset="-127"/>
            </a:endParaRPr>
          </a:p>
          <a:p>
            <a:pPr lvl="1"/>
            <a:endParaRPr lang="en-US" altLang="ko-KR" dirty="0" smtClean="0">
              <a:ea typeface="굴림" panose="020B0600000101010101" pitchFamily="34" charset="-127"/>
            </a:endParaRPr>
          </a:p>
          <a:p>
            <a:pPr lvl="1"/>
            <a:endParaRPr lang="en-US" altLang="ko-KR" dirty="0" smtClean="0">
              <a:ea typeface="굴림" panose="020B0600000101010101" pitchFamily="34" charset="-127"/>
            </a:endParaRPr>
          </a:p>
          <a:p>
            <a:r>
              <a:rPr lang="en-US" altLang="ko-KR" dirty="0" smtClean="0">
                <a:ea typeface="굴림" panose="020B0600000101010101" pitchFamily="34" charset="-127"/>
              </a:rPr>
              <a:t>Timer Interrupt routine:</a:t>
            </a:r>
          </a:p>
          <a:p>
            <a:pPr marL="0" indent="0">
              <a:buNone/>
            </a:pPr>
            <a:r>
              <a:rPr lang="en-US" altLang="ko-KR" dirty="0" smtClean="0">
                <a:ea typeface="굴림" panose="020B0600000101010101" pitchFamily="34" charset="-127"/>
              </a:rPr>
              <a:t/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TimerInterrupt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() {</a:t>
            </a:r>
            <a:b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	  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DoPeriodicHouseKeeping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();</a:t>
            </a:r>
            <a:b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	  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run_new_thread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();</a:t>
            </a:r>
            <a:b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	}</a:t>
            </a:r>
          </a:p>
        </p:txBody>
      </p:sp>
      <p:grpSp>
        <p:nvGrpSpPr>
          <p:cNvPr id="381966" name="Group 14"/>
          <p:cNvGrpSpPr>
            <a:grpSpLocks/>
          </p:cNvGrpSpPr>
          <p:nvPr/>
        </p:nvGrpSpPr>
        <p:grpSpPr bwMode="auto">
          <a:xfrm>
            <a:off x="3448052" y="1752601"/>
            <a:ext cx="4330702" cy="1776413"/>
            <a:chOff x="1104" y="576"/>
            <a:chExt cx="2728" cy="1119"/>
          </a:xfrm>
        </p:grpSpPr>
        <p:sp>
          <p:nvSpPr>
            <p:cNvPr id="29701" name="Rectangle 4"/>
            <p:cNvSpPr>
              <a:spLocks noChangeArrowheads="1"/>
            </p:cNvSpPr>
            <p:nvPr/>
          </p:nvSpPr>
          <p:spPr bwMode="auto">
            <a:xfrm>
              <a:off x="2208" y="576"/>
              <a:ext cx="1248" cy="336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>
                  <a:latin typeface="Consolas" charset="0"/>
                  <a:ea typeface="Consolas" charset="0"/>
                  <a:cs typeface="Consolas" charset="0"/>
                </a:rPr>
                <a:t>Some Routine</a:t>
              </a:r>
            </a:p>
          </p:txBody>
        </p:sp>
        <p:grpSp>
          <p:nvGrpSpPr>
            <p:cNvPr id="29702" name="Group 5"/>
            <p:cNvGrpSpPr>
              <a:grpSpLocks/>
            </p:cNvGrpSpPr>
            <p:nvPr/>
          </p:nvGrpSpPr>
          <p:grpSpPr bwMode="auto">
            <a:xfrm>
              <a:off x="1104" y="736"/>
              <a:ext cx="2352" cy="959"/>
              <a:chOff x="1289" y="1056"/>
              <a:chExt cx="2359" cy="1056"/>
            </a:xfrm>
          </p:grpSpPr>
          <p:sp>
            <p:nvSpPr>
              <p:cNvPr id="29706" name="Rectangle 6"/>
              <p:cNvSpPr>
                <a:spLocks noChangeArrowheads="1"/>
              </p:cNvSpPr>
              <p:nvPr/>
            </p:nvSpPr>
            <p:spPr bwMode="auto">
              <a:xfrm flipV="1">
                <a:off x="2400" y="1584"/>
                <a:ext cx="1248" cy="240"/>
              </a:xfrm>
              <a:prstGeom prst="rect">
                <a:avLst/>
              </a:prstGeom>
              <a:solidFill>
                <a:srgbClr val="FF0000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dirty="0" err="1">
                    <a:latin typeface="Consolas" charset="0"/>
                    <a:ea typeface="Consolas" charset="0"/>
                    <a:cs typeface="Consolas" charset="0"/>
                  </a:rPr>
                  <a:t>run_new_thread</a:t>
                </a:r>
                <a:endParaRPr lang="en-US" altLang="ko-KR" dirty="0"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29707" name="Rectangle 7"/>
              <p:cNvSpPr>
                <a:spLocks noChangeArrowheads="1"/>
              </p:cNvSpPr>
              <p:nvPr/>
            </p:nvSpPr>
            <p:spPr bwMode="auto">
              <a:xfrm flipV="1">
                <a:off x="2400" y="1248"/>
                <a:ext cx="1248" cy="336"/>
              </a:xfrm>
              <a:prstGeom prst="rect">
                <a:avLst/>
              </a:prstGeom>
              <a:solidFill>
                <a:srgbClr val="FF0000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dirty="0" err="1">
                    <a:latin typeface="Consolas" charset="0"/>
                    <a:ea typeface="Consolas" charset="0"/>
                    <a:cs typeface="Consolas" charset="0"/>
                  </a:rPr>
                  <a:t>TimerInterrupt</a:t>
                </a:r>
                <a:endParaRPr lang="en-US" altLang="ko-KR" dirty="0">
                  <a:latin typeface="Consolas" charset="0"/>
                  <a:ea typeface="Consolas" charset="0"/>
                  <a:cs typeface="Consolas" charset="0"/>
                </a:endParaRPr>
              </a:p>
            </p:txBody>
          </p:sp>
          <p:sp>
            <p:nvSpPr>
              <p:cNvPr id="29708" name="Arc 8"/>
              <p:cNvSpPr>
                <a:spLocks/>
              </p:cNvSpPr>
              <p:nvPr/>
            </p:nvSpPr>
            <p:spPr bwMode="auto">
              <a:xfrm flipH="1">
                <a:off x="2112" y="1056"/>
                <a:ext cx="288" cy="384"/>
              </a:xfrm>
              <a:custGeom>
                <a:avLst/>
                <a:gdLst>
                  <a:gd name="T0" fmla="*/ 0 w 21600"/>
                  <a:gd name="T1" fmla="*/ 0 h 43068"/>
                  <a:gd name="T2" fmla="*/ 0 w 21600"/>
                  <a:gd name="T3" fmla="*/ 3 h 43068"/>
                  <a:gd name="T4" fmla="*/ 0 w 21600"/>
                  <a:gd name="T5" fmla="*/ 2 h 430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43068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607"/>
                      <a:pt x="13322" y="41853"/>
                      <a:pt x="2383" y="43068"/>
                    </a:cubicBezTo>
                  </a:path>
                  <a:path w="21600" h="43068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32607"/>
                      <a:pt x="13322" y="41853"/>
                      <a:pt x="2383" y="43068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9" name="Text Box 9"/>
              <p:cNvSpPr txBox="1">
                <a:spLocks noChangeArrowheads="1"/>
              </p:cNvSpPr>
              <p:nvPr/>
            </p:nvSpPr>
            <p:spPr bwMode="auto">
              <a:xfrm>
                <a:off x="1289" y="1152"/>
                <a:ext cx="660" cy="2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>
                    <a:latin typeface="Gill Sans" charset="0"/>
                    <a:ea typeface="Gill Sans" charset="0"/>
                    <a:cs typeface="Gill Sans" charset="0"/>
                  </a:rPr>
                  <a:t>Interrupt</a:t>
                </a:r>
              </a:p>
            </p:txBody>
          </p:sp>
          <p:sp>
            <p:nvSpPr>
              <p:cNvPr id="29710" name="Rectangle 10"/>
              <p:cNvSpPr>
                <a:spLocks noChangeArrowheads="1"/>
              </p:cNvSpPr>
              <p:nvPr/>
            </p:nvSpPr>
            <p:spPr bwMode="auto">
              <a:xfrm>
                <a:off x="2400" y="1824"/>
                <a:ext cx="1248" cy="288"/>
              </a:xfrm>
              <a:prstGeom prst="rect">
                <a:avLst/>
              </a:prstGeom>
              <a:solidFill>
                <a:srgbClr val="FF0000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>
                    <a:latin typeface="Consolas" charset="0"/>
                    <a:ea typeface="Consolas" charset="0"/>
                    <a:cs typeface="Consolas" charset="0"/>
                  </a:rPr>
                  <a:t>switch</a:t>
                </a:r>
              </a:p>
            </p:txBody>
          </p:sp>
        </p:grpSp>
        <p:grpSp>
          <p:nvGrpSpPr>
            <p:cNvPr id="29703" name="Group 11"/>
            <p:cNvGrpSpPr>
              <a:grpSpLocks/>
            </p:cNvGrpSpPr>
            <p:nvPr/>
          </p:nvGrpSpPr>
          <p:grpSpPr bwMode="auto">
            <a:xfrm>
              <a:off x="3599" y="627"/>
              <a:ext cx="233" cy="1046"/>
              <a:chOff x="4606" y="816"/>
              <a:chExt cx="234" cy="1152"/>
            </a:xfrm>
          </p:grpSpPr>
          <p:sp>
            <p:nvSpPr>
              <p:cNvPr id="29704" name="Text Box 12"/>
              <p:cNvSpPr txBox="1">
                <a:spLocks noChangeArrowheads="1"/>
              </p:cNvSpPr>
              <p:nvPr/>
            </p:nvSpPr>
            <p:spPr bwMode="auto">
              <a:xfrm rot="5400000">
                <a:off x="4196" y="1273"/>
                <a:ext cx="1053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1pPr>
                <a:lvl2pPr marL="742950" indent="-28575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2pPr>
                <a:lvl3pPr marL="11430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3pPr>
                <a:lvl4pPr marL="16002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4pPr>
                <a:lvl5pPr marL="2057400" indent="-228600" algn="ctr" eaLnBrk="0" hangingPunct="0"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urier New" panose="02070309020205020404" pitchFamily="49" charset="0"/>
                  </a:defRPr>
                </a:lvl9pPr>
              </a:lstStyle>
              <a:p>
                <a:r>
                  <a:rPr lang="en-US" altLang="ko-KR" b="0" dirty="0">
                    <a:latin typeface="Gill Sans" charset="0"/>
                    <a:ea typeface="Gill Sans" charset="0"/>
                    <a:cs typeface="Gill Sans" charset="0"/>
                  </a:rPr>
                  <a:t>Stack growth</a:t>
                </a:r>
              </a:p>
            </p:txBody>
          </p:sp>
          <p:sp>
            <p:nvSpPr>
              <p:cNvPr id="29705" name="Line 13"/>
              <p:cNvSpPr>
                <a:spLocks noChangeShapeType="1"/>
              </p:cNvSpPr>
              <p:nvPr/>
            </p:nvSpPr>
            <p:spPr bwMode="auto">
              <a:xfrm>
                <a:off x="4608" y="816"/>
                <a:ext cx="0" cy="1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008275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533400"/>
          </a:xfrm>
        </p:spPr>
        <p:txBody>
          <a:bodyPr/>
          <a:lstStyle/>
          <a:p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ThreadFork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()</a:t>
            </a:r>
            <a:r>
              <a:rPr lang="en-US" altLang="ko-KR" dirty="0" smtClean="0"/>
              <a:t>: Create a New Thread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12925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ThreadFork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() </a:t>
            </a:r>
            <a:r>
              <a:rPr lang="en-US" altLang="ko-KR" dirty="0" smtClean="0">
                <a:ea typeface="굴림" panose="020B0600000101010101" pitchFamily="34" charset="-127"/>
              </a:rPr>
              <a:t>is a user-level procedure that creates a new thread and places it on ready queue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endParaRPr lang="en-US" altLang="ko-KR" dirty="0" smtClean="0">
              <a:ea typeface="굴림" panose="020B0600000101010101" pitchFamily="34" charset="-127"/>
            </a:endParaRPr>
          </a:p>
          <a:p>
            <a:r>
              <a:rPr lang="en-US" altLang="ko-KR" dirty="0" smtClean="0">
                <a:ea typeface="굴림" panose="020B0600000101010101" pitchFamily="34" charset="-127"/>
              </a:rPr>
              <a:t>Arguments to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ThreadFork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()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Pointer to application routine (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fcnPtr</a:t>
            </a:r>
            <a:r>
              <a:rPr lang="en-US" altLang="ko-KR" dirty="0" smtClean="0">
                <a:ea typeface="굴림" panose="020B0600000101010101" pitchFamily="34" charset="-127"/>
              </a:rPr>
              <a:t>)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Pointer to array of arguments (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fcnArgPtr</a:t>
            </a:r>
            <a:r>
              <a:rPr lang="en-US" altLang="ko-KR" dirty="0" smtClean="0">
                <a:ea typeface="굴림" panose="020B0600000101010101" pitchFamily="34" charset="-127"/>
              </a:rPr>
              <a:t>)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Size of stack to allocate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endParaRPr lang="en-US" altLang="ko-KR" dirty="0" smtClean="0">
              <a:ea typeface="굴림" panose="020B0600000101010101" pitchFamily="34" charset="-127"/>
            </a:endParaRPr>
          </a:p>
          <a:p>
            <a:r>
              <a:rPr lang="en-US" altLang="ko-KR" dirty="0" smtClean="0">
                <a:ea typeface="굴림" panose="020B0600000101010101" pitchFamily="34" charset="-127"/>
              </a:rPr>
              <a:t>Implementation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Sanity check arguments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Enter Kernel-mode and Sanity Check arguments again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Allocate new Stack and TCB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Initialize TCB and place on ready list (Runnable)</a:t>
            </a:r>
          </a:p>
        </p:txBody>
      </p:sp>
    </p:spTree>
    <p:extLst>
      <p:ext uri="{BB962C8B-B14F-4D97-AF65-F5344CB8AC3E}">
        <p14:creationId xmlns:p14="http://schemas.microsoft.com/office/powerpoint/2010/main" val="15589833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52400"/>
            <a:ext cx="7772400" cy="533400"/>
          </a:xfrm>
        </p:spPr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How do we initialize TCB and Stack?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5976" y="762000"/>
            <a:ext cx="10690224" cy="3581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Initialize Register fields of TCB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Stack pointer made to point at stack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PC return address 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 OS (</a:t>
            </a:r>
            <a:r>
              <a:rPr lang="en-US" altLang="ko-KR" dirty="0" err="1" smtClean="0">
                <a:ea typeface="굴림" panose="020B0600000101010101" pitchFamily="34" charset="-127"/>
                <a:sym typeface="Symbol" panose="05050102010706020507" pitchFamily="18" charset="2"/>
              </a:rPr>
              <a:t>asm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) routine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ThreadRoot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()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Two </a:t>
            </a:r>
            <a:r>
              <a:rPr lang="en-US" altLang="ko-KR" dirty="0" err="1" smtClean="0">
                <a:ea typeface="굴림" panose="020B0600000101010101" pitchFamily="34" charset="-127"/>
                <a:sym typeface="Symbol" panose="05050102010706020507" pitchFamily="18" charset="2"/>
              </a:rPr>
              <a:t>arg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 registers (a0 and a1) initialized to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fcnPtr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 and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fcnArgPtr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, respectively</a:t>
            </a:r>
          </a:p>
          <a:p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Initialize stack data?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Minimal initialization 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setup return to go to beginning of </a:t>
            </a:r>
            <a:r>
              <a:rPr lang="en-US" altLang="ko-KR" dirty="0" err="1" smtClean="0">
                <a:ea typeface="굴림" panose="020B0600000101010101" pitchFamily="34" charset="-127"/>
                <a:sym typeface="Symbol" panose="05050102010706020507" pitchFamily="18" charset="2"/>
              </a:rPr>
              <a:t>ThreadRoot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()</a:t>
            </a:r>
          </a:p>
          <a:p>
            <a:pPr lvl="2"/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Important part of stack frame is in registers for RISC-V (</a:t>
            </a:r>
            <a:r>
              <a:rPr lang="en-US" altLang="ko-KR" dirty="0" err="1" smtClean="0">
                <a:ea typeface="굴림" panose="020B0600000101010101" pitchFamily="34" charset="-127"/>
                <a:sym typeface="Symbol" panose="05050102010706020507" pitchFamily="18" charset="2"/>
              </a:rPr>
              <a:t>ra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)</a:t>
            </a:r>
          </a:p>
          <a:p>
            <a:pPr lvl="2"/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X86: need to push a return address on stack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Think of stack frame as just before body of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ThreadRoot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() 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really gets started</a:t>
            </a:r>
          </a:p>
        </p:txBody>
      </p:sp>
      <p:grpSp>
        <p:nvGrpSpPr>
          <p:cNvPr id="392213" name="Group 21"/>
          <p:cNvGrpSpPr>
            <a:grpSpLocks/>
          </p:cNvGrpSpPr>
          <p:nvPr/>
        </p:nvGrpSpPr>
        <p:grpSpPr bwMode="auto">
          <a:xfrm>
            <a:off x="3657602" y="4816478"/>
            <a:ext cx="3686874" cy="1965323"/>
            <a:chOff x="2169" y="2909"/>
            <a:chExt cx="1646" cy="1238"/>
          </a:xfrm>
        </p:grpSpPr>
        <p:sp>
          <p:nvSpPr>
            <p:cNvPr id="15365" name="Rectangle 4"/>
            <p:cNvSpPr>
              <a:spLocks noChangeArrowheads="1"/>
            </p:cNvSpPr>
            <p:nvPr/>
          </p:nvSpPr>
          <p:spPr bwMode="auto">
            <a:xfrm>
              <a:off x="2169" y="2963"/>
              <a:ext cx="1344" cy="224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sz="2400" dirty="0" err="1">
                  <a:latin typeface="Consolas" charset="0"/>
                  <a:ea typeface="Consolas" charset="0"/>
                  <a:cs typeface="Consolas" charset="0"/>
                </a:rPr>
                <a:t>ThreadRoot</a:t>
              </a:r>
              <a:r>
                <a:rPr lang="en-US" altLang="ko-KR" sz="2400" dirty="0">
                  <a:latin typeface="Consolas" charset="0"/>
                  <a:ea typeface="Consolas" charset="0"/>
                  <a:cs typeface="Consolas" charset="0"/>
                </a:rPr>
                <a:t> stub</a:t>
              </a:r>
            </a:p>
          </p:txBody>
        </p:sp>
        <p:sp>
          <p:nvSpPr>
            <p:cNvPr id="15366" name="Text Box 5"/>
            <p:cNvSpPr txBox="1">
              <a:spLocks noChangeArrowheads="1"/>
            </p:cNvSpPr>
            <p:nvPr/>
          </p:nvSpPr>
          <p:spPr bwMode="auto">
            <a:xfrm>
              <a:off x="2361" y="3667"/>
              <a:ext cx="78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sz="2400" b="0" dirty="0">
                  <a:latin typeface="Gill Sans" charset="0"/>
                  <a:ea typeface="Gill Sans" charset="0"/>
                  <a:cs typeface="Gill Sans" charset="0"/>
                </a:rPr>
                <a:t>Initial Stack</a:t>
              </a:r>
            </a:p>
          </p:txBody>
        </p:sp>
        <p:grpSp>
          <p:nvGrpSpPr>
            <p:cNvPr id="15367" name="Group 6"/>
            <p:cNvGrpSpPr>
              <a:grpSpLocks/>
            </p:cNvGrpSpPr>
            <p:nvPr/>
          </p:nvGrpSpPr>
          <p:grpSpPr bwMode="auto">
            <a:xfrm>
              <a:off x="3598" y="2909"/>
              <a:ext cx="217" cy="1238"/>
              <a:chOff x="4549" y="986"/>
              <a:chExt cx="218" cy="1363"/>
            </a:xfrm>
          </p:grpSpPr>
          <p:sp>
            <p:nvSpPr>
              <p:cNvPr id="15368" name="Text Box 7"/>
              <p:cNvSpPr txBox="1">
                <a:spLocks noChangeArrowheads="1"/>
              </p:cNvSpPr>
              <p:nvPr/>
            </p:nvSpPr>
            <p:spPr bwMode="auto">
              <a:xfrm rot="5400000">
                <a:off x="3982" y="1564"/>
                <a:ext cx="1363" cy="2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400" b="0" dirty="0">
                    <a:latin typeface="Gill Sans" charset="0"/>
                    <a:ea typeface="Gill Sans" charset="0"/>
                    <a:cs typeface="Gill Sans" charset="0"/>
                  </a:rPr>
                  <a:t>Stack growth</a:t>
                </a:r>
              </a:p>
            </p:txBody>
          </p:sp>
          <p:sp>
            <p:nvSpPr>
              <p:cNvPr id="15369" name="Line 8"/>
              <p:cNvSpPr>
                <a:spLocks noChangeShapeType="1"/>
              </p:cNvSpPr>
              <p:nvPr/>
            </p:nvSpPr>
            <p:spPr bwMode="auto">
              <a:xfrm>
                <a:off x="4549" y="1093"/>
                <a:ext cx="0" cy="1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272758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19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How does Thread get started?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41525" y="5203825"/>
            <a:ext cx="8305800" cy="15240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Eventually,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run_new_thread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() </a:t>
            </a:r>
            <a:r>
              <a:rPr lang="en-US" altLang="ko-KR" dirty="0" smtClean="0">
                <a:ea typeface="굴림" panose="020B0600000101010101" pitchFamily="34" charset="-127"/>
                <a:sym typeface="Symbol" panose="05050102010706020507" pitchFamily="18" charset="2"/>
              </a:rPr>
              <a:t>will select this TCB and return into beginning of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ThreadRoot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()</a:t>
            </a:r>
          </a:p>
          <a:p>
            <a:pPr lvl="1"/>
            <a:r>
              <a:rPr lang="en-US" altLang="ko-KR" dirty="0" smtClean="0">
                <a:ea typeface="굴림" panose="020B0600000101010101" pitchFamily="34" charset="-127"/>
              </a:rPr>
              <a:t>This really starts the new thread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0" y="4489450"/>
            <a:ext cx="1828800" cy="533400"/>
          </a:xfrm>
          <a:prstGeom prst="curvedUpArrow">
            <a:avLst>
              <a:gd name="adj1" fmla="val 101429"/>
              <a:gd name="adj2" fmla="val 137143"/>
              <a:gd name="adj3" fmla="val 33333"/>
            </a:avLst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grpSp>
        <p:nvGrpSpPr>
          <p:cNvPr id="5125" name="Group 32"/>
          <p:cNvGrpSpPr>
            <a:grpSpLocks/>
          </p:cNvGrpSpPr>
          <p:nvPr/>
        </p:nvGrpSpPr>
        <p:grpSpPr bwMode="auto">
          <a:xfrm>
            <a:off x="3348040" y="757238"/>
            <a:ext cx="2700339" cy="3732212"/>
            <a:chOff x="1149" y="505"/>
            <a:chExt cx="1701" cy="2351"/>
          </a:xfrm>
        </p:grpSpPr>
        <p:grpSp>
          <p:nvGrpSpPr>
            <p:cNvPr id="5129" name="Group 7"/>
            <p:cNvGrpSpPr>
              <a:grpSpLocks/>
            </p:cNvGrpSpPr>
            <p:nvPr/>
          </p:nvGrpSpPr>
          <p:grpSpPr bwMode="auto">
            <a:xfrm flipH="1">
              <a:off x="1149" y="1274"/>
              <a:ext cx="291" cy="1237"/>
              <a:chOff x="4599" y="770"/>
              <a:chExt cx="291" cy="1237"/>
            </a:xfrm>
          </p:grpSpPr>
          <p:sp>
            <p:nvSpPr>
              <p:cNvPr id="5137" name="Text Box 8"/>
              <p:cNvSpPr txBox="1">
                <a:spLocks noChangeArrowheads="1"/>
              </p:cNvSpPr>
              <p:nvPr/>
            </p:nvSpPr>
            <p:spPr bwMode="auto">
              <a:xfrm rot="5400000">
                <a:off x="4126" y="1243"/>
                <a:ext cx="1237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  <a:t>Stack growth</a:t>
                </a:r>
              </a:p>
            </p:txBody>
          </p:sp>
          <p:sp>
            <p:nvSpPr>
              <p:cNvPr id="5138" name="Line 9"/>
              <p:cNvSpPr>
                <a:spLocks noChangeShapeType="1"/>
              </p:cNvSpPr>
              <p:nvPr/>
            </p:nvSpPr>
            <p:spPr bwMode="auto">
              <a:xfrm>
                <a:off x="4608" y="816"/>
                <a:ext cx="0" cy="1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1536" y="1176"/>
              <a:ext cx="1248" cy="384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>
                  <a:latin typeface="Consolas" charset="0"/>
                  <a:ea typeface="Consolas" charset="0"/>
                  <a:cs typeface="Consolas" charset="0"/>
                </a:rPr>
                <a:t>A</a:t>
              </a:r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1536" y="1560"/>
              <a:ext cx="1248" cy="336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>
                  <a:latin typeface="Consolas" charset="0"/>
                  <a:ea typeface="Consolas" charset="0"/>
                  <a:cs typeface="Consolas" charset="0"/>
                </a:rPr>
                <a:t>B(while)</a:t>
              </a:r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auto">
            <a:xfrm>
              <a:off x="1536" y="1896"/>
              <a:ext cx="1248" cy="336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>
                  <a:latin typeface="Consolas" charset="0"/>
                  <a:ea typeface="Consolas" charset="0"/>
                  <a:cs typeface="Consolas" charset="0"/>
                </a:rPr>
                <a:t>yield</a:t>
              </a:r>
            </a:p>
          </p:txBody>
        </p:sp>
        <p:sp>
          <p:nvSpPr>
            <p:cNvPr id="5133" name="Rectangle 13"/>
            <p:cNvSpPr>
              <a:spLocks noChangeArrowheads="1"/>
            </p:cNvSpPr>
            <p:nvPr/>
          </p:nvSpPr>
          <p:spPr bwMode="auto">
            <a:xfrm>
              <a:off x="1536" y="2232"/>
              <a:ext cx="1248" cy="336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dirty="0" err="1">
                  <a:latin typeface="Consolas" charset="0"/>
                  <a:ea typeface="Consolas" charset="0"/>
                  <a:cs typeface="Consolas" charset="0"/>
                </a:rPr>
                <a:t>run_new_thread</a:t>
              </a:r>
              <a:endParaRPr lang="en-US" altLang="en-US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1536" y="2520"/>
              <a:ext cx="1248" cy="336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dirty="0">
                  <a:latin typeface="Consolas" charset="0"/>
                  <a:ea typeface="Consolas" charset="0"/>
                  <a:cs typeface="Consolas" charset="0"/>
                </a:rPr>
                <a:t>switch</a:t>
              </a:r>
            </a:p>
          </p:txBody>
        </p:sp>
        <p:sp>
          <p:nvSpPr>
            <p:cNvPr id="5135" name="Rectangle 23"/>
            <p:cNvSpPr>
              <a:spLocks noChangeArrowheads="1"/>
            </p:cNvSpPr>
            <p:nvPr/>
          </p:nvSpPr>
          <p:spPr bwMode="auto">
            <a:xfrm>
              <a:off x="1536" y="816"/>
              <a:ext cx="1248" cy="384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dirty="0" err="1">
                  <a:latin typeface="Consolas" charset="0"/>
                  <a:ea typeface="Consolas" charset="0"/>
                  <a:cs typeface="Consolas" charset="0"/>
                </a:rPr>
                <a:t>ThreadRoot</a:t>
              </a:r>
              <a:endParaRPr lang="en-US" altLang="en-US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5136" name="Text Box 24"/>
            <p:cNvSpPr txBox="1">
              <a:spLocks noChangeArrowheads="1"/>
            </p:cNvSpPr>
            <p:nvPr/>
          </p:nvSpPr>
          <p:spPr bwMode="auto">
            <a:xfrm>
              <a:off x="1584" y="505"/>
              <a:ext cx="126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latin typeface="Gill Sans" charset="0"/>
                  <a:ea typeface="Gill Sans" charset="0"/>
                  <a:cs typeface="Gill Sans" charset="0"/>
                </a:rPr>
                <a:t>Other Thread</a:t>
              </a:r>
            </a:p>
          </p:txBody>
        </p:sp>
      </p:grpSp>
      <p:grpSp>
        <p:nvGrpSpPr>
          <p:cNvPr id="5126" name="Group 33"/>
          <p:cNvGrpSpPr>
            <a:grpSpLocks/>
          </p:cNvGrpSpPr>
          <p:nvPr/>
        </p:nvGrpSpPr>
        <p:grpSpPr bwMode="auto">
          <a:xfrm>
            <a:off x="6692900" y="3505200"/>
            <a:ext cx="2146300" cy="965200"/>
            <a:chOff x="3256" y="2208"/>
            <a:chExt cx="1352" cy="608"/>
          </a:xfrm>
        </p:grpSpPr>
        <p:sp>
          <p:nvSpPr>
            <p:cNvPr id="5127" name="Rectangle 16"/>
            <p:cNvSpPr>
              <a:spLocks noChangeArrowheads="1"/>
            </p:cNvSpPr>
            <p:nvPr/>
          </p:nvSpPr>
          <p:spPr bwMode="auto">
            <a:xfrm>
              <a:off x="3256" y="2564"/>
              <a:ext cx="1352" cy="252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dirty="0" err="1">
                  <a:latin typeface="Consolas" charset="0"/>
                  <a:ea typeface="Consolas" charset="0"/>
                  <a:cs typeface="Consolas" charset="0"/>
                </a:rPr>
                <a:t>ThreadRoot</a:t>
              </a:r>
              <a:r>
                <a:rPr lang="en-US" altLang="en-US" dirty="0">
                  <a:latin typeface="Consolas" charset="0"/>
                  <a:ea typeface="Consolas" charset="0"/>
                  <a:cs typeface="Consolas" charset="0"/>
                </a:rPr>
                <a:t> stub</a:t>
              </a:r>
            </a:p>
          </p:txBody>
        </p:sp>
        <p:sp>
          <p:nvSpPr>
            <p:cNvPr id="5128" name="Text Box 25"/>
            <p:cNvSpPr txBox="1">
              <a:spLocks noChangeArrowheads="1"/>
            </p:cNvSpPr>
            <p:nvPr/>
          </p:nvSpPr>
          <p:spPr bwMode="auto">
            <a:xfrm>
              <a:off x="3394" y="2208"/>
              <a:ext cx="117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latin typeface="Gill Sans" charset="0"/>
                  <a:ea typeface="Gill Sans" charset="0"/>
                  <a:cs typeface="Gill Sans" charset="0"/>
                </a:rPr>
                <a:t>New Thread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32734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228600"/>
            <a:ext cx="7886700" cy="372904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How does a thread get started?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30DDEA-CFF4-C541-8E65-D191EC87D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4727085"/>
            <a:ext cx="11201400" cy="197653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How </a:t>
            </a:r>
            <a:r>
              <a:rPr lang="en-US" dirty="0"/>
              <a:t>do we make a </a:t>
            </a:r>
            <a:r>
              <a:rPr lang="en-US" b="1" i="1" dirty="0"/>
              <a:t>new</a:t>
            </a:r>
            <a:r>
              <a:rPr lang="en-US" i="1" dirty="0"/>
              <a:t> </a:t>
            </a:r>
            <a:r>
              <a:rPr lang="en-US" dirty="0"/>
              <a:t>thread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Setup TCB/kernel thread to point at new user stack and </a:t>
            </a:r>
            <a:r>
              <a:rPr lang="en-US" dirty="0" err="1" smtClean="0">
                <a:solidFill>
                  <a:srgbClr val="FF0000"/>
                </a:solidFill>
              </a:rPr>
              <a:t>ThreadRoot</a:t>
            </a:r>
            <a:r>
              <a:rPr lang="en-US" dirty="0" smtClean="0">
                <a:solidFill>
                  <a:srgbClr val="FF0000"/>
                </a:solidFill>
              </a:rPr>
              <a:t> code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Put pointers to start function and </a:t>
            </a:r>
            <a:r>
              <a:rPr lang="en-US" dirty="0" err="1" smtClean="0">
                <a:solidFill>
                  <a:srgbClr val="FF0000"/>
                </a:solidFill>
              </a:rPr>
              <a:t>args</a:t>
            </a:r>
            <a:r>
              <a:rPr lang="en-US" dirty="0" smtClean="0">
                <a:solidFill>
                  <a:srgbClr val="FF0000"/>
                </a:solidFill>
              </a:rPr>
              <a:t> in registers or top of stack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This depends heavily on the calling convention (i.e. RISC-V vs x86)</a:t>
            </a:r>
          </a:p>
          <a:p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Eventually, </a:t>
            </a:r>
            <a:r>
              <a:rPr lang="en-US" altLang="ko-KR" dirty="0" err="1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run_new_thread</a:t>
            </a:r>
            <a:r>
              <a:rPr lang="en-US" altLang="ko-KR" dirty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() </a:t>
            </a:r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will select this TCB and return into beginning of </a:t>
            </a:r>
            <a:r>
              <a:rPr lang="en-US" altLang="ko-KR" dirty="0" err="1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ThreadRoot</a:t>
            </a:r>
            <a:r>
              <a:rPr lang="en-US" altLang="ko-KR" dirty="0">
                <a:latin typeface="Consolas" charset="0"/>
                <a:ea typeface="Consolas" charset="0"/>
                <a:cs typeface="Consolas" charset="0"/>
                <a:sym typeface="Symbol" panose="05050102010706020507" pitchFamily="18" charset="2"/>
              </a:rPr>
              <a:t>()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This really starts the new thread</a:t>
            </a:r>
          </a:p>
          <a:p>
            <a:endParaRPr lang="en-US" dirty="0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3793329" y="4112821"/>
            <a:ext cx="1438274" cy="533400"/>
          </a:xfrm>
          <a:prstGeom prst="curvedUpArrow">
            <a:avLst>
              <a:gd name="adj1" fmla="val 101429"/>
              <a:gd name="adj2" fmla="val 137143"/>
              <a:gd name="adj3" fmla="val 33333"/>
            </a:avLst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grpSp>
        <p:nvGrpSpPr>
          <p:cNvPr id="5125" name="Group 32"/>
          <p:cNvGrpSpPr>
            <a:grpSpLocks/>
          </p:cNvGrpSpPr>
          <p:nvPr/>
        </p:nvGrpSpPr>
        <p:grpSpPr bwMode="auto">
          <a:xfrm>
            <a:off x="1881188" y="661597"/>
            <a:ext cx="2624139" cy="3451225"/>
            <a:chOff x="1149" y="682"/>
            <a:chExt cx="1653" cy="2174"/>
          </a:xfrm>
        </p:grpSpPr>
        <p:grpSp>
          <p:nvGrpSpPr>
            <p:cNvPr id="5129" name="Group 7"/>
            <p:cNvGrpSpPr>
              <a:grpSpLocks/>
            </p:cNvGrpSpPr>
            <p:nvPr/>
          </p:nvGrpSpPr>
          <p:grpSpPr bwMode="auto">
            <a:xfrm flipH="1">
              <a:off x="1149" y="1274"/>
              <a:ext cx="291" cy="1237"/>
              <a:chOff x="4599" y="770"/>
              <a:chExt cx="291" cy="1237"/>
            </a:xfrm>
          </p:grpSpPr>
          <p:sp>
            <p:nvSpPr>
              <p:cNvPr id="5137" name="Text Box 8"/>
              <p:cNvSpPr txBox="1">
                <a:spLocks noChangeArrowheads="1"/>
              </p:cNvSpPr>
              <p:nvPr/>
            </p:nvSpPr>
            <p:spPr bwMode="auto">
              <a:xfrm rot="5400000">
                <a:off x="4126" y="1243"/>
                <a:ext cx="1237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  <a:t>Stack growth</a:t>
                </a:r>
              </a:p>
            </p:txBody>
          </p:sp>
          <p:sp>
            <p:nvSpPr>
              <p:cNvPr id="5138" name="Line 9"/>
              <p:cNvSpPr>
                <a:spLocks noChangeShapeType="1"/>
              </p:cNvSpPr>
              <p:nvPr/>
            </p:nvSpPr>
            <p:spPr bwMode="auto">
              <a:xfrm>
                <a:off x="4608" y="816"/>
                <a:ext cx="0" cy="1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1536" y="1176"/>
              <a:ext cx="1248" cy="384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>
                  <a:latin typeface="Consolas" charset="0"/>
                  <a:ea typeface="Consolas" charset="0"/>
                  <a:cs typeface="Consolas" charset="0"/>
                </a:rPr>
                <a:t>A</a:t>
              </a:r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1536" y="1560"/>
              <a:ext cx="1248" cy="336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dirty="0">
                  <a:latin typeface="Consolas" charset="0"/>
                  <a:ea typeface="Consolas" charset="0"/>
                  <a:cs typeface="Consolas" charset="0"/>
                </a:rPr>
                <a:t>B(while)</a:t>
              </a:r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auto">
            <a:xfrm>
              <a:off x="1536" y="1896"/>
              <a:ext cx="1248" cy="336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>
                  <a:latin typeface="Consolas" charset="0"/>
                  <a:ea typeface="Consolas" charset="0"/>
                  <a:cs typeface="Consolas" charset="0"/>
                </a:rPr>
                <a:t>yield</a:t>
              </a:r>
            </a:p>
          </p:txBody>
        </p:sp>
        <p:sp>
          <p:nvSpPr>
            <p:cNvPr id="5133" name="Rectangle 13"/>
            <p:cNvSpPr>
              <a:spLocks noChangeArrowheads="1"/>
            </p:cNvSpPr>
            <p:nvPr/>
          </p:nvSpPr>
          <p:spPr bwMode="auto">
            <a:xfrm>
              <a:off x="1536" y="2232"/>
              <a:ext cx="1248" cy="336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dirty="0" err="1">
                  <a:latin typeface="Consolas" charset="0"/>
                  <a:ea typeface="Consolas" charset="0"/>
                  <a:cs typeface="Consolas" charset="0"/>
                </a:rPr>
                <a:t>run_new_thread</a:t>
              </a:r>
              <a:endParaRPr lang="en-US" altLang="en-US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1536" y="2520"/>
              <a:ext cx="1248" cy="336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dirty="0">
                  <a:latin typeface="Consolas" charset="0"/>
                  <a:ea typeface="Consolas" charset="0"/>
                  <a:cs typeface="Consolas" charset="0"/>
                </a:rPr>
                <a:t>switch</a:t>
              </a:r>
            </a:p>
          </p:txBody>
        </p:sp>
        <p:sp>
          <p:nvSpPr>
            <p:cNvPr id="5136" name="Text Box 24"/>
            <p:cNvSpPr txBox="1">
              <a:spLocks noChangeArrowheads="1"/>
            </p:cNvSpPr>
            <p:nvPr/>
          </p:nvSpPr>
          <p:spPr bwMode="auto">
            <a:xfrm>
              <a:off x="1536" y="682"/>
              <a:ext cx="126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latin typeface="Gill Sans" charset="0"/>
                  <a:ea typeface="Gill Sans" charset="0"/>
                  <a:cs typeface="Gill Sans" charset="0"/>
                </a:rPr>
                <a:t>Other Thread</a:t>
              </a:r>
            </a:p>
          </p:txBody>
        </p:sp>
      </p:grpSp>
      <p:grpSp>
        <p:nvGrpSpPr>
          <p:cNvPr id="5126" name="Group 33"/>
          <p:cNvGrpSpPr>
            <a:grpSpLocks/>
          </p:cNvGrpSpPr>
          <p:nvPr/>
        </p:nvGrpSpPr>
        <p:grpSpPr bwMode="auto">
          <a:xfrm>
            <a:off x="4639471" y="3346864"/>
            <a:ext cx="2146300" cy="782638"/>
            <a:chOff x="3256" y="2323"/>
            <a:chExt cx="1352" cy="493"/>
          </a:xfrm>
        </p:grpSpPr>
        <p:sp>
          <p:nvSpPr>
            <p:cNvPr id="5127" name="Rectangle 16"/>
            <p:cNvSpPr>
              <a:spLocks noChangeArrowheads="1"/>
            </p:cNvSpPr>
            <p:nvPr/>
          </p:nvSpPr>
          <p:spPr bwMode="auto">
            <a:xfrm>
              <a:off x="3256" y="2564"/>
              <a:ext cx="1352" cy="252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dirty="0" err="1">
                  <a:latin typeface="Consolas" charset="0"/>
                  <a:ea typeface="Consolas" charset="0"/>
                  <a:cs typeface="Consolas" charset="0"/>
                </a:rPr>
                <a:t>ThreadRoot</a:t>
              </a:r>
              <a:r>
                <a:rPr lang="en-US" altLang="en-US" dirty="0">
                  <a:latin typeface="Consolas" charset="0"/>
                  <a:ea typeface="Consolas" charset="0"/>
                  <a:cs typeface="Consolas" charset="0"/>
                </a:rPr>
                <a:t> stub</a:t>
              </a:r>
            </a:p>
          </p:txBody>
        </p:sp>
        <p:sp>
          <p:nvSpPr>
            <p:cNvPr id="5128" name="Text Box 25"/>
            <p:cNvSpPr txBox="1">
              <a:spLocks noChangeArrowheads="1"/>
            </p:cNvSpPr>
            <p:nvPr/>
          </p:nvSpPr>
          <p:spPr bwMode="auto">
            <a:xfrm>
              <a:off x="3309" y="2323"/>
              <a:ext cx="117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latin typeface="Gill Sans" charset="0"/>
                  <a:ea typeface="Gill Sans" charset="0"/>
                  <a:cs typeface="Gill Sans" charset="0"/>
                </a:rPr>
                <a:t>New Thread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08F9976A-0395-424C-B799-10A712ADA530}"/>
              </a:ext>
            </a:extLst>
          </p:cNvPr>
          <p:cNvSpPr txBox="1"/>
          <p:nvPr/>
        </p:nvSpPr>
        <p:spPr>
          <a:xfrm>
            <a:off x="5089526" y="885095"/>
            <a:ext cx="5562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SetupNewThread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tNew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…</a:t>
            </a:r>
          </a:p>
          <a:p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TCB[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tNew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].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regs.sp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newStackPtr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TCB[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tNew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].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regs.retpc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&amp;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ThreadRoot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TCB[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tNew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].regs.r0 = 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fcnPtr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TCB[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tNew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].regs.r1 = 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fcnArgPtr</a:t>
            </a:r>
            <a:endParaRPr lang="en-US" sz="2000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24" name="Rectangle 16">
            <a:extLst>
              <a:ext uri="{FF2B5EF4-FFF2-40B4-BE49-F238E27FC236}">
                <a16:creationId xmlns:a16="http://schemas.microsoft.com/office/drawing/2014/main" id="{EFFA1B5B-26C4-B84D-808E-53EE555A2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1" y="1048148"/>
            <a:ext cx="1981201" cy="400050"/>
          </a:xfrm>
          <a:prstGeom prst="rect">
            <a:avLst/>
          </a:prstGeom>
          <a:solidFill>
            <a:srgbClr val="FF0000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dirty="0" err="1">
                <a:latin typeface="Consolas" charset="0"/>
                <a:ea typeface="Consolas" charset="0"/>
                <a:cs typeface="Consolas" charset="0"/>
              </a:rPr>
              <a:t>ThreadRoot</a:t>
            </a:r>
            <a:endParaRPr lang="en-US" altLang="en-US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3982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8305800" cy="533400"/>
          </a:xfrm>
        </p:spPr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What does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ThreadRoot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()</a:t>
            </a:r>
            <a:r>
              <a:rPr lang="en-US" altLang="ko-KR" dirty="0" smtClean="0">
                <a:ea typeface="굴림" panose="020B0600000101010101" pitchFamily="34" charset="-127"/>
              </a:rPr>
              <a:t> look like?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860426"/>
            <a:ext cx="11430000" cy="584517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ThreadRoot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() </a:t>
            </a:r>
            <a:r>
              <a:rPr lang="en-US" altLang="ko-KR" dirty="0" smtClean="0">
                <a:ea typeface="굴림" panose="020B0600000101010101" pitchFamily="34" charset="-127"/>
              </a:rPr>
              <a:t>is the root for the thread routine: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 smtClean="0">
                <a:ea typeface="굴림" panose="020B0600000101010101" pitchFamily="34" charset="-127"/>
              </a:rPr>
              <a:t>	  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ThreadRoot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fcnPTR,fcnArgPtr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    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DoStartupHousekeeping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    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UserModeSwitch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(); /* enter user mode */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     Call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fcnPtr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fcnArgPtr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    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ThreadFinish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  }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Startup Housekeeping 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Includes things like recording start time of thread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Other statistics</a:t>
            </a:r>
            <a:endParaRPr lang="en-US" altLang="ko-KR" sz="1400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Stack will grow and shrink with 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execution of thread</a:t>
            </a:r>
            <a:endParaRPr lang="en-US" altLang="ko-KR" sz="1600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Final return from thread returns into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ThreadRoot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()</a:t>
            </a:r>
            <a:r>
              <a:rPr lang="en-US" altLang="ko-KR" dirty="0" smtClean="0">
                <a:ea typeface="굴림" panose="020B0600000101010101" pitchFamily="34" charset="-127"/>
              </a:rPr>
              <a:t> which calls </a:t>
            </a: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ThreadFinish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()</a:t>
            </a:r>
          </a:p>
          <a:p>
            <a:pPr lvl="1">
              <a:lnSpc>
                <a:spcPct val="80000"/>
              </a:lnSpc>
            </a:pPr>
            <a:r>
              <a:rPr lang="en-US" altLang="ko-KR" dirty="0" err="1" smtClean="0">
                <a:latin typeface="Consolas" charset="0"/>
                <a:ea typeface="Consolas" charset="0"/>
                <a:cs typeface="Consolas" charset="0"/>
              </a:rPr>
              <a:t>ThreadFinish</a:t>
            </a:r>
            <a:r>
              <a:rPr lang="en-US" altLang="ko-KR" dirty="0" smtClean="0">
                <a:latin typeface="Consolas" charset="0"/>
                <a:ea typeface="Consolas" charset="0"/>
                <a:cs typeface="Consolas" charset="0"/>
              </a:rPr>
              <a:t>() </a:t>
            </a:r>
            <a:r>
              <a:rPr lang="en-US" altLang="ko-KR" dirty="0" smtClean="0">
                <a:ea typeface="굴림" panose="020B0600000101010101" pitchFamily="34" charset="-127"/>
              </a:rPr>
              <a:t>wake up sleeping threads</a:t>
            </a:r>
          </a:p>
        </p:txBody>
      </p:sp>
      <p:grpSp>
        <p:nvGrpSpPr>
          <p:cNvPr id="393227" name="Group 11"/>
          <p:cNvGrpSpPr>
            <a:grpSpLocks/>
          </p:cNvGrpSpPr>
          <p:nvPr/>
        </p:nvGrpSpPr>
        <p:grpSpPr bwMode="auto">
          <a:xfrm>
            <a:off x="7924800" y="1219200"/>
            <a:ext cx="2835276" cy="2235202"/>
            <a:chOff x="2136" y="2657"/>
            <a:chExt cx="1786" cy="1408"/>
          </a:xfrm>
        </p:grpSpPr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2160" y="2752"/>
              <a:ext cx="1344" cy="272"/>
            </a:xfrm>
            <a:prstGeom prst="rect">
              <a:avLst/>
            </a:prstGeom>
            <a:solidFill>
              <a:srgbClr val="FF00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dirty="0" err="1">
                  <a:latin typeface="Consolas" charset="0"/>
                  <a:ea typeface="Consolas" charset="0"/>
                  <a:cs typeface="Consolas" charset="0"/>
                </a:rPr>
                <a:t>ThreadRoot</a:t>
              </a:r>
              <a:endParaRPr lang="en-US" altLang="en-US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6150" name="Text Box 6"/>
            <p:cNvSpPr txBox="1">
              <a:spLocks noChangeArrowheads="1"/>
            </p:cNvSpPr>
            <p:nvPr/>
          </p:nvSpPr>
          <p:spPr bwMode="auto">
            <a:xfrm>
              <a:off x="2136" y="3774"/>
              <a:ext cx="137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sz="2400" b="0" dirty="0">
                  <a:latin typeface="Gill Sans" charset="0"/>
                  <a:ea typeface="Gill Sans" charset="0"/>
                  <a:cs typeface="Gill Sans" charset="0"/>
                </a:rPr>
                <a:t>Running Stack</a:t>
              </a:r>
            </a:p>
          </p:txBody>
        </p:sp>
        <p:grpSp>
          <p:nvGrpSpPr>
            <p:cNvPr id="6151" name="Group 7"/>
            <p:cNvGrpSpPr>
              <a:grpSpLocks/>
            </p:cNvGrpSpPr>
            <p:nvPr/>
          </p:nvGrpSpPr>
          <p:grpSpPr bwMode="auto">
            <a:xfrm>
              <a:off x="3631" y="2657"/>
              <a:ext cx="291" cy="1238"/>
              <a:chOff x="4577" y="708"/>
              <a:chExt cx="292" cy="1363"/>
            </a:xfrm>
          </p:grpSpPr>
          <p:sp>
            <p:nvSpPr>
              <p:cNvPr id="6153" name="Text Box 8"/>
              <p:cNvSpPr txBox="1">
                <a:spLocks noChangeArrowheads="1"/>
              </p:cNvSpPr>
              <p:nvPr/>
            </p:nvSpPr>
            <p:spPr bwMode="auto">
              <a:xfrm rot="5400000">
                <a:off x="4041" y="1244"/>
                <a:ext cx="1363" cy="2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285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  <a:t>Stack growth</a:t>
                </a:r>
              </a:p>
            </p:txBody>
          </p:sp>
          <p:sp>
            <p:nvSpPr>
              <p:cNvPr id="6154" name="Line 9"/>
              <p:cNvSpPr>
                <a:spLocks noChangeShapeType="1"/>
              </p:cNvSpPr>
              <p:nvPr/>
            </p:nvSpPr>
            <p:spPr bwMode="auto">
              <a:xfrm>
                <a:off x="4579" y="816"/>
                <a:ext cx="0" cy="11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52" name="Rectangle 10"/>
            <p:cNvSpPr>
              <a:spLocks noChangeArrowheads="1"/>
            </p:cNvSpPr>
            <p:nvPr/>
          </p:nvSpPr>
          <p:spPr bwMode="auto">
            <a:xfrm>
              <a:off x="2160" y="3024"/>
              <a:ext cx="1344" cy="336"/>
            </a:xfrm>
            <a:prstGeom prst="rect">
              <a:avLst/>
            </a:prstGeom>
            <a:solidFill>
              <a:srgbClr val="00FFFF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en-US" dirty="0">
                  <a:latin typeface="Consolas" charset="0"/>
                  <a:ea typeface="Consolas" charset="0"/>
                  <a:cs typeface="Consolas" charset="0"/>
                </a:rPr>
                <a:t>Thread </a:t>
              </a:r>
              <a:r>
                <a:rPr lang="en-US" altLang="en-US" dirty="0" smtClean="0">
                  <a:latin typeface="Consolas" charset="0"/>
                  <a:ea typeface="Consolas" charset="0"/>
                  <a:cs typeface="Consolas" charset="0"/>
                </a:rPr>
                <a:t>Code</a:t>
              </a:r>
              <a:br>
                <a:rPr lang="en-US" altLang="en-US" dirty="0" smtClean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dirty="0" smtClean="0">
                  <a:latin typeface="Consolas" charset="0"/>
                  <a:ea typeface="Consolas" charset="0"/>
                  <a:cs typeface="Consolas" charset="0"/>
                </a:rPr>
                <a:t>*</a:t>
              </a:r>
              <a:r>
                <a:rPr lang="en-US" altLang="en-US" dirty="0" err="1" smtClean="0">
                  <a:latin typeface="Consolas" charset="0"/>
                  <a:ea typeface="Consolas" charset="0"/>
                  <a:cs typeface="Consolas" charset="0"/>
                </a:rPr>
                <a:t>fcnPtr</a:t>
              </a:r>
              <a:r>
                <a:rPr lang="en-US" altLang="en-US" dirty="0" smtClean="0">
                  <a:latin typeface="Consolas" charset="0"/>
                  <a:ea typeface="Consolas" charset="0"/>
                  <a:cs typeface="Consolas" charset="0"/>
                </a:rPr>
                <a:t>()</a:t>
              </a:r>
              <a:endParaRPr lang="en-US" altLang="en-US" dirty="0">
                <a:latin typeface="Consolas" charset="0"/>
                <a:ea typeface="Consolas" charset="0"/>
                <a:cs typeface="Consola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6582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19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533400"/>
          </a:xfrm>
        </p:spPr>
        <p:txBody>
          <a:bodyPr>
            <a:normAutofit/>
          </a:bodyPr>
          <a:lstStyle/>
          <a:p>
            <a:r>
              <a:rPr lang="en-US" dirty="0">
                <a:ea typeface="MS PGothic" charset="0"/>
              </a:rPr>
              <a:t>Processes vs. </a:t>
            </a:r>
            <a:r>
              <a:rPr lang="en-US" dirty="0" smtClean="0">
                <a:ea typeface="MS PGothic" charset="0"/>
              </a:rPr>
              <a:t>Threads: One Core</a:t>
            </a:r>
            <a:endParaRPr lang="en-US" dirty="0">
              <a:ea typeface="MS PGothic" charset="0"/>
            </a:endParaRPr>
          </a:p>
        </p:txBody>
      </p:sp>
      <p:sp>
        <p:nvSpPr>
          <p:cNvPr id="8195" name="TextBox 41"/>
          <p:cNvSpPr txBox="1">
            <a:spLocks noChangeArrowheads="1"/>
          </p:cNvSpPr>
          <p:nvPr/>
        </p:nvSpPr>
        <p:spPr bwMode="auto">
          <a:xfrm>
            <a:off x="2174875" y="762000"/>
            <a:ext cx="13244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 dirty="0">
                <a:latin typeface="Gill Sans Light"/>
                <a:cs typeface="Gill Sans Light"/>
              </a:rPr>
              <a:t>Process 1</a:t>
            </a:r>
          </a:p>
        </p:txBody>
      </p:sp>
      <p:sp>
        <p:nvSpPr>
          <p:cNvPr id="8196" name="Rectangle 44"/>
          <p:cNvSpPr>
            <a:spLocks noChangeArrowheads="1"/>
          </p:cNvSpPr>
          <p:nvPr/>
        </p:nvSpPr>
        <p:spPr bwMode="auto">
          <a:xfrm>
            <a:off x="3505200" y="4114800"/>
            <a:ext cx="2209800" cy="609600"/>
          </a:xfrm>
          <a:prstGeom prst="rect">
            <a:avLst/>
          </a:prstGeom>
          <a:solidFill>
            <a:srgbClr val="FF817E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Gill Sans Light"/>
              <a:cs typeface="Gill Sans Light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3962400" y="4114800"/>
            <a:ext cx="1295400" cy="609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CPU </a:t>
            </a:r>
            <a:r>
              <a:rPr lang="en-US" b="0" dirty="0" err="1">
                <a:latin typeface="Gill Sans Light"/>
                <a:ea typeface="ＭＳ Ｐゴシック" charset="0"/>
                <a:cs typeface="Gill Sans Light"/>
              </a:rPr>
              <a:t>sched</a:t>
            </a: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.</a:t>
            </a:r>
          </a:p>
        </p:txBody>
      </p:sp>
      <p:sp>
        <p:nvSpPr>
          <p:cNvPr id="8198" name="TextBox 47"/>
          <p:cNvSpPr txBox="1">
            <a:spLocks noChangeArrowheads="1"/>
          </p:cNvSpPr>
          <p:nvPr/>
        </p:nvSpPr>
        <p:spPr bwMode="auto">
          <a:xfrm>
            <a:off x="5715000" y="4191000"/>
            <a:ext cx="5549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>
                <a:latin typeface="Gill Sans Light"/>
                <a:cs typeface="Gill Sans Light"/>
              </a:rPr>
              <a:t>OS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4114800" y="5334000"/>
            <a:ext cx="990600" cy="76200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CPU</a:t>
            </a:r>
          </a:p>
          <a:p>
            <a:pPr algn="ctr">
              <a:defRPr/>
            </a:pP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(1 core)</a:t>
            </a:r>
          </a:p>
        </p:txBody>
      </p:sp>
      <p:cxnSp>
        <p:nvCxnSpPr>
          <p:cNvPr id="8200" name="Straight Arrow Connector 50"/>
          <p:cNvCxnSpPr>
            <a:cxnSpLocks noChangeShapeType="1"/>
            <a:stCxn id="8196" idx="2"/>
            <a:endCxn id="49" idx="0"/>
          </p:cNvCxnSpPr>
          <p:nvPr/>
        </p:nvCxnSpPr>
        <p:spPr bwMode="auto">
          <a:xfrm>
            <a:off x="4610100" y="4724400"/>
            <a:ext cx="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8201" name="Rectangular Callout 61"/>
          <p:cNvSpPr>
            <a:spLocks noChangeArrowheads="1"/>
          </p:cNvSpPr>
          <p:nvPr/>
        </p:nvSpPr>
        <p:spPr bwMode="auto">
          <a:xfrm>
            <a:off x="4953000" y="4876800"/>
            <a:ext cx="1219200" cy="685800"/>
          </a:xfrm>
          <a:prstGeom prst="wedgeRectCallout">
            <a:avLst>
              <a:gd name="adj1" fmla="val -76995"/>
              <a:gd name="adj2" fmla="val -35778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r>
              <a:rPr lang="en-US" b="0" dirty="0">
                <a:latin typeface="Gill Sans Light"/>
                <a:cs typeface="Gill Sans Light"/>
              </a:rPr>
              <a:t>1 thread at a time</a:t>
            </a:r>
          </a:p>
        </p:txBody>
      </p:sp>
      <p:sp>
        <p:nvSpPr>
          <p:cNvPr id="8202" name="Rounded Rectangle 76"/>
          <p:cNvSpPr>
            <a:spLocks noChangeArrowheads="1"/>
          </p:cNvSpPr>
          <p:nvPr/>
        </p:nvSpPr>
        <p:spPr bwMode="auto">
          <a:xfrm>
            <a:off x="1714500" y="1143000"/>
            <a:ext cx="2362200" cy="2514600"/>
          </a:xfrm>
          <a:prstGeom prst="roundRect">
            <a:avLst>
              <a:gd name="adj" fmla="val 16667"/>
            </a:avLst>
          </a:prstGeom>
          <a:solidFill>
            <a:srgbClr val="FFFFAA"/>
          </a:solidFill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lnSpc>
                <a:spcPct val="80000"/>
              </a:lnSpc>
              <a:spcBef>
                <a:spcPct val="50000"/>
              </a:spcBef>
            </a:pPr>
            <a:endParaRPr lang="en-US" sz="1600">
              <a:latin typeface="Gill Sans Light"/>
              <a:cs typeface="Gill Sans Light"/>
            </a:endParaRPr>
          </a:p>
        </p:txBody>
      </p:sp>
      <p:sp>
        <p:nvSpPr>
          <p:cNvPr id="8203" name="Rectangle 78"/>
          <p:cNvSpPr>
            <a:spLocks noChangeArrowheads="1"/>
          </p:cNvSpPr>
          <p:nvPr/>
        </p:nvSpPr>
        <p:spPr bwMode="auto">
          <a:xfrm>
            <a:off x="3238500" y="2286000"/>
            <a:ext cx="685800" cy="45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400" b="0">
                <a:latin typeface="Gill Sans Light"/>
                <a:cs typeface="Gill Sans Light"/>
              </a:rPr>
              <a:t>IO</a:t>
            </a:r>
          </a:p>
          <a:p>
            <a:pPr algn="ctr"/>
            <a:r>
              <a:rPr lang="en-US" sz="1400" b="0">
                <a:latin typeface="Gill Sans Light"/>
                <a:cs typeface="Gill Sans Light"/>
              </a:rPr>
              <a:t>state</a:t>
            </a:r>
          </a:p>
        </p:txBody>
      </p:sp>
      <p:sp>
        <p:nvSpPr>
          <p:cNvPr id="8204" name="Rectangle 79"/>
          <p:cNvSpPr>
            <a:spLocks noChangeArrowheads="1"/>
          </p:cNvSpPr>
          <p:nvPr/>
        </p:nvSpPr>
        <p:spPr bwMode="auto">
          <a:xfrm>
            <a:off x="3238500" y="1752600"/>
            <a:ext cx="685800" cy="45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400" b="0">
                <a:latin typeface="Gill Sans Light"/>
                <a:cs typeface="Gill Sans Light"/>
              </a:rPr>
              <a:t>Mem.</a:t>
            </a:r>
          </a:p>
        </p:txBody>
      </p:sp>
      <p:grpSp>
        <p:nvGrpSpPr>
          <p:cNvPr id="8205" name="Group 80"/>
          <p:cNvGrpSpPr>
            <a:grpSpLocks/>
          </p:cNvGrpSpPr>
          <p:nvPr/>
        </p:nvGrpSpPr>
        <p:grpSpPr bwMode="auto">
          <a:xfrm>
            <a:off x="1866900" y="1676400"/>
            <a:ext cx="457200" cy="1828800"/>
            <a:chOff x="7010400" y="1143000"/>
            <a:chExt cx="457200" cy="1828800"/>
          </a:xfrm>
        </p:grpSpPr>
        <p:sp>
          <p:nvSpPr>
            <p:cNvPr id="8237" name="Rounded Rectangle 81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8238" name="Freeform 82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8206" name="Group 45"/>
          <p:cNvGrpSpPr>
            <a:grpSpLocks/>
          </p:cNvGrpSpPr>
          <p:nvPr/>
        </p:nvGrpSpPr>
        <p:grpSpPr bwMode="auto">
          <a:xfrm>
            <a:off x="2628900" y="1676400"/>
            <a:ext cx="457200" cy="1828800"/>
            <a:chOff x="7010400" y="1143000"/>
            <a:chExt cx="457200" cy="1828800"/>
          </a:xfrm>
        </p:grpSpPr>
        <p:sp>
          <p:nvSpPr>
            <p:cNvPr id="8235" name="Rounded Rectangle 49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8236" name="Freeform 52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8207" name="TextBox 4"/>
          <p:cNvSpPr txBox="1">
            <a:spLocks noChangeArrowheads="1"/>
          </p:cNvSpPr>
          <p:nvPr/>
        </p:nvSpPr>
        <p:spPr bwMode="auto">
          <a:xfrm>
            <a:off x="2247901" y="2362200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>
                <a:latin typeface="Gill Sans Light"/>
                <a:cs typeface="Gill Sans Light"/>
              </a:rPr>
              <a:t>…</a:t>
            </a:r>
          </a:p>
        </p:txBody>
      </p:sp>
      <p:sp>
        <p:nvSpPr>
          <p:cNvPr id="8208" name="TextBox 58"/>
          <p:cNvSpPr txBox="1">
            <a:spLocks noChangeArrowheads="1"/>
          </p:cNvSpPr>
          <p:nvPr/>
        </p:nvSpPr>
        <p:spPr bwMode="auto">
          <a:xfrm>
            <a:off x="2019300" y="1154113"/>
            <a:ext cx="954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b="0" dirty="0">
                <a:latin typeface="Gill Sans Light"/>
                <a:cs typeface="Gill Sans Light"/>
              </a:rPr>
              <a:t>threads</a:t>
            </a:r>
          </a:p>
        </p:txBody>
      </p:sp>
      <p:cxnSp>
        <p:nvCxnSpPr>
          <p:cNvPr id="8209" name="Straight Arrow Connector 6"/>
          <p:cNvCxnSpPr>
            <a:cxnSpLocks noChangeShapeType="1"/>
            <a:stCxn id="8208" idx="2"/>
            <a:endCxn id="8237" idx="0"/>
          </p:cNvCxnSpPr>
          <p:nvPr/>
        </p:nvCxnSpPr>
        <p:spPr bwMode="auto">
          <a:xfrm flipH="1">
            <a:off x="2095501" y="1523446"/>
            <a:ext cx="350209" cy="15295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210" name="Straight Arrow Connector 59"/>
          <p:cNvCxnSpPr>
            <a:cxnSpLocks noChangeShapeType="1"/>
            <a:stCxn id="8208" idx="2"/>
            <a:endCxn id="8235" idx="0"/>
          </p:cNvCxnSpPr>
          <p:nvPr/>
        </p:nvCxnSpPr>
        <p:spPr bwMode="auto">
          <a:xfrm>
            <a:off x="2445710" y="1523446"/>
            <a:ext cx="411791" cy="15295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8211" name="TextBox 60"/>
          <p:cNvSpPr txBox="1">
            <a:spLocks noChangeArrowheads="1"/>
          </p:cNvSpPr>
          <p:nvPr/>
        </p:nvSpPr>
        <p:spPr bwMode="auto">
          <a:xfrm>
            <a:off x="5184775" y="762000"/>
            <a:ext cx="136768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>
                <a:latin typeface="Gill Sans Light"/>
                <a:cs typeface="Gill Sans Light"/>
              </a:rPr>
              <a:t>Process N</a:t>
            </a:r>
          </a:p>
        </p:txBody>
      </p:sp>
      <p:sp>
        <p:nvSpPr>
          <p:cNvPr id="8212" name="Rounded Rectangle 65"/>
          <p:cNvSpPr>
            <a:spLocks noChangeArrowheads="1"/>
          </p:cNvSpPr>
          <p:nvPr/>
        </p:nvSpPr>
        <p:spPr bwMode="auto">
          <a:xfrm>
            <a:off x="4724400" y="1143000"/>
            <a:ext cx="2362200" cy="2514600"/>
          </a:xfrm>
          <a:prstGeom prst="roundRect">
            <a:avLst>
              <a:gd name="adj" fmla="val 16667"/>
            </a:avLst>
          </a:prstGeom>
          <a:solidFill>
            <a:srgbClr val="FFFFAA"/>
          </a:solidFill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lnSpc>
                <a:spcPct val="80000"/>
              </a:lnSpc>
              <a:spcBef>
                <a:spcPct val="50000"/>
              </a:spcBef>
            </a:pPr>
            <a:endParaRPr lang="en-US" sz="1600">
              <a:latin typeface="Gill Sans Light"/>
              <a:cs typeface="Gill Sans Light"/>
            </a:endParaRPr>
          </a:p>
        </p:txBody>
      </p:sp>
      <p:sp>
        <p:nvSpPr>
          <p:cNvPr id="8213" name="Rectangle 84"/>
          <p:cNvSpPr>
            <a:spLocks noChangeArrowheads="1"/>
          </p:cNvSpPr>
          <p:nvPr/>
        </p:nvSpPr>
        <p:spPr bwMode="auto">
          <a:xfrm>
            <a:off x="6248400" y="2286000"/>
            <a:ext cx="685800" cy="45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400" b="0" dirty="0">
                <a:latin typeface="Gill Sans Light"/>
                <a:cs typeface="Gill Sans Light"/>
              </a:rPr>
              <a:t>IO</a:t>
            </a:r>
          </a:p>
          <a:p>
            <a:pPr algn="ctr"/>
            <a:r>
              <a:rPr lang="en-US" sz="1400" b="0" dirty="0">
                <a:latin typeface="Gill Sans Light"/>
                <a:cs typeface="Gill Sans Light"/>
              </a:rPr>
              <a:t>state</a:t>
            </a:r>
          </a:p>
        </p:txBody>
      </p:sp>
      <p:sp>
        <p:nvSpPr>
          <p:cNvPr id="8214" name="Rectangle 85"/>
          <p:cNvSpPr>
            <a:spLocks noChangeArrowheads="1"/>
          </p:cNvSpPr>
          <p:nvPr/>
        </p:nvSpPr>
        <p:spPr bwMode="auto">
          <a:xfrm>
            <a:off x="6248400" y="1752600"/>
            <a:ext cx="685800" cy="45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400" b="0" dirty="0">
                <a:latin typeface="Gill Sans Light"/>
                <a:cs typeface="Gill Sans Light"/>
              </a:rPr>
              <a:t>Mem.</a:t>
            </a:r>
          </a:p>
        </p:txBody>
      </p:sp>
      <p:grpSp>
        <p:nvGrpSpPr>
          <p:cNvPr id="8215" name="Group 87"/>
          <p:cNvGrpSpPr>
            <a:grpSpLocks/>
          </p:cNvGrpSpPr>
          <p:nvPr/>
        </p:nvGrpSpPr>
        <p:grpSpPr bwMode="auto">
          <a:xfrm>
            <a:off x="4876800" y="1676400"/>
            <a:ext cx="457200" cy="1828800"/>
            <a:chOff x="7010400" y="1143000"/>
            <a:chExt cx="457200" cy="1828800"/>
          </a:xfrm>
        </p:grpSpPr>
        <p:sp>
          <p:nvSpPr>
            <p:cNvPr id="8233" name="Rounded Rectangle 88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8234" name="Freeform 89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8216" name="Group 90"/>
          <p:cNvGrpSpPr>
            <a:grpSpLocks/>
          </p:cNvGrpSpPr>
          <p:nvPr/>
        </p:nvGrpSpPr>
        <p:grpSpPr bwMode="auto">
          <a:xfrm>
            <a:off x="5638800" y="1676400"/>
            <a:ext cx="457200" cy="1828800"/>
            <a:chOff x="7010400" y="1143000"/>
            <a:chExt cx="457200" cy="1828800"/>
          </a:xfrm>
        </p:grpSpPr>
        <p:sp>
          <p:nvSpPr>
            <p:cNvPr id="8231" name="Rounded Rectangle 91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8232" name="Freeform 92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8217" name="TextBox 93"/>
          <p:cNvSpPr txBox="1">
            <a:spLocks noChangeArrowheads="1"/>
          </p:cNvSpPr>
          <p:nvPr/>
        </p:nvSpPr>
        <p:spPr bwMode="auto">
          <a:xfrm>
            <a:off x="5257801" y="2362200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>
                <a:latin typeface="Gill Sans Light"/>
                <a:cs typeface="Gill Sans Light"/>
              </a:rPr>
              <a:t>…</a:t>
            </a:r>
          </a:p>
        </p:txBody>
      </p:sp>
      <p:sp>
        <p:nvSpPr>
          <p:cNvPr id="8218" name="TextBox 94"/>
          <p:cNvSpPr txBox="1">
            <a:spLocks noChangeArrowheads="1"/>
          </p:cNvSpPr>
          <p:nvPr/>
        </p:nvSpPr>
        <p:spPr bwMode="auto">
          <a:xfrm>
            <a:off x="5029200" y="1154113"/>
            <a:ext cx="954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b="0">
                <a:latin typeface="Gill Sans Light"/>
                <a:cs typeface="Gill Sans Light"/>
              </a:rPr>
              <a:t>threads</a:t>
            </a:r>
          </a:p>
        </p:txBody>
      </p:sp>
      <p:cxnSp>
        <p:nvCxnSpPr>
          <p:cNvPr id="8219" name="Straight Arrow Connector 95"/>
          <p:cNvCxnSpPr>
            <a:cxnSpLocks noChangeShapeType="1"/>
            <a:stCxn id="8218" idx="2"/>
            <a:endCxn id="8233" idx="0"/>
          </p:cNvCxnSpPr>
          <p:nvPr/>
        </p:nvCxnSpPr>
        <p:spPr bwMode="auto">
          <a:xfrm flipH="1">
            <a:off x="5105401" y="1523446"/>
            <a:ext cx="350209" cy="15295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220" name="Straight Arrow Connector 96"/>
          <p:cNvCxnSpPr>
            <a:cxnSpLocks noChangeShapeType="1"/>
            <a:stCxn id="8218" idx="2"/>
            <a:endCxn id="8231" idx="0"/>
          </p:cNvCxnSpPr>
          <p:nvPr/>
        </p:nvCxnSpPr>
        <p:spPr bwMode="auto">
          <a:xfrm>
            <a:off x="5455610" y="1523446"/>
            <a:ext cx="411791" cy="15295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8221" name="TextBox 97"/>
          <p:cNvSpPr txBox="1">
            <a:spLocks noChangeArrowheads="1"/>
          </p:cNvSpPr>
          <p:nvPr/>
        </p:nvSpPr>
        <p:spPr bwMode="auto">
          <a:xfrm>
            <a:off x="4191001" y="2286001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800">
                <a:latin typeface="Gill Sans Light"/>
                <a:cs typeface="Gill Sans Light"/>
              </a:rPr>
              <a:t>…</a:t>
            </a:r>
          </a:p>
        </p:txBody>
      </p:sp>
      <p:cxnSp>
        <p:nvCxnSpPr>
          <p:cNvPr id="8222" name="Straight Arrow Connector 98"/>
          <p:cNvCxnSpPr>
            <a:cxnSpLocks noChangeShapeType="1"/>
            <a:endCxn id="47" idx="0"/>
          </p:cNvCxnSpPr>
          <p:nvPr/>
        </p:nvCxnSpPr>
        <p:spPr bwMode="auto">
          <a:xfrm flipH="1">
            <a:off x="4610100" y="3505200"/>
            <a:ext cx="49530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223" name="Straight Arrow Connector 99"/>
          <p:cNvCxnSpPr>
            <a:cxnSpLocks noChangeShapeType="1"/>
            <a:stCxn id="8237" idx="2"/>
          </p:cNvCxnSpPr>
          <p:nvPr/>
        </p:nvCxnSpPr>
        <p:spPr bwMode="auto">
          <a:xfrm>
            <a:off x="2095500" y="3505200"/>
            <a:ext cx="262890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224" name="Straight Arrow Connector 100"/>
          <p:cNvCxnSpPr>
            <a:cxnSpLocks noChangeShapeType="1"/>
            <a:stCxn id="8235" idx="2"/>
          </p:cNvCxnSpPr>
          <p:nvPr/>
        </p:nvCxnSpPr>
        <p:spPr bwMode="auto">
          <a:xfrm>
            <a:off x="2857500" y="3505200"/>
            <a:ext cx="186690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225" name="Straight Arrow Connector 51"/>
          <p:cNvCxnSpPr>
            <a:cxnSpLocks noChangeShapeType="1"/>
            <a:stCxn id="8231" idx="2"/>
            <a:endCxn id="47" idx="0"/>
          </p:cNvCxnSpPr>
          <p:nvPr/>
        </p:nvCxnSpPr>
        <p:spPr bwMode="auto">
          <a:xfrm flipH="1">
            <a:off x="4610100" y="3505200"/>
            <a:ext cx="125730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02" name="Content Placeholder 2"/>
          <p:cNvSpPr>
            <a:spLocks noGrp="1"/>
          </p:cNvSpPr>
          <p:nvPr>
            <p:ph idx="1"/>
          </p:nvPr>
        </p:nvSpPr>
        <p:spPr>
          <a:xfrm>
            <a:off x="7467600" y="723900"/>
            <a:ext cx="3733800" cy="5410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Switch overhead: 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Same process:  </a:t>
            </a:r>
            <a:r>
              <a:rPr lang="en-US" b="1" dirty="0">
                <a:ea typeface="ＭＳ Ｐゴシック" charset="-128"/>
              </a:rPr>
              <a:t>low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Different proc.: </a:t>
            </a:r>
            <a:r>
              <a:rPr lang="en-US" b="1" dirty="0">
                <a:ea typeface="ＭＳ Ｐゴシック" charset="-128"/>
              </a:rPr>
              <a:t>high</a:t>
            </a:r>
            <a:endParaRPr lang="en-US" dirty="0">
              <a:ea typeface="ＭＳ Ｐゴシック" charset="-128"/>
            </a:endParaRPr>
          </a:p>
          <a:p>
            <a:pPr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Protection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Same proc: </a:t>
            </a:r>
            <a:r>
              <a:rPr lang="en-US" b="1" dirty="0">
                <a:ea typeface="ＭＳ Ｐゴシック" charset="-128"/>
              </a:rPr>
              <a:t>low</a:t>
            </a:r>
            <a:endParaRPr lang="en-US" i="1" dirty="0">
              <a:solidFill>
                <a:srgbClr val="00B050"/>
              </a:solidFill>
              <a:latin typeface="Gill Sans" charset="0"/>
              <a:ea typeface="Gill Sans" charset="0"/>
              <a:cs typeface="Gill Sans" charset="0"/>
            </a:endParaRP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Different proc: </a:t>
            </a:r>
            <a:r>
              <a:rPr lang="en-US" b="1" dirty="0">
                <a:ea typeface="ＭＳ Ｐゴシック" charset="-128"/>
              </a:rPr>
              <a:t>high</a:t>
            </a:r>
            <a:endParaRPr lang="en-US" dirty="0">
              <a:solidFill>
                <a:srgbClr val="FF0000"/>
              </a:solidFill>
              <a:latin typeface="Gill Sans" charset="0"/>
              <a:ea typeface="Gill Sans" charset="0"/>
              <a:cs typeface="Gill Sans" charset="0"/>
            </a:endParaRPr>
          </a:p>
          <a:p>
            <a:pPr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Sharing overhead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Same proc: </a:t>
            </a:r>
            <a:r>
              <a:rPr lang="en-US" b="1" dirty="0">
                <a:ea typeface="ＭＳ Ｐゴシック" charset="-128"/>
              </a:rPr>
              <a:t>low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Different proc: </a:t>
            </a:r>
            <a:r>
              <a:rPr lang="en-US" b="1" dirty="0" smtClean="0">
                <a:ea typeface="ＭＳ Ｐゴシック" charset="-128"/>
              </a:rPr>
              <a:t>high</a:t>
            </a:r>
          </a:p>
          <a:p>
            <a:pPr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Parallelism: </a:t>
            </a:r>
            <a:r>
              <a:rPr lang="en-US" b="1" dirty="0" smtClean="0">
                <a:ea typeface="ＭＳ Ｐゴシック" charset="-128"/>
              </a:rPr>
              <a:t>no</a:t>
            </a:r>
            <a:endParaRPr lang="en-US" dirty="0">
              <a:ea typeface="ＭＳ Ｐゴシック" charset="-128"/>
            </a:endParaRPr>
          </a:p>
          <a:p>
            <a:pPr>
              <a:lnSpc>
                <a:spcPct val="100000"/>
              </a:lnSpc>
              <a:defRPr/>
            </a:pPr>
            <a:endParaRPr lang="en-US" dirty="0">
              <a:ea typeface="ＭＳ Ｐゴシック" charset="-128"/>
            </a:endParaRPr>
          </a:p>
        </p:txBody>
      </p:sp>
      <p:sp>
        <p:nvSpPr>
          <p:cNvPr id="8227" name="Rectangle 77"/>
          <p:cNvSpPr>
            <a:spLocks noChangeArrowheads="1"/>
          </p:cNvSpPr>
          <p:nvPr/>
        </p:nvSpPr>
        <p:spPr bwMode="auto">
          <a:xfrm>
            <a:off x="1866900" y="3048000"/>
            <a:ext cx="457200" cy="381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000" b="0" dirty="0">
                <a:latin typeface="Gill Sans" charset="0"/>
                <a:ea typeface="Gill Sans" charset="0"/>
                <a:cs typeface="Gill Sans" charset="0"/>
              </a:rPr>
              <a:t>CPU</a:t>
            </a:r>
          </a:p>
          <a:p>
            <a:pPr algn="ctr"/>
            <a:r>
              <a:rPr lang="en-US" sz="1000" b="0" dirty="0">
                <a:latin typeface="Gill Sans" charset="0"/>
                <a:ea typeface="Gill Sans" charset="0"/>
                <a:cs typeface="Gill Sans" charset="0"/>
              </a:rPr>
              <a:t>state</a:t>
            </a:r>
          </a:p>
        </p:txBody>
      </p:sp>
      <p:sp>
        <p:nvSpPr>
          <p:cNvPr id="8228" name="Rectangle 77"/>
          <p:cNvSpPr>
            <a:spLocks noChangeArrowheads="1"/>
          </p:cNvSpPr>
          <p:nvPr/>
        </p:nvSpPr>
        <p:spPr bwMode="auto">
          <a:xfrm>
            <a:off x="2628900" y="3048000"/>
            <a:ext cx="457200" cy="381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CPU</a:t>
            </a:r>
          </a:p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state</a:t>
            </a:r>
          </a:p>
        </p:txBody>
      </p:sp>
      <p:sp>
        <p:nvSpPr>
          <p:cNvPr id="8229" name="Rectangle 77"/>
          <p:cNvSpPr>
            <a:spLocks noChangeArrowheads="1"/>
          </p:cNvSpPr>
          <p:nvPr/>
        </p:nvSpPr>
        <p:spPr bwMode="auto">
          <a:xfrm>
            <a:off x="5638800" y="3048000"/>
            <a:ext cx="457200" cy="381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CPU</a:t>
            </a:r>
          </a:p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state</a:t>
            </a:r>
          </a:p>
        </p:txBody>
      </p:sp>
      <p:sp>
        <p:nvSpPr>
          <p:cNvPr id="8230" name="Rectangle 77"/>
          <p:cNvSpPr>
            <a:spLocks noChangeArrowheads="1"/>
          </p:cNvSpPr>
          <p:nvPr/>
        </p:nvSpPr>
        <p:spPr bwMode="auto">
          <a:xfrm>
            <a:off x="4876800" y="3048000"/>
            <a:ext cx="457200" cy="381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CPU</a:t>
            </a:r>
          </a:p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state</a:t>
            </a:r>
          </a:p>
        </p:txBody>
      </p:sp>
    </p:spTree>
    <p:extLst>
      <p:ext uri="{BB962C8B-B14F-4D97-AF65-F5344CB8AC3E}">
        <p14:creationId xmlns:p14="http://schemas.microsoft.com/office/powerpoint/2010/main" val="37951643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533400"/>
          </a:xfrm>
        </p:spPr>
        <p:txBody>
          <a:bodyPr>
            <a:normAutofit/>
          </a:bodyPr>
          <a:lstStyle/>
          <a:p>
            <a:r>
              <a:rPr lang="en-US" dirty="0">
                <a:ea typeface="MS PGothic" charset="0"/>
              </a:rPr>
              <a:t>Processes vs. </a:t>
            </a:r>
            <a:r>
              <a:rPr lang="en-US" dirty="0" smtClean="0">
                <a:ea typeface="MS PGothic" charset="0"/>
              </a:rPr>
              <a:t>Threads: </a:t>
            </a:r>
            <a:r>
              <a:rPr lang="en-US" dirty="0" err="1" smtClean="0">
                <a:ea typeface="MS PGothic" charset="0"/>
              </a:rPr>
              <a:t>MultiCore</a:t>
            </a:r>
            <a:endParaRPr lang="en-US" dirty="0">
              <a:ea typeface="MS PGothic" charset="0"/>
            </a:endParaRPr>
          </a:p>
        </p:txBody>
      </p:sp>
      <p:sp>
        <p:nvSpPr>
          <p:cNvPr id="8195" name="TextBox 41"/>
          <p:cNvSpPr txBox="1">
            <a:spLocks noChangeArrowheads="1"/>
          </p:cNvSpPr>
          <p:nvPr/>
        </p:nvSpPr>
        <p:spPr bwMode="auto">
          <a:xfrm>
            <a:off x="2174875" y="762000"/>
            <a:ext cx="13244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 dirty="0">
                <a:latin typeface="Gill Sans Light"/>
                <a:cs typeface="Gill Sans Light"/>
              </a:rPr>
              <a:t>Process 1</a:t>
            </a:r>
          </a:p>
        </p:txBody>
      </p:sp>
      <p:sp>
        <p:nvSpPr>
          <p:cNvPr id="8196" name="Rectangle 44"/>
          <p:cNvSpPr>
            <a:spLocks noChangeArrowheads="1"/>
          </p:cNvSpPr>
          <p:nvPr/>
        </p:nvSpPr>
        <p:spPr bwMode="auto">
          <a:xfrm>
            <a:off x="3505200" y="4114800"/>
            <a:ext cx="2209800" cy="609600"/>
          </a:xfrm>
          <a:prstGeom prst="rect">
            <a:avLst/>
          </a:prstGeom>
          <a:solidFill>
            <a:srgbClr val="FF817E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Gill Sans Light"/>
              <a:cs typeface="Gill Sans Light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3962400" y="4114800"/>
            <a:ext cx="1295400" cy="609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CPU </a:t>
            </a:r>
            <a:r>
              <a:rPr lang="en-US" b="0" dirty="0" err="1">
                <a:latin typeface="Gill Sans Light"/>
                <a:ea typeface="ＭＳ Ｐゴシック" charset="0"/>
                <a:cs typeface="Gill Sans Light"/>
              </a:rPr>
              <a:t>sched</a:t>
            </a: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.</a:t>
            </a:r>
          </a:p>
        </p:txBody>
      </p:sp>
      <p:sp>
        <p:nvSpPr>
          <p:cNvPr id="8198" name="TextBox 47"/>
          <p:cNvSpPr txBox="1">
            <a:spLocks noChangeArrowheads="1"/>
          </p:cNvSpPr>
          <p:nvPr/>
        </p:nvSpPr>
        <p:spPr bwMode="auto">
          <a:xfrm>
            <a:off x="5715000" y="4191000"/>
            <a:ext cx="5549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>
                <a:latin typeface="Gill Sans Light"/>
                <a:cs typeface="Gill Sans Light"/>
              </a:rPr>
              <a:t>OS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2472810" y="5621278"/>
            <a:ext cx="990600" cy="76200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Core</a:t>
            </a:r>
            <a:br>
              <a:rPr lang="en-US" b="0" dirty="0">
                <a:latin typeface="Gill Sans Light"/>
                <a:ea typeface="ＭＳ Ｐゴシック" charset="0"/>
                <a:cs typeface="Gill Sans Light"/>
              </a:rPr>
            </a:b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1</a:t>
            </a:r>
          </a:p>
        </p:txBody>
      </p:sp>
      <p:cxnSp>
        <p:nvCxnSpPr>
          <p:cNvPr id="8200" name="Straight Arrow Connector 50"/>
          <p:cNvCxnSpPr>
            <a:cxnSpLocks noChangeShapeType="1"/>
            <a:stCxn id="8196" idx="2"/>
            <a:endCxn id="49" idx="0"/>
          </p:cNvCxnSpPr>
          <p:nvPr/>
        </p:nvCxnSpPr>
        <p:spPr bwMode="auto">
          <a:xfrm flipH="1">
            <a:off x="2968110" y="4724400"/>
            <a:ext cx="1641990" cy="89687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8201" name="Rectangular Callout 61"/>
          <p:cNvSpPr>
            <a:spLocks noChangeArrowheads="1"/>
          </p:cNvSpPr>
          <p:nvPr/>
        </p:nvSpPr>
        <p:spPr bwMode="auto">
          <a:xfrm>
            <a:off x="6113704" y="4698940"/>
            <a:ext cx="1219200" cy="685800"/>
          </a:xfrm>
          <a:prstGeom prst="wedgeRectCallout">
            <a:avLst>
              <a:gd name="adj1" fmla="val -91057"/>
              <a:gd name="adj2" fmla="val 1722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r>
              <a:rPr lang="en-US" dirty="0">
                <a:latin typeface="Gill Sans Light"/>
                <a:cs typeface="Gill Sans Light"/>
              </a:rPr>
              <a:t>4</a:t>
            </a:r>
            <a:r>
              <a:rPr lang="en-US" b="0" dirty="0">
                <a:latin typeface="Gill Sans Light"/>
                <a:cs typeface="Gill Sans Light"/>
              </a:rPr>
              <a:t> threads at a time</a:t>
            </a:r>
          </a:p>
        </p:txBody>
      </p:sp>
      <p:sp>
        <p:nvSpPr>
          <p:cNvPr id="8202" name="Rounded Rectangle 76"/>
          <p:cNvSpPr>
            <a:spLocks noChangeArrowheads="1"/>
          </p:cNvSpPr>
          <p:nvPr/>
        </p:nvSpPr>
        <p:spPr bwMode="auto">
          <a:xfrm>
            <a:off x="1714500" y="1143000"/>
            <a:ext cx="2362200" cy="2514600"/>
          </a:xfrm>
          <a:prstGeom prst="roundRect">
            <a:avLst>
              <a:gd name="adj" fmla="val 16667"/>
            </a:avLst>
          </a:prstGeom>
          <a:solidFill>
            <a:srgbClr val="FFFFAA"/>
          </a:solidFill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lnSpc>
                <a:spcPct val="80000"/>
              </a:lnSpc>
              <a:spcBef>
                <a:spcPct val="50000"/>
              </a:spcBef>
            </a:pPr>
            <a:endParaRPr lang="en-US" sz="1600">
              <a:latin typeface="Gill Sans Light"/>
              <a:cs typeface="Gill Sans Light"/>
            </a:endParaRPr>
          </a:p>
        </p:txBody>
      </p:sp>
      <p:sp>
        <p:nvSpPr>
          <p:cNvPr id="8203" name="Rectangle 78"/>
          <p:cNvSpPr>
            <a:spLocks noChangeArrowheads="1"/>
          </p:cNvSpPr>
          <p:nvPr/>
        </p:nvSpPr>
        <p:spPr bwMode="auto">
          <a:xfrm>
            <a:off x="3238500" y="2286000"/>
            <a:ext cx="685800" cy="45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400" b="0">
                <a:latin typeface="Gill Sans Light"/>
                <a:cs typeface="Gill Sans Light"/>
              </a:rPr>
              <a:t>IO</a:t>
            </a:r>
          </a:p>
          <a:p>
            <a:pPr algn="ctr"/>
            <a:r>
              <a:rPr lang="en-US" sz="1400" b="0">
                <a:latin typeface="Gill Sans Light"/>
                <a:cs typeface="Gill Sans Light"/>
              </a:rPr>
              <a:t>state</a:t>
            </a:r>
          </a:p>
        </p:txBody>
      </p:sp>
      <p:sp>
        <p:nvSpPr>
          <p:cNvPr id="8204" name="Rectangle 79"/>
          <p:cNvSpPr>
            <a:spLocks noChangeArrowheads="1"/>
          </p:cNvSpPr>
          <p:nvPr/>
        </p:nvSpPr>
        <p:spPr bwMode="auto">
          <a:xfrm>
            <a:off x="3238500" y="1752600"/>
            <a:ext cx="685800" cy="45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400" b="0">
                <a:latin typeface="Gill Sans Light"/>
                <a:cs typeface="Gill Sans Light"/>
              </a:rPr>
              <a:t>Mem.</a:t>
            </a:r>
          </a:p>
        </p:txBody>
      </p:sp>
      <p:grpSp>
        <p:nvGrpSpPr>
          <p:cNvPr id="8205" name="Group 80"/>
          <p:cNvGrpSpPr>
            <a:grpSpLocks/>
          </p:cNvGrpSpPr>
          <p:nvPr/>
        </p:nvGrpSpPr>
        <p:grpSpPr bwMode="auto">
          <a:xfrm>
            <a:off x="1866900" y="1676400"/>
            <a:ext cx="457200" cy="1828800"/>
            <a:chOff x="7010400" y="1143000"/>
            <a:chExt cx="457200" cy="1828800"/>
          </a:xfrm>
        </p:grpSpPr>
        <p:sp>
          <p:nvSpPr>
            <p:cNvPr id="8237" name="Rounded Rectangle 81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8238" name="Freeform 82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8206" name="Group 45"/>
          <p:cNvGrpSpPr>
            <a:grpSpLocks/>
          </p:cNvGrpSpPr>
          <p:nvPr/>
        </p:nvGrpSpPr>
        <p:grpSpPr bwMode="auto">
          <a:xfrm>
            <a:off x="2628900" y="1676400"/>
            <a:ext cx="457200" cy="1828800"/>
            <a:chOff x="7010400" y="1143000"/>
            <a:chExt cx="457200" cy="1828800"/>
          </a:xfrm>
        </p:grpSpPr>
        <p:sp>
          <p:nvSpPr>
            <p:cNvPr id="8235" name="Rounded Rectangle 49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8236" name="Freeform 52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8207" name="TextBox 4"/>
          <p:cNvSpPr txBox="1">
            <a:spLocks noChangeArrowheads="1"/>
          </p:cNvSpPr>
          <p:nvPr/>
        </p:nvSpPr>
        <p:spPr bwMode="auto">
          <a:xfrm>
            <a:off x="2247901" y="2362200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>
                <a:latin typeface="Gill Sans Light"/>
                <a:cs typeface="Gill Sans Light"/>
              </a:rPr>
              <a:t>…</a:t>
            </a:r>
          </a:p>
        </p:txBody>
      </p:sp>
      <p:sp>
        <p:nvSpPr>
          <p:cNvPr id="8208" name="TextBox 58"/>
          <p:cNvSpPr txBox="1">
            <a:spLocks noChangeArrowheads="1"/>
          </p:cNvSpPr>
          <p:nvPr/>
        </p:nvSpPr>
        <p:spPr bwMode="auto">
          <a:xfrm>
            <a:off x="2019300" y="1154113"/>
            <a:ext cx="954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b="0" dirty="0">
                <a:latin typeface="Gill Sans Light"/>
                <a:cs typeface="Gill Sans Light"/>
              </a:rPr>
              <a:t>threads</a:t>
            </a:r>
          </a:p>
        </p:txBody>
      </p:sp>
      <p:cxnSp>
        <p:nvCxnSpPr>
          <p:cNvPr id="8209" name="Straight Arrow Connector 6"/>
          <p:cNvCxnSpPr>
            <a:cxnSpLocks noChangeShapeType="1"/>
            <a:stCxn id="8208" idx="2"/>
            <a:endCxn id="8237" idx="0"/>
          </p:cNvCxnSpPr>
          <p:nvPr/>
        </p:nvCxnSpPr>
        <p:spPr bwMode="auto">
          <a:xfrm flipH="1">
            <a:off x="2095501" y="1523446"/>
            <a:ext cx="350209" cy="15295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210" name="Straight Arrow Connector 59"/>
          <p:cNvCxnSpPr>
            <a:cxnSpLocks noChangeShapeType="1"/>
            <a:stCxn id="8208" idx="2"/>
            <a:endCxn id="8235" idx="0"/>
          </p:cNvCxnSpPr>
          <p:nvPr/>
        </p:nvCxnSpPr>
        <p:spPr bwMode="auto">
          <a:xfrm>
            <a:off x="2445710" y="1523446"/>
            <a:ext cx="411791" cy="15295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8211" name="TextBox 60"/>
          <p:cNvSpPr txBox="1">
            <a:spLocks noChangeArrowheads="1"/>
          </p:cNvSpPr>
          <p:nvPr/>
        </p:nvSpPr>
        <p:spPr bwMode="auto">
          <a:xfrm>
            <a:off x="5184775" y="762000"/>
            <a:ext cx="136768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>
                <a:latin typeface="Gill Sans Light"/>
                <a:cs typeface="Gill Sans Light"/>
              </a:rPr>
              <a:t>Process N</a:t>
            </a:r>
          </a:p>
        </p:txBody>
      </p:sp>
      <p:sp>
        <p:nvSpPr>
          <p:cNvPr id="8212" name="Rounded Rectangle 65"/>
          <p:cNvSpPr>
            <a:spLocks noChangeArrowheads="1"/>
          </p:cNvSpPr>
          <p:nvPr/>
        </p:nvSpPr>
        <p:spPr bwMode="auto">
          <a:xfrm>
            <a:off x="4724400" y="1143000"/>
            <a:ext cx="2362200" cy="2514600"/>
          </a:xfrm>
          <a:prstGeom prst="roundRect">
            <a:avLst>
              <a:gd name="adj" fmla="val 16667"/>
            </a:avLst>
          </a:prstGeom>
          <a:solidFill>
            <a:srgbClr val="FFFFAA"/>
          </a:solidFill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lnSpc>
                <a:spcPct val="80000"/>
              </a:lnSpc>
              <a:spcBef>
                <a:spcPct val="50000"/>
              </a:spcBef>
            </a:pPr>
            <a:endParaRPr lang="en-US" sz="1600">
              <a:latin typeface="Gill Sans Light"/>
              <a:cs typeface="Gill Sans Light"/>
            </a:endParaRPr>
          </a:p>
        </p:txBody>
      </p:sp>
      <p:sp>
        <p:nvSpPr>
          <p:cNvPr id="8213" name="Rectangle 84"/>
          <p:cNvSpPr>
            <a:spLocks noChangeArrowheads="1"/>
          </p:cNvSpPr>
          <p:nvPr/>
        </p:nvSpPr>
        <p:spPr bwMode="auto">
          <a:xfrm>
            <a:off x="6248400" y="2286000"/>
            <a:ext cx="685800" cy="45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400" b="0" dirty="0">
                <a:latin typeface="Gill Sans Light"/>
                <a:cs typeface="Gill Sans Light"/>
              </a:rPr>
              <a:t>IO</a:t>
            </a:r>
          </a:p>
          <a:p>
            <a:pPr algn="ctr"/>
            <a:r>
              <a:rPr lang="en-US" sz="1400" b="0" dirty="0">
                <a:latin typeface="Gill Sans Light"/>
                <a:cs typeface="Gill Sans Light"/>
              </a:rPr>
              <a:t>state</a:t>
            </a:r>
          </a:p>
        </p:txBody>
      </p:sp>
      <p:sp>
        <p:nvSpPr>
          <p:cNvPr id="8214" name="Rectangle 85"/>
          <p:cNvSpPr>
            <a:spLocks noChangeArrowheads="1"/>
          </p:cNvSpPr>
          <p:nvPr/>
        </p:nvSpPr>
        <p:spPr bwMode="auto">
          <a:xfrm>
            <a:off x="6248400" y="1752600"/>
            <a:ext cx="685800" cy="45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400" b="0" dirty="0">
                <a:latin typeface="Gill Sans Light"/>
                <a:cs typeface="Gill Sans Light"/>
              </a:rPr>
              <a:t>Mem.</a:t>
            </a:r>
          </a:p>
        </p:txBody>
      </p:sp>
      <p:grpSp>
        <p:nvGrpSpPr>
          <p:cNvPr id="8215" name="Group 87"/>
          <p:cNvGrpSpPr>
            <a:grpSpLocks/>
          </p:cNvGrpSpPr>
          <p:nvPr/>
        </p:nvGrpSpPr>
        <p:grpSpPr bwMode="auto">
          <a:xfrm>
            <a:off x="4876800" y="1676400"/>
            <a:ext cx="457200" cy="1828800"/>
            <a:chOff x="7010400" y="1143000"/>
            <a:chExt cx="457200" cy="1828800"/>
          </a:xfrm>
        </p:grpSpPr>
        <p:sp>
          <p:nvSpPr>
            <p:cNvPr id="8233" name="Rounded Rectangle 88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8234" name="Freeform 89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8216" name="Group 90"/>
          <p:cNvGrpSpPr>
            <a:grpSpLocks/>
          </p:cNvGrpSpPr>
          <p:nvPr/>
        </p:nvGrpSpPr>
        <p:grpSpPr bwMode="auto">
          <a:xfrm>
            <a:off x="5638800" y="1676400"/>
            <a:ext cx="457200" cy="1828800"/>
            <a:chOff x="7010400" y="1143000"/>
            <a:chExt cx="457200" cy="1828800"/>
          </a:xfrm>
        </p:grpSpPr>
        <p:sp>
          <p:nvSpPr>
            <p:cNvPr id="8231" name="Rounded Rectangle 91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8232" name="Freeform 92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8217" name="TextBox 93"/>
          <p:cNvSpPr txBox="1">
            <a:spLocks noChangeArrowheads="1"/>
          </p:cNvSpPr>
          <p:nvPr/>
        </p:nvSpPr>
        <p:spPr bwMode="auto">
          <a:xfrm>
            <a:off x="5257801" y="2362200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>
                <a:latin typeface="Gill Sans Light"/>
                <a:cs typeface="Gill Sans Light"/>
              </a:rPr>
              <a:t>…</a:t>
            </a:r>
          </a:p>
        </p:txBody>
      </p:sp>
      <p:sp>
        <p:nvSpPr>
          <p:cNvPr id="8218" name="TextBox 94"/>
          <p:cNvSpPr txBox="1">
            <a:spLocks noChangeArrowheads="1"/>
          </p:cNvSpPr>
          <p:nvPr/>
        </p:nvSpPr>
        <p:spPr bwMode="auto">
          <a:xfrm>
            <a:off x="5029200" y="1154113"/>
            <a:ext cx="954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b="0">
                <a:latin typeface="Gill Sans Light"/>
                <a:cs typeface="Gill Sans Light"/>
              </a:rPr>
              <a:t>threads</a:t>
            </a:r>
          </a:p>
        </p:txBody>
      </p:sp>
      <p:cxnSp>
        <p:nvCxnSpPr>
          <p:cNvPr id="8219" name="Straight Arrow Connector 95"/>
          <p:cNvCxnSpPr>
            <a:cxnSpLocks noChangeShapeType="1"/>
            <a:stCxn id="8218" idx="2"/>
            <a:endCxn id="8233" idx="0"/>
          </p:cNvCxnSpPr>
          <p:nvPr/>
        </p:nvCxnSpPr>
        <p:spPr bwMode="auto">
          <a:xfrm flipH="1">
            <a:off x="5105401" y="1523446"/>
            <a:ext cx="350209" cy="15295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220" name="Straight Arrow Connector 96"/>
          <p:cNvCxnSpPr>
            <a:cxnSpLocks noChangeShapeType="1"/>
            <a:stCxn id="8218" idx="2"/>
            <a:endCxn id="8231" idx="0"/>
          </p:cNvCxnSpPr>
          <p:nvPr/>
        </p:nvCxnSpPr>
        <p:spPr bwMode="auto">
          <a:xfrm>
            <a:off x="5455610" y="1523446"/>
            <a:ext cx="411791" cy="15295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8221" name="TextBox 97"/>
          <p:cNvSpPr txBox="1">
            <a:spLocks noChangeArrowheads="1"/>
          </p:cNvSpPr>
          <p:nvPr/>
        </p:nvSpPr>
        <p:spPr bwMode="auto">
          <a:xfrm>
            <a:off x="4191001" y="2286001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800">
                <a:latin typeface="Gill Sans Light"/>
                <a:cs typeface="Gill Sans Light"/>
              </a:rPr>
              <a:t>…</a:t>
            </a:r>
          </a:p>
        </p:txBody>
      </p:sp>
      <p:cxnSp>
        <p:nvCxnSpPr>
          <p:cNvPr id="8222" name="Straight Arrow Connector 98"/>
          <p:cNvCxnSpPr>
            <a:cxnSpLocks noChangeShapeType="1"/>
            <a:endCxn id="47" idx="0"/>
          </p:cNvCxnSpPr>
          <p:nvPr/>
        </p:nvCxnSpPr>
        <p:spPr bwMode="auto">
          <a:xfrm flipH="1">
            <a:off x="4610100" y="3505200"/>
            <a:ext cx="49530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223" name="Straight Arrow Connector 99"/>
          <p:cNvCxnSpPr>
            <a:cxnSpLocks noChangeShapeType="1"/>
            <a:stCxn id="8237" idx="2"/>
          </p:cNvCxnSpPr>
          <p:nvPr/>
        </p:nvCxnSpPr>
        <p:spPr bwMode="auto">
          <a:xfrm>
            <a:off x="2095500" y="3505200"/>
            <a:ext cx="262890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224" name="Straight Arrow Connector 100"/>
          <p:cNvCxnSpPr>
            <a:cxnSpLocks noChangeShapeType="1"/>
            <a:stCxn id="8235" idx="2"/>
          </p:cNvCxnSpPr>
          <p:nvPr/>
        </p:nvCxnSpPr>
        <p:spPr bwMode="auto">
          <a:xfrm>
            <a:off x="2857500" y="3505200"/>
            <a:ext cx="186690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8225" name="Straight Arrow Connector 51"/>
          <p:cNvCxnSpPr>
            <a:cxnSpLocks noChangeShapeType="1"/>
            <a:stCxn id="8231" idx="2"/>
            <a:endCxn id="47" idx="0"/>
          </p:cNvCxnSpPr>
          <p:nvPr/>
        </p:nvCxnSpPr>
        <p:spPr bwMode="auto">
          <a:xfrm flipH="1">
            <a:off x="4610100" y="3505200"/>
            <a:ext cx="125730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8227" name="Rectangle 77"/>
          <p:cNvSpPr>
            <a:spLocks noChangeArrowheads="1"/>
          </p:cNvSpPr>
          <p:nvPr/>
        </p:nvSpPr>
        <p:spPr bwMode="auto">
          <a:xfrm>
            <a:off x="1866900" y="3048000"/>
            <a:ext cx="457200" cy="381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000" b="0" dirty="0">
                <a:latin typeface="Gill Sans" charset="0"/>
                <a:ea typeface="Gill Sans" charset="0"/>
                <a:cs typeface="Gill Sans" charset="0"/>
              </a:rPr>
              <a:t>CPU</a:t>
            </a:r>
          </a:p>
          <a:p>
            <a:pPr algn="ctr"/>
            <a:r>
              <a:rPr lang="en-US" sz="1000" b="0" dirty="0">
                <a:latin typeface="Gill Sans" charset="0"/>
                <a:ea typeface="Gill Sans" charset="0"/>
                <a:cs typeface="Gill Sans" charset="0"/>
              </a:rPr>
              <a:t>state</a:t>
            </a:r>
          </a:p>
        </p:txBody>
      </p:sp>
      <p:sp>
        <p:nvSpPr>
          <p:cNvPr id="8228" name="Rectangle 77"/>
          <p:cNvSpPr>
            <a:spLocks noChangeArrowheads="1"/>
          </p:cNvSpPr>
          <p:nvPr/>
        </p:nvSpPr>
        <p:spPr bwMode="auto">
          <a:xfrm>
            <a:off x="2628900" y="3048000"/>
            <a:ext cx="457200" cy="381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CPU</a:t>
            </a:r>
          </a:p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state</a:t>
            </a:r>
          </a:p>
        </p:txBody>
      </p:sp>
      <p:sp>
        <p:nvSpPr>
          <p:cNvPr id="8229" name="Rectangle 77"/>
          <p:cNvSpPr>
            <a:spLocks noChangeArrowheads="1"/>
          </p:cNvSpPr>
          <p:nvPr/>
        </p:nvSpPr>
        <p:spPr bwMode="auto">
          <a:xfrm>
            <a:off x="5638800" y="3048000"/>
            <a:ext cx="457200" cy="381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CPU</a:t>
            </a:r>
          </a:p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state</a:t>
            </a:r>
          </a:p>
        </p:txBody>
      </p:sp>
      <p:sp>
        <p:nvSpPr>
          <p:cNvPr id="8230" name="Rectangle 77"/>
          <p:cNvSpPr>
            <a:spLocks noChangeArrowheads="1"/>
          </p:cNvSpPr>
          <p:nvPr/>
        </p:nvSpPr>
        <p:spPr bwMode="auto">
          <a:xfrm>
            <a:off x="4876800" y="3048000"/>
            <a:ext cx="457200" cy="381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CPU</a:t>
            </a:r>
          </a:p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state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85AE9D0-05DA-2E43-9A9A-0BF220EB15E1}"/>
              </a:ext>
            </a:extLst>
          </p:cNvPr>
          <p:cNvSpPr/>
          <p:nvPr/>
        </p:nvSpPr>
        <p:spPr bwMode="auto">
          <a:xfrm>
            <a:off x="3615810" y="5629275"/>
            <a:ext cx="990600" cy="76200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Core</a:t>
            </a:r>
            <a:br>
              <a:rPr lang="en-US" b="0" dirty="0">
                <a:latin typeface="Gill Sans Light"/>
                <a:ea typeface="ＭＳ Ｐゴシック" charset="0"/>
                <a:cs typeface="Gill Sans Light"/>
              </a:rPr>
            </a:b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2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B2D8FF9-D88C-3445-8F67-4D3CDC367C33}"/>
              </a:ext>
            </a:extLst>
          </p:cNvPr>
          <p:cNvSpPr/>
          <p:nvPr/>
        </p:nvSpPr>
        <p:spPr bwMode="auto">
          <a:xfrm>
            <a:off x="4762500" y="5629275"/>
            <a:ext cx="990600" cy="76200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Core</a:t>
            </a:r>
            <a:br>
              <a:rPr lang="en-US" b="0" dirty="0">
                <a:latin typeface="Gill Sans Light"/>
                <a:ea typeface="ＭＳ Ｐゴシック" charset="0"/>
                <a:cs typeface="Gill Sans Light"/>
              </a:rPr>
            </a:b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3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62C669E-8057-5141-A1C8-557C8C16E114}"/>
              </a:ext>
            </a:extLst>
          </p:cNvPr>
          <p:cNvSpPr/>
          <p:nvPr/>
        </p:nvSpPr>
        <p:spPr bwMode="auto">
          <a:xfrm>
            <a:off x="5909190" y="5621278"/>
            <a:ext cx="990600" cy="76200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Core</a:t>
            </a:r>
            <a:br>
              <a:rPr lang="en-US" b="0" dirty="0">
                <a:latin typeface="Gill Sans Light"/>
                <a:ea typeface="ＭＳ Ｐゴシック" charset="0"/>
                <a:cs typeface="Gill Sans Light"/>
              </a:rPr>
            </a:b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4</a:t>
            </a:r>
          </a:p>
        </p:txBody>
      </p:sp>
      <p:cxnSp>
        <p:nvCxnSpPr>
          <p:cNvPr id="53" name="Straight Arrow Connector 50">
            <a:extLst>
              <a:ext uri="{FF2B5EF4-FFF2-40B4-BE49-F238E27FC236}">
                <a16:creationId xmlns:a16="http://schemas.microsoft.com/office/drawing/2014/main" id="{2F084A93-4232-E548-8D8C-B4BF4E7CFAAA}"/>
              </a:ext>
            </a:extLst>
          </p:cNvPr>
          <p:cNvCxnSpPr>
            <a:cxnSpLocks noChangeShapeType="1"/>
            <a:stCxn id="47" idx="4"/>
            <a:endCxn id="50" idx="0"/>
          </p:cNvCxnSpPr>
          <p:nvPr/>
        </p:nvCxnSpPr>
        <p:spPr bwMode="auto">
          <a:xfrm flipH="1">
            <a:off x="4111110" y="4724401"/>
            <a:ext cx="498990" cy="9048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Arrow Connector 50">
            <a:extLst>
              <a:ext uri="{FF2B5EF4-FFF2-40B4-BE49-F238E27FC236}">
                <a16:creationId xmlns:a16="http://schemas.microsoft.com/office/drawing/2014/main" id="{84DDE51C-3742-2547-B237-D8158404B844}"/>
              </a:ext>
            </a:extLst>
          </p:cNvPr>
          <p:cNvCxnSpPr>
            <a:cxnSpLocks noChangeShapeType="1"/>
            <a:stCxn id="47" idx="4"/>
            <a:endCxn id="51" idx="0"/>
          </p:cNvCxnSpPr>
          <p:nvPr/>
        </p:nvCxnSpPr>
        <p:spPr bwMode="auto">
          <a:xfrm>
            <a:off x="4610100" y="4724401"/>
            <a:ext cx="647700" cy="9048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59" name="Straight Arrow Connector 50">
            <a:extLst>
              <a:ext uri="{FF2B5EF4-FFF2-40B4-BE49-F238E27FC236}">
                <a16:creationId xmlns:a16="http://schemas.microsoft.com/office/drawing/2014/main" id="{C1FC75E1-CF80-594D-888D-5AD38E189075}"/>
              </a:ext>
            </a:extLst>
          </p:cNvPr>
          <p:cNvCxnSpPr>
            <a:cxnSpLocks noChangeShapeType="1"/>
            <a:stCxn id="47" idx="4"/>
            <a:endCxn id="52" idx="0"/>
          </p:cNvCxnSpPr>
          <p:nvPr/>
        </p:nvCxnSpPr>
        <p:spPr bwMode="auto">
          <a:xfrm>
            <a:off x="4610100" y="4724400"/>
            <a:ext cx="1794390" cy="89687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6D41CCA5-A071-6242-A622-410AE7D0FB33}"/>
              </a:ext>
            </a:extLst>
          </p:cNvPr>
          <p:cNvSpPr/>
          <p:nvPr/>
        </p:nvSpPr>
        <p:spPr>
          <a:xfrm>
            <a:off x="3695169" y="4890324"/>
            <a:ext cx="1950409" cy="234127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A11355D5-2870-FF47-8758-2C5879F0D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0" y="723900"/>
            <a:ext cx="4419600" cy="541020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Switch overhead: 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Same process:  </a:t>
            </a:r>
            <a:r>
              <a:rPr lang="en-US" b="1" dirty="0">
                <a:ea typeface="ＭＳ Ｐゴシック" charset="-128"/>
              </a:rPr>
              <a:t>low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Different proc.: </a:t>
            </a:r>
            <a:r>
              <a:rPr lang="en-US" b="1" dirty="0">
                <a:ea typeface="ＭＳ Ｐゴシック" charset="-128"/>
              </a:rPr>
              <a:t>high</a:t>
            </a:r>
            <a:endParaRPr lang="en-US" dirty="0">
              <a:ea typeface="ＭＳ Ｐゴシック" charset="-128"/>
            </a:endParaRPr>
          </a:p>
          <a:p>
            <a:pPr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Protection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Same proc: </a:t>
            </a:r>
            <a:r>
              <a:rPr lang="en-US" b="1" dirty="0">
                <a:ea typeface="ＭＳ Ｐゴシック" charset="-128"/>
              </a:rPr>
              <a:t>low</a:t>
            </a:r>
            <a:endParaRPr lang="en-US" i="1" dirty="0">
              <a:solidFill>
                <a:srgbClr val="00B050"/>
              </a:solidFill>
              <a:latin typeface="Gill Sans" charset="0"/>
              <a:ea typeface="Gill Sans" charset="0"/>
              <a:cs typeface="Gill Sans" charset="0"/>
            </a:endParaRP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Different proc: </a:t>
            </a:r>
            <a:r>
              <a:rPr lang="en-US" b="1" dirty="0">
                <a:ea typeface="ＭＳ Ｐゴシック" charset="-128"/>
              </a:rPr>
              <a:t>high</a:t>
            </a:r>
            <a:endParaRPr lang="en-US" dirty="0">
              <a:solidFill>
                <a:srgbClr val="FF0000"/>
              </a:solidFill>
              <a:latin typeface="Gill Sans" charset="0"/>
              <a:ea typeface="Gill Sans" charset="0"/>
              <a:cs typeface="Gill Sans" charset="0"/>
            </a:endParaRPr>
          </a:p>
          <a:p>
            <a:pPr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Sharing overhead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Same proc: </a:t>
            </a:r>
            <a:r>
              <a:rPr lang="en-US" b="1" dirty="0">
                <a:ea typeface="ＭＳ Ｐゴシック" charset="-128"/>
              </a:rPr>
              <a:t>low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>
                <a:ea typeface="ＭＳ Ｐゴシック" charset="-128"/>
              </a:rPr>
              <a:t>Different </a:t>
            </a:r>
            <a:r>
              <a:rPr lang="en-US" dirty="0" err="1" smtClean="0">
                <a:ea typeface="ＭＳ Ｐゴシック" charset="-128"/>
              </a:rPr>
              <a:t>proc</a:t>
            </a:r>
            <a:r>
              <a:rPr lang="en-US" dirty="0" smtClean="0">
                <a:ea typeface="ＭＳ Ｐゴシック" charset="-128"/>
              </a:rPr>
              <a:t>, </a:t>
            </a:r>
            <a:br>
              <a:rPr lang="en-US" dirty="0" smtClean="0">
                <a:ea typeface="ＭＳ Ｐゴシック" charset="-128"/>
              </a:rPr>
            </a:br>
            <a:r>
              <a:rPr lang="en-US" dirty="0" smtClean="0">
                <a:ea typeface="ＭＳ Ｐゴシック" charset="-128"/>
              </a:rPr>
              <a:t>simultaneous core: </a:t>
            </a:r>
            <a:r>
              <a:rPr lang="en-US" b="1" dirty="0" smtClean="0">
                <a:ea typeface="ＭＳ Ｐゴシック" charset="-128"/>
              </a:rPr>
              <a:t>medium</a:t>
            </a:r>
          </a:p>
          <a:p>
            <a:pPr lvl="1">
              <a:lnSpc>
                <a:spcPct val="100000"/>
              </a:lnSpc>
              <a:defRPr/>
            </a:pPr>
            <a:r>
              <a:rPr lang="en-US" dirty="0" smtClean="0">
                <a:ea typeface="ＭＳ Ｐゴシック" charset="-128"/>
              </a:rPr>
              <a:t>Different </a:t>
            </a:r>
            <a:r>
              <a:rPr lang="en-US" dirty="0" err="1" smtClean="0">
                <a:ea typeface="ＭＳ Ｐゴシック" charset="-128"/>
              </a:rPr>
              <a:t>proc</a:t>
            </a:r>
            <a:r>
              <a:rPr lang="en-US" dirty="0" smtClean="0">
                <a:ea typeface="ＭＳ Ｐゴシック" charset="-128"/>
              </a:rPr>
              <a:t>,</a:t>
            </a:r>
            <a:br>
              <a:rPr lang="en-US" dirty="0" smtClean="0">
                <a:ea typeface="ＭＳ Ｐゴシック" charset="-128"/>
              </a:rPr>
            </a:br>
            <a:r>
              <a:rPr lang="en-US" dirty="0" smtClean="0">
                <a:ea typeface="ＭＳ Ｐゴシック" charset="-128"/>
              </a:rPr>
              <a:t>offloaded core: high</a:t>
            </a:r>
            <a:endParaRPr lang="en-US" b="1" dirty="0" smtClean="0">
              <a:ea typeface="ＭＳ Ｐゴシック" charset="-128"/>
            </a:endParaRPr>
          </a:p>
          <a:p>
            <a:pPr>
              <a:lnSpc>
                <a:spcPct val="100000"/>
              </a:lnSpc>
              <a:defRPr/>
            </a:pPr>
            <a:r>
              <a:rPr lang="en-US" dirty="0" smtClean="0">
                <a:ea typeface="ＭＳ Ｐゴシック" charset="-128"/>
              </a:rPr>
              <a:t>Parallelism: </a:t>
            </a:r>
            <a:r>
              <a:rPr lang="en-US" b="1" dirty="0" smtClean="0">
                <a:ea typeface="ＭＳ Ｐゴシック" charset="-128"/>
              </a:rPr>
              <a:t>yes</a:t>
            </a:r>
            <a:endParaRPr 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94554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55355-6664-4BAD-9824-D19412343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838200"/>
            <a:ext cx="10515600" cy="5791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// Socket setup code elided…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listen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, MAX_QUEUE);</a:t>
            </a:r>
          </a:p>
          <a:p>
            <a:pPr marL="0" indent="0">
              <a:buNone/>
            </a:pPr>
            <a:r>
              <a:rPr lang="en-US" b="1" dirty="0" smtClean="0">
                <a:latin typeface="Consolas" panose="020B0609020204030204" pitchFamily="49" charset="0"/>
              </a:rPr>
              <a:t>while </a:t>
            </a:r>
            <a:r>
              <a:rPr lang="en-US" b="1" dirty="0">
                <a:latin typeface="Consolas" panose="020B0609020204030204" pitchFamily="49" charset="0"/>
              </a:rPr>
              <a:t>(1) {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// Accept a new client connection, obtaining a new socket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int 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accept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, NULL, NULL);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</a:rPr>
              <a:t>pid_t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</a:rPr>
              <a:t>pid</a:t>
            </a:r>
            <a:r>
              <a:rPr lang="en-US" b="1" dirty="0">
                <a:latin typeface="Consolas" panose="020B0609020204030204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fork</a:t>
            </a:r>
            <a:r>
              <a:rPr lang="en-US" b="1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if (</a:t>
            </a:r>
            <a:r>
              <a:rPr lang="en-US" b="1" dirty="0" err="1">
                <a:latin typeface="Consolas" panose="020B0609020204030204" pitchFamily="49" charset="0"/>
              </a:rPr>
              <a:t>pid</a:t>
            </a:r>
            <a:r>
              <a:rPr lang="en-US" b="1" dirty="0">
                <a:latin typeface="Consolas" panose="020B0609020204030204" pitchFamily="49" charset="0"/>
              </a:rPr>
              <a:t> == 0) {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close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 err="1">
                <a:latin typeface="Consolas" panose="020B0609020204030204" pitchFamily="49" charset="0"/>
              </a:rPr>
              <a:t>serve_client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close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exit(0);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} else {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close(</a:t>
            </a:r>
            <a:r>
              <a:rPr lang="en-US" b="1" dirty="0" err="1">
                <a:latin typeface="Consolas" panose="020B0609020204030204" pitchFamily="49" charset="0"/>
              </a:rPr>
              <a:t>conn_socket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 smtClean="0">
                <a:latin typeface="Consolas" panose="020B0609020204030204" pitchFamily="49" charset="0"/>
              </a:rPr>
              <a:t>//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wait</a:t>
            </a:r>
            <a:r>
              <a:rPr lang="en-US" b="1" dirty="0" smtClean="0">
                <a:latin typeface="Consolas" panose="020B0609020204030204" pitchFamily="49" charset="0"/>
              </a:rPr>
              <a:t>(NULL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close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server_socket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Server </a:t>
            </a:r>
            <a:r>
              <a:rPr lang="en-US" dirty="0"/>
              <a:t>Protocol (</a:t>
            </a:r>
            <a:r>
              <a:rPr lang="en-US" dirty="0" smtClean="0"/>
              <a:t>v3)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85800" y="1143000"/>
            <a:ext cx="96774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85800" y="2209800"/>
            <a:ext cx="96774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85800" y="2514600"/>
            <a:ext cx="96774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5800" y="3186896"/>
            <a:ext cx="9677400" cy="1308904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5800" y="4876800"/>
            <a:ext cx="9677400" cy="685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85800" y="6172200"/>
            <a:ext cx="9677400" cy="3048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28600" y="762000"/>
            <a:ext cx="11049000" cy="5867400"/>
            <a:chOff x="228600" y="762000"/>
            <a:chExt cx="11049000" cy="5867400"/>
          </a:xfrm>
        </p:grpSpPr>
        <p:sp>
          <p:nvSpPr>
            <p:cNvPr id="2" name="Rectangle 1"/>
            <p:cNvSpPr/>
            <p:nvPr/>
          </p:nvSpPr>
          <p:spPr bwMode="auto">
            <a:xfrm>
              <a:off x="228600" y="762000"/>
              <a:ext cx="11049000" cy="57912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15" name="Content Placeholder 2">
              <a:extLst>
                <a:ext uri="{FF2B5EF4-FFF2-40B4-BE49-F238E27FC236}">
                  <a16:creationId xmlns:a16="http://schemas.microsoft.com/office/drawing/2014/main" id="{39555355-6664-4BAD-9824-D1941234342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62000" y="838200"/>
              <a:ext cx="10515600" cy="5791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FAA26D3D-D897-4be2-8F04-BA451C77F1D7}">
                <ma14:placeholderFlag xmlns:ma14="http://schemas.microsoft.com/office/mac/drawingml/2011/main" xmlns="" val="1"/>
              </a:ex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pattFill prst="narHorz">
                    <a:fgClr>
                      <a:schemeClr val="tx1"/>
                    </a:fgClr>
                    <a:bgClr>
                      <a:schemeClr val="bg1"/>
                    </a:bgClr>
                  </a:patt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0478" tIns="44445" rIns="90478" bIns="44445" numCol="1" anchor="t" anchorCtr="0" compatLnSpc="1">
              <a:prstTxWarp prst="textNoShape">
                <a:avLst/>
              </a:prstTxWarp>
              <a:normAutofit fontScale="92500" lnSpcReduction="20000"/>
            </a:bodyPr>
            <a:lstStyle>
              <a:lvl1pPr marL="285750" indent="-285750" algn="l" rtl="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•"/>
                <a:defRPr sz="2400" b="0" i="0">
                  <a:solidFill>
                    <a:schemeClr val="tx1"/>
                  </a:solidFill>
                  <a:latin typeface="Gill Sans Light" charset="0"/>
                  <a:ea typeface="Gill Sans Light" charset="0"/>
                  <a:cs typeface="Gill Sans Light" charset="0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2200" b="0" i="0">
                  <a:solidFill>
                    <a:schemeClr val="tx1"/>
                  </a:solidFill>
                  <a:latin typeface="Gill Sans Light" charset="0"/>
                  <a:ea typeface="Gill Sans Light" charset="0"/>
                  <a:cs typeface="Gill Sans Light" charset="0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»"/>
                <a:defRPr sz="2000" b="0" i="0">
                  <a:solidFill>
                    <a:schemeClr val="tx1"/>
                  </a:solidFill>
                  <a:latin typeface="Gill Sans Light" charset="0"/>
                  <a:ea typeface="Gill Sans Light" charset="0"/>
                  <a:cs typeface="Gill Sans Light" charset="0"/>
                </a:defRPr>
              </a:lvl3pPr>
              <a:lvl4pPr marL="1543050" indent="-171450" algn="l" rtl="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•"/>
                <a:defRPr sz="2000" b="0" i="0">
                  <a:solidFill>
                    <a:schemeClr val="tx1"/>
                  </a:solidFill>
                  <a:latin typeface="Gill Sans Light" charset="0"/>
                  <a:ea typeface="Gill Sans Light" charset="0"/>
                  <a:cs typeface="Gill Sans Light" charset="0"/>
                </a:defRPr>
              </a:lvl4pPr>
              <a:lvl5pPr marL="2000250" indent="-171450" algn="l" rtl="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2000" b="0" i="0">
                  <a:solidFill>
                    <a:schemeClr val="tx1"/>
                  </a:solidFill>
                  <a:latin typeface="Gill Sans Light" charset="0"/>
                  <a:ea typeface="Gill Sans Light" charset="0"/>
                  <a:cs typeface="Gill Sans Light" charset="0"/>
                </a:defRPr>
              </a:lvl5pPr>
              <a:lvl6pPr marL="2457450" indent="-171450" algn="l" rtl="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2000" b="1">
                  <a:solidFill>
                    <a:schemeClr val="tx1"/>
                  </a:solidFill>
                  <a:latin typeface="+mn-lt"/>
                </a:defRPr>
              </a:lvl6pPr>
              <a:lvl7pPr marL="2914650" indent="-171450" algn="l" rtl="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2000" b="1">
                  <a:solidFill>
                    <a:schemeClr val="tx1"/>
                  </a:solidFill>
                  <a:latin typeface="+mn-lt"/>
                </a:defRPr>
              </a:lvl7pPr>
              <a:lvl8pPr marL="3371850" indent="-171450" algn="l" rtl="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2000" b="1">
                  <a:solidFill>
                    <a:schemeClr val="tx1"/>
                  </a:solidFill>
                  <a:latin typeface="+mn-lt"/>
                </a:defRPr>
              </a:lvl8pPr>
              <a:lvl9pPr marL="3829050" indent="-171450" algn="l" rtl="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2000" b="1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// Socket setup code elided…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listen</a:t>
              </a:r>
              <a:r>
                <a:rPr lang="en-US" b="1" kern="0" dirty="0" smtClean="0">
                  <a:latin typeface="Consolas" panose="020B0609020204030204" pitchFamily="49" charset="0"/>
                </a:rPr>
                <a:t>(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server_socket</a:t>
              </a:r>
              <a:r>
                <a:rPr lang="en-US" b="1" kern="0" dirty="0" smtClean="0">
                  <a:latin typeface="Consolas" panose="020B0609020204030204" pitchFamily="49" charset="0"/>
                </a:rPr>
                <a:t>, MAX_QUEUE);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while (1) {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  // Accept a new client connection, obtaining a new socket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  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int</a:t>
              </a:r>
              <a:r>
                <a:rPr lang="en-US" b="1" kern="0" dirty="0" smtClean="0">
                  <a:latin typeface="Consolas" panose="020B0609020204030204" pitchFamily="49" charset="0"/>
                </a:rPr>
                <a:t> 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conn_socket</a:t>
              </a:r>
              <a:r>
                <a:rPr lang="en-US" b="1" kern="0" dirty="0" smtClean="0">
                  <a:latin typeface="Consolas" panose="020B0609020204030204" pitchFamily="49" charset="0"/>
                </a:rPr>
                <a:t> = </a:t>
              </a:r>
              <a:r>
                <a:rPr lang="en-US" b="1" kern="0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accept</a:t>
              </a:r>
              <a:r>
                <a:rPr lang="en-US" b="1" kern="0" dirty="0" smtClean="0">
                  <a:latin typeface="Consolas" panose="020B0609020204030204" pitchFamily="49" charset="0"/>
                </a:rPr>
                <a:t>(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server_socket</a:t>
              </a:r>
              <a:r>
                <a:rPr lang="en-US" b="1" kern="0" dirty="0" smtClean="0">
                  <a:latin typeface="Consolas" panose="020B0609020204030204" pitchFamily="49" charset="0"/>
                </a:rPr>
                <a:t>, NULL, NULL);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  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pid_t</a:t>
              </a:r>
              <a:r>
                <a:rPr lang="en-US" b="1" kern="0" dirty="0" smtClean="0">
                  <a:latin typeface="Consolas" panose="020B0609020204030204" pitchFamily="49" charset="0"/>
                </a:rPr>
                <a:t> 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pid</a:t>
              </a:r>
              <a:r>
                <a:rPr lang="en-US" b="1" kern="0" dirty="0" smtClean="0">
                  <a:latin typeface="Consolas" panose="020B0609020204030204" pitchFamily="49" charset="0"/>
                </a:rPr>
                <a:t> = </a:t>
              </a:r>
              <a:r>
                <a:rPr lang="en-US" b="1" kern="0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fork</a:t>
              </a:r>
              <a:r>
                <a:rPr lang="en-US" b="1" kern="0" dirty="0" smtClean="0">
                  <a:latin typeface="Consolas" panose="020B0609020204030204" pitchFamily="49" charset="0"/>
                </a:rPr>
                <a:t>();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  if (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pid</a:t>
              </a:r>
              <a:r>
                <a:rPr lang="en-US" b="1" kern="0" dirty="0" smtClean="0">
                  <a:latin typeface="Consolas" panose="020B0609020204030204" pitchFamily="49" charset="0"/>
                </a:rPr>
                <a:t> == 0) {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    </a:t>
              </a:r>
              <a:r>
                <a:rPr lang="en-US" b="1" kern="0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close</a:t>
              </a:r>
              <a:r>
                <a:rPr lang="en-US" b="1" kern="0" dirty="0" smtClean="0">
                  <a:latin typeface="Consolas" panose="020B0609020204030204" pitchFamily="49" charset="0"/>
                </a:rPr>
                <a:t>(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server_socket</a:t>
              </a:r>
              <a:r>
                <a:rPr lang="en-US" b="1" kern="0" dirty="0" smtClean="0">
                  <a:latin typeface="Consolas" panose="020B0609020204030204" pitchFamily="49" charset="0"/>
                </a:rPr>
                <a:t>);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    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serve_client</a:t>
              </a:r>
              <a:r>
                <a:rPr lang="en-US" b="1" kern="0" dirty="0" smtClean="0">
                  <a:latin typeface="Consolas" panose="020B0609020204030204" pitchFamily="49" charset="0"/>
                </a:rPr>
                <a:t>(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conn_socket</a:t>
              </a:r>
              <a:r>
                <a:rPr lang="en-US" b="1" kern="0" dirty="0" smtClean="0">
                  <a:latin typeface="Consolas" panose="020B0609020204030204" pitchFamily="49" charset="0"/>
                </a:rPr>
                <a:t>);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    </a:t>
              </a:r>
              <a:r>
                <a:rPr lang="en-US" b="1" kern="0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close</a:t>
              </a:r>
              <a:r>
                <a:rPr lang="en-US" b="1" kern="0" dirty="0" smtClean="0">
                  <a:latin typeface="Consolas" panose="020B0609020204030204" pitchFamily="49" charset="0"/>
                </a:rPr>
                <a:t>(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conn_socket</a:t>
              </a:r>
              <a:r>
                <a:rPr lang="en-US" b="1" kern="0" dirty="0" smtClean="0">
                  <a:latin typeface="Consolas" panose="020B0609020204030204" pitchFamily="49" charset="0"/>
                </a:rPr>
                <a:t>);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    exit(0);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  } else {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    close(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conn_socket</a:t>
              </a:r>
              <a:r>
                <a:rPr lang="en-US" b="1" kern="0" dirty="0" smtClean="0">
                  <a:latin typeface="Consolas" panose="020B0609020204030204" pitchFamily="49" charset="0"/>
                </a:rPr>
                <a:t>);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    // </a:t>
              </a:r>
              <a:r>
                <a:rPr lang="en-US" b="1" kern="0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wait</a:t>
              </a:r>
              <a:r>
                <a:rPr lang="en-US" b="1" kern="0" dirty="0" smtClean="0">
                  <a:latin typeface="Consolas" panose="020B0609020204030204" pitchFamily="49" charset="0"/>
                </a:rPr>
                <a:t>(NULL);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  }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latin typeface="Consolas" panose="020B0609020204030204" pitchFamily="49" charset="0"/>
                </a:rPr>
                <a:t>}</a:t>
              </a:r>
            </a:p>
            <a:p>
              <a:pPr marL="0" indent="0">
                <a:buFontTx/>
                <a:buNone/>
              </a:pPr>
              <a:r>
                <a:rPr lang="en-US" b="1" kern="0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close</a:t>
              </a:r>
              <a:r>
                <a:rPr lang="en-US" b="1" kern="0" dirty="0" smtClean="0">
                  <a:latin typeface="Consolas" panose="020B0609020204030204" pitchFamily="49" charset="0"/>
                </a:rPr>
                <a:t>(</a:t>
              </a:r>
              <a:r>
                <a:rPr lang="en-US" b="1" kern="0" dirty="0" err="1" smtClean="0">
                  <a:latin typeface="Consolas" panose="020B0609020204030204" pitchFamily="49" charset="0"/>
                </a:rPr>
                <a:t>server_socket</a:t>
              </a:r>
              <a:r>
                <a:rPr lang="en-US" b="1" kern="0" dirty="0" smtClean="0">
                  <a:latin typeface="Consolas" panose="020B0609020204030204" pitchFamily="49" charset="0"/>
                </a:rPr>
                <a:t>);</a:t>
              </a:r>
              <a:endParaRPr lang="en-US" b="1" kern="0" dirty="0">
                <a:latin typeface="Consolas" panose="020B060902020403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48005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11" grpId="0" animBg="1"/>
      <p:bldP spid="11" grpId="1" animBg="1"/>
      <p:bldP spid="1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533400"/>
          </a:xfrm>
        </p:spPr>
        <p:txBody>
          <a:bodyPr/>
          <a:lstStyle/>
          <a:p>
            <a:r>
              <a:rPr lang="en-US" altLang="en-US" dirty="0" smtClean="0">
                <a:latin typeface="Gill Sans Light"/>
              </a:rPr>
              <a:t>Recall: Simultaneous </a:t>
            </a:r>
            <a:r>
              <a:rPr lang="en-US" altLang="en-US" dirty="0" err="1" smtClean="0">
                <a:latin typeface="Gill Sans Light"/>
              </a:rPr>
              <a:t>MultiThreading</a:t>
            </a:r>
            <a:r>
              <a:rPr lang="en-US" altLang="en-US" dirty="0" smtClean="0">
                <a:latin typeface="Gill Sans Light"/>
              </a:rPr>
              <a:t>/</a:t>
            </a:r>
            <a:r>
              <a:rPr lang="en-US" altLang="en-US" dirty="0" err="1" smtClean="0">
                <a:latin typeface="Gill Sans Light"/>
              </a:rPr>
              <a:t>Hyperthreading</a:t>
            </a:r>
            <a:endParaRPr lang="en-US" altLang="en-US" dirty="0" smtClean="0">
              <a:latin typeface="Gill Sans Light"/>
            </a:endParaRP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83236"/>
            <a:ext cx="10134600" cy="6096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dirty="0" smtClean="0">
                <a:latin typeface="Gill Sans Light"/>
              </a:rPr>
              <a:t>Hardware scheduling technique </a:t>
            </a:r>
          </a:p>
          <a:p>
            <a:pPr lvl="1">
              <a:lnSpc>
                <a:spcPct val="100000"/>
              </a:lnSpc>
            </a:pPr>
            <a:r>
              <a:rPr lang="en-US" altLang="en-US" dirty="0" smtClean="0">
                <a:latin typeface="Gill Sans Light"/>
              </a:rPr>
              <a:t>Superscalar processors can execute multiple </a:t>
            </a:r>
            <a:r>
              <a:rPr lang="en-US" altLang="en-US" dirty="0">
                <a:latin typeface="Gill Sans Light"/>
              </a:rPr>
              <a:t/>
            </a:r>
            <a:br>
              <a:rPr lang="en-US" altLang="en-US" dirty="0">
                <a:latin typeface="Gill Sans Light"/>
              </a:rPr>
            </a:br>
            <a:r>
              <a:rPr lang="en-US" altLang="en-US" dirty="0" smtClean="0">
                <a:latin typeface="Gill Sans Light"/>
              </a:rPr>
              <a:t>instructions that are independent.</a:t>
            </a:r>
          </a:p>
          <a:p>
            <a:pPr lvl="1">
              <a:lnSpc>
                <a:spcPct val="100000"/>
              </a:lnSpc>
            </a:pPr>
            <a:r>
              <a:rPr lang="en-US" altLang="en-US" dirty="0" err="1" smtClean="0">
                <a:latin typeface="Gill Sans Light"/>
              </a:rPr>
              <a:t>Hyperthreading</a:t>
            </a:r>
            <a:r>
              <a:rPr lang="en-US" altLang="en-US" dirty="0" smtClean="0">
                <a:latin typeface="Gill Sans Light"/>
              </a:rPr>
              <a:t> duplicates register state to make a</a:t>
            </a:r>
            <a:br>
              <a:rPr lang="en-US" altLang="en-US" dirty="0" smtClean="0">
                <a:latin typeface="Gill Sans Light"/>
              </a:rPr>
            </a:br>
            <a:r>
              <a:rPr lang="en-US" altLang="en-US" dirty="0" smtClean="0">
                <a:latin typeface="Gill Sans Light"/>
              </a:rPr>
              <a:t>second “thread,” allowing more instructions to run.</a:t>
            </a:r>
          </a:p>
          <a:p>
            <a:pPr>
              <a:lnSpc>
                <a:spcPct val="100000"/>
              </a:lnSpc>
            </a:pPr>
            <a:r>
              <a:rPr lang="en-US" altLang="en-US" dirty="0" smtClean="0">
                <a:latin typeface="Gill Sans Light"/>
              </a:rPr>
              <a:t>Can schedule each thread as if were separate CPU</a:t>
            </a:r>
          </a:p>
          <a:p>
            <a:pPr lvl="1">
              <a:lnSpc>
                <a:spcPct val="100000"/>
              </a:lnSpc>
            </a:pPr>
            <a:r>
              <a:rPr lang="en-US" altLang="en-US" dirty="0" smtClean="0">
                <a:latin typeface="Gill Sans Light"/>
              </a:rPr>
              <a:t>But, sub-linear speedup!</a:t>
            </a:r>
          </a:p>
          <a:p>
            <a:pPr lvl="1">
              <a:lnSpc>
                <a:spcPct val="100000"/>
              </a:lnSpc>
            </a:pPr>
            <a:endParaRPr lang="en-US" altLang="en-US" dirty="0">
              <a:latin typeface="Gill Sans Light"/>
            </a:endParaRPr>
          </a:p>
          <a:p>
            <a:pPr lvl="1">
              <a:lnSpc>
                <a:spcPct val="100000"/>
              </a:lnSpc>
            </a:pPr>
            <a:endParaRPr lang="en-US" altLang="en-US" dirty="0" smtClean="0">
              <a:latin typeface="Gill Sans Light"/>
            </a:endParaRPr>
          </a:p>
          <a:p>
            <a:pPr>
              <a:lnSpc>
                <a:spcPct val="100000"/>
              </a:lnSpc>
            </a:pPr>
            <a:r>
              <a:rPr lang="en-US" altLang="en-US" dirty="0" smtClean="0">
                <a:latin typeface="Gill Sans Light"/>
              </a:rPr>
              <a:t>Original technique called “Simultaneous Multithreading”</a:t>
            </a:r>
            <a:endParaRPr lang="en-US" altLang="ja-JP" dirty="0" smtClean="0">
              <a:latin typeface="Gill Sans Light"/>
            </a:endParaRPr>
          </a:p>
          <a:p>
            <a:pPr lvl="1">
              <a:lnSpc>
                <a:spcPct val="100000"/>
              </a:lnSpc>
            </a:pPr>
            <a:r>
              <a:rPr lang="en-US" altLang="en-US" dirty="0" smtClean="0">
                <a:latin typeface="Gill Sans Light"/>
                <a:hlinkClick r:id="rId3"/>
              </a:rPr>
              <a:t>http://www.cs.washington.edu/research/smt/index.html</a:t>
            </a:r>
            <a:r>
              <a:rPr lang="en-US" altLang="en-US" dirty="0" smtClean="0">
                <a:latin typeface="Gill Sans Light"/>
              </a:rPr>
              <a:t> </a:t>
            </a:r>
          </a:p>
          <a:p>
            <a:pPr lvl="1">
              <a:lnSpc>
                <a:spcPct val="100000"/>
              </a:lnSpc>
            </a:pPr>
            <a:r>
              <a:rPr lang="en-US" altLang="en-US" dirty="0" smtClean="0">
                <a:latin typeface="Gill Sans Light"/>
              </a:rPr>
              <a:t>SPARC, Pentium 4/Xeon (“</a:t>
            </a:r>
            <a:r>
              <a:rPr lang="en-US" altLang="ja-JP" dirty="0" err="1" smtClean="0">
                <a:latin typeface="Gill Sans Light"/>
              </a:rPr>
              <a:t>Hyperthreading</a:t>
            </a:r>
            <a:r>
              <a:rPr lang="en-US" altLang="en-US" dirty="0" smtClean="0">
                <a:latin typeface="Gill Sans Light"/>
              </a:rPr>
              <a:t>”</a:t>
            </a:r>
            <a:r>
              <a:rPr lang="en-US" altLang="ja-JP" dirty="0" smtClean="0">
                <a:latin typeface="Gill Sans Light"/>
              </a:rPr>
              <a:t>), Power 5</a:t>
            </a:r>
          </a:p>
          <a:p>
            <a:pPr>
              <a:lnSpc>
                <a:spcPct val="100000"/>
              </a:lnSpc>
            </a:pPr>
            <a:endParaRPr lang="en-US" altLang="en-US" dirty="0" smtClean="0">
              <a:latin typeface="Gill Sans Ligh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086600" y="762000"/>
            <a:ext cx="5867400" cy="4673263"/>
            <a:chOff x="4038600" y="685800"/>
            <a:chExt cx="5867400" cy="4673263"/>
          </a:xfrm>
        </p:grpSpPr>
        <p:pic>
          <p:nvPicPr>
            <p:cNvPr id="346117" name="Picture 5" descr="hyperthreadi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8387" y="685800"/>
              <a:ext cx="3960813" cy="3635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57" name="TextBox 1"/>
            <p:cNvSpPr txBox="1">
              <a:spLocks noChangeArrowheads="1"/>
            </p:cNvSpPr>
            <p:nvPr/>
          </p:nvSpPr>
          <p:spPr bwMode="auto">
            <a:xfrm>
              <a:off x="4038600" y="4343400"/>
              <a:ext cx="5867400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 b="0" dirty="0">
                  <a:latin typeface="Gill Sans Light"/>
                </a:rPr>
                <a:t>Colored blocks show </a:t>
              </a:r>
            </a:p>
            <a:p>
              <a:pPr algn="ctr"/>
              <a:r>
                <a:rPr lang="en-US" altLang="en-US" sz="2000" b="0" dirty="0">
                  <a:latin typeface="Gill Sans Light"/>
                </a:rPr>
                <a:t>instructions executed</a:t>
              </a:r>
            </a:p>
            <a:p>
              <a:endParaRPr lang="en-US" altLang="en-US" sz="2000" b="0" dirty="0">
                <a:latin typeface="Gill Sans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48736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15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 bwMode="auto">
          <a:xfrm>
            <a:off x="2527300" y="5105400"/>
            <a:ext cx="4114800" cy="1447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 Light"/>
              <a:ea typeface="ＭＳ Ｐゴシック" charset="0"/>
              <a:cs typeface="Gill Sans Light"/>
            </a:endParaRPr>
          </a:p>
        </p:txBody>
      </p:sp>
      <p:sp>
        <p:nvSpPr>
          <p:cNvPr id="10243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8610600" cy="533400"/>
          </a:xfrm>
        </p:spPr>
        <p:txBody>
          <a:bodyPr>
            <a:normAutofit/>
          </a:bodyPr>
          <a:lstStyle/>
          <a:p>
            <a:r>
              <a:rPr lang="en-US" dirty="0" smtClean="0">
                <a:ea typeface="MS PGothic" charset="0"/>
              </a:rPr>
              <a:t>Processes vs. Threads: Hyper-Threading</a:t>
            </a:r>
            <a:endParaRPr lang="en-US" dirty="0">
              <a:ea typeface="MS PGothic" charset="0"/>
            </a:endParaRPr>
          </a:p>
        </p:txBody>
      </p:sp>
      <p:sp>
        <p:nvSpPr>
          <p:cNvPr id="10244" name="TextBox 41"/>
          <p:cNvSpPr txBox="1">
            <a:spLocks noChangeArrowheads="1"/>
          </p:cNvSpPr>
          <p:nvPr/>
        </p:nvSpPr>
        <p:spPr bwMode="auto">
          <a:xfrm>
            <a:off x="2027237" y="609601"/>
            <a:ext cx="1553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400" b="0" dirty="0">
                <a:latin typeface="Gill Sans Light"/>
                <a:cs typeface="Gill Sans Light"/>
              </a:rPr>
              <a:t>Process 1</a:t>
            </a:r>
          </a:p>
        </p:txBody>
      </p:sp>
      <p:sp>
        <p:nvSpPr>
          <p:cNvPr id="10245" name="Rectangle 44"/>
          <p:cNvSpPr>
            <a:spLocks noChangeArrowheads="1"/>
          </p:cNvSpPr>
          <p:nvPr/>
        </p:nvSpPr>
        <p:spPr bwMode="auto">
          <a:xfrm>
            <a:off x="3517900" y="4038600"/>
            <a:ext cx="2209800" cy="609600"/>
          </a:xfrm>
          <a:prstGeom prst="rect">
            <a:avLst/>
          </a:prstGeom>
          <a:solidFill>
            <a:srgbClr val="FF817E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Gill Sans Light"/>
              <a:cs typeface="Gill Sans Light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3975100" y="4038600"/>
            <a:ext cx="1295400" cy="6096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CPU </a:t>
            </a:r>
            <a:r>
              <a:rPr lang="en-US" b="0" dirty="0" err="1">
                <a:latin typeface="Gill Sans Light"/>
                <a:ea typeface="ＭＳ Ｐゴシック" charset="0"/>
                <a:cs typeface="Gill Sans Light"/>
              </a:rPr>
              <a:t>sched</a:t>
            </a:r>
            <a:r>
              <a:rPr lang="en-US" b="0" dirty="0">
                <a:latin typeface="Gill Sans Light"/>
                <a:ea typeface="ＭＳ Ｐゴシック" charset="0"/>
                <a:cs typeface="Gill Sans Light"/>
              </a:rPr>
              <a:t>.</a:t>
            </a:r>
          </a:p>
        </p:txBody>
      </p:sp>
      <p:sp>
        <p:nvSpPr>
          <p:cNvPr id="10247" name="TextBox 47"/>
          <p:cNvSpPr txBox="1">
            <a:spLocks noChangeArrowheads="1"/>
          </p:cNvSpPr>
          <p:nvPr/>
        </p:nvSpPr>
        <p:spPr bwMode="auto">
          <a:xfrm>
            <a:off x="5727700" y="4114801"/>
            <a:ext cx="6286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400" b="0" dirty="0">
                <a:latin typeface="Gill Sans Light"/>
                <a:cs typeface="Gill Sans Light"/>
              </a:rPr>
              <a:t>OS</a:t>
            </a:r>
          </a:p>
        </p:txBody>
      </p:sp>
      <p:sp>
        <p:nvSpPr>
          <p:cNvPr id="10248" name="Rounded Rectangle 76"/>
          <p:cNvSpPr>
            <a:spLocks noChangeArrowheads="1"/>
          </p:cNvSpPr>
          <p:nvPr/>
        </p:nvSpPr>
        <p:spPr bwMode="auto">
          <a:xfrm>
            <a:off x="1752600" y="1066800"/>
            <a:ext cx="2362200" cy="2514600"/>
          </a:xfrm>
          <a:prstGeom prst="roundRect">
            <a:avLst>
              <a:gd name="adj" fmla="val 16667"/>
            </a:avLst>
          </a:prstGeom>
          <a:solidFill>
            <a:srgbClr val="FFFFAA"/>
          </a:solidFill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lnSpc>
                <a:spcPct val="80000"/>
              </a:lnSpc>
              <a:spcBef>
                <a:spcPct val="50000"/>
              </a:spcBef>
            </a:pPr>
            <a:endParaRPr lang="en-US" sz="1600">
              <a:latin typeface="Gill Sans Light"/>
              <a:cs typeface="Gill Sans Light"/>
            </a:endParaRPr>
          </a:p>
        </p:txBody>
      </p:sp>
      <p:sp>
        <p:nvSpPr>
          <p:cNvPr id="10249" name="Rectangle 78"/>
          <p:cNvSpPr>
            <a:spLocks noChangeArrowheads="1"/>
          </p:cNvSpPr>
          <p:nvPr/>
        </p:nvSpPr>
        <p:spPr bwMode="auto">
          <a:xfrm>
            <a:off x="3276600" y="2209800"/>
            <a:ext cx="685800" cy="45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400" b="0">
                <a:latin typeface="Gill Sans Light"/>
                <a:cs typeface="Gill Sans Light"/>
              </a:rPr>
              <a:t>IO</a:t>
            </a:r>
          </a:p>
          <a:p>
            <a:pPr algn="ctr"/>
            <a:r>
              <a:rPr lang="en-US" sz="1400" b="0">
                <a:latin typeface="Gill Sans Light"/>
                <a:cs typeface="Gill Sans Light"/>
              </a:rPr>
              <a:t>state</a:t>
            </a:r>
          </a:p>
        </p:txBody>
      </p:sp>
      <p:sp>
        <p:nvSpPr>
          <p:cNvPr id="10250" name="Rectangle 79"/>
          <p:cNvSpPr>
            <a:spLocks noChangeArrowheads="1"/>
          </p:cNvSpPr>
          <p:nvPr/>
        </p:nvSpPr>
        <p:spPr bwMode="auto">
          <a:xfrm>
            <a:off x="3276600" y="1676400"/>
            <a:ext cx="685800" cy="45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400" b="0" dirty="0">
                <a:latin typeface="Gill Sans Light"/>
                <a:cs typeface="Gill Sans Light"/>
              </a:rPr>
              <a:t>Mem.</a:t>
            </a:r>
          </a:p>
        </p:txBody>
      </p:sp>
      <p:grpSp>
        <p:nvGrpSpPr>
          <p:cNvPr id="10251" name="Group 80"/>
          <p:cNvGrpSpPr>
            <a:grpSpLocks/>
          </p:cNvGrpSpPr>
          <p:nvPr/>
        </p:nvGrpSpPr>
        <p:grpSpPr bwMode="auto">
          <a:xfrm>
            <a:off x="1905000" y="1600200"/>
            <a:ext cx="457200" cy="1828800"/>
            <a:chOff x="7010400" y="1143000"/>
            <a:chExt cx="457200" cy="1828800"/>
          </a:xfrm>
        </p:grpSpPr>
        <p:sp>
          <p:nvSpPr>
            <p:cNvPr id="10326" name="Rounded Rectangle 81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10327" name="Freeform 82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10252" name="Group 45"/>
          <p:cNvGrpSpPr>
            <a:grpSpLocks/>
          </p:cNvGrpSpPr>
          <p:nvPr/>
        </p:nvGrpSpPr>
        <p:grpSpPr bwMode="auto">
          <a:xfrm>
            <a:off x="2667000" y="1600200"/>
            <a:ext cx="457200" cy="1828800"/>
            <a:chOff x="7010400" y="1143000"/>
            <a:chExt cx="457200" cy="1828800"/>
          </a:xfrm>
        </p:grpSpPr>
        <p:sp>
          <p:nvSpPr>
            <p:cNvPr id="10324" name="Rounded Rectangle 49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10325" name="Freeform 52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10253" name="TextBox 4"/>
          <p:cNvSpPr txBox="1">
            <a:spLocks noChangeArrowheads="1"/>
          </p:cNvSpPr>
          <p:nvPr/>
        </p:nvSpPr>
        <p:spPr bwMode="auto">
          <a:xfrm>
            <a:off x="2286001" y="2286000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>
                <a:latin typeface="Gill Sans Light"/>
                <a:cs typeface="Gill Sans Light"/>
              </a:rPr>
              <a:t>…</a:t>
            </a:r>
          </a:p>
        </p:txBody>
      </p:sp>
      <p:sp>
        <p:nvSpPr>
          <p:cNvPr id="10254" name="TextBox 58"/>
          <p:cNvSpPr txBox="1">
            <a:spLocks noChangeArrowheads="1"/>
          </p:cNvSpPr>
          <p:nvPr/>
        </p:nvSpPr>
        <p:spPr bwMode="auto">
          <a:xfrm>
            <a:off x="2057400" y="1077913"/>
            <a:ext cx="954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b="0">
                <a:latin typeface="Gill Sans Light"/>
                <a:cs typeface="Gill Sans Light"/>
              </a:rPr>
              <a:t>threads</a:t>
            </a:r>
          </a:p>
        </p:txBody>
      </p:sp>
      <p:cxnSp>
        <p:nvCxnSpPr>
          <p:cNvPr id="10255" name="Straight Arrow Connector 6"/>
          <p:cNvCxnSpPr>
            <a:cxnSpLocks noChangeShapeType="1"/>
            <a:stCxn id="10254" idx="2"/>
            <a:endCxn id="10326" idx="0"/>
          </p:cNvCxnSpPr>
          <p:nvPr/>
        </p:nvCxnSpPr>
        <p:spPr bwMode="auto">
          <a:xfrm flipH="1">
            <a:off x="2133601" y="1447246"/>
            <a:ext cx="350209" cy="15295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56" name="Straight Arrow Connector 59"/>
          <p:cNvCxnSpPr>
            <a:cxnSpLocks noChangeShapeType="1"/>
            <a:stCxn id="10254" idx="2"/>
            <a:endCxn id="10324" idx="0"/>
          </p:cNvCxnSpPr>
          <p:nvPr/>
        </p:nvCxnSpPr>
        <p:spPr bwMode="auto">
          <a:xfrm>
            <a:off x="2483810" y="1447246"/>
            <a:ext cx="411791" cy="15295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0257" name="TextBox 60"/>
          <p:cNvSpPr txBox="1">
            <a:spLocks noChangeArrowheads="1"/>
          </p:cNvSpPr>
          <p:nvPr/>
        </p:nvSpPr>
        <p:spPr bwMode="auto">
          <a:xfrm>
            <a:off x="5121276" y="609601"/>
            <a:ext cx="16049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400" b="0" dirty="0">
                <a:latin typeface="Gill Sans Light"/>
                <a:cs typeface="Gill Sans Light"/>
              </a:rPr>
              <a:t>Process N</a:t>
            </a:r>
          </a:p>
        </p:txBody>
      </p:sp>
      <p:sp>
        <p:nvSpPr>
          <p:cNvPr id="10258" name="Rounded Rectangle 65"/>
          <p:cNvSpPr>
            <a:spLocks noChangeArrowheads="1"/>
          </p:cNvSpPr>
          <p:nvPr/>
        </p:nvSpPr>
        <p:spPr bwMode="auto">
          <a:xfrm>
            <a:off x="4737100" y="1066800"/>
            <a:ext cx="2362200" cy="2514600"/>
          </a:xfrm>
          <a:prstGeom prst="roundRect">
            <a:avLst>
              <a:gd name="adj" fmla="val 16667"/>
            </a:avLst>
          </a:prstGeom>
          <a:solidFill>
            <a:srgbClr val="FFFFAA"/>
          </a:solidFill>
          <a:ln w="5715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>
              <a:lnSpc>
                <a:spcPct val="80000"/>
              </a:lnSpc>
              <a:spcBef>
                <a:spcPct val="50000"/>
              </a:spcBef>
            </a:pPr>
            <a:endParaRPr lang="en-US" sz="1600">
              <a:latin typeface="Gill Sans Light"/>
              <a:cs typeface="Gill Sans Light"/>
            </a:endParaRPr>
          </a:p>
        </p:txBody>
      </p:sp>
      <p:sp>
        <p:nvSpPr>
          <p:cNvPr id="10259" name="Rectangle 84"/>
          <p:cNvSpPr>
            <a:spLocks noChangeArrowheads="1"/>
          </p:cNvSpPr>
          <p:nvPr/>
        </p:nvSpPr>
        <p:spPr bwMode="auto">
          <a:xfrm>
            <a:off x="6261100" y="2209800"/>
            <a:ext cx="685800" cy="45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400" b="0">
                <a:latin typeface="Gill Sans Light"/>
                <a:cs typeface="Gill Sans Light"/>
              </a:rPr>
              <a:t>IO</a:t>
            </a:r>
          </a:p>
          <a:p>
            <a:pPr algn="ctr"/>
            <a:r>
              <a:rPr lang="en-US" sz="1400" b="0">
                <a:latin typeface="Gill Sans Light"/>
                <a:cs typeface="Gill Sans Light"/>
              </a:rPr>
              <a:t>state</a:t>
            </a:r>
          </a:p>
        </p:txBody>
      </p:sp>
      <p:sp>
        <p:nvSpPr>
          <p:cNvPr id="10260" name="Rectangle 85"/>
          <p:cNvSpPr>
            <a:spLocks noChangeArrowheads="1"/>
          </p:cNvSpPr>
          <p:nvPr/>
        </p:nvSpPr>
        <p:spPr bwMode="auto">
          <a:xfrm>
            <a:off x="6261100" y="1676400"/>
            <a:ext cx="685800" cy="45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400" b="0">
                <a:latin typeface="Gill Sans Light"/>
                <a:cs typeface="Gill Sans Light"/>
              </a:rPr>
              <a:t>Mem.</a:t>
            </a:r>
          </a:p>
        </p:txBody>
      </p:sp>
      <p:grpSp>
        <p:nvGrpSpPr>
          <p:cNvPr id="10261" name="Group 87"/>
          <p:cNvGrpSpPr>
            <a:grpSpLocks/>
          </p:cNvGrpSpPr>
          <p:nvPr/>
        </p:nvGrpSpPr>
        <p:grpSpPr bwMode="auto">
          <a:xfrm>
            <a:off x="4889500" y="1600200"/>
            <a:ext cx="457200" cy="1828800"/>
            <a:chOff x="7010400" y="1143000"/>
            <a:chExt cx="457200" cy="1828800"/>
          </a:xfrm>
        </p:grpSpPr>
        <p:sp>
          <p:nvSpPr>
            <p:cNvPr id="10322" name="Rounded Rectangle 88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10323" name="Freeform 89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10262" name="Group 90"/>
          <p:cNvGrpSpPr>
            <a:grpSpLocks/>
          </p:cNvGrpSpPr>
          <p:nvPr/>
        </p:nvGrpSpPr>
        <p:grpSpPr bwMode="auto">
          <a:xfrm>
            <a:off x="5651500" y="1600200"/>
            <a:ext cx="457200" cy="1828800"/>
            <a:chOff x="7010400" y="1143000"/>
            <a:chExt cx="457200" cy="1828800"/>
          </a:xfrm>
        </p:grpSpPr>
        <p:sp>
          <p:nvSpPr>
            <p:cNvPr id="10320" name="Rounded Rectangle 91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10321" name="Freeform 92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10263" name="TextBox 93"/>
          <p:cNvSpPr txBox="1">
            <a:spLocks noChangeArrowheads="1"/>
          </p:cNvSpPr>
          <p:nvPr/>
        </p:nvSpPr>
        <p:spPr bwMode="auto">
          <a:xfrm>
            <a:off x="5270501" y="2286000"/>
            <a:ext cx="441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>
                <a:latin typeface="Gill Sans Light"/>
                <a:cs typeface="Gill Sans Light"/>
              </a:rPr>
              <a:t>…</a:t>
            </a:r>
          </a:p>
        </p:txBody>
      </p:sp>
      <p:sp>
        <p:nvSpPr>
          <p:cNvPr id="10264" name="TextBox 94"/>
          <p:cNvSpPr txBox="1">
            <a:spLocks noChangeArrowheads="1"/>
          </p:cNvSpPr>
          <p:nvPr/>
        </p:nvSpPr>
        <p:spPr bwMode="auto">
          <a:xfrm>
            <a:off x="5041900" y="1077913"/>
            <a:ext cx="9541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b="0">
                <a:latin typeface="Gill Sans Light"/>
                <a:cs typeface="Gill Sans Light"/>
              </a:rPr>
              <a:t>threads</a:t>
            </a:r>
          </a:p>
        </p:txBody>
      </p:sp>
      <p:cxnSp>
        <p:nvCxnSpPr>
          <p:cNvPr id="10265" name="Straight Arrow Connector 95"/>
          <p:cNvCxnSpPr>
            <a:cxnSpLocks noChangeShapeType="1"/>
            <a:stCxn id="10264" idx="2"/>
            <a:endCxn id="10322" idx="0"/>
          </p:cNvCxnSpPr>
          <p:nvPr/>
        </p:nvCxnSpPr>
        <p:spPr bwMode="auto">
          <a:xfrm flipH="1">
            <a:off x="5118101" y="1447246"/>
            <a:ext cx="350209" cy="15295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66" name="Straight Arrow Connector 96"/>
          <p:cNvCxnSpPr>
            <a:cxnSpLocks noChangeShapeType="1"/>
            <a:stCxn id="10264" idx="2"/>
            <a:endCxn id="10320" idx="0"/>
          </p:cNvCxnSpPr>
          <p:nvPr/>
        </p:nvCxnSpPr>
        <p:spPr bwMode="auto">
          <a:xfrm>
            <a:off x="5468310" y="1447246"/>
            <a:ext cx="411791" cy="15295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0267" name="TextBox 97"/>
          <p:cNvSpPr txBox="1">
            <a:spLocks noChangeArrowheads="1"/>
          </p:cNvSpPr>
          <p:nvPr/>
        </p:nvSpPr>
        <p:spPr bwMode="auto">
          <a:xfrm>
            <a:off x="4203701" y="2209801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800">
                <a:latin typeface="Gill Sans Light"/>
                <a:cs typeface="Gill Sans Light"/>
              </a:rPr>
              <a:t>…</a:t>
            </a:r>
          </a:p>
        </p:txBody>
      </p:sp>
      <p:cxnSp>
        <p:nvCxnSpPr>
          <p:cNvPr id="10268" name="Straight Arrow Connector 98"/>
          <p:cNvCxnSpPr>
            <a:cxnSpLocks noChangeShapeType="1"/>
            <a:endCxn id="47" idx="0"/>
          </p:cNvCxnSpPr>
          <p:nvPr/>
        </p:nvCxnSpPr>
        <p:spPr bwMode="auto">
          <a:xfrm flipH="1">
            <a:off x="4622800" y="3429000"/>
            <a:ext cx="49530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69" name="Straight Arrow Connector 99"/>
          <p:cNvCxnSpPr>
            <a:cxnSpLocks noChangeShapeType="1"/>
            <a:stCxn id="10326" idx="2"/>
            <a:endCxn id="47" idx="0"/>
          </p:cNvCxnSpPr>
          <p:nvPr/>
        </p:nvCxnSpPr>
        <p:spPr bwMode="auto">
          <a:xfrm>
            <a:off x="2133600" y="3429000"/>
            <a:ext cx="248920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70" name="Straight Arrow Connector 100"/>
          <p:cNvCxnSpPr>
            <a:cxnSpLocks noChangeShapeType="1"/>
            <a:stCxn id="10324" idx="2"/>
            <a:endCxn id="47" idx="0"/>
          </p:cNvCxnSpPr>
          <p:nvPr/>
        </p:nvCxnSpPr>
        <p:spPr bwMode="auto">
          <a:xfrm>
            <a:off x="2895600" y="3429000"/>
            <a:ext cx="172720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71" name="Straight Arrow Connector 51"/>
          <p:cNvCxnSpPr>
            <a:cxnSpLocks noChangeShapeType="1"/>
            <a:stCxn id="10320" idx="2"/>
            <a:endCxn id="47" idx="0"/>
          </p:cNvCxnSpPr>
          <p:nvPr/>
        </p:nvCxnSpPr>
        <p:spPr bwMode="auto">
          <a:xfrm flipH="1">
            <a:off x="4622800" y="3429000"/>
            <a:ext cx="1257300" cy="609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02" name="Content Placeholder 2"/>
          <p:cNvSpPr>
            <a:spLocks noGrp="1"/>
          </p:cNvSpPr>
          <p:nvPr>
            <p:ph idx="1"/>
          </p:nvPr>
        </p:nvSpPr>
        <p:spPr>
          <a:xfrm>
            <a:off x="7315200" y="1371600"/>
            <a:ext cx="3352800" cy="3886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ea typeface="ＭＳ Ｐゴシック" charset="-128"/>
              </a:rPr>
              <a:t>Switch overhead between hardware-threads: </a:t>
            </a:r>
            <a:r>
              <a:rPr lang="en-US" i="1" dirty="0" smtClean="0">
                <a:solidFill>
                  <a:srgbClr val="00B050"/>
                </a:solidFill>
                <a:latin typeface="Gill Sans" charset="0"/>
                <a:ea typeface="Gill Sans" charset="0"/>
                <a:cs typeface="Gill Sans" charset="0"/>
              </a:rPr>
              <a:t>very-low</a:t>
            </a:r>
            <a:r>
              <a:rPr lang="en-US" b="1" dirty="0" smtClean="0">
                <a:solidFill>
                  <a:srgbClr val="FF0000"/>
                </a:solidFill>
                <a:ea typeface="ＭＳ Ｐゴシック" charset="-128"/>
              </a:rPr>
              <a:t> </a:t>
            </a:r>
            <a:r>
              <a:rPr lang="en-US" dirty="0" smtClean="0">
                <a:ea typeface="ＭＳ Ｐゴシック" charset="-128"/>
              </a:rPr>
              <a:t>(done in hardware)</a:t>
            </a:r>
            <a:endParaRPr lang="en-US" dirty="0" smtClean="0">
              <a:solidFill>
                <a:srgbClr val="FF0000"/>
              </a:solidFill>
              <a:ea typeface="ＭＳ Ｐゴシック" charset="-128"/>
            </a:endParaRPr>
          </a:p>
          <a:p>
            <a:pPr>
              <a:defRPr/>
            </a:pPr>
            <a:r>
              <a:rPr lang="en-US" dirty="0" smtClean="0">
                <a:ea typeface="ＭＳ Ｐゴシック" charset="-128"/>
              </a:rPr>
              <a:t>Contention for ALUs/FPUs may hurt performance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79700" y="5334000"/>
            <a:ext cx="838200" cy="990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600" b="0" dirty="0">
              <a:latin typeface="Gill Sans Light"/>
              <a:cs typeface="Gill Sans Light"/>
            </a:endParaRPr>
          </a:p>
          <a:p>
            <a:pPr algn="ctr">
              <a:defRPr/>
            </a:pPr>
            <a:endParaRPr lang="en-US" sz="1600" b="0" dirty="0">
              <a:latin typeface="Gill Sans Light"/>
              <a:cs typeface="Gill Sans Light"/>
            </a:endParaRPr>
          </a:p>
          <a:p>
            <a:pPr algn="ctr">
              <a:defRPr/>
            </a:pPr>
            <a:endParaRPr lang="en-US" sz="1600" b="0" dirty="0">
              <a:latin typeface="Gill Sans Light"/>
              <a:cs typeface="Gill Sans Light"/>
            </a:endParaRPr>
          </a:p>
          <a:p>
            <a:pPr algn="ctr">
              <a:defRPr/>
            </a:pPr>
            <a:r>
              <a:rPr lang="en-US" sz="1600" b="0" dirty="0">
                <a:latin typeface="Gill Sans Light"/>
                <a:cs typeface="Gill Sans Light"/>
              </a:rPr>
              <a:t>Core 1</a:t>
            </a:r>
          </a:p>
        </p:txBody>
      </p:sp>
      <p:sp>
        <p:nvSpPr>
          <p:cNvPr id="10274" name="TextBox 17"/>
          <p:cNvSpPr txBox="1">
            <a:spLocks noChangeArrowheads="1"/>
          </p:cNvSpPr>
          <p:nvPr/>
        </p:nvSpPr>
        <p:spPr bwMode="auto">
          <a:xfrm>
            <a:off x="6602414" y="5410201"/>
            <a:ext cx="8354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400" b="0" dirty="0">
                <a:latin typeface="Gill Sans Light"/>
                <a:cs typeface="Gill Sans Light"/>
              </a:rPr>
              <a:t>CPU</a:t>
            </a:r>
          </a:p>
        </p:txBody>
      </p:sp>
      <p:grpSp>
        <p:nvGrpSpPr>
          <p:cNvPr id="10275" name="Group 54"/>
          <p:cNvGrpSpPr>
            <a:grpSpLocks/>
          </p:cNvGrpSpPr>
          <p:nvPr/>
        </p:nvGrpSpPr>
        <p:grpSpPr bwMode="auto">
          <a:xfrm>
            <a:off x="2755900" y="5410200"/>
            <a:ext cx="304800" cy="609600"/>
            <a:chOff x="7010400" y="1143000"/>
            <a:chExt cx="457200" cy="1828800"/>
          </a:xfrm>
        </p:grpSpPr>
        <p:sp>
          <p:nvSpPr>
            <p:cNvPr id="10318" name="Rounded Rectangle 55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10319" name="Freeform 61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10276" name="Group 67"/>
          <p:cNvGrpSpPr>
            <a:grpSpLocks/>
          </p:cNvGrpSpPr>
          <p:nvPr/>
        </p:nvGrpSpPr>
        <p:grpSpPr bwMode="auto">
          <a:xfrm>
            <a:off x="3136900" y="5410200"/>
            <a:ext cx="304800" cy="609600"/>
            <a:chOff x="7010400" y="1143000"/>
            <a:chExt cx="457200" cy="1828800"/>
          </a:xfrm>
        </p:grpSpPr>
        <p:sp>
          <p:nvSpPr>
            <p:cNvPr id="10316" name="Rounded Rectangle 68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10317" name="Freeform 69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71" name="Rectangle 70"/>
          <p:cNvSpPr/>
          <p:nvPr/>
        </p:nvSpPr>
        <p:spPr bwMode="auto">
          <a:xfrm>
            <a:off x="3670300" y="5334000"/>
            <a:ext cx="838200" cy="990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600" b="0" dirty="0">
              <a:latin typeface="Gill Sans Light"/>
              <a:cs typeface="Gill Sans Light"/>
            </a:endParaRPr>
          </a:p>
          <a:p>
            <a:pPr algn="ctr">
              <a:defRPr/>
            </a:pPr>
            <a:endParaRPr lang="en-US" sz="1600" b="0" dirty="0">
              <a:latin typeface="Gill Sans Light"/>
              <a:cs typeface="Gill Sans Light"/>
            </a:endParaRPr>
          </a:p>
          <a:p>
            <a:pPr algn="ctr">
              <a:defRPr/>
            </a:pPr>
            <a:endParaRPr lang="en-US" sz="1600" b="0" dirty="0">
              <a:latin typeface="Gill Sans Light"/>
              <a:cs typeface="Gill Sans Light"/>
            </a:endParaRPr>
          </a:p>
          <a:p>
            <a:pPr algn="ctr">
              <a:defRPr/>
            </a:pPr>
            <a:r>
              <a:rPr lang="en-US" sz="1600" b="0" dirty="0">
                <a:latin typeface="Gill Sans Light"/>
                <a:cs typeface="Gill Sans Light"/>
              </a:rPr>
              <a:t>Core 2</a:t>
            </a:r>
          </a:p>
        </p:txBody>
      </p:sp>
      <p:grpSp>
        <p:nvGrpSpPr>
          <p:cNvPr id="10278" name="Group 71"/>
          <p:cNvGrpSpPr>
            <a:grpSpLocks/>
          </p:cNvGrpSpPr>
          <p:nvPr/>
        </p:nvGrpSpPr>
        <p:grpSpPr bwMode="auto">
          <a:xfrm>
            <a:off x="3746500" y="5410200"/>
            <a:ext cx="304800" cy="609600"/>
            <a:chOff x="7010400" y="1143000"/>
            <a:chExt cx="457200" cy="1828800"/>
          </a:xfrm>
        </p:grpSpPr>
        <p:sp>
          <p:nvSpPr>
            <p:cNvPr id="10314" name="Rounded Rectangle 72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10315" name="Freeform 73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10279" name="Group 74"/>
          <p:cNvGrpSpPr>
            <a:grpSpLocks/>
          </p:cNvGrpSpPr>
          <p:nvPr/>
        </p:nvGrpSpPr>
        <p:grpSpPr bwMode="auto">
          <a:xfrm>
            <a:off x="4127500" y="5410200"/>
            <a:ext cx="304800" cy="609600"/>
            <a:chOff x="7010400" y="1143000"/>
            <a:chExt cx="457200" cy="1828800"/>
          </a:xfrm>
        </p:grpSpPr>
        <p:sp>
          <p:nvSpPr>
            <p:cNvPr id="10312" name="Rounded Rectangle 75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10313" name="Freeform 86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103" name="Rectangle 102"/>
          <p:cNvSpPr/>
          <p:nvPr/>
        </p:nvSpPr>
        <p:spPr bwMode="auto">
          <a:xfrm>
            <a:off x="4660900" y="5334000"/>
            <a:ext cx="838200" cy="990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600" b="0" dirty="0">
              <a:latin typeface="Gill Sans Light"/>
              <a:cs typeface="Gill Sans Light"/>
            </a:endParaRPr>
          </a:p>
          <a:p>
            <a:pPr algn="ctr">
              <a:defRPr/>
            </a:pPr>
            <a:endParaRPr lang="en-US" sz="1600" b="0" dirty="0">
              <a:latin typeface="Gill Sans Light"/>
              <a:cs typeface="Gill Sans Light"/>
            </a:endParaRPr>
          </a:p>
          <a:p>
            <a:pPr algn="ctr">
              <a:defRPr/>
            </a:pPr>
            <a:endParaRPr lang="en-US" sz="1600" b="0" dirty="0">
              <a:latin typeface="Gill Sans Light"/>
              <a:cs typeface="Gill Sans Light"/>
            </a:endParaRPr>
          </a:p>
          <a:p>
            <a:pPr algn="ctr">
              <a:defRPr/>
            </a:pPr>
            <a:r>
              <a:rPr lang="en-US" sz="1600" b="0" dirty="0">
                <a:latin typeface="Gill Sans Light"/>
                <a:cs typeface="Gill Sans Light"/>
              </a:rPr>
              <a:t>Core 3</a:t>
            </a:r>
          </a:p>
        </p:txBody>
      </p:sp>
      <p:grpSp>
        <p:nvGrpSpPr>
          <p:cNvPr id="10281" name="Group 103"/>
          <p:cNvGrpSpPr>
            <a:grpSpLocks/>
          </p:cNvGrpSpPr>
          <p:nvPr/>
        </p:nvGrpSpPr>
        <p:grpSpPr bwMode="auto">
          <a:xfrm>
            <a:off x="4737100" y="5410200"/>
            <a:ext cx="304800" cy="609600"/>
            <a:chOff x="7010400" y="1143000"/>
            <a:chExt cx="457200" cy="1828800"/>
          </a:xfrm>
        </p:grpSpPr>
        <p:sp>
          <p:nvSpPr>
            <p:cNvPr id="10310" name="Rounded Rectangle 104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10311" name="Freeform 105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10282" name="Group 106"/>
          <p:cNvGrpSpPr>
            <a:grpSpLocks/>
          </p:cNvGrpSpPr>
          <p:nvPr/>
        </p:nvGrpSpPr>
        <p:grpSpPr bwMode="auto">
          <a:xfrm>
            <a:off x="5118100" y="5410200"/>
            <a:ext cx="304800" cy="609600"/>
            <a:chOff x="7010400" y="1143000"/>
            <a:chExt cx="457200" cy="1828800"/>
          </a:xfrm>
        </p:grpSpPr>
        <p:sp>
          <p:nvSpPr>
            <p:cNvPr id="10308" name="Rounded Rectangle 107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10309" name="Freeform 108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sp>
        <p:nvSpPr>
          <p:cNvPr id="110" name="Rectangle 109"/>
          <p:cNvSpPr/>
          <p:nvPr/>
        </p:nvSpPr>
        <p:spPr bwMode="auto">
          <a:xfrm>
            <a:off x="5651500" y="5334000"/>
            <a:ext cx="838200" cy="990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600" b="0" dirty="0">
              <a:latin typeface="Gill Sans Light"/>
              <a:cs typeface="Gill Sans Light"/>
            </a:endParaRPr>
          </a:p>
          <a:p>
            <a:pPr algn="ctr">
              <a:defRPr/>
            </a:pPr>
            <a:endParaRPr lang="en-US" sz="1600" b="0" dirty="0">
              <a:latin typeface="Gill Sans Light"/>
              <a:cs typeface="Gill Sans Light"/>
            </a:endParaRPr>
          </a:p>
          <a:p>
            <a:pPr algn="ctr">
              <a:defRPr/>
            </a:pPr>
            <a:endParaRPr lang="en-US" sz="1600" b="0" dirty="0">
              <a:latin typeface="Gill Sans Light"/>
              <a:cs typeface="Gill Sans Light"/>
            </a:endParaRPr>
          </a:p>
          <a:p>
            <a:pPr algn="ctr">
              <a:defRPr/>
            </a:pPr>
            <a:r>
              <a:rPr lang="en-US" sz="1600" b="0" dirty="0">
                <a:latin typeface="Gill Sans Light"/>
                <a:cs typeface="Gill Sans Light"/>
              </a:rPr>
              <a:t>Core 4</a:t>
            </a:r>
          </a:p>
        </p:txBody>
      </p:sp>
      <p:grpSp>
        <p:nvGrpSpPr>
          <p:cNvPr id="10284" name="Group 110"/>
          <p:cNvGrpSpPr>
            <a:grpSpLocks/>
          </p:cNvGrpSpPr>
          <p:nvPr/>
        </p:nvGrpSpPr>
        <p:grpSpPr bwMode="auto">
          <a:xfrm>
            <a:off x="5727700" y="5410200"/>
            <a:ext cx="304800" cy="609600"/>
            <a:chOff x="7010400" y="1143000"/>
            <a:chExt cx="457200" cy="1828800"/>
          </a:xfrm>
        </p:grpSpPr>
        <p:sp>
          <p:nvSpPr>
            <p:cNvPr id="10306" name="Rounded Rectangle 111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10307" name="Freeform 112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grpSp>
        <p:nvGrpSpPr>
          <p:cNvPr id="10285" name="Group 113"/>
          <p:cNvGrpSpPr>
            <a:grpSpLocks/>
          </p:cNvGrpSpPr>
          <p:nvPr/>
        </p:nvGrpSpPr>
        <p:grpSpPr bwMode="auto">
          <a:xfrm>
            <a:off x="6108700" y="5410200"/>
            <a:ext cx="304800" cy="609600"/>
            <a:chOff x="7010400" y="1143000"/>
            <a:chExt cx="457200" cy="1828800"/>
          </a:xfrm>
        </p:grpSpPr>
        <p:sp>
          <p:nvSpPr>
            <p:cNvPr id="10304" name="Rounded Rectangle 114"/>
            <p:cNvSpPr>
              <a:spLocks noChangeArrowheads="1"/>
            </p:cNvSpPr>
            <p:nvPr/>
          </p:nvSpPr>
          <p:spPr bwMode="auto">
            <a:xfrm>
              <a:off x="7010400" y="1143000"/>
              <a:ext cx="457200" cy="182880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pPr>
                <a:lnSpc>
                  <a:spcPct val="80000"/>
                </a:lnSpc>
                <a:spcBef>
                  <a:spcPct val="50000"/>
                </a:spcBef>
              </a:pPr>
              <a:endParaRPr lang="en-US" sz="1600">
                <a:latin typeface="Gill Sans Light"/>
                <a:cs typeface="Gill Sans Light"/>
              </a:endParaRPr>
            </a:p>
          </p:txBody>
        </p:sp>
        <p:sp>
          <p:nvSpPr>
            <p:cNvPr id="10305" name="Freeform 115"/>
            <p:cNvSpPr>
              <a:spLocks/>
            </p:cNvSpPr>
            <p:nvPr/>
          </p:nvSpPr>
          <p:spPr bwMode="auto">
            <a:xfrm>
              <a:off x="7086600" y="1219200"/>
              <a:ext cx="232039" cy="1682750"/>
            </a:xfrm>
            <a:custGeom>
              <a:avLst/>
              <a:gdLst>
                <a:gd name="T0" fmla="*/ 120653 w 232039"/>
                <a:gd name="T1" fmla="*/ 0 h 1835150"/>
                <a:gd name="T2" fmla="*/ 228603 w 232039"/>
                <a:gd name="T3" fmla="*/ 51432 h 1835150"/>
                <a:gd name="T4" fmla="*/ 6353 w 232039"/>
                <a:gd name="T5" fmla="*/ 150183 h 1835150"/>
                <a:gd name="T6" fmla="*/ 222253 w 232039"/>
                <a:gd name="T7" fmla="*/ 248934 h 1835150"/>
                <a:gd name="T8" fmla="*/ 3 w 232039"/>
                <a:gd name="T9" fmla="*/ 345628 h 1835150"/>
                <a:gd name="T10" fmla="*/ 228603 w 232039"/>
                <a:gd name="T11" fmla="*/ 444378 h 1835150"/>
                <a:gd name="T12" fmla="*/ 12703 w 232039"/>
                <a:gd name="T13" fmla="*/ 545185 h 1835150"/>
                <a:gd name="T14" fmla="*/ 114303 w 232039"/>
                <a:gd name="T15" fmla="*/ 594560 h 18351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32039" h="1835150">
                  <a:moveTo>
                    <a:pt x="120653" y="0"/>
                  </a:moveTo>
                  <a:cubicBezTo>
                    <a:pt x="184153" y="40746"/>
                    <a:pt x="247653" y="81492"/>
                    <a:pt x="228603" y="158750"/>
                  </a:cubicBezTo>
                  <a:cubicBezTo>
                    <a:pt x="209553" y="236008"/>
                    <a:pt x="7411" y="361950"/>
                    <a:pt x="6353" y="463550"/>
                  </a:cubicBezTo>
                  <a:cubicBezTo>
                    <a:pt x="5295" y="565150"/>
                    <a:pt x="223311" y="667808"/>
                    <a:pt x="222253" y="768350"/>
                  </a:cubicBezTo>
                  <a:cubicBezTo>
                    <a:pt x="221195" y="868892"/>
                    <a:pt x="-1055" y="966258"/>
                    <a:pt x="3" y="1066800"/>
                  </a:cubicBezTo>
                  <a:cubicBezTo>
                    <a:pt x="1061" y="1167342"/>
                    <a:pt x="226486" y="1268942"/>
                    <a:pt x="228603" y="1371600"/>
                  </a:cubicBezTo>
                  <a:cubicBezTo>
                    <a:pt x="230720" y="1474258"/>
                    <a:pt x="31753" y="1605492"/>
                    <a:pt x="12703" y="1682750"/>
                  </a:cubicBezTo>
                  <a:cubicBezTo>
                    <a:pt x="-6347" y="1760008"/>
                    <a:pt x="114303" y="1835150"/>
                    <a:pt x="114303" y="1835150"/>
                  </a:cubicBezTo>
                </a:path>
              </a:pathLst>
            </a:custGeom>
            <a:noFill/>
            <a:ln w="28575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>
                <a:latin typeface="Gill Sans Light"/>
                <a:cs typeface="Gill Sans Light"/>
              </a:endParaRPr>
            </a:p>
          </p:txBody>
        </p:sp>
      </p:grpSp>
      <p:cxnSp>
        <p:nvCxnSpPr>
          <p:cNvPr id="10286" name="Straight Arrow Connector 50"/>
          <p:cNvCxnSpPr>
            <a:cxnSpLocks noChangeShapeType="1"/>
            <a:stCxn id="47" idx="4"/>
          </p:cNvCxnSpPr>
          <p:nvPr/>
        </p:nvCxnSpPr>
        <p:spPr bwMode="auto">
          <a:xfrm flipH="1">
            <a:off x="2908300" y="4648200"/>
            <a:ext cx="1714500" cy="762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87" name="Straight Arrow Connector 116"/>
          <p:cNvCxnSpPr>
            <a:cxnSpLocks noChangeShapeType="1"/>
          </p:cNvCxnSpPr>
          <p:nvPr/>
        </p:nvCxnSpPr>
        <p:spPr bwMode="auto">
          <a:xfrm flipH="1">
            <a:off x="3289300" y="4724400"/>
            <a:ext cx="1219200" cy="6858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88" name="Straight Arrow Connector 63"/>
          <p:cNvCxnSpPr>
            <a:cxnSpLocks noChangeShapeType="1"/>
            <a:stCxn id="47" idx="4"/>
            <a:endCxn id="10314" idx="0"/>
          </p:cNvCxnSpPr>
          <p:nvPr/>
        </p:nvCxnSpPr>
        <p:spPr bwMode="auto">
          <a:xfrm flipH="1">
            <a:off x="3898900" y="4648200"/>
            <a:ext cx="723900" cy="762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89" name="Straight Arrow Connector 117"/>
          <p:cNvCxnSpPr>
            <a:cxnSpLocks noChangeShapeType="1"/>
            <a:stCxn id="10245" idx="2"/>
            <a:endCxn id="10312" idx="0"/>
          </p:cNvCxnSpPr>
          <p:nvPr/>
        </p:nvCxnSpPr>
        <p:spPr bwMode="auto">
          <a:xfrm flipH="1">
            <a:off x="4279900" y="4648200"/>
            <a:ext cx="342900" cy="762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90" name="Straight Arrow Connector 64"/>
          <p:cNvCxnSpPr>
            <a:cxnSpLocks noChangeShapeType="1"/>
            <a:stCxn id="10245" idx="2"/>
            <a:endCxn id="10310" idx="0"/>
          </p:cNvCxnSpPr>
          <p:nvPr/>
        </p:nvCxnSpPr>
        <p:spPr bwMode="auto">
          <a:xfrm>
            <a:off x="4622800" y="4648200"/>
            <a:ext cx="266700" cy="762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91" name="Straight Arrow Connector 118"/>
          <p:cNvCxnSpPr>
            <a:cxnSpLocks noChangeShapeType="1"/>
            <a:stCxn id="10245" idx="2"/>
            <a:endCxn id="10308" idx="0"/>
          </p:cNvCxnSpPr>
          <p:nvPr/>
        </p:nvCxnSpPr>
        <p:spPr bwMode="auto">
          <a:xfrm>
            <a:off x="4622800" y="4648200"/>
            <a:ext cx="647700" cy="762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92" name="Straight Arrow Connector 66"/>
          <p:cNvCxnSpPr>
            <a:cxnSpLocks noChangeShapeType="1"/>
            <a:stCxn id="47" idx="4"/>
            <a:endCxn id="10306" idx="0"/>
          </p:cNvCxnSpPr>
          <p:nvPr/>
        </p:nvCxnSpPr>
        <p:spPr bwMode="auto">
          <a:xfrm>
            <a:off x="4622800" y="4648200"/>
            <a:ext cx="1257300" cy="762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93" name="Straight Arrow Connector 119"/>
          <p:cNvCxnSpPr>
            <a:cxnSpLocks noChangeShapeType="1"/>
            <a:stCxn id="10245" idx="2"/>
          </p:cNvCxnSpPr>
          <p:nvPr/>
        </p:nvCxnSpPr>
        <p:spPr bwMode="auto">
          <a:xfrm>
            <a:off x="4622800" y="4648200"/>
            <a:ext cx="1638300" cy="7620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975100" y="4572000"/>
            <a:ext cx="3276600" cy="685800"/>
            <a:chOff x="2667000" y="4495800"/>
            <a:chExt cx="3276600" cy="685800"/>
          </a:xfrm>
        </p:grpSpPr>
        <p:sp>
          <p:nvSpPr>
            <p:cNvPr id="10302" name="Oval 120"/>
            <p:cNvSpPr>
              <a:spLocks noChangeArrowheads="1"/>
            </p:cNvSpPr>
            <p:nvPr/>
          </p:nvSpPr>
          <p:spPr bwMode="auto">
            <a:xfrm>
              <a:off x="2667000" y="4724400"/>
              <a:ext cx="1295400" cy="1524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 type="triangle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en-US" b="0">
                <a:latin typeface="Gill Sans Light"/>
                <a:cs typeface="Gill Sans Light"/>
              </a:endParaRPr>
            </a:p>
          </p:txBody>
        </p:sp>
        <p:sp>
          <p:nvSpPr>
            <p:cNvPr id="10303" name="Rectangular Callout 121"/>
            <p:cNvSpPr>
              <a:spLocks noChangeArrowheads="1"/>
            </p:cNvSpPr>
            <p:nvPr/>
          </p:nvSpPr>
          <p:spPr bwMode="auto">
            <a:xfrm>
              <a:off x="4419600" y="4495800"/>
              <a:ext cx="1524000" cy="685800"/>
            </a:xfrm>
            <a:prstGeom prst="wedgeRectCallout">
              <a:avLst>
                <a:gd name="adj1" fmla="val -80329"/>
                <a:gd name="adj2" fmla="val -4296"/>
              </a:avLst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/>
            <a:p>
              <a:r>
                <a:rPr lang="en-US" b="0">
                  <a:latin typeface="Gill Sans Light"/>
                  <a:cs typeface="Gill Sans Light"/>
                </a:rPr>
                <a:t>8 threads at a time</a:t>
              </a:r>
            </a:p>
          </p:txBody>
        </p:sp>
      </p:grpSp>
      <p:sp>
        <p:nvSpPr>
          <p:cNvPr id="10295" name="TextBox 122"/>
          <p:cNvSpPr txBox="1">
            <a:spLocks noChangeArrowheads="1"/>
          </p:cNvSpPr>
          <p:nvPr/>
        </p:nvSpPr>
        <p:spPr bwMode="auto">
          <a:xfrm>
            <a:off x="1547213" y="4191000"/>
            <a:ext cx="219322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r>
              <a:rPr lang="en-US" sz="2000" b="0" dirty="0">
                <a:latin typeface="Gill Sans Light"/>
                <a:cs typeface="Gill Sans Light"/>
              </a:rPr>
              <a:t>hardware-threads</a:t>
            </a:r>
          </a:p>
          <a:p>
            <a:r>
              <a:rPr lang="en-US" sz="2000" b="0" dirty="0">
                <a:latin typeface="Gill Sans Light"/>
                <a:cs typeface="Gill Sans Light"/>
              </a:rPr>
              <a:t>(</a:t>
            </a:r>
            <a:r>
              <a:rPr lang="en-US" sz="2000" b="0" dirty="0" err="1">
                <a:latin typeface="Gill Sans Light"/>
                <a:cs typeface="Gill Sans Light"/>
              </a:rPr>
              <a:t>hyperthreading</a:t>
            </a:r>
            <a:r>
              <a:rPr lang="en-US" sz="2000" b="0" dirty="0">
                <a:latin typeface="Gill Sans Light"/>
                <a:cs typeface="Gill Sans Light"/>
              </a:rPr>
              <a:t>)</a:t>
            </a:r>
          </a:p>
        </p:txBody>
      </p:sp>
      <p:cxnSp>
        <p:nvCxnSpPr>
          <p:cNvPr id="10296" name="Straight Arrow Connector 123"/>
          <p:cNvCxnSpPr>
            <a:cxnSpLocks noChangeShapeType="1"/>
            <a:stCxn id="10295" idx="2"/>
            <a:endCxn id="10318" idx="1"/>
          </p:cNvCxnSpPr>
          <p:nvPr/>
        </p:nvCxnSpPr>
        <p:spPr bwMode="auto">
          <a:xfrm>
            <a:off x="2526206" y="4898886"/>
            <a:ext cx="229694" cy="816114"/>
          </a:xfrm>
          <a:prstGeom prst="straightConnector1">
            <a:avLst/>
          </a:prstGeom>
          <a:noFill/>
          <a:ln w="38100" cmpd="sng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97" name="Straight Arrow Connector 124"/>
          <p:cNvCxnSpPr>
            <a:cxnSpLocks noChangeShapeType="1"/>
            <a:stCxn id="10295" idx="2"/>
            <a:endCxn id="10316" idx="1"/>
          </p:cNvCxnSpPr>
          <p:nvPr/>
        </p:nvCxnSpPr>
        <p:spPr bwMode="auto">
          <a:xfrm>
            <a:off x="2526206" y="4898886"/>
            <a:ext cx="610694" cy="816114"/>
          </a:xfrm>
          <a:prstGeom prst="straightConnector1">
            <a:avLst/>
          </a:prstGeom>
          <a:noFill/>
          <a:ln w="38100" cmpd="sng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0298" name="Rectangle 77"/>
          <p:cNvSpPr>
            <a:spLocks noChangeArrowheads="1"/>
          </p:cNvSpPr>
          <p:nvPr/>
        </p:nvSpPr>
        <p:spPr bwMode="auto">
          <a:xfrm>
            <a:off x="1905000" y="2971800"/>
            <a:ext cx="457200" cy="381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CPU</a:t>
            </a:r>
          </a:p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state</a:t>
            </a:r>
          </a:p>
        </p:txBody>
      </p:sp>
      <p:sp>
        <p:nvSpPr>
          <p:cNvPr id="10299" name="Rectangle 77"/>
          <p:cNvSpPr>
            <a:spLocks noChangeArrowheads="1"/>
          </p:cNvSpPr>
          <p:nvPr/>
        </p:nvSpPr>
        <p:spPr bwMode="auto">
          <a:xfrm>
            <a:off x="2667000" y="2971800"/>
            <a:ext cx="457200" cy="381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CPU</a:t>
            </a:r>
          </a:p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state</a:t>
            </a:r>
          </a:p>
        </p:txBody>
      </p:sp>
      <p:sp>
        <p:nvSpPr>
          <p:cNvPr id="10300" name="Rectangle 77"/>
          <p:cNvSpPr>
            <a:spLocks noChangeArrowheads="1"/>
          </p:cNvSpPr>
          <p:nvPr/>
        </p:nvSpPr>
        <p:spPr bwMode="auto">
          <a:xfrm>
            <a:off x="4889500" y="2971800"/>
            <a:ext cx="457200" cy="381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CPU</a:t>
            </a:r>
          </a:p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state</a:t>
            </a:r>
          </a:p>
        </p:txBody>
      </p:sp>
      <p:sp>
        <p:nvSpPr>
          <p:cNvPr id="10301" name="Rectangle 77"/>
          <p:cNvSpPr>
            <a:spLocks noChangeArrowheads="1"/>
          </p:cNvSpPr>
          <p:nvPr/>
        </p:nvSpPr>
        <p:spPr bwMode="auto">
          <a:xfrm>
            <a:off x="5651500" y="2971800"/>
            <a:ext cx="457200" cy="3810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CPU</a:t>
            </a:r>
          </a:p>
          <a:p>
            <a:pPr algn="ctr"/>
            <a:r>
              <a:rPr lang="en-US" sz="1000" b="0">
                <a:latin typeface="Gill Sans" charset="0"/>
                <a:ea typeface="Gill Sans" charset="0"/>
                <a:cs typeface="Gill Sans" charset="0"/>
              </a:rPr>
              <a:t>state</a:t>
            </a:r>
          </a:p>
        </p:txBody>
      </p:sp>
    </p:spTree>
    <p:extLst>
      <p:ext uri="{BB962C8B-B14F-4D97-AF65-F5344CB8AC3E}">
        <p14:creationId xmlns:p14="http://schemas.microsoft.com/office/powerpoint/2010/main" val="14570958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Threads vs Address Spaces: Options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4675" y="4724401"/>
            <a:ext cx="8610600" cy="2011363"/>
          </a:xfrm>
        </p:spPr>
        <p:txBody>
          <a:bodyPr/>
          <a:lstStyle/>
          <a:p>
            <a:pPr>
              <a:spcBef>
                <a:spcPct val="15000"/>
              </a:spcBef>
            </a:pPr>
            <a:r>
              <a:rPr lang="en-US" altLang="en-US" dirty="0" smtClean="0"/>
              <a:t>Most operating systems have either</a:t>
            </a:r>
          </a:p>
          <a:p>
            <a:pPr lvl="1">
              <a:spcBef>
                <a:spcPct val="15000"/>
              </a:spcBef>
            </a:pPr>
            <a:r>
              <a:rPr lang="en-US" altLang="en-US" dirty="0" smtClean="0"/>
              <a:t>One or many address spaces</a:t>
            </a:r>
          </a:p>
          <a:p>
            <a:pPr lvl="1">
              <a:spcBef>
                <a:spcPct val="15000"/>
              </a:spcBef>
            </a:pPr>
            <a:r>
              <a:rPr lang="en-US" altLang="en-US" dirty="0" smtClean="0"/>
              <a:t>One or many threads per address space</a:t>
            </a:r>
          </a:p>
          <a:p>
            <a:pPr lvl="1">
              <a:spcBef>
                <a:spcPct val="15000"/>
              </a:spcBef>
            </a:pPr>
            <a:endParaRPr lang="en-US" altLang="en-US" sz="1200" dirty="0"/>
          </a:p>
        </p:txBody>
      </p:sp>
      <p:sp>
        <p:nvSpPr>
          <p:cNvPr id="327693" name="Rectangle 13"/>
          <p:cNvSpPr>
            <a:spLocks noChangeArrowheads="1"/>
          </p:cNvSpPr>
          <p:nvPr/>
        </p:nvSpPr>
        <p:spPr bwMode="auto">
          <a:xfrm>
            <a:off x="7239000" y="3313112"/>
            <a:ext cx="3048000" cy="1335088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Mach, OS/2, Linux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Windows 10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Win NT to XP, Solaris, HP-UX, OS X</a:t>
            </a:r>
          </a:p>
        </p:txBody>
      </p:sp>
      <p:sp>
        <p:nvSpPr>
          <p:cNvPr id="327692" name="Rectangle 12"/>
          <p:cNvSpPr>
            <a:spLocks noChangeArrowheads="1"/>
          </p:cNvSpPr>
          <p:nvPr/>
        </p:nvSpPr>
        <p:spPr bwMode="auto">
          <a:xfrm>
            <a:off x="4267200" y="3313112"/>
            <a:ext cx="2971800" cy="1335088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>
                <a:latin typeface="Gill Sans" charset="0"/>
                <a:ea typeface="Gill Sans" charset="0"/>
                <a:cs typeface="Gill Sans" charset="0"/>
              </a:rPr>
              <a:t>Embedded systems (Geoworks, VxWorks, JavaOS,etc)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>
                <a:latin typeface="Gill Sans" charset="0"/>
                <a:ea typeface="Gill Sans" charset="0"/>
                <a:cs typeface="Gill Sans" charset="0"/>
              </a:rPr>
              <a:t>JavaOS, Pilot(PC)</a:t>
            </a:r>
          </a:p>
        </p:txBody>
      </p:sp>
      <p:sp>
        <p:nvSpPr>
          <p:cNvPr id="327690" name="Rectangle 10"/>
          <p:cNvSpPr>
            <a:spLocks noChangeArrowheads="1"/>
          </p:cNvSpPr>
          <p:nvPr/>
        </p:nvSpPr>
        <p:spPr bwMode="auto">
          <a:xfrm>
            <a:off x="7239000" y="2551113"/>
            <a:ext cx="3048000" cy="777875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>
                <a:latin typeface="Gill Sans" charset="0"/>
                <a:ea typeface="Gill Sans" charset="0"/>
                <a:cs typeface="Gill Sans" charset="0"/>
              </a:rPr>
              <a:t>Traditional UNIX</a:t>
            </a:r>
          </a:p>
        </p:txBody>
      </p:sp>
      <p:sp>
        <p:nvSpPr>
          <p:cNvPr id="327689" name="Rectangle 9"/>
          <p:cNvSpPr>
            <a:spLocks noChangeArrowheads="1"/>
          </p:cNvSpPr>
          <p:nvPr/>
        </p:nvSpPr>
        <p:spPr bwMode="auto">
          <a:xfrm>
            <a:off x="4267200" y="2551113"/>
            <a:ext cx="2971800" cy="777875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000" b="0" dirty="0">
                <a:latin typeface="Gill Sans" charset="0"/>
                <a:ea typeface="Gill Sans" charset="0"/>
                <a:cs typeface="Gill Sans" charset="0"/>
              </a:rPr>
              <a:t>MS/DOS, early Macintosh</a:t>
            </a:r>
          </a:p>
        </p:txBody>
      </p:sp>
      <p:grpSp>
        <p:nvGrpSpPr>
          <p:cNvPr id="327749" name="Group 69"/>
          <p:cNvGrpSpPr>
            <a:grpSpLocks/>
          </p:cNvGrpSpPr>
          <p:nvPr/>
        </p:nvGrpSpPr>
        <p:grpSpPr bwMode="auto">
          <a:xfrm>
            <a:off x="1905000" y="1712912"/>
            <a:ext cx="2362200" cy="2935288"/>
            <a:chOff x="240" y="960"/>
            <a:chExt cx="1488" cy="1849"/>
          </a:xfrm>
        </p:grpSpPr>
        <p:grpSp>
          <p:nvGrpSpPr>
            <p:cNvPr id="36886" name="Group 64"/>
            <p:cNvGrpSpPr>
              <a:grpSpLocks/>
            </p:cNvGrpSpPr>
            <p:nvPr/>
          </p:nvGrpSpPr>
          <p:grpSpPr bwMode="auto">
            <a:xfrm>
              <a:off x="240" y="1488"/>
              <a:ext cx="1488" cy="1321"/>
              <a:chOff x="240" y="1528"/>
              <a:chExt cx="1488" cy="1377"/>
            </a:xfrm>
          </p:grpSpPr>
          <p:sp>
            <p:nvSpPr>
              <p:cNvPr id="36888" name="Rectangle 11"/>
              <p:cNvSpPr>
                <a:spLocks noChangeArrowheads="1"/>
              </p:cNvSpPr>
              <p:nvPr/>
            </p:nvSpPr>
            <p:spPr bwMode="auto">
              <a:xfrm>
                <a:off x="240" y="2040"/>
                <a:ext cx="1488" cy="865"/>
              </a:xfrm>
              <a:prstGeom prst="rect">
                <a:avLst/>
              </a:prstGeom>
              <a:solidFill>
                <a:srgbClr val="53FB25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571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altLang="en-US" sz="2800" b="0">
                    <a:latin typeface="Gill Sans" charset="0"/>
                    <a:ea typeface="Gill Sans" charset="0"/>
                    <a:cs typeface="Gill Sans" charset="0"/>
                  </a:rPr>
                  <a:t>Many</a:t>
                </a:r>
              </a:p>
            </p:txBody>
          </p:sp>
          <p:sp>
            <p:nvSpPr>
              <p:cNvPr id="36889" name="Rectangle 8"/>
              <p:cNvSpPr>
                <a:spLocks noChangeArrowheads="1"/>
              </p:cNvSpPr>
              <p:nvPr/>
            </p:nvSpPr>
            <p:spPr bwMode="auto">
              <a:xfrm>
                <a:off x="240" y="1528"/>
                <a:ext cx="1488" cy="512"/>
              </a:xfrm>
              <a:prstGeom prst="rect">
                <a:avLst/>
              </a:prstGeom>
              <a:solidFill>
                <a:srgbClr val="53FB25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571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altLang="en-US" sz="2800" b="0">
                    <a:latin typeface="Gill Sans" charset="0"/>
                    <a:ea typeface="Gill Sans" charset="0"/>
                    <a:cs typeface="Gill Sans" charset="0"/>
                  </a:rPr>
                  <a:t>One</a:t>
                </a:r>
              </a:p>
            </p:txBody>
          </p:sp>
        </p:grpSp>
        <p:sp>
          <p:nvSpPr>
            <p:cNvPr id="36887" name="Rectangle 5"/>
            <p:cNvSpPr>
              <a:spLocks noChangeArrowheads="1"/>
            </p:cNvSpPr>
            <p:nvPr/>
          </p:nvSpPr>
          <p:spPr bwMode="auto">
            <a:xfrm>
              <a:off x="288" y="960"/>
              <a:ext cx="960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53FB25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400" b="0" dirty="0">
                  <a:latin typeface="Gill Sans" charset="0"/>
                  <a:ea typeface="Gill Sans" charset="0"/>
                  <a:cs typeface="Gill Sans" charset="0"/>
                </a:rPr>
                <a:t># threads</a:t>
              </a:r>
            </a:p>
            <a:p>
              <a:pPr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400" b="0" dirty="0">
                  <a:latin typeface="Gill Sans" charset="0"/>
                  <a:ea typeface="Gill Sans" charset="0"/>
                  <a:cs typeface="Gill Sans" charset="0"/>
                </a:rPr>
                <a:t>Per AS:</a:t>
              </a:r>
            </a:p>
          </p:txBody>
        </p:sp>
      </p:grpSp>
      <p:grpSp>
        <p:nvGrpSpPr>
          <p:cNvPr id="327746" name="Group 66"/>
          <p:cNvGrpSpPr>
            <a:grpSpLocks/>
          </p:cNvGrpSpPr>
          <p:nvPr/>
        </p:nvGrpSpPr>
        <p:grpSpPr bwMode="auto">
          <a:xfrm>
            <a:off x="3429000" y="874713"/>
            <a:ext cx="6858000" cy="1679437"/>
            <a:chOff x="1200" y="432"/>
            <a:chExt cx="4320" cy="1106"/>
          </a:xfrm>
        </p:grpSpPr>
        <p:sp>
          <p:nvSpPr>
            <p:cNvPr id="36883" name="Rectangle 7"/>
            <p:cNvSpPr>
              <a:spLocks noChangeArrowheads="1"/>
            </p:cNvSpPr>
            <p:nvPr/>
          </p:nvSpPr>
          <p:spPr bwMode="auto">
            <a:xfrm>
              <a:off x="3600" y="432"/>
              <a:ext cx="1920" cy="1096"/>
            </a:xfrm>
            <a:prstGeom prst="rect">
              <a:avLst/>
            </a:prstGeom>
            <a:solidFill>
              <a:srgbClr val="53FB25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800" b="0">
                  <a:latin typeface="Gill Sans" charset="0"/>
                  <a:ea typeface="Gill Sans" charset="0"/>
                  <a:cs typeface="Gill Sans" charset="0"/>
                </a:rPr>
                <a:t>Many</a:t>
              </a:r>
            </a:p>
          </p:txBody>
        </p:sp>
        <p:sp>
          <p:nvSpPr>
            <p:cNvPr id="36884" name="Rectangle 6"/>
            <p:cNvSpPr>
              <a:spLocks noChangeArrowheads="1"/>
            </p:cNvSpPr>
            <p:nvPr/>
          </p:nvSpPr>
          <p:spPr bwMode="auto">
            <a:xfrm>
              <a:off x="1728" y="432"/>
              <a:ext cx="1872" cy="1096"/>
            </a:xfrm>
            <a:prstGeom prst="rect">
              <a:avLst/>
            </a:prstGeom>
            <a:solidFill>
              <a:srgbClr val="53FB25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800" b="0">
                  <a:latin typeface="Gill Sans" charset="0"/>
                  <a:ea typeface="Gill Sans" charset="0"/>
                  <a:cs typeface="Gill Sans" charset="0"/>
                </a:rPr>
                <a:t>One</a:t>
              </a:r>
            </a:p>
          </p:txBody>
        </p:sp>
        <p:sp>
          <p:nvSpPr>
            <p:cNvPr id="36885" name="Rectangle 65"/>
            <p:cNvSpPr>
              <a:spLocks noChangeArrowheads="1"/>
            </p:cNvSpPr>
            <p:nvPr/>
          </p:nvSpPr>
          <p:spPr bwMode="auto">
            <a:xfrm rot="16200000">
              <a:off x="888" y="794"/>
              <a:ext cx="1056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53FB25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30000"/>
                </a:spcBef>
                <a:buSzPct val="100000"/>
              </a:pPr>
              <a:r>
                <a:rPr lang="en-US" altLang="en-US" sz="2800" b="0" dirty="0">
                  <a:latin typeface="Gill Sans" charset="0"/>
                  <a:ea typeface="Gill Sans" charset="0"/>
                  <a:cs typeface="Gill Sans" charset="0"/>
                </a:rPr>
                <a:t># of </a:t>
              </a:r>
              <a:r>
                <a:rPr lang="en-US" altLang="en-US" sz="2800" b="0" dirty="0" err="1">
                  <a:latin typeface="Gill Sans" charset="0"/>
                  <a:ea typeface="Gill Sans" charset="0"/>
                  <a:cs typeface="Gill Sans" charset="0"/>
                </a:rPr>
                <a:t>addr</a:t>
              </a:r>
              <a:r>
                <a:rPr lang="en-US" altLang="en-US" sz="2800" b="0" dirty="0">
                  <a:latin typeface="Gill Sans" charset="0"/>
                  <a:ea typeface="Gill Sans" charset="0"/>
                  <a:cs typeface="Gill Sans" charset="0"/>
                </a:rPr>
                <a:t> spaces:</a:t>
              </a:r>
            </a:p>
          </p:txBody>
        </p:sp>
      </p:grpSp>
      <p:grpSp>
        <p:nvGrpSpPr>
          <p:cNvPr id="36874" name="Group 68"/>
          <p:cNvGrpSpPr>
            <a:grpSpLocks/>
          </p:cNvGrpSpPr>
          <p:nvPr/>
        </p:nvGrpSpPr>
        <p:grpSpPr bwMode="auto">
          <a:xfrm>
            <a:off x="1905000" y="874712"/>
            <a:ext cx="8382000" cy="3773488"/>
            <a:chOff x="240" y="432"/>
            <a:chExt cx="5280" cy="2473"/>
          </a:xfrm>
        </p:grpSpPr>
        <p:sp>
          <p:nvSpPr>
            <p:cNvPr id="36875" name="Line 15"/>
            <p:cNvSpPr>
              <a:spLocks noChangeShapeType="1"/>
            </p:cNvSpPr>
            <p:nvPr/>
          </p:nvSpPr>
          <p:spPr bwMode="auto">
            <a:xfrm>
              <a:off x="240" y="1528"/>
              <a:ext cx="52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6" name="Line 16"/>
            <p:cNvSpPr>
              <a:spLocks noChangeShapeType="1"/>
            </p:cNvSpPr>
            <p:nvPr/>
          </p:nvSpPr>
          <p:spPr bwMode="auto">
            <a:xfrm>
              <a:off x="240" y="2040"/>
              <a:ext cx="52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7" name="Line 17"/>
            <p:cNvSpPr>
              <a:spLocks noChangeShapeType="1"/>
            </p:cNvSpPr>
            <p:nvPr/>
          </p:nvSpPr>
          <p:spPr bwMode="auto">
            <a:xfrm>
              <a:off x="240" y="2905"/>
              <a:ext cx="52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8" name="Line 18"/>
            <p:cNvSpPr>
              <a:spLocks noChangeShapeType="1"/>
            </p:cNvSpPr>
            <p:nvPr/>
          </p:nvSpPr>
          <p:spPr bwMode="auto">
            <a:xfrm>
              <a:off x="240" y="432"/>
              <a:ext cx="0" cy="247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9" name="Line 19"/>
            <p:cNvSpPr>
              <a:spLocks noChangeShapeType="1"/>
            </p:cNvSpPr>
            <p:nvPr/>
          </p:nvSpPr>
          <p:spPr bwMode="auto">
            <a:xfrm>
              <a:off x="1728" y="432"/>
              <a:ext cx="0" cy="247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80" name="Line 21"/>
            <p:cNvSpPr>
              <a:spLocks noChangeShapeType="1"/>
            </p:cNvSpPr>
            <p:nvPr/>
          </p:nvSpPr>
          <p:spPr bwMode="auto">
            <a:xfrm>
              <a:off x="5520" y="432"/>
              <a:ext cx="0" cy="247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81" name="Line 20"/>
            <p:cNvSpPr>
              <a:spLocks noChangeShapeType="1"/>
            </p:cNvSpPr>
            <p:nvPr/>
          </p:nvSpPr>
          <p:spPr bwMode="auto">
            <a:xfrm>
              <a:off x="3600" y="432"/>
              <a:ext cx="0" cy="24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82" name="Line 14"/>
            <p:cNvSpPr>
              <a:spLocks noChangeShapeType="1"/>
            </p:cNvSpPr>
            <p:nvPr/>
          </p:nvSpPr>
          <p:spPr bwMode="auto">
            <a:xfrm>
              <a:off x="240" y="432"/>
              <a:ext cx="52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77310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3" grpId="0" build="p" bldLvl="2"/>
      <p:bldP spid="327693" grpId="0" animBg="1"/>
      <p:bldP spid="327692" grpId="0" animBg="1"/>
      <p:bldP spid="327690" grpId="0" animBg="1"/>
      <p:bldP spid="32768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Multiprocessing vs Multiprogramming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1788" y="663576"/>
            <a:ext cx="8710612" cy="3413125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Some Definitions: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Multiprocessing </a:t>
            </a: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 Multiple CPUs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Multiprogramming  Multiple Jobs or Processes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Multithreading  Multiple threads per Process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What does it mean to run two threads “concurrently”?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Scheduler is free to run threads in any order and interleaving: FIFO, Random, …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Dispatcher can choose to run each thread to completion or time-slice in big chunks or small chunks</a:t>
            </a:r>
          </a:p>
        </p:txBody>
      </p:sp>
      <p:grpSp>
        <p:nvGrpSpPr>
          <p:cNvPr id="400454" name="Group 70"/>
          <p:cNvGrpSpPr>
            <a:grpSpLocks/>
          </p:cNvGrpSpPr>
          <p:nvPr/>
        </p:nvGrpSpPr>
        <p:grpSpPr bwMode="auto">
          <a:xfrm>
            <a:off x="2016126" y="5181600"/>
            <a:ext cx="8042275" cy="1295400"/>
            <a:chOff x="310" y="3264"/>
            <a:chExt cx="5066" cy="816"/>
          </a:xfrm>
        </p:grpSpPr>
        <p:grpSp>
          <p:nvGrpSpPr>
            <p:cNvPr id="25615" name="Group 62"/>
            <p:cNvGrpSpPr>
              <a:grpSpLocks/>
            </p:cNvGrpSpPr>
            <p:nvPr/>
          </p:nvGrpSpPr>
          <p:grpSpPr bwMode="auto">
            <a:xfrm>
              <a:off x="2160" y="3264"/>
              <a:ext cx="2640" cy="240"/>
              <a:chOff x="2208" y="3105"/>
              <a:chExt cx="2640" cy="240"/>
            </a:xfrm>
          </p:grpSpPr>
          <p:sp>
            <p:nvSpPr>
              <p:cNvPr id="25641" name="Line 10"/>
              <p:cNvSpPr>
                <a:spLocks noChangeShapeType="1"/>
              </p:cNvSpPr>
              <p:nvPr/>
            </p:nvSpPr>
            <p:spPr bwMode="auto">
              <a:xfrm>
                <a:off x="2208" y="3345"/>
                <a:ext cx="672" cy="0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42" name="Line 11"/>
              <p:cNvSpPr>
                <a:spLocks noChangeShapeType="1"/>
              </p:cNvSpPr>
              <p:nvPr/>
            </p:nvSpPr>
            <p:spPr bwMode="auto">
              <a:xfrm>
                <a:off x="2880" y="3345"/>
                <a:ext cx="1488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43" name="Line 14"/>
              <p:cNvSpPr>
                <a:spLocks noChangeShapeType="1"/>
              </p:cNvSpPr>
              <p:nvPr/>
            </p:nvSpPr>
            <p:spPr bwMode="auto">
              <a:xfrm>
                <a:off x="4368" y="3345"/>
                <a:ext cx="480" cy="0"/>
              </a:xfrm>
              <a:prstGeom prst="line">
                <a:avLst/>
              </a:prstGeom>
              <a:noFill/>
              <a:ln w="76200">
                <a:solidFill>
                  <a:srgbClr val="2A40E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44" name="Text Box 20"/>
              <p:cNvSpPr txBox="1">
                <a:spLocks noChangeArrowheads="1"/>
              </p:cNvSpPr>
              <p:nvPr/>
            </p:nvSpPr>
            <p:spPr bwMode="auto">
              <a:xfrm>
                <a:off x="2386" y="3105"/>
                <a:ext cx="2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A</a:t>
                </a:r>
              </a:p>
            </p:txBody>
          </p:sp>
          <p:sp>
            <p:nvSpPr>
              <p:cNvPr id="25645" name="Text Box 21"/>
              <p:cNvSpPr txBox="1">
                <a:spLocks noChangeArrowheads="1"/>
              </p:cNvSpPr>
              <p:nvPr/>
            </p:nvSpPr>
            <p:spPr bwMode="auto">
              <a:xfrm>
                <a:off x="3463" y="3105"/>
                <a:ext cx="20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25646" name="Text Box 22"/>
              <p:cNvSpPr txBox="1">
                <a:spLocks noChangeArrowheads="1"/>
              </p:cNvSpPr>
              <p:nvPr/>
            </p:nvSpPr>
            <p:spPr bwMode="auto">
              <a:xfrm>
                <a:off x="4472" y="3105"/>
                <a:ext cx="20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C</a:t>
                </a:r>
              </a:p>
            </p:txBody>
          </p:sp>
        </p:grpSp>
        <p:grpSp>
          <p:nvGrpSpPr>
            <p:cNvPr id="25616" name="Group 63"/>
            <p:cNvGrpSpPr>
              <a:grpSpLocks/>
            </p:cNvGrpSpPr>
            <p:nvPr/>
          </p:nvGrpSpPr>
          <p:grpSpPr bwMode="auto">
            <a:xfrm>
              <a:off x="2160" y="3600"/>
              <a:ext cx="3216" cy="358"/>
              <a:chOff x="2256" y="3552"/>
              <a:chExt cx="3216" cy="358"/>
            </a:xfrm>
          </p:grpSpPr>
          <p:sp>
            <p:nvSpPr>
              <p:cNvPr id="25619" name="Line 24"/>
              <p:cNvSpPr>
                <a:spLocks noChangeShapeType="1"/>
              </p:cNvSpPr>
              <p:nvPr/>
            </p:nvSpPr>
            <p:spPr bwMode="auto">
              <a:xfrm>
                <a:off x="3792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20" name="Line 29"/>
              <p:cNvSpPr>
                <a:spLocks noChangeShapeType="1"/>
              </p:cNvSpPr>
              <p:nvPr/>
            </p:nvSpPr>
            <p:spPr bwMode="auto">
              <a:xfrm>
                <a:off x="3792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21" name="Text Box 31"/>
              <p:cNvSpPr txBox="1">
                <a:spLocks noChangeArrowheads="1"/>
              </p:cNvSpPr>
              <p:nvPr/>
            </p:nvSpPr>
            <p:spPr bwMode="auto">
              <a:xfrm>
                <a:off x="3880" y="3552"/>
                <a:ext cx="20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25622" name="Line 35"/>
              <p:cNvSpPr>
                <a:spLocks noChangeShapeType="1"/>
              </p:cNvSpPr>
              <p:nvPr/>
            </p:nvSpPr>
            <p:spPr bwMode="auto">
              <a:xfrm>
                <a:off x="2256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23" name="Line 36"/>
              <p:cNvSpPr>
                <a:spLocks noChangeShapeType="1"/>
              </p:cNvSpPr>
              <p:nvPr/>
            </p:nvSpPr>
            <p:spPr bwMode="auto">
              <a:xfrm>
                <a:off x="2256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24" name="Text Box 37"/>
              <p:cNvSpPr txBox="1">
                <a:spLocks noChangeArrowheads="1"/>
              </p:cNvSpPr>
              <p:nvPr/>
            </p:nvSpPr>
            <p:spPr bwMode="auto">
              <a:xfrm>
                <a:off x="2337" y="3552"/>
                <a:ext cx="2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A</a:t>
                </a:r>
              </a:p>
            </p:txBody>
          </p:sp>
          <p:sp>
            <p:nvSpPr>
              <p:cNvPr id="25625" name="Line 39"/>
              <p:cNvSpPr>
                <a:spLocks noChangeShapeType="1"/>
              </p:cNvSpPr>
              <p:nvPr/>
            </p:nvSpPr>
            <p:spPr bwMode="auto">
              <a:xfrm>
                <a:off x="3408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26" name="Line 40"/>
              <p:cNvSpPr>
                <a:spLocks noChangeShapeType="1"/>
              </p:cNvSpPr>
              <p:nvPr/>
            </p:nvSpPr>
            <p:spPr bwMode="auto">
              <a:xfrm>
                <a:off x="3408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27" name="Text Box 41"/>
              <p:cNvSpPr txBox="1">
                <a:spLocks noChangeArrowheads="1"/>
              </p:cNvSpPr>
              <p:nvPr/>
            </p:nvSpPr>
            <p:spPr bwMode="auto">
              <a:xfrm>
                <a:off x="3489" y="3552"/>
                <a:ext cx="2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A</a:t>
                </a:r>
              </a:p>
            </p:txBody>
          </p:sp>
          <p:sp>
            <p:nvSpPr>
              <p:cNvPr id="25628" name="Line 43"/>
              <p:cNvSpPr>
                <a:spLocks noChangeShapeType="1"/>
              </p:cNvSpPr>
              <p:nvPr/>
            </p:nvSpPr>
            <p:spPr bwMode="auto">
              <a:xfrm>
                <a:off x="3024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2A40E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29" name="Line 44"/>
              <p:cNvSpPr>
                <a:spLocks noChangeShapeType="1"/>
              </p:cNvSpPr>
              <p:nvPr/>
            </p:nvSpPr>
            <p:spPr bwMode="auto">
              <a:xfrm>
                <a:off x="3024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30" name="Text Box 45"/>
              <p:cNvSpPr txBox="1">
                <a:spLocks noChangeArrowheads="1"/>
              </p:cNvSpPr>
              <p:nvPr/>
            </p:nvSpPr>
            <p:spPr bwMode="auto">
              <a:xfrm>
                <a:off x="3113" y="3552"/>
                <a:ext cx="20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C</a:t>
                </a:r>
              </a:p>
            </p:txBody>
          </p:sp>
          <p:sp>
            <p:nvSpPr>
              <p:cNvPr id="25631" name="Line 47"/>
              <p:cNvSpPr>
                <a:spLocks noChangeShapeType="1"/>
              </p:cNvSpPr>
              <p:nvPr/>
            </p:nvSpPr>
            <p:spPr bwMode="auto">
              <a:xfrm>
                <a:off x="2640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32" name="Line 48"/>
              <p:cNvSpPr>
                <a:spLocks noChangeShapeType="1"/>
              </p:cNvSpPr>
              <p:nvPr/>
            </p:nvSpPr>
            <p:spPr bwMode="auto">
              <a:xfrm>
                <a:off x="2640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33" name="Text Box 49"/>
              <p:cNvSpPr txBox="1">
                <a:spLocks noChangeArrowheads="1"/>
              </p:cNvSpPr>
              <p:nvPr/>
            </p:nvSpPr>
            <p:spPr bwMode="auto">
              <a:xfrm>
                <a:off x="2728" y="3552"/>
                <a:ext cx="20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25634" name="Line 51"/>
              <p:cNvSpPr>
                <a:spLocks noChangeShapeType="1"/>
              </p:cNvSpPr>
              <p:nvPr/>
            </p:nvSpPr>
            <p:spPr bwMode="auto">
              <a:xfrm>
                <a:off x="4176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2A40E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35" name="Line 52"/>
              <p:cNvSpPr>
                <a:spLocks noChangeShapeType="1"/>
              </p:cNvSpPr>
              <p:nvPr/>
            </p:nvSpPr>
            <p:spPr bwMode="auto">
              <a:xfrm>
                <a:off x="4176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36" name="Text Box 53"/>
              <p:cNvSpPr txBox="1">
                <a:spLocks noChangeArrowheads="1"/>
              </p:cNvSpPr>
              <p:nvPr/>
            </p:nvSpPr>
            <p:spPr bwMode="auto">
              <a:xfrm>
                <a:off x="4265" y="3552"/>
                <a:ext cx="20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C</a:t>
                </a:r>
              </a:p>
            </p:txBody>
          </p:sp>
          <p:sp>
            <p:nvSpPr>
              <p:cNvPr id="25637" name="Line 55"/>
              <p:cNvSpPr>
                <a:spLocks noChangeShapeType="1"/>
              </p:cNvSpPr>
              <p:nvPr/>
            </p:nvSpPr>
            <p:spPr bwMode="auto">
              <a:xfrm>
                <a:off x="4560" y="3814"/>
                <a:ext cx="912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38" name="Line 56"/>
              <p:cNvSpPr>
                <a:spLocks noChangeShapeType="1"/>
              </p:cNvSpPr>
              <p:nvPr/>
            </p:nvSpPr>
            <p:spPr bwMode="auto">
              <a:xfrm>
                <a:off x="4560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39" name="Text Box 57"/>
              <p:cNvSpPr txBox="1">
                <a:spLocks noChangeArrowheads="1"/>
              </p:cNvSpPr>
              <p:nvPr/>
            </p:nvSpPr>
            <p:spPr bwMode="auto">
              <a:xfrm>
                <a:off x="4944" y="3552"/>
                <a:ext cx="20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25640" name="Line 58"/>
              <p:cNvSpPr>
                <a:spLocks noChangeShapeType="1"/>
              </p:cNvSpPr>
              <p:nvPr/>
            </p:nvSpPr>
            <p:spPr bwMode="auto">
              <a:xfrm>
                <a:off x="5464" y="3713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25617" name="AutoShape 65"/>
            <p:cNvSpPr>
              <a:spLocks/>
            </p:cNvSpPr>
            <p:nvPr/>
          </p:nvSpPr>
          <p:spPr bwMode="auto">
            <a:xfrm>
              <a:off x="1654" y="3360"/>
              <a:ext cx="384" cy="720"/>
            </a:xfrm>
            <a:prstGeom prst="leftBrace">
              <a:avLst>
                <a:gd name="adj1" fmla="val 15625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18" name="Text Box 66"/>
            <p:cNvSpPr txBox="1">
              <a:spLocks noChangeArrowheads="1"/>
            </p:cNvSpPr>
            <p:nvPr/>
          </p:nvSpPr>
          <p:spPr bwMode="auto">
            <a:xfrm>
              <a:off x="310" y="3604"/>
              <a:ext cx="132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>
                  <a:ea typeface="Gulim" panose="020B0600000101010101" pitchFamily="34" charset="-127"/>
                </a:rPr>
                <a:t>Multiprogramming</a:t>
              </a:r>
            </a:p>
          </p:txBody>
        </p:sp>
      </p:grpSp>
      <p:grpSp>
        <p:nvGrpSpPr>
          <p:cNvPr id="400453" name="Group 69"/>
          <p:cNvGrpSpPr>
            <a:grpSpLocks/>
          </p:cNvGrpSpPr>
          <p:nvPr/>
        </p:nvGrpSpPr>
        <p:grpSpPr bwMode="auto">
          <a:xfrm>
            <a:off x="2286001" y="3962400"/>
            <a:ext cx="5280025" cy="1143000"/>
            <a:chOff x="480" y="2496"/>
            <a:chExt cx="3326" cy="720"/>
          </a:xfrm>
        </p:grpSpPr>
        <p:grpSp>
          <p:nvGrpSpPr>
            <p:cNvPr id="25606" name="Group 61"/>
            <p:cNvGrpSpPr>
              <a:grpSpLocks/>
            </p:cNvGrpSpPr>
            <p:nvPr/>
          </p:nvGrpSpPr>
          <p:grpSpPr bwMode="auto">
            <a:xfrm>
              <a:off x="2112" y="2496"/>
              <a:ext cx="1694" cy="615"/>
              <a:chOff x="2208" y="2448"/>
              <a:chExt cx="1694" cy="615"/>
            </a:xfrm>
          </p:grpSpPr>
          <p:sp>
            <p:nvSpPr>
              <p:cNvPr id="25609" name="Text Box 4"/>
              <p:cNvSpPr txBox="1">
                <a:spLocks noChangeArrowheads="1"/>
              </p:cNvSpPr>
              <p:nvPr/>
            </p:nvSpPr>
            <p:spPr bwMode="auto">
              <a:xfrm>
                <a:off x="2208" y="2448"/>
                <a:ext cx="2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A</a:t>
                </a:r>
              </a:p>
            </p:txBody>
          </p:sp>
          <p:sp>
            <p:nvSpPr>
              <p:cNvPr id="25610" name="Line 7"/>
              <p:cNvSpPr>
                <a:spLocks noChangeShapeType="1"/>
              </p:cNvSpPr>
              <p:nvPr/>
            </p:nvSpPr>
            <p:spPr bwMode="auto">
              <a:xfrm>
                <a:off x="2414" y="2566"/>
                <a:ext cx="672" cy="0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11" name="Text Box 5"/>
              <p:cNvSpPr txBox="1">
                <a:spLocks noChangeArrowheads="1"/>
              </p:cNvSpPr>
              <p:nvPr/>
            </p:nvSpPr>
            <p:spPr bwMode="auto">
              <a:xfrm>
                <a:off x="2208" y="2640"/>
                <a:ext cx="207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25612" name="Line 8"/>
              <p:cNvSpPr>
                <a:spLocks noChangeShapeType="1"/>
              </p:cNvSpPr>
              <p:nvPr/>
            </p:nvSpPr>
            <p:spPr bwMode="auto">
              <a:xfrm>
                <a:off x="2414" y="2736"/>
                <a:ext cx="1488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5613" name="Text Box 6"/>
              <p:cNvSpPr txBox="1">
                <a:spLocks noChangeArrowheads="1"/>
              </p:cNvSpPr>
              <p:nvPr/>
            </p:nvSpPr>
            <p:spPr bwMode="auto">
              <a:xfrm>
                <a:off x="2208" y="2832"/>
                <a:ext cx="20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>
                    <a:ea typeface="Gulim" panose="020B0600000101010101" pitchFamily="34" charset="-127"/>
                  </a:rPr>
                  <a:t>C</a:t>
                </a:r>
              </a:p>
            </p:txBody>
          </p:sp>
          <p:sp>
            <p:nvSpPr>
              <p:cNvPr id="25614" name="Line 9"/>
              <p:cNvSpPr>
                <a:spLocks noChangeShapeType="1"/>
              </p:cNvSpPr>
              <p:nvPr/>
            </p:nvSpPr>
            <p:spPr bwMode="auto">
              <a:xfrm>
                <a:off x="2414" y="2928"/>
                <a:ext cx="480" cy="0"/>
              </a:xfrm>
              <a:prstGeom prst="line">
                <a:avLst/>
              </a:prstGeom>
              <a:noFill/>
              <a:ln w="76200">
                <a:solidFill>
                  <a:srgbClr val="2A40E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25607" name="Text Box 64"/>
            <p:cNvSpPr txBox="1">
              <a:spLocks noChangeArrowheads="1"/>
            </p:cNvSpPr>
            <p:nvPr/>
          </p:nvSpPr>
          <p:spPr bwMode="auto">
            <a:xfrm>
              <a:off x="480" y="2736"/>
              <a:ext cx="11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>
                  <a:ea typeface="Gulim" panose="020B0600000101010101" pitchFamily="34" charset="-127"/>
                </a:rPr>
                <a:t>Multiprocessing</a:t>
              </a:r>
            </a:p>
          </p:txBody>
        </p:sp>
        <p:sp>
          <p:nvSpPr>
            <p:cNvPr id="25608" name="AutoShape 68"/>
            <p:cNvSpPr>
              <a:spLocks/>
            </p:cNvSpPr>
            <p:nvPr/>
          </p:nvSpPr>
          <p:spPr bwMode="auto">
            <a:xfrm>
              <a:off x="1654" y="2496"/>
              <a:ext cx="384" cy="720"/>
            </a:xfrm>
            <a:prstGeom prst="leftBrace">
              <a:avLst>
                <a:gd name="adj1" fmla="val 15625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86796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141288"/>
            <a:ext cx="9264650" cy="533400"/>
          </a:xfrm>
        </p:spPr>
        <p:txBody>
          <a:bodyPr/>
          <a:lstStyle/>
          <a:p>
            <a:r>
              <a:rPr lang="en-US" altLang="ko-KR" dirty="0" smtClean="0">
                <a:ea typeface="Gulim" panose="020B0600000101010101" pitchFamily="34" charset="-127"/>
              </a:rPr>
              <a:t>Correctness for systems with concurrent threads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762000"/>
            <a:ext cx="10210800" cy="58674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If dispatcher can schedule threads in any way, programs must work under all circumstances</a:t>
            </a: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Can you test for this?</a:t>
            </a: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How can you know if your program works?</a:t>
            </a:r>
          </a:p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Gulim" panose="020B0600000101010101" pitchFamily="34" charset="-127"/>
              </a:rPr>
              <a:t>Independent Threads:</a:t>
            </a: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No state shared with other threads</a:t>
            </a: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Deterministic </a:t>
            </a: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 Input state determines results</a:t>
            </a: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Reproducible  Can recreate Starting Conditions, I/O</a:t>
            </a: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Scheduling order doesn’t matter (if </a:t>
            </a:r>
            <a:r>
              <a:rPr lang="en-US" altLang="ko-KR" dirty="0" smtClean="0">
                <a:latin typeface="Courier New" panose="02070309020205020404" pitchFamily="49" charset="0"/>
                <a:ea typeface="Gulim" panose="020B0600000101010101" pitchFamily="34" charset="-127"/>
                <a:sym typeface="Symbol" panose="05050102010706020507" pitchFamily="18" charset="2"/>
              </a:rPr>
              <a:t>switch()</a:t>
            </a: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 works!!!)</a:t>
            </a:r>
          </a:p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Gulim" panose="020B0600000101010101" pitchFamily="34" charset="-127"/>
                <a:sym typeface="Symbol" panose="05050102010706020507" pitchFamily="18" charset="2"/>
              </a:rPr>
              <a:t>Cooperating Threads:</a:t>
            </a: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Shared State between multiple threads</a:t>
            </a: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Non-deterministic</a:t>
            </a: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Non-reproducible</a:t>
            </a:r>
          </a:p>
          <a:p>
            <a:pPr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Non-deterministic and Non-reproducible means that bugs can be intermittent</a:t>
            </a:r>
          </a:p>
          <a:p>
            <a:pPr lvl="1">
              <a:lnSpc>
                <a:spcPct val="80000"/>
              </a:lnSpc>
              <a:spcBef>
                <a:spcPct val="25000"/>
              </a:spcBef>
            </a:pPr>
            <a:r>
              <a:rPr lang="en-US" altLang="ko-KR" dirty="0" smtClean="0">
                <a:ea typeface="Gulim" panose="020B0600000101010101" pitchFamily="34" charset="-127"/>
                <a:sym typeface="Symbol" panose="05050102010706020507" pitchFamily="18" charset="2"/>
              </a:rPr>
              <a:t>Sometimes called “Heisenbugs”</a:t>
            </a:r>
          </a:p>
        </p:txBody>
      </p:sp>
    </p:spTree>
    <p:extLst>
      <p:ext uri="{BB962C8B-B14F-4D97-AF65-F5344CB8AC3E}">
        <p14:creationId xmlns:p14="http://schemas.microsoft.com/office/powerpoint/2010/main" val="33346320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3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Interactions Complicate Debugging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838200"/>
            <a:ext cx="10287000" cy="6019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Is any program truly independent?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Every process shares the file system, OS resources, network, </a:t>
            </a:r>
            <a:r>
              <a:rPr lang="en-US" altLang="ko-KR" dirty="0" err="1" smtClean="0">
                <a:ea typeface="Gulim" panose="020B0600000101010101" pitchFamily="34" charset="-127"/>
              </a:rPr>
              <a:t>etc</a:t>
            </a:r>
            <a:endParaRPr lang="en-US" altLang="ko-KR" dirty="0" smtClean="0">
              <a:ea typeface="Gulim" panose="020B0600000101010101" pitchFamily="34" charset="-127"/>
            </a:endParaRP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Extreme example: buggy device driver causes thread A to crash “independent thread” B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You probably don’t realize how much you depend on reproducibility: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Example: Evil C compiler</a:t>
            </a:r>
          </a:p>
          <a:p>
            <a:pPr lvl="2"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Modifies files behind your back by inserting errors into C program unless you insert debugging code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Example: Debugging statements can overrun stack</a:t>
            </a:r>
          </a:p>
          <a:p>
            <a:pPr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Non-deterministic errors are really difficult to find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Example: Memory layout of </a:t>
            </a:r>
            <a:r>
              <a:rPr lang="en-US" altLang="ko-KR" dirty="0" err="1" smtClean="0">
                <a:ea typeface="Gulim" panose="020B0600000101010101" pitchFamily="34" charset="-127"/>
              </a:rPr>
              <a:t>kernel+user</a:t>
            </a:r>
            <a:r>
              <a:rPr lang="en-US" altLang="ko-KR" dirty="0" smtClean="0">
                <a:ea typeface="Gulim" panose="020B0600000101010101" pitchFamily="34" charset="-127"/>
              </a:rPr>
              <a:t> programs</a:t>
            </a:r>
          </a:p>
          <a:p>
            <a:pPr lvl="2"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depends on scheduling, which depends on timer/other things</a:t>
            </a:r>
          </a:p>
          <a:p>
            <a:pPr lvl="2"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Original UNIX had a bunch of non-deterministic errors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Example: Something which does interesting I/O</a:t>
            </a:r>
          </a:p>
          <a:p>
            <a:pPr lvl="2">
              <a:lnSpc>
                <a:spcPct val="80000"/>
              </a:lnSpc>
            </a:pPr>
            <a:r>
              <a:rPr lang="en-US" altLang="ko-KR" dirty="0" smtClean="0">
                <a:ea typeface="Gulim" panose="020B0600000101010101" pitchFamily="34" charset="-127"/>
              </a:rPr>
              <a:t>User typing of letters used to help generate secure keys</a:t>
            </a:r>
          </a:p>
          <a:p>
            <a:pPr>
              <a:lnSpc>
                <a:spcPct val="80000"/>
              </a:lnSpc>
            </a:pPr>
            <a:endParaRPr lang="ko-KR" altLang="en-US" dirty="0" smtClean="0"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36492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Gulim" panose="020B0600000101010101" pitchFamily="34" charset="-127"/>
              </a:rPr>
              <a:t>Why allow cooperating threads?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1900" y="800100"/>
            <a:ext cx="9817100" cy="5829300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People cooperate; computers help/enhance people’s lives, so computers must cooperate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By analogy, the non-reproducibility/non-determinism of people is a notable problem for “carefully laid plans”</a:t>
            </a:r>
          </a:p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Advantage 1: Share resources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One computer, many users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One bank balance, many ATMs</a:t>
            </a:r>
          </a:p>
          <a:p>
            <a:pPr lvl="2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What if ATMs were only updated at night?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Embedded systems (robot control: coordinate arm &amp; hand)</a:t>
            </a:r>
          </a:p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Advantage 2: Speedup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Overlap I/O and computation</a:t>
            </a:r>
          </a:p>
          <a:p>
            <a:pPr lvl="2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Many different file systems do read-ahead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Multiprocessors – chop up program into parallel pieces</a:t>
            </a:r>
          </a:p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Advantage 3: Modularity 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More important than you might think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Chop large problem up into simpler pieces</a:t>
            </a:r>
          </a:p>
          <a:p>
            <a:pPr lvl="2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To compile, for instance, </a:t>
            </a:r>
            <a:r>
              <a:rPr lang="en-US" altLang="ko-KR" dirty="0" err="1" smtClean="0">
                <a:ea typeface="Gulim" panose="020B0600000101010101" pitchFamily="34" charset="-127"/>
              </a:rPr>
              <a:t>gcc</a:t>
            </a:r>
            <a:r>
              <a:rPr lang="en-US" altLang="ko-KR" dirty="0" smtClean="0">
                <a:ea typeface="Gulim" panose="020B0600000101010101" pitchFamily="34" charset="-127"/>
              </a:rPr>
              <a:t> calls </a:t>
            </a:r>
            <a:r>
              <a:rPr lang="en-US" altLang="ko-KR" dirty="0" err="1" smtClean="0">
                <a:ea typeface="Gulim" panose="020B0600000101010101" pitchFamily="34" charset="-127"/>
              </a:rPr>
              <a:t>cpp</a:t>
            </a:r>
            <a:r>
              <a:rPr lang="en-US" altLang="ko-KR" dirty="0" smtClean="0">
                <a:ea typeface="Gulim" panose="020B0600000101010101" pitchFamily="34" charset="-127"/>
              </a:rPr>
              <a:t> | cc1 | cc2 | as | </a:t>
            </a:r>
            <a:r>
              <a:rPr lang="en-US" altLang="ko-KR" dirty="0" err="1" smtClean="0">
                <a:ea typeface="Gulim" panose="020B0600000101010101" pitchFamily="34" charset="-127"/>
              </a:rPr>
              <a:t>ld</a:t>
            </a:r>
            <a:endParaRPr lang="en-US" altLang="ko-KR" dirty="0" smtClean="0">
              <a:ea typeface="Gulim" panose="020B0600000101010101" pitchFamily="34" charset="-127"/>
            </a:endParaRPr>
          </a:p>
          <a:p>
            <a:pPr lvl="2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Makes system easier to extend</a:t>
            </a:r>
          </a:p>
        </p:txBody>
      </p:sp>
    </p:spTree>
    <p:extLst>
      <p:ext uri="{BB962C8B-B14F-4D97-AF65-F5344CB8AC3E}">
        <p14:creationId xmlns:p14="http://schemas.microsoft.com/office/powerpoint/2010/main" val="24523233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Gulim" panose="020B0600000101010101" pitchFamily="34" charset="-127"/>
              </a:rPr>
              <a:t>Recall: High-level Example: Web Server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3810000"/>
            <a:ext cx="7924800" cy="28194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Server must handle many requests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Non-cooperating version: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ko-KR" dirty="0" smtClean="0">
                <a:ea typeface="Gulim" panose="020B0600000101010101" pitchFamily="34" charset="-127"/>
              </a:rPr>
              <a:t>	</a:t>
            </a:r>
            <a:r>
              <a:rPr lang="en-US" altLang="ko-KR" sz="2000" dirty="0" err="1">
                <a:latin typeface="Courier New" panose="02070309020205020404" pitchFamily="49" charset="0"/>
                <a:ea typeface="Gulim" panose="020B0600000101010101" pitchFamily="34" charset="-127"/>
              </a:rPr>
              <a:t>serverLoop</a:t>
            </a: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() {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		  con = </a:t>
            </a:r>
            <a:r>
              <a:rPr lang="en-US" altLang="ko-KR" sz="2000" dirty="0" err="1">
                <a:latin typeface="Courier New" panose="02070309020205020404" pitchFamily="49" charset="0"/>
                <a:ea typeface="Gulim" panose="020B0600000101010101" pitchFamily="34" charset="-127"/>
              </a:rPr>
              <a:t>AcceptCon</a:t>
            </a: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();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		  </a:t>
            </a:r>
            <a:r>
              <a:rPr lang="en-US" altLang="ko-KR" sz="2000" dirty="0" err="1">
                <a:latin typeface="Courier New" panose="02070309020205020404" pitchFamily="49" charset="0"/>
                <a:ea typeface="Gulim" panose="020B0600000101010101" pitchFamily="34" charset="-127"/>
              </a:rPr>
              <a:t>ProcessFork</a:t>
            </a: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(</a:t>
            </a:r>
            <a:r>
              <a:rPr lang="en-US" altLang="ko-KR" sz="2000" dirty="0" err="1">
                <a:latin typeface="Courier New" panose="02070309020205020404" pitchFamily="49" charset="0"/>
                <a:ea typeface="Gulim" panose="020B0600000101010101" pitchFamily="34" charset="-127"/>
              </a:rPr>
              <a:t>ServiceWebPage</a:t>
            </a: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(),con);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	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What are some disadvantages of this technique?</a:t>
            </a:r>
          </a:p>
        </p:txBody>
      </p:sp>
      <p:sp>
        <p:nvSpPr>
          <p:cNvPr id="29700" name="tower"/>
          <p:cNvSpPr>
            <a:spLocks noEditPoints="1" noChangeArrowheads="1"/>
          </p:cNvSpPr>
          <p:nvPr/>
        </p:nvSpPr>
        <p:spPr bwMode="auto">
          <a:xfrm>
            <a:off x="8153401" y="762000"/>
            <a:ext cx="904875" cy="1809750"/>
          </a:xfrm>
          <a:custGeom>
            <a:avLst/>
            <a:gdLst>
              <a:gd name="T0" fmla="*/ 0 w 21600"/>
              <a:gd name="T1" fmla="*/ 182986 h 21600"/>
              <a:gd name="T2" fmla="*/ 279171 w 21600"/>
              <a:gd name="T3" fmla="*/ 0 h 21600"/>
              <a:gd name="T4" fmla="*/ 452438 w 21600"/>
              <a:gd name="T5" fmla="*/ 0 h 21600"/>
              <a:gd name="T6" fmla="*/ 904875 w 21600"/>
              <a:gd name="T7" fmla="*/ 0 h 21600"/>
              <a:gd name="T8" fmla="*/ 904875 w 21600"/>
              <a:gd name="T9" fmla="*/ 976008 h 21600"/>
              <a:gd name="T10" fmla="*/ 904875 w 21600"/>
              <a:gd name="T11" fmla="*/ 1626764 h 21600"/>
              <a:gd name="T12" fmla="*/ 635340 w 21600"/>
              <a:gd name="T13" fmla="*/ 1809750 h 21600"/>
              <a:gd name="T14" fmla="*/ 442802 w 21600"/>
              <a:gd name="T15" fmla="*/ 1809750 h 21600"/>
              <a:gd name="T16" fmla="*/ 0 w 21600"/>
              <a:gd name="T17" fmla="*/ 1809750 h 21600"/>
              <a:gd name="T18" fmla="*/ 0 w 21600"/>
              <a:gd name="T19" fmla="*/ 965870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59 w 21600"/>
              <a:gd name="T31" fmla="*/ 22540 h 21600"/>
              <a:gd name="T32" fmla="*/ 21485 w 21600"/>
              <a:gd name="T33" fmla="*/ 27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1" name="laptop"/>
          <p:cNvSpPr>
            <a:spLocks noEditPoints="1" noChangeArrowheads="1"/>
          </p:cNvSpPr>
          <p:nvPr/>
        </p:nvSpPr>
        <p:spPr bwMode="auto">
          <a:xfrm>
            <a:off x="3200400" y="1066800"/>
            <a:ext cx="1447800" cy="1066800"/>
          </a:xfrm>
          <a:custGeom>
            <a:avLst/>
            <a:gdLst>
              <a:gd name="T0" fmla="*/ 225347 w 21600"/>
              <a:gd name="T1" fmla="*/ 0 h 21600"/>
              <a:gd name="T2" fmla="*/ 225347 w 21600"/>
              <a:gd name="T3" fmla="*/ 354267 h 21600"/>
              <a:gd name="T4" fmla="*/ 1228418 w 21600"/>
              <a:gd name="T5" fmla="*/ 0 h 21600"/>
              <a:gd name="T6" fmla="*/ 1228418 w 21600"/>
              <a:gd name="T7" fmla="*/ 354267 h 21600"/>
              <a:gd name="T8" fmla="*/ 723900 w 21600"/>
              <a:gd name="T9" fmla="*/ 0 h 21600"/>
              <a:gd name="T10" fmla="*/ 723900 w 21600"/>
              <a:gd name="T11" fmla="*/ 1066800 h 21600"/>
              <a:gd name="T12" fmla="*/ 0 w 21600"/>
              <a:gd name="T13" fmla="*/ 1066800 h 21600"/>
              <a:gd name="T14" fmla="*/ 1447800 w 21600"/>
              <a:gd name="T15" fmla="*/ 106680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2" name="Freeform 9"/>
          <p:cNvSpPr>
            <a:spLocks/>
          </p:cNvSpPr>
          <p:nvPr/>
        </p:nvSpPr>
        <p:spPr bwMode="auto">
          <a:xfrm>
            <a:off x="4800600" y="1219200"/>
            <a:ext cx="3352800" cy="241300"/>
          </a:xfrm>
          <a:custGeom>
            <a:avLst/>
            <a:gdLst>
              <a:gd name="T0" fmla="*/ 0 w 1824"/>
              <a:gd name="T1" fmla="*/ 202170 h 296"/>
              <a:gd name="T2" fmla="*/ 1323474 w 1824"/>
              <a:gd name="T3" fmla="*/ 6522 h 296"/>
              <a:gd name="T4" fmla="*/ 3352800 w 1824"/>
              <a:gd name="T5" fmla="*/ 241300 h 2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24" h="296">
                <a:moveTo>
                  <a:pt x="0" y="248"/>
                </a:moveTo>
                <a:cubicBezTo>
                  <a:pt x="208" y="124"/>
                  <a:pt x="416" y="0"/>
                  <a:pt x="720" y="8"/>
                </a:cubicBezTo>
                <a:cubicBezTo>
                  <a:pt x="1024" y="16"/>
                  <a:pt x="1424" y="156"/>
                  <a:pt x="1824" y="29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9703" name="Document"/>
          <p:cNvSpPr>
            <a:spLocks noEditPoints="1" noChangeArrowheads="1"/>
          </p:cNvSpPr>
          <p:nvPr/>
        </p:nvSpPr>
        <p:spPr bwMode="auto">
          <a:xfrm>
            <a:off x="4876801" y="1447801"/>
            <a:ext cx="676275" cy="1057275"/>
          </a:xfrm>
          <a:custGeom>
            <a:avLst/>
            <a:gdLst>
              <a:gd name="T0" fmla="*/ 336791 w 21600"/>
              <a:gd name="T1" fmla="*/ 1058841 h 21600"/>
              <a:gd name="T2" fmla="*/ 2661 w 21600"/>
              <a:gd name="T3" fmla="*/ 531036 h 21600"/>
              <a:gd name="T4" fmla="*/ 336791 w 21600"/>
              <a:gd name="T5" fmla="*/ 3965 h 21600"/>
              <a:gd name="T6" fmla="*/ 679594 w 21600"/>
              <a:gd name="T7" fmla="*/ 521393 h 21600"/>
              <a:gd name="T8" fmla="*/ 336791 w 21600"/>
              <a:gd name="T9" fmla="*/ 1058841 h 21600"/>
              <a:gd name="T10" fmla="*/ 0 w 21600"/>
              <a:gd name="T11" fmla="*/ 0 h 21600"/>
              <a:gd name="T12" fmla="*/ 676275 w 21600"/>
              <a:gd name="T13" fmla="*/ 0 h 21600"/>
              <a:gd name="T14" fmla="*/ 676275 w 21600"/>
              <a:gd name="T15" fmla="*/ 105727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977 w 21600"/>
              <a:gd name="T25" fmla="*/ 818 h 21600"/>
              <a:gd name="T26" fmla="*/ 20622 w 21600"/>
              <a:gd name="T27" fmla="*/ 16429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04" name="laptop"/>
          <p:cNvSpPr>
            <a:spLocks noEditPoints="1" noChangeArrowheads="1"/>
          </p:cNvSpPr>
          <p:nvPr/>
        </p:nvSpPr>
        <p:spPr bwMode="auto">
          <a:xfrm>
            <a:off x="6248400" y="2590800"/>
            <a:ext cx="1447800" cy="1066800"/>
          </a:xfrm>
          <a:custGeom>
            <a:avLst/>
            <a:gdLst>
              <a:gd name="T0" fmla="*/ 225347 w 21600"/>
              <a:gd name="T1" fmla="*/ 0 h 21600"/>
              <a:gd name="T2" fmla="*/ 225347 w 21600"/>
              <a:gd name="T3" fmla="*/ 354267 h 21600"/>
              <a:gd name="T4" fmla="*/ 1228418 w 21600"/>
              <a:gd name="T5" fmla="*/ 0 h 21600"/>
              <a:gd name="T6" fmla="*/ 1228418 w 21600"/>
              <a:gd name="T7" fmla="*/ 354267 h 21600"/>
              <a:gd name="T8" fmla="*/ 723900 w 21600"/>
              <a:gd name="T9" fmla="*/ 0 h 21600"/>
              <a:gd name="T10" fmla="*/ 723900 w 21600"/>
              <a:gd name="T11" fmla="*/ 1066800 h 21600"/>
              <a:gd name="T12" fmla="*/ 0 w 21600"/>
              <a:gd name="T13" fmla="*/ 1066800 h 21600"/>
              <a:gd name="T14" fmla="*/ 1447800 w 21600"/>
              <a:gd name="T15" fmla="*/ 106680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Freeform 13"/>
          <p:cNvSpPr>
            <a:spLocks/>
          </p:cNvSpPr>
          <p:nvPr/>
        </p:nvSpPr>
        <p:spPr bwMode="auto">
          <a:xfrm>
            <a:off x="7467600" y="2057400"/>
            <a:ext cx="685800" cy="609600"/>
          </a:xfrm>
          <a:custGeom>
            <a:avLst/>
            <a:gdLst>
              <a:gd name="T0" fmla="*/ 0 w 432"/>
              <a:gd name="T1" fmla="*/ 609600 h 384"/>
              <a:gd name="T2" fmla="*/ 228600 w 432"/>
              <a:gd name="T3" fmla="*/ 152400 h 384"/>
              <a:gd name="T4" fmla="*/ 685800 w 432"/>
              <a:gd name="T5" fmla="*/ 0 h 3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384">
                <a:moveTo>
                  <a:pt x="0" y="384"/>
                </a:moveTo>
                <a:cubicBezTo>
                  <a:pt x="36" y="272"/>
                  <a:pt x="72" y="160"/>
                  <a:pt x="144" y="96"/>
                </a:cubicBezTo>
                <a:cubicBezTo>
                  <a:pt x="216" y="32"/>
                  <a:pt x="324" y="16"/>
                  <a:pt x="432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9706" name="Document"/>
          <p:cNvSpPr>
            <a:spLocks noEditPoints="1" noChangeArrowheads="1"/>
          </p:cNvSpPr>
          <p:nvPr/>
        </p:nvSpPr>
        <p:spPr bwMode="auto">
          <a:xfrm>
            <a:off x="7620001" y="2667001"/>
            <a:ext cx="676275" cy="1057275"/>
          </a:xfrm>
          <a:custGeom>
            <a:avLst/>
            <a:gdLst>
              <a:gd name="T0" fmla="*/ 336791 w 21600"/>
              <a:gd name="T1" fmla="*/ 1058841 h 21600"/>
              <a:gd name="T2" fmla="*/ 2661 w 21600"/>
              <a:gd name="T3" fmla="*/ 531036 h 21600"/>
              <a:gd name="T4" fmla="*/ 336791 w 21600"/>
              <a:gd name="T5" fmla="*/ 3965 h 21600"/>
              <a:gd name="T6" fmla="*/ 679594 w 21600"/>
              <a:gd name="T7" fmla="*/ 521393 h 21600"/>
              <a:gd name="T8" fmla="*/ 336791 w 21600"/>
              <a:gd name="T9" fmla="*/ 1058841 h 21600"/>
              <a:gd name="T10" fmla="*/ 0 w 21600"/>
              <a:gd name="T11" fmla="*/ 0 h 21600"/>
              <a:gd name="T12" fmla="*/ 676275 w 21600"/>
              <a:gd name="T13" fmla="*/ 0 h 21600"/>
              <a:gd name="T14" fmla="*/ 676275 w 21600"/>
              <a:gd name="T15" fmla="*/ 105727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977 w 21600"/>
              <a:gd name="T25" fmla="*/ 818 h 21600"/>
              <a:gd name="T26" fmla="*/ 20622 w 21600"/>
              <a:gd name="T27" fmla="*/ 16429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707" name="Freeform 14"/>
          <p:cNvSpPr>
            <a:spLocks/>
          </p:cNvSpPr>
          <p:nvPr/>
        </p:nvSpPr>
        <p:spPr bwMode="auto">
          <a:xfrm rot="10800000">
            <a:off x="7467600" y="2209800"/>
            <a:ext cx="685800" cy="609600"/>
          </a:xfrm>
          <a:custGeom>
            <a:avLst/>
            <a:gdLst>
              <a:gd name="T0" fmla="*/ 0 w 432"/>
              <a:gd name="T1" fmla="*/ 609600 h 384"/>
              <a:gd name="T2" fmla="*/ 228600 w 432"/>
              <a:gd name="T3" fmla="*/ 152400 h 384"/>
              <a:gd name="T4" fmla="*/ 685800 w 432"/>
              <a:gd name="T5" fmla="*/ 0 h 3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384">
                <a:moveTo>
                  <a:pt x="0" y="384"/>
                </a:moveTo>
                <a:cubicBezTo>
                  <a:pt x="36" y="272"/>
                  <a:pt x="72" y="160"/>
                  <a:pt x="144" y="96"/>
                </a:cubicBezTo>
                <a:cubicBezTo>
                  <a:pt x="216" y="32"/>
                  <a:pt x="324" y="16"/>
                  <a:pt x="432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9708" name="Freeform 10"/>
          <p:cNvSpPr>
            <a:spLocks/>
          </p:cNvSpPr>
          <p:nvPr/>
        </p:nvSpPr>
        <p:spPr bwMode="auto">
          <a:xfrm rot="10800000">
            <a:off x="4724400" y="1600200"/>
            <a:ext cx="3352800" cy="228600"/>
          </a:xfrm>
          <a:custGeom>
            <a:avLst/>
            <a:gdLst>
              <a:gd name="T0" fmla="*/ 0 w 1824"/>
              <a:gd name="T1" fmla="*/ 191530 h 296"/>
              <a:gd name="T2" fmla="*/ 1323474 w 1824"/>
              <a:gd name="T3" fmla="*/ 6178 h 296"/>
              <a:gd name="T4" fmla="*/ 3352800 w 1824"/>
              <a:gd name="T5" fmla="*/ 228600 h 2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24" h="296">
                <a:moveTo>
                  <a:pt x="0" y="248"/>
                </a:moveTo>
                <a:cubicBezTo>
                  <a:pt x="208" y="124"/>
                  <a:pt x="416" y="0"/>
                  <a:pt x="720" y="8"/>
                </a:cubicBezTo>
                <a:cubicBezTo>
                  <a:pt x="1024" y="16"/>
                  <a:pt x="1424" y="156"/>
                  <a:pt x="1824" y="29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4491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Gulim" panose="020B0600000101010101" pitchFamily="34" charset="-127"/>
              </a:rPr>
              <a:t>Recall: Threaded Web Server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2227" y="762000"/>
            <a:ext cx="9680574" cy="5181600"/>
          </a:xfrm>
        </p:spPr>
        <p:txBody>
          <a:bodyPr>
            <a:normAutofit/>
          </a:bodyPr>
          <a:lstStyle/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Now, use a single process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Multithreaded (cooperating) version: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 err="1">
                <a:latin typeface="Courier New" panose="02070309020205020404" pitchFamily="49" charset="0"/>
                <a:ea typeface="Gulim" panose="020B0600000101010101" pitchFamily="34" charset="-127"/>
              </a:rPr>
              <a:t>serverLoop</a:t>
            </a: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() {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		  connection = </a:t>
            </a:r>
            <a:r>
              <a:rPr lang="en-US" altLang="ko-KR" sz="2000" dirty="0" err="1">
                <a:latin typeface="Courier New" panose="02070309020205020404" pitchFamily="49" charset="0"/>
                <a:ea typeface="Gulim" panose="020B0600000101010101" pitchFamily="34" charset="-127"/>
              </a:rPr>
              <a:t>AcceptCon</a:t>
            </a: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();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		  </a:t>
            </a:r>
            <a:r>
              <a:rPr lang="en-US" altLang="ko-KR" sz="2000" dirty="0" err="1">
                <a:latin typeface="Courier New" panose="02070309020205020404" pitchFamily="49" charset="0"/>
                <a:ea typeface="Gulim" panose="020B0600000101010101" pitchFamily="34" charset="-127"/>
              </a:rPr>
              <a:t>ThreadFork</a:t>
            </a: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(</a:t>
            </a:r>
            <a:r>
              <a:rPr lang="en-US" altLang="ko-KR" sz="2000" dirty="0" err="1">
                <a:latin typeface="Courier New" panose="02070309020205020404" pitchFamily="49" charset="0"/>
                <a:ea typeface="Gulim" panose="020B0600000101010101" pitchFamily="34" charset="-127"/>
              </a:rPr>
              <a:t>ServiceWebPage</a:t>
            </a: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(),connection);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	}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Looks almost the same, but has many advantages: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Can share file caches kept in memory, results of CGI scripts, other things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Threads are </a:t>
            </a:r>
            <a:r>
              <a:rPr lang="en-US" altLang="ko-KR" i="1" dirty="0" smtClean="0">
                <a:ea typeface="Gulim" panose="020B0600000101010101" pitchFamily="34" charset="-127"/>
              </a:rPr>
              <a:t>much</a:t>
            </a:r>
            <a:r>
              <a:rPr lang="en-US" altLang="ko-KR" dirty="0" smtClean="0">
                <a:ea typeface="Gulim" panose="020B0600000101010101" pitchFamily="34" charset="-127"/>
              </a:rPr>
              <a:t> cheaper to create than processes, so this has a lower per-request overhead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Question: would a user-level (say one-to-many) thread package make sense here?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When one request blocks on disk, all block…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 smtClean="0">
                <a:ea typeface="Gulim" panose="020B0600000101010101" pitchFamily="34" charset="-127"/>
              </a:rPr>
              <a:t>What about Denial of Service attacks or </a:t>
            </a:r>
            <a:r>
              <a:rPr lang="en-US" altLang="ko-KR" dirty="0" err="1" smtClean="0">
                <a:ea typeface="Gulim" panose="020B0600000101010101" pitchFamily="34" charset="-127"/>
              </a:rPr>
              <a:t>digg</a:t>
            </a:r>
            <a:r>
              <a:rPr lang="en-US" altLang="ko-KR" dirty="0" smtClean="0">
                <a:ea typeface="Gulim" panose="020B0600000101010101" pitchFamily="34" charset="-127"/>
              </a:rPr>
              <a:t> / Slash-dot effects?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ko-KR" altLang="en-US" dirty="0" smtClean="0">
              <a:ea typeface="Gulim" panose="020B0600000101010101" pitchFamily="34" charset="-127"/>
            </a:endParaRPr>
          </a:p>
        </p:txBody>
      </p:sp>
      <p:pic>
        <p:nvPicPr>
          <p:cNvPr id="4065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6019800"/>
            <a:ext cx="261937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6533" name="Picture 5" descr="digg-logo-ho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3" b="24324"/>
          <a:stretch>
            <a:fillRect/>
          </a:stretch>
        </p:blipFill>
        <p:spPr bwMode="auto">
          <a:xfrm>
            <a:off x="6448426" y="6019800"/>
            <a:ext cx="1323975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69042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6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06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6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6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6531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Gill Sans Light"/>
                <a:ea typeface="Gulim" panose="020B0600000101010101" pitchFamily="34" charset="-127"/>
              </a:rPr>
              <a:t>Thread Pools: Bounded Concurrency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685800"/>
            <a:ext cx="9905999" cy="28956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 smtClean="0">
                <a:latin typeface="Gill Sans Light"/>
                <a:ea typeface="Gulim" panose="020B0600000101010101" pitchFamily="34" charset="-127"/>
              </a:rPr>
              <a:t>Problem with previous version: Unbounded Threads</a:t>
            </a:r>
          </a:p>
          <a:p>
            <a:pPr lvl="1"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 smtClean="0">
                <a:latin typeface="Gill Sans Light"/>
                <a:ea typeface="Gulim" panose="020B0600000101010101" pitchFamily="34" charset="-127"/>
              </a:rPr>
              <a:t>When web-site becomes too popular – throughput sinks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ko-KR" dirty="0" smtClean="0">
                <a:latin typeface="Gill Sans Light"/>
                <a:ea typeface="Gulim" panose="020B0600000101010101" pitchFamily="34" charset="-127"/>
              </a:rPr>
              <a:t>Instead, allocate a bounded “pool” of worker threads, representing the maximum level of multiprogramming</a:t>
            </a:r>
            <a:r>
              <a:rPr lang="en-US" altLang="ko-KR" sz="2000" dirty="0">
                <a:latin typeface="Gill Sans Light"/>
                <a:ea typeface="Gulim" panose="020B0600000101010101" pitchFamily="34" charset="-127"/>
              </a:rPr>
              <a:t>		</a:t>
            </a:r>
          </a:p>
        </p:txBody>
      </p:sp>
      <p:sp>
        <p:nvSpPr>
          <p:cNvPr id="31748" name="Text Box 23"/>
          <p:cNvSpPr txBox="1">
            <a:spLocks noChangeArrowheads="1"/>
          </p:cNvSpPr>
          <p:nvPr/>
        </p:nvSpPr>
        <p:spPr bwMode="auto">
          <a:xfrm>
            <a:off x="1676400" y="1447801"/>
            <a:ext cx="518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50000"/>
              </a:spcBef>
            </a:pPr>
            <a:endParaRPr lang="ko-KR" altLang="en-US">
              <a:latin typeface="Gill Sans Light"/>
              <a:ea typeface="Gulim" panose="020B0600000101010101" pitchFamily="34" charset="-127"/>
            </a:endParaRPr>
          </a:p>
        </p:txBody>
      </p:sp>
      <p:sp>
        <p:nvSpPr>
          <p:cNvPr id="408600" name="Text Box 24"/>
          <p:cNvSpPr txBox="1">
            <a:spLocks noChangeArrowheads="1"/>
          </p:cNvSpPr>
          <p:nvPr/>
        </p:nvSpPr>
        <p:spPr bwMode="auto">
          <a:xfrm>
            <a:off x="1752600" y="4185138"/>
            <a:ext cx="44958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master() {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</a:t>
            </a:r>
            <a:r>
              <a:rPr lang="en-US" altLang="ko-KR" dirty="0" err="1">
                <a:latin typeface="Consolas" panose="020B0609020204030204" pitchFamily="49" charset="0"/>
                <a:ea typeface="Gulim" panose="020B0600000101010101" pitchFamily="34" charset="-127"/>
              </a:rPr>
              <a:t>allocThreads</a:t>
            </a: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(</a:t>
            </a:r>
            <a:r>
              <a:rPr lang="en-US" altLang="ko-KR" dirty="0" err="1">
                <a:latin typeface="Consolas" panose="020B0609020204030204" pitchFamily="49" charset="0"/>
                <a:ea typeface="Gulim" panose="020B0600000101010101" pitchFamily="34" charset="-127"/>
              </a:rPr>
              <a:t>worker,queue</a:t>
            </a: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);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while(TRUE) {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   con=</a:t>
            </a:r>
            <a:r>
              <a:rPr lang="en-US" altLang="ko-KR" dirty="0" err="1">
                <a:latin typeface="Consolas" panose="020B0609020204030204" pitchFamily="49" charset="0"/>
                <a:ea typeface="Gulim" panose="020B0600000101010101" pitchFamily="34" charset="-127"/>
              </a:rPr>
              <a:t>AcceptCon</a:t>
            </a: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();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   </a:t>
            </a:r>
            <a:r>
              <a:rPr lang="en-US" altLang="ko-KR" dirty="0" err="1">
                <a:latin typeface="Consolas" panose="020B0609020204030204" pitchFamily="49" charset="0"/>
                <a:ea typeface="Gulim" panose="020B0600000101010101" pitchFamily="34" charset="-127"/>
              </a:rPr>
              <a:t>Enqueue</a:t>
            </a: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(</a:t>
            </a:r>
            <a:r>
              <a:rPr lang="en-US" altLang="ko-KR" dirty="0" err="1">
                <a:latin typeface="Consolas" panose="020B0609020204030204" pitchFamily="49" charset="0"/>
                <a:ea typeface="Gulim" panose="020B0600000101010101" pitchFamily="34" charset="-127"/>
              </a:rPr>
              <a:t>queue,con</a:t>
            </a: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);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   </a:t>
            </a:r>
            <a:r>
              <a:rPr lang="en-US" altLang="ko-KR" dirty="0" err="1">
                <a:latin typeface="Consolas" panose="020B0609020204030204" pitchFamily="49" charset="0"/>
                <a:ea typeface="Gulim" panose="020B0600000101010101" pitchFamily="34" charset="-127"/>
              </a:rPr>
              <a:t>wakeUp</a:t>
            </a: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(queue);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}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}</a:t>
            </a:r>
          </a:p>
        </p:txBody>
      </p:sp>
      <p:sp>
        <p:nvSpPr>
          <p:cNvPr id="408601" name="Text Box 25"/>
          <p:cNvSpPr txBox="1">
            <a:spLocks noChangeArrowheads="1"/>
          </p:cNvSpPr>
          <p:nvPr/>
        </p:nvSpPr>
        <p:spPr bwMode="auto">
          <a:xfrm>
            <a:off x="6248400" y="4152901"/>
            <a:ext cx="426720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worker(queue) {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while(TRUE) {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   con=</a:t>
            </a:r>
            <a:r>
              <a:rPr lang="en-US" altLang="ko-KR" dirty="0" err="1">
                <a:latin typeface="Consolas" panose="020B0609020204030204" pitchFamily="49" charset="0"/>
                <a:ea typeface="Gulim" panose="020B0600000101010101" pitchFamily="34" charset="-127"/>
              </a:rPr>
              <a:t>Dequeue</a:t>
            </a: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(queue);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   if (con==null)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      </a:t>
            </a:r>
            <a:r>
              <a:rPr lang="en-US" altLang="ko-KR" dirty="0" err="1">
                <a:latin typeface="Consolas" panose="020B0609020204030204" pitchFamily="49" charset="0"/>
                <a:ea typeface="Gulim" panose="020B0600000101010101" pitchFamily="34" charset="-127"/>
              </a:rPr>
              <a:t>sleepOn</a:t>
            </a: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(queue);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   else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      </a:t>
            </a:r>
            <a:r>
              <a:rPr lang="en-US" altLang="ko-KR" dirty="0" err="1">
                <a:latin typeface="Consolas" panose="020B0609020204030204" pitchFamily="49" charset="0"/>
                <a:ea typeface="Gulim" panose="020B0600000101010101" pitchFamily="34" charset="-127"/>
              </a:rPr>
              <a:t>ServiceWebPage</a:t>
            </a: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(con);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   }</a:t>
            </a:r>
            <a:b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</a:br>
            <a:r>
              <a:rPr lang="en-US" altLang="ko-KR" dirty="0">
                <a:latin typeface="Consolas" panose="020B0609020204030204" pitchFamily="49" charset="0"/>
                <a:ea typeface="Gulim" panose="020B0600000101010101" pitchFamily="34" charset="-127"/>
              </a:rPr>
              <a:t>}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743200" y="2209801"/>
            <a:ext cx="6172200" cy="1893888"/>
            <a:chOff x="2743200" y="2209801"/>
            <a:chExt cx="6172200" cy="1893888"/>
          </a:xfrm>
        </p:grpSpPr>
        <p:sp>
          <p:nvSpPr>
            <p:cNvPr id="31752" name="Rectangle 14"/>
            <p:cNvSpPr>
              <a:spLocks noChangeArrowheads="1"/>
            </p:cNvSpPr>
            <p:nvPr/>
          </p:nvSpPr>
          <p:spPr bwMode="auto">
            <a:xfrm>
              <a:off x="5715000" y="2362201"/>
              <a:ext cx="838200" cy="1066800"/>
            </a:xfrm>
            <a:prstGeom prst="rect">
              <a:avLst/>
            </a:prstGeom>
            <a:solidFill>
              <a:srgbClr val="00FF00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/>
              <a:r>
                <a:rPr lang="en-US" altLang="ko-KR" dirty="0">
                  <a:latin typeface="Gill Sans Light"/>
                  <a:ea typeface="Gulim" panose="020B0600000101010101" pitchFamily="34" charset="-127"/>
                </a:rPr>
                <a:t>Master</a:t>
              </a:r>
            </a:p>
            <a:p>
              <a:pPr algn="ctr"/>
              <a:r>
                <a:rPr lang="en-US" altLang="ko-KR" dirty="0">
                  <a:latin typeface="Gill Sans Light"/>
                  <a:ea typeface="Gulim" panose="020B0600000101010101" pitchFamily="34" charset="-127"/>
                </a:rPr>
                <a:t>Thread</a:t>
              </a:r>
            </a:p>
          </p:txBody>
        </p:sp>
        <p:sp>
          <p:nvSpPr>
            <p:cNvPr id="31753" name="Text Box 15"/>
            <p:cNvSpPr txBox="1">
              <a:spLocks noChangeArrowheads="1"/>
            </p:cNvSpPr>
            <p:nvPr/>
          </p:nvSpPr>
          <p:spPr bwMode="auto">
            <a:xfrm>
              <a:off x="7391400" y="3733801"/>
              <a:ext cx="1517650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>
                  <a:latin typeface="Gill Sans Light"/>
                  <a:ea typeface="Gulim" panose="020B0600000101010101" pitchFamily="34" charset="-127"/>
                </a:rPr>
                <a:t>Thread Pool</a:t>
              </a:r>
            </a:p>
          </p:txBody>
        </p:sp>
        <p:sp>
          <p:nvSpPr>
            <p:cNvPr id="31754" name="laptop"/>
            <p:cNvSpPr>
              <a:spLocks noEditPoints="1" noChangeArrowheads="1"/>
            </p:cNvSpPr>
            <p:nvPr/>
          </p:nvSpPr>
          <p:spPr bwMode="auto">
            <a:xfrm>
              <a:off x="2743200" y="2743201"/>
              <a:ext cx="1447800" cy="1066800"/>
            </a:xfrm>
            <a:custGeom>
              <a:avLst/>
              <a:gdLst>
                <a:gd name="T0" fmla="*/ 142 w 21600"/>
                <a:gd name="T1" fmla="*/ 0 h 21600"/>
                <a:gd name="T2" fmla="*/ 142 w 21600"/>
                <a:gd name="T3" fmla="*/ 223 h 21600"/>
                <a:gd name="T4" fmla="*/ 774 w 21600"/>
                <a:gd name="T5" fmla="*/ 0 h 21600"/>
                <a:gd name="T6" fmla="*/ 774 w 21600"/>
                <a:gd name="T7" fmla="*/ 223 h 21600"/>
                <a:gd name="T8" fmla="*/ 456 w 21600"/>
                <a:gd name="T9" fmla="*/ 0 h 21600"/>
                <a:gd name="T10" fmla="*/ 456 w 21600"/>
                <a:gd name="T11" fmla="*/ 672 h 21600"/>
                <a:gd name="T12" fmla="*/ 0 w 21600"/>
                <a:gd name="T13" fmla="*/ 672 h 21600"/>
                <a:gd name="T14" fmla="*/ 912 w 21600"/>
                <a:gd name="T15" fmla="*/ 672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4453 w 21600"/>
                <a:gd name="T25" fmla="*/ 1864 h 21600"/>
                <a:gd name="T26" fmla="*/ 17313 w 21600"/>
                <a:gd name="T27" fmla="*/ 12311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3362" y="0"/>
                  </a:moveTo>
                  <a:lnTo>
                    <a:pt x="18327" y="0"/>
                  </a:lnTo>
                  <a:lnTo>
                    <a:pt x="18327" y="14347"/>
                  </a:lnTo>
                  <a:lnTo>
                    <a:pt x="3362" y="14347"/>
                  </a:lnTo>
                  <a:lnTo>
                    <a:pt x="3362" y="0"/>
                  </a:lnTo>
                  <a:close/>
                </a:path>
                <a:path w="21600" h="21600" extrusionOk="0">
                  <a:moveTo>
                    <a:pt x="3340" y="15068"/>
                  </a:moveTo>
                  <a:lnTo>
                    <a:pt x="0" y="19877"/>
                  </a:lnTo>
                  <a:lnTo>
                    <a:pt x="21600" y="19877"/>
                  </a:lnTo>
                  <a:lnTo>
                    <a:pt x="18327" y="15068"/>
                  </a:lnTo>
                  <a:lnTo>
                    <a:pt x="3340" y="15068"/>
                  </a:lnTo>
                  <a:close/>
                </a:path>
                <a:path w="21600" h="21600" extrusionOk="0">
                  <a:moveTo>
                    <a:pt x="0" y="19877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9877"/>
                  </a:lnTo>
                  <a:lnTo>
                    <a:pt x="0" y="19877"/>
                  </a:lnTo>
                  <a:close/>
                </a:path>
                <a:path w="21600" h="21600" extrusionOk="0">
                  <a:moveTo>
                    <a:pt x="4186" y="1523"/>
                  </a:moveTo>
                  <a:lnTo>
                    <a:pt x="17547" y="1523"/>
                  </a:lnTo>
                  <a:lnTo>
                    <a:pt x="17547" y="12744"/>
                  </a:lnTo>
                  <a:lnTo>
                    <a:pt x="4186" y="12744"/>
                  </a:lnTo>
                  <a:lnTo>
                    <a:pt x="4186" y="1523"/>
                  </a:lnTo>
                  <a:close/>
                </a:path>
                <a:path w="21600" h="21600" extrusionOk="0">
                  <a:moveTo>
                    <a:pt x="3318" y="15549"/>
                  </a:moveTo>
                  <a:lnTo>
                    <a:pt x="2917" y="16110"/>
                  </a:lnTo>
                  <a:lnTo>
                    <a:pt x="18727" y="16110"/>
                  </a:lnTo>
                  <a:lnTo>
                    <a:pt x="18327" y="15549"/>
                  </a:lnTo>
                  <a:lnTo>
                    <a:pt x="3318" y="15549"/>
                  </a:lnTo>
                  <a:close/>
                </a:path>
                <a:path w="21600" h="21600" extrusionOk="0">
                  <a:moveTo>
                    <a:pt x="6213" y="18314"/>
                  </a:moveTo>
                  <a:lnTo>
                    <a:pt x="5946" y="18875"/>
                  </a:lnTo>
                  <a:lnTo>
                    <a:pt x="15766" y="18875"/>
                  </a:lnTo>
                  <a:lnTo>
                    <a:pt x="15499" y="18314"/>
                  </a:lnTo>
                  <a:lnTo>
                    <a:pt x="6213" y="18314"/>
                  </a:lnTo>
                  <a:close/>
                </a:path>
                <a:path w="21600" h="21600" extrusionOk="0">
                  <a:moveTo>
                    <a:pt x="2828" y="16471"/>
                  </a:moveTo>
                  <a:lnTo>
                    <a:pt x="2405" y="17072"/>
                  </a:lnTo>
                  <a:lnTo>
                    <a:pt x="19284" y="17072"/>
                  </a:lnTo>
                  <a:lnTo>
                    <a:pt x="18839" y="16471"/>
                  </a:lnTo>
                  <a:lnTo>
                    <a:pt x="2828" y="16471"/>
                  </a:lnTo>
                  <a:close/>
                </a:path>
                <a:path w="21600" h="21600" extrusionOk="0">
                  <a:moveTo>
                    <a:pt x="2316" y="17352"/>
                  </a:moveTo>
                  <a:lnTo>
                    <a:pt x="1871" y="17953"/>
                  </a:lnTo>
                  <a:lnTo>
                    <a:pt x="19863" y="17953"/>
                  </a:lnTo>
                  <a:lnTo>
                    <a:pt x="19395" y="17352"/>
                  </a:lnTo>
                  <a:lnTo>
                    <a:pt x="2316" y="17352"/>
                  </a:lnTo>
                  <a:close/>
                </a:path>
              </a:pathLst>
            </a:cu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1755" name="Freeform 19"/>
            <p:cNvSpPr>
              <a:spLocks/>
            </p:cNvSpPr>
            <p:nvPr/>
          </p:nvSpPr>
          <p:spPr bwMode="auto">
            <a:xfrm>
              <a:off x="4114800" y="3276601"/>
              <a:ext cx="3657600" cy="660400"/>
            </a:xfrm>
            <a:custGeom>
              <a:avLst/>
              <a:gdLst>
                <a:gd name="T0" fmla="*/ 2304 w 2112"/>
                <a:gd name="T1" fmla="*/ 0 h 416"/>
                <a:gd name="T2" fmla="*/ 1937 w 2112"/>
                <a:gd name="T3" fmla="*/ 336 h 416"/>
                <a:gd name="T4" fmla="*/ 1047 w 2112"/>
                <a:gd name="T5" fmla="*/ 384 h 416"/>
                <a:gd name="T6" fmla="*/ 0 w 2112"/>
                <a:gd name="T7" fmla="*/ 144 h 4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2" h="416">
                  <a:moveTo>
                    <a:pt x="2112" y="0"/>
                  </a:moveTo>
                  <a:cubicBezTo>
                    <a:pt x="2040" y="136"/>
                    <a:pt x="1968" y="272"/>
                    <a:pt x="1776" y="336"/>
                  </a:cubicBezTo>
                  <a:cubicBezTo>
                    <a:pt x="1584" y="400"/>
                    <a:pt x="1256" y="416"/>
                    <a:pt x="960" y="384"/>
                  </a:cubicBezTo>
                  <a:cubicBezTo>
                    <a:pt x="664" y="352"/>
                    <a:pt x="332" y="248"/>
                    <a:pt x="0" y="144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1756" name="Freeform 20"/>
            <p:cNvSpPr>
              <a:spLocks/>
            </p:cNvSpPr>
            <p:nvPr/>
          </p:nvSpPr>
          <p:spPr bwMode="auto">
            <a:xfrm>
              <a:off x="4114800" y="2667001"/>
              <a:ext cx="1600200" cy="406400"/>
            </a:xfrm>
            <a:custGeom>
              <a:avLst/>
              <a:gdLst>
                <a:gd name="T0" fmla="*/ 0 w 1008"/>
                <a:gd name="T1" fmla="*/ 256 h 256"/>
                <a:gd name="T2" fmla="*/ 336 w 1008"/>
                <a:gd name="T3" fmla="*/ 16 h 256"/>
                <a:gd name="T4" fmla="*/ 1008 w 1008"/>
                <a:gd name="T5" fmla="*/ 160 h 25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08" h="256">
                  <a:moveTo>
                    <a:pt x="0" y="256"/>
                  </a:moveTo>
                  <a:cubicBezTo>
                    <a:pt x="84" y="144"/>
                    <a:pt x="168" y="32"/>
                    <a:pt x="336" y="16"/>
                  </a:cubicBezTo>
                  <a:cubicBezTo>
                    <a:pt x="504" y="0"/>
                    <a:pt x="756" y="80"/>
                    <a:pt x="1008" y="16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1757" name="Line 21"/>
            <p:cNvSpPr>
              <a:spLocks noChangeShapeType="1"/>
            </p:cNvSpPr>
            <p:nvPr/>
          </p:nvSpPr>
          <p:spPr bwMode="auto">
            <a:xfrm>
              <a:off x="6553200" y="2895601"/>
              <a:ext cx="457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1758" name="Rectangle 26"/>
            <p:cNvSpPr>
              <a:spLocks noChangeArrowheads="1"/>
            </p:cNvSpPr>
            <p:nvPr/>
          </p:nvSpPr>
          <p:spPr bwMode="auto">
            <a:xfrm>
              <a:off x="7010400" y="2514601"/>
              <a:ext cx="304800" cy="838200"/>
            </a:xfrm>
            <a:prstGeom prst="rect">
              <a:avLst/>
            </a:prstGeom>
            <a:solidFill>
              <a:srgbClr val="FF66CC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>
                  <a:latin typeface="Gill Sans Light"/>
                  <a:ea typeface="Gulim" panose="020B0600000101010101" pitchFamily="34" charset="-127"/>
                </a:rPr>
                <a:t>queue</a:t>
              </a:r>
            </a:p>
          </p:txBody>
        </p:sp>
        <p:grpSp>
          <p:nvGrpSpPr>
            <p:cNvPr id="31759" name="Group 16"/>
            <p:cNvGrpSpPr>
              <a:grpSpLocks/>
            </p:cNvGrpSpPr>
            <p:nvPr/>
          </p:nvGrpSpPr>
          <p:grpSpPr bwMode="auto">
            <a:xfrm>
              <a:off x="7315200" y="2209801"/>
              <a:ext cx="1600200" cy="1524000"/>
              <a:chOff x="2784" y="624"/>
              <a:chExt cx="1008" cy="960"/>
            </a:xfrm>
          </p:grpSpPr>
          <p:sp>
            <p:nvSpPr>
              <p:cNvPr id="31760" name="Oval 4"/>
              <p:cNvSpPr>
                <a:spLocks noChangeArrowheads="1"/>
              </p:cNvSpPr>
              <p:nvPr/>
            </p:nvSpPr>
            <p:spPr bwMode="auto">
              <a:xfrm>
                <a:off x="2784" y="624"/>
                <a:ext cx="1008" cy="960"/>
              </a:xfrm>
              <a:prstGeom prst="ellipse">
                <a:avLst/>
              </a:prstGeom>
              <a:solidFill>
                <a:srgbClr val="FF66CC"/>
              </a:solidFill>
              <a:ln w="3810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endParaRPr lang="en-US" altLang="en-US">
                  <a:latin typeface="Gill Sans Light"/>
                </a:endParaRPr>
              </a:p>
            </p:txBody>
          </p:sp>
          <mc:AlternateContent xmlns:mc="http://schemas.openxmlformats.org/markup-compatibility/2006" xmlns:p14="http://schemas.microsoft.com/office/powerpoint/2010/main">
            <mc:Choice Requires="p14">
              <p:contentPart p14:bwMode="auto" r:id="rId3">
                <p14:nvContentPartPr>
                  <p14:cNvPr id="408582" name="Ink 6"/>
                  <p14:cNvContentPartPr>
                    <a14:cpLocks xmlns:a14="http://schemas.microsoft.com/office/drawing/2010/main" noRot="1" noChangeAspect="1" noEditPoints="1" noChangeArrowheads="1" noChangeShapeType="1"/>
                  </p14:cNvContentPartPr>
                  <p14:nvPr/>
                </p14:nvContentPartPr>
                <p14:xfrm>
                  <a:off x="3043" y="837"/>
                  <a:ext cx="121" cy="173"/>
                </p14:xfrm>
              </p:contentPart>
            </mc:Choice>
            <mc:Fallback xmlns="">
              <p:pic>
                <p:nvPicPr>
                  <p:cNvPr id="408582" name="Ink 6"/>
                  <p:cNvPicPr>
                    <a:picLocks noRot="1" noChangeAspect="1" noEditPoints="1" noChangeArrowheads="1" noChangeShapeType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3037" y="831"/>
                    <a:ext cx="133" cy="18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5">
                <p14:nvContentPartPr>
                  <p14:cNvPr id="408583" name="Ink 7"/>
                  <p14:cNvContentPartPr>
                    <a14:cpLocks xmlns:a14="http://schemas.microsoft.com/office/drawing/2010/main" noRot="1" noChangeAspect="1" noEditPoints="1" noChangeArrowheads="1" noChangeShapeType="1"/>
                  </p14:cNvContentPartPr>
                  <p14:nvPr/>
                </p14:nvContentPartPr>
                <p14:xfrm>
                  <a:off x="3338" y="957"/>
                  <a:ext cx="68" cy="193"/>
                </p14:xfrm>
              </p:contentPart>
            </mc:Choice>
            <mc:Fallback xmlns="">
              <p:pic>
                <p:nvPicPr>
                  <p:cNvPr id="408583" name="Ink 7"/>
                  <p:cNvPicPr>
                    <a:picLocks noRot="1" noChangeAspect="1" noEditPoints="1" noChangeArrowheads="1" noChangeShapeType="1"/>
                  </p:cNvPicPr>
                  <p:nvPr/>
                </p:nvPicPr>
                <p:blipFill>
                  <a:blip r:embed="rId6"/>
                  <a:stretch>
                    <a:fillRect/>
                  </a:stretch>
                </p:blipFill>
                <p:spPr>
                  <a:xfrm>
                    <a:off x="3332" y="951"/>
                    <a:ext cx="80" cy="205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">
                <p14:nvContentPartPr>
                  <p14:cNvPr id="408584" name="Ink 8"/>
                  <p14:cNvContentPartPr>
                    <a14:cpLocks xmlns:a14="http://schemas.microsoft.com/office/drawing/2010/main" noRot="1" noChangeAspect="1" noEditPoints="1" noChangeArrowheads="1" noChangeShapeType="1"/>
                  </p14:cNvContentPartPr>
                  <p14:nvPr/>
                </p14:nvContentPartPr>
                <p14:xfrm>
                  <a:off x="2897" y="1205"/>
                  <a:ext cx="355" cy="137"/>
                </p14:xfrm>
              </p:contentPart>
            </mc:Choice>
            <mc:Fallback xmlns="">
              <p:pic>
                <p:nvPicPr>
                  <p:cNvPr id="408584" name="Ink 8"/>
                  <p:cNvPicPr>
                    <a:picLocks noRot="1" noChangeAspect="1" noEditPoints="1" noChangeArrowheads="1" noChangeShapeType="1"/>
                  </p:cNvPicPr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>
                    <a:off x="2891" y="1199"/>
                    <a:ext cx="367" cy="14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9">
                <p14:nvContentPartPr>
                  <p14:cNvPr id="408585" name="Ink 9"/>
                  <p14:cNvContentPartPr>
                    <a14:cpLocks xmlns:a14="http://schemas.microsoft.com/office/drawing/2010/main" noRot="1" noChangeAspect="1" noEditPoints="1" noChangeArrowheads="1" noChangeShapeType="1"/>
                  </p14:cNvContentPartPr>
                  <p14:nvPr/>
                </p14:nvContentPartPr>
                <p14:xfrm>
                  <a:off x="2882" y="1027"/>
                  <a:ext cx="172" cy="195"/>
                </p14:xfrm>
              </p:contentPart>
            </mc:Choice>
            <mc:Fallback xmlns="">
              <p:pic>
                <p:nvPicPr>
                  <p:cNvPr id="408585" name="Ink 9"/>
                  <p:cNvPicPr>
                    <a:picLocks noRot="1" noChangeAspect="1" noEditPoints="1" noChangeArrowheads="1" noChangeShapeType="1"/>
                  </p:cNvPicPr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2876" y="1021"/>
                    <a:ext cx="184" cy="207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1">
                <p14:nvContentPartPr>
                  <p14:cNvPr id="408586" name="Ink 10"/>
                  <p14:cNvContentPartPr>
                    <a14:cpLocks xmlns:a14="http://schemas.microsoft.com/office/drawing/2010/main" noRot="1" noChangeAspect="1" noEditPoints="1" noChangeArrowheads="1" noChangeShapeType="1"/>
                  </p14:cNvContentPartPr>
                  <p14:nvPr/>
                </p14:nvContentPartPr>
                <p14:xfrm>
                  <a:off x="3445" y="1284"/>
                  <a:ext cx="145" cy="176"/>
                </p14:xfrm>
              </p:contentPart>
            </mc:Choice>
            <mc:Fallback xmlns="">
              <p:pic>
                <p:nvPicPr>
                  <p:cNvPr id="408586" name="Ink 10"/>
                  <p:cNvPicPr>
                    <a:picLocks noRot="1" noChangeAspect="1" noEditPoints="1" noChangeArrowheads="1" noChangeShapeType="1"/>
                  </p:cNvPicPr>
                  <p:nvPr/>
                </p:nvPicPr>
                <p:blipFill>
                  <a:blip r:embed="rId12"/>
                  <a:stretch>
                    <a:fillRect/>
                  </a:stretch>
                </p:blipFill>
                <p:spPr>
                  <a:xfrm>
                    <a:off x="3439" y="1278"/>
                    <a:ext cx="157" cy="18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3">
                <p14:nvContentPartPr>
                  <p14:cNvPr id="408587" name="Ink 11"/>
                  <p14:cNvContentPartPr>
                    <a14:cpLocks xmlns:a14="http://schemas.microsoft.com/office/drawing/2010/main" noRot="1" noChangeAspect="1" noEditPoints="1" noChangeArrowheads="1" noChangeShapeType="1"/>
                  </p14:cNvContentPartPr>
                  <p14:nvPr/>
                </p14:nvContentPartPr>
                <p14:xfrm>
                  <a:off x="3148" y="1362"/>
                  <a:ext cx="156" cy="134"/>
                </p14:xfrm>
              </p:contentPart>
            </mc:Choice>
            <mc:Fallback xmlns="">
              <p:pic>
                <p:nvPicPr>
                  <p:cNvPr id="408587" name="Ink 11"/>
                  <p:cNvPicPr>
                    <a:picLocks noRot="1" noChangeAspect="1" noEditPoints="1" noChangeArrowheads="1" noChangeShapeType="1"/>
                  </p:cNvPicPr>
                  <p:nvPr/>
                </p:nvPicPr>
                <p:blipFill>
                  <a:blip r:embed="rId14"/>
                  <a:stretch>
                    <a:fillRect/>
                  </a:stretch>
                </p:blipFill>
                <p:spPr>
                  <a:xfrm>
                    <a:off x="3142" y="1356"/>
                    <a:ext cx="168" cy="14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5">
                <p14:nvContentPartPr>
                  <p14:cNvPr id="408588" name="Ink 12"/>
                  <p14:cNvContentPartPr>
                    <a14:cpLocks xmlns:a14="http://schemas.microsoft.com/office/drawing/2010/main" noRot="1" noChangeAspect="1" noEditPoints="1" noChangeArrowheads="1" noChangeShapeType="1"/>
                  </p14:cNvContentPartPr>
                  <p14:nvPr/>
                </p14:nvContentPartPr>
                <p14:xfrm>
                  <a:off x="3216" y="720"/>
                  <a:ext cx="108" cy="267"/>
                </p14:xfrm>
              </p:contentPart>
            </mc:Choice>
            <mc:Fallback xmlns="">
              <p:pic>
                <p:nvPicPr>
                  <p:cNvPr id="408588" name="Ink 12"/>
                  <p:cNvPicPr>
                    <a:picLocks noRot="1" noChangeAspect="1" noEditPoints="1" noChangeArrowheads="1" noChangeShapeType="1"/>
                  </p:cNvPicPr>
                  <p:nvPr/>
                </p:nvPicPr>
                <p:blipFill>
                  <a:blip r:embed="rId16"/>
                  <a:stretch>
                    <a:fillRect/>
                  </a:stretch>
                </p:blipFill>
                <p:spPr>
                  <a:xfrm>
                    <a:off x="3210" y="714"/>
                    <a:ext cx="120" cy="27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17">
                <p14:nvContentPartPr>
                  <p14:cNvPr id="408589" name="Ink 13"/>
                  <p14:cNvContentPartPr>
                    <a14:cpLocks xmlns:a14="http://schemas.microsoft.com/office/drawing/2010/main" noRot="1" noChangeAspect="1" noEditPoints="1" noChangeArrowheads="1" noChangeShapeType="1"/>
                  </p14:cNvContentPartPr>
                  <p14:nvPr/>
                </p14:nvContentPartPr>
                <p14:xfrm>
                  <a:off x="3486" y="892"/>
                  <a:ext cx="160" cy="323"/>
                </p14:xfrm>
              </p:contentPart>
            </mc:Choice>
            <mc:Fallback xmlns="">
              <p:pic>
                <p:nvPicPr>
                  <p:cNvPr id="408589" name="Ink 13"/>
                  <p:cNvPicPr>
                    <a:picLocks noRot="1" noChangeAspect="1" noEditPoints="1" noChangeArrowheads="1" noChangeShapeType="1"/>
                  </p:cNvPicPr>
                  <p:nvPr/>
                </p:nvPicPr>
                <p:blipFill>
                  <a:blip r:embed="rId18"/>
                  <a:stretch>
                    <a:fillRect/>
                  </a:stretch>
                </p:blipFill>
                <p:spPr>
                  <a:xfrm>
                    <a:off x="3480" y="886"/>
                    <a:ext cx="172" cy="335"/>
                  </a:xfrm>
                  <a:prstGeom prst="rect">
                    <a:avLst/>
                  </a:prstGeom>
                </p:spPr>
              </p:pic>
            </mc:Fallback>
          </mc:AlternateContent>
        </p:grp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7458343" y="2286000"/>
              <a:ext cx="1304657" cy="13229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719324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2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9" grpId="0" uiExpand="1" build="p"/>
      <p:bldP spid="408600" grpId="0"/>
      <p:bldP spid="4086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7588" y="762000"/>
            <a:ext cx="71628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Kernel represents each process as a process control block (PCB)</a:t>
            </a:r>
            <a:endParaRPr lang="en-US" dirty="0"/>
          </a:p>
          <a:p>
            <a:pPr lvl="1"/>
            <a:r>
              <a:rPr lang="en-US" dirty="0" smtClean="0"/>
              <a:t>Status (running, ready, blocked, …)</a:t>
            </a:r>
          </a:p>
          <a:p>
            <a:pPr lvl="1"/>
            <a:r>
              <a:rPr lang="en-US" dirty="0" smtClean="0"/>
              <a:t>Register state (when not ready)</a:t>
            </a:r>
          </a:p>
          <a:p>
            <a:pPr lvl="1"/>
            <a:r>
              <a:rPr lang="en-US" dirty="0" smtClean="0"/>
              <a:t>Process ID (PID), User, Executable, Priority, …</a:t>
            </a:r>
          </a:p>
          <a:p>
            <a:pPr lvl="1"/>
            <a:r>
              <a:rPr lang="en-US" dirty="0" smtClean="0"/>
              <a:t>Execution time, …</a:t>
            </a:r>
          </a:p>
          <a:p>
            <a:pPr lvl="1"/>
            <a:r>
              <a:rPr lang="en-US" dirty="0" smtClean="0"/>
              <a:t>Memory space, translation, …</a:t>
            </a:r>
          </a:p>
          <a:p>
            <a:r>
              <a:rPr lang="en-US" dirty="0" smtClean="0"/>
              <a:t>Kernel </a:t>
            </a:r>
            <a:r>
              <a:rPr lang="en-US" i="1" dirty="0" smtClean="0"/>
              <a:t>Scheduler</a:t>
            </a:r>
            <a:r>
              <a:rPr lang="en-US" dirty="0" smtClean="0"/>
              <a:t> maintains a data structure containing the </a:t>
            </a:r>
            <a:r>
              <a:rPr lang="en-US" dirty="0"/>
              <a:t>PCBs	</a:t>
            </a:r>
            <a:endParaRPr lang="en-US" dirty="0" smtClean="0"/>
          </a:p>
          <a:p>
            <a:pPr lvl="1"/>
            <a:r>
              <a:rPr lang="en-US" dirty="0" smtClean="0"/>
              <a:t>Give </a:t>
            </a:r>
            <a:r>
              <a:rPr lang="en-US" dirty="0"/>
              <a:t>out CPU to different processes</a:t>
            </a:r>
          </a:p>
          <a:p>
            <a:pPr lvl="1"/>
            <a:r>
              <a:rPr lang="en-US" dirty="0" smtClean="0"/>
              <a:t>This is a Policy </a:t>
            </a:r>
            <a:r>
              <a:rPr lang="en-US" dirty="0"/>
              <a:t>Decision</a:t>
            </a:r>
          </a:p>
          <a:p>
            <a:r>
              <a:rPr lang="en-US" dirty="0"/>
              <a:t>Give out non-CPU resources</a:t>
            </a:r>
          </a:p>
          <a:p>
            <a:pPr lvl="1"/>
            <a:r>
              <a:rPr lang="en-US" dirty="0"/>
              <a:t>Memory/IO</a:t>
            </a:r>
          </a:p>
          <a:p>
            <a:pPr lvl="1"/>
            <a:r>
              <a:rPr lang="en-US" dirty="0"/>
              <a:t>Another policy decision</a:t>
            </a:r>
          </a:p>
          <a:p>
            <a:endParaRPr lang="en-US" dirty="0"/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8180388" y="914401"/>
            <a:ext cx="2335212" cy="5010149"/>
            <a:chOff x="4128" y="768"/>
            <a:chExt cx="1471" cy="3156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087" t="362" r="27414" b="1085"/>
            <a:stretch>
              <a:fillRect/>
            </a:stretch>
          </p:blipFill>
          <p:spPr bwMode="auto">
            <a:xfrm>
              <a:off x="4128" y="768"/>
              <a:ext cx="1471" cy="2390"/>
            </a:xfrm>
            <a:prstGeom prst="rect">
              <a:avLst/>
            </a:prstGeom>
            <a:noFill/>
            <a:ln w="38100" cmpd="dbl">
              <a:solidFill>
                <a:srgbClr val="CC66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4454" y="3168"/>
              <a:ext cx="817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MS PGothic" charset="0"/>
                  <a:cs typeface="MS PGothic" charset="0"/>
                </a:defRPr>
              </a:lvl9pPr>
            </a:lstStyle>
            <a:p>
              <a:pPr algn="ctr"/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Process</a:t>
              </a:r>
              <a:br>
                <a:rPr lang="en-US" b="0" dirty="0">
                  <a:latin typeface="Gill Sans" charset="0"/>
                  <a:ea typeface="Gill Sans" charset="0"/>
                  <a:cs typeface="Gill Sans" charset="0"/>
                </a:rPr>
              </a:br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Control</a:t>
              </a:r>
            </a:p>
            <a:p>
              <a:pPr algn="ctr"/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Block</a:t>
              </a:r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152400"/>
            <a:ext cx="10820400" cy="533400"/>
          </a:xfrm>
        </p:spPr>
        <p:txBody>
          <a:bodyPr/>
          <a:lstStyle/>
          <a:p>
            <a:r>
              <a:rPr lang="en-US" dirty="0" smtClean="0"/>
              <a:t>Recall: Multiplexing </a:t>
            </a:r>
            <a:r>
              <a:rPr lang="en-US" dirty="0"/>
              <a:t>Processes: The Process Control Block</a:t>
            </a:r>
          </a:p>
        </p:txBody>
      </p:sp>
    </p:spTree>
    <p:extLst>
      <p:ext uri="{BB962C8B-B14F-4D97-AF65-F5344CB8AC3E}">
        <p14:creationId xmlns:p14="http://schemas.microsoft.com/office/powerpoint/2010/main" val="2009704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B4080-7A91-4777-BB80-B3BEAE711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Correctness with Concurrent </a:t>
            </a:r>
            <a:r>
              <a:rPr lang="en-US" dirty="0" smtClean="0"/>
              <a:t>Threads?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FC161-BF1C-4843-A836-CF22453C1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Non-determinism:</a:t>
            </a:r>
          </a:p>
          <a:p>
            <a:pPr lvl="1"/>
            <a:r>
              <a:rPr lang="en-US" dirty="0"/>
              <a:t>Scheduler can run threads in </a:t>
            </a:r>
            <a:r>
              <a:rPr lang="en-US" b="1" dirty="0"/>
              <a:t>any order</a:t>
            </a:r>
          </a:p>
          <a:p>
            <a:pPr lvl="1"/>
            <a:r>
              <a:rPr lang="en-US" dirty="0"/>
              <a:t>Scheduler can switch threads </a:t>
            </a:r>
            <a:r>
              <a:rPr lang="en-US" b="1" dirty="0"/>
              <a:t>at any time</a:t>
            </a:r>
          </a:p>
          <a:p>
            <a:pPr lvl="1"/>
            <a:r>
              <a:rPr lang="en-US" dirty="0"/>
              <a:t>This can make testing very difficult</a:t>
            </a:r>
          </a:p>
          <a:p>
            <a:r>
              <a:rPr lang="en-US" i="1" dirty="0"/>
              <a:t>Independent Threads</a:t>
            </a:r>
          </a:p>
          <a:p>
            <a:pPr lvl="1"/>
            <a:r>
              <a:rPr lang="en-US" dirty="0"/>
              <a:t>No state shared with other threads</a:t>
            </a:r>
          </a:p>
          <a:p>
            <a:pPr lvl="1"/>
            <a:r>
              <a:rPr lang="en-US" dirty="0"/>
              <a:t>Deterministic, reproducible conditions</a:t>
            </a:r>
          </a:p>
          <a:p>
            <a:r>
              <a:rPr lang="en-US" i="1" dirty="0"/>
              <a:t>Cooperating Threads</a:t>
            </a:r>
          </a:p>
          <a:p>
            <a:pPr lvl="1"/>
            <a:r>
              <a:rPr lang="en-US" dirty="0"/>
              <a:t>Shared state between multiple threads</a:t>
            </a:r>
          </a:p>
          <a:p>
            <a:r>
              <a:rPr lang="en-US" b="1" dirty="0"/>
              <a:t>Goal: Correctness by Design</a:t>
            </a:r>
          </a:p>
        </p:txBody>
      </p:sp>
    </p:spTree>
    <p:extLst>
      <p:ext uri="{BB962C8B-B14F-4D97-AF65-F5344CB8AC3E}">
        <p14:creationId xmlns:p14="http://schemas.microsoft.com/office/powerpoint/2010/main" val="25889547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ATM Bank Server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8988" y="4897438"/>
            <a:ext cx="7924800" cy="160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smtClean="0">
                <a:ea typeface="굴림" panose="020B0600000101010101" pitchFamily="34" charset="-127"/>
              </a:rPr>
              <a:t>ATM server problem:</a:t>
            </a:r>
          </a:p>
          <a:p>
            <a:pPr lvl="1">
              <a:lnSpc>
                <a:spcPct val="80000"/>
              </a:lnSpc>
            </a:pPr>
            <a:r>
              <a:rPr lang="en-US" altLang="ko-KR" smtClean="0">
                <a:ea typeface="굴림" panose="020B0600000101010101" pitchFamily="34" charset="-127"/>
              </a:rPr>
              <a:t>Service a set of requests</a:t>
            </a:r>
          </a:p>
          <a:p>
            <a:pPr lvl="1">
              <a:lnSpc>
                <a:spcPct val="80000"/>
              </a:lnSpc>
            </a:pPr>
            <a:r>
              <a:rPr lang="en-US" altLang="ko-KR" smtClean="0">
                <a:ea typeface="굴림" panose="020B0600000101010101" pitchFamily="34" charset="-127"/>
              </a:rPr>
              <a:t>Do so without corrupting database</a:t>
            </a:r>
          </a:p>
          <a:p>
            <a:pPr lvl="1">
              <a:lnSpc>
                <a:spcPct val="80000"/>
              </a:lnSpc>
            </a:pPr>
            <a:r>
              <a:rPr lang="en-US" altLang="ko-KR" smtClean="0">
                <a:ea typeface="굴림" panose="020B0600000101010101" pitchFamily="34" charset="-127"/>
              </a:rPr>
              <a:t>Don’t hand out too much money</a:t>
            </a:r>
          </a:p>
        </p:txBody>
      </p:sp>
      <p:grpSp>
        <p:nvGrpSpPr>
          <p:cNvPr id="14340" name="Group 11"/>
          <p:cNvGrpSpPr>
            <a:grpSpLocks/>
          </p:cNvGrpSpPr>
          <p:nvPr/>
        </p:nvGrpSpPr>
        <p:grpSpPr bwMode="auto">
          <a:xfrm>
            <a:off x="2743200" y="838200"/>
            <a:ext cx="1219200" cy="1219200"/>
            <a:chOff x="3456" y="960"/>
            <a:chExt cx="1056" cy="1056"/>
          </a:xfrm>
        </p:grpSpPr>
        <p:sp>
          <p:nvSpPr>
            <p:cNvPr id="14380" name="phone3"/>
            <p:cNvSpPr>
              <a:spLocks noEditPoints="1" noChangeArrowheads="1"/>
            </p:cNvSpPr>
            <p:nvPr/>
          </p:nvSpPr>
          <p:spPr bwMode="auto">
            <a:xfrm>
              <a:off x="3456" y="960"/>
              <a:ext cx="1056" cy="1056"/>
            </a:xfrm>
            <a:custGeom>
              <a:avLst/>
              <a:gdLst>
                <a:gd name="T0" fmla="*/ 0 w 21600"/>
                <a:gd name="T1" fmla="*/ 0 h 21600"/>
                <a:gd name="T2" fmla="*/ 528 w 21600"/>
                <a:gd name="T3" fmla="*/ 0 h 21600"/>
                <a:gd name="T4" fmla="*/ 1056 w 21600"/>
                <a:gd name="T5" fmla="*/ 0 h 21600"/>
                <a:gd name="T6" fmla="*/ 1056 w 21600"/>
                <a:gd name="T7" fmla="*/ 528 h 21600"/>
                <a:gd name="T8" fmla="*/ 1056 w 21600"/>
                <a:gd name="T9" fmla="*/ 1056 h 21600"/>
                <a:gd name="T10" fmla="*/ 528 w 21600"/>
                <a:gd name="T11" fmla="*/ 1056 h 21600"/>
                <a:gd name="T12" fmla="*/ 0 w 21600"/>
                <a:gd name="T13" fmla="*/ 1056 h 21600"/>
                <a:gd name="T14" fmla="*/ 0 w 21600"/>
                <a:gd name="T15" fmla="*/ 52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05 w 21600"/>
                <a:gd name="T25" fmla="*/ 23523 h 21600"/>
                <a:gd name="T26" fmla="*/ 21395 w 21600"/>
                <a:gd name="T27" fmla="*/ 4048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Rectangle 8"/>
            <p:cNvSpPr>
              <a:spLocks noChangeArrowheads="1"/>
            </p:cNvSpPr>
            <p:nvPr/>
          </p:nvSpPr>
          <p:spPr bwMode="auto">
            <a:xfrm>
              <a:off x="3504" y="1008"/>
              <a:ext cx="384" cy="960"/>
            </a:xfrm>
            <a:prstGeom prst="rect">
              <a:avLst/>
            </a:prstGeom>
            <a:solidFill>
              <a:srgbClr val="91A2D3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82" name="Rectangle 10"/>
            <p:cNvSpPr>
              <a:spLocks noChangeArrowheads="1"/>
            </p:cNvSpPr>
            <p:nvPr/>
          </p:nvSpPr>
          <p:spPr bwMode="auto">
            <a:xfrm>
              <a:off x="3552" y="1776"/>
              <a:ext cx="288" cy="96"/>
            </a:xfrm>
            <a:prstGeom prst="rect">
              <a:avLst/>
            </a:prstGeom>
            <a:solidFill>
              <a:srgbClr val="00FFFF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4341" name="Group 16"/>
          <p:cNvGrpSpPr>
            <a:grpSpLocks/>
          </p:cNvGrpSpPr>
          <p:nvPr/>
        </p:nvGrpSpPr>
        <p:grpSpPr bwMode="auto">
          <a:xfrm>
            <a:off x="3200400" y="3276600"/>
            <a:ext cx="1219200" cy="1219200"/>
            <a:chOff x="3456" y="960"/>
            <a:chExt cx="1056" cy="1056"/>
          </a:xfrm>
        </p:grpSpPr>
        <p:sp>
          <p:nvSpPr>
            <p:cNvPr id="14377" name="phone3"/>
            <p:cNvSpPr>
              <a:spLocks noEditPoints="1" noChangeArrowheads="1"/>
            </p:cNvSpPr>
            <p:nvPr/>
          </p:nvSpPr>
          <p:spPr bwMode="auto">
            <a:xfrm>
              <a:off x="3456" y="960"/>
              <a:ext cx="1056" cy="1056"/>
            </a:xfrm>
            <a:custGeom>
              <a:avLst/>
              <a:gdLst>
                <a:gd name="T0" fmla="*/ 0 w 21600"/>
                <a:gd name="T1" fmla="*/ 0 h 21600"/>
                <a:gd name="T2" fmla="*/ 528 w 21600"/>
                <a:gd name="T3" fmla="*/ 0 h 21600"/>
                <a:gd name="T4" fmla="*/ 1056 w 21600"/>
                <a:gd name="T5" fmla="*/ 0 h 21600"/>
                <a:gd name="T6" fmla="*/ 1056 w 21600"/>
                <a:gd name="T7" fmla="*/ 528 h 21600"/>
                <a:gd name="T8" fmla="*/ 1056 w 21600"/>
                <a:gd name="T9" fmla="*/ 1056 h 21600"/>
                <a:gd name="T10" fmla="*/ 528 w 21600"/>
                <a:gd name="T11" fmla="*/ 1056 h 21600"/>
                <a:gd name="T12" fmla="*/ 0 w 21600"/>
                <a:gd name="T13" fmla="*/ 1056 h 21600"/>
                <a:gd name="T14" fmla="*/ 0 w 21600"/>
                <a:gd name="T15" fmla="*/ 52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05 w 21600"/>
                <a:gd name="T25" fmla="*/ 23523 h 21600"/>
                <a:gd name="T26" fmla="*/ 21395 w 21600"/>
                <a:gd name="T27" fmla="*/ 4048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Rectangle 18"/>
            <p:cNvSpPr>
              <a:spLocks noChangeArrowheads="1"/>
            </p:cNvSpPr>
            <p:nvPr/>
          </p:nvSpPr>
          <p:spPr bwMode="auto">
            <a:xfrm>
              <a:off x="3504" y="1008"/>
              <a:ext cx="384" cy="960"/>
            </a:xfrm>
            <a:prstGeom prst="rect">
              <a:avLst/>
            </a:prstGeom>
            <a:solidFill>
              <a:srgbClr val="91A2D3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9" name="Rectangle 19"/>
            <p:cNvSpPr>
              <a:spLocks noChangeArrowheads="1"/>
            </p:cNvSpPr>
            <p:nvPr/>
          </p:nvSpPr>
          <p:spPr bwMode="auto">
            <a:xfrm>
              <a:off x="3552" y="1776"/>
              <a:ext cx="288" cy="96"/>
            </a:xfrm>
            <a:prstGeom prst="rect">
              <a:avLst/>
            </a:prstGeom>
            <a:solidFill>
              <a:srgbClr val="00FFFF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4342" name="Group 20"/>
          <p:cNvGrpSpPr>
            <a:grpSpLocks/>
          </p:cNvGrpSpPr>
          <p:nvPr/>
        </p:nvGrpSpPr>
        <p:grpSpPr bwMode="auto">
          <a:xfrm>
            <a:off x="8763000" y="2286000"/>
            <a:ext cx="1219200" cy="1219200"/>
            <a:chOff x="3456" y="960"/>
            <a:chExt cx="1056" cy="1056"/>
          </a:xfrm>
        </p:grpSpPr>
        <p:sp>
          <p:nvSpPr>
            <p:cNvPr id="14374" name="phone3"/>
            <p:cNvSpPr>
              <a:spLocks noEditPoints="1" noChangeArrowheads="1"/>
            </p:cNvSpPr>
            <p:nvPr/>
          </p:nvSpPr>
          <p:spPr bwMode="auto">
            <a:xfrm>
              <a:off x="3456" y="960"/>
              <a:ext cx="1056" cy="1056"/>
            </a:xfrm>
            <a:custGeom>
              <a:avLst/>
              <a:gdLst>
                <a:gd name="T0" fmla="*/ 0 w 21600"/>
                <a:gd name="T1" fmla="*/ 0 h 21600"/>
                <a:gd name="T2" fmla="*/ 528 w 21600"/>
                <a:gd name="T3" fmla="*/ 0 h 21600"/>
                <a:gd name="T4" fmla="*/ 1056 w 21600"/>
                <a:gd name="T5" fmla="*/ 0 h 21600"/>
                <a:gd name="T6" fmla="*/ 1056 w 21600"/>
                <a:gd name="T7" fmla="*/ 528 h 21600"/>
                <a:gd name="T8" fmla="*/ 1056 w 21600"/>
                <a:gd name="T9" fmla="*/ 1056 h 21600"/>
                <a:gd name="T10" fmla="*/ 528 w 21600"/>
                <a:gd name="T11" fmla="*/ 1056 h 21600"/>
                <a:gd name="T12" fmla="*/ 0 w 21600"/>
                <a:gd name="T13" fmla="*/ 1056 h 21600"/>
                <a:gd name="T14" fmla="*/ 0 w 21600"/>
                <a:gd name="T15" fmla="*/ 52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05 w 21600"/>
                <a:gd name="T25" fmla="*/ 23523 h 21600"/>
                <a:gd name="T26" fmla="*/ 21395 w 21600"/>
                <a:gd name="T27" fmla="*/ 4048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5" name="Rectangle 22"/>
            <p:cNvSpPr>
              <a:spLocks noChangeArrowheads="1"/>
            </p:cNvSpPr>
            <p:nvPr/>
          </p:nvSpPr>
          <p:spPr bwMode="auto">
            <a:xfrm>
              <a:off x="3504" y="1008"/>
              <a:ext cx="384" cy="960"/>
            </a:xfrm>
            <a:prstGeom prst="rect">
              <a:avLst/>
            </a:prstGeom>
            <a:solidFill>
              <a:srgbClr val="91A2D3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6" name="Rectangle 23"/>
            <p:cNvSpPr>
              <a:spLocks noChangeArrowheads="1"/>
            </p:cNvSpPr>
            <p:nvPr/>
          </p:nvSpPr>
          <p:spPr bwMode="auto">
            <a:xfrm>
              <a:off x="3552" y="1776"/>
              <a:ext cx="288" cy="96"/>
            </a:xfrm>
            <a:prstGeom prst="rect">
              <a:avLst/>
            </a:prstGeom>
            <a:solidFill>
              <a:srgbClr val="00FFFF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4343" name="tower"/>
          <p:cNvSpPr>
            <a:spLocks noEditPoints="1" noChangeArrowheads="1"/>
          </p:cNvSpPr>
          <p:nvPr/>
        </p:nvSpPr>
        <p:spPr bwMode="auto">
          <a:xfrm>
            <a:off x="5638801" y="914400"/>
            <a:ext cx="904875" cy="1809750"/>
          </a:xfrm>
          <a:custGeom>
            <a:avLst/>
            <a:gdLst>
              <a:gd name="T0" fmla="*/ 0 w 21600"/>
              <a:gd name="T1" fmla="*/ 182986 h 21600"/>
              <a:gd name="T2" fmla="*/ 279171 w 21600"/>
              <a:gd name="T3" fmla="*/ 0 h 21600"/>
              <a:gd name="T4" fmla="*/ 452438 w 21600"/>
              <a:gd name="T5" fmla="*/ 0 h 21600"/>
              <a:gd name="T6" fmla="*/ 904875 w 21600"/>
              <a:gd name="T7" fmla="*/ 0 h 21600"/>
              <a:gd name="T8" fmla="*/ 904875 w 21600"/>
              <a:gd name="T9" fmla="*/ 976008 h 21600"/>
              <a:gd name="T10" fmla="*/ 904875 w 21600"/>
              <a:gd name="T11" fmla="*/ 1626764 h 21600"/>
              <a:gd name="T12" fmla="*/ 635340 w 21600"/>
              <a:gd name="T13" fmla="*/ 1809750 h 21600"/>
              <a:gd name="T14" fmla="*/ 442802 w 21600"/>
              <a:gd name="T15" fmla="*/ 1809750 h 21600"/>
              <a:gd name="T16" fmla="*/ 0 w 21600"/>
              <a:gd name="T17" fmla="*/ 1809750 h 21600"/>
              <a:gd name="T18" fmla="*/ 0 w 21600"/>
              <a:gd name="T19" fmla="*/ 965870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59 w 21600"/>
              <a:gd name="T31" fmla="*/ 22540 h 21600"/>
              <a:gd name="T32" fmla="*/ 21485 w 21600"/>
              <a:gd name="T33" fmla="*/ 27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tower"/>
          <p:cNvSpPr>
            <a:spLocks noEditPoints="1" noChangeArrowheads="1"/>
          </p:cNvSpPr>
          <p:nvPr/>
        </p:nvSpPr>
        <p:spPr bwMode="auto">
          <a:xfrm>
            <a:off x="6096001" y="1066800"/>
            <a:ext cx="904875" cy="1809750"/>
          </a:xfrm>
          <a:custGeom>
            <a:avLst/>
            <a:gdLst>
              <a:gd name="T0" fmla="*/ 0 w 21600"/>
              <a:gd name="T1" fmla="*/ 182986 h 21600"/>
              <a:gd name="T2" fmla="*/ 279171 w 21600"/>
              <a:gd name="T3" fmla="*/ 0 h 21600"/>
              <a:gd name="T4" fmla="*/ 452438 w 21600"/>
              <a:gd name="T5" fmla="*/ 0 h 21600"/>
              <a:gd name="T6" fmla="*/ 904875 w 21600"/>
              <a:gd name="T7" fmla="*/ 0 h 21600"/>
              <a:gd name="T8" fmla="*/ 904875 w 21600"/>
              <a:gd name="T9" fmla="*/ 976008 h 21600"/>
              <a:gd name="T10" fmla="*/ 904875 w 21600"/>
              <a:gd name="T11" fmla="*/ 1626764 h 21600"/>
              <a:gd name="T12" fmla="*/ 635340 w 21600"/>
              <a:gd name="T13" fmla="*/ 1809750 h 21600"/>
              <a:gd name="T14" fmla="*/ 442802 w 21600"/>
              <a:gd name="T15" fmla="*/ 1809750 h 21600"/>
              <a:gd name="T16" fmla="*/ 0 w 21600"/>
              <a:gd name="T17" fmla="*/ 1809750 h 21600"/>
              <a:gd name="T18" fmla="*/ 0 w 21600"/>
              <a:gd name="T19" fmla="*/ 965870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59 w 21600"/>
              <a:gd name="T31" fmla="*/ 22540 h 21600"/>
              <a:gd name="T32" fmla="*/ 21485 w 21600"/>
              <a:gd name="T33" fmla="*/ 27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tower"/>
          <p:cNvSpPr>
            <a:spLocks noEditPoints="1" noChangeArrowheads="1"/>
          </p:cNvSpPr>
          <p:nvPr/>
        </p:nvSpPr>
        <p:spPr bwMode="auto">
          <a:xfrm>
            <a:off x="6553201" y="914400"/>
            <a:ext cx="904875" cy="1809750"/>
          </a:xfrm>
          <a:custGeom>
            <a:avLst/>
            <a:gdLst>
              <a:gd name="T0" fmla="*/ 0 w 21600"/>
              <a:gd name="T1" fmla="*/ 182986 h 21600"/>
              <a:gd name="T2" fmla="*/ 279171 w 21600"/>
              <a:gd name="T3" fmla="*/ 0 h 21600"/>
              <a:gd name="T4" fmla="*/ 452438 w 21600"/>
              <a:gd name="T5" fmla="*/ 0 h 21600"/>
              <a:gd name="T6" fmla="*/ 904875 w 21600"/>
              <a:gd name="T7" fmla="*/ 0 h 21600"/>
              <a:gd name="T8" fmla="*/ 904875 w 21600"/>
              <a:gd name="T9" fmla="*/ 976008 h 21600"/>
              <a:gd name="T10" fmla="*/ 904875 w 21600"/>
              <a:gd name="T11" fmla="*/ 1626764 h 21600"/>
              <a:gd name="T12" fmla="*/ 635340 w 21600"/>
              <a:gd name="T13" fmla="*/ 1809750 h 21600"/>
              <a:gd name="T14" fmla="*/ 442802 w 21600"/>
              <a:gd name="T15" fmla="*/ 1809750 h 21600"/>
              <a:gd name="T16" fmla="*/ 0 w 21600"/>
              <a:gd name="T17" fmla="*/ 1809750 h 21600"/>
              <a:gd name="T18" fmla="*/ 0 w 21600"/>
              <a:gd name="T19" fmla="*/ 965870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59 w 21600"/>
              <a:gd name="T31" fmla="*/ 22540 h 21600"/>
              <a:gd name="T32" fmla="*/ 21485 w 21600"/>
              <a:gd name="T33" fmla="*/ 27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4346" name="Group 40"/>
          <p:cNvGrpSpPr>
            <a:grpSpLocks/>
          </p:cNvGrpSpPr>
          <p:nvPr/>
        </p:nvGrpSpPr>
        <p:grpSpPr bwMode="auto">
          <a:xfrm>
            <a:off x="6096000" y="3962400"/>
            <a:ext cx="1219200" cy="1219200"/>
            <a:chOff x="3456" y="960"/>
            <a:chExt cx="1056" cy="1056"/>
          </a:xfrm>
        </p:grpSpPr>
        <p:sp>
          <p:nvSpPr>
            <p:cNvPr id="14371" name="phone3"/>
            <p:cNvSpPr>
              <a:spLocks noEditPoints="1" noChangeArrowheads="1"/>
            </p:cNvSpPr>
            <p:nvPr/>
          </p:nvSpPr>
          <p:spPr bwMode="auto">
            <a:xfrm>
              <a:off x="3456" y="960"/>
              <a:ext cx="1056" cy="1056"/>
            </a:xfrm>
            <a:custGeom>
              <a:avLst/>
              <a:gdLst>
                <a:gd name="T0" fmla="*/ 0 w 21600"/>
                <a:gd name="T1" fmla="*/ 0 h 21600"/>
                <a:gd name="T2" fmla="*/ 528 w 21600"/>
                <a:gd name="T3" fmla="*/ 0 h 21600"/>
                <a:gd name="T4" fmla="*/ 1056 w 21600"/>
                <a:gd name="T5" fmla="*/ 0 h 21600"/>
                <a:gd name="T6" fmla="*/ 1056 w 21600"/>
                <a:gd name="T7" fmla="*/ 528 h 21600"/>
                <a:gd name="T8" fmla="*/ 1056 w 21600"/>
                <a:gd name="T9" fmla="*/ 1056 h 21600"/>
                <a:gd name="T10" fmla="*/ 528 w 21600"/>
                <a:gd name="T11" fmla="*/ 1056 h 21600"/>
                <a:gd name="T12" fmla="*/ 0 w 21600"/>
                <a:gd name="T13" fmla="*/ 1056 h 21600"/>
                <a:gd name="T14" fmla="*/ 0 w 21600"/>
                <a:gd name="T15" fmla="*/ 528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205 w 21600"/>
                <a:gd name="T25" fmla="*/ 23523 h 21600"/>
                <a:gd name="T26" fmla="*/ 21395 w 21600"/>
                <a:gd name="T27" fmla="*/ 4048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 extrusionOk="0">
                  <a:moveTo>
                    <a:pt x="10692" y="21600"/>
                  </a:moveTo>
                  <a:lnTo>
                    <a:pt x="21600" y="21600"/>
                  </a:lnTo>
                  <a:lnTo>
                    <a:pt x="21600" y="10684"/>
                  </a:lnTo>
                  <a:lnTo>
                    <a:pt x="21600" y="0"/>
                  </a:lnTo>
                  <a:lnTo>
                    <a:pt x="10190" y="0"/>
                  </a:lnTo>
                  <a:lnTo>
                    <a:pt x="0" y="0"/>
                  </a:lnTo>
                  <a:lnTo>
                    <a:pt x="0" y="10916"/>
                  </a:lnTo>
                  <a:lnTo>
                    <a:pt x="0" y="21600"/>
                  </a:lnTo>
                  <a:lnTo>
                    <a:pt x="10692" y="21600"/>
                  </a:lnTo>
                  <a:close/>
                </a:path>
                <a:path w="21600" h="21600" extrusionOk="0">
                  <a:moveTo>
                    <a:pt x="3552" y="13565"/>
                  </a:moveTo>
                  <a:lnTo>
                    <a:pt x="3552" y="14206"/>
                  </a:lnTo>
                  <a:lnTo>
                    <a:pt x="3409" y="14584"/>
                  </a:lnTo>
                  <a:lnTo>
                    <a:pt x="3050" y="15021"/>
                  </a:lnTo>
                  <a:lnTo>
                    <a:pt x="2619" y="15429"/>
                  </a:lnTo>
                  <a:lnTo>
                    <a:pt x="2296" y="15836"/>
                  </a:lnTo>
                  <a:lnTo>
                    <a:pt x="2045" y="16244"/>
                  </a:lnTo>
                  <a:lnTo>
                    <a:pt x="1902" y="16564"/>
                  </a:lnTo>
                  <a:lnTo>
                    <a:pt x="1794" y="17001"/>
                  </a:lnTo>
                  <a:lnTo>
                    <a:pt x="1830" y="17466"/>
                  </a:lnTo>
                  <a:lnTo>
                    <a:pt x="2009" y="17932"/>
                  </a:lnTo>
                  <a:lnTo>
                    <a:pt x="2260" y="18311"/>
                  </a:lnTo>
                  <a:lnTo>
                    <a:pt x="2548" y="18718"/>
                  </a:lnTo>
                  <a:lnTo>
                    <a:pt x="3050" y="19126"/>
                  </a:lnTo>
                  <a:lnTo>
                    <a:pt x="3552" y="19533"/>
                  </a:lnTo>
                  <a:lnTo>
                    <a:pt x="4342" y="19737"/>
                  </a:lnTo>
                  <a:lnTo>
                    <a:pt x="5095" y="19737"/>
                  </a:lnTo>
                  <a:lnTo>
                    <a:pt x="5849" y="19737"/>
                  </a:lnTo>
                  <a:lnTo>
                    <a:pt x="6351" y="19533"/>
                  </a:lnTo>
                  <a:lnTo>
                    <a:pt x="7140" y="19126"/>
                  </a:lnTo>
                  <a:lnTo>
                    <a:pt x="7535" y="18747"/>
                  </a:lnTo>
                  <a:lnTo>
                    <a:pt x="7894" y="18311"/>
                  </a:lnTo>
                  <a:lnTo>
                    <a:pt x="8145" y="17903"/>
                  </a:lnTo>
                  <a:lnTo>
                    <a:pt x="8324" y="17408"/>
                  </a:lnTo>
                  <a:lnTo>
                    <a:pt x="8324" y="16942"/>
                  </a:lnTo>
                  <a:lnTo>
                    <a:pt x="8252" y="16593"/>
                  </a:lnTo>
                  <a:lnTo>
                    <a:pt x="8145" y="16244"/>
                  </a:lnTo>
                  <a:lnTo>
                    <a:pt x="7894" y="15836"/>
                  </a:lnTo>
                  <a:lnTo>
                    <a:pt x="7571" y="15429"/>
                  </a:lnTo>
                  <a:lnTo>
                    <a:pt x="7140" y="15021"/>
                  </a:lnTo>
                  <a:lnTo>
                    <a:pt x="6853" y="14613"/>
                  </a:lnTo>
                  <a:lnTo>
                    <a:pt x="6602" y="14206"/>
                  </a:lnTo>
                  <a:lnTo>
                    <a:pt x="6602" y="13565"/>
                  </a:lnTo>
                  <a:lnTo>
                    <a:pt x="6602" y="8035"/>
                  </a:lnTo>
                  <a:lnTo>
                    <a:pt x="6602" y="7598"/>
                  </a:lnTo>
                  <a:lnTo>
                    <a:pt x="6853" y="6987"/>
                  </a:lnTo>
                  <a:lnTo>
                    <a:pt x="7212" y="6579"/>
                  </a:lnTo>
                  <a:lnTo>
                    <a:pt x="7643" y="6171"/>
                  </a:lnTo>
                  <a:lnTo>
                    <a:pt x="7894" y="5764"/>
                  </a:lnTo>
                  <a:lnTo>
                    <a:pt x="8037" y="5531"/>
                  </a:lnTo>
                  <a:lnTo>
                    <a:pt x="8252" y="5153"/>
                  </a:lnTo>
                  <a:lnTo>
                    <a:pt x="8360" y="4599"/>
                  </a:lnTo>
                  <a:lnTo>
                    <a:pt x="8288" y="4134"/>
                  </a:lnTo>
                  <a:lnTo>
                    <a:pt x="8145" y="3697"/>
                  </a:lnTo>
                  <a:lnTo>
                    <a:pt x="7894" y="3289"/>
                  </a:lnTo>
                  <a:lnTo>
                    <a:pt x="7499" y="2853"/>
                  </a:lnTo>
                  <a:lnTo>
                    <a:pt x="7033" y="2533"/>
                  </a:lnTo>
                  <a:lnTo>
                    <a:pt x="6387" y="2242"/>
                  </a:lnTo>
                  <a:lnTo>
                    <a:pt x="5849" y="2067"/>
                  </a:lnTo>
                  <a:lnTo>
                    <a:pt x="5095" y="1950"/>
                  </a:lnTo>
                  <a:lnTo>
                    <a:pt x="4234" y="2038"/>
                  </a:lnTo>
                  <a:lnTo>
                    <a:pt x="3552" y="2271"/>
                  </a:lnTo>
                  <a:lnTo>
                    <a:pt x="3050" y="2504"/>
                  </a:lnTo>
                  <a:lnTo>
                    <a:pt x="2548" y="2882"/>
                  </a:lnTo>
                  <a:lnTo>
                    <a:pt x="2225" y="3231"/>
                  </a:lnTo>
                  <a:lnTo>
                    <a:pt x="1973" y="3697"/>
                  </a:lnTo>
                  <a:lnTo>
                    <a:pt x="1794" y="4308"/>
                  </a:lnTo>
                  <a:lnTo>
                    <a:pt x="1794" y="4745"/>
                  </a:lnTo>
                  <a:lnTo>
                    <a:pt x="1866" y="5123"/>
                  </a:lnTo>
                  <a:lnTo>
                    <a:pt x="2045" y="5560"/>
                  </a:lnTo>
                  <a:lnTo>
                    <a:pt x="2296" y="5851"/>
                  </a:lnTo>
                  <a:lnTo>
                    <a:pt x="2548" y="6171"/>
                  </a:lnTo>
                  <a:lnTo>
                    <a:pt x="3014" y="6608"/>
                  </a:lnTo>
                  <a:lnTo>
                    <a:pt x="3301" y="6987"/>
                  </a:lnTo>
                  <a:lnTo>
                    <a:pt x="3552" y="7598"/>
                  </a:lnTo>
                  <a:lnTo>
                    <a:pt x="3552" y="8035"/>
                  </a:lnTo>
                  <a:lnTo>
                    <a:pt x="3552" y="13565"/>
                  </a:lnTo>
                  <a:close/>
                </a:path>
                <a:path w="21600" h="21600" extrusionOk="0">
                  <a:moveTo>
                    <a:pt x="10154" y="1863"/>
                  </a:moveTo>
                  <a:lnTo>
                    <a:pt x="19088" y="1863"/>
                  </a:lnTo>
                  <a:lnTo>
                    <a:pt x="19088" y="8238"/>
                  </a:lnTo>
                  <a:lnTo>
                    <a:pt x="10154" y="8238"/>
                  </a:lnTo>
                  <a:lnTo>
                    <a:pt x="10154" y="1863"/>
                  </a:lnTo>
                  <a:moveTo>
                    <a:pt x="10441" y="10101"/>
                  </a:moveTo>
                  <a:lnTo>
                    <a:pt x="10441" y="9461"/>
                  </a:lnTo>
                  <a:lnTo>
                    <a:pt x="18837" y="9461"/>
                  </a:lnTo>
                  <a:lnTo>
                    <a:pt x="18837" y="10101"/>
                  </a:lnTo>
                  <a:lnTo>
                    <a:pt x="10441" y="10101"/>
                  </a:lnTo>
                  <a:moveTo>
                    <a:pt x="11374" y="11004"/>
                  </a:moveTo>
                  <a:lnTo>
                    <a:pt x="12630" y="11004"/>
                  </a:lnTo>
                  <a:lnTo>
                    <a:pt x="12630" y="12226"/>
                  </a:lnTo>
                  <a:lnTo>
                    <a:pt x="11374" y="12226"/>
                  </a:lnTo>
                  <a:lnTo>
                    <a:pt x="11374" y="11004"/>
                  </a:lnTo>
                  <a:moveTo>
                    <a:pt x="13993" y="11004"/>
                  </a:moveTo>
                  <a:lnTo>
                    <a:pt x="15249" y="11004"/>
                  </a:lnTo>
                  <a:lnTo>
                    <a:pt x="15249" y="12226"/>
                  </a:lnTo>
                  <a:lnTo>
                    <a:pt x="13993" y="12226"/>
                  </a:lnTo>
                  <a:lnTo>
                    <a:pt x="13993" y="11004"/>
                  </a:lnTo>
                  <a:moveTo>
                    <a:pt x="16649" y="11004"/>
                  </a:moveTo>
                  <a:lnTo>
                    <a:pt x="17904" y="11004"/>
                  </a:lnTo>
                  <a:lnTo>
                    <a:pt x="17904" y="12226"/>
                  </a:lnTo>
                  <a:lnTo>
                    <a:pt x="16649" y="12226"/>
                  </a:lnTo>
                  <a:lnTo>
                    <a:pt x="16649" y="11004"/>
                  </a:lnTo>
                  <a:moveTo>
                    <a:pt x="11374" y="12954"/>
                  </a:moveTo>
                  <a:lnTo>
                    <a:pt x="12630" y="12954"/>
                  </a:lnTo>
                  <a:lnTo>
                    <a:pt x="12630" y="14177"/>
                  </a:lnTo>
                  <a:lnTo>
                    <a:pt x="11374" y="14177"/>
                  </a:lnTo>
                  <a:lnTo>
                    <a:pt x="11374" y="12954"/>
                  </a:lnTo>
                  <a:moveTo>
                    <a:pt x="13993" y="12954"/>
                  </a:moveTo>
                  <a:lnTo>
                    <a:pt x="15249" y="12954"/>
                  </a:lnTo>
                  <a:lnTo>
                    <a:pt x="15249" y="14177"/>
                  </a:lnTo>
                  <a:lnTo>
                    <a:pt x="13993" y="14177"/>
                  </a:lnTo>
                  <a:lnTo>
                    <a:pt x="13993" y="12954"/>
                  </a:lnTo>
                  <a:moveTo>
                    <a:pt x="16649" y="12954"/>
                  </a:moveTo>
                  <a:lnTo>
                    <a:pt x="17904" y="12954"/>
                  </a:lnTo>
                  <a:lnTo>
                    <a:pt x="17904" y="14177"/>
                  </a:lnTo>
                  <a:lnTo>
                    <a:pt x="16649" y="14177"/>
                  </a:lnTo>
                  <a:lnTo>
                    <a:pt x="16649" y="12954"/>
                  </a:lnTo>
                  <a:moveTo>
                    <a:pt x="11374" y="14905"/>
                  </a:moveTo>
                  <a:lnTo>
                    <a:pt x="12630" y="14905"/>
                  </a:lnTo>
                  <a:lnTo>
                    <a:pt x="12630" y="16127"/>
                  </a:lnTo>
                  <a:lnTo>
                    <a:pt x="11374" y="16127"/>
                  </a:lnTo>
                  <a:lnTo>
                    <a:pt x="11374" y="14905"/>
                  </a:lnTo>
                  <a:moveTo>
                    <a:pt x="13993" y="14905"/>
                  </a:moveTo>
                  <a:lnTo>
                    <a:pt x="15249" y="14905"/>
                  </a:lnTo>
                  <a:lnTo>
                    <a:pt x="15249" y="16127"/>
                  </a:lnTo>
                  <a:lnTo>
                    <a:pt x="13993" y="16127"/>
                  </a:lnTo>
                  <a:lnTo>
                    <a:pt x="13993" y="14905"/>
                  </a:lnTo>
                  <a:moveTo>
                    <a:pt x="16649" y="14905"/>
                  </a:moveTo>
                  <a:lnTo>
                    <a:pt x="17904" y="14905"/>
                  </a:lnTo>
                  <a:lnTo>
                    <a:pt x="17904" y="16127"/>
                  </a:lnTo>
                  <a:lnTo>
                    <a:pt x="16649" y="16127"/>
                  </a:lnTo>
                  <a:lnTo>
                    <a:pt x="16649" y="14905"/>
                  </a:lnTo>
                  <a:moveTo>
                    <a:pt x="11374" y="16855"/>
                  </a:moveTo>
                  <a:lnTo>
                    <a:pt x="12630" y="16855"/>
                  </a:lnTo>
                  <a:lnTo>
                    <a:pt x="12630" y="18078"/>
                  </a:lnTo>
                  <a:lnTo>
                    <a:pt x="11374" y="18078"/>
                  </a:lnTo>
                  <a:lnTo>
                    <a:pt x="11374" y="16855"/>
                  </a:lnTo>
                  <a:moveTo>
                    <a:pt x="13993" y="16855"/>
                  </a:moveTo>
                  <a:lnTo>
                    <a:pt x="15249" y="16855"/>
                  </a:lnTo>
                  <a:lnTo>
                    <a:pt x="15249" y="18078"/>
                  </a:lnTo>
                  <a:lnTo>
                    <a:pt x="13993" y="18078"/>
                  </a:lnTo>
                  <a:lnTo>
                    <a:pt x="13993" y="16855"/>
                  </a:lnTo>
                  <a:moveTo>
                    <a:pt x="16649" y="16855"/>
                  </a:moveTo>
                  <a:lnTo>
                    <a:pt x="17904" y="16855"/>
                  </a:lnTo>
                  <a:lnTo>
                    <a:pt x="17904" y="18078"/>
                  </a:lnTo>
                  <a:lnTo>
                    <a:pt x="16649" y="18078"/>
                  </a:lnTo>
                  <a:lnTo>
                    <a:pt x="16649" y="16855"/>
                  </a:lnTo>
                </a:path>
              </a:pathLst>
            </a:cu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2" name="Rectangle 42"/>
            <p:cNvSpPr>
              <a:spLocks noChangeArrowheads="1"/>
            </p:cNvSpPr>
            <p:nvPr/>
          </p:nvSpPr>
          <p:spPr bwMode="auto">
            <a:xfrm>
              <a:off x="3504" y="1008"/>
              <a:ext cx="384" cy="960"/>
            </a:xfrm>
            <a:prstGeom prst="rect">
              <a:avLst/>
            </a:prstGeom>
            <a:solidFill>
              <a:srgbClr val="91A2D3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4373" name="Rectangle 43"/>
            <p:cNvSpPr>
              <a:spLocks noChangeArrowheads="1"/>
            </p:cNvSpPr>
            <p:nvPr/>
          </p:nvSpPr>
          <p:spPr bwMode="auto">
            <a:xfrm>
              <a:off x="3552" y="1776"/>
              <a:ext cx="288" cy="96"/>
            </a:xfrm>
            <a:prstGeom prst="rect">
              <a:avLst/>
            </a:prstGeom>
            <a:solidFill>
              <a:srgbClr val="00FFFF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4347" name="Freeform 44"/>
          <p:cNvSpPr>
            <a:spLocks/>
          </p:cNvSpPr>
          <p:nvPr/>
        </p:nvSpPr>
        <p:spPr bwMode="auto">
          <a:xfrm>
            <a:off x="3962400" y="1117600"/>
            <a:ext cx="1676400" cy="330200"/>
          </a:xfrm>
          <a:custGeom>
            <a:avLst/>
            <a:gdLst>
              <a:gd name="T0" fmla="*/ 0 w 1008"/>
              <a:gd name="T1" fmla="*/ 177800 h 208"/>
              <a:gd name="T2" fmla="*/ 878114 w 1008"/>
              <a:gd name="T3" fmla="*/ 25400 h 208"/>
              <a:gd name="T4" fmla="*/ 1676400 w 1008"/>
              <a:gd name="T5" fmla="*/ 330200 h 2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8" h="208">
                <a:moveTo>
                  <a:pt x="0" y="112"/>
                </a:moveTo>
                <a:cubicBezTo>
                  <a:pt x="180" y="56"/>
                  <a:pt x="360" y="0"/>
                  <a:pt x="528" y="16"/>
                </a:cubicBezTo>
                <a:cubicBezTo>
                  <a:pt x="696" y="32"/>
                  <a:pt x="852" y="120"/>
                  <a:pt x="1008" y="208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4348" name="Freeform 49"/>
          <p:cNvSpPr>
            <a:spLocks/>
          </p:cNvSpPr>
          <p:nvPr/>
        </p:nvSpPr>
        <p:spPr bwMode="auto">
          <a:xfrm rot="10800000">
            <a:off x="3962400" y="1524000"/>
            <a:ext cx="1676400" cy="330200"/>
          </a:xfrm>
          <a:custGeom>
            <a:avLst/>
            <a:gdLst>
              <a:gd name="T0" fmla="*/ 0 w 1008"/>
              <a:gd name="T1" fmla="*/ 177800 h 208"/>
              <a:gd name="T2" fmla="*/ 878114 w 1008"/>
              <a:gd name="T3" fmla="*/ 25400 h 208"/>
              <a:gd name="T4" fmla="*/ 1676400 w 1008"/>
              <a:gd name="T5" fmla="*/ 330200 h 2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8" h="208">
                <a:moveTo>
                  <a:pt x="0" y="112"/>
                </a:moveTo>
                <a:cubicBezTo>
                  <a:pt x="180" y="56"/>
                  <a:pt x="360" y="0"/>
                  <a:pt x="528" y="16"/>
                </a:cubicBezTo>
                <a:cubicBezTo>
                  <a:pt x="696" y="32"/>
                  <a:pt x="852" y="120"/>
                  <a:pt x="1008" y="208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grpSp>
        <p:nvGrpSpPr>
          <p:cNvPr id="14349" name="Group 54"/>
          <p:cNvGrpSpPr>
            <a:grpSpLocks/>
          </p:cNvGrpSpPr>
          <p:nvPr/>
        </p:nvGrpSpPr>
        <p:grpSpPr bwMode="auto">
          <a:xfrm>
            <a:off x="4114800" y="1600200"/>
            <a:ext cx="914400" cy="914400"/>
            <a:chOff x="1584" y="1200"/>
            <a:chExt cx="576" cy="576"/>
          </a:xfrm>
        </p:grpSpPr>
        <p:sp>
          <p:nvSpPr>
            <p:cNvPr id="14368" name="Freeform 52"/>
            <p:cNvSpPr>
              <a:spLocks/>
            </p:cNvSpPr>
            <p:nvPr/>
          </p:nvSpPr>
          <p:spPr bwMode="auto">
            <a:xfrm>
              <a:off x="1584" y="1200"/>
              <a:ext cx="336" cy="336"/>
            </a:xfrm>
            <a:custGeom>
              <a:avLst/>
              <a:gdLst>
                <a:gd name="T0" fmla="*/ 144 w 1326"/>
                <a:gd name="T1" fmla="*/ 69 h 1327"/>
                <a:gd name="T2" fmla="*/ 126 w 1326"/>
                <a:gd name="T3" fmla="*/ 74 h 1327"/>
                <a:gd name="T4" fmla="*/ 108 w 1326"/>
                <a:gd name="T5" fmla="*/ 90 h 1327"/>
                <a:gd name="T6" fmla="*/ 100 w 1326"/>
                <a:gd name="T7" fmla="*/ 108 h 1327"/>
                <a:gd name="T8" fmla="*/ 99 w 1326"/>
                <a:gd name="T9" fmla="*/ 128 h 1327"/>
                <a:gd name="T10" fmla="*/ 106 w 1326"/>
                <a:gd name="T11" fmla="*/ 148 h 1327"/>
                <a:gd name="T12" fmla="*/ 119 w 1326"/>
                <a:gd name="T13" fmla="*/ 162 h 1327"/>
                <a:gd name="T14" fmla="*/ 136 w 1326"/>
                <a:gd name="T15" fmla="*/ 171 h 1327"/>
                <a:gd name="T16" fmla="*/ 157 w 1326"/>
                <a:gd name="T17" fmla="*/ 179 h 1327"/>
                <a:gd name="T18" fmla="*/ 177 w 1326"/>
                <a:gd name="T19" fmla="*/ 187 h 1327"/>
                <a:gd name="T20" fmla="*/ 188 w 1326"/>
                <a:gd name="T21" fmla="*/ 197 h 1327"/>
                <a:gd name="T22" fmla="*/ 191 w 1326"/>
                <a:gd name="T23" fmla="*/ 216 h 1327"/>
                <a:gd name="T24" fmla="*/ 179 w 1326"/>
                <a:gd name="T25" fmla="*/ 231 h 1327"/>
                <a:gd name="T26" fmla="*/ 160 w 1326"/>
                <a:gd name="T27" fmla="*/ 234 h 1327"/>
                <a:gd name="T28" fmla="*/ 144 w 1326"/>
                <a:gd name="T29" fmla="*/ 228 h 1327"/>
                <a:gd name="T30" fmla="*/ 133 w 1326"/>
                <a:gd name="T31" fmla="*/ 216 h 1327"/>
                <a:gd name="T32" fmla="*/ 128 w 1326"/>
                <a:gd name="T33" fmla="*/ 201 h 1327"/>
                <a:gd name="T34" fmla="*/ 98 w 1326"/>
                <a:gd name="T35" fmla="*/ 193 h 1327"/>
                <a:gd name="T36" fmla="*/ 129 w 1326"/>
                <a:gd name="T37" fmla="*/ 245 h 1327"/>
                <a:gd name="T38" fmla="*/ 138 w 1326"/>
                <a:gd name="T39" fmla="*/ 254 h 1327"/>
                <a:gd name="T40" fmla="*/ 148 w 1326"/>
                <a:gd name="T41" fmla="*/ 290 h 1327"/>
                <a:gd name="T42" fmla="*/ 187 w 1326"/>
                <a:gd name="T43" fmla="*/ 260 h 1327"/>
                <a:gd name="T44" fmla="*/ 205 w 1326"/>
                <a:gd name="T45" fmla="*/ 252 h 1327"/>
                <a:gd name="T46" fmla="*/ 219 w 1326"/>
                <a:gd name="T47" fmla="*/ 238 h 1327"/>
                <a:gd name="T48" fmla="*/ 226 w 1326"/>
                <a:gd name="T49" fmla="*/ 219 h 1327"/>
                <a:gd name="T50" fmla="*/ 227 w 1326"/>
                <a:gd name="T51" fmla="*/ 200 h 1327"/>
                <a:gd name="T52" fmla="*/ 222 w 1326"/>
                <a:gd name="T53" fmla="*/ 183 h 1327"/>
                <a:gd name="T54" fmla="*/ 215 w 1326"/>
                <a:gd name="T55" fmla="*/ 171 h 1327"/>
                <a:gd name="T56" fmla="*/ 205 w 1326"/>
                <a:gd name="T57" fmla="*/ 163 h 1327"/>
                <a:gd name="T58" fmla="*/ 192 w 1326"/>
                <a:gd name="T59" fmla="*/ 156 h 1327"/>
                <a:gd name="T60" fmla="*/ 177 w 1326"/>
                <a:gd name="T61" fmla="*/ 149 h 1327"/>
                <a:gd name="T62" fmla="*/ 155 w 1326"/>
                <a:gd name="T63" fmla="*/ 141 h 1327"/>
                <a:gd name="T64" fmla="*/ 137 w 1326"/>
                <a:gd name="T65" fmla="*/ 127 h 1327"/>
                <a:gd name="T66" fmla="*/ 136 w 1326"/>
                <a:gd name="T67" fmla="*/ 110 h 1327"/>
                <a:gd name="T68" fmla="*/ 147 w 1326"/>
                <a:gd name="T69" fmla="*/ 99 h 1327"/>
                <a:gd name="T70" fmla="*/ 167 w 1326"/>
                <a:gd name="T71" fmla="*/ 98 h 1327"/>
                <a:gd name="T72" fmla="*/ 179 w 1326"/>
                <a:gd name="T73" fmla="*/ 104 h 1327"/>
                <a:gd name="T74" fmla="*/ 187 w 1326"/>
                <a:gd name="T75" fmla="*/ 113 h 1327"/>
                <a:gd name="T76" fmla="*/ 193 w 1326"/>
                <a:gd name="T77" fmla="*/ 128 h 1327"/>
                <a:gd name="T78" fmla="*/ 223 w 1326"/>
                <a:gd name="T79" fmla="*/ 72 h 1327"/>
                <a:gd name="T80" fmla="*/ 191 w 1326"/>
                <a:gd name="T81" fmla="*/ 81 h 1327"/>
                <a:gd name="T82" fmla="*/ 183 w 1326"/>
                <a:gd name="T83" fmla="*/ 75 h 1327"/>
                <a:gd name="T84" fmla="*/ 157 w 1326"/>
                <a:gd name="T85" fmla="*/ 41 h 1327"/>
                <a:gd name="T86" fmla="*/ 147 w 1326"/>
                <a:gd name="T87" fmla="*/ 1 h 1327"/>
                <a:gd name="T88" fmla="*/ 164 w 1326"/>
                <a:gd name="T89" fmla="*/ 0 h 1327"/>
                <a:gd name="T90" fmla="*/ 218 w 1326"/>
                <a:gd name="T91" fmla="*/ 8 h 1327"/>
                <a:gd name="T92" fmla="*/ 275 w 1326"/>
                <a:gd name="T93" fmla="*/ 38 h 1327"/>
                <a:gd name="T94" fmla="*/ 316 w 1326"/>
                <a:gd name="T95" fmla="*/ 88 h 1327"/>
                <a:gd name="T96" fmla="*/ 335 w 1326"/>
                <a:gd name="T97" fmla="*/ 151 h 1327"/>
                <a:gd name="T98" fmla="*/ 328 w 1326"/>
                <a:gd name="T99" fmla="*/ 218 h 1327"/>
                <a:gd name="T100" fmla="*/ 298 w 1326"/>
                <a:gd name="T101" fmla="*/ 275 h 1327"/>
                <a:gd name="T102" fmla="*/ 248 w 1326"/>
                <a:gd name="T103" fmla="*/ 316 h 1327"/>
                <a:gd name="T104" fmla="*/ 185 w 1326"/>
                <a:gd name="T105" fmla="*/ 335 h 1327"/>
                <a:gd name="T106" fmla="*/ 118 w 1326"/>
                <a:gd name="T107" fmla="*/ 329 h 1327"/>
                <a:gd name="T108" fmla="*/ 61 w 1326"/>
                <a:gd name="T109" fmla="*/ 298 h 1327"/>
                <a:gd name="T110" fmla="*/ 20 w 1326"/>
                <a:gd name="T111" fmla="*/ 248 h 1327"/>
                <a:gd name="T112" fmla="*/ 1 w 1326"/>
                <a:gd name="T113" fmla="*/ 185 h 1327"/>
                <a:gd name="T114" fmla="*/ 6 w 1326"/>
                <a:gd name="T115" fmla="*/ 124 h 1327"/>
                <a:gd name="T116" fmla="*/ 30 w 1326"/>
                <a:gd name="T117" fmla="*/ 72 h 1327"/>
                <a:gd name="T118" fmla="*/ 69 w 1326"/>
                <a:gd name="T119" fmla="*/ 32 h 1327"/>
                <a:gd name="T120" fmla="*/ 121 w 1326"/>
                <a:gd name="T121" fmla="*/ 7 h 13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26" h="1327">
                  <a:moveTo>
                    <a:pt x="619" y="163"/>
                  </a:moveTo>
                  <a:lnTo>
                    <a:pt x="585" y="163"/>
                  </a:lnTo>
                  <a:lnTo>
                    <a:pt x="585" y="269"/>
                  </a:lnTo>
                  <a:lnTo>
                    <a:pt x="570" y="272"/>
                  </a:lnTo>
                  <a:lnTo>
                    <a:pt x="553" y="275"/>
                  </a:lnTo>
                  <a:lnTo>
                    <a:pt x="535" y="279"/>
                  </a:lnTo>
                  <a:lnTo>
                    <a:pt x="516" y="286"/>
                  </a:lnTo>
                  <a:lnTo>
                    <a:pt x="496" y="294"/>
                  </a:lnTo>
                  <a:lnTo>
                    <a:pt x="476" y="306"/>
                  </a:lnTo>
                  <a:lnTo>
                    <a:pt x="457" y="320"/>
                  </a:lnTo>
                  <a:lnTo>
                    <a:pt x="438" y="339"/>
                  </a:lnTo>
                  <a:lnTo>
                    <a:pt x="425" y="356"/>
                  </a:lnTo>
                  <a:lnTo>
                    <a:pt x="415" y="373"/>
                  </a:lnTo>
                  <a:lnTo>
                    <a:pt x="406" y="391"/>
                  </a:lnTo>
                  <a:lnTo>
                    <a:pt x="399" y="409"/>
                  </a:lnTo>
                  <a:lnTo>
                    <a:pt x="394" y="426"/>
                  </a:lnTo>
                  <a:lnTo>
                    <a:pt x="390" y="444"/>
                  </a:lnTo>
                  <a:lnTo>
                    <a:pt x="389" y="462"/>
                  </a:lnTo>
                  <a:lnTo>
                    <a:pt x="388" y="480"/>
                  </a:lnTo>
                  <a:lnTo>
                    <a:pt x="389" y="504"/>
                  </a:lnTo>
                  <a:lnTo>
                    <a:pt x="392" y="527"/>
                  </a:lnTo>
                  <a:lnTo>
                    <a:pt x="399" y="548"/>
                  </a:lnTo>
                  <a:lnTo>
                    <a:pt x="407" y="567"/>
                  </a:lnTo>
                  <a:lnTo>
                    <a:pt x="417" y="583"/>
                  </a:lnTo>
                  <a:lnTo>
                    <a:pt x="428" y="599"/>
                  </a:lnTo>
                  <a:lnTo>
                    <a:pt x="440" y="613"/>
                  </a:lnTo>
                  <a:lnTo>
                    <a:pt x="454" y="627"/>
                  </a:lnTo>
                  <a:lnTo>
                    <a:pt x="470" y="638"/>
                  </a:lnTo>
                  <a:lnTo>
                    <a:pt x="485" y="649"/>
                  </a:lnTo>
                  <a:lnTo>
                    <a:pt x="502" y="657"/>
                  </a:lnTo>
                  <a:lnTo>
                    <a:pt x="520" y="666"/>
                  </a:lnTo>
                  <a:lnTo>
                    <a:pt x="537" y="674"/>
                  </a:lnTo>
                  <a:lnTo>
                    <a:pt x="555" y="682"/>
                  </a:lnTo>
                  <a:lnTo>
                    <a:pt x="573" y="688"/>
                  </a:lnTo>
                  <a:lnTo>
                    <a:pt x="590" y="695"/>
                  </a:lnTo>
                  <a:lnTo>
                    <a:pt x="618" y="706"/>
                  </a:lnTo>
                  <a:lnTo>
                    <a:pt x="642" y="715"/>
                  </a:lnTo>
                  <a:lnTo>
                    <a:pt x="663" y="724"/>
                  </a:lnTo>
                  <a:lnTo>
                    <a:pt x="682" y="732"/>
                  </a:lnTo>
                  <a:lnTo>
                    <a:pt x="697" y="739"/>
                  </a:lnTo>
                  <a:lnTo>
                    <a:pt x="711" y="747"/>
                  </a:lnTo>
                  <a:lnTo>
                    <a:pt x="722" y="756"/>
                  </a:lnTo>
                  <a:lnTo>
                    <a:pt x="731" y="765"/>
                  </a:lnTo>
                  <a:lnTo>
                    <a:pt x="740" y="779"/>
                  </a:lnTo>
                  <a:lnTo>
                    <a:pt x="747" y="796"/>
                  </a:lnTo>
                  <a:lnTo>
                    <a:pt x="753" y="813"/>
                  </a:lnTo>
                  <a:lnTo>
                    <a:pt x="754" y="831"/>
                  </a:lnTo>
                  <a:lnTo>
                    <a:pt x="752" y="854"/>
                  </a:lnTo>
                  <a:lnTo>
                    <a:pt x="745" y="873"/>
                  </a:lnTo>
                  <a:lnTo>
                    <a:pt x="734" y="890"/>
                  </a:lnTo>
                  <a:lnTo>
                    <a:pt x="721" y="903"/>
                  </a:lnTo>
                  <a:lnTo>
                    <a:pt x="705" y="913"/>
                  </a:lnTo>
                  <a:lnTo>
                    <a:pt x="687" y="921"/>
                  </a:lnTo>
                  <a:lnTo>
                    <a:pt x="669" y="925"/>
                  </a:lnTo>
                  <a:lnTo>
                    <a:pt x="650" y="926"/>
                  </a:lnTo>
                  <a:lnTo>
                    <a:pt x="632" y="925"/>
                  </a:lnTo>
                  <a:lnTo>
                    <a:pt x="616" y="922"/>
                  </a:lnTo>
                  <a:lnTo>
                    <a:pt x="599" y="916"/>
                  </a:lnTo>
                  <a:lnTo>
                    <a:pt x="584" y="910"/>
                  </a:lnTo>
                  <a:lnTo>
                    <a:pt x="569" y="901"/>
                  </a:lnTo>
                  <a:lnTo>
                    <a:pt x="556" y="891"/>
                  </a:lnTo>
                  <a:lnTo>
                    <a:pt x="545" y="879"/>
                  </a:lnTo>
                  <a:lnTo>
                    <a:pt x="535" y="866"/>
                  </a:lnTo>
                  <a:lnTo>
                    <a:pt x="526" y="852"/>
                  </a:lnTo>
                  <a:lnTo>
                    <a:pt x="520" y="838"/>
                  </a:lnTo>
                  <a:lnTo>
                    <a:pt x="514" y="823"/>
                  </a:lnTo>
                  <a:lnTo>
                    <a:pt x="510" y="809"/>
                  </a:lnTo>
                  <a:lnTo>
                    <a:pt x="506" y="795"/>
                  </a:lnTo>
                  <a:lnTo>
                    <a:pt x="504" y="782"/>
                  </a:lnTo>
                  <a:lnTo>
                    <a:pt x="502" y="770"/>
                  </a:lnTo>
                  <a:lnTo>
                    <a:pt x="501" y="761"/>
                  </a:lnTo>
                  <a:lnTo>
                    <a:pt x="387" y="761"/>
                  </a:lnTo>
                  <a:lnTo>
                    <a:pt x="387" y="1024"/>
                  </a:lnTo>
                  <a:lnTo>
                    <a:pt x="500" y="1024"/>
                  </a:lnTo>
                  <a:lnTo>
                    <a:pt x="502" y="957"/>
                  </a:lnTo>
                  <a:lnTo>
                    <a:pt x="510" y="968"/>
                  </a:lnTo>
                  <a:lnTo>
                    <a:pt x="518" y="977"/>
                  </a:lnTo>
                  <a:lnTo>
                    <a:pt x="526" y="987"/>
                  </a:lnTo>
                  <a:lnTo>
                    <a:pt x="535" y="995"/>
                  </a:lnTo>
                  <a:lnTo>
                    <a:pt x="545" y="1002"/>
                  </a:lnTo>
                  <a:lnTo>
                    <a:pt x="556" y="1009"/>
                  </a:lnTo>
                  <a:lnTo>
                    <a:pt x="569" y="1016"/>
                  </a:lnTo>
                  <a:lnTo>
                    <a:pt x="585" y="1021"/>
                  </a:lnTo>
                  <a:lnTo>
                    <a:pt x="585" y="1145"/>
                  </a:lnTo>
                  <a:lnTo>
                    <a:pt x="702" y="1145"/>
                  </a:lnTo>
                  <a:lnTo>
                    <a:pt x="702" y="1034"/>
                  </a:lnTo>
                  <a:lnTo>
                    <a:pt x="719" y="1032"/>
                  </a:lnTo>
                  <a:lnTo>
                    <a:pt x="738" y="1028"/>
                  </a:lnTo>
                  <a:lnTo>
                    <a:pt x="756" y="1022"/>
                  </a:lnTo>
                  <a:lnTo>
                    <a:pt x="775" y="1016"/>
                  </a:lnTo>
                  <a:lnTo>
                    <a:pt x="791" y="1008"/>
                  </a:lnTo>
                  <a:lnTo>
                    <a:pt x="809" y="997"/>
                  </a:lnTo>
                  <a:lnTo>
                    <a:pt x="824" y="985"/>
                  </a:lnTo>
                  <a:lnTo>
                    <a:pt x="840" y="970"/>
                  </a:lnTo>
                  <a:lnTo>
                    <a:pt x="852" y="956"/>
                  </a:lnTo>
                  <a:lnTo>
                    <a:pt x="863" y="939"/>
                  </a:lnTo>
                  <a:lnTo>
                    <a:pt x="873" y="922"/>
                  </a:lnTo>
                  <a:lnTo>
                    <a:pt x="881" y="904"/>
                  </a:lnTo>
                  <a:lnTo>
                    <a:pt x="887" y="884"/>
                  </a:lnTo>
                  <a:lnTo>
                    <a:pt x="892" y="863"/>
                  </a:lnTo>
                  <a:lnTo>
                    <a:pt x="895" y="842"/>
                  </a:lnTo>
                  <a:lnTo>
                    <a:pt x="896" y="821"/>
                  </a:lnTo>
                  <a:lnTo>
                    <a:pt x="895" y="805"/>
                  </a:lnTo>
                  <a:lnTo>
                    <a:pt x="894" y="788"/>
                  </a:lnTo>
                  <a:lnTo>
                    <a:pt x="891" y="771"/>
                  </a:lnTo>
                  <a:lnTo>
                    <a:pt x="887" y="755"/>
                  </a:lnTo>
                  <a:lnTo>
                    <a:pt x="883" y="738"/>
                  </a:lnTo>
                  <a:lnTo>
                    <a:pt x="876" y="723"/>
                  </a:lnTo>
                  <a:lnTo>
                    <a:pt x="870" y="709"/>
                  </a:lnTo>
                  <a:lnTo>
                    <a:pt x="862" y="696"/>
                  </a:lnTo>
                  <a:lnTo>
                    <a:pt x="854" y="686"/>
                  </a:lnTo>
                  <a:lnTo>
                    <a:pt x="847" y="676"/>
                  </a:lnTo>
                  <a:lnTo>
                    <a:pt x="838" y="667"/>
                  </a:lnTo>
                  <a:lnTo>
                    <a:pt x="829" y="659"/>
                  </a:lnTo>
                  <a:lnTo>
                    <a:pt x="819" y="651"/>
                  </a:lnTo>
                  <a:lnTo>
                    <a:pt x="808" y="643"/>
                  </a:lnTo>
                  <a:lnTo>
                    <a:pt x="797" y="636"/>
                  </a:lnTo>
                  <a:lnTo>
                    <a:pt x="785" y="629"/>
                  </a:lnTo>
                  <a:lnTo>
                    <a:pt x="771" y="622"/>
                  </a:lnTo>
                  <a:lnTo>
                    <a:pt x="758" y="615"/>
                  </a:lnTo>
                  <a:lnTo>
                    <a:pt x="744" y="610"/>
                  </a:lnTo>
                  <a:lnTo>
                    <a:pt x="729" y="603"/>
                  </a:lnTo>
                  <a:lnTo>
                    <a:pt x="713" y="597"/>
                  </a:lnTo>
                  <a:lnTo>
                    <a:pt x="697" y="590"/>
                  </a:lnTo>
                  <a:lnTo>
                    <a:pt x="680" y="582"/>
                  </a:lnTo>
                  <a:lnTo>
                    <a:pt x="662" y="576"/>
                  </a:lnTo>
                  <a:lnTo>
                    <a:pt x="636" y="566"/>
                  </a:lnTo>
                  <a:lnTo>
                    <a:pt x="611" y="555"/>
                  </a:lnTo>
                  <a:lnTo>
                    <a:pt x="589" y="544"/>
                  </a:lnTo>
                  <a:lnTo>
                    <a:pt x="569" y="531"/>
                  </a:lnTo>
                  <a:lnTo>
                    <a:pt x="553" y="518"/>
                  </a:lnTo>
                  <a:lnTo>
                    <a:pt x="541" y="503"/>
                  </a:lnTo>
                  <a:lnTo>
                    <a:pt x="533" y="485"/>
                  </a:lnTo>
                  <a:lnTo>
                    <a:pt x="529" y="464"/>
                  </a:lnTo>
                  <a:lnTo>
                    <a:pt x="531" y="451"/>
                  </a:lnTo>
                  <a:lnTo>
                    <a:pt x="535" y="436"/>
                  </a:lnTo>
                  <a:lnTo>
                    <a:pt x="543" y="423"/>
                  </a:lnTo>
                  <a:lnTo>
                    <a:pt x="553" y="410"/>
                  </a:lnTo>
                  <a:lnTo>
                    <a:pt x="566" y="400"/>
                  </a:lnTo>
                  <a:lnTo>
                    <a:pt x="582" y="391"/>
                  </a:lnTo>
                  <a:lnTo>
                    <a:pt x="602" y="386"/>
                  </a:lnTo>
                  <a:lnTo>
                    <a:pt x="624" y="383"/>
                  </a:lnTo>
                  <a:lnTo>
                    <a:pt x="643" y="384"/>
                  </a:lnTo>
                  <a:lnTo>
                    <a:pt x="660" y="387"/>
                  </a:lnTo>
                  <a:lnTo>
                    <a:pt x="674" y="391"/>
                  </a:lnTo>
                  <a:lnTo>
                    <a:pt x="687" y="397"/>
                  </a:lnTo>
                  <a:lnTo>
                    <a:pt x="697" y="403"/>
                  </a:lnTo>
                  <a:lnTo>
                    <a:pt x="706" y="409"/>
                  </a:lnTo>
                  <a:lnTo>
                    <a:pt x="714" y="415"/>
                  </a:lnTo>
                  <a:lnTo>
                    <a:pt x="719" y="421"/>
                  </a:lnTo>
                  <a:lnTo>
                    <a:pt x="731" y="434"/>
                  </a:lnTo>
                  <a:lnTo>
                    <a:pt x="739" y="447"/>
                  </a:lnTo>
                  <a:lnTo>
                    <a:pt x="747" y="463"/>
                  </a:lnTo>
                  <a:lnTo>
                    <a:pt x="753" y="477"/>
                  </a:lnTo>
                  <a:lnTo>
                    <a:pt x="757" y="492"/>
                  </a:lnTo>
                  <a:lnTo>
                    <a:pt x="760" y="507"/>
                  </a:lnTo>
                  <a:lnTo>
                    <a:pt x="763" y="520"/>
                  </a:lnTo>
                  <a:lnTo>
                    <a:pt x="765" y="534"/>
                  </a:lnTo>
                  <a:lnTo>
                    <a:pt x="881" y="534"/>
                  </a:lnTo>
                  <a:lnTo>
                    <a:pt x="881" y="285"/>
                  </a:lnTo>
                  <a:lnTo>
                    <a:pt x="767" y="285"/>
                  </a:lnTo>
                  <a:lnTo>
                    <a:pt x="765" y="337"/>
                  </a:lnTo>
                  <a:lnTo>
                    <a:pt x="758" y="328"/>
                  </a:lnTo>
                  <a:lnTo>
                    <a:pt x="753" y="321"/>
                  </a:lnTo>
                  <a:lnTo>
                    <a:pt x="746" y="314"/>
                  </a:lnTo>
                  <a:lnTo>
                    <a:pt x="739" y="307"/>
                  </a:lnTo>
                  <a:lnTo>
                    <a:pt x="732" y="302"/>
                  </a:lnTo>
                  <a:lnTo>
                    <a:pt x="723" y="296"/>
                  </a:lnTo>
                  <a:lnTo>
                    <a:pt x="713" y="290"/>
                  </a:lnTo>
                  <a:lnTo>
                    <a:pt x="702" y="285"/>
                  </a:lnTo>
                  <a:lnTo>
                    <a:pt x="702" y="163"/>
                  </a:lnTo>
                  <a:lnTo>
                    <a:pt x="619" y="163"/>
                  </a:lnTo>
                  <a:lnTo>
                    <a:pt x="533" y="13"/>
                  </a:lnTo>
                  <a:lnTo>
                    <a:pt x="548" y="10"/>
                  </a:lnTo>
                  <a:lnTo>
                    <a:pt x="565" y="7"/>
                  </a:lnTo>
                  <a:lnTo>
                    <a:pt x="580" y="5"/>
                  </a:lnTo>
                  <a:lnTo>
                    <a:pt x="597" y="3"/>
                  </a:lnTo>
                  <a:lnTo>
                    <a:pt x="613" y="2"/>
                  </a:lnTo>
                  <a:lnTo>
                    <a:pt x="630" y="1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731" y="3"/>
                  </a:lnTo>
                  <a:lnTo>
                    <a:pt x="797" y="13"/>
                  </a:lnTo>
                  <a:lnTo>
                    <a:pt x="860" y="30"/>
                  </a:lnTo>
                  <a:lnTo>
                    <a:pt x="921" y="52"/>
                  </a:lnTo>
                  <a:lnTo>
                    <a:pt x="979" y="79"/>
                  </a:lnTo>
                  <a:lnTo>
                    <a:pt x="1033" y="114"/>
                  </a:lnTo>
                  <a:lnTo>
                    <a:pt x="1085" y="151"/>
                  </a:lnTo>
                  <a:lnTo>
                    <a:pt x="1132" y="194"/>
                  </a:lnTo>
                  <a:lnTo>
                    <a:pt x="1175" y="241"/>
                  </a:lnTo>
                  <a:lnTo>
                    <a:pt x="1212" y="293"/>
                  </a:lnTo>
                  <a:lnTo>
                    <a:pt x="1246" y="347"/>
                  </a:lnTo>
                  <a:lnTo>
                    <a:pt x="1274" y="405"/>
                  </a:lnTo>
                  <a:lnTo>
                    <a:pt x="1296" y="466"/>
                  </a:lnTo>
                  <a:lnTo>
                    <a:pt x="1313" y="529"/>
                  </a:lnTo>
                  <a:lnTo>
                    <a:pt x="1323" y="596"/>
                  </a:lnTo>
                  <a:lnTo>
                    <a:pt x="1326" y="663"/>
                  </a:lnTo>
                  <a:lnTo>
                    <a:pt x="1323" y="730"/>
                  </a:lnTo>
                  <a:lnTo>
                    <a:pt x="1313" y="797"/>
                  </a:lnTo>
                  <a:lnTo>
                    <a:pt x="1296" y="861"/>
                  </a:lnTo>
                  <a:lnTo>
                    <a:pt x="1274" y="922"/>
                  </a:lnTo>
                  <a:lnTo>
                    <a:pt x="1246" y="980"/>
                  </a:lnTo>
                  <a:lnTo>
                    <a:pt x="1212" y="1034"/>
                  </a:lnTo>
                  <a:lnTo>
                    <a:pt x="1175" y="1085"/>
                  </a:lnTo>
                  <a:lnTo>
                    <a:pt x="1132" y="1133"/>
                  </a:lnTo>
                  <a:lnTo>
                    <a:pt x="1085" y="1176"/>
                  </a:lnTo>
                  <a:lnTo>
                    <a:pt x="1033" y="1214"/>
                  </a:lnTo>
                  <a:lnTo>
                    <a:pt x="979" y="1247"/>
                  </a:lnTo>
                  <a:lnTo>
                    <a:pt x="921" y="1275"/>
                  </a:lnTo>
                  <a:lnTo>
                    <a:pt x="860" y="1298"/>
                  </a:lnTo>
                  <a:lnTo>
                    <a:pt x="797" y="1314"/>
                  </a:lnTo>
                  <a:lnTo>
                    <a:pt x="731" y="1324"/>
                  </a:lnTo>
                  <a:lnTo>
                    <a:pt x="663" y="1327"/>
                  </a:lnTo>
                  <a:lnTo>
                    <a:pt x="596" y="1324"/>
                  </a:lnTo>
                  <a:lnTo>
                    <a:pt x="529" y="1314"/>
                  </a:lnTo>
                  <a:lnTo>
                    <a:pt x="466" y="1298"/>
                  </a:lnTo>
                  <a:lnTo>
                    <a:pt x="406" y="1275"/>
                  </a:lnTo>
                  <a:lnTo>
                    <a:pt x="347" y="1247"/>
                  </a:lnTo>
                  <a:lnTo>
                    <a:pt x="293" y="1214"/>
                  </a:lnTo>
                  <a:lnTo>
                    <a:pt x="241" y="1176"/>
                  </a:lnTo>
                  <a:lnTo>
                    <a:pt x="195" y="1133"/>
                  </a:lnTo>
                  <a:lnTo>
                    <a:pt x="152" y="1085"/>
                  </a:lnTo>
                  <a:lnTo>
                    <a:pt x="114" y="1034"/>
                  </a:lnTo>
                  <a:lnTo>
                    <a:pt x="80" y="980"/>
                  </a:lnTo>
                  <a:lnTo>
                    <a:pt x="52" y="922"/>
                  </a:lnTo>
                  <a:lnTo>
                    <a:pt x="30" y="861"/>
                  </a:lnTo>
                  <a:lnTo>
                    <a:pt x="14" y="797"/>
                  </a:lnTo>
                  <a:lnTo>
                    <a:pt x="4" y="730"/>
                  </a:lnTo>
                  <a:lnTo>
                    <a:pt x="0" y="663"/>
                  </a:lnTo>
                  <a:lnTo>
                    <a:pt x="2" y="603"/>
                  </a:lnTo>
                  <a:lnTo>
                    <a:pt x="10" y="546"/>
                  </a:lnTo>
                  <a:lnTo>
                    <a:pt x="23" y="489"/>
                  </a:lnTo>
                  <a:lnTo>
                    <a:pt x="41" y="434"/>
                  </a:lnTo>
                  <a:lnTo>
                    <a:pt x="62" y="382"/>
                  </a:lnTo>
                  <a:lnTo>
                    <a:pt x="89" y="332"/>
                  </a:lnTo>
                  <a:lnTo>
                    <a:pt x="118" y="285"/>
                  </a:lnTo>
                  <a:lnTo>
                    <a:pt x="153" y="240"/>
                  </a:lnTo>
                  <a:lnTo>
                    <a:pt x="190" y="199"/>
                  </a:lnTo>
                  <a:lnTo>
                    <a:pt x="231" y="160"/>
                  </a:lnTo>
                  <a:lnTo>
                    <a:pt x="274" y="126"/>
                  </a:lnTo>
                  <a:lnTo>
                    <a:pt x="322" y="95"/>
                  </a:lnTo>
                  <a:lnTo>
                    <a:pt x="370" y="67"/>
                  </a:lnTo>
                  <a:lnTo>
                    <a:pt x="422" y="45"/>
                  </a:lnTo>
                  <a:lnTo>
                    <a:pt x="476" y="26"/>
                  </a:lnTo>
                  <a:lnTo>
                    <a:pt x="533" y="13"/>
                  </a:lnTo>
                  <a:lnTo>
                    <a:pt x="619" y="163"/>
                  </a:lnTo>
                  <a:close/>
                </a:path>
              </a:pathLst>
            </a:custGeom>
            <a:solidFill>
              <a:srgbClr val="53FB2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Freeform 53"/>
            <p:cNvSpPr>
              <a:spLocks/>
            </p:cNvSpPr>
            <p:nvPr/>
          </p:nvSpPr>
          <p:spPr bwMode="auto">
            <a:xfrm>
              <a:off x="1824" y="1248"/>
              <a:ext cx="336" cy="336"/>
            </a:xfrm>
            <a:custGeom>
              <a:avLst/>
              <a:gdLst>
                <a:gd name="T0" fmla="*/ 144 w 1326"/>
                <a:gd name="T1" fmla="*/ 69 h 1327"/>
                <a:gd name="T2" fmla="*/ 126 w 1326"/>
                <a:gd name="T3" fmla="*/ 74 h 1327"/>
                <a:gd name="T4" fmla="*/ 108 w 1326"/>
                <a:gd name="T5" fmla="*/ 90 h 1327"/>
                <a:gd name="T6" fmla="*/ 100 w 1326"/>
                <a:gd name="T7" fmla="*/ 108 h 1327"/>
                <a:gd name="T8" fmla="*/ 99 w 1326"/>
                <a:gd name="T9" fmla="*/ 128 h 1327"/>
                <a:gd name="T10" fmla="*/ 106 w 1326"/>
                <a:gd name="T11" fmla="*/ 148 h 1327"/>
                <a:gd name="T12" fmla="*/ 119 w 1326"/>
                <a:gd name="T13" fmla="*/ 162 h 1327"/>
                <a:gd name="T14" fmla="*/ 136 w 1326"/>
                <a:gd name="T15" fmla="*/ 171 h 1327"/>
                <a:gd name="T16" fmla="*/ 157 w 1326"/>
                <a:gd name="T17" fmla="*/ 179 h 1327"/>
                <a:gd name="T18" fmla="*/ 177 w 1326"/>
                <a:gd name="T19" fmla="*/ 187 h 1327"/>
                <a:gd name="T20" fmla="*/ 188 w 1326"/>
                <a:gd name="T21" fmla="*/ 197 h 1327"/>
                <a:gd name="T22" fmla="*/ 191 w 1326"/>
                <a:gd name="T23" fmla="*/ 216 h 1327"/>
                <a:gd name="T24" fmla="*/ 179 w 1326"/>
                <a:gd name="T25" fmla="*/ 231 h 1327"/>
                <a:gd name="T26" fmla="*/ 160 w 1326"/>
                <a:gd name="T27" fmla="*/ 234 h 1327"/>
                <a:gd name="T28" fmla="*/ 144 w 1326"/>
                <a:gd name="T29" fmla="*/ 228 h 1327"/>
                <a:gd name="T30" fmla="*/ 133 w 1326"/>
                <a:gd name="T31" fmla="*/ 216 h 1327"/>
                <a:gd name="T32" fmla="*/ 128 w 1326"/>
                <a:gd name="T33" fmla="*/ 201 h 1327"/>
                <a:gd name="T34" fmla="*/ 98 w 1326"/>
                <a:gd name="T35" fmla="*/ 193 h 1327"/>
                <a:gd name="T36" fmla="*/ 129 w 1326"/>
                <a:gd name="T37" fmla="*/ 245 h 1327"/>
                <a:gd name="T38" fmla="*/ 138 w 1326"/>
                <a:gd name="T39" fmla="*/ 254 h 1327"/>
                <a:gd name="T40" fmla="*/ 148 w 1326"/>
                <a:gd name="T41" fmla="*/ 290 h 1327"/>
                <a:gd name="T42" fmla="*/ 187 w 1326"/>
                <a:gd name="T43" fmla="*/ 260 h 1327"/>
                <a:gd name="T44" fmla="*/ 205 w 1326"/>
                <a:gd name="T45" fmla="*/ 252 h 1327"/>
                <a:gd name="T46" fmla="*/ 219 w 1326"/>
                <a:gd name="T47" fmla="*/ 238 h 1327"/>
                <a:gd name="T48" fmla="*/ 226 w 1326"/>
                <a:gd name="T49" fmla="*/ 219 h 1327"/>
                <a:gd name="T50" fmla="*/ 227 w 1326"/>
                <a:gd name="T51" fmla="*/ 200 h 1327"/>
                <a:gd name="T52" fmla="*/ 222 w 1326"/>
                <a:gd name="T53" fmla="*/ 183 h 1327"/>
                <a:gd name="T54" fmla="*/ 215 w 1326"/>
                <a:gd name="T55" fmla="*/ 171 h 1327"/>
                <a:gd name="T56" fmla="*/ 205 w 1326"/>
                <a:gd name="T57" fmla="*/ 163 h 1327"/>
                <a:gd name="T58" fmla="*/ 192 w 1326"/>
                <a:gd name="T59" fmla="*/ 156 h 1327"/>
                <a:gd name="T60" fmla="*/ 177 w 1326"/>
                <a:gd name="T61" fmla="*/ 149 h 1327"/>
                <a:gd name="T62" fmla="*/ 155 w 1326"/>
                <a:gd name="T63" fmla="*/ 141 h 1327"/>
                <a:gd name="T64" fmla="*/ 137 w 1326"/>
                <a:gd name="T65" fmla="*/ 127 h 1327"/>
                <a:gd name="T66" fmla="*/ 136 w 1326"/>
                <a:gd name="T67" fmla="*/ 110 h 1327"/>
                <a:gd name="T68" fmla="*/ 147 w 1326"/>
                <a:gd name="T69" fmla="*/ 99 h 1327"/>
                <a:gd name="T70" fmla="*/ 167 w 1326"/>
                <a:gd name="T71" fmla="*/ 98 h 1327"/>
                <a:gd name="T72" fmla="*/ 179 w 1326"/>
                <a:gd name="T73" fmla="*/ 104 h 1327"/>
                <a:gd name="T74" fmla="*/ 187 w 1326"/>
                <a:gd name="T75" fmla="*/ 113 h 1327"/>
                <a:gd name="T76" fmla="*/ 193 w 1326"/>
                <a:gd name="T77" fmla="*/ 128 h 1327"/>
                <a:gd name="T78" fmla="*/ 223 w 1326"/>
                <a:gd name="T79" fmla="*/ 72 h 1327"/>
                <a:gd name="T80" fmla="*/ 191 w 1326"/>
                <a:gd name="T81" fmla="*/ 81 h 1327"/>
                <a:gd name="T82" fmla="*/ 183 w 1326"/>
                <a:gd name="T83" fmla="*/ 75 h 1327"/>
                <a:gd name="T84" fmla="*/ 157 w 1326"/>
                <a:gd name="T85" fmla="*/ 41 h 1327"/>
                <a:gd name="T86" fmla="*/ 147 w 1326"/>
                <a:gd name="T87" fmla="*/ 1 h 1327"/>
                <a:gd name="T88" fmla="*/ 164 w 1326"/>
                <a:gd name="T89" fmla="*/ 0 h 1327"/>
                <a:gd name="T90" fmla="*/ 218 w 1326"/>
                <a:gd name="T91" fmla="*/ 8 h 1327"/>
                <a:gd name="T92" fmla="*/ 275 w 1326"/>
                <a:gd name="T93" fmla="*/ 38 h 1327"/>
                <a:gd name="T94" fmla="*/ 316 w 1326"/>
                <a:gd name="T95" fmla="*/ 88 h 1327"/>
                <a:gd name="T96" fmla="*/ 335 w 1326"/>
                <a:gd name="T97" fmla="*/ 151 h 1327"/>
                <a:gd name="T98" fmla="*/ 328 w 1326"/>
                <a:gd name="T99" fmla="*/ 218 h 1327"/>
                <a:gd name="T100" fmla="*/ 298 w 1326"/>
                <a:gd name="T101" fmla="*/ 275 h 1327"/>
                <a:gd name="T102" fmla="*/ 248 w 1326"/>
                <a:gd name="T103" fmla="*/ 316 h 1327"/>
                <a:gd name="T104" fmla="*/ 185 w 1326"/>
                <a:gd name="T105" fmla="*/ 335 h 1327"/>
                <a:gd name="T106" fmla="*/ 118 w 1326"/>
                <a:gd name="T107" fmla="*/ 329 h 1327"/>
                <a:gd name="T108" fmla="*/ 61 w 1326"/>
                <a:gd name="T109" fmla="*/ 298 h 1327"/>
                <a:gd name="T110" fmla="*/ 20 w 1326"/>
                <a:gd name="T111" fmla="*/ 248 h 1327"/>
                <a:gd name="T112" fmla="*/ 1 w 1326"/>
                <a:gd name="T113" fmla="*/ 185 h 1327"/>
                <a:gd name="T114" fmla="*/ 6 w 1326"/>
                <a:gd name="T115" fmla="*/ 124 h 1327"/>
                <a:gd name="T116" fmla="*/ 30 w 1326"/>
                <a:gd name="T117" fmla="*/ 72 h 1327"/>
                <a:gd name="T118" fmla="*/ 69 w 1326"/>
                <a:gd name="T119" fmla="*/ 32 h 1327"/>
                <a:gd name="T120" fmla="*/ 121 w 1326"/>
                <a:gd name="T121" fmla="*/ 7 h 13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26" h="1327">
                  <a:moveTo>
                    <a:pt x="619" y="163"/>
                  </a:moveTo>
                  <a:lnTo>
                    <a:pt x="585" y="163"/>
                  </a:lnTo>
                  <a:lnTo>
                    <a:pt x="585" y="269"/>
                  </a:lnTo>
                  <a:lnTo>
                    <a:pt x="570" y="272"/>
                  </a:lnTo>
                  <a:lnTo>
                    <a:pt x="553" y="275"/>
                  </a:lnTo>
                  <a:lnTo>
                    <a:pt x="535" y="279"/>
                  </a:lnTo>
                  <a:lnTo>
                    <a:pt x="516" y="286"/>
                  </a:lnTo>
                  <a:lnTo>
                    <a:pt x="496" y="294"/>
                  </a:lnTo>
                  <a:lnTo>
                    <a:pt x="476" y="306"/>
                  </a:lnTo>
                  <a:lnTo>
                    <a:pt x="457" y="320"/>
                  </a:lnTo>
                  <a:lnTo>
                    <a:pt x="438" y="339"/>
                  </a:lnTo>
                  <a:lnTo>
                    <a:pt x="425" y="356"/>
                  </a:lnTo>
                  <a:lnTo>
                    <a:pt x="415" y="373"/>
                  </a:lnTo>
                  <a:lnTo>
                    <a:pt x="406" y="391"/>
                  </a:lnTo>
                  <a:lnTo>
                    <a:pt x="399" y="409"/>
                  </a:lnTo>
                  <a:lnTo>
                    <a:pt x="394" y="426"/>
                  </a:lnTo>
                  <a:lnTo>
                    <a:pt x="390" y="444"/>
                  </a:lnTo>
                  <a:lnTo>
                    <a:pt x="389" y="462"/>
                  </a:lnTo>
                  <a:lnTo>
                    <a:pt x="388" y="480"/>
                  </a:lnTo>
                  <a:lnTo>
                    <a:pt x="389" y="504"/>
                  </a:lnTo>
                  <a:lnTo>
                    <a:pt x="392" y="527"/>
                  </a:lnTo>
                  <a:lnTo>
                    <a:pt x="399" y="548"/>
                  </a:lnTo>
                  <a:lnTo>
                    <a:pt x="407" y="567"/>
                  </a:lnTo>
                  <a:lnTo>
                    <a:pt x="417" y="583"/>
                  </a:lnTo>
                  <a:lnTo>
                    <a:pt x="428" y="599"/>
                  </a:lnTo>
                  <a:lnTo>
                    <a:pt x="440" y="613"/>
                  </a:lnTo>
                  <a:lnTo>
                    <a:pt x="454" y="627"/>
                  </a:lnTo>
                  <a:lnTo>
                    <a:pt x="470" y="638"/>
                  </a:lnTo>
                  <a:lnTo>
                    <a:pt x="485" y="649"/>
                  </a:lnTo>
                  <a:lnTo>
                    <a:pt x="502" y="657"/>
                  </a:lnTo>
                  <a:lnTo>
                    <a:pt x="520" y="666"/>
                  </a:lnTo>
                  <a:lnTo>
                    <a:pt x="537" y="674"/>
                  </a:lnTo>
                  <a:lnTo>
                    <a:pt x="555" y="682"/>
                  </a:lnTo>
                  <a:lnTo>
                    <a:pt x="573" y="688"/>
                  </a:lnTo>
                  <a:lnTo>
                    <a:pt x="590" y="695"/>
                  </a:lnTo>
                  <a:lnTo>
                    <a:pt x="618" y="706"/>
                  </a:lnTo>
                  <a:lnTo>
                    <a:pt x="642" y="715"/>
                  </a:lnTo>
                  <a:lnTo>
                    <a:pt x="663" y="724"/>
                  </a:lnTo>
                  <a:lnTo>
                    <a:pt x="682" y="732"/>
                  </a:lnTo>
                  <a:lnTo>
                    <a:pt x="697" y="739"/>
                  </a:lnTo>
                  <a:lnTo>
                    <a:pt x="711" y="747"/>
                  </a:lnTo>
                  <a:lnTo>
                    <a:pt x="722" y="756"/>
                  </a:lnTo>
                  <a:lnTo>
                    <a:pt x="731" y="765"/>
                  </a:lnTo>
                  <a:lnTo>
                    <a:pt x="740" y="779"/>
                  </a:lnTo>
                  <a:lnTo>
                    <a:pt x="747" y="796"/>
                  </a:lnTo>
                  <a:lnTo>
                    <a:pt x="753" y="813"/>
                  </a:lnTo>
                  <a:lnTo>
                    <a:pt x="754" y="831"/>
                  </a:lnTo>
                  <a:lnTo>
                    <a:pt x="752" y="854"/>
                  </a:lnTo>
                  <a:lnTo>
                    <a:pt x="745" y="873"/>
                  </a:lnTo>
                  <a:lnTo>
                    <a:pt x="734" y="890"/>
                  </a:lnTo>
                  <a:lnTo>
                    <a:pt x="721" y="903"/>
                  </a:lnTo>
                  <a:lnTo>
                    <a:pt x="705" y="913"/>
                  </a:lnTo>
                  <a:lnTo>
                    <a:pt x="687" y="921"/>
                  </a:lnTo>
                  <a:lnTo>
                    <a:pt x="669" y="925"/>
                  </a:lnTo>
                  <a:lnTo>
                    <a:pt x="650" y="926"/>
                  </a:lnTo>
                  <a:lnTo>
                    <a:pt x="632" y="925"/>
                  </a:lnTo>
                  <a:lnTo>
                    <a:pt x="616" y="922"/>
                  </a:lnTo>
                  <a:lnTo>
                    <a:pt x="599" y="916"/>
                  </a:lnTo>
                  <a:lnTo>
                    <a:pt x="584" y="910"/>
                  </a:lnTo>
                  <a:lnTo>
                    <a:pt x="569" y="901"/>
                  </a:lnTo>
                  <a:lnTo>
                    <a:pt x="556" y="891"/>
                  </a:lnTo>
                  <a:lnTo>
                    <a:pt x="545" y="879"/>
                  </a:lnTo>
                  <a:lnTo>
                    <a:pt x="535" y="866"/>
                  </a:lnTo>
                  <a:lnTo>
                    <a:pt x="526" y="852"/>
                  </a:lnTo>
                  <a:lnTo>
                    <a:pt x="520" y="838"/>
                  </a:lnTo>
                  <a:lnTo>
                    <a:pt x="514" y="823"/>
                  </a:lnTo>
                  <a:lnTo>
                    <a:pt x="510" y="809"/>
                  </a:lnTo>
                  <a:lnTo>
                    <a:pt x="506" y="795"/>
                  </a:lnTo>
                  <a:lnTo>
                    <a:pt x="504" y="782"/>
                  </a:lnTo>
                  <a:lnTo>
                    <a:pt x="502" y="770"/>
                  </a:lnTo>
                  <a:lnTo>
                    <a:pt x="501" y="761"/>
                  </a:lnTo>
                  <a:lnTo>
                    <a:pt x="387" y="761"/>
                  </a:lnTo>
                  <a:lnTo>
                    <a:pt x="387" y="1024"/>
                  </a:lnTo>
                  <a:lnTo>
                    <a:pt x="500" y="1024"/>
                  </a:lnTo>
                  <a:lnTo>
                    <a:pt x="502" y="957"/>
                  </a:lnTo>
                  <a:lnTo>
                    <a:pt x="510" y="968"/>
                  </a:lnTo>
                  <a:lnTo>
                    <a:pt x="518" y="977"/>
                  </a:lnTo>
                  <a:lnTo>
                    <a:pt x="526" y="987"/>
                  </a:lnTo>
                  <a:lnTo>
                    <a:pt x="535" y="995"/>
                  </a:lnTo>
                  <a:lnTo>
                    <a:pt x="545" y="1002"/>
                  </a:lnTo>
                  <a:lnTo>
                    <a:pt x="556" y="1009"/>
                  </a:lnTo>
                  <a:lnTo>
                    <a:pt x="569" y="1016"/>
                  </a:lnTo>
                  <a:lnTo>
                    <a:pt x="585" y="1021"/>
                  </a:lnTo>
                  <a:lnTo>
                    <a:pt x="585" y="1145"/>
                  </a:lnTo>
                  <a:lnTo>
                    <a:pt x="702" y="1145"/>
                  </a:lnTo>
                  <a:lnTo>
                    <a:pt x="702" y="1034"/>
                  </a:lnTo>
                  <a:lnTo>
                    <a:pt x="719" y="1032"/>
                  </a:lnTo>
                  <a:lnTo>
                    <a:pt x="738" y="1028"/>
                  </a:lnTo>
                  <a:lnTo>
                    <a:pt x="756" y="1022"/>
                  </a:lnTo>
                  <a:lnTo>
                    <a:pt x="775" y="1016"/>
                  </a:lnTo>
                  <a:lnTo>
                    <a:pt x="791" y="1008"/>
                  </a:lnTo>
                  <a:lnTo>
                    <a:pt x="809" y="997"/>
                  </a:lnTo>
                  <a:lnTo>
                    <a:pt x="824" y="985"/>
                  </a:lnTo>
                  <a:lnTo>
                    <a:pt x="840" y="970"/>
                  </a:lnTo>
                  <a:lnTo>
                    <a:pt x="852" y="956"/>
                  </a:lnTo>
                  <a:lnTo>
                    <a:pt x="863" y="939"/>
                  </a:lnTo>
                  <a:lnTo>
                    <a:pt x="873" y="922"/>
                  </a:lnTo>
                  <a:lnTo>
                    <a:pt x="881" y="904"/>
                  </a:lnTo>
                  <a:lnTo>
                    <a:pt x="887" y="884"/>
                  </a:lnTo>
                  <a:lnTo>
                    <a:pt x="892" y="863"/>
                  </a:lnTo>
                  <a:lnTo>
                    <a:pt x="895" y="842"/>
                  </a:lnTo>
                  <a:lnTo>
                    <a:pt x="896" y="821"/>
                  </a:lnTo>
                  <a:lnTo>
                    <a:pt x="895" y="805"/>
                  </a:lnTo>
                  <a:lnTo>
                    <a:pt x="894" y="788"/>
                  </a:lnTo>
                  <a:lnTo>
                    <a:pt x="891" y="771"/>
                  </a:lnTo>
                  <a:lnTo>
                    <a:pt x="887" y="755"/>
                  </a:lnTo>
                  <a:lnTo>
                    <a:pt x="883" y="738"/>
                  </a:lnTo>
                  <a:lnTo>
                    <a:pt x="876" y="723"/>
                  </a:lnTo>
                  <a:lnTo>
                    <a:pt x="870" y="709"/>
                  </a:lnTo>
                  <a:lnTo>
                    <a:pt x="862" y="696"/>
                  </a:lnTo>
                  <a:lnTo>
                    <a:pt x="854" y="686"/>
                  </a:lnTo>
                  <a:lnTo>
                    <a:pt x="847" y="676"/>
                  </a:lnTo>
                  <a:lnTo>
                    <a:pt x="838" y="667"/>
                  </a:lnTo>
                  <a:lnTo>
                    <a:pt x="829" y="659"/>
                  </a:lnTo>
                  <a:lnTo>
                    <a:pt x="819" y="651"/>
                  </a:lnTo>
                  <a:lnTo>
                    <a:pt x="808" y="643"/>
                  </a:lnTo>
                  <a:lnTo>
                    <a:pt x="797" y="636"/>
                  </a:lnTo>
                  <a:lnTo>
                    <a:pt x="785" y="629"/>
                  </a:lnTo>
                  <a:lnTo>
                    <a:pt x="771" y="622"/>
                  </a:lnTo>
                  <a:lnTo>
                    <a:pt x="758" y="615"/>
                  </a:lnTo>
                  <a:lnTo>
                    <a:pt x="744" y="610"/>
                  </a:lnTo>
                  <a:lnTo>
                    <a:pt x="729" y="603"/>
                  </a:lnTo>
                  <a:lnTo>
                    <a:pt x="713" y="597"/>
                  </a:lnTo>
                  <a:lnTo>
                    <a:pt x="697" y="590"/>
                  </a:lnTo>
                  <a:lnTo>
                    <a:pt x="680" y="582"/>
                  </a:lnTo>
                  <a:lnTo>
                    <a:pt x="662" y="576"/>
                  </a:lnTo>
                  <a:lnTo>
                    <a:pt x="636" y="566"/>
                  </a:lnTo>
                  <a:lnTo>
                    <a:pt x="611" y="555"/>
                  </a:lnTo>
                  <a:lnTo>
                    <a:pt x="589" y="544"/>
                  </a:lnTo>
                  <a:lnTo>
                    <a:pt x="569" y="531"/>
                  </a:lnTo>
                  <a:lnTo>
                    <a:pt x="553" y="518"/>
                  </a:lnTo>
                  <a:lnTo>
                    <a:pt x="541" y="503"/>
                  </a:lnTo>
                  <a:lnTo>
                    <a:pt x="533" y="485"/>
                  </a:lnTo>
                  <a:lnTo>
                    <a:pt x="529" y="464"/>
                  </a:lnTo>
                  <a:lnTo>
                    <a:pt x="531" y="451"/>
                  </a:lnTo>
                  <a:lnTo>
                    <a:pt x="535" y="436"/>
                  </a:lnTo>
                  <a:lnTo>
                    <a:pt x="543" y="423"/>
                  </a:lnTo>
                  <a:lnTo>
                    <a:pt x="553" y="410"/>
                  </a:lnTo>
                  <a:lnTo>
                    <a:pt x="566" y="400"/>
                  </a:lnTo>
                  <a:lnTo>
                    <a:pt x="582" y="391"/>
                  </a:lnTo>
                  <a:lnTo>
                    <a:pt x="602" y="386"/>
                  </a:lnTo>
                  <a:lnTo>
                    <a:pt x="624" y="383"/>
                  </a:lnTo>
                  <a:lnTo>
                    <a:pt x="643" y="384"/>
                  </a:lnTo>
                  <a:lnTo>
                    <a:pt x="660" y="387"/>
                  </a:lnTo>
                  <a:lnTo>
                    <a:pt x="674" y="391"/>
                  </a:lnTo>
                  <a:lnTo>
                    <a:pt x="687" y="397"/>
                  </a:lnTo>
                  <a:lnTo>
                    <a:pt x="697" y="403"/>
                  </a:lnTo>
                  <a:lnTo>
                    <a:pt x="706" y="409"/>
                  </a:lnTo>
                  <a:lnTo>
                    <a:pt x="714" y="415"/>
                  </a:lnTo>
                  <a:lnTo>
                    <a:pt x="719" y="421"/>
                  </a:lnTo>
                  <a:lnTo>
                    <a:pt x="731" y="434"/>
                  </a:lnTo>
                  <a:lnTo>
                    <a:pt x="739" y="447"/>
                  </a:lnTo>
                  <a:lnTo>
                    <a:pt x="747" y="463"/>
                  </a:lnTo>
                  <a:lnTo>
                    <a:pt x="753" y="477"/>
                  </a:lnTo>
                  <a:lnTo>
                    <a:pt x="757" y="492"/>
                  </a:lnTo>
                  <a:lnTo>
                    <a:pt x="760" y="507"/>
                  </a:lnTo>
                  <a:lnTo>
                    <a:pt x="763" y="520"/>
                  </a:lnTo>
                  <a:lnTo>
                    <a:pt x="765" y="534"/>
                  </a:lnTo>
                  <a:lnTo>
                    <a:pt x="881" y="534"/>
                  </a:lnTo>
                  <a:lnTo>
                    <a:pt x="881" y="285"/>
                  </a:lnTo>
                  <a:lnTo>
                    <a:pt x="767" y="285"/>
                  </a:lnTo>
                  <a:lnTo>
                    <a:pt x="765" y="337"/>
                  </a:lnTo>
                  <a:lnTo>
                    <a:pt x="758" y="328"/>
                  </a:lnTo>
                  <a:lnTo>
                    <a:pt x="753" y="321"/>
                  </a:lnTo>
                  <a:lnTo>
                    <a:pt x="746" y="314"/>
                  </a:lnTo>
                  <a:lnTo>
                    <a:pt x="739" y="307"/>
                  </a:lnTo>
                  <a:lnTo>
                    <a:pt x="732" y="302"/>
                  </a:lnTo>
                  <a:lnTo>
                    <a:pt x="723" y="296"/>
                  </a:lnTo>
                  <a:lnTo>
                    <a:pt x="713" y="290"/>
                  </a:lnTo>
                  <a:lnTo>
                    <a:pt x="702" y="285"/>
                  </a:lnTo>
                  <a:lnTo>
                    <a:pt x="702" y="163"/>
                  </a:lnTo>
                  <a:lnTo>
                    <a:pt x="619" y="163"/>
                  </a:lnTo>
                  <a:lnTo>
                    <a:pt x="533" y="13"/>
                  </a:lnTo>
                  <a:lnTo>
                    <a:pt x="548" y="10"/>
                  </a:lnTo>
                  <a:lnTo>
                    <a:pt x="565" y="7"/>
                  </a:lnTo>
                  <a:lnTo>
                    <a:pt x="580" y="5"/>
                  </a:lnTo>
                  <a:lnTo>
                    <a:pt x="597" y="3"/>
                  </a:lnTo>
                  <a:lnTo>
                    <a:pt x="613" y="2"/>
                  </a:lnTo>
                  <a:lnTo>
                    <a:pt x="630" y="1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731" y="3"/>
                  </a:lnTo>
                  <a:lnTo>
                    <a:pt x="797" y="13"/>
                  </a:lnTo>
                  <a:lnTo>
                    <a:pt x="860" y="30"/>
                  </a:lnTo>
                  <a:lnTo>
                    <a:pt x="921" y="52"/>
                  </a:lnTo>
                  <a:lnTo>
                    <a:pt x="979" y="79"/>
                  </a:lnTo>
                  <a:lnTo>
                    <a:pt x="1033" y="114"/>
                  </a:lnTo>
                  <a:lnTo>
                    <a:pt x="1085" y="151"/>
                  </a:lnTo>
                  <a:lnTo>
                    <a:pt x="1132" y="194"/>
                  </a:lnTo>
                  <a:lnTo>
                    <a:pt x="1175" y="241"/>
                  </a:lnTo>
                  <a:lnTo>
                    <a:pt x="1212" y="293"/>
                  </a:lnTo>
                  <a:lnTo>
                    <a:pt x="1246" y="347"/>
                  </a:lnTo>
                  <a:lnTo>
                    <a:pt x="1274" y="405"/>
                  </a:lnTo>
                  <a:lnTo>
                    <a:pt x="1296" y="466"/>
                  </a:lnTo>
                  <a:lnTo>
                    <a:pt x="1313" y="529"/>
                  </a:lnTo>
                  <a:lnTo>
                    <a:pt x="1323" y="596"/>
                  </a:lnTo>
                  <a:lnTo>
                    <a:pt x="1326" y="663"/>
                  </a:lnTo>
                  <a:lnTo>
                    <a:pt x="1323" y="730"/>
                  </a:lnTo>
                  <a:lnTo>
                    <a:pt x="1313" y="797"/>
                  </a:lnTo>
                  <a:lnTo>
                    <a:pt x="1296" y="861"/>
                  </a:lnTo>
                  <a:lnTo>
                    <a:pt x="1274" y="922"/>
                  </a:lnTo>
                  <a:lnTo>
                    <a:pt x="1246" y="980"/>
                  </a:lnTo>
                  <a:lnTo>
                    <a:pt x="1212" y="1034"/>
                  </a:lnTo>
                  <a:lnTo>
                    <a:pt x="1175" y="1085"/>
                  </a:lnTo>
                  <a:lnTo>
                    <a:pt x="1132" y="1133"/>
                  </a:lnTo>
                  <a:lnTo>
                    <a:pt x="1085" y="1176"/>
                  </a:lnTo>
                  <a:lnTo>
                    <a:pt x="1033" y="1214"/>
                  </a:lnTo>
                  <a:lnTo>
                    <a:pt x="979" y="1247"/>
                  </a:lnTo>
                  <a:lnTo>
                    <a:pt x="921" y="1275"/>
                  </a:lnTo>
                  <a:lnTo>
                    <a:pt x="860" y="1298"/>
                  </a:lnTo>
                  <a:lnTo>
                    <a:pt x="797" y="1314"/>
                  </a:lnTo>
                  <a:lnTo>
                    <a:pt x="731" y="1324"/>
                  </a:lnTo>
                  <a:lnTo>
                    <a:pt x="663" y="1327"/>
                  </a:lnTo>
                  <a:lnTo>
                    <a:pt x="596" y="1324"/>
                  </a:lnTo>
                  <a:lnTo>
                    <a:pt x="529" y="1314"/>
                  </a:lnTo>
                  <a:lnTo>
                    <a:pt x="466" y="1298"/>
                  </a:lnTo>
                  <a:lnTo>
                    <a:pt x="406" y="1275"/>
                  </a:lnTo>
                  <a:lnTo>
                    <a:pt x="347" y="1247"/>
                  </a:lnTo>
                  <a:lnTo>
                    <a:pt x="293" y="1214"/>
                  </a:lnTo>
                  <a:lnTo>
                    <a:pt x="241" y="1176"/>
                  </a:lnTo>
                  <a:lnTo>
                    <a:pt x="195" y="1133"/>
                  </a:lnTo>
                  <a:lnTo>
                    <a:pt x="152" y="1085"/>
                  </a:lnTo>
                  <a:lnTo>
                    <a:pt x="114" y="1034"/>
                  </a:lnTo>
                  <a:lnTo>
                    <a:pt x="80" y="980"/>
                  </a:lnTo>
                  <a:lnTo>
                    <a:pt x="52" y="922"/>
                  </a:lnTo>
                  <a:lnTo>
                    <a:pt x="30" y="861"/>
                  </a:lnTo>
                  <a:lnTo>
                    <a:pt x="14" y="797"/>
                  </a:lnTo>
                  <a:lnTo>
                    <a:pt x="4" y="730"/>
                  </a:lnTo>
                  <a:lnTo>
                    <a:pt x="0" y="663"/>
                  </a:lnTo>
                  <a:lnTo>
                    <a:pt x="2" y="603"/>
                  </a:lnTo>
                  <a:lnTo>
                    <a:pt x="10" y="546"/>
                  </a:lnTo>
                  <a:lnTo>
                    <a:pt x="23" y="489"/>
                  </a:lnTo>
                  <a:lnTo>
                    <a:pt x="41" y="434"/>
                  </a:lnTo>
                  <a:lnTo>
                    <a:pt x="62" y="382"/>
                  </a:lnTo>
                  <a:lnTo>
                    <a:pt x="89" y="332"/>
                  </a:lnTo>
                  <a:lnTo>
                    <a:pt x="118" y="285"/>
                  </a:lnTo>
                  <a:lnTo>
                    <a:pt x="153" y="240"/>
                  </a:lnTo>
                  <a:lnTo>
                    <a:pt x="190" y="199"/>
                  </a:lnTo>
                  <a:lnTo>
                    <a:pt x="231" y="160"/>
                  </a:lnTo>
                  <a:lnTo>
                    <a:pt x="274" y="126"/>
                  </a:lnTo>
                  <a:lnTo>
                    <a:pt x="322" y="95"/>
                  </a:lnTo>
                  <a:lnTo>
                    <a:pt x="370" y="67"/>
                  </a:lnTo>
                  <a:lnTo>
                    <a:pt x="422" y="45"/>
                  </a:lnTo>
                  <a:lnTo>
                    <a:pt x="476" y="26"/>
                  </a:lnTo>
                  <a:lnTo>
                    <a:pt x="533" y="13"/>
                  </a:lnTo>
                  <a:lnTo>
                    <a:pt x="619" y="163"/>
                  </a:lnTo>
                  <a:close/>
                </a:path>
              </a:pathLst>
            </a:custGeom>
            <a:solidFill>
              <a:srgbClr val="53FB2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Freeform 51"/>
            <p:cNvSpPr>
              <a:spLocks/>
            </p:cNvSpPr>
            <p:nvPr/>
          </p:nvSpPr>
          <p:spPr bwMode="auto">
            <a:xfrm>
              <a:off x="1680" y="1440"/>
              <a:ext cx="336" cy="336"/>
            </a:xfrm>
            <a:custGeom>
              <a:avLst/>
              <a:gdLst>
                <a:gd name="T0" fmla="*/ 144 w 1326"/>
                <a:gd name="T1" fmla="*/ 69 h 1327"/>
                <a:gd name="T2" fmla="*/ 126 w 1326"/>
                <a:gd name="T3" fmla="*/ 74 h 1327"/>
                <a:gd name="T4" fmla="*/ 108 w 1326"/>
                <a:gd name="T5" fmla="*/ 90 h 1327"/>
                <a:gd name="T6" fmla="*/ 100 w 1326"/>
                <a:gd name="T7" fmla="*/ 108 h 1327"/>
                <a:gd name="T8" fmla="*/ 99 w 1326"/>
                <a:gd name="T9" fmla="*/ 128 h 1327"/>
                <a:gd name="T10" fmla="*/ 106 w 1326"/>
                <a:gd name="T11" fmla="*/ 148 h 1327"/>
                <a:gd name="T12" fmla="*/ 119 w 1326"/>
                <a:gd name="T13" fmla="*/ 162 h 1327"/>
                <a:gd name="T14" fmla="*/ 136 w 1326"/>
                <a:gd name="T15" fmla="*/ 171 h 1327"/>
                <a:gd name="T16" fmla="*/ 157 w 1326"/>
                <a:gd name="T17" fmla="*/ 179 h 1327"/>
                <a:gd name="T18" fmla="*/ 177 w 1326"/>
                <a:gd name="T19" fmla="*/ 187 h 1327"/>
                <a:gd name="T20" fmla="*/ 188 w 1326"/>
                <a:gd name="T21" fmla="*/ 197 h 1327"/>
                <a:gd name="T22" fmla="*/ 191 w 1326"/>
                <a:gd name="T23" fmla="*/ 216 h 1327"/>
                <a:gd name="T24" fmla="*/ 179 w 1326"/>
                <a:gd name="T25" fmla="*/ 231 h 1327"/>
                <a:gd name="T26" fmla="*/ 160 w 1326"/>
                <a:gd name="T27" fmla="*/ 234 h 1327"/>
                <a:gd name="T28" fmla="*/ 144 w 1326"/>
                <a:gd name="T29" fmla="*/ 228 h 1327"/>
                <a:gd name="T30" fmla="*/ 133 w 1326"/>
                <a:gd name="T31" fmla="*/ 216 h 1327"/>
                <a:gd name="T32" fmla="*/ 128 w 1326"/>
                <a:gd name="T33" fmla="*/ 201 h 1327"/>
                <a:gd name="T34" fmla="*/ 98 w 1326"/>
                <a:gd name="T35" fmla="*/ 193 h 1327"/>
                <a:gd name="T36" fmla="*/ 129 w 1326"/>
                <a:gd name="T37" fmla="*/ 245 h 1327"/>
                <a:gd name="T38" fmla="*/ 138 w 1326"/>
                <a:gd name="T39" fmla="*/ 254 h 1327"/>
                <a:gd name="T40" fmla="*/ 148 w 1326"/>
                <a:gd name="T41" fmla="*/ 290 h 1327"/>
                <a:gd name="T42" fmla="*/ 187 w 1326"/>
                <a:gd name="T43" fmla="*/ 260 h 1327"/>
                <a:gd name="T44" fmla="*/ 205 w 1326"/>
                <a:gd name="T45" fmla="*/ 252 h 1327"/>
                <a:gd name="T46" fmla="*/ 219 w 1326"/>
                <a:gd name="T47" fmla="*/ 238 h 1327"/>
                <a:gd name="T48" fmla="*/ 226 w 1326"/>
                <a:gd name="T49" fmla="*/ 219 h 1327"/>
                <a:gd name="T50" fmla="*/ 227 w 1326"/>
                <a:gd name="T51" fmla="*/ 200 h 1327"/>
                <a:gd name="T52" fmla="*/ 222 w 1326"/>
                <a:gd name="T53" fmla="*/ 183 h 1327"/>
                <a:gd name="T54" fmla="*/ 215 w 1326"/>
                <a:gd name="T55" fmla="*/ 171 h 1327"/>
                <a:gd name="T56" fmla="*/ 205 w 1326"/>
                <a:gd name="T57" fmla="*/ 163 h 1327"/>
                <a:gd name="T58" fmla="*/ 192 w 1326"/>
                <a:gd name="T59" fmla="*/ 156 h 1327"/>
                <a:gd name="T60" fmla="*/ 177 w 1326"/>
                <a:gd name="T61" fmla="*/ 149 h 1327"/>
                <a:gd name="T62" fmla="*/ 155 w 1326"/>
                <a:gd name="T63" fmla="*/ 141 h 1327"/>
                <a:gd name="T64" fmla="*/ 137 w 1326"/>
                <a:gd name="T65" fmla="*/ 127 h 1327"/>
                <a:gd name="T66" fmla="*/ 136 w 1326"/>
                <a:gd name="T67" fmla="*/ 110 h 1327"/>
                <a:gd name="T68" fmla="*/ 147 w 1326"/>
                <a:gd name="T69" fmla="*/ 99 h 1327"/>
                <a:gd name="T70" fmla="*/ 167 w 1326"/>
                <a:gd name="T71" fmla="*/ 98 h 1327"/>
                <a:gd name="T72" fmla="*/ 179 w 1326"/>
                <a:gd name="T73" fmla="*/ 104 h 1327"/>
                <a:gd name="T74" fmla="*/ 187 w 1326"/>
                <a:gd name="T75" fmla="*/ 113 h 1327"/>
                <a:gd name="T76" fmla="*/ 193 w 1326"/>
                <a:gd name="T77" fmla="*/ 128 h 1327"/>
                <a:gd name="T78" fmla="*/ 223 w 1326"/>
                <a:gd name="T79" fmla="*/ 72 h 1327"/>
                <a:gd name="T80" fmla="*/ 191 w 1326"/>
                <a:gd name="T81" fmla="*/ 81 h 1327"/>
                <a:gd name="T82" fmla="*/ 183 w 1326"/>
                <a:gd name="T83" fmla="*/ 75 h 1327"/>
                <a:gd name="T84" fmla="*/ 157 w 1326"/>
                <a:gd name="T85" fmla="*/ 41 h 1327"/>
                <a:gd name="T86" fmla="*/ 147 w 1326"/>
                <a:gd name="T87" fmla="*/ 1 h 1327"/>
                <a:gd name="T88" fmla="*/ 164 w 1326"/>
                <a:gd name="T89" fmla="*/ 0 h 1327"/>
                <a:gd name="T90" fmla="*/ 218 w 1326"/>
                <a:gd name="T91" fmla="*/ 8 h 1327"/>
                <a:gd name="T92" fmla="*/ 275 w 1326"/>
                <a:gd name="T93" fmla="*/ 38 h 1327"/>
                <a:gd name="T94" fmla="*/ 316 w 1326"/>
                <a:gd name="T95" fmla="*/ 88 h 1327"/>
                <a:gd name="T96" fmla="*/ 335 w 1326"/>
                <a:gd name="T97" fmla="*/ 151 h 1327"/>
                <a:gd name="T98" fmla="*/ 328 w 1326"/>
                <a:gd name="T99" fmla="*/ 218 h 1327"/>
                <a:gd name="T100" fmla="*/ 298 w 1326"/>
                <a:gd name="T101" fmla="*/ 275 h 1327"/>
                <a:gd name="T102" fmla="*/ 248 w 1326"/>
                <a:gd name="T103" fmla="*/ 316 h 1327"/>
                <a:gd name="T104" fmla="*/ 185 w 1326"/>
                <a:gd name="T105" fmla="*/ 335 h 1327"/>
                <a:gd name="T106" fmla="*/ 118 w 1326"/>
                <a:gd name="T107" fmla="*/ 329 h 1327"/>
                <a:gd name="T108" fmla="*/ 61 w 1326"/>
                <a:gd name="T109" fmla="*/ 298 h 1327"/>
                <a:gd name="T110" fmla="*/ 20 w 1326"/>
                <a:gd name="T111" fmla="*/ 248 h 1327"/>
                <a:gd name="T112" fmla="*/ 1 w 1326"/>
                <a:gd name="T113" fmla="*/ 185 h 1327"/>
                <a:gd name="T114" fmla="*/ 6 w 1326"/>
                <a:gd name="T115" fmla="*/ 124 h 1327"/>
                <a:gd name="T116" fmla="*/ 30 w 1326"/>
                <a:gd name="T117" fmla="*/ 72 h 1327"/>
                <a:gd name="T118" fmla="*/ 69 w 1326"/>
                <a:gd name="T119" fmla="*/ 32 h 1327"/>
                <a:gd name="T120" fmla="*/ 121 w 1326"/>
                <a:gd name="T121" fmla="*/ 7 h 13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26" h="1327">
                  <a:moveTo>
                    <a:pt x="619" y="163"/>
                  </a:moveTo>
                  <a:lnTo>
                    <a:pt x="585" y="163"/>
                  </a:lnTo>
                  <a:lnTo>
                    <a:pt x="585" y="269"/>
                  </a:lnTo>
                  <a:lnTo>
                    <a:pt x="570" y="272"/>
                  </a:lnTo>
                  <a:lnTo>
                    <a:pt x="553" y="275"/>
                  </a:lnTo>
                  <a:lnTo>
                    <a:pt x="535" y="279"/>
                  </a:lnTo>
                  <a:lnTo>
                    <a:pt x="516" y="286"/>
                  </a:lnTo>
                  <a:lnTo>
                    <a:pt x="496" y="294"/>
                  </a:lnTo>
                  <a:lnTo>
                    <a:pt x="476" y="306"/>
                  </a:lnTo>
                  <a:lnTo>
                    <a:pt x="457" y="320"/>
                  </a:lnTo>
                  <a:lnTo>
                    <a:pt x="438" y="339"/>
                  </a:lnTo>
                  <a:lnTo>
                    <a:pt x="425" y="356"/>
                  </a:lnTo>
                  <a:lnTo>
                    <a:pt x="415" y="373"/>
                  </a:lnTo>
                  <a:lnTo>
                    <a:pt x="406" y="391"/>
                  </a:lnTo>
                  <a:lnTo>
                    <a:pt x="399" y="409"/>
                  </a:lnTo>
                  <a:lnTo>
                    <a:pt x="394" y="426"/>
                  </a:lnTo>
                  <a:lnTo>
                    <a:pt x="390" y="444"/>
                  </a:lnTo>
                  <a:lnTo>
                    <a:pt x="389" y="462"/>
                  </a:lnTo>
                  <a:lnTo>
                    <a:pt x="388" y="480"/>
                  </a:lnTo>
                  <a:lnTo>
                    <a:pt x="389" y="504"/>
                  </a:lnTo>
                  <a:lnTo>
                    <a:pt x="392" y="527"/>
                  </a:lnTo>
                  <a:lnTo>
                    <a:pt x="399" y="548"/>
                  </a:lnTo>
                  <a:lnTo>
                    <a:pt x="407" y="567"/>
                  </a:lnTo>
                  <a:lnTo>
                    <a:pt x="417" y="583"/>
                  </a:lnTo>
                  <a:lnTo>
                    <a:pt x="428" y="599"/>
                  </a:lnTo>
                  <a:lnTo>
                    <a:pt x="440" y="613"/>
                  </a:lnTo>
                  <a:lnTo>
                    <a:pt x="454" y="627"/>
                  </a:lnTo>
                  <a:lnTo>
                    <a:pt x="470" y="638"/>
                  </a:lnTo>
                  <a:lnTo>
                    <a:pt x="485" y="649"/>
                  </a:lnTo>
                  <a:lnTo>
                    <a:pt x="502" y="657"/>
                  </a:lnTo>
                  <a:lnTo>
                    <a:pt x="520" y="666"/>
                  </a:lnTo>
                  <a:lnTo>
                    <a:pt x="537" y="674"/>
                  </a:lnTo>
                  <a:lnTo>
                    <a:pt x="555" y="682"/>
                  </a:lnTo>
                  <a:lnTo>
                    <a:pt x="573" y="688"/>
                  </a:lnTo>
                  <a:lnTo>
                    <a:pt x="590" y="695"/>
                  </a:lnTo>
                  <a:lnTo>
                    <a:pt x="618" y="706"/>
                  </a:lnTo>
                  <a:lnTo>
                    <a:pt x="642" y="715"/>
                  </a:lnTo>
                  <a:lnTo>
                    <a:pt x="663" y="724"/>
                  </a:lnTo>
                  <a:lnTo>
                    <a:pt x="682" y="732"/>
                  </a:lnTo>
                  <a:lnTo>
                    <a:pt x="697" y="739"/>
                  </a:lnTo>
                  <a:lnTo>
                    <a:pt x="711" y="747"/>
                  </a:lnTo>
                  <a:lnTo>
                    <a:pt x="722" y="756"/>
                  </a:lnTo>
                  <a:lnTo>
                    <a:pt x="731" y="765"/>
                  </a:lnTo>
                  <a:lnTo>
                    <a:pt x="740" y="779"/>
                  </a:lnTo>
                  <a:lnTo>
                    <a:pt x="747" y="796"/>
                  </a:lnTo>
                  <a:lnTo>
                    <a:pt x="753" y="813"/>
                  </a:lnTo>
                  <a:lnTo>
                    <a:pt x="754" y="831"/>
                  </a:lnTo>
                  <a:lnTo>
                    <a:pt x="752" y="854"/>
                  </a:lnTo>
                  <a:lnTo>
                    <a:pt x="745" y="873"/>
                  </a:lnTo>
                  <a:lnTo>
                    <a:pt x="734" y="890"/>
                  </a:lnTo>
                  <a:lnTo>
                    <a:pt x="721" y="903"/>
                  </a:lnTo>
                  <a:lnTo>
                    <a:pt x="705" y="913"/>
                  </a:lnTo>
                  <a:lnTo>
                    <a:pt x="687" y="921"/>
                  </a:lnTo>
                  <a:lnTo>
                    <a:pt x="669" y="925"/>
                  </a:lnTo>
                  <a:lnTo>
                    <a:pt x="650" y="926"/>
                  </a:lnTo>
                  <a:lnTo>
                    <a:pt x="632" y="925"/>
                  </a:lnTo>
                  <a:lnTo>
                    <a:pt x="616" y="922"/>
                  </a:lnTo>
                  <a:lnTo>
                    <a:pt x="599" y="916"/>
                  </a:lnTo>
                  <a:lnTo>
                    <a:pt x="584" y="910"/>
                  </a:lnTo>
                  <a:lnTo>
                    <a:pt x="569" y="901"/>
                  </a:lnTo>
                  <a:lnTo>
                    <a:pt x="556" y="891"/>
                  </a:lnTo>
                  <a:lnTo>
                    <a:pt x="545" y="879"/>
                  </a:lnTo>
                  <a:lnTo>
                    <a:pt x="535" y="866"/>
                  </a:lnTo>
                  <a:lnTo>
                    <a:pt x="526" y="852"/>
                  </a:lnTo>
                  <a:lnTo>
                    <a:pt x="520" y="838"/>
                  </a:lnTo>
                  <a:lnTo>
                    <a:pt x="514" y="823"/>
                  </a:lnTo>
                  <a:lnTo>
                    <a:pt x="510" y="809"/>
                  </a:lnTo>
                  <a:lnTo>
                    <a:pt x="506" y="795"/>
                  </a:lnTo>
                  <a:lnTo>
                    <a:pt x="504" y="782"/>
                  </a:lnTo>
                  <a:lnTo>
                    <a:pt x="502" y="770"/>
                  </a:lnTo>
                  <a:lnTo>
                    <a:pt x="501" y="761"/>
                  </a:lnTo>
                  <a:lnTo>
                    <a:pt x="387" y="761"/>
                  </a:lnTo>
                  <a:lnTo>
                    <a:pt x="387" y="1024"/>
                  </a:lnTo>
                  <a:lnTo>
                    <a:pt x="500" y="1024"/>
                  </a:lnTo>
                  <a:lnTo>
                    <a:pt x="502" y="957"/>
                  </a:lnTo>
                  <a:lnTo>
                    <a:pt x="510" y="968"/>
                  </a:lnTo>
                  <a:lnTo>
                    <a:pt x="518" y="977"/>
                  </a:lnTo>
                  <a:lnTo>
                    <a:pt x="526" y="987"/>
                  </a:lnTo>
                  <a:lnTo>
                    <a:pt x="535" y="995"/>
                  </a:lnTo>
                  <a:lnTo>
                    <a:pt x="545" y="1002"/>
                  </a:lnTo>
                  <a:lnTo>
                    <a:pt x="556" y="1009"/>
                  </a:lnTo>
                  <a:lnTo>
                    <a:pt x="569" y="1016"/>
                  </a:lnTo>
                  <a:lnTo>
                    <a:pt x="585" y="1021"/>
                  </a:lnTo>
                  <a:lnTo>
                    <a:pt x="585" y="1145"/>
                  </a:lnTo>
                  <a:lnTo>
                    <a:pt x="702" y="1145"/>
                  </a:lnTo>
                  <a:lnTo>
                    <a:pt x="702" y="1034"/>
                  </a:lnTo>
                  <a:lnTo>
                    <a:pt x="719" y="1032"/>
                  </a:lnTo>
                  <a:lnTo>
                    <a:pt x="738" y="1028"/>
                  </a:lnTo>
                  <a:lnTo>
                    <a:pt x="756" y="1022"/>
                  </a:lnTo>
                  <a:lnTo>
                    <a:pt x="775" y="1016"/>
                  </a:lnTo>
                  <a:lnTo>
                    <a:pt x="791" y="1008"/>
                  </a:lnTo>
                  <a:lnTo>
                    <a:pt x="809" y="997"/>
                  </a:lnTo>
                  <a:lnTo>
                    <a:pt x="824" y="985"/>
                  </a:lnTo>
                  <a:lnTo>
                    <a:pt x="840" y="970"/>
                  </a:lnTo>
                  <a:lnTo>
                    <a:pt x="852" y="956"/>
                  </a:lnTo>
                  <a:lnTo>
                    <a:pt x="863" y="939"/>
                  </a:lnTo>
                  <a:lnTo>
                    <a:pt x="873" y="922"/>
                  </a:lnTo>
                  <a:lnTo>
                    <a:pt x="881" y="904"/>
                  </a:lnTo>
                  <a:lnTo>
                    <a:pt x="887" y="884"/>
                  </a:lnTo>
                  <a:lnTo>
                    <a:pt x="892" y="863"/>
                  </a:lnTo>
                  <a:lnTo>
                    <a:pt x="895" y="842"/>
                  </a:lnTo>
                  <a:lnTo>
                    <a:pt x="896" y="821"/>
                  </a:lnTo>
                  <a:lnTo>
                    <a:pt x="895" y="805"/>
                  </a:lnTo>
                  <a:lnTo>
                    <a:pt x="894" y="788"/>
                  </a:lnTo>
                  <a:lnTo>
                    <a:pt x="891" y="771"/>
                  </a:lnTo>
                  <a:lnTo>
                    <a:pt x="887" y="755"/>
                  </a:lnTo>
                  <a:lnTo>
                    <a:pt x="883" y="738"/>
                  </a:lnTo>
                  <a:lnTo>
                    <a:pt x="876" y="723"/>
                  </a:lnTo>
                  <a:lnTo>
                    <a:pt x="870" y="709"/>
                  </a:lnTo>
                  <a:lnTo>
                    <a:pt x="862" y="696"/>
                  </a:lnTo>
                  <a:lnTo>
                    <a:pt x="854" y="686"/>
                  </a:lnTo>
                  <a:lnTo>
                    <a:pt x="847" y="676"/>
                  </a:lnTo>
                  <a:lnTo>
                    <a:pt x="838" y="667"/>
                  </a:lnTo>
                  <a:lnTo>
                    <a:pt x="829" y="659"/>
                  </a:lnTo>
                  <a:lnTo>
                    <a:pt x="819" y="651"/>
                  </a:lnTo>
                  <a:lnTo>
                    <a:pt x="808" y="643"/>
                  </a:lnTo>
                  <a:lnTo>
                    <a:pt x="797" y="636"/>
                  </a:lnTo>
                  <a:lnTo>
                    <a:pt x="785" y="629"/>
                  </a:lnTo>
                  <a:lnTo>
                    <a:pt x="771" y="622"/>
                  </a:lnTo>
                  <a:lnTo>
                    <a:pt x="758" y="615"/>
                  </a:lnTo>
                  <a:lnTo>
                    <a:pt x="744" y="610"/>
                  </a:lnTo>
                  <a:lnTo>
                    <a:pt x="729" y="603"/>
                  </a:lnTo>
                  <a:lnTo>
                    <a:pt x="713" y="597"/>
                  </a:lnTo>
                  <a:lnTo>
                    <a:pt x="697" y="590"/>
                  </a:lnTo>
                  <a:lnTo>
                    <a:pt x="680" y="582"/>
                  </a:lnTo>
                  <a:lnTo>
                    <a:pt x="662" y="576"/>
                  </a:lnTo>
                  <a:lnTo>
                    <a:pt x="636" y="566"/>
                  </a:lnTo>
                  <a:lnTo>
                    <a:pt x="611" y="555"/>
                  </a:lnTo>
                  <a:lnTo>
                    <a:pt x="589" y="544"/>
                  </a:lnTo>
                  <a:lnTo>
                    <a:pt x="569" y="531"/>
                  </a:lnTo>
                  <a:lnTo>
                    <a:pt x="553" y="518"/>
                  </a:lnTo>
                  <a:lnTo>
                    <a:pt x="541" y="503"/>
                  </a:lnTo>
                  <a:lnTo>
                    <a:pt x="533" y="485"/>
                  </a:lnTo>
                  <a:lnTo>
                    <a:pt x="529" y="464"/>
                  </a:lnTo>
                  <a:lnTo>
                    <a:pt x="531" y="451"/>
                  </a:lnTo>
                  <a:lnTo>
                    <a:pt x="535" y="436"/>
                  </a:lnTo>
                  <a:lnTo>
                    <a:pt x="543" y="423"/>
                  </a:lnTo>
                  <a:lnTo>
                    <a:pt x="553" y="410"/>
                  </a:lnTo>
                  <a:lnTo>
                    <a:pt x="566" y="400"/>
                  </a:lnTo>
                  <a:lnTo>
                    <a:pt x="582" y="391"/>
                  </a:lnTo>
                  <a:lnTo>
                    <a:pt x="602" y="386"/>
                  </a:lnTo>
                  <a:lnTo>
                    <a:pt x="624" y="383"/>
                  </a:lnTo>
                  <a:lnTo>
                    <a:pt x="643" y="384"/>
                  </a:lnTo>
                  <a:lnTo>
                    <a:pt x="660" y="387"/>
                  </a:lnTo>
                  <a:lnTo>
                    <a:pt x="674" y="391"/>
                  </a:lnTo>
                  <a:lnTo>
                    <a:pt x="687" y="397"/>
                  </a:lnTo>
                  <a:lnTo>
                    <a:pt x="697" y="403"/>
                  </a:lnTo>
                  <a:lnTo>
                    <a:pt x="706" y="409"/>
                  </a:lnTo>
                  <a:lnTo>
                    <a:pt x="714" y="415"/>
                  </a:lnTo>
                  <a:lnTo>
                    <a:pt x="719" y="421"/>
                  </a:lnTo>
                  <a:lnTo>
                    <a:pt x="731" y="434"/>
                  </a:lnTo>
                  <a:lnTo>
                    <a:pt x="739" y="447"/>
                  </a:lnTo>
                  <a:lnTo>
                    <a:pt x="747" y="463"/>
                  </a:lnTo>
                  <a:lnTo>
                    <a:pt x="753" y="477"/>
                  </a:lnTo>
                  <a:lnTo>
                    <a:pt x="757" y="492"/>
                  </a:lnTo>
                  <a:lnTo>
                    <a:pt x="760" y="507"/>
                  </a:lnTo>
                  <a:lnTo>
                    <a:pt x="763" y="520"/>
                  </a:lnTo>
                  <a:lnTo>
                    <a:pt x="765" y="534"/>
                  </a:lnTo>
                  <a:lnTo>
                    <a:pt x="881" y="534"/>
                  </a:lnTo>
                  <a:lnTo>
                    <a:pt x="881" y="285"/>
                  </a:lnTo>
                  <a:lnTo>
                    <a:pt x="767" y="285"/>
                  </a:lnTo>
                  <a:lnTo>
                    <a:pt x="765" y="337"/>
                  </a:lnTo>
                  <a:lnTo>
                    <a:pt x="758" y="328"/>
                  </a:lnTo>
                  <a:lnTo>
                    <a:pt x="753" y="321"/>
                  </a:lnTo>
                  <a:lnTo>
                    <a:pt x="746" y="314"/>
                  </a:lnTo>
                  <a:lnTo>
                    <a:pt x="739" y="307"/>
                  </a:lnTo>
                  <a:lnTo>
                    <a:pt x="732" y="302"/>
                  </a:lnTo>
                  <a:lnTo>
                    <a:pt x="723" y="296"/>
                  </a:lnTo>
                  <a:lnTo>
                    <a:pt x="713" y="290"/>
                  </a:lnTo>
                  <a:lnTo>
                    <a:pt x="702" y="285"/>
                  </a:lnTo>
                  <a:lnTo>
                    <a:pt x="702" y="163"/>
                  </a:lnTo>
                  <a:lnTo>
                    <a:pt x="619" y="163"/>
                  </a:lnTo>
                  <a:lnTo>
                    <a:pt x="533" y="13"/>
                  </a:lnTo>
                  <a:lnTo>
                    <a:pt x="548" y="10"/>
                  </a:lnTo>
                  <a:lnTo>
                    <a:pt x="565" y="7"/>
                  </a:lnTo>
                  <a:lnTo>
                    <a:pt x="580" y="5"/>
                  </a:lnTo>
                  <a:lnTo>
                    <a:pt x="597" y="3"/>
                  </a:lnTo>
                  <a:lnTo>
                    <a:pt x="613" y="2"/>
                  </a:lnTo>
                  <a:lnTo>
                    <a:pt x="630" y="1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731" y="3"/>
                  </a:lnTo>
                  <a:lnTo>
                    <a:pt x="797" y="13"/>
                  </a:lnTo>
                  <a:lnTo>
                    <a:pt x="860" y="30"/>
                  </a:lnTo>
                  <a:lnTo>
                    <a:pt x="921" y="52"/>
                  </a:lnTo>
                  <a:lnTo>
                    <a:pt x="979" y="79"/>
                  </a:lnTo>
                  <a:lnTo>
                    <a:pt x="1033" y="114"/>
                  </a:lnTo>
                  <a:lnTo>
                    <a:pt x="1085" y="151"/>
                  </a:lnTo>
                  <a:lnTo>
                    <a:pt x="1132" y="194"/>
                  </a:lnTo>
                  <a:lnTo>
                    <a:pt x="1175" y="241"/>
                  </a:lnTo>
                  <a:lnTo>
                    <a:pt x="1212" y="293"/>
                  </a:lnTo>
                  <a:lnTo>
                    <a:pt x="1246" y="347"/>
                  </a:lnTo>
                  <a:lnTo>
                    <a:pt x="1274" y="405"/>
                  </a:lnTo>
                  <a:lnTo>
                    <a:pt x="1296" y="466"/>
                  </a:lnTo>
                  <a:lnTo>
                    <a:pt x="1313" y="529"/>
                  </a:lnTo>
                  <a:lnTo>
                    <a:pt x="1323" y="596"/>
                  </a:lnTo>
                  <a:lnTo>
                    <a:pt x="1326" y="663"/>
                  </a:lnTo>
                  <a:lnTo>
                    <a:pt x="1323" y="730"/>
                  </a:lnTo>
                  <a:lnTo>
                    <a:pt x="1313" y="797"/>
                  </a:lnTo>
                  <a:lnTo>
                    <a:pt x="1296" y="861"/>
                  </a:lnTo>
                  <a:lnTo>
                    <a:pt x="1274" y="922"/>
                  </a:lnTo>
                  <a:lnTo>
                    <a:pt x="1246" y="980"/>
                  </a:lnTo>
                  <a:lnTo>
                    <a:pt x="1212" y="1034"/>
                  </a:lnTo>
                  <a:lnTo>
                    <a:pt x="1175" y="1085"/>
                  </a:lnTo>
                  <a:lnTo>
                    <a:pt x="1132" y="1133"/>
                  </a:lnTo>
                  <a:lnTo>
                    <a:pt x="1085" y="1176"/>
                  </a:lnTo>
                  <a:lnTo>
                    <a:pt x="1033" y="1214"/>
                  </a:lnTo>
                  <a:lnTo>
                    <a:pt x="979" y="1247"/>
                  </a:lnTo>
                  <a:lnTo>
                    <a:pt x="921" y="1275"/>
                  </a:lnTo>
                  <a:lnTo>
                    <a:pt x="860" y="1298"/>
                  </a:lnTo>
                  <a:lnTo>
                    <a:pt x="797" y="1314"/>
                  </a:lnTo>
                  <a:lnTo>
                    <a:pt x="731" y="1324"/>
                  </a:lnTo>
                  <a:lnTo>
                    <a:pt x="663" y="1327"/>
                  </a:lnTo>
                  <a:lnTo>
                    <a:pt x="596" y="1324"/>
                  </a:lnTo>
                  <a:lnTo>
                    <a:pt x="529" y="1314"/>
                  </a:lnTo>
                  <a:lnTo>
                    <a:pt x="466" y="1298"/>
                  </a:lnTo>
                  <a:lnTo>
                    <a:pt x="406" y="1275"/>
                  </a:lnTo>
                  <a:lnTo>
                    <a:pt x="347" y="1247"/>
                  </a:lnTo>
                  <a:lnTo>
                    <a:pt x="293" y="1214"/>
                  </a:lnTo>
                  <a:lnTo>
                    <a:pt x="241" y="1176"/>
                  </a:lnTo>
                  <a:lnTo>
                    <a:pt x="195" y="1133"/>
                  </a:lnTo>
                  <a:lnTo>
                    <a:pt x="152" y="1085"/>
                  </a:lnTo>
                  <a:lnTo>
                    <a:pt x="114" y="1034"/>
                  </a:lnTo>
                  <a:lnTo>
                    <a:pt x="80" y="980"/>
                  </a:lnTo>
                  <a:lnTo>
                    <a:pt x="52" y="922"/>
                  </a:lnTo>
                  <a:lnTo>
                    <a:pt x="30" y="861"/>
                  </a:lnTo>
                  <a:lnTo>
                    <a:pt x="14" y="797"/>
                  </a:lnTo>
                  <a:lnTo>
                    <a:pt x="4" y="730"/>
                  </a:lnTo>
                  <a:lnTo>
                    <a:pt x="0" y="663"/>
                  </a:lnTo>
                  <a:lnTo>
                    <a:pt x="2" y="603"/>
                  </a:lnTo>
                  <a:lnTo>
                    <a:pt x="10" y="546"/>
                  </a:lnTo>
                  <a:lnTo>
                    <a:pt x="23" y="489"/>
                  </a:lnTo>
                  <a:lnTo>
                    <a:pt x="41" y="434"/>
                  </a:lnTo>
                  <a:lnTo>
                    <a:pt x="62" y="382"/>
                  </a:lnTo>
                  <a:lnTo>
                    <a:pt x="89" y="332"/>
                  </a:lnTo>
                  <a:lnTo>
                    <a:pt x="118" y="285"/>
                  </a:lnTo>
                  <a:lnTo>
                    <a:pt x="153" y="240"/>
                  </a:lnTo>
                  <a:lnTo>
                    <a:pt x="190" y="199"/>
                  </a:lnTo>
                  <a:lnTo>
                    <a:pt x="231" y="160"/>
                  </a:lnTo>
                  <a:lnTo>
                    <a:pt x="274" y="126"/>
                  </a:lnTo>
                  <a:lnTo>
                    <a:pt x="322" y="95"/>
                  </a:lnTo>
                  <a:lnTo>
                    <a:pt x="370" y="67"/>
                  </a:lnTo>
                  <a:lnTo>
                    <a:pt x="422" y="45"/>
                  </a:lnTo>
                  <a:lnTo>
                    <a:pt x="476" y="26"/>
                  </a:lnTo>
                  <a:lnTo>
                    <a:pt x="533" y="13"/>
                  </a:lnTo>
                  <a:lnTo>
                    <a:pt x="619" y="163"/>
                  </a:lnTo>
                  <a:close/>
                </a:path>
              </a:pathLst>
            </a:custGeom>
            <a:solidFill>
              <a:srgbClr val="53FB2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0" name="Freeform 55"/>
          <p:cNvSpPr>
            <a:spLocks/>
          </p:cNvSpPr>
          <p:nvPr/>
        </p:nvSpPr>
        <p:spPr bwMode="auto">
          <a:xfrm rot="1001955">
            <a:off x="7391401" y="2057400"/>
            <a:ext cx="1444625" cy="330200"/>
          </a:xfrm>
          <a:custGeom>
            <a:avLst/>
            <a:gdLst>
              <a:gd name="T0" fmla="*/ 0 w 1008"/>
              <a:gd name="T1" fmla="*/ 177800 h 208"/>
              <a:gd name="T2" fmla="*/ 756708 w 1008"/>
              <a:gd name="T3" fmla="*/ 25400 h 208"/>
              <a:gd name="T4" fmla="*/ 1444625 w 1008"/>
              <a:gd name="T5" fmla="*/ 330200 h 2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8" h="208">
                <a:moveTo>
                  <a:pt x="0" y="112"/>
                </a:moveTo>
                <a:cubicBezTo>
                  <a:pt x="180" y="56"/>
                  <a:pt x="360" y="0"/>
                  <a:pt x="528" y="16"/>
                </a:cubicBezTo>
                <a:cubicBezTo>
                  <a:pt x="696" y="32"/>
                  <a:pt x="852" y="120"/>
                  <a:pt x="1008" y="208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4351" name="Freeform 58"/>
          <p:cNvSpPr>
            <a:spLocks/>
          </p:cNvSpPr>
          <p:nvPr/>
        </p:nvSpPr>
        <p:spPr bwMode="auto">
          <a:xfrm rot="-9965838">
            <a:off x="7389814" y="2416175"/>
            <a:ext cx="1374775" cy="330200"/>
          </a:xfrm>
          <a:custGeom>
            <a:avLst/>
            <a:gdLst>
              <a:gd name="T0" fmla="*/ 0 w 1008"/>
              <a:gd name="T1" fmla="*/ 177800 h 208"/>
              <a:gd name="T2" fmla="*/ 720120 w 1008"/>
              <a:gd name="T3" fmla="*/ 25400 h 208"/>
              <a:gd name="T4" fmla="*/ 1374775 w 1008"/>
              <a:gd name="T5" fmla="*/ 330200 h 2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8" h="208">
                <a:moveTo>
                  <a:pt x="0" y="112"/>
                </a:moveTo>
                <a:cubicBezTo>
                  <a:pt x="180" y="56"/>
                  <a:pt x="360" y="0"/>
                  <a:pt x="528" y="16"/>
                </a:cubicBezTo>
                <a:cubicBezTo>
                  <a:pt x="696" y="32"/>
                  <a:pt x="852" y="120"/>
                  <a:pt x="1008" y="208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grpSp>
        <p:nvGrpSpPr>
          <p:cNvPr id="14352" name="Group 59"/>
          <p:cNvGrpSpPr>
            <a:grpSpLocks/>
          </p:cNvGrpSpPr>
          <p:nvPr/>
        </p:nvGrpSpPr>
        <p:grpSpPr bwMode="auto">
          <a:xfrm>
            <a:off x="7467600" y="2514600"/>
            <a:ext cx="914400" cy="914400"/>
            <a:chOff x="1584" y="1200"/>
            <a:chExt cx="576" cy="576"/>
          </a:xfrm>
        </p:grpSpPr>
        <p:sp>
          <p:nvSpPr>
            <p:cNvPr id="14365" name="Freeform 60"/>
            <p:cNvSpPr>
              <a:spLocks/>
            </p:cNvSpPr>
            <p:nvPr/>
          </p:nvSpPr>
          <p:spPr bwMode="auto">
            <a:xfrm>
              <a:off x="1584" y="1200"/>
              <a:ext cx="336" cy="336"/>
            </a:xfrm>
            <a:custGeom>
              <a:avLst/>
              <a:gdLst>
                <a:gd name="T0" fmla="*/ 144 w 1326"/>
                <a:gd name="T1" fmla="*/ 69 h 1327"/>
                <a:gd name="T2" fmla="*/ 126 w 1326"/>
                <a:gd name="T3" fmla="*/ 74 h 1327"/>
                <a:gd name="T4" fmla="*/ 108 w 1326"/>
                <a:gd name="T5" fmla="*/ 90 h 1327"/>
                <a:gd name="T6" fmla="*/ 100 w 1326"/>
                <a:gd name="T7" fmla="*/ 108 h 1327"/>
                <a:gd name="T8" fmla="*/ 99 w 1326"/>
                <a:gd name="T9" fmla="*/ 128 h 1327"/>
                <a:gd name="T10" fmla="*/ 106 w 1326"/>
                <a:gd name="T11" fmla="*/ 148 h 1327"/>
                <a:gd name="T12" fmla="*/ 119 w 1326"/>
                <a:gd name="T13" fmla="*/ 162 h 1327"/>
                <a:gd name="T14" fmla="*/ 136 w 1326"/>
                <a:gd name="T15" fmla="*/ 171 h 1327"/>
                <a:gd name="T16" fmla="*/ 157 w 1326"/>
                <a:gd name="T17" fmla="*/ 179 h 1327"/>
                <a:gd name="T18" fmla="*/ 177 w 1326"/>
                <a:gd name="T19" fmla="*/ 187 h 1327"/>
                <a:gd name="T20" fmla="*/ 188 w 1326"/>
                <a:gd name="T21" fmla="*/ 197 h 1327"/>
                <a:gd name="T22" fmla="*/ 191 w 1326"/>
                <a:gd name="T23" fmla="*/ 216 h 1327"/>
                <a:gd name="T24" fmla="*/ 179 w 1326"/>
                <a:gd name="T25" fmla="*/ 231 h 1327"/>
                <a:gd name="T26" fmla="*/ 160 w 1326"/>
                <a:gd name="T27" fmla="*/ 234 h 1327"/>
                <a:gd name="T28" fmla="*/ 144 w 1326"/>
                <a:gd name="T29" fmla="*/ 228 h 1327"/>
                <a:gd name="T30" fmla="*/ 133 w 1326"/>
                <a:gd name="T31" fmla="*/ 216 h 1327"/>
                <a:gd name="T32" fmla="*/ 128 w 1326"/>
                <a:gd name="T33" fmla="*/ 201 h 1327"/>
                <a:gd name="T34" fmla="*/ 98 w 1326"/>
                <a:gd name="T35" fmla="*/ 193 h 1327"/>
                <a:gd name="T36" fmla="*/ 129 w 1326"/>
                <a:gd name="T37" fmla="*/ 245 h 1327"/>
                <a:gd name="T38" fmla="*/ 138 w 1326"/>
                <a:gd name="T39" fmla="*/ 254 h 1327"/>
                <a:gd name="T40" fmla="*/ 148 w 1326"/>
                <a:gd name="T41" fmla="*/ 290 h 1327"/>
                <a:gd name="T42" fmla="*/ 187 w 1326"/>
                <a:gd name="T43" fmla="*/ 260 h 1327"/>
                <a:gd name="T44" fmla="*/ 205 w 1326"/>
                <a:gd name="T45" fmla="*/ 252 h 1327"/>
                <a:gd name="T46" fmla="*/ 219 w 1326"/>
                <a:gd name="T47" fmla="*/ 238 h 1327"/>
                <a:gd name="T48" fmla="*/ 226 w 1326"/>
                <a:gd name="T49" fmla="*/ 219 h 1327"/>
                <a:gd name="T50" fmla="*/ 227 w 1326"/>
                <a:gd name="T51" fmla="*/ 200 h 1327"/>
                <a:gd name="T52" fmla="*/ 222 w 1326"/>
                <a:gd name="T53" fmla="*/ 183 h 1327"/>
                <a:gd name="T54" fmla="*/ 215 w 1326"/>
                <a:gd name="T55" fmla="*/ 171 h 1327"/>
                <a:gd name="T56" fmla="*/ 205 w 1326"/>
                <a:gd name="T57" fmla="*/ 163 h 1327"/>
                <a:gd name="T58" fmla="*/ 192 w 1326"/>
                <a:gd name="T59" fmla="*/ 156 h 1327"/>
                <a:gd name="T60" fmla="*/ 177 w 1326"/>
                <a:gd name="T61" fmla="*/ 149 h 1327"/>
                <a:gd name="T62" fmla="*/ 155 w 1326"/>
                <a:gd name="T63" fmla="*/ 141 h 1327"/>
                <a:gd name="T64" fmla="*/ 137 w 1326"/>
                <a:gd name="T65" fmla="*/ 127 h 1327"/>
                <a:gd name="T66" fmla="*/ 136 w 1326"/>
                <a:gd name="T67" fmla="*/ 110 h 1327"/>
                <a:gd name="T68" fmla="*/ 147 w 1326"/>
                <a:gd name="T69" fmla="*/ 99 h 1327"/>
                <a:gd name="T70" fmla="*/ 167 w 1326"/>
                <a:gd name="T71" fmla="*/ 98 h 1327"/>
                <a:gd name="T72" fmla="*/ 179 w 1326"/>
                <a:gd name="T73" fmla="*/ 104 h 1327"/>
                <a:gd name="T74" fmla="*/ 187 w 1326"/>
                <a:gd name="T75" fmla="*/ 113 h 1327"/>
                <a:gd name="T76" fmla="*/ 193 w 1326"/>
                <a:gd name="T77" fmla="*/ 128 h 1327"/>
                <a:gd name="T78" fmla="*/ 223 w 1326"/>
                <a:gd name="T79" fmla="*/ 72 h 1327"/>
                <a:gd name="T80" fmla="*/ 191 w 1326"/>
                <a:gd name="T81" fmla="*/ 81 h 1327"/>
                <a:gd name="T82" fmla="*/ 183 w 1326"/>
                <a:gd name="T83" fmla="*/ 75 h 1327"/>
                <a:gd name="T84" fmla="*/ 157 w 1326"/>
                <a:gd name="T85" fmla="*/ 41 h 1327"/>
                <a:gd name="T86" fmla="*/ 147 w 1326"/>
                <a:gd name="T87" fmla="*/ 1 h 1327"/>
                <a:gd name="T88" fmla="*/ 164 w 1326"/>
                <a:gd name="T89" fmla="*/ 0 h 1327"/>
                <a:gd name="T90" fmla="*/ 218 w 1326"/>
                <a:gd name="T91" fmla="*/ 8 h 1327"/>
                <a:gd name="T92" fmla="*/ 275 w 1326"/>
                <a:gd name="T93" fmla="*/ 38 h 1327"/>
                <a:gd name="T94" fmla="*/ 316 w 1326"/>
                <a:gd name="T95" fmla="*/ 88 h 1327"/>
                <a:gd name="T96" fmla="*/ 335 w 1326"/>
                <a:gd name="T97" fmla="*/ 151 h 1327"/>
                <a:gd name="T98" fmla="*/ 328 w 1326"/>
                <a:gd name="T99" fmla="*/ 218 h 1327"/>
                <a:gd name="T100" fmla="*/ 298 w 1326"/>
                <a:gd name="T101" fmla="*/ 275 h 1327"/>
                <a:gd name="T102" fmla="*/ 248 w 1326"/>
                <a:gd name="T103" fmla="*/ 316 h 1327"/>
                <a:gd name="T104" fmla="*/ 185 w 1326"/>
                <a:gd name="T105" fmla="*/ 335 h 1327"/>
                <a:gd name="T106" fmla="*/ 118 w 1326"/>
                <a:gd name="T107" fmla="*/ 329 h 1327"/>
                <a:gd name="T108" fmla="*/ 61 w 1326"/>
                <a:gd name="T109" fmla="*/ 298 h 1327"/>
                <a:gd name="T110" fmla="*/ 20 w 1326"/>
                <a:gd name="T111" fmla="*/ 248 h 1327"/>
                <a:gd name="T112" fmla="*/ 1 w 1326"/>
                <a:gd name="T113" fmla="*/ 185 h 1327"/>
                <a:gd name="T114" fmla="*/ 6 w 1326"/>
                <a:gd name="T115" fmla="*/ 124 h 1327"/>
                <a:gd name="T116" fmla="*/ 30 w 1326"/>
                <a:gd name="T117" fmla="*/ 72 h 1327"/>
                <a:gd name="T118" fmla="*/ 69 w 1326"/>
                <a:gd name="T119" fmla="*/ 32 h 1327"/>
                <a:gd name="T120" fmla="*/ 121 w 1326"/>
                <a:gd name="T121" fmla="*/ 7 h 13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26" h="1327">
                  <a:moveTo>
                    <a:pt x="619" y="163"/>
                  </a:moveTo>
                  <a:lnTo>
                    <a:pt x="585" y="163"/>
                  </a:lnTo>
                  <a:lnTo>
                    <a:pt x="585" y="269"/>
                  </a:lnTo>
                  <a:lnTo>
                    <a:pt x="570" y="272"/>
                  </a:lnTo>
                  <a:lnTo>
                    <a:pt x="553" y="275"/>
                  </a:lnTo>
                  <a:lnTo>
                    <a:pt x="535" y="279"/>
                  </a:lnTo>
                  <a:lnTo>
                    <a:pt x="516" y="286"/>
                  </a:lnTo>
                  <a:lnTo>
                    <a:pt x="496" y="294"/>
                  </a:lnTo>
                  <a:lnTo>
                    <a:pt x="476" y="306"/>
                  </a:lnTo>
                  <a:lnTo>
                    <a:pt x="457" y="320"/>
                  </a:lnTo>
                  <a:lnTo>
                    <a:pt x="438" y="339"/>
                  </a:lnTo>
                  <a:lnTo>
                    <a:pt x="425" y="356"/>
                  </a:lnTo>
                  <a:lnTo>
                    <a:pt x="415" y="373"/>
                  </a:lnTo>
                  <a:lnTo>
                    <a:pt x="406" y="391"/>
                  </a:lnTo>
                  <a:lnTo>
                    <a:pt x="399" y="409"/>
                  </a:lnTo>
                  <a:lnTo>
                    <a:pt x="394" y="426"/>
                  </a:lnTo>
                  <a:lnTo>
                    <a:pt x="390" y="444"/>
                  </a:lnTo>
                  <a:lnTo>
                    <a:pt x="389" y="462"/>
                  </a:lnTo>
                  <a:lnTo>
                    <a:pt x="388" y="480"/>
                  </a:lnTo>
                  <a:lnTo>
                    <a:pt x="389" y="504"/>
                  </a:lnTo>
                  <a:lnTo>
                    <a:pt x="392" y="527"/>
                  </a:lnTo>
                  <a:lnTo>
                    <a:pt x="399" y="548"/>
                  </a:lnTo>
                  <a:lnTo>
                    <a:pt x="407" y="567"/>
                  </a:lnTo>
                  <a:lnTo>
                    <a:pt x="417" y="583"/>
                  </a:lnTo>
                  <a:lnTo>
                    <a:pt x="428" y="599"/>
                  </a:lnTo>
                  <a:lnTo>
                    <a:pt x="440" y="613"/>
                  </a:lnTo>
                  <a:lnTo>
                    <a:pt x="454" y="627"/>
                  </a:lnTo>
                  <a:lnTo>
                    <a:pt x="470" y="638"/>
                  </a:lnTo>
                  <a:lnTo>
                    <a:pt x="485" y="649"/>
                  </a:lnTo>
                  <a:lnTo>
                    <a:pt x="502" y="657"/>
                  </a:lnTo>
                  <a:lnTo>
                    <a:pt x="520" y="666"/>
                  </a:lnTo>
                  <a:lnTo>
                    <a:pt x="537" y="674"/>
                  </a:lnTo>
                  <a:lnTo>
                    <a:pt x="555" y="682"/>
                  </a:lnTo>
                  <a:lnTo>
                    <a:pt x="573" y="688"/>
                  </a:lnTo>
                  <a:lnTo>
                    <a:pt x="590" y="695"/>
                  </a:lnTo>
                  <a:lnTo>
                    <a:pt x="618" y="706"/>
                  </a:lnTo>
                  <a:lnTo>
                    <a:pt x="642" y="715"/>
                  </a:lnTo>
                  <a:lnTo>
                    <a:pt x="663" y="724"/>
                  </a:lnTo>
                  <a:lnTo>
                    <a:pt x="682" y="732"/>
                  </a:lnTo>
                  <a:lnTo>
                    <a:pt x="697" y="739"/>
                  </a:lnTo>
                  <a:lnTo>
                    <a:pt x="711" y="747"/>
                  </a:lnTo>
                  <a:lnTo>
                    <a:pt x="722" y="756"/>
                  </a:lnTo>
                  <a:lnTo>
                    <a:pt x="731" y="765"/>
                  </a:lnTo>
                  <a:lnTo>
                    <a:pt x="740" y="779"/>
                  </a:lnTo>
                  <a:lnTo>
                    <a:pt x="747" y="796"/>
                  </a:lnTo>
                  <a:lnTo>
                    <a:pt x="753" y="813"/>
                  </a:lnTo>
                  <a:lnTo>
                    <a:pt x="754" y="831"/>
                  </a:lnTo>
                  <a:lnTo>
                    <a:pt x="752" y="854"/>
                  </a:lnTo>
                  <a:lnTo>
                    <a:pt x="745" y="873"/>
                  </a:lnTo>
                  <a:lnTo>
                    <a:pt x="734" y="890"/>
                  </a:lnTo>
                  <a:lnTo>
                    <a:pt x="721" y="903"/>
                  </a:lnTo>
                  <a:lnTo>
                    <a:pt x="705" y="913"/>
                  </a:lnTo>
                  <a:lnTo>
                    <a:pt x="687" y="921"/>
                  </a:lnTo>
                  <a:lnTo>
                    <a:pt x="669" y="925"/>
                  </a:lnTo>
                  <a:lnTo>
                    <a:pt x="650" y="926"/>
                  </a:lnTo>
                  <a:lnTo>
                    <a:pt x="632" y="925"/>
                  </a:lnTo>
                  <a:lnTo>
                    <a:pt x="616" y="922"/>
                  </a:lnTo>
                  <a:lnTo>
                    <a:pt x="599" y="916"/>
                  </a:lnTo>
                  <a:lnTo>
                    <a:pt x="584" y="910"/>
                  </a:lnTo>
                  <a:lnTo>
                    <a:pt x="569" y="901"/>
                  </a:lnTo>
                  <a:lnTo>
                    <a:pt x="556" y="891"/>
                  </a:lnTo>
                  <a:lnTo>
                    <a:pt x="545" y="879"/>
                  </a:lnTo>
                  <a:lnTo>
                    <a:pt x="535" y="866"/>
                  </a:lnTo>
                  <a:lnTo>
                    <a:pt x="526" y="852"/>
                  </a:lnTo>
                  <a:lnTo>
                    <a:pt x="520" y="838"/>
                  </a:lnTo>
                  <a:lnTo>
                    <a:pt x="514" y="823"/>
                  </a:lnTo>
                  <a:lnTo>
                    <a:pt x="510" y="809"/>
                  </a:lnTo>
                  <a:lnTo>
                    <a:pt x="506" y="795"/>
                  </a:lnTo>
                  <a:lnTo>
                    <a:pt x="504" y="782"/>
                  </a:lnTo>
                  <a:lnTo>
                    <a:pt x="502" y="770"/>
                  </a:lnTo>
                  <a:lnTo>
                    <a:pt x="501" y="761"/>
                  </a:lnTo>
                  <a:lnTo>
                    <a:pt x="387" y="761"/>
                  </a:lnTo>
                  <a:lnTo>
                    <a:pt x="387" y="1024"/>
                  </a:lnTo>
                  <a:lnTo>
                    <a:pt x="500" y="1024"/>
                  </a:lnTo>
                  <a:lnTo>
                    <a:pt x="502" y="957"/>
                  </a:lnTo>
                  <a:lnTo>
                    <a:pt x="510" y="968"/>
                  </a:lnTo>
                  <a:lnTo>
                    <a:pt x="518" y="977"/>
                  </a:lnTo>
                  <a:lnTo>
                    <a:pt x="526" y="987"/>
                  </a:lnTo>
                  <a:lnTo>
                    <a:pt x="535" y="995"/>
                  </a:lnTo>
                  <a:lnTo>
                    <a:pt x="545" y="1002"/>
                  </a:lnTo>
                  <a:lnTo>
                    <a:pt x="556" y="1009"/>
                  </a:lnTo>
                  <a:lnTo>
                    <a:pt x="569" y="1016"/>
                  </a:lnTo>
                  <a:lnTo>
                    <a:pt x="585" y="1021"/>
                  </a:lnTo>
                  <a:lnTo>
                    <a:pt x="585" y="1145"/>
                  </a:lnTo>
                  <a:lnTo>
                    <a:pt x="702" y="1145"/>
                  </a:lnTo>
                  <a:lnTo>
                    <a:pt x="702" y="1034"/>
                  </a:lnTo>
                  <a:lnTo>
                    <a:pt x="719" y="1032"/>
                  </a:lnTo>
                  <a:lnTo>
                    <a:pt x="738" y="1028"/>
                  </a:lnTo>
                  <a:lnTo>
                    <a:pt x="756" y="1022"/>
                  </a:lnTo>
                  <a:lnTo>
                    <a:pt x="775" y="1016"/>
                  </a:lnTo>
                  <a:lnTo>
                    <a:pt x="791" y="1008"/>
                  </a:lnTo>
                  <a:lnTo>
                    <a:pt x="809" y="997"/>
                  </a:lnTo>
                  <a:lnTo>
                    <a:pt x="824" y="985"/>
                  </a:lnTo>
                  <a:lnTo>
                    <a:pt x="840" y="970"/>
                  </a:lnTo>
                  <a:lnTo>
                    <a:pt x="852" y="956"/>
                  </a:lnTo>
                  <a:lnTo>
                    <a:pt x="863" y="939"/>
                  </a:lnTo>
                  <a:lnTo>
                    <a:pt x="873" y="922"/>
                  </a:lnTo>
                  <a:lnTo>
                    <a:pt x="881" y="904"/>
                  </a:lnTo>
                  <a:lnTo>
                    <a:pt x="887" y="884"/>
                  </a:lnTo>
                  <a:lnTo>
                    <a:pt x="892" y="863"/>
                  </a:lnTo>
                  <a:lnTo>
                    <a:pt x="895" y="842"/>
                  </a:lnTo>
                  <a:lnTo>
                    <a:pt x="896" y="821"/>
                  </a:lnTo>
                  <a:lnTo>
                    <a:pt x="895" y="805"/>
                  </a:lnTo>
                  <a:lnTo>
                    <a:pt x="894" y="788"/>
                  </a:lnTo>
                  <a:lnTo>
                    <a:pt x="891" y="771"/>
                  </a:lnTo>
                  <a:lnTo>
                    <a:pt x="887" y="755"/>
                  </a:lnTo>
                  <a:lnTo>
                    <a:pt x="883" y="738"/>
                  </a:lnTo>
                  <a:lnTo>
                    <a:pt x="876" y="723"/>
                  </a:lnTo>
                  <a:lnTo>
                    <a:pt x="870" y="709"/>
                  </a:lnTo>
                  <a:lnTo>
                    <a:pt x="862" y="696"/>
                  </a:lnTo>
                  <a:lnTo>
                    <a:pt x="854" y="686"/>
                  </a:lnTo>
                  <a:lnTo>
                    <a:pt x="847" y="676"/>
                  </a:lnTo>
                  <a:lnTo>
                    <a:pt x="838" y="667"/>
                  </a:lnTo>
                  <a:lnTo>
                    <a:pt x="829" y="659"/>
                  </a:lnTo>
                  <a:lnTo>
                    <a:pt x="819" y="651"/>
                  </a:lnTo>
                  <a:lnTo>
                    <a:pt x="808" y="643"/>
                  </a:lnTo>
                  <a:lnTo>
                    <a:pt x="797" y="636"/>
                  </a:lnTo>
                  <a:lnTo>
                    <a:pt x="785" y="629"/>
                  </a:lnTo>
                  <a:lnTo>
                    <a:pt x="771" y="622"/>
                  </a:lnTo>
                  <a:lnTo>
                    <a:pt x="758" y="615"/>
                  </a:lnTo>
                  <a:lnTo>
                    <a:pt x="744" y="610"/>
                  </a:lnTo>
                  <a:lnTo>
                    <a:pt x="729" y="603"/>
                  </a:lnTo>
                  <a:lnTo>
                    <a:pt x="713" y="597"/>
                  </a:lnTo>
                  <a:lnTo>
                    <a:pt x="697" y="590"/>
                  </a:lnTo>
                  <a:lnTo>
                    <a:pt x="680" y="582"/>
                  </a:lnTo>
                  <a:lnTo>
                    <a:pt x="662" y="576"/>
                  </a:lnTo>
                  <a:lnTo>
                    <a:pt x="636" y="566"/>
                  </a:lnTo>
                  <a:lnTo>
                    <a:pt x="611" y="555"/>
                  </a:lnTo>
                  <a:lnTo>
                    <a:pt x="589" y="544"/>
                  </a:lnTo>
                  <a:lnTo>
                    <a:pt x="569" y="531"/>
                  </a:lnTo>
                  <a:lnTo>
                    <a:pt x="553" y="518"/>
                  </a:lnTo>
                  <a:lnTo>
                    <a:pt x="541" y="503"/>
                  </a:lnTo>
                  <a:lnTo>
                    <a:pt x="533" y="485"/>
                  </a:lnTo>
                  <a:lnTo>
                    <a:pt x="529" y="464"/>
                  </a:lnTo>
                  <a:lnTo>
                    <a:pt x="531" y="451"/>
                  </a:lnTo>
                  <a:lnTo>
                    <a:pt x="535" y="436"/>
                  </a:lnTo>
                  <a:lnTo>
                    <a:pt x="543" y="423"/>
                  </a:lnTo>
                  <a:lnTo>
                    <a:pt x="553" y="410"/>
                  </a:lnTo>
                  <a:lnTo>
                    <a:pt x="566" y="400"/>
                  </a:lnTo>
                  <a:lnTo>
                    <a:pt x="582" y="391"/>
                  </a:lnTo>
                  <a:lnTo>
                    <a:pt x="602" y="386"/>
                  </a:lnTo>
                  <a:lnTo>
                    <a:pt x="624" y="383"/>
                  </a:lnTo>
                  <a:lnTo>
                    <a:pt x="643" y="384"/>
                  </a:lnTo>
                  <a:lnTo>
                    <a:pt x="660" y="387"/>
                  </a:lnTo>
                  <a:lnTo>
                    <a:pt x="674" y="391"/>
                  </a:lnTo>
                  <a:lnTo>
                    <a:pt x="687" y="397"/>
                  </a:lnTo>
                  <a:lnTo>
                    <a:pt x="697" y="403"/>
                  </a:lnTo>
                  <a:lnTo>
                    <a:pt x="706" y="409"/>
                  </a:lnTo>
                  <a:lnTo>
                    <a:pt x="714" y="415"/>
                  </a:lnTo>
                  <a:lnTo>
                    <a:pt x="719" y="421"/>
                  </a:lnTo>
                  <a:lnTo>
                    <a:pt x="731" y="434"/>
                  </a:lnTo>
                  <a:lnTo>
                    <a:pt x="739" y="447"/>
                  </a:lnTo>
                  <a:lnTo>
                    <a:pt x="747" y="463"/>
                  </a:lnTo>
                  <a:lnTo>
                    <a:pt x="753" y="477"/>
                  </a:lnTo>
                  <a:lnTo>
                    <a:pt x="757" y="492"/>
                  </a:lnTo>
                  <a:lnTo>
                    <a:pt x="760" y="507"/>
                  </a:lnTo>
                  <a:lnTo>
                    <a:pt x="763" y="520"/>
                  </a:lnTo>
                  <a:lnTo>
                    <a:pt x="765" y="534"/>
                  </a:lnTo>
                  <a:lnTo>
                    <a:pt x="881" y="534"/>
                  </a:lnTo>
                  <a:lnTo>
                    <a:pt x="881" y="285"/>
                  </a:lnTo>
                  <a:lnTo>
                    <a:pt x="767" y="285"/>
                  </a:lnTo>
                  <a:lnTo>
                    <a:pt x="765" y="337"/>
                  </a:lnTo>
                  <a:lnTo>
                    <a:pt x="758" y="328"/>
                  </a:lnTo>
                  <a:lnTo>
                    <a:pt x="753" y="321"/>
                  </a:lnTo>
                  <a:lnTo>
                    <a:pt x="746" y="314"/>
                  </a:lnTo>
                  <a:lnTo>
                    <a:pt x="739" y="307"/>
                  </a:lnTo>
                  <a:lnTo>
                    <a:pt x="732" y="302"/>
                  </a:lnTo>
                  <a:lnTo>
                    <a:pt x="723" y="296"/>
                  </a:lnTo>
                  <a:lnTo>
                    <a:pt x="713" y="290"/>
                  </a:lnTo>
                  <a:lnTo>
                    <a:pt x="702" y="285"/>
                  </a:lnTo>
                  <a:lnTo>
                    <a:pt x="702" y="163"/>
                  </a:lnTo>
                  <a:lnTo>
                    <a:pt x="619" y="163"/>
                  </a:lnTo>
                  <a:lnTo>
                    <a:pt x="533" y="13"/>
                  </a:lnTo>
                  <a:lnTo>
                    <a:pt x="548" y="10"/>
                  </a:lnTo>
                  <a:lnTo>
                    <a:pt x="565" y="7"/>
                  </a:lnTo>
                  <a:lnTo>
                    <a:pt x="580" y="5"/>
                  </a:lnTo>
                  <a:lnTo>
                    <a:pt x="597" y="3"/>
                  </a:lnTo>
                  <a:lnTo>
                    <a:pt x="613" y="2"/>
                  </a:lnTo>
                  <a:lnTo>
                    <a:pt x="630" y="1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731" y="3"/>
                  </a:lnTo>
                  <a:lnTo>
                    <a:pt x="797" y="13"/>
                  </a:lnTo>
                  <a:lnTo>
                    <a:pt x="860" y="30"/>
                  </a:lnTo>
                  <a:lnTo>
                    <a:pt x="921" y="52"/>
                  </a:lnTo>
                  <a:lnTo>
                    <a:pt x="979" y="79"/>
                  </a:lnTo>
                  <a:lnTo>
                    <a:pt x="1033" y="114"/>
                  </a:lnTo>
                  <a:lnTo>
                    <a:pt x="1085" y="151"/>
                  </a:lnTo>
                  <a:lnTo>
                    <a:pt x="1132" y="194"/>
                  </a:lnTo>
                  <a:lnTo>
                    <a:pt x="1175" y="241"/>
                  </a:lnTo>
                  <a:lnTo>
                    <a:pt x="1212" y="293"/>
                  </a:lnTo>
                  <a:lnTo>
                    <a:pt x="1246" y="347"/>
                  </a:lnTo>
                  <a:lnTo>
                    <a:pt x="1274" y="405"/>
                  </a:lnTo>
                  <a:lnTo>
                    <a:pt x="1296" y="466"/>
                  </a:lnTo>
                  <a:lnTo>
                    <a:pt x="1313" y="529"/>
                  </a:lnTo>
                  <a:lnTo>
                    <a:pt x="1323" y="596"/>
                  </a:lnTo>
                  <a:lnTo>
                    <a:pt x="1326" y="663"/>
                  </a:lnTo>
                  <a:lnTo>
                    <a:pt x="1323" y="730"/>
                  </a:lnTo>
                  <a:lnTo>
                    <a:pt x="1313" y="797"/>
                  </a:lnTo>
                  <a:lnTo>
                    <a:pt x="1296" y="861"/>
                  </a:lnTo>
                  <a:lnTo>
                    <a:pt x="1274" y="922"/>
                  </a:lnTo>
                  <a:lnTo>
                    <a:pt x="1246" y="980"/>
                  </a:lnTo>
                  <a:lnTo>
                    <a:pt x="1212" y="1034"/>
                  </a:lnTo>
                  <a:lnTo>
                    <a:pt x="1175" y="1085"/>
                  </a:lnTo>
                  <a:lnTo>
                    <a:pt x="1132" y="1133"/>
                  </a:lnTo>
                  <a:lnTo>
                    <a:pt x="1085" y="1176"/>
                  </a:lnTo>
                  <a:lnTo>
                    <a:pt x="1033" y="1214"/>
                  </a:lnTo>
                  <a:lnTo>
                    <a:pt x="979" y="1247"/>
                  </a:lnTo>
                  <a:lnTo>
                    <a:pt x="921" y="1275"/>
                  </a:lnTo>
                  <a:lnTo>
                    <a:pt x="860" y="1298"/>
                  </a:lnTo>
                  <a:lnTo>
                    <a:pt x="797" y="1314"/>
                  </a:lnTo>
                  <a:lnTo>
                    <a:pt x="731" y="1324"/>
                  </a:lnTo>
                  <a:lnTo>
                    <a:pt x="663" y="1327"/>
                  </a:lnTo>
                  <a:lnTo>
                    <a:pt x="596" y="1324"/>
                  </a:lnTo>
                  <a:lnTo>
                    <a:pt x="529" y="1314"/>
                  </a:lnTo>
                  <a:lnTo>
                    <a:pt x="466" y="1298"/>
                  </a:lnTo>
                  <a:lnTo>
                    <a:pt x="406" y="1275"/>
                  </a:lnTo>
                  <a:lnTo>
                    <a:pt x="347" y="1247"/>
                  </a:lnTo>
                  <a:lnTo>
                    <a:pt x="293" y="1214"/>
                  </a:lnTo>
                  <a:lnTo>
                    <a:pt x="241" y="1176"/>
                  </a:lnTo>
                  <a:lnTo>
                    <a:pt x="195" y="1133"/>
                  </a:lnTo>
                  <a:lnTo>
                    <a:pt x="152" y="1085"/>
                  </a:lnTo>
                  <a:lnTo>
                    <a:pt x="114" y="1034"/>
                  </a:lnTo>
                  <a:lnTo>
                    <a:pt x="80" y="980"/>
                  </a:lnTo>
                  <a:lnTo>
                    <a:pt x="52" y="922"/>
                  </a:lnTo>
                  <a:lnTo>
                    <a:pt x="30" y="861"/>
                  </a:lnTo>
                  <a:lnTo>
                    <a:pt x="14" y="797"/>
                  </a:lnTo>
                  <a:lnTo>
                    <a:pt x="4" y="730"/>
                  </a:lnTo>
                  <a:lnTo>
                    <a:pt x="0" y="663"/>
                  </a:lnTo>
                  <a:lnTo>
                    <a:pt x="2" y="603"/>
                  </a:lnTo>
                  <a:lnTo>
                    <a:pt x="10" y="546"/>
                  </a:lnTo>
                  <a:lnTo>
                    <a:pt x="23" y="489"/>
                  </a:lnTo>
                  <a:lnTo>
                    <a:pt x="41" y="434"/>
                  </a:lnTo>
                  <a:lnTo>
                    <a:pt x="62" y="382"/>
                  </a:lnTo>
                  <a:lnTo>
                    <a:pt x="89" y="332"/>
                  </a:lnTo>
                  <a:lnTo>
                    <a:pt x="118" y="285"/>
                  </a:lnTo>
                  <a:lnTo>
                    <a:pt x="153" y="240"/>
                  </a:lnTo>
                  <a:lnTo>
                    <a:pt x="190" y="199"/>
                  </a:lnTo>
                  <a:lnTo>
                    <a:pt x="231" y="160"/>
                  </a:lnTo>
                  <a:lnTo>
                    <a:pt x="274" y="126"/>
                  </a:lnTo>
                  <a:lnTo>
                    <a:pt x="322" y="95"/>
                  </a:lnTo>
                  <a:lnTo>
                    <a:pt x="370" y="67"/>
                  </a:lnTo>
                  <a:lnTo>
                    <a:pt x="422" y="45"/>
                  </a:lnTo>
                  <a:lnTo>
                    <a:pt x="476" y="26"/>
                  </a:lnTo>
                  <a:lnTo>
                    <a:pt x="533" y="13"/>
                  </a:lnTo>
                  <a:lnTo>
                    <a:pt x="619" y="163"/>
                  </a:lnTo>
                  <a:close/>
                </a:path>
              </a:pathLst>
            </a:custGeom>
            <a:solidFill>
              <a:srgbClr val="53FB2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Freeform 61"/>
            <p:cNvSpPr>
              <a:spLocks/>
            </p:cNvSpPr>
            <p:nvPr/>
          </p:nvSpPr>
          <p:spPr bwMode="auto">
            <a:xfrm>
              <a:off x="1824" y="1248"/>
              <a:ext cx="336" cy="336"/>
            </a:xfrm>
            <a:custGeom>
              <a:avLst/>
              <a:gdLst>
                <a:gd name="T0" fmla="*/ 144 w 1326"/>
                <a:gd name="T1" fmla="*/ 69 h 1327"/>
                <a:gd name="T2" fmla="*/ 126 w 1326"/>
                <a:gd name="T3" fmla="*/ 74 h 1327"/>
                <a:gd name="T4" fmla="*/ 108 w 1326"/>
                <a:gd name="T5" fmla="*/ 90 h 1327"/>
                <a:gd name="T6" fmla="*/ 100 w 1326"/>
                <a:gd name="T7" fmla="*/ 108 h 1327"/>
                <a:gd name="T8" fmla="*/ 99 w 1326"/>
                <a:gd name="T9" fmla="*/ 128 h 1327"/>
                <a:gd name="T10" fmla="*/ 106 w 1326"/>
                <a:gd name="T11" fmla="*/ 148 h 1327"/>
                <a:gd name="T12" fmla="*/ 119 w 1326"/>
                <a:gd name="T13" fmla="*/ 162 h 1327"/>
                <a:gd name="T14" fmla="*/ 136 w 1326"/>
                <a:gd name="T15" fmla="*/ 171 h 1327"/>
                <a:gd name="T16" fmla="*/ 157 w 1326"/>
                <a:gd name="T17" fmla="*/ 179 h 1327"/>
                <a:gd name="T18" fmla="*/ 177 w 1326"/>
                <a:gd name="T19" fmla="*/ 187 h 1327"/>
                <a:gd name="T20" fmla="*/ 188 w 1326"/>
                <a:gd name="T21" fmla="*/ 197 h 1327"/>
                <a:gd name="T22" fmla="*/ 191 w 1326"/>
                <a:gd name="T23" fmla="*/ 216 h 1327"/>
                <a:gd name="T24" fmla="*/ 179 w 1326"/>
                <a:gd name="T25" fmla="*/ 231 h 1327"/>
                <a:gd name="T26" fmla="*/ 160 w 1326"/>
                <a:gd name="T27" fmla="*/ 234 h 1327"/>
                <a:gd name="T28" fmla="*/ 144 w 1326"/>
                <a:gd name="T29" fmla="*/ 228 h 1327"/>
                <a:gd name="T30" fmla="*/ 133 w 1326"/>
                <a:gd name="T31" fmla="*/ 216 h 1327"/>
                <a:gd name="T32" fmla="*/ 128 w 1326"/>
                <a:gd name="T33" fmla="*/ 201 h 1327"/>
                <a:gd name="T34" fmla="*/ 98 w 1326"/>
                <a:gd name="T35" fmla="*/ 193 h 1327"/>
                <a:gd name="T36" fmla="*/ 129 w 1326"/>
                <a:gd name="T37" fmla="*/ 245 h 1327"/>
                <a:gd name="T38" fmla="*/ 138 w 1326"/>
                <a:gd name="T39" fmla="*/ 254 h 1327"/>
                <a:gd name="T40" fmla="*/ 148 w 1326"/>
                <a:gd name="T41" fmla="*/ 290 h 1327"/>
                <a:gd name="T42" fmla="*/ 187 w 1326"/>
                <a:gd name="T43" fmla="*/ 260 h 1327"/>
                <a:gd name="T44" fmla="*/ 205 w 1326"/>
                <a:gd name="T45" fmla="*/ 252 h 1327"/>
                <a:gd name="T46" fmla="*/ 219 w 1326"/>
                <a:gd name="T47" fmla="*/ 238 h 1327"/>
                <a:gd name="T48" fmla="*/ 226 w 1326"/>
                <a:gd name="T49" fmla="*/ 219 h 1327"/>
                <a:gd name="T50" fmla="*/ 227 w 1326"/>
                <a:gd name="T51" fmla="*/ 200 h 1327"/>
                <a:gd name="T52" fmla="*/ 222 w 1326"/>
                <a:gd name="T53" fmla="*/ 183 h 1327"/>
                <a:gd name="T54" fmla="*/ 215 w 1326"/>
                <a:gd name="T55" fmla="*/ 171 h 1327"/>
                <a:gd name="T56" fmla="*/ 205 w 1326"/>
                <a:gd name="T57" fmla="*/ 163 h 1327"/>
                <a:gd name="T58" fmla="*/ 192 w 1326"/>
                <a:gd name="T59" fmla="*/ 156 h 1327"/>
                <a:gd name="T60" fmla="*/ 177 w 1326"/>
                <a:gd name="T61" fmla="*/ 149 h 1327"/>
                <a:gd name="T62" fmla="*/ 155 w 1326"/>
                <a:gd name="T63" fmla="*/ 141 h 1327"/>
                <a:gd name="T64" fmla="*/ 137 w 1326"/>
                <a:gd name="T65" fmla="*/ 127 h 1327"/>
                <a:gd name="T66" fmla="*/ 136 w 1326"/>
                <a:gd name="T67" fmla="*/ 110 h 1327"/>
                <a:gd name="T68" fmla="*/ 147 w 1326"/>
                <a:gd name="T69" fmla="*/ 99 h 1327"/>
                <a:gd name="T70" fmla="*/ 167 w 1326"/>
                <a:gd name="T71" fmla="*/ 98 h 1327"/>
                <a:gd name="T72" fmla="*/ 179 w 1326"/>
                <a:gd name="T73" fmla="*/ 104 h 1327"/>
                <a:gd name="T74" fmla="*/ 187 w 1326"/>
                <a:gd name="T75" fmla="*/ 113 h 1327"/>
                <a:gd name="T76" fmla="*/ 193 w 1326"/>
                <a:gd name="T77" fmla="*/ 128 h 1327"/>
                <a:gd name="T78" fmla="*/ 223 w 1326"/>
                <a:gd name="T79" fmla="*/ 72 h 1327"/>
                <a:gd name="T80" fmla="*/ 191 w 1326"/>
                <a:gd name="T81" fmla="*/ 81 h 1327"/>
                <a:gd name="T82" fmla="*/ 183 w 1326"/>
                <a:gd name="T83" fmla="*/ 75 h 1327"/>
                <a:gd name="T84" fmla="*/ 157 w 1326"/>
                <a:gd name="T85" fmla="*/ 41 h 1327"/>
                <a:gd name="T86" fmla="*/ 147 w 1326"/>
                <a:gd name="T87" fmla="*/ 1 h 1327"/>
                <a:gd name="T88" fmla="*/ 164 w 1326"/>
                <a:gd name="T89" fmla="*/ 0 h 1327"/>
                <a:gd name="T90" fmla="*/ 218 w 1326"/>
                <a:gd name="T91" fmla="*/ 8 h 1327"/>
                <a:gd name="T92" fmla="*/ 275 w 1326"/>
                <a:gd name="T93" fmla="*/ 38 h 1327"/>
                <a:gd name="T94" fmla="*/ 316 w 1326"/>
                <a:gd name="T95" fmla="*/ 88 h 1327"/>
                <a:gd name="T96" fmla="*/ 335 w 1326"/>
                <a:gd name="T97" fmla="*/ 151 h 1327"/>
                <a:gd name="T98" fmla="*/ 328 w 1326"/>
                <a:gd name="T99" fmla="*/ 218 h 1327"/>
                <a:gd name="T100" fmla="*/ 298 w 1326"/>
                <a:gd name="T101" fmla="*/ 275 h 1327"/>
                <a:gd name="T102" fmla="*/ 248 w 1326"/>
                <a:gd name="T103" fmla="*/ 316 h 1327"/>
                <a:gd name="T104" fmla="*/ 185 w 1326"/>
                <a:gd name="T105" fmla="*/ 335 h 1327"/>
                <a:gd name="T106" fmla="*/ 118 w 1326"/>
                <a:gd name="T107" fmla="*/ 329 h 1327"/>
                <a:gd name="T108" fmla="*/ 61 w 1326"/>
                <a:gd name="T109" fmla="*/ 298 h 1327"/>
                <a:gd name="T110" fmla="*/ 20 w 1326"/>
                <a:gd name="T111" fmla="*/ 248 h 1327"/>
                <a:gd name="T112" fmla="*/ 1 w 1326"/>
                <a:gd name="T113" fmla="*/ 185 h 1327"/>
                <a:gd name="T114" fmla="*/ 6 w 1326"/>
                <a:gd name="T115" fmla="*/ 124 h 1327"/>
                <a:gd name="T116" fmla="*/ 30 w 1326"/>
                <a:gd name="T117" fmla="*/ 72 h 1327"/>
                <a:gd name="T118" fmla="*/ 69 w 1326"/>
                <a:gd name="T119" fmla="*/ 32 h 1327"/>
                <a:gd name="T120" fmla="*/ 121 w 1326"/>
                <a:gd name="T121" fmla="*/ 7 h 13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26" h="1327">
                  <a:moveTo>
                    <a:pt x="619" y="163"/>
                  </a:moveTo>
                  <a:lnTo>
                    <a:pt x="585" y="163"/>
                  </a:lnTo>
                  <a:lnTo>
                    <a:pt x="585" y="269"/>
                  </a:lnTo>
                  <a:lnTo>
                    <a:pt x="570" y="272"/>
                  </a:lnTo>
                  <a:lnTo>
                    <a:pt x="553" y="275"/>
                  </a:lnTo>
                  <a:lnTo>
                    <a:pt x="535" y="279"/>
                  </a:lnTo>
                  <a:lnTo>
                    <a:pt x="516" y="286"/>
                  </a:lnTo>
                  <a:lnTo>
                    <a:pt x="496" y="294"/>
                  </a:lnTo>
                  <a:lnTo>
                    <a:pt x="476" y="306"/>
                  </a:lnTo>
                  <a:lnTo>
                    <a:pt x="457" y="320"/>
                  </a:lnTo>
                  <a:lnTo>
                    <a:pt x="438" y="339"/>
                  </a:lnTo>
                  <a:lnTo>
                    <a:pt x="425" y="356"/>
                  </a:lnTo>
                  <a:lnTo>
                    <a:pt x="415" y="373"/>
                  </a:lnTo>
                  <a:lnTo>
                    <a:pt x="406" y="391"/>
                  </a:lnTo>
                  <a:lnTo>
                    <a:pt x="399" y="409"/>
                  </a:lnTo>
                  <a:lnTo>
                    <a:pt x="394" y="426"/>
                  </a:lnTo>
                  <a:lnTo>
                    <a:pt x="390" y="444"/>
                  </a:lnTo>
                  <a:lnTo>
                    <a:pt x="389" y="462"/>
                  </a:lnTo>
                  <a:lnTo>
                    <a:pt x="388" y="480"/>
                  </a:lnTo>
                  <a:lnTo>
                    <a:pt x="389" y="504"/>
                  </a:lnTo>
                  <a:lnTo>
                    <a:pt x="392" y="527"/>
                  </a:lnTo>
                  <a:lnTo>
                    <a:pt x="399" y="548"/>
                  </a:lnTo>
                  <a:lnTo>
                    <a:pt x="407" y="567"/>
                  </a:lnTo>
                  <a:lnTo>
                    <a:pt x="417" y="583"/>
                  </a:lnTo>
                  <a:lnTo>
                    <a:pt x="428" y="599"/>
                  </a:lnTo>
                  <a:lnTo>
                    <a:pt x="440" y="613"/>
                  </a:lnTo>
                  <a:lnTo>
                    <a:pt x="454" y="627"/>
                  </a:lnTo>
                  <a:lnTo>
                    <a:pt x="470" y="638"/>
                  </a:lnTo>
                  <a:lnTo>
                    <a:pt x="485" y="649"/>
                  </a:lnTo>
                  <a:lnTo>
                    <a:pt x="502" y="657"/>
                  </a:lnTo>
                  <a:lnTo>
                    <a:pt x="520" y="666"/>
                  </a:lnTo>
                  <a:lnTo>
                    <a:pt x="537" y="674"/>
                  </a:lnTo>
                  <a:lnTo>
                    <a:pt x="555" y="682"/>
                  </a:lnTo>
                  <a:lnTo>
                    <a:pt x="573" y="688"/>
                  </a:lnTo>
                  <a:lnTo>
                    <a:pt x="590" y="695"/>
                  </a:lnTo>
                  <a:lnTo>
                    <a:pt x="618" y="706"/>
                  </a:lnTo>
                  <a:lnTo>
                    <a:pt x="642" y="715"/>
                  </a:lnTo>
                  <a:lnTo>
                    <a:pt x="663" y="724"/>
                  </a:lnTo>
                  <a:lnTo>
                    <a:pt x="682" y="732"/>
                  </a:lnTo>
                  <a:lnTo>
                    <a:pt x="697" y="739"/>
                  </a:lnTo>
                  <a:lnTo>
                    <a:pt x="711" y="747"/>
                  </a:lnTo>
                  <a:lnTo>
                    <a:pt x="722" y="756"/>
                  </a:lnTo>
                  <a:lnTo>
                    <a:pt x="731" y="765"/>
                  </a:lnTo>
                  <a:lnTo>
                    <a:pt x="740" y="779"/>
                  </a:lnTo>
                  <a:lnTo>
                    <a:pt x="747" y="796"/>
                  </a:lnTo>
                  <a:lnTo>
                    <a:pt x="753" y="813"/>
                  </a:lnTo>
                  <a:lnTo>
                    <a:pt x="754" y="831"/>
                  </a:lnTo>
                  <a:lnTo>
                    <a:pt x="752" y="854"/>
                  </a:lnTo>
                  <a:lnTo>
                    <a:pt x="745" y="873"/>
                  </a:lnTo>
                  <a:lnTo>
                    <a:pt x="734" y="890"/>
                  </a:lnTo>
                  <a:lnTo>
                    <a:pt x="721" y="903"/>
                  </a:lnTo>
                  <a:lnTo>
                    <a:pt x="705" y="913"/>
                  </a:lnTo>
                  <a:lnTo>
                    <a:pt x="687" y="921"/>
                  </a:lnTo>
                  <a:lnTo>
                    <a:pt x="669" y="925"/>
                  </a:lnTo>
                  <a:lnTo>
                    <a:pt x="650" y="926"/>
                  </a:lnTo>
                  <a:lnTo>
                    <a:pt x="632" y="925"/>
                  </a:lnTo>
                  <a:lnTo>
                    <a:pt x="616" y="922"/>
                  </a:lnTo>
                  <a:lnTo>
                    <a:pt x="599" y="916"/>
                  </a:lnTo>
                  <a:lnTo>
                    <a:pt x="584" y="910"/>
                  </a:lnTo>
                  <a:lnTo>
                    <a:pt x="569" y="901"/>
                  </a:lnTo>
                  <a:lnTo>
                    <a:pt x="556" y="891"/>
                  </a:lnTo>
                  <a:lnTo>
                    <a:pt x="545" y="879"/>
                  </a:lnTo>
                  <a:lnTo>
                    <a:pt x="535" y="866"/>
                  </a:lnTo>
                  <a:lnTo>
                    <a:pt x="526" y="852"/>
                  </a:lnTo>
                  <a:lnTo>
                    <a:pt x="520" y="838"/>
                  </a:lnTo>
                  <a:lnTo>
                    <a:pt x="514" y="823"/>
                  </a:lnTo>
                  <a:lnTo>
                    <a:pt x="510" y="809"/>
                  </a:lnTo>
                  <a:lnTo>
                    <a:pt x="506" y="795"/>
                  </a:lnTo>
                  <a:lnTo>
                    <a:pt x="504" y="782"/>
                  </a:lnTo>
                  <a:lnTo>
                    <a:pt x="502" y="770"/>
                  </a:lnTo>
                  <a:lnTo>
                    <a:pt x="501" y="761"/>
                  </a:lnTo>
                  <a:lnTo>
                    <a:pt x="387" y="761"/>
                  </a:lnTo>
                  <a:lnTo>
                    <a:pt x="387" y="1024"/>
                  </a:lnTo>
                  <a:lnTo>
                    <a:pt x="500" y="1024"/>
                  </a:lnTo>
                  <a:lnTo>
                    <a:pt x="502" y="957"/>
                  </a:lnTo>
                  <a:lnTo>
                    <a:pt x="510" y="968"/>
                  </a:lnTo>
                  <a:lnTo>
                    <a:pt x="518" y="977"/>
                  </a:lnTo>
                  <a:lnTo>
                    <a:pt x="526" y="987"/>
                  </a:lnTo>
                  <a:lnTo>
                    <a:pt x="535" y="995"/>
                  </a:lnTo>
                  <a:lnTo>
                    <a:pt x="545" y="1002"/>
                  </a:lnTo>
                  <a:lnTo>
                    <a:pt x="556" y="1009"/>
                  </a:lnTo>
                  <a:lnTo>
                    <a:pt x="569" y="1016"/>
                  </a:lnTo>
                  <a:lnTo>
                    <a:pt x="585" y="1021"/>
                  </a:lnTo>
                  <a:lnTo>
                    <a:pt x="585" y="1145"/>
                  </a:lnTo>
                  <a:lnTo>
                    <a:pt x="702" y="1145"/>
                  </a:lnTo>
                  <a:lnTo>
                    <a:pt x="702" y="1034"/>
                  </a:lnTo>
                  <a:lnTo>
                    <a:pt x="719" y="1032"/>
                  </a:lnTo>
                  <a:lnTo>
                    <a:pt x="738" y="1028"/>
                  </a:lnTo>
                  <a:lnTo>
                    <a:pt x="756" y="1022"/>
                  </a:lnTo>
                  <a:lnTo>
                    <a:pt x="775" y="1016"/>
                  </a:lnTo>
                  <a:lnTo>
                    <a:pt x="791" y="1008"/>
                  </a:lnTo>
                  <a:lnTo>
                    <a:pt x="809" y="997"/>
                  </a:lnTo>
                  <a:lnTo>
                    <a:pt x="824" y="985"/>
                  </a:lnTo>
                  <a:lnTo>
                    <a:pt x="840" y="970"/>
                  </a:lnTo>
                  <a:lnTo>
                    <a:pt x="852" y="956"/>
                  </a:lnTo>
                  <a:lnTo>
                    <a:pt x="863" y="939"/>
                  </a:lnTo>
                  <a:lnTo>
                    <a:pt x="873" y="922"/>
                  </a:lnTo>
                  <a:lnTo>
                    <a:pt x="881" y="904"/>
                  </a:lnTo>
                  <a:lnTo>
                    <a:pt x="887" y="884"/>
                  </a:lnTo>
                  <a:lnTo>
                    <a:pt x="892" y="863"/>
                  </a:lnTo>
                  <a:lnTo>
                    <a:pt x="895" y="842"/>
                  </a:lnTo>
                  <a:lnTo>
                    <a:pt x="896" y="821"/>
                  </a:lnTo>
                  <a:lnTo>
                    <a:pt x="895" y="805"/>
                  </a:lnTo>
                  <a:lnTo>
                    <a:pt x="894" y="788"/>
                  </a:lnTo>
                  <a:lnTo>
                    <a:pt x="891" y="771"/>
                  </a:lnTo>
                  <a:lnTo>
                    <a:pt x="887" y="755"/>
                  </a:lnTo>
                  <a:lnTo>
                    <a:pt x="883" y="738"/>
                  </a:lnTo>
                  <a:lnTo>
                    <a:pt x="876" y="723"/>
                  </a:lnTo>
                  <a:lnTo>
                    <a:pt x="870" y="709"/>
                  </a:lnTo>
                  <a:lnTo>
                    <a:pt x="862" y="696"/>
                  </a:lnTo>
                  <a:lnTo>
                    <a:pt x="854" y="686"/>
                  </a:lnTo>
                  <a:lnTo>
                    <a:pt x="847" y="676"/>
                  </a:lnTo>
                  <a:lnTo>
                    <a:pt x="838" y="667"/>
                  </a:lnTo>
                  <a:lnTo>
                    <a:pt x="829" y="659"/>
                  </a:lnTo>
                  <a:lnTo>
                    <a:pt x="819" y="651"/>
                  </a:lnTo>
                  <a:lnTo>
                    <a:pt x="808" y="643"/>
                  </a:lnTo>
                  <a:lnTo>
                    <a:pt x="797" y="636"/>
                  </a:lnTo>
                  <a:lnTo>
                    <a:pt x="785" y="629"/>
                  </a:lnTo>
                  <a:lnTo>
                    <a:pt x="771" y="622"/>
                  </a:lnTo>
                  <a:lnTo>
                    <a:pt x="758" y="615"/>
                  </a:lnTo>
                  <a:lnTo>
                    <a:pt x="744" y="610"/>
                  </a:lnTo>
                  <a:lnTo>
                    <a:pt x="729" y="603"/>
                  </a:lnTo>
                  <a:lnTo>
                    <a:pt x="713" y="597"/>
                  </a:lnTo>
                  <a:lnTo>
                    <a:pt x="697" y="590"/>
                  </a:lnTo>
                  <a:lnTo>
                    <a:pt x="680" y="582"/>
                  </a:lnTo>
                  <a:lnTo>
                    <a:pt x="662" y="576"/>
                  </a:lnTo>
                  <a:lnTo>
                    <a:pt x="636" y="566"/>
                  </a:lnTo>
                  <a:lnTo>
                    <a:pt x="611" y="555"/>
                  </a:lnTo>
                  <a:lnTo>
                    <a:pt x="589" y="544"/>
                  </a:lnTo>
                  <a:lnTo>
                    <a:pt x="569" y="531"/>
                  </a:lnTo>
                  <a:lnTo>
                    <a:pt x="553" y="518"/>
                  </a:lnTo>
                  <a:lnTo>
                    <a:pt x="541" y="503"/>
                  </a:lnTo>
                  <a:lnTo>
                    <a:pt x="533" y="485"/>
                  </a:lnTo>
                  <a:lnTo>
                    <a:pt x="529" y="464"/>
                  </a:lnTo>
                  <a:lnTo>
                    <a:pt x="531" y="451"/>
                  </a:lnTo>
                  <a:lnTo>
                    <a:pt x="535" y="436"/>
                  </a:lnTo>
                  <a:lnTo>
                    <a:pt x="543" y="423"/>
                  </a:lnTo>
                  <a:lnTo>
                    <a:pt x="553" y="410"/>
                  </a:lnTo>
                  <a:lnTo>
                    <a:pt x="566" y="400"/>
                  </a:lnTo>
                  <a:lnTo>
                    <a:pt x="582" y="391"/>
                  </a:lnTo>
                  <a:lnTo>
                    <a:pt x="602" y="386"/>
                  </a:lnTo>
                  <a:lnTo>
                    <a:pt x="624" y="383"/>
                  </a:lnTo>
                  <a:lnTo>
                    <a:pt x="643" y="384"/>
                  </a:lnTo>
                  <a:lnTo>
                    <a:pt x="660" y="387"/>
                  </a:lnTo>
                  <a:lnTo>
                    <a:pt x="674" y="391"/>
                  </a:lnTo>
                  <a:lnTo>
                    <a:pt x="687" y="397"/>
                  </a:lnTo>
                  <a:lnTo>
                    <a:pt x="697" y="403"/>
                  </a:lnTo>
                  <a:lnTo>
                    <a:pt x="706" y="409"/>
                  </a:lnTo>
                  <a:lnTo>
                    <a:pt x="714" y="415"/>
                  </a:lnTo>
                  <a:lnTo>
                    <a:pt x="719" y="421"/>
                  </a:lnTo>
                  <a:lnTo>
                    <a:pt x="731" y="434"/>
                  </a:lnTo>
                  <a:lnTo>
                    <a:pt x="739" y="447"/>
                  </a:lnTo>
                  <a:lnTo>
                    <a:pt x="747" y="463"/>
                  </a:lnTo>
                  <a:lnTo>
                    <a:pt x="753" y="477"/>
                  </a:lnTo>
                  <a:lnTo>
                    <a:pt x="757" y="492"/>
                  </a:lnTo>
                  <a:lnTo>
                    <a:pt x="760" y="507"/>
                  </a:lnTo>
                  <a:lnTo>
                    <a:pt x="763" y="520"/>
                  </a:lnTo>
                  <a:lnTo>
                    <a:pt x="765" y="534"/>
                  </a:lnTo>
                  <a:lnTo>
                    <a:pt x="881" y="534"/>
                  </a:lnTo>
                  <a:lnTo>
                    <a:pt x="881" y="285"/>
                  </a:lnTo>
                  <a:lnTo>
                    <a:pt x="767" y="285"/>
                  </a:lnTo>
                  <a:lnTo>
                    <a:pt x="765" y="337"/>
                  </a:lnTo>
                  <a:lnTo>
                    <a:pt x="758" y="328"/>
                  </a:lnTo>
                  <a:lnTo>
                    <a:pt x="753" y="321"/>
                  </a:lnTo>
                  <a:lnTo>
                    <a:pt x="746" y="314"/>
                  </a:lnTo>
                  <a:lnTo>
                    <a:pt x="739" y="307"/>
                  </a:lnTo>
                  <a:lnTo>
                    <a:pt x="732" y="302"/>
                  </a:lnTo>
                  <a:lnTo>
                    <a:pt x="723" y="296"/>
                  </a:lnTo>
                  <a:lnTo>
                    <a:pt x="713" y="290"/>
                  </a:lnTo>
                  <a:lnTo>
                    <a:pt x="702" y="285"/>
                  </a:lnTo>
                  <a:lnTo>
                    <a:pt x="702" y="163"/>
                  </a:lnTo>
                  <a:lnTo>
                    <a:pt x="619" y="163"/>
                  </a:lnTo>
                  <a:lnTo>
                    <a:pt x="533" y="13"/>
                  </a:lnTo>
                  <a:lnTo>
                    <a:pt x="548" y="10"/>
                  </a:lnTo>
                  <a:lnTo>
                    <a:pt x="565" y="7"/>
                  </a:lnTo>
                  <a:lnTo>
                    <a:pt x="580" y="5"/>
                  </a:lnTo>
                  <a:lnTo>
                    <a:pt x="597" y="3"/>
                  </a:lnTo>
                  <a:lnTo>
                    <a:pt x="613" y="2"/>
                  </a:lnTo>
                  <a:lnTo>
                    <a:pt x="630" y="1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731" y="3"/>
                  </a:lnTo>
                  <a:lnTo>
                    <a:pt x="797" y="13"/>
                  </a:lnTo>
                  <a:lnTo>
                    <a:pt x="860" y="30"/>
                  </a:lnTo>
                  <a:lnTo>
                    <a:pt x="921" y="52"/>
                  </a:lnTo>
                  <a:lnTo>
                    <a:pt x="979" y="79"/>
                  </a:lnTo>
                  <a:lnTo>
                    <a:pt x="1033" y="114"/>
                  </a:lnTo>
                  <a:lnTo>
                    <a:pt x="1085" y="151"/>
                  </a:lnTo>
                  <a:lnTo>
                    <a:pt x="1132" y="194"/>
                  </a:lnTo>
                  <a:lnTo>
                    <a:pt x="1175" y="241"/>
                  </a:lnTo>
                  <a:lnTo>
                    <a:pt x="1212" y="293"/>
                  </a:lnTo>
                  <a:lnTo>
                    <a:pt x="1246" y="347"/>
                  </a:lnTo>
                  <a:lnTo>
                    <a:pt x="1274" y="405"/>
                  </a:lnTo>
                  <a:lnTo>
                    <a:pt x="1296" y="466"/>
                  </a:lnTo>
                  <a:lnTo>
                    <a:pt x="1313" y="529"/>
                  </a:lnTo>
                  <a:lnTo>
                    <a:pt x="1323" y="596"/>
                  </a:lnTo>
                  <a:lnTo>
                    <a:pt x="1326" y="663"/>
                  </a:lnTo>
                  <a:lnTo>
                    <a:pt x="1323" y="730"/>
                  </a:lnTo>
                  <a:lnTo>
                    <a:pt x="1313" y="797"/>
                  </a:lnTo>
                  <a:lnTo>
                    <a:pt x="1296" y="861"/>
                  </a:lnTo>
                  <a:lnTo>
                    <a:pt x="1274" y="922"/>
                  </a:lnTo>
                  <a:lnTo>
                    <a:pt x="1246" y="980"/>
                  </a:lnTo>
                  <a:lnTo>
                    <a:pt x="1212" y="1034"/>
                  </a:lnTo>
                  <a:lnTo>
                    <a:pt x="1175" y="1085"/>
                  </a:lnTo>
                  <a:lnTo>
                    <a:pt x="1132" y="1133"/>
                  </a:lnTo>
                  <a:lnTo>
                    <a:pt x="1085" y="1176"/>
                  </a:lnTo>
                  <a:lnTo>
                    <a:pt x="1033" y="1214"/>
                  </a:lnTo>
                  <a:lnTo>
                    <a:pt x="979" y="1247"/>
                  </a:lnTo>
                  <a:lnTo>
                    <a:pt x="921" y="1275"/>
                  </a:lnTo>
                  <a:lnTo>
                    <a:pt x="860" y="1298"/>
                  </a:lnTo>
                  <a:lnTo>
                    <a:pt x="797" y="1314"/>
                  </a:lnTo>
                  <a:lnTo>
                    <a:pt x="731" y="1324"/>
                  </a:lnTo>
                  <a:lnTo>
                    <a:pt x="663" y="1327"/>
                  </a:lnTo>
                  <a:lnTo>
                    <a:pt x="596" y="1324"/>
                  </a:lnTo>
                  <a:lnTo>
                    <a:pt x="529" y="1314"/>
                  </a:lnTo>
                  <a:lnTo>
                    <a:pt x="466" y="1298"/>
                  </a:lnTo>
                  <a:lnTo>
                    <a:pt x="406" y="1275"/>
                  </a:lnTo>
                  <a:lnTo>
                    <a:pt x="347" y="1247"/>
                  </a:lnTo>
                  <a:lnTo>
                    <a:pt x="293" y="1214"/>
                  </a:lnTo>
                  <a:lnTo>
                    <a:pt x="241" y="1176"/>
                  </a:lnTo>
                  <a:lnTo>
                    <a:pt x="195" y="1133"/>
                  </a:lnTo>
                  <a:lnTo>
                    <a:pt x="152" y="1085"/>
                  </a:lnTo>
                  <a:lnTo>
                    <a:pt x="114" y="1034"/>
                  </a:lnTo>
                  <a:lnTo>
                    <a:pt x="80" y="980"/>
                  </a:lnTo>
                  <a:lnTo>
                    <a:pt x="52" y="922"/>
                  </a:lnTo>
                  <a:lnTo>
                    <a:pt x="30" y="861"/>
                  </a:lnTo>
                  <a:lnTo>
                    <a:pt x="14" y="797"/>
                  </a:lnTo>
                  <a:lnTo>
                    <a:pt x="4" y="730"/>
                  </a:lnTo>
                  <a:lnTo>
                    <a:pt x="0" y="663"/>
                  </a:lnTo>
                  <a:lnTo>
                    <a:pt x="2" y="603"/>
                  </a:lnTo>
                  <a:lnTo>
                    <a:pt x="10" y="546"/>
                  </a:lnTo>
                  <a:lnTo>
                    <a:pt x="23" y="489"/>
                  </a:lnTo>
                  <a:lnTo>
                    <a:pt x="41" y="434"/>
                  </a:lnTo>
                  <a:lnTo>
                    <a:pt x="62" y="382"/>
                  </a:lnTo>
                  <a:lnTo>
                    <a:pt x="89" y="332"/>
                  </a:lnTo>
                  <a:lnTo>
                    <a:pt x="118" y="285"/>
                  </a:lnTo>
                  <a:lnTo>
                    <a:pt x="153" y="240"/>
                  </a:lnTo>
                  <a:lnTo>
                    <a:pt x="190" y="199"/>
                  </a:lnTo>
                  <a:lnTo>
                    <a:pt x="231" y="160"/>
                  </a:lnTo>
                  <a:lnTo>
                    <a:pt x="274" y="126"/>
                  </a:lnTo>
                  <a:lnTo>
                    <a:pt x="322" y="95"/>
                  </a:lnTo>
                  <a:lnTo>
                    <a:pt x="370" y="67"/>
                  </a:lnTo>
                  <a:lnTo>
                    <a:pt x="422" y="45"/>
                  </a:lnTo>
                  <a:lnTo>
                    <a:pt x="476" y="26"/>
                  </a:lnTo>
                  <a:lnTo>
                    <a:pt x="533" y="13"/>
                  </a:lnTo>
                  <a:lnTo>
                    <a:pt x="619" y="163"/>
                  </a:lnTo>
                  <a:close/>
                </a:path>
              </a:pathLst>
            </a:custGeom>
            <a:solidFill>
              <a:srgbClr val="53FB2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7" name="Freeform 62"/>
            <p:cNvSpPr>
              <a:spLocks/>
            </p:cNvSpPr>
            <p:nvPr/>
          </p:nvSpPr>
          <p:spPr bwMode="auto">
            <a:xfrm>
              <a:off x="1680" y="1440"/>
              <a:ext cx="336" cy="336"/>
            </a:xfrm>
            <a:custGeom>
              <a:avLst/>
              <a:gdLst>
                <a:gd name="T0" fmla="*/ 144 w 1326"/>
                <a:gd name="T1" fmla="*/ 69 h 1327"/>
                <a:gd name="T2" fmla="*/ 126 w 1326"/>
                <a:gd name="T3" fmla="*/ 74 h 1327"/>
                <a:gd name="T4" fmla="*/ 108 w 1326"/>
                <a:gd name="T5" fmla="*/ 90 h 1327"/>
                <a:gd name="T6" fmla="*/ 100 w 1326"/>
                <a:gd name="T7" fmla="*/ 108 h 1327"/>
                <a:gd name="T8" fmla="*/ 99 w 1326"/>
                <a:gd name="T9" fmla="*/ 128 h 1327"/>
                <a:gd name="T10" fmla="*/ 106 w 1326"/>
                <a:gd name="T11" fmla="*/ 148 h 1327"/>
                <a:gd name="T12" fmla="*/ 119 w 1326"/>
                <a:gd name="T13" fmla="*/ 162 h 1327"/>
                <a:gd name="T14" fmla="*/ 136 w 1326"/>
                <a:gd name="T15" fmla="*/ 171 h 1327"/>
                <a:gd name="T16" fmla="*/ 157 w 1326"/>
                <a:gd name="T17" fmla="*/ 179 h 1327"/>
                <a:gd name="T18" fmla="*/ 177 w 1326"/>
                <a:gd name="T19" fmla="*/ 187 h 1327"/>
                <a:gd name="T20" fmla="*/ 188 w 1326"/>
                <a:gd name="T21" fmla="*/ 197 h 1327"/>
                <a:gd name="T22" fmla="*/ 191 w 1326"/>
                <a:gd name="T23" fmla="*/ 216 h 1327"/>
                <a:gd name="T24" fmla="*/ 179 w 1326"/>
                <a:gd name="T25" fmla="*/ 231 h 1327"/>
                <a:gd name="T26" fmla="*/ 160 w 1326"/>
                <a:gd name="T27" fmla="*/ 234 h 1327"/>
                <a:gd name="T28" fmla="*/ 144 w 1326"/>
                <a:gd name="T29" fmla="*/ 228 h 1327"/>
                <a:gd name="T30" fmla="*/ 133 w 1326"/>
                <a:gd name="T31" fmla="*/ 216 h 1327"/>
                <a:gd name="T32" fmla="*/ 128 w 1326"/>
                <a:gd name="T33" fmla="*/ 201 h 1327"/>
                <a:gd name="T34" fmla="*/ 98 w 1326"/>
                <a:gd name="T35" fmla="*/ 193 h 1327"/>
                <a:gd name="T36" fmla="*/ 129 w 1326"/>
                <a:gd name="T37" fmla="*/ 245 h 1327"/>
                <a:gd name="T38" fmla="*/ 138 w 1326"/>
                <a:gd name="T39" fmla="*/ 254 h 1327"/>
                <a:gd name="T40" fmla="*/ 148 w 1326"/>
                <a:gd name="T41" fmla="*/ 290 h 1327"/>
                <a:gd name="T42" fmla="*/ 187 w 1326"/>
                <a:gd name="T43" fmla="*/ 260 h 1327"/>
                <a:gd name="T44" fmla="*/ 205 w 1326"/>
                <a:gd name="T45" fmla="*/ 252 h 1327"/>
                <a:gd name="T46" fmla="*/ 219 w 1326"/>
                <a:gd name="T47" fmla="*/ 238 h 1327"/>
                <a:gd name="T48" fmla="*/ 226 w 1326"/>
                <a:gd name="T49" fmla="*/ 219 h 1327"/>
                <a:gd name="T50" fmla="*/ 227 w 1326"/>
                <a:gd name="T51" fmla="*/ 200 h 1327"/>
                <a:gd name="T52" fmla="*/ 222 w 1326"/>
                <a:gd name="T53" fmla="*/ 183 h 1327"/>
                <a:gd name="T54" fmla="*/ 215 w 1326"/>
                <a:gd name="T55" fmla="*/ 171 h 1327"/>
                <a:gd name="T56" fmla="*/ 205 w 1326"/>
                <a:gd name="T57" fmla="*/ 163 h 1327"/>
                <a:gd name="T58" fmla="*/ 192 w 1326"/>
                <a:gd name="T59" fmla="*/ 156 h 1327"/>
                <a:gd name="T60" fmla="*/ 177 w 1326"/>
                <a:gd name="T61" fmla="*/ 149 h 1327"/>
                <a:gd name="T62" fmla="*/ 155 w 1326"/>
                <a:gd name="T63" fmla="*/ 141 h 1327"/>
                <a:gd name="T64" fmla="*/ 137 w 1326"/>
                <a:gd name="T65" fmla="*/ 127 h 1327"/>
                <a:gd name="T66" fmla="*/ 136 w 1326"/>
                <a:gd name="T67" fmla="*/ 110 h 1327"/>
                <a:gd name="T68" fmla="*/ 147 w 1326"/>
                <a:gd name="T69" fmla="*/ 99 h 1327"/>
                <a:gd name="T70" fmla="*/ 167 w 1326"/>
                <a:gd name="T71" fmla="*/ 98 h 1327"/>
                <a:gd name="T72" fmla="*/ 179 w 1326"/>
                <a:gd name="T73" fmla="*/ 104 h 1327"/>
                <a:gd name="T74" fmla="*/ 187 w 1326"/>
                <a:gd name="T75" fmla="*/ 113 h 1327"/>
                <a:gd name="T76" fmla="*/ 193 w 1326"/>
                <a:gd name="T77" fmla="*/ 128 h 1327"/>
                <a:gd name="T78" fmla="*/ 223 w 1326"/>
                <a:gd name="T79" fmla="*/ 72 h 1327"/>
                <a:gd name="T80" fmla="*/ 191 w 1326"/>
                <a:gd name="T81" fmla="*/ 81 h 1327"/>
                <a:gd name="T82" fmla="*/ 183 w 1326"/>
                <a:gd name="T83" fmla="*/ 75 h 1327"/>
                <a:gd name="T84" fmla="*/ 157 w 1326"/>
                <a:gd name="T85" fmla="*/ 41 h 1327"/>
                <a:gd name="T86" fmla="*/ 147 w 1326"/>
                <a:gd name="T87" fmla="*/ 1 h 1327"/>
                <a:gd name="T88" fmla="*/ 164 w 1326"/>
                <a:gd name="T89" fmla="*/ 0 h 1327"/>
                <a:gd name="T90" fmla="*/ 218 w 1326"/>
                <a:gd name="T91" fmla="*/ 8 h 1327"/>
                <a:gd name="T92" fmla="*/ 275 w 1326"/>
                <a:gd name="T93" fmla="*/ 38 h 1327"/>
                <a:gd name="T94" fmla="*/ 316 w 1326"/>
                <a:gd name="T95" fmla="*/ 88 h 1327"/>
                <a:gd name="T96" fmla="*/ 335 w 1326"/>
                <a:gd name="T97" fmla="*/ 151 h 1327"/>
                <a:gd name="T98" fmla="*/ 328 w 1326"/>
                <a:gd name="T99" fmla="*/ 218 h 1327"/>
                <a:gd name="T100" fmla="*/ 298 w 1326"/>
                <a:gd name="T101" fmla="*/ 275 h 1327"/>
                <a:gd name="T102" fmla="*/ 248 w 1326"/>
                <a:gd name="T103" fmla="*/ 316 h 1327"/>
                <a:gd name="T104" fmla="*/ 185 w 1326"/>
                <a:gd name="T105" fmla="*/ 335 h 1327"/>
                <a:gd name="T106" fmla="*/ 118 w 1326"/>
                <a:gd name="T107" fmla="*/ 329 h 1327"/>
                <a:gd name="T108" fmla="*/ 61 w 1326"/>
                <a:gd name="T109" fmla="*/ 298 h 1327"/>
                <a:gd name="T110" fmla="*/ 20 w 1326"/>
                <a:gd name="T111" fmla="*/ 248 h 1327"/>
                <a:gd name="T112" fmla="*/ 1 w 1326"/>
                <a:gd name="T113" fmla="*/ 185 h 1327"/>
                <a:gd name="T114" fmla="*/ 6 w 1326"/>
                <a:gd name="T115" fmla="*/ 124 h 1327"/>
                <a:gd name="T116" fmla="*/ 30 w 1326"/>
                <a:gd name="T117" fmla="*/ 72 h 1327"/>
                <a:gd name="T118" fmla="*/ 69 w 1326"/>
                <a:gd name="T119" fmla="*/ 32 h 1327"/>
                <a:gd name="T120" fmla="*/ 121 w 1326"/>
                <a:gd name="T121" fmla="*/ 7 h 13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26" h="1327">
                  <a:moveTo>
                    <a:pt x="619" y="163"/>
                  </a:moveTo>
                  <a:lnTo>
                    <a:pt x="585" y="163"/>
                  </a:lnTo>
                  <a:lnTo>
                    <a:pt x="585" y="269"/>
                  </a:lnTo>
                  <a:lnTo>
                    <a:pt x="570" y="272"/>
                  </a:lnTo>
                  <a:lnTo>
                    <a:pt x="553" y="275"/>
                  </a:lnTo>
                  <a:lnTo>
                    <a:pt x="535" y="279"/>
                  </a:lnTo>
                  <a:lnTo>
                    <a:pt x="516" y="286"/>
                  </a:lnTo>
                  <a:lnTo>
                    <a:pt x="496" y="294"/>
                  </a:lnTo>
                  <a:lnTo>
                    <a:pt x="476" y="306"/>
                  </a:lnTo>
                  <a:lnTo>
                    <a:pt x="457" y="320"/>
                  </a:lnTo>
                  <a:lnTo>
                    <a:pt x="438" y="339"/>
                  </a:lnTo>
                  <a:lnTo>
                    <a:pt x="425" y="356"/>
                  </a:lnTo>
                  <a:lnTo>
                    <a:pt x="415" y="373"/>
                  </a:lnTo>
                  <a:lnTo>
                    <a:pt x="406" y="391"/>
                  </a:lnTo>
                  <a:lnTo>
                    <a:pt x="399" y="409"/>
                  </a:lnTo>
                  <a:lnTo>
                    <a:pt x="394" y="426"/>
                  </a:lnTo>
                  <a:lnTo>
                    <a:pt x="390" y="444"/>
                  </a:lnTo>
                  <a:lnTo>
                    <a:pt x="389" y="462"/>
                  </a:lnTo>
                  <a:lnTo>
                    <a:pt x="388" y="480"/>
                  </a:lnTo>
                  <a:lnTo>
                    <a:pt x="389" y="504"/>
                  </a:lnTo>
                  <a:lnTo>
                    <a:pt x="392" y="527"/>
                  </a:lnTo>
                  <a:lnTo>
                    <a:pt x="399" y="548"/>
                  </a:lnTo>
                  <a:lnTo>
                    <a:pt x="407" y="567"/>
                  </a:lnTo>
                  <a:lnTo>
                    <a:pt x="417" y="583"/>
                  </a:lnTo>
                  <a:lnTo>
                    <a:pt x="428" y="599"/>
                  </a:lnTo>
                  <a:lnTo>
                    <a:pt x="440" y="613"/>
                  </a:lnTo>
                  <a:lnTo>
                    <a:pt x="454" y="627"/>
                  </a:lnTo>
                  <a:lnTo>
                    <a:pt x="470" y="638"/>
                  </a:lnTo>
                  <a:lnTo>
                    <a:pt x="485" y="649"/>
                  </a:lnTo>
                  <a:lnTo>
                    <a:pt x="502" y="657"/>
                  </a:lnTo>
                  <a:lnTo>
                    <a:pt x="520" y="666"/>
                  </a:lnTo>
                  <a:lnTo>
                    <a:pt x="537" y="674"/>
                  </a:lnTo>
                  <a:lnTo>
                    <a:pt x="555" y="682"/>
                  </a:lnTo>
                  <a:lnTo>
                    <a:pt x="573" y="688"/>
                  </a:lnTo>
                  <a:lnTo>
                    <a:pt x="590" y="695"/>
                  </a:lnTo>
                  <a:lnTo>
                    <a:pt x="618" y="706"/>
                  </a:lnTo>
                  <a:lnTo>
                    <a:pt x="642" y="715"/>
                  </a:lnTo>
                  <a:lnTo>
                    <a:pt x="663" y="724"/>
                  </a:lnTo>
                  <a:lnTo>
                    <a:pt x="682" y="732"/>
                  </a:lnTo>
                  <a:lnTo>
                    <a:pt x="697" y="739"/>
                  </a:lnTo>
                  <a:lnTo>
                    <a:pt x="711" y="747"/>
                  </a:lnTo>
                  <a:lnTo>
                    <a:pt x="722" y="756"/>
                  </a:lnTo>
                  <a:lnTo>
                    <a:pt x="731" y="765"/>
                  </a:lnTo>
                  <a:lnTo>
                    <a:pt x="740" y="779"/>
                  </a:lnTo>
                  <a:lnTo>
                    <a:pt x="747" y="796"/>
                  </a:lnTo>
                  <a:lnTo>
                    <a:pt x="753" y="813"/>
                  </a:lnTo>
                  <a:lnTo>
                    <a:pt x="754" y="831"/>
                  </a:lnTo>
                  <a:lnTo>
                    <a:pt x="752" y="854"/>
                  </a:lnTo>
                  <a:lnTo>
                    <a:pt x="745" y="873"/>
                  </a:lnTo>
                  <a:lnTo>
                    <a:pt x="734" y="890"/>
                  </a:lnTo>
                  <a:lnTo>
                    <a:pt x="721" y="903"/>
                  </a:lnTo>
                  <a:lnTo>
                    <a:pt x="705" y="913"/>
                  </a:lnTo>
                  <a:lnTo>
                    <a:pt x="687" y="921"/>
                  </a:lnTo>
                  <a:lnTo>
                    <a:pt x="669" y="925"/>
                  </a:lnTo>
                  <a:lnTo>
                    <a:pt x="650" y="926"/>
                  </a:lnTo>
                  <a:lnTo>
                    <a:pt x="632" y="925"/>
                  </a:lnTo>
                  <a:lnTo>
                    <a:pt x="616" y="922"/>
                  </a:lnTo>
                  <a:lnTo>
                    <a:pt x="599" y="916"/>
                  </a:lnTo>
                  <a:lnTo>
                    <a:pt x="584" y="910"/>
                  </a:lnTo>
                  <a:lnTo>
                    <a:pt x="569" y="901"/>
                  </a:lnTo>
                  <a:lnTo>
                    <a:pt x="556" y="891"/>
                  </a:lnTo>
                  <a:lnTo>
                    <a:pt x="545" y="879"/>
                  </a:lnTo>
                  <a:lnTo>
                    <a:pt x="535" y="866"/>
                  </a:lnTo>
                  <a:lnTo>
                    <a:pt x="526" y="852"/>
                  </a:lnTo>
                  <a:lnTo>
                    <a:pt x="520" y="838"/>
                  </a:lnTo>
                  <a:lnTo>
                    <a:pt x="514" y="823"/>
                  </a:lnTo>
                  <a:lnTo>
                    <a:pt x="510" y="809"/>
                  </a:lnTo>
                  <a:lnTo>
                    <a:pt x="506" y="795"/>
                  </a:lnTo>
                  <a:lnTo>
                    <a:pt x="504" y="782"/>
                  </a:lnTo>
                  <a:lnTo>
                    <a:pt x="502" y="770"/>
                  </a:lnTo>
                  <a:lnTo>
                    <a:pt x="501" y="761"/>
                  </a:lnTo>
                  <a:lnTo>
                    <a:pt x="387" y="761"/>
                  </a:lnTo>
                  <a:lnTo>
                    <a:pt x="387" y="1024"/>
                  </a:lnTo>
                  <a:lnTo>
                    <a:pt x="500" y="1024"/>
                  </a:lnTo>
                  <a:lnTo>
                    <a:pt x="502" y="957"/>
                  </a:lnTo>
                  <a:lnTo>
                    <a:pt x="510" y="968"/>
                  </a:lnTo>
                  <a:lnTo>
                    <a:pt x="518" y="977"/>
                  </a:lnTo>
                  <a:lnTo>
                    <a:pt x="526" y="987"/>
                  </a:lnTo>
                  <a:lnTo>
                    <a:pt x="535" y="995"/>
                  </a:lnTo>
                  <a:lnTo>
                    <a:pt x="545" y="1002"/>
                  </a:lnTo>
                  <a:lnTo>
                    <a:pt x="556" y="1009"/>
                  </a:lnTo>
                  <a:lnTo>
                    <a:pt x="569" y="1016"/>
                  </a:lnTo>
                  <a:lnTo>
                    <a:pt x="585" y="1021"/>
                  </a:lnTo>
                  <a:lnTo>
                    <a:pt x="585" y="1145"/>
                  </a:lnTo>
                  <a:lnTo>
                    <a:pt x="702" y="1145"/>
                  </a:lnTo>
                  <a:lnTo>
                    <a:pt x="702" y="1034"/>
                  </a:lnTo>
                  <a:lnTo>
                    <a:pt x="719" y="1032"/>
                  </a:lnTo>
                  <a:lnTo>
                    <a:pt x="738" y="1028"/>
                  </a:lnTo>
                  <a:lnTo>
                    <a:pt x="756" y="1022"/>
                  </a:lnTo>
                  <a:lnTo>
                    <a:pt x="775" y="1016"/>
                  </a:lnTo>
                  <a:lnTo>
                    <a:pt x="791" y="1008"/>
                  </a:lnTo>
                  <a:lnTo>
                    <a:pt x="809" y="997"/>
                  </a:lnTo>
                  <a:lnTo>
                    <a:pt x="824" y="985"/>
                  </a:lnTo>
                  <a:lnTo>
                    <a:pt x="840" y="970"/>
                  </a:lnTo>
                  <a:lnTo>
                    <a:pt x="852" y="956"/>
                  </a:lnTo>
                  <a:lnTo>
                    <a:pt x="863" y="939"/>
                  </a:lnTo>
                  <a:lnTo>
                    <a:pt x="873" y="922"/>
                  </a:lnTo>
                  <a:lnTo>
                    <a:pt x="881" y="904"/>
                  </a:lnTo>
                  <a:lnTo>
                    <a:pt x="887" y="884"/>
                  </a:lnTo>
                  <a:lnTo>
                    <a:pt x="892" y="863"/>
                  </a:lnTo>
                  <a:lnTo>
                    <a:pt x="895" y="842"/>
                  </a:lnTo>
                  <a:lnTo>
                    <a:pt x="896" y="821"/>
                  </a:lnTo>
                  <a:lnTo>
                    <a:pt x="895" y="805"/>
                  </a:lnTo>
                  <a:lnTo>
                    <a:pt x="894" y="788"/>
                  </a:lnTo>
                  <a:lnTo>
                    <a:pt x="891" y="771"/>
                  </a:lnTo>
                  <a:lnTo>
                    <a:pt x="887" y="755"/>
                  </a:lnTo>
                  <a:lnTo>
                    <a:pt x="883" y="738"/>
                  </a:lnTo>
                  <a:lnTo>
                    <a:pt x="876" y="723"/>
                  </a:lnTo>
                  <a:lnTo>
                    <a:pt x="870" y="709"/>
                  </a:lnTo>
                  <a:lnTo>
                    <a:pt x="862" y="696"/>
                  </a:lnTo>
                  <a:lnTo>
                    <a:pt x="854" y="686"/>
                  </a:lnTo>
                  <a:lnTo>
                    <a:pt x="847" y="676"/>
                  </a:lnTo>
                  <a:lnTo>
                    <a:pt x="838" y="667"/>
                  </a:lnTo>
                  <a:lnTo>
                    <a:pt x="829" y="659"/>
                  </a:lnTo>
                  <a:lnTo>
                    <a:pt x="819" y="651"/>
                  </a:lnTo>
                  <a:lnTo>
                    <a:pt x="808" y="643"/>
                  </a:lnTo>
                  <a:lnTo>
                    <a:pt x="797" y="636"/>
                  </a:lnTo>
                  <a:lnTo>
                    <a:pt x="785" y="629"/>
                  </a:lnTo>
                  <a:lnTo>
                    <a:pt x="771" y="622"/>
                  </a:lnTo>
                  <a:lnTo>
                    <a:pt x="758" y="615"/>
                  </a:lnTo>
                  <a:lnTo>
                    <a:pt x="744" y="610"/>
                  </a:lnTo>
                  <a:lnTo>
                    <a:pt x="729" y="603"/>
                  </a:lnTo>
                  <a:lnTo>
                    <a:pt x="713" y="597"/>
                  </a:lnTo>
                  <a:lnTo>
                    <a:pt x="697" y="590"/>
                  </a:lnTo>
                  <a:lnTo>
                    <a:pt x="680" y="582"/>
                  </a:lnTo>
                  <a:lnTo>
                    <a:pt x="662" y="576"/>
                  </a:lnTo>
                  <a:lnTo>
                    <a:pt x="636" y="566"/>
                  </a:lnTo>
                  <a:lnTo>
                    <a:pt x="611" y="555"/>
                  </a:lnTo>
                  <a:lnTo>
                    <a:pt x="589" y="544"/>
                  </a:lnTo>
                  <a:lnTo>
                    <a:pt x="569" y="531"/>
                  </a:lnTo>
                  <a:lnTo>
                    <a:pt x="553" y="518"/>
                  </a:lnTo>
                  <a:lnTo>
                    <a:pt x="541" y="503"/>
                  </a:lnTo>
                  <a:lnTo>
                    <a:pt x="533" y="485"/>
                  </a:lnTo>
                  <a:lnTo>
                    <a:pt x="529" y="464"/>
                  </a:lnTo>
                  <a:lnTo>
                    <a:pt x="531" y="451"/>
                  </a:lnTo>
                  <a:lnTo>
                    <a:pt x="535" y="436"/>
                  </a:lnTo>
                  <a:lnTo>
                    <a:pt x="543" y="423"/>
                  </a:lnTo>
                  <a:lnTo>
                    <a:pt x="553" y="410"/>
                  </a:lnTo>
                  <a:lnTo>
                    <a:pt x="566" y="400"/>
                  </a:lnTo>
                  <a:lnTo>
                    <a:pt x="582" y="391"/>
                  </a:lnTo>
                  <a:lnTo>
                    <a:pt x="602" y="386"/>
                  </a:lnTo>
                  <a:lnTo>
                    <a:pt x="624" y="383"/>
                  </a:lnTo>
                  <a:lnTo>
                    <a:pt x="643" y="384"/>
                  </a:lnTo>
                  <a:lnTo>
                    <a:pt x="660" y="387"/>
                  </a:lnTo>
                  <a:lnTo>
                    <a:pt x="674" y="391"/>
                  </a:lnTo>
                  <a:lnTo>
                    <a:pt x="687" y="397"/>
                  </a:lnTo>
                  <a:lnTo>
                    <a:pt x="697" y="403"/>
                  </a:lnTo>
                  <a:lnTo>
                    <a:pt x="706" y="409"/>
                  </a:lnTo>
                  <a:lnTo>
                    <a:pt x="714" y="415"/>
                  </a:lnTo>
                  <a:lnTo>
                    <a:pt x="719" y="421"/>
                  </a:lnTo>
                  <a:lnTo>
                    <a:pt x="731" y="434"/>
                  </a:lnTo>
                  <a:lnTo>
                    <a:pt x="739" y="447"/>
                  </a:lnTo>
                  <a:lnTo>
                    <a:pt x="747" y="463"/>
                  </a:lnTo>
                  <a:lnTo>
                    <a:pt x="753" y="477"/>
                  </a:lnTo>
                  <a:lnTo>
                    <a:pt x="757" y="492"/>
                  </a:lnTo>
                  <a:lnTo>
                    <a:pt x="760" y="507"/>
                  </a:lnTo>
                  <a:lnTo>
                    <a:pt x="763" y="520"/>
                  </a:lnTo>
                  <a:lnTo>
                    <a:pt x="765" y="534"/>
                  </a:lnTo>
                  <a:lnTo>
                    <a:pt x="881" y="534"/>
                  </a:lnTo>
                  <a:lnTo>
                    <a:pt x="881" y="285"/>
                  </a:lnTo>
                  <a:lnTo>
                    <a:pt x="767" y="285"/>
                  </a:lnTo>
                  <a:lnTo>
                    <a:pt x="765" y="337"/>
                  </a:lnTo>
                  <a:lnTo>
                    <a:pt x="758" y="328"/>
                  </a:lnTo>
                  <a:lnTo>
                    <a:pt x="753" y="321"/>
                  </a:lnTo>
                  <a:lnTo>
                    <a:pt x="746" y="314"/>
                  </a:lnTo>
                  <a:lnTo>
                    <a:pt x="739" y="307"/>
                  </a:lnTo>
                  <a:lnTo>
                    <a:pt x="732" y="302"/>
                  </a:lnTo>
                  <a:lnTo>
                    <a:pt x="723" y="296"/>
                  </a:lnTo>
                  <a:lnTo>
                    <a:pt x="713" y="290"/>
                  </a:lnTo>
                  <a:lnTo>
                    <a:pt x="702" y="285"/>
                  </a:lnTo>
                  <a:lnTo>
                    <a:pt x="702" y="163"/>
                  </a:lnTo>
                  <a:lnTo>
                    <a:pt x="619" y="163"/>
                  </a:lnTo>
                  <a:lnTo>
                    <a:pt x="533" y="13"/>
                  </a:lnTo>
                  <a:lnTo>
                    <a:pt x="548" y="10"/>
                  </a:lnTo>
                  <a:lnTo>
                    <a:pt x="565" y="7"/>
                  </a:lnTo>
                  <a:lnTo>
                    <a:pt x="580" y="5"/>
                  </a:lnTo>
                  <a:lnTo>
                    <a:pt x="597" y="3"/>
                  </a:lnTo>
                  <a:lnTo>
                    <a:pt x="613" y="2"/>
                  </a:lnTo>
                  <a:lnTo>
                    <a:pt x="630" y="1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731" y="3"/>
                  </a:lnTo>
                  <a:lnTo>
                    <a:pt x="797" y="13"/>
                  </a:lnTo>
                  <a:lnTo>
                    <a:pt x="860" y="30"/>
                  </a:lnTo>
                  <a:lnTo>
                    <a:pt x="921" y="52"/>
                  </a:lnTo>
                  <a:lnTo>
                    <a:pt x="979" y="79"/>
                  </a:lnTo>
                  <a:lnTo>
                    <a:pt x="1033" y="114"/>
                  </a:lnTo>
                  <a:lnTo>
                    <a:pt x="1085" y="151"/>
                  </a:lnTo>
                  <a:lnTo>
                    <a:pt x="1132" y="194"/>
                  </a:lnTo>
                  <a:lnTo>
                    <a:pt x="1175" y="241"/>
                  </a:lnTo>
                  <a:lnTo>
                    <a:pt x="1212" y="293"/>
                  </a:lnTo>
                  <a:lnTo>
                    <a:pt x="1246" y="347"/>
                  </a:lnTo>
                  <a:lnTo>
                    <a:pt x="1274" y="405"/>
                  </a:lnTo>
                  <a:lnTo>
                    <a:pt x="1296" y="466"/>
                  </a:lnTo>
                  <a:lnTo>
                    <a:pt x="1313" y="529"/>
                  </a:lnTo>
                  <a:lnTo>
                    <a:pt x="1323" y="596"/>
                  </a:lnTo>
                  <a:lnTo>
                    <a:pt x="1326" y="663"/>
                  </a:lnTo>
                  <a:lnTo>
                    <a:pt x="1323" y="730"/>
                  </a:lnTo>
                  <a:lnTo>
                    <a:pt x="1313" y="797"/>
                  </a:lnTo>
                  <a:lnTo>
                    <a:pt x="1296" y="861"/>
                  </a:lnTo>
                  <a:lnTo>
                    <a:pt x="1274" y="922"/>
                  </a:lnTo>
                  <a:lnTo>
                    <a:pt x="1246" y="980"/>
                  </a:lnTo>
                  <a:lnTo>
                    <a:pt x="1212" y="1034"/>
                  </a:lnTo>
                  <a:lnTo>
                    <a:pt x="1175" y="1085"/>
                  </a:lnTo>
                  <a:lnTo>
                    <a:pt x="1132" y="1133"/>
                  </a:lnTo>
                  <a:lnTo>
                    <a:pt x="1085" y="1176"/>
                  </a:lnTo>
                  <a:lnTo>
                    <a:pt x="1033" y="1214"/>
                  </a:lnTo>
                  <a:lnTo>
                    <a:pt x="979" y="1247"/>
                  </a:lnTo>
                  <a:lnTo>
                    <a:pt x="921" y="1275"/>
                  </a:lnTo>
                  <a:lnTo>
                    <a:pt x="860" y="1298"/>
                  </a:lnTo>
                  <a:lnTo>
                    <a:pt x="797" y="1314"/>
                  </a:lnTo>
                  <a:lnTo>
                    <a:pt x="731" y="1324"/>
                  </a:lnTo>
                  <a:lnTo>
                    <a:pt x="663" y="1327"/>
                  </a:lnTo>
                  <a:lnTo>
                    <a:pt x="596" y="1324"/>
                  </a:lnTo>
                  <a:lnTo>
                    <a:pt x="529" y="1314"/>
                  </a:lnTo>
                  <a:lnTo>
                    <a:pt x="466" y="1298"/>
                  </a:lnTo>
                  <a:lnTo>
                    <a:pt x="406" y="1275"/>
                  </a:lnTo>
                  <a:lnTo>
                    <a:pt x="347" y="1247"/>
                  </a:lnTo>
                  <a:lnTo>
                    <a:pt x="293" y="1214"/>
                  </a:lnTo>
                  <a:lnTo>
                    <a:pt x="241" y="1176"/>
                  </a:lnTo>
                  <a:lnTo>
                    <a:pt x="195" y="1133"/>
                  </a:lnTo>
                  <a:lnTo>
                    <a:pt x="152" y="1085"/>
                  </a:lnTo>
                  <a:lnTo>
                    <a:pt x="114" y="1034"/>
                  </a:lnTo>
                  <a:lnTo>
                    <a:pt x="80" y="980"/>
                  </a:lnTo>
                  <a:lnTo>
                    <a:pt x="52" y="922"/>
                  </a:lnTo>
                  <a:lnTo>
                    <a:pt x="30" y="861"/>
                  </a:lnTo>
                  <a:lnTo>
                    <a:pt x="14" y="797"/>
                  </a:lnTo>
                  <a:lnTo>
                    <a:pt x="4" y="730"/>
                  </a:lnTo>
                  <a:lnTo>
                    <a:pt x="0" y="663"/>
                  </a:lnTo>
                  <a:lnTo>
                    <a:pt x="2" y="603"/>
                  </a:lnTo>
                  <a:lnTo>
                    <a:pt x="10" y="546"/>
                  </a:lnTo>
                  <a:lnTo>
                    <a:pt x="23" y="489"/>
                  </a:lnTo>
                  <a:lnTo>
                    <a:pt x="41" y="434"/>
                  </a:lnTo>
                  <a:lnTo>
                    <a:pt x="62" y="382"/>
                  </a:lnTo>
                  <a:lnTo>
                    <a:pt x="89" y="332"/>
                  </a:lnTo>
                  <a:lnTo>
                    <a:pt x="118" y="285"/>
                  </a:lnTo>
                  <a:lnTo>
                    <a:pt x="153" y="240"/>
                  </a:lnTo>
                  <a:lnTo>
                    <a:pt x="190" y="199"/>
                  </a:lnTo>
                  <a:lnTo>
                    <a:pt x="231" y="160"/>
                  </a:lnTo>
                  <a:lnTo>
                    <a:pt x="274" y="126"/>
                  </a:lnTo>
                  <a:lnTo>
                    <a:pt x="322" y="95"/>
                  </a:lnTo>
                  <a:lnTo>
                    <a:pt x="370" y="67"/>
                  </a:lnTo>
                  <a:lnTo>
                    <a:pt x="422" y="45"/>
                  </a:lnTo>
                  <a:lnTo>
                    <a:pt x="476" y="26"/>
                  </a:lnTo>
                  <a:lnTo>
                    <a:pt x="533" y="13"/>
                  </a:lnTo>
                  <a:lnTo>
                    <a:pt x="619" y="163"/>
                  </a:lnTo>
                  <a:close/>
                </a:path>
              </a:pathLst>
            </a:custGeom>
            <a:solidFill>
              <a:srgbClr val="53FB2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3" name="Freeform 63"/>
          <p:cNvSpPr>
            <a:spLocks/>
          </p:cNvSpPr>
          <p:nvPr/>
        </p:nvSpPr>
        <p:spPr bwMode="auto">
          <a:xfrm rot="5100375">
            <a:off x="6288088" y="3149600"/>
            <a:ext cx="1447800" cy="330200"/>
          </a:xfrm>
          <a:custGeom>
            <a:avLst/>
            <a:gdLst>
              <a:gd name="T0" fmla="*/ 0 w 1008"/>
              <a:gd name="T1" fmla="*/ 177800 h 208"/>
              <a:gd name="T2" fmla="*/ 758371 w 1008"/>
              <a:gd name="T3" fmla="*/ 25400 h 208"/>
              <a:gd name="T4" fmla="*/ 1447800 w 1008"/>
              <a:gd name="T5" fmla="*/ 330200 h 2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8" h="208">
                <a:moveTo>
                  <a:pt x="0" y="112"/>
                </a:moveTo>
                <a:cubicBezTo>
                  <a:pt x="180" y="56"/>
                  <a:pt x="360" y="0"/>
                  <a:pt x="528" y="16"/>
                </a:cubicBezTo>
                <a:cubicBezTo>
                  <a:pt x="696" y="32"/>
                  <a:pt x="852" y="120"/>
                  <a:pt x="1008" y="208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4354" name="Freeform 64"/>
          <p:cNvSpPr>
            <a:spLocks/>
          </p:cNvSpPr>
          <p:nvPr/>
        </p:nvSpPr>
        <p:spPr bwMode="auto">
          <a:xfrm rot="-5699625">
            <a:off x="5994400" y="3149600"/>
            <a:ext cx="1447800" cy="330200"/>
          </a:xfrm>
          <a:custGeom>
            <a:avLst/>
            <a:gdLst>
              <a:gd name="T0" fmla="*/ 0 w 1008"/>
              <a:gd name="T1" fmla="*/ 177800 h 208"/>
              <a:gd name="T2" fmla="*/ 758371 w 1008"/>
              <a:gd name="T3" fmla="*/ 25400 h 208"/>
              <a:gd name="T4" fmla="*/ 1447800 w 1008"/>
              <a:gd name="T5" fmla="*/ 330200 h 2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8" h="208">
                <a:moveTo>
                  <a:pt x="0" y="112"/>
                </a:moveTo>
                <a:cubicBezTo>
                  <a:pt x="180" y="56"/>
                  <a:pt x="360" y="0"/>
                  <a:pt x="528" y="16"/>
                </a:cubicBezTo>
                <a:cubicBezTo>
                  <a:pt x="696" y="32"/>
                  <a:pt x="852" y="120"/>
                  <a:pt x="1008" y="208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grpSp>
        <p:nvGrpSpPr>
          <p:cNvPr id="14355" name="Group 65"/>
          <p:cNvGrpSpPr>
            <a:grpSpLocks/>
          </p:cNvGrpSpPr>
          <p:nvPr/>
        </p:nvGrpSpPr>
        <p:grpSpPr bwMode="auto">
          <a:xfrm>
            <a:off x="6019800" y="2895600"/>
            <a:ext cx="914400" cy="914400"/>
            <a:chOff x="1584" y="1200"/>
            <a:chExt cx="576" cy="576"/>
          </a:xfrm>
        </p:grpSpPr>
        <p:sp>
          <p:nvSpPr>
            <p:cNvPr id="14362" name="Freeform 66"/>
            <p:cNvSpPr>
              <a:spLocks/>
            </p:cNvSpPr>
            <p:nvPr/>
          </p:nvSpPr>
          <p:spPr bwMode="auto">
            <a:xfrm>
              <a:off x="1584" y="1200"/>
              <a:ext cx="336" cy="336"/>
            </a:xfrm>
            <a:custGeom>
              <a:avLst/>
              <a:gdLst>
                <a:gd name="T0" fmla="*/ 144 w 1326"/>
                <a:gd name="T1" fmla="*/ 69 h 1327"/>
                <a:gd name="T2" fmla="*/ 126 w 1326"/>
                <a:gd name="T3" fmla="*/ 74 h 1327"/>
                <a:gd name="T4" fmla="*/ 108 w 1326"/>
                <a:gd name="T5" fmla="*/ 90 h 1327"/>
                <a:gd name="T6" fmla="*/ 100 w 1326"/>
                <a:gd name="T7" fmla="*/ 108 h 1327"/>
                <a:gd name="T8" fmla="*/ 99 w 1326"/>
                <a:gd name="T9" fmla="*/ 128 h 1327"/>
                <a:gd name="T10" fmla="*/ 106 w 1326"/>
                <a:gd name="T11" fmla="*/ 148 h 1327"/>
                <a:gd name="T12" fmla="*/ 119 w 1326"/>
                <a:gd name="T13" fmla="*/ 162 h 1327"/>
                <a:gd name="T14" fmla="*/ 136 w 1326"/>
                <a:gd name="T15" fmla="*/ 171 h 1327"/>
                <a:gd name="T16" fmla="*/ 157 w 1326"/>
                <a:gd name="T17" fmla="*/ 179 h 1327"/>
                <a:gd name="T18" fmla="*/ 177 w 1326"/>
                <a:gd name="T19" fmla="*/ 187 h 1327"/>
                <a:gd name="T20" fmla="*/ 188 w 1326"/>
                <a:gd name="T21" fmla="*/ 197 h 1327"/>
                <a:gd name="T22" fmla="*/ 191 w 1326"/>
                <a:gd name="T23" fmla="*/ 216 h 1327"/>
                <a:gd name="T24" fmla="*/ 179 w 1326"/>
                <a:gd name="T25" fmla="*/ 231 h 1327"/>
                <a:gd name="T26" fmla="*/ 160 w 1326"/>
                <a:gd name="T27" fmla="*/ 234 h 1327"/>
                <a:gd name="T28" fmla="*/ 144 w 1326"/>
                <a:gd name="T29" fmla="*/ 228 h 1327"/>
                <a:gd name="T30" fmla="*/ 133 w 1326"/>
                <a:gd name="T31" fmla="*/ 216 h 1327"/>
                <a:gd name="T32" fmla="*/ 128 w 1326"/>
                <a:gd name="T33" fmla="*/ 201 h 1327"/>
                <a:gd name="T34" fmla="*/ 98 w 1326"/>
                <a:gd name="T35" fmla="*/ 193 h 1327"/>
                <a:gd name="T36" fmla="*/ 129 w 1326"/>
                <a:gd name="T37" fmla="*/ 245 h 1327"/>
                <a:gd name="T38" fmla="*/ 138 w 1326"/>
                <a:gd name="T39" fmla="*/ 254 h 1327"/>
                <a:gd name="T40" fmla="*/ 148 w 1326"/>
                <a:gd name="T41" fmla="*/ 290 h 1327"/>
                <a:gd name="T42" fmla="*/ 187 w 1326"/>
                <a:gd name="T43" fmla="*/ 260 h 1327"/>
                <a:gd name="T44" fmla="*/ 205 w 1326"/>
                <a:gd name="T45" fmla="*/ 252 h 1327"/>
                <a:gd name="T46" fmla="*/ 219 w 1326"/>
                <a:gd name="T47" fmla="*/ 238 h 1327"/>
                <a:gd name="T48" fmla="*/ 226 w 1326"/>
                <a:gd name="T49" fmla="*/ 219 h 1327"/>
                <a:gd name="T50" fmla="*/ 227 w 1326"/>
                <a:gd name="T51" fmla="*/ 200 h 1327"/>
                <a:gd name="T52" fmla="*/ 222 w 1326"/>
                <a:gd name="T53" fmla="*/ 183 h 1327"/>
                <a:gd name="T54" fmla="*/ 215 w 1326"/>
                <a:gd name="T55" fmla="*/ 171 h 1327"/>
                <a:gd name="T56" fmla="*/ 205 w 1326"/>
                <a:gd name="T57" fmla="*/ 163 h 1327"/>
                <a:gd name="T58" fmla="*/ 192 w 1326"/>
                <a:gd name="T59" fmla="*/ 156 h 1327"/>
                <a:gd name="T60" fmla="*/ 177 w 1326"/>
                <a:gd name="T61" fmla="*/ 149 h 1327"/>
                <a:gd name="T62" fmla="*/ 155 w 1326"/>
                <a:gd name="T63" fmla="*/ 141 h 1327"/>
                <a:gd name="T64" fmla="*/ 137 w 1326"/>
                <a:gd name="T65" fmla="*/ 127 h 1327"/>
                <a:gd name="T66" fmla="*/ 136 w 1326"/>
                <a:gd name="T67" fmla="*/ 110 h 1327"/>
                <a:gd name="T68" fmla="*/ 147 w 1326"/>
                <a:gd name="T69" fmla="*/ 99 h 1327"/>
                <a:gd name="T70" fmla="*/ 167 w 1326"/>
                <a:gd name="T71" fmla="*/ 98 h 1327"/>
                <a:gd name="T72" fmla="*/ 179 w 1326"/>
                <a:gd name="T73" fmla="*/ 104 h 1327"/>
                <a:gd name="T74" fmla="*/ 187 w 1326"/>
                <a:gd name="T75" fmla="*/ 113 h 1327"/>
                <a:gd name="T76" fmla="*/ 193 w 1326"/>
                <a:gd name="T77" fmla="*/ 128 h 1327"/>
                <a:gd name="T78" fmla="*/ 223 w 1326"/>
                <a:gd name="T79" fmla="*/ 72 h 1327"/>
                <a:gd name="T80" fmla="*/ 191 w 1326"/>
                <a:gd name="T81" fmla="*/ 81 h 1327"/>
                <a:gd name="T82" fmla="*/ 183 w 1326"/>
                <a:gd name="T83" fmla="*/ 75 h 1327"/>
                <a:gd name="T84" fmla="*/ 157 w 1326"/>
                <a:gd name="T85" fmla="*/ 41 h 1327"/>
                <a:gd name="T86" fmla="*/ 147 w 1326"/>
                <a:gd name="T87" fmla="*/ 1 h 1327"/>
                <a:gd name="T88" fmla="*/ 164 w 1326"/>
                <a:gd name="T89" fmla="*/ 0 h 1327"/>
                <a:gd name="T90" fmla="*/ 218 w 1326"/>
                <a:gd name="T91" fmla="*/ 8 h 1327"/>
                <a:gd name="T92" fmla="*/ 275 w 1326"/>
                <a:gd name="T93" fmla="*/ 38 h 1327"/>
                <a:gd name="T94" fmla="*/ 316 w 1326"/>
                <a:gd name="T95" fmla="*/ 88 h 1327"/>
                <a:gd name="T96" fmla="*/ 335 w 1326"/>
                <a:gd name="T97" fmla="*/ 151 h 1327"/>
                <a:gd name="T98" fmla="*/ 328 w 1326"/>
                <a:gd name="T99" fmla="*/ 218 h 1327"/>
                <a:gd name="T100" fmla="*/ 298 w 1326"/>
                <a:gd name="T101" fmla="*/ 275 h 1327"/>
                <a:gd name="T102" fmla="*/ 248 w 1326"/>
                <a:gd name="T103" fmla="*/ 316 h 1327"/>
                <a:gd name="T104" fmla="*/ 185 w 1326"/>
                <a:gd name="T105" fmla="*/ 335 h 1327"/>
                <a:gd name="T106" fmla="*/ 118 w 1326"/>
                <a:gd name="T107" fmla="*/ 329 h 1327"/>
                <a:gd name="T108" fmla="*/ 61 w 1326"/>
                <a:gd name="T109" fmla="*/ 298 h 1327"/>
                <a:gd name="T110" fmla="*/ 20 w 1326"/>
                <a:gd name="T111" fmla="*/ 248 h 1327"/>
                <a:gd name="T112" fmla="*/ 1 w 1326"/>
                <a:gd name="T113" fmla="*/ 185 h 1327"/>
                <a:gd name="T114" fmla="*/ 6 w 1326"/>
                <a:gd name="T115" fmla="*/ 124 h 1327"/>
                <a:gd name="T116" fmla="*/ 30 w 1326"/>
                <a:gd name="T117" fmla="*/ 72 h 1327"/>
                <a:gd name="T118" fmla="*/ 69 w 1326"/>
                <a:gd name="T119" fmla="*/ 32 h 1327"/>
                <a:gd name="T120" fmla="*/ 121 w 1326"/>
                <a:gd name="T121" fmla="*/ 7 h 13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26" h="1327">
                  <a:moveTo>
                    <a:pt x="619" y="163"/>
                  </a:moveTo>
                  <a:lnTo>
                    <a:pt x="585" y="163"/>
                  </a:lnTo>
                  <a:lnTo>
                    <a:pt x="585" y="269"/>
                  </a:lnTo>
                  <a:lnTo>
                    <a:pt x="570" y="272"/>
                  </a:lnTo>
                  <a:lnTo>
                    <a:pt x="553" y="275"/>
                  </a:lnTo>
                  <a:lnTo>
                    <a:pt x="535" y="279"/>
                  </a:lnTo>
                  <a:lnTo>
                    <a:pt x="516" y="286"/>
                  </a:lnTo>
                  <a:lnTo>
                    <a:pt x="496" y="294"/>
                  </a:lnTo>
                  <a:lnTo>
                    <a:pt x="476" y="306"/>
                  </a:lnTo>
                  <a:lnTo>
                    <a:pt x="457" y="320"/>
                  </a:lnTo>
                  <a:lnTo>
                    <a:pt x="438" y="339"/>
                  </a:lnTo>
                  <a:lnTo>
                    <a:pt x="425" y="356"/>
                  </a:lnTo>
                  <a:lnTo>
                    <a:pt x="415" y="373"/>
                  </a:lnTo>
                  <a:lnTo>
                    <a:pt x="406" y="391"/>
                  </a:lnTo>
                  <a:lnTo>
                    <a:pt x="399" y="409"/>
                  </a:lnTo>
                  <a:lnTo>
                    <a:pt x="394" y="426"/>
                  </a:lnTo>
                  <a:lnTo>
                    <a:pt x="390" y="444"/>
                  </a:lnTo>
                  <a:lnTo>
                    <a:pt x="389" y="462"/>
                  </a:lnTo>
                  <a:lnTo>
                    <a:pt x="388" y="480"/>
                  </a:lnTo>
                  <a:lnTo>
                    <a:pt x="389" y="504"/>
                  </a:lnTo>
                  <a:lnTo>
                    <a:pt x="392" y="527"/>
                  </a:lnTo>
                  <a:lnTo>
                    <a:pt x="399" y="548"/>
                  </a:lnTo>
                  <a:lnTo>
                    <a:pt x="407" y="567"/>
                  </a:lnTo>
                  <a:lnTo>
                    <a:pt x="417" y="583"/>
                  </a:lnTo>
                  <a:lnTo>
                    <a:pt x="428" y="599"/>
                  </a:lnTo>
                  <a:lnTo>
                    <a:pt x="440" y="613"/>
                  </a:lnTo>
                  <a:lnTo>
                    <a:pt x="454" y="627"/>
                  </a:lnTo>
                  <a:lnTo>
                    <a:pt x="470" y="638"/>
                  </a:lnTo>
                  <a:lnTo>
                    <a:pt x="485" y="649"/>
                  </a:lnTo>
                  <a:lnTo>
                    <a:pt x="502" y="657"/>
                  </a:lnTo>
                  <a:lnTo>
                    <a:pt x="520" y="666"/>
                  </a:lnTo>
                  <a:lnTo>
                    <a:pt x="537" y="674"/>
                  </a:lnTo>
                  <a:lnTo>
                    <a:pt x="555" y="682"/>
                  </a:lnTo>
                  <a:lnTo>
                    <a:pt x="573" y="688"/>
                  </a:lnTo>
                  <a:lnTo>
                    <a:pt x="590" y="695"/>
                  </a:lnTo>
                  <a:lnTo>
                    <a:pt x="618" y="706"/>
                  </a:lnTo>
                  <a:lnTo>
                    <a:pt x="642" y="715"/>
                  </a:lnTo>
                  <a:lnTo>
                    <a:pt x="663" y="724"/>
                  </a:lnTo>
                  <a:lnTo>
                    <a:pt x="682" y="732"/>
                  </a:lnTo>
                  <a:lnTo>
                    <a:pt x="697" y="739"/>
                  </a:lnTo>
                  <a:lnTo>
                    <a:pt x="711" y="747"/>
                  </a:lnTo>
                  <a:lnTo>
                    <a:pt x="722" y="756"/>
                  </a:lnTo>
                  <a:lnTo>
                    <a:pt x="731" y="765"/>
                  </a:lnTo>
                  <a:lnTo>
                    <a:pt x="740" y="779"/>
                  </a:lnTo>
                  <a:lnTo>
                    <a:pt x="747" y="796"/>
                  </a:lnTo>
                  <a:lnTo>
                    <a:pt x="753" y="813"/>
                  </a:lnTo>
                  <a:lnTo>
                    <a:pt x="754" y="831"/>
                  </a:lnTo>
                  <a:lnTo>
                    <a:pt x="752" y="854"/>
                  </a:lnTo>
                  <a:lnTo>
                    <a:pt x="745" y="873"/>
                  </a:lnTo>
                  <a:lnTo>
                    <a:pt x="734" y="890"/>
                  </a:lnTo>
                  <a:lnTo>
                    <a:pt x="721" y="903"/>
                  </a:lnTo>
                  <a:lnTo>
                    <a:pt x="705" y="913"/>
                  </a:lnTo>
                  <a:lnTo>
                    <a:pt x="687" y="921"/>
                  </a:lnTo>
                  <a:lnTo>
                    <a:pt x="669" y="925"/>
                  </a:lnTo>
                  <a:lnTo>
                    <a:pt x="650" y="926"/>
                  </a:lnTo>
                  <a:lnTo>
                    <a:pt x="632" y="925"/>
                  </a:lnTo>
                  <a:lnTo>
                    <a:pt x="616" y="922"/>
                  </a:lnTo>
                  <a:lnTo>
                    <a:pt x="599" y="916"/>
                  </a:lnTo>
                  <a:lnTo>
                    <a:pt x="584" y="910"/>
                  </a:lnTo>
                  <a:lnTo>
                    <a:pt x="569" y="901"/>
                  </a:lnTo>
                  <a:lnTo>
                    <a:pt x="556" y="891"/>
                  </a:lnTo>
                  <a:lnTo>
                    <a:pt x="545" y="879"/>
                  </a:lnTo>
                  <a:lnTo>
                    <a:pt x="535" y="866"/>
                  </a:lnTo>
                  <a:lnTo>
                    <a:pt x="526" y="852"/>
                  </a:lnTo>
                  <a:lnTo>
                    <a:pt x="520" y="838"/>
                  </a:lnTo>
                  <a:lnTo>
                    <a:pt x="514" y="823"/>
                  </a:lnTo>
                  <a:lnTo>
                    <a:pt x="510" y="809"/>
                  </a:lnTo>
                  <a:lnTo>
                    <a:pt x="506" y="795"/>
                  </a:lnTo>
                  <a:lnTo>
                    <a:pt x="504" y="782"/>
                  </a:lnTo>
                  <a:lnTo>
                    <a:pt x="502" y="770"/>
                  </a:lnTo>
                  <a:lnTo>
                    <a:pt x="501" y="761"/>
                  </a:lnTo>
                  <a:lnTo>
                    <a:pt x="387" y="761"/>
                  </a:lnTo>
                  <a:lnTo>
                    <a:pt x="387" y="1024"/>
                  </a:lnTo>
                  <a:lnTo>
                    <a:pt x="500" y="1024"/>
                  </a:lnTo>
                  <a:lnTo>
                    <a:pt x="502" y="957"/>
                  </a:lnTo>
                  <a:lnTo>
                    <a:pt x="510" y="968"/>
                  </a:lnTo>
                  <a:lnTo>
                    <a:pt x="518" y="977"/>
                  </a:lnTo>
                  <a:lnTo>
                    <a:pt x="526" y="987"/>
                  </a:lnTo>
                  <a:lnTo>
                    <a:pt x="535" y="995"/>
                  </a:lnTo>
                  <a:lnTo>
                    <a:pt x="545" y="1002"/>
                  </a:lnTo>
                  <a:lnTo>
                    <a:pt x="556" y="1009"/>
                  </a:lnTo>
                  <a:lnTo>
                    <a:pt x="569" y="1016"/>
                  </a:lnTo>
                  <a:lnTo>
                    <a:pt x="585" y="1021"/>
                  </a:lnTo>
                  <a:lnTo>
                    <a:pt x="585" y="1145"/>
                  </a:lnTo>
                  <a:lnTo>
                    <a:pt x="702" y="1145"/>
                  </a:lnTo>
                  <a:lnTo>
                    <a:pt x="702" y="1034"/>
                  </a:lnTo>
                  <a:lnTo>
                    <a:pt x="719" y="1032"/>
                  </a:lnTo>
                  <a:lnTo>
                    <a:pt x="738" y="1028"/>
                  </a:lnTo>
                  <a:lnTo>
                    <a:pt x="756" y="1022"/>
                  </a:lnTo>
                  <a:lnTo>
                    <a:pt x="775" y="1016"/>
                  </a:lnTo>
                  <a:lnTo>
                    <a:pt x="791" y="1008"/>
                  </a:lnTo>
                  <a:lnTo>
                    <a:pt x="809" y="997"/>
                  </a:lnTo>
                  <a:lnTo>
                    <a:pt x="824" y="985"/>
                  </a:lnTo>
                  <a:lnTo>
                    <a:pt x="840" y="970"/>
                  </a:lnTo>
                  <a:lnTo>
                    <a:pt x="852" y="956"/>
                  </a:lnTo>
                  <a:lnTo>
                    <a:pt x="863" y="939"/>
                  </a:lnTo>
                  <a:lnTo>
                    <a:pt x="873" y="922"/>
                  </a:lnTo>
                  <a:lnTo>
                    <a:pt x="881" y="904"/>
                  </a:lnTo>
                  <a:lnTo>
                    <a:pt x="887" y="884"/>
                  </a:lnTo>
                  <a:lnTo>
                    <a:pt x="892" y="863"/>
                  </a:lnTo>
                  <a:lnTo>
                    <a:pt x="895" y="842"/>
                  </a:lnTo>
                  <a:lnTo>
                    <a:pt x="896" y="821"/>
                  </a:lnTo>
                  <a:lnTo>
                    <a:pt x="895" y="805"/>
                  </a:lnTo>
                  <a:lnTo>
                    <a:pt x="894" y="788"/>
                  </a:lnTo>
                  <a:lnTo>
                    <a:pt x="891" y="771"/>
                  </a:lnTo>
                  <a:lnTo>
                    <a:pt x="887" y="755"/>
                  </a:lnTo>
                  <a:lnTo>
                    <a:pt x="883" y="738"/>
                  </a:lnTo>
                  <a:lnTo>
                    <a:pt x="876" y="723"/>
                  </a:lnTo>
                  <a:lnTo>
                    <a:pt x="870" y="709"/>
                  </a:lnTo>
                  <a:lnTo>
                    <a:pt x="862" y="696"/>
                  </a:lnTo>
                  <a:lnTo>
                    <a:pt x="854" y="686"/>
                  </a:lnTo>
                  <a:lnTo>
                    <a:pt x="847" y="676"/>
                  </a:lnTo>
                  <a:lnTo>
                    <a:pt x="838" y="667"/>
                  </a:lnTo>
                  <a:lnTo>
                    <a:pt x="829" y="659"/>
                  </a:lnTo>
                  <a:lnTo>
                    <a:pt x="819" y="651"/>
                  </a:lnTo>
                  <a:lnTo>
                    <a:pt x="808" y="643"/>
                  </a:lnTo>
                  <a:lnTo>
                    <a:pt x="797" y="636"/>
                  </a:lnTo>
                  <a:lnTo>
                    <a:pt x="785" y="629"/>
                  </a:lnTo>
                  <a:lnTo>
                    <a:pt x="771" y="622"/>
                  </a:lnTo>
                  <a:lnTo>
                    <a:pt x="758" y="615"/>
                  </a:lnTo>
                  <a:lnTo>
                    <a:pt x="744" y="610"/>
                  </a:lnTo>
                  <a:lnTo>
                    <a:pt x="729" y="603"/>
                  </a:lnTo>
                  <a:lnTo>
                    <a:pt x="713" y="597"/>
                  </a:lnTo>
                  <a:lnTo>
                    <a:pt x="697" y="590"/>
                  </a:lnTo>
                  <a:lnTo>
                    <a:pt x="680" y="582"/>
                  </a:lnTo>
                  <a:lnTo>
                    <a:pt x="662" y="576"/>
                  </a:lnTo>
                  <a:lnTo>
                    <a:pt x="636" y="566"/>
                  </a:lnTo>
                  <a:lnTo>
                    <a:pt x="611" y="555"/>
                  </a:lnTo>
                  <a:lnTo>
                    <a:pt x="589" y="544"/>
                  </a:lnTo>
                  <a:lnTo>
                    <a:pt x="569" y="531"/>
                  </a:lnTo>
                  <a:lnTo>
                    <a:pt x="553" y="518"/>
                  </a:lnTo>
                  <a:lnTo>
                    <a:pt x="541" y="503"/>
                  </a:lnTo>
                  <a:lnTo>
                    <a:pt x="533" y="485"/>
                  </a:lnTo>
                  <a:lnTo>
                    <a:pt x="529" y="464"/>
                  </a:lnTo>
                  <a:lnTo>
                    <a:pt x="531" y="451"/>
                  </a:lnTo>
                  <a:lnTo>
                    <a:pt x="535" y="436"/>
                  </a:lnTo>
                  <a:lnTo>
                    <a:pt x="543" y="423"/>
                  </a:lnTo>
                  <a:lnTo>
                    <a:pt x="553" y="410"/>
                  </a:lnTo>
                  <a:lnTo>
                    <a:pt x="566" y="400"/>
                  </a:lnTo>
                  <a:lnTo>
                    <a:pt x="582" y="391"/>
                  </a:lnTo>
                  <a:lnTo>
                    <a:pt x="602" y="386"/>
                  </a:lnTo>
                  <a:lnTo>
                    <a:pt x="624" y="383"/>
                  </a:lnTo>
                  <a:lnTo>
                    <a:pt x="643" y="384"/>
                  </a:lnTo>
                  <a:lnTo>
                    <a:pt x="660" y="387"/>
                  </a:lnTo>
                  <a:lnTo>
                    <a:pt x="674" y="391"/>
                  </a:lnTo>
                  <a:lnTo>
                    <a:pt x="687" y="397"/>
                  </a:lnTo>
                  <a:lnTo>
                    <a:pt x="697" y="403"/>
                  </a:lnTo>
                  <a:lnTo>
                    <a:pt x="706" y="409"/>
                  </a:lnTo>
                  <a:lnTo>
                    <a:pt x="714" y="415"/>
                  </a:lnTo>
                  <a:lnTo>
                    <a:pt x="719" y="421"/>
                  </a:lnTo>
                  <a:lnTo>
                    <a:pt x="731" y="434"/>
                  </a:lnTo>
                  <a:lnTo>
                    <a:pt x="739" y="447"/>
                  </a:lnTo>
                  <a:lnTo>
                    <a:pt x="747" y="463"/>
                  </a:lnTo>
                  <a:lnTo>
                    <a:pt x="753" y="477"/>
                  </a:lnTo>
                  <a:lnTo>
                    <a:pt x="757" y="492"/>
                  </a:lnTo>
                  <a:lnTo>
                    <a:pt x="760" y="507"/>
                  </a:lnTo>
                  <a:lnTo>
                    <a:pt x="763" y="520"/>
                  </a:lnTo>
                  <a:lnTo>
                    <a:pt x="765" y="534"/>
                  </a:lnTo>
                  <a:lnTo>
                    <a:pt x="881" y="534"/>
                  </a:lnTo>
                  <a:lnTo>
                    <a:pt x="881" y="285"/>
                  </a:lnTo>
                  <a:lnTo>
                    <a:pt x="767" y="285"/>
                  </a:lnTo>
                  <a:lnTo>
                    <a:pt x="765" y="337"/>
                  </a:lnTo>
                  <a:lnTo>
                    <a:pt x="758" y="328"/>
                  </a:lnTo>
                  <a:lnTo>
                    <a:pt x="753" y="321"/>
                  </a:lnTo>
                  <a:lnTo>
                    <a:pt x="746" y="314"/>
                  </a:lnTo>
                  <a:lnTo>
                    <a:pt x="739" y="307"/>
                  </a:lnTo>
                  <a:lnTo>
                    <a:pt x="732" y="302"/>
                  </a:lnTo>
                  <a:lnTo>
                    <a:pt x="723" y="296"/>
                  </a:lnTo>
                  <a:lnTo>
                    <a:pt x="713" y="290"/>
                  </a:lnTo>
                  <a:lnTo>
                    <a:pt x="702" y="285"/>
                  </a:lnTo>
                  <a:lnTo>
                    <a:pt x="702" y="163"/>
                  </a:lnTo>
                  <a:lnTo>
                    <a:pt x="619" y="163"/>
                  </a:lnTo>
                  <a:lnTo>
                    <a:pt x="533" y="13"/>
                  </a:lnTo>
                  <a:lnTo>
                    <a:pt x="548" y="10"/>
                  </a:lnTo>
                  <a:lnTo>
                    <a:pt x="565" y="7"/>
                  </a:lnTo>
                  <a:lnTo>
                    <a:pt x="580" y="5"/>
                  </a:lnTo>
                  <a:lnTo>
                    <a:pt x="597" y="3"/>
                  </a:lnTo>
                  <a:lnTo>
                    <a:pt x="613" y="2"/>
                  </a:lnTo>
                  <a:lnTo>
                    <a:pt x="630" y="1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731" y="3"/>
                  </a:lnTo>
                  <a:lnTo>
                    <a:pt x="797" y="13"/>
                  </a:lnTo>
                  <a:lnTo>
                    <a:pt x="860" y="30"/>
                  </a:lnTo>
                  <a:lnTo>
                    <a:pt x="921" y="52"/>
                  </a:lnTo>
                  <a:lnTo>
                    <a:pt x="979" y="79"/>
                  </a:lnTo>
                  <a:lnTo>
                    <a:pt x="1033" y="114"/>
                  </a:lnTo>
                  <a:lnTo>
                    <a:pt x="1085" y="151"/>
                  </a:lnTo>
                  <a:lnTo>
                    <a:pt x="1132" y="194"/>
                  </a:lnTo>
                  <a:lnTo>
                    <a:pt x="1175" y="241"/>
                  </a:lnTo>
                  <a:lnTo>
                    <a:pt x="1212" y="293"/>
                  </a:lnTo>
                  <a:lnTo>
                    <a:pt x="1246" y="347"/>
                  </a:lnTo>
                  <a:lnTo>
                    <a:pt x="1274" y="405"/>
                  </a:lnTo>
                  <a:lnTo>
                    <a:pt x="1296" y="466"/>
                  </a:lnTo>
                  <a:lnTo>
                    <a:pt x="1313" y="529"/>
                  </a:lnTo>
                  <a:lnTo>
                    <a:pt x="1323" y="596"/>
                  </a:lnTo>
                  <a:lnTo>
                    <a:pt x="1326" y="663"/>
                  </a:lnTo>
                  <a:lnTo>
                    <a:pt x="1323" y="730"/>
                  </a:lnTo>
                  <a:lnTo>
                    <a:pt x="1313" y="797"/>
                  </a:lnTo>
                  <a:lnTo>
                    <a:pt x="1296" y="861"/>
                  </a:lnTo>
                  <a:lnTo>
                    <a:pt x="1274" y="922"/>
                  </a:lnTo>
                  <a:lnTo>
                    <a:pt x="1246" y="980"/>
                  </a:lnTo>
                  <a:lnTo>
                    <a:pt x="1212" y="1034"/>
                  </a:lnTo>
                  <a:lnTo>
                    <a:pt x="1175" y="1085"/>
                  </a:lnTo>
                  <a:lnTo>
                    <a:pt x="1132" y="1133"/>
                  </a:lnTo>
                  <a:lnTo>
                    <a:pt x="1085" y="1176"/>
                  </a:lnTo>
                  <a:lnTo>
                    <a:pt x="1033" y="1214"/>
                  </a:lnTo>
                  <a:lnTo>
                    <a:pt x="979" y="1247"/>
                  </a:lnTo>
                  <a:lnTo>
                    <a:pt x="921" y="1275"/>
                  </a:lnTo>
                  <a:lnTo>
                    <a:pt x="860" y="1298"/>
                  </a:lnTo>
                  <a:lnTo>
                    <a:pt x="797" y="1314"/>
                  </a:lnTo>
                  <a:lnTo>
                    <a:pt x="731" y="1324"/>
                  </a:lnTo>
                  <a:lnTo>
                    <a:pt x="663" y="1327"/>
                  </a:lnTo>
                  <a:lnTo>
                    <a:pt x="596" y="1324"/>
                  </a:lnTo>
                  <a:lnTo>
                    <a:pt x="529" y="1314"/>
                  </a:lnTo>
                  <a:lnTo>
                    <a:pt x="466" y="1298"/>
                  </a:lnTo>
                  <a:lnTo>
                    <a:pt x="406" y="1275"/>
                  </a:lnTo>
                  <a:lnTo>
                    <a:pt x="347" y="1247"/>
                  </a:lnTo>
                  <a:lnTo>
                    <a:pt x="293" y="1214"/>
                  </a:lnTo>
                  <a:lnTo>
                    <a:pt x="241" y="1176"/>
                  </a:lnTo>
                  <a:lnTo>
                    <a:pt x="195" y="1133"/>
                  </a:lnTo>
                  <a:lnTo>
                    <a:pt x="152" y="1085"/>
                  </a:lnTo>
                  <a:lnTo>
                    <a:pt x="114" y="1034"/>
                  </a:lnTo>
                  <a:lnTo>
                    <a:pt x="80" y="980"/>
                  </a:lnTo>
                  <a:lnTo>
                    <a:pt x="52" y="922"/>
                  </a:lnTo>
                  <a:lnTo>
                    <a:pt x="30" y="861"/>
                  </a:lnTo>
                  <a:lnTo>
                    <a:pt x="14" y="797"/>
                  </a:lnTo>
                  <a:lnTo>
                    <a:pt x="4" y="730"/>
                  </a:lnTo>
                  <a:lnTo>
                    <a:pt x="0" y="663"/>
                  </a:lnTo>
                  <a:lnTo>
                    <a:pt x="2" y="603"/>
                  </a:lnTo>
                  <a:lnTo>
                    <a:pt x="10" y="546"/>
                  </a:lnTo>
                  <a:lnTo>
                    <a:pt x="23" y="489"/>
                  </a:lnTo>
                  <a:lnTo>
                    <a:pt x="41" y="434"/>
                  </a:lnTo>
                  <a:lnTo>
                    <a:pt x="62" y="382"/>
                  </a:lnTo>
                  <a:lnTo>
                    <a:pt x="89" y="332"/>
                  </a:lnTo>
                  <a:lnTo>
                    <a:pt x="118" y="285"/>
                  </a:lnTo>
                  <a:lnTo>
                    <a:pt x="153" y="240"/>
                  </a:lnTo>
                  <a:lnTo>
                    <a:pt x="190" y="199"/>
                  </a:lnTo>
                  <a:lnTo>
                    <a:pt x="231" y="160"/>
                  </a:lnTo>
                  <a:lnTo>
                    <a:pt x="274" y="126"/>
                  </a:lnTo>
                  <a:lnTo>
                    <a:pt x="322" y="95"/>
                  </a:lnTo>
                  <a:lnTo>
                    <a:pt x="370" y="67"/>
                  </a:lnTo>
                  <a:lnTo>
                    <a:pt x="422" y="45"/>
                  </a:lnTo>
                  <a:lnTo>
                    <a:pt x="476" y="26"/>
                  </a:lnTo>
                  <a:lnTo>
                    <a:pt x="533" y="13"/>
                  </a:lnTo>
                  <a:lnTo>
                    <a:pt x="619" y="163"/>
                  </a:lnTo>
                  <a:close/>
                </a:path>
              </a:pathLst>
            </a:custGeom>
            <a:solidFill>
              <a:srgbClr val="53FB2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3" name="Freeform 67"/>
            <p:cNvSpPr>
              <a:spLocks/>
            </p:cNvSpPr>
            <p:nvPr/>
          </p:nvSpPr>
          <p:spPr bwMode="auto">
            <a:xfrm>
              <a:off x="1824" y="1248"/>
              <a:ext cx="336" cy="336"/>
            </a:xfrm>
            <a:custGeom>
              <a:avLst/>
              <a:gdLst>
                <a:gd name="T0" fmla="*/ 144 w 1326"/>
                <a:gd name="T1" fmla="*/ 69 h 1327"/>
                <a:gd name="T2" fmla="*/ 126 w 1326"/>
                <a:gd name="T3" fmla="*/ 74 h 1327"/>
                <a:gd name="T4" fmla="*/ 108 w 1326"/>
                <a:gd name="T5" fmla="*/ 90 h 1327"/>
                <a:gd name="T6" fmla="*/ 100 w 1326"/>
                <a:gd name="T7" fmla="*/ 108 h 1327"/>
                <a:gd name="T8" fmla="*/ 99 w 1326"/>
                <a:gd name="T9" fmla="*/ 128 h 1327"/>
                <a:gd name="T10" fmla="*/ 106 w 1326"/>
                <a:gd name="T11" fmla="*/ 148 h 1327"/>
                <a:gd name="T12" fmla="*/ 119 w 1326"/>
                <a:gd name="T13" fmla="*/ 162 h 1327"/>
                <a:gd name="T14" fmla="*/ 136 w 1326"/>
                <a:gd name="T15" fmla="*/ 171 h 1327"/>
                <a:gd name="T16" fmla="*/ 157 w 1326"/>
                <a:gd name="T17" fmla="*/ 179 h 1327"/>
                <a:gd name="T18" fmla="*/ 177 w 1326"/>
                <a:gd name="T19" fmla="*/ 187 h 1327"/>
                <a:gd name="T20" fmla="*/ 188 w 1326"/>
                <a:gd name="T21" fmla="*/ 197 h 1327"/>
                <a:gd name="T22" fmla="*/ 191 w 1326"/>
                <a:gd name="T23" fmla="*/ 216 h 1327"/>
                <a:gd name="T24" fmla="*/ 179 w 1326"/>
                <a:gd name="T25" fmla="*/ 231 h 1327"/>
                <a:gd name="T26" fmla="*/ 160 w 1326"/>
                <a:gd name="T27" fmla="*/ 234 h 1327"/>
                <a:gd name="T28" fmla="*/ 144 w 1326"/>
                <a:gd name="T29" fmla="*/ 228 h 1327"/>
                <a:gd name="T30" fmla="*/ 133 w 1326"/>
                <a:gd name="T31" fmla="*/ 216 h 1327"/>
                <a:gd name="T32" fmla="*/ 128 w 1326"/>
                <a:gd name="T33" fmla="*/ 201 h 1327"/>
                <a:gd name="T34" fmla="*/ 98 w 1326"/>
                <a:gd name="T35" fmla="*/ 193 h 1327"/>
                <a:gd name="T36" fmla="*/ 129 w 1326"/>
                <a:gd name="T37" fmla="*/ 245 h 1327"/>
                <a:gd name="T38" fmla="*/ 138 w 1326"/>
                <a:gd name="T39" fmla="*/ 254 h 1327"/>
                <a:gd name="T40" fmla="*/ 148 w 1326"/>
                <a:gd name="T41" fmla="*/ 290 h 1327"/>
                <a:gd name="T42" fmla="*/ 187 w 1326"/>
                <a:gd name="T43" fmla="*/ 260 h 1327"/>
                <a:gd name="T44" fmla="*/ 205 w 1326"/>
                <a:gd name="T45" fmla="*/ 252 h 1327"/>
                <a:gd name="T46" fmla="*/ 219 w 1326"/>
                <a:gd name="T47" fmla="*/ 238 h 1327"/>
                <a:gd name="T48" fmla="*/ 226 w 1326"/>
                <a:gd name="T49" fmla="*/ 219 h 1327"/>
                <a:gd name="T50" fmla="*/ 227 w 1326"/>
                <a:gd name="T51" fmla="*/ 200 h 1327"/>
                <a:gd name="T52" fmla="*/ 222 w 1326"/>
                <a:gd name="T53" fmla="*/ 183 h 1327"/>
                <a:gd name="T54" fmla="*/ 215 w 1326"/>
                <a:gd name="T55" fmla="*/ 171 h 1327"/>
                <a:gd name="T56" fmla="*/ 205 w 1326"/>
                <a:gd name="T57" fmla="*/ 163 h 1327"/>
                <a:gd name="T58" fmla="*/ 192 w 1326"/>
                <a:gd name="T59" fmla="*/ 156 h 1327"/>
                <a:gd name="T60" fmla="*/ 177 w 1326"/>
                <a:gd name="T61" fmla="*/ 149 h 1327"/>
                <a:gd name="T62" fmla="*/ 155 w 1326"/>
                <a:gd name="T63" fmla="*/ 141 h 1327"/>
                <a:gd name="T64" fmla="*/ 137 w 1326"/>
                <a:gd name="T65" fmla="*/ 127 h 1327"/>
                <a:gd name="T66" fmla="*/ 136 w 1326"/>
                <a:gd name="T67" fmla="*/ 110 h 1327"/>
                <a:gd name="T68" fmla="*/ 147 w 1326"/>
                <a:gd name="T69" fmla="*/ 99 h 1327"/>
                <a:gd name="T70" fmla="*/ 167 w 1326"/>
                <a:gd name="T71" fmla="*/ 98 h 1327"/>
                <a:gd name="T72" fmla="*/ 179 w 1326"/>
                <a:gd name="T73" fmla="*/ 104 h 1327"/>
                <a:gd name="T74" fmla="*/ 187 w 1326"/>
                <a:gd name="T75" fmla="*/ 113 h 1327"/>
                <a:gd name="T76" fmla="*/ 193 w 1326"/>
                <a:gd name="T77" fmla="*/ 128 h 1327"/>
                <a:gd name="T78" fmla="*/ 223 w 1326"/>
                <a:gd name="T79" fmla="*/ 72 h 1327"/>
                <a:gd name="T80" fmla="*/ 191 w 1326"/>
                <a:gd name="T81" fmla="*/ 81 h 1327"/>
                <a:gd name="T82" fmla="*/ 183 w 1326"/>
                <a:gd name="T83" fmla="*/ 75 h 1327"/>
                <a:gd name="T84" fmla="*/ 157 w 1326"/>
                <a:gd name="T85" fmla="*/ 41 h 1327"/>
                <a:gd name="T86" fmla="*/ 147 w 1326"/>
                <a:gd name="T87" fmla="*/ 1 h 1327"/>
                <a:gd name="T88" fmla="*/ 164 w 1326"/>
                <a:gd name="T89" fmla="*/ 0 h 1327"/>
                <a:gd name="T90" fmla="*/ 218 w 1326"/>
                <a:gd name="T91" fmla="*/ 8 h 1327"/>
                <a:gd name="T92" fmla="*/ 275 w 1326"/>
                <a:gd name="T93" fmla="*/ 38 h 1327"/>
                <a:gd name="T94" fmla="*/ 316 w 1326"/>
                <a:gd name="T95" fmla="*/ 88 h 1327"/>
                <a:gd name="T96" fmla="*/ 335 w 1326"/>
                <a:gd name="T97" fmla="*/ 151 h 1327"/>
                <a:gd name="T98" fmla="*/ 328 w 1326"/>
                <a:gd name="T99" fmla="*/ 218 h 1327"/>
                <a:gd name="T100" fmla="*/ 298 w 1326"/>
                <a:gd name="T101" fmla="*/ 275 h 1327"/>
                <a:gd name="T102" fmla="*/ 248 w 1326"/>
                <a:gd name="T103" fmla="*/ 316 h 1327"/>
                <a:gd name="T104" fmla="*/ 185 w 1326"/>
                <a:gd name="T105" fmla="*/ 335 h 1327"/>
                <a:gd name="T106" fmla="*/ 118 w 1326"/>
                <a:gd name="T107" fmla="*/ 329 h 1327"/>
                <a:gd name="T108" fmla="*/ 61 w 1326"/>
                <a:gd name="T109" fmla="*/ 298 h 1327"/>
                <a:gd name="T110" fmla="*/ 20 w 1326"/>
                <a:gd name="T111" fmla="*/ 248 h 1327"/>
                <a:gd name="T112" fmla="*/ 1 w 1326"/>
                <a:gd name="T113" fmla="*/ 185 h 1327"/>
                <a:gd name="T114" fmla="*/ 6 w 1326"/>
                <a:gd name="T115" fmla="*/ 124 h 1327"/>
                <a:gd name="T116" fmla="*/ 30 w 1326"/>
                <a:gd name="T117" fmla="*/ 72 h 1327"/>
                <a:gd name="T118" fmla="*/ 69 w 1326"/>
                <a:gd name="T119" fmla="*/ 32 h 1327"/>
                <a:gd name="T120" fmla="*/ 121 w 1326"/>
                <a:gd name="T121" fmla="*/ 7 h 13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26" h="1327">
                  <a:moveTo>
                    <a:pt x="619" y="163"/>
                  </a:moveTo>
                  <a:lnTo>
                    <a:pt x="585" y="163"/>
                  </a:lnTo>
                  <a:lnTo>
                    <a:pt x="585" y="269"/>
                  </a:lnTo>
                  <a:lnTo>
                    <a:pt x="570" y="272"/>
                  </a:lnTo>
                  <a:lnTo>
                    <a:pt x="553" y="275"/>
                  </a:lnTo>
                  <a:lnTo>
                    <a:pt x="535" y="279"/>
                  </a:lnTo>
                  <a:lnTo>
                    <a:pt x="516" y="286"/>
                  </a:lnTo>
                  <a:lnTo>
                    <a:pt x="496" y="294"/>
                  </a:lnTo>
                  <a:lnTo>
                    <a:pt x="476" y="306"/>
                  </a:lnTo>
                  <a:lnTo>
                    <a:pt x="457" y="320"/>
                  </a:lnTo>
                  <a:lnTo>
                    <a:pt x="438" y="339"/>
                  </a:lnTo>
                  <a:lnTo>
                    <a:pt x="425" y="356"/>
                  </a:lnTo>
                  <a:lnTo>
                    <a:pt x="415" y="373"/>
                  </a:lnTo>
                  <a:lnTo>
                    <a:pt x="406" y="391"/>
                  </a:lnTo>
                  <a:lnTo>
                    <a:pt x="399" y="409"/>
                  </a:lnTo>
                  <a:lnTo>
                    <a:pt x="394" y="426"/>
                  </a:lnTo>
                  <a:lnTo>
                    <a:pt x="390" y="444"/>
                  </a:lnTo>
                  <a:lnTo>
                    <a:pt x="389" y="462"/>
                  </a:lnTo>
                  <a:lnTo>
                    <a:pt x="388" y="480"/>
                  </a:lnTo>
                  <a:lnTo>
                    <a:pt x="389" y="504"/>
                  </a:lnTo>
                  <a:lnTo>
                    <a:pt x="392" y="527"/>
                  </a:lnTo>
                  <a:lnTo>
                    <a:pt x="399" y="548"/>
                  </a:lnTo>
                  <a:lnTo>
                    <a:pt x="407" y="567"/>
                  </a:lnTo>
                  <a:lnTo>
                    <a:pt x="417" y="583"/>
                  </a:lnTo>
                  <a:lnTo>
                    <a:pt x="428" y="599"/>
                  </a:lnTo>
                  <a:lnTo>
                    <a:pt x="440" y="613"/>
                  </a:lnTo>
                  <a:lnTo>
                    <a:pt x="454" y="627"/>
                  </a:lnTo>
                  <a:lnTo>
                    <a:pt x="470" y="638"/>
                  </a:lnTo>
                  <a:lnTo>
                    <a:pt x="485" y="649"/>
                  </a:lnTo>
                  <a:lnTo>
                    <a:pt x="502" y="657"/>
                  </a:lnTo>
                  <a:lnTo>
                    <a:pt x="520" y="666"/>
                  </a:lnTo>
                  <a:lnTo>
                    <a:pt x="537" y="674"/>
                  </a:lnTo>
                  <a:lnTo>
                    <a:pt x="555" y="682"/>
                  </a:lnTo>
                  <a:lnTo>
                    <a:pt x="573" y="688"/>
                  </a:lnTo>
                  <a:lnTo>
                    <a:pt x="590" y="695"/>
                  </a:lnTo>
                  <a:lnTo>
                    <a:pt x="618" y="706"/>
                  </a:lnTo>
                  <a:lnTo>
                    <a:pt x="642" y="715"/>
                  </a:lnTo>
                  <a:lnTo>
                    <a:pt x="663" y="724"/>
                  </a:lnTo>
                  <a:lnTo>
                    <a:pt x="682" y="732"/>
                  </a:lnTo>
                  <a:lnTo>
                    <a:pt x="697" y="739"/>
                  </a:lnTo>
                  <a:lnTo>
                    <a:pt x="711" y="747"/>
                  </a:lnTo>
                  <a:lnTo>
                    <a:pt x="722" y="756"/>
                  </a:lnTo>
                  <a:lnTo>
                    <a:pt x="731" y="765"/>
                  </a:lnTo>
                  <a:lnTo>
                    <a:pt x="740" y="779"/>
                  </a:lnTo>
                  <a:lnTo>
                    <a:pt x="747" y="796"/>
                  </a:lnTo>
                  <a:lnTo>
                    <a:pt x="753" y="813"/>
                  </a:lnTo>
                  <a:lnTo>
                    <a:pt x="754" y="831"/>
                  </a:lnTo>
                  <a:lnTo>
                    <a:pt x="752" y="854"/>
                  </a:lnTo>
                  <a:lnTo>
                    <a:pt x="745" y="873"/>
                  </a:lnTo>
                  <a:lnTo>
                    <a:pt x="734" y="890"/>
                  </a:lnTo>
                  <a:lnTo>
                    <a:pt x="721" y="903"/>
                  </a:lnTo>
                  <a:lnTo>
                    <a:pt x="705" y="913"/>
                  </a:lnTo>
                  <a:lnTo>
                    <a:pt x="687" y="921"/>
                  </a:lnTo>
                  <a:lnTo>
                    <a:pt x="669" y="925"/>
                  </a:lnTo>
                  <a:lnTo>
                    <a:pt x="650" y="926"/>
                  </a:lnTo>
                  <a:lnTo>
                    <a:pt x="632" y="925"/>
                  </a:lnTo>
                  <a:lnTo>
                    <a:pt x="616" y="922"/>
                  </a:lnTo>
                  <a:lnTo>
                    <a:pt x="599" y="916"/>
                  </a:lnTo>
                  <a:lnTo>
                    <a:pt x="584" y="910"/>
                  </a:lnTo>
                  <a:lnTo>
                    <a:pt x="569" y="901"/>
                  </a:lnTo>
                  <a:lnTo>
                    <a:pt x="556" y="891"/>
                  </a:lnTo>
                  <a:lnTo>
                    <a:pt x="545" y="879"/>
                  </a:lnTo>
                  <a:lnTo>
                    <a:pt x="535" y="866"/>
                  </a:lnTo>
                  <a:lnTo>
                    <a:pt x="526" y="852"/>
                  </a:lnTo>
                  <a:lnTo>
                    <a:pt x="520" y="838"/>
                  </a:lnTo>
                  <a:lnTo>
                    <a:pt x="514" y="823"/>
                  </a:lnTo>
                  <a:lnTo>
                    <a:pt x="510" y="809"/>
                  </a:lnTo>
                  <a:lnTo>
                    <a:pt x="506" y="795"/>
                  </a:lnTo>
                  <a:lnTo>
                    <a:pt x="504" y="782"/>
                  </a:lnTo>
                  <a:lnTo>
                    <a:pt x="502" y="770"/>
                  </a:lnTo>
                  <a:lnTo>
                    <a:pt x="501" y="761"/>
                  </a:lnTo>
                  <a:lnTo>
                    <a:pt x="387" y="761"/>
                  </a:lnTo>
                  <a:lnTo>
                    <a:pt x="387" y="1024"/>
                  </a:lnTo>
                  <a:lnTo>
                    <a:pt x="500" y="1024"/>
                  </a:lnTo>
                  <a:lnTo>
                    <a:pt x="502" y="957"/>
                  </a:lnTo>
                  <a:lnTo>
                    <a:pt x="510" y="968"/>
                  </a:lnTo>
                  <a:lnTo>
                    <a:pt x="518" y="977"/>
                  </a:lnTo>
                  <a:lnTo>
                    <a:pt x="526" y="987"/>
                  </a:lnTo>
                  <a:lnTo>
                    <a:pt x="535" y="995"/>
                  </a:lnTo>
                  <a:lnTo>
                    <a:pt x="545" y="1002"/>
                  </a:lnTo>
                  <a:lnTo>
                    <a:pt x="556" y="1009"/>
                  </a:lnTo>
                  <a:lnTo>
                    <a:pt x="569" y="1016"/>
                  </a:lnTo>
                  <a:lnTo>
                    <a:pt x="585" y="1021"/>
                  </a:lnTo>
                  <a:lnTo>
                    <a:pt x="585" y="1145"/>
                  </a:lnTo>
                  <a:lnTo>
                    <a:pt x="702" y="1145"/>
                  </a:lnTo>
                  <a:lnTo>
                    <a:pt x="702" y="1034"/>
                  </a:lnTo>
                  <a:lnTo>
                    <a:pt x="719" y="1032"/>
                  </a:lnTo>
                  <a:lnTo>
                    <a:pt x="738" y="1028"/>
                  </a:lnTo>
                  <a:lnTo>
                    <a:pt x="756" y="1022"/>
                  </a:lnTo>
                  <a:lnTo>
                    <a:pt x="775" y="1016"/>
                  </a:lnTo>
                  <a:lnTo>
                    <a:pt x="791" y="1008"/>
                  </a:lnTo>
                  <a:lnTo>
                    <a:pt x="809" y="997"/>
                  </a:lnTo>
                  <a:lnTo>
                    <a:pt x="824" y="985"/>
                  </a:lnTo>
                  <a:lnTo>
                    <a:pt x="840" y="970"/>
                  </a:lnTo>
                  <a:lnTo>
                    <a:pt x="852" y="956"/>
                  </a:lnTo>
                  <a:lnTo>
                    <a:pt x="863" y="939"/>
                  </a:lnTo>
                  <a:lnTo>
                    <a:pt x="873" y="922"/>
                  </a:lnTo>
                  <a:lnTo>
                    <a:pt x="881" y="904"/>
                  </a:lnTo>
                  <a:lnTo>
                    <a:pt x="887" y="884"/>
                  </a:lnTo>
                  <a:lnTo>
                    <a:pt x="892" y="863"/>
                  </a:lnTo>
                  <a:lnTo>
                    <a:pt x="895" y="842"/>
                  </a:lnTo>
                  <a:lnTo>
                    <a:pt x="896" y="821"/>
                  </a:lnTo>
                  <a:lnTo>
                    <a:pt x="895" y="805"/>
                  </a:lnTo>
                  <a:lnTo>
                    <a:pt x="894" y="788"/>
                  </a:lnTo>
                  <a:lnTo>
                    <a:pt x="891" y="771"/>
                  </a:lnTo>
                  <a:lnTo>
                    <a:pt x="887" y="755"/>
                  </a:lnTo>
                  <a:lnTo>
                    <a:pt x="883" y="738"/>
                  </a:lnTo>
                  <a:lnTo>
                    <a:pt x="876" y="723"/>
                  </a:lnTo>
                  <a:lnTo>
                    <a:pt x="870" y="709"/>
                  </a:lnTo>
                  <a:lnTo>
                    <a:pt x="862" y="696"/>
                  </a:lnTo>
                  <a:lnTo>
                    <a:pt x="854" y="686"/>
                  </a:lnTo>
                  <a:lnTo>
                    <a:pt x="847" y="676"/>
                  </a:lnTo>
                  <a:lnTo>
                    <a:pt x="838" y="667"/>
                  </a:lnTo>
                  <a:lnTo>
                    <a:pt x="829" y="659"/>
                  </a:lnTo>
                  <a:lnTo>
                    <a:pt x="819" y="651"/>
                  </a:lnTo>
                  <a:lnTo>
                    <a:pt x="808" y="643"/>
                  </a:lnTo>
                  <a:lnTo>
                    <a:pt x="797" y="636"/>
                  </a:lnTo>
                  <a:lnTo>
                    <a:pt x="785" y="629"/>
                  </a:lnTo>
                  <a:lnTo>
                    <a:pt x="771" y="622"/>
                  </a:lnTo>
                  <a:lnTo>
                    <a:pt x="758" y="615"/>
                  </a:lnTo>
                  <a:lnTo>
                    <a:pt x="744" y="610"/>
                  </a:lnTo>
                  <a:lnTo>
                    <a:pt x="729" y="603"/>
                  </a:lnTo>
                  <a:lnTo>
                    <a:pt x="713" y="597"/>
                  </a:lnTo>
                  <a:lnTo>
                    <a:pt x="697" y="590"/>
                  </a:lnTo>
                  <a:lnTo>
                    <a:pt x="680" y="582"/>
                  </a:lnTo>
                  <a:lnTo>
                    <a:pt x="662" y="576"/>
                  </a:lnTo>
                  <a:lnTo>
                    <a:pt x="636" y="566"/>
                  </a:lnTo>
                  <a:lnTo>
                    <a:pt x="611" y="555"/>
                  </a:lnTo>
                  <a:lnTo>
                    <a:pt x="589" y="544"/>
                  </a:lnTo>
                  <a:lnTo>
                    <a:pt x="569" y="531"/>
                  </a:lnTo>
                  <a:lnTo>
                    <a:pt x="553" y="518"/>
                  </a:lnTo>
                  <a:lnTo>
                    <a:pt x="541" y="503"/>
                  </a:lnTo>
                  <a:lnTo>
                    <a:pt x="533" y="485"/>
                  </a:lnTo>
                  <a:lnTo>
                    <a:pt x="529" y="464"/>
                  </a:lnTo>
                  <a:lnTo>
                    <a:pt x="531" y="451"/>
                  </a:lnTo>
                  <a:lnTo>
                    <a:pt x="535" y="436"/>
                  </a:lnTo>
                  <a:lnTo>
                    <a:pt x="543" y="423"/>
                  </a:lnTo>
                  <a:lnTo>
                    <a:pt x="553" y="410"/>
                  </a:lnTo>
                  <a:lnTo>
                    <a:pt x="566" y="400"/>
                  </a:lnTo>
                  <a:lnTo>
                    <a:pt x="582" y="391"/>
                  </a:lnTo>
                  <a:lnTo>
                    <a:pt x="602" y="386"/>
                  </a:lnTo>
                  <a:lnTo>
                    <a:pt x="624" y="383"/>
                  </a:lnTo>
                  <a:lnTo>
                    <a:pt x="643" y="384"/>
                  </a:lnTo>
                  <a:lnTo>
                    <a:pt x="660" y="387"/>
                  </a:lnTo>
                  <a:lnTo>
                    <a:pt x="674" y="391"/>
                  </a:lnTo>
                  <a:lnTo>
                    <a:pt x="687" y="397"/>
                  </a:lnTo>
                  <a:lnTo>
                    <a:pt x="697" y="403"/>
                  </a:lnTo>
                  <a:lnTo>
                    <a:pt x="706" y="409"/>
                  </a:lnTo>
                  <a:lnTo>
                    <a:pt x="714" y="415"/>
                  </a:lnTo>
                  <a:lnTo>
                    <a:pt x="719" y="421"/>
                  </a:lnTo>
                  <a:lnTo>
                    <a:pt x="731" y="434"/>
                  </a:lnTo>
                  <a:lnTo>
                    <a:pt x="739" y="447"/>
                  </a:lnTo>
                  <a:lnTo>
                    <a:pt x="747" y="463"/>
                  </a:lnTo>
                  <a:lnTo>
                    <a:pt x="753" y="477"/>
                  </a:lnTo>
                  <a:lnTo>
                    <a:pt x="757" y="492"/>
                  </a:lnTo>
                  <a:lnTo>
                    <a:pt x="760" y="507"/>
                  </a:lnTo>
                  <a:lnTo>
                    <a:pt x="763" y="520"/>
                  </a:lnTo>
                  <a:lnTo>
                    <a:pt x="765" y="534"/>
                  </a:lnTo>
                  <a:lnTo>
                    <a:pt x="881" y="534"/>
                  </a:lnTo>
                  <a:lnTo>
                    <a:pt x="881" y="285"/>
                  </a:lnTo>
                  <a:lnTo>
                    <a:pt x="767" y="285"/>
                  </a:lnTo>
                  <a:lnTo>
                    <a:pt x="765" y="337"/>
                  </a:lnTo>
                  <a:lnTo>
                    <a:pt x="758" y="328"/>
                  </a:lnTo>
                  <a:lnTo>
                    <a:pt x="753" y="321"/>
                  </a:lnTo>
                  <a:lnTo>
                    <a:pt x="746" y="314"/>
                  </a:lnTo>
                  <a:lnTo>
                    <a:pt x="739" y="307"/>
                  </a:lnTo>
                  <a:lnTo>
                    <a:pt x="732" y="302"/>
                  </a:lnTo>
                  <a:lnTo>
                    <a:pt x="723" y="296"/>
                  </a:lnTo>
                  <a:lnTo>
                    <a:pt x="713" y="290"/>
                  </a:lnTo>
                  <a:lnTo>
                    <a:pt x="702" y="285"/>
                  </a:lnTo>
                  <a:lnTo>
                    <a:pt x="702" y="163"/>
                  </a:lnTo>
                  <a:lnTo>
                    <a:pt x="619" y="163"/>
                  </a:lnTo>
                  <a:lnTo>
                    <a:pt x="533" y="13"/>
                  </a:lnTo>
                  <a:lnTo>
                    <a:pt x="548" y="10"/>
                  </a:lnTo>
                  <a:lnTo>
                    <a:pt x="565" y="7"/>
                  </a:lnTo>
                  <a:lnTo>
                    <a:pt x="580" y="5"/>
                  </a:lnTo>
                  <a:lnTo>
                    <a:pt x="597" y="3"/>
                  </a:lnTo>
                  <a:lnTo>
                    <a:pt x="613" y="2"/>
                  </a:lnTo>
                  <a:lnTo>
                    <a:pt x="630" y="1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731" y="3"/>
                  </a:lnTo>
                  <a:lnTo>
                    <a:pt x="797" y="13"/>
                  </a:lnTo>
                  <a:lnTo>
                    <a:pt x="860" y="30"/>
                  </a:lnTo>
                  <a:lnTo>
                    <a:pt x="921" y="52"/>
                  </a:lnTo>
                  <a:lnTo>
                    <a:pt x="979" y="79"/>
                  </a:lnTo>
                  <a:lnTo>
                    <a:pt x="1033" y="114"/>
                  </a:lnTo>
                  <a:lnTo>
                    <a:pt x="1085" y="151"/>
                  </a:lnTo>
                  <a:lnTo>
                    <a:pt x="1132" y="194"/>
                  </a:lnTo>
                  <a:lnTo>
                    <a:pt x="1175" y="241"/>
                  </a:lnTo>
                  <a:lnTo>
                    <a:pt x="1212" y="293"/>
                  </a:lnTo>
                  <a:lnTo>
                    <a:pt x="1246" y="347"/>
                  </a:lnTo>
                  <a:lnTo>
                    <a:pt x="1274" y="405"/>
                  </a:lnTo>
                  <a:lnTo>
                    <a:pt x="1296" y="466"/>
                  </a:lnTo>
                  <a:lnTo>
                    <a:pt x="1313" y="529"/>
                  </a:lnTo>
                  <a:lnTo>
                    <a:pt x="1323" y="596"/>
                  </a:lnTo>
                  <a:lnTo>
                    <a:pt x="1326" y="663"/>
                  </a:lnTo>
                  <a:lnTo>
                    <a:pt x="1323" y="730"/>
                  </a:lnTo>
                  <a:lnTo>
                    <a:pt x="1313" y="797"/>
                  </a:lnTo>
                  <a:lnTo>
                    <a:pt x="1296" y="861"/>
                  </a:lnTo>
                  <a:lnTo>
                    <a:pt x="1274" y="922"/>
                  </a:lnTo>
                  <a:lnTo>
                    <a:pt x="1246" y="980"/>
                  </a:lnTo>
                  <a:lnTo>
                    <a:pt x="1212" y="1034"/>
                  </a:lnTo>
                  <a:lnTo>
                    <a:pt x="1175" y="1085"/>
                  </a:lnTo>
                  <a:lnTo>
                    <a:pt x="1132" y="1133"/>
                  </a:lnTo>
                  <a:lnTo>
                    <a:pt x="1085" y="1176"/>
                  </a:lnTo>
                  <a:lnTo>
                    <a:pt x="1033" y="1214"/>
                  </a:lnTo>
                  <a:lnTo>
                    <a:pt x="979" y="1247"/>
                  </a:lnTo>
                  <a:lnTo>
                    <a:pt x="921" y="1275"/>
                  </a:lnTo>
                  <a:lnTo>
                    <a:pt x="860" y="1298"/>
                  </a:lnTo>
                  <a:lnTo>
                    <a:pt x="797" y="1314"/>
                  </a:lnTo>
                  <a:lnTo>
                    <a:pt x="731" y="1324"/>
                  </a:lnTo>
                  <a:lnTo>
                    <a:pt x="663" y="1327"/>
                  </a:lnTo>
                  <a:lnTo>
                    <a:pt x="596" y="1324"/>
                  </a:lnTo>
                  <a:lnTo>
                    <a:pt x="529" y="1314"/>
                  </a:lnTo>
                  <a:lnTo>
                    <a:pt x="466" y="1298"/>
                  </a:lnTo>
                  <a:lnTo>
                    <a:pt x="406" y="1275"/>
                  </a:lnTo>
                  <a:lnTo>
                    <a:pt x="347" y="1247"/>
                  </a:lnTo>
                  <a:lnTo>
                    <a:pt x="293" y="1214"/>
                  </a:lnTo>
                  <a:lnTo>
                    <a:pt x="241" y="1176"/>
                  </a:lnTo>
                  <a:lnTo>
                    <a:pt x="195" y="1133"/>
                  </a:lnTo>
                  <a:lnTo>
                    <a:pt x="152" y="1085"/>
                  </a:lnTo>
                  <a:lnTo>
                    <a:pt x="114" y="1034"/>
                  </a:lnTo>
                  <a:lnTo>
                    <a:pt x="80" y="980"/>
                  </a:lnTo>
                  <a:lnTo>
                    <a:pt x="52" y="922"/>
                  </a:lnTo>
                  <a:lnTo>
                    <a:pt x="30" y="861"/>
                  </a:lnTo>
                  <a:lnTo>
                    <a:pt x="14" y="797"/>
                  </a:lnTo>
                  <a:lnTo>
                    <a:pt x="4" y="730"/>
                  </a:lnTo>
                  <a:lnTo>
                    <a:pt x="0" y="663"/>
                  </a:lnTo>
                  <a:lnTo>
                    <a:pt x="2" y="603"/>
                  </a:lnTo>
                  <a:lnTo>
                    <a:pt x="10" y="546"/>
                  </a:lnTo>
                  <a:lnTo>
                    <a:pt x="23" y="489"/>
                  </a:lnTo>
                  <a:lnTo>
                    <a:pt x="41" y="434"/>
                  </a:lnTo>
                  <a:lnTo>
                    <a:pt x="62" y="382"/>
                  </a:lnTo>
                  <a:lnTo>
                    <a:pt x="89" y="332"/>
                  </a:lnTo>
                  <a:lnTo>
                    <a:pt x="118" y="285"/>
                  </a:lnTo>
                  <a:lnTo>
                    <a:pt x="153" y="240"/>
                  </a:lnTo>
                  <a:lnTo>
                    <a:pt x="190" y="199"/>
                  </a:lnTo>
                  <a:lnTo>
                    <a:pt x="231" y="160"/>
                  </a:lnTo>
                  <a:lnTo>
                    <a:pt x="274" y="126"/>
                  </a:lnTo>
                  <a:lnTo>
                    <a:pt x="322" y="95"/>
                  </a:lnTo>
                  <a:lnTo>
                    <a:pt x="370" y="67"/>
                  </a:lnTo>
                  <a:lnTo>
                    <a:pt x="422" y="45"/>
                  </a:lnTo>
                  <a:lnTo>
                    <a:pt x="476" y="26"/>
                  </a:lnTo>
                  <a:lnTo>
                    <a:pt x="533" y="13"/>
                  </a:lnTo>
                  <a:lnTo>
                    <a:pt x="619" y="163"/>
                  </a:lnTo>
                  <a:close/>
                </a:path>
              </a:pathLst>
            </a:custGeom>
            <a:solidFill>
              <a:srgbClr val="53FB2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4" name="Freeform 68"/>
            <p:cNvSpPr>
              <a:spLocks/>
            </p:cNvSpPr>
            <p:nvPr/>
          </p:nvSpPr>
          <p:spPr bwMode="auto">
            <a:xfrm>
              <a:off x="1680" y="1440"/>
              <a:ext cx="336" cy="336"/>
            </a:xfrm>
            <a:custGeom>
              <a:avLst/>
              <a:gdLst>
                <a:gd name="T0" fmla="*/ 144 w 1326"/>
                <a:gd name="T1" fmla="*/ 69 h 1327"/>
                <a:gd name="T2" fmla="*/ 126 w 1326"/>
                <a:gd name="T3" fmla="*/ 74 h 1327"/>
                <a:gd name="T4" fmla="*/ 108 w 1326"/>
                <a:gd name="T5" fmla="*/ 90 h 1327"/>
                <a:gd name="T6" fmla="*/ 100 w 1326"/>
                <a:gd name="T7" fmla="*/ 108 h 1327"/>
                <a:gd name="T8" fmla="*/ 99 w 1326"/>
                <a:gd name="T9" fmla="*/ 128 h 1327"/>
                <a:gd name="T10" fmla="*/ 106 w 1326"/>
                <a:gd name="T11" fmla="*/ 148 h 1327"/>
                <a:gd name="T12" fmla="*/ 119 w 1326"/>
                <a:gd name="T13" fmla="*/ 162 h 1327"/>
                <a:gd name="T14" fmla="*/ 136 w 1326"/>
                <a:gd name="T15" fmla="*/ 171 h 1327"/>
                <a:gd name="T16" fmla="*/ 157 w 1326"/>
                <a:gd name="T17" fmla="*/ 179 h 1327"/>
                <a:gd name="T18" fmla="*/ 177 w 1326"/>
                <a:gd name="T19" fmla="*/ 187 h 1327"/>
                <a:gd name="T20" fmla="*/ 188 w 1326"/>
                <a:gd name="T21" fmla="*/ 197 h 1327"/>
                <a:gd name="T22" fmla="*/ 191 w 1326"/>
                <a:gd name="T23" fmla="*/ 216 h 1327"/>
                <a:gd name="T24" fmla="*/ 179 w 1326"/>
                <a:gd name="T25" fmla="*/ 231 h 1327"/>
                <a:gd name="T26" fmla="*/ 160 w 1326"/>
                <a:gd name="T27" fmla="*/ 234 h 1327"/>
                <a:gd name="T28" fmla="*/ 144 w 1326"/>
                <a:gd name="T29" fmla="*/ 228 h 1327"/>
                <a:gd name="T30" fmla="*/ 133 w 1326"/>
                <a:gd name="T31" fmla="*/ 216 h 1327"/>
                <a:gd name="T32" fmla="*/ 128 w 1326"/>
                <a:gd name="T33" fmla="*/ 201 h 1327"/>
                <a:gd name="T34" fmla="*/ 98 w 1326"/>
                <a:gd name="T35" fmla="*/ 193 h 1327"/>
                <a:gd name="T36" fmla="*/ 129 w 1326"/>
                <a:gd name="T37" fmla="*/ 245 h 1327"/>
                <a:gd name="T38" fmla="*/ 138 w 1326"/>
                <a:gd name="T39" fmla="*/ 254 h 1327"/>
                <a:gd name="T40" fmla="*/ 148 w 1326"/>
                <a:gd name="T41" fmla="*/ 290 h 1327"/>
                <a:gd name="T42" fmla="*/ 187 w 1326"/>
                <a:gd name="T43" fmla="*/ 260 h 1327"/>
                <a:gd name="T44" fmla="*/ 205 w 1326"/>
                <a:gd name="T45" fmla="*/ 252 h 1327"/>
                <a:gd name="T46" fmla="*/ 219 w 1326"/>
                <a:gd name="T47" fmla="*/ 238 h 1327"/>
                <a:gd name="T48" fmla="*/ 226 w 1326"/>
                <a:gd name="T49" fmla="*/ 219 h 1327"/>
                <a:gd name="T50" fmla="*/ 227 w 1326"/>
                <a:gd name="T51" fmla="*/ 200 h 1327"/>
                <a:gd name="T52" fmla="*/ 222 w 1326"/>
                <a:gd name="T53" fmla="*/ 183 h 1327"/>
                <a:gd name="T54" fmla="*/ 215 w 1326"/>
                <a:gd name="T55" fmla="*/ 171 h 1327"/>
                <a:gd name="T56" fmla="*/ 205 w 1326"/>
                <a:gd name="T57" fmla="*/ 163 h 1327"/>
                <a:gd name="T58" fmla="*/ 192 w 1326"/>
                <a:gd name="T59" fmla="*/ 156 h 1327"/>
                <a:gd name="T60" fmla="*/ 177 w 1326"/>
                <a:gd name="T61" fmla="*/ 149 h 1327"/>
                <a:gd name="T62" fmla="*/ 155 w 1326"/>
                <a:gd name="T63" fmla="*/ 141 h 1327"/>
                <a:gd name="T64" fmla="*/ 137 w 1326"/>
                <a:gd name="T65" fmla="*/ 127 h 1327"/>
                <a:gd name="T66" fmla="*/ 136 w 1326"/>
                <a:gd name="T67" fmla="*/ 110 h 1327"/>
                <a:gd name="T68" fmla="*/ 147 w 1326"/>
                <a:gd name="T69" fmla="*/ 99 h 1327"/>
                <a:gd name="T70" fmla="*/ 167 w 1326"/>
                <a:gd name="T71" fmla="*/ 98 h 1327"/>
                <a:gd name="T72" fmla="*/ 179 w 1326"/>
                <a:gd name="T73" fmla="*/ 104 h 1327"/>
                <a:gd name="T74" fmla="*/ 187 w 1326"/>
                <a:gd name="T75" fmla="*/ 113 h 1327"/>
                <a:gd name="T76" fmla="*/ 193 w 1326"/>
                <a:gd name="T77" fmla="*/ 128 h 1327"/>
                <a:gd name="T78" fmla="*/ 223 w 1326"/>
                <a:gd name="T79" fmla="*/ 72 h 1327"/>
                <a:gd name="T80" fmla="*/ 191 w 1326"/>
                <a:gd name="T81" fmla="*/ 81 h 1327"/>
                <a:gd name="T82" fmla="*/ 183 w 1326"/>
                <a:gd name="T83" fmla="*/ 75 h 1327"/>
                <a:gd name="T84" fmla="*/ 157 w 1326"/>
                <a:gd name="T85" fmla="*/ 41 h 1327"/>
                <a:gd name="T86" fmla="*/ 147 w 1326"/>
                <a:gd name="T87" fmla="*/ 1 h 1327"/>
                <a:gd name="T88" fmla="*/ 164 w 1326"/>
                <a:gd name="T89" fmla="*/ 0 h 1327"/>
                <a:gd name="T90" fmla="*/ 218 w 1326"/>
                <a:gd name="T91" fmla="*/ 8 h 1327"/>
                <a:gd name="T92" fmla="*/ 275 w 1326"/>
                <a:gd name="T93" fmla="*/ 38 h 1327"/>
                <a:gd name="T94" fmla="*/ 316 w 1326"/>
                <a:gd name="T95" fmla="*/ 88 h 1327"/>
                <a:gd name="T96" fmla="*/ 335 w 1326"/>
                <a:gd name="T97" fmla="*/ 151 h 1327"/>
                <a:gd name="T98" fmla="*/ 328 w 1326"/>
                <a:gd name="T99" fmla="*/ 218 h 1327"/>
                <a:gd name="T100" fmla="*/ 298 w 1326"/>
                <a:gd name="T101" fmla="*/ 275 h 1327"/>
                <a:gd name="T102" fmla="*/ 248 w 1326"/>
                <a:gd name="T103" fmla="*/ 316 h 1327"/>
                <a:gd name="T104" fmla="*/ 185 w 1326"/>
                <a:gd name="T105" fmla="*/ 335 h 1327"/>
                <a:gd name="T106" fmla="*/ 118 w 1326"/>
                <a:gd name="T107" fmla="*/ 329 h 1327"/>
                <a:gd name="T108" fmla="*/ 61 w 1326"/>
                <a:gd name="T109" fmla="*/ 298 h 1327"/>
                <a:gd name="T110" fmla="*/ 20 w 1326"/>
                <a:gd name="T111" fmla="*/ 248 h 1327"/>
                <a:gd name="T112" fmla="*/ 1 w 1326"/>
                <a:gd name="T113" fmla="*/ 185 h 1327"/>
                <a:gd name="T114" fmla="*/ 6 w 1326"/>
                <a:gd name="T115" fmla="*/ 124 h 1327"/>
                <a:gd name="T116" fmla="*/ 30 w 1326"/>
                <a:gd name="T117" fmla="*/ 72 h 1327"/>
                <a:gd name="T118" fmla="*/ 69 w 1326"/>
                <a:gd name="T119" fmla="*/ 32 h 1327"/>
                <a:gd name="T120" fmla="*/ 121 w 1326"/>
                <a:gd name="T121" fmla="*/ 7 h 13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26" h="1327">
                  <a:moveTo>
                    <a:pt x="619" y="163"/>
                  </a:moveTo>
                  <a:lnTo>
                    <a:pt x="585" y="163"/>
                  </a:lnTo>
                  <a:lnTo>
                    <a:pt x="585" y="269"/>
                  </a:lnTo>
                  <a:lnTo>
                    <a:pt x="570" y="272"/>
                  </a:lnTo>
                  <a:lnTo>
                    <a:pt x="553" y="275"/>
                  </a:lnTo>
                  <a:lnTo>
                    <a:pt x="535" y="279"/>
                  </a:lnTo>
                  <a:lnTo>
                    <a:pt x="516" y="286"/>
                  </a:lnTo>
                  <a:lnTo>
                    <a:pt x="496" y="294"/>
                  </a:lnTo>
                  <a:lnTo>
                    <a:pt x="476" y="306"/>
                  </a:lnTo>
                  <a:lnTo>
                    <a:pt x="457" y="320"/>
                  </a:lnTo>
                  <a:lnTo>
                    <a:pt x="438" y="339"/>
                  </a:lnTo>
                  <a:lnTo>
                    <a:pt x="425" y="356"/>
                  </a:lnTo>
                  <a:lnTo>
                    <a:pt x="415" y="373"/>
                  </a:lnTo>
                  <a:lnTo>
                    <a:pt x="406" y="391"/>
                  </a:lnTo>
                  <a:lnTo>
                    <a:pt x="399" y="409"/>
                  </a:lnTo>
                  <a:lnTo>
                    <a:pt x="394" y="426"/>
                  </a:lnTo>
                  <a:lnTo>
                    <a:pt x="390" y="444"/>
                  </a:lnTo>
                  <a:lnTo>
                    <a:pt x="389" y="462"/>
                  </a:lnTo>
                  <a:lnTo>
                    <a:pt x="388" y="480"/>
                  </a:lnTo>
                  <a:lnTo>
                    <a:pt x="389" y="504"/>
                  </a:lnTo>
                  <a:lnTo>
                    <a:pt x="392" y="527"/>
                  </a:lnTo>
                  <a:lnTo>
                    <a:pt x="399" y="548"/>
                  </a:lnTo>
                  <a:lnTo>
                    <a:pt x="407" y="567"/>
                  </a:lnTo>
                  <a:lnTo>
                    <a:pt x="417" y="583"/>
                  </a:lnTo>
                  <a:lnTo>
                    <a:pt x="428" y="599"/>
                  </a:lnTo>
                  <a:lnTo>
                    <a:pt x="440" y="613"/>
                  </a:lnTo>
                  <a:lnTo>
                    <a:pt x="454" y="627"/>
                  </a:lnTo>
                  <a:lnTo>
                    <a:pt x="470" y="638"/>
                  </a:lnTo>
                  <a:lnTo>
                    <a:pt x="485" y="649"/>
                  </a:lnTo>
                  <a:lnTo>
                    <a:pt x="502" y="657"/>
                  </a:lnTo>
                  <a:lnTo>
                    <a:pt x="520" y="666"/>
                  </a:lnTo>
                  <a:lnTo>
                    <a:pt x="537" y="674"/>
                  </a:lnTo>
                  <a:lnTo>
                    <a:pt x="555" y="682"/>
                  </a:lnTo>
                  <a:lnTo>
                    <a:pt x="573" y="688"/>
                  </a:lnTo>
                  <a:lnTo>
                    <a:pt x="590" y="695"/>
                  </a:lnTo>
                  <a:lnTo>
                    <a:pt x="618" y="706"/>
                  </a:lnTo>
                  <a:lnTo>
                    <a:pt x="642" y="715"/>
                  </a:lnTo>
                  <a:lnTo>
                    <a:pt x="663" y="724"/>
                  </a:lnTo>
                  <a:lnTo>
                    <a:pt x="682" y="732"/>
                  </a:lnTo>
                  <a:lnTo>
                    <a:pt x="697" y="739"/>
                  </a:lnTo>
                  <a:lnTo>
                    <a:pt x="711" y="747"/>
                  </a:lnTo>
                  <a:lnTo>
                    <a:pt x="722" y="756"/>
                  </a:lnTo>
                  <a:lnTo>
                    <a:pt x="731" y="765"/>
                  </a:lnTo>
                  <a:lnTo>
                    <a:pt x="740" y="779"/>
                  </a:lnTo>
                  <a:lnTo>
                    <a:pt x="747" y="796"/>
                  </a:lnTo>
                  <a:lnTo>
                    <a:pt x="753" y="813"/>
                  </a:lnTo>
                  <a:lnTo>
                    <a:pt x="754" y="831"/>
                  </a:lnTo>
                  <a:lnTo>
                    <a:pt x="752" y="854"/>
                  </a:lnTo>
                  <a:lnTo>
                    <a:pt x="745" y="873"/>
                  </a:lnTo>
                  <a:lnTo>
                    <a:pt x="734" y="890"/>
                  </a:lnTo>
                  <a:lnTo>
                    <a:pt x="721" y="903"/>
                  </a:lnTo>
                  <a:lnTo>
                    <a:pt x="705" y="913"/>
                  </a:lnTo>
                  <a:lnTo>
                    <a:pt x="687" y="921"/>
                  </a:lnTo>
                  <a:lnTo>
                    <a:pt x="669" y="925"/>
                  </a:lnTo>
                  <a:lnTo>
                    <a:pt x="650" y="926"/>
                  </a:lnTo>
                  <a:lnTo>
                    <a:pt x="632" y="925"/>
                  </a:lnTo>
                  <a:lnTo>
                    <a:pt x="616" y="922"/>
                  </a:lnTo>
                  <a:lnTo>
                    <a:pt x="599" y="916"/>
                  </a:lnTo>
                  <a:lnTo>
                    <a:pt x="584" y="910"/>
                  </a:lnTo>
                  <a:lnTo>
                    <a:pt x="569" y="901"/>
                  </a:lnTo>
                  <a:lnTo>
                    <a:pt x="556" y="891"/>
                  </a:lnTo>
                  <a:lnTo>
                    <a:pt x="545" y="879"/>
                  </a:lnTo>
                  <a:lnTo>
                    <a:pt x="535" y="866"/>
                  </a:lnTo>
                  <a:lnTo>
                    <a:pt x="526" y="852"/>
                  </a:lnTo>
                  <a:lnTo>
                    <a:pt x="520" y="838"/>
                  </a:lnTo>
                  <a:lnTo>
                    <a:pt x="514" y="823"/>
                  </a:lnTo>
                  <a:lnTo>
                    <a:pt x="510" y="809"/>
                  </a:lnTo>
                  <a:lnTo>
                    <a:pt x="506" y="795"/>
                  </a:lnTo>
                  <a:lnTo>
                    <a:pt x="504" y="782"/>
                  </a:lnTo>
                  <a:lnTo>
                    <a:pt x="502" y="770"/>
                  </a:lnTo>
                  <a:lnTo>
                    <a:pt x="501" y="761"/>
                  </a:lnTo>
                  <a:lnTo>
                    <a:pt x="387" y="761"/>
                  </a:lnTo>
                  <a:lnTo>
                    <a:pt x="387" y="1024"/>
                  </a:lnTo>
                  <a:lnTo>
                    <a:pt x="500" y="1024"/>
                  </a:lnTo>
                  <a:lnTo>
                    <a:pt x="502" y="957"/>
                  </a:lnTo>
                  <a:lnTo>
                    <a:pt x="510" y="968"/>
                  </a:lnTo>
                  <a:lnTo>
                    <a:pt x="518" y="977"/>
                  </a:lnTo>
                  <a:lnTo>
                    <a:pt x="526" y="987"/>
                  </a:lnTo>
                  <a:lnTo>
                    <a:pt x="535" y="995"/>
                  </a:lnTo>
                  <a:lnTo>
                    <a:pt x="545" y="1002"/>
                  </a:lnTo>
                  <a:lnTo>
                    <a:pt x="556" y="1009"/>
                  </a:lnTo>
                  <a:lnTo>
                    <a:pt x="569" y="1016"/>
                  </a:lnTo>
                  <a:lnTo>
                    <a:pt x="585" y="1021"/>
                  </a:lnTo>
                  <a:lnTo>
                    <a:pt x="585" y="1145"/>
                  </a:lnTo>
                  <a:lnTo>
                    <a:pt x="702" y="1145"/>
                  </a:lnTo>
                  <a:lnTo>
                    <a:pt x="702" y="1034"/>
                  </a:lnTo>
                  <a:lnTo>
                    <a:pt x="719" y="1032"/>
                  </a:lnTo>
                  <a:lnTo>
                    <a:pt x="738" y="1028"/>
                  </a:lnTo>
                  <a:lnTo>
                    <a:pt x="756" y="1022"/>
                  </a:lnTo>
                  <a:lnTo>
                    <a:pt x="775" y="1016"/>
                  </a:lnTo>
                  <a:lnTo>
                    <a:pt x="791" y="1008"/>
                  </a:lnTo>
                  <a:lnTo>
                    <a:pt x="809" y="997"/>
                  </a:lnTo>
                  <a:lnTo>
                    <a:pt x="824" y="985"/>
                  </a:lnTo>
                  <a:lnTo>
                    <a:pt x="840" y="970"/>
                  </a:lnTo>
                  <a:lnTo>
                    <a:pt x="852" y="956"/>
                  </a:lnTo>
                  <a:lnTo>
                    <a:pt x="863" y="939"/>
                  </a:lnTo>
                  <a:lnTo>
                    <a:pt x="873" y="922"/>
                  </a:lnTo>
                  <a:lnTo>
                    <a:pt x="881" y="904"/>
                  </a:lnTo>
                  <a:lnTo>
                    <a:pt x="887" y="884"/>
                  </a:lnTo>
                  <a:lnTo>
                    <a:pt x="892" y="863"/>
                  </a:lnTo>
                  <a:lnTo>
                    <a:pt x="895" y="842"/>
                  </a:lnTo>
                  <a:lnTo>
                    <a:pt x="896" y="821"/>
                  </a:lnTo>
                  <a:lnTo>
                    <a:pt x="895" y="805"/>
                  </a:lnTo>
                  <a:lnTo>
                    <a:pt x="894" y="788"/>
                  </a:lnTo>
                  <a:lnTo>
                    <a:pt x="891" y="771"/>
                  </a:lnTo>
                  <a:lnTo>
                    <a:pt x="887" y="755"/>
                  </a:lnTo>
                  <a:lnTo>
                    <a:pt x="883" y="738"/>
                  </a:lnTo>
                  <a:lnTo>
                    <a:pt x="876" y="723"/>
                  </a:lnTo>
                  <a:lnTo>
                    <a:pt x="870" y="709"/>
                  </a:lnTo>
                  <a:lnTo>
                    <a:pt x="862" y="696"/>
                  </a:lnTo>
                  <a:lnTo>
                    <a:pt x="854" y="686"/>
                  </a:lnTo>
                  <a:lnTo>
                    <a:pt x="847" y="676"/>
                  </a:lnTo>
                  <a:lnTo>
                    <a:pt x="838" y="667"/>
                  </a:lnTo>
                  <a:lnTo>
                    <a:pt x="829" y="659"/>
                  </a:lnTo>
                  <a:lnTo>
                    <a:pt x="819" y="651"/>
                  </a:lnTo>
                  <a:lnTo>
                    <a:pt x="808" y="643"/>
                  </a:lnTo>
                  <a:lnTo>
                    <a:pt x="797" y="636"/>
                  </a:lnTo>
                  <a:lnTo>
                    <a:pt x="785" y="629"/>
                  </a:lnTo>
                  <a:lnTo>
                    <a:pt x="771" y="622"/>
                  </a:lnTo>
                  <a:lnTo>
                    <a:pt x="758" y="615"/>
                  </a:lnTo>
                  <a:lnTo>
                    <a:pt x="744" y="610"/>
                  </a:lnTo>
                  <a:lnTo>
                    <a:pt x="729" y="603"/>
                  </a:lnTo>
                  <a:lnTo>
                    <a:pt x="713" y="597"/>
                  </a:lnTo>
                  <a:lnTo>
                    <a:pt x="697" y="590"/>
                  </a:lnTo>
                  <a:lnTo>
                    <a:pt x="680" y="582"/>
                  </a:lnTo>
                  <a:lnTo>
                    <a:pt x="662" y="576"/>
                  </a:lnTo>
                  <a:lnTo>
                    <a:pt x="636" y="566"/>
                  </a:lnTo>
                  <a:lnTo>
                    <a:pt x="611" y="555"/>
                  </a:lnTo>
                  <a:lnTo>
                    <a:pt x="589" y="544"/>
                  </a:lnTo>
                  <a:lnTo>
                    <a:pt x="569" y="531"/>
                  </a:lnTo>
                  <a:lnTo>
                    <a:pt x="553" y="518"/>
                  </a:lnTo>
                  <a:lnTo>
                    <a:pt x="541" y="503"/>
                  </a:lnTo>
                  <a:lnTo>
                    <a:pt x="533" y="485"/>
                  </a:lnTo>
                  <a:lnTo>
                    <a:pt x="529" y="464"/>
                  </a:lnTo>
                  <a:lnTo>
                    <a:pt x="531" y="451"/>
                  </a:lnTo>
                  <a:lnTo>
                    <a:pt x="535" y="436"/>
                  </a:lnTo>
                  <a:lnTo>
                    <a:pt x="543" y="423"/>
                  </a:lnTo>
                  <a:lnTo>
                    <a:pt x="553" y="410"/>
                  </a:lnTo>
                  <a:lnTo>
                    <a:pt x="566" y="400"/>
                  </a:lnTo>
                  <a:lnTo>
                    <a:pt x="582" y="391"/>
                  </a:lnTo>
                  <a:lnTo>
                    <a:pt x="602" y="386"/>
                  </a:lnTo>
                  <a:lnTo>
                    <a:pt x="624" y="383"/>
                  </a:lnTo>
                  <a:lnTo>
                    <a:pt x="643" y="384"/>
                  </a:lnTo>
                  <a:lnTo>
                    <a:pt x="660" y="387"/>
                  </a:lnTo>
                  <a:lnTo>
                    <a:pt x="674" y="391"/>
                  </a:lnTo>
                  <a:lnTo>
                    <a:pt x="687" y="397"/>
                  </a:lnTo>
                  <a:lnTo>
                    <a:pt x="697" y="403"/>
                  </a:lnTo>
                  <a:lnTo>
                    <a:pt x="706" y="409"/>
                  </a:lnTo>
                  <a:lnTo>
                    <a:pt x="714" y="415"/>
                  </a:lnTo>
                  <a:lnTo>
                    <a:pt x="719" y="421"/>
                  </a:lnTo>
                  <a:lnTo>
                    <a:pt x="731" y="434"/>
                  </a:lnTo>
                  <a:lnTo>
                    <a:pt x="739" y="447"/>
                  </a:lnTo>
                  <a:lnTo>
                    <a:pt x="747" y="463"/>
                  </a:lnTo>
                  <a:lnTo>
                    <a:pt x="753" y="477"/>
                  </a:lnTo>
                  <a:lnTo>
                    <a:pt x="757" y="492"/>
                  </a:lnTo>
                  <a:lnTo>
                    <a:pt x="760" y="507"/>
                  </a:lnTo>
                  <a:lnTo>
                    <a:pt x="763" y="520"/>
                  </a:lnTo>
                  <a:lnTo>
                    <a:pt x="765" y="534"/>
                  </a:lnTo>
                  <a:lnTo>
                    <a:pt x="881" y="534"/>
                  </a:lnTo>
                  <a:lnTo>
                    <a:pt x="881" y="285"/>
                  </a:lnTo>
                  <a:lnTo>
                    <a:pt x="767" y="285"/>
                  </a:lnTo>
                  <a:lnTo>
                    <a:pt x="765" y="337"/>
                  </a:lnTo>
                  <a:lnTo>
                    <a:pt x="758" y="328"/>
                  </a:lnTo>
                  <a:lnTo>
                    <a:pt x="753" y="321"/>
                  </a:lnTo>
                  <a:lnTo>
                    <a:pt x="746" y="314"/>
                  </a:lnTo>
                  <a:lnTo>
                    <a:pt x="739" y="307"/>
                  </a:lnTo>
                  <a:lnTo>
                    <a:pt x="732" y="302"/>
                  </a:lnTo>
                  <a:lnTo>
                    <a:pt x="723" y="296"/>
                  </a:lnTo>
                  <a:lnTo>
                    <a:pt x="713" y="290"/>
                  </a:lnTo>
                  <a:lnTo>
                    <a:pt x="702" y="285"/>
                  </a:lnTo>
                  <a:lnTo>
                    <a:pt x="702" y="163"/>
                  </a:lnTo>
                  <a:lnTo>
                    <a:pt x="619" y="163"/>
                  </a:lnTo>
                  <a:lnTo>
                    <a:pt x="533" y="13"/>
                  </a:lnTo>
                  <a:lnTo>
                    <a:pt x="548" y="10"/>
                  </a:lnTo>
                  <a:lnTo>
                    <a:pt x="565" y="7"/>
                  </a:lnTo>
                  <a:lnTo>
                    <a:pt x="580" y="5"/>
                  </a:lnTo>
                  <a:lnTo>
                    <a:pt x="597" y="3"/>
                  </a:lnTo>
                  <a:lnTo>
                    <a:pt x="613" y="2"/>
                  </a:lnTo>
                  <a:lnTo>
                    <a:pt x="630" y="1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731" y="3"/>
                  </a:lnTo>
                  <a:lnTo>
                    <a:pt x="797" y="13"/>
                  </a:lnTo>
                  <a:lnTo>
                    <a:pt x="860" y="30"/>
                  </a:lnTo>
                  <a:lnTo>
                    <a:pt x="921" y="52"/>
                  </a:lnTo>
                  <a:lnTo>
                    <a:pt x="979" y="79"/>
                  </a:lnTo>
                  <a:lnTo>
                    <a:pt x="1033" y="114"/>
                  </a:lnTo>
                  <a:lnTo>
                    <a:pt x="1085" y="151"/>
                  </a:lnTo>
                  <a:lnTo>
                    <a:pt x="1132" y="194"/>
                  </a:lnTo>
                  <a:lnTo>
                    <a:pt x="1175" y="241"/>
                  </a:lnTo>
                  <a:lnTo>
                    <a:pt x="1212" y="293"/>
                  </a:lnTo>
                  <a:lnTo>
                    <a:pt x="1246" y="347"/>
                  </a:lnTo>
                  <a:lnTo>
                    <a:pt x="1274" y="405"/>
                  </a:lnTo>
                  <a:lnTo>
                    <a:pt x="1296" y="466"/>
                  </a:lnTo>
                  <a:lnTo>
                    <a:pt x="1313" y="529"/>
                  </a:lnTo>
                  <a:lnTo>
                    <a:pt x="1323" y="596"/>
                  </a:lnTo>
                  <a:lnTo>
                    <a:pt x="1326" y="663"/>
                  </a:lnTo>
                  <a:lnTo>
                    <a:pt x="1323" y="730"/>
                  </a:lnTo>
                  <a:lnTo>
                    <a:pt x="1313" y="797"/>
                  </a:lnTo>
                  <a:lnTo>
                    <a:pt x="1296" y="861"/>
                  </a:lnTo>
                  <a:lnTo>
                    <a:pt x="1274" y="922"/>
                  </a:lnTo>
                  <a:lnTo>
                    <a:pt x="1246" y="980"/>
                  </a:lnTo>
                  <a:lnTo>
                    <a:pt x="1212" y="1034"/>
                  </a:lnTo>
                  <a:lnTo>
                    <a:pt x="1175" y="1085"/>
                  </a:lnTo>
                  <a:lnTo>
                    <a:pt x="1132" y="1133"/>
                  </a:lnTo>
                  <a:lnTo>
                    <a:pt x="1085" y="1176"/>
                  </a:lnTo>
                  <a:lnTo>
                    <a:pt x="1033" y="1214"/>
                  </a:lnTo>
                  <a:lnTo>
                    <a:pt x="979" y="1247"/>
                  </a:lnTo>
                  <a:lnTo>
                    <a:pt x="921" y="1275"/>
                  </a:lnTo>
                  <a:lnTo>
                    <a:pt x="860" y="1298"/>
                  </a:lnTo>
                  <a:lnTo>
                    <a:pt x="797" y="1314"/>
                  </a:lnTo>
                  <a:lnTo>
                    <a:pt x="731" y="1324"/>
                  </a:lnTo>
                  <a:lnTo>
                    <a:pt x="663" y="1327"/>
                  </a:lnTo>
                  <a:lnTo>
                    <a:pt x="596" y="1324"/>
                  </a:lnTo>
                  <a:lnTo>
                    <a:pt x="529" y="1314"/>
                  </a:lnTo>
                  <a:lnTo>
                    <a:pt x="466" y="1298"/>
                  </a:lnTo>
                  <a:lnTo>
                    <a:pt x="406" y="1275"/>
                  </a:lnTo>
                  <a:lnTo>
                    <a:pt x="347" y="1247"/>
                  </a:lnTo>
                  <a:lnTo>
                    <a:pt x="293" y="1214"/>
                  </a:lnTo>
                  <a:lnTo>
                    <a:pt x="241" y="1176"/>
                  </a:lnTo>
                  <a:lnTo>
                    <a:pt x="195" y="1133"/>
                  </a:lnTo>
                  <a:lnTo>
                    <a:pt x="152" y="1085"/>
                  </a:lnTo>
                  <a:lnTo>
                    <a:pt x="114" y="1034"/>
                  </a:lnTo>
                  <a:lnTo>
                    <a:pt x="80" y="980"/>
                  </a:lnTo>
                  <a:lnTo>
                    <a:pt x="52" y="922"/>
                  </a:lnTo>
                  <a:lnTo>
                    <a:pt x="30" y="861"/>
                  </a:lnTo>
                  <a:lnTo>
                    <a:pt x="14" y="797"/>
                  </a:lnTo>
                  <a:lnTo>
                    <a:pt x="4" y="730"/>
                  </a:lnTo>
                  <a:lnTo>
                    <a:pt x="0" y="663"/>
                  </a:lnTo>
                  <a:lnTo>
                    <a:pt x="2" y="603"/>
                  </a:lnTo>
                  <a:lnTo>
                    <a:pt x="10" y="546"/>
                  </a:lnTo>
                  <a:lnTo>
                    <a:pt x="23" y="489"/>
                  </a:lnTo>
                  <a:lnTo>
                    <a:pt x="41" y="434"/>
                  </a:lnTo>
                  <a:lnTo>
                    <a:pt x="62" y="382"/>
                  </a:lnTo>
                  <a:lnTo>
                    <a:pt x="89" y="332"/>
                  </a:lnTo>
                  <a:lnTo>
                    <a:pt x="118" y="285"/>
                  </a:lnTo>
                  <a:lnTo>
                    <a:pt x="153" y="240"/>
                  </a:lnTo>
                  <a:lnTo>
                    <a:pt x="190" y="199"/>
                  </a:lnTo>
                  <a:lnTo>
                    <a:pt x="231" y="160"/>
                  </a:lnTo>
                  <a:lnTo>
                    <a:pt x="274" y="126"/>
                  </a:lnTo>
                  <a:lnTo>
                    <a:pt x="322" y="95"/>
                  </a:lnTo>
                  <a:lnTo>
                    <a:pt x="370" y="67"/>
                  </a:lnTo>
                  <a:lnTo>
                    <a:pt x="422" y="45"/>
                  </a:lnTo>
                  <a:lnTo>
                    <a:pt x="476" y="26"/>
                  </a:lnTo>
                  <a:lnTo>
                    <a:pt x="533" y="13"/>
                  </a:lnTo>
                  <a:lnTo>
                    <a:pt x="619" y="163"/>
                  </a:lnTo>
                  <a:close/>
                </a:path>
              </a:pathLst>
            </a:custGeom>
            <a:solidFill>
              <a:srgbClr val="53FB2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6" name="Freeform 69"/>
          <p:cNvSpPr>
            <a:spLocks/>
          </p:cNvSpPr>
          <p:nvPr/>
        </p:nvSpPr>
        <p:spPr bwMode="auto">
          <a:xfrm rot="-2311332">
            <a:off x="4114800" y="2743200"/>
            <a:ext cx="1676400" cy="330200"/>
          </a:xfrm>
          <a:custGeom>
            <a:avLst/>
            <a:gdLst>
              <a:gd name="T0" fmla="*/ 0 w 1008"/>
              <a:gd name="T1" fmla="*/ 177800 h 208"/>
              <a:gd name="T2" fmla="*/ 878114 w 1008"/>
              <a:gd name="T3" fmla="*/ 25400 h 208"/>
              <a:gd name="T4" fmla="*/ 1676400 w 1008"/>
              <a:gd name="T5" fmla="*/ 330200 h 2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8" h="208">
                <a:moveTo>
                  <a:pt x="0" y="112"/>
                </a:moveTo>
                <a:cubicBezTo>
                  <a:pt x="180" y="56"/>
                  <a:pt x="360" y="0"/>
                  <a:pt x="528" y="16"/>
                </a:cubicBezTo>
                <a:cubicBezTo>
                  <a:pt x="696" y="32"/>
                  <a:pt x="852" y="120"/>
                  <a:pt x="1008" y="208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4357" name="Freeform 70"/>
          <p:cNvSpPr>
            <a:spLocks/>
          </p:cNvSpPr>
          <p:nvPr/>
        </p:nvSpPr>
        <p:spPr bwMode="auto">
          <a:xfrm rot="8288181">
            <a:off x="4267200" y="2971800"/>
            <a:ext cx="1676400" cy="330200"/>
          </a:xfrm>
          <a:custGeom>
            <a:avLst/>
            <a:gdLst>
              <a:gd name="T0" fmla="*/ 0 w 1008"/>
              <a:gd name="T1" fmla="*/ 177800 h 208"/>
              <a:gd name="T2" fmla="*/ 878114 w 1008"/>
              <a:gd name="T3" fmla="*/ 25400 h 208"/>
              <a:gd name="T4" fmla="*/ 1676400 w 1008"/>
              <a:gd name="T5" fmla="*/ 330200 h 2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8" h="208">
                <a:moveTo>
                  <a:pt x="0" y="112"/>
                </a:moveTo>
                <a:cubicBezTo>
                  <a:pt x="180" y="56"/>
                  <a:pt x="360" y="0"/>
                  <a:pt x="528" y="16"/>
                </a:cubicBezTo>
                <a:cubicBezTo>
                  <a:pt x="696" y="32"/>
                  <a:pt x="852" y="120"/>
                  <a:pt x="1008" y="208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grpSp>
        <p:nvGrpSpPr>
          <p:cNvPr id="14358" name="Group 71"/>
          <p:cNvGrpSpPr>
            <a:grpSpLocks/>
          </p:cNvGrpSpPr>
          <p:nvPr/>
        </p:nvGrpSpPr>
        <p:grpSpPr bwMode="auto">
          <a:xfrm>
            <a:off x="4724400" y="3048000"/>
            <a:ext cx="914400" cy="914400"/>
            <a:chOff x="1584" y="1200"/>
            <a:chExt cx="576" cy="576"/>
          </a:xfrm>
        </p:grpSpPr>
        <p:sp>
          <p:nvSpPr>
            <p:cNvPr id="14359" name="Freeform 72"/>
            <p:cNvSpPr>
              <a:spLocks/>
            </p:cNvSpPr>
            <p:nvPr/>
          </p:nvSpPr>
          <p:spPr bwMode="auto">
            <a:xfrm>
              <a:off x="1584" y="1200"/>
              <a:ext cx="336" cy="336"/>
            </a:xfrm>
            <a:custGeom>
              <a:avLst/>
              <a:gdLst>
                <a:gd name="T0" fmla="*/ 144 w 1326"/>
                <a:gd name="T1" fmla="*/ 69 h 1327"/>
                <a:gd name="T2" fmla="*/ 126 w 1326"/>
                <a:gd name="T3" fmla="*/ 74 h 1327"/>
                <a:gd name="T4" fmla="*/ 108 w 1326"/>
                <a:gd name="T5" fmla="*/ 90 h 1327"/>
                <a:gd name="T6" fmla="*/ 100 w 1326"/>
                <a:gd name="T7" fmla="*/ 108 h 1327"/>
                <a:gd name="T8" fmla="*/ 99 w 1326"/>
                <a:gd name="T9" fmla="*/ 128 h 1327"/>
                <a:gd name="T10" fmla="*/ 106 w 1326"/>
                <a:gd name="T11" fmla="*/ 148 h 1327"/>
                <a:gd name="T12" fmla="*/ 119 w 1326"/>
                <a:gd name="T13" fmla="*/ 162 h 1327"/>
                <a:gd name="T14" fmla="*/ 136 w 1326"/>
                <a:gd name="T15" fmla="*/ 171 h 1327"/>
                <a:gd name="T16" fmla="*/ 157 w 1326"/>
                <a:gd name="T17" fmla="*/ 179 h 1327"/>
                <a:gd name="T18" fmla="*/ 177 w 1326"/>
                <a:gd name="T19" fmla="*/ 187 h 1327"/>
                <a:gd name="T20" fmla="*/ 188 w 1326"/>
                <a:gd name="T21" fmla="*/ 197 h 1327"/>
                <a:gd name="T22" fmla="*/ 191 w 1326"/>
                <a:gd name="T23" fmla="*/ 216 h 1327"/>
                <a:gd name="T24" fmla="*/ 179 w 1326"/>
                <a:gd name="T25" fmla="*/ 231 h 1327"/>
                <a:gd name="T26" fmla="*/ 160 w 1326"/>
                <a:gd name="T27" fmla="*/ 234 h 1327"/>
                <a:gd name="T28" fmla="*/ 144 w 1326"/>
                <a:gd name="T29" fmla="*/ 228 h 1327"/>
                <a:gd name="T30" fmla="*/ 133 w 1326"/>
                <a:gd name="T31" fmla="*/ 216 h 1327"/>
                <a:gd name="T32" fmla="*/ 128 w 1326"/>
                <a:gd name="T33" fmla="*/ 201 h 1327"/>
                <a:gd name="T34" fmla="*/ 98 w 1326"/>
                <a:gd name="T35" fmla="*/ 193 h 1327"/>
                <a:gd name="T36" fmla="*/ 129 w 1326"/>
                <a:gd name="T37" fmla="*/ 245 h 1327"/>
                <a:gd name="T38" fmla="*/ 138 w 1326"/>
                <a:gd name="T39" fmla="*/ 254 h 1327"/>
                <a:gd name="T40" fmla="*/ 148 w 1326"/>
                <a:gd name="T41" fmla="*/ 290 h 1327"/>
                <a:gd name="T42" fmla="*/ 187 w 1326"/>
                <a:gd name="T43" fmla="*/ 260 h 1327"/>
                <a:gd name="T44" fmla="*/ 205 w 1326"/>
                <a:gd name="T45" fmla="*/ 252 h 1327"/>
                <a:gd name="T46" fmla="*/ 219 w 1326"/>
                <a:gd name="T47" fmla="*/ 238 h 1327"/>
                <a:gd name="T48" fmla="*/ 226 w 1326"/>
                <a:gd name="T49" fmla="*/ 219 h 1327"/>
                <a:gd name="T50" fmla="*/ 227 w 1326"/>
                <a:gd name="T51" fmla="*/ 200 h 1327"/>
                <a:gd name="T52" fmla="*/ 222 w 1326"/>
                <a:gd name="T53" fmla="*/ 183 h 1327"/>
                <a:gd name="T54" fmla="*/ 215 w 1326"/>
                <a:gd name="T55" fmla="*/ 171 h 1327"/>
                <a:gd name="T56" fmla="*/ 205 w 1326"/>
                <a:gd name="T57" fmla="*/ 163 h 1327"/>
                <a:gd name="T58" fmla="*/ 192 w 1326"/>
                <a:gd name="T59" fmla="*/ 156 h 1327"/>
                <a:gd name="T60" fmla="*/ 177 w 1326"/>
                <a:gd name="T61" fmla="*/ 149 h 1327"/>
                <a:gd name="T62" fmla="*/ 155 w 1326"/>
                <a:gd name="T63" fmla="*/ 141 h 1327"/>
                <a:gd name="T64" fmla="*/ 137 w 1326"/>
                <a:gd name="T65" fmla="*/ 127 h 1327"/>
                <a:gd name="T66" fmla="*/ 136 w 1326"/>
                <a:gd name="T67" fmla="*/ 110 h 1327"/>
                <a:gd name="T68" fmla="*/ 147 w 1326"/>
                <a:gd name="T69" fmla="*/ 99 h 1327"/>
                <a:gd name="T70" fmla="*/ 167 w 1326"/>
                <a:gd name="T71" fmla="*/ 98 h 1327"/>
                <a:gd name="T72" fmla="*/ 179 w 1326"/>
                <a:gd name="T73" fmla="*/ 104 h 1327"/>
                <a:gd name="T74" fmla="*/ 187 w 1326"/>
                <a:gd name="T75" fmla="*/ 113 h 1327"/>
                <a:gd name="T76" fmla="*/ 193 w 1326"/>
                <a:gd name="T77" fmla="*/ 128 h 1327"/>
                <a:gd name="T78" fmla="*/ 223 w 1326"/>
                <a:gd name="T79" fmla="*/ 72 h 1327"/>
                <a:gd name="T80" fmla="*/ 191 w 1326"/>
                <a:gd name="T81" fmla="*/ 81 h 1327"/>
                <a:gd name="T82" fmla="*/ 183 w 1326"/>
                <a:gd name="T83" fmla="*/ 75 h 1327"/>
                <a:gd name="T84" fmla="*/ 157 w 1326"/>
                <a:gd name="T85" fmla="*/ 41 h 1327"/>
                <a:gd name="T86" fmla="*/ 147 w 1326"/>
                <a:gd name="T87" fmla="*/ 1 h 1327"/>
                <a:gd name="T88" fmla="*/ 164 w 1326"/>
                <a:gd name="T89" fmla="*/ 0 h 1327"/>
                <a:gd name="T90" fmla="*/ 218 w 1326"/>
                <a:gd name="T91" fmla="*/ 8 h 1327"/>
                <a:gd name="T92" fmla="*/ 275 w 1326"/>
                <a:gd name="T93" fmla="*/ 38 h 1327"/>
                <a:gd name="T94" fmla="*/ 316 w 1326"/>
                <a:gd name="T95" fmla="*/ 88 h 1327"/>
                <a:gd name="T96" fmla="*/ 335 w 1326"/>
                <a:gd name="T97" fmla="*/ 151 h 1327"/>
                <a:gd name="T98" fmla="*/ 328 w 1326"/>
                <a:gd name="T99" fmla="*/ 218 h 1327"/>
                <a:gd name="T100" fmla="*/ 298 w 1326"/>
                <a:gd name="T101" fmla="*/ 275 h 1327"/>
                <a:gd name="T102" fmla="*/ 248 w 1326"/>
                <a:gd name="T103" fmla="*/ 316 h 1327"/>
                <a:gd name="T104" fmla="*/ 185 w 1326"/>
                <a:gd name="T105" fmla="*/ 335 h 1327"/>
                <a:gd name="T106" fmla="*/ 118 w 1326"/>
                <a:gd name="T107" fmla="*/ 329 h 1327"/>
                <a:gd name="T108" fmla="*/ 61 w 1326"/>
                <a:gd name="T109" fmla="*/ 298 h 1327"/>
                <a:gd name="T110" fmla="*/ 20 w 1326"/>
                <a:gd name="T111" fmla="*/ 248 h 1327"/>
                <a:gd name="T112" fmla="*/ 1 w 1326"/>
                <a:gd name="T113" fmla="*/ 185 h 1327"/>
                <a:gd name="T114" fmla="*/ 6 w 1326"/>
                <a:gd name="T115" fmla="*/ 124 h 1327"/>
                <a:gd name="T116" fmla="*/ 30 w 1326"/>
                <a:gd name="T117" fmla="*/ 72 h 1327"/>
                <a:gd name="T118" fmla="*/ 69 w 1326"/>
                <a:gd name="T119" fmla="*/ 32 h 1327"/>
                <a:gd name="T120" fmla="*/ 121 w 1326"/>
                <a:gd name="T121" fmla="*/ 7 h 13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26" h="1327">
                  <a:moveTo>
                    <a:pt x="619" y="163"/>
                  </a:moveTo>
                  <a:lnTo>
                    <a:pt x="585" y="163"/>
                  </a:lnTo>
                  <a:lnTo>
                    <a:pt x="585" y="269"/>
                  </a:lnTo>
                  <a:lnTo>
                    <a:pt x="570" y="272"/>
                  </a:lnTo>
                  <a:lnTo>
                    <a:pt x="553" y="275"/>
                  </a:lnTo>
                  <a:lnTo>
                    <a:pt x="535" y="279"/>
                  </a:lnTo>
                  <a:lnTo>
                    <a:pt x="516" y="286"/>
                  </a:lnTo>
                  <a:lnTo>
                    <a:pt x="496" y="294"/>
                  </a:lnTo>
                  <a:lnTo>
                    <a:pt x="476" y="306"/>
                  </a:lnTo>
                  <a:lnTo>
                    <a:pt x="457" y="320"/>
                  </a:lnTo>
                  <a:lnTo>
                    <a:pt x="438" y="339"/>
                  </a:lnTo>
                  <a:lnTo>
                    <a:pt x="425" y="356"/>
                  </a:lnTo>
                  <a:lnTo>
                    <a:pt x="415" y="373"/>
                  </a:lnTo>
                  <a:lnTo>
                    <a:pt x="406" y="391"/>
                  </a:lnTo>
                  <a:lnTo>
                    <a:pt x="399" y="409"/>
                  </a:lnTo>
                  <a:lnTo>
                    <a:pt x="394" y="426"/>
                  </a:lnTo>
                  <a:lnTo>
                    <a:pt x="390" y="444"/>
                  </a:lnTo>
                  <a:lnTo>
                    <a:pt x="389" y="462"/>
                  </a:lnTo>
                  <a:lnTo>
                    <a:pt x="388" y="480"/>
                  </a:lnTo>
                  <a:lnTo>
                    <a:pt x="389" y="504"/>
                  </a:lnTo>
                  <a:lnTo>
                    <a:pt x="392" y="527"/>
                  </a:lnTo>
                  <a:lnTo>
                    <a:pt x="399" y="548"/>
                  </a:lnTo>
                  <a:lnTo>
                    <a:pt x="407" y="567"/>
                  </a:lnTo>
                  <a:lnTo>
                    <a:pt x="417" y="583"/>
                  </a:lnTo>
                  <a:lnTo>
                    <a:pt x="428" y="599"/>
                  </a:lnTo>
                  <a:lnTo>
                    <a:pt x="440" y="613"/>
                  </a:lnTo>
                  <a:lnTo>
                    <a:pt x="454" y="627"/>
                  </a:lnTo>
                  <a:lnTo>
                    <a:pt x="470" y="638"/>
                  </a:lnTo>
                  <a:lnTo>
                    <a:pt x="485" y="649"/>
                  </a:lnTo>
                  <a:lnTo>
                    <a:pt x="502" y="657"/>
                  </a:lnTo>
                  <a:lnTo>
                    <a:pt x="520" y="666"/>
                  </a:lnTo>
                  <a:lnTo>
                    <a:pt x="537" y="674"/>
                  </a:lnTo>
                  <a:lnTo>
                    <a:pt x="555" y="682"/>
                  </a:lnTo>
                  <a:lnTo>
                    <a:pt x="573" y="688"/>
                  </a:lnTo>
                  <a:lnTo>
                    <a:pt x="590" y="695"/>
                  </a:lnTo>
                  <a:lnTo>
                    <a:pt x="618" y="706"/>
                  </a:lnTo>
                  <a:lnTo>
                    <a:pt x="642" y="715"/>
                  </a:lnTo>
                  <a:lnTo>
                    <a:pt x="663" y="724"/>
                  </a:lnTo>
                  <a:lnTo>
                    <a:pt x="682" y="732"/>
                  </a:lnTo>
                  <a:lnTo>
                    <a:pt x="697" y="739"/>
                  </a:lnTo>
                  <a:lnTo>
                    <a:pt x="711" y="747"/>
                  </a:lnTo>
                  <a:lnTo>
                    <a:pt x="722" y="756"/>
                  </a:lnTo>
                  <a:lnTo>
                    <a:pt x="731" y="765"/>
                  </a:lnTo>
                  <a:lnTo>
                    <a:pt x="740" y="779"/>
                  </a:lnTo>
                  <a:lnTo>
                    <a:pt x="747" y="796"/>
                  </a:lnTo>
                  <a:lnTo>
                    <a:pt x="753" y="813"/>
                  </a:lnTo>
                  <a:lnTo>
                    <a:pt x="754" y="831"/>
                  </a:lnTo>
                  <a:lnTo>
                    <a:pt x="752" y="854"/>
                  </a:lnTo>
                  <a:lnTo>
                    <a:pt x="745" y="873"/>
                  </a:lnTo>
                  <a:lnTo>
                    <a:pt x="734" y="890"/>
                  </a:lnTo>
                  <a:lnTo>
                    <a:pt x="721" y="903"/>
                  </a:lnTo>
                  <a:lnTo>
                    <a:pt x="705" y="913"/>
                  </a:lnTo>
                  <a:lnTo>
                    <a:pt x="687" y="921"/>
                  </a:lnTo>
                  <a:lnTo>
                    <a:pt x="669" y="925"/>
                  </a:lnTo>
                  <a:lnTo>
                    <a:pt x="650" y="926"/>
                  </a:lnTo>
                  <a:lnTo>
                    <a:pt x="632" y="925"/>
                  </a:lnTo>
                  <a:lnTo>
                    <a:pt x="616" y="922"/>
                  </a:lnTo>
                  <a:lnTo>
                    <a:pt x="599" y="916"/>
                  </a:lnTo>
                  <a:lnTo>
                    <a:pt x="584" y="910"/>
                  </a:lnTo>
                  <a:lnTo>
                    <a:pt x="569" y="901"/>
                  </a:lnTo>
                  <a:lnTo>
                    <a:pt x="556" y="891"/>
                  </a:lnTo>
                  <a:lnTo>
                    <a:pt x="545" y="879"/>
                  </a:lnTo>
                  <a:lnTo>
                    <a:pt x="535" y="866"/>
                  </a:lnTo>
                  <a:lnTo>
                    <a:pt x="526" y="852"/>
                  </a:lnTo>
                  <a:lnTo>
                    <a:pt x="520" y="838"/>
                  </a:lnTo>
                  <a:lnTo>
                    <a:pt x="514" y="823"/>
                  </a:lnTo>
                  <a:lnTo>
                    <a:pt x="510" y="809"/>
                  </a:lnTo>
                  <a:lnTo>
                    <a:pt x="506" y="795"/>
                  </a:lnTo>
                  <a:lnTo>
                    <a:pt x="504" y="782"/>
                  </a:lnTo>
                  <a:lnTo>
                    <a:pt x="502" y="770"/>
                  </a:lnTo>
                  <a:lnTo>
                    <a:pt x="501" y="761"/>
                  </a:lnTo>
                  <a:lnTo>
                    <a:pt x="387" y="761"/>
                  </a:lnTo>
                  <a:lnTo>
                    <a:pt x="387" y="1024"/>
                  </a:lnTo>
                  <a:lnTo>
                    <a:pt x="500" y="1024"/>
                  </a:lnTo>
                  <a:lnTo>
                    <a:pt x="502" y="957"/>
                  </a:lnTo>
                  <a:lnTo>
                    <a:pt x="510" y="968"/>
                  </a:lnTo>
                  <a:lnTo>
                    <a:pt x="518" y="977"/>
                  </a:lnTo>
                  <a:lnTo>
                    <a:pt x="526" y="987"/>
                  </a:lnTo>
                  <a:lnTo>
                    <a:pt x="535" y="995"/>
                  </a:lnTo>
                  <a:lnTo>
                    <a:pt x="545" y="1002"/>
                  </a:lnTo>
                  <a:lnTo>
                    <a:pt x="556" y="1009"/>
                  </a:lnTo>
                  <a:lnTo>
                    <a:pt x="569" y="1016"/>
                  </a:lnTo>
                  <a:lnTo>
                    <a:pt x="585" y="1021"/>
                  </a:lnTo>
                  <a:lnTo>
                    <a:pt x="585" y="1145"/>
                  </a:lnTo>
                  <a:lnTo>
                    <a:pt x="702" y="1145"/>
                  </a:lnTo>
                  <a:lnTo>
                    <a:pt x="702" y="1034"/>
                  </a:lnTo>
                  <a:lnTo>
                    <a:pt x="719" y="1032"/>
                  </a:lnTo>
                  <a:lnTo>
                    <a:pt x="738" y="1028"/>
                  </a:lnTo>
                  <a:lnTo>
                    <a:pt x="756" y="1022"/>
                  </a:lnTo>
                  <a:lnTo>
                    <a:pt x="775" y="1016"/>
                  </a:lnTo>
                  <a:lnTo>
                    <a:pt x="791" y="1008"/>
                  </a:lnTo>
                  <a:lnTo>
                    <a:pt x="809" y="997"/>
                  </a:lnTo>
                  <a:lnTo>
                    <a:pt x="824" y="985"/>
                  </a:lnTo>
                  <a:lnTo>
                    <a:pt x="840" y="970"/>
                  </a:lnTo>
                  <a:lnTo>
                    <a:pt x="852" y="956"/>
                  </a:lnTo>
                  <a:lnTo>
                    <a:pt x="863" y="939"/>
                  </a:lnTo>
                  <a:lnTo>
                    <a:pt x="873" y="922"/>
                  </a:lnTo>
                  <a:lnTo>
                    <a:pt x="881" y="904"/>
                  </a:lnTo>
                  <a:lnTo>
                    <a:pt x="887" y="884"/>
                  </a:lnTo>
                  <a:lnTo>
                    <a:pt x="892" y="863"/>
                  </a:lnTo>
                  <a:lnTo>
                    <a:pt x="895" y="842"/>
                  </a:lnTo>
                  <a:lnTo>
                    <a:pt x="896" y="821"/>
                  </a:lnTo>
                  <a:lnTo>
                    <a:pt x="895" y="805"/>
                  </a:lnTo>
                  <a:lnTo>
                    <a:pt x="894" y="788"/>
                  </a:lnTo>
                  <a:lnTo>
                    <a:pt x="891" y="771"/>
                  </a:lnTo>
                  <a:lnTo>
                    <a:pt x="887" y="755"/>
                  </a:lnTo>
                  <a:lnTo>
                    <a:pt x="883" y="738"/>
                  </a:lnTo>
                  <a:lnTo>
                    <a:pt x="876" y="723"/>
                  </a:lnTo>
                  <a:lnTo>
                    <a:pt x="870" y="709"/>
                  </a:lnTo>
                  <a:lnTo>
                    <a:pt x="862" y="696"/>
                  </a:lnTo>
                  <a:lnTo>
                    <a:pt x="854" y="686"/>
                  </a:lnTo>
                  <a:lnTo>
                    <a:pt x="847" y="676"/>
                  </a:lnTo>
                  <a:lnTo>
                    <a:pt x="838" y="667"/>
                  </a:lnTo>
                  <a:lnTo>
                    <a:pt x="829" y="659"/>
                  </a:lnTo>
                  <a:lnTo>
                    <a:pt x="819" y="651"/>
                  </a:lnTo>
                  <a:lnTo>
                    <a:pt x="808" y="643"/>
                  </a:lnTo>
                  <a:lnTo>
                    <a:pt x="797" y="636"/>
                  </a:lnTo>
                  <a:lnTo>
                    <a:pt x="785" y="629"/>
                  </a:lnTo>
                  <a:lnTo>
                    <a:pt x="771" y="622"/>
                  </a:lnTo>
                  <a:lnTo>
                    <a:pt x="758" y="615"/>
                  </a:lnTo>
                  <a:lnTo>
                    <a:pt x="744" y="610"/>
                  </a:lnTo>
                  <a:lnTo>
                    <a:pt x="729" y="603"/>
                  </a:lnTo>
                  <a:lnTo>
                    <a:pt x="713" y="597"/>
                  </a:lnTo>
                  <a:lnTo>
                    <a:pt x="697" y="590"/>
                  </a:lnTo>
                  <a:lnTo>
                    <a:pt x="680" y="582"/>
                  </a:lnTo>
                  <a:lnTo>
                    <a:pt x="662" y="576"/>
                  </a:lnTo>
                  <a:lnTo>
                    <a:pt x="636" y="566"/>
                  </a:lnTo>
                  <a:lnTo>
                    <a:pt x="611" y="555"/>
                  </a:lnTo>
                  <a:lnTo>
                    <a:pt x="589" y="544"/>
                  </a:lnTo>
                  <a:lnTo>
                    <a:pt x="569" y="531"/>
                  </a:lnTo>
                  <a:lnTo>
                    <a:pt x="553" y="518"/>
                  </a:lnTo>
                  <a:lnTo>
                    <a:pt x="541" y="503"/>
                  </a:lnTo>
                  <a:lnTo>
                    <a:pt x="533" y="485"/>
                  </a:lnTo>
                  <a:lnTo>
                    <a:pt x="529" y="464"/>
                  </a:lnTo>
                  <a:lnTo>
                    <a:pt x="531" y="451"/>
                  </a:lnTo>
                  <a:lnTo>
                    <a:pt x="535" y="436"/>
                  </a:lnTo>
                  <a:lnTo>
                    <a:pt x="543" y="423"/>
                  </a:lnTo>
                  <a:lnTo>
                    <a:pt x="553" y="410"/>
                  </a:lnTo>
                  <a:lnTo>
                    <a:pt x="566" y="400"/>
                  </a:lnTo>
                  <a:lnTo>
                    <a:pt x="582" y="391"/>
                  </a:lnTo>
                  <a:lnTo>
                    <a:pt x="602" y="386"/>
                  </a:lnTo>
                  <a:lnTo>
                    <a:pt x="624" y="383"/>
                  </a:lnTo>
                  <a:lnTo>
                    <a:pt x="643" y="384"/>
                  </a:lnTo>
                  <a:lnTo>
                    <a:pt x="660" y="387"/>
                  </a:lnTo>
                  <a:lnTo>
                    <a:pt x="674" y="391"/>
                  </a:lnTo>
                  <a:lnTo>
                    <a:pt x="687" y="397"/>
                  </a:lnTo>
                  <a:lnTo>
                    <a:pt x="697" y="403"/>
                  </a:lnTo>
                  <a:lnTo>
                    <a:pt x="706" y="409"/>
                  </a:lnTo>
                  <a:lnTo>
                    <a:pt x="714" y="415"/>
                  </a:lnTo>
                  <a:lnTo>
                    <a:pt x="719" y="421"/>
                  </a:lnTo>
                  <a:lnTo>
                    <a:pt x="731" y="434"/>
                  </a:lnTo>
                  <a:lnTo>
                    <a:pt x="739" y="447"/>
                  </a:lnTo>
                  <a:lnTo>
                    <a:pt x="747" y="463"/>
                  </a:lnTo>
                  <a:lnTo>
                    <a:pt x="753" y="477"/>
                  </a:lnTo>
                  <a:lnTo>
                    <a:pt x="757" y="492"/>
                  </a:lnTo>
                  <a:lnTo>
                    <a:pt x="760" y="507"/>
                  </a:lnTo>
                  <a:lnTo>
                    <a:pt x="763" y="520"/>
                  </a:lnTo>
                  <a:lnTo>
                    <a:pt x="765" y="534"/>
                  </a:lnTo>
                  <a:lnTo>
                    <a:pt x="881" y="534"/>
                  </a:lnTo>
                  <a:lnTo>
                    <a:pt x="881" y="285"/>
                  </a:lnTo>
                  <a:lnTo>
                    <a:pt x="767" y="285"/>
                  </a:lnTo>
                  <a:lnTo>
                    <a:pt x="765" y="337"/>
                  </a:lnTo>
                  <a:lnTo>
                    <a:pt x="758" y="328"/>
                  </a:lnTo>
                  <a:lnTo>
                    <a:pt x="753" y="321"/>
                  </a:lnTo>
                  <a:lnTo>
                    <a:pt x="746" y="314"/>
                  </a:lnTo>
                  <a:lnTo>
                    <a:pt x="739" y="307"/>
                  </a:lnTo>
                  <a:lnTo>
                    <a:pt x="732" y="302"/>
                  </a:lnTo>
                  <a:lnTo>
                    <a:pt x="723" y="296"/>
                  </a:lnTo>
                  <a:lnTo>
                    <a:pt x="713" y="290"/>
                  </a:lnTo>
                  <a:lnTo>
                    <a:pt x="702" y="285"/>
                  </a:lnTo>
                  <a:lnTo>
                    <a:pt x="702" y="163"/>
                  </a:lnTo>
                  <a:lnTo>
                    <a:pt x="619" y="163"/>
                  </a:lnTo>
                  <a:lnTo>
                    <a:pt x="533" y="13"/>
                  </a:lnTo>
                  <a:lnTo>
                    <a:pt x="548" y="10"/>
                  </a:lnTo>
                  <a:lnTo>
                    <a:pt x="565" y="7"/>
                  </a:lnTo>
                  <a:lnTo>
                    <a:pt x="580" y="5"/>
                  </a:lnTo>
                  <a:lnTo>
                    <a:pt x="597" y="3"/>
                  </a:lnTo>
                  <a:lnTo>
                    <a:pt x="613" y="2"/>
                  </a:lnTo>
                  <a:lnTo>
                    <a:pt x="630" y="1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731" y="3"/>
                  </a:lnTo>
                  <a:lnTo>
                    <a:pt x="797" y="13"/>
                  </a:lnTo>
                  <a:lnTo>
                    <a:pt x="860" y="30"/>
                  </a:lnTo>
                  <a:lnTo>
                    <a:pt x="921" y="52"/>
                  </a:lnTo>
                  <a:lnTo>
                    <a:pt x="979" y="79"/>
                  </a:lnTo>
                  <a:lnTo>
                    <a:pt x="1033" y="114"/>
                  </a:lnTo>
                  <a:lnTo>
                    <a:pt x="1085" y="151"/>
                  </a:lnTo>
                  <a:lnTo>
                    <a:pt x="1132" y="194"/>
                  </a:lnTo>
                  <a:lnTo>
                    <a:pt x="1175" y="241"/>
                  </a:lnTo>
                  <a:lnTo>
                    <a:pt x="1212" y="293"/>
                  </a:lnTo>
                  <a:lnTo>
                    <a:pt x="1246" y="347"/>
                  </a:lnTo>
                  <a:lnTo>
                    <a:pt x="1274" y="405"/>
                  </a:lnTo>
                  <a:lnTo>
                    <a:pt x="1296" y="466"/>
                  </a:lnTo>
                  <a:lnTo>
                    <a:pt x="1313" y="529"/>
                  </a:lnTo>
                  <a:lnTo>
                    <a:pt x="1323" y="596"/>
                  </a:lnTo>
                  <a:lnTo>
                    <a:pt x="1326" y="663"/>
                  </a:lnTo>
                  <a:lnTo>
                    <a:pt x="1323" y="730"/>
                  </a:lnTo>
                  <a:lnTo>
                    <a:pt x="1313" y="797"/>
                  </a:lnTo>
                  <a:lnTo>
                    <a:pt x="1296" y="861"/>
                  </a:lnTo>
                  <a:lnTo>
                    <a:pt x="1274" y="922"/>
                  </a:lnTo>
                  <a:lnTo>
                    <a:pt x="1246" y="980"/>
                  </a:lnTo>
                  <a:lnTo>
                    <a:pt x="1212" y="1034"/>
                  </a:lnTo>
                  <a:lnTo>
                    <a:pt x="1175" y="1085"/>
                  </a:lnTo>
                  <a:lnTo>
                    <a:pt x="1132" y="1133"/>
                  </a:lnTo>
                  <a:lnTo>
                    <a:pt x="1085" y="1176"/>
                  </a:lnTo>
                  <a:lnTo>
                    <a:pt x="1033" y="1214"/>
                  </a:lnTo>
                  <a:lnTo>
                    <a:pt x="979" y="1247"/>
                  </a:lnTo>
                  <a:lnTo>
                    <a:pt x="921" y="1275"/>
                  </a:lnTo>
                  <a:lnTo>
                    <a:pt x="860" y="1298"/>
                  </a:lnTo>
                  <a:lnTo>
                    <a:pt x="797" y="1314"/>
                  </a:lnTo>
                  <a:lnTo>
                    <a:pt x="731" y="1324"/>
                  </a:lnTo>
                  <a:lnTo>
                    <a:pt x="663" y="1327"/>
                  </a:lnTo>
                  <a:lnTo>
                    <a:pt x="596" y="1324"/>
                  </a:lnTo>
                  <a:lnTo>
                    <a:pt x="529" y="1314"/>
                  </a:lnTo>
                  <a:lnTo>
                    <a:pt x="466" y="1298"/>
                  </a:lnTo>
                  <a:lnTo>
                    <a:pt x="406" y="1275"/>
                  </a:lnTo>
                  <a:lnTo>
                    <a:pt x="347" y="1247"/>
                  </a:lnTo>
                  <a:lnTo>
                    <a:pt x="293" y="1214"/>
                  </a:lnTo>
                  <a:lnTo>
                    <a:pt x="241" y="1176"/>
                  </a:lnTo>
                  <a:lnTo>
                    <a:pt x="195" y="1133"/>
                  </a:lnTo>
                  <a:lnTo>
                    <a:pt x="152" y="1085"/>
                  </a:lnTo>
                  <a:lnTo>
                    <a:pt x="114" y="1034"/>
                  </a:lnTo>
                  <a:lnTo>
                    <a:pt x="80" y="980"/>
                  </a:lnTo>
                  <a:lnTo>
                    <a:pt x="52" y="922"/>
                  </a:lnTo>
                  <a:lnTo>
                    <a:pt x="30" y="861"/>
                  </a:lnTo>
                  <a:lnTo>
                    <a:pt x="14" y="797"/>
                  </a:lnTo>
                  <a:lnTo>
                    <a:pt x="4" y="730"/>
                  </a:lnTo>
                  <a:lnTo>
                    <a:pt x="0" y="663"/>
                  </a:lnTo>
                  <a:lnTo>
                    <a:pt x="2" y="603"/>
                  </a:lnTo>
                  <a:lnTo>
                    <a:pt x="10" y="546"/>
                  </a:lnTo>
                  <a:lnTo>
                    <a:pt x="23" y="489"/>
                  </a:lnTo>
                  <a:lnTo>
                    <a:pt x="41" y="434"/>
                  </a:lnTo>
                  <a:lnTo>
                    <a:pt x="62" y="382"/>
                  </a:lnTo>
                  <a:lnTo>
                    <a:pt x="89" y="332"/>
                  </a:lnTo>
                  <a:lnTo>
                    <a:pt x="118" y="285"/>
                  </a:lnTo>
                  <a:lnTo>
                    <a:pt x="153" y="240"/>
                  </a:lnTo>
                  <a:lnTo>
                    <a:pt x="190" y="199"/>
                  </a:lnTo>
                  <a:lnTo>
                    <a:pt x="231" y="160"/>
                  </a:lnTo>
                  <a:lnTo>
                    <a:pt x="274" y="126"/>
                  </a:lnTo>
                  <a:lnTo>
                    <a:pt x="322" y="95"/>
                  </a:lnTo>
                  <a:lnTo>
                    <a:pt x="370" y="67"/>
                  </a:lnTo>
                  <a:lnTo>
                    <a:pt x="422" y="45"/>
                  </a:lnTo>
                  <a:lnTo>
                    <a:pt x="476" y="26"/>
                  </a:lnTo>
                  <a:lnTo>
                    <a:pt x="533" y="13"/>
                  </a:lnTo>
                  <a:lnTo>
                    <a:pt x="619" y="163"/>
                  </a:lnTo>
                  <a:close/>
                </a:path>
              </a:pathLst>
            </a:custGeom>
            <a:solidFill>
              <a:srgbClr val="53FB2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Freeform 73"/>
            <p:cNvSpPr>
              <a:spLocks/>
            </p:cNvSpPr>
            <p:nvPr/>
          </p:nvSpPr>
          <p:spPr bwMode="auto">
            <a:xfrm>
              <a:off x="1824" y="1248"/>
              <a:ext cx="336" cy="336"/>
            </a:xfrm>
            <a:custGeom>
              <a:avLst/>
              <a:gdLst>
                <a:gd name="T0" fmla="*/ 144 w 1326"/>
                <a:gd name="T1" fmla="*/ 69 h 1327"/>
                <a:gd name="T2" fmla="*/ 126 w 1326"/>
                <a:gd name="T3" fmla="*/ 74 h 1327"/>
                <a:gd name="T4" fmla="*/ 108 w 1326"/>
                <a:gd name="T5" fmla="*/ 90 h 1327"/>
                <a:gd name="T6" fmla="*/ 100 w 1326"/>
                <a:gd name="T7" fmla="*/ 108 h 1327"/>
                <a:gd name="T8" fmla="*/ 99 w 1326"/>
                <a:gd name="T9" fmla="*/ 128 h 1327"/>
                <a:gd name="T10" fmla="*/ 106 w 1326"/>
                <a:gd name="T11" fmla="*/ 148 h 1327"/>
                <a:gd name="T12" fmla="*/ 119 w 1326"/>
                <a:gd name="T13" fmla="*/ 162 h 1327"/>
                <a:gd name="T14" fmla="*/ 136 w 1326"/>
                <a:gd name="T15" fmla="*/ 171 h 1327"/>
                <a:gd name="T16" fmla="*/ 157 w 1326"/>
                <a:gd name="T17" fmla="*/ 179 h 1327"/>
                <a:gd name="T18" fmla="*/ 177 w 1326"/>
                <a:gd name="T19" fmla="*/ 187 h 1327"/>
                <a:gd name="T20" fmla="*/ 188 w 1326"/>
                <a:gd name="T21" fmla="*/ 197 h 1327"/>
                <a:gd name="T22" fmla="*/ 191 w 1326"/>
                <a:gd name="T23" fmla="*/ 216 h 1327"/>
                <a:gd name="T24" fmla="*/ 179 w 1326"/>
                <a:gd name="T25" fmla="*/ 231 h 1327"/>
                <a:gd name="T26" fmla="*/ 160 w 1326"/>
                <a:gd name="T27" fmla="*/ 234 h 1327"/>
                <a:gd name="T28" fmla="*/ 144 w 1326"/>
                <a:gd name="T29" fmla="*/ 228 h 1327"/>
                <a:gd name="T30" fmla="*/ 133 w 1326"/>
                <a:gd name="T31" fmla="*/ 216 h 1327"/>
                <a:gd name="T32" fmla="*/ 128 w 1326"/>
                <a:gd name="T33" fmla="*/ 201 h 1327"/>
                <a:gd name="T34" fmla="*/ 98 w 1326"/>
                <a:gd name="T35" fmla="*/ 193 h 1327"/>
                <a:gd name="T36" fmla="*/ 129 w 1326"/>
                <a:gd name="T37" fmla="*/ 245 h 1327"/>
                <a:gd name="T38" fmla="*/ 138 w 1326"/>
                <a:gd name="T39" fmla="*/ 254 h 1327"/>
                <a:gd name="T40" fmla="*/ 148 w 1326"/>
                <a:gd name="T41" fmla="*/ 290 h 1327"/>
                <a:gd name="T42" fmla="*/ 187 w 1326"/>
                <a:gd name="T43" fmla="*/ 260 h 1327"/>
                <a:gd name="T44" fmla="*/ 205 w 1326"/>
                <a:gd name="T45" fmla="*/ 252 h 1327"/>
                <a:gd name="T46" fmla="*/ 219 w 1326"/>
                <a:gd name="T47" fmla="*/ 238 h 1327"/>
                <a:gd name="T48" fmla="*/ 226 w 1326"/>
                <a:gd name="T49" fmla="*/ 219 h 1327"/>
                <a:gd name="T50" fmla="*/ 227 w 1326"/>
                <a:gd name="T51" fmla="*/ 200 h 1327"/>
                <a:gd name="T52" fmla="*/ 222 w 1326"/>
                <a:gd name="T53" fmla="*/ 183 h 1327"/>
                <a:gd name="T54" fmla="*/ 215 w 1326"/>
                <a:gd name="T55" fmla="*/ 171 h 1327"/>
                <a:gd name="T56" fmla="*/ 205 w 1326"/>
                <a:gd name="T57" fmla="*/ 163 h 1327"/>
                <a:gd name="T58" fmla="*/ 192 w 1326"/>
                <a:gd name="T59" fmla="*/ 156 h 1327"/>
                <a:gd name="T60" fmla="*/ 177 w 1326"/>
                <a:gd name="T61" fmla="*/ 149 h 1327"/>
                <a:gd name="T62" fmla="*/ 155 w 1326"/>
                <a:gd name="T63" fmla="*/ 141 h 1327"/>
                <a:gd name="T64" fmla="*/ 137 w 1326"/>
                <a:gd name="T65" fmla="*/ 127 h 1327"/>
                <a:gd name="T66" fmla="*/ 136 w 1326"/>
                <a:gd name="T67" fmla="*/ 110 h 1327"/>
                <a:gd name="T68" fmla="*/ 147 w 1326"/>
                <a:gd name="T69" fmla="*/ 99 h 1327"/>
                <a:gd name="T70" fmla="*/ 167 w 1326"/>
                <a:gd name="T71" fmla="*/ 98 h 1327"/>
                <a:gd name="T72" fmla="*/ 179 w 1326"/>
                <a:gd name="T73" fmla="*/ 104 h 1327"/>
                <a:gd name="T74" fmla="*/ 187 w 1326"/>
                <a:gd name="T75" fmla="*/ 113 h 1327"/>
                <a:gd name="T76" fmla="*/ 193 w 1326"/>
                <a:gd name="T77" fmla="*/ 128 h 1327"/>
                <a:gd name="T78" fmla="*/ 223 w 1326"/>
                <a:gd name="T79" fmla="*/ 72 h 1327"/>
                <a:gd name="T80" fmla="*/ 191 w 1326"/>
                <a:gd name="T81" fmla="*/ 81 h 1327"/>
                <a:gd name="T82" fmla="*/ 183 w 1326"/>
                <a:gd name="T83" fmla="*/ 75 h 1327"/>
                <a:gd name="T84" fmla="*/ 157 w 1326"/>
                <a:gd name="T85" fmla="*/ 41 h 1327"/>
                <a:gd name="T86" fmla="*/ 147 w 1326"/>
                <a:gd name="T87" fmla="*/ 1 h 1327"/>
                <a:gd name="T88" fmla="*/ 164 w 1326"/>
                <a:gd name="T89" fmla="*/ 0 h 1327"/>
                <a:gd name="T90" fmla="*/ 218 w 1326"/>
                <a:gd name="T91" fmla="*/ 8 h 1327"/>
                <a:gd name="T92" fmla="*/ 275 w 1326"/>
                <a:gd name="T93" fmla="*/ 38 h 1327"/>
                <a:gd name="T94" fmla="*/ 316 w 1326"/>
                <a:gd name="T95" fmla="*/ 88 h 1327"/>
                <a:gd name="T96" fmla="*/ 335 w 1326"/>
                <a:gd name="T97" fmla="*/ 151 h 1327"/>
                <a:gd name="T98" fmla="*/ 328 w 1326"/>
                <a:gd name="T99" fmla="*/ 218 h 1327"/>
                <a:gd name="T100" fmla="*/ 298 w 1326"/>
                <a:gd name="T101" fmla="*/ 275 h 1327"/>
                <a:gd name="T102" fmla="*/ 248 w 1326"/>
                <a:gd name="T103" fmla="*/ 316 h 1327"/>
                <a:gd name="T104" fmla="*/ 185 w 1326"/>
                <a:gd name="T105" fmla="*/ 335 h 1327"/>
                <a:gd name="T106" fmla="*/ 118 w 1326"/>
                <a:gd name="T107" fmla="*/ 329 h 1327"/>
                <a:gd name="T108" fmla="*/ 61 w 1326"/>
                <a:gd name="T109" fmla="*/ 298 h 1327"/>
                <a:gd name="T110" fmla="*/ 20 w 1326"/>
                <a:gd name="T111" fmla="*/ 248 h 1327"/>
                <a:gd name="T112" fmla="*/ 1 w 1326"/>
                <a:gd name="T113" fmla="*/ 185 h 1327"/>
                <a:gd name="T114" fmla="*/ 6 w 1326"/>
                <a:gd name="T115" fmla="*/ 124 h 1327"/>
                <a:gd name="T116" fmla="*/ 30 w 1326"/>
                <a:gd name="T117" fmla="*/ 72 h 1327"/>
                <a:gd name="T118" fmla="*/ 69 w 1326"/>
                <a:gd name="T119" fmla="*/ 32 h 1327"/>
                <a:gd name="T120" fmla="*/ 121 w 1326"/>
                <a:gd name="T121" fmla="*/ 7 h 13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26" h="1327">
                  <a:moveTo>
                    <a:pt x="619" y="163"/>
                  </a:moveTo>
                  <a:lnTo>
                    <a:pt x="585" y="163"/>
                  </a:lnTo>
                  <a:lnTo>
                    <a:pt x="585" y="269"/>
                  </a:lnTo>
                  <a:lnTo>
                    <a:pt x="570" y="272"/>
                  </a:lnTo>
                  <a:lnTo>
                    <a:pt x="553" y="275"/>
                  </a:lnTo>
                  <a:lnTo>
                    <a:pt x="535" y="279"/>
                  </a:lnTo>
                  <a:lnTo>
                    <a:pt x="516" y="286"/>
                  </a:lnTo>
                  <a:lnTo>
                    <a:pt x="496" y="294"/>
                  </a:lnTo>
                  <a:lnTo>
                    <a:pt x="476" y="306"/>
                  </a:lnTo>
                  <a:lnTo>
                    <a:pt x="457" y="320"/>
                  </a:lnTo>
                  <a:lnTo>
                    <a:pt x="438" y="339"/>
                  </a:lnTo>
                  <a:lnTo>
                    <a:pt x="425" y="356"/>
                  </a:lnTo>
                  <a:lnTo>
                    <a:pt x="415" y="373"/>
                  </a:lnTo>
                  <a:lnTo>
                    <a:pt x="406" y="391"/>
                  </a:lnTo>
                  <a:lnTo>
                    <a:pt x="399" y="409"/>
                  </a:lnTo>
                  <a:lnTo>
                    <a:pt x="394" y="426"/>
                  </a:lnTo>
                  <a:lnTo>
                    <a:pt x="390" y="444"/>
                  </a:lnTo>
                  <a:lnTo>
                    <a:pt x="389" y="462"/>
                  </a:lnTo>
                  <a:lnTo>
                    <a:pt x="388" y="480"/>
                  </a:lnTo>
                  <a:lnTo>
                    <a:pt x="389" y="504"/>
                  </a:lnTo>
                  <a:lnTo>
                    <a:pt x="392" y="527"/>
                  </a:lnTo>
                  <a:lnTo>
                    <a:pt x="399" y="548"/>
                  </a:lnTo>
                  <a:lnTo>
                    <a:pt x="407" y="567"/>
                  </a:lnTo>
                  <a:lnTo>
                    <a:pt x="417" y="583"/>
                  </a:lnTo>
                  <a:lnTo>
                    <a:pt x="428" y="599"/>
                  </a:lnTo>
                  <a:lnTo>
                    <a:pt x="440" y="613"/>
                  </a:lnTo>
                  <a:lnTo>
                    <a:pt x="454" y="627"/>
                  </a:lnTo>
                  <a:lnTo>
                    <a:pt x="470" y="638"/>
                  </a:lnTo>
                  <a:lnTo>
                    <a:pt x="485" y="649"/>
                  </a:lnTo>
                  <a:lnTo>
                    <a:pt x="502" y="657"/>
                  </a:lnTo>
                  <a:lnTo>
                    <a:pt x="520" y="666"/>
                  </a:lnTo>
                  <a:lnTo>
                    <a:pt x="537" y="674"/>
                  </a:lnTo>
                  <a:lnTo>
                    <a:pt x="555" y="682"/>
                  </a:lnTo>
                  <a:lnTo>
                    <a:pt x="573" y="688"/>
                  </a:lnTo>
                  <a:lnTo>
                    <a:pt x="590" y="695"/>
                  </a:lnTo>
                  <a:lnTo>
                    <a:pt x="618" y="706"/>
                  </a:lnTo>
                  <a:lnTo>
                    <a:pt x="642" y="715"/>
                  </a:lnTo>
                  <a:lnTo>
                    <a:pt x="663" y="724"/>
                  </a:lnTo>
                  <a:lnTo>
                    <a:pt x="682" y="732"/>
                  </a:lnTo>
                  <a:lnTo>
                    <a:pt x="697" y="739"/>
                  </a:lnTo>
                  <a:lnTo>
                    <a:pt x="711" y="747"/>
                  </a:lnTo>
                  <a:lnTo>
                    <a:pt x="722" y="756"/>
                  </a:lnTo>
                  <a:lnTo>
                    <a:pt x="731" y="765"/>
                  </a:lnTo>
                  <a:lnTo>
                    <a:pt x="740" y="779"/>
                  </a:lnTo>
                  <a:lnTo>
                    <a:pt x="747" y="796"/>
                  </a:lnTo>
                  <a:lnTo>
                    <a:pt x="753" y="813"/>
                  </a:lnTo>
                  <a:lnTo>
                    <a:pt x="754" y="831"/>
                  </a:lnTo>
                  <a:lnTo>
                    <a:pt x="752" y="854"/>
                  </a:lnTo>
                  <a:lnTo>
                    <a:pt x="745" y="873"/>
                  </a:lnTo>
                  <a:lnTo>
                    <a:pt x="734" y="890"/>
                  </a:lnTo>
                  <a:lnTo>
                    <a:pt x="721" y="903"/>
                  </a:lnTo>
                  <a:lnTo>
                    <a:pt x="705" y="913"/>
                  </a:lnTo>
                  <a:lnTo>
                    <a:pt x="687" y="921"/>
                  </a:lnTo>
                  <a:lnTo>
                    <a:pt x="669" y="925"/>
                  </a:lnTo>
                  <a:lnTo>
                    <a:pt x="650" y="926"/>
                  </a:lnTo>
                  <a:lnTo>
                    <a:pt x="632" y="925"/>
                  </a:lnTo>
                  <a:lnTo>
                    <a:pt x="616" y="922"/>
                  </a:lnTo>
                  <a:lnTo>
                    <a:pt x="599" y="916"/>
                  </a:lnTo>
                  <a:lnTo>
                    <a:pt x="584" y="910"/>
                  </a:lnTo>
                  <a:lnTo>
                    <a:pt x="569" y="901"/>
                  </a:lnTo>
                  <a:lnTo>
                    <a:pt x="556" y="891"/>
                  </a:lnTo>
                  <a:lnTo>
                    <a:pt x="545" y="879"/>
                  </a:lnTo>
                  <a:lnTo>
                    <a:pt x="535" y="866"/>
                  </a:lnTo>
                  <a:lnTo>
                    <a:pt x="526" y="852"/>
                  </a:lnTo>
                  <a:lnTo>
                    <a:pt x="520" y="838"/>
                  </a:lnTo>
                  <a:lnTo>
                    <a:pt x="514" y="823"/>
                  </a:lnTo>
                  <a:lnTo>
                    <a:pt x="510" y="809"/>
                  </a:lnTo>
                  <a:lnTo>
                    <a:pt x="506" y="795"/>
                  </a:lnTo>
                  <a:lnTo>
                    <a:pt x="504" y="782"/>
                  </a:lnTo>
                  <a:lnTo>
                    <a:pt x="502" y="770"/>
                  </a:lnTo>
                  <a:lnTo>
                    <a:pt x="501" y="761"/>
                  </a:lnTo>
                  <a:lnTo>
                    <a:pt x="387" y="761"/>
                  </a:lnTo>
                  <a:lnTo>
                    <a:pt x="387" y="1024"/>
                  </a:lnTo>
                  <a:lnTo>
                    <a:pt x="500" y="1024"/>
                  </a:lnTo>
                  <a:lnTo>
                    <a:pt x="502" y="957"/>
                  </a:lnTo>
                  <a:lnTo>
                    <a:pt x="510" y="968"/>
                  </a:lnTo>
                  <a:lnTo>
                    <a:pt x="518" y="977"/>
                  </a:lnTo>
                  <a:lnTo>
                    <a:pt x="526" y="987"/>
                  </a:lnTo>
                  <a:lnTo>
                    <a:pt x="535" y="995"/>
                  </a:lnTo>
                  <a:lnTo>
                    <a:pt x="545" y="1002"/>
                  </a:lnTo>
                  <a:lnTo>
                    <a:pt x="556" y="1009"/>
                  </a:lnTo>
                  <a:lnTo>
                    <a:pt x="569" y="1016"/>
                  </a:lnTo>
                  <a:lnTo>
                    <a:pt x="585" y="1021"/>
                  </a:lnTo>
                  <a:lnTo>
                    <a:pt x="585" y="1145"/>
                  </a:lnTo>
                  <a:lnTo>
                    <a:pt x="702" y="1145"/>
                  </a:lnTo>
                  <a:lnTo>
                    <a:pt x="702" y="1034"/>
                  </a:lnTo>
                  <a:lnTo>
                    <a:pt x="719" y="1032"/>
                  </a:lnTo>
                  <a:lnTo>
                    <a:pt x="738" y="1028"/>
                  </a:lnTo>
                  <a:lnTo>
                    <a:pt x="756" y="1022"/>
                  </a:lnTo>
                  <a:lnTo>
                    <a:pt x="775" y="1016"/>
                  </a:lnTo>
                  <a:lnTo>
                    <a:pt x="791" y="1008"/>
                  </a:lnTo>
                  <a:lnTo>
                    <a:pt x="809" y="997"/>
                  </a:lnTo>
                  <a:lnTo>
                    <a:pt x="824" y="985"/>
                  </a:lnTo>
                  <a:lnTo>
                    <a:pt x="840" y="970"/>
                  </a:lnTo>
                  <a:lnTo>
                    <a:pt x="852" y="956"/>
                  </a:lnTo>
                  <a:lnTo>
                    <a:pt x="863" y="939"/>
                  </a:lnTo>
                  <a:lnTo>
                    <a:pt x="873" y="922"/>
                  </a:lnTo>
                  <a:lnTo>
                    <a:pt x="881" y="904"/>
                  </a:lnTo>
                  <a:lnTo>
                    <a:pt x="887" y="884"/>
                  </a:lnTo>
                  <a:lnTo>
                    <a:pt x="892" y="863"/>
                  </a:lnTo>
                  <a:lnTo>
                    <a:pt x="895" y="842"/>
                  </a:lnTo>
                  <a:lnTo>
                    <a:pt x="896" y="821"/>
                  </a:lnTo>
                  <a:lnTo>
                    <a:pt x="895" y="805"/>
                  </a:lnTo>
                  <a:lnTo>
                    <a:pt x="894" y="788"/>
                  </a:lnTo>
                  <a:lnTo>
                    <a:pt x="891" y="771"/>
                  </a:lnTo>
                  <a:lnTo>
                    <a:pt x="887" y="755"/>
                  </a:lnTo>
                  <a:lnTo>
                    <a:pt x="883" y="738"/>
                  </a:lnTo>
                  <a:lnTo>
                    <a:pt x="876" y="723"/>
                  </a:lnTo>
                  <a:lnTo>
                    <a:pt x="870" y="709"/>
                  </a:lnTo>
                  <a:lnTo>
                    <a:pt x="862" y="696"/>
                  </a:lnTo>
                  <a:lnTo>
                    <a:pt x="854" y="686"/>
                  </a:lnTo>
                  <a:lnTo>
                    <a:pt x="847" y="676"/>
                  </a:lnTo>
                  <a:lnTo>
                    <a:pt x="838" y="667"/>
                  </a:lnTo>
                  <a:lnTo>
                    <a:pt x="829" y="659"/>
                  </a:lnTo>
                  <a:lnTo>
                    <a:pt x="819" y="651"/>
                  </a:lnTo>
                  <a:lnTo>
                    <a:pt x="808" y="643"/>
                  </a:lnTo>
                  <a:lnTo>
                    <a:pt x="797" y="636"/>
                  </a:lnTo>
                  <a:lnTo>
                    <a:pt x="785" y="629"/>
                  </a:lnTo>
                  <a:lnTo>
                    <a:pt x="771" y="622"/>
                  </a:lnTo>
                  <a:lnTo>
                    <a:pt x="758" y="615"/>
                  </a:lnTo>
                  <a:lnTo>
                    <a:pt x="744" y="610"/>
                  </a:lnTo>
                  <a:lnTo>
                    <a:pt x="729" y="603"/>
                  </a:lnTo>
                  <a:lnTo>
                    <a:pt x="713" y="597"/>
                  </a:lnTo>
                  <a:lnTo>
                    <a:pt x="697" y="590"/>
                  </a:lnTo>
                  <a:lnTo>
                    <a:pt x="680" y="582"/>
                  </a:lnTo>
                  <a:lnTo>
                    <a:pt x="662" y="576"/>
                  </a:lnTo>
                  <a:lnTo>
                    <a:pt x="636" y="566"/>
                  </a:lnTo>
                  <a:lnTo>
                    <a:pt x="611" y="555"/>
                  </a:lnTo>
                  <a:lnTo>
                    <a:pt x="589" y="544"/>
                  </a:lnTo>
                  <a:lnTo>
                    <a:pt x="569" y="531"/>
                  </a:lnTo>
                  <a:lnTo>
                    <a:pt x="553" y="518"/>
                  </a:lnTo>
                  <a:lnTo>
                    <a:pt x="541" y="503"/>
                  </a:lnTo>
                  <a:lnTo>
                    <a:pt x="533" y="485"/>
                  </a:lnTo>
                  <a:lnTo>
                    <a:pt x="529" y="464"/>
                  </a:lnTo>
                  <a:lnTo>
                    <a:pt x="531" y="451"/>
                  </a:lnTo>
                  <a:lnTo>
                    <a:pt x="535" y="436"/>
                  </a:lnTo>
                  <a:lnTo>
                    <a:pt x="543" y="423"/>
                  </a:lnTo>
                  <a:lnTo>
                    <a:pt x="553" y="410"/>
                  </a:lnTo>
                  <a:lnTo>
                    <a:pt x="566" y="400"/>
                  </a:lnTo>
                  <a:lnTo>
                    <a:pt x="582" y="391"/>
                  </a:lnTo>
                  <a:lnTo>
                    <a:pt x="602" y="386"/>
                  </a:lnTo>
                  <a:lnTo>
                    <a:pt x="624" y="383"/>
                  </a:lnTo>
                  <a:lnTo>
                    <a:pt x="643" y="384"/>
                  </a:lnTo>
                  <a:lnTo>
                    <a:pt x="660" y="387"/>
                  </a:lnTo>
                  <a:lnTo>
                    <a:pt x="674" y="391"/>
                  </a:lnTo>
                  <a:lnTo>
                    <a:pt x="687" y="397"/>
                  </a:lnTo>
                  <a:lnTo>
                    <a:pt x="697" y="403"/>
                  </a:lnTo>
                  <a:lnTo>
                    <a:pt x="706" y="409"/>
                  </a:lnTo>
                  <a:lnTo>
                    <a:pt x="714" y="415"/>
                  </a:lnTo>
                  <a:lnTo>
                    <a:pt x="719" y="421"/>
                  </a:lnTo>
                  <a:lnTo>
                    <a:pt x="731" y="434"/>
                  </a:lnTo>
                  <a:lnTo>
                    <a:pt x="739" y="447"/>
                  </a:lnTo>
                  <a:lnTo>
                    <a:pt x="747" y="463"/>
                  </a:lnTo>
                  <a:lnTo>
                    <a:pt x="753" y="477"/>
                  </a:lnTo>
                  <a:lnTo>
                    <a:pt x="757" y="492"/>
                  </a:lnTo>
                  <a:lnTo>
                    <a:pt x="760" y="507"/>
                  </a:lnTo>
                  <a:lnTo>
                    <a:pt x="763" y="520"/>
                  </a:lnTo>
                  <a:lnTo>
                    <a:pt x="765" y="534"/>
                  </a:lnTo>
                  <a:lnTo>
                    <a:pt x="881" y="534"/>
                  </a:lnTo>
                  <a:lnTo>
                    <a:pt x="881" y="285"/>
                  </a:lnTo>
                  <a:lnTo>
                    <a:pt x="767" y="285"/>
                  </a:lnTo>
                  <a:lnTo>
                    <a:pt x="765" y="337"/>
                  </a:lnTo>
                  <a:lnTo>
                    <a:pt x="758" y="328"/>
                  </a:lnTo>
                  <a:lnTo>
                    <a:pt x="753" y="321"/>
                  </a:lnTo>
                  <a:lnTo>
                    <a:pt x="746" y="314"/>
                  </a:lnTo>
                  <a:lnTo>
                    <a:pt x="739" y="307"/>
                  </a:lnTo>
                  <a:lnTo>
                    <a:pt x="732" y="302"/>
                  </a:lnTo>
                  <a:lnTo>
                    <a:pt x="723" y="296"/>
                  </a:lnTo>
                  <a:lnTo>
                    <a:pt x="713" y="290"/>
                  </a:lnTo>
                  <a:lnTo>
                    <a:pt x="702" y="285"/>
                  </a:lnTo>
                  <a:lnTo>
                    <a:pt x="702" y="163"/>
                  </a:lnTo>
                  <a:lnTo>
                    <a:pt x="619" y="163"/>
                  </a:lnTo>
                  <a:lnTo>
                    <a:pt x="533" y="13"/>
                  </a:lnTo>
                  <a:lnTo>
                    <a:pt x="548" y="10"/>
                  </a:lnTo>
                  <a:lnTo>
                    <a:pt x="565" y="7"/>
                  </a:lnTo>
                  <a:lnTo>
                    <a:pt x="580" y="5"/>
                  </a:lnTo>
                  <a:lnTo>
                    <a:pt x="597" y="3"/>
                  </a:lnTo>
                  <a:lnTo>
                    <a:pt x="613" y="2"/>
                  </a:lnTo>
                  <a:lnTo>
                    <a:pt x="630" y="1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731" y="3"/>
                  </a:lnTo>
                  <a:lnTo>
                    <a:pt x="797" y="13"/>
                  </a:lnTo>
                  <a:lnTo>
                    <a:pt x="860" y="30"/>
                  </a:lnTo>
                  <a:lnTo>
                    <a:pt x="921" y="52"/>
                  </a:lnTo>
                  <a:lnTo>
                    <a:pt x="979" y="79"/>
                  </a:lnTo>
                  <a:lnTo>
                    <a:pt x="1033" y="114"/>
                  </a:lnTo>
                  <a:lnTo>
                    <a:pt x="1085" y="151"/>
                  </a:lnTo>
                  <a:lnTo>
                    <a:pt x="1132" y="194"/>
                  </a:lnTo>
                  <a:lnTo>
                    <a:pt x="1175" y="241"/>
                  </a:lnTo>
                  <a:lnTo>
                    <a:pt x="1212" y="293"/>
                  </a:lnTo>
                  <a:lnTo>
                    <a:pt x="1246" y="347"/>
                  </a:lnTo>
                  <a:lnTo>
                    <a:pt x="1274" y="405"/>
                  </a:lnTo>
                  <a:lnTo>
                    <a:pt x="1296" y="466"/>
                  </a:lnTo>
                  <a:lnTo>
                    <a:pt x="1313" y="529"/>
                  </a:lnTo>
                  <a:lnTo>
                    <a:pt x="1323" y="596"/>
                  </a:lnTo>
                  <a:lnTo>
                    <a:pt x="1326" y="663"/>
                  </a:lnTo>
                  <a:lnTo>
                    <a:pt x="1323" y="730"/>
                  </a:lnTo>
                  <a:lnTo>
                    <a:pt x="1313" y="797"/>
                  </a:lnTo>
                  <a:lnTo>
                    <a:pt x="1296" y="861"/>
                  </a:lnTo>
                  <a:lnTo>
                    <a:pt x="1274" y="922"/>
                  </a:lnTo>
                  <a:lnTo>
                    <a:pt x="1246" y="980"/>
                  </a:lnTo>
                  <a:lnTo>
                    <a:pt x="1212" y="1034"/>
                  </a:lnTo>
                  <a:lnTo>
                    <a:pt x="1175" y="1085"/>
                  </a:lnTo>
                  <a:lnTo>
                    <a:pt x="1132" y="1133"/>
                  </a:lnTo>
                  <a:lnTo>
                    <a:pt x="1085" y="1176"/>
                  </a:lnTo>
                  <a:lnTo>
                    <a:pt x="1033" y="1214"/>
                  </a:lnTo>
                  <a:lnTo>
                    <a:pt x="979" y="1247"/>
                  </a:lnTo>
                  <a:lnTo>
                    <a:pt x="921" y="1275"/>
                  </a:lnTo>
                  <a:lnTo>
                    <a:pt x="860" y="1298"/>
                  </a:lnTo>
                  <a:lnTo>
                    <a:pt x="797" y="1314"/>
                  </a:lnTo>
                  <a:lnTo>
                    <a:pt x="731" y="1324"/>
                  </a:lnTo>
                  <a:lnTo>
                    <a:pt x="663" y="1327"/>
                  </a:lnTo>
                  <a:lnTo>
                    <a:pt x="596" y="1324"/>
                  </a:lnTo>
                  <a:lnTo>
                    <a:pt x="529" y="1314"/>
                  </a:lnTo>
                  <a:lnTo>
                    <a:pt x="466" y="1298"/>
                  </a:lnTo>
                  <a:lnTo>
                    <a:pt x="406" y="1275"/>
                  </a:lnTo>
                  <a:lnTo>
                    <a:pt x="347" y="1247"/>
                  </a:lnTo>
                  <a:lnTo>
                    <a:pt x="293" y="1214"/>
                  </a:lnTo>
                  <a:lnTo>
                    <a:pt x="241" y="1176"/>
                  </a:lnTo>
                  <a:lnTo>
                    <a:pt x="195" y="1133"/>
                  </a:lnTo>
                  <a:lnTo>
                    <a:pt x="152" y="1085"/>
                  </a:lnTo>
                  <a:lnTo>
                    <a:pt x="114" y="1034"/>
                  </a:lnTo>
                  <a:lnTo>
                    <a:pt x="80" y="980"/>
                  </a:lnTo>
                  <a:lnTo>
                    <a:pt x="52" y="922"/>
                  </a:lnTo>
                  <a:lnTo>
                    <a:pt x="30" y="861"/>
                  </a:lnTo>
                  <a:lnTo>
                    <a:pt x="14" y="797"/>
                  </a:lnTo>
                  <a:lnTo>
                    <a:pt x="4" y="730"/>
                  </a:lnTo>
                  <a:lnTo>
                    <a:pt x="0" y="663"/>
                  </a:lnTo>
                  <a:lnTo>
                    <a:pt x="2" y="603"/>
                  </a:lnTo>
                  <a:lnTo>
                    <a:pt x="10" y="546"/>
                  </a:lnTo>
                  <a:lnTo>
                    <a:pt x="23" y="489"/>
                  </a:lnTo>
                  <a:lnTo>
                    <a:pt x="41" y="434"/>
                  </a:lnTo>
                  <a:lnTo>
                    <a:pt x="62" y="382"/>
                  </a:lnTo>
                  <a:lnTo>
                    <a:pt x="89" y="332"/>
                  </a:lnTo>
                  <a:lnTo>
                    <a:pt x="118" y="285"/>
                  </a:lnTo>
                  <a:lnTo>
                    <a:pt x="153" y="240"/>
                  </a:lnTo>
                  <a:lnTo>
                    <a:pt x="190" y="199"/>
                  </a:lnTo>
                  <a:lnTo>
                    <a:pt x="231" y="160"/>
                  </a:lnTo>
                  <a:lnTo>
                    <a:pt x="274" y="126"/>
                  </a:lnTo>
                  <a:lnTo>
                    <a:pt x="322" y="95"/>
                  </a:lnTo>
                  <a:lnTo>
                    <a:pt x="370" y="67"/>
                  </a:lnTo>
                  <a:lnTo>
                    <a:pt x="422" y="45"/>
                  </a:lnTo>
                  <a:lnTo>
                    <a:pt x="476" y="26"/>
                  </a:lnTo>
                  <a:lnTo>
                    <a:pt x="533" y="13"/>
                  </a:lnTo>
                  <a:lnTo>
                    <a:pt x="619" y="163"/>
                  </a:lnTo>
                  <a:close/>
                </a:path>
              </a:pathLst>
            </a:custGeom>
            <a:solidFill>
              <a:srgbClr val="53FB2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1" name="Freeform 74"/>
            <p:cNvSpPr>
              <a:spLocks/>
            </p:cNvSpPr>
            <p:nvPr/>
          </p:nvSpPr>
          <p:spPr bwMode="auto">
            <a:xfrm>
              <a:off x="1680" y="1440"/>
              <a:ext cx="336" cy="336"/>
            </a:xfrm>
            <a:custGeom>
              <a:avLst/>
              <a:gdLst>
                <a:gd name="T0" fmla="*/ 144 w 1326"/>
                <a:gd name="T1" fmla="*/ 69 h 1327"/>
                <a:gd name="T2" fmla="*/ 126 w 1326"/>
                <a:gd name="T3" fmla="*/ 74 h 1327"/>
                <a:gd name="T4" fmla="*/ 108 w 1326"/>
                <a:gd name="T5" fmla="*/ 90 h 1327"/>
                <a:gd name="T6" fmla="*/ 100 w 1326"/>
                <a:gd name="T7" fmla="*/ 108 h 1327"/>
                <a:gd name="T8" fmla="*/ 99 w 1326"/>
                <a:gd name="T9" fmla="*/ 128 h 1327"/>
                <a:gd name="T10" fmla="*/ 106 w 1326"/>
                <a:gd name="T11" fmla="*/ 148 h 1327"/>
                <a:gd name="T12" fmla="*/ 119 w 1326"/>
                <a:gd name="T13" fmla="*/ 162 h 1327"/>
                <a:gd name="T14" fmla="*/ 136 w 1326"/>
                <a:gd name="T15" fmla="*/ 171 h 1327"/>
                <a:gd name="T16" fmla="*/ 157 w 1326"/>
                <a:gd name="T17" fmla="*/ 179 h 1327"/>
                <a:gd name="T18" fmla="*/ 177 w 1326"/>
                <a:gd name="T19" fmla="*/ 187 h 1327"/>
                <a:gd name="T20" fmla="*/ 188 w 1326"/>
                <a:gd name="T21" fmla="*/ 197 h 1327"/>
                <a:gd name="T22" fmla="*/ 191 w 1326"/>
                <a:gd name="T23" fmla="*/ 216 h 1327"/>
                <a:gd name="T24" fmla="*/ 179 w 1326"/>
                <a:gd name="T25" fmla="*/ 231 h 1327"/>
                <a:gd name="T26" fmla="*/ 160 w 1326"/>
                <a:gd name="T27" fmla="*/ 234 h 1327"/>
                <a:gd name="T28" fmla="*/ 144 w 1326"/>
                <a:gd name="T29" fmla="*/ 228 h 1327"/>
                <a:gd name="T30" fmla="*/ 133 w 1326"/>
                <a:gd name="T31" fmla="*/ 216 h 1327"/>
                <a:gd name="T32" fmla="*/ 128 w 1326"/>
                <a:gd name="T33" fmla="*/ 201 h 1327"/>
                <a:gd name="T34" fmla="*/ 98 w 1326"/>
                <a:gd name="T35" fmla="*/ 193 h 1327"/>
                <a:gd name="T36" fmla="*/ 129 w 1326"/>
                <a:gd name="T37" fmla="*/ 245 h 1327"/>
                <a:gd name="T38" fmla="*/ 138 w 1326"/>
                <a:gd name="T39" fmla="*/ 254 h 1327"/>
                <a:gd name="T40" fmla="*/ 148 w 1326"/>
                <a:gd name="T41" fmla="*/ 290 h 1327"/>
                <a:gd name="T42" fmla="*/ 187 w 1326"/>
                <a:gd name="T43" fmla="*/ 260 h 1327"/>
                <a:gd name="T44" fmla="*/ 205 w 1326"/>
                <a:gd name="T45" fmla="*/ 252 h 1327"/>
                <a:gd name="T46" fmla="*/ 219 w 1326"/>
                <a:gd name="T47" fmla="*/ 238 h 1327"/>
                <a:gd name="T48" fmla="*/ 226 w 1326"/>
                <a:gd name="T49" fmla="*/ 219 h 1327"/>
                <a:gd name="T50" fmla="*/ 227 w 1326"/>
                <a:gd name="T51" fmla="*/ 200 h 1327"/>
                <a:gd name="T52" fmla="*/ 222 w 1326"/>
                <a:gd name="T53" fmla="*/ 183 h 1327"/>
                <a:gd name="T54" fmla="*/ 215 w 1326"/>
                <a:gd name="T55" fmla="*/ 171 h 1327"/>
                <a:gd name="T56" fmla="*/ 205 w 1326"/>
                <a:gd name="T57" fmla="*/ 163 h 1327"/>
                <a:gd name="T58" fmla="*/ 192 w 1326"/>
                <a:gd name="T59" fmla="*/ 156 h 1327"/>
                <a:gd name="T60" fmla="*/ 177 w 1326"/>
                <a:gd name="T61" fmla="*/ 149 h 1327"/>
                <a:gd name="T62" fmla="*/ 155 w 1326"/>
                <a:gd name="T63" fmla="*/ 141 h 1327"/>
                <a:gd name="T64" fmla="*/ 137 w 1326"/>
                <a:gd name="T65" fmla="*/ 127 h 1327"/>
                <a:gd name="T66" fmla="*/ 136 w 1326"/>
                <a:gd name="T67" fmla="*/ 110 h 1327"/>
                <a:gd name="T68" fmla="*/ 147 w 1326"/>
                <a:gd name="T69" fmla="*/ 99 h 1327"/>
                <a:gd name="T70" fmla="*/ 167 w 1326"/>
                <a:gd name="T71" fmla="*/ 98 h 1327"/>
                <a:gd name="T72" fmla="*/ 179 w 1326"/>
                <a:gd name="T73" fmla="*/ 104 h 1327"/>
                <a:gd name="T74" fmla="*/ 187 w 1326"/>
                <a:gd name="T75" fmla="*/ 113 h 1327"/>
                <a:gd name="T76" fmla="*/ 193 w 1326"/>
                <a:gd name="T77" fmla="*/ 128 h 1327"/>
                <a:gd name="T78" fmla="*/ 223 w 1326"/>
                <a:gd name="T79" fmla="*/ 72 h 1327"/>
                <a:gd name="T80" fmla="*/ 191 w 1326"/>
                <a:gd name="T81" fmla="*/ 81 h 1327"/>
                <a:gd name="T82" fmla="*/ 183 w 1326"/>
                <a:gd name="T83" fmla="*/ 75 h 1327"/>
                <a:gd name="T84" fmla="*/ 157 w 1326"/>
                <a:gd name="T85" fmla="*/ 41 h 1327"/>
                <a:gd name="T86" fmla="*/ 147 w 1326"/>
                <a:gd name="T87" fmla="*/ 1 h 1327"/>
                <a:gd name="T88" fmla="*/ 164 w 1326"/>
                <a:gd name="T89" fmla="*/ 0 h 1327"/>
                <a:gd name="T90" fmla="*/ 218 w 1326"/>
                <a:gd name="T91" fmla="*/ 8 h 1327"/>
                <a:gd name="T92" fmla="*/ 275 w 1326"/>
                <a:gd name="T93" fmla="*/ 38 h 1327"/>
                <a:gd name="T94" fmla="*/ 316 w 1326"/>
                <a:gd name="T95" fmla="*/ 88 h 1327"/>
                <a:gd name="T96" fmla="*/ 335 w 1326"/>
                <a:gd name="T97" fmla="*/ 151 h 1327"/>
                <a:gd name="T98" fmla="*/ 328 w 1326"/>
                <a:gd name="T99" fmla="*/ 218 h 1327"/>
                <a:gd name="T100" fmla="*/ 298 w 1326"/>
                <a:gd name="T101" fmla="*/ 275 h 1327"/>
                <a:gd name="T102" fmla="*/ 248 w 1326"/>
                <a:gd name="T103" fmla="*/ 316 h 1327"/>
                <a:gd name="T104" fmla="*/ 185 w 1326"/>
                <a:gd name="T105" fmla="*/ 335 h 1327"/>
                <a:gd name="T106" fmla="*/ 118 w 1326"/>
                <a:gd name="T107" fmla="*/ 329 h 1327"/>
                <a:gd name="T108" fmla="*/ 61 w 1326"/>
                <a:gd name="T109" fmla="*/ 298 h 1327"/>
                <a:gd name="T110" fmla="*/ 20 w 1326"/>
                <a:gd name="T111" fmla="*/ 248 h 1327"/>
                <a:gd name="T112" fmla="*/ 1 w 1326"/>
                <a:gd name="T113" fmla="*/ 185 h 1327"/>
                <a:gd name="T114" fmla="*/ 6 w 1326"/>
                <a:gd name="T115" fmla="*/ 124 h 1327"/>
                <a:gd name="T116" fmla="*/ 30 w 1326"/>
                <a:gd name="T117" fmla="*/ 72 h 1327"/>
                <a:gd name="T118" fmla="*/ 69 w 1326"/>
                <a:gd name="T119" fmla="*/ 32 h 1327"/>
                <a:gd name="T120" fmla="*/ 121 w 1326"/>
                <a:gd name="T121" fmla="*/ 7 h 132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326" h="1327">
                  <a:moveTo>
                    <a:pt x="619" y="163"/>
                  </a:moveTo>
                  <a:lnTo>
                    <a:pt x="585" y="163"/>
                  </a:lnTo>
                  <a:lnTo>
                    <a:pt x="585" y="269"/>
                  </a:lnTo>
                  <a:lnTo>
                    <a:pt x="570" y="272"/>
                  </a:lnTo>
                  <a:lnTo>
                    <a:pt x="553" y="275"/>
                  </a:lnTo>
                  <a:lnTo>
                    <a:pt x="535" y="279"/>
                  </a:lnTo>
                  <a:lnTo>
                    <a:pt x="516" y="286"/>
                  </a:lnTo>
                  <a:lnTo>
                    <a:pt x="496" y="294"/>
                  </a:lnTo>
                  <a:lnTo>
                    <a:pt x="476" y="306"/>
                  </a:lnTo>
                  <a:lnTo>
                    <a:pt x="457" y="320"/>
                  </a:lnTo>
                  <a:lnTo>
                    <a:pt x="438" y="339"/>
                  </a:lnTo>
                  <a:lnTo>
                    <a:pt x="425" y="356"/>
                  </a:lnTo>
                  <a:lnTo>
                    <a:pt x="415" y="373"/>
                  </a:lnTo>
                  <a:lnTo>
                    <a:pt x="406" y="391"/>
                  </a:lnTo>
                  <a:lnTo>
                    <a:pt x="399" y="409"/>
                  </a:lnTo>
                  <a:lnTo>
                    <a:pt x="394" y="426"/>
                  </a:lnTo>
                  <a:lnTo>
                    <a:pt x="390" y="444"/>
                  </a:lnTo>
                  <a:lnTo>
                    <a:pt x="389" y="462"/>
                  </a:lnTo>
                  <a:lnTo>
                    <a:pt x="388" y="480"/>
                  </a:lnTo>
                  <a:lnTo>
                    <a:pt x="389" y="504"/>
                  </a:lnTo>
                  <a:lnTo>
                    <a:pt x="392" y="527"/>
                  </a:lnTo>
                  <a:lnTo>
                    <a:pt x="399" y="548"/>
                  </a:lnTo>
                  <a:lnTo>
                    <a:pt x="407" y="567"/>
                  </a:lnTo>
                  <a:lnTo>
                    <a:pt x="417" y="583"/>
                  </a:lnTo>
                  <a:lnTo>
                    <a:pt x="428" y="599"/>
                  </a:lnTo>
                  <a:lnTo>
                    <a:pt x="440" y="613"/>
                  </a:lnTo>
                  <a:lnTo>
                    <a:pt x="454" y="627"/>
                  </a:lnTo>
                  <a:lnTo>
                    <a:pt x="470" y="638"/>
                  </a:lnTo>
                  <a:lnTo>
                    <a:pt x="485" y="649"/>
                  </a:lnTo>
                  <a:lnTo>
                    <a:pt x="502" y="657"/>
                  </a:lnTo>
                  <a:lnTo>
                    <a:pt x="520" y="666"/>
                  </a:lnTo>
                  <a:lnTo>
                    <a:pt x="537" y="674"/>
                  </a:lnTo>
                  <a:lnTo>
                    <a:pt x="555" y="682"/>
                  </a:lnTo>
                  <a:lnTo>
                    <a:pt x="573" y="688"/>
                  </a:lnTo>
                  <a:lnTo>
                    <a:pt x="590" y="695"/>
                  </a:lnTo>
                  <a:lnTo>
                    <a:pt x="618" y="706"/>
                  </a:lnTo>
                  <a:lnTo>
                    <a:pt x="642" y="715"/>
                  </a:lnTo>
                  <a:lnTo>
                    <a:pt x="663" y="724"/>
                  </a:lnTo>
                  <a:lnTo>
                    <a:pt x="682" y="732"/>
                  </a:lnTo>
                  <a:lnTo>
                    <a:pt x="697" y="739"/>
                  </a:lnTo>
                  <a:lnTo>
                    <a:pt x="711" y="747"/>
                  </a:lnTo>
                  <a:lnTo>
                    <a:pt x="722" y="756"/>
                  </a:lnTo>
                  <a:lnTo>
                    <a:pt x="731" y="765"/>
                  </a:lnTo>
                  <a:lnTo>
                    <a:pt x="740" y="779"/>
                  </a:lnTo>
                  <a:lnTo>
                    <a:pt x="747" y="796"/>
                  </a:lnTo>
                  <a:lnTo>
                    <a:pt x="753" y="813"/>
                  </a:lnTo>
                  <a:lnTo>
                    <a:pt x="754" y="831"/>
                  </a:lnTo>
                  <a:lnTo>
                    <a:pt x="752" y="854"/>
                  </a:lnTo>
                  <a:lnTo>
                    <a:pt x="745" y="873"/>
                  </a:lnTo>
                  <a:lnTo>
                    <a:pt x="734" y="890"/>
                  </a:lnTo>
                  <a:lnTo>
                    <a:pt x="721" y="903"/>
                  </a:lnTo>
                  <a:lnTo>
                    <a:pt x="705" y="913"/>
                  </a:lnTo>
                  <a:lnTo>
                    <a:pt x="687" y="921"/>
                  </a:lnTo>
                  <a:lnTo>
                    <a:pt x="669" y="925"/>
                  </a:lnTo>
                  <a:lnTo>
                    <a:pt x="650" y="926"/>
                  </a:lnTo>
                  <a:lnTo>
                    <a:pt x="632" y="925"/>
                  </a:lnTo>
                  <a:lnTo>
                    <a:pt x="616" y="922"/>
                  </a:lnTo>
                  <a:lnTo>
                    <a:pt x="599" y="916"/>
                  </a:lnTo>
                  <a:lnTo>
                    <a:pt x="584" y="910"/>
                  </a:lnTo>
                  <a:lnTo>
                    <a:pt x="569" y="901"/>
                  </a:lnTo>
                  <a:lnTo>
                    <a:pt x="556" y="891"/>
                  </a:lnTo>
                  <a:lnTo>
                    <a:pt x="545" y="879"/>
                  </a:lnTo>
                  <a:lnTo>
                    <a:pt x="535" y="866"/>
                  </a:lnTo>
                  <a:lnTo>
                    <a:pt x="526" y="852"/>
                  </a:lnTo>
                  <a:lnTo>
                    <a:pt x="520" y="838"/>
                  </a:lnTo>
                  <a:lnTo>
                    <a:pt x="514" y="823"/>
                  </a:lnTo>
                  <a:lnTo>
                    <a:pt x="510" y="809"/>
                  </a:lnTo>
                  <a:lnTo>
                    <a:pt x="506" y="795"/>
                  </a:lnTo>
                  <a:lnTo>
                    <a:pt x="504" y="782"/>
                  </a:lnTo>
                  <a:lnTo>
                    <a:pt x="502" y="770"/>
                  </a:lnTo>
                  <a:lnTo>
                    <a:pt x="501" y="761"/>
                  </a:lnTo>
                  <a:lnTo>
                    <a:pt x="387" y="761"/>
                  </a:lnTo>
                  <a:lnTo>
                    <a:pt x="387" y="1024"/>
                  </a:lnTo>
                  <a:lnTo>
                    <a:pt x="500" y="1024"/>
                  </a:lnTo>
                  <a:lnTo>
                    <a:pt x="502" y="957"/>
                  </a:lnTo>
                  <a:lnTo>
                    <a:pt x="510" y="968"/>
                  </a:lnTo>
                  <a:lnTo>
                    <a:pt x="518" y="977"/>
                  </a:lnTo>
                  <a:lnTo>
                    <a:pt x="526" y="987"/>
                  </a:lnTo>
                  <a:lnTo>
                    <a:pt x="535" y="995"/>
                  </a:lnTo>
                  <a:lnTo>
                    <a:pt x="545" y="1002"/>
                  </a:lnTo>
                  <a:lnTo>
                    <a:pt x="556" y="1009"/>
                  </a:lnTo>
                  <a:lnTo>
                    <a:pt x="569" y="1016"/>
                  </a:lnTo>
                  <a:lnTo>
                    <a:pt x="585" y="1021"/>
                  </a:lnTo>
                  <a:lnTo>
                    <a:pt x="585" y="1145"/>
                  </a:lnTo>
                  <a:lnTo>
                    <a:pt x="702" y="1145"/>
                  </a:lnTo>
                  <a:lnTo>
                    <a:pt x="702" y="1034"/>
                  </a:lnTo>
                  <a:lnTo>
                    <a:pt x="719" y="1032"/>
                  </a:lnTo>
                  <a:lnTo>
                    <a:pt x="738" y="1028"/>
                  </a:lnTo>
                  <a:lnTo>
                    <a:pt x="756" y="1022"/>
                  </a:lnTo>
                  <a:lnTo>
                    <a:pt x="775" y="1016"/>
                  </a:lnTo>
                  <a:lnTo>
                    <a:pt x="791" y="1008"/>
                  </a:lnTo>
                  <a:lnTo>
                    <a:pt x="809" y="997"/>
                  </a:lnTo>
                  <a:lnTo>
                    <a:pt x="824" y="985"/>
                  </a:lnTo>
                  <a:lnTo>
                    <a:pt x="840" y="970"/>
                  </a:lnTo>
                  <a:lnTo>
                    <a:pt x="852" y="956"/>
                  </a:lnTo>
                  <a:lnTo>
                    <a:pt x="863" y="939"/>
                  </a:lnTo>
                  <a:lnTo>
                    <a:pt x="873" y="922"/>
                  </a:lnTo>
                  <a:lnTo>
                    <a:pt x="881" y="904"/>
                  </a:lnTo>
                  <a:lnTo>
                    <a:pt x="887" y="884"/>
                  </a:lnTo>
                  <a:lnTo>
                    <a:pt x="892" y="863"/>
                  </a:lnTo>
                  <a:lnTo>
                    <a:pt x="895" y="842"/>
                  </a:lnTo>
                  <a:lnTo>
                    <a:pt x="896" y="821"/>
                  </a:lnTo>
                  <a:lnTo>
                    <a:pt x="895" y="805"/>
                  </a:lnTo>
                  <a:lnTo>
                    <a:pt x="894" y="788"/>
                  </a:lnTo>
                  <a:lnTo>
                    <a:pt x="891" y="771"/>
                  </a:lnTo>
                  <a:lnTo>
                    <a:pt x="887" y="755"/>
                  </a:lnTo>
                  <a:lnTo>
                    <a:pt x="883" y="738"/>
                  </a:lnTo>
                  <a:lnTo>
                    <a:pt x="876" y="723"/>
                  </a:lnTo>
                  <a:lnTo>
                    <a:pt x="870" y="709"/>
                  </a:lnTo>
                  <a:lnTo>
                    <a:pt x="862" y="696"/>
                  </a:lnTo>
                  <a:lnTo>
                    <a:pt x="854" y="686"/>
                  </a:lnTo>
                  <a:lnTo>
                    <a:pt x="847" y="676"/>
                  </a:lnTo>
                  <a:lnTo>
                    <a:pt x="838" y="667"/>
                  </a:lnTo>
                  <a:lnTo>
                    <a:pt x="829" y="659"/>
                  </a:lnTo>
                  <a:lnTo>
                    <a:pt x="819" y="651"/>
                  </a:lnTo>
                  <a:lnTo>
                    <a:pt x="808" y="643"/>
                  </a:lnTo>
                  <a:lnTo>
                    <a:pt x="797" y="636"/>
                  </a:lnTo>
                  <a:lnTo>
                    <a:pt x="785" y="629"/>
                  </a:lnTo>
                  <a:lnTo>
                    <a:pt x="771" y="622"/>
                  </a:lnTo>
                  <a:lnTo>
                    <a:pt x="758" y="615"/>
                  </a:lnTo>
                  <a:lnTo>
                    <a:pt x="744" y="610"/>
                  </a:lnTo>
                  <a:lnTo>
                    <a:pt x="729" y="603"/>
                  </a:lnTo>
                  <a:lnTo>
                    <a:pt x="713" y="597"/>
                  </a:lnTo>
                  <a:lnTo>
                    <a:pt x="697" y="590"/>
                  </a:lnTo>
                  <a:lnTo>
                    <a:pt x="680" y="582"/>
                  </a:lnTo>
                  <a:lnTo>
                    <a:pt x="662" y="576"/>
                  </a:lnTo>
                  <a:lnTo>
                    <a:pt x="636" y="566"/>
                  </a:lnTo>
                  <a:lnTo>
                    <a:pt x="611" y="555"/>
                  </a:lnTo>
                  <a:lnTo>
                    <a:pt x="589" y="544"/>
                  </a:lnTo>
                  <a:lnTo>
                    <a:pt x="569" y="531"/>
                  </a:lnTo>
                  <a:lnTo>
                    <a:pt x="553" y="518"/>
                  </a:lnTo>
                  <a:lnTo>
                    <a:pt x="541" y="503"/>
                  </a:lnTo>
                  <a:lnTo>
                    <a:pt x="533" y="485"/>
                  </a:lnTo>
                  <a:lnTo>
                    <a:pt x="529" y="464"/>
                  </a:lnTo>
                  <a:lnTo>
                    <a:pt x="531" y="451"/>
                  </a:lnTo>
                  <a:lnTo>
                    <a:pt x="535" y="436"/>
                  </a:lnTo>
                  <a:lnTo>
                    <a:pt x="543" y="423"/>
                  </a:lnTo>
                  <a:lnTo>
                    <a:pt x="553" y="410"/>
                  </a:lnTo>
                  <a:lnTo>
                    <a:pt x="566" y="400"/>
                  </a:lnTo>
                  <a:lnTo>
                    <a:pt x="582" y="391"/>
                  </a:lnTo>
                  <a:lnTo>
                    <a:pt x="602" y="386"/>
                  </a:lnTo>
                  <a:lnTo>
                    <a:pt x="624" y="383"/>
                  </a:lnTo>
                  <a:lnTo>
                    <a:pt x="643" y="384"/>
                  </a:lnTo>
                  <a:lnTo>
                    <a:pt x="660" y="387"/>
                  </a:lnTo>
                  <a:lnTo>
                    <a:pt x="674" y="391"/>
                  </a:lnTo>
                  <a:lnTo>
                    <a:pt x="687" y="397"/>
                  </a:lnTo>
                  <a:lnTo>
                    <a:pt x="697" y="403"/>
                  </a:lnTo>
                  <a:lnTo>
                    <a:pt x="706" y="409"/>
                  </a:lnTo>
                  <a:lnTo>
                    <a:pt x="714" y="415"/>
                  </a:lnTo>
                  <a:lnTo>
                    <a:pt x="719" y="421"/>
                  </a:lnTo>
                  <a:lnTo>
                    <a:pt x="731" y="434"/>
                  </a:lnTo>
                  <a:lnTo>
                    <a:pt x="739" y="447"/>
                  </a:lnTo>
                  <a:lnTo>
                    <a:pt x="747" y="463"/>
                  </a:lnTo>
                  <a:lnTo>
                    <a:pt x="753" y="477"/>
                  </a:lnTo>
                  <a:lnTo>
                    <a:pt x="757" y="492"/>
                  </a:lnTo>
                  <a:lnTo>
                    <a:pt x="760" y="507"/>
                  </a:lnTo>
                  <a:lnTo>
                    <a:pt x="763" y="520"/>
                  </a:lnTo>
                  <a:lnTo>
                    <a:pt x="765" y="534"/>
                  </a:lnTo>
                  <a:lnTo>
                    <a:pt x="881" y="534"/>
                  </a:lnTo>
                  <a:lnTo>
                    <a:pt x="881" y="285"/>
                  </a:lnTo>
                  <a:lnTo>
                    <a:pt x="767" y="285"/>
                  </a:lnTo>
                  <a:lnTo>
                    <a:pt x="765" y="337"/>
                  </a:lnTo>
                  <a:lnTo>
                    <a:pt x="758" y="328"/>
                  </a:lnTo>
                  <a:lnTo>
                    <a:pt x="753" y="321"/>
                  </a:lnTo>
                  <a:lnTo>
                    <a:pt x="746" y="314"/>
                  </a:lnTo>
                  <a:lnTo>
                    <a:pt x="739" y="307"/>
                  </a:lnTo>
                  <a:lnTo>
                    <a:pt x="732" y="302"/>
                  </a:lnTo>
                  <a:lnTo>
                    <a:pt x="723" y="296"/>
                  </a:lnTo>
                  <a:lnTo>
                    <a:pt x="713" y="290"/>
                  </a:lnTo>
                  <a:lnTo>
                    <a:pt x="702" y="285"/>
                  </a:lnTo>
                  <a:lnTo>
                    <a:pt x="702" y="163"/>
                  </a:lnTo>
                  <a:lnTo>
                    <a:pt x="619" y="163"/>
                  </a:lnTo>
                  <a:lnTo>
                    <a:pt x="533" y="13"/>
                  </a:lnTo>
                  <a:lnTo>
                    <a:pt x="548" y="10"/>
                  </a:lnTo>
                  <a:lnTo>
                    <a:pt x="565" y="7"/>
                  </a:lnTo>
                  <a:lnTo>
                    <a:pt x="580" y="5"/>
                  </a:lnTo>
                  <a:lnTo>
                    <a:pt x="597" y="3"/>
                  </a:lnTo>
                  <a:lnTo>
                    <a:pt x="613" y="2"/>
                  </a:lnTo>
                  <a:lnTo>
                    <a:pt x="630" y="1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731" y="3"/>
                  </a:lnTo>
                  <a:lnTo>
                    <a:pt x="797" y="13"/>
                  </a:lnTo>
                  <a:lnTo>
                    <a:pt x="860" y="30"/>
                  </a:lnTo>
                  <a:lnTo>
                    <a:pt x="921" y="52"/>
                  </a:lnTo>
                  <a:lnTo>
                    <a:pt x="979" y="79"/>
                  </a:lnTo>
                  <a:lnTo>
                    <a:pt x="1033" y="114"/>
                  </a:lnTo>
                  <a:lnTo>
                    <a:pt x="1085" y="151"/>
                  </a:lnTo>
                  <a:lnTo>
                    <a:pt x="1132" y="194"/>
                  </a:lnTo>
                  <a:lnTo>
                    <a:pt x="1175" y="241"/>
                  </a:lnTo>
                  <a:lnTo>
                    <a:pt x="1212" y="293"/>
                  </a:lnTo>
                  <a:lnTo>
                    <a:pt x="1246" y="347"/>
                  </a:lnTo>
                  <a:lnTo>
                    <a:pt x="1274" y="405"/>
                  </a:lnTo>
                  <a:lnTo>
                    <a:pt x="1296" y="466"/>
                  </a:lnTo>
                  <a:lnTo>
                    <a:pt x="1313" y="529"/>
                  </a:lnTo>
                  <a:lnTo>
                    <a:pt x="1323" y="596"/>
                  </a:lnTo>
                  <a:lnTo>
                    <a:pt x="1326" y="663"/>
                  </a:lnTo>
                  <a:lnTo>
                    <a:pt x="1323" y="730"/>
                  </a:lnTo>
                  <a:lnTo>
                    <a:pt x="1313" y="797"/>
                  </a:lnTo>
                  <a:lnTo>
                    <a:pt x="1296" y="861"/>
                  </a:lnTo>
                  <a:lnTo>
                    <a:pt x="1274" y="922"/>
                  </a:lnTo>
                  <a:lnTo>
                    <a:pt x="1246" y="980"/>
                  </a:lnTo>
                  <a:lnTo>
                    <a:pt x="1212" y="1034"/>
                  </a:lnTo>
                  <a:lnTo>
                    <a:pt x="1175" y="1085"/>
                  </a:lnTo>
                  <a:lnTo>
                    <a:pt x="1132" y="1133"/>
                  </a:lnTo>
                  <a:lnTo>
                    <a:pt x="1085" y="1176"/>
                  </a:lnTo>
                  <a:lnTo>
                    <a:pt x="1033" y="1214"/>
                  </a:lnTo>
                  <a:lnTo>
                    <a:pt x="979" y="1247"/>
                  </a:lnTo>
                  <a:lnTo>
                    <a:pt x="921" y="1275"/>
                  </a:lnTo>
                  <a:lnTo>
                    <a:pt x="860" y="1298"/>
                  </a:lnTo>
                  <a:lnTo>
                    <a:pt x="797" y="1314"/>
                  </a:lnTo>
                  <a:lnTo>
                    <a:pt x="731" y="1324"/>
                  </a:lnTo>
                  <a:lnTo>
                    <a:pt x="663" y="1327"/>
                  </a:lnTo>
                  <a:lnTo>
                    <a:pt x="596" y="1324"/>
                  </a:lnTo>
                  <a:lnTo>
                    <a:pt x="529" y="1314"/>
                  </a:lnTo>
                  <a:lnTo>
                    <a:pt x="466" y="1298"/>
                  </a:lnTo>
                  <a:lnTo>
                    <a:pt x="406" y="1275"/>
                  </a:lnTo>
                  <a:lnTo>
                    <a:pt x="347" y="1247"/>
                  </a:lnTo>
                  <a:lnTo>
                    <a:pt x="293" y="1214"/>
                  </a:lnTo>
                  <a:lnTo>
                    <a:pt x="241" y="1176"/>
                  </a:lnTo>
                  <a:lnTo>
                    <a:pt x="195" y="1133"/>
                  </a:lnTo>
                  <a:lnTo>
                    <a:pt x="152" y="1085"/>
                  </a:lnTo>
                  <a:lnTo>
                    <a:pt x="114" y="1034"/>
                  </a:lnTo>
                  <a:lnTo>
                    <a:pt x="80" y="980"/>
                  </a:lnTo>
                  <a:lnTo>
                    <a:pt x="52" y="922"/>
                  </a:lnTo>
                  <a:lnTo>
                    <a:pt x="30" y="861"/>
                  </a:lnTo>
                  <a:lnTo>
                    <a:pt x="14" y="797"/>
                  </a:lnTo>
                  <a:lnTo>
                    <a:pt x="4" y="730"/>
                  </a:lnTo>
                  <a:lnTo>
                    <a:pt x="0" y="663"/>
                  </a:lnTo>
                  <a:lnTo>
                    <a:pt x="2" y="603"/>
                  </a:lnTo>
                  <a:lnTo>
                    <a:pt x="10" y="546"/>
                  </a:lnTo>
                  <a:lnTo>
                    <a:pt x="23" y="489"/>
                  </a:lnTo>
                  <a:lnTo>
                    <a:pt x="41" y="434"/>
                  </a:lnTo>
                  <a:lnTo>
                    <a:pt x="62" y="382"/>
                  </a:lnTo>
                  <a:lnTo>
                    <a:pt x="89" y="332"/>
                  </a:lnTo>
                  <a:lnTo>
                    <a:pt x="118" y="285"/>
                  </a:lnTo>
                  <a:lnTo>
                    <a:pt x="153" y="240"/>
                  </a:lnTo>
                  <a:lnTo>
                    <a:pt x="190" y="199"/>
                  </a:lnTo>
                  <a:lnTo>
                    <a:pt x="231" y="160"/>
                  </a:lnTo>
                  <a:lnTo>
                    <a:pt x="274" y="126"/>
                  </a:lnTo>
                  <a:lnTo>
                    <a:pt x="322" y="95"/>
                  </a:lnTo>
                  <a:lnTo>
                    <a:pt x="370" y="67"/>
                  </a:lnTo>
                  <a:lnTo>
                    <a:pt x="422" y="45"/>
                  </a:lnTo>
                  <a:lnTo>
                    <a:pt x="476" y="26"/>
                  </a:lnTo>
                  <a:lnTo>
                    <a:pt x="533" y="13"/>
                  </a:lnTo>
                  <a:lnTo>
                    <a:pt x="619" y="163"/>
                  </a:lnTo>
                  <a:close/>
                </a:path>
              </a:pathLst>
            </a:custGeom>
            <a:solidFill>
              <a:srgbClr val="53FB2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431721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ATM bank server example</a:t>
            </a: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1" y="762000"/>
            <a:ext cx="9982199" cy="5943600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Suppose we wanted to implement a server process to handle requests from an ATM network:</a:t>
            </a:r>
          </a:p>
          <a:p>
            <a:pPr>
              <a:lnSpc>
                <a:spcPct val="75000"/>
              </a:lnSpc>
              <a:spcBef>
                <a:spcPct val="25000"/>
              </a:spcBef>
              <a:buFontTx/>
              <a:buNone/>
            </a:pP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BankServer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() {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   while (TRUE) {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     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ReceiveRequest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(&amp;op, &amp;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acctId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, &amp;amount);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     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ProcessRequest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(op,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acctId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, amount);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   }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}</a:t>
            </a:r>
          </a:p>
          <a:p>
            <a:pPr>
              <a:lnSpc>
                <a:spcPct val="75000"/>
              </a:lnSpc>
              <a:spcBef>
                <a:spcPct val="25000"/>
              </a:spcBef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ProcessRequest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(op,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acctId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, amount) {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   if (op == deposit) Deposit(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acctId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, amount);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   else if …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}</a:t>
            </a:r>
          </a:p>
          <a:p>
            <a:pPr>
              <a:lnSpc>
                <a:spcPct val="75000"/>
              </a:lnSpc>
              <a:spcBef>
                <a:spcPct val="25000"/>
              </a:spcBef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Deposit(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acctId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, amount) {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   acct =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GetAccount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acctId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); 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/* may use disk I/O */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   acct-&gt;balance += amount;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StoreAccount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(acct); 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/* Involves disk I/O */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}</a:t>
            </a:r>
          </a:p>
          <a:p>
            <a:pPr>
              <a:lnSpc>
                <a:spcPct val="75000"/>
              </a:lnSpc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How could we speed this up?</a:t>
            </a:r>
          </a:p>
          <a:p>
            <a:pPr lvl="1">
              <a:lnSpc>
                <a:spcPct val="75000"/>
              </a:lnSpc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More than one request being processed at once</a:t>
            </a:r>
          </a:p>
          <a:p>
            <a:pPr lvl="1">
              <a:lnSpc>
                <a:spcPct val="75000"/>
              </a:lnSpc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Event driven (overlap computation and I/O)</a:t>
            </a:r>
          </a:p>
          <a:p>
            <a:pPr lvl="1">
              <a:lnSpc>
                <a:spcPct val="75000"/>
              </a:lnSpc>
              <a:spcBef>
                <a:spcPct val="25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Multiple threads (multi-</a:t>
            </a:r>
            <a:r>
              <a:rPr lang="en-US" altLang="ko-KR" dirty="0" err="1" smtClean="0">
                <a:ea typeface="굴림" panose="020B0600000101010101" pitchFamily="34" charset="-127"/>
              </a:rPr>
              <a:t>proc</a:t>
            </a:r>
            <a:r>
              <a:rPr lang="en-US" altLang="ko-KR" dirty="0" smtClean="0">
                <a:ea typeface="굴림" panose="020B0600000101010101" pitchFamily="34" charset="-127"/>
              </a:rPr>
              <a:t>, or overlap comp and I/O)</a:t>
            </a:r>
          </a:p>
          <a:p>
            <a:pPr lvl="1">
              <a:lnSpc>
                <a:spcPct val="75000"/>
              </a:lnSpc>
              <a:spcBef>
                <a:spcPct val="25000"/>
              </a:spcBef>
            </a:pPr>
            <a:endParaRPr lang="ko-KR" altLang="en-US" dirty="0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92786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72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Event Driven Version of ATM server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762000"/>
            <a:ext cx="10591800" cy="60960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Suppose we only had one CPU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Still like to overlap I/O with computation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Without threads, we would have to rewrite in event-driven style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Example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r>
              <a:rPr lang="en-US" altLang="ko-KR" dirty="0" smtClean="0">
                <a:ea typeface="굴림" panose="020B0600000101010101" pitchFamily="34" charset="-127"/>
              </a:rPr>
              <a:t>		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BankServer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() {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   while(TRUE) {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      event =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WaitForNextEvent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();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      if (event ==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ATMRequest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)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        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StartOnRequest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();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      else if (event ==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AcctAvail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)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        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ContinueRequest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();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      else if (event ==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AcctStored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)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        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FinishRequest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();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   }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}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solidFill>
                  <a:srgbClr val="FF0000"/>
                </a:solidFill>
                <a:ea typeface="굴림" panose="020B0600000101010101" pitchFamily="34" charset="-127"/>
              </a:rPr>
              <a:t>This technique is used for graphical programming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 smtClean="0">
                <a:ea typeface="굴림" panose="020B0600000101010101" pitchFamily="34" charset="-127"/>
              </a:rPr>
              <a:t>Complication: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What if we missed a blocking I/O step?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What if we have to split code into hundreds of pieces which could be blocking?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dirty="0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43746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7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Can Threads Make This Easier?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01687"/>
            <a:ext cx="10210800" cy="5980113"/>
          </a:xfrm>
        </p:spPr>
        <p:txBody>
          <a:bodyPr/>
          <a:lstStyle/>
          <a:p>
            <a:pPr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Threads yield overlapped I/O and computation without “deconstructing” code into non-blocking fragments</a:t>
            </a:r>
          </a:p>
          <a:p>
            <a:pPr lvl="1"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One thread per request</a:t>
            </a:r>
          </a:p>
          <a:p>
            <a:pPr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Requests proceeds to completion, blocking as required:</a:t>
            </a:r>
          </a:p>
          <a:p>
            <a:pPr>
              <a:buNone/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r>
              <a:rPr lang="en-US" altLang="ko-KR" sz="2200" dirty="0">
                <a:latin typeface="Courier New" panose="020703090202050204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Deposit(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acctId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, amount) {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   acct =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GetAccount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actId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);	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/* May use disk I/O */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   acct-&gt;balance += amount;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2000" dirty="0" err="1">
                <a:latin typeface="Courier New" panose="02070309020205020404" pitchFamily="49" charset="0"/>
                <a:ea typeface="굴림" panose="020B0600000101010101" pitchFamily="34" charset="-127"/>
              </a:rPr>
              <a:t>StoreAccount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(acct); 		</a:t>
            </a: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/* Involves disk I/O */</a:t>
            </a:r>
            <a:b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solidFill>
                  <a:schemeClr val="hlink"/>
                </a:solidFill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}</a:t>
            </a:r>
            <a:endParaRPr lang="en-US" altLang="ko-KR" sz="2000" dirty="0">
              <a:ea typeface="굴림" panose="020B0600000101010101" pitchFamily="34" charset="-127"/>
            </a:endParaRPr>
          </a:p>
          <a:p>
            <a:pPr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Unfortunately, shared state can get corrupted:</a:t>
            </a:r>
            <a:br>
              <a:rPr lang="en-US" altLang="ko-KR" dirty="0" smtClean="0">
                <a:ea typeface="굴림" panose="020B0600000101010101" pitchFamily="34" charset="-127"/>
              </a:rPr>
            </a:br>
            <a:r>
              <a:rPr lang="en-US" altLang="ko-KR" dirty="0" smtClean="0">
                <a:ea typeface="굴림" panose="020B0600000101010101" pitchFamily="34" charset="-127"/>
              </a:rPr>
              <a:t>		</a:t>
            </a:r>
            <a:r>
              <a:rPr lang="en-US" altLang="ko-KR" sz="2000" u="sng" dirty="0">
                <a:ea typeface="굴림" panose="020B0600000101010101" pitchFamily="34" charset="-127"/>
              </a:rPr>
              <a:t>Thread 1</a:t>
            </a:r>
            <a:r>
              <a:rPr lang="en-US" altLang="ko-KR" sz="2000" dirty="0">
                <a:ea typeface="굴림" panose="020B0600000101010101" pitchFamily="34" charset="-127"/>
              </a:rPr>
              <a:t>		</a:t>
            </a:r>
            <a:r>
              <a:rPr lang="en-US" altLang="ko-KR" sz="2000" u="sng" dirty="0">
                <a:ea typeface="굴림" panose="020B0600000101010101" pitchFamily="34" charset="-127"/>
              </a:rPr>
              <a:t>Thread 2</a:t>
            </a:r>
            <a:br>
              <a:rPr lang="en-US" altLang="ko-KR" sz="2000" u="sng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		</a:t>
            </a: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load r1, acct-&gt;balance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		load r1, acct-&gt;balance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		add r1, amount2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		store r1, acct-&gt;balance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add r1, amount1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store r1, acct-&gt;balance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endParaRPr lang="en-US" altLang="ko-KR" sz="2000" u="sng" dirty="0">
              <a:latin typeface="Courier New" panose="02070309020205020404" pitchFamily="49" charset="0"/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64231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1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96DEF-6CAD-48AA-9008-B957712DE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Possible </a:t>
            </a:r>
            <a:r>
              <a:rPr lang="en-US" dirty="0"/>
              <a:t>Executions</a:t>
            </a:r>
          </a:p>
        </p:txBody>
      </p:sp>
      <p:pic>
        <p:nvPicPr>
          <p:cNvPr id="6" name="Content Placeholder 5" descr="unpredictableSpeed.pdf">
            <a:extLst>
              <a:ext uri="{FF2B5EF4-FFF2-40B4-BE49-F238E27FC236}">
                <a16:creationId xmlns:a16="http://schemas.microsoft.com/office/drawing/2014/main" id="{AEF04A6A-88C7-4EF8-881B-76C4E52F38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33" r="4148"/>
          <a:stretch/>
        </p:blipFill>
        <p:spPr>
          <a:xfrm>
            <a:off x="2286000" y="1066800"/>
            <a:ext cx="7520921" cy="486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8015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Problem is at the Lowest </a:t>
            </a:r>
            <a:r>
              <a:rPr lang="en-US" altLang="ko-KR" dirty="0">
                <a:ea typeface="굴림" panose="020B0600000101010101" pitchFamily="34" charset="-127"/>
              </a:rPr>
              <a:t>L</a:t>
            </a:r>
            <a:r>
              <a:rPr lang="en-US" altLang="ko-KR" dirty="0" smtClean="0">
                <a:ea typeface="굴림" panose="020B0600000101010101" pitchFamily="34" charset="-127"/>
              </a:rPr>
              <a:t>evel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684214"/>
            <a:ext cx="10209212" cy="6022975"/>
          </a:xfrm>
        </p:spPr>
        <p:txBody>
          <a:bodyPr>
            <a:noAutofit/>
          </a:bodyPr>
          <a:lstStyle/>
          <a:p>
            <a:pPr>
              <a:lnSpc>
                <a:spcPct val="85000"/>
              </a:lnSpc>
              <a:spcBef>
                <a:spcPct val="20000"/>
              </a:spcBef>
              <a:tabLst>
                <a:tab pos="2228850" algn="ctr"/>
                <a:tab pos="5548313" algn="ctr"/>
              </a:tabLst>
            </a:pPr>
            <a:r>
              <a:rPr lang="en-US" altLang="ko-KR" sz="2600" dirty="0">
                <a:ea typeface="굴림" panose="020B0600000101010101" pitchFamily="34" charset="-127"/>
              </a:rPr>
              <a:t>Most of the time, threads are working on separate data, so scheduling doesn’t matter:</a:t>
            </a:r>
          </a:p>
          <a:p>
            <a:pPr>
              <a:lnSpc>
                <a:spcPct val="85000"/>
              </a:lnSpc>
              <a:spcBef>
                <a:spcPct val="20000"/>
              </a:spcBef>
              <a:buNone/>
              <a:tabLst>
                <a:tab pos="2228850" algn="ctr"/>
                <a:tab pos="5548313" algn="ctr"/>
              </a:tabLst>
            </a:pPr>
            <a:r>
              <a:rPr lang="en-US" altLang="ko-KR" sz="2800" dirty="0">
                <a:ea typeface="굴림" panose="020B0600000101010101" pitchFamily="34" charset="-127"/>
              </a:rPr>
              <a:t>	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	</a:t>
            </a:r>
            <a:r>
              <a:rPr lang="en-US" altLang="ko-KR" u="sng" dirty="0" smtClean="0">
                <a:solidFill>
                  <a:schemeClr val="hlink"/>
                </a:solidFill>
                <a:ea typeface="굴림" panose="020B0600000101010101" pitchFamily="34" charset="-127"/>
              </a:rPr>
              <a:t>Thread A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	</a:t>
            </a:r>
            <a:r>
              <a:rPr lang="en-US" altLang="ko-KR" u="sng" dirty="0" smtClean="0">
                <a:solidFill>
                  <a:schemeClr val="hlink"/>
                </a:solidFill>
                <a:ea typeface="굴림" panose="020B0600000101010101" pitchFamily="34" charset="-127"/>
              </a:rPr>
              <a:t>Thread B</a:t>
            </a:r>
          </a:p>
          <a:p>
            <a:pPr>
              <a:lnSpc>
                <a:spcPct val="85000"/>
              </a:lnSpc>
              <a:spcBef>
                <a:spcPct val="20000"/>
              </a:spcBef>
              <a:buNone/>
              <a:tabLst>
                <a:tab pos="2228850" algn="ctr"/>
                <a:tab pos="5548313" algn="ctr"/>
              </a:tabLst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		x = 1;	y = 2;	</a:t>
            </a:r>
          </a:p>
          <a:p>
            <a:pPr>
              <a:lnSpc>
                <a:spcPct val="85000"/>
              </a:lnSpc>
              <a:spcBef>
                <a:spcPct val="20000"/>
              </a:spcBef>
              <a:tabLst>
                <a:tab pos="2228850" algn="ctr"/>
                <a:tab pos="5548313" algn="ctr"/>
              </a:tabLst>
            </a:pPr>
            <a:r>
              <a:rPr lang="en-US" altLang="ko-KR" sz="2600" dirty="0">
                <a:ea typeface="굴림" panose="020B0600000101010101" pitchFamily="34" charset="-127"/>
              </a:rPr>
              <a:t>However, what about (Initially, y = 12):</a:t>
            </a:r>
          </a:p>
          <a:p>
            <a:pPr>
              <a:lnSpc>
                <a:spcPct val="85000"/>
              </a:lnSpc>
              <a:spcBef>
                <a:spcPct val="20000"/>
              </a:spcBef>
              <a:buNone/>
              <a:tabLst>
                <a:tab pos="2228850" algn="ctr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	</a:t>
            </a:r>
            <a:r>
              <a:rPr lang="en-US" altLang="ko-KR" u="sng" dirty="0" smtClean="0">
                <a:solidFill>
                  <a:schemeClr val="hlink"/>
                </a:solidFill>
                <a:ea typeface="굴림" panose="020B0600000101010101" pitchFamily="34" charset="-127"/>
              </a:rPr>
              <a:t>Thread A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	</a:t>
            </a:r>
            <a:r>
              <a:rPr lang="en-US" altLang="ko-KR" u="sng" dirty="0" smtClean="0">
                <a:solidFill>
                  <a:schemeClr val="hlink"/>
                </a:solidFill>
                <a:ea typeface="굴림" panose="020B0600000101010101" pitchFamily="34" charset="-127"/>
              </a:rPr>
              <a:t>Thread B</a:t>
            </a:r>
          </a:p>
          <a:p>
            <a:pPr>
              <a:lnSpc>
                <a:spcPct val="85000"/>
              </a:lnSpc>
              <a:spcBef>
                <a:spcPct val="20000"/>
              </a:spcBef>
              <a:buNone/>
              <a:tabLst>
                <a:tab pos="2228850" algn="ctr"/>
                <a:tab pos="5548313" algn="ctr"/>
              </a:tabLst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		x = 1;	y = 2;</a:t>
            </a:r>
          </a:p>
          <a:p>
            <a:pPr>
              <a:lnSpc>
                <a:spcPct val="85000"/>
              </a:lnSpc>
              <a:spcBef>
                <a:spcPct val="20000"/>
              </a:spcBef>
              <a:buNone/>
              <a:tabLst>
                <a:tab pos="2228850" algn="ctr"/>
                <a:tab pos="5548313" algn="ctr"/>
              </a:tabLst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		x = y+1;	y = y*2;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tabLst>
                <a:tab pos="2228850" algn="ctr"/>
                <a:tab pos="5548313" algn="ctr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What are the possible values of x? </a:t>
            </a:r>
          </a:p>
          <a:p>
            <a:pPr>
              <a:lnSpc>
                <a:spcPct val="85000"/>
              </a:lnSpc>
              <a:spcBef>
                <a:spcPct val="20000"/>
              </a:spcBef>
              <a:tabLst>
                <a:tab pos="2228850" algn="ctr"/>
                <a:tab pos="5548313" algn="ctr"/>
              </a:tabLst>
            </a:pPr>
            <a:r>
              <a:rPr lang="en-US" altLang="ko-KR" sz="2600" dirty="0">
                <a:ea typeface="굴림" panose="020B0600000101010101" pitchFamily="34" charset="-127"/>
              </a:rPr>
              <a:t>Or, what are the possible values of x below?</a:t>
            </a:r>
          </a:p>
          <a:p>
            <a:pPr>
              <a:lnSpc>
                <a:spcPct val="85000"/>
              </a:lnSpc>
              <a:spcBef>
                <a:spcPct val="20000"/>
              </a:spcBef>
              <a:buNone/>
              <a:tabLst>
                <a:tab pos="2228850" algn="ctr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	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	</a:t>
            </a:r>
            <a:r>
              <a:rPr lang="en-US" altLang="ko-KR" u="sng" dirty="0" smtClean="0">
                <a:solidFill>
                  <a:schemeClr val="hlink"/>
                </a:solidFill>
                <a:ea typeface="굴림" panose="020B0600000101010101" pitchFamily="34" charset="-127"/>
              </a:rPr>
              <a:t>Thread A</a:t>
            </a: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	</a:t>
            </a:r>
            <a:r>
              <a:rPr lang="en-US" altLang="ko-KR" u="sng" dirty="0" smtClean="0">
                <a:solidFill>
                  <a:schemeClr val="hlink"/>
                </a:solidFill>
                <a:ea typeface="굴림" panose="020B0600000101010101" pitchFamily="34" charset="-127"/>
              </a:rPr>
              <a:t>Thread B</a:t>
            </a:r>
          </a:p>
          <a:p>
            <a:pPr>
              <a:lnSpc>
                <a:spcPct val="85000"/>
              </a:lnSpc>
              <a:spcBef>
                <a:spcPct val="20000"/>
              </a:spcBef>
              <a:buNone/>
              <a:tabLst>
                <a:tab pos="2228850" algn="ctr"/>
                <a:tab pos="5548313" algn="ctr"/>
              </a:tabLst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		x = 1;	x = 2;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tabLst>
                <a:tab pos="2228850" algn="ctr"/>
                <a:tab pos="5548313" algn="ctr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X could be 1 or 2 (non-deterministic!)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tabLst>
                <a:tab pos="2228850" algn="ctr"/>
                <a:tab pos="5548313" algn="ctr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Could even be 3 for serial processors:</a:t>
            </a:r>
          </a:p>
          <a:p>
            <a:pPr lvl="2">
              <a:lnSpc>
                <a:spcPct val="85000"/>
              </a:lnSpc>
              <a:spcBef>
                <a:spcPct val="20000"/>
              </a:spcBef>
              <a:tabLst>
                <a:tab pos="2228850" algn="ctr"/>
                <a:tab pos="5548313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Thread A writes 0001, B writes 0010 → scheduling order ABABABBA yields 3!</a:t>
            </a:r>
          </a:p>
        </p:txBody>
      </p:sp>
    </p:spTree>
    <p:extLst>
      <p:ext uri="{BB962C8B-B14F-4D97-AF65-F5344CB8AC3E}">
        <p14:creationId xmlns:p14="http://schemas.microsoft.com/office/powerpoint/2010/main" val="18067748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>
                <a:ea typeface="굴림" panose="020B0600000101010101" pitchFamily="34" charset="-127"/>
              </a:rPr>
              <a:t>Atomic Operations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20970"/>
            <a:ext cx="10895012" cy="594359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To understand a concurrent program, we need to know what the underlying indivisible operations are!</a:t>
            </a:r>
            <a:endParaRPr lang="en-US" altLang="ko-KR" sz="1100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</a:pPr>
            <a:r>
              <a:rPr lang="en-US" altLang="ko-KR" dirty="0" smtClean="0">
                <a:solidFill>
                  <a:schemeClr val="hlink"/>
                </a:solidFill>
                <a:ea typeface="굴림" panose="020B0600000101010101" pitchFamily="34" charset="-127"/>
              </a:rPr>
              <a:t>Atomic Operation</a:t>
            </a:r>
            <a:r>
              <a:rPr lang="en-US" altLang="ko-KR" dirty="0" smtClean="0">
                <a:ea typeface="굴림" panose="020B0600000101010101" pitchFamily="34" charset="-127"/>
              </a:rPr>
              <a:t>: an operation that always runs to completion or not at all</a:t>
            </a:r>
          </a:p>
          <a:p>
            <a:pPr lvl="1">
              <a:lnSpc>
                <a:spcPct val="10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It is </a:t>
            </a:r>
            <a:r>
              <a:rPr lang="en-US" altLang="ko-KR" i="1" dirty="0" smtClean="0">
                <a:ea typeface="굴림" panose="020B0600000101010101" pitchFamily="34" charset="-127"/>
              </a:rPr>
              <a:t>indivisible: </a:t>
            </a:r>
            <a:r>
              <a:rPr lang="en-US" altLang="ko-KR" dirty="0" smtClean="0">
                <a:ea typeface="굴림" panose="020B0600000101010101" pitchFamily="34" charset="-127"/>
              </a:rPr>
              <a:t>it cannot be stopped in the middle and state cannot be modified by someone else in the middle</a:t>
            </a:r>
          </a:p>
          <a:p>
            <a:pPr lvl="1">
              <a:lnSpc>
                <a:spcPct val="10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Fundamental building block – if no atomic operations, then have no way for threads to work together</a:t>
            </a:r>
            <a:endParaRPr lang="en-US" altLang="ko-KR" sz="1200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On most machines, memory references and assignments (i.e. loads and stores) of words are atomic</a:t>
            </a:r>
          </a:p>
          <a:p>
            <a:pPr lvl="1">
              <a:lnSpc>
                <a:spcPct val="10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Consequently – weird example that produces “3” on previous slide can’t happen</a:t>
            </a:r>
            <a:endParaRPr lang="en-US" altLang="ko-KR" sz="1100" dirty="0"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Many instructions are not atomic</a:t>
            </a:r>
          </a:p>
          <a:p>
            <a:pPr lvl="1">
              <a:lnSpc>
                <a:spcPct val="10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Double-precision floating point store often not atomic</a:t>
            </a:r>
          </a:p>
          <a:p>
            <a:pPr lvl="1">
              <a:lnSpc>
                <a:spcPct val="100000"/>
              </a:lnSpc>
            </a:pPr>
            <a:r>
              <a:rPr lang="en-US" altLang="ko-KR" dirty="0" smtClean="0">
                <a:ea typeface="굴림" panose="020B0600000101010101" pitchFamily="34" charset="-127"/>
              </a:rPr>
              <a:t>VAX and IBM 360 had an instruction to copy a whole array</a:t>
            </a:r>
          </a:p>
          <a:p>
            <a:pPr>
              <a:lnSpc>
                <a:spcPct val="100000"/>
              </a:lnSpc>
            </a:pPr>
            <a:endParaRPr lang="ko-KR" altLang="en-US" dirty="0" smtClean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450662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1ADB2-8FB5-4EF2-B74E-E43176185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0BFF8-25C7-4F66-91F9-90FF9CBB0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11353800" cy="5791200"/>
          </a:xfrm>
        </p:spPr>
        <p:txBody>
          <a:bodyPr/>
          <a:lstStyle/>
          <a:p>
            <a:pPr>
              <a:spcBef>
                <a:spcPct val="25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Lock</a:t>
            </a:r>
            <a:r>
              <a:rPr lang="en-US" altLang="ko-KR" dirty="0">
                <a:ea typeface="굴림" panose="020B0600000101010101" pitchFamily="34" charset="-127"/>
              </a:rPr>
              <a:t>: prevents someone from doing something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Lock</a:t>
            </a:r>
            <a:r>
              <a:rPr lang="en-US" altLang="ko-KR" dirty="0">
                <a:ea typeface="굴림" panose="020B0600000101010101" pitchFamily="34" charset="-127"/>
              </a:rPr>
              <a:t> before entering critical section and </a:t>
            </a:r>
            <a:r>
              <a:rPr lang="en-US" altLang="ko-KR" dirty="0" smtClean="0">
                <a:ea typeface="굴림" panose="020B0600000101010101" pitchFamily="34" charset="-127"/>
              </a:rPr>
              <a:t>before </a:t>
            </a:r>
            <a:r>
              <a:rPr lang="en-US" altLang="ko-KR" dirty="0">
                <a:ea typeface="굴림" panose="020B0600000101010101" pitchFamily="34" charset="-127"/>
              </a:rPr>
              <a:t>accessing shared data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Unlock</a:t>
            </a:r>
            <a:r>
              <a:rPr lang="en-US" altLang="ko-KR" dirty="0">
                <a:ea typeface="굴림" panose="020B0600000101010101" pitchFamily="34" charset="-127"/>
              </a:rPr>
              <a:t> when leaving, after accessing shared data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Wait</a:t>
            </a:r>
            <a:r>
              <a:rPr lang="en-US" altLang="ko-KR" dirty="0">
                <a:ea typeface="굴림" panose="020B0600000101010101" pitchFamily="34" charset="-127"/>
              </a:rPr>
              <a:t> if locked</a:t>
            </a:r>
          </a:p>
          <a:p>
            <a:pPr lvl="2">
              <a:spcBef>
                <a:spcPct val="25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Important idea: all synchronization involves waiting</a:t>
            </a:r>
          </a:p>
          <a:p>
            <a:r>
              <a:rPr lang="en-US" dirty="0" smtClean="0"/>
              <a:t>Locks need to be allocated and initialized: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s</a:t>
            </a:r>
            <a:r>
              <a:rPr lang="en-US" dirty="0" smtClean="0">
                <a:latin typeface="Consolas" panose="020B0609020204030204" pitchFamily="49" charset="0"/>
              </a:rPr>
              <a:t>tructure Lock </a:t>
            </a:r>
            <a:r>
              <a:rPr lang="en-US" dirty="0" err="1" smtClean="0">
                <a:latin typeface="Consolas" panose="020B0609020204030204" pitchFamily="49" charset="0"/>
              </a:rPr>
              <a:t>mylock</a:t>
            </a:r>
            <a:r>
              <a:rPr lang="en-US" dirty="0" smtClean="0">
                <a:latin typeface="Consolas" panose="020B0609020204030204" pitchFamily="49" charset="0"/>
              </a:rPr>
              <a:t>	or	</a:t>
            </a:r>
            <a:r>
              <a:rPr lang="en-US" dirty="0" err="1" smtClean="0">
                <a:latin typeface="Consolas" panose="020B0609020204030204" pitchFamily="49" charset="0"/>
              </a:rPr>
              <a:t>pthread_mutex_t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mylock</a:t>
            </a:r>
            <a:r>
              <a:rPr lang="en-US" dirty="0">
                <a:latin typeface="Consolas" panose="020B0609020204030204" pitchFamily="49" charset="0"/>
              </a:rPr>
              <a:t>;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dirty="0" err="1" smtClean="0">
                <a:latin typeface="Consolas" panose="020B0609020204030204" pitchFamily="49" charset="0"/>
              </a:rPr>
              <a:t>lock_init</a:t>
            </a:r>
            <a:r>
              <a:rPr lang="en-US" dirty="0" smtClean="0">
                <a:latin typeface="Consolas" panose="020B0609020204030204" pitchFamily="49" charset="0"/>
              </a:rPr>
              <a:t>(&amp;</a:t>
            </a:r>
            <a:r>
              <a:rPr lang="en-US" dirty="0" err="1" smtClean="0">
                <a:latin typeface="Consolas" panose="020B0609020204030204" pitchFamily="49" charset="0"/>
              </a:rPr>
              <a:t>mylock</a:t>
            </a:r>
            <a:r>
              <a:rPr lang="en-US" dirty="0" smtClean="0">
                <a:latin typeface="Consolas" panose="020B0609020204030204" pitchFamily="49" charset="0"/>
              </a:rPr>
              <a:t>)  	or 	</a:t>
            </a:r>
            <a:r>
              <a:rPr lang="en-US" dirty="0" err="1" smtClean="0">
                <a:latin typeface="Consolas" panose="020B0609020204030204" pitchFamily="49" charset="0"/>
              </a:rPr>
              <a:t>mylock</a:t>
            </a:r>
            <a:r>
              <a:rPr lang="en-US" dirty="0" smtClean="0">
                <a:latin typeface="Consolas" panose="020B0609020204030204" pitchFamily="49" charset="0"/>
              </a:rPr>
              <a:t> = PTHREAD_MUTEX_INITIALIZER;</a:t>
            </a:r>
          </a:p>
          <a:p>
            <a:r>
              <a:rPr lang="en-US" dirty="0" smtClean="0"/>
              <a:t>Locks </a:t>
            </a:r>
            <a:r>
              <a:rPr lang="en-US" dirty="0"/>
              <a:t>provide two </a:t>
            </a:r>
            <a:r>
              <a:rPr lang="en-US" b="1" dirty="0"/>
              <a:t>atomic</a:t>
            </a:r>
            <a:r>
              <a:rPr lang="en-US" dirty="0"/>
              <a:t> operations: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acquire(&amp;</a:t>
            </a:r>
            <a:r>
              <a:rPr lang="en-US" dirty="0" err="1" smtClean="0">
                <a:solidFill>
                  <a:srgbClr val="FF0000"/>
                </a:solidFill>
              </a:rPr>
              <a:t>mylock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r>
              <a:rPr lang="en-US" dirty="0"/>
              <a:t>– wait until lock is free; then mark it as busy</a:t>
            </a:r>
          </a:p>
          <a:p>
            <a:pPr lvl="2"/>
            <a:r>
              <a:rPr lang="en-US" dirty="0"/>
              <a:t>After this returns, we say the calling thread </a:t>
            </a:r>
            <a:r>
              <a:rPr lang="en-US" i="1" dirty="0"/>
              <a:t>holds</a:t>
            </a:r>
            <a:r>
              <a:rPr lang="en-US" dirty="0"/>
              <a:t> the lock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release(&amp;</a:t>
            </a:r>
            <a:r>
              <a:rPr lang="en-US" dirty="0" err="1" smtClean="0">
                <a:solidFill>
                  <a:srgbClr val="FF0000"/>
                </a:solidFill>
              </a:rPr>
              <a:t>mylock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r>
              <a:rPr lang="en-US" dirty="0"/>
              <a:t>– mark lock as free</a:t>
            </a:r>
          </a:p>
          <a:p>
            <a:pPr lvl="2"/>
            <a:r>
              <a:rPr lang="en-US" dirty="0"/>
              <a:t>Should only be called by a thread that currently holds the lock</a:t>
            </a:r>
          </a:p>
          <a:p>
            <a:pPr lvl="2"/>
            <a:r>
              <a:rPr lang="en-US" dirty="0"/>
              <a:t>After this returns, the calling thread no longer holds the </a:t>
            </a:r>
            <a:r>
              <a:rPr lang="en-US" dirty="0" smtClean="0"/>
              <a:t>lock</a:t>
            </a:r>
            <a:endParaRPr lang="en-US" dirty="0"/>
          </a:p>
        </p:txBody>
      </p:sp>
      <p:pic>
        <p:nvPicPr>
          <p:cNvPr id="4" name="Picture 9" descr="MCj0307832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914400"/>
            <a:ext cx="1749897" cy="2116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0219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1676400" y="4271080"/>
            <a:ext cx="118494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Light"/>
              </a:rPr>
              <a:t>Thread C</a:t>
            </a:r>
            <a:endParaRPr lang="en-US" dirty="0">
              <a:latin typeface="Gill Sans Light"/>
            </a:endParaRP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685800"/>
            <a:ext cx="11087100" cy="6019800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Identify critical sections (atomic instruction sequences) and add locking:</a:t>
            </a:r>
          </a:p>
          <a:p>
            <a:pPr indent="0">
              <a:spcBef>
                <a:spcPts val="0"/>
              </a:spcBef>
              <a:spcAft>
                <a:spcPts val="25"/>
              </a:spcAft>
              <a:buNone/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r>
              <a:rPr lang="en-US" altLang="ko-KR" sz="2200" dirty="0">
                <a:latin typeface="Courier New" panose="020703090202050204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Deposit(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acctId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, amount) 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{</a:t>
            </a:r>
          </a:p>
          <a:p>
            <a:pPr indent="0">
              <a:lnSpc>
                <a:spcPct val="95000"/>
              </a:lnSpc>
              <a:spcBef>
                <a:spcPts val="0"/>
              </a:spcBef>
              <a:spcAft>
                <a:spcPts val="25"/>
              </a:spcAft>
              <a:buNone/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  </a:t>
            </a:r>
            <a:r>
              <a:rPr lang="en-US" altLang="ko-KR" sz="2000" b="1" dirty="0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acquire(&amp;</a:t>
            </a:r>
            <a:r>
              <a:rPr lang="en-US" altLang="ko-KR" sz="2000" b="1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mylock</a:t>
            </a:r>
            <a:r>
              <a:rPr lang="en-US" altLang="ko-KR" sz="2000" b="1" dirty="0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)          // Wait if someone else in critical section!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  acct =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GetAccount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actId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);	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acct-&gt;balance += amount;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 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StoreAccount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(acct); 		</a:t>
            </a:r>
            <a:endParaRPr lang="en-US" altLang="ko-KR" sz="2000" dirty="0" smtClean="0">
              <a:latin typeface="Consolas" panose="020B0609020204030204" pitchFamily="49" charset="0"/>
              <a:ea typeface="굴림" panose="020B0600000101010101" pitchFamily="34" charset="-127"/>
            </a:endParaRPr>
          </a:p>
          <a:p>
            <a:pPr indent="0">
              <a:spcBef>
                <a:spcPts val="0"/>
              </a:spcBef>
              <a:spcAft>
                <a:spcPts val="25"/>
              </a:spcAft>
              <a:buNone/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 smtClean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	  </a:t>
            </a:r>
            <a:r>
              <a:rPr lang="en-US" altLang="ko-KR" sz="2000" b="1" dirty="0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release(&amp;</a:t>
            </a:r>
            <a:r>
              <a:rPr lang="en-US" altLang="ko-KR" sz="2000" b="1" dirty="0" err="1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mylock</a:t>
            </a:r>
            <a:r>
              <a:rPr lang="en-US" altLang="ko-KR" sz="2000" b="1" dirty="0" smtClean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)          // Release someone into critical section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/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 smtClean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</a:p>
          <a:p>
            <a:pPr>
              <a:buNone/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endParaRPr lang="en-US" altLang="ko-KR" sz="2000" dirty="0" smtClean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buNone/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endParaRPr lang="en-US" altLang="ko-KR" sz="2000" dirty="0" smtClean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buNone/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endParaRPr lang="en-US" altLang="ko-KR" sz="20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buNone/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endParaRPr lang="en-US" altLang="ko-KR" sz="2000" dirty="0" smtClean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buNone/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endParaRPr lang="en-US" altLang="ko-KR" sz="20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buNone/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endParaRPr lang="en-US" altLang="ko-KR" sz="2000" dirty="0" smtClean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buNone/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endParaRPr lang="en-US" altLang="ko-KR" sz="20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buNone/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endParaRPr lang="en-US" altLang="ko-KR" sz="2000" dirty="0" smtClean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spcBef>
                <a:spcPts val="2400"/>
              </a:spcBef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Must use SAME lock (</a:t>
            </a:r>
            <a:r>
              <a:rPr lang="en-US" altLang="ko-KR" dirty="0" err="1" smtClean="0">
                <a:latin typeface="Consolas" panose="020B0609020204030204" pitchFamily="49" charset="0"/>
                <a:ea typeface="굴림" panose="020B0600000101010101" pitchFamily="34" charset="-127"/>
              </a:rPr>
              <a:t>mylock</a:t>
            </a:r>
            <a:r>
              <a:rPr lang="en-US" altLang="ko-KR" dirty="0" smtClean="0">
                <a:ea typeface="굴림" panose="020B0600000101010101" pitchFamily="34" charset="-127"/>
              </a:rPr>
              <a:t>) with all of the methods (Withdraw, etc…)</a:t>
            </a:r>
          </a:p>
          <a:p>
            <a:pPr lvl="1">
              <a:tabLst>
                <a:tab pos="463550" algn="l"/>
                <a:tab pos="2166938" algn="ctr"/>
                <a:tab pos="4397375" algn="l"/>
                <a:tab pos="6338888" algn="ctr"/>
              </a:tabLst>
            </a:pPr>
            <a:r>
              <a:rPr lang="en-US" altLang="ko-KR" dirty="0" smtClean="0">
                <a:ea typeface="굴림" panose="020B0600000101010101" pitchFamily="34" charset="-127"/>
              </a:rPr>
              <a:t>Shared with all threads!</a:t>
            </a:r>
            <a:endParaRPr lang="en-US" altLang="ko-KR" dirty="0">
              <a:ea typeface="굴림" panose="020B0600000101010101" pitchFamily="34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80696" y="4271080"/>
            <a:ext cx="117634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Light"/>
              </a:rPr>
              <a:t>Thread A</a:t>
            </a:r>
            <a:endParaRPr lang="en-US" dirty="0">
              <a:latin typeface="Gill Sans Ligh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676400" y="4271080"/>
            <a:ext cx="118494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Light"/>
              </a:rPr>
              <a:t>Thread B</a:t>
            </a:r>
            <a:endParaRPr lang="en-US" dirty="0">
              <a:latin typeface="Gill Sans Light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105711" y="4781836"/>
            <a:ext cx="1610283" cy="918975"/>
            <a:chOff x="3574680" y="5127826"/>
            <a:chExt cx="1610283" cy="873831"/>
          </a:xfrm>
        </p:grpSpPr>
        <p:sp>
          <p:nvSpPr>
            <p:cNvPr id="14" name="Freeform 13"/>
            <p:cNvSpPr/>
            <p:nvPr/>
          </p:nvSpPr>
          <p:spPr bwMode="auto">
            <a:xfrm rot="1170167" flipH="1">
              <a:off x="4420296" y="5127826"/>
              <a:ext cx="764667" cy="688979"/>
            </a:xfrm>
            <a:custGeom>
              <a:avLst/>
              <a:gdLst>
                <a:gd name="connsiteX0" fmla="*/ 0 w 175846"/>
                <a:gd name="connsiteY0" fmla="*/ 0 h 1160584"/>
                <a:gd name="connsiteX1" fmla="*/ 26377 w 175846"/>
                <a:gd name="connsiteY1" fmla="*/ 246184 h 1160584"/>
                <a:gd name="connsiteX2" fmla="*/ 35169 w 175846"/>
                <a:gd name="connsiteY2" fmla="*/ 290146 h 1160584"/>
                <a:gd name="connsiteX3" fmla="*/ 43961 w 175846"/>
                <a:gd name="connsiteY3" fmla="*/ 395654 h 1160584"/>
                <a:gd name="connsiteX4" fmla="*/ 61546 w 175846"/>
                <a:gd name="connsiteY4" fmla="*/ 430823 h 1160584"/>
                <a:gd name="connsiteX5" fmla="*/ 70338 w 175846"/>
                <a:gd name="connsiteY5" fmla="*/ 509954 h 1160584"/>
                <a:gd name="connsiteX6" fmla="*/ 96715 w 175846"/>
                <a:gd name="connsiteY6" fmla="*/ 597877 h 1160584"/>
                <a:gd name="connsiteX7" fmla="*/ 114300 w 175846"/>
                <a:gd name="connsiteY7" fmla="*/ 650631 h 1160584"/>
                <a:gd name="connsiteX8" fmla="*/ 123092 w 175846"/>
                <a:gd name="connsiteY8" fmla="*/ 677008 h 1160584"/>
                <a:gd name="connsiteX9" fmla="*/ 140677 w 175846"/>
                <a:gd name="connsiteY9" fmla="*/ 703384 h 1160584"/>
                <a:gd name="connsiteX10" fmla="*/ 158261 w 175846"/>
                <a:gd name="connsiteY10" fmla="*/ 782515 h 1160584"/>
                <a:gd name="connsiteX11" fmla="*/ 167054 w 175846"/>
                <a:gd name="connsiteY11" fmla="*/ 861646 h 1160584"/>
                <a:gd name="connsiteX12" fmla="*/ 175846 w 175846"/>
                <a:gd name="connsiteY12" fmla="*/ 923192 h 1160584"/>
                <a:gd name="connsiteX13" fmla="*/ 158261 w 175846"/>
                <a:gd name="connsiteY13" fmla="*/ 1099038 h 1160584"/>
                <a:gd name="connsiteX14" fmla="*/ 140677 w 175846"/>
                <a:gd name="connsiteY14" fmla="*/ 1160584 h 1160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5846" h="1160584">
                  <a:moveTo>
                    <a:pt x="0" y="0"/>
                  </a:moveTo>
                  <a:cubicBezTo>
                    <a:pt x="2741" y="27412"/>
                    <a:pt x="17173" y="186362"/>
                    <a:pt x="26377" y="246184"/>
                  </a:cubicBezTo>
                  <a:cubicBezTo>
                    <a:pt x="28649" y="260954"/>
                    <a:pt x="32238" y="275492"/>
                    <a:pt x="35169" y="290146"/>
                  </a:cubicBezTo>
                  <a:cubicBezTo>
                    <a:pt x="38100" y="325315"/>
                    <a:pt x="37457" y="360967"/>
                    <a:pt x="43961" y="395654"/>
                  </a:cubicBezTo>
                  <a:cubicBezTo>
                    <a:pt x="46376" y="408536"/>
                    <a:pt x="58599" y="418052"/>
                    <a:pt x="61546" y="430823"/>
                  </a:cubicBezTo>
                  <a:cubicBezTo>
                    <a:pt x="67514" y="456683"/>
                    <a:pt x="66302" y="483723"/>
                    <a:pt x="70338" y="509954"/>
                  </a:cubicBezTo>
                  <a:cubicBezTo>
                    <a:pt x="74133" y="534624"/>
                    <a:pt x="89872" y="577348"/>
                    <a:pt x="96715" y="597877"/>
                  </a:cubicBezTo>
                  <a:lnTo>
                    <a:pt x="114300" y="650631"/>
                  </a:lnTo>
                  <a:cubicBezTo>
                    <a:pt x="117231" y="659423"/>
                    <a:pt x="117951" y="669297"/>
                    <a:pt x="123092" y="677008"/>
                  </a:cubicBezTo>
                  <a:lnTo>
                    <a:pt x="140677" y="703384"/>
                  </a:lnTo>
                  <a:cubicBezTo>
                    <a:pt x="147076" y="728982"/>
                    <a:pt x="154540" y="756471"/>
                    <a:pt x="158261" y="782515"/>
                  </a:cubicBezTo>
                  <a:cubicBezTo>
                    <a:pt x="162014" y="808788"/>
                    <a:pt x="163762" y="835312"/>
                    <a:pt x="167054" y="861646"/>
                  </a:cubicBezTo>
                  <a:cubicBezTo>
                    <a:pt x="169625" y="882210"/>
                    <a:pt x="172915" y="902677"/>
                    <a:pt x="175846" y="923192"/>
                  </a:cubicBezTo>
                  <a:cubicBezTo>
                    <a:pt x="175571" y="927036"/>
                    <a:pt x="169575" y="1065095"/>
                    <a:pt x="158261" y="1099038"/>
                  </a:cubicBezTo>
                  <a:cubicBezTo>
                    <a:pt x="134174" y="1171298"/>
                    <a:pt x="140677" y="1074767"/>
                    <a:pt x="140677" y="1160584"/>
                  </a:cubicBez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74680" y="5650468"/>
              <a:ext cx="1176348" cy="3511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ill Sans Light"/>
                </a:rPr>
                <a:t>Thread A</a:t>
              </a:r>
              <a:endParaRPr lang="en-US" dirty="0">
                <a:latin typeface="Gill Sans Light"/>
              </a:endParaRPr>
            </a:p>
          </p:txBody>
        </p:sp>
      </p:grp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panose="020B0600000101010101" pitchFamily="34" charset="-127"/>
              </a:rPr>
              <a:t>Fix banking problem with Locks!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704190" y="3135109"/>
            <a:ext cx="1978018" cy="817658"/>
            <a:chOff x="1758713" y="3704465"/>
            <a:chExt cx="1978018" cy="1081481"/>
          </a:xfrm>
        </p:grpSpPr>
        <p:sp>
          <p:nvSpPr>
            <p:cNvPr id="5" name="Freeform 4"/>
            <p:cNvSpPr/>
            <p:nvPr/>
          </p:nvSpPr>
          <p:spPr bwMode="auto">
            <a:xfrm>
              <a:off x="2936434" y="3889131"/>
              <a:ext cx="800297" cy="896815"/>
            </a:xfrm>
            <a:custGeom>
              <a:avLst/>
              <a:gdLst>
                <a:gd name="connsiteX0" fmla="*/ 0 w 800297"/>
                <a:gd name="connsiteY0" fmla="*/ 0 h 896815"/>
                <a:gd name="connsiteX1" fmla="*/ 219808 w 800297"/>
                <a:gd name="connsiteY1" fmla="*/ 17584 h 896815"/>
                <a:gd name="connsiteX2" fmla="*/ 298938 w 800297"/>
                <a:gd name="connsiteY2" fmla="*/ 26377 h 896815"/>
                <a:gd name="connsiteX3" fmla="*/ 325315 w 800297"/>
                <a:gd name="connsiteY3" fmla="*/ 96715 h 896815"/>
                <a:gd name="connsiteX4" fmla="*/ 334108 w 800297"/>
                <a:gd name="connsiteY4" fmla="*/ 439615 h 896815"/>
                <a:gd name="connsiteX5" fmla="*/ 351692 w 800297"/>
                <a:gd name="connsiteY5" fmla="*/ 501161 h 896815"/>
                <a:gd name="connsiteX6" fmla="*/ 386861 w 800297"/>
                <a:gd name="connsiteY6" fmla="*/ 518746 h 896815"/>
                <a:gd name="connsiteX7" fmla="*/ 422031 w 800297"/>
                <a:gd name="connsiteY7" fmla="*/ 553915 h 896815"/>
                <a:gd name="connsiteX8" fmla="*/ 483577 w 800297"/>
                <a:gd name="connsiteY8" fmla="*/ 589084 h 896815"/>
                <a:gd name="connsiteX9" fmla="*/ 509954 w 800297"/>
                <a:gd name="connsiteY9" fmla="*/ 606669 h 896815"/>
                <a:gd name="connsiteX10" fmla="*/ 553915 w 800297"/>
                <a:gd name="connsiteY10" fmla="*/ 615461 h 896815"/>
                <a:gd name="connsiteX11" fmla="*/ 615461 w 800297"/>
                <a:gd name="connsiteY11" fmla="*/ 659423 h 896815"/>
                <a:gd name="connsiteX12" fmla="*/ 650631 w 800297"/>
                <a:gd name="connsiteY12" fmla="*/ 677008 h 896815"/>
                <a:gd name="connsiteX13" fmla="*/ 677008 w 800297"/>
                <a:gd name="connsiteY13" fmla="*/ 703384 h 896815"/>
                <a:gd name="connsiteX14" fmla="*/ 729761 w 800297"/>
                <a:gd name="connsiteY14" fmla="*/ 738554 h 896815"/>
                <a:gd name="connsiteX15" fmla="*/ 756138 w 800297"/>
                <a:gd name="connsiteY15" fmla="*/ 764931 h 896815"/>
                <a:gd name="connsiteX16" fmla="*/ 791308 w 800297"/>
                <a:gd name="connsiteY16" fmla="*/ 817684 h 896815"/>
                <a:gd name="connsiteX17" fmla="*/ 800100 w 800297"/>
                <a:gd name="connsiteY17" fmla="*/ 896815 h 896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00297" h="896815">
                  <a:moveTo>
                    <a:pt x="0" y="0"/>
                  </a:moveTo>
                  <a:lnTo>
                    <a:pt x="219808" y="17584"/>
                  </a:lnTo>
                  <a:cubicBezTo>
                    <a:pt x="246244" y="19917"/>
                    <a:pt x="277707" y="10453"/>
                    <a:pt x="298938" y="26377"/>
                  </a:cubicBezTo>
                  <a:cubicBezTo>
                    <a:pt x="318970" y="41401"/>
                    <a:pt x="316523" y="73269"/>
                    <a:pt x="325315" y="96715"/>
                  </a:cubicBezTo>
                  <a:cubicBezTo>
                    <a:pt x="328246" y="211015"/>
                    <a:pt x="328796" y="325401"/>
                    <a:pt x="334108" y="439615"/>
                  </a:cubicBezTo>
                  <a:cubicBezTo>
                    <a:pt x="334119" y="439854"/>
                    <a:pt x="347538" y="497006"/>
                    <a:pt x="351692" y="501161"/>
                  </a:cubicBezTo>
                  <a:cubicBezTo>
                    <a:pt x="360960" y="510429"/>
                    <a:pt x="376376" y="510882"/>
                    <a:pt x="386861" y="518746"/>
                  </a:cubicBezTo>
                  <a:cubicBezTo>
                    <a:pt x="400124" y="528693"/>
                    <a:pt x="409443" y="543126"/>
                    <a:pt x="422031" y="553915"/>
                  </a:cubicBezTo>
                  <a:cubicBezTo>
                    <a:pt x="443456" y="572279"/>
                    <a:pt x="458624" y="574825"/>
                    <a:pt x="483577" y="589084"/>
                  </a:cubicBezTo>
                  <a:cubicBezTo>
                    <a:pt x="492752" y="594327"/>
                    <a:pt x="500060" y="602959"/>
                    <a:pt x="509954" y="606669"/>
                  </a:cubicBezTo>
                  <a:cubicBezTo>
                    <a:pt x="523946" y="611916"/>
                    <a:pt x="539261" y="612530"/>
                    <a:pt x="553915" y="615461"/>
                  </a:cubicBezTo>
                  <a:cubicBezTo>
                    <a:pt x="569001" y="626775"/>
                    <a:pt x="597471" y="649143"/>
                    <a:pt x="615461" y="659423"/>
                  </a:cubicBezTo>
                  <a:cubicBezTo>
                    <a:pt x="626841" y="665926"/>
                    <a:pt x="639965" y="669390"/>
                    <a:pt x="650631" y="677008"/>
                  </a:cubicBezTo>
                  <a:cubicBezTo>
                    <a:pt x="660749" y="684235"/>
                    <a:pt x="667193" y="695750"/>
                    <a:pt x="677008" y="703384"/>
                  </a:cubicBezTo>
                  <a:cubicBezTo>
                    <a:pt x="693690" y="716359"/>
                    <a:pt x="714817" y="723610"/>
                    <a:pt x="729761" y="738554"/>
                  </a:cubicBezTo>
                  <a:cubicBezTo>
                    <a:pt x="738553" y="747346"/>
                    <a:pt x="748504" y="755116"/>
                    <a:pt x="756138" y="764931"/>
                  </a:cubicBezTo>
                  <a:cubicBezTo>
                    <a:pt x="769113" y="781613"/>
                    <a:pt x="791308" y="817684"/>
                    <a:pt x="791308" y="817684"/>
                  </a:cubicBezTo>
                  <a:cubicBezTo>
                    <a:pt x="802399" y="873141"/>
                    <a:pt x="800100" y="846702"/>
                    <a:pt x="800100" y="896815"/>
                  </a:cubicBez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58713" y="3704465"/>
              <a:ext cx="1176348" cy="4885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ill Sans Light"/>
                </a:rPr>
                <a:t>Thread A</a:t>
              </a:r>
              <a:endParaRPr lang="en-US" dirty="0">
                <a:latin typeface="Gill Sans Light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984077" y="3206271"/>
            <a:ext cx="2044778" cy="746495"/>
            <a:chOff x="4038600" y="3598956"/>
            <a:chExt cx="2044778" cy="1186990"/>
          </a:xfrm>
        </p:grpSpPr>
        <p:sp>
          <p:nvSpPr>
            <p:cNvPr id="6" name="Freeform 5"/>
            <p:cNvSpPr/>
            <p:nvPr/>
          </p:nvSpPr>
          <p:spPr bwMode="auto">
            <a:xfrm>
              <a:off x="4038600" y="3651564"/>
              <a:ext cx="808892" cy="1134382"/>
            </a:xfrm>
            <a:custGeom>
              <a:avLst/>
              <a:gdLst>
                <a:gd name="connsiteX0" fmla="*/ 808892 w 808892"/>
                <a:gd name="connsiteY0" fmla="*/ 79305 h 1134382"/>
                <a:gd name="connsiteX1" fmla="*/ 580292 w 808892"/>
                <a:gd name="connsiteY1" fmla="*/ 174 h 1134382"/>
                <a:gd name="connsiteX2" fmla="*/ 509954 w 808892"/>
                <a:gd name="connsiteY2" fmla="*/ 8966 h 1134382"/>
                <a:gd name="connsiteX3" fmla="*/ 448407 w 808892"/>
                <a:gd name="connsiteY3" fmla="*/ 44136 h 1134382"/>
                <a:gd name="connsiteX4" fmla="*/ 386861 w 808892"/>
                <a:gd name="connsiteY4" fmla="*/ 114474 h 1134382"/>
                <a:gd name="connsiteX5" fmla="*/ 342900 w 808892"/>
                <a:gd name="connsiteY5" fmla="*/ 263943 h 1134382"/>
                <a:gd name="connsiteX6" fmla="*/ 334107 w 808892"/>
                <a:gd name="connsiteY6" fmla="*/ 395828 h 1134382"/>
                <a:gd name="connsiteX7" fmla="*/ 325315 w 808892"/>
                <a:gd name="connsiteY7" fmla="*/ 879405 h 1134382"/>
                <a:gd name="connsiteX8" fmla="*/ 272561 w 808892"/>
                <a:gd name="connsiteY8" fmla="*/ 896989 h 1134382"/>
                <a:gd name="connsiteX9" fmla="*/ 246184 w 808892"/>
                <a:gd name="connsiteY9" fmla="*/ 905782 h 1134382"/>
                <a:gd name="connsiteX10" fmla="*/ 211015 w 808892"/>
                <a:gd name="connsiteY10" fmla="*/ 932159 h 1134382"/>
                <a:gd name="connsiteX11" fmla="*/ 175846 w 808892"/>
                <a:gd name="connsiteY11" fmla="*/ 940951 h 1134382"/>
                <a:gd name="connsiteX12" fmla="*/ 149469 w 808892"/>
                <a:gd name="connsiteY12" fmla="*/ 967328 h 1134382"/>
                <a:gd name="connsiteX13" fmla="*/ 140677 w 808892"/>
                <a:gd name="connsiteY13" fmla="*/ 993705 h 1134382"/>
                <a:gd name="connsiteX14" fmla="*/ 87923 w 808892"/>
                <a:gd name="connsiteY14" fmla="*/ 1011289 h 1134382"/>
                <a:gd name="connsiteX15" fmla="*/ 79131 w 808892"/>
                <a:gd name="connsiteY15" fmla="*/ 1037666 h 1134382"/>
                <a:gd name="connsiteX16" fmla="*/ 35169 w 808892"/>
                <a:gd name="connsiteY16" fmla="*/ 1090420 h 1134382"/>
                <a:gd name="connsiteX17" fmla="*/ 8792 w 808892"/>
                <a:gd name="connsiteY17" fmla="*/ 1108005 h 1134382"/>
                <a:gd name="connsiteX18" fmla="*/ 0 w 808892"/>
                <a:gd name="connsiteY18" fmla="*/ 1134382 h 1134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808892" h="1134382">
                  <a:moveTo>
                    <a:pt x="808892" y="79305"/>
                  </a:moveTo>
                  <a:cubicBezTo>
                    <a:pt x="756051" y="57547"/>
                    <a:pt x="651035" y="4336"/>
                    <a:pt x="580292" y="174"/>
                  </a:cubicBezTo>
                  <a:cubicBezTo>
                    <a:pt x="556704" y="-1214"/>
                    <a:pt x="533400" y="6035"/>
                    <a:pt x="509954" y="8966"/>
                  </a:cubicBezTo>
                  <a:cubicBezTo>
                    <a:pt x="488454" y="19716"/>
                    <a:pt x="467049" y="28601"/>
                    <a:pt x="448407" y="44136"/>
                  </a:cubicBezTo>
                  <a:cubicBezTo>
                    <a:pt x="424624" y="63956"/>
                    <a:pt x="405859" y="90728"/>
                    <a:pt x="386861" y="114474"/>
                  </a:cubicBezTo>
                  <a:cubicBezTo>
                    <a:pt x="352842" y="216532"/>
                    <a:pt x="367227" y="166631"/>
                    <a:pt x="342900" y="263943"/>
                  </a:cubicBezTo>
                  <a:cubicBezTo>
                    <a:pt x="339969" y="307905"/>
                    <a:pt x="335365" y="351787"/>
                    <a:pt x="334107" y="395828"/>
                  </a:cubicBezTo>
                  <a:cubicBezTo>
                    <a:pt x="329503" y="556981"/>
                    <a:pt x="344966" y="719388"/>
                    <a:pt x="325315" y="879405"/>
                  </a:cubicBezTo>
                  <a:cubicBezTo>
                    <a:pt x="323056" y="897803"/>
                    <a:pt x="290146" y="891127"/>
                    <a:pt x="272561" y="896989"/>
                  </a:cubicBezTo>
                  <a:lnTo>
                    <a:pt x="246184" y="905782"/>
                  </a:lnTo>
                  <a:cubicBezTo>
                    <a:pt x="234461" y="914574"/>
                    <a:pt x="224122" y="925606"/>
                    <a:pt x="211015" y="932159"/>
                  </a:cubicBezTo>
                  <a:cubicBezTo>
                    <a:pt x="200207" y="937563"/>
                    <a:pt x="186338" y="934956"/>
                    <a:pt x="175846" y="940951"/>
                  </a:cubicBezTo>
                  <a:cubicBezTo>
                    <a:pt x="165050" y="947120"/>
                    <a:pt x="158261" y="958536"/>
                    <a:pt x="149469" y="967328"/>
                  </a:cubicBezTo>
                  <a:cubicBezTo>
                    <a:pt x="146538" y="976120"/>
                    <a:pt x="148219" y="988318"/>
                    <a:pt x="140677" y="993705"/>
                  </a:cubicBezTo>
                  <a:cubicBezTo>
                    <a:pt x="125594" y="1004479"/>
                    <a:pt x="87923" y="1011289"/>
                    <a:pt x="87923" y="1011289"/>
                  </a:cubicBezTo>
                  <a:cubicBezTo>
                    <a:pt x="84992" y="1020081"/>
                    <a:pt x="83276" y="1029377"/>
                    <a:pt x="79131" y="1037666"/>
                  </a:cubicBezTo>
                  <a:cubicBezTo>
                    <a:pt x="69251" y="1057426"/>
                    <a:pt x="51836" y="1076531"/>
                    <a:pt x="35169" y="1090420"/>
                  </a:cubicBezTo>
                  <a:cubicBezTo>
                    <a:pt x="27051" y="1097185"/>
                    <a:pt x="17584" y="1102143"/>
                    <a:pt x="8792" y="1108005"/>
                  </a:cubicBezTo>
                  <a:lnTo>
                    <a:pt x="0" y="1134382"/>
                  </a:ln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898438" y="3598956"/>
              <a:ext cx="1184940" cy="5872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ill Sans Light"/>
                </a:rPr>
                <a:t>Thread C</a:t>
              </a:r>
              <a:endParaRPr lang="en-US" dirty="0">
                <a:latin typeface="Gill Sans Light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988002" y="2667000"/>
            <a:ext cx="1184940" cy="1256458"/>
            <a:chOff x="3064202" y="3083681"/>
            <a:chExt cx="1184940" cy="1484695"/>
          </a:xfrm>
        </p:grpSpPr>
        <p:sp>
          <p:nvSpPr>
            <p:cNvPr id="7" name="Freeform 6"/>
            <p:cNvSpPr/>
            <p:nvPr/>
          </p:nvSpPr>
          <p:spPr bwMode="auto">
            <a:xfrm>
              <a:off x="3656672" y="3516204"/>
              <a:ext cx="277582" cy="1052172"/>
            </a:xfrm>
            <a:custGeom>
              <a:avLst/>
              <a:gdLst>
                <a:gd name="connsiteX0" fmla="*/ 0 w 175846"/>
                <a:gd name="connsiteY0" fmla="*/ 0 h 1160584"/>
                <a:gd name="connsiteX1" fmla="*/ 26377 w 175846"/>
                <a:gd name="connsiteY1" fmla="*/ 246184 h 1160584"/>
                <a:gd name="connsiteX2" fmla="*/ 35169 w 175846"/>
                <a:gd name="connsiteY2" fmla="*/ 290146 h 1160584"/>
                <a:gd name="connsiteX3" fmla="*/ 43961 w 175846"/>
                <a:gd name="connsiteY3" fmla="*/ 395654 h 1160584"/>
                <a:gd name="connsiteX4" fmla="*/ 61546 w 175846"/>
                <a:gd name="connsiteY4" fmla="*/ 430823 h 1160584"/>
                <a:gd name="connsiteX5" fmla="*/ 70338 w 175846"/>
                <a:gd name="connsiteY5" fmla="*/ 509954 h 1160584"/>
                <a:gd name="connsiteX6" fmla="*/ 96715 w 175846"/>
                <a:gd name="connsiteY6" fmla="*/ 597877 h 1160584"/>
                <a:gd name="connsiteX7" fmla="*/ 114300 w 175846"/>
                <a:gd name="connsiteY7" fmla="*/ 650631 h 1160584"/>
                <a:gd name="connsiteX8" fmla="*/ 123092 w 175846"/>
                <a:gd name="connsiteY8" fmla="*/ 677008 h 1160584"/>
                <a:gd name="connsiteX9" fmla="*/ 140677 w 175846"/>
                <a:gd name="connsiteY9" fmla="*/ 703384 h 1160584"/>
                <a:gd name="connsiteX10" fmla="*/ 158261 w 175846"/>
                <a:gd name="connsiteY10" fmla="*/ 782515 h 1160584"/>
                <a:gd name="connsiteX11" fmla="*/ 167054 w 175846"/>
                <a:gd name="connsiteY11" fmla="*/ 861646 h 1160584"/>
                <a:gd name="connsiteX12" fmla="*/ 175846 w 175846"/>
                <a:gd name="connsiteY12" fmla="*/ 923192 h 1160584"/>
                <a:gd name="connsiteX13" fmla="*/ 158261 w 175846"/>
                <a:gd name="connsiteY13" fmla="*/ 1099038 h 1160584"/>
                <a:gd name="connsiteX14" fmla="*/ 140677 w 175846"/>
                <a:gd name="connsiteY14" fmla="*/ 1160584 h 1160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5846" h="1160584">
                  <a:moveTo>
                    <a:pt x="0" y="0"/>
                  </a:moveTo>
                  <a:cubicBezTo>
                    <a:pt x="2741" y="27412"/>
                    <a:pt x="17173" y="186362"/>
                    <a:pt x="26377" y="246184"/>
                  </a:cubicBezTo>
                  <a:cubicBezTo>
                    <a:pt x="28649" y="260954"/>
                    <a:pt x="32238" y="275492"/>
                    <a:pt x="35169" y="290146"/>
                  </a:cubicBezTo>
                  <a:cubicBezTo>
                    <a:pt x="38100" y="325315"/>
                    <a:pt x="37457" y="360967"/>
                    <a:pt x="43961" y="395654"/>
                  </a:cubicBezTo>
                  <a:cubicBezTo>
                    <a:pt x="46376" y="408536"/>
                    <a:pt x="58599" y="418052"/>
                    <a:pt x="61546" y="430823"/>
                  </a:cubicBezTo>
                  <a:cubicBezTo>
                    <a:pt x="67514" y="456683"/>
                    <a:pt x="66302" y="483723"/>
                    <a:pt x="70338" y="509954"/>
                  </a:cubicBezTo>
                  <a:cubicBezTo>
                    <a:pt x="74133" y="534624"/>
                    <a:pt x="89872" y="577348"/>
                    <a:pt x="96715" y="597877"/>
                  </a:cubicBezTo>
                  <a:lnTo>
                    <a:pt x="114300" y="650631"/>
                  </a:lnTo>
                  <a:cubicBezTo>
                    <a:pt x="117231" y="659423"/>
                    <a:pt x="117951" y="669297"/>
                    <a:pt x="123092" y="677008"/>
                  </a:cubicBezTo>
                  <a:lnTo>
                    <a:pt x="140677" y="703384"/>
                  </a:lnTo>
                  <a:cubicBezTo>
                    <a:pt x="147076" y="728982"/>
                    <a:pt x="154540" y="756471"/>
                    <a:pt x="158261" y="782515"/>
                  </a:cubicBezTo>
                  <a:cubicBezTo>
                    <a:pt x="162014" y="808788"/>
                    <a:pt x="163762" y="835312"/>
                    <a:pt x="167054" y="861646"/>
                  </a:cubicBezTo>
                  <a:cubicBezTo>
                    <a:pt x="169625" y="882210"/>
                    <a:pt x="172915" y="902677"/>
                    <a:pt x="175846" y="923192"/>
                  </a:cubicBezTo>
                  <a:cubicBezTo>
                    <a:pt x="175571" y="927036"/>
                    <a:pt x="169575" y="1065095"/>
                    <a:pt x="158261" y="1099038"/>
                  </a:cubicBezTo>
                  <a:cubicBezTo>
                    <a:pt x="134174" y="1171298"/>
                    <a:pt x="140677" y="1074767"/>
                    <a:pt x="140677" y="1160584"/>
                  </a:cubicBez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064202" y="3083681"/>
              <a:ext cx="1184940" cy="4364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ill Sans Light"/>
                </a:rPr>
                <a:t>Thread B</a:t>
              </a:r>
              <a:endParaRPr lang="en-US" dirty="0">
                <a:latin typeface="Gill Sans Light"/>
              </a:endParaRPr>
            </a:p>
          </p:txBody>
        </p:sp>
      </p:grpSp>
      <p:sp>
        <p:nvSpPr>
          <p:cNvPr id="34" name="Rectangle 33"/>
          <p:cNvSpPr/>
          <p:nvPr/>
        </p:nvSpPr>
        <p:spPr bwMode="auto">
          <a:xfrm>
            <a:off x="2105711" y="4838219"/>
            <a:ext cx="1709298" cy="828995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581400" y="4959474"/>
            <a:ext cx="1184940" cy="846871"/>
            <a:chOff x="3885272" y="5275783"/>
            <a:chExt cx="1184940" cy="758057"/>
          </a:xfrm>
        </p:grpSpPr>
        <p:sp>
          <p:nvSpPr>
            <p:cNvPr id="31" name="Freeform 30"/>
            <p:cNvSpPr/>
            <p:nvPr/>
          </p:nvSpPr>
          <p:spPr bwMode="auto">
            <a:xfrm>
              <a:off x="4262552" y="5275783"/>
              <a:ext cx="361950" cy="479923"/>
            </a:xfrm>
            <a:custGeom>
              <a:avLst/>
              <a:gdLst>
                <a:gd name="connsiteX0" fmla="*/ 0 w 175846"/>
                <a:gd name="connsiteY0" fmla="*/ 0 h 1160584"/>
                <a:gd name="connsiteX1" fmla="*/ 26377 w 175846"/>
                <a:gd name="connsiteY1" fmla="*/ 246184 h 1160584"/>
                <a:gd name="connsiteX2" fmla="*/ 35169 w 175846"/>
                <a:gd name="connsiteY2" fmla="*/ 290146 h 1160584"/>
                <a:gd name="connsiteX3" fmla="*/ 43961 w 175846"/>
                <a:gd name="connsiteY3" fmla="*/ 395654 h 1160584"/>
                <a:gd name="connsiteX4" fmla="*/ 61546 w 175846"/>
                <a:gd name="connsiteY4" fmla="*/ 430823 h 1160584"/>
                <a:gd name="connsiteX5" fmla="*/ 70338 w 175846"/>
                <a:gd name="connsiteY5" fmla="*/ 509954 h 1160584"/>
                <a:gd name="connsiteX6" fmla="*/ 96715 w 175846"/>
                <a:gd name="connsiteY6" fmla="*/ 597877 h 1160584"/>
                <a:gd name="connsiteX7" fmla="*/ 114300 w 175846"/>
                <a:gd name="connsiteY7" fmla="*/ 650631 h 1160584"/>
                <a:gd name="connsiteX8" fmla="*/ 123092 w 175846"/>
                <a:gd name="connsiteY8" fmla="*/ 677008 h 1160584"/>
                <a:gd name="connsiteX9" fmla="*/ 140677 w 175846"/>
                <a:gd name="connsiteY9" fmla="*/ 703384 h 1160584"/>
                <a:gd name="connsiteX10" fmla="*/ 158261 w 175846"/>
                <a:gd name="connsiteY10" fmla="*/ 782515 h 1160584"/>
                <a:gd name="connsiteX11" fmla="*/ 167054 w 175846"/>
                <a:gd name="connsiteY11" fmla="*/ 861646 h 1160584"/>
                <a:gd name="connsiteX12" fmla="*/ 175846 w 175846"/>
                <a:gd name="connsiteY12" fmla="*/ 923192 h 1160584"/>
                <a:gd name="connsiteX13" fmla="*/ 158261 w 175846"/>
                <a:gd name="connsiteY13" fmla="*/ 1099038 h 1160584"/>
                <a:gd name="connsiteX14" fmla="*/ 140677 w 175846"/>
                <a:gd name="connsiteY14" fmla="*/ 1160584 h 1160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75846" h="1160584">
                  <a:moveTo>
                    <a:pt x="0" y="0"/>
                  </a:moveTo>
                  <a:cubicBezTo>
                    <a:pt x="2741" y="27412"/>
                    <a:pt x="17173" y="186362"/>
                    <a:pt x="26377" y="246184"/>
                  </a:cubicBezTo>
                  <a:cubicBezTo>
                    <a:pt x="28649" y="260954"/>
                    <a:pt x="32238" y="275492"/>
                    <a:pt x="35169" y="290146"/>
                  </a:cubicBezTo>
                  <a:cubicBezTo>
                    <a:pt x="38100" y="325315"/>
                    <a:pt x="37457" y="360967"/>
                    <a:pt x="43961" y="395654"/>
                  </a:cubicBezTo>
                  <a:cubicBezTo>
                    <a:pt x="46376" y="408536"/>
                    <a:pt x="58599" y="418052"/>
                    <a:pt x="61546" y="430823"/>
                  </a:cubicBezTo>
                  <a:cubicBezTo>
                    <a:pt x="67514" y="456683"/>
                    <a:pt x="66302" y="483723"/>
                    <a:pt x="70338" y="509954"/>
                  </a:cubicBezTo>
                  <a:cubicBezTo>
                    <a:pt x="74133" y="534624"/>
                    <a:pt x="89872" y="577348"/>
                    <a:pt x="96715" y="597877"/>
                  </a:cubicBezTo>
                  <a:lnTo>
                    <a:pt x="114300" y="650631"/>
                  </a:lnTo>
                  <a:cubicBezTo>
                    <a:pt x="117231" y="659423"/>
                    <a:pt x="117951" y="669297"/>
                    <a:pt x="123092" y="677008"/>
                  </a:cubicBezTo>
                  <a:lnTo>
                    <a:pt x="140677" y="703384"/>
                  </a:lnTo>
                  <a:cubicBezTo>
                    <a:pt x="147076" y="728982"/>
                    <a:pt x="154540" y="756471"/>
                    <a:pt x="158261" y="782515"/>
                  </a:cubicBezTo>
                  <a:cubicBezTo>
                    <a:pt x="162014" y="808788"/>
                    <a:pt x="163762" y="835312"/>
                    <a:pt x="167054" y="861646"/>
                  </a:cubicBezTo>
                  <a:cubicBezTo>
                    <a:pt x="169625" y="882210"/>
                    <a:pt x="172915" y="902677"/>
                    <a:pt x="175846" y="923192"/>
                  </a:cubicBezTo>
                  <a:cubicBezTo>
                    <a:pt x="175571" y="927036"/>
                    <a:pt x="169575" y="1065095"/>
                    <a:pt x="158261" y="1099038"/>
                  </a:cubicBezTo>
                  <a:cubicBezTo>
                    <a:pt x="134174" y="1171298"/>
                    <a:pt x="140677" y="1074767"/>
                    <a:pt x="140677" y="1160584"/>
                  </a:cubicBez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885272" y="5703241"/>
              <a:ext cx="1184940" cy="3305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Gill Sans Light"/>
                </a:rPr>
                <a:t>Thread B</a:t>
              </a:r>
              <a:endParaRPr lang="en-US" dirty="0">
                <a:latin typeface="Gill Sans Light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366611" y="1597762"/>
            <a:ext cx="6288206" cy="764438"/>
            <a:chOff x="1366611" y="1717140"/>
            <a:chExt cx="6288206" cy="813254"/>
          </a:xfrm>
        </p:grpSpPr>
        <p:grpSp>
          <p:nvGrpSpPr>
            <p:cNvPr id="4" name="Group 3"/>
            <p:cNvGrpSpPr/>
            <p:nvPr/>
          </p:nvGrpSpPr>
          <p:grpSpPr>
            <a:xfrm>
              <a:off x="5105400" y="1772678"/>
              <a:ext cx="2549417" cy="741922"/>
              <a:chOff x="5562600" y="2971800"/>
              <a:chExt cx="2549417" cy="990600"/>
            </a:xfrm>
          </p:grpSpPr>
          <p:sp>
            <p:nvSpPr>
              <p:cNvPr id="2" name="Right Brace 1"/>
              <p:cNvSpPr/>
              <p:nvPr/>
            </p:nvSpPr>
            <p:spPr bwMode="auto">
              <a:xfrm>
                <a:off x="5562600" y="2971800"/>
                <a:ext cx="685800" cy="990600"/>
              </a:xfrm>
              <a:prstGeom prst="rightBrace">
                <a:avLst/>
              </a:prstGeom>
              <a:solidFill>
                <a:schemeClr val="bg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mic Sans MS" pitchFamily="66" charset="0"/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6215344" y="3156401"/>
                <a:ext cx="1896673" cy="568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0" dirty="0" smtClean="0">
                    <a:solidFill>
                      <a:srgbClr val="FF0000"/>
                    </a:solidFill>
                    <a:latin typeface="Gill Sans Light"/>
                  </a:rPr>
                  <a:t>Critical Section</a:t>
                </a:r>
                <a:endParaRPr lang="en-US" sz="2000" b="0" dirty="0">
                  <a:solidFill>
                    <a:srgbClr val="FF0000"/>
                  </a:solidFill>
                  <a:latin typeface="Gill Sans Light"/>
                </a:endParaRPr>
              </a:p>
            </p:txBody>
          </p:sp>
        </p:grpSp>
        <p:sp>
          <p:nvSpPr>
            <p:cNvPr id="35" name="Rectangle 34"/>
            <p:cNvSpPr/>
            <p:nvPr/>
          </p:nvSpPr>
          <p:spPr bwMode="auto">
            <a:xfrm>
              <a:off x="1366611" y="1717140"/>
              <a:ext cx="3637453" cy="813254"/>
            </a:xfrm>
            <a:prstGeom prst="rect">
              <a:avLst/>
            </a:prstGeom>
            <a:solidFill>
              <a:srgbClr val="FF0000">
                <a:alpha val="34902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764680" y="3923459"/>
            <a:ext cx="4931520" cy="997927"/>
            <a:chOff x="3221880" y="4224379"/>
            <a:chExt cx="4931520" cy="997927"/>
          </a:xfrm>
        </p:grpSpPr>
        <p:sp>
          <p:nvSpPr>
            <p:cNvPr id="41" name="Rectangle 40"/>
            <p:cNvSpPr/>
            <p:nvPr/>
          </p:nvSpPr>
          <p:spPr bwMode="auto">
            <a:xfrm>
              <a:off x="3314636" y="4541647"/>
              <a:ext cx="1986479" cy="393471"/>
            </a:xfrm>
            <a:prstGeom prst="rect">
              <a:avLst/>
            </a:prstGeom>
            <a:solidFill>
              <a:srgbClr val="FF0000">
                <a:alpha val="34902"/>
              </a:srgb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3221880" y="4224379"/>
              <a:ext cx="4931520" cy="997927"/>
              <a:chOff x="3221880" y="4224379"/>
              <a:chExt cx="4931520" cy="997927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3232020" y="4224379"/>
                <a:ext cx="2210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acquire(&amp;</a:t>
                </a:r>
                <a:r>
                  <a:rPr lang="en-US" dirty="0" err="1" smtClean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mylock</a:t>
                </a:r>
                <a:r>
                  <a:rPr lang="en-US" dirty="0" smtClean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)</a:t>
                </a:r>
                <a:endParaRPr lang="en-US" dirty="0">
                  <a:solidFill>
                    <a:srgbClr val="FF0000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10" name="Straight Arrow Connector 9"/>
              <p:cNvCxnSpPr/>
              <p:nvPr/>
            </p:nvCxnSpPr>
            <p:spPr bwMode="auto">
              <a:xfrm>
                <a:off x="4294602" y="4578431"/>
                <a:ext cx="0" cy="341407"/>
              </a:xfrm>
              <a:prstGeom prst="straightConnector1">
                <a:avLst/>
              </a:prstGeom>
              <a:solidFill>
                <a:schemeClr val="bg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3" name="TextBox 12"/>
              <p:cNvSpPr txBox="1"/>
              <p:nvPr/>
            </p:nvSpPr>
            <p:spPr>
              <a:xfrm>
                <a:off x="3221880" y="4852974"/>
                <a:ext cx="22108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release(&amp;</a:t>
                </a:r>
                <a:r>
                  <a:rPr lang="en-US" dirty="0" err="1" smtClean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mylock</a:t>
                </a:r>
                <a:r>
                  <a:rPr lang="en-US" dirty="0" smtClean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)</a:t>
                </a:r>
                <a:endParaRPr lang="en-US" dirty="0">
                  <a:solidFill>
                    <a:srgbClr val="FF0000"/>
                  </a:solidFill>
                  <a:latin typeface="Consolas" panose="020B0609020204030204" pitchFamily="49" charset="0"/>
                </a:endParaRPr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5330706" y="4549075"/>
                <a:ext cx="2822694" cy="400110"/>
                <a:chOff x="5935053" y="3218652"/>
                <a:chExt cx="2822694" cy="520144"/>
              </a:xfrm>
            </p:grpSpPr>
            <p:sp>
              <p:nvSpPr>
                <p:cNvPr id="24" name="Right Brace 23"/>
                <p:cNvSpPr/>
                <p:nvPr/>
              </p:nvSpPr>
              <p:spPr bwMode="auto">
                <a:xfrm>
                  <a:off x="5935053" y="3225322"/>
                  <a:ext cx="386253" cy="506802"/>
                </a:xfrm>
                <a:prstGeom prst="rightBrace">
                  <a:avLst/>
                </a:prstGeom>
                <a:solidFill>
                  <a:schemeClr val="bg1"/>
                </a:solidFill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onsolas" panose="020B0609020204030204" pitchFamily="49" charset="0"/>
                  </a:endParaRPr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6316053" y="3218652"/>
                  <a:ext cx="2441694" cy="5201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0" dirty="0" smtClean="0">
                      <a:solidFill>
                        <a:srgbClr val="FF0000"/>
                      </a:solidFill>
                      <a:latin typeface="Consolas" panose="020B0609020204030204" pitchFamily="49" charset="0"/>
                    </a:rPr>
                    <a:t>Critical Section</a:t>
                  </a:r>
                  <a:endParaRPr lang="en-US" sz="2000" b="0" dirty="0">
                    <a:solidFill>
                      <a:srgbClr val="FF0000"/>
                    </a:solidFill>
                    <a:latin typeface="Consolas" panose="020B0609020204030204" pitchFamily="49" charset="0"/>
                  </a:endParaRPr>
                </a:p>
              </p:txBody>
            </p:sp>
          </p:grpSp>
        </p:grpSp>
      </p:grpSp>
      <p:sp>
        <p:nvSpPr>
          <p:cNvPr id="9" name="TextBox 8"/>
          <p:cNvSpPr txBox="1"/>
          <p:nvPr/>
        </p:nvSpPr>
        <p:spPr>
          <a:xfrm>
            <a:off x="7896591" y="3727360"/>
            <a:ext cx="37465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 smtClean="0">
                <a:latin typeface="Gill Sans Light"/>
              </a:rPr>
              <a:t>Threads serialized by lock</a:t>
            </a:r>
            <a:br>
              <a:rPr lang="en-US" sz="2400" b="0" dirty="0" smtClean="0">
                <a:latin typeface="Gill Sans Light"/>
              </a:rPr>
            </a:br>
            <a:r>
              <a:rPr lang="en-US" sz="2400" b="0" dirty="0" smtClean="0">
                <a:latin typeface="Gill Sans Light"/>
              </a:rPr>
              <a:t>through critical section.</a:t>
            </a:r>
          </a:p>
          <a:p>
            <a:r>
              <a:rPr lang="en-US" sz="2400" b="0" dirty="0" smtClean="0">
                <a:latin typeface="Gill Sans Light"/>
              </a:rPr>
              <a:t>Only one thread at a time</a:t>
            </a:r>
            <a:endParaRPr lang="en-US" sz="2400" b="0" dirty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556202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xit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xit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16771" grpId="0" uiExpand="1" build="p"/>
      <p:bldP spid="22" grpId="0" animBg="1"/>
      <p:bldP spid="22" grpId="1" animBg="1"/>
      <p:bldP spid="33" grpId="0" animBg="1"/>
      <p:bldP spid="33" grpId="1" animBg="1"/>
      <p:bldP spid="34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445AB2-38CC-8842-B83C-101044639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02" t="873" r="4802" b="291"/>
          <a:stretch>
            <a:fillRect/>
          </a:stretch>
        </p:blipFill>
        <p:spPr bwMode="auto">
          <a:xfrm>
            <a:off x="2978691" y="975519"/>
            <a:ext cx="5967918" cy="4895057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65EEDE-1BF6-4143-A89C-F537175DB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52400"/>
            <a:ext cx="9867900" cy="594518"/>
          </a:xfrm>
        </p:spPr>
        <p:txBody>
          <a:bodyPr/>
          <a:lstStyle/>
          <a:p>
            <a:r>
              <a:rPr lang="en-US" altLang="en-US" dirty="0" smtClean="0"/>
              <a:t>Recall: CPU </a:t>
            </a:r>
            <a:r>
              <a:rPr lang="en-US" altLang="en-US" dirty="0"/>
              <a:t>Switch From Process A to Process B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4724400" y="1356518"/>
            <a:ext cx="2895600" cy="4968083"/>
            <a:chOff x="4724400" y="1356518"/>
            <a:chExt cx="2895600" cy="496808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9D4EB1A-8716-C148-9DEB-E042C9D52DD2}"/>
                </a:ext>
              </a:extLst>
            </p:cNvPr>
            <p:cNvSpPr/>
            <p:nvPr/>
          </p:nvSpPr>
          <p:spPr bwMode="auto">
            <a:xfrm>
              <a:off x="4724400" y="1356518"/>
              <a:ext cx="2895600" cy="4968083"/>
            </a:xfrm>
            <a:prstGeom prst="rect">
              <a:avLst/>
            </a:prstGeom>
            <a:solidFill>
              <a:srgbClr val="FF0000">
                <a:alpha val="17000"/>
              </a:srgbClr>
            </a:solidFill>
            <a:ln w="47625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Arial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382E93E-E99E-C844-B2E9-1AB5ED53E290}"/>
                </a:ext>
              </a:extLst>
            </p:cNvPr>
            <p:cNvSpPr txBox="1"/>
            <p:nvPr/>
          </p:nvSpPr>
          <p:spPr>
            <a:xfrm>
              <a:off x="5036382" y="5904655"/>
              <a:ext cx="25074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Kernel/System Mode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958108" y="1356518"/>
            <a:ext cx="1732831" cy="4968083"/>
            <a:chOff x="2958108" y="1356518"/>
            <a:chExt cx="1732831" cy="496808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9D4EB1A-8716-C148-9DEB-E042C9D52DD2}"/>
                </a:ext>
              </a:extLst>
            </p:cNvPr>
            <p:cNvSpPr/>
            <p:nvPr/>
          </p:nvSpPr>
          <p:spPr bwMode="auto">
            <a:xfrm>
              <a:off x="2958108" y="1356518"/>
              <a:ext cx="1732831" cy="4968083"/>
            </a:xfrm>
            <a:prstGeom prst="rect">
              <a:avLst/>
            </a:prstGeom>
            <a:solidFill>
              <a:schemeClr val="accent2">
                <a:alpha val="17000"/>
              </a:schemeClr>
            </a:solidFill>
            <a:ln w="47625" cap="flat" cmpd="sng" algn="ctr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Arial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A7A1A04-EF20-0842-81D2-D191C14ED1F2}"/>
                </a:ext>
              </a:extLst>
            </p:cNvPr>
            <p:cNvSpPr txBox="1"/>
            <p:nvPr/>
          </p:nvSpPr>
          <p:spPr>
            <a:xfrm>
              <a:off x="3200400" y="5904655"/>
              <a:ext cx="13981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</a:rPr>
                <a:t>User Mode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640583" y="1355206"/>
            <a:ext cx="1398140" cy="4968083"/>
            <a:chOff x="7640583" y="1355206"/>
            <a:chExt cx="1398140" cy="496808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9D4EB1A-8716-C148-9DEB-E042C9D52DD2}"/>
                </a:ext>
              </a:extLst>
            </p:cNvPr>
            <p:cNvSpPr/>
            <p:nvPr/>
          </p:nvSpPr>
          <p:spPr bwMode="auto">
            <a:xfrm>
              <a:off x="7644318" y="1355206"/>
              <a:ext cx="1322874" cy="4968083"/>
            </a:xfrm>
            <a:prstGeom prst="rect">
              <a:avLst/>
            </a:prstGeom>
            <a:solidFill>
              <a:schemeClr val="accent2">
                <a:alpha val="17000"/>
              </a:schemeClr>
            </a:solidFill>
            <a:ln w="47625" cap="flat" cmpd="sng" algn="ctr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b="0">
                <a:latin typeface="Arial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A86E64C-D1BE-6A47-91DE-4868439A7EED}"/>
                </a:ext>
              </a:extLst>
            </p:cNvPr>
            <p:cNvSpPr txBox="1"/>
            <p:nvPr/>
          </p:nvSpPr>
          <p:spPr>
            <a:xfrm>
              <a:off x="7640583" y="5904655"/>
              <a:ext cx="13981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/>
                  </a:solidFill>
                </a:rPr>
                <a:t>User Mode</a:t>
              </a:r>
              <a:endParaRPr lang="en-US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D83B9F66-603E-9547-943A-D6C565C3E0EE}"/>
              </a:ext>
            </a:extLst>
          </p:cNvPr>
          <p:cNvSpPr/>
          <p:nvPr/>
        </p:nvSpPr>
        <p:spPr bwMode="auto">
          <a:xfrm>
            <a:off x="4572000" y="1737518"/>
            <a:ext cx="304800" cy="304800"/>
          </a:xfrm>
          <a:prstGeom prst="ellipse">
            <a:avLst/>
          </a:prstGeom>
          <a:solidFill>
            <a:srgbClr val="FFFF00">
              <a:alpha val="46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Arial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60D91A1-3D0E-9B45-8BAB-52D884AE2402}"/>
              </a:ext>
            </a:extLst>
          </p:cNvPr>
          <p:cNvSpPr/>
          <p:nvPr/>
        </p:nvSpPr>
        <p:spPr bwMode="auto">
          <a:xfrm>
            <a:off x="7467600" y="3082635"/>
            <a:ext cx="304800" cy="304800"/>
          </a:xfrm>
          <a:prstGeom prst="ellipse">
            <a:avLst/>
          </a:prstGeom>
          <a:solidFill>
            <a:srgbClr val="FFFF00">
              <a:alpha val="46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Arial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E65A71A-412A-1143-BD99-A88434F4CB08}"/>
              </a:ext>
            </a:extLst>
          </p:cNvPr>
          <p:cNvSpPr/>
          <p:nvPr/>
        </p:nvSpPr>
        <p:spPr bwMode="auto">
          <a:xfrm>
            <a:off x="4572000" y="5486400"/>
            <a:ext cx="304800" cy="304800"/>
          </a:xfrm>
          <a:prstGeom prst="ellipse">
            <a:avLst/>
          </a:prstGeom>
          <a:solidFill>
            <a:srgbClr val="FFFF00">
              <a:alpha val="46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Arial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0D91A1-3D0E-9B45-8BAB-52D884AE2402}"/>
              </a:ext>
            </a:extLst>
          </p:cNvPr>
          <p:cNvSpPr/>
          <p:nvPr/>
        </p:nvSpPr>
        <p:spPr bwMode="auto">
          <a:xfrm>
            <a:off x="7467600" y="3962400"/>
            <a:ext cx="304800" cy="304800"/>
          </a:xfrm>
          <a:prstGeom prst="ellipse">
            <a:avLst/>
          </a:prstGeom>
          <a:solidFill>
            <a:srgbClr val="FFFF00">
              <a:alpha val="46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4941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5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Conclusion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762000"/>
            <a:ext cx="10668000" cy="6096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dirty="0" smtClean="0"/>
              <a:t>Processes have two parts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Threads (Concurrency)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Address Spaces (Protection)</a:t>
            </a:r>
          </a:p>
          <a:p>
            <a:pPr>
              <a:lnSpc>
                <a:spcPct val="80000"/>
              </a:lnSpc>
            </a:pPr>
            <a:r>
              <a:rPr lang="en-US" altLang="en-US" dirty="0" smtClean="0"/>
              <a:t>Various textbooks talk about </a:t>
            </a:r>
            <a:r>
              <a:rPr lang="en-US" altLang="en-US" i="1" dirty="0" smtClean="0">
                <a:solidFill>
                  <a:srgbClr val="FF0000"/>
                </a:solidFill>
              </a:rPr>
              <a:t>processes 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When this concerns concurrency, really talking about thread portion of a process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When this concerns protection, talking about address space portion of a process</a:t>
            </a:r>
          </a:p>
          <a:p>
            <a:r>
              <a:rPr lang="en-US" altLang="ko-KR" dirty="0">
                <a:ea typeface="굴림" panose="020B0600000101010101" pitchFamily="34" charset="-127"/>
              </a:rPr>
              <a:t>Concurrent threads are a very useful abstraction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Allow transparent overlapping of computation and I/O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Allow use of parallel processing when available</a:t>
            </a:r>
          </a:p>
          <a:p>
            <a:r>
              <a:rPr lang="en-US" altLang="ko-KR" dirty="0">
                <a:ea typeface="굴림" panose="020B0600000101010101" pitchFamily="34" charset="-127"/>
              </a:rPr>
              <a:t>Concurrent threads introduce problems when accessing shared data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Programs must be insensitive to arbitrary </a:t>
            </a:r>
            <a:r>
              <a:rPr lang="en-US" altLang="ko-KR" dirty="0" err="1">
                <a:ea typeface="굴림" panose="020B0600000101010101" pitchFamily="34" charset="-127"/>
              </a:rPr>
              <a:t>interleavings</a:t>
            </a:r>
            <a:endParaRPr lang="en-US" altLang="ko-KR" dirty="0">
              <a:ea typeface="굴림" panose="020B0600000101010101" pitchFamily="34" charset="-127"/>
            </a:endParaRP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Without careful design, shared variables can become completely </a:t>
            </a:r>
            <a:r>
              <a:rPr lang="en-US" altLang="ko-KR" dirty="0" smtClean="0">
                <a:ea typeface="굴림" panose="020B0600000101010101" pitchFamily="34" charset="-127"/>
              </a:rPr>
              <a:t>inconsistent</a:t>
            </a:r>
            <a:endParaRPr lang="en-US" altLang="en-US" dirty="0" smtClean="0"/>
          </a:p>
          <a:p>
            <a:pPr>
              <a:lnSpc>
                <a:spcPct val="80000"/>
              </a:lnSpc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46006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Gulim" charset="0"/>
              </a:rPr>
              <a:t>Recall: Lifecycle of a Process or Thread</a:t>
            </a:r>
            <a:endParaRPr lang="en-US" altLang="ko-KR" dirty="0">
              <a:ea typeface="Gulim" charset="0"/>
            </a:endParaRPr>
          </a:p>
        </p:txBody>
      </p:sp>
      <p:sp>
        <p:nvSpPr>
          <p:cNvPr id="358432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1905000" y="3810000"/>
            <a:ext cx="8305800" cy="2819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ko-KR" dirty="0" smtClean="0">
                <a:ea typeface="Gulim" charset="0"/>
              </a:rPr>
              <a:t>As a process executes, it changes state: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solidFill>
                  <a:schemeClr val="hlink"/>
                </a:solidFill>
                <a:ea typeface="Gulim" charset="0"/>
              </a:rPr>
              <a:t>new</a:t>
            </a:r>
            <a:r>
              <a:rPr lang="en-US" altLang="ko-KR" dirty="0" smtClean="0">
                <a:ea typeface="Gulim" charset="0"/>
              </a:rPr>
              <a:t>:  The process/thread is being created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solidFill>
                  <a:schemeClr val="hlink"/>
                </a:solidFill>
                <a:ea typeface="Gulim" charset="0"/>
              </a:rPr>
              <a:t>ready</a:t>
            </a:r>
            <a:r>
              <a:rPr lang="en-US" altLang="ko-KR" dirty="0" smtClean="0">
                <a:ea typeface="Gulim" charset="0"/>
              </a:rPr>
              <a:t>:  The process is waiting to run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solidFill>
                  <a:schemeClr val="hlink"/>
                </a:solidFill>
                <a:ea typeface="Gulim" charset="0"/>
              </a:rPr>
              <a:t>running</a:t>
            </a:r>
            <a:r>
              <a:rPr lang="en-US" altLang="ko-KR" dirty="0" smtClean="0">
                <a:ea typeface="Gulim" charset="0"/>
              </a:rPr>
              <a:t>:  Instructions are being executed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solidFill>
                  <a:schemeClr val="hlink"/>
                </a:solidFill>
                <a:ea typeface="Gulim" charset="0"/>
              </a:rPr>
              <a:t>waiting</a:t>
            </a:r>
            <a:r>
              <a:rPr lang="en-US" altLang="ko-KR" dirty="0" smtClean="0">
                <a:ea typeface="Gulim" charset="0"/>
              </a:rPr>
              <a:t>:  Process waiting for some event to occur</a:t>
            </a:r>
          </a:p>
          <a:p>
            <a:pPr lvl="1">
              <a:lnSpc>
                <a:spcPct val="80000"/>
              </a:lnSpc>
            </a:pPr>
            <a:r>
              <a:rPr lang="en-US" altLang="ko-KR" dirty="0" smtClean="0">
                <a:solidFill>
                  <a:schemeClr val="hlink"/>
                </a:solidFill>
                <a:ea typeface="Gulim" charset="0"/>
              </a:rPr>
              <a:t>terminated</a:t>
            </a:r>
            <a:r>
              <a:rPr lang="en-US" altLang="ko-KR" dirty="0" smtClean="0">
                <a:ea typeface="Gulim" charset="0"/>
              </a:rPr>
              <a:t>:  The process has finished execution</a:t>
            </a:r>
            <a:endParaRPr lang="en-US" altLang="ko-KR" dirty="0">
              <a:ea typeface="Gulim" charset="0"/>
            </a:endParaRPr>
          </a:p>
        </p:txBody>
      </p: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" t="24142" r="690" b="24419"/>
          <a:stretch>
            <a:fillRect/>
          </a:stretch>
        </p:blipFill>
        <p:spPr bwMode="auto">
          <a:xfrm>
            <a:off x="2819400" y="1023938"/>
            <a:ext cx="6553200" cy="2557462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405" name="Freeform 5"/>
          <p:cNvSpPr>
            <a:spLocks/>
          </p:cNvSpPr>
          <p:nvPr/>
        </p:nvSpPr>
        <p:spPr bwMode="auto">
          <a:xfrm>
            <a:off x="5029200" y="2395539"/>
            <a:ext cx="1981200" cy="333375"/>
          </a:xfrm>
          <a:custGeom>
            <a:avLst/>
            <a:gdLst>
              <a:gd name="T0" fmla="*/ 0 w 1186"/>
              <a:gd name="T1" fmla="*/ 0 h 197"/>
              <a:gd name="T2" fmla="*/ 2147483647 w 1186"/>
              <a:gd name="T3" fmla="*/ 2147483647 h 197"/>
              <a:gd name="T4" fmla="*/ 2147483647 w 1186"/>
              <a:gd name="T5" fmla="*/ 2147483647 h 197"/>
              <a:gd name="T6" fmla="*/ 2147483647 w 1186"/>
              <a:gd name="T7" fmla="*/ 2147483647 h 197"/>
              <a:gd name="T8" fmla="*/ 2147483647 w 1186"/>
              <a:gd name="T9" fmla="*/ 2147483647 h 197"/>
              <a:gd name="T10" fmla="*/ 2147483647 w 1186"/>
              <a:gd name="T11" fmla="*/ 2147483647 h 197"/>
              <a:gd name="T12" fmla="*/ 2147483647 w 1186"/>
              <a:gd name="T13" fmla="*/ 2147483647 h 197"/>
              <a:gd name="T14" fmla="*/ 2147483647 w 1186"/>
              <a:gd name="T15" fmla="*/ 2147483647 h 19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86"/>
              <a:gd name="T25" fmla="*/ 0 h 197"/>
              <a:gd name="T26" fmla="*/ 1186 w 1186"/>
              <a:gd name="T27" fmla="*/ 197 h 19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86" h="197">
                <a:moveTo>
                  <a:pt x="0" y="0"/>
                </a:moveTo>
                <a:cubicBezTo>
                  <a:pt x="30" y="24"/>
                  <a:pt x="51" y="43"/>
                  <a:pt x="87" y="55"/>
                </a:cubicBezTo>
                <a:cubicBezTo>
                  <a:pt x="157" y="125"/>
                  <a:pt x="276" y="148"/>
                  <a:pt x="371" y="158"/>
                </a:cubicBezTo>
                <a:cubicBezTo>
                  <a:pt x="434" y="174"/>
                  <a:pt x="497" y="188"/>
                  <a:pt x="561" y="197"/>
                </a:cubicBezTo>
                <a:cubicBezTo>
                  <a:pt x="705" y="189"/>
                  <a:pt x="849" y="189"/>
                  <a:pt x="987" y="142"/>
                </a:cubicBezTo>
                <a:cubicBezTo>
                  <a:pt x="1028" y="128"/>
                  <a:pt x="1064" y="109"/>
                  <a:pt x="1105" y="95"/>
                </a:cubicBezTo>
                <a:cubicBezTo>
                  <a:pt x="1123" y="89"/>
                  <a:pt x="1136" y="74"/>
                  <a:pt x="1152" y="63"/>
                </a:cubicBezTo>
                <a:cubicBezTo>
                  <a:pt x="1178" y="46"/>
                  <a:pt x="1186" y="47"/>
                  <a:pt x="1168" y="47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07" name="Freeform 7"/>
          <p:cNvSpPr>
            <a:spLocks/>
          </p:cNvSpPr>
          <p:nvPr/>
        </p:nvSpPr>
        <p:spPr bwMode="auto">
          <a:xfrm>
            <a:off x="5022850" y="1476376"/>
            <a:ext cx="2025650" cy="455613"/>
          </a:xfrm>
          <a:custGeom>
            <a:avLst/>
            <a:gdLst>
              <a:gd name="T0" fmla="*/ 2147483647 w 1276"/>
              <a:gd name="T1" fmla="*/ 2147483647 h 287"/>
              <a:gd name="T2" fmla="*/ 2147483647 w 1276"/>
              <a:gd name="T3" fmla="*/ 2147483647 h 287"/>
              <a:gd name="T4" fmla="*/ 2147483647 w 1276"/>
              <a:gd name="T5" fmla="*/ 2147483647 h 287"/>
              <a:gd name="T6" fmla="*/ 2147483647 w 1276"/>
              <a:gd name="T7" fmla="*/ 2147483647 h 287"/>
              <a:gd name="T8" fmla="*/ 2147483647 w 1276"/>
              <a:gd name="T9" fmla="*/ 2147483647 h 287"/>
              <a:gd name="T10" fmla="*/ 2147483647 w 1276"/>
              <a:gd name="T11" fmla="*/ 2147483647 h 287"/>
              <a:gd name="T12" fmla="*/ 2147483647 w 1276"/>
              <a:gd name="T13" fmla="*/ 0 h 287"/>
              <a:gd name="T14" fmla="*/ 2147483647 w 1276"/>
              <a:gd name="T15" fmla="*/ 2147483647 h 287"/>
              <a:gd name="T16" fmla="*/ 2147483647 w 1276"/>
              <a:gd name="T17" fmla="*/ 2147483647 h 287"/>
              <a:gd name="T18" fmla="*/ 2147483647 w 1276"/>
              <a:gd name="T19" fmla="*/ 2147483647 h 287"/>
              <a:gd name="T20" fmla="*/ 2147483647 w 1276"/>
              <a:gd name="T21" fmla="*/ 2147483647 h 287"/>
              <a:gd name="T22" fmla="*/ 2147483647 w 1276"/>
              <a:gd name="T23" fmla="*/ 2147483647 h 287"/>
              <a:gd name="T24" fmla="*/ 2147483647 w 1276"/>
              <a:gd name="T25" fmla="*/ 2147483647 h 287"/>
              <a:gd name="T26" fmla="*/ 2147483647 w 1276"/>
              <a:gd name="T27" fmla="*/ 2147483647 h 28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76"/>
              <a:gd name="T43" fmla="*/ 0 h 287"/>
              <a:gd name="T44" fmla="*/ 1276 w 1276"/>
              <a:gd name="T45" fmla="*/ 287 h 287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76" h="287">
                <a:moveTo>
                  <a:pt x="1276" y="245"/>
                </a:moveTo>
                <a:cubicBezTo>
                  <a:pt x="1211" y="181"/>
                  <a:pt x="1148" y="140"/>
                  <a:pt x="1063" y="111"/>
                </a:cubicBezTo>
                <a:cubicBezTo>
                  <a:pt x="1054" y="108"/>
                  <a:pt x="1048" y="99"/>
                  <a:pt x="1039" y="95"/>
                </a:cubicBezTo>
                <a:cubicBezTo>
                  <a:pt x="991" y="73"/>
                  <a:pt x="925" y="51"/>
                  <a:pt x="873" y="40"/>
                </a:cubicBezTo>
                <a:cubicBezTo>
                  <a:pt x="802" y="25"/>
                  <a:pt x="849" y="35"/>
                  <a:pt x="739" y="16"/>
                </a:cubicBezTo>
                <a:cubicBezTo>
                  <a:pt x="723" y="13"/>
                  <a:pt x="708" y="11"/>
                  <a:pt x="692" y="8"/>
                </a:cubicBezTo>
                <a:cubicBezTo>
                  <a:pt x="676" y="5"/>
                  <a:pt x="644" y="0"/>
                  <a:pt x="644" y="0"/>
                </a:cubicBezTo>
                <a:cubicBezTo>
                  <a:pt x="550" y="6"/>
                  <a:pt x="485" y="11"/>
                  <a:pt x="400" y="40"/>
                </a:cubicBezTo>
                <a:cubicBezTo>
                  <a:pt x="376" y="48"/>
                  <a:pt x="353" y="55"/>
                  <a:pt x="329" y="63"/>
                </a:cubicBezTo>
                <a:cubicBezTo>
                  <a:pt x="313" y="68"/>
                  <a:pt x="281" y="79"/>
                  <a:pt x="281" y="79"/>
                </a:cubicBezTo>
                <a:cubicBezTo>
                  <a:pt x="245" y="104"/>
                  <a:pt x="204" y="121"/>
                  <a:pt x="163" y="135"/>
                </a:cubicBezTo>
                <a:cubicBezTo>
                  <a:pt x="137" y="144"/>
                  <a:pt x="119" y="165"/>
                  <a:pt x="92" y="174"/>
                </a:cubicBezTo>
                <a:cubicBezTo>
                  <a:pt x="78" y="188"/>
                  <a:pt x="58" y="198"/>
                  <a:pt x="45" y="213"/>
                </a:cubicBezTo>
                <a:cubicBezTo>
                  <a:pt x="24" y="237"/>
                  <a:pt x="0" y="287"/>
                  <a:pt x="21" y="245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08" name="Freeform 8"/>
          <p:cNvSpPr>
            <a:spLocks/>
          </p:cNvSpPr>
          <p:nvPr/>
        </p:nvSpPr>
        <p:spPr bwMode="auto">
          <a:xfrm>
            <a:off x="4876800" y="2454275"/>
            <a:ext cx="507636" cy="781647"/>
          </a:xfrm>
          <a:custGeom>
            <a:avLst/>
            <a:gdLst>
              <a:gd name="T0" fmla="*/ 2147483647 w 300"/>
              <a:gd name="T1" fmla="*/ 2147483647 h 465"/>
              <a:gd name="T2" fmla="*/ 2147483647 w 300"/>
              <a:gd name="T3" fmla="*/ 2147483647 h 465"/>
              <a:gd name="T4" fmla="*/ 2147483647 w 300"/>
              <a:gd name="T5" fmla="*/ 2147483647 h 465"/>
              <a:gd name="T6" fmla="*/ 2147483647 w 300"/>
              <a:gd name="T7" fmla="*/ 2147483647 h 465"/>
              <a:gd name="T8" fmla="*/ 2147483647 w 300"/>
              <a:gd name="T9" fmla="*/ 2147483647 h 465"/>
              <a:gd name="T10" fmla="*/ 2147483647 w 300"/>
              <a:gd name="T11" fmla="*/ 2147483647 h 465"/>
              <a:gd name="T12" fmla="*/ 0 w 300"/>
              <a:gd name="T13" fmla="*/ 0 h 4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0"/>
              <a:gd name="T22" fmla="*/ 0 h 465"/>
              <a:gd name="T23" fmla="*/ 300 w 300"/>
              <a:gd name="T24" fmla="*/ 465 h 4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0" h="465">
                <a:moveTo>
                  <a:pt x="300" y="465"/>
                </a:moveTo>
                <a:cubicBezTo>
                  <a:pt x="269" y="426"/>
                  <a:pt x="247" y="389"/>
                  <a:pt x="205" y="363"/>
                </a:cubicBezTo>
                <a:cubicBezTo>
                  <a:pt x="182" y="326"/>
                  <a:pt x="154" y="308"/>
                  <a:pt x="119" y="284"/>
                </a:cubicBezTo>
                <a:cubicBezTo>
                  <a:pt x="91" y="201"/>
                  <a:pt x="135" y="324"/>
                  <a:pt x="95" y="236"/>
                </a:cubicBezTo>
                <a:cubicBezTo>
                  <a:pt x="74" y="189"/>
                  <a:pt x="63" y="140"/>
                  <a:pt x="40" y="94"/>
                </a:cubicBezTo>
                <a:cubicBezTo>
                  <a:pt x="32" y="78"/>
                  <a:pt x="23" y="63"/>
                  <a:pt x="16" y="47"/>
                </a:cubicBezTo>
                <a:cubicBezTo>
                  <a:pt x="9" y="32"/>
                  <a:pt x="0" y="0"/>
                  <a:pt x="0" y="0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09" name="Freeform 9"/>
          <p:cNvSpPr>
            <a:spLocks/>
          </p:cNvSpPr>
          <p:nvPr/>
        </p:nvSpPr>
        <p:spPr bwMode="auto">
          <a:xfrm rot="176822">
            <a:off x="6651625" y="2449687"/>
            <a:ext cx="458788" cy="766763"/>
          </a:xfrm>
          <a:custGeom>
            <a:avLst/>
            <a:gdLst>
              <a:gd name="T0" fmla="*/ 2147483647 w 289"/>
              <a:gd name="T1" fmla="*/ 0 h 483"/>
              <a:gd name="T2" fmla="*/ 2147483647 w 289"/>
              <a:gd name="T3" fmla="*/ 2147483647 h 483"/>
              <a:gd name="T4" fmla="*/ 2147483647 w 289"/>
              <a:gd name="T5" fmla="*/ 2147483647 h 483"/>
              <a:gd name="T6" fmla="*/ 2147483647 w 289"/>
              <a:gd name="T7" fmla="*/ 2147483647 h 483"/>
              <a:gd name="T8" fmla="*/ 2147483647 w 289"/>
              <a:gd name="T9" fmla="*/ 2147483647 h 483"/>
              <a:gd name="T10" fmla="*/ 2147483647 w 289"/>
              <a:gd name="T11" fmla="*/ 2147483647 h 483"/>
              <a:gd name="T12" fmla="*/ 2147483647 w 289"/>
              <a:gd name="T13" fmla="*/ 2147483647 h 483"/>
              <a:gd name="T14" fmla="*/ 2147483647 w 289"/>
              <a:gd name="T15" fmla="*/ 2147483647 h 483"/>
              <a:gd name="T16" fmla="*/ 2147483647 w 289"/>
              <a:gd name="T17" fmla="*/ 2147483647 h 4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89"/>
              <a:gd name="T28" fmla="*/ 0 h 483"/>
              <a:gd name="T29" fmla="*/ 289 w 289"/>
              <a:gd name="T30" fmla="*/ 483 h 4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89" h="483">
                <a:moveTo>
                  <a:pt x="289" y="0"/>
                </a:moveTo>
                <a:cubicBezTo>
                  <a:pt x="275" y="69"/>
                  <a:pt x="257" y="138"/>
                  <a:pt x="234" y="205"/>
                </a:cubicBezTo>
                <a:cubicBezTo>
                  <a:pt x="219" y="249"/>
                  <a:pt x="202" y="292"/>
                  <a:pt x="155" y="308"/>
                </a:cubicBezTo>
                <a:cubicBezTo>
                  <a:pt x="150" y="316"/>
                  <a:pt x="146" y="325"/>
                  <a:pt x="139" y="332"/>
                </a:cubicBezTo>
                <a:cubicBezTo>
                  <a:pt x="133" y="338"/>
                  <a:pt x="122" y="340"/>
                  <a:pt x="116" y="347"/>
                </a:cubicBezTo>
                <a:cubicBezTo>
                  <a:pt x="71" y="404"/>
                  <a:pt x="152" y="337"/>
                  <a:pt x="92" y="395"/>
                </a:cubicBezTo>
                <a:cubicBezTo>
                  <a:pt x="31" y="454"/>
                  <a:pt x="107" y="358"/>
                  <a:pt x="45" y="434"/>
                </a:cubicBezTo>
                <a:cubicBezTo>
                  <a:pt x="35" y="446"/>
                  <a:pt x="22" y="475"/>
                  <a:pt x="5" y="481"/>
                </a:cubicBezTo>
                <a:cubicBezTo>
                  <a:pt x="0" y="483"/>
                  <a:pt x="5" y="471"/>
                  <a:pt x="5" y="466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10" name="Freeform 10"/>
          <p:cNvSpPr>
            <a:spLocks/>
          </p:cNvSpPr>
          <p:nvPr/>
        </p:nvSpPr>
        <p:spPr bwMode="auto">
          <a:xfrm rot="189247">
            <a:off x="4103689" y="1317405"/>
            <a:ext cx="814386" cy="528638"/>
          </a:xfrm>
          <a:custGeom>
            <a:avLst/>
            <a:gdLst>
              <a:gd name="T0" fmla="*/ 0 w 474"/>
              <a:gd name="T1" fmla="*/ 0 h 324"/>
              <a:gd name="T2" fmla="*/ 2147483647 w 474"/>
              <a:gd name="T3" fmla="*/ 2147483647 h 324"/>
              <a:gd name="T4" fmla="*/ 2147483647 w 474"/>
              <a:gd name="T5" fmla="*/ 2147483647 h 324"/>
              <a:gd name="T6" fmla="*/ 2147483647 w 474"/>
              <a:gd name="T7" fmla="*/ 2147483647 h 324"/>
              <a:gd name="T8" fmla="*/ 2147483647 w 474"/>
              <a:gd name="T9" fmla="*/ 2147483647 h 3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74"/>
              <a:gd name="T16" fmla="*/ 0 h 324"/>
              <a:gd name="T17" fmla="*/ 474 w 474"/>
              <a:gd name="T18" fmla="*/ 324 h 3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74" h="324">
                <a:moveTo>
                  <a:pt x="0" y="0"/>
                </a:moveTo>
                <a:cubicBezTo>
                  <a:pt x="50" y="25"/>
                  <a:pt x="109" y="30"/>
                  <a:pt x="158" y="55"/>
                </a:cubicBezTo>
                <a:cubicBezTo>
                  <a:pt x="210" y="82"/>
                  <a:pt x="268" y="115"/>
                  <a:pt x="324" y="134"/>
                </a:cubicBezTo>
                <a:cubicBezTo>
                  <a:pt x="368" y="178"/>
                  <a:pt x="414" y="216"/>
                  <a:pt x="450" y="268"/>
                </a:cubicBezTo>
                <a:cubicBezTo>
                  <a:pt x="456" y="286"/>
                  <a:pt x="474" y="307"/>
                  <a:pt x="474" y="324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11" name="Freeform 11"/>
          <p:cNvSpPr>
            <a:spLocks/>
          </p:cNvSpPr>
          <p:nvPr/>
        </p:nvSpPr>
        <p:spPr bwMode="auto">
          <a:xfrm>
            <a:off x="7123113" y="1323180"/>
            <a:ext cx="933034" cy="519114"/>
          </a:xfrm>
          <a:custGeom>
            <a:avLst/>
            <a:gdLst>
              <a:gd name="T0" fmla="*/ 0 w 560"/>
              <a:gd name="T1" fmla="*/ 2147483647 h 315"/>
              <a:gd name="T2" fmla="*/ 2147483647 w 560"/>
              <a:gd name="T3" fmla="*/ 2147483647 h 315"/>
              <a:gd name="T4" fmla="*/ 2147483647 w 560"/>
              <a:gd name="T5" fmla="*/ 2147483647 h 315"/>
              <a:gd name="T6" fmla="*/ 2147483647 w 560"/>
              <a:gd name="T7" fmla="*/ 2147483647 h 315"/>
              <a:gd name="T8" fmla="*/ 2147483647 w 560"/>
              <a:gd name="T9" fmla="*/ 2147483647 h 315"/>
              <a:gd name="T10" fmla="*/ 2147483647 w 560"/>
              <a:gd name="T11" fmla="*/ 0 h 31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560"/>
              <a:gd name="T19" fmla="*/ 0 h 315"/>
              <a:gd name="T20" fmla="*/ 560 w 560"/>
              <a:gd name="T21" fmla="*/ 315 h 31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560" h="315">
                <a:moveTo>
                  <a:pt x="0" y="315"/>
                </a:moveTo>
                <a:cubicBezTo>
                  <a:pt x="38" y="269"/>
                  <a:pt x="77" y="223"/>
                  <a:pt x="126" y="189"/>
                </a:cubicBezTo>
                <a:cubicBezTo>
                  <a:pt x="202" y="74"/>
                  <a:pt x="340" y="40"/>
                  <a:pt x="466" y="8"/>
                </a:cubicBezTo>
                <a:cubicBezTo>
                  <a:pt x="484" y="11"/>
                  <a:pt x="503" y="13"/>
                  <a:pt x="521" y="16"/>
                </a:cubicBezTo>
                <a:cubicBezTo>
                  <a:pt x="529" y="18"/>
                  <a:pt x="537" y="26"/>
                  <a:pt x="544" y="23"/>
                </a:cubicBezTo>
                <a:cubicBezTo>
                  <a:pt x="553" y="19"/>
                  <a:pt x="560" y="0"/>
                  <a:pt x="560" y="0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12" name="Oval 12"/>
          <p:cNvSpPr>
            <a:spLocks noChangeArrowheads="1"/>
          </p:cNvSpPr>
          <p:nvPr/>
        </p:nvSpPr>
        <p:spPr bwMode="auto">
          <a:xfrm>
            <a:off x="2819400" y="1023938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13" name="Oval 13"/>
          <p:cNvSpPr>
            <a:spLocks noChangeArrowheads="1"/>
          </p:cNvSpPr>
          <p:nvPr/>
        </p:nvSpPr>
        <p:spPr bwMode="auto">
          <a:xfrm>
            <a:off x="6391275" y="1839913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14" name="Oval 14"/>
          <p:cNvSpPr>
            <a:spLocks noChangeArrowheads="1"/>
          </p:cNvSpPr>
          <p:nvPr/>
        </p:nvSpPr>
        <p:spPr bwMode="auto">
          <a:xfrm>
            <a:off x="4314825" y="1828800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15" name="Oval 15"/>
          <p:cNvSpPr>
            <a:spLocks noChangeArrowheads="1"/>
          </p:cNvSpPr>
          <p:nvPr/>
        </p:nvSpPr>
        <p:spPr bwMode="auto">
          <a:xfrm>
            <a:off x="8056563" y="1012825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16" name="Oval 16"/>
          <p:cNvSpPr>
            <a:spLocks noChangeArrowheads="1"/>
          </p:cNvSpPr>
          <p:nvPr/>
        </p:nvSpPr>
        <p:spPr bwMode="auto">
          <a:xfrm>
            <a:off x="5391150" y="2970213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17" name="Freeform 17"/>
          <p:cNvSpPr>
            <a:spLocks/>
          </p:cNvSpPr>
          <p:nvPr/>
        </p:nvSpPr>
        <p:spPr bwMode="auto">
          <a:xfrm>
            <a:off x="5035550" y="2400301"/>
            <a:ext cx="1981200" cy="333375"/>
          </a:xfrm>
          <a:custGeom>
            <a:avLst/>
            <a:gdLst>
              <a:gd name="T0" fmla="*/ 0 w 1186"/>
              <a:gd name="T1" fmla="*/ 0 h 197"/>
              <a:gd name="T2" fmla="*/ 2147483647 w 1186"/>
              <a:gd name="T3" fmla="*/ 2147483647 h 197"/>
              <a:gd name="T4" fmla="*/ 2147483647 w 1186"/>
              <a:gd name="T5" fmla="*/ 2147483647 h 197"/>
              <a:gd name="T6" fmla="*/ 2147483647 w 1186"/>
              <a:gd name="T7" fmla="*/ 2147483647 h 197"/>
              <a:gd name="T8" fmla="*/ 2147483647 w 1186"/>
              <a:gd name="T9" fmla="*/ 2147483647 h 197"/>
              <a:gd name="T10" fmla="*/ 2147483647 w 1186"/>
              <a:gd name="T11" fmla="*/ 2147483647 h 197"/>
              <a:gd name="T12" fmla="*/ 2147483647 w 1186"/>
              <a:gd name="T13" fmla="*/ 2147483647 h 197"/>
              <a:gd name="T14" fmla="*/ 2147483647 w 1186"/>
              <a:gd name="T15" fmla="*/ 2147483647 h 19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86"/>
              <a:gd name="T25" fmla="*/ 0 h 197"/>
              <a:gd name="T26" fmla="*/ 1186 w 1186"/>
              <a:gd name="T27" fmla="*/ 197 h 19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86" h="197">
                <a:moveTo>
                  <a:pt x="0" y="0"/>
                </a:moveTo>
                <a:cubicBezTo>
                  <a:pt x="30" y="24"/>
                  <a:pt x="51" y="43"/>
                  <a:pt x="87" y="55"/>
                </a:cubicBezTo>
                <a:cubicBezTo>
                  <a:pt x="157" y="125"/>
                  <a:pt x="276" y="148"/>
                  <a:pt x="371" y="158"/>
                </a:cubicBezTo>
                <a:cubicBezTo>
                  <a:pt x="434" y="174"/>
                  <a:pt x="497" y="188"/>
                  <a:pt x="561" y="197"/>
                </a:cubicBezTo>
                <a:cubicBezTo>
                  <a:pt x="705" y="189"/>
                  <a:pt x="849" y="189"/>
                  <a:pt x="987" y="142"/>
                </a:cubicBezTo>
                <a:cubicBezTo>
                  <a:pt x="1028" y="128"/>
                  <a:pt x="1064" y="109"/>
                  <a:pt x="1105" y="95"/>
                </a:cubicBezTo>
                <a:cubicBezTo>
                  <a:pt x="1123" y="89"/>
                  <a:pt x="1136" y="74"/>
                  <a:pt x="1152" y="63"/>
                </a:cubicBezTo>
                <a:cubicBezTo>
                  <a:pt x="1178" y="46"/>
                  <a:pt x="1186" y="47"/>
                  <a:pt x="1168" y="47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18" name="Freeform 18"/>
          <p:cNvSpPr>
            <a:spLocks/>
          </p:cNvSpPr>
          <p:nvPr/>
        </p:nvSpPr>
        <p:spPr bwMode="auto">
          <a:xfrm>
            <a:off x="5029200" y="1481138"/>
            <a:ext cx="2025650" cy="455612"/>
          </a:xfrm>
          <a:custGeom>
            <a:avLst/>
            <a:gdLst>
              <a:gd name="T0" fmla="*/ 2147483647 w 1276"/>
              <a:gd name="T1" fmla="*/ 2147483647 h 287"/>
              <a:gd name="T2" fmla="*/ 2147483647 w 1276"/>
              <a:gd name="T3" fmla="*/ 2147483647 h 287"/>
              <a:gd name="T4" fmla="*/ 2147483647 w 1276"/>
              <a:gd name="T5" fmla="*/ 2147483647 h 287"/>
              <a:gd name="T6" fmla="*/ 2147483647 w 1276"/>
              <a:gd name="T7" fmla="*/ 2147483647 h 287"/>
              <a:gd name="T8" fmla="*/ 2147483647 w 1276"/>
              <a:gd name="T9" fmla="*/ 2147483647 h 287"/>
              <a:gd name="T10" fmla="*/ 2147483647 w 1276"/>
              <a:gd name="T11" fmla="*/ 2147483647 h 287"/>
              <a:gd name="T12" fmla="*/ 2147483647 w 1276"/>
              <a:gd name="T13" fmla="*/ 0 h 287"/>
              <a:gd name="T14" fmla="*/ 2147483647 w 1276"/>
              <a:gd name="T15" fmla="*/ 2147483647 h 287"/>
              <a:gd name="T16" fmla="*/ 2147483647 w 1276"/>
              <a:gd name="T17" fmla="*/ 2147483647 h 287"/>
              <a:gd name="T18" fmla="*/ 2147483647 w 1276"/>
              <a:gd name="T19" fmla="*/ 2147483647 h 287"/>
              <a:gd name="T20" fmla="*/ 2147483647 w 1276"/>
              <a:gd name="T21" fmla="*/ 2147483647 h 287"/>
              <a:gd name="T22" fmla="*/ 2147483647 w 1276"/>
              <a:gd name="T23" fmla="*/ 2147483647 h 287"/>
              <a:gd name="T24" fmla="*/ 2147483647 w 1276"/>
              <a:gd name="T25" fmla="*/ 2147483647 h 287"/>
              <a:gd name="T26" fmla="*/ 2147483647 w 1276"/>
              <a:gd name="T27" fmla="*/ 2147483647 h 28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76"/>
              <a:gd name="T43" fmla="*/ 0 h 287"/>
              <a:gd name="T44" fmla="*/ 1276 w 1276"/>
              <a:gd name="T45" fmla="*/ 287 h 287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76" h="287">
                <a:moveTo>
                  <a:pt x="1276" y="245"/>
                </a:moveTo>
                <a:cubicBezTo>
                  <a:pt x="1211" y="181"/>
                  <a:pt x="1148" y="140"/>
                  <a:pt x="1063" y="111"/>
                </a:cubicBezTo>
                <a:cubicBezTo>
                  <a:pt x="1054" y="108"/>
                  <a:pt x="1048" y="99"/>
                  <a:pt x="1039" y="95"/>
                </a:cubicBezTo>
                <a:cubicBezTo>
                  <a:pt x="991" y="73"/>
                  <a:pt x="925" y="51"/>
                  <a:pt x="873" y="40"/>
                </a:cubicBezTo>
                <a:cubicBezTo>
                  <a:pt x="802" y="25"/>
                  <a:pt x="849" y="35"/>
                  <a:pt x="739" y="16"/>
                </a:cubicBezTo>
                <a:cubicBezTo>
                  <a:pt x="723" y="13"/>
                  <a:pt x="708" y="11"/>
                  <a:pt x="692" y="8"/>
                </a:cubicBezTo>
                <a:cubicBezTo>
                  <a:pt x="676" y="5"/>
                  <a:pt x="644" y="0"/>
                  <a:pt x="644" y="0"/>
                </a:cubicBezTo>
                <a:cubicBezTo>
                  <a:pt x="550" y="6"/>
                  <a:pt x="485" y="11"/>
                  <a:pt x="400" y="40"/>
                </a:cubicBezTo>
                <a:cubicBezTo>
                  <a:pt x="376" y="48"/>
                  <a:pt x="353" y="55"/>
                  <a:pt x="329" y="63"/>
                </a:cubicBezTo>
                <a:cubicBezTo>
                  <a:pt x="313" y="68"/>
                  <a:pt x="281" y="79"/>
                  <a:pt x="281" y="79"/>
                </a:cubicBezTo>
                <a:cubicBezTo>
                  <a:pt x="245" y="104"/>
                  <a:pt x="204" y="121"/>
                  <a:pt x="163" y="135"/>
                </a:cubicBezTo>
                <a:cubicBezTo>
                  <a:pt x="137" y="144"/>
                  <a:pt x="119" y="165"/>
                  <a:pt x="92" y="174"/>
                </a:cubicBezTo>
                <a:cubicBezTo>
                  <a:pt x="78" y="188"/>
                  <a:pt x="58" y="198"/>
                  <a:pt x="45" y="213"/>
                </a:cubicBezTo>
                <a:cubicBezTo>
                  <a:pt x="24" y="237"/>
                  <a:pt x="0" y="287"/>
                  <a:pt x="21" y="245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19" name="Oval 19"/>
          <p:cNvSpPr>
            <a:spLocks noChangeArrowheads="1"/>
          </p:cNvSpPr>
          <p:nvPr/>
        </p:nvSpPr>
        <p:spPr bwMode="auto">
          <a:xfrm>
            <a:off x="6397625" y="1844675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0" name="Oval 20"/>
          <p:cNvSpPr>
            <a:spLocks noChangeArrowheads="1"/>
          </p:cNvSpPr>
          <p:nvPr/>
        </p:nvSpPr>
        <p:spPr bwMode="auto">
          <a:xfrm>
            <a:off x="4321175" y="1833563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1" name="Freeform 21"/>
          <p:cNvSpPr>
            <a:spLocks/>
          </p:cNvSpPr>
          <p:nvPr/>
        </p:nvSpPr>
        <p:spPr bwMode="auto">
          <a:xfrm>
            <a:off x="5029200" y="2395539"/>
            <a:ext cx="1981200" cy="333375"/>
          </a:xfrm>
          <a:custGeom>
            <a:avLst/>
            <a:gdLst>
              <a:gd name="T0" fmla="*/ 0 w 1186"/>
              <a:gd name="T1" fmla="*/ 0 h 197"/>
              <a:gd name="T2" fmla="*/ 2147483647 w 1186"/>
              <a:gd name="T3" fmla="*/ 2147483647 h 197"/>
              <a:gd name="T4" fmla="*/ 2147483647 w 1186"/>
              <a:gd name="T5" fmla="*/ 2147483647 h 197"/>
              <a:gd name="T6" fmla="*/ 2147483647 w 1186"/>
              <a:gd name="T7" fmla="*/ 2147483647 h 197"/>
              <a:gd name="T8" fmla="*/ 2147483647 w 1186"/>
              <a:gd name="T9" fmla="*/ 2147483647 h 197"/>
              <a:gd name="T10" fmla="*/ 2147483647 w 1186"/>
              <a:gd name="T11" fmla="*/ 2147483647 h 197"/>
              <a:gd name="T12" fmla="*/ 2147483647 w 1186"/>
              <a:gd name="T13" fmla="*/ 2147483647 h 197"/>
              <a:gd name="T14" fmla="*/ 2147483647 w 1186"/>
              <a:gd name="T15" fmla="*/ 2147483647 h 19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86"/>
              <a:gd name="T25" fmla="*/ 0 h 197"/>
              <a:gd name="T26" fmla="*/ 1186 w 1186"/>
              <a:gd name="T27" fmla="*/ 197 h 19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86" h="197">
                <a:moveTo>
                  <a:pt x="0" y="0"/>
                </a:moveTo>
                <a:cubicBezTo>
                  <a:pt x="30" y="24"/>
                  <a:pt x="51" y="43"/>
                  <a:pt x="87" y="55"/>
                </a:cubicBezTo>
                <a:cubicBezTo>
                  <a:pt x="157" y="125"/>
                  <a:pt x="276" y="148"/>
                  <a:pt x="371" y="158"/>
                </a:cubicBezTo>
                <a:cubicBezTo>
                  <a:pt x="434" y="174"/>
                  <a:pt x="497" y="188"/>
                  <a:pt x="561" y="197"/>
                </a:cubicBezTo>
                <a:cubicBezTo>
                  <a:pt x="705" y="189"/>
                  <a:pt x="849" y="189"/>
                  <a:pt x="987" y="142"/>
                </a:cubicBezTo>
                <a:cubicBezTo>
                  <a:pt x="1028" y="128"/>
                  <a:pt x="1064" y="109"/>
                  <a:pt x="1105" y="95"/>
                </a:cubicBezTo>
                <a:cubicBezTo>
                  <a:pt x="1123" y="89"/>
                  <a:pt x="1136" y="74"/>
                  <a:pt x="1152" y="63"/>
                </a:cubicBezTo>
                <a:cubicBezTo>
                  <a:pt x="1178" y="46"/>
                  <a:pt x="1186" y="47"/>
                  <a:pt x="1168" y="47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2" name="Oval 22"/>
          <p:cNvSpPr>
            <a:spLocks noChangeArrowheads="1"/>
          </p:cNvSpPr>
          <p:nvPr/>
        </p:nvSpPr>
        <p:spPr bwMode="auto">
          <a:xfrm>
            <a:off x="4314825" y="1828800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3" name="Oval 23"/>
          <p:cNvSpPr>
            <a:spLocks noChangeArrowheads="1"/>
          </p:cNvSpPr>
          <p:nvPr/>
        </p:nvSpPr>
        <p:spPr bwMode="auto">
          <a:xfrm>
            <a:off x="6400800" y="1862138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4" name="Freeform 24"/>
          <p:cNvSpPr>
            <a:spLocks/>
          </p:cNvSpPr>
          <p:nvPr/>
        </p:nvSpPr>
        <p:spPr bwMode="auto">
          <a:xfrm>
            <a:off x="5029200" y="2395539"/>
            <a:ext cx="1981200" cy="333375"/>
          </a:xfrm>
          <a:custGeom>
            <a:avLst/>
            <a:gdLst>
              <a:gd name="T0" fmla="*/ 0 w 1186"/>
              <a:gd name="T1" fmla="*/ 0 h 197"/>
              <a:gd name="T2" fmla="*/ 2147483647 w 1186"/>
              <a:gd name="T3" fmla="*/ 2147483647 h 197"/>
              <a:gd name="T4" fmla="*/ 2147483647 w 1186"/>
              <a:gd name="T5" fmla="*/ 2147483647 h 197"/>
              <a:gd name="T6" fmla="*/ 2147483647 w 1186"/>
              <a:gd name="T7" fmla="*/ 2147483647 h 197"/>
              <a:gd name="T8" fmla="*/ 2147483647 w 1186"/>
              <a:gd name="T9" fmla="*/ 2147483647 h 197"/>
              <a:gd name="T10" fmla="*/ 2147483647 w 1186"/>
              <a:gd name="T11" fmla="*/ 2147483647 h 197"/>
              <a:gd name="T12" fmla="*/ 2147483647 w 1186"/>
              <a:gd name="T13" fmla="*/ 2147483647 h 197"/>
              <a:gd name="T14" fmla="*/ 2147483647 w 1186"/>
              <a:gd name="T15" fmla="*/ 2147483647 h 19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86"/>
              <a:gd name="T25" fmla="*/ 0 h 197"/>
              <a:gd name="T26" fmla="*/ 1186 w 1186"/>
              <a:gd name="T27" fmla="*/ 197 h 19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86" h="197">
                <a:moveTo>
                  <a:pt x="0" y="0"/>
                </a:moveTo>
                <a:cubicBezTo>
                  <a:pt x="30" y="24"/>
                  <a:pt x="51" y="43"/>
                  <a:pt x="87" y="55"/>
                </a:cubicBezTo>
                <a:cubicBezTo>
                  <a:pt x="157" y="125"/>
                  <a:pt x="276" y="148"/>
                  <a:pt x="371" y="158"/>
                </a:cubicBezTo>
                <a:cubicBezTo>
                  <a:pt x="434" y="174"/>
                  <a:pt x="497" y="188"/>
                  <a:pt x="561" y="197"/>
                </a:cubicBezTo>
                <a:cubicBezTo>
                  <a:pt x="705" y="189"/>
                  <a:pt x="849" y="189"/>
                  <a:pt x="987" y="142"/>
                </a:cubicBezTo>
                <a:cubicBezTo>
                  <a:pt x="1028" y="128"/>
                  <a:pt x="1064" y="109"/>
                  <a:pt x="1105" y="95"/>
                </a:cubicBezTo>
                <a:cubicBezTo>
                  <a:pt x="1123" y="89"/>
                  <a:pt x="1136" y="74"/>
                  <a:pt x="1152" y="63"/>
                </a:cubicBezTo>
                <a:cubicBezTo>
                  <a:pt x="1178" y="46"/>
                  <a:pt x="1186" y="47"/>
                  <a:pt x="1168" y="47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5" name="Oval 25"/>
          <p:cNvSpPr>
            <a:spLocks noChangeArrowheads="1"/>
          </p:cNvSpPr>
          <p:nvPr/>
        </p:nvSpPr>
        <p:spPr bwMode="auto">
          <a:xfrm>
            <a:off x="4314825" y="1828800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6" name="Oval 26"/>
          <p:cNvSpPr>
            <a:spLocks noChangeArrowheads="1"/>
          </p:cNvSpPr>
          <p:nvPr/>
        </p:nvSpPr>
        <p:spPr bwMode="auto">
          <a:xfrm>
            <a:off x="6400800" y="1862138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7" name="Freeform 27"/>
          <p:cNvSpPr>
            <a:spLocks/>
          </p:cNvSpPr>
          <p:nvPr/>
        </p:nvSpPr>
        <p:spPr bwMode="auto">
          <a:xfrm>
            <a:off x="5022434" y="1452563"/>
            <a:ext cx="2025650" cy="455612"/>
          </a:xfrm>
          <a:custGeom>
            <a:avLst/>
            <a:gdLst>
              <a:gd name="T0" fmla="*/ 2147483647 w 1276"/>
              <a:gd name="T1" fmla="*/ 2147483647 h 287"/>
              <a:gd name="T2" fmla="*/ 2147483647 w 1276"/>
              <a:gd name="T3" fmla="*/ 2147483647 h 287"/>
              <a:gd name="T4" fmla="*/ 2147483647 w 1276"/>
              <a:gd name="T5" fmla="*/ 2147483647 h 287"/>
              <a:gd name="T6" fmla="*/ 2147483647 w 1276"/>
              <a:gd name="T7" fmla="*/ 2147483647 h 287"/>
              <a:gd name="T8" fmla="*/ 2147483647 w 1276"/>
              <a:gd name="T9" fmla="*/ 2147483647 h 287"/>
              <a:gd name="T10" fmla="*/ 2147483647 w 1276"/>
              <a:gd name="T11" fmla="*/ 2147483647 h 287"/>
              <a:gd name="T12" fmla="*/ 2147483647 w 1276"/>
              <a:gd name="T13" fmla="*/ 0 h 287"/>
              <a:gd name="T14" fmla="*/ 2147483647 w 1276"/>
              <a:gd name="T15" fmla="*/ 2147483647 h 287"/>
              <a:gd name="T16" fmla="*/ 2147483647 w 1276"/>
              <a:gd name="T17" fmla="*/ 2147483647 h 287"/>
              <a:gd name="T18" fmla="*/ 2147483647 w 1276"/>
              <a:gd name="T19" fmla="*/ 2147483647 h 287"/>
              <a:gd name="T20" fmla="*/ 2147483647 w 1276"/>
              <a:gd name="T21" fmla="*/ 2147483647 h 287"/>
              <a:gd name="T22" fmla="*/ 2147483647 w 1276"/>
              <a:gd name="T23" fmla="*/ 2147483647 h 287"/>
              <a:gd name="T24" fmla="*/ 2147483647 w 1276"/>
              <a:gd name="T25" fmla="*/ 2147483647 h 287"/>
              <a:gd name="T26" fmla="*/ 2147483647 w 1276"/>
              <a:gd name="T27" fmla="*/ 2147483647 h 28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76"/>
              <a:gd name="T43" fmla="*/ 0 h 287"/>
              <a:gd name="T44" fmla="*/ 1276 w 1276"/>
              <a:gd name="T45" fmla="*/ 287 h 287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76" h="287">
                <a:moveTo>
                  <a:pt x="1276" y="245"/>
                </a:moveTo>
                <a:cubicBezTo>
                  <a:pt x="1211" y="181"/>
                  <a:pt x="1148" y="140"/>
                  <a:pt x="1063" y="111"/>
                </a:cubicBezTo>
                <a:cubicBezTo>
                  <a:pt x="1054" y="108"/>
                  <a:pt x="1048" y="99"/>
                  <a:pt x="1039" y="95"/>
                </a:cubicBezTo>
                <a:cubicBezTo>
                  <a:pt x="991" y="73"/>
                  <a:pt x="925" y="51"/>
                  <a:pt x="873" y="40"/>
                </a:cubicBezTo>
                <a:cubicBezTo>
                  <a:pt x="802" y="25"/>
                  <a:pt x="849" y="35"/>
                  <a:pt x="739" y="16"/>
                </a:cubicBezTo>
                <a:cubicBezTo>
                  <a:pt x="723" y="13"/>
                  <a:pt x="708" y="11"/>
                  <a:pt x="692" y="8"/>
                </a:cubicBezTo>
                <a:cubicBezTo>
                  <a:pt x="676" y="5"/>
                  <a:pt x="644" y="0"/>
                  <a:pt x="644" y="0"/>
                </a:cubicBezTo>
                <a:cubicBezTo>
                  <a:pt x="550" y="6"/>
                  <a:pt x="485" y="11"/>
                  <a:pt x="400" y="40"/>
                </a:cubicBezTo>
                <a:cubicBezTo>
                  <a:pt x="376" y="48"/>
                  <a:pt x="353" y="55"/>
                  <a:pt x="329" y="63"/>
                </a:cubicBezTo>
                <a:cubicBezTo>
                  <a:pt x="313" y="68"/>
                  <a:pt x="281" y="79"/>
                  <a:pt x="281" y="79"/>
                </a:cubicBezTo>
                <a:cubicBezTo>
                  <a:pt x="245" y="104"/>
                  <a:pt x="204" y="121"/>
                  <a:pt x="163" y="135"/>
                </a:cubicBezTo>
                <a:cubicBezTo>
                  <a:pt x="137" y="144"/>
                  <a:pt x="119" y="165"/>
                  <a:pt x="92" y="174"/>
                </a:cubicBezTo>
                <a:cubicBezTo>
                  <a:pt x="78" y="188"/>
                  <a:pt x="58" y="198"/>
                  <a:pt x="45" y="213"/>
                </a:cubicBezTo>
                <a:cubicBezTo>
                  <a:pt x="24" y="237"/>
                  <a:pt x="0" y="287"/>
                  <a:pt x="21" y="245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8" name="Freeform 28"/>
          <p:cNvSpPr>
            <a:spLocks/>
          </p:cNvSpPr>
          <p:nvPr/>
        </p:nvSpPr>
        <p:spPr bwMode="auto">
          <a:xfrm>
            <a:off x="5029200" y="2395539"/>
            <a:ext cx="1981200" cy="333375"/>
          </a:xfrm>
          <a:custGeom>
            <a:avLst/>
            <a:gdLst>
              <a:gd name="T0" fmla="*/ 0 w 1186"/>
              <a:gd name="T1" fmla="*/ 0 h 197"/>
              <a:gd name="T2" fmla="*/ 2147483647 w 1186"/>
              <a:gd name="T3" fmla="*/ 2147483647 h 197"/>
              <a:gd name="T4" fmla="*/ 2147483647 w 1186"/>
              <a:gd name="T5" fmla="*/ 2147483647 h 197"/>
              <a:gd name="T6" fmla="*/ 2147483647 w 1186"/>
              <a:gd name="T7" fmla="*/ 2147483647 h 197"/>
              <a:gd name="T8" fmla="*/ 2147483647 w 1186"/>
              <a:gd name="T9" fmla="*/ 2147483647 h 197"/>
              <a:gd name="T10" fmla="*/ 2147483647 w 1186"/>
              <a:gd name="T11" fmla="*/ 2147483647 h 197"/>
              <a:gd name="T12" fmla="*/ 2147483647 w 1186"/>
              <a:gd name="T13" fmla="*/ 2147483647 h 197"/>
              <a:gd name="T14" fmla="*/ 2147483647 w 1186"/>
              <a:gd name="T15" fmla="*/ 2147483647 h 19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86"/>
              <a:gd name="T25" fmla="*/ 0 h 197"/>
              <a:gd name="T26" fmla="*/ 1186 w 1186"/>
              <a:gd name="T27" fmla="*/ 197 h 19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86" h="197">
                <a:moveTo>
                  <a:pt x="0" y="0"/>
                </a:moveTo>
                <a:cubicBezTo>
                  <a:pt x="30" y="24"/>
                  <a:pt x="51" y="43"/>
                  <a:pt x="87" y="55"/>
                </a:cubicBezTo>
                <a:cubicBezTo>
                  <a:pt x="157" y="125"/>
                  <a:pt x="276" y="148"/>
                  <a:pt x="371" y="158"/>
                </a:cubicBezTo>
                <a:cubicBezTo>
                  <a:pt x="434" y="174"/>
                  <a:pt x="497" y="188"/>
                  <a:pt x="561" y="197"/>
                </a:cubicBezTo>
                <a:cubicBezTo>
                  <a:pt x="705" y="189"/>
                  <a:pt x="849" y="189"/>
                  <a:pt x="987" y="142"/>
                </a:cubicBezTo>
                <a:cubicBezTo>
                  <a:pt x="1028" y="128"/>
                  <a:pt x="1064" y="109"/>
                  <a:pt x="1105" y="95"/>
                </a:cubicBezTo>
                <a:cubicBezTo>
                  <a:pt x="1123" y="89"/>
                  <a:pt x="1136" y="74"/>
                  <a:pt x="1152" y="63"/>
                </a:cubicBezTo>
                <a:cubicBezTo>
                  <a:pt x="1178" y="46"/>
                  <a:pt x="1186" y="47"/>
                  <a:pt x="1168" y="47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9" name="Oval 29"/>
          <p:cNvSpPr>
            <a:spLocks noChangeArrowheads="1"/>
          </p:cNvSpPr>
          <p:nvPr/>
        </p:nvSpPr>
        <p:spPr bwMode="auto">
          <a:xfrm>
            <a:off x="4314825" y="1828800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0" name="Oval 30"/>
          <p:cNvSpPr>
            <a:spLocks noChangeArrowheads="1"/>
          </p:cNvSpPr>
          <p:nvPr/>
        </p:nvSpPr>
        <p:spPr bwMode="auto">
          <a:xfrm>
            <a:off x="6400800" y="1862138"/>
            <a:ext cx="1295400" cy="6096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196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84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584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584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584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584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584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584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584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584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3584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584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584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2" grpId="0" uiExpand="1" build="p" bldLvl="2"/>
      <p:bldP spid="358405" grpId="0" animBg="1"/>
      <p:bldP spid="358407" grpId="0" animBg="1"/>
      <p:bldP spid="358408" grpId="0" animBg="1"/>
      <p:bldP spid="358409" grpId="0" animBg="1"/>
      <p:bldP spid="358410" grpId="0" animBg="1"/>
      <p:bldP spid="358411" grpId="0" animBg="1"/>
      <p:bldP spid="358412" grpId="0" animBg="1"/>
      <p:bldP spid="358413" grpId="0" animBg="1"/>
      <p:bldP spid="358414" grpId="0" animBg="1"/>
      <p:bldP spid="358415" grpId="0" animBg="1"/>
      <p:bldP spid="358416" grpId="0" animBg="1"/>
      <p:bldP spid="358417" grpId="0" animBg="1"/>
      <p:bldP spid="358418" grpId="0" animBg="1"/>
      <p:bldP spid="358419" grpId="0" animBg="1"/>
      <p:bldP spid="358420" grpId="0" animBg="1"/>
      <p:bldP spid="358421" grpId="0" animBg="1"/>
      <p:bldP spid="358422" grpId="0" animBg="1"/>
      <p:bldP spid="358423" grpId="0" animBg="1"/>
      <p:bldP spid="358424" grpId="0" animBg="1"/>
      <p:bldP spid="358425" grpId="0" animBg="1"/>
      <p:bldP spid="358426" grpId="0" animBg="1"/>
      <p:bldP spid="358427" grpId="0" animBg="1"/>
      <p:bldP spid="358428" grpId="0" animBg="1"/>
      <p:bldP spid="358429" grpId="0" animBg="1"/>
      <p:bldP spid="3584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/>
          </p:nvPr>
        </p:nvSpPr>
        <p:spPr>
          <a:xfrm>
            <a:off x="1768475" y="152400"/>
            <a:ext cx="8655050" cy="533400"/>
          </a:xfrm>
        </p:spPr>
        <p:txBody>
          <a:bodyPr>
            <a:normAutofit/>
          </a:bodyPr>
          <a:lstStyle/>
          <a:p>
            <a:r>
              <a:rPr lang="en-US" dirty="0" smtClean="0">
                <a:ea typeface="MS PGothic" charset="0"/>
              </a:rPr>
              <a:t>Recall: Single </a:t>
            </a:r>
            <a:r>
              <a:rPr lang="en-US" dirty="0">
                <a:ea typeface="MS PGothic" charset="0"/>
              </a:rPr>
              <a:t>and Multithreaded Processes</a:t>
            </a:r>
          </a:p>
        </p:txBody>
      </p:sp>
      <p:sp>
        <p:nvSpPr>
          <p:cNvPr id="8397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52601" y="4694238"/>
            <a:ext cx="8670925" cy="1858962"/>
          </a:xfrm>
        </p:spPr>
        <p:txBody>
          <a:bodyPr>
            <a:normAutofit/>
          </a:bodyPr>
          <a:lstStyle/>
          <a:p>
            <a:r>
              <a:rPr lang="en-US" dirty="0">
                <a:ea typeface="MS PGothic" charset="0"/>
              </a:rPr>
              <a:t>Threads encapsulate concurrency: “Active” component</a:t>
            </a:r>
          </a:p>
          <a:p>
            <a:r>
              <a:rPr lang="en-US" dirty="0">
                <a:ea typeface="MS PGothic" charset="0"/>
              </a:rPr>
              <a:t>Address spaces encapsulate protection: “Passive” part</a:t>
            </a:r>
          </a:p>
          <a:p>
            <a:pPr lvl="1"/>
            <a:r>
              <a:rPr lang="en-US" dirty="0">
                <a:ea typeface="MS PGothic" charset="0"/>
              </a:rPr>
              <a:t>Keeps buggy program from trashing the system</a:t>
            </a:r>
          </a:p>
          <a:p>
            <a:r>
              <a:rPr lang="en-US" dirty="0">
                <a:ea typeface="MS PGothic" charset="0"/>
              </a:rPr>
              <a:t>Why have multiple threads per address space?</a:t>
            </a:r>
          </a:p>
          <a:p>
            <a:pPr>
              <a:buFontTx/>
              <a:buNone/>
            </a:pPr>
            <a:endParaRPr lang="en-US" dirty="0">
              <a:ea typeface="MS PGothic" charset="0"/>
            </a:endParaRPr>
          </a:p>
        </p:txBody>
      </p:sp>
      <p:pic>
        <p:nvPicPr>
          <p:cNvPr id="8397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" t="11746" r="392" b="11746"/>
          <a:stretch>
            <a:fillRect/>
          </a:stretch>
        </p:blipFill>
        <p:spPr bwMode="auto">
          <a:xfrm>
            <a:off x="2819400" y="914400"/>
            <a:ext cx="6248400" cy="3614738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9322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Shared vs. Per-Thread State</a:t>
            </a:r>
            <a:endParaRPr lang="en-US" dirty="0"/>
          </a:p>
        </p:txBody>
      </p:sp>
      <p:pic>
        <p:nvPicPr>
          <p:cNvPr id="4" name="Content Placeholder 3" descr="perThreadAndSharedState.pdf"/>
          <p:cNvPicPr>
            <a:picLocks noGrp="1" noChangeAspect="1"/>
          </p:cNvPicPr>
          <p:nvPr>
            <p:ph idx="1"/>
          </p:nvPr>
        </p:nvPicPr>
        <p:blipFill>
          <a:blip r:embed="rId2"/>
          <a:srcRect l="-10740" r="-1074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572279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Gulim" panose="020B0600000101010101" pitchFamily="34" charset="-127"/>
              </a:rPr>
              <a:t>The Core of Concurrency: the Dispatch Loop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altLang="ko-KR" dirty="0" smtClean="0">
                <a:ea typeface="Gulim" panose="020B0600000101010101" pitchFamily="34" charset="-127"/>
              </a:rPr>
              <a:t>Conceptually, the scheduling loop of the operating system looks as follows:</a:t>
            </a:r>
            <a:br>
              <a:rPr lang="en-US" altLang="ko-KR" dirty="0" smtClean="0">
                <a:ea typeface="Gulim" panose="020B0600000101010101" pitchFamily="34" charset="-127"/>
              </a:rPr>
            </a:br>
            <a:endParaRPr lang="en-US" altLang="ko-KR" dirty="0" smtClean="0">
              <a:ea typeface="Gulim" panose="020B0600000101010101" pitchFamily="34" charset="-127"/>
            </a:endParaRPr>
          </a:p>
          <a:p>
            <a:pPr>
              <a:buFontTx/>
              <a:buNone/>
            </a:pPr>
            <a:r>
              <a:rPr lang="en-US" altLang="ko-KR" sz="2000" dirty="0">
                <a:latin typeface="Courier New" panose="02070309020205020404" pitchFamily="49" charset="0"/>
                <a:ea typeface="Gulim" panose="020B0600000101010101" pitchFamily="34" charset="-127"/>
              </a:rPr>
              <a:t>		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Loop {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  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RunThread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(); 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  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ChooseNextThread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();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  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SaveStateOfCPU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curTCB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  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LoadStateOfCPU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newTCB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}</a:t>
            </a:r>
          </a:p>
          <a:p>
            <a:pPr>
              <a:buFontTx/>
              <a:buNone/>
            </a:pPr>
            <a:endParaRPr lang="en-US" altLang="ko-KR" sz="2000" dirty="0">
              <a:latin typeface="Courier New" panose="02070309020205020404" pitchFamily="49" charset="0"/>
              <a:ea typeface="Gulim" panose="020B0600000101010101" pitchFamily="34" charset="-127"/>
            </a:endParaRPr>
          </a:p>
          <a:p>
            <a:r>
              <a:rPr lang="en-US" altLang="ko-KR" dirty="0" smtClean="0">
                <a:ea typeface="Gulim" panose="020B0600000101010101" pitchFamily="34" charset="-127"/>
              </a:rPr>
              <a:t>This is an </a:t>
            </a:r>
            <a:r>
              <a:rPr lang="en-US" altLang="ko-KR" i="1" dirty="0" smtClean="0">
                <a:ea typeface="Gulim" panose="020B0600000101010101" pitchFamily="34" charset="-127"/>
              </a:rPr>
              <a:t>infinite</a:t>
            </a:r>
            <a:r>
              <a:rPr lang="en-US" altLang="ko-KR" dirty="0" smtClean="0">
                <a:ea typeface="Gulim" panose="020B0600000101010101" pitchFamily="34" charset="-127"/>
              </a:rPr>
              <a:t> loop</a:t>
            </a:r>
          </a:p>
          <a:p>
            <a:pPr lvl="1"/>
            <a:r>
              <a:rPr lang="en-US" altLang="ko-KR" sz="2400" dirty="0">
                <a:ea typeface="Gulim" panose="020B0600000101010101" pitchFamily="34" charset="-127"/>
              </a:rPr>
              <a:t>One could argue that this is all that the OS does</a:t>
            </a:r>
          </a:p>
          <a:p>
            <a:r>
              <a:rPr lang="en-US" altLang="ko-KR" dirty="0" smtClean="0">
                <a:ea typeface="Gulim" panose="020B0600000101010101" pitchFamily="34" charset="-127"/>
              </a:rPr>
              <a:t>Should we ever exit this loop???</a:t>
            </a:r>
          </a:p>
          <a:p>
            <a:pPr lvl="1"/>
            <a:r>
              <a:rPr lang="en-US" altLang="ko-KR" sz="2400" dirty="0">
                <a:ea typeface="Gulim" panose="020B0600000101010101" pitchFamily="34" charset="-127"/>
              </a:rPr>
              <a:t>When would that be?</a:t>
            </a:r>
          </a:p>
        </p:txBody>
      </p:sp>
    </p:spTree>
    <p:extLst>
      <p:ext uri="{BB962C8B-B14F-4D97-AF65-F5344CB8AC3E}">
        <p14:creationId xmlns:p14="http://schemas.microsoft.com/office/powerpoint/2010/main" val="38037037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5" grpId="0" build="p"/>
    </p:bldLst>
  </p:timing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67691</TotalTime>
  <Pages>60</Pages>
  <Words>4717</Words>
  <Application>Microsoft Office PowerPoint</Application>
  <PresentationFormat>Widescreen</PresentationFormat>
  <Paragraphs>813</Paragraphs>
  <Slides>50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62" baseType="lpstr">
      <vt:lpstr>ＭＳ Ｐゴシック</vt:lpstr>
      <vt:lpstr>ＭＳ Ｐゴシック</vt:lpstr>
      <vt:lpstr>Arial</vt:lpstr>
      <vt:lpstr>Comic Sans MS</vt:lpstr>
      <vt:lpstr>Consolas</vt:lpstr>
      <vt:lpstr>Courier New</vt:lpstr>
      <vt:lpstr>Gill Sans</vt:lpstr>
      <vt:lpstr>Gill Sans Light</vt:lpstr>
      <vt:lpstr>Gulim</vt:lpstr>
      <vt:lpstr>Gulim</vt:lpstr>
      <vt:lpstr>Symbol</vt:lpstr>
      <vt:lpstr>Office</vt:lpstr>
      <vt:lpstr>CS162 Operating Systems and Systems Programming Lecture 6  Synchronization 1: Concurrency  and Mutual Exclusion</vt:lpstr>
      <vt:lpstr>Recall: Connection Setup over TCP/IP</vt:lpstr>
      <vt:lpstr>Recall: Server Protocol (v3)</vt:lpstr>
      <vt:lpstr>Recall: Multiplexing Processes: The Process Control Block</vt:lpstr>
      <vt:lpstr>Recall: CPU Switch From Process A to Process B</vt:lpstr>
      <vt:lpstr>Recall: Lifecycle of a Process or Thread</vt:lpstr>
      <vt:lpstr>Recall: Single and Multithreaded Processes</vt:lpstr>
      <vt:lpstr>Recall: Shared vs. Per-Thread State</vt:lpstr>
      <vt:lpstr>The Core of Concurrency: the Dispatch Loop</vt:lpstr>
      <vt:lpstr>Running a thread</vt:lpstr>
      <vt:lpstr>Internal Events</vt:lpstr>
      <vt:lpstr>Stack for Yielding Thread</vt:lpstr>
      <vt:lpstr>What Do the Stacks Look Like?</vt:lpstr>
      <vt:lpstr>Saving/Restoring state (often called “Context Switch)</vt:lpstr>
      <vt:lpstr>Switch Details (continued)</vt:lpstr>
      <vt:lpstr>Administrivia</vt:lpstr>
      <vt:lpstr>Are we still switching contexts with previous examples?</vt:lpstr>
      <vt:lpstr>What happens when thread blocks on I/O?</vt:lpstr>
      <vt:lpstr>External Events</vt:lpstr>
      <vt:lpstr>Recall: Interrupt Controller</vt:lpstr>
      <vt:lpstr>Example: Network Interrupt</vt:lpstr>
      <vt:lpstr>Use of Timer Interrupt to Return Control</vt:lpstr>
      <vt:lpstr>ThreadFork(): Create a New Thread</vt:lpstr>
      <vt:lpstr>How do we initialize TCB and Stack?</vt:lpstr>
      <vt:lpstr>How does Thread get started?</vt:lpstr>
      <vt:lpstr>How does a thread get started?</vt:lpstr>
      <vt:lpstr>What does ThreadRoot() look like?</vt:lpstr>
      <vt:lpstr>Processes vs. Threads: One Core</vt:lpstr>
      <vt:lpstr>Processes vs. Threads: MultiCore</vt:lpstr>
      <vt:lpstr>Recall: Simultaneous MultiThreading/Hyperthreading</vt:lpstr>
      <vt:lpstr>Processes vs. Threads: Hyper-Threading</vt:lpstr>
      <vt:lpstr>Threads vs Address Spaces: Options</vt:lpstr>
      <vt:lpstr>Multiprocessing vs Multiprogramming</vt:lpstr>
      <vt:lpstr>Correctness for systems with concurrent threads</vt:lpstr>
      <vt:lpstr>Interactions Complicate Debugging</vt:lpstr>
      <vt:lpstr>Why allow cooperating threads?</vt:lpstr>
      <vt:lpstr>Recall: High-level Example: Web Server</vt:lpstr>
      <vt:lpstr>Recall: Threaded Web Server</vt:lpstr>
      <vt:lpstr>Thread Pools: Bounded Concurrency</vt:lpstr>
      <vt:lpstr>Correctness with Concurrent Threads?</vt:lpstr>
      <vt:lpstr>ATM Bank Server</vt:lpstr>
      <vt:lpstr>ATM bank server example</vt:lpstr>
      <vt:lpstr>Event Driven Version of ATM server</vt:lpstr>
      <vt:lpstr>Can Threads Make This Easier?</vt:lpstr>
      <vt:lpstr>Recall: Possible Executions</vt:lpstr>
      <vt:lpstr>Problem is at the Lowest Level</vt:lpstr>
      <vt:lpstr>Atomic Operations</vt:lpstr>
      <vt:lpstr>Locks</vt:lpstr>
      <vt:lpstr>Fix banking problem with Locks!</vt:lpstr>
      <vt:lpstr>Conclusion</vt:lpstr>
    </vt:vector>
  </TitlesOfParts>
  <Company>UC Berkeley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Course Introduction and Overview</dc:title>
  <dc:creator>John D. Kubiatowicz</dc:creator>
  <dc:description>Imported some pictures from Silbershatz (c) 2005</dc:description>
  <cp:lastModifiedBy>kubitron</cp:lastModifiedBy>
  <cp:revision>834</cp:revision>
  <cp:lastPrinted>2022-02-08T01:57:45Z</cp:lastPrinted>
  <dcterms:created xsi:type="dcterms:W3CDTF">1995-08-12T11:37:26Z</dcterms:created>
  <dcterms:modified xsi:type="dcterms:W3CDTF">2022-02-08T01:58:08Z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Joseph</vt:lpwstr>
  </property>
  <property fmtid="{D5CDD505-2E9C-101B-9397-08002B2CF9AE}" pid="3" name="Semester">
    <vt:lpwstr>Spring 2006</vt:lpwstr>
  </property>
</Properties>
</file>