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108" r:id="rId3"/>
    <p:sldId id="2112" r:id="rId4"/>
    <p:sldId id="2130" r:id="rId5"/>
    <p:sldId id="2131" r:id="rId6"/>
    <p:sldId id="2132" r:id="rId7"/>
    <p:sldId id="2140" r:id="rId8"/>
    <p:sldId id="2141" r:id="rId9"/>
    <p:sldId id="2142" r:id="rId10"/>
    <p:sldId id="2143" r:id="rId11"/>
    <p:sldId id="2309" r:id="rId12"/>
    <p:sldId id="2145" r:id="rId13"/>
    <p:sldId id="2146" r:id="rId14"/>
    <p:sldId id="2147" r:id="rId15"/>
    <p:sldId id="2148" r:id="rId16"/>
    <p:sldId id="2149" r:id="rId17"/>
    <p:sldId id="2150" r:id="rId18"/>
    <p:sldId id="2151" r:id="rId19"/>
    <p:sldId id="2152" r:id="rId20"/>
    <p:sldId id="2153" r:id="rId21"/>
    <p:sldId id="2154" r:id="rId22"/>
    <p:sldId id="2155" r:id="rId23"/>
    <p:sldId id="2156" r:id="rId24"/>
    <p:sldId id="2157" r:id="rId25"/>
    <p:sldId id="2158" r:id="rId26"/>
    <p:sldId id="2159" r:id="rId27"/>
    <p:sldId id="2242" r:id="rId28"/>
    <p:sldId id="2160" r:id="rId29"/>
    <p:sldId id="2161" r:id="rId30"/>
    <p:sldId id="2162" r:id="rId31"/>
    <p:sldId id="2163" r:id="rId32"/>
    <p:sldId id="2306" r:id="rId33"/>
    <p:sldId id="2164" r:id="rId34"/>
    <p:sldId id="2231" r:id="rId35"/>
    <p:sldId id="2232" r:id="rId36"/>
    <p:sldId id="2233" r:id="rId37"/>
    <p:sldId id="2166" r:id="rId38"/>
    <p:sldId id="2225" r:id="rId39"/>
    <p:sldId id="2167" r:id="rId40"/>
    <p:sldId id="2226" r:id="rId41"/>
    <p:sldId id="2212" r:id="rId42"/>
    <p:sldId id="2168" r:id="rId43"/>
    <p:sldId id="2194" r:id="rId44"/>
    <p:sldId id="2195" r:id="rId45"/>
    <p:sldId id="2196" r:id="rId46"/>
    <p:sldId id="2197" r:id="rId47"/>
    <p:sldId id="2229" r:id="rId48"/>
    <p:sldId id="2198" r:id="rId49"/>
    <p:sldId id="2213" r:id="rId50"/>
    <p:sldId id="2214" r:id="rId51"/>
    <p:sldId id="2215" r:id="rId52"/>
    <p:sldId id="2216" r:id="rId53"/>
    <p:sldId id="2217" r:id="rId54"/>
    <p:sldId id="2172" r:id="rId55"/>
    <p:sldId id="2173" r:id="rId56"/>
    <p:sldId id="2302" r:id="rId57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BDBD"/>
    <a:srgbClr val="BCFFBC"/>
    <a:srgbClr val="FFFFAA"/>
    <a:srgbClr val="FF0000"/>
    <a:srgbClr val="2A40E2"/>
    <a:srgbClr val="F430AB"/>
    <a:srgbClr val="A18623"/>
    <a:srgbClr val="9E7800"/>
    <a:srgbClr val="C49500"/>
    <a:srgbClr val="E6E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005" autoAdjust="0"/>
  </p:normalViewPr>
  <p:slideViewPr>
    <p:cSldViewPr>
      <p:cViewPr varScale="1">
        <p:scale>
          <a:sx n="128" d="100"/>
          <a:sy n="128" d="100"/>
        </p:scale>
        <p:origin x="20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88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29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52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30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FEBC4A3-0924-A44F-9CC4-BBE69F2B6E5B}" type="slidenum">
              <a:rPr lang="en-US">
                <a:latin typeface="Times New Roman" charset="0"/>
              </a:rPr>
              <a:pPr eaLnBrk="1" hangingPunct="1"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08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58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967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6349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36E3A16-2D0C-5647-97F3-E453D93248C3}" type="slidenum">
              <a:rPr lang="en-US">
                <a:latin typeface="Times New Roman" charset="0"/>
              </a:rPr>
              <a:pPr eaLnBrk="1" hangingPunct="1"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73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94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13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5071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6705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6433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00DF466-3E82-4A46-81A3-6A5A71EC0F8C}" type="slidenum">
              <a:rPr lang="en-US">
                <a:latin typeface="Times New Roman" charset="0"/>
              </a:rPr>
              <a:pPr eaLnBrk="1" hangingPunct="1"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0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0415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2187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- So how can we ensure delivery of packets over an unreliable network?</a:t>
            </a: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3707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0769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2635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408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15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58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36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70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6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208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61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24.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4/21/22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77876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Joseph &amp; </a:t>
            </a:r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CS162 © UCB Spring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24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Networking and TCP/IP (</a:t>
            </a:r>
            <a:r>
              <a:rPr lang="en-US" sz="3000" dirty="0" err="1"/>
              <a:t>Con’t</a:t>
            </a:r>
            <a:r>
              <a:rPr lang="en-US" sz="3000"/>
              <a:t>), RPC,</a:t>
            </a:r>
            <a:br>
              <a:rPr lang="en-US" sz="3000" dirty="0"/>
            </a:br>
            <a:r>
              <a:rPr lang="en-US" sz="3000" dirty="0"/>
              <a:t>Distributed </a:t>
            </a:r>
            <a:r>
              <a:rPr lang="en-US" sz="3000"/>
              <a:t>File Systems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April 21</a:t>
            </a:r>
            <a:r>
              <a:rPr lang="en-US" altLang="en-US" baseline="30000" dirty="0">
                <a:ea typeface="Gill Sans" charset="0"/>
              </a:rPr>
              <a:t>st</a:t>
            </a:r>
            <a:r>
              <a:rPr lang="en-US" altLang="en-US" dirty="0">
                <a:ea typeface="Gill Sans" charset="0"/>
              </a:rPr>
              <a:t>, 2022</a:t>
            </a: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Anthony Joseph and 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loud 273"/>
          <p:cNvSpPr/>
          <p:nvPr/>
        </p:nvSpPr>
        <p:spPr bwMode="auto">
          <a:xfrm>
            <a:off x="3383598" y="1994169"/>
            <a:ext cx="5962926" cy="300004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290" y="77242"/>
            <a:ext cx="7162800" cy="533400"/>
          </a:xfrm>
        </p:spPr>
        <p:txBody>
          <a:bodyPr/>
          <a:lstStyle/>
          <a:p>
            <a:r>
              <a:rPr lang="en-US" sz="2800" dirty="0"/>
              <a:t>Is a </a:t>
            </a:r>
            <a:r>
              <a:rPr lang="en-US" sz="2800" dirty="0" err="1"/>
              <a:t>Blockchain</a:t>
            </a:r>
            <a:r>
              <a:rPr lang="en-US" sz="2800" dirty="0"/>
              <a:t> a Distributed Decision Making Algorithm? (</a:t>
            </a:r>
            <a:r>
              <a:rPr lang="en-US" sz="2800" dirty="0" err="1"/>
              <a:t>Con’t</a:t>
            </a:r>
            <a:r>
              <a:rPr lang="en-US" sz="2800" dirty="0"/>
              <a:t>)</a:t>
            </a:r>
          </a:p>
        </p:txBody>
      </p:sp>
      <p:sp>
        <p:nvSpPr>
          <p:cNvPr id="343" name="Content Placeholder 342"/>
          <p:cNvSpPr>
            <a:spLocks noGrp="1"/>
          </p:cNvSpPr>
          <p:nvPr>
            <p:ph idx="1"/>
          </p:nvPr>
        </p:nvSpPr>
        <p:spPr>
          <a:xfrm>
            <a:off x="1130072" y="5012115"/>
            <a:ext cx="10604728" cy="172900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Decision means: Proposal is locked into </a:t>
            </a:r>
            <a:r>
              <a:rPr lang="en-US" dirty="0" err="1">
                <a:solidFill>
                  <a:srgbClr val="FF0000"/>
                </a:solidFill>
              </a:rPr>
              <a:t>BlockChain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Could be Commit/Abort decision</a:t>
            </a:r>
          </a:p>
          <a:p>
            <a:pPr lvl="1"/>
            <a:r>
              <a:rPr lang="en-US" dirty="0"/>
              <a:t>Could be Choice of Value, State Transition, ….</a:t>
            </a:r>
          </a:p>
          <a:p>
            <a:r>
              <a:rPr lang="en-US" dirty="0"/>
              <a:t>NAK: Didn’t make it into the block chain (must retry!)</a:t>
            </a:r>
          </a:p>
          <a:p>
            <a:r>
              <a:rPr lang="en-US" dirty="0">
                <a:solidFill>
                  <a:srgbClr val="FF0000"/>
                </a:solidFill>
              </a:rPr>
              <a:t>Anyone in world can verify the result of decision making!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82289" y="557708"/>
            <a:ext cx="2209800" cy="1652954"/>
            <a:chOff x="588498" y="2416160"/>
            <a:chExt cx="2209800" cy="1652954"/>
          </a:xfrm>
        </p:grpSpPr>
        <p:grpSp>
          <p:nvGrpSpPr>
            <p:cNvPr id="55" name="Group 54"/>
            <p:cNvGrpSpPr/>
            <p:nvPr/>
          </p:nvGrpSpPr>
          <p:grpSpPr>
            <a:xfrm>
              <a:off x="588498" y="3320472"/>
              <a:ext cx="2209800" cy="748642"/>
              <a:chOff x="533400" y="1981939"/>
              <a:chExt cx="4267200" cy="1509449"/>
            </a:xfrm>
          </p:grpSpPr>
          <p:sp>
            <p:nvSpPr>
              <p:cNvPr id="56" name="Rounded Rectangle 55"/>
              <p:cNvSpPr/>
              <p:nvPr/>
            </p:nvSpPr>
            <p:spPr bwMode="auto">
              <a:xfrm>
                <a:off x="533400" y="1981939"/>
                <a:ext cx="4267200" cy="15094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Comic Sans MS" pitchFamily="66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838293" y="2397428"/>
                <a:ext cx="458249" cy="296039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ight Arrow 57"/>
              <p:cNvSpPr/>
              <p:nvPr/>
            </p:nvSpPr>
            <p:spPr>
              <a:xfrm rot="10800000">
                <a:off x="1254725" y="2435398"/>
                <a:ext cx="393495" cy="22009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1624096" y="2397428"/>
                <a:ext cx="458249" cy="296039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2435624" y="2397428"/>
                <a:ext cx="458249" cy="296039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ight Arrow 60"/>
              <p:cNvSpPr/>
              <p:nvPr/>
            </p:nvSpPr>
            <p:spPr>
              <a:xfrm rot="10800000">
                <a:off x="2040529" y="2446797"/>
                <a:ext cx="395093" cy="19729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9513157">
                <a:off x="2793597" y="2265827"/>
                <a:ext cx="779426" cy="219257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ight Arrow 62"/>
              <p:cNvSpPr/>
              <p:nvPr/>
            </p:nvSpPr>
            <p:spPr>
              <a:xfrm rot="11515972">
                <a:off x="2823098" y="2637936"/>
                <a:ext cx="1057676" cy="23491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3211410" y="2151721"/>
                <a:ext cx="458249" cy="296039"/>
              </a:xfrm>
              <a:prstGeom prst="roundRect">
                <a:avLst/>
              </a:prstGeom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3810000" y="2743200"/>
                <a:ext cx="458249" cy="296039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681095" y="2954355"/>
                <a:ext cx="1099506" cy="40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prstClr val="black"/>
                    </a:solidFill>
                  </a:rPr>
                  <a:t>Hash </a:t>
                </a:r>
                <a:r>
                  <a:rPr lang="en-US" sz="700" dirty="0" err="1">
                    <a:solidFill>
                      <a:prstClr val="black"/>
                    </a:solidFill>
                  </a:rPr>
                  <a:t>Ptr</a:t>
                </a:r>
                <a:endParaRPr lang="en-US" sz="7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flipV="1">
                <a:off x="3253979" y="2865330"/>
                <a:ext cx="195869" cy="1967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683024" y="2653180"/>
                <a:ext cx="783768" cy="620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prstClr val="black"/>
                    </a:solidFill>
                  </a:rPr>
                  <a:t>Root</a:t>
                </a:r>
              </a:p>
              <a:p>
                <a:pPr algn="ctr"/>
                <a:r>
                  <a:rPr lang="en-US" sz="700" dirty="0">
                    <a:solidFill>
                      <a:prstClr val="black"/>
                    </a:solidFill>
                  </a:rPr>
                  <a:t>Block</a:t>
                </a:r>
              </a:p>
            </p:txBody>
          </p:sp>
          <p:sp>
            <p:nvSpPr>
              <p:cNvPr id="69" name="Right Arrow 68"/>
              <p:cNvSpPr/>
              <p:nvPr/>
            </p:nvSpPr>
            <p:spPr>
              <a:xfrm rot="10800000">
                <a:off x="3582376" y="2201090"/>
                <a:ext cx="395093" cy="19729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3937937" y="2151721"/>
                <a:ext cx="458249" cy="296039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808934" y="2416160"/>
              <a:ext cx="1734819" cy="890092"/>
            </a:xfrm>
            <a:prstGeom prst="rect">
              <a:avLst/>
            </a:prstGeom>
            <a:solidFill>
              <a:srgbClr val="FC230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Gill Sans"/>
                </a:rPr>
                <a:t>Miner:</a:t>
              </a:r>
            </a:p>
            <a:p>
              <a:pPr algn="ctr"/>
              <a:r>
                <a:rPr lang="en-US" sz="1600" dirty="0">
                  <a:latin typeface="Gill Sans"/>
                </a:rPr>
                <a:t>Tries to solve POW problem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676473" y="786308"/>
            <a:ext cx="2209800" cy="1622522"/>
            <a:chOff x="588498" y="2380295"/>
            <a:chExt cx="2209800" cy="1622522"/>
          </a:xfrm>
        </p:grpSpPr>
        <p:grpSp>
          <p:nvGrpSpPr>
            <p:cNvPr id="128" name="Group 127"/>
            <p:cNvGrpSpPr/>
            <p:nvPr/>
          </p:nvGrpSpPr>
          <p:grpSpPr>
            <a:xfrm>
              <a:off x="588498" y="3320472"/>
              <a:ext cx="2209800" cy="682345"/>
              <a:chOff x="533400" y="1981939"/>
              <a:chExt cx="4267200" cy="1375777"/>
            </a:xfrm>
          </p:grpSpPr>
          <p:sp>
            <p:nvSpPr>
              <p:cNvPr id="130" name="Rounded Rectangle 129"/>
              <p:cNvSpPr/>
              <p:nvPr/>
            </p:nvSpPr>
            <p:spPr bwMode="auto">
              <a:xfrm>
                <a:off x="533400" y="1981939"/>
                <a:ext cx="4267200" cy="137577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Comic Sans MS" pitchFamily="66" charset="0"/>
                </a:endParaRPr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838293" y="2397428"/>
                <a:ext cx="458249" cy="296039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Right Arrow 131"/>
              <p:cNvSpPr/>
              <p:nvPr/>
            </p:nvSpPr>
            <p:spPr>
              <a:xfrm rot="10800000">
                <a:off x="1254725" y="2435398"/>
                <a:ext cx="393495" cy="22009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1624096" y="2397428"/>
                <a:ext cx="458249" cy="296039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2435624" y="2397428"/>
                <a:ext cx="458249" cy="296039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Right Arrow 134"/>
              <p:cNvSpPr/>
              <p:nvPr/>
            </p:nvSpPr>
            <p:spPr>
              <a:xfrm rot="10800000">
                <a:off x="2040529" y="2446797"/>
                <a:ext cx="395093" cy="19729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ight Arrow 135"/>
              <p:cNvSpPr/>
              <p:nvPr/>
            </p:nvSpPr>
            <p:spPr>
              <a:xfrm rot="9513157">
                <a:off x="2793597" y="2265827"/>
                <a:ext cx="779426" cy="219257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Right Arrow 136"/>
              <p:cNvSpPr/>
              <p:nvPr/>
            </p:nvSpPr>
            <p:spPr>
              <a:xfrm rot="11515972">
                <a:off x="2823098" y="2637936"/>
                <a:ext cx="1057676" cy="23491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3211410" y="2151721"/>
                <a:ext cx="458249" cy="296039"/>
              </a:xfrm>
              <a:prstGeom prst="roundRect">
                <a:avLst/>
              </a:prstGeom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3810000" y="2743200"/>
                <a:ext cx="458249" cy="296039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681095" y="2954355"/>
                <a:ext cx="1099506" cy="40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prstClr val="black"/>
                    </a:solidFill>
                  </a:rPr>
                  <a:t>Hash </a:t>
                </a:r>
                <a:r>
                  <a:rPr lang="en-US" sz="700" dirty="0" err="1">
                    <a:solidFill>
                      <a:prstClr val="black"/>
                    </a:solidFill>
                  </a:rPr>
                  <a:t>Ptr</a:t>
                </a:r>
                <a:endParaRPr lang="en-US" sz="7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3253979" y="2865330"/>
                <a:ext cx="195869" cy="1967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/>
              <p:cNvSpPr txBox="1"/>
              <p:nvPr/>
            </p:nvSpPr>
            <p:spPr>
              <a:xfrm>
                <a:off x="683024" y="2653180"/>
                <a:ext cx="783768" cy="620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prstClr val="black"/>
                    </a:solidFill>
                  </a:rPr>
                  <a:t>Root</a:t>
                </a:r>
              </a:p>
              <a:p>
                <a:pPr algn="ctr"/>
                <a:r>
                  <a:rPr lang="en-US" sz="700" dirty="0">
                    <a:solidFill>
                      <a:prstClr val="black"/>
                    </a:solidFill>
                  </a:rPr>
                  <a:t>Block</a:t>
                </a:r>
              </a:p>
            </p:txBody>
          </p:sp>
          <p:sp>
            <p:nvSpPr>
              <p:cNvPr id="143" name="Right Arrow 142"/>
              <p:cNvSpPr/>
              <p:nvPr/>
            </p:nvSpPr>
            <p:spPr>
              <a:xfrm rot="10800000">
                <a:off x="3582376" y="2201090"/>
                <a:ext cx="395093" cy="19729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3937937" y="2151721"/>
                <a:ext cx="458249" cy="296039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9" name="Rectangle 128"/>
            <p:cNvSpPr/>
            <p:nvPr/>
          </p:nvSpPr>
          <p:spPr bwMode="auto">
            <a:xfrm>
              <a:off x="808934" y="2380295"/>
              <a:ext cx="1734819" cy="890092"/>
            </a:xfrm>
            <a:prstGeom prst="rect">
              <a:avLst/>
            </a:prstGeom>
            <a:solidFill>
              <a:srgbClr val="FC230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Gill Sans"/>
                </a:rPr>
                <a:t>Miner:</a:t>
              </a:r>
            </a:p>
            <a:p>
              <a:pPr algn="ctr"/>
              <a:r>
                <a:rPr lang="en-US" sz="1600" dirty="0">
                  <a:latin typeface="Gill Sans"/>
                </a:rPr>
                <a:t>Tries to solve POW problem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904445" y="3224708"/>
            <a:ext cx="2209800" cy="1641086"/>
            <a:chOff x="588498" y="2389889"/>
            <a:chExt cx="2209800" cy="1641086"/>
          </a:xfrm>
        </p:grpSpPr>
        <p:grpSp>
          <p:nvGrpSpPr>
            <p:cNvPr id="147" name="Group 146"/>
            <p:cNvGrpSpPr/>
            <p:nvPr/>
          </p:nvGrpSpPr>
          <p:grpSpPr>
            <a:xfrm>
              <a:off x="588498" y="3320472"/>
              <a:ext cx="2209800" cy="710503"/>
              <a:chOff x="533400" y="1981939"/>
              <a:chExt cx="4267200" cy="1432551"/>
            </a:xfrm>
          </p:grpSpPr>
          <p:sp>
            <p:nvSpPr>
              <p:cNvPr id="149" name="Rounded Rectangle 148"/>
              <p:cNvSpPr/>
              <p:nvPr/>
            </p:nvSpPr>
            <p:spPr bwMode="auto">
              <a:xfrm>
                <a:off x="533400" y="1981939"/>
                <a:ext cx="4267200" cy="143255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>
                  <a:latin typeface="Comic Sans MS" pitchFamily="66" charset="0"/>
                </a:endParaRPr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838293" y="2397428"/>
                <a:ext cx="458249" cy="296039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Right Arrow 150"/>
              <p:cNvSpPr/>
              <p:nvPr/>
            </p:nvSpPr>
            <p:spPr>
              <a:xfrm rot="10800000">
                <a:off x="1254725" y="2435398"/>
                <a:ext cx="393495" cy="22009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1624096" y="2397428"/>
                <a:ext cx="458249" cy="296039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2435624" y="2397428"/>
                <a:ext cx="458249" cy="296039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Right Arrow 153"/>
              <p:cNvSpPr/>
              <p:nvPr/>
            </p:nvSpPr>
            <p:spPr>
              <a:xfrm rot="10800000">
                <a:off x="2040529" y="2446797"/>
                <a:ext cx="395093" cy="19729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ight Arrow 154"/>
              <p:cNvSpPr/>
              <p:nvPr/>
            </p:nvSpPr>
            <p:spPr>
              <a:xfrm rot="9513157">
                <a:off x="2793597" y="2265827"/>
                <a:ext cx="779426" cy="219257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Right Arrow 155"/>
              <p:cNvSpPr/>
              <p:nvPr/>
            </p:nvSpPr>
            <p:spPr>
              <a:xfrm rot="11515972">
                <a:off x="2823098" y="2637936"/>
                <a:ext cx="1057676" cy="23491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3211410" y="2151721"/>
                <a:ext cx="458249" cy="296039"/>
              </a:xfrm>
              <a:prstGeom prst="roundRect">
                <a:avLst/>
              </a:prstGeom>
              <a:pattFill prst="wdDn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3810000" y="2743200"/>
                <a:ext cx="458249" cy="296039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2681095" y="2954355"/>
                <a:ext cx="1099506" cy="403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prstClr val="black"/>
                    </a:solidFill>
                  </a:rPr>
                  <a:t>Hash </a:t>
                </a:r>
                <a:r>
                  <a:rPr lang="en-US" sz="700" dirty="0" err="1">
                    <a:solidFill>
                      <a:prstClr val="black"/>
                    </a:solidFill>
                  </a:rPr>
                  <a:t>Ptr</a:t>
                </a:r>
                <a:endParaRPr lang="en-US" sz="7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0" name="Straight Arrow Connector 159"/>
              <p:cNvCxnSpPr/>
              <p:nvPr/>
            </p:nvCxnSpPr>
            <p:spPr>
              <a:xfrm flipV="1">
                <a:off x="3253979" y="2865330"/>
                <a:ext cx="195869" cy="1967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683024" y="2653180"/>
                <a:ext cx="783768" cy="620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prstClr val="black"/>
                    </a:solidFill>
                  </a:rPr>
                  <a:t>Root</a:t>
                </a:r>
              </a:p>
              <a:p>
                <a:pPr algn="ctr"/>
                <a:r>
                  <a:rPr lang="en-US" sz="700" dirty="0">
                    <a:solidFill>
                      <a:prstClr val="black"/>
                    </a:solidFill>
                  </a:rPr>
                  <a:t>Block</a:t>
                </a:r>
              </a:p>
            </p:txBody>
          </p:sp>
          <p:sp>
            <p:nvSpPr>
              <p:cNvPr id="162" name="Right Arrow 161"/>
              <p:cNvSpPr/>
              <p:nvPr/>
            </p:nvSpPr>
            <p:spPr>
              <a:xfrm rot="10800000">
                <a:off x="3582376" y="2201090"/>
                <a:ext cx="395093" cy="197299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>
                <a:off x="3937937" y="2151721"/>
                <a:ext cx="458249" cy="296039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8" name="Rectangle 147"/>
            <p:cNvSpPr/>
            <p:nvPr/>
          </p:nvSpPr>
          <p:spPr bwMode="auto">
            <a:xfrm>
              <a:off x="808934" y="2389889"/>
              <a:ext cx="1734819" cy="890092"/>
            </a:xfrm>
            <a:prstGeom prst="rect">
              <a:avLst/>
            </a:prstGeom>
            <a:solidFill>
              <a:srgbClr val="FC230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Gill Sans"/>
                </a:rPr>
                <a:t>Miner:</a:t>
              </a:r>
            </a:p>
            <a:p>
              <a:pPr algn="ctr"/>
              <a:r>
                <a:rPr lang="en-US" sz="1600" dirty="0">
                  <a:latin typeface="Gill Sans"/>
                </a:rPr>
                <a:t>Tries to solve POW problem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48520" y="2538908"/>
            <a:ext cx="2971800" cy="2365192"/>
            <a:chOff x="449445" y="4097708"/>
            <a:chExt cx="2971800" cy="2365192"/>
          </a:xfrm>
        </p:grpSpPr>
        <p:grpSp>
          <p:nvGrpSpPr>
            <p:cNvPr id="165" name="Group 164"/>
            <p:cNvGrpSpPr/>
            <p:nvPr/>
          </p:nvGrpSpPr>
          <p:grpSpPr>
            <a:xfrm>
              <a:off x="449445" y="4097708"/>
              <a:ext cx="2209800" cy="1603192"/>
              <a:chOff x="588498" y="2399625"/>
              <a:chExt cx="2209800" cy="1603192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588498" y="3320472"/>
                <a:ext cx="2209800" cy="682345"/>
                <a:chOff x="533400" y="1981939"/>
                <a:chExt cx="4267200" cy="1375777"/>
              </a:xfrm>
            </p:grpSpPr>
            <p:sp>
              <p:nvSpPr>
                <p:cNvPr id="168" name="Rounded Rectangle 167"/>
                <p:cNvSpPr/>
                <p:nvPr/>
              </p:nvSpPr>
              <p:spPr bwMode="auto">
                <a:xfrm>
                  <a:off x="533400" y="1981939"/>
                  <a:ext cx="4267200" cy="1375777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latin typeface="Comic Sans MS" pitchFamily="66" charset="0"/>
                  </a:endParaRPr>
                </a:p>
              </p:txBody>
            </p:sp>
            <p:sp>
              <p:nvSpPr>
                <p:cNvPr id="169" name="Rounded Rectangle 168"/>
                <p:cNvSpPr/>
                <p:nvPr/>
              </p:nvSpPr>
              <p:spPr>
                <a:xfrm>
                  <a:off x="838293" y="2397428"/>
                  <a:ext cx="458249" cy="296039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Right Arrow 169"/>
                <p:cNvSpPr/>
                <p:nvPr/>
              </p:nvSpPr>
              <p:spPr>
                <a:xfrm rot="10800000">
                  <a:off x="1254725" y="2435398"/>
                  <a:ext cx="393495" cy="2200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1" name="Rounded Rectangle 170"/>
                <p:cNvSpPr/>
                <p:nvPr/>
              </p:nvSpPr>
              <p:spPr>
                <a:xfrm>
                  <a:off x="1624096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2" name="Rounded Rectangle 171"/>
                <p:cNvSpPr/>
                <p:nvPr/>
              </p:nvSpPr>
              <p:spPr>
                <a:xfrm>
                  <a:off x="2435624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3" name="Right Arrow 172"/>
                <p:cNvSpPr/>
                <p:nvPr/>
              </p:nvSpPr>
              <p:spPr>
                <a:xfrm rot="10800000">
                  <a:off x="2040529" y="2446797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Right Arrow 173"/>
                <p:cNvSpPr/>
                <p:nvPr/>
              </p:nvSpPr>
              <p:spPr>
                <a:xfrm rot="9513157">
                  <a:off x="2793597" y="2265827"/>
                  <a:ext cx="779426" cy="219257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" name="Right Arrow 174"/>
                <p:cNvSpPr/>
                <p:nvPr/>
              </p:nvSpPr>
              <p:spPr>
                <a:xfrm rot="11515972">
                  <a:off x="2823098" y="2637936"/>
                  <a:ext cx="1057676" cy="23491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Rounded Rectangle 175"/>
                <p:cNvSpPr/>
                <p:nvPr/>
              </p:nvSpPr>
              <p:spPr>
                <a:xfrm>
                  <a:off x="3211410" y="2151721"/>
                  <a:ext cx="458249" cy="296039"/>
                </a:xfrm>
                <a:prstGeom prst="roundRect">
                  <a:avLst/>
                </a:prstGeom>
                <a:pattFill prst="wdDnDiag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Rounded Rectangle 176"/>
                <p:cNvSpPr/>
                <p:nvPr/>
              </p:nvSpPr>
              <p:spPr>
                <a:xfrm>
                  <a:off x="3810000" y="2743200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2681095" y="2954355"/>
                  <a:ext cx="1099506" cy="403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Hash </a:t>
                  </a:r>
                  <a:r>
                    <a:rPr lang="en-US" sz="700" dirty="0" err="1">
                      <a:solidFill>
                        <a:prstClr val="black"/>
                      </a:solidFill>
                    </a:rPr>
                    <a:t>Ptr</a:t>
                  </a:r>
                  <a:endParaRPr lang="en-US" sz="7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79" name="Straight Arrow Connector 178"/>
                <p:cNvCxnSpPr/>
                <p:nvPr/>
              </p:nvCxnSpPr>
              <p:spPr>
                <a:xfrm flipV="1">
                  <a:off x="3253979" y="2865330"/>
                  <a:ext cx="195869" cy="1967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TextBox 179"/>
                <p:cNvSpPr txBox="1"/>
                <p:nvPr/>
              </p:nvSpPr>
              <p:spPr>
                <a:xfrm>
                  <a:off x="683024" y="2653180"/>
                  <a:ext cx="783768" cy="620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Root</a:t>
                  </a:r>
                </a:p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Block</a:t>
                  </a:r>
                </a:p>
              </p:txBody>
            </p:sp>
            <p:sp>
              <p:nvSpPr>
                <p:cNvPr id="181" name="Right Arrow 180"/>
                <p:cNvSpPr/>
                <p:nvPr/>
              </p:nvSpPr>
              <p:spPr>
                <a:xfrm rot="10800000">
                  <a:off x="3582376" y="2201090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2" name="Rounded Rectangle 181"/>
                <p:cNvSpPr/>
                <p:nvPr/>
              </p:nvSpPr>
              <p:spPr>
                <a:xfrm>
                  <a:off x="3937937" y="2151721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7" name="Rectangle 166"/>
              <p:cNvSpPr/>
              <p:nvPr/>
            </p:nvSpPr>
            <p:spPr bwMode="auto">
              <a:xfrm>
                <a:off x="808934" y="2399625"/>
                <a:ext cx="1734819" cy="890092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latin typeface="Gill Sans"/>
                  </a:rPr>
                  <a:t>Observer:</a:t>
                </a:r>
              </a:p>
              <a:p>
                <a:pPr algn="ctr"/>
                <a:r>
                  <a:rPr lang="en-US" sz="1600" dirty="0">
                    <a:latin typeface="Gill Sans"/>
                  </a:rPr>
                  <a:t>Tracks state of</a:t>
                </a:r>
                <a:br>
                  <a:rPr lang="en-US" sz="1600" dirty="0">
                    <a:latin typeface="Gill Sans"/>
                  </a:rPr>
                </a:br>
                <a:r>
                  <a:rPr lang="en-US" sz="1600" dirty="0" err="1">
                    <a:latin typeface="Gill Sans"/>
                  </a:rPr>
                  <a:t>BlockChain</a:t>
                </a:r>
                <a:endParaRPr lang="en-US" sz="1600" dirty="0">
                  <a:latin typeface="Gill Sans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601845" y="4250108"/>
              <a:ext cx="2209800" cy="1603192"/>
              <a:chOff x="588498" y="2399625"/>
              <a:chExt cx="2209800" cy="1603192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588498" y="3320472"/>
                <a:ext cx="2209800" cy="682345"/>
                <a:chOff x="533400" y="1981939"/>
                <a:chExt cx="4267200" cy="1375777"/>
              </a:xfrm>
            </p:grpSpPr>
            <p:sp>
              <p:nvSpPr>
                <p:cNvPr id="187" name="Rounded Rectangle 186"/>
                <p:cNvSpPr/>
                <p:nvPr/>
              </p:nvSpPr>
              <p:spPr bwMode="auto">
                <a:xfrm>
                  <a:off x="533400" y="1981939"/>
                  <a:ext cx="4267200" cy="1375777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latin typeface="Comic Sans MS" pitchFamily="66" charset="0"/>
                  </a:endParaRPr>
                </a:p>
              </p:txBody>
            </p:sp>
            <p:sp>
              <p:nvSpPr>
                <p:cNvPr id="188" name="Rounded Rectangle 187"/>
                <p:cNvSpPr/>
                <p:nvPr/>
              </p:nvSpPr>
              <p:spPr>
                <a:xfrm>
                  <a:off x="838293" y="2397428"/>
                  <a:ext cx="458249" cy="296039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Right Arrow 188"/>
                <p:cNvSpPr/>
                <p:nvPr/>
              </p:nvSpPr>
              <p:spPr>
                <a:xfrm rot="10800000">
                  <a:off x="1254725" y="2435398"/>
                  <a:ext cx="393495" cy="2200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Rounded Rectangle 189"/>
                <p:cNvSpPr/>
                <p:nvPr/>
              </p:nvSpPr>
              <p:spPr>
                <a:xfrm>
                  <a:off x="1624096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Rounded Rectangle 190"/>
                <p:cNvSpPr/>
                <p:nvPr/>
              </p:nvSpPr>
              <p:spPr>
                <a:xfrm>
                  <a:off x="2435624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2" name="Right Arrow 191"/>
                <p:cNvSpPr/>
                <p:nvPr/>
              </p:nvSpPr>
              <p:spPr>
                <a:xfrm rot="10800000">
                  <a:off x="2040529" y="2446797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Right Arrow 192"/>
                <p:cNvSpPr/>
                <p:nvPr/>
              </p:nvSpPr>
              <p:spPr>
                <a:xfrm rot="9513157">
                  <a:off x="2793597" y="2265827"/>
                  <a:ext cx="779426" cy="219257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Right Arrow 193"/>
                <p:cNvSpPr/>
                <p:nvPr/>
              </p:nvSpPr>
              <p:spPr>
                <a:xfrm rot="11515972">
                  <a:off x="2823098" y="2637936"/>
                  <a:ext cx="1057676" cy="23491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Rounded Rectangle 194"/>
                <p:cNvSpPr/>
                <p:nvPr/>
              </p:nvSpPr>
              <p:spPr>
                <a:xfrm>
                  <a:off x="3211410" y="2151721"/>
                  <a:ext cx="458249" cy="296039"/>
                </a:xfrm>
                <a:prstGeom prst="roundRect">
                  <a:avLst/>
                </a:prstGeom>
                <a:pattFill prst="wdDnDiag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Rounded Rectangle 195"/>
                <p:cNvSpPr/>
                <p:nvPr/>
              </p:nvSpPr>
              <p:spPr>
                <a:xfrm>
                  <a:off x="3810000" y="2743200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2681095" y="2954355"/>
                  <a:ext cx="1099506" cy="403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Hash </a:t>
                  </a:r>
                  <a:r>
                    <a:rPr lang="en-US" sz="700" dirty="0" err="1">
                      <a:solidFill>
                        <a:prstClr val="black"/>
                      </a:solidFill>
                    </a:rPr>
                    <a:t>Ptr</a:t>
                  </a:r>
                  <a:endParaRPr lang="en-US" sz="7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98" name="Straight Arrow Connector 197"/>
                <p:cNvCxnSpPr/>
                <p:nvPr/>
              </p:nvCxnSpPr>
              <p:spPr>
                <a:xfrm flipV="1">
                  <a:off x="3253979" y="2865330"/>
                  <a:ext cx="195869" cy="1967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TextBox 198"/>
                <p:cNvSpPr txBox="1"/>
                <p:nvPr/>
              </p:nvSpPr>
              <p:spPr>
                <a:xfrm>
                  <a:off x="683024" y="2653180"/>
                  <a:ext cx="783768" cy="620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Root</a:t>
                  </a:r>
                </a:p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Block</a:t>
                  </a:r>
                </a:p>
              </p:txBody>
            </p:sp>
            <p:sp>
              <p:nvSpPr>
                <p:cNvPr id="200" name="Right Arrow 199"/>
                <p:cNvSpPr/>
                <p:nvPr/>
              </p:nvSpPr>
              <p:spPr>
                <a:xfrm rot="10800000">
                  <a:off x="3582376" y="2201090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Rounded Rectangle 200"/>
                <p:cNvSpPr/>
                <p:nvPr/>
              </p:nvSpPr>
              <p:spPr>
                <a:xfrm>
                  <a:off x="3937937" y="2151721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6" name="Rectangle 185"/>
              <p:cNvSpPr/>
              <p:nvPr/>
            </p:nvSpPr>
            <p:spPr bwMode="auto">
              <a:xfrm>
                <a:off x="808934" y="2399625"/>
                <a:ext cx="1734819" cy="890092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latin typeface="Gill Sans"/>
                  </a:rPr>
                  <a:t>Observer:</a:t>
                </a:r>
              </a:p>
              <a:p>
                <a:pPr algn="ctr"/>
                <a:r>
                  <a:rPr lang="en-US" sz="1600" dirty="0">
                    <a:latin typeface="Gill Sans"/>
                  </a:rPr>
                  <a:t>Tracks state of</a:t>
                </a:r>
                <a:br>
                  <a:rPr lang="en-US" sz="1600" dirty="0">
                    <a:latin typeface="Gill Sans"/>
                  </a:rPr>
                </a:br>
                <a:r>
                  <a:rPr lang="en-US" sz="1600" dirty="0" err="1">
                    <a:latin typeface="Gill Sans"/>
                  </a:rPr>
                  <a:t>BlockChain</a:t>
                </a:r>
                <a:endParaRPr lang="en-US" sz="1600" dirty="0">
                  <a:latin typeface="Gill Sans"/>
                </a:endParaRP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754245" y="4402508"/>
              <a:ext cx="2209800" cy="1603192"/>
              <a:chOff x="588498" y="2399625"/>
              <a:chExt cx="2209800" cy="1603192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588498" y="3320472"/>
                <a:ext cx="2209800" cy="682345"/>
                <a:chOff x="533400" y="1981939"/>
                <a:chExt cx="4267200" cy="1375777"/>
              </a:xfrm>
            </p:grpSpPr>
            <p:sp>
              <p:nvSpPr>
                <p:cNvPr id="205" name="Rounded Rectangle 204"/>
                <p:cNvSpPr/>
                <p:nvPr/>
              </p:nvSpPr>
              <p:spPr bwMode="auto">
                <a:xfrm>
                  <a:off x="533400" y="1981939"/>
                  <a:ext cx="4267200" cy="1375777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latin typeface="Comic Sans MS" pitchFamily="66" charset="0"/>
                  </a:endParaRPr>
                </a:p>
              </p:txBody>
            </p:sp>
            <p:sp>
              <p:nvSpPr>
                <p:cNvPr id="206" name="Rounded Rectangle 205"/>
                <p:cNvSpPr/>
                <p:nvPr/>
              </p:nvSpPr>
              <p:spPr>
                <a:xfrm>
                  <a:off x="838293" y="2397428"/>
                  <a:ext cx="458249" cy="296039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Right Arrow 206"/>
                <p:cNvSpPr/>
                <p:nvPr/>
              </p:nvSpPr>
              <p:spPr>
                <a:xfrm rot="10800000">
                  <a:off x="1254725" y="2435398"/>
                  <a:ext cx="393495" cy="2200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" name="Rounded Rectangle 207"/>
                <p:cNvSpPr/>
                <p:nvPr/>
              </p:nvSpPr>
              <p:spPr>
                <a:xfrm>
                  <a:off x="1624096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Rounded Rectangle 208"/>
                <p:cNvSpPr/>
                <p:nvPr/>
              </p:nvSpPr>
              <p:spPr>
                <a:xfrm>
                  <a:off x="2435624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Right Arrow 209"/>
                <p:cNvSpPr/>
                <p:nvPr/>
              </p:nvSpPr>
              <p:spPr>
                <a:xfrm rot="10800000">
                  <a:off x="2040529" y="2446797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Right Arrow 210"/>
                <p:cNvSpPr/>
                <p:nvPr/>
              </p:nvSpPr>
              <p:spPr>
                <a:xfrm rot="9513157">
                  <a:off x="2793597" y="2265827"/>
                  <a:ext cx="779426" cy="219257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" name="Right Arrow 211"/>
                <p:cNvSpPr/>
                <p:nvPr/>
              </p:nvSpPr>
              <p:spPr>
                <a:xfrm rot="11515972">
                  <a:off x="2823098" y="2637936"/>
                  <a:ext cx="1057676" cy="23491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" name="Rounded Rectangle 212"/>
                <p:cNvSpPr/>
                <p:nvPr/>
              </p:nvSpPr>
              <p:spPr>
                <a:xfrm>
                  <a:off x="3211410" y="2151721"/>
                  <a:ext cx="458249" cy="296039"/>
                </a:xfrm>
                <a:prstGeom prst="roundRect">
                  <a:avLst/>
                </a:prstGeom>
                <a:pattFill prst="wdDnDiag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" name="Rounded Rectangle 213"/>
                <p:cNvSpPr/>
                <p:nvPr/>
              </p:nvSpPr>
              <p:spPr>
                <a:xfrm>
                  <a:off x="3810000" y="2743200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" name="TextBox 214"/>
                <p:cNvSpPr txBox="1"/>
                <p:nvPr/>
              </p:nvSpPr>
              <p:spPr>
                <a:xfrm>
                  <a:off x="2681095" y="2954355"/>
                  <a:ext cx="1099506" cy="403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Hash </a:t>
                  </a:r>
                  <a:r>
                    <a:rPr lang="en-US" sz="700" dirty="0" err="1">
                      <a:solidFill>
                        <a:prstClr val="black"/>
                      </a:solidFill>
                    </a:rPr>
                    <a:t>Ptr</a:t>
                  </a:r>
                  <a:endParaRPr lang="en-US" sz="7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16" name="Straight Arrow Connector 215"/>
                <p:cNvCxnSpPr/>
                <p:nvPr/>
              </p:nvCxnSpPr>
              <p:spPr>
                <a:xfrm flipV="1">
                  <a:off x="3253979" y="2865330"/>
                  <a:ext cx="195869" cy="1967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TextBox 216"/>
                <p:cNvSpPr txBox="1"/>
                <p:nvPr/>
              </p:nvSpPr>
              <p:spPr>
                <a:xfrm>
                  <a:off x="683024" y="2653180"/>
                  <a:ext cx="783768" cy="620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Root</a:t>
                  </a:r>
                </a:p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Block</a:t>
                  </a:r>
                </a:p>
              </p:txBody>
            </p:sp>
            <p:sp>
              <p:nvSpPr>
                <p:cNvPr id="218" name="Right Arrow 217"/>
                <p:cNvSpPr/>
                <p:nvPr/>
              </p:nvSpPr>
              <p:spPr>
                <a:xfrm rot="10800000">
                  <a:off x="3582376" y="2201090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Rounded Rectangle 218"/>
                <p:cNvSpPr/>
                <p:nvPr/>
              </p:nvSpPr>
              <p:spPr>
                <a:xfrm>
                  <a:off x="3937937" y="2151721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4" name="Rectangle 203"/>
              <p:cNvSpPr/>
              <p:nvPr/>
            </p:nvSpPr>
            <p:spPr bwMode="auto">
              <a:xfrm>
                <a:off x="808934" y="2399625"/>
                <a:ext cx="1734819" cy="890092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latin typeface="Gill Sans"/>
                  </a:rPr>
                  <a:t>Observer:</a:t>
                </a:r>
              </a:p>
              <a:p>
                <a:pPr algn="ctr"/>
                <a:r>
                  <a:rPr lang="en-US" sz="1600" dirty="0">
                    <a:latin typeface="Gill Sans"/>
                  </a:rPr>
                  <a:t>Tracks state of</a:t>
                </a:r>
                <a:br>
                  <a:rPr lang="en-US" sz="1600" dirty="0">
                    <a:latin typeface="Gill Sans"/>
                  </a:rPr>
                </a:br>
                <a:r>
                  <a:rPr lang="en-US" sz="1600" dirty="0" err="1">
                    <a:latin typeface="Gill Sans"/>
                  </a:rPr>
                  <a:t>BlockChain</a:t>
                </a:r>
                <a:endParaRPr lang="en-US" sz="1600" dirty="0">
                  <a:latin typeface="Gill Sans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906645" y="4554908"/>
              <a:ext cx="2209800" cy="1603192"/>
              <a:chOff x="588498" y="2399625"/>
              <a:chExt cx="2209800" cy="1603192"/>
            </a:xfrm>
          </p:grpSpPr>
          <p:grpSp>
            <p:nvGrpSpPr>
              <p:cNvPr id="221" name="Group 220"/>
              <p:cNvGrpSpPr/>
              <p:nvPr/>
            </p:nvGrpSpPr>
            <p:grpSpPr>
              <a:xfrm>
                <a:off x="588498" y="3320472"/>
                <a:ext cx="2209800" cy="682345"/>
                <a:chOff x="533400" y="1981939"/>
                <a:chExt cx="4267200" cy="1375777"/>
              </a:xfrm>
            </p:grpSpPr>
            <p:sp>
              <p:nvSpPr>
                <p:cNvPr id="223" name="Rounded Rectangle 222"/>
                <p:cNvSpPr/>
                <p:nvPr/>
              </p:nvSpPr>
              <p:spPr bwMode="auto">
                <a:xfrm>
                  <a:off x="533400" y="1981939"/>
                  <a:ext cx="4267200" cy="1375777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latin typeface="Comic Sans MS" pitchFamily="66" charset="0"/>
                  </a:endParaRPr>
                </a:p>
              </p:txBody>
            </p:sp>
            <p:sp>
              <p:nvSpPr>
                <p:cNvPr id="224" name="Rounded Rectangle 223"/>
                <p:cNvSpPr/>
                <p:nvPr/>
              </p:nvSpPr>
              <p:spPr>
                <a:xfrm>
                  <a:off x="838293" y="2397428"/>
                  <a:ext cx="458249" cy="296039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" name="Right Arrow 224"/>
                <p:cNvSpPr/>
                <p:nvPr/>
              </p:nvSpPr>
              <p:spPr>
                <a:xfrm rot="10800000">
                  <a:off x="1254725" y="2435398"/>
                  <a:ext cx="393495" cy="2200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" name="Rounded Rectangle 225"/>
                <p:cNvSpPr/>
                <p:nvPr/>
              </p:nvSpPr>
              <p:spPr>
                <a:xfrm>
                  <a:off x="1624096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" name="Rounded Rectangle 226"/>
                <p:cNvSpPr/>
                <p:nvPr/>
              </p:nvSpPr>
              <p:spPr>
                <a:xfrm>
                  <a:off x="2435624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" name="Right Arrow 227"/>
                <p:cNvSpPr/>
                <p:nvPr/>
              </p:nvSpPr>
              <p:spPr>
                <a:xfrm rot="10800000">
                  <a:off x="2040529" y="2446797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" name="Right Arrow 228"/>
                <p:cNvSpPr/>
                <p:nvPr/>
              </p:nvSpPr>
              <p:spPr>
                <a:xfrm rot="9513157">
                  <a:off x="2793597" y="2265827"/>
                  <a:ext cx="779426" cy="219257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" name="Right Arrow 229"/>
                <p:cNvSpPr/>
                <p:nvPr/>
              </p:nvSpPr>
              <p:spPr>
                <a:xfrm rot="11515972">
                  <a:off x="2823098" y="2637936"/>
                  <a:ext cx="1057676" cy="23491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Rounded Rectangle 230"/>
                <p:cNvSpPr/>
                <p:nvPr/>
              </p:nvSpPr>
              <p:spPr>
                <a:xfrm>
                  <a:off x="3211410" y="2151721"/>
                  <a:ext cx="458249" cy="296039"/>
                </a:xfrm>
                <a:prstGeom prst="roundRect">
                  <a:avLst/>
                </a:prstGeom>
                <a:pattFill prst="wdDnDiag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Rounded Rectangle 231"/>
                <p:cNvSpPr/>
                <p:nvPr/>
              </p:nvSpPr>
              <p:spPr>
                <a:xfrm>
                  <a:off x="3810000" y="2743200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2681095" y="2954355"/>
                  <a:ext cx="1099506" cy="403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Hash </a:t>
                  </a:r>
                  <a:r>
                    <a:rPr lang="en-US" sz="700" dirty="0" err="1">
                      <a:solidFill>
                        <a:prstClr val="black"/>
                      </a:solidFill>
                    </a:rPr>
                    <a:t>Ptr</a:t>
                  </a:r>
                  <a:endParaRPr lang="en-US" sz="7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34" name="Straight Arrow Connector 233"/>
                <p:cNvCxnSpPr/>
                <p:nvPr/>
              </p:nvCxnSpPr>
              <p:spPr>
                <a:xfrm flipV="1">
                  <a:off x="3253979" y="2865330"/>
                  <a:ext cx="195869" cy="1967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TextBox 234"/>
                <p:cNvSpPr txBox="1"/>
                <p:nvPr/>
              </p:nvSpPr>
              <p:spPr>
                <a:xfrm>
                  <a:off x="683024" y="2653180"/>
                  <a:ext cx="783768" cy="620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Root</a:t>
                  </a:r>
                </a:p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Block</a:t>
                  </a:r>
                </a:p>
              </p:txBody>
            </p:sp>
            <p:sp>
              <p:nvSpPr>
                <p:cNvPr id="236" name="Right Arrow 235"/>
                <p:cNvSpPr/>
                <p:nvPr/>
              </p:nvSpPr>
              <p:spPr>
                <a:xfrm rot="10800000">
                  <a:off x="3582376" y="2201090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Rounded Rectangle 236"/>
                <p:cNvSpPr/>
                <p:nvPr/>
              </p:nvSpPr>
              <p:spPr>
                <a:xfrm>
                  <a:off x="3937937" y="2151721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22" name="Rectangle 221"/>
              <p:cNvSpPr/>
              <p:nvPr/>
            </p:nvSpPr>
            <p:spPr bwMode="auto">
              <a:xfrm>
                <a:off x="808934" y="2399625"/>
                <a:ext cx="1734819" cy="890092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latin typeface="Gill Sans"/>
                  </a:rPr>
                  <a:t>Observer:</a:t>
                </a:r>
              </a:p>
              <a:p>
                <a:pPr algn="ctr"/>
                <a:r>
                  <a:rPr lang="en-US" sz="1600" dirty="0">
                    <a:latin typeface="Gill Sans"/>
                  </a:rPr>
                  <a:t>Tracks state of</a:t>
                </a:r>
                <a:br>
                  <a:rPr lang="en-US" sz="1600" dirty="0">
                    <a:latin typeface="Gill Sans"/>
                  </a:rPr>
                </a:br>
                <a:r>
                  <a:rPr lang="en-US" sz="1600" dirty="0" err="1">
                    <a:latin typeface="Gill Sans"/>
                  </a:rPr>
                  <a:t>BlockChain</a:t>
                </a:r>
                <a:endParaRPr lang="en-US" sz="1600" dirty="0">
                  <a:latin typeface="Gill Sans"/>
                </a:endParaRPr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1059045" y="4707308"/>
              <a:ext cx="2209800" cy="1603192"/>
              <a:chOff x="588498" y="2399625"/>
              <a:chExt cx="2209800" cy="1603192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588498" y="3320472"/>
                <a:ext cx="2209800" cy="682345"/>
                <a:chOff x="533400" y="1981939"/>
                <a:chExt cx="4267200" cy="1375777"/>
              </a:xfrm>
            </p:grpSpPr>
            <p:sp>
              <p:nvSpPr>
                <p:cNvPr id="241" name="Rounded Rectangle 240"/>
                <p:cNvSpPr/>
                <p:nvPr/>
              </p:nvSpPr>
              <p:spPr bwMode="auto">
                <a:xfrm>
                  <a:off x="533400" y="1981939"/>
                  <a:ext cx="4267200" cy="1375777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latin typeface="Comic Sans MS" pitchFamily="66" charset="0"/>
                  </a:endParaRPr>
                </a:p>
              </p:txBody>
            </p:sp>
            <p:sp>
              <p:nvSpPr>
                <p:cNvPr id="242" name="Rounded Rectangle 241"/>
                <p:cNvSpPr/>
                <p:nvPr/>
              </p:nvSpPr>
              <p:spPr>
                <a:xfrm>
                  <a:off x="838293" y="2397428"/>
                  <a:ext cx="458249" cy="296039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Right Arrow 242"/>
                <p:cNvSpPr/>
                <p:nvPr/>
              </p:nvSpPr>
              <p:spPr>
                <a:xfrm rot="10800000">
                  <a:off x="1254725" y="2435398"/>
                  <a:ext cx="393495" cy="2200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Rounded Rectangle 243"/>
                <p:cNvSpPr/>
                <p:nvPr/>
              </p:nvSpPr>
              <p:spPr>
                <a:xfrm>
                  <a:off x="1624096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Rounded Rectangle 244"/>
                <p:cNvSpPr/>
                <p:nvPr/>
              </p:nvSpPr>
              <p:spPr>
                <a:xfrm>
                  <a:off x="2435624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" name="Right Arrow 245"/>
                <p:cNvSpPr/>
                <p:nvPr/>
              </p:nvSpPr>
              <p:spPr>
                <a:xfrm rot="10800000">
                  <a:off x="2040529" y="2446797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Right Arrow 246"/>
                <p:cNvSpPr/>
                <p:nvPr/>
              </p:nvSpPr>
              <p:spPr>
                <a:xfrm rot="9513157">
                  <a:off x="2793597" y="2265827"/>
                  <a:ext cx="779426" cy="219257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Right Arrow 247"/>
                <p:cNvSpPr/>
                <p:nvPr/>
              </p:nvSpPr>
              <p:spPr>
                <a:xfrm rot="11515972">
                  <a:off x="2823098" y="2637936"/>
                  <a:ext cx="1057676" cy="23491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Rounded Rectangle 248"/>
                <p:cNvSpPr/>
                <p:nvPr/>
              </p:nvSpPr>
              <p:spPr>
                <a:xfrm>
                  <a:off x="3211410" y="2151721"/>
                  <a:ext cx="458249" cy="296039"/>
                </a:xfrm>
                <a:prstGeom prst="roundRect">
                  <a:avLst/>
                </a:prstGeom>
                <a:pattFill prst="wdDnDiag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0" name="Rounded Rectangle 249"/>
                <p:cNvSpPr/>
                <p:nvPr/>
              </p:nvSpPr>
              <p:spPr>
                <a:xfrm>
                  <a:off x="3810000" y="2743200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2681095" y="2954355"/>
                  <a:ext cx="1099506" cy="403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Hash </a:t>
                  </a:r>
                  <a:r>
                    <a:rPr lang="en-US" sz="700" dirty="0" err="1">
                      <a:solidFill>
                        <a:prstClr val="black"/>
                      </a:solidFill>
                    </a:rPr>
                    <a:t>Ptr</a:t>
                  </a:r>
                  <a:endParaRPr lang="en-US" sz="7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52" name="Straight Arrow Connector 251"/>
                <p:cNvCxnSpPr/>
                <p:nvPr/>
              </p:nvCxnSpPr>
              <p:spPr>
                <a:xfrm flipV="1">
                  <a:off x="3253979" y="2865330"/>
                  <a:ext cx="195869" cy="1967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3" name="TextBox 252"/>
                <p:cNvSpPr txBox="1"/>
                <p:nvPr/>
              </p:nvSpPr>
              <p:spPr>
                <a:xfrm>
                  <a:off x="683024" y="2653180"/>
                  <a:ext cx="783768" cy="620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Root</a:t>
                  </a:r>
                </a:p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Block</a:t>
                  </a:r>
                </a:p>
              </p:txBody>
            </p:sp>
            <p:sp>
              <p:nvSpPr>
                <p:cNvPr id="254" name="Right Arrow 253"/>
                <p:cNvSpPr/>
                <p:nvPr/>
              </p:nvSpPr>
              <p:spPr>
                <a:xfrm rot="10800000">
                  <a:off x="3582376" y="2201090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Rounded Rectangle 254"/>
                <p:cNvSpPr/>
                <p:nvPr/>
              </p:nvSpPr>
              <p:spPr>
                <a:xfrm>
                  <a:off x="3937937" y="2151721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40" name="Rectangle 239"/>
              <p:cNvSpPr/>
              <p:nvPr/>
            </p:nvSpPr>
            <p:spPr bwMode="auto">
              <a:xfrm>
                <a:off x="808934" y="2399625"/>
                <a:ext cx="1734819" cy="890092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latin typeface="Gill Sans"/>
                  </a:rPr>
                  <a:t>Observer:</a:t>
                </a:r>
              </a:p>
              <a:p>
                <a:pPr algn="ctr"/>
                <a:r>
                  <a:rPr lang="en-US" sz="1600" dirty="0">
                    <a:latin typeface="Gill Sans"/>
                  </a:rPr>
                  <a:t>Tracks state of</a:t>
                </a:r>
                <a:br>
                  <a:rPr lang="en-US" sz="1600" dirty="0">
                    <a:latin typeface="Gill Sans"/>
                  </a:rPr>
                </a:br>
                <a:r>
                  <a:rPr lang="en-US" sz="1600" dirty="0" err="1">
                    <a:latin typeface="Gill Sans"/>
                  </a:rPr>
                  <a:t>BlockChain</a:t>
                </a:r>
                <a:endParaRPr lang="en-US" sz="1600" dirty="0">
                  <a:latin typeface="Gill Sans"/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1211445" y="4859708"/>
              <a:ext cx="2209800" cy="1603192"/>
              <a:chOff x="588498" y="2399625"/>
              <a:chExt cx="2209800" cy="1603192"/>
            </a:xfrm>
          </p:grpSpPr>
          <p:grpSp>
            <p:nvGrpSpPr>
              <p:cNvPr id="257" name="Group 256"/>
              <p:cNvGrpSpPr/>
              <p:nvPr/>
            </p:nvGrpSpPr>
            <p:grpSpPr>
              <a:xfrm>
                <a:off x="588498" y="3320472"/>
                <a:ext cx="2209800" cy="682345"/>
                <a:chOff x="533400" y="1981939"/>
                <a:chExt cx="4267200" cy="1375777"/>
              </a:xfrm>
            </p:grpSpPr>
            <p:sp>
              <p:nvSpPr>
                <p:cNvPr id="259" name="Rounded Rectangle 258"/>
                <p:cNvSpPr/>
                <p:nvPr/>
              </p:nvSpPr>
              <p:spPr bwMode="auto">
                <a:xfrm>
                  <a:off x="533400" y="1981939"/>
                  <a:ext cx="4267200" cy="1375777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latin typeface="Comic Sans MS" pitchFamily="66" charset="0"/>
                  </a:endParaRPr>
                </a:p>
              </p:txBody>
            </p:sp>
            <p:sp>
              <p:nvSpPr>
                <p:cNvPr id="260" name="Rounded Rectangle 259"/>
                <p:cNvSpPr/>
                <p:nvPr/>
              </p:nvSpPr>
              <p:spPr>
                <a:xfrm>
                  <a:off x="838293" y="2397428"/>
                  <a:ext cx="458249" cy="296039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Right Arrow 260"/>
                <p:cNvSpPr/>
                <p:nvPr/>
              </p:nvSpPr>
              <p:spPr>
                <a:xfrm rot="10800000">
                  <a:off x="1254725" y="2435398"/>
                  <a:ext cx="393495" cy="2200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Rounded Rectangle 261"/>
                <p:cNvSpPr/>
                <p:nvPr/>
              </p:nvSpPr>
              <p:spPr>
                <a:xfrm>
                  <a:off x="1624096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Rounded Rectangle 262"/>
                <p:cNvSpPr/>
                <p:nvPr/>
              </p:nvSpPr>
              <p:spPr>
                <a:xfrm>
                  <a:off x="2435624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Right Arrow 263"/>
                <p:cNvSpPr/>
                <p:nvPr/>
              </p:nvSpPr>
              <p:spPr>
                <a:xfrm rot="10800000">
                  <a:off x="2040529" y="2446797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Right Arrow 264"/>
                <p:cNvSpPr/>
                <p:nvPr/>
              </p:nvSpPr>
              <p:spPr>
                <a:xfrm rot="9513157">
                  <a:off x="2793597" y="2265827"/>
                  <a:ext cx="779426" cy="219257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Right Arrow 265"/>
                <p:cNvSpPr/>
                <p:nvPr/>
              </p:nvSpPr>
              <p:spPr>
                <a:xfrm rot="11515972">
                  <a:off x="2823098" y="2637936"/>
                  <a:ext cx="1057676" cy="23491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Rounded Rectangle 266"/>
                <p:cNvSpPr/>
                <p:nvPr/>
              </p:nvSpPr>
              <p:spPr>
                <a:xfrm>
                  <a:off x="3211410" y="2151721"/>
                  <a:ext cx="458249" cy="296039"/>
                </a:xfrm>
                <a:prstGeom prst="roundRect">
                  <a:avLst/>
                </a:prstGeom>
                <a:pattFill prst="wdDnDiag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Rounded Rectangle 267"/>
                <p:cNvSpPr/>
                <p:nvPr/>
              </p:nvSpPr>
              <p:spPr>
                <a:xfrm>
                  <a:off x="3810000" y="2743200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TextBox 268"/>
                <p:cNvSpPr txBox="1"/>
                <p:nvPr/>
              </p:nvSpPr>
              <p:spPr>
                <a:xfrm>
                  <a:off x="2681095" y="2954355"/>
                  <a:ext cx="1099506" cy="403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Hash </a:t>
                  </a:r>
                  <a:r>
                    <a:rPr lang="en-US" sz="700" dirty="0" err="1">
                      <a:solidFill>
                        <a:prstClr val="black"/>
                      </a:solidFill>
                    </a:rPr>
                    <a:t>Ptr</a:t>
                  </a:r>
                  <a:endParaRPr lang="en-US" sz="7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70" name="Straight Arrow Connector 269"/>
                <p:cNvCxnSpPr/>
                <p:nvPr/>
              </p:nvCxnSpPr>
              <p:spPr>
                <a:xfrm flipV="1">
                  <a:off x="3253979" y="2865330"/>
                  <a:ext cx="195869" cy="1967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1" name="TextBox 270"/>
                <p:cNvSpPr txBox="1"/>
                <p:nvPr/>
              </p:nvSpPr>
              <p:spPr>
                <a:xfrm>
                  <a:off x="683024" y="2653180"/>
                  <a:ext cx="783768" cy="620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Root</a:t>
                  </a:r>
                </a:p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Block</a:t>
                  </a:r>
                </a:p>
              </p:txBody>
            </p:sp>
            <p:sp>
              <p:nvSpPr>
                <p:cNvPr id="272" name="Right Arrow 271"/>
                <p:cNvSpPr/>
                <p:nvPr/>
              </p:nvSpPr>
              <p:spPr>
                <a:xfrm rot="10800000">
                  <a:off x="3582376" y="2201090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Rounded Rectangle 272"/>
                <p:cNvSpPr/>
                <p:nvPr/>
              </p:nvSpPr>
              <p:spPr>
                <a:xfrm>
                  <a:off x="3937937" y="2151721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58" name="Rectangle 257"/>
              <p:cNvSpPr/>
              <p:nvPr/>
            </p:nvSpPr>
            <p:spPr bwMode="auto">
              <a:xfrm>
                <a:off x="808934" y="2399625"/>
                <a:ext cx="1734819" cy="890092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latin typeface="Gill Sans"/>
                  </a:rPr>
                  <a:t>Observer:</a:t>
                </a:r>
              </a:p>
              <a:p>
                <a:pPr algn="ctr"/>
                <a:r>
                  <a:rPr lang="en-US" sz="1600" dirty="0">
                    <a:latin typeface="Gill Sans"/>
                  </a:rPr>
                  <a:t>Tracks state of</a:t>
                </a:r>
                <a:br>
                  <a:rPr lang="en-US" sz="1600" dirty="0">
                    <a:latin typeface="Gill Sans"/>
                  </a:rPr>
                </a:br>
                <a:r>
                  <a:rPr lang="en-US" sz="1600" dirty="0" err="1">
                    <a:latin typeface="Gill Sans"/>
                  </a:rPr>
                  <a:t>BlockChain</a:t>
                </a:r>
                <a:endParaRPr lang="en-US" sz="1600" dirty="0">
                  <a:latin typeface="Gill Sans"/>
                </a:endParaRPr>
              </a:p>
            </p:txBody>
          </p:sp>
        </p:grpSp>
      </p:grpSp>
      <p:grpSp>
        <p:nvGrpSpPr>
          <p:cNvPr id="340" name="Group 339"/>
          <p:cNvGrpSpPr/>
          <p:nvPr/>
        </p:nvGrpSpPr>
        <p:grpSpPr>
          <a:xfrm>
            <a:off x="8912803" y="4826211"/>
            <a:ext cx="1366246" cy="1591873"/>
            <a:chOff x="7484328" y="2345024"/>
            <a:chExt cx="1366246" cy="1591873"/>
          </a:xfrm>
        </p:grpSpPr>
        <p:sp>
          <p:nvSpPr>
            <p:cNvPr id="17" name="Down Arrow 16"/>
            <p:cNvSpPr/>
            <p:nvPr/>
          </p:nvSpPr>
          <p:spPr bwMode="auto">
            <a:xfrm rot="9503393">
              <a:off x="7660721" y="2345024"/>
              <a:ext cx="376237" cy="1010936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484328" y="2952629"/>
              <a:ext cx="1366246" cy="984268"/>
              <a:chOff x="7403905" y="1102601"/>
              <a:chExt cx="1366246" cy="984268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7403905" y="1102601"/>
                <a:ext cx="1366246" cy="984268"/>
              </a:xfrm>
              <a:prstGeom prst="ellipse">
                <a:avLst/>
              </a:prstGeom>
              <a:solidFill>
                <a:srgbClr val="FF79DC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dirty="0">
                  <a:latin typeface="Gill San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52780" y="1394680"/>
                <a:ext cx="1268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Gill Sans"/>
                  </a:rPr>
                  <a:t>Proposal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637544" y="783289"/>
            <a:ext cx="2059052" cy="984268"/>
            <a:chOff x="2197787" y="1088914"/>
            <a:chExt cx="2059052" cy="984268"/>
          </a:xfrm>
        </p:grpSpPr>
        <p:sp>
          <p:nvSpPr>
            <p:cNvPr id="284" name="Down Arrow 283"/>
            <p:cNvSpPr/>
            <p:nvPr/>
          </p:nvSpPr>
          <p:spPr bwMode="auto">
            <a:xfrm rot="5943123">
              <a:off x="2515136" y="977836"/>
              <a:ext cx="376237" cy="1010936"/>
            </a:xfrm>
            <a:prstGeom prst="down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grpSp>
          <p:nvGrpSpPr>
            <p:cNvPr id="281" name="Group 280"/>
            <p:cNvGrpSpPr/>
            <p:nvPr/>
          </p:nvGrpSpPr>
          <p:grpSpPr>
            <a:xfrm>
              <a:off x="2890593" y="1088914"/>
              <a:ext cx="1366246" cy="984268"/>
              <a:chOff x="7403905" y="1102601"/>
              <a:chExt cx="1366246" cy="984268"/>
            </a:xfrm>
          </p:grpSpPr>
          <p:sp>
            <p:nvSpPr>
              <p:cNvPr id="282" name="Oval 281"/>
              <p:cNvSpPr/>
              <p:nvPr/>
            </p:nvSpPr>
            <p:spPr bwMode="auto">
              <a:xfrm>
                <a:off x="7403905" y="1102601"/>
                <a:ext cx="1366246" cy="984268"/>
              </a:xfrm>
              <a:prstGeom prst="ellipse">
                <a:avLst/>
              </a:prstGeom>
              <a:solidFill>
                <a:srgbClr val="FF79DC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600" dirty="0">
                  <a:latin typeface="Gill Sans"/>
                </a:endParaRP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7452780" y="1394680"/>
                <a:ext cx="1268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Gill Sans"/>
                  </a:rPr>
                  <a:t>Proposal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5572040" y="2429989"/>
            <a:ext cx="1566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"/>
              </a:rPr>
              <a:t>Epidemic </a:t>
            </a:r>
          </a:p>
          <a:p>
            <a:pPr algn="ctr"/>
            <a:r>
              <a:rPr lang="en-US" sz="2000" dirty="0">
                <a:latin typeface="Gill Sans"/>
              </a:rPr>
              <a:t>Replication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02550" y="633908"/>
            <a:ext cx="2514600" cy="1914724"/>
            <a:chOff x="6597157" y="825819"/>
            <a:chExt cx="2514600" cy="1914724"/>
          </a:xfrm>
        </p:grpSpPr>
        <p:grpSp>
          <p:nvGrpSpPr>
            <p:cNvPr id="285" name="Group 284"/>
            <p:cNvGrpSpPr/>
            <p:nvPr/>
          </p:nvGrpSpPr>
          <p:grpSpPr>
            <a:xfrm>
              <a:off x="6597157" y="825819"/>
              <a:ext cx="2209800" cy="1609924"/>
              <a:chOff x="588498" y="2392893"/>
              <a:chExt cx="2209800" cy="1609924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588498" y="3320472"/>
                <a:ext cx="2209800" cy="682345"/>
                <a:chOff x="533400" y="1981939"/>
                <a:chExt cx="4267200" cy="1375777"/>
              </a:xfrm>
            </p:grpSpPr>
            <p:sp>
              <p:nvSpPr>
                <p:cNvPr id="288" name="Rounded Rectangle 287"/>
                <p:cNvSpPr/>
                <p:nvPr/>
              </p:nvSpPr>
              <p:spPr bwMode="auto">
                <a:xfrm>
                  <a:off x="533400" y="1981939"/>
                  <a:ext cx="4267200" cy="1375777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latin typeface="Comic Sans MS" pitchFamily="66" charset="0"/>
                  </a:endParaRPr>
                </a:p>
              </p:txBody>
            </p:sp>
            <p:sp>
              <p:nvSpPr>
                <p:cNvPr id="289" name="Rounded Rectangle 288"/>
                <p:cNvSpPr/>
                <p:nvPr/>
              </p:nvSpPr>
              <p:spPr>
                <a:xfrm>
                  <a:off x="838293" y="2397428"/>
                  <a:ext cx="458249" cy="296039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0" name="Right Arrow 289"/>
                <p:cNvSpPr/>
                <p:nvPr/>
              </p:nvSpPr>
              <p:spPr>
                <a:xfrm rot="10800000">
                  <a:off x="1254725" y="2435398"/>
                  <a:ext cx="393495" cy="2200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1" name="Rounded Rectangle 290"/>
                <p:cNvSpPr/>
                <p:nvPr/>
              </p:nvSpPr>
              <p:spPr>
                <a:xfrm>
                  <a:off x="1624096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Rounded Rectangle 291"/>
                <p:cNvSpPr/>
                <p:nvPr/>
              </p:nvSpPr>
              <p:spPr>
                <a:xfrm>
                  <a:off x="2435624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3" name="Right Arrow 292"/>
                <p:cNvSpPr/>
                <p:nvPr/>
              </p:nvSpPr>
              <p:spPr>
                <a:xfrm rot="10800000">
                  <a:off x="2040529" y="2446797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4" name="Right Arrow 293"/>
                <p:cNvSpPr/>
                <p:nvPr/>
              </p:nvSpPr>
              <p:spPr>
                <a:xfrm rot="9513157">
                  <a:off x="2793597" y="2265827"/>
                  <a:ext cx="779426" cy="219257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5" name="Right Arrow 294"/>
                <p:cNvSpPr/>
                <p:nvPr/>
              </p:nvSpPr>
              <p:spPr>
                <a:xfrm rot="11515972">
                  <a:off x="2823098" y="2637936"/>
                  <a:ext cx="1057676" cy="23491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6" name="Rounded Rectangle 295"/>
                <p:cNvSpPr/>
                <p:nvPr/>
              </p:nvSpPr>
              <p:spPr>
                <a:xfrm>
                  <a:off x="3211410" y="2151721"/>
                  <a:ext cx="458249" cy="296039"/>
                </a:xfrm>
                <a:prstGeom prst="roundRect">
                  <a:avLst/>
                </a:prstGeom>
                <a:pattFill prst="wdDnDiag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7" name="Rounded Rectangle 296"/>
                <p:cNvSpPr/>
                <p:nvPr/>
              </p:nvSpPr>
              <p:spPr>
                <a:xfrm>
                  <a:off x="3810000" y="2743200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TextBox 297"/>
                <p:cNvSpPr txBox="1"/>
                <p:nvPr/>
              </p:nvSpPr>
              <p:spPr>
                <a:xfrm>
                  <a:off x="2681095" y="2954355"/>
                  <a:ext cx="1099506" cy="403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Hash </a:t>
                  </a:r>
                  <a:r>
                    <a:rPr lang="en-US" sz="700" dirty="0" err="1">
                      <a:solidFill>
                        <a:prstClr val="black"/>
                      </a:solidFill>
                    </a:rPr>
                    <a:t>Ptr</a:t>
                  </a:r>
                  <a:endParaRPr lang="en-US" sz="7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9" name="Straight Arrow Connector 298"/>
                <p:cNvCxnSpPr/>
                <p:nvPr/>
              </p:nvCxnSpPr>
              <p:spPr>
                <a:xfrm flipV="1">
                  <a:off x="3253979" y="2865330"/>
                  <a:ext cx="195869" cy="1967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0" name="TextBox 299"/>
                <p:cNvSpPr txBox="1"/>
                <p:nvPr/>
              </p:nvSpPr>
              <p:spPr>
                <a:xfrm>
                  <a:off x="683024" y="2653180"/>
                  <a:ext cx="783768" cy="620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Root</a:t>
                  </a:r>
                </a:p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Block</a:t>
                  </a:r>
                </a:p>
              </p:txBody>
            </p:sp>
            <p:sp>
              <p:nvSpPr>
                <p:cNvPr id="301" name="Right Arrow 300"/>
                <p:cNvSpPr/>
                <p:nvPr/>
              </p:nvSpPr>
              <p:spPr>
                <a:xfrm rot="10800000">
                  <a:off x="3582376" y="2201090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Rounded Rectangle 301"/>
                <p:cNvSpPr/>
                <p:nvPr/>
              </p:nvSpPr>
              <p:spPr>
                <a:xfrm>
                  <a:off x="3937937" y="2151721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7" name="Rectangle 286"/>
              <p:cNvSpPr/>
              <p:nvPr/>
            </p:nvSpPr>
            <p:spPr bwMode="auto">
              <a:xfrm>
                <a:off x="808934" y="2392893"/>
                <a:ext cx="1734819" cy="890092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latin typeface="Gill Sans"/>
                  </a:rPr>
                  <a:t>Observer:</a:t>
                </a:r>
              </a:p>
              <a:p>
                <a:pPr algn="ctr"/>
                <a:r>
                  <a:rPr lang="en-US" sz="1600" dirty="0">
                    <a:latin typeface="Gill Sans"/>
                  </a:rPr>
                  <a:t>Tracks state of</a:t>
                </a:r>
                <a:br>
                  <a:rPr lang="en-US" sz="1600" dirty="0">
                    <a:latin typeface="Gill Sans"/>
                  </a:rPr>
                </a:br>
                <a:r>
                  <a:rPr lang="en-US" sz="1600" dirty="0" err="1">
                    <a:latin typeface="Gill Sans"/>
                  </a:rPr>
                  <a:t>BlockChain</a:t>
                </a:r>
                <a:endParaRPr lang="en-US" sz="1600" dirty="0">
                  <a:latin typeface="Gill Sans"/>
                </a:endParaRPr>
              </a:p>
            </p:txBody>
          </p:sp>
        </p:grpSp>
        <p:grpSp>
          <p:nvGrpSpPr>
            <p:cNvPr id="303" name="Group 302"/>
            <p:cNvGrpSpPr/>
            <p:nvPr/>
          </p:nvGrpSpPr>
          <p:grpSpPr>
            <a:xfrm>
              <a:off x="6749557" y="978219"/>
              <a:ext cx="2209800" cy="1609924"/>
              <a:chOff x="588498" y="2392893"/>
              <a:chExt cx="2209800" cy="1609924"/>
            </a:xfrm>
          </p:grpSpPr>
          <p:grpSp>
            <p:nvGrpSpPr>
              <p:cNvPr id="304" name="Group 303"/>
              <p:cNvGrpSpPr/>
              <p:nvPr/>
            </p:nvGrpSpPr>
            <p:grpSpPr>
              <a:xfrm>
                <a:off x="588498" y="3320472"/>
                <a:ext cx="2209800" cy="682345"/>
                <a:chOff x="533400" y="1981939"/>
                <a:chExt cx="4267200" cy="1375777"/>
              </a:xfrm>
            </p:grpSpPr>
            <p:sp>
              <p:nvSpPr>
                <p:cNvPr id="306" name="Rounded Rectangle 305"/>
                <p:cNvSpPr/>
                <p:nvPr/>
              </p:nvSpPr>
              <p:spPr bwMode="auto">
                <a:xfrm>
                  <a:off x="533400" y="1981939"/>
                  <a:ext cx="4267200" cy="1375777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latin typeface="Comic Sans MS" pitchFamily="66" charset="0"/>
                  </a:endParaRPr>
                </a:p>
              </p:txBody>
            </p:sp>
            <p:sp>
              <p:nvSpPr>
                <p:cNvPr id="307" name="Rounded Rectangle 306"/>
                <p:cNvSpPr/>
                <p:nvPr/>
              </p:nvSpPr>
              <p:spPr>
                <a:xfrm>
                  <a:off x="838293" y="2397428"/>
                  <a:ext cx="458249" cy="296039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" name="Right Arrow 307"/>
                <p:cNvSpPr/>
                <p:nvPr/>
              </p:nvSpPr>
              <p:spPr>
                <a:xfrm rot="10800000">
                  <a:off x="1254725" y="2435398"/>
                  <a:ext cx="393495" cy="2200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9" name="Rounded Rectangle 308"/>
                <p:cNvSpPr/>
                <p:nvPr/>
              </p:nvSpPr>
              <p:spPr>
                <a:xfrm>
                  <a:off x="1624096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0" name="Rounded Rectangle 309"/>
                <p:cNvSpPr/>
                <p:nvPr/>
              </p:nvSpPr>
              <p:spPr>
                <a:xfrm>
                  <a:off x="2435624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1" name="Right Arrow 310"/>
                <p:cNvSpPr/>
                <p:nvPr/>
              </p:nvSpPr>
              <p:spPr>
                <a:xfrm rot="10800000">
                  <a:off x="2040529" y="2446797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2" name="Right Arrow 311"/>
                <p:cNvSpPr/>
                <p:nvPr/>
              </p:nvSpPr>
              <p:spPr>
                <a:xfrm rot="9513157">
                  <a:off x="2793597" y="2265827"/>
                  <a:ext cx="779426" cy="219257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3" name="Right Arrow 312"/>
                <p:cNvSpPr/>
                <p:nvPr/>
              </p:nvSpPr>
              <p:spPr>
                <a:xfrm rot="11515972">
                  <a:off x="2823098" y="2637936"/>
                  <a:ext cx="1057676" cy="23491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Rounded Rectangle 313"/>
                <p:cNvSpPr/>
                <p:nvPr/>
              </p:nvSpPr>
              <p:spPr>
                <a:xfrm>
                  <a:off x="3211410" y="2151721"/>
                  <a:ext cx="458249" cy="296039"/>
                </a:xfrm>
                <a:prstGeom prst="roundRect">
                  <a:avLst/>
                </a:prstGeom>
                <a:pattFill prst="wdDnDiag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Rounded Rectangle 314"/>
                <p:cNvSpPr/>
                <p:nvPr/>
              </p:nvSpPr>
              <p:spPr>
                <a:xfrm>
                  <a:off x="3810000" y="2743200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6" name="TextBox 315"/>
                <p:cNvSpPr txBox="1"/>
                <p:nvPr/>
              </p:nvSpPr>
              <p:spPr>
                <a:xfrm>
                  <a:off x="2681095" y="2954355"/>
                  <a:ext cx="1099506" cy="403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Hash </a:t>
                  </a:r>
                  <a:r>
                    <a:rPr lang="en-US" sz="700" dirty="0" err="1">
                      <a:solidFill>
                        <a:prstClr val="black"/>
                      </a:solidFill>
                    </a:rPr>
                    <a:t>Ptr</a:t>
                  </a:r>
                  <a:endParaRPr lang="en-US" sz="7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17" name="Straight Arrow Connector 316"/>
                <p:cNvCxnSpPr/>
                <p:nvPr/>
              </p:nvCxnSpPr>
              <p:spPr>
                <a:xfrm flipV="1">
                  <a:off x="3253979" y="2865330"/>
                  <a:ext cx="195869" cy="1967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8" name="TextBox 317"/>
                <p:cNvSpPr txBox="1"/>
                <p:nvPr/>
              </p:nvSpPr>
              <p:spPr>
                <a:xfrm>
                  <a:off x="683024" y="2653180"/>
                  <a:ext cx="783768" cy="620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Root</a:t>
                  </a:r>
                </a:p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Block</a:t>
                  </a:r>
                </a:p>
              </p:txBody>
            </p:sp>
            <p:sp>
              <p:nvSpPr>
                <p:cNvPr id="319" name="Right Arrow 318"/>
                <p:cNvSpPr/>
                <p:nvPr/>
              </p:nvSpPr>
              <p:spPr>
                <a:xfrm rot="10800000">
                  <a:off x="3582376" y="2201090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Rounded Rectangle 319"/>
                <p:cNvSpPr/>
                <p:nvPr/>
              </p:nvSpPr>
              <p:spPr>
                <a:xfrm>
                  <a:off x="3937937" y="2151721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05" name="Rectangle 304"/>
              <p:cNvSpPr/>
              <p:nvPr/>
            </p:nvSpPr>
            <p:spPr bwMode="auto">
              <a:xfrm>
                <a:off x="808934" y="2392893"/>
                <a:ext cx="1734819" cy="890092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latin typeface="Gill Sans"/>
                  </a:rPr>
                  <a:t>Observer:</a:t>
                </a:r>
              </a:p>
              <a:p>
                <a:pPr algn="ctr"/>
                <a:r>
                  <a:rPr lang="en-US" sz="1600" dirty="0">
                    <a:latin typeface="Gill Sans"/>
                  </a:rPr>
                  <a:t>Tracks state of</a:t>
                </a:r>
                <a:br>
                  <a:rPr lang="en-US" sz="1600" dirty="0">
                    <a:latin typeface="Gill Sans"/>
                  </a:rPr>
                </a:br>
                <a:r>
                  <a:rPr lang="en-US" sz="1600" dirty="0" err="1">
                    <a:latin typeface="Gill Sans"/>
                  </a:rPr>
                  <a:t>BlockChain</a:t>
                </a:r>
                <a:endParaRPr lang="en-US" sz="1600" dirty="0">
                  <a:latin typeface="Gill Sans"/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6901957" y="1130619"/>
              <a:ext cx="2209800" cy="1609924"/>
              <a:chOff x="588498" y="2392893"/>
              <a:chExt cx="2209800" cy="1609924"/>
            </a:xfrm>
          </p:grpSpPr>
          <p:grpSp>
            <p:nvGrpSpPr>
              <p:cNvPr id="322" name="Group 321"/>
              <p:cNvGrpSpPr/>
              <p:nvPr/>
            </p:nvGrpSpPr>
            <p:grpSpPr>
              <a:xfrm>
                <a:off x="588498" y="3320472"/>
                <a:ext cx="2209800" cy="682345"/>
                <a:chOff x="533400" y="1981939"/>
                <a:chExt cx="4267200" cy="1375777"/>
              </a:xfrm>
            </p:grpSpPr>
            <p:sp>
              <p:nvSpPr>
                <p:cNvPr id="324" name="Rounded Rectangle 323"/>
                <p:cNvSpPr/>
                <p:nvPr/>
              </p:nvSpPr>
              <p:spPr bwMode="auto">
                <a:xfrm>
                  <a:off x="533400" y="1981939"/>
                  <a:ext cx="4267200" cy="1375777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700">
                    <a:latin typeface="Comic Sans MS" pitchFamily="66" charset="0"/>
                  </a:endParaRPr>
                </a:p>
              </p:txBody>
            </p:sp>
            <p:sp>
              <p:nvSpPr>
                <p:cNvPr id="325" name="Rounded Rectangle 324"/>
                <p:cNvSpPr/>
                <p:nvPr/>
              </p:nvSpPr>
              <p:spPr>
                <a:xfrm>
                  <a:off x="838293" y="2397428"/>
                  <a:ext cx="458249" cy="296039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6" name="Right Arrow 325"/>
                <p:cNvSpPr/>
                <p:nvPr/>
              </p:nvSpPr>
              <p:spPr>
                <a:xfrm rot="10800000">
                  <a:off x="1254725" y="2435398"/>
                  <a:ext cx="393495" cy="2200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" name="Rounded Rectangle 326"/>
                <p:cNvSpPr/>
                <p:nvPr/>
              </p:nvSpPr>
              <p:spPr>
                <a:xfrm>
                  <a:off x="1624096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" name="Rounded Rectangle 327"/>
                <p:cNvSpPr/>
                <p:nvPr/>
              </p:nvSpPr>
              <p:spPr>
                <a:xfrm>
                  <a:off x="2435624" y="2397428"/>
                  <a:ext cx="458249" cy="29603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" name="Right Arrow 328"/>
                <p:cNvSpPr/>
                <p:nvPr/>
              </p:nvSpPr>
              <p:spPr>
                <a:xfrm rot="10800000">
                  <a:off x="2040529" y="2446797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" name="Right Arrow 329"/>
                <p:cNvSpPr/>
                <p:nvPr/>
              </p:nvSpPr>
              <p:spPr>
                <a:xfrm rot="9513157">
                  <a:off x="2793597" y="2265827"/>
                  <a:ext cx="779426" cy="219257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Right Arrow 330"/>
                <p:cNvSpPr/>
                <p:nvPr/>
              </p:nvSpPr>
              <p:spPr>
                <a:xfrm rot="11515972">
                  <a:off x="2823098" y="2637936"/>
                  <a:ext cx="1057676" cy="23491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" name="Rounded Rectangle 331"/>
                <p:cNvSpPr/>
                <p:nvPr/>
              </p:nvSpPr>
              <p:spPr>
                <a:xfrm>
                  <a:off x="3211410" y="2151721"/>
                  <a:ext cx="458249" cy="296039"/>
                </a:xfrm>
                <a:prstGeom prst="roundRect">
                  <a:avLst/>
                </a:prstGeom>
                <a:pattFill prst="wdDnDiag">
                  <a:fgClr>
                    <a:schemeClr val="accent2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" name="Rounded Rectangle 332"/>
                <p:cNvSpPr/>
                <p:nvPr/>
              </p:nvSpPr>
              <p:spPr>
                <a:xfrm>
                  <a:off x="3810000" y="2743200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" name="TextBox 333"/>
                <p:cNvSpPr txBox="1"/>
                <p:nvPr/>
              </p:nvSpPr>
              <p:spPr>
                <a:xfrm>
                  <a:off x="2681095" y="2954355"/>
                  <a:ext cx="1099506" cy="403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Hash </a:t>
                  </a:r>
                  <a:r>
                    <a:rPr lang="en-US" sz="700" dirty="0" err="1">
                      <a:solidFill>
                        <a:prstClr val="black"/>
                      </a:solidFill>
                    </a:rPr>
                    <a:t>Ptr</a:t>
                  </a:r>
                  <a:endParaRPr lang="en-US" sz="7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35" name="Straight Arrow Connector 334"/>
                <p:cNvCxnSpPr/>
                <p:nvPr/>
              </p:nvCxnSpPr>
              <p:spPr>
                <a:xfrm flipV="1">
                  <a:off x="3253979" y="2865330"/>
                  <a:ext cx="195869" cy="1967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6" name="TextBox 335"/>
                <p:cNvSpPr txBox="1"/>
                <p:nvPr/>
              </p:nvSpPr>
              <p:spPr>
                <a:xfrm>
                  <a:off x="683024" y="2653180"/>
                  <a:ext cx="783768" cy="620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Root</a:t>
                  </a:r>
                </a:p>
                <a:p>
                  <a:pPr algn="ctr"/>
                  <a:r>
                    <a:rPr lang="en-US" sz="700" dirty="0">
                      <a:solidFill>
                        <a:prstClr val="black"/>
                      </a:solidFill>
                    </a:rPr>
                    <a:t>Block</a:t>
                  </a:r>
                </a:p>
              </p:txBody>
            </p:sp>
            <p:sp>
              <p:nvSpPr>
                <p:cNvPr id="337" name="Right Arrow 336"/>
                <p:cNvSpPr/>
                <p:nvPr/>
              </p:nvSpPr>
              <p:spPr>
                <a:xfrm rot="10800000">
                  <a:off x="3582376" y="2201090"/>
                  <a:ext cx="395093" cy="197299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" name="Rounded Rectangle 337"/>
                <p:cNvSpPr/>
                <p:nvPr/>
              </p:nvSpPr>
              <p:spPr>
                <a:xfrm>
                  <a:off x="3937937" y="2151721"/>
                  <a:ext cx="458249" cy="296039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23" name="Rectangle 322"/>
              <p:cNvSpPr/>
              <p:nvPr/>
            </p:nvSpPr>
            <p:spPr bwMode="auto">
              <a:xfrm>
                <a:off x="808934" y="2392893"/>
                <a:ext cx="1734819" cy="890092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latin typeface="Gill Sans"/>
                  </a:rPr>
                  <a:t>Observer:</a:t>
                </a:r>
              </a:p>
              <a:p>
                <a:pPr algn="ctr"/>
                <a:r>
                  <a:rPr lang="en-US" sz="1600" dirty="0">
                    <a:latin typeface="Gill Sans"/>
                  </a:rPr>
                  <a:t>Tracks state of</a:t>
                </a:r>
                <a:br>
                  <a:rPr lang="en-US" sz="1600" dirty="0">
                    <a:latin typeface="Gill Sans"/>
                  </a:rPr>
                </a:br>
                <a:r>
                  <a:rPr lang="en-US" sz="1600" dirty="0" err="1">
                    <a:latin typeface="Gill Sans"/>
                  </a:rPr>
                  <a:t>BlockChain</a:t>
                </a:r>
                <a:endParaRPr lang="en-US" sz="1600" dirty="0">
                  <a:latin typeface="Gill Sans"/>
                </a:endParaRPr>
              </a:p>
            </p:txBody>
          </p:sp>
        </p:grpSp>
      </p:grpSp>
      <p:sp>
        <p:nvSpPr>
          <p:cNvPr id="344" name="Down Arrow 343"/>
          <p:cNvSpPr/>
          <p:nvPr/>
        </p:nvSpPr>
        <p:spPr bwMode="auto">
          <a:xfrm>
            <a:off x="2462768" y="2108719"/>
            <a:ext cx="339159" cy="4991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45" name="Down Arrow 344"/>
          <p:cNvSpPr/>
          <p:nvPr/>
        </p:nvSpPr>
        <p:spPr bwMode="auto">
          <a:xfrm rot="6161706">
            <a:off x="5973982" y="2496863"/>
            <a:ext cx="408816" cy="362715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46" name="Down Arrow 345"/>
          <p:cNvSpPr/>
          <p:nvPr/>
        </p:nvSpPr>
        <p:spPr bwMode="auto">
          <a:xfrm rot="3157062">
            <a:off x="4861736" y="1890345"/>
            <a:ext cx="339159" cy="177579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47" name="Down Arrow 346"/>
          <p:cNvSpPr/>
          <p:nvPr/>
        </p:nvSpPr>
        <p:spPr bwMode="auto">
          <a:xfrm rot="10800000">
            <a:off x="8888159" y="2489172"/>
            <a:ext cx="339159" cy="72582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96079" y="1780597"/>
            <a:ext cx="4841248" cy="2648681"/>
            <a:chOff x="1849339" y="2088624"/>
            <a:chExt cx="4841248" cy="2648681"/>
          </a:xfrm>
        </p:grpSpPr>
        <p:sp>
          <p:nvSpPr>
            <p:cNvPr id="7" name="Up-Down Arrow 6"/>
            <p:cNvSpPr/>
            <p:nvPr/>
          </p:nvSpPr>
          <p:spPr bwMode="auto">
            <a:xfrm rot="18005100">
              <a:off x="4034490" y="1305414"/>
              <a:ext cx="470945" cy="4841248"/>
            </a:xfrm>
            <a:prstGeom prst="up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75" name="Up-Down Arrow 274"/>
            <p:cNvSpPr/>
            <p:nvPr/>
          </p:nvSpPr>
          <p:spPr bwMode="auto">
            <a:xfrm rot="20198877">
              <a:off x="5791645" y="2601442"/>
              <a:ext cx="432987" cy="2135863"/>
            </a:xfrm>
            <a:prstGeom prst="up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78" name="Up-Down Arrow 277"/>
            <p:cNvSpPr/>
            <p:nvPr/>
          </p:nvSpPr>
          <p:spPr bwMode="auto">
            <a:xfrm rot="5562560">
              <a:off x="3028868" y="1355780"/>
              <a:ext cx="407187" cy="1872875"/>
            </a:xfrm>
            <a:prstGeom prst="up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344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uiExpand="1" build="p"/>
      <p:bldP spid="20" grpId="0"/>
      <p:bldP spid="344" grpId="0" animBg="1"/>
      <p:bldP spid="345" grpId="0" animBg="1"/>
      <p:bldP spid="346" grpId="0" animBg="1"/>
      <p:bldP spid="3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Network Protocols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10363200" cy="5334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Networking protocols: many levels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Physical level: mechanical and electrical network (e.g., how are 0 and 1 represented)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Link level: packet formats/error control (for instance, the CSMA/CD protocol)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Network level: network routing, addressing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Transport Level: reliable message delivery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Protocols on today’s Internet: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1053700" name="Group 4"/>
          <p:cNvGrpSpPr>
            <a:grpSpLocks/>
          </p:cNvGrpSpPr>
          <p:nvPr/>
        </p:nvGrpSpPr>
        <p:grpSpPr bwMode="auto">
          <a:xfrm>
            <a:off x="2057400" y="3200400"/>
            <a:ext cx="8001000" cy="2514600"/>
            <a:chOff x="192" y="2544"/>
            <a:chExt cx="5040" cy="1584"/>
          </a:xfrm>
        </p:grpSpPr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192" y="3072"/>
              <a:ext cx="5040" cy="1056"/>
              <a:chOff x="528" y="3072"/>
              <a:chExt cx="4800" cy="1056"/>
            </a:xfrm>
          </p:grpSpPr>
          <p:sp>
            <p:nvSpPr>
              <p:cNvPr id="18465" name="Rectangle 6"/>
              <p:cNvSpPr>
                <a:spLocks noChangeArrowheads="1"/>
              </p:cNvSpPr>
              <p:nvPr/>
            </p:nvSpPr>
            <p:spPr bwMode="auto">
              <a:xfrm>
                <a:off x="528" y="3072"/>
                <a:ext cx="4748" cy="384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66" name="Rectangle 7"/>
              <p:cNvSpPr>
                <a:spLocks noChangeArrowheads="1"/>
              </p:cNvSpPr>
              <p:nvPr/>
            </p:nvSpPr>
            <p:spPr bwMode="auto">
              <a:xfrm>
                <a:off x="528" y="3744"/>
                <a:ext cx="4748" cy="384"/>
              </a:xfrm>
              <a:prstGeom prst="rect">
                <a:avLst/>
              </a:prstGeom>
              <a:solidFill>
                <a:srgbClr val="99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67" name="Rectangle 8"/>
              <p:cNvSpPr>
                <a:spLocks noChangeArrowheads="1"/>
              </p:cNvSpPr>
              <p:nvPr/>
            </p:nvSpPr>
            <p:spPr bwMode="auto">
              <a:xfrm>
                <a:off x="528" y="3456"/>
                <a:ext cx="4748" cy="288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68" name="Line 9"/>
              <p:cNvSpPr>
                <a:spLocks noChangeShapeType="1"/>
              </p:cNvSpPr>
              <p:nvPr/>
            </p:nvSpPr>
            <p:spPr bwMode="auto">
              <a:xfrm>
                <a:off x="528" y="3744"/>
                <a:ext cx="4800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69" name="Line 10"/>
              <p:cNvSpPr>
                <a:spLocks noChangeShapeType="1"/>
              </p:cNvSpPr>
              <p:nvPr/>
            </p:nvSpPr>
            <p:spPr bwMode="auto">
              <a:xfrm>
                <a:off x="528" y="3456"/>
                <a:ext cx="4800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70" name="Line 11"/>
              <p:cNvSpPr>
                <a:spLocks noChangeShapeType="1"/>
              </p:cNvSpPr>
              <p:nvPr/>
            </p:nvSpPr>
            <p:spPr bwMode="auto">
              <a:xfrm>
                <a:off x="528" y="3072"/>
                <a:ext cx="4800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8438" name="Group 12"/>
            <p:cNvGrpSpPr>
              <a:grpSpLocks/>
            </p:cNvGrpSpPr>
            <p:nvPr/>
          </p:nvGrpSpPr>
          <p:grpSpPr bwMode="auto">
            <a:xfrm>
              <a:off x="1680" y="2544"/>
              <a:ext cx="3490" cy="1571"/>
              <a:chOff x="1152" y="2511"/>
              <a:chExt cx="3490" cy="1571"/>
            </a:xfrm>
          </p:grpSpPr>
          <p:sp>
            <p:nvSpPr>
              <p:cNvPr id="18442" name="Text Box 13"/>
              <p:cNvSpPr txBox="1">
                <a:spLocks noChangeArrowheads="1"/>
              </p:cNvSpPr>
              <p:nvPr/>
            </p:nvSpPr>
            <p:spPr bwMode="auto">
              <a:xfrm>
                <a:off x="1152" y="3792"/>
                <a:ext cx="837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>
                    <a:latin typeface="Gill Sans Light"/>
                    <a:ea typeface="굴림" panose="020B0600000101010101" pitchFamily="34" charset="-127"/>
                    <a:cs typeface="Gill Sans Light"/>
                  </a:rPr>
                  <a:t>Ethernet</a:t>
                </a:r>
              </a:p>
            </p:txBody>
          </p:sp>
          <p:sp>
            <p:nvSpPr>
              <p:cNvPr id="18443" name="Text Box 14"/>
              <p:cNvSpPr txBox="1">
                <a:spLocks noChangeArrowheads="1"/>
              </p:cNvSpPr>
              <p:nvPr/>
            </p:nvSpPr>
            <p:spPr bwMode="auto">
              <a:xfrm>
                <a:off x="2329" y="3855"/>
                <a:ext cx="48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 dirty="0" err="1">
                    <a:latin typeface="Gill Sans Light"/>
                    <a:ea typeface="굴림" panose="020B0600000101010101" pitchFamily="34" charset="-127"/>
                    <a:cs typeface="Gill Sans Light"/>
                  </a:rPr>
                  <a:t>WiFi</a:t>
                </a:r>
                <a:endParaRPr lang="en-US" altLang="ko-KR" sz="2200" dirty="0">
                  <a:latin typeface="Gill Sans Light"/>
                  <a:ea typeface="굴림" panose="020B0600000101010101" pitchFamily="34" charset="-127"/>
                  <a:cs typeface="Gill Sans Light"/>
                </a:endParaRPr>
              </a:p>
            </p:txBody>
          </p:sp>
          <p:sp>
            <p:nvSpPr>
              <p:cNvPr id="18444" name="Text Box 15"/>
              <p:cNvSpPr txBox="1">
                <a:spLocks noChangeArrowheads="1"/>
              </p:cNvSpPr>
              <p:nvPr/>
            </p:nvSpPr>
            <p:spPr bwMode="auto">
              <a:xfrm>
                <a:off x="3251" y="3807"/>
                <a:ext cx="438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 dirty="0">
                    <a:latin typeface="Gill Sans Light"/>
                    <a:ea typeface="굴림" panose="020B0600000101010101" pitchFamily="34" charset="-127"/>
                    <a:cs typeface="Gill Sans Light"/>
                  </a:rPr>
                  <a:t>LTE</a:t>
                </a:r>
              </a:p>
            </p:txBody>
          </p:sp>
          <p:sp>
            <p:nvSpPr>
              <p:cNvPr id="18445" name="Text Box 16"/>
              <p:cNvSpPr txBox="1">
                <a:spLocks noChangeArrowheads="1"/>
              </p:cNvSpPr>
              <p:nvPr/>
            </p:nvSpPr>
            <p:spPr bwMode="auto">
              <a:xfrm>
                <a:off x="2436" y="3438"/>
                <a:ext cx="283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>
                    <a:latin typeface="Gill Sans Light"/>
                    <a:ea typeface="굴림" panose="020B0600000101010101" pitchFamily="34" charset="-127"/>
                    <a:cs typeface="Gill Sans Light"/>
                  </a:rPr>
                  <a:t>IP</a:t>
                </a:r>
              </a:p>
            </p:txBody>
          </p:sp>
          <p:sp>
            <p:nvSpPr>
              <p:cNvPr id="18446" name="Text Box 17"/>
              <p:cNvSpPr txBox="1">
                <a:spLocks noChangeArrowheads="1"/>
              </p:cNvSpPr>
              <p:nvPr/>
            </p:nvSpPr>
            <p:spPr bwMode="auto">
              <a:xfrm>
                <a:off x="1787" y="3150"/>
                <a:ext cx="49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>
                    <a:latin typeface="Gill Sans Light"/>
                    <a:ea typeface="굴림" panose="020B0600000101010101" pitchFamily="34" charset="-127"/>
                    <a:cs typeface="Gill Sans Light"/>
                  </a:rPr>
                  <a:t>UDP</a:t>
                </a:r>
              </a:p>
            </p:txBody>
          </p:sp>
          <p:sp>
            <p:nvSpPr>
              <p:cNvPr id="18447" name="Text Box 18"/>
              <p:cNvSpPr txBox="1">
                <a:spLocks noChangeArrowheads="1"/>
              </p:cNvSpPr>
              <p:nvPr/>
            </p:nvSpPr>
            <p:spPr bwMode="auto">
              <a:xfrm>
                <a:off x="2924" y="3150"/>
                <a:ext cx="471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>
                    <a:latin typeface="Gill Sans Light"/>
                    <a:ea typeface="굴림" panose="020B0600000101010101" pitchFamily="34" charset="-127"/>
                    <a:cs typeface="Gill Sans Light"/>
                  </a:rPr>
                  <a:t>TCP</a:t>
                </a:r>
              </a:p>
            </p:txBody>
          </p:sp>
          <p:sp>
            <p:nvSpPr>
              <p:cNvPr id="18448" name="Text Box 19"/>
              <p:cNvSpPr txBox="1">
                <a:spLocks noChangeArrowheads="1"/>
              </p:cNvSpPr>
              <p:nvPr/>
            </p:nvSpPr>
            <p:spPr bwMode="auto">
              <a:xfrm>
                <a:off x="2158" y="2799"/>
                <a:ext cx="49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>
                    <a:latin typeface="Gill Sans Light"/>
                    <a:ea typeface="굴림" panose="020B0600000101010101" pitchFamily="34" charset="-127"/>
                    <a:cs typeface="Gill Sans Light"/>
                  </a:rPr>
                  <a:t>RPC</a:t>
                </a:r>
              </a:p>
            </p:txBody>
          </p:sp>
          <p:sp>
            <p:nvSpPr>
              <p:cNvPr id="18449" name="Line 20"/>
              <p:cNvSpPr>
                <a:spLocks noChangeShapeType="1"/>
              </p:cNvSpPr>
              <p:nvPr/>
            </p:nvSpPr>
            <p:spPr bwMode="auto">
              <a:xfrm flipH="1">
                <a:off x="2060" y="3615"/>
                <a:ext cx="33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50" name="Line 21"/>
              <p:cNvSpPr>
                <a:spLocks noChangeShapeType="1"/>
              </p:cNvSpPr>
              <p:nvPr/>
            </p:nvSpPr>
            <p:spPr bwMode="auto">
              <a:xfrm>
                <a:off x="2732" y="3567"/>
                <a:ext cx="52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51" name="Line 22"/>
              <p:cNvSpPr>
                <a:spLocks noChangeShapeType="1"/>
              </p:cNvSpPr>
              <p:nvPr/>
            </p:nvSpPr>
            <p:spPr bwMode="auto">
              <a:xfrm>
                <a:off x="2588" y="3663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52" name="Line 23"/>
              <p:cNvSpPr>
                <a:spLocks noChangeShapeType="1"/>
              </p:cNvSpPr>
              <p:nvPr/>
            </p:nvSpPr>
            <p:spPr bwMode="auto">
              <a:xfrm>
                <a:off x="2156" y="3327"/>
                <a:ext cx="33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53" name="Line 24"/>
              <p:cNvSpPr>
                <a:spLocks noChangeShapeType="1"/>
              </p:cNvSpPr>
              <p:nvPr/>
            </p:nvSpPr>
            <p:spPr bwMode="auto">
              <a:xfrm flipH="1">
                <a:off x="2684" y="3279"/>
                <a:ext cx="24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54" name="Line 25"/>
              <p:cNvSpPr>
                <a:spLocks noChangeShapeType="1"/>
              </p:cNvSpPr>
              <p:nvPr/>
            </p:nvSpPr>
            <p:spPr bwMode="auto">
              <a:xfrm flipH="1">
                <a:off x="2060" y="2991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55" name="Line 26"/>
              <p:cNvSpPr>
                <a:spLocks noChangeShapeType="1"/>
              </p:cNvSpPr>
              <p:nvPr/>
            </p:nvSpPr>
            <p:spPr bwMode="auto">
              <a:xfrm>
                <a:off x="2540" y="2943"/>
                <a:ext cx="43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56" name="Text Box 27"/>
              <p:cNvSpPr txBox="1">
                <a:spLocks noChangeArrowheads="1"/>
              </p:cNvSpPr>
              <p:nvPr/>
            </p:nvSpPr>
            <p:spPr bwMode="auto">
              <a:xfrm>
                <a:off x="1360" y="2607"/>
                <a:ext cx="471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>
                    <a:latin typeface="Gill Sans Light"/>
                    <a:ea typeface="굴림" panose="020B0600000101010101" pitchFamily="34" charset="-127"/>
                    <a:cs typeface="Gill Sans Light"/>
                  </a:rPr>
                  <a:t>NFS</a:t>
                </a:r>
              </a:p>
            </p:txBody>
          </p:sp>
          <p:sp>
            <p:nvSpPr>
              <p:cNvPr id="18457" name="Text Box 28"/>
              <p:cNvSpPr txBox="1">
                <a:spLocks noChangeArrowheads="1"/>
              </p:cNvSpPr>
              <p:nvPr/>
            </p:nvSpPr>
            <p:spPr bwMode="auto">
              <a:xfrm>
                <a:off x="2687" y="2559"/>
                <a:ext cx="618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>
                    <a:latin typeface="Gill Sans Light"/>
                    <a:ea typeface="굴림" panose="020B0600000101010101" pitchFamily="34" charset="-127"/>
                    <a:cs typeface="Gill Sans Light"/>
                  </a:rPr>
                  <a:t>WWW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462" y="2511"/>
                <a:ext cx="629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>
                    <a:latin typeface="Gill Sans Light"/>
                    <a:ea typeface="굴림" panose="020B0600000101010101" pitchFamily="34" charset="-127"/>
                    <a:cs typeface="Gill Sans Light"/>
                  </a:rPr>
                  <a:t>e-mail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220" y="2607"/>
                <a:ext cx="42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sz="2200">
                    <a:latin typeface="Gill Sans Light"/>
                    <a:ea typeface="굴림" panose="020B0600000101010101" pitchFamily="34" charset="-127"/>
                    <a:cs typeface="Gill Sans Light"/>
                  </a:rPr>
                  <a:t>ssh</a:t>
                </a:r>
              </a:p>
            </p:txBody>
          </p:sp>
          <p:sp>
            <p:nvSpPr>
              <p:cNvPr id="18460" name="Line 31"/>
              <p:cNvSpPr>
                <a:spLocks noChangeShapeType="1"/>
              </p:cNvSpPr>
              <p:nvPr/>
            </p:nvSpPr>
            <p:spPr bwMode="auto">
              <a:xfrm>
                <a:off x="1820" y="2703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61" name="Line 32"/>
              <p:cNvSpPr>
                <a:spLocks noChangeShapeType="1"/>
              </p:cNvSpPr>
              <p:nvPr/>
            </p:nvSpPr>
            <p:spPr bwMode="auto">
              <a:xfrm flipH="1">
                <a:off x="2588" y="2751"/>
                <a:ext cx="192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62" name="Line 33"/>
              <p:cNvSpPr>
                <a:spLocks noChangeShapeType="1"/>
              </p:cNvSpPr>
              <p:nvPr/>
            </p:nvSpPr>
            <p:spPr bwMode="auto">
              <a:xfrm>
                <a:off x="3116" y="2751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63" name="Line 34"/>
              <p:cNvSpPr>
                <a:spLocks noChangeShapeType="1"/>
              </p:cNvSpPr>
              <p:nvPr/>
            </p:nvSpPr>
            <p:spPr bwMode="auto">
              <a:xfrm flipH="1">
                <a:off x="3260" y="2751"/>
                <a:ext cx="38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8464" name="Line 35"/>
              <p:cNvSpPr>
                <a:spLocks noChangeShapeType="1"/>
              </p:cNvSpPr>
              <p:nvPr/>
            </p:nvSpPr>
            <p:spPr bwMode="auto">
              <a:xfrm flipH="1">
                <a:off x="3308" y="2799"/>
                <a:ext cx="912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8439" name="Text Box 36"/>
            <p:cNvSpPr txBox="1">
              <a:spLocks noChangeArrowheads="1"/>
            </p:cNvSpPr>
            <p:nvPr/>
          </p:nvSpPr>
          <p:spPr bwMode="auto">
            <a:xfrm>
              <a:off x="239" y="3807"/>
              <a:ext cx="1253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Physical/Link</a:t>
              </a:r>
            </a:p>
          </p:txBody>
        </p:sp>
        <p:sp>
          <p:nvSpPr>
            <p:cNvPr id="18440" name="Text Box 37"/>
            <p:cNvSpPr txBox="1">
              <a:spLocks noChangeArrowheads="1"/>
            </p:cNvSpPr>
            <p:nvPr/>
          </p:nvSpPr>
          <p:spPr bwMode="auto">
            <a:xfrm>
              <a:off x="424" y="3471"/>
              <a:ext cx="81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Network</a:t>
              </a:r>
            </a:p>
          </p:txBody>
        </p:sp>
        <p:sp>
          <p:nvSpPr>
            <p:cNvPr id="18441" name="Text Box 38"/>
            <p:cNvSpPr txBox="1">
              <a:spLocks noChangeArrowheads="1"/>
            </p:cNvSpPr>
            <p:nvPr/>
          </p:nvSpPr>
          <p:spPr bwMode="auto">
            <a:xfrm>
              <a:off x="364" y="3135"/>
              <a:ext cx="93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latin typeface="Gill Sans Light"/>
                  <a:ea typeface="굴림" panose="020B0600000101010101" pitchFamily="34" charset="-127"/>
                  <a:cs typeface="Gill Sans Light"/>
                </a:rPr>
                <a:t>Transport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5084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5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685800"/>
            <a:ext cx="100584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Broadcast Network:</a:t>
            </a:r>
            <a:r>
              <a:rPr lang="en-US" altLang="ko-KR" dirty="0">
                <a:ea typeface="굴림" panose="020B0600000101010101" pitchFamily="34" charset="-127"/>
              </a:rPr>
              <a:t> Shared Communication Medium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Shared Medium can be a set of wires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Inside a computer, this is called a bus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 devices simultaneously connected to devices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7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Originally, Ethernet was a broadcast network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 computers on local subnet connected to one another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More examples (wireless: medium is air): cellular phones (GSM, CDMA, and LTE), </a:t>
            </a:r>
            <a:r>
              <a:rPr lang="en-US" altLang="ko-KR" dirty="0" err="1">
                <a:ea typeface="굴림" panose="020B0600000101010101" pitchFamily="34" charset="-127"/>
              </a:rPr>
              <a:t>WiFi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Broadcast Networks</a:t>
            </a:r>
          </a:p>
        </p:txBody>
      </p:sp>
      <p:grpSp>
        <p:nvGrpSpPr>
          <p:cNvPr id="1022980" name="Group 4"/>
          <p:cNvGrpSpPr>
            <a:grpSpLocks/>
          </p:cNvGrpSpPr>
          <p:nvPr/>
        </p:nvGrpSpPr>
        <p:grpSpPr bwMode="auto">
          <a:xfrm>
            <a:off x="3124200" y="1219200"/>
            <a:ext cx="5105400" cy="1219200"/>
            <a:chOff x="960" y="912"/>
            <a:chExt cx="3216" cy="768"/>
          </a:xfrm>
        </p:grpSpPr>
        <p:sp>
          <p:nvSpPr>
            <p:cNvPr id="17429" name="Rectangle 5"/>
            <p:cNvSpPr>
              <a:spLocks noChangeArrowheads="1"/>
            </p:cNvSpPr>
            <p:nvPr/>
          </p:nvSpPr>
          <p:spPr bwMode="auto">
            <a:xfrm>
              <a:off x="3605" y="1218"/>
              <a:ext cx="519" cy="422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dirty="0">
                  <a:latin typeface="Gill Sans Light"/>
                  <a:ea typeface="굴림" panose="020B0600000101010101" pitchFamily="34" charset="-127"/>
                  <a:cs typeface="Gill Sans Light"/>
                </a:rPr>
                <a:t>Memory</a:t>
              </a:r>
            </a:p>
          </p:txBody>
        </p:sp>
        <p:sp>
          <p:nvSpPr>
            <p:cNvPr id="17430" name="Rectangle 6"/>
            <p:cNvSpPr>
              <a:spLocks noChangeArrowheads="1"/>
            </p:cNvSpPr>
            <p:nvPr/>
          </p:nvSpPr>
          <p:spPr bwMode="auto">
            <a:xfrm>
              <a:off x="1019" y="1218"/>
              <a:ext cx="733" cy="462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000">
                  <a:latin typeface="Gill Sans Light"/>
                  <a:ea typeface="굴림" panose="020B0600000101010101" pitchFamily="34" charset="-127"/>
                  <a:cs typeface="Gill Sans Light"/>
                </a:rPr>
                <a:t>Processor</a:t>
              </a:r>
            </a:p>
          </p:txBody>
        </p:sp>
        <p:sp>
          <p:nvSpPr>
            <p:cNvPr id="17431" name="Rectangle 7"/>
            <p:cNvSpPr>
              <a:spLocks noChangeArrowheads="1"/>
            </p:cNvSpPr>
            <p:nvPr/>
          </p:nvSpPr>
          <p:spPr bwMode="auto">
            <a:xfrm>
              <a:off x="1927" y="1200"/>
              <a:ext cx="443" cy="282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>
                  <a:latin typeface="Gill Sans Light"/>
                  <a:ea typeface="굴림" panose="020B0600000101010101" pitchFamily="34" charset="-127"/>
                  <a:cs typeface="Gill Sans Light"/>
                </a:rPr>
                <a:t>I/O</a:t>
              </a:r>
            </a:p>
            <a:p>
              <a:pPr algn="ctr"/>
              <a:r>
                <a:rPr lang="en-US" altLang="ko-KR" sz="1600">
                  <a:latin typeface="Gill Sans Light"/>
                  <a:ea typeface="굴림" panose="020B0600000101010101" pitchFamily="34" charset="-127"/>
                  <a:cs typeface="Gill Sans Light"/>
                </a:rPr>
                <a:t>Device</a:t>
              </a:r>
            </a:p>
          </p:txBody>
        </p:sp>
        <p:grpSp>
          <p:nvGrpSpPr>
            <p:cNvPr id="17432" name="Group 8"/>
            <p:cNvGrpSpPr>
              <a:grpSpLocks/>
            </p:cNvGrpSpPr>
            <p:nvPr/>
          </p:nvGrpSpPr>
          <p:grpSpPr bwMode="auto">
            <a:xfrm>
              <a:off x="960" y="912"/>
              <a:ext cx="3216" cy="300"/>
              <a:chOff x="960" y="816"/>
              <a:chExt cx="3216" cy="396"/>
            </a:xfrm>
          </p:grpSpPr>
          <p:sp>
            <p:nvSpPr>
              <p:cNvPr id="17435" name="Line 9"/>
              <p:cNvSpPr>
                <a:spLocks noChangeShapeType="1"/>
              </p:cNvSpPr>
              <p:nvPr/>
            </p:nvSpPr>
            <p:spPr bwMode="auto">
              <a:xfrm>
                <a:off x="960" y="816"/>
                <a:ext cx="32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17436" name="Line 10"/>
              <p:cNvSpPr>
                <a:spLocks noChangeShapeType="1"/>
              </p:cNvSpPr>
              <p:nvPr/>
            </p:nvSpPr>
            <p:spPr bwMode="auto">
              <a:xfrm>
                <a:off x="1414" y="81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17437" name="Line 11"/>
              <p:cNvSpPr>
                <a:spLocks noChangeShapeType="1"/>
              </p:cNvSpPr>
              <p:nvPr/>
            </p:nvSpPr>
            <p:spPr bwMode="auto">
              <a:xfrm>
                <a:off x="3861" y="81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17438" name="Line 12"/>
              <p:cNvSpPr>
                <a:spLocks noChangeShapeType="1"/>
              </p:cNvSpPr>
              <p:nvPr/>
            </p:nvSpPr>
            <p:spPr bwMode="auto">
              <a:xfrm>
                <a:off x="2148" y="81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17439" name="Line 13"/>
              <p:cNvSpPr>
                <a:spLocks noChangeShapeType="1"/>
              </p:cNvSpPr>
              <p:nvPr/>
            </p:nvSpPr>
            <p:spPr bwMode="auto">
              <a:xfrm>
                <a:off x="2673" y="81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17440" name="Line 14"/>
              <p:cNvSpPr>
                <a:spLocks noChangeShapeType="1"/>
              </p:cNvSpPr>
              <p:nvPr/>
            </p:nvSpPr>
            <p:spPr bwMode="auto">
              <a:xfrm>
                <a:off x="3197" y="816"/>
                <a:ext cx="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7433" name="Rectangle 15"/>
            <p:cNvSpPr>
              <a:spLocks noChangeArrowheads="1"/>
            </p:cNvSpPr>
            <p:nvPr/>
          </p:nvSpPr>
          <p:spPr bwMode="auto">
            <a:xfrm>
              <a:off x="2439" y="1200"/>
              <a:ext cx="442" cy="282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dirty="0">
                  <a:latin typeface="Gill Sans Light"/>
                  <a:ea typeface="굴림" panose="020B0600000101010101" pitchFamily="34" charset="-127"/>
                  <a:cs typeface="Gill Sans Light"/>
                </a:rPr>
                <a:t>I/O</a:t>
              </a:r>
            </a:p>
            <a:p>
              <a:pPr algn="ctr"/>
              <a:r>
                <a:rPr lang="en-US" altLang="ko-KR" sz="1600" dirty="0">
                  <a:latin typeface="Gill Sans Light"/>
                  <a:ea typeface="굴림" panose="020B0600000101010101" pitchFamily="34" charset="-127"/>
                  <a:cs typeface="Gill Sans Light"/>
                </a:rPr>
                <a:t>Device</a:t>
              </a:r>
            </a:p>
          </p:txBody>
        </p:sp>
        <p:sp>
          <p:nvSpPr>
            <p:cNvPr id="17434" name="Rectangle 16"/>
            <p:cNvSpPr>
              <a:spLocks noChangeArrowheads="1"/>
            </p:cNvSpPr>
            <p:nvPr/>
          </p:nvSpPr>
          <p:spPr bwMode="auto">
            <a:xfrm>
              <a:off x="2956" y="1200"/>
              <a:ext cx="443" cy="282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600" dirty="0">
                  <a:latin typeface="Gill Sans Light"/>
                  <a:ea typeface="굴림" panose="020B0600000101010101" pitchFamily="34" charset="-127"/>
                  <a:cs typeface="Gill Sans Light"/>
                </a:rPr>
                <a:t>I/O</a:t>
              </a:r>
            </a:p>
            <a:p>
              <a:pPr algn="ctr"/>
              <a:r>
                <a:rPr lang="en-US" altLang="ko-KR" sz="1600" dirty="0">
                  <a:latin typeface="Gill Sans Light"/>
                  <a:ea typeface="굴림" panose="020B0600000101010101" pitchFamily="34" charset="-127"/>
                  <a:cs typeface="Gill Sans Light"/>
                </a:rPr>
                <a:t>Device</a:t>
              </a:r>
            </a:p>
          </p:txBody>
        </p:sp>
      </p:grpSp>
      <p:grpSp>
        <p:nvGrpSpPr>
          <p:cNvPr id="1022993" name="Group 17"/>
          <p:cNvGrpSpPr>
            <a:grpSpLocks/>
          </p:cNvGrpSpPr>
          <p:nvPr/>
        </p:nvGrpSpPr>
        <p:grpSpPr bwMode="auto">
          <a:xfrm>
            <a:off x="2743200" y="3165476"/>
            <a:ext cx="6096000" cy="2092326"/>
            <a:chOff x="768" y="1994"/>
            <a:chExt cx="3840" cy="1318"/>
          </a:xfrm>
        </p:grpSpPr>
        <p:pic>
          <p:nvPicPr>
            <p:cNvPr id="17419" name="Picture 1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" r="6494" b="62292"/>
            <a:stretch>
              <a:fillRect/>
            </a:stretch>
          </p:blipFill>
          <p:spPr bwMode="auto">
            <a:xfrm>
              <a:off x="2991" y="2286"/>
              <a:ext cx="873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0" name="Picture 1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" y="2825"/>
              <a:ext cx="525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1" name="Picture 2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" y="2800"/>
              <a:ext cx="525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2" name="Picture 2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247"/>
              <a:ext cx="525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3" name="Picture 2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2287"/>
              <a:ext cx="91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4" name="Picture 2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4" y="2286"/>
              <a:ext cx="91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5" name="Picture 2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8"/>
            <a:stretch>
              <a:fillRect/>
            </a:stretch>
          </p:blipFill>
          <p:spPr bwMode="auto">
            <a:xfrm rot="5400000">
              <a:off x="1796" y="2484"/>
              <a:ext cx="39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6" name="Picture 25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8"/>
            <a:stretch>
              <a:fillRect/>
            </a:stretch>
          </p:blipFill>
          <p:spPr bwMode="auto">
            <a:xfrm rot="5400000">
              <a:off x="2312" y="2473"/>
              <a:ext cx="39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7" name="Text Box 26"/>
            <p:cNvSpPr txBox="1">
              <a:spLocks noChangeArrowheads="1"/>
            </p:cNvSpPr>
            <p:nvPr/>
          </p:nvSpPr>
          <p:spPr bwMode="auto">
            <a:xfrm rot="5400000">
              <a:off x="3971" y="2303"/>
              <a:ext cx="94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800" dirty="0">
                  <a:latin typeface="Gill Sans Light"/>
                  <a:ea typeface="굴림" panose="020B0600000101010101" pitchFamily="34" charset="-127"/>
                  <a:cs typeface="Gill Sans Light"/>
                </a:rPr>
                <a:t>Internet</a:t>
              </a:r>
            </a:p>
          </p:txBody>
        </p:sp>
        <p:sp>
          <p:nvSpPr>
            <p:cNvPr id="17428" name="AutoShape 27"/>
            <p:cNvSpPr>
              <a:spLocks noChangeArrowheads="1"/>
            </p:cNvSpPr>
            <p:nvPr/>
          </p:nvSpPr>
          <p:spPr bwMode="auto">
            <a:xfrm>
              <a:off x="3888" y="2324"/>
              <a:ext cx="397" cy="270"/>
            </a:xfrm>
            <a:prstGeom prst="leftRightArrow">
              <a:avLst>
                <a:gd name="adj1" fmla="val 50000"/>
                <a:gd name="adj2" fmla="val 29407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7414" name="Group 28"/>
          <p:cNvGrpSpPr>
            <a:grpSpLocks/>
          </p:cNvGrpSpPr>
          <p:nvPr/>
        </p:nvGrpSpPr>
        <p:grpSpPr bwMode="auto">
          <a:xfrm>
            <a:off x="9753600" y="0"/>
            <a:ext cx="914400" cy="1295400"/>
            <a:chOff x="4704" y="1848"/>
            <a:chExt cx="720" cy="984"/>
          </a:xfrm>
        </p:grpSpPr>
        <p:sp>
          <p:nvSpPr>
            <p:cNvPr id="17415" name="AutoShape 29"/>
            <p:cNvSpPr>
              <a:spLocks noChangeArrowheads="1"/>
            </p:cNvSpPr>
            <p:nvPr/>
          </p:nvSpPr>
          <p:spPr bwMode="auto">
            <a:xfrm rot="4500000">
              <a:off x="5160" y="2040"/>
              <a:ext cx="288" cy="240"/>
            </a:xfrm>
            <a:prstGeom prst="lightningBol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  <a:cs typeface="Gill Sans Light"/>
              </a:endParaRPr>
            </a:p>
          </p:txBody>
        </p:sp>
        <p:sp>
          <p:nvSpPr>
            <p:cNvPr id="17416" name="AutoShape 30"/>
            <p:cNvSpPr>
              <a:spLocks noChangeArrowheads="1"/>
            </p:cNvSpPr>
            <p:nvPr/>
          </p:nvSpPr>
          <p:spPr bwMode="auto">
            <a:xfrm rot="16257231" flipH="1">
              <a:off x="4680" y="1992"/>
              <a:ext cx="288" cy="240"/>
            </a:xfrm>
            <a:prstGeom prst="lightningBol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  <a:cs typeface="Gill Sans Light"/>
              </a:endParaRPr>
            </a:p>
          </p:txBody>
        </p:sp>
        <p:pic>
          <p:nvPicPr>
            <p:cNvPr id="17417" name="Picture 3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064"/>
              <a:ext cx="55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8" name="AutoShape 32"/>
            <p:cNvSpPr>
              <a:spLocks noChangeArrowheads="1"/>
            </p:cNvSpPr>
            <p:nvPr/>
          </p:nvSpPr>
          <p:spPr bwMode="auto">
            <a:xfrm rot="2903538">
              <a:off x="4896" y="1872"/>
              <a:ext cx="288" cy="240"/>
            </a:xfrm>
            <a:prstGeom prst="lightningBol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056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2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2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2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2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2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2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29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29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29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29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29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29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7162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Broadcast Networks Details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3945201"/>
            <a:ext cx="10731500" cy="268419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Media Access Control (MAC) Address</a:t>
            </a:r>
            <a:r>
              <a:rPr lang="en-US" altLang="ko-KR" dirty="0">
                <a:ea typeface="굴림" panose="020B0600000101010101" pitchFamily="34" charset="-127"/>
              </a:rPr>
              <a:t>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48-bit physical address for hardware interface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 device (in the world!?) has a unique address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Delivery:</a:t>
            </a:r>
            <a:r>
              <a:rPr lang="en-US" altLang="ko-KR" dirty="0">
                <a:ea typeface="굴림" panose="020B0600000101010101" pitchFamily="34" charset="-127"/>
              </a:rPr>
              <a:t> When you broadcast a packet, how does a receiver know who it is for? (packet goes to everyone!)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Put header on front of packet: [ Destination MAC </a:t>
            </a:r>
            <a:r>
              <a:rPr lang="en-US" altLang="ko-KR" dirty="0" err="1">
                <a:ea typeface="굴림" panose="020B0600000101010101" pitchFamily="34" charset="-127"/>
              </a:rPr>
              <a:t>Addr</a:t>
            </a:r>
            <a:r>
              <a:rPr lang="en-US" altLang="ko-KR" dirty="0">
                <a:ea typeface="굴림" panose="020B0600000101010101" pitchFamily="34" charset="-127"/>
              </a:rPr>
              <a:t> | Packet ]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Everyone gets packet, discards if not the target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Ethernet, this check is done in hardware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OS interrupt if not for particular destination</a:t>
            </a:r>
          </a:p>
        </p:txBody>
      </p:sp>
      <p:grpSp>
        <p:nvGrpSpPr>
          <p:cNvPr id="1025028" name="Group 4"/>
          <p:cNvGrpSpPr>
            <a:grpSpLocks/>
          </p:cNvGrpSpPr>
          <p:nvPr/>
        </p:nvGrpSpPr>
        <p:grpSpPr bwMode="auto">
          <a:xfrm>
            <a:off x="3581400" y="457200"/>
            <a:ext cx="3327400" cy="1347788"/>
            <a:chOff x="1200" y="336"/>
            <a:chExt cx="2096" cy="849"/>
          </a:xfrm>
        </p:grpSpPr>
        <p:grpSp>
          <p:nvGrpSpPr>
            <p:cNvPr id="18452" name="Group 5"/>
            <p:cNvGrpSpPr>
              <a:grpSpLocks/>
            </p:cNvGrpSpPr>
            <p:nvPr/>
          </p:nvGrpSpPr>
          <p:grpSpPr bwMode="auto">
            <a:xfrm>
              <a:off x="1200" y="336"/>
              <a:ext cx="2096" cy="752"/>
              <a:chOff x="1200" y="336"/>
              <a:chExt cx="2096" cy="752"/>
            </a:xfrm>
          </p:grpSpPr>
          <p:sp>
            <p:nvSpPr>
              <p:cNvPr id="18454" name="AutoShape 6"/>
              <p:cNvSpPr>
                <a:spLocks noChangeArrowheads="1"/>
              </p:cNvSpPr>
              <p:nvPr/>
            </p:nvSpPr>
            <p:spPr bwMode="auto">
              <a:xfrm>
                <a:off x="2624" y="336"/>
                <a:ext cx="672" cy="752"/>
              </a:xfrm>
              <a:prstGeom prst="rightArrow">
                <a:avLst>
                  <a:gd name="adj1" fmla="val 50000"/>
                  <a:gd name="adj2" fmla="val 38420"/>
                </a:avLst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dirty="0">
                    <a:latin typeface="Gill Sans Light"/>
                    <a:cs typeface="Gill Sans Light"/>
                  </a:rPr>
                  <a:t>Header</a:t>
                </a:r>
              </a:p>
              <a:p>
                <a:r>
                  <a:rPr lang="en-US" altLang="en-US" sz="1800" dirty="0">
                    <a:latin typeface="Gill Sans Light"/>
                    <a:cs typeface="Gill Sans Light"/>
                  </a:rPr>
                  <a:t>(Dest:2)</a:t>
                </a:r>
              </a:p>
            </p:txBody>
          </p:sp>
          <p:sp>
            <p:nvSpPr>
              <p:cNvPr id="18455" name="Rectangle 7"/>
              <p:cNvSpPr>
                <a:spLocks noChangeArrowheads="1"/>
              </p:cNvSpPr>
              <p:nvPr/>
            </p:nvSpPr>
            <p:spPr bwMode="auto">
              <a:xfrm>
                <a:off x="1200" y="524"/>
                <a:ext cx="1415" cy="376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>
                    <a:latin typeface="Gill Sans Light"/>
                    <a:cs typeface="Gill Sans Light"/>
                  </a:rPr>
                  <a:t>Body</a:t>
                </a:r>
              </a:p>
              <a:p>
                <a:r>
                  <a:rPr lang="en-US" altLang="en-US" sz="1800">
                    <a:latin typeface="Gill Sans Light"/>
                    <a:cs typeface="Gill Sans Light"/>
                  </a:rPr>
                  <a:t>(Data)</a:t>
                </a:r>
              </a:p>
            </p:txBody>
          </p:sp>
        </p:grpSp>
        <p:sp>
          <p:nvSpPr>
            <p:cNvPr id="18453" name="Text Box 8"/>
            <p:cNvSpPr txBox="1">
              <a:spLocks noChangeArrowheads="1"/>
            </p:cNvSpPr>
            <p:nvPr/>
          </p:nvSpPr>
          <p:spPr bwMode="auto">
            <a:xfrm>
              <a:off x="1826" y="954"/>
              <a:ext cx="7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>
                  <a:latin typeface="Gill Sans Light"/>
                  <a:cs typeface="Gill Sans Light"/>
                </a:rPr>
                <a:t>Message</a:t>
              </a:r>
            </a:p>
          </p:txBody>
        </p:sp>
      </p:grpSp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1295401"/>
            <a:ext cx="1447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5034" name="Group 10"/>
          <p:cNvGrpSpPr>
            <a:grpSpLocks/>
          </p:cNvGrpSpPr>
          <p:nvPr/>
        </p:nvGrpSpPr>
        <p:grpSpPr bwMode="auto">
          <a:xfrm>
            <a:off x="4648200" y="76201"/>
            <a:ext cx="5334000" cy="3857625"/>
            <a:chOff x="1872" y="96"/>
            <a:chExt cx="3360" cy="2430"/>
          </a:xfrm>
        </p:grpSpPr>
        <p:pic>
          <p:nvPicPr>
            <p:cNvPr id="18449" name="Picture 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96"/>
              <a:ext cx="912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0" name="Picture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200"/>
              <a:ext cx="912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1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680"/>
              <a:ext cx="912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5038" name="Group 14"/>
          <p:cNvGrpSpPr>
            <a:grpSpLocks/>
          </p:cNvGrpSpPr>
          <p:nvPr/>
        </p:nvGrpSpPr>
        <p:grpSpPr bwMode="auto">
          <a:xfrm>
            <a:off x="5562601" y="519114"/>
            <a:ext cx="2805113" cy="1919287"/>
            <a:chOff x="2448" y="375"/>
            <a:chExt cx="1767" cy="1209"/>
          </a:xfrm>
        </p:grpSpPr>
        <p:sp>
          <p:nvSpPr>
            <p:cNvPr id="18446" name="AutoShape 15"/>
            <p:cNvSpPr>
              <a:spLocks noChangeArrowheads="1"/>
            </p:cNvSpPr>
            <p:nvPr/>
          </p:nvSpPr>
          <p:spPr bwMode="auto">
            <a:xfrm rot="-1342252">
              <a:off x="3216" y="816"/>
              <a:ext cx="576" cy="672"/>
            </a:xfrm>
            <a:prstGeom prst="lightningBol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  <a:cs typeface="Gill Sans Light"/>
              </a:endParaRPr>
            </a:p>
          </p:txBody>
        </p:sp>
        <p:sp>
          <p:nvSpPr>
            <p:cNvPr id="18447" name="AutoShape 16"/>
            <p:cNvSpPr>
              <a:spLocks noChangeArrowheads="1"/>
            </p:cNvSpPr>
            <p:nvPr/>
          </p:nvSpPr>
          <p:spPr bwMode="auto">
            <a:xfrm rot="6842941" flipH="1" flipV="1">
              <a:off x="3495" y="231"/>
              <a:ext cx="576" cy="864"/>
            </a:xfrm>
            <a:prstGeom prst="lightningBol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  <a:cs typeface="Gill Sans Light"/>
              </a:endParaRPr>
            </a:p>
          </p:txBody>
        </p:sp>
        <p:sp>
          <p:nvSpPr>
            <p:cNvPr id="18448" name="AutoShape 17"/>
            <p:cNvSpPr>
              <a:spLocks noChangeArrowheads="1"/>
            </p:cNvSpPr>
            <p:nvPr/>
          </p:nvSpPr>
          <p:spPr bwMode="auto">
            <a:xfrm rot="4333377">
              <a:off x="2496" y="960"/>
              <a:ext cx="576" cy="672"/>
            </a:xfrm>
            <a:prstGeom prst="lightningBol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  <a:cs typeface="Gill Sans Light"/>
              </a:endParaRPr>
            </a:p>
          </p:txBody>
        </p:sp>
      </p:grpSp>
      <p:sp>
        <p:nvSpPr>
          <p:cNvPr id="1025042" name="Text Box 18"/>
          <p:cNvSpPr txBox="1">
            <a:spLocks noChangeArrowheads="1"/>
          </p:cNvSpPr>
          <p:nvPr/>
        </p:nvSpPr>
        <p:spPr bwMode="auto">
          <a:xfrm>
            <a:off x="9626601" y="1143001"/>
            <a:ext cx="123589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Gill Sans Light"/>
                <a:cs typeface="Gill Sans Light"/>
              </a:rPr>
              <a:t>ID:1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hlink"/>
                </a:solidFill>
                <a:latin typeface="Gill Sans Light"/>
                <a:cs typeface="Gill Sans Light"/>
              </a:rPr>
              <a:t>(ignore)</a:t>
            </a:r>
          </a:p>
        </p:txBody>
      </p:sp>
      <p:sp>
        <p:nvSpPr>
          <p:cNvPr id="1025043" name="Text Box 19"/>
          <p:cNvSpPr txBox="1">
            <a:spLocks noChangeArrowheads="1"/>
          </p:cNvSpPr>
          <p:nvPr/>
        </p:nvSpPr>
        <p:spPr bwMode="auto">
          <a:xfrm>
            <a:off x="7972426" y="3200401"/>
            <a:ext cx="1344901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Gill Sans Light"/>
                <a:cs typeface="Gill Sans Light"/>
              </a:rPr>
              <a:t>ID:2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hlink"/>
                </a:solidFill>
                <a:latin typeface="Gill Sans Light"/>
                <a:cs typeface="Gill Sans Light"/>
              </a:rPr>
              <a:t>(receive)</a:t>
            </a:r>
          </a:p>
        </p:txBody>
      </p:sp>
      <p:sp>
        <p:nvSpPr>
          <p:cNvPr id="1025044" name="Text Box 20"/>
          <p:cNvSpPr txBox="1">
            <a:spLocks noChangeArrowheads="1"/>
          </p:cNvSpPr>
          <p:nvPr/>
        </p:nvSpPr>
        <p:spPr bwMode="auto">
          <a:xfrm>
            <a:off x="6096001" y="2895601"/>
            <a:ext cx="123589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Gill Sans Light"/>
                <a:cs typeface="Gill Sans Light"/>
              </a:rPr>
              <a:t>ID:4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hlink"/>
                </a:solidFill>
                <a:latin typeface="Gill Sans Light"/>
                <a:cs typeface="Gill Sans Light"/>
              </a:rPr>
              <a:t>(ignore)</a:t>
            </a:r>
          </a:p>
        </p:txBody>
      </p:sp>
      <p:grpSp>
        <p:nvGrpSpPr>
          <p:cNvPr id="1025045" name="Group 21"/>
          <p:cNvGrpSpPr>
            <a:grpSpLocks/>
          </p:cNvGrpSpPr>
          <p:nvPr/>
        </p:nvGrpSpPr>
        <p:grpSpPr bwMode="auto">
          <a:xfrm>
            <a:off x="2057400" y="457201"/>
            <a:ext cx="1447800" cy="2138363"/>
            <a:chOff x="240" y="336"/>
            <a:chExt cx="912" cy="1347"/>
          </a:xfrm>
        </p:grpSpPr>
        <p:pic>
          <p:nvPicPr>
            <p:cNvPr id="18444" name="Picture 2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36"/>
              <a:ext cx="912" cy="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5" name="Text Box 23"/>
            <p:cNvSpPr txBox="1">
              <a:spLocks noChangeArrowheads="1"/>
            </p:cNvSpPr>
            <p:nvPr/>
          </p:nvSpPr>
          <p:spPr bwMode="auto">
            <a:xfrm>
              <a:off x="300" y="1200"/>
              <a:ext cx="818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>
                  <a:latin typeface="Gill Sans Light"/>
                  <a:cs typeface="Gill Sans Light"/>
                </a:rPr>
                <a:t>ID:3</a:t>
              </a:r>
            </a:p>
            <a:p>
              <a:pPr>
                <a:spcBef>
                  <a:spcPct val="0"/>
                </a:spcBef>
              </a:pPr>
              <a:r>
                <a:rPr lang="en-US" altLang="en-US">
                  <a:solidFill>
                    <a:schemeClr val="hlink"/>
                  </a:solidFill>
                  <a:latin typeface="Gill Sans Light"/>
                  <a:cs typeface="Gill Sans Light"/>
                </a:rPr>
                <a:t>(sender)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665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02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Carrier Sense, </a:t>
            </a:r>
            <a:r>
              <a:rPr lang="en-US" altLang="ko-KR" sz="2800" dirty="0">
                <a:ea typeface="굴림" panose="020B0600000101010101" pitchFamily="34" charset="-127"/>
              </a:rPr>
              <a:t>Multiple</a:t>
            </a:r>
            <a:r>
              <a:rPr lang="en-US" altLang="ko-KR" dirty="0">
                <a:ea typeface="굴림" panose="020B0600000101010101" pitchFamily="34" charset="-127"/>
              </a:rPr>
              <a:t> Access/Collision Detection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108204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Ethernet (early 80’s): first practical local area network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It is the most common LAN for UNIX, PC, and Mac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Use wire instead of radio, but still broadcast medium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Key advance was in arbitration called CSMA/CD: Carrier sense, multiple access/collision detection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Carrier Sense: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don’t send unless idle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Don’t mess up communications already in process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Collision Detect: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sender checks if packet trampled. 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If so, abort, wait, and retry.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Backoff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Scheme: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Choose wait time before trying again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How long to wait after trying to send and failing?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What if everyone waits the same length of time? Then, they all collide again at some time!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Must find way to break up shared behavior with nothing more than shared communication channel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Adaptive randomized waiting strategy: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Adaptive and Random: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First time, pick random wait time with some initial mean. If collide again, pick random value from bigger mean wait time. Etc.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Randomness is important to decouple colliding senders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Scheme figures out how many people are trying to send!</a:t>
            </a: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6304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MAC Address: </a:t>
            </a:r>
            <a:b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Unique Physical Address of Interface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7848600" cy="11430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Can easily find MAC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addr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. on your machine/device: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ifconfig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(Linux, Mac OS X),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ipconfig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(Windows)</a:t>
            </a:r>
          </a:p>
          <a:p>
            <a:pPr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9296400" y="795339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296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9296400" y="555626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9296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9296400" y="76201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9296400" y="1273176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6635" name="Rectangle 7"/>
          <p:cNvSpPr>
            <a:spLocks noChangeArrowheads="1"/>
          </p:cNvSpPr>
          <p:nvPr/>
        </p:nvSpPr>
        <p:spPr bwMode="auto">
          <a:xfrm>
            <a:off x="9296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Physical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38600" y="1752600"/>
            <a:ext cx="7620000" cy="4902200"/>
            <a:chOff x="2438400" y="1574800"/>
            <a:chExt cx="7620000" cy="4902200"/>
          </a:xfrm>
        </p:grpSpPr>
        <p:pic>
          <p:nvPicPr>
            <p:cNvPr id="26636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574800"/>
              <a:ext cx="7620000" cy="490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Rectangle 34"/>
            <p:cNvSpPr>
              <a:spLocks noChangeArrowheads="1"/>
            </p:cNvSpPr>
            <p:nvPr/>
          </p:nvSpPr>
          <p:spPr bwMode="auto">
            <a:xfrm>
              <a:off x="2819400" y="4572000"/>
              <a:ext cx="5486400" cy="177800"/>
            </a:xfrm>
            <a:prstGeom prst="rect">
              <a:avLst/>
            </a:prstGeom>
            <a:noFill/>
            <a:ln w="25400">
              <a:solidFill>
                <a:srgbClr val="FAF55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6638" name="Rounded Rectangle 36"/>
            <p:cNvSpPr>
              <a:spLocks noChangeArrowheads="1"/>
            </p:cNvSpPr>
            <p:nvPr/>
          </p:nvSpPr>
          <p:spPr bwMode="auto">
            <a:xfrm>
              <a:off x="5943600" y="2514600"/>
              <a:ext cx="1981200" cy="6096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b="0">
                  <a:latin typeface="Helvetica" charset="0"/>
                  <a:cs typeface="Helvetica" charset="0"/>
                </a:rPr>
                <a:t>Wi-Fi MAC address</a:t>
              </a:r>
            </a:p>
          </p:txBody>
        </p:sp>
        <p:cxnSp>
          <p:nvCxnSpPr>
            <p:cNvPr id="26639" name="Straight Arrow Connector 38"/>
            <p:cNvCxnSpPr>
              <a:cxnSpLocks noChangeShapeType="1"/>
            </p:cNvCxnSpPr>
            <p:nvPr/>
          </p:nvCxnSpPr>
          <p:spPr bwMode="auto">
            <a:xfrm rot="10800000" flipV="1">
              <a:off x="5334000" y="2971800"/>
              <a:ext cx="609600" cy="381000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4800600" y="2895600"/>
              <a:ext cx="1143000" cy="76200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1" name="Rounded Rectangle 42"/>
            <p:cNvSpPr>
              <a:spLocks noChangeArrowheads="1"/>
            </p:cNvSpPr>
            <p:nvPr/>
          </p:nvSpPr>
          <p:spPr bwMode="auto">
            <a:xfrm>
              <a:off x="6096000" y="3733800"/>
              <a:ext cx="1981200" cy="6096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b="0">
                  <a:latin typeface="Helvetica" charset="0"/>
                  <a:cs typeface="Helvetica" charset="0"/>
                </a:rPr>
                <a:t>Wired/Ethernet MAC address</a:t>
              </a:r>
            </a:p>
          </p:txBody>
        </p:sp>
        <p:cxnSp>
          <p:nvCxnSpPr>
            <p:cNvPr id="26642" name="Straight Arrow Connector 43"/>
            <p:cNvCxnSpPr>
              <a:cxnSpLocks noChangeShapeType="1"/>
              <a:endCxn id="26637" idx="0"/>
            </p:cNvCxnSpPr>
            <p:nvPr/>
          </p:nvCxnSpPr>
          <p:spPr bwMode="auto">
            <a:xfrm rot="10800000" flipV="1">
              <a:off x="5562600" y="4191000"/>
              <a:ext cx="533400" cy="381000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3" name="Straight Arrow Connector 44"/>
            <p:cNvCxnSpPr>
              <a:cxnSpLocks noChangeShapeType="1"/>
            </p:cNvCxnSpPr>
            <p:nvPr/>
          </p:nvCxnSpPr>
          <p:spPr bwMode="auto">
            <a:xfrm rot="10800000">
              <a:off x="3352800" y="4038600"/>
              <a:ext cx="2743200" cy="153988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0701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Point-to-point networks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299251"/>
            <a:ext cx="10515600" cy="35782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have a shared bus at all?  Why not simplify and only have point-to-point links + routers/switches?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Originally wasn’t cost-effective, now hardware is cheap!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Point-to-point network:</a:t>
            </a:r>
            <a:r>
              <a:rPr lang="en-US" altLang="ko-KR" dirty="0">
                <a:ea typeface="굴림" panose="020B0600000101010101" pitchFamily="34" charset="-127"/>
              </a:rPr>
              <a:t> a network in which every physical wire is connected to only two computers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Switch:</a:t>
            </a:r>
            <a:r>
              <a:rPr lang="en-US" altLang="ko-KR" dirty="0">
                <a:ea typeface="굴림" panose="020B0600000101010101" pitchFamily="34" charset="-127"/>
              </a:rPr>
              <a:t> a bridge that transforms a shared-bus (broadcast) configuration into a point-to-point network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Adaptively figures out which ports have which MAC addresses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Router:</a:t>
            </a:r>
            <a:r>
              <a:rPr lang="en-US" altLang="ko-KR" dirty="0">
                <a:ea typeface="굴림" panose="020B0600000101010101" pitchFamily="34" charset="-127"/>
              </a:rPr>
              <a:t> a device that acts as a junction between physical  networks to transfer data packets among them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Routes between switching domains using (for instance)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IP addresses</a:t>
            </a:r>
          </a:p>
        </p:txBody>
      </p:sp>
      <p:grpSp>
        <p:nvGrpSpPr>
          <p:cNvPr id="992260" name="Group 4"/>
          <p:cNvGrpSpPr>
            <a:grpSpLocks/>
          </p:cNvGrpSpPr>
          <p:nvPr/>
        </p:nvGrpSpPr>
        <p:grpSpPr bwMode="auto">
          <a:xfrm>
            <a:off x="4953001" y="685801"/>
            <a:ext cx="4759325" cy="2505075"/>
            <a:chOff x="2160" y="432"/>
            <a:chExt cx="2998" cy="1578"/>
          </a:xfrm>
        </p:grpSpPr>
        <p:pic>
          <p:nvPicPr>
            <p:cNvPr id="215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864"/>
              <a:ext cx="1366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524" name="Group 6"/>
            <p:cNvGrpSpPr>
              <a:grpSpLocks/>
            </p:cNvGrpSpPr>
            <p:nvPr/>
          </p:nvGrpSpPr>
          <p:grpSpPr bwMode="auto">
            <a:xfrm>
              <a:off x="2160" y="432"/>
              <a:ext cx="1924" cy="1578"/>
              <a:chOff x="2160" y="432"/>
              <a:chExt cx="1924" cy="1578"/>
            </a:xfrm>
          </p:grpSpPr>
          <p:sp>
            <p:nvSpPr>
              <p:cNvPr id="21525" name="Oval 7"/>
              <p:cNvSpPr>
                <a:spLocks noChangeArrowheads="1"/>
              </p:cNvSpPr>
              <p:nvPr/>
            </p:nvSpPr>
            <p:spPr bwMode="auto">
              <a:xfrm>
                <a:off x="2972" y="971"/>
                <a:ext cx="564" cy="53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>
                    <a:latin typeface="Gill Sans Light"/>
                    <a:cs typeface="Gill Sans Light"/>
                  </a:rPr>
                  <a:t>Router</a:t>
                </a:r>
              </a:p>
            </p:txBody>
          </p:sp>
          <p:sp>
            <p:nvSpPr>
              <p:cNvPr id="21526" name="Line 8"/>
              <p:cNvSpPr>
                <a:spLocks noChangeShapeType="1"/>
              </p:cNvSpPr>
              <p:nvPr/>
            </p:nvSpPr>
            <p:spPr bwMode="auto">
              <a:xfrm>
                <a:off x="2160" y="1236"/>
                <a:ext cx="8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1527" name="Line 9"/>
              <p:cNvSpPr>
                <a:spLocks noChangeShapeType="1"/>
              </p:cNvSpPr>
              <p:nvPr/>
            </p:nvSpPr>
            <p:spPr bwMode="auto">
              <a:xfrm>
                <a:off x="3120" y="768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1528" name="Line 10"/>
              <p:cNvSpPr>
                <a:spLocks noChangeShapeType="1"/>
              </p:cNvSpPr>
              <p:nvPr/>
            </p:nvSpPr>
            <p:spPr bwMode="auto">
              <a:xfrm>
                <a:off x="3536" y="1254"/>
                <a:ext cx="2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1529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3447" y="1103"/>
                <a:ext cx="946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800" dirty="0">
                    <a:latin typeface="Gill Sans Light"/>
                    <a:cs typeface="Gill Sans Light"/>
                  </a:rPr>
                  <a:t>Internet</a:t>
                </a:r>
              </a:p>
            </p:txBody>
          </p:sp>
          <p:pic>
            <p:nvPicPr>
              <p:cNvPr id="21530" name="Picture 1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584"/>
                <a:ext cx="459" cy="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531" name="Picture 1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432"/>
                <a:ext cx="459" cy="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32" name="Line 14"/>
              <p:cNvSpPr>
                <a:spLocks noChangeShapeType="1"/>
              </p:cNvSpPr>
              <p:nvPr/>
            </p:nvSpPr>
            <p:spPr bwMode="auto">
              <a:xfrm flipH="1">
                <a:off x="3072" y="148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992271" name="Group 15"/>
          <p:cNvGrpSpPr>
            <a:grpSpLocks/>
          </p:cNvGrpSpPr>
          <p:nvPr/>
        </p:nvGrpSpPr>
        <p:grpSpPr bwMode="auto">
          <a:xfrm>
            <a:off x="3048001" y="588964"/>
            <a:ext cx="2689225" cy="2636837"/>
            <a:chOff x="960" y="371"/>
            <a:chExt cx="1694" cy="1661"/>
          </a:xfrm>
        </p:grpSpPr>
        <p:pic>
          <p:nvPicPr>
            <p:cNvPr id="21510" name="Picture 1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371"/>
              <a:ext cx="45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1" name="Oval 17"/>
            <p:cNvSpPr>
              <a:spLocks noChangeArrowheads="1"/>
            </p:cNvSpPr>
            <p:nvPr/>
          </p:nvSpPr>
          <p:spPr bwMode="auto">
            <a:xfrm>
              <a:off x="1595" y="971"/>
              <a:ext cx="565" cy="530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>
                  <a:latin typeface="Gill Sans Light"/>
                  <a:cs typeface="Gill Sans Light"/>
                </a:rPr>
                <a:t>Switch</a:t>
              </a:r>
            </a:p>
          </p:txBody>
        </p:sp>
        <p:pic>
          <p:nvPicPr>
            <p:cNvPr id="21512" name="Picture 1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654"/>
              <a:ext cx="459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3" name="Picture 1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83"/>
              <a:ext cx="459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4" name="Picture 2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1607"/>
              <a:ext cx="459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5" name="Picture 2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01"/>
              <a:ext cx="45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6" name="Picture 2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" y="689"/>
              <a:ext cx="459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7" name="Line 23"/>
            <p:cNvSpPr>
              <a:spLocks noChangeShapeType="1"/>
            </p:cNvSpPr>
            <p:nvPr/>
          </p:nvSpPr>
          <p:spPr bwMode="auto">
            <a:xfrm>
              <a:off x="2089" y="1430"/>
              <a:ext cx="141" cy="1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1518" name="Line 24"/>
            <p:cNvSpPr>
              <a:spLocks noChangeShapeType="1"/>
            </p:cNvSpPr>
            <p:nvPr/>
          </p:nvSpPr>
          <p:spPr bwMode="auto">
            <a:xfrm flipH="1">
              <a:off x="1383" y="1289"/>
              <a:ext cx="212" cy="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1519" name="Line 25"/>
            <p:cNvSpPr>
              <a:spLocks noChangeShapeType="1"/>
            </p:cNvSpPr>
            <p:nvPr/>
          </p:nvSpPr>
          <p:spPr bwMode="auto">
            <a:xfrm flipH="1" flipV="1">
              <a:off x="1454" y="971"/>
              <a:ext cx="177" cy="1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1520" name="Line 26"/>
            <p:cNvSpPr>
              <a:spLocks noChangeShapeType="1"/>
            </p:cNvSpPr>
            <p:nvPr/>
          </p:nvSpPr>
          <p:spPr bwMode="auto">
            <a:xfrm flipH="1" flipV="1">
              <a:off x="1878" y="795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1521" name="Line 27"/>
            <p:cNvSpPr>
              <a:spLocks noChangeShapeType="1"/>
            </p:cNvSpPr>
            <p:nvPr/>
          </p:nvSpPr>
          <p:spPr bwMode="auto">
            <a:xfrm flipV="1">
              <a:off x="1776" y="1501"/>
              <a:ext cx="31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1522" name="Line 28"/>
            <p:cNvSpPr>
              <a:spLocks noChangeShapeType="1"/>
            </p:cNvSpPr>
            <p:nvPr/>
          </p:nvSpPr>
          <p:spPr bwMode="auto">
            <a:xfrm flipV="1">
              <a:off x="2089" y="971"/>
              <a:ext cx="141" cy="1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528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304800"/>
            <a:ext cx="8534400" cy="1371600"/>
          </a:xfrm>
        </p:spPr>
        <p:txBody>
          <a:bodyPr/>
          <a:lstStyle/>
          <a:p>
            <a:pPr eaLnBrk="1" hangingPunct="1"/>
            <a:r>
              <a:rPr lang="en-US" sz="3500" dirty="0">
                <a:latin typeface="Helvetica" charset="0"/>
                <a:ea typeface="ＭＳ Ｐゴシック" charset="0"/>
                <a:cs typeface="ＭＳ Ｐゴシック" charset="0"/>
              </a:rPr>
              <a:t>The Internet Protocol (IP)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4" y="771526"/>
            <a:ext cx="9256714" cy="31543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Internet Protocol: Internet’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 network layer</a:t>
            </a:r>
          </a:p>
          <a:p>
            <a:pPr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Service it provides: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Best-Effort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Packet Delivery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Tries it’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best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to deliver packet to its destination 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Packets may be lost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Packets may be corrupted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Packets may be delivered out of order</a:t>
            </a:r>
          </a:p>
          <a:p>
            <a:pPr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IP Is a Datagram service!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Routes across many physical switching domains (subnets)</a:t>
            </a:r>
          </a:p>
        </p:txBody>
      </p:sp>
      <p:pic>
        <p:nvPicPr>
          <p:cNvPr id="47107" name="Picture 4" descr="j02857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7626" y="4651375"/>
            <a:ext cx="1730375" cy="1062038"/>
          </a:xfrm>
          <a:noFill/>
        </p:spPr>
      </p:pic>
      <p:graphicFrame>
        <p:nvGraphicFramePr>
          <p:cNvPr id="47108" name="Object 2"/>
          <p:cNvGraphicFramePr>
            <a:graphicFrameLocks noChangeAspect="1"/>
          </p:cNvGraphicFramePr>
          <p:nvPr/>
        </p:nvGraphicFramePr>
        <p:xfrm>
          <a:off x="4248150" y="4186238"/>
          <a:ext cx="36083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4710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186238"/>
                        <a:ext cx="36083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3238501" y="5308601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 flipV="1">
            <a:off x="7646989" y="5160963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1524001" y="40020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source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8748714" y="4084638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destination</a:t>
            </a:r>
          </a:p>
        </p:txBody>
      </p:sp>
      <p:pic>
        <p:nvPicPr>
          <p:cNvPr id="47113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4433888"/>
            <a:ext cx="1928813" cy="1630362"/>
          </a:xfrm>
          <a:noFill/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5045076" y="4876801"/>
            <a:ext cx="189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0">
                <a:latin typeface="Helvetica" charset="0"/>
                <a:cs typeface="Helvetica" charset="0"/>
              </a:rPr>
              <a:t>IP network</a:t>
            </a:r>
          </a:p>
        </p:txBody>
      </p:sp>
      <p:grpSp>
        <p:nvGrpSpPr>
          <p:cNvPr id="47115" name="Group 12"/>
          <p:cNvGrpSpPr>
            <a:grpSpLocks/>
          </p:cNvGrpSpPr>
          <p:nvPr/>
        </p:nvGrpSpPr>
        <p:grpSpPr bwMode="auto">
          <a:xfrm>
            <a:off x="3613151" y="4770438"/>
            <a:ext cx="327025" cy="457200"/>
            <a:chOff x="4505" y="1615"/>
            <a:chExt cx="206" cy="288"/>
          </a:xfrm>
        </p:grpSpPr>
        <p:sp>
          <p:nvSpPr>
            <p:cNvPr id="47129" name="Rectangle 13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7130" name="Rectangle 14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47116" name="Group 15"/>
          <p:cNvGrpSpPr>
            <a:grpSpLocks/>
          </p:cNvGrpSpPr>
          <p:nvPr/>
        </p:nvGrpSpPr>
        <p:grpSpPr bwMode="auto">
          <a:xfrm>
            <a:off x="4108451" y="4775200"/>
            <a:ext cx="327025" cy="457200"/>
            <a:chOff x="4505" y="1615"/>
            <a:chExt cx="206" cy="288"/>
          </a:xfrm>
        </p:grpSpPr>
        <p:sp>
          <p:nvSpPr>
            <p:cNvPr id="47127" name="Rectangle 1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7128" name="Rectangle 1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47117" name="Group 18"/>
          <p:cNvGrpSpPr>
            <a:grpSpLocks/>
          </p:cNvGrpSpPr>
          <p:nvPr/>
        </p:nvGrpSpPr>
        <p:grpSpPr bwMode="auto">
          <a:xfrm>
            <a:off x="7962901" y="4629150"/>
            <a:ext cx="327025" cy="457200"/>
            <a:chOff x="4505" y="1615"/>
            <a:chExt cx="206" cy="288"/>
          </a:xfrm>
        </p:grpSpPr>
        <p:sp>
          <p:nvSpPr>
            <p:cNvPr id="47125" name="Rectangle 19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7126" name="Rectangle 20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7118" name="Rectangle 4"/>
          <p:cNvSpPr>
            <a:spLocks noChangeArrowheads="1"/>
          </p:cNvSpPr>
          <p:nvPr/>
        </p:nvSpPr>
        <p:spPr bwMode="auto">
          <a:xfrm>
            <a:off x="9296400" y="795339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7119" name="Rectangle 5"/>
          <p:cNvSpPr>
            <a:spLocks noChangeArrowheads="1"/>
          </p:cNvSpPr>
          <p:nvPr/>
        </p:nvSpPr>
        <p:spPr bwMode="auto">
          <a:xfrm>
            <a:off x="9296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7120" name="Rectangle 6"/>
          <p:cNvSpPr>
            <a:spLocks noChangeArrowheads="1"/>
          </p:cNvSpPr>
          <p:nvPr/>
        </p:nvSpPr>
        <p:spPr bwMode="auto">
          <a:xfrm>
            <a:off x="9296400" y="1273176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7121" name="Rectangle 7"/>
          <p:cNvSpPr>
            <a:spLocks noChangeArrowheads="1"/>
          </p:cNvSpPr>
          <p:nvPr/>
        </p:nvSpPr>
        <p:spPr bwMode="auto">
          <a:xfrm>
            <a:off x="9296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7122" name="Rectangle 8"/>
          <p:cNvSpPr>
            <a:spLocks noChangeArrowheads="1"/>
          </p:cNvSpPr>
          <p:nvPr/>
        </p:nvSpPr>
        <p:spPr bwMode="auto">
          <a:xfrm>
            <a:off x="9296400" y="555626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7123" name="Rectangle 9"/>
          <p:cNvSpPr>
            <a:spLocks noChangeArrowheads="1"/>
          </p:cNvSpPr>
          <p:nvPr/>
        </p:nvSpPr>
        <p:spPr bwMode="auto">
          <a:xfrm>
            <a:off x="9296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7124" name="Rectangle 10"/>
          <p:cNvSpPr>
            <a:spLocks noChangeArrowheads="1"/>
          </p:cNvSpPr>
          <p:nvPr/>
        </p:nvSpPr>
        <p:spPr bwMode="auto">
          <a:xfrm>
            <a:off x="9296400" y="76201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80700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IPv4 Address Space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06200"/>
            <a:ext cx="111252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IP Address:</a:t>
            </a:r>
            <a:r>
              <a:rPr lang="en-US" altLang="ko-KR" dirty="0">
                <a:ea typeface="굴림" panose="020B0600000101010101" pitchFamily="34" charset="-127"/>
              </a:rPr>
              <a:t> a 32-bit integer used as destination of IP packet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Often written as four dot-separated integers, with each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integer from 0—255 (thus representing 8x4=32 bits)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CS file server is: 169.229.60.83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 0xA9E53C53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Internet Host:</a:t>
            </a:r>
            <a:r>
              <a:rPr lang="en-US" altLang="ko-KR" dirty="0">
                <a:ea typeface="굴림" panose="020B0600000101010101" pitchFamily="34" charset="-127"/>
              </a:rPr>
              <a:t> a computer connected to the Internet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Host has one or more IP addresses used for routing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Some of these may be private and unavailable for routing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 every computer has a unique IP address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Groups of machines may share a single IP address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this case, machines have private addresses behind a “Network Address Translation” (NAT) gateway</a:t>
            </a: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3606800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Subnet:</a:t>
            </a:r>
            <a:r>
              <a:rPr lang="en-US" altLang="ko-KR" dirty="0">
                <a:ea typeface="굴림" panose="020B0600000101010101" pitchFamily="34" charset="-127"/>
              </a:rPr>
              <a:t> network connecting hosts with related IP addresses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3606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 subnet is identified by 32-bit value, with the bits which differ set to zero, followed by a slash and a mask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tabLst>
                <a:tab pos="3606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Example: 128.32.131.0/24 designates a subnet in which all the addresses look like 128.32.131.XX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tabLst>
                <a:tab pos="3606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Same subnet: 128.32.131.0/255.255.255.0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3606800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Mask:</a:t>
            </a:r>
            <a:r>
              <a:rPr lang="en-US" altLang="ko-KR" dirty="0">
                <a:ea typeface="굴림" panose="020B0600000101010101" pitchFamily="34" charset="-127"/>
              </a:rPr>
              <a:t> The number of matching prefix bits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tabLst>
                <a:tab pos="3606800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Expressed as a single value (e.g., 24) or a set of ones in a 32-bit value (e.g., 255.255.255.0)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3606800" algn="l"/>
              </a:tabLst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Often routing </a:t>
            </a:r>
            <a:r>
              <a:rPr lang="en-US" altLang="ko-KR" i="1" dirty="0">
                <a:solidFill>
                  <a:srgbClr val="FF0000"/>
                </a:solidFill>
                <a:ea typeface="굴림" panose="020B0600000101010101" pitchFamily="34" charset="-127"/>
              </a:rPr>
              <a:t>within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 subnet is by MAC address (smart switches)</a:t>
            </a:r>
          </a:p>
          <a:p>
            <a:pPr marL="457200" lvl="1" indent="0">
              <a:lnSpc>
                <a:spcPct val="85000"/>
              </a:lnSpc>
              <a:spcBef>
                <a:spcPct val="20000"/>
              </a:spcBef>
              <a:buNone/>
              <a:tabLst>
                <a:tab pos="3606800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73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9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9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9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9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9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9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39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9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39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39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390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390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Address Ranges in IPv4</a:t>
            </a:r>
          </a:p>
        </p:txBody>
      </p:sp>
      <p:sp>
        <p:nvSpPr>
          <p:cNvPr id="968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11049000" cy="54102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IP address space divided into prefix-delimited ranges: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Class A: NN.0.0.0/8 	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NN is 1–126 (126 of these networks)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16,777,214 IP addresses per network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10.xx.yy.zz is private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127.xx.yy.zz is loopback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Class B: NN.MM.0.0/16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NN is 128–191, MM is 0-255 (16,384 of these networks)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65,534 IP addresses per network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172.[16-31].</a:t>
            </a:r>
            <a:r>
              <a:rPr lang="en-US" altLang="ko-KR" dirty="0" err="1">
                <a:solidFill>
                  <a:srgbClr val="FF0000"/>
                </a:solidFill>
                <a:ea typeface="굴림" panose="020B0600000101010101" pitchFamily="34" charset="-127"/>
              </a:rPr>
              <a:t>xx.yy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 are private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Class C: NN.MM.LL.0/24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NN is 192–223, MM and LL 0-255 (2,097,151 of these networks)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254 IP addresses per networks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192.168.xx.yy are private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Address ranges are often owned by organizations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further divided into subnets</a:t>
            </a:r>
          </a:p>
        </p:txBody>
      </p:sp>
    </p:spTree>
    <p:extLst>
      <p:ext uri="{BB962C8B-B14F-4D97-AF65-F5344CB8AC3E}">
        <p14:creationId xmlns:p14="http://schemas.microsoft.com/office/powerpoint/2010/main" val="2668421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8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8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8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8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8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8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8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8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87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87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87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87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87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87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87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87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87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87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87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87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87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87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Distributed Consensus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10744200" cy="5638800"/>
          </a:xfrm>
        </p:spPr>
        <p:txBody>
          <a:bodyPr>
            <a:normAutofit/>
          </a:bodyPr>
          <a:lstStyle/>
          <a:p>
            <a:r>
              <a:rPr lang="en-US" dirty="0"/>
              <a:t>Consensus problem</a:t>
            </a:r>
          </a:p>
          <a:p>
            <a:pPr lvl="1"/>
            <a:r>
              <a:rPr lang="en-US" dirty="0"/>
              <a:t>All nodes propose a value</a:t>
            </a:r>
          </a:p>
          <a:p>
            <a:pPr lvl="1"/>
            <a:r>
              <a:rPr lang="en-US" dirty="0"/>
              <a:t>Some nodes might crash and stop responding</a:t>
            </a:r>
          </a:p>
          <a:p>
            <a:pPr lvl="1"/>
            <a:r>
              <a:rPr lang="en-US" dirty="0"/>
              <a:t>Eventually, all remaining nodes decide on the same value from set of proposed values</a:t>
            </a:r>
          </a:p>
          <a:p>
            <a:r>
              <a:rPr lang="en-US" dirty="0"/>
              <a:t>Distributed Decision Making</a:t>
            </a:r>
          </a:p>
          <a:p>
            <a:pPr lvl="1"/>
            <a:r>
              <a:rPr lang="en-US" dirty="0"/>
              <a:t>Choose between “true” and “false”</a:t>
            </a:r>
          </a:p>
          <a:p>
            <a:pPr lvl="1"/>
            <a:r>
              <a:rPr lang="en-US" dirty="0"/>
              <a:t>Or Choose between “commit” and “abort”</a:t>
            </a:r>
          </a:p>
          <a:p>
            <a:r>
              <a:rPr lang="en-US" dirty="0"/>
              <a:t>Equally important (but often forgotten!): make it durable!</a:t>
            </a:r>
          </a:p>
          <a:p>
            <a:pPr lvl="1"/>
            <a:r>
              <a:rPr lang="en-US" dirty="0"/>
              <a:t>How do we make sure that decisions cannot be forgotten?</a:t>
            </a:r>
          </a:p>
          <a:p>
            <a:pPr lvl="2"/>
            <a:r>
              <a:rPr lang="en-US" dirty="0"/>
              <a:t>This is the “D” of “ACID” in a regular database</a:t>
            </a:r>
          </a:p>
          <a:p>
            <a:pPr lvl="1"/>
            <a:r>
              <a:rPr lang="en-US" dirty="0"/>
              <a:t>In a global-scale system?</a:t>
            </a:r>
          </a:p>
          <a:p>
            <a:pPr lvl="2"/>
            <a:r>
              <a:rPr lang="en-US" dirty="0"/>
              <a:t>What about erasure coding or massive replication?</a:t>
            </a:r>
          </a:p>
          <a:p>
            <a:pPr lvl="2"/>
            <a:r>
              <a:rPr lang="en-US" dirty="0"/>
              <a:t>Like </a:t>
            </a:r>
            <a:r>
              <a:rPr lang="en-US" dirty="0" err="1">
                <a:solidFill>
                  <a:srgbClr val="FF0000"/>
                </a:solidFill>
              </a:rPr>
              <a:t>BlockChain</a:t>
            </a:r>
            <a:r>
              <a:rPr lang="en-US" dirty="0"/>
              <a:t> applications!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870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IPv4 Packet Format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8400" y="685800"/>
            <a:ext cx="9804400" cy="5892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IP Packet Format: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IP Datagram: </a:t>
            </a:r>
            <a:r>
              <a:rPr lang="en-US" altLang="ko-KR" dirty="0">
                <a:ea typeface="굴림" panose="020B0600000101010101" pitchFamily="34" charset="-127"/>
              </a:rPr>
              <a:t>an unreliable, unordered, packet sent from source to destination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Function of network – deliver datagrams!</a:t>
            </a:r>
          </a:p>
        </p:txBody>
      </p:sp>
      <p:grpSp>
        <p:nvGrpSpPr>
          <p:cNvPr id="1059844" name="Group 4"/>
          <p:cNvGrpSpPr>
            <a:grpSpLocks/>
          </p:cNvGrpSpPr>
          <p:nvPr/>
        </p:nvGrpSpPr>
        <p:grpSpPr bwMode="auto">
          <a:xfrm>
            <a:off x="1647826" y="1168400"/>
            <a:ext cx="8982075" cy="3556000"/>
            <a:chOff x="78" y="1984"/>
            <a:chExt cx="5658" cy="2240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1018" y="2512"/>
              <a:ext cx="3557" cy="1712"/>
              <a:chOff x="1104" y="2016"/>
              <a:chExt cx="3360" cy="1824"/>
            </a:xfrm>
          </p:grpSpPr>
          <p:sp>
            <p:nvSpPr>
              <p:cNvPr id="21528" name="Freeform 6"/>
              <p:cNvSpPr>
                <a:spLocks/>
              </p:cNvSpPr>
              <p:nvPr/>
            </p:nvSpPr>
            <p:spPr bwMode="auto">
              <a:xfrm>
                <a:off x="1104" y="2976"/>
                <a:ext cx="3360" cy="240"/>
              </a:xfrm>
              <a:custGeom>
                <a:avLst/>
                <a:gdLst>
                  <a:gd name="T0" fmla="*/ 48 w 3360"/>
                  <a:gd name="T1" fmla="*/ 240 h 336"/>
                  <a:gd name="T2" fmla="*/ 3312 w 3360"/>
                  <a:gd name="T3" fmla="*/ 240 h 336"/>
                  <a:gd name="T4" fmla="*/ 3312 w 3360"/>
                  <a:gd name="T5" fmla="*/ 137 h 336"/>
                  <a:gd name="T6" fmla="*/ 3251 w 3360"/>
                  <a:gd name="T7" fmla="*/ 103 h 336"/>
                  <a:gd name="T8" fmla="*/ 3360 w 3360"/>
                  <a:gd name="T9" fmla="*/ 58 h 336"/>
                  <a:gd name="T10" fmla="*/ 3312 w 3360"/>
                  <a:gd name="T11" fmla="*/ 24 h 336"/>
                  <a:gd name="T12" fmla="*/ 3312 w 3360"/>
                  <a:gd name="T13" fmla="*/ 0 h 336"/>
                  <a:gd name="T14" fmla="*/ 48 w 3360"/>
                  <a:gd name="T15" fmla="*/ 0 h 336"/>
                  <a:gd name="T16" fmla="*/ 48 w 3360"/>
                  <a:gd name="T17" fmla="*/ 34 h 336"/>
                  <a:gd name="T18" fmla="*/ 96 w 3360"/>
                  <a:gd name="T19" fmla="*/ 69 h 336"/>
                  <a:gd name="T20" fmla="*/ 0 w 3360"/>
                  <a:gd name="T21" fmla="*/ 108 h 336"/>
                  <a:gd name="T22" fmla="*/ 48 w 3360"/>
                  <a:gd name="T23" fmla="*/ 142 h 336"/>
                  <a:gd name="T24" fmla="*/ 48 w 3360"/>
                  <a:gd name="T25" fmla="*/ 240 h 3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0" h="336">
                    <a:moveTo>
                      <a:pt x="48" y="336"/>
                    </a:moveTo>
                    <a:lnTo>
                      <a:pt x="3312" y="336"/>
                    </a:lnTo>
                    <a:lnTo>
                      <a:pt x="3312" y="192"/>
                    </a:lnTo>
                    <a:lnTo>
                      <a:pt x="3251" y="144"/>
                    </a:lnTo>
                    <a:lnTo>
                      <a:pt x="3360" y="81"/>
                    </a:lnTo>
                    <a:lnTo>
                      <a:pt x="3312" y="33"/>
                    </a:lnTo>
                    <a:lnTo>
                      <a:pt x="3312" y="0"/>
                    </a:lnTo>
                    <a:lnTo>
                      <a:pt x="48" y="0"/>
                    </a:lnTo>
                    <a:lnTo>
                      <a:pt x="48" y="48"/>
                    </a:lnTo>
                    <a:lnTo>
                      <a:pt x="96" y="96"/>
                    </a:lnTo>
                    <a:lnTo>
                      <a:pt x="0" y="151"/>
                    </a:lnTo>
                    <a:lnTo>
                      <a:pt x="48" y="199"/>
                    </a:lnTo>
                    <a:lnTo>
                      <a:pt x="48" y="336"/>
                    </a:lnTo>
                    <a:close/>
                  </a:path>
                </a:pathLst>
              </a:custGeom>
              <a:solidFill>
                <a:srgbClr val="99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1529" name="Rectangle 7"/>
              <p:cNvSpPr>
                <a:spLocks noChangeArrowheads="1"/>
              </p:cNvSpPr>
              <p:nvPr/>
            </p:nvSpPr>
            <p:spPr bwMode="auto">
              <a:xfrm>
                <a:off x="1152" y="2208"/>
                <a:ext cx="1632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16-bit identification</a:t>
                </a:r>
              </a:p>
            </p:txBody>
          </p:sp>
          <p:sp>
            <p:nvSpPr>
              <p:cNvPr id="21530" name="Rectangle 8"/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816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ToS</a:t>
                </a:r>
              </a:p>
            </p:txBody>
          </p:sp>
          <p:sp>
            <p:nvSpPr>
              <p:cNvPr id="21531" name="Rectangle 9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398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4</a:t>
                </a:r>
              </a:p>
            </p:txBody>
          </p:sp>
          <p:sp>
            <p:nvSpPr>
              <p:cNvPr id="21532" name="Rectangle 10"/>
              <p:cNvSpPr>
                <a:spLocks noChangeArrowheads="1"/>
              </p:cNvSpPr>
              <p:nvPr/>
            </p:nvSpPr>
            <p:spPr bwMode="auto">
              <a:xfrm>
                <a:off x="3161" y="2208"/>
                <a:ext cx="1255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13-bit frag off</a:t>
                </a:r>
              </a:p>
            </p:txBody>
          </p:sp>
          <p:sp>
            <p:nvSpPr>
              <p:cNvPr id="21533" name="Rectangle 11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1632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Total length(16-bits)</a:t>
                </a:r>
              </a:p>
            </p:txBody>
          </p:sp>
          <p:sp>
            <p:nvSpPr>
              <p:cNvPr id="21534" name="Rectangle 12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816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protocol</a:t>
                </a:r>
              </a:p>
            </p:txBody>
          </p:sp>
          <p:sp>
            <p:nvSpPr>
              <p:cNvPr id="21535" name="Rectangle 13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816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TTL</a:t>
                </a:r>
              </a:p>
            </p:txBody>
          </p:sp>
          <p:sp>
            <p:nvSpPr>
              <p:cNvPr id="21536" name="Rectangle 14"/>
              <p:cNvSpPr>
                <a:spLocks noChangeArrowheads="1"/>
              </p:cNvSpPr>
              <p:nvPr/>
            </p:nvSpPr>
            <p:spPr bwMode="auto">
              <a:xfrm>
                <a:off x="2784" y="2400"/>
                <a:ext cx="1632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16-bit header checksum</a:t>
                </a:r>
              </a:p>
            </p:txBody>
          </p:sp>
          <p:sp>
            <p:nvSpPr>
              <p:cNvPr id="21537" name="Rectangle 15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3264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32-bit source IP address</a:t>
                </a:r>
              </a:p>
            </p:txBody>
          </p:sp>
          <p:sp>
            <p:nvSpPr>
              <p:cNvPr id="21538" name="Rectangle 16"/>
              <p:cNvSpPr>
                <a:spLocks noChangeArrowheads="1"/>
              </p:cNvSpPr>
              <p:nvPr/>
            </p:nvSpPr>
            <p:spPr bwMode="auto">
              <a:xfrm>
                <a:off x="1152" y="2784"/>
                <a:ext cx="3264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32-bit destination IP address</a:t>
                </a:r>
              </a:p>
            </p:txBody>
          </p:sp>
          <p:sp>
            <p:nvSpPr>
              <p:cNvPr id="21539" name="Rectangle 17"/>
              <p:cNvSpPr>
                <a:spLocks noChangeArrowheads="1"/>
              </p:cNvSpPr>
              <p:nvPr/>
            </p:nvSpPr>
            <p:spPr bwMode="auto">
              <a:xfrm>
                <a:off x="1539" y="2016"/>
                <a:ext cx="429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IHL</a:t>
                </a:r>
              </a:p>
            </p:txBody>
          </p:sp>
          <p:sp>
            <p:nvSpPr>
              <p:cNvPr id="21540" name="Rectangle 18"/>
              <p:cNvSpPr>
                <a:spLocks noChangeArrowheads="1"/>
              </p:cNvSpPr>
              <p:nvPr/>
            </p:nvSpPr>
            <p:spPr bwMode="auto">
              <a:xfrm>
                <a:off x="2784" y="2208"/>
                <a:ext cx="377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flags</a:t>
                </a:r>
              </a:p>
            </p:txBody>
          </p:sp>
          <p:sp>
            <p:nvSpPr>
              <p:cNvPr id="21541" name="Freeform 19"/>
              <p:cNvSpPr>
                <a:spLocks/>
              </p:cNvSpPr>
              <p:nvPr/>
            </p:nvSpPr>
            <p:spPr bwMode="auto">
              <a:xfrm>
                <a:off x="1104" y="3216"/>
                <a:ext cx="3360" cy="624"/>
              </a:xfrm>
              <a:custGeom>
                <a:avLst/>
                <a:gdLst>
                  <a:gd name="T0" fmla="*/ 44 w 3360"/>
                  <a:gd name="T1" fmla="*/ 624 h 716"/>
                  <a:gd name="T2" fmla="*/ 3312 w 3360"/>
                  <a:gd name="T3" fmla="*/ 624 h 716"/>
                  <a:gd name="T4" fmla="*/ 3312 w 3360"/>
                  <a:gd name="T5" fmla="*/ 167 h 716"/>
                  <a:gd name="T6" fmla="*/ 3251 w 3360"/>
                  <a:gd name="T7" fmla="*/ 125 h 716"/>
                  <a:gd name="T8" fmla="*/ 3360 w 3360"/>
                  <a:gd name="T9" fmla="*/ 71 h 716"/>
                  <a:gd name="T10" fmla="*/ 3312 w 3360"/>
                  <a:gd name="T11" fmla="*/ 29 h 716"/>
                  <a:gd name="T12" fmla="*/ 3312 w 3360"/>
                  <a:gd name="T13" fmla="*/ 0 h 716"/>
                  <a:gd name="T14" fmla="*/ 48 w 3360"/>
                  <a:gd name="T15" fmla="*/ 0 h 716"/>
                  <a:gd name="T16" fmla="*/ 48 w 3360"/>
                  <a:gd name="T17" fmla="*/ 42 h 716"/>
                  <a:gd name="T18" fmla="*/ 96 w 3360"/>
                  <a:gd name="T19" fmla="*/ 84 h 716"/>
                  <a:gd name="T20" fmla="*/ 0 w 3360"/>
                  <a:gd name="T21" fmla="*/ 132 h 716"/>
                  <a:gd name="T22" fmla="*/ 48 w 3360"/>
                  <a:gd name="T23" fmla="*/ 173 h 716"/>
                  <a:gd name="T24" fmla="*/ 44 w 3360"/>
                  <a:gd name="T25" fmla="*/ 624 h 7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0" h="716">
                    <a:moveTo>
                      <a:pt x="44" y="716"/>
                    </a:moveTo>
                    <a:lnTo>
                      <a:pt x="3312" y="716"/>
                    </a:lnTo>
                    <a:lnTo>
                      <a:pt x="3312" y="192"/>
                    </a:lnTo>
                    <a:lnTo>
                      <a:pt x="3251" y="144"/>
                    </a:lnTo>
                    <a:lnTo>
                      <a:pt x="3360" y="81"/>
                    </a:lnTo>
                    <a:lnTo>
                      <a:pt x="3312" y="33"/>
                    </a:lnTo>
                    <a:lnTo>
                      <a:pt x="3312" y="0"/>
                    </a:lnTo>
                    <a:lnTo>
                      <a:pt x="48" y="0"/>
                    </a:lnTo>
                    <a:lnTo>
                      <a:pt x="48" y="48"/>
                    </a:lnTo>
                    <a:lnTo>
                      <a:pt x="96" y="96"/>
                    </a:lnTo>
                    <a:lnTo>
                      <a:pt x="0" y="151"/>
                    </a:lnTo>
                    <a:lnTo>
                      <a:pt x="48" y="199"/>
                    </a:lnTo>
                    <a:lnTo>
                      <a:pt x="44" y="716"/>
                    </a:lnTo>
                    <a:close/>
                  </a:path>
                </a:pathLst>
              </a:custGeom>
              <a:solidFill>
                <a:srgbClr val="99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1542" name="Text Box 20"/>
              <p:cNvSpPr txBox="1">
                <a:spLocks noChangeArrowheads="1"/>
              </p:cNvSpPr>
              <p:nvPr/>
            </p:nvSpPr>
            <p:spPr bwMode="auto">
              <a:xfrm>
                <a:off x="2230" y="2995"/>
                <a:ext cx="1109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options (if any)</a:t>
                </a:r>
              </a:p>
            </p:txBody>
          </p:sp>
          <p:sp>
            <p:nvSpPr>
              <p:cNvPr id="21543" name="Text Box 21"/>
              <p:cNvSpPr txBox="1">
                <a:spLocks noChangeArrowheads="1"/>
              </p:cNvSpPr>
              <p:nvPr/>
            </p:nvSpPr>
            <p:spPr bwMode="auto">
              <a:xfrm>
                <a:off x="2574" y="3427"/>
                <a:ext cx="406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Data</a:t>
                </a:r>
              </a:p>
            </p:txBody>
          </p:sp>
        </p:grpSp>
        <p:sp>
          <p:nvSpPr>
            <p:cNvPr id="21510" name="Text Box 22"/>
            <p:cNvSpPr txBox="1">
              <a:spLocks noChangeArrowheads="1"/>
            </p:cNvSpPr>
            <p:nvPr/>
          </p:nvSpPr>
          <p:spPr bwMode="auto">
            <a:xfrm>
              <a:off x="996" y="2323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21511" name="Text Box 23"/>
            <p:cNvSpPr txBox="1">
              <a:spLocks noChangeArrowheads="1"/>
            </p:cNvSpPr>
            <p:nvPr/>
          </p:nvSpPr>
          <p:spPr bwMode="auto">
            <a:xfrm>
              <a:off x="2484" y="2323"/>
              <a:ext cx="27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15</a:t>
              </a: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2773" y="2323"/>
              <a:ext cx="27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16</a:t>
              </a:r>
            </a:p>
          </p:txBody>
        </p:sp>
        <p:sp>
          <p:nvSpPr>
            <p:cNvPr id="21513" name="Text Box 25"/>
            <p:cNvSpPr txBox="1">
              <a:spLocks noChangeArrowheads="1"/>
            </p:cNvSpPr>
            <p:nvPr/>
          </p:nvSpPr>
          <p:spPr bwMode="auto">
            <a:xfrm>
              <a:off x="4291" y="2323"/>
              <a:ext cx="27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31</a:t>
              </a:r>
            </a:p>
          </p:txBody>
        </p:sp>
        <p:sp>
          <p:nvSpPr>
            <p:cNvPr id="21514" name="Text Box 26"/>
            <p:cNvSpPr txBox="1">
              <a:spLocks noChangeArrowheads="1"/>
            </p:cNvSpPr>
            <p:nvPr/>
          </p:nvSpPr>
          <p:spPr bwMode="auto">
            <a:xfrm>
              <a:off x="126" y="2467"/>
              <a:ext cx="59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dirty="0">
                  <a:latin typeface="Gill Sans"/>
                  <a:ea typeface="굴림" panose="020B0600000101010101" pitchFamily="34" charset="-127"/>
                </a:rPr>
                <a:t>IP Ver4</a:t>
              </a:r>
            </a:p>
          </p:txBody>
        </p:sp>
        <p:sp>
          <p:nvSpPr>
            <p:cNvPr id="21515" name="Line 27"/>
            <p:cNvSpPr>
              <a:spLocks noChangeShapeType="1"/>
            </p:cNvSpPr>
            <p:nvPr/>
          </p:nvSpPr>
          <p:spPr bwMode="auto">
            <a:xfrm>
              <a:off x="831" y="2557"/>
              <a:ext cx="327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16" name="Text Box 28"/>
            <p:cNvSpPr txBox="1">
              <a:spLocks noChangeArrowheads="1"/>
            </p:cNvSpPr>
            <p:nvPr/>
          </p:nvSpPr>
          <p:spPr bwMode="auto">
            <a:xfrm>
              <a:off x="1266" y="2016"/>
              <a:ext cx="783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1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IP Header</a:t>
              </a:r>
            </a:p>
            <a:p>
              <a:pPr>
                <a:lnSpc>
                  <a:spcPct val="80000"/>
                </a:lnSpc>
                <a:spcBef>
                  <a:spcPct val="1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Length</a:t>
              </a:r>
            </a:p>
          </p:txBody>
        </p:sp>
        <p:sp>
          <p:nvSpPr>
            <p:cNvPr id="21517" name="Line 29"/>
            <p:cNvSpPr>
              <a:spLocks noChangeShapeType="1"/>
            </p:cNvSpPr>
            <p:nvPr/>
          </p:nvSpPr>
          <p:spPr bwMode="auto">
            <a:xfrm>
              <a:off x="1673" y="2331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18" name="Text Box 30"/>
            <p:cNvSpPr txBox="1">
              <a:spLocks noChangeArrowheads="1"/>
            </p:cNvSpPr>
            <p:nvPr/>
          </p:nvSpPr>
          <p:spPr bwMode="auto">
            <a:xfrm>
              <a:off x="3023" y="2016"/>
              <a:ext cx="127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1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Size of datagram</a:t>
              </a:r>
            </a:p>
            <a:p>
              <a:pPr>
                <a:lnSpc>
                  <a:spcPct val="80000"/>
                </a:lnSpc>
                <a:spcBef>
                  <a:spcPct val="1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(header+data)</a:t>
              </a:r>
            </a:p>
          </p:txBody>
        </p:sp>
        <p:sp>
          <p:nvSpPr>
            <p:cNvPr id="21519" name="Line 31"/>
            <p:cNvSpPr>
              <a:spLocks noChangeShapeType="1"/>
            </p:cNvSpPr>
            <p:nvPr/>
          </p:nvSpPr>
          <p:spPr bwMode="auto">
            <a:xfrm flipH="1">
              <a:off x="3639" y="2331"/>
              <a:ext cx="47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20" name="Text Box 32"/>
            <p:cNvSpPr txBox="1">
              <a:spLocks noChangeArrowheads="1"/>
            </p:cNvSpPr>
            <p:nvPr/>
          </p:nvSpPr>
          <p:spPr bwMode="auto">
            <a:xfrm>
              <a:off x="4611" y="1984"/>
              <a:ext cx="1125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Flags &amp;</a:t>
              </a:r>
            </a:p>
            <a:p>
              <a:pPr>
                <a:lnSpc>
                  <a:spcPct val="80000"/>
                </a:lnSpc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Fragmentation</a:t>
              </a:r>
            </a:p>
            <a:p>
              <a:pPr>
                <a:lnSpc>
                  <a:spcPct val="80000"/>
                </a:lnSpc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to split large </a:t>
              </a:r>
            </a:p>
            <a:p>
              <a:pPr>
                <a:lnSpc>
                  <a:spcPct val="80000"/>
                </a:lnSpc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messages</a:t>
              </a:r>
            </a:p>
          </p:txBody>
        </p:sp>
        <p:sp>
          <p:nvSpPr>
            <p:cNvPr id="21521" name="Line 33"/>
            <p:cNvSpPr>
              <a:spLocks noChangeShapeType="1"/>
            </p:cNvSpPr>
            <p:nvPr/>
          </p:nvSpPr>
          <p:spPr bwMode="auto">
            <a:xfrm flipH="1">
              <a:off x="4435" y="2448"/>
              <a:ext cx="365" cy="3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22" name="Text Box 34"/>
            <p:cNvSpPr txBox="1">
              <a:spLocks noChangeArrowheads="1"/>
            </p:cNvSpPr>
            <p:nvPr/>
          </p:nvSpPr>
          <p:spPr bwMode="auto">
            <a:xfrm>
              <a:off x="78" y="2782"/>
              <a:ext cx="891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Time to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Live (hops)</a:t>
              </a:r>
            </a:p>
          </p:txBody>
        </p:sp>
        <p:sp>
          <p:nvSpPr>
            <p:cNvPr id="21523" name="Line 35"/>
            <p:cNvSpPr>
              <a:spLocks noChangeShapeType="1"/>
            </p:cNvSpPr>
            <p:nvPr/>
          </p:nvSpPr>
          <p:spPr bwMode="auto">
            <a:xfrm>
              <a:off x="831" y="2917"/>
              <a:ext cx="327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24" name="Text Box 36"/>
            <p:cNvSpPr txBox="1">
              <a:spLocks noChangeArrowheads="1"/>
            </p:cNvSpPr>
            <p:nvPr/>
          </p:nvSpPr>
          <p:spPr bwMode="auto">
            <a:xfrm>
              <a:off x="120" y="3278"/>
              <a:ext cx="765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Type of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transport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protocol</a:t>
              </a:r>
            </a:p>
          </p:txBody>
        </p:sp>
        <p:sp>
          <p:nvSpPr>
            <p:cNvPr id="21525" name="Line 37"/>
            <p:cNvSpPr>
              <a:spLocks noChangeShapeType="1"/>
            </p:cNvSpPr>
            <p:nvPr/>
          </p:nvSpPr>
          <p:spPr bwMode="auto">
            <a:xfrm flipV="1">
              <a:off x="831" y="2962"/>
              <a:ext cx="1217" cy="5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26" name="AutoShape 38"/>
            <p:cNvSpPr>
              <a:spLocks/>
            </p:cNvSpPr>
            <p:nvPr/>
          </p:nvSpPr>
          <p:spPr bwMode="auto">
            <a:xfrm>
              <a:off x="4608" y="2527"/>
              <a:ext cx="240" cy="864"/>
            </a:xfrm>
            <a:prstGeom prst="rightBrace">
              <a:avLst>
                <a:gd name="adj1" fmla="val 30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21527" name="Text Box 39"/>
            <p:cNvSpPr txBox="1">
              <a:spLocks noChangeArrowheads="1"/>
            </p:cNvSpPr>
            <p:nvPr/>
          </p:nvSpPr>
          <p:spPr bwMode="auto">
            <a:xfrm>
              <a:off x="4827" y="2756"/>
              <a:ext cx="839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buSzPct val="100000"/>
              </a:pPr>
              <a:r>
                <a:rPr lang="en-US" altLang="ko-KR" sz="2000">
                  <a:latin typeface="Gill Sans"/>
                  <a:ea typeface="굴림" panose="020B0600000101010101" pitchFamily="34" charset="-127"/>
                </a:rPr>
                <a:t>IP header</a:t>
              </a:r>
            </a:p>
            <a:p>
              <a:pPr>
                <a:lnSpc>
                  <a:spcPct val="80000"/>
                </a:lnSpc>
                <a:buSzPct val="100000"/>
              </a:pPr>
              <a:r>
                <a:rPr lang="en-US" altLang="ko-KR" sz="2000">
                  <a:latin typeface="Gill Sans"/>
                  <a:ea typeface="굴림" panose="020B0600000101010101" pitchFamily="34" charset="-127"/>
                </a:rPr>
                <a:t>20 bytes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0965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2"/>
          <p:cNvGrpSpPr>
            <a:grpSpLocks/>
          </p:cNvGrpSpPr>
          <p:nvPr/>
        </p:nvGrpSpPr>
        <p:grpSpPr bwMode="auto">
          <a:xfrm>
            <a:off x="4735514" y="4191000"/>
            <a:ext cx="2122487" cy="2057400"/>
            <a:chOff x="832" y="1344"/>
            <a:chExt cx="1136" cy="1024"/>
          </a:xfrm>
        </p:grpSpPr>
        <p:sp>
          <p:nvSpPr>
            <p:cNvPr id="41038" name="Oval 3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39" name="Oval 4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0" name="Oval 5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1" name="Oval 6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2" name="Oval 7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3" name="Oval 8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4" name="Oval 9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5" name="Oval 10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6" name="Oval 11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Wide Area Network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9753600" cy="2895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Wide Area Network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(WAN): network that covers a broad area (e.g., city, state, country, entire world)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Internet is a WAN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WAN connects multiple physical (datalink) layer networks (LANs)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Datalink layer networks are connected by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routers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Different LANs can use different communication technology (e.g., wireless, cellular, optics, wired)</a:t>
            </a:r>
          </a:p>
        </p:txBody>
      </p:sp>
      <p:grpSp>
        <p:nvGrpSpPr>
          <p:cNvPr id="40971" name="Group 14"/>
          <p:cNvGrpSpPr>
            <a:grpSpLocks/>
          </p:cNvGrpSpPr>
          <p:nvPr/>
        </p:nvGrpSpPr>
        <p:grpSpPr bwMode="auto">
          <a:xfrm>
            <a:off x="2611438" y="4191000"/>
            <a:ext cx="2417762" cy="1828800"/>
            <a:chOff x="832" y="1344"/>
            <a:chExt cx="1136" cy="1024"/>
          </a:xfrm>
        </p:grpSpPr>
        <p:sp>
          <p:nvSpPr>
            <p:cNvPr id="41029" name="Oval 1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0" name="Oval 1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1" name="Oval 1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2" name="Oval 1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3" name="Oval 1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4" name="Oval 2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5" name="Oval 2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6" name="Oval 2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7" name="Oval 2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0972" name="Rectangle 24"/>
          <p:cNvSpPr>
            <a:spLocks noChangeArrowheads="1"/>
          </p:cNvSpPr>
          <p:nvPr/>
        </p:nvSpPr>
        <p:spPr bwMode="auto">
          <a:xfrm>
            <a:off x="2581275" y="51244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0973" name="Rectangle 25"/>
          <p:cNvSpPr>
            <a:spLocks noChangeArrowheads="1"/>
          </p:cNvSpPr>
          <p:nvPr/>
        </p:nvSpPr>
        <p:spPr bwMode="auto">
          <a:xfrm>
            <a:off x="4876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0974" name="AutoShape 26"/>
          <p:cNvCxnSpPr>
            <a:cxnSpLocks noChangeShapeType="1"/>
            <a:endCxn id="40973" idx="1"/>
          </p:cNvCxnSpPr>
          <p:nvPr/>
        </p:nvCxnSpPr>
        <p:spPr bwMode="auto">
          <a:xfrm>
            <a:off x="2781300" y="5172075"/>
            <a:ext cx="2095500" cy="171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0975" name="Group 27"/>
          <p:cNvGrpSpPr>
            <a:grpSpLocks/>
          </p:cNvGrpSpPr>
          <p:nvPr/>
        </p:nvGrpSpPr>
        <p:grpSpPr bwMode="auto">
          <a:xfrm>
            <a:off x="1752601" y="4876800"/>
            <a:ext cx="523875" cy="488950"/>
            <a:chOff x="1014" y="912"/>
            <a:chExt cx="574" cy="596"/>
          </a:xfrm>
        </p:grpSpPr>
        <p:sp>
          <p:nvSpPr>
            <p:cNvPr id="41017" name="Freeform 2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Line 2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Line 3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Freeform 3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Line 3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Line 3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Line 3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Rectangle 3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25" name="Freeform 3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3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Line 3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3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6" name="AutoShape 40"/>
          <p:cNvCxnSpPr>
            <a:cxnSpLocks noChangeShapeType="1"/>
            <a:endCxn id="40972" idx="1"/>
          </p:cNvCxnSpPr>
          <p:nvPr/>
        </p:nvCxnSpPr>
        <p:spPr bwMode="auto">
          <a:xfrm>
            <a:off x="2284413" y="51974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0977" name="Group 41"/>
          <p:cNvGrpSpPr>
            <a:grpSpLocks/>
          </p:cNvGrpSpPr>
          <p:nvPr/>
        </p:nvGrpSpPr>
        <p:grpSpPr bwMode="auto">
          <a:xfrm>
            <a:off x="6650038" y="4114800"/>
            <a:ext cx="2265362" cy="1828800"/>
            <a:chOff x="832" y="1344"/>
            <a:chExt cx="1136" cy="1024"/>
          </a:xfrm>
        </p:grpSpPr>
        <p:sp>
          <p:nvSpPr>
            <p:cNvPr id="41008" name="Oval 42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09" name="Oval 43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0" name="Oval 44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1" name="Oval 45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2" name="Oval 46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3" name="Oval 47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4" name="Oval 48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5" name="Oval 49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6" name="Oval 50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0978" name="Rectangle 51"/>
          <p:cNvSpPr>
            <a:spLocks noChangeArrowheads="1"/>
          </p:cNvSpPr>
          <p:nvPr/>
        </p:nvSpPr>
        <p:spPr bwMode="auto">
          <a:xfrm>
            <a:off x="8686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40979" name="Group 52"/>
          <p:cNvGrpSpPr>
            <a:grpSpLocks/>
          </p:cNvGrpSpPr>
          <p:nvPr/>
        </p:nvGrpSpPr>
        <p:grpSpPr bwMode="auto">
          <a:xfrm>
            <a:off x="9305926" y="4978400"/>
            <a:ext cx="523875" cy="488950"/>
            <a:chOff x="1014" y="912"/>
            <a:chExt cx="574" cy="596"/>
          </a:xfrm>
        </p:grpSpPr>
        <p:sp>
          <p:nvSpPr>
            <p:cNvPr id="40996" name="Freeform 5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5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5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Freeform 5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5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Line 5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5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Rectangle 6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04" name="Freeform 6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Line 6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6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Line 6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80" name="AutoShape 65"/>
          <p:cNvCxnSpPr>
            <a:cxnSpLocks noChangeShapeType="1"/>
            <a:stCxn id="40978" idx="3"/>
          </p:cNvCxnSpPr>
          <p:nvPr/>
        </p:nvCxnSpPr>
        <p:spPr bwMode="auto">
          <a:xfrm flipV="1">
            <a:off x="8870951" y="5314951"/>
            <a:ext cx="449263" cy="28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81" name="AutoShape 66"/>
          <p:cNvCxnSpPr>
            <a:cxnSpLocks noChangeShapeType="1"/>
            <a:stCxn id="40982" idx="3"/>
            <a:endCxn id="40978" idx="1"/>
          </p:cNvCxnSpPr>
          <p:nvPr/>
        </p:nvCxnSpPr>
        <p:spPr bwMode="auto">
          <a:xfrm flipV="1">
            <a:off x="6934200" y="5343525"/>
            <a:ext cx="17526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82" name="Rectangle 67"/>
          <p:cNvSpPr>
            <a:spLocks noChangeArrowheads="1"/>
          </p:cNvSpPr>
          <p:nvPr/>
        </p:nvSpPr>
        <p:spPr bwMode="auto">
          <a:xfrm>
            <a:off x="6750050" y="56149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0983" name="AutoShape 68"/>
          <p:cNvCxnSpPr>
            <a:cxnSpLocks noChangeShapeType="1"/>
            <a:stCxn id="40973" idx="3"/>
            <a:endCxn id="40982" idx="1"/>
          </p:cNvCxnSpPr>
          <p:nvPr/>
        </p:nvCxnSpPr>
        <p:spPr bwMode="auto">
          <a:xfrm>
            <a:off x="5060950" y="5343525"/>
            <a:ext cx="16891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84" name="Text Box 76"/>
          <p:cNvSpPr txBox="1">
            <a:spLocks noChangeArrowheads="1"/>
          </p:cNvSpPr>
          <p:nvPr/>
        </p:nvSpPr>
        <p:spPr bwMode="auto">
          <a:xfrm>
            <a:off x="1676401" y="3962401"/>
            <a:ext cx="109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A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A)</a:t>
            </a:r>
          </a:p>
        </p:txBody>
      </p:sp>
      <p:sp>
        <p:nvSpPr>
          <p:cNvPr id="40985" name="Text Box 77"/>
          <p:cNvSpPr txBox="1">
            <a:spLocks noChangeArrowheads="1"/>
          </p:cNvSpPr>
          <p:nvPr/>
        </p:nvSpPr>
        <p:spPr bwMode="auto">
          <a:xfrm>
            <a:off x="9067801" y="4114801"/>
            <a:ext cx="1192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B 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B)</a:t>
            </a:r>
          </a:p>
        </p:txBody>
      </p:sp>
      <p:sp>
        <p:nvSpPr>
          <p:cNvPr id="40986" name="Text Box 78"/>
          <p:cNvSpPr txBox="1">
            <a:spLocks noChangeArrowheads="1"/>
          </p:cNvSpPr>
          <p:nvPr/>
        </p:nvSpPr>
        <p:spPr bwMode="auto">
          <a:xfrm>
            <a:off x="4705350" y="4724401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R2</a:t>
            </a:r>
          </a:p>
        </p:txBody>
      </p:sp>
      <p:sp>
        <p:nvSpPr>
          <p:cNvPr id="40987" name="Text Box 79"/>
          <p:cNvSpPr txBox="1">
            <a:spLocks noChangeArrowheads="1"/>
          </p:cNvSpPr>
          <p:nvPr/>
        </p:nvSpPr>
        <p:spPr bwMode="auto">
          <a:xfrm>
            <a:off x="6610350" y="5105401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R3</a:t>
            </a:r>
          </a:p>
        </p:txBody>
      </p:sp>
      <p:sp>
        <p:nvSpPr>
          <p:cNvPr id="40988" name="Rectangle 83"/>
          <p:cNvSpPr>
            <a:spLocks noChangeArrowheads="1"/>
          </p:cNvSpPr>
          <p:nvPr/>
        </p:nvSpPr>
        <p:spPr bwMode="auto">
          <a:xfrm>
            <a:off x="6705600" y="47005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0989" name="AutoShape 85"/>
          <p:cNvCxnSpPr>
            <a:cxnSpLocks noChangeShapeType="1"/>
            <a:stCxn id="40973" idx="3"/>
            <a:endCxn id="40988" idx="1"/>
          </p:cNvCxnSpPr>
          <p:nvPr/>
        </p:nvCxnSpPr>
        <p:spPr bwMode="auto">
          <a:xfrm flipV="1">
            <a:off x="5060950" y="4786313"/>
            <a:ext cx="16446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90" name="Text Box 86"/>
          <p:cNvSpPr txBox="1">
            <a:spLocks noChangeArrowheads="1"/>
          </p:cNvSpPr>
          <p:nvPr/>
        </p:nvSpPr>
        <p:spPr bwMode="auto">
          <a:xfrm>
            <a:off x="6553200" y="4191001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R4</a:t>
            </a:r>
          </a:p>
        </p:txBody>
      </p:sp>
      <p:cxnSp>
        <p:nvCxnSpPr>
          <p:cNvPr id="40991" name="AutoShape 87"/>
          <p:cNvCxnSpPr>
            <a:cxnSpLocks noChangeShapeType="1"/>
            <a:stCxn id="40988" idx="3"/>
            <a:endCxn id="40978" idx="1"/>
          </p:cNvCxnSpPr>
          <p:nvPr/>
        </p:nvCxnSpPr>
        <p:spPr bwMode="auto">
          <a:xfrm>
            <a:off x="6889750" y="4786313"/>
            <a:ext cx="17970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92" name="AutoShape 26"/>
          <p:cNvCxnSpPr>
            <a:cxnSpLocks noChangeShapeType="1"/>
            <a:stCxn id="41037" idx="2"/>
            <a:endCxn id="40994" idx="1"/>
          </p:cNvCxnSpPr>
          <p:nvPr/>
        </p:nvCxnSpPr>
        <p:spPr bwMode="auto">
          <a:xfrm rot="10800000" flipH="1" flipV="1">
            <a:off x="2781300" y="5172075"/>
            <a:ext cx="996950" cy="838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93" name="AutoShape 26"/>
          <p:cNvCxnSpPr>
            <a:cxnSpLocks noChangeShapeType="1"/>
            <a:stCxn id="41033" idx="4"/>
            <a:endCxn id="41036" idx="6"/>
          </p:cNvCxnSpPr>
          <p:nvPr/>
        </p:nvCxnSpPr>
        <p:spPr bwMode="auto">
          <a:xfrm rot="5400000" flipH="1" flipV="1">
            <a:off x="4103689" y="5168901"/>
            <a:ext cx="612775" cy="1089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94" name="Rectangle 24"/>
          <p:cNvSpPr>
            <a:spLocks noChangeArrowheads="1"/>
          </p:cNvSpPr>
          <p:nvPr/>
        </p:nvSpPr>
        <p:spPr bwMode="auto">
          <a:xfrm>
            <a:off x="3778250" y="59245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0995" name="Text Box 78"/>
          <p:cNvSpPr txBox="1">
            <a:spLocks noChangeArrowheads="1"/>
          </p:cNvSpPr>
          <p:nvPr/>
        </p:nvSpPr>
        <p:spPr bwMode="auto">
          <a:xfrm>
            <a:off x="3657600" y="6015038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2251039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Routers</a:t>
            </a:r>
          </a:p>
        </p:txBody>
      </p:sp>
      <p:sp>
        <p:nvSpPr>
          <p:cNvPr id="41986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10058400" cy="18351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Forward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each packet received on an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incoming link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to an </a:t>
            </a:r>
            <a:br>
              <a:rPr lang="en-US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outgoing link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based on packet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 destination IP address </a:t>
            </a:r>
            <a:br>
              <a:rPr lang="en-US" altLang="ja-JP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(towards its destination)</a:t>
            </a:r>
          </a:p>
          <a:p>
            <a:pPr eaLnBrk="1" hangingPunct="1"/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Store &amp; forward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packets are buffered before being forwarded</a:t>
            </a:r>
          </a:p>
          <a:p>
            <a:pPr eaLnBrk="1" hangingPunct="1"/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Forwarding table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mapping between IP address and the output link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4343400" y="2819400"/>
            <a:ext cx="6324600" cy="3505200"/>
            <a:chOff x="2819400" y="2819400"/>
            <a:chExt cx="6324600" cy="3505200"/>
          </a:xfrm>
        </p:grpSpPr>
        <p:sp>
          <p:nvSpPr>
            <p:cNvPr id="42023" name="Rounded Rectangle 111"/>
            <p:cNvSpPr>
              <a:spLocks noChangeArrowheads="1"/>
            </p:cNvSpPr>
            <p:nvPr/>
          </p:nvSpPr>
          <p:spPr bwMode="auto">
            <a:xfrm>
              <a:off x="2819400" y="2819400"/>
              <a:ext cx="6324600" cy="3505200"/>
            </a:xfrm>
            <a:prstGeom prst="roundRect">
              <a:avLst>
                <a:gd name="adj" fmla="val 16667"/>
              </a:avLst>
            </a:prstGeom>
            <a:solidFill>
              <a:srgbClr val="FFFFAA">
                <a:alpha val="32156"/>
              </a:srgbClr>
            </a:solidFill>
            <a:ln w="12700">
              <a:solidFill>
                <a:srgbClr val="BFBFBF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grpSp>
          <p:nvGrpSpPr>
            <p:cNvPr id="42024" name="Group 2"/>
            <p:cNvGrpSpPr>
              <a:grpSpLocks/>
            </p:cNvGrpSpPr>
            <p:nvPr/>
          </p:nvGrpSpPr>
          <p:grpSpPr bwMode="auto">
            <a:xfrm>
              <a:off x="6937375" y="5481638"/>
              <a:ext cx="1751013" cy="304800"/>
              <a:chOff x="1056" y="1872"/>
              <a:chExt cx="1104" cy="192"/>
            </a:xfrm>
          </p:grpSpPr>
          <p:sp>
            <p:nvSpPr>
              <p:cNvPr id="1069059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75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76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25" name="Group 6"/>
            <p:cNvGrpSpPr>
              <a:grpSpLocks/>
            </p:cNvGrpSpPr>
            <p:nvPr/>
          </p:nvGrpSpPr>
          <p:grpSpPr bwMode="auto">
            <a:xfrm>
              <a:off x="6937375" y="4568825"/>
              <a:ext cx="1751013" cy="304800"/>
              <a:chOff x="1056" y="1872"/>
              <a:chExt cx="1104" cy="192"/>
            </a:xfrm>
          </p:grpSpPr>
          <p:sp>
            <p:nvSpPr>
              <p:cNvPr id="1069063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72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73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26" name="Group 10"/>
            <p:cNvGrpSpPr>
              <a:grpSpLocks/>
            </p:cNvGrpSpPr>
            <p:nvPr/>
          </p:nvGrpSpPr>
          <p:grpSpPr bwMode="auto">
            <a:xfrm>
              <a:off x="6937375" y="3581400"/>
              <a:ext cx="1751013" cy="303213"/>
              <a:chOff x="1056" y="1872"/>
              <a:chExt cx="1104" cy="192"/>
            </a:xfrm>
          </p:grpSpPr>
          <p:sp>
            <p:nvSpPr>
              <p:cNvPr id="1069067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9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70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42027" name="Rectangle 16"/>
            <p:cNvSpPr>
              <a:spLocks noChangeArrowheads="1"/>
            </p:cNvSpPr>
            <p:nvPr/>
          </p:nvSpPr>
          <p:spPr bwMode="auto">
            <a:xfrm>
              <a:off x="4962525" y="3503613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343" tIns="44379" rIns="90343" bIns="44379" anchor="ctr">
              <a:flatTx/>
            </a:bodyPr>
            <a:lstStyle/>
            <a:p>
              <a:pPr algn="ctr" defTabSz="912813"/>
              <a:endParaRPr lang="en-US" sz="1600" b="0">
                <a:latin typeface="Arial" charset="0"/>
              </a:endParaRPr>
            </a:p>
          </p:txBody>
        </p:sp>
        <p:grpSp>
          <p:nvGrpSpPr>
            <p:cNvPr id="42028" name="Group 17"/>
            <p:cNvGrpSpPr>
              <a:grpSpLocks/>
            </p:cNvGrpSpPr>
            <p:nvPr/>
          </p:nvGrpSpPr>
          <p:grpSpPr bwMode="auto">
            <a:xfrm>
              <a:off x="3208338" y="3581400"/>
              <a:ext cx="1751012" cy="303213"/>
              <a:chOff x="1056" y="1872"/>
              <a:chExt cx="1104" cy="192"/>
            </a:xfrm>
          </p:grpSpPr>
          <p:sp>
            <p:nvSpPr>
              <p:cNvPr id="1069074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6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67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29" name="Group 21"/>
            <p:cNvGrpSpPr>
              <a:grpSpLocks/>
            </p:cNvGrpSpPr>
            <p:nvPr/>
          </p:nvGrpSpPr>
          <p:grpSpPr bwMode="auto">
            <a:xfrm>
              <a:off x="3208338" y="4568825"/>
              <a:ext cx="1751012" cy="304800"/>
              <a:chOff x="1056" y="1872"/>
              <a:chExt cx="1104" cy="192"/>
            </a:xfrm>
          </p:grpSpPr>
          <p:sp>
            <p:nvSpPr>
              <p:cNvPr id="1069078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3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64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30" name="Group 25"/>
            <p:cNvGrpSpPr>
              <a:grpSpLocks/>
            </p:cNvGrpSpPr>
            <p:nvPr/>
          </p:nvGrpSpPr>
          <p:grpSpPr bwMode="auto">
            <a:xfrm>
              <a:off x="3208338" y="5481638"/>
              <a:ext cx="1751012" cy="304800"/>
              <a:chOff x="1056" y="1872"/>
              <a:chExt cx="1104" cy="192"/>
            </a:xfrm>
          </p:grpSpPr>
          <p:sp>
            <p:nvSpPr>
              <p:cNvPr id="1069082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0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61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42031" name="Rectangle 29"/>
            <p:cNvSpPr>
              <a:spLocks noChangeArrowheads="1"/>
            </p:cNvSpPr>
            <p:nvPr/>
          </p:nvSpPr>
          <p:spPr bwMode="auto">
            <a:xfrm>
              <a:off x="3197225" y="3001963"/>
              <a:ext cx="1609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/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incoming links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42032" name="Rectangle 30"/>
            <p:cNvSpPr>
              <a:spLocks noChangeArrowheads="1"/>
            </p:cNvSpPr>
            <p:nvPr/>
          </p:nvSpPr>
          <p:spPr bwMode="auto">
            <a:xfrm>
              <a:off x="6959600" y="3001963"/>
              <a:ext cx="15668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/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outgoing links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42033" name="Line 31"/>
            <p:cNvSpPr>
              <a:spLocks noChangeShapeType="1"/>
            </p:cNvSpPr>
            <p:nvPr/>
          </p:nvSpPr>
          <p:spPr bwMode="auto">
            <a:xfrm flipV="1">
              <a:off x="3132138" y="5697538"/>
              <a:ext cx="5783262" cy="127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4" name="Freeform 32"/>
            <p:cNvSpPr>
              <a:spLocks/>
            </p:cNvSpPr>
            <p:nvPr/>
          </p:nvSpPr>
          <p:spPr bwMode="auto">
            <a:xfrm flipV="1">
              <a:off x="3132138" y="3732213"/>
              <a:ext cx="5783262" cy="1825625"/>
            </a:xfrm>
            <a:custGeom>
              <a:avLst/>
              <a:gdLst>
                <a:gd name="T0" fmla="*/ 0 w 3648"/>
                <a:gd name="T1" fmla="*/ 0 h 528"/>
                <a:gd name="T2" fmla="*/ 2147483647 w 3648"/>
                <a:gd name="T3" fmla="*/ 0 h 528"/>
                <a:gd name="T4" fmla="*/ 2147483647 w 3648"/>
                <a:gd name="T5" fmla="*/ 2147483647 h 528"/>
                <a:gd name="T6" fmla="*/ 2147483647 w 3648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8"/>
                <a:gd name="T13" fmla="*/ 0 h 528"/>
                <a:gd name="T14" fmla="*/ 3648 w 364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8" h="528">
                  <a:moveTo>
                    <a:pt x="0" y="0"/>
                  </a:moveTo>
                  <a:lnTo>
                    <a:pt x="1296" y="0"/>
                  </a:lnTo>
                  <a:lnTo>
                    <a:pt x="2400" y="528"/>
                  </a:lnTo>
                  <a:lnTo>
                    <a:pt x="3648" y="528"/>
                  </a:lnTo>
                </a:path>
              </a:pathLst>
            </a:custGeom>
            <a:noFill/>
            <a:ln w="12700">
              <a:solidFill>
                <a:srgbClr val="00CC66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5" name="Freeform 33"/>
            <p:cNvSpPr>
              <a:spLocks/>
            </p:cNvSpPr>
            <p:nvPr/>
          </p:nvSpPr>
          <p:spPr bwMode="auto">
            <a:xfrm>
              <a:off x="3132138" y="3732213"/>
              <a:ext cx="5783262" cy="989012"/>
            </a:xfrm>
            <a:custGeom>
              <a:avLst/>
              <a:gdLst>
                <a:gd name="T0" fmla="*/ 0 w 3600"/>
                <a:gd name="T1" fmla="*/ 0 h 576"/>
                <a:gd name="T2" fmla="*/ 2147483647 w 3600"/>
                <a:gd name="T3" fmla="*/ 0 h 576"/>
                <a:gd name="T4" fmla="*/ 2147483647 w 3600"/>
                <a:gd name="T5" fmla="*/ 2147483647 h 576"/>
                <a:gd name="T6" fmla="*/ 2147483647 w 3600"/>
                <a:gd name="T7" fmla="*/ 2147483647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0"/>
                <a:gd name="T13" fmla="*/ 0 h 576"/>
                <a:gd name="T14" fmla="*/ 3600 w 360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0" h="576">
                  <a:moveTo>
                    <a:pt x="0" y="0"/>
                  </a:moveTo>
                  <a:lnTo>
                    <a:pt x="1248" y="0"/>
                  </a:lnTo>
                  <a:lnTo>
                    <a:pt x="2400" y="576"/>
                  </a:lnTo>
                  <a:lnTo>
                    <a:pt x="3600" y="57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6" name="Freeform 34"/>
            <p:cNvSpPr>
              <a:spLocks/>
            </p:cNvSpPr>
            <p:nvPr/>
          </p:nvSpPr>
          <p:spPr bwMode="auto">
            <a:xfrm>
              <a:off x="3132138" y="4721225"/>
              <a:ext cx="5783262" cy="836613"/>
            </a:xfrm>
            <a:custGeom>
              <a:avLst/>
              <a:gdLst>
                <a:gd name="T0" fmla="*/ 0 w 3648"/>
                <a:gd name="T1" fmla="*/ 0 h 528"/>
                <a:gd name="T2" fmla="*/ 2147483647 w 3648"/>
                <a:gd name="T3" fmla="*/ 0 h 528"/>
                <a:gd name="T4" fmla="*/ 2147483647 w 3648"/>
                <a:gd name="T5" fmla="*/ 2147483647 h 528"/>
                <a:gd name="T6" fmla="*/ 2147483647 w 3648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8"/>
                <a:gd name="T13" fmla="*/ 0 h 528"/>
                <a:gd name="T14" fmla="*/ 3648 w 364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8" h="528">
                  <a:moveTo>
                    <a:pt x="0" y="0"/>
                  </a:moveTo>
                  <a:lnTo>
                    <a:pt x="1248" y="0"/>
                  </a:lnTo>
                  <a:lnTo>
                    <a:pt x="2448" y="528"/>
                  </a:lnTo>
                  <a:lnTo>
                    <a:pt x="3648" y="52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7" name="Rectangle 35"/>
            <p:cNvSpPr>
              <a:spLocks noChangeArrowheads="1"/>
            </p:cNvSpPr>
            <p:nvPr/>
          </p:nvSpPr>
          <p:spPr bwMode="auto">
            <a:xfrm>
              <a:off x="5380038" y="2971800"/>
              <a:ext cx="768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/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Router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42038" name="Rectangle 36"/>
            <p:cNvSpPr>
              <a:spLocks noChangeArrowheads="1"/>
            </p:cNvSpPr>
            <p:nvPr/>
          </p:nvSpPr>
          <p:spPr bwMode="auto">
            <a:xfrm>
              <a:off x="3436938" y="36560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069093" name="Rectangle 37"/>
            <p:cNvSpPr>
              <a:spLocks noChangeArrowheads="1"/>
            </p:cNvSpPr>
            <p:nvPr/>
          </p:nvSpPr>
          <p:spPr bwMode="auto">
            <a:xfrm>
              <a:off x="5491163" y="3808413"/>
              <a:ext cx="1141412" cy="20542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lIns="90343" tIns="44379" rIns="90343" bIns="44379" anchor="ctr"/>
            <a:lstStyle/>
            <a:p>
              <a:pPr algn="ctr" defTabSz="912813">
                <a:defRPr/>
              </a:pPr>
              <a:endParaRPr lang="en-US" sz="1600" b="0">
                <a:latin typeface="Arial" pitchFamily="-107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040" name="Rectangle 38"/>
            <p:cNvSpPr>
              <a:spLocks noChangeArrowheads="1"/>
            </p:cNvSpPr>
            <p:nvPr/>
          </p:nvSpPr>
          <p:spPr bwMode="auto">
            <a:xfrm>
              <a:off x="4273550" y="36560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1" name="Rectangle 39"/>
            <p:cNvSpPr>
              <a:spLocks noChangeArrowheads="1"/>
            </p:cNvSpPr>
            <p:nvPr/>
          </p:nvSpPr>
          <p:spPr bwMode="auto">
            <a:xfrm>
              <a:off x="5643563" y="38846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2" name="Rectangle 40"/>
            <p:cNvSpPr>
              <a:spLocks noChangeArrowheads="1"/>
            </p:cNvSpPr>
            <p:nvPr/>
          </p:nvSpPr>
          <p:spPr bwMode="auto">
            <a:xfrm>
              <a:off x="5643563" y="41894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3" name="Rectangle 41"/>
            <p:cNvSpPr>
              <a:spLocks noChangeArrowheads="1"/>
            </p:cNvSpPr>
            <p:nvPr/>
          </p:nvSpPr>
          <p:spPr bwMode="auto">
            <a:xfrm>
              <a:off x="6784975" y="4645025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4" name="Rectangle 42"/>
            <p:cNvSpPr>
              <a:spLocks noChangeArrowheads="1"/>
            </p:cNvSpPr>
            <p:nvPr/>
          </p:nvSpPr>
          <p:spPr bwMode="auto">
            <a:xfrm>
              <a:off x="7697788" y="4645025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5" name="Rectangle 43"/>
            <p:cNvSpPr>
              <a:spLocks noChangeArrowheads="1"/>
            </p:cNvSpPr>
            <p:nvPr/>
          </p:nvSpPr>
          <p:spPr bwMode="auto">
            <a:xfrm>
              <a:off x="3817938" y="4645025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6" name="Rectangle 44"/>
            <p:cNvSpPr>
              <a:spLocks noChangeArrowheads="1"/>
            </p:cNvSpPr>
            <p:nvPr/>
          </p:nvSpPr>
          <p:spPr bwMode="auto">
            <a:xfrm>
              <a:off x="5643563" y="4568825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7" name="Rectangle 45"/>
            <p:cNvSpPr>
              <a:spLocks noChangeArrowheads="1"/>
            </p:cNvSpPr>
            <p:nvPr/>
          </p:nvSpPr>
          <p:spPr bwMode="auto">
            <a:xfrm>
              <a:off x="7013575" y="5481638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8" name="Rectangle 46"/>
            <p:cNvSpPr>
              <a:spLocks noChangeArrowheads="1"/>
            </p:cNvSpPr>
            <p:nvPr/>
          </p:nvSpPr>
          <p:spPr bwMode="auto">
            <a:xfrm>
              <a:off x="8231188" y="5481638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9" name="Rectangle 47"/>
            <p:cNvSpPr>
              <a:spLocks noChangeArrowheads="1"/>
            </p:cNvSpPr>
            <p:nvPr/>
          </p:nvSpPr>
          <p:spPr bwMode="auto">
            <a:xfrm>
              <a:off x="3436938" y="5481638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0" name="Rectangle 48"/>
            <p:cNvSpPr>
              <a:spLocks noChangeArrowheads="1"/>
            </p:cNvSpPr>
            <p:nvPr/>
          </p:nvSpPr>
          <p:spPr bwMode="auto">
            <a:xfrm>
              <a:off x="4502150" y="5481638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1" name="Rectangle 49"/>
            <p:cNvSpPr>
              <a:spLocks noChangeArrowheads="1"/>
            </p:cNvSpPr>
            <p:nvPr/>
          </p:nvSpPr>
          <p:spPr bwMode="auto">
            <a:xfrm>
              <a:off x="5643563" y="4873625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2" name="Rectangle 50"/>
            <p:cNvSpPr>
              <a:spLocks noChangeArrowheads="1"/>
            </p:cNvSpPr>
            <p:nvPr/>
          </p:nvSpPr>
          <p:spPr bwMode="auto">
            <a:xfrm>
              <a:off x="6784975" y="3656013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3" name="Rectangle 51"/>
            <p:cNvSpPr>
              <a:spLocks noChangeArrowheads="1"/>
            </p:cNvSpPr>
            <p:nvPr/>
          </p:nvSpPr>
          <p:spPr bwMode="auto">
            <a:xfrm>
              <a:off x="8154988" y="3656013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4" name="Rectangle 52"/>
            <p:cNvSpPr>
              <a:spLocks noChangeArrowheads="1"/>
            </p:cNvSpPr>
            <p:nvPr/>
          </p:nvSpPr>
          <p:spPr bwMode="auto">
            <a:xfrm>
              <a:off x="3894138" y="56340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5" name="Rectangle 53"/>
            <p:cNvSpPr>
              <a:spLocks noChangeArrowheads="1"/>
            </p:cNvSpPr>
            <p:nvPr/>
          </p:nvSpPr>
          <p:spPr bwMode="auto">
            <a:xfrm>
              <a:off x="5643563" y="56340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6" name="Rectangle 54"/>
            <p:cNvSpPr>
              <a:spLocks noChangeArrowheads="1"/>
            </p:cNvSpPr>
            <p:nvPr/>
          </p:nvSpPr>
          <p:spPr bwMode="auto">
            <a:xfrm>
              <a:off x="5643563" y="53292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7" name="Rectangle 55"/>
            <p:cNvSpPr>
              <a:spLocks noChangeArrowheads="1"/>
            </p:cNvSpPr>
            <p:nvPr/>
          </p:nvSpPr>
          <p:spPr bwMode="auto">
            <a:xfrm>
              <a:off x="7697788" y="56340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8" name="Text Box 56"/>
            <p:cNvSpPr txBox="1">
              <a:spLocks noChangeArrowheads="1"/>
            </p:cNvSpPr>
            <p:nvPr/>
          </p:nvSpPr>
          <p:spPr bwMode="auto">
            <a:xfrm>
              <a:off x="5409843" y="3505200"/>
              <a:ext cx="924641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0">
                  <a:latin typeface="Arial" charset="0"/>
                </a:rPr>
                <a:t>Memory</a:t>
              </a:r>
            </a:p>
          </p:txBody>
        </p:sp>
      </p:grpSp>
      <p:grpSp>
        <p:nvGrpSpPr>
          <p:cNvPr id="41988" name="Group 2"/>
          <p:cNvGrpSpPr>
            <a:grpSpLocks/>
          </p:cNvGrpSpPr>
          <p:nvPr/>
        </p:nvGrpSpPr>
        <p:grpSpPr bwMode="auto">
          <a:xfrm>
            <a:off x="1524000" y="3505200"/>
            <a:ext cx="1447800" cy="2057400"/>
            <a:chOff x="832" y="1344"/>
            <a:chExt cx="1136" cy="1024"/>
          </a:xfrm>
        </p:grpSpPr>
        <p:sp>
          <p:nvSpPr>
            <p:cNvPr id="42014" name="Oval 3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5" name="Oval 4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6" name="Oval 5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7" name="Oval 6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8" name="Oval 7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9" name="Oval 8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20" name="Oval 9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21" name="Oval 10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22" name="Oval 11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41989" name="Oval 42"/>
          <p:cNvSpPr>
            <a:spLocks noChangeArrowheads="1"/>
          </p:cNvSpPr>
          <p:nvPr/>
        </p:nvSpPr>
        <p:spPr bwMode="auto">
          <a:xfrm>
            <a:off x="3313114" y="3733800"/>
            <a:ext cx="631825" cy="757238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0" name="Oval 43"/>
          <p:cNvSpPr>
            <a:spLocks noChangeArrowheads="1"/>
          </p:cNvSpPr>
          <p:nvPr/>
        </p:nvSpPr>
        <p:spPr bwMode="auto">
          <a:xfrm>
            <a:off x="2967038" y="3932239"/>
            <a:ext cx="482600" cy="757237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1" name="Oval 44"/>
          <p:cNvSpPr>
            <a:spLocks noChangeArrowheads="1"/>
          </p:cNvSpPr>
          <p:nvPr/>
        </p:nvSpPr>
        <p:spPr bwMode="auto">
          <a:xfrm>
            <a:off x="2819401" y="4387850"/>
            <a:ext cx="327025" cy="5461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2" name="Oval 45"/>
          <p:cNvSpPr>
            <a:spLocks noChangeArrowheads="1"/>
          </p:cNvSpPr>
          <p:nvPr/>
        </p:nvSpPr>
        <p:spPr bwMode="auto">
          <a:xfrm>
            <a:off x="2917825" y="4659314"/>
            <a:ext cx="554038" cy="788987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3" name="Oval 46"/>
          <p:cNvSpPr>
            <a:spLocks noChangeArrowheads="1"/>
          </p:cNvSpPr>
          <p:nvPr/>
        </p:nvSpPr>
        <p:spPr bwMode="auto">
          <a:xfrm>
            <a:off x="3143251" y="4770438"/>
            <a:ext cx="855663" cy="792162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4" name="Oval 47"/>
          <p:cNvSpPr>
            <a:spLocks noChangeArrowheads="1"/>
          </p:cNvSpPr>
          <p:nvPr/>
        </p:nvSpPr>
        <p:spPr bwMode="auto">
          <a:xfrm>
            <a:off x="3805239" y="3990976"/>
            <a:ext cx="395287" cy="557213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5" name="Oval 48"/>
          <p:cNvSpPr>
            <a:spLocks noChangeArrowheads="1"/>
          </p:cNvSpPr>
          <p:nvPr/>
        </p:nvSpPr>
        <p:spPr bwMode="auto">
          <a:xfrm>
            <a:off x="3800476" y="4335463"/>
            <a:ext cx="466725" cy="595312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6" name="Oval 49"/>
          <p:cNvSpPr>
            <a:spLocks noChangeArrowheads="1"/>
          </p:cNvSpPr>
          <p:nvPr/>
        </p:nvSpPr>
        <p:spPr bwMode="auto">
          <a:xfrm>
            <a:off x="3759200" y="4460876"/>
            <a:ext cx="463550" cy="976313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7" name="Oval 50"/>
          <p:cNvSpPr>
            <a:spLocks noChangeArrowheads="1"/>
          </p:cNvSpPr>
          <p:nvPr/>
        </p:nvSpPr>
        <p:spPr bwMode="auto">
          <a:xfrm>
            <a:off x="2921000" y="3894139"/>
            <a:ext cx="1284288" cy="1639887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8" name="Rectangle 51"/>
          <p:cNvSpPr>
            <a:spLocks noChangeArrowheads="1"/>
          </p:cNvSpPr>
          <p:nvPr/>
        </p:nvSpPr>
        <p:spPr bwMode="auto">
          <a:xfrm>
            <a:off x="3733800" y="4114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9" name="Rectangle 67"/>
          <p:cNvSpPr>
            <a:spLocks noChangeArrowheads="1"/>
          </p:cNvSpPr>
          <p:nvPr/>
        </p:nvSpPr>
        <p:spPr bwMode="auto">
          <a:xfrm>
            <a:off x="3321050" y="5391150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2000" name="AutoShape 68"/>
          <p:cNvCxnSpPr>
            <a:cxnSpLocks noChangeShapeType="1"/>
            <a:stCxn id="41991" idx="2"/>
            <a:endCxn id="41999" idx="0"/>
          </p:cNvCxnSpPr>
          <p:nvPr/>
        </p:nvCxnSpPr>
        <p:spPr bwMode="auto">
          <a:xfrm rot="10800000" flipH="1" flipV="1">
            <a:off x="2819401" y="4660900"/>
            <a:ext cx="593725" cy="730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01" name="Rectangle 83"/>
          <p:cNvSpPr>
            <a:spLocks noChangeArrowheads="1"/>
          </p:cNvSpPr>
          <p:nvPr/>
        </p:nvSpPr>
        <p:spPr bwMode="auto">
          <a:xfrm>
            <a:off x="2432050" y="39385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2002" name="AutoShape 85"/>
          <p:cNvCxnSpPr>
            <a:cxnSpLocks noChangeShapeType="1"/>
            <a:stCxn id="42012" idx="0"/>
            <a:endCxn id="42001" idx="1"/>
          </p:cNvCxnSpPr>
          <p:nvPr/>
        </p:nvCxnSpPr>
        <p:spPr bwMode="auto">
          <a:xfrm rot="16200000" flipV="1">
            <a:off x="2322514" y="4135439"/>
            <a:ext cx="547687" cy="3254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AutoShape 68"/>
          <p:cNvCxnSpPr>
            <a:cxnSpLocks noChangeShapeType="1"/>
            <a:stCxn id="41991" idx="2"/>
            <a:endCxn id="41998" idx="1"/>
          </p:cNvCxnSpPr>
          <p:nvPr/>
        </p:nvCxnSpPr>
        <p:spPr bwMode="auto">
          <a:xfrm rot="10800000" flipH="1">
            <a:off x="2819400" y="4200526"/>
            <a:ext cx="914400" cy="4603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04" name="Rectangle 25"/>
          <p:cNvSpPr>
            <a:spLocks noChangeArrowheads="1"/>
          </p:cNvSpPr>
          <p:nvPr/>
        </p:nvSpPr>
        <p:spPr bwMode="auto">
          <a:xfrm>
            <a:off x="1600200" y="48577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2005" name="Rectangle 25"/>
          <p:cNvSpPr>
            <a:spLocks noChangeArrowheads="1"/>
          </p:cNvSpPr>
          <p:nvPr/>
        </p:nvSpPr>
        <p:spPr bwMode="auto">
          <a:xfrm>
            <a:off x="2406650" y="53911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2006" name="AutoShape 68"/>
          <p:cNvCxnSpPr>
            <a:cxnSpLocks noChangeShapeType="1"/>
            <a:endCxn id="42001" idx="1"/>
          </p:cNvCxnSpPr>
          <p:nvPr/>
        </p:nvCxnSpPr>
        <p:spPr bwMode="auto">
          <a:xfrm rot="5400000" flipH="1" flipV="1">
            <a:off x="1666082" y="4110832"/>
            <a:ext cx="852487" cy="679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AutoShape 68"/>
          <p:cNvCxnSpPr>
            <a:cxnSpLocks noChangeShapeType="1"/>
            <a:stCxn id="42004" idx="2"/>
            <a:endCxn id="42005" idx="0"/>
          </p:cNvCxnSpPr>
          <p:nvPr/>
        </p:nvCxnSpPr>
        <p:spPr bwMode="auto">
          <a:xfrm rot="16200000" flipH="1">
            <a:off x="1914525" y="4806950"/>
            <a:ext cx="361950" cy="806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AutoShape 68"/>
          <p:cNvCxnSpPr>
            <a:cxnSpLocks noChangeShapeType="1"/>
            <a:stCxn id="42004" idx="3"/>
            <a:endCxn id="42012" idx="1"/>
          </p:cNvCxnSpPr>
          <p:nvPr/>
        </p:nvCxnSpPr>
        <p:spPr bwMode="auto">
          <a:xfrm flipV="1">
            <a:off x="1784350" y="4657725"/>
            <a:ext cx="882650" cy="285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AutoShape 68"/>
          <p:cNvCxnSpPr>
            <a:cxnSpLocks noChangeShapeType="1"/>
            <a:endCxn id="41999" idx="1"/>
          </p:cNvCxnSpPr>
          <p:nvPr/>
        </p:nvCxnSpPr>
        <p:spPr bwMode="auto">
          <a:xfrm>
            <a:off x="2590800" y="5391151"/>
            <a:ext cx="73025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10" name="AutoShape 68"/>
          <p:cNvCxnSpPr>
            <a:cxnSpLocks noChangeShapeType="1"/>
            <a:endCxn id="41998" idx="2"/>
          </p:cNvCxnSpPr>
          <p:nvPr/>
        </p:nvCxnSpPr>
        <p:spPr bwMode="auto">
          <a:xfrm rot="5400000" flipH="1" flipV="1">
            <a:off x="3103563" y="4611688"/>
            <a:ext cx="1047750" cy="396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1" name="Oval 110"/>
          <p:cNvSpPr/>
          <p:nvPr/>
        </p:nvSpPr>
        <p:spPr bwMode="auto">
          <a:xfrm>
            <a:off x="2438400" y="4343400"/>
            <a:ext cx="685800" cy="533400"/>
          </a:xfrm>
          <a:prstGeom prst="ellipse">
            <a:avLst/>
          </a:prstGeom>
          <a:solidFill>
            <a:srgbClr val="FFFFAA">
              <a:alpha val="49000"/>
            </a:srgb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42012" name="Rectangle 25"/>
          <p:cNvSpPr>
            <a:spLocks noChangeArrowheads="1"/>
          </p:cNvSpPr>
          <p:nvPr/>
        </p:nvSpPr>
        <p:spPr bwMode="auto">
          <a:xfrm>
            <a:off x="2667000" y="45720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3073" name="Curved Connector 115"/>
          <p:cNvCxnSpPr>
            <a:cxnSpLocks noChangeShapeType="1"/>
            <a:stCxn id="111" idx="0"/>
          </p:cNvCxnSpPr>
          <p:nvPr/>
        </p:nvCxnSpPr>
        <p:spPr bwMode="auto">
          <a:xfrm rot="5400000" flipH="1" flipV="1">
            <a:off x="3181350" y="3181350"/>
            <a:ext cx="762000" cy="1562100"/>
          </a:xfrm>
          <a:prstGeom prst="curvedConnector2">
            <a:avLst/>
          </a:prstGeom>
          <a:noFill/>
          <a:ln w="76200">
            <a:solidFill>
              <a:srgbClr val="BFBFB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070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2"/>
          <p:cNvGrpSpPr>
            <a:grpSpLocks/>
          </p:cNvGrpSpPr>
          <p:nvPr/>
        </p:nvGrpSpPr>
        <p:grpSpPr bwMode="auto">
          <a:xfrm>
            <a:off x="4735514" y="4191000"/>
            <a:ext cx="2122487" cy="2057400"/>
            <a:chOff x="832" y="1344"/>
            <a:chExt cx="1136" cy="1024"/>
          </a:xfrm>
        </p:grpSpPr>
        <p:sp>
          <p:nvSpPr>
            <p:cNvPr id="44114" name="Oval 3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5" name="Oval 4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6" name="Oval 5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7" name="Oval 6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8" name="Oval 7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9" name="Oval 8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20" name="Oval 9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21" name="Oval 10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22" name="Oval 11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Packet Forwarding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85456" y="680642"/>
            <a:ext cx="9475300" cy="260707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Upon receiving a packet, a router 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read the IP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 destination address of the packet</a:t>
            </a:r>
          </a:p>
          <a:p>
            <a:pPr lvl="1"/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consults its forwarding table 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 output port</a:t>
            </a:r>
          </a:p>
          <a:p>
            <a:pPr lvl="1"/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forwards packet to corresponding output port</a:t>
            </a:r>
          </a:p>
          <a:p>
            <a:r>
              <a:rPr lang="en-US" altLang="ja-JP" sz="2600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Default route (for subnets without explicit entries)</a:t>
            </a:r>
          </a:p>
          <a:p>
            <a:pPr lvl="1"/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Forward to more authoritative router</a:t>
            </a:r>
            <a:endParaRPr lang="en-US" altLang="ja-JP" sz="2400" dirty="0">
              <a:latin typeface="Gill Sans Light"/>
              <a:ea typeface="ＭＳ Ｐゴシック" charset="0"/>
              <a:cs typeface="Gill Sans Light"/>
            </a:endParaRPr>
          </a:p>
        </p:txBody>
      </p:sp>
      <p:grpSp>
        <p:nvGrpSpPr>
          <p:cNvPr id="44043" name="Group 14"/>
          <p:cNvGrpSpPr>
            <a:grpSpLocks/>
          </p:cNvGrpSpPr>
          <p:nvPr/>
        </p:nvGrpSpPr>
        <p:grpSpPr bwMode="auto">
          <a:xfrm>
            <a:off x="2611438" y="4191000"/>
            <a:ext cx="2417762" cy="1828800"/>
            <a:chOff x="832" y="1344"/>
            <a:chExt cx="1136" cy="1024"/>
          </a:xfrm>
        </p:grpSpPr>
        <p:sp>
          <p:nvSpPr>
            <p:cNvPr id="44105" name="Oval 1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6" name="Oval 1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7" name="Oval 1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8" name="Oval 1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9" name="Oval 1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0" name="Oval 2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1" name="Oval 2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2" name="Oval 2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3" name="Oval 2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4044" name="Rectangle 24"/>
          <p:cNvSpPr>
            <a:spLocks noChangeArrowheads="1"/>
          </p:cNvSpPr>
          <p:nvPr/>
        </p:nvSpPr>
        <p:spPr bwMode="auto">
          <a:xfrm>
            <a:off x="2581275" y="51244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45" name="Rectangle 25"/>
          <p:cNvSpPr>
            <a:spLocks noChangeArrowheads="1"/>
          </p:cNvSpPr>
          <p:nvPr/>
        </p:nvSpPr>
        <p:spPr bwMode="auto">
          <a:xfrm>
            <a:off x="4876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4046" name="AutoShape 26"/>
          <p:cNvCxnSpPr>
            <a:cxnSpLocks noChangeShapeType="1"/>
            <a:endCxn id="44045" idx="1"/>
          </p:cNvCxnSpPr>
          <p:nvPr/>
        </p:nvCxnSpPr>
        <p:spPr bwMode="auto">
          <a:xfrm>
            <a:off x="2781300" y="5172075"/>
            <a:ext cx="2095500" cy="171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4047" name="Group 27"/>
          <p:cNvGrpSpPr>
            <a:grpSpLocks/>
          </p:cNvGrpSpPr>
          <p:nvPr/>
        </p:nvGrpSpPr>
        <p:grpSpPr bwMode="auto">
          <a:xfrm>
            <a:off x="1752601" y="4876800"/>
            <a:ext cx="523875" cy="488950"/>
            <a:chOff x="1014" y="912"/>
            <a:chExt cx="574" cy="596"/>
          </a:xfrm>
        </p:grpSpPr>
        <p:sp>
          <p:nvSpPr>
            <p:cNvPr id="44093" name="Freeform 2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Line 2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Line 3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3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Line 3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Line 3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Line 3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Rectangle 3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1" name="Freeform 3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Line 3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Line 3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Line 3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48" name="AutoShape 40"/>
          <p:cNvCxnSpPr>
            <a:cxnSpLocks noChangeShapeType="1"/>
            <a:endCxn id="44044" idx="1"/>
          </p:cNvCxnSpPr>
          <p:nvPr/>
        </p:nvCxnSpPr>
        <p:spPr bwMode="auto">
          <a:xfrm>
            <a:off x="2284413" y="51974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4049" name="Group 41"/>
          <p:cNvGrpSpPr>
            <a:grpSpLocks/>
          </p:cNvGrpSpPr>
          <p:nvPr/>
        </p:nvGrpSpPr>
        <p:grpSpPr bwMode="auto">
          <a:xfrm>
            <a:off x="6650038" y="4114800"/>
            <a:ext cx="2265362" cy="1828800"/>
            <a:chOff x="832" y="1344"/>
            <a:chExt cx="1136" cy="1024"/>
          </a:xfrm>
        </p:grpSpPr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91" name="Oval 49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92" name="Oval 50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4050" name="Rectangle 51"/>
          <p:cNvSpPr>
            <a:spLocks noChangeArrowheads="1"/>
          </p:cNvSpPr>
          <p:nvPr/>
        </p:nvSpPr>
        <p:spPr bwMode="auto">
          <a:xfrm>
            <a:off x="8686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44051" name="Group 52"/>
          <p:cNvGrpSpPr>
            <a:grpSpLocks/>
          </p:cNvGrpSpPr>
          <p:nvPr/>
        </p:nvGrpSpPr>
        <p:grpSpPr bwMode="auto">
          <a:xfrm>
            <a:off x="9305926" y="4978400"/>
            <a:ext cx="523875" cy="488950"/>
            <a:chOff x="1014" y="912"/>
            <a:chExt cx="574" cy="596"/>
          </a:xfrm>
        </p:grpSpPr>
        <p:sp>
          <p:nvSpPr>
            <p:cNvPr id="44072" name="Freeform 5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Line 5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Line 5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5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Line 5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Line 5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Line 5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Rectangle 6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0" name="Freeform 6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Line 6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Line 6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Line 6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52" name="AutoShape 65"/>
          <p:cNvCxnSpPr>
            <a:cxnSpLocks noChangeShapeType="1"/>
            <a:stCxn id="44050" idx="3"/>
          </p:cNvCxnSpPr>
          <p:nvPr/>
        </p:nvCxnSpPr>
        <p:spPr bwMode="auto">
          <a:xfrm flipV="1">
            <a:off x="8870951" y="5314951"/>
            <a:ext cx="449263" cy="28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AutoShape 66"/>
          <p:cNvCxnSpPr>
            <a:cxnSpLocks noChangeShapeType="1"/>
            <a:stCxn id="44054" idx="3"/>
            <a:endCxn id="44050" idx="1"/>
          </p:cNvCxnSpPr>
          <p:nvPr/>
        </p:nvCxnSpPr>
        <p:spPr bwMode="auto">
          <a:xfrm flipV="1">
            <a:off x="6934200" y="5343525"/>
            <a:ext cx="17526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054" name="Rectangle 67"/>
          <p:cNvSpPr>
            <a:spLocks noChangeArrowheads="1"/>
          </p:cNvSpPr>
          <p:nvPr/>
        </p:nvSpPr>
        <p:spPr bwMode="auto">
          <a:xfrm>
            <a:off x="6750050" y="56149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4055" name="AutoShape 68"/>
          <p:cNvCxnSpPr>
            <a:cxnSpLocks noChangeShapeType="1"/>
            <a:stCxn id="44045" idx="3"/>
            <a:endCxn id="44054" idx="1"/>
          </p:cNvCxnSpPr>
          <p:nvPr/>
        </p:nvCxnSpPr>
        <p:spPr bwMode="auto">
          <a:xfrm>
            <a:off x="5060950" y="5343525"/>
            <a:ext cx="16891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056" name="Text Box 76"/>
          <p:cNvSpPr txBox="1">
            <a:spLocks noChangeArrowheads="1"/>
          </p:cNvSpPr>
          <p:nvPr/>
        </p:nvSpPr>
        <p:spPr bwMode="auto">
          <a:xfrm>
            <a:off x="1676401" y="3962401"/>
            <a:ext cx="109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A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A)</a:t>
            </a:r>
          </a:p>
        </p:txBody>
      </p:sp>
      <p:sp>
        <p:nvSpPr>
          <p:cNvPr id="44057" name="Text Box 77"/>
          <p:cNvSpPr txBox="1">
            <a:spLocks noChangeArrowheads="1"/>
          </p:cNvSpPr>
          <p:nvPr/>
        </p:nvSpPr>
        <p:spPr bwMode="auto">
          <a:xfrm>
            <a:off x="9067801" y="4114801"/>
            <a:ext cx="11929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B 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B)</a:t>
            </a:r>
          </a:p>
        </p:txBody>
      </p:sp>
      <p:sp>
        <p:nvSpPr>
          <p:cNvPr id="44058" name="Text Box 78"/>
          <p:cNvSpPr txBox="1">
            <a:spLocks noChangeArrowheads="1"/>
          </p:cNvSpPr>
          <p:nvPr/>
        </p:nvSpPr>
        <p:spPr bwMode="auto">
          <a:xfrm>
            <a:off x="4705350" y="4724401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R2</a:t>
            </a:r>
          </a:p>
        </p:txBody>
      </p:sp>
      <p:sp>
        <p:nvSpPr>
          <p:cNvPr id="44059" name="Text Box 79"/>
          <p:cNvSpPr txBox="1">
            <a:spLocks noChangeArrowheads="1"/>
          </p:cNvSpPr>
          <p:nvPr/>
        </p:nvSpPr>
        <p:spPr bwMode="auto">
          <a:xfrm>
            <a:off x="6610350" y="5105401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R3</a:t>
            </a:r>
          </a:p>
        </p:txBody>
      </p:sp>
      <p:sp>
        <p:nvSpPr>
          <p:cNvPr id="44060" name="Rectangle 83"/>
          <p:cNvSpPr>
            <a:spLocks noChangeArrowheads="1"/>
          </p:cNvSpPr>
          <p:nvPr/>
        </p:nvSpPr>
        <p:spPr bwMode="auto">
          <a:xfrm>
            <a:off x="6705600" y="47005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4061" name="AutoShape 85"/>
          <p:cNvCxnSpPr>
            <a:cxnSpLocks noChangeShapeType="1"/>
            <a:stCxn id="44045" idx="3"/>
            <a:endCxn id="44060" idx="1"/>
          </p:cNvCxnSpPr>
          <p:nvPr/>
        </p:nvCxnSpPr>
        <p:spPr bwMode="auto">
          <a:xfrm flipV="1">
            <a:off x="5060950" y="4786313"/>
            <a:ext cx="16446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062" name="Text Box 86"/>
          <p:cNvSpPr txBox="1">
            <a:spLocks noChangeArrowheads="1"/>
          </p:cNvSpPr>
          <p:nvPr/>
        </p:nvSpPr>
        <p:spPr bwMode="auto">
          <a:xfrm>
            <a:off x="6553200" y="4191001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R4</a:t>
            </a:r>
          </a:p>
        </p:txBody>
      </p:sp>
      <p:cxnSp>
        <p:nvCxnSpPr>
          <p:cNvPr id="44063" name="AutoShape 87"/>
          <p:cNvCxnSpPr>
            <a:cxnSpLocks noChangeShapeType="1"/>
            <a:stCxn id="44060" idx="3"/>
            <a:endCxn id="44050" idx="1"/>
          </p:cNvCxnSpPr>
          <p:nvPr/>
        </p:nvCxnSpPr>
        <p:spPr bwMode="auto">
          <a:xfrm>
            <a:off x="6889750" y="4786313"/>
            <a:ext cx="17970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64" name="AutoShape 26"/>
          <p:cNvCxnSpPr>
            <a:cxnSpLocks noChangeShapeType="1"/>
            <a:stCxn id="44113" idx="2"/>
            <a:endCxn id="44066" idx="1"/>
          </p:cNvCxnSpPr>
          <p:nvPr/>
        </p:nvCxnSpPr>
        <p:spPr bwMode="auto">
          <a:xfrm rot="10800000" flipH="1" flipV="1">
            <a:off x="2781300" y="5172075"/>
            <a:ext cx="996950" cy="838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65" name="AutoShape 26"/>
          <p:cNvCxnSpPr>
            <a:cxnSpLocks noChangeShapeType="1"/>
            <a:stCxn id="44109" idx="4"/>
            <a:endCxn id="44112" idx="6"/>
          </p:cNvCxnSpPr>
          <p:nvPr/>
        </p:nvCxnSpPr>
        <p:spPr bwMode="auto">
          <a:xfrm rot="5400000" flipH="1" flipV="1">
            <a:off x="4103689" y="5168901"/>
            <a:ext cx="612775" cy="1089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066" name="Rectangle 24"/>
          <p:cNvSpPr>
            <a:spLocks noChangeArrowheads="1"/>
          </p:cNvSpPr>
          <p:nvPr/>
        </p:nvSpPr>
        <p:spPr bwMode="auto">
          <a:xfrm>
            <a:off x="3778250" y="59245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67" name="Text Box 78"/>
          <p:cNvSpPr txBox="1">
            <a:spLocks noChangeArrowheads="1"/>
          </p:cNvSpPr>
          <p:nvPr/>
        </p:nvSpPr>
        <p:spPr bwMode="auto">
          <a:xfrm>
            <a:off x="3657600" y="6015038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R1</a:t>
            </a:r>
          </a:p>
        </p:txBody>
      </p:sp>
      <p:sp>
        <p:nvSpPr>
          <p:cNvPr id="44068" name="Freeform 132"/>
          <p:cNvSpPr>
            <a:spLocks noChangeArrowheads="1"/>
          </p:cNvSpPr>
          <p:nvPr/>
        </p:nvSpPr>
        <p:spPr bwMode="auto">
          <a:xfrm>
            <a:off x="2370138" y="4506913"/>
            <a:ext cx="6926262" cy="722312"/>
          </a:xfrm>
          <a:custGeom>
            <a:avLst/>
            <a:gdLst>
              <a:gd name="T0" fmla="*/ 0 w 6925733"/>
              <a:gd name="T1" fmla="*/ 436481 h 722489"/>
              <a:gd name="T2" fmla="*/ 694743 w 6925733"/>
              <a:gd name="T3" fmla="*/ 453379 h 722489"/>
              <a:gd name="T4" fmla="*/ 2304517 w 6925733"/>
              <a:gd name="T5" fmla="*/ 622334 h 722489"/>
              <a:gd name="T6" fmla="*/ 2711196 w 6925733"/>
              <a:gd name="T7" fmla="*/ 605441 h 722489"/>
              <a:gd name="T8" fmla="*/ 4202355 w 6925733"/>
              <a:gd name="T9" fmla="*/ 98562 h 722489"/>
              <a:gd name="T10" fmla="*/ 4473476 w 6925733"/>
              <a:gd name="T11" fmla="*/ 14084 h 722489"/>
              <a:gd name="T12" fmla="*/ 4693755 w 6925733"/>
              <a:gd name="T13" fmla="*/ 98562 h 722489"/>
              <a:gd name="T14" fmla="*/ 6167972 w 6925733"/>
              <a:gd name="T15" fmla="*/ 622334 h 722489"/>
              <a:gd name="T16" fmla="*/ 6930494 w 6925733"/>
              <a:gd name="T17" fmla="*/ 689923 h 7224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25733"/>
              <a:gd name="T28" fmla="*/ 0 h 722489"/>
              <a:gd name="T29" fmla="*/ 6925733 w 6925733"/>
              <a:gd name="T30" fmla="*/ 722489 h 7224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25733" h="722489">
                <a:moveTo>
                  <a:pt x="0" y="437444"/>
                </a:moveTo>
                <a:cubicBezTo>
                  <a:pt x="155222" y="430389"/>
                  <a:pt x="310444" y="423334"/>
                  <a:pt x="694266" y="454378"/>
                </a:cubicBezTo>
                <a:cubicBezTo>
                  <a:pt x="1078088" y="485423"/>
                  <a:pt x="1967089" y="598311"/>
                  <a:pt x="2302933" y="623711"/>
                </a:cubicBezTo>
                <a:cubicBezTo>
                  <a:pt x="2638777" y="649111"/>
                  <a:pt x="2393244" y="694267"/>
                  <a:pt x="2709333" y="606778"/>
                </a:cubicBezTo>
                <a:cubicBezTo>
                  <a:pt x="3025422" y="519289"/>
                  <a:pt x="3905955" y="197556"/>
                  <a:pt x="4199466" y="98778"/>
                </a:cubicBezTo>
                <a:cubicBezTo>
                  <a:pt x="4492977" y="0"/>
                  <a:pt x="4388556" y="14111"/>
                  <a:pt x="4470400" y="14111"/>
                </a:cubicBezTo>
                <a:cubicBezTo>
                  <a:pt x="4552244" y="14111"/>
                  <a:pt x="4690533" y="98778"/>
                  <a:pt x="4690533" y="98778"/>
                </a:cubicBezTo>
                <a:cubicBezTo>
                  <a:pt x="4972755" y="200378"/>
                  <a:pt x="5791200" y="524933"/>
                  <a:pt x="6163733" y="623711"/>
                </a:cubicBezTo>
                <a:cubicBezTo>
                  <a:pt x="6536266" y="722489"/>
                  <a:pt x="6925733" y="691444"/>
                  <a:pt x="6925733" y="691444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743200" y="4648200"/>
            <a:ext cx="1752600" cy="228600"/>
            <a:chOff x="1219200" y="4648200"/>
            <a:chExt cx="1752600" cy="228600"/>
          </a:xfrm>
        </p:grpSpPr>
        <p:sp>
          <p:nvSpPr>
            <p:cNvPr id="44070" name="Rectangle 133"/>
            <p:cNvSpPr>
              <a:spLocks noChangeArrowheads="1"/>
            </p:cNvSpPr>
            <p:nvPr/>
          </p:nvSpPr>
          <p:spPr bwMode="auto">
            <a:xfrm>
              <a:off x="1219200" y="4648200"/>
              <a:ext cx="990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71" name="Rectangle 134"/>
            <p:cNvSpPr>
              <a:spLocks noChangeArrowheads="1"/>
            </p:cNvSpPr>
            <p:nvPr/>
          </p:nvSpPr>
          <p:spPr bwMode="auto">
            <a:xfrm>
              <a:off x="2209800" y="4648200"/>
              <a:ext cx="762000" cy="228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IP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881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1684 0.04213 L 0.37222 -0.05671 L 0.57031 0.03472 L 0.61476 0.0395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11430000" cy="40386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Why not use MAC addresses for routing?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Doesn’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t scale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Analogy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MAC address </a:t>
            </a:r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 SSN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IP address  (unreadable) home address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MAC address: uniquely associated with device for the entire lifetime of the device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IP address: changes as the device location changes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Your notebook IP address at school is different from home</a:t>
            </a:r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</p:txBody>
      </p:sp>
      <p:pic>
        <p:nvPicPr>
          <p:cNvPr id="45066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603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7924801" y="4267200"/>
            <a:ext cx="2608263" cy="1676400"/>
            <a:chOff x="6477000" y="4267200"/>
            <a:chExt cx="2607662" cy="1676400"/>
          </a:xfrm>
        </p:grpSpPr>
        <p:pic>
          <p:nvPicPr>
            <p:cNvPr id="45072" name="Picture 9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267200"/>
              <a:ext cx="1752600" cy="1079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9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267200"/>
              <a:ext cx="690716" cy="107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4" name="TextBox 93"/>
            <p:cNvSpPr txBox="1">
              <a:spLocks noChangeArrowheads="1"/>
            </p:cNvSpPr>
            <p:nvPr/>
          </p:nvSpPr>
          <p:spPr bwMode="auto">
            <a:xfrm>
              <a:off x="6553200" y="5297269"/>
              <a:ext cx="2531462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10 7</a:t>
              </a:r>
              <a:r>
                <a:rPr lang="en-US" sz="1800" b="0" baseline="30000">
                  <a:latin typeface="Helvetica" charset="0"/>
                  <a:cs typeface="Helvetica" charset="0"/>
                </a:rPr>
                <a:t>th</a:t>
              </a:r>
              <a:r>
                <a:rPr lang="en-US" sz="1800" b="0">
                  <a:latin typeface="Helvetica" charset="0"/>
                  <a:cs typeface="Helvetica" charset="0"/>
                </a:rPr>
                <a:t> Street NW</a:t>
              </a:r>
            </a:p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Washington, DC 21115</a:t>
              </a:r>
            </a:p>
          </p:txBody>
        </p:sp>
      </p:grp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1828801" y="4267200"/>
            <a:ext cx="2366963" cy="1676400"/>
            <a:chOff x="6477000" y="4267200"/>
            <a:chExt cx="2367116" cy="1676400"/>
          </a:xfrm>
        </p:grpSpPr>
        <p:pic>
          <p:nvPicPr>
            <p:cNvPr id="45069" name="Picture 9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267200"/>
              <a:ext cx="1752600" cy="1079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9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267200"/>
              <a:ext cx="690716" cy="107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1" name="TextBox 98"/>
            <p:cNvSpPr txBox="1">
              <a:spLocks noChangeArrowheads="1"/>
            </p:cNvSpPr>
            <p:nvPr/>
          </p:nvSpPr>
          <p:spPr bwMode="auto">
            <a:xfrm>
              <a:off x="6553200" y="5297269"/>
              <a:ext cx="2210862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1051 Euclid Ave</a:t>
              </a:r>
            </a:p>
            <a:p>
              <a:pPr eaLnBrk="1" hangingPunct="1"/>
              <a:r>
                <a:rPr lang="en-US" sz="18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Berkeley, CA 94722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IP Addresses vs. MAC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4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11111E-6 C -0.09235 0.03241 -0.18472 0.06505 -0.26857 0.07408 C -0.35242 0.08311 -0.43576 0.06667 -0.50364 0.0544 C -0.57152 0.04213 -0.62378 0.02107 -0.67586 1.11111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439400" cy="5715000"/>
          </a:xfrm>
        </p:spPr>
        <p:txBody>
          <a:bodyPr/>
          <a:lstStyle/>
          <a:p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Why does packet forwarding using IP </a:t>
            </a:r>
            <a:r>
              <a:rPr lang="en-US" altLang="ja-JP" dirty="0" err="1">
                <a:latin typeface="Gill Sans Light"/>
                <a:ea typeface="ＭＳ Ｐゴシック" charset="0"/>
                <a:cs typeface="Gill Sans Light"/>
              </a:rPr>
              <a:t>addr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. scale?</a:t>
            </a:r>
          </a:p>
          <a:p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Because IP addresses can be aggregated</a:t>
            </a:r>
          </a:p>
          <a:p>
            <a:pPr lvl="1"/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E.g., all IP addresses at UC Berkeley start with </a:t>
            </a:r>
            <a:r>
              <a:rPr lang="en-US" altLang="ja-JP" b="1" dirty="0">
                <a:latin typeface="Gill Sans Light"/>
                <a:ea typeface="ＭＳ Ｐゴシック" charset="0"/>
                <a:cs typeface="Gill Sans Light"/>
              </a:rPr>
              <a:t>0xA9E5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, i.e., any address of form 0xA9E5**** belongs to Berkeley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Thus, a router in NY needs to keep a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single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entry for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all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hosts at Berkeley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If we were using MAC addresses the NY router would need to maintain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an entry for every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Berkeley host!!</a:t>
            </a: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Analogy: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Give this letter to person with SSN: 123-45-6789 vs.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Give this letter to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John Smith, 123 First Street, LA, US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</p:txBody>
      </p:sp>
      <p:pic>
        <p:nvPicPr>
          <p:cNvPr id="46089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76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1628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IP Addresses vs. MAC Addresses</a:t>
            </a:r>
          </a:p>
        </p:txBody>
      </p:sp>
    </p:spTree>
    <p:extLst>
      <p:ext uri="{BB962C8B-B14F-4D97-AF65-F5344CB8AC3E}">
        <p14:creationId xmlns:p14="http://schemas.microsoft.com/office/powerpoint/2010/main" val="3251949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Setting up Routing Tables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108204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do you set up routing tables?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Internet has no centralized state!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single machine knows entire topology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Topology constantly changing (faults, reconfiguration, etc.)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dynamic algorithm that acquires routing tables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Ideally, have one entry per subnet or portion of address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Could have “default” routes that send packets for unknown subnets to a different router that has more information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Possible algorithm for acquiring routing table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Routing table has “cost” for each entry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Includes number of hops to destination, congestion, etc.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Entries for unknown subnets have infinite cost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Neighbors periodically exchange routing tables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neighbor knows cheaper route to a subnet, replace your entry with neighbors entry (+1 for hop to neighbor)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reality: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Internet has networks of many different scales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algorithms run at different scales</a:t>
            </a:r>
          </a:p>
        </p:txBody>
      </p:sp>
    </p:spTree>
    <p:extLst>
      <p:ext uri="{BB962C8B-B14F-4D97-AF65-F5344CB8AC3E}">
        <p14:creationId xmlns:p14="http://schemas.microsoft.com/office/powerpoint/2010/main" val="2370350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3: Thursday 4/28: 7-9PM</a:t>
            </a:r>
          </a:p>
          <a:p>
            <a:pPr lvl="1"/>
            <a:r>
              <a:rPr lang="en-US" dirty="0"/>
              <a:t>All course material </a:t>
            </a:r>
          </a:p>
          <a:p>
            <a:pPr lvl="1"/>
            <a:r>
              <a:rPr lang="en-US" dirty="0"/>
              <a:t>Review session Monday 4/25 1-3PM</a:t>
            </a:r>
          </a:p>
        </p:txBody>
      </p:sp>
    </p:spTree>
    <p:extLst>
      <p:ext uri="{BB962C8B-B14F-4D97-AF65-F5344CB8AC3E}">
        <p14:creationId xmlns:p14="http://schemas.microsoft.com/office/powerpoint/2010/main" val="1122710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Naming in the Internet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456" y="2205039"/>
            <a:ext cx="10682288" cy="4495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How to map human-readable names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to IP addresses?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E.g. www.berkeley.edu  128.32.139.48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E.g. www.google.com  different addresses depending on location, and load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Why is this necessary?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IP addresses are hard to remember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IP addresses change: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Say, Server 1 crashes gets replaced by Server 2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Or – google.com handled by different servers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Mechanism: Domain Naming System (DNS)</a:t>
            </a:r>
          </a:p>
          <a:p>
            <a:pPr lvl="1"/>
            <a:endParaRPr lang="ko-KR" altLang="en-US" dirty="0">
              <a:ea typeface="굴림" panose="020B0600000101010101" pitchFamily="34" charset="-127"/>
              <a:sym typeface="Symbol" panose="05050102010706020507" pitchFamily="18" charset="2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4191000" y="990600"/>
            <a:ext cx="3733800" cy="990600"/>
            <a:chOff x="1680" y="624"/>
            <a:chExt cx="2352" cy="624"/>
          </a:xfrm>
        </p:grpSpPr>
        <p:sp>
          <p:nvSpPr>
            <p:cNvPr id="34010" name="Rectangle 5"/>
            <p:cNvSpPr>
              <a:spLocks noChangeArrowheads="1"/>
            </p:cNvSpPr>
            <p:nvPr/>
          </p:nvSpPr>
          <p:spPr bwMode="auto">
            <a:xfrm>
              <a:off x="1680" y="624"/>
              <a:ext cx="864" cy="62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400">
                  <a:ea typeface="굴림" panose="020B0600000101010101" pitchFamily="34" charset="-127"/>
                </a:rPr>
                <a:t>Name</a:t>
              </a:r>
            </a:p>
          </p:txBody>
        </p:sp>
        <p:sp>
          <p:nvSpPr>
            <p:cNvPr id="34011" name="Rectangle 6"/>
            <p:cNvSpPr>
              <a:spLocks noChangeArrowheads="1"/>
            </p:cNvSpPr>
            <p:nvPr/>
          </p:nvSpPr>
          <p:spPr bwMode="auto">
            <a:xfrm>
              <a:off x="3168" y="624"/>
              <a:ext cx="864" cy="62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400">
                  <a:ea typeface="굴림" panose="020B0600000101010101" pitchFamily="34" charset="-127"/>
                </a:rPr>
                <a:t>Address</a:t>
              </a:r>
            </a:p>
          </p:txBody>
        </p:sp>
        <p:sp>
          <p:nvSpPr>
            <p:cNvPr id="34012" name="Text Box 7"/>
            <p:cNvSpPr txBox="1">
              <a:spLocks noChangeArrowheads="1"/>
            </p:cNvSpPr>
            <p:nvPr/>
          </p:nvSpPr>
          <p:spPr bwMode="auto">
            <a:xfrm>
              <a:off x="2726" y="83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ko-KR" altLang="en-US" sz="1800" b="0">
                <a:latin typeface="Arial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34013" name="Text Box 8"/>
            <p:cNvSpPr txBox="1">
              <a:spLocks noChangeArrowheads="1"/>
            </p:cNvSpPr>
            <p:nvPr/>
          </p:nvSpPr>
          <p:spPr bwMode="auto">
            <a:xfrm>
              <a:off x="2656" y="670"/>
              <a:ext cx="4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4000">
                  <a:ea typeface="굴림" panose="020B0600000101010101" pitchFamily="34" charset="-127"/>
                  <a:sym typeface="Symbol" panose="05050102010706020507" pitchFamily="18" charset="2"/>
                </a:rPr>
                <a:t></a:t>
              </a:r>
            </a:p>
          </p:txBody>
        </p:sp>
      </p:grpSp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90575"/>
            <a:ext cx="18288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8" name="Group 10"/>
          <p:cNvGrpSpPr>
            <a:grpSpLocks/>
          </p:cNvGrpSpPr>
          <p:nvPr/>
        </p:nvGrpSpPr>
        <p:grpSpPr bwMode="auto">
          <a:xfrm>
            <a:off x="8229600" y="828676"/>
            <a:ext cx="1506538" cy="1228725"/>
            <a:chOff x="4237" y="549"/>
            <a:chExt cx="949" cy="774"/>
          </a:xfrm>
        </p:grpSpPr>
        <p:sp>
          <p:nvSpPr>
            <p:cNvPr id="33799" name="Freeform 11"/>
            <p:cNvSpPr>
              <a:spLocks/>
            </p:cNvSpPr>
            <p:nvPr/>
          </p:nvSpPr>
          <p:spPr bwMode="auto">
            <a:xfrm>
              <a:off x="4466" y="549"/>
              <a:ext cx="35" cy="102"/>
            </a:xfrm>
            <a:custGeom>
              <a:avLst/>
              <a:gdLst>
                <a:gd name="T0" fmla="*/ 35 w 174"/>
                <a:gd name="T1" fmla="*/ 4 h 510"/>
                <a:gd name="T2" fmla="*/ 25 w 174"/>
                <a:gd name="T3" fmla="*/ 0 h 510"/>
                <a:gd name="T4" fmla="*/ 0 w 174"/>
                <a:gd name="T5" fmla="*/ 97 h 510"/>
                <a:gd name="T6" fmla="*/ 12 w 174"/>
                <a:gd name="T7" fmla="*/ 102 h 510"/>
                <a:gd name="T8" fmla="*/ 35 w 174"/>
                <a:gd name="T9" fmla="*/ 4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10">
                  <a:moveTo>
                    <a:pt x="174" y="22"/>
                  </a:moveTo>
                  <a:lnTo>
                    <a:pt x="125" y="0"/>
                  </a:lnTo>
                  <a:lnTo>
                    <a:pt x="0" y="486"/>
                  </a:lnTo>
                  <a:lnTo>
                    <a:pt x="58" y="510"/>
                  </a:lnTo>
                  <a:lnTo>
                    <a:pt x="17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Freeform 12"/>
            <p:cNvSpPr>
              <a:spLocks/>
            </p:cNvSpPr>
            <p:nvPr/>
          </p:nvSpPr>
          <p:spPr bwMode="auto">
            <a:xfrm>
              <a:off x="4237" y="556"/>
              <a:ext cx="949" cy="767"/>
            </a:xfrm>
            <a:custGeom>
              <a:avLst/>
              <a:gdLst>
                <a:gd name="T0" fmla="*/ 544 w 4746"/>
                <a:gd name="T1" fmla="*/ 584 h 3835"/>
                <a:gd name="T2" fmla="*/ 581 w 4746"/>
                <a:gd name="T3" fmla="*/ 573 h 3835"/>
                <a:gd name="T4" fmla="*/ 626 w 4746"/>
                <a:gd name="T5" fmla="*/ 558 h 3835"/>
                <a:gd name="T6" fmla="*/ 678 w 4746"/>
                <a:gd name="T7" fmla="*/ 543 h 3835"/>
                <a:gd name="T8" fmla="*/ 731 w 4746"/>
                <a:gd name="T9" fmla="*/ 526 h 3835"/>
                <a:gd name="T10" fmla="*/ 786 w 4746"/>
                <a:gd name="T11" fmla="*/ 510 h 3835"/>
                <a:gd name="T12" fmla="*/ 837 w 4746"/>
                <a:gd name="T13" fmla="*/ 495 h 3835"/>
                <a:gd name="T14" fmla="*/ 881 w 4746"/>
                <a:gd name="T15" fmla="*/ 482 h 3835"/>
                <a:gd name="T16" fmla="*/ 917 w 4746"/>
                <a:gd name="T17" fmla="*/ 472 h 3835"/>
                <a:gd name="T18" fmla="*/ 941 w 4746"/>
                <a:gd name="T19" fmla="*/ 465 h 3835"/>
                <a:gd name="T20" fmla="*/ 949 w 4746"/>
                <a:gd name="T21" fmla="*/ 462 h 3835"/>
                <a:gd name="T22" fmla="*/ 900 w 4746"/>
                <a:gd name="T23" fmla="*/ 0 h 3835"/>
                <a:gd name="T24" fmla="*/ 887 w 4746"/>
                <a:gd name="T25" fmla="*/ 1 h 3835"/>
                <a:gd name="T26" fmla="*/ 864 w 4746"/>
                <a:gd name="T27" fmla="*/ 3 h 3835"/>
                <a:gd name="T28" fmla="*/ 831 w 4746"/>
                <a:gd name="T29" fmla="*/ 6 h 3835"/>
                <a:gd name="T30" fmla="*/ 791 w 4746"/>
                <a:gd name="T31" fmla="*/ 10 h 3835"/>
                <a:gd name="T32" fmla="*/ 742 w 4746"/>
                <a:gd name="T33" fmla="*/ 15 h 3835"/>
                <a:gd name="T34" fmla="*/ 689 w 4746"/>
                <a:gd name="T35" fmla="*/ 22 h 3835"/>
                <a:gd name="T36" fmla="*/ 629 w 4746"/>
                <a:gd name="T37" fmla="*/ 31 h 3835"/>
                <a:gd name="T38" fmla="*/ 566 w 4746"/>
                <a:gd name="T39" fmla="*/ 41 h 3835"/>
                <a:gd name="T40" fmla="*/ 500 w 4746"/>
                <a:gd name="T41" fmla="*/ 53 h 3835"/>
                <a:gd name="T42" fmla="*/ 432 w 4746"/>
                <a:gd name="T43" fmla="*/ 67 h 3835"/>
                <a:gd name="T44" fmla="*/ 361 w 4746"/>
                <a:gd name="T45" fmla="*/ 84 h 3835"/>
                <a:gd name="T46" fmla="*/ 295 w 4746"/>
                <a:gd name="T47" fmla="*/ 100 h 3835"/>
                <a:gd name="T48" fmla="*/ 235 w 4746"/>
                <a:gd name="T49" fmla="*/ 117 h 3835"/>
                <a:gd name="T50" fmla="*/ 181 w 4746"/>
                <a:gd name="T51" fmla="*/ 133 h 3835"/>
                <a:gd name="T52" fmla="*/ 133 w 4746"/>
                <a:gd name="T53" fmla="*/ 149 h 3835"/>
                <a:gd name="T54" fmla="*/ 92 w 4746"/>
                <a:gd name="T55" fmla="*/ 163 h 3835"/>
                <a:gd name="T56" fmla="*/ 58 w 4746"/>
                <a:gd name="T57" fmla="*/ 176 h 3835"/>
                <a:gd name="T58" fmla="*/ 31 w 4746"/>
                <a:gd name="T59" fmla="*/ 186 h 3835"/>
                <a:gd name="T60" fmla="*/ 12 w 4746"/>
                <a:gd name="T61" fmla="*/ 193 h 3835"/>
                <a:gd name="T62" fmla="*/ 2 w 4746"/>
                <a:gd name="T63" fmla="*/ 197 h 3835"/>
                <a:gd name="T64" fmla="*/ 137 w 4746"/>
                <a:gd name="T65" fmla="*/ 767 h 3835"/>
                <a:gd name="T66" fmla="*/ 145 w 4746"/>
                <a:gd name="T67" fmla="*/ 763 h 3835"/>
                <a:gd name="T68" fmla="*/ 166 w 4746"/>
                <a:gd name="T69" fmla="*/ 753 h 3835"/>
                <a:gd name="T70" fmla="*/ 199 w 4746"/>
                <a:gd name="T71" fmla="*/ 738 h 3835"/>
                <a:gd name="T72" fmla="*/ 239 w 4746"/>
                <a:gd name="T73" fmla="*/ 719 h 3835"/>
                <a:gd name="T74" fmla="*/ 285 w 4746"/>
                <a:gd name="T75" fmla="*/ 697 h 3835"/>
                <a:gd name="T76" fmla="*/ 334 w 4746"/>
                <a:gd name="T77" fmla="*/ 675 h 3835"/>
                <a:gd name="T78" fmla="*/ 384 w 4746"/>
                <a:gd name="T79" fmla="*/ 652 h 3835"/>
                <a:gd name="T80" fmla="*/ 431 w 4746"/>
                <a:gd name="T81" fmla="*/ 630 h 3835"/>
                <a:gd name="T82" fmla="*/ 474 w 4746"/>
                <a:gd name="T83" fmla="*/ 612 h 3835"/>
                <a:gd name="T84" fmla="*/ 508 w 4746"/>
                <a:gd name="T85" fmla="*/ 598 h 38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46" h="3835">
                  <a:moveTo>
                    <a:pt x="2631" y="2954"/>
                  </a:moveTo>
                  <a:lnTo>
                    <a:pt x="2672" y="2938"/>
                  </a:lnTo>
                  <a:lnTo>
                    <a:pt x="2720" y="2921"/>
                  </a:lnTo>
                  <a:lnTo>
                    <a:pt x="2775" y="2904"/>
                  </a:lnTo>
                  <a:lnTo>
                    <a:pt x="2837" y="2885"/>
                  </a:lnTo>
                  <a:lnTo>
                    <a:pt x="2905" y="2864"/>
                  </a:lnTo>
                  <a:lnTo>
                    <a:pt x="2976" y="2840"/>
                  </a:lnTo>
                  <a:lnTo>
                    <a:pt x="3053" y="2816"/>
                  </a:lnTo>
                  <a:lnTo>
                    <a:pt x="3132" y="2792"/>
                  </a:lnTo>
                  <a:lnTo>
                    <a:pt x="3214" y="2766"/>
                  </a:lnTo>
                  <a:lnTo>
                    <a:pt x="3302" y="2739"/>
                  </a:lnTo>
                  <a:lnTo>
                    <a:pt x="3389" y="2713"/>
                  </a:lnTo>
                  <a:lnTo>
                    <a:pt x="3478" y="2686"/>
                  </a:lnTo>
                  <a:lnTo>
                    <a:pt x="3568" y="2660"/>
                  </a:lnTo>
                  <a:lnTo>
                    <a:pt x="3658" y="2631"/>
                  </a:lnTo>
                  <a:lnTo>
                    <a:pt x="3751" y="2605"/>
                  </a:lnTo>
                  <a:lnTo>
                    <a:pt x="3840" y="2578"/>
                  </a:lnTo>
                  <a:lnTo>
                    <a:pt x="3930" y="2552"/>
                  </a:lnTo>
                  <a:lnTo>
                    <a:pt x="4017" y="2525"/>
                  </a:lnTo>
                  <a:lnTo>
                    <a:pt x="4101" y="2502"/>
                  </a:lnTo>
                  <a:lnTo>
                    <a:pt x="4184" y="2475"/>
                  </a:lnTo>
                  <a:lnTo>
                    <a:pt x="4263" y="2454"/>
                  </a:lnTo>
                  <a:lnTo>
                    <a:pt x="4336" y="2430"/>
                  </a:lnTo>
                  <a:lnTo>
                    <a:pt x="4408" y="2410"/>
                  </a:lnTo>
                  <a:lnTo>
                    <a:pt x="4472" y="2391"/>
                  </a:lnTo>
                  <a:lnTo>
                    <a:pt x="4532" y="2375"/>
                  </a:lnTo>
                  <a:lnTo>
                    <a:pt x="4585" y="2359"/>
                  </a:lnTo>
                  <a:lnTo>
                    <a:pt x="4633" y="2346"/>
                  </a:lnTo>
                  <a:lnTo>
                    <a:pt x="4672" y="2333"/>
                  </a:lnTo>
                  <a:lnTo>
                    <a:pt x="4704" y="2324"/>
                  </a:lnTo>
                  <a:lnTo>
                    <a:pt x="4727" y="2317"/>
                  </a:lnTo>
                  <a:lnTo>
                    <a:pt x="4741" y="2314"/>
                  </a:lnTo>
                  <a:lnTo>
                    <a:pt x="4746" y="2312"/>
                  </a:lnTo>
                  <a:lnTo>
                    <a:pt x="4516" y="0"/>
                  </a:lnTo>
                  <a:lnTo>
                    <a:pt x="4514" y="0"/>
                  </a:lnTo>
                  <a:lnTo>
                    <a:pt x="4503" y="0"/>
                  </a:lnTo>
                  <a:lnTo>
                    <a:pt x="4487" y="3"/>
                  </a:lnTo>
                  <a:lnTo>
                    <a:pt x="4466" y="3"/>
                  </a:lnTo>
                  <a:lnTo>
                    <a:pt x="4437" y="6"/>
                  </a:lnTo>
                  <a:lnTo>
                    <a:pt x="4403" y="8"/>
                  </a:lnTo>
                  <a:lnTo>
                    <a:pt x="4366" y="11"/>
                  </a:lnTo>
                  <a:lnTo>
                    <a:pt x="4321" y="14"/>
                  </a:lnTo>
                  <a:lnTo>
                    <a:pt x="4271" y="19"/>
                  </a:lnTo>
                  <a:lnTo>
                    <a:pt x="4218" y="24"/>
                  </a:lnTo>
                  <a:lnTo>
                    <a:pt x="4158" y="29"/>
                  </a:lnTo>
                  <a:lnTo>
                    <a:pt x="4094" y="34"/>
                  </a:lnTo>
                  <a:lnTo>
                    <a:pt x="4025" y="43"/>
                  </a:lnTo>
                  <a:lnTo>
                    <a:pt x="3954" y="51"/>
                  </a:lnTo>
                  <a:lnTo>
                    <a:pt x="3877" y="58"/>
                  </a:lnTo>
                  <a:lnTo>
                    <a:pt x="3798" y="67"/>
                  </a:lnTo>
                  <a:lnTo>
                    <a:pt x="3713" y="77"/>
                  </a:lnTo>
                  <a:lnTo>
                    <a:pt x="3626" y="87"/>
                  </a:lnTo>
                  <a:lnTo>
                    <a:pt x="3537" y="98"/>
                  </a:lnTo>
                  <a:lnTo>
                    <a:pt x="3444" y="111"/>
                  </a:lnTo>
                  <a:lnTo>
                    <a:pt x="3349" y="125"/>
                  </a:lnTo>
                  <a:lnTo>
                    <a:pt x="3249" y="137"/>
                  </a:lnTo>
                  <a:lnTo>
                    <a:pt x="3148" y="154"/>
                  </a:lnTo>
                  <a:lnTo>
                    <a:pt x="3045" y="170"/>
                  </a:lnTo>
                  <a:lnTo>
                    <a:pt x="2940" y="188"/>
                  </a:lnTo>
                  <a:lnTo>
                    <a:pt x="2832" y="204"/>
                  </a:lnTo>
                  <a:lnTo>
                    <a:pt x="2723" y="225"/>
                  </a:lnTo>
                  <a:lnTo>
                    <a:pt x="2612" y="243"/>
                  </a:lnTo>
                  <a:lnTo>
                    <a:pt x="2499" y="264"/>
                  </a:lnTo>
                  <a:lnTo>
                    <a:pt x="2387" y="288"/>
                  </a:lnTo>
                  <a:lnTo>
                    <a:pt x="2271" y="312"/>
                  </a:lnTo>
                  <a:lnTo>
                    <a:pt x="2158" y="336"/>
                  </a:lnTo>
                  <a:lnTo>
                    <a:pt x="2036" y="362"/>
                  </a:lnTo>
                  <a:lnTo>
                    <a:pt x="1919" y="389"/>
                  </a:lnTo>
                  <a:lnTo>
                    <a:pt x="1804" y="418"/>
                  </a:lnTo>
                  <a:lnTo>
                    <a:pt x="1693" y="444"/>
                  </a:lnTo>
                  <a:lnTo>
                    <a:pt x="1585" y="473"/>
                  </a:lnTo>
                  <a:lnTo>
                    <a:pt x="1476" y="502"/>
                  </a:lnTo>
                  <a:lnTo>
                    <a:pt x="1373" y="528"/>
                  </a:lnTo>
                  <a:lnTo>
                    <a:pt x="1273" y="557"/>
                  </a:lnTo>
                  <a:lnTo>
                    <a:pt x="1175" y="584"/>
                  </a:lnTo>
                  <a:lnTo>
                    <a:pt x="1082" y="614"/>
                  </a:lnTo>
                  <a:lnTo>
                    <a:pt x="993" y="640"/>
                  </a:lnTo>
                  <a:lnTo>
                    <a:pt x="906" y="666"/>
                  </a:lnTo>
                  <a:lnTo>
                    <a:pt x="821" y="695"/>
                  </a:lnTo>
                  <a:lnTo>
                    <a:pt x="742" y="719"/>
                  </a:lnTo>
                  <a:lnTo>
                    <a:pt x="665" y="746"/>
                  </a:lnTo>
                  <a:lnTo>
                    <a:pt x="591" y="769"/>
                  </a:lnTo>
                  <a:lnTo>
                    <a:pt x="523" y="792"/>
                  </a:lnTo>
                  <a:lnTo>
                    <a:pt x="459" y="816"/>
                  </a:lnTo>
                  <a:lnTo>
                    <a:pt x="399" y="838"/>
                  </a:lnTo>
                  <a:lnTo>
                    <a:pt x="341" y="859"/>
                  </a:lnTo>
                  <a:lnTo>
                    <a:pt x="288" y="878"/>
                  </a:lnTo>
                  <a:lnTo>
                    <a:pt x="240" y="895"/>
                  </a:lnTo>
                  <a:lnTo>
                    <a:pt x="195" y="912"/>
                  </a:lnTo>
                  <a:lnTo>
                    <a:pt x="156" y="928"/>
                  </a:lnTo>
                  <a:lnTo>
                    <a:pt x="118" y="943"/>
                  </a:lnTo>
                  <a:lnTo>
                    <a:pt x="87" y="954"/>
                  </a:lnTo>
                  <a:lnTo>
                    <a:pt x="60" y="964"/>
                  </a:lnTo>
                  <a:lnTo>
                    <a:pt x="39" y="975"/>
                  </a:lnTo>
                  <a:lnTo>
                    <a:pt x="20" y="981"/>
                  </a:lnTo>
                  <a:lnTo>
                    <a:pt x="10" y="986"/>
                  </a:lnTo>
                  <a:lnTo>
                    <a:pt x="3" y="991"/>
                  </a:lnTo>
                  <a:lnTo>
                    <a:pt x="0" y="991"/>
                  </a:lnTo>
                  <a:lnTo>
                    <a:pt x="686" y="3835"/>
                  </a:lnTo>
                  <a:lnTo>
                    <a:pt x="691" y="3833"/>
                  </a:lnTo>
                  <a:lnTo>
                    <a:pt x="705" y="3828"/>
                  </a:lnTo>
                  <a:lnTo>
                    <a:pt x="727" y="3817"/>
                  </a:lnTo>
                  <a:lnTo>
                    <a:pt x="753" y="3804"/>
                  </a:lnTo>
                  <a:lnTo>
                    <a:pt x="789" y="3786"/>
                  </a:lnTo>
                  <a:lnTo>
                    <a:pt x="832" y="3767"/>
                  </a:lnTo>
                  <a:lnTo>
                    <a:pt x="880" y="3743"/>
                  </a:lnTo>
                  <a:lnTo>
                    <a:pt x="933" y="3719"/>
                  </a:lnTo>
                  <a:lnTo>
                    <a:pt x="993" y="3690"/>
                  </a:lnTo>
                  <a:lnTo>
                    <a:pt x="1056" y="3662"/>
                  </a:lnTo>
                  <a:lnTo>
                    <a:pt x="1125" y="3630"/>
                  </a:lnTo>
                  <a:lnTo>
                    <a:pt x="1197" y="3595"/>
                  </a:lnTo>
                  <a:lnTo>
                    <a:pt x="1271" y="3561"/>
                  </a:lnTo>
                  <a:lnTo>
                    <a:pt x="1346" y="3523"/>
                  </a:lnTo>
                  <a:lnTo>
                    <a:pt x="1427" y="3487"/>
                  </a:lnTo>
                  <a:lnTo>
                    <a:pt x="1508" y="3450"/>
                  </a:lnTo>
                  <a:lnTo>
                    <a:pt x="1590" y="3410"/>
                  </a:lnTo>
                  <a:lnTo>
                    <a:pt x="1672" y="3374"/>
                  </a:lnTo>
                  <a:lnTo>
                    <a:pt x="1756" y="3334"/>
                  </a:lnTo>
                  <a:lnTo>
                    <a:pt x="1838" y="3297"/>
                  </a:lnTo>
                  <a:lnTo>
                    <a:pt x="1919" y="3260"/>
                  </a:lnTo>
                  <a:lnTo>
                    <a:pt x="2002" y="3223"/>
                  </a:lnTo>
                  <a:lnTo>
                    <a:pt x="2079" y="3185"/>
                  </a:lnTo>
                  <a:lnTo>
                    <a:pt x="2156" y="3151"/>
                  </a:lnTo>
                  <a:lnTo>
                    <a:pt x="2229" y="3120"/>
                  </a:lnTo>
                  <a:lnTo>
                    <a:pt x="2300" y="3088"/>
                  </a:lnTo>
                  <a:lnTo>
                    <a:pt x="2369" y="3059"/>
                  </a:lnTo>
                  <a:lnTo>
                    <a:pt x="2430" y="3033"/>
                  </a:lnTo>
                  <a:lnTo>
                    <a:pt x="2488" y="3009"/>
                  </a:lnTo>
                  <a:lnTo>
                    <a:pt x="2543" y="2988"/>
                  </a:lnTo>
                  <a:lnTo>
                    <a:pt x="2588" y="2969"/>
                  </a:lnTo>
                  <a:lnTo>
                    <a:pt x="2631" y="29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Freeform 13"/>
            <p:cNvSpPr>
              <a:spLocks/>
            </p:cNvSpPr>
            <p:nvPr/>
          </p:nvSpPr>
          <p:spPr bwMode="auto">
            <a:xfrm>
              <a:off x="4260" y="575"/>
              <a:ext cx="910" cy="722"/>
            </a:xfrm>
            <a:custGeom>
              <a:avLst/>
              <a:gdLst>
                <a:gd name="T0" fmla="*/ 812 w 4548"/>
                <a:gd name="T1" fmla="*/ 224 h 3610"/>
                <a:gd name="T2" fmla="*/ 809 w 4548"/>
                <a:gd name="T3" fmla="*/ 210 h 3610"/>
                <a:gd name="T4" fmla="*/ 877 w 4548"/>
                <a:gd name="T5" fmla="*/ 110 h 3610"/>
                <a:gd name="T6" fmla="*/ 800 w 4548"/>
                <a:gd name="T7" fmla="*/ 131 h 3610"/>
                <a:gd name="T8" fmla="*/ 870 w 4548"/>
                <a:gd name="T9" fmla="*/ 33 h 3610"/>
                <a:gd name="T10" fmla="*/ 752 w 4548"/>
                <a:gd name="T11" fmla="*/ 86 h 3610"/>
                <a:gd name="T12" fmla="*/ 709 w 4548"/>
                <a:gd name="T13" fmla="*/ 96 h 3610"/>
                <a:gd name="T14" fmla="*/ 556 w 4548"/>
                <a:gd name="T15" fmla="*/ 119 h 3610"/>
                <a:gd name="T16" fmla="*/ 514 w 4548"/>
                <a:gd name="T17" fmla="*/ 133 h 3610"/>
                <a:gd name="T18" fmla="*/ 467 w 4548"/>
                <a:gd name="T19" fmla="*/ 139 h 3610"/>
                <a:gd name="T20" fmla="*/ 494 w 4548"/>
                <a:gd name="T21" fmla="*/ 55 h 3610"/>
                <a:gd name="T22" fmla="*/ 449 w 4548"/>
                <a:gd name="T23" fmla="*/ 64 h 3610"/>
                <a:gd name="T24" fmla="*/ 424 w 4548"/>
                <a:gd name="T25" fmla="*/ 142 h 3610"/>
                <a:gd name="T26" fmla="*/ 408 w 4548"/>
                <a:gd name="T27" fmla="*/ 147 h 3610"/>
                <a:gd name="T28" fmla="*/ 301 w 4548"/>
                <a:gd name="T29" fmla="*/ 98 h 3610"/>
                <a:gd name="T30" fmla="*/ 323 w 4548"/>
                <a:gd name="T31" fmla="*/ 169 h 3610"/>
                <a:gd name="T32" fmla="*/ 216 w 4548"/>
                <a:gd name="T33" fmla="*/ 120 h 3610"/>
                <a:gd name="T34" fmla="*/ 144 w 4548"/>
                <a:gd name="T35" fmla="*/ 224 h 3610"/>
                <a:gd name="T36" fmla="*/ 36 w 4548"/>
                <a:gd name="T37" fmla="*/ 176 h 3610"/>
                <a:gd name="T38" fmla="*/ 98 w 4548"/>
                <a:gd name="T39" fmla="*/ 285 h 3610"/>
                <a:gd name="T40" fmla="*/ 114 w 4548"/>
                <a:gd name="T41" fmla="*/ 329 h 3610"/>
                <a:gd name="T42" fmla="*/ 121 w 4548"/>
                <a:gd name="T43" fmla="*/ 380 h 3610"/>
                <a:gd name="T44" fmla="*/ 41 w 4548"/>
                <a:gd name="T45" fmla="*/ 365 h 3610"/>
                <a:gd name="T46" fmla="*/ 52 w 4548"/>
                <a:gd name="T47" fmla="*/ 415 h 3610"/>
                <a:gd name="T48" fmla="*/ 125 w 4548"/>
                <a:gd name="T49" fmla="*/ 429 h 3610"/>
                <a:gd name="T50" fmla="*/ 129 w 4548"/>
                <a:gd name="T51" fmla="*/ 446 h 3610"/>
                <a:gd name="T52" fmla="*/ 92 w 4548"/>
                <a:gd name="T53" fmla="*/ 580 h 3610"/>
                <a:gd name="T54" fmla="*/ 152 w 4548"/>
                <a:gd name="T55" fmla="*/ 541 h 3610"/>
                <a:gd name="T56" fmla="*/ 116 w 4548"/>
                <a:gd name="T57" fmla="*/ 678 h 3610"/>
                <a:gd name="T58" fmla="*/ 203 w 4548"/>
                <a:gd name="T59" fmla="*/ 594 h 3610"/>
                <a:gd name="T60" fmla="*/ 238 w 4548"/>
                <a:gd name="T61" fmla="*/ 575 h 3610"/>
                <a:gd name="T62" fmla="*/ 370 w 4548"/>
                <a:gd name="T63" fmla="*/ 525 h 3610"/>
                <a:gd name="T64" fmla="*/ 407 w 4548"/>
                <a:gd name="T65" fmla="*/ 505 h 3610"/>
                <a:gd name="T66" fmla="*/ 450 w 4548"/>
                <a:gd name="T67" fmla="*/ 494 h 3610"/>
                <a:gd name="T68" fmla="*/ 433 w 4548"/>
                <a:gd name="T69" fmla="*/ 580 h 3610"/>
                <a:gd name="T70" fmla="*/ 475 w 4548"/>
                <a:gd name="T71" fmla="*/ 564 h 3610"/>
                <a:gd name="T72" fmla="*/ 489 w 4548"/>
                <a:gd name="T73" fmla="*/ 480 h 3610"/>
                <a:gd name="T74" fmla="*/ 504 w 4548"/>
                <a:gd name="T75" fmla="*/ 474 h 3610"/>
                <a:gd name="T76" fmla="*/ 606 w 4548"/>
                <a:gd name="T77" fmla="*/ 518 h 3610"/>
                <a:gd name="T78" fmla="*/ 583 w 4548"/>
                <a:gd name="T79" fmla="*/ 447 h 3610"/>
                <a:gd name="T80" fmla="*/ 688 w 4548"/>
                <a:gd name="T81" fmla="*/ 492 h 3610"/>
                <a:gd name="T82" fmla="*/ 766 w 4548"/>
                <a:gd name="T83" fmla="*/ 395 h 3610"/>
                <a:gd name="T84" fmla="*/ 873 w 4548"/>
                <a:gd name="T85" fmla="*/ 442 h 3610"/>
                <a:gd name="T86" fmla="*/ 827 w 4548"/>
                <a:gd name="T87" fmla="*/ 344 h 3610"/>
                <a:gd name="T88" fmla="*/ 818 w 4548"/>
                <a:gd name="T89" fmla="*/ 306 h 3610"/>
                <a:gd name="T90" fmla="*/ 817 w 4548"/>
                <a:gd name="T91" fmla="*/ 263 h 3610"/>
                <a:gd name="T92" fmla="*/ 894 w 4548"/>
                <a:gd name="T93" fmla="*/ 280 h 3610"/>
                <a:gd name="T94" fmla="*/ 889 w 4548"/>
                <a:gd name="T95" fmla="*/ 238 h 36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548" h="3610">
                  <a:moveTo>
                    <a:pt x="4282" y="1082"/>
                  </a:moveTo>
                  <a:lnTo>
                    <a:pt x="4419" y="931"/>
                  </a:lnTo>
                  <a:lnTo>
                    <a:pt x="4406" y="797"/>
                  </a:lnTo>
                  <a:lnTo>
                    <a:pt x="4057" y="1120"/>
                  </a:lnTo>
                  <a:lnTo>
                    <a:pt x="4049" y="1053"/>
                  </a:lnTo>
                  <a:lnTo>
                    <a:pt x="4400" y="729"/>
                  </a:lnTo>
                  <a:lnTo>
                    <a:pt x="4400" y="723"/>
                  </a:lnTo>
                  <a:lnTo>
                    <a:pt x="4044" y="1048"/>
                  </a:lnTo>
                  <a:lnTo>
                    <a:pt x="4033" y="945"/>
                  </a:lnTo>
                  <a:lnTo>
                    <a:pt x="4020" y="959"/>
                  </a:lnTo>
                  <a:lnTo>
                    <a:pt x="4012" y="887"/>
                  </a:lnTo>
                  <a:lnTo>
                    <a:pt x="4385" y="552"/>
                  </a:lnTo>
                  <a:lnTo>
                    <a:pt x="4369" y="403"/>
                  </a:lnTo>
                  <a:lnTo>
                    <a:pt x="3975" y="753"/>
                  </a:lnTo>
                  <a:lnTo>
                    <a:pt x="3970" y="681"/>
                  </a:lnTo>
                  <a:lnTo>
                    <a:pt x="3999" y="655"/>
                  </a:lnTo>
                  <a:lnTo>
                    <a:pt x="3985" y="549"/>
                  </a:lnTo>
                  <a:lnTo>
                    <a:pt x="3983" y="552"/>
                  </a:lnTo>
                  <a:lnTo>
                    <a:pt x="3975" y="483"/>
                  </a:lnTo>
                  <a:lnTo>
                    <a:pt x="4347" y="163"/>
                  </a:lnTo>
                  <a:lnTo>
                    <a:pt x="4335" y="0"/>
                  </a:lnTo>
                  <a:lnTo>
                    <a:pt x="4136" y="20"/>
                  </a:lnTo>
                  <a:lnTo>
                    <a:pt x="3838" y="417"/>
                  </a:lnTo>
                  <a:lnTo>
                    <a:pt x="3756" y="430"/>
                  </a:lnTo>
                  <a:lnTo>
                    <a:pt x="3759" y="425"/>
                  </a:lnTo>
                  <a:lnTo>
                    <a:pt x="3640" y="444"/>
                  </a:lnTo>
                  <a:lnTo>
                    <a:pt x="3623" y="465"/>
                  </a:lnTo>
                  <a:lnTo>
                    <a:pt x="3544" y="478"/>
                  </a:lnTo>
                  <a:lnTo>
                    <a:pt x="3846" y="55"/>
                  </a:lnTo>
                  <a:lnTo>
                    <a:pt x="3122" y="158"/>
                  </a:lnTo>
                  <a:lnTo>
                    <a:pt x="2858" y="581"/>
                  </a:lnTo>
                  <a:lnTo>
                    <a:pt x="2779" y="597"/>
                  </a:lnTo>
                  <a:lnTo>
                    <a:pt x="2781" y="591"/>
                  </a:lnTo>
                  <a:lnTo>
                    <a:pt x="2665" y="615"/>
                  </a:lnTo>
                  <a:lnTo>
                    <a:pt x="2644" y="650"/>
                  </a:lnTo>
                  <a:lnTo>
                    <a:pt x="2567" y="665"/>
                  </a:lnTo>
                  <a:lnTo>
                    <a:pt x="2842" y="206"/>
                  </a:lnTo>
                  <a:lnTo>
                    <a:pt x="2671" y="237"/>
                  </a:lnTo>
                  <a:lnTo>
                    <a:pt x="2412" y="681"/>
                  </a:lnTo>
                  <a:lnTo>
                    <a:pt x="2335" y="696"/>
                  </a:lnTo>
                  <a:lnTo>
                    <a:pt x="2343" y="681"/>
                  </a:lnTo>
                  <a:lnTo>
                    <a:pt x="2232" y="708"/>
                  </a:lnTo>
                  <a:lnTo>
                    <a:pt x="2475" y="274"/>
                  </a:lnTo>
                  <a:lnTo>
                    <a:pt x="2470" y="274"/>
                  </a:lnTo>
                  <a:lnTo>
                    <a:pt x="2227" y="705"/>
                  </a:lnTo>
                  <a:lnTo>
                    <a:pt x="2150" y="723"/>
                  </a:lnTo>
                  <a:lnTo>
                    <a:pt x="2390" y="290"/>
                  </a:lnTo>
                  <a:lnTo>
                    <a:pt x="2242" y="319"/>
                  </a:lnTo>
                  <a:lnTo>
                    <a:pt x="2110" y="506"/>
                  </a:lnTo>
                  <a:lnTo>
                    <a:pt x="1930" y="388"/>
                  </a:lnTo>
                  <a:lnTo>
                    <a:pt x="1777" y="422"/>
                  </a:lnTo>
                  <a:lnTo>
                    <a:pt x="2119" y="710"/>
                  </a:lnTo>
                  <a:lnTo>
                    <a:pt x="2042" y="729"/>
                  </a:lnTo>
                  <a:lnTo>
                    <a:pt x="1701" y="441"/>
                  </a:lnTo>
                  <a:lnTo>
                    <a:pt x="1693" y="444"/>
                  </a:lnTo>
                  <a:lnTo>
                    <a:pt x="2040" y="734"/>
                  </a:lnTo>
                  <a:lnTo>
                    <a:pt x="1925" y="760"/>
                  </a:lnTo>
                  <a:lnTo>
                    <a:pt x="1942" y="773"/>
                  </a:lnTo>
                  <a:lnTo>
                    <a:pt x="1865" y="792"/>
                  </a:lnTo>
                  <a:lnTo>
                    <a:pt x="1505" y="488"/>
                  </a:lnTo>
                  <a:lnTo>
                    <a:pt x="1342" y="530"/>
                  </a:lnTo>
                  <a:lnTo>
                    <a:pt x="1719" y="850"/>
                  </a:lnTo>
                  <a:lnTo>
                    <a:pt x="1645" y="868"/>
                  </a:lnTo>
                  <a:lnTo>
                    <a:pt x="1616" y="845"/>
                  </a:lnTo>
                  <a:lnTo>
                    <a:pt x="1503" y="876"/>
                  </a:lnTo>
                  <a:lnTo>
                    <a:pt x="1508" y="879"/>
                  </a:lnTo>
                  <a:lnTo>
                    <a:pt x="1434" y="900"/>
                  </a:lnTo>
                  <a:lnTo>
                    <a:pt x="1081" y="602"/>
                  </a:lnTo>
                  <a:lnTo>
                    <a:pt x="431" y="797"/>
                  </a:lnTo>
                  <a:lnTo>
                    <a:pt x="808" y="1115"/>
                  </a:lnTo>
                  <a:lnTo>
                    <a:pt x="736" y="1137"/>
                  </a:lnTo>
                  <a:lnTo>
                    <a:pt x="719" y="1122"/>
                  </a:lnTo>
                  <a:lnTo>
                    <a:pt x="613" y="1156"/>
                  </a:lnTo>
                  <a:lnTo>
                    <a:pt x="616" y="1161"/>
                  </a:lnTo>
                  <a:lnTo>
                    <a:pt x="544" y="1185"/>
                  </a:lnTo>
                  <a:lnTo>
                    <a:pt x="182" y="879"/>
                  </a:lnTo>
                  <a:lnTo>
                    <a:pt x="0" y="943"/>
                  </a:lnTo>
                  <a:lnTo>
                    <a:pt x="42" y="1130"/>
                  </a:lnTo>
                  <a:lnTo>
                    <a:pt x="472" y="1339"/>
                  </a:lnTo>
                  <a:lnTo>
                    <a:pt x="491" y="1423"/>
                  </a:lnTo>
                  <a:lnTo>
                    <a:pt x="486" y="1420"/>
                  </a:lnTo>
                  <a:lnTo>
                    <a:pt x="515" y="1547"/>
                  </a:lnTo>
                  <a:lnTo>
                    <a:pt x="549" y="1563"/>
                  </a:lnTo>
                  <a:lnTo>
                    <a:pt x="568" y="1645"/>
                  </a:lnTo>
                  <a:lnTo>
                    <a:pt x="110" y="1425"/>
                  </a:lnTo>
                  <a:lnTo>
                    <a:pt x="153" y="1611"/>
                  </a:lnTo>
                  <a:lnTo>
                    <a:pt x="587" y="1817"/>
                  </a:lnTo>
                  <a:lnTo>
                    <a:pt x="604" y="1901"/>
                  </a:lnTo>
                  <a:lnTo>
                    <a:pt x="589" y="1893"/>
                  </a:lnTo>
                  <a:lnTo>
                    <a:pt x="618" y="2017"/>
                  </a:lnTo>
                  <a:lnTo>
                    <a:pt x="203" y="1820"/>
                  </a:lnTo>
                  <a:lnTo>
                    <a:pt x="206" y="1827"/>
                  </a:lnTo>
                  <a:lnTo>
                    <a:pt x="616" y="2022"/>
                  </a:lnTo>
                  <a:lnTo>
                    <a:pt x="634" y="2108"/>
                  </a:lnTo>
                  <a:lnTo>
                    <a:pt x="225" y="1912"/>
                  </a:lnTo>
                  <a:lnTo>
                    <a:pt x="261" y="2073"/>
                  </a:lnTo>
                  <a:lnTo>
                    <a:pt x="444" y="2189"/>
                  </a:lnTo>
                  <a:lnTo>
                    <a:pt x="346" y="2427"/>
                  </a:lnTo>
                  <a:lnTo>
                    <a:pt x="386" y="2599"/>
                  </a:lnTo>
                  <a:lnTo>
                    <a:pt x="626" y="2144"/>
                  </a:lnTo>
                  <a:lnTo>
                    <a:pt x="645" y="2228"/>
                  </a:lnTo>
                  <a:lnTo>
                    <a:pt x="407" y="2683"/>
                  </a:lnTo>
                  <a:lnTo>
                    <a:pt x="409" y="2691"/>
                  </a:lnTo>
                  <a:lnTo>
                    <a:pt x="647" y="2231"/>
                  </a:lnTo>
                  <a:lnTo>
                    <a:pt x="676" y="2355"/>
                  </a:lnTo>
                  <a:lnTo>
                    <a:pt x="684" y="2340"/>
                  </a:lnTo>
                  <a:lnTo>
                    <a:pt x="705" y="2422"/>
                  </a:lnTo>
                  <a:lnTo>
                    <a:pt x="460" y="2902"/>
                  </a:lnTo>
                  <a:lnTo>
                    <a:pt x="505" y="3089"/>
                  </a:lnTo>
                  <a:lnTo>
                    <a:pt x="758" y="2580"/>
                  </a:lnTo>
                  <a:lnTo>
                    <a:pt x="779" y="2664"/>
                  </a:lnTo>
                  <a:lnTo>
                    <a:pt x="758" y="2705"/>
                  </a:lnTo>
                  <a:lnTo>
                    <a:pt x="787" y="2831"/>
                  </a:lnTo>
                  <a:lnTo>
                    <a:pt x="793" y="2825"/>
                  </a:lnTo>
                  <a:lnTo>
                    <a:pt x="811" y="2911"/>
                  </a:lnTo>
                  <a:lnTo>
                    <a:pt x="578" y="3391"/>
                  </a:lnTo>
                  <a:lnTo>
                    <a:pt x="631" y="3610"/>
                  </a:lnTo>
                  <a:lnTo>
                    <a:pt x="800" y="3520"/>
                  </a:lnTo>
                  <a:lnTo>
                    <a:pt x="951" y="3000"/>
                  </a:lnTo>
                  <a:lnTo>
                    <a:pt x="1017" y="2971"/>
                  </a:lnTo>
                  <a:lnTo>
                    <a:pt x="1014" y="2976"/>
                  </a:lnTo>
                  <a:lnTo>
                    <a:pt x="1115" y="2931"/>
                  </a:lnTo>
                  <a:lnTo>
                    <a:pt x="1122" y="2905"/>
                  </a:lnTo>
                  <a:lnTo>
                    <a:pt x="1189" y="2873"/>
                  </a:lnTo>
                  <a:lnTo>
                    <a:pt x="1025" y="3407"/>
                  </a:lnTo>
                  <a:lnTo>
                    <a:pt x="1606" y="3132"/>
                  </a:lnTo>
                  <a:lnTo>
                    <a:pt x="1781" y="2654"/>
                  </a:lnTo>
                  <a:lnTo>
                    <a:pt x="1849" y="2625"/>
                  </a:lnTo>
                  <a:lnTo>
                    <a:pt x="1846" y="2633"/>
                  </a:lnTo>
                  <a:lnTo>
                    <a:pt x="1952" y="2590"/>
                  </a:lnTo>
                  <a:lnTo>
                    <a:pt x="1965" y="2551"/>
                  </a:lnTo>
                  <a:lnTo>
                    <a:pt x="2036" y="2525"/>
                  </a:lnTo>
                  <a:lnTo>
                    <a:pt x="1844" y="3032"/>
                  </a:lnTo>
                  <a:lnTo>
                    <a:pt x="1992" y="2969"/>
                  </a:lnTo>
                  <a:lnTo>
                    <a:pt x="2177" y="2496"/>
                  </a:lnTo>
                  <a:lnTo>
                    <a:pt x="2248" y="2470"/>
                  </a:lnTo>
                  <a:lnTo>
                    <a:pt x="2240" y="2487"/>
                  </a:lnTo>
                  <a:lnTo>
                    <a:pt x="2343" y="2451"/>
                  </a:lnTo>
                  <a:lnTo>
                    <a:pt x="2160" y="2902"/>
                  </a:lnTo>
                  <a:lnTo>
                    <a:pt x="2165" y="2900"/>
                  </a:lnTo>
                  <a:lnTo>
                    <a:pt x="2348" y="2453"/>
                  </a:lnTo>
                  <a:lnTo>
                    <a:pt x="2419" y="2427"/>
                  </a:lnTo>
                  <a:lnTo>
                    <a:pt x="2234" y="2873"/>
                  </a:lnTo>
                  <a:lnTo>
                    <a:pt x="2374" y="2818"/>
                  </a:lnTo>
                  <a:lnTo>
                    <a:pt x="2481" y="2623"/>
                  </a:lnTo>
                  <a:lnTo>
                    <a:pt x="2639" y="2720"/>
                  </a:lnTo>
                  <a:lnTo>
                    <a:pt x="2776" y="2672"/>
                  </a:lnTo>
                  <a:lnTo>
                    <a:pt x="2443" y="2398"/>
                  </a:lnTo>
                  <a:lnTo>
                    <a:pt x="2515" y="2374"/>
                  </a:lnTo>
                  <a:lnTo>
                    <a:pt x="2845" y="2649"/>
                  </a:lnTo>
                  <a:lnTo>
                    <a:pt x="2853" y="2646"/>
                  </a:lnTo>
                  <a:lnTo>
                    <a:pt x="2517" y="2372"/>
                  </a:lnTo>
                  <a:lnTo>
                    <a:pt x="2623" y="2334"/>
                  </a:lnTo>
                  <a:lnTo>
                    <a:pt x="2609" y="2324"/>
                  </a:lnTo>
                  <a:lnTo>
                    <a:pt x="2681" y="2300"/>
                  </a:lnTo>
                  <a:lnTo>
                    <a:pt x="3027" y="2588"/>
                  </a:lnTo>
                  <a:lnTo>
                    <a:pt x="3183" y="2538"/>
                  </a:lnTo>
                  <a:lnTo>
                    <a:pt x="2819" y="2237"/>
                  </a:lnTo>
                  <a:lnTo>
                    <a:pt x="2889" y="2213"/>
                  </a:lnTo>
                  <a:lnTo>
                    <a:pt x="2916" y="2237"/>
                  </a:lnTo>
                  <a:lnTo>
                    <a:pt x="3027" y="2202"/>
                  </a:lnTo>
                  <a:lnTo>
                    <a:pt x="3024" y="2199"/>
                  </a:lnTo>
                  <a:lnTo>
                    <a:pt x="3095" y="2178"/>
                  </a:lnTo>
                  <a:lnTo>
                    <a:pt x="3439" y="2458"/>
                  </a:lnTo>
                  <a:lnTo>
                    <a:pt x="4097" y="2274"/>
                  </a:lnTo>
                  <a:lnTo>
                    <a:pt x="3738" y="1981"/>
                  </a:lnTo>
                  <a:lnTo>
                    <a:pt x="3812" y="1959"/>
                  </a:lnTo>
                  <a:lnTo>
                    <a:pt x="3829" y="1976"/>
                  </a:lnTo>
                  <a:lnTo>
                    <a:pt x="3944" y="1947"/>
                  </a:lnTo>
                  <a:lnTo>
                    <a:pt x="3939" y="1943"/>
                  </a:lnTo>
                  <a:lnTo>
                    <a:pt x="4014" y="1925"/>
                  </a:lnTo>
                  <a:lnTo>
                    <a:pt x="4361" y="2208"/>
                  </a:lnTo>
                  <a:lnTo>
                    <a:pt x="4548" y="2165"/>
                  </a:lnTo>
                  <a:lnTo>
                    <a:pt x="4527" y="1976"/>
                  </a:lnTo>
                  <a:lnTo>
                    <a:pt x="4141" y="1793"/>
                  </a:lnTo>
                  <a:lnTo>
                    <a:pt x="4134" y="1722"/>
                  </a:lnTo>
                  <a:lnTo>
                    <a:pt x="4139" y="1724"/>
                  </a:lnTo>
                  <a:lnTo>
                    <a:pt x="4126" y="1616"/>
                  </a:lnTo>
                  <a:lnTo>
                    <a:pt x="4094" y="1600"/>
                  </a:lnTo>
                  <a:lnTo>
                    <a:pt x="4086" y="1528"/>
                  </a:lnTo>
                  <a:lnTo>
                    <a:pt x="4501" y="1727"/>
                  </a:lnTo>
                  <a:lnTo>
                    <a:pt x="4485" y="1576"/>
                  </a:lnTo>
                  <a:lnTo>
                    <a:pt x="4088" y="1386"/>
                  </a:lnTo>
                  <a:lnTo>
                    <a:pt x="4081" y="1315"/>
                  </a:lnTo>
                  <a:lnTo>
                    <a:pt x="4097" y="1323"/>
                  </a:lnTo>
                  <a:lnTo>
                    <a:pt x="4083" y="1217"/>
                  </a:lnTo>
                  <a:lnTo>
                    <a:pt x="4467" y="1405"/>
                  </a:lnTo>
                  <a:lnTo>
                    <a:pt x="4467" y="1399"/>
                  </a:lnTo>
                  <a:lnTo>
                    <a:pt x="4086" y="1214"/>
                  </a:lnTo>
                  <a:lnTo>
                    <a:pt x="4078" y="1144"/>
                  </a:lnTo>
                  <a:lnTo>
                    <a:pt x="4459" y="1328"/>
                  </a:lnTo>
                  <a:lnTo>
                    <a:pt x="4445" y="1188"/>
                  </a:lnTo>
                  <a:lnTo>
                    <a:pt x="4282" y="10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Freeform 14"/>
            <p:cNvSpPr>
              <a:spLocks/>
            </p:cNvSpPr>
            <p:nvPr/>
          </p:nvSpPr>
          <p:spPr bwMode="auto">
            <a:xfrm>
              <a:off x="4296" y="746"/>
              <a:ext cx="87" cy="66"/>
            </a:xfrm>
            <a:custGeom>
              <a:avLst/>
              <a:gdLst>
                <a:gd name="T0" fmla="*/ 87 w 434"/>
                <a:gd name="T1" fmla="*/ 61 h 327"/>
                <a:gd name="T2" fmla="*/ 86 w 434"/>
                <a:gd name="T3" fmla="*/ 60 h 327"/>
                <a:gd name="T4" fmla="*/ 86 w 434"/>
                <a:gd name="T5" fmla="*/ 61 h 327"/>
                <a:gd name="T6" fmla="*/ 14 w 434"/>
                <a:gd name="T7" fmla="*/ 0 h 327"/>
                <a:gd name="T8" fmla="*/ 0 w 434"/>
                <a:gd name="T9" fmla="*/ 4 h 327"/>
                <a:gd name="T10" fmla="*/ 73 w 434"/>
                <a:gd name="T11" fmla="*/ 66 h 327"/>
                <a:gd name="T12" fmla="*/ 87 w 434"/>
                <a:gd name="T13" fmla="*/ 61 h 3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4" h="327">
                  <a:moveTo>
                    <a:pt x="434" y="303"/>
                  </a:moveTo>
                  <a:lnTo>
                    <a:pt x="431" y="298"/>
                  </a:lnTo>
                  <a:lnTo>
                    <a:pt x="429" y="301"/>
                  </a:lnTo>
                  <a:lnTo>
                    <a:pt x="69" y="0"/>
                  </a:lnTo>
                  <a:lnTo>
                    <a:pt x="0" y="21"/>
                  </a:lnTo>
                  <a:lnTo>
                    <a:pt x="362" y="327"/>
                  </a:lnTo>
                  <a:lnTo>
                    <a:pt x="434" y="3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Freeform 15"/>
            <p:cNvSpPr>
              <a:spLocks/>
            </p:cNvSpPr>
            <p:nvPr/>
          </p:nvSpPr>
          <p:spPr bwMode="auto">
            <a:xfrm>
              <a:off x="4311" y="739"/>
              <a:ext cx="93" cy="67"/>
            </a:xfrm>
            <a:custGeom>
              <a:avLst/>
              <a:gdLst>
                <a:gd name="T0" fmla="*/ 0 w 465"/>
                <a:gd name="T1" fmla="*/ 7 h 335"/>
                <a:gd name="T2" fmla="*/ 72 w 465"/>
                <a:gd name="T3" fmla="*/ 67 h 335"/>
                <a:gd name="T4" fmla="*/ 93 w 465"/>
                <a:gd name="T5" fmla="*/ 60 h 335"/>
                <a:gd name="T6" fmla="*/ 21 w 465"/>
                <a:gd name="T7" fmla="*/ 0 h 335"/>
                <a:gd name="T8" fmla="*/ 0 w 465"/>
                <a:gd name="T9" fmla="*/ 7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335">
                  <a:moveTo>
                    <a:pt x="0" y="35"/>
                  </a:moveTo>
                  <a:lnTo>
                    <a:pt x="359" y="335"/>
                  </a:lnTo>
                  <a:lnTo>
                    <a:pt x="465" y="301"/>
                  </a:lnTo>
                  <a:lnTo>
                    <a:pt x="10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Freeform 16"/>
            <p:cNvSpPr>
              <a:spLocks/>
            </p:cNvSpPr>
            <p:nvPr/>
          </p:nvSpPr>
          <p:spPr bwMode="auto">
            <a:xfrm>
              <a:off x="4310" y="746"/>
              <a:ext cx="73" cy="61"/>
            </a:xfrm>
            <a:custGeom>
              <a:avLst/>
              <a:gdLst>
                <a:gd name="T0" fmla="*/ 0 w 362"/>
                <a:gd name="T1" fmla="*/ 0 h 303"/>
                <a:gd name="T2" fmla="*/ 73 w 362"/>
                <a:gd name="T3" fmla="*/ 61 h 303"/>
                <a:gd name="T4" fmla="*/ 73 w 362"/>
                <a:gd name="T5" fmla="*/ 60 h 303"/>
                <a:gd name="T6" fmla="*/ 1 w 362"/>
                <a:gd name="T7" fmla="*/ 0 h 303"/>
                <a:gd name="T8" fmla="*/ 0 w 362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" h="303">
                  <a:moveTo>
                    <a:pt x="0" y="2"/>
                  </a:moveTo>
                  <a:lnTo>
                    <a:pt x="360" y="303"/>
                  </a:lnTo>
                  <a:lnTo>
                    <a:pt x="362" y="30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Freeform 17"/>
            <p:cNvSpPr>
              <a:spLocks/>
            </p:cNvSpPr>
            <p:nvPr/>
          </p:nvSpPr>
          <p:spPr bwMode="auto">
            <a:xfrm>
              <a:off x="4336" y="734"/>
              <a:ext cx="86" cy="68"/>
            </a:xfrm>
            <a:custGeom>
              <a:avLst/>
              <a:gdLst>
                <a:gd name="T0" fmla="*/ 72 w 430"/>
                <a:gd name="T1" fmla="*/ 64 h 340"/>
                <a:gd name="T2" fmla="*/ 68 w 430"/>
                <a:gd name="T3" fmla="*/ 65 h 340"/>
                <a:gd name="T4" fmla="*/ 72 w 430"/>
                <a:gd name="T5" fmla="*/ 68 h 340"/>
                <a:gd name="T6" fmla="*/ 86 w 430"/>
                <a:gd name="T7" fmla="*/ 64 h 340"/>
                <a:gd name="T8" fmla="*/ 11 w 430"/>
                <a:gd name="T9" fmla="*/ 0 h 340"/>
                <a:gd name="T10" fmla="*/ 0 w 430"/>
                <a:gd name="T11" fmla="*/ 4 h 340"/>
                <a:gd name="T12" fmla="*/ 72 w 430"/>
                <a:gd name="T13" fmla="*/ 64 h 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" h="340">
                  <a:moveTo>
                    <a:pt x="358" y="320"/>
                  </a:moveTo>
                  <a:lnTo>
                    <a:pt x="341" y="325"/>
                  </a:lnTo>
                  <a:lnTo>
                    <a:pt x="358" y="340"/>
                  </a:lnTo>
                  <a:lnTo>
                    <a:pt x="430" y="318"/>
                  </a:lnTo>
                  <a:lnTo>
                    <a:pt x="53" y="0"/>
                  </a:lnTo>
                  <a:lnTo>
                    <a:pt x="0" y="19"/>
                  </a:lnTo>
                  <a:lnTo>
                    <a:pt x="358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Freeform 18"/>
            <p:cNvSpPr>
              <a:spLocks/>
            </p:cNvSpPr>
            <p:nvPr/>
          </p:nvSpPr>
          <p:spPr bwMode="auto">
            <a:xfrm>
              <a:off x="4332" y="738"/>
              <a:ext cx="75" cy="61"/>
            </a:xfrm>
            <a:custGeom>
              <a:avLst/>
              <a:gdLst>
                <a:gd name="T0" fmla="*/ 4 w 377"/>
                <a:gd name="T1" fmla="*/ 0 h 306"/>
                <a:gd name="T2" fmla="*/ 0 w 377"/>
                <a:gd name="T3" fmla="*/ 1 h 306"/>
                <a:gd name="T4" fmla="*/ 72 w 377"/>
                <a:gd name="T5" fmla="*/ 61 h 306"/>
                <a:gd name="T6" fmla="*/ 75 w 377"/>
                <a:gd name="T7" fmla="*/ 60 h 306"/>
                <a:gd name="T8" fmla="*/ 4 w 377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306">
                  <a:moveTo>
                    <a:pt x="19" y="0"/>
                  </a:moveTo>
                  <a:lnTo>
                    <a:pt x="0" y="5"/>
                  </a:lnTo>
                  <a:lnTo>
                    <a:pt x="360" y="306"/>
                  </a:lnTo>
                  <a:lnTo>
                    <a:pt x="377" y="30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Freeform 19"/>
            <p:cNvSpPr>
              <a:spLocks/>
            </p:cNvSpPr>
            <p:nvPr/>
          </p:nvSpPr>
          <p:spPr bwMode="auto">
            <a:xfrm>
              <a:off x="4476" y="691"/>
              <a:ext cx="86" cy="64"/>
            </a:xfrm>
            <a:custGeom>
              <a:avLst/>
              <a:gdLst>
                <a:gd name="T0" fmla="*/ 86 w 427"/>
                <a:gd name="T1" fmla="*/ 60 h 317"/>
                <a:gd name="T2" fmla="*/ 85 w 427"/>
                <a:gd name="T3" fmla="*/ 59 h 317"/>
                <a:gd name="T4" fmla="*/ 83 w 427"/>
                <a:gd name="T5" fmla="*/ 60 h 317"/>
                <a:gd name="T6" fmla="*/ 13 w 427"/>
                <a:gd name="T7" fmla="*/ 0 h 317"/>
                <a:gd name="T8" fmla="*/ 0 w 427"/>
                <a:gd name="T9" fmla="*/ 4 h 317"/>
                <a:gd name="T10" fmla="*/ 71 w 427"/>
                <a:gd name="T11" fmla="*/ 64 h 317"/>
                <a:gd name="T12" fmla="*/ 86 w 427"/>
                <a:gd name="T13" fmla="*/ 60 h 3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317">
                  <a:moveTo>
                    <a:pt x="427" y="296"/>
                  </a:moveTo>
                  <a:lnTo>
                    <a:pt x="422" y="293"/>
                  </a:lnTo>
                  <a:lnTo>
                    <a:pt x="414" y="296"/>
                  </a:lnTo>
                  <a:lnTo>
                    <a:pt x="63" y="0"/>
                  </a:lnTo>
                  <a:lnTo>
                    <a:pt x="0" y="19"/>
                  </a:lnTo>
                  <a:lnTo>
                    <a:pt x="353" y="317"/>
                  </a:lnTo>
                  <a:lnTo>
                    <a:pt x="427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20"/>
            <p:cNvSpPr>
              <a:spLocks/>
            </p:cNvSpPr>
            <p:nvPr/>
          </p:nvSpPr>
          <p:spPr bwMode="auto">
            <a:xfrm>
              <a:off x="4516" y="681"/>
              <a:ext cx="88" cy="67"/>
            </a:xfrm>
            <a:custGeom>
              <a:avLst/>
              <a:gdLst>
                <a:gd name="T0" fmla="*/ 70 w 441"/>
                <a:gd name="T1" fmla="*/ 62 h 338"/>
                <a:gd name="T2" fmla="*/ 67 w 441"/>
                <a:gd name="T3" fmla="*/ 62 h 338"/>
                <a:gd name="T4" fmla="*/ 73 w 441"/>
                <a:gd name="T5" fmla="*/ 67 h 338"/>
                <a:gd name="T6" fmla="*/ 88 w 441"/>
                <a:gd name="T7" fmla="*/ 63 h 338"/>
                <a:gd name="T8" fmla="*/ 13 w 441"/>
                <a:gd name="T9" fmla="*/ 0 h 338"/>
                <a:gd name="T10" fmla="*/ 0 w 441"/>
                <a:gd name="T11" fmla="*/ 4 h 338"/>
                <a:gd name="T12" fmla="*/ 70 w 441"/>
                <a:gd name="T13" fmla="*/ 62 h 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338">
                  <a:moveTo>
                    <a:pt x="349" y="312"/>
                  </a:moveTo>
                  <a:lnTo>
                    <a:pt x="338" y="315"/>
                  </a:lnTo>
                  <a:lnTo>
                    <a:pt x="367" y="338"/>
                  </a:lnTo>
                  <a:lnTo>
                    <a:pt x="441" y="320"/>
                  </a:lnTo>
                  <a:lnTo>
                    <a:pt x="64" y="0"/>
                  </a:lnTo>
                  <a:lnTo>
                    <a:pt x="0" y="19"/>
                  </a:lnTo>
                  <a:lnTo>
                    <a:pt x="349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21"/>
            <p:cNvSpPr>
              <a:spLocks/>
            </p:cNvSpPr>
            <p:nvPr/>
          </p:nvSpPr>
          <p:spPr bwMode="auto">
            <a:xfrm>
              <a:off x="4561" y="670"/>
              <a:ext cx="87" cy="63"/>
            </a:xfrm>
            <a:custGeom>
              <a:avLst/>
              <a:gdLst>
                <a:gd name="T0" fmla="*/ 87 w 437"/>
                <a:gd name="T1" fmla="*/ 59 h 317"/>
                <a:gd name="T2" fmla="*/ 84 w 437"/>
                <a:gd name="T3" fmla="*/ 57 h 317"/>
                <a:gd name="T4" fmla="*/ 79 w 437"/>
                <a:gd name="T5" fmla="*/ 58 h 317"/>
                <a:gd name="T6" fmla="*/ 11 w 437"/>
                <a:gd name="T7" fmla="*/ 0 h 317"/>
                <a:gd name="T8" fmla="*/ 0 w 437"/>
                <a:gd name="T9" fmla="*/ 3 h 317"/>
                <a:gd name="T10" fmla="*/ 72 w 437"/>
                <a:gd name="T11" fmla="*/ 63 h 317"/>
                <a:gd name="T12" fmla="*/ 87 w 437"/>
                <a:gd name="T13" fmla="*/ 59 h 3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7" h="317">
                  <a:moveTo>
                    <a:pt x="437" y="298"/>
                  </a:moveTo>
                  <a:lnTo>
                    <a:pt x="420" y="285"/>
                  </a:lnTo>
                  <a:lnTo>
                    <a:pt x="399" y="290"/>
                  </a:lnTo>
                  <a:lnTo>
                    <a:pt x="53" y="0"/>
                  </a:lnTo>
                  <a:lnTo>
                    <a:pt x="0" y="13"/>
                  </a:lnTo>
                  <a:lnTo>
                    <a:pt x="360" y="317"/>
                  </a:lnTo>
                  <a:lnTo>
                    <a:pt x="437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22"/>
            <p:cNvSpPr>
              <a:spLocks/>
            </p:cNvSpPr>
            <p:nvPr/>
          </p:nvSpPr>
          <p:spPr bwMode="auto">
            <a:xfrm>
              <a:off x="4600" y="659"/>
              <a:ext cx="84" cy="62"/>
            </a:xfrm>
            <a:custGeom>
              <a:avLst/>
              <a:gdLst>
                <a:gd name="T0" fmla="*/ 84 w 418"/>
                <a:gd name="T1" fmla="*/ 58 h 307"/>
                <a:gd name="T2" fmla="*/ 15 w 418"/>
                <a:gd name="T3" fmla="*/ 0 h 307"/>
                <a:gd name="T4" fmla="*/ 0 w 418"/>
                <a:gd name="T5" fmla="*/ 4 h 307"/>
                <a:gd name="T6" fmla="*/ 69 w 418"/>
                <a:gd name="T7" fmla="*/ 62 h 307"/>
                <a:gd name="T8" fmla="*/ 84 w 418"/>
                <a:gd name="T9" fmla="*/ 58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8" h="307">
                  <a:moveTo>
                    <a:pt x="418" y="288"/>
                  </a:moveTo>
                  <a:lnTo>
                    <a:pt x="76" y="0"/>
                  </a:lnTo>
                  <a:lnTo>
                    <a:pt x="0" y="19"/>
                  </a:lnTo>
                  <a:lnTo>
                    <a:pt x="341" y="307"/>
                  </a:lnTo>
                  <a:lnTo>
                    <a:pt x="418" y="2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23"/>
            <p:cNvSpPr>
              <a:spLocks/>
            </p:cNvSpPr>
            <p:nvPr/>
          </p:nvSpPr>
          <p:spPr bwMode="auto">
            <a:xfrm>
              <a:off x="4491" y="685"/>
              <a:ext cx="92" cy="65"/>
            </a:xfrm>
            <a:custGeom>
              <a:avLst/>
              <a:gdLst>
                <a:gd name="T0" fmla="*/ 0 w 461"/>
                <a:gd name="T1" fmla="*/ 6 h 324"/>
                <a:gd name="T2" fmla="*/ 69 w 461"/>
                <a:gd name="T3" fmla="*/ 65 h 324"/>
                <a:gd name="T4" fmla="*/ 92 w 461"/>
                <a:gd name="T5" fmla="*/ 59 h 324"/>
                <a:gd name="T6" fmla="*/ 23 w 461"/>
                <a:gd name="T7" fmla="*/ 0 h 324"/>
                <a:gd name="T8" fmla="*/ 0 w 461"/>
                <a:gd name="T9" fmla="*/ 6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1" h="324">
                  <a:moveTo>
                    <a:pt x="0" y="29"/>
                  </a:moveTo>
                  <a:lnTo>
                    <a:pt x="348" y="324"/>
                  </a:lnTo>
                  <a:lnTo>
                    <a:pt x="461" y="293"/>
                  </a:lnTo>
                  <a:lnTo>
                    <a:pt x="11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Freeform 24"/>
            <p:cNvSpPr>
              <a:spLocks/>
            </p:cNvSpPr>
            <p:nvPr/>
          </p:nvSpPr>
          <p:spPr bwMode="auto">
            <a:xfrm>
              <a:off x="4489" y="691"/>
              <a:ext cx="72" cy="60"/>
            </a:xfrm>
            <a:custGeom>
              <a:avLst/>
              <a:gdLst>
                <a:gd name="T0" fmla="*/ 0 w 359"/>
                <a:gd name="T1" fmla="*/ 0 h 298"/>
                <a:gd name="T2" fmla="*/ 70 w 359"/>
                <a:gd name="T3" fmla="*/ 60 h 298"/>
                <a:gd name="T4" fmla="*/ 72 w 359"/>
                <a:gd name="T5" fmla="*/ 59 h 298"/>
                <a:gd name="T6" fmla="*/ 2 w 359"/>
                <a:gd name="T7" fmla="*/ 0 h 298"/>
                <a:gd name="T8" fmla="*/ 0 w 359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9" h="298">
                  <a:moveTo>
                    <a:pt x="0" y="2"/>
                  </a:moveTo>
                  <a:lnTo>
                    <a:pt x="351" y="298"/>
                  </a:lnTo>
                  <a:lnTo>
                    <a:pt x="359" y="295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Freeform 25"/>
            <p:cNvSpPr>
              <a:spLocks/>
            </p:cNvSpPr>
            <p:nvPr/>
          </p:nvSpPr>
          <p:spPr bwMode="auto">
            <a:xfrm>
              <a:off x="4514" y="685"/>
              <a:ext cx="71" cy="59"/>
            </a:xfrm>
            <a:custGeom>
              <a:avLst/>
              <a:gdLst>
                <a:gd name="T0" fmla="*/ 2 w 359"/>
                <a:gd name="T1" fmla="*/ 0 h 296"/>
                <a:gd name="T2" fmla="*/ 0 w 359"/>
                <a:gd name="T3" fmla="*/ 1 h 296"/>
                <a:gd name="T4" fmla="*/ 69 w 359"/>
                <a:gd name="T5" fmla="*/ 59 h 296"/>
                <a:gd name="T6" fmla="*/ 71 w 359"/>
                <a:gd name="T7" fmla="*/ 58 h 296"/>
                <a:gd name="T8" fmla="*/ 2 w 359"/>
                <a:gd name="T9" fmla="*/ 0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9" h="296">
                  <a:moveTo>
                    <a:pt x="10" y="0"/>
                  </a:moveTo>
                  <a:lnTo>
                    <a:pt x="0" y="3"/>
                  </a:lnTo>
                  <a:lnTo>
                    <a:pt x="348" y="296"/>
                  </a:lnTo>
                  <a:lnTo>
                    <a:pt x="359" y="29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Freeform 26"/>
            <p:cNvSpPr>
              <a:spLocks/>
            </p:cNvSpPr>
            <p:nvPr/>
          </p:nvSpPr>
          <p:spPr bwMode="auto">
            <a:xfrm>
              <a:off x="4576" y="664"/>
              <a:ext cx="92" cy="63"/>
            </a:xfrm>
            <a:custGeom>
              <a:avLst/>
              <a:gdLst>
                <a:gd name="T0" fmla="*/ 69 w 458"/>
                <a:gd name="T1" fmla="*/ 63 h 316"/>
                <a:gd name="T2" fmla="*/ 92 w 458"/>
                <a:gd name="T3" fmla="*/ 58 h 316"/>
                <a:gd name="T4" fmla="*/ 22 w 458"/>
                <a:gd name="T5" fmla="*/ 0 h 316"/>
                <a:gd name="T6" fmla="*/ 0 w 458"/>
                <a:gd name="T7" fmla="*/ 5 h 316"/>
                <a:gd name="T8" fmla="*/ 69 w 458"/>
                <a:gd name="T9" fmla="*/ 63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316">
                  <a:moveTo>
                    <a:pt x="343" y="316"/>
                  </a:moveTo>
                  <a:lnTo>
                    <a:pt x="458" y="290"/>
                  </a:lnTo>
                  <a:lnTo>
                    <a:pt x="111" y="0"/>
                  </a:lnTo>
                  <a:lnTo>
                    <a:pt x="0" y="26"/>
                  </a:lnTo>
                  <a:lnTo>
                    <a:pt x="343" y="31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Freeform 27"/>
            <p:cNvSpPr>
              <a:spLocks/>
            </p:cNvSpPr>
            <p:nvPr/>
          </p:nvSpPr>
          <p:spPr bwMode="auto">
            <a:xfrm>
              <a:off x="4572" y="669"/>
              <a:ext cx="73" cy="59"/>
            </a:xfrm>
            <a:custGeom>
              <a:avLst/>
              <a:gdLst>
                <a:gd name="T0" fmla="*/ 0 w 367"/>
                <a:gd name="T1" fmla="*/ 1 h 295"/>
                <a:gd name="T2" fmla="*/ 69 w 367"/>
                <a:gd name="T3" fmla="*/ 59 h 295"/>
                <a:gd name="T4" fmla="*/ 73 w 367"/>
                <a:gd name="T5" fmla="*/ 58 h 295"/>
                <a:gd name="T6" fmla="*/ 5 w 367"/>
                <a:gd name="T7" fmla="*/ 0 h 295"/>
                <a:gd name="T8" fmla="*/ 0 w 367"/>
                <a:gd name="T9" fmla="*/ 1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7" h="295">
                  <a:moveTo>
                    <a:pt x="0" y="5"/>
                  </a:moveTo>
                  <a:lnTo>
                    <a:pt x="346" y="295"/>
                  </a:lnTo>
                  <a:lnTo>
                    <a:pt x="367" y="290"/>
                  </a:lnTo>
                  <a:lnTo>
                    <a:pt x="2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28"/>
            <p:cNvSpPr>
              <a:spLocks/>
            </p:cNvSpPr>
            <p:nvPr/>
          </p:nvSpPr>
          <p:spPr bwMode="auto">
            <a:xfrm>
              <a:off x="5011" y="579"/>
              <a:ext cx="76" cy="82"/>
            </a:xfrm>
            <a:custGeom>
              <a:avLst/>
              <a:gdLst>
                <a:gd name="T0" fmla="*/ 2 w 380"/>
                <a:gd name="T1" fmla="*/ 81 h 410"/>
                <a:gd name="T2" fmla="*/ 1 w 380"/>
                <a:gd name="T3" fmla="*/ 81 h 410"/>
                <a:gd name="T4" fmla="*/ 0 w 380"/>
                <a:gd name="T5" fmla="*/ 82 h 410"/>
                <a:gd name="T6" fmla="*/ 16 w 380"/>
                <a:gd name="T7" fmla="*/ 79 h 410"/>
                <a:gd name="T8" fmla="*/ 76 w 380"/>
                <a:gd name="T9" fmla="*/ 0 h 410"/>
                <a:gd name="T10" fmla="*/ 60 w 380"/>
                <a:gd name="T11" fmla="*/ 2 h 410"/>
                <a:gd name="T12" fmla="*/ 2 w 380"/>
                <a:gd name="T13" fmla="*/ 81 h 4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0" h="410">
                  <a:moveTo>
                    <a:pt x="8" y="405"/>
                  </a:moveTo>
                  <a:lnTo>
                    <a:pt x="3" y="405"/>
                  </a:lnTo>
                  <a:lnTo>
                    <a:pt x="0" y="410"/>
                  </a:lnTo>
                  <a:lnTo>
                    <a:pt x="82" y="397"/>
                  </a:lnTo>
                  <a:lnTo>
                    <a:pt x="380" y="0"/>
                  </a:lnTo>
                  <a:lnTo>
                    <a:pt x="301" y="9"/>
                  </a:lnTo>
                  <a:lnTo>
                    <a:pt x="8" y="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29"/>
            <p:cNvSpPr>
              <a:spLocks/>
            </p:cNvSpPr>
            <p:nvPr/>
          </p:nvSpPr>
          <p:spPr bwMode="auto">
            <a:xfrm>
              <a:off x="4988" y="581"/>
              <a:ext cx="83" cy="83"/>
            </a:xfrm>
            <a:custGeom>
              <a:avLst/>
              <a:gdLst>
                <a:gd name="T0" fmla="*/ 58 w 414"/>
                <a:gd name="T1" fmla="*/ 3 h 415"/>
                <a:gd name="T2" fmla="*/ 0 w 414"/>
                <a:gd name="T3" fmla="*/ 83 h 415"/>
                <a:gd name="T4" fmla="*/ 24 w 414"/>
                <a:gd name="T5" fmla="*/ 79 h 415"/>
                <a:gd name="T6" fmla="*/ 83 w 414"/>
                <a:gd name="T7" fmla="*/ 0 h 415"/>
                <a:gd name="T8" fmla="*/ 58 w 414"/>
                <a:gd name="T9" fmla="*/ 3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4" h="415">
                  <a:moveTo>
                    <a:pt x="290" y="15"/>
                  </a:moveTo>
                  <a:lnTo>
                    <a:pt x="0" y="415"/>
                  </a:lnTo>
                  <a:lnTo>
                    <a:pt x="119" y="396"/>
                  </a:lnTo>
                  <a:lnTo>
                    <a:pt x="414" y="0"/>
                  </a:lnTo>
                  <a:lnTo>
                    <a:pt x="290" y="1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Freeform 30"/>
            <p:cNvSpPr>
              <a:spLocks/>
            </p:cNvSpPr>
            <p:nvPr/>
          </p:nvSpPr>
          <p:spPr bwMode="auto">
            <a:xfrm>
              <a:off x="5012" y="581"/>
              <a:ext cx="59" cy="79"/>
            </a:xfrm>
            <a:custGeom>
              <a:avLst/>
              <a:gdLst>
                <a:gd name="T0" fmla="*/ 59 w 298"/>
                <a:gd name="T1" fmla="*/ 0 h 396"/>
                <a:gd name="T2" fmla="*/ 58 w 298"/>
                <a:gd name="T3" fmla="*/ 0 h 396"/>
                <a:gd name="T4" fmla="*/ 0 w 298"/>
                <a:gd name="T5" fmla="*/ 79 h 396"/>
                <a:gd name="T6" fmla="*/ 1 w 298"/>
                <a:gd name="T7" fmla="*/ 79 h 396"/>
                <a:gd name="T8" fmla="*/ 59 w 298"/>
                <a:gd name="T9" fmla="*/ 0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" h="396">
                  <a:moveTo>
                    <a:pt x="298" y="0"/>
                  </a:moveTo>
                  <a:lnTo>
                    <a:pt x="295" y="0"/>
                  </a:lnTo>
                  <a:lnTo>
                    <a:pt x="0" y="396"/>
                  </a:lnTo>
                  <a:lnTo>
                    <a:pt x="5" y="39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Freeform 31"/>
            <p:cNvSpPr>
              <a:spLocks/>
            </p:cNvSpPr>
            <p:nvPr/>
          </p:nvSpPr>
          <p:spPr bwMode="auto">
            <a:xfrm>
              <a:off x="4969" y="584"/>
              <a:ext cx="73" cy="86"/>
            </a:xfrm>
            <a:custGeom>
              <a:avLst/>
              <a:gdLst>
                <a:gd name="T0" fmla="*/ 16 w 365"/>
                <a:gd name="T1" fmla="*/ 83 h 430"/>
                <a:gd name="T2" fmla="*/ 19 w 365"/>
                <a:gd name="T3" fmla="*/ 79 h 430"/>
                <a:gd name="T4" fmla="*/ 15 w 365"/>
                <a:gd name="T5" fmla="*/ 80 h 430"/>
                <a:gd name="T6" fmla="*/ 73 w 365"/>
                <a:gd name="T7" fmla="*/ 0 h 430"/>
                <a:gd name="T8" fmla="*/ 60 w 365"/>
                <a:gd name="T9" fmla="*/ 1 h 430"/>
                <a:gd name="T10" fmla="*/ 0 w 365"/>
                <a:gd name="T11" fmla="*/ 86 h 430"/>
                <a:gd name="T12" fmla="*/ 16 w 365"/>
                <a:gd name="T13" fmla="*/ 83 h 4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430">
                  <a:moveTo>
                    <a:pt x="79" y="417"/>
                  </a:moveTo>
                  <a:lnTo>
                    <a:pt x="96" y="396"/>
                  </a:lnTo>
                  <a:lnTo>
                    <a:pt x="74" y="401"/>
                  </a:lnTo>
                  <a:lnTo>
                    <a:pt x="365" y="0"/>
                  </a:lnTo>
                  <a:lnTo>
                    <a:pt x="302" y="7"/>
                  </a:lnTo>
                  <a:lnTo>
                    <a:pt x="0" y="430"/>
                  </a:lnTo>
                  <a:lnTo>
                    <a:pt x="79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Freeform 32"/>
            <p:cNvSpPr>
              <a:spLocks/>
            </p:cNvSpPr>
            <p:nvPr/>
          </p:nvSpPr>
          <p:spPr bwMode="auto">
            <a:xfrm>
              <a:off x="4984" y="584"/>
              <a:ext cx="62" cy="81"/>
            </a:xfrm>
            <a:custGeom>
              <a:avLst/>
              <a:gdLst>
                <a:gd name="T0" fmla="*/ 58 w 312"/>
                <a:gd name="T1" fmla="*/ 1 h 405"/>
                <a:gd name="T2" fmla="*/ 0 w 312"/>
                <a:gd name="T3" fmla="*/ 81 h 405"/>
                <a:gd name="T4" fmla="*/ 4 w 312"/>
                <a:gd name="T5" fmla="*/ 80 h 405"/>
                <a:gd name="T6" fmla="*/ 62 w 312"/>
                <a:gd name="T7" fmla="*/ 0 h 405"/>
                <a:gd name="T8" fmla="*/ 58 w 312"/>
                <a:gd name="T9" fmla="*/ 1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405">
                  <a:moveTo>
                    <a:pt x="291" y="4"/>
                  </a:moveTo>
                  <a:lnTo>
                    <a:pt x="0" y="405"/>
                  </a:lnTo>
                  <a:lnTo>
                    <a:pt x="22" y="400"/>
                  </a:lnTo>
                  <a:lnTo>
                    <a:pt x="312" y="0"/>
                  </a:lnTo>
                  <a:lnTo>
                    <a:pt x="29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33"/>
            <p:cNvSpPr>
              <a:spLocks/>
            </p:cNvSpPr>
            <p:nvPr/>
          </p:nvSpPr>
          <p:spPr bwMode="auto">
            <a:xfrm>
              <a:off x="4816" y="606"/>
              <a:ext cx="68" cy="88"/>
            </a:xfrm>
            <a:custGeom>
              <a:avLst/>
              <a:gdLst>
                <a:gd name="T0" fmla="*/ 2 w 343"/>
                <a:gd name="T1" fmla="*/ 86 h 439"/>
                <a:gd name="T2" fmla="*/ 0 w 343"/>
                <a:gd name="T3" fmla="*/ 87 h 439"/>
                <a:gd name="T4" fmla="*/ 0 w 343"/>
                <a:gd name="T5" fmla="*/ 88 h 439"/>
                <a:gd name="T6" fmla="*/ 16 w 343"/>
                <a:gd name="T7" fmla="*/ 85 h 439"/>
                <a:gd name="T8" fmla="*/ 68 w 343"/>
                <a:gd name="T9" fmla="*/ 0 h 439"/>
                <a:gd name="T10" fmla="*/ 55 w 343"/>
                <a:gd name="T11" fmla="*/ 2 h 439"/>
                <a:gd name="T12" fmla="*/ 2 w 343"/>
                <a:gd name="T13" fmla="*/ 8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3" h="439">
                  <a:moveTo>
                    <a:pt x="12" y="430"/>
                  </a:moveTo>
                  <a:lnTo>
                    <a:pt x="2" y="433"/>
                  </a:lnTo>
                  <a:lnTo>
                    <a:pt x="0" y="439"/>
                  </a:lnTo>
                  <a:lnTo>
                    <a:pt x="79" y="423"/>
                  </a:lnTo>
                  <a:lnTo>
                    <a:pt x="343" y="0"/>
                  </a:lnTo>
                  <a:lnTo>
                    <a:pt x="275" y="10"/>
                  </a:lnTo>
                  <a:lnTo>
                    <a:pt x="12" y="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34"/>
            <p:cNvSpPr>
              <a:spLocks/>
            </p:cNvSpPr>
            <p:nvPr/>
          </p:nvSpPr>
          <p:spPr bwMode="auto">
            <a:xfrm>
              <a:off x="4773" y="613"/>
              <a:ext cx="69" cy="95"/>
            </a:xfrm>
            <a:custGeom>
              <a:avLst/>
              <a:gdLst>
                <a:gd name="T0" fmla="*/ 15 w 344"/>
                <a:gd name="T1" fmla="*/ 92 h 473"/>
                <a:gd name="T2" fmla="*/ 20 w 344"/>
                <a:gd name="T3" fmla="*/ 85 h 473"/>
                <a:gd name="T4" fmla="*/ 17 w 344"/>
                <a:gd name="T5" fmla="*/ 85 h 473"/>
                <a:gd name="T6" fmla="*/ 69 w 344"/>
                <a:gd name="T7" fmla="*/ 0 h 473"/>
                <a:gd name="T8" fmla="*/ 55 w 344"/>
                <a:gd name="T9" fmla="*/ 3 h 473"/>
                <a:gd name="T10" fmla="*/ 0 w 344"/>
                <a:gd name="T11" fmla="*/ 95 h 473"/>
                <a:gd name="T12" fmla="*/ 15 w 344"/>
                <a:gd name="T13" fmla="*/ 92 h 4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4" h="473">
                  <a:moveTo>
                    <a:pt x="77" y="458"/>
                  </a:moveTo>
                  <a:lnTo>
                    <a:pt x="98" y="423"/>
                  </a:lnTo>
                  <a:lnTo>
                    <a:pt x="87" y="425"/>
                  </a:lnTo>
                  <a:lnTo>
                    <a:pt x="344" y="0"/>
                  </a:lnTo>
                  <a:lnTo>
                    <a:pt x="275" y="14"/>
                  </a:lnTo>
                  <a:lnTo>
                    <a:pt x="0" y="473"/>
                  </a:lnTo>
                  <a:lnTo>
                    <a:pt x="77" y="4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Freeform 35"/>
            <p:cNvSpPr>
              <a:spLocks/>
            </p:cNvSpPr>
            <p:nvPr/>
          </p:nvSpPr>
          <p:spPr bwMode="auto">
            <a:xfrm>
              <a:off x="4727" y="622"/>
              <a:ext cx="67" cy="92"/>
            </a:xfrm>
            <a:custGeom>
              <a:avLst/>
              <a:gdLst>
                <a:gd name="T0" fmla="*/ 6 w 336"/>
                <a:gd name="T1" fmla="*/ 88 h 459"/>
                <a:gd name="T2" fmla="*/ 2 w 336"/>
                <a:gd name="T3" fmla="*/ 89 h 459"/>
                <a:gd name="T4" fmla="*/ 0 w 336"/>
                <a:gd name="T5" fmla="*/ 92 h 459"/>
                <a:gd name="T6" fmla="*/ 15 w 336"/>
                <a:gd name="T7" fmla="*/ 89 h 459"/>
                <a:gd name="T8" fmla="*/ 67 w 336"/>
                <a:gd name="T9" fmla="*/ 0 h 459"/>
                <a:gd name="T10" fmla="*/ 56 w 336"/>
                <a:gd name="T11" fmla="*/ 2 h 459"/>
                <a:gd name="T12" fmla="*/ 6 w 336"/>
                <a:gd name="T13" fmla="*/ 88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" h="459">
                  <a:moveTo>
                    <a:pt x="31" y="439"/>
                  </a:moveTo>
                  <a:lnTo>
                    <a:pt x="8" y="444"/>
                  </a:lnTo>
                  <a:lnTo>
                    <a:pt x="0" y="459"/>
                  </a:lnTo>
                  <a:lnTo>
                    <a:pt x="77" y="444"/>
                  </a:lnTo>
                  <a:lnTo>
                    <a:pt x="336" y="0"/>
                  </a:lnTo>
                  <a:lnTo>
                    <a:pt x="280" y="8"/>
                  </a:lnTo>
                  <a:lnTo>
                    <a:pt x="31" y="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36"/>
            <p:cNvSpPr>
              <a:spLocks/>
            </p:cNvSpPr>
            <p:nvPr/>
          </p:nvSpPr>
          <p:spPr bwMode="auto">
            <a:xfrm>
              <a:off x="4690" y="630"/>
              <a:ext cx="64" cy="89"/>
            </a:xfrm>
            <a:custGeom>
              <a:avLst/>
              <a:gdLst>
                <a:gd name="T0" fmla="*/ 15 w 320"/>
                <a:gd name="T1" fmla="*/ 85 h 449"/>
                <a:gd name="T2" fmla="*/ 64 w 320"/>
                <a:gd name="T3" fmla="*/ 0 h 449"/>
                <a:gd name="T4" fmla="*/ 48 w 320"/>
                <a:gd name="T5" fmla="*/ 3 h 449"/>
                <a:gd name="T6" fmla="*/ 0 w 320"/>
                <a:gd name="T7" fmla="*/ 89 h 449"/>
                <a:gd name="T8" fmla="*/ 15 w 320"/>
                <a:gd name="T9" fmla="*/ 85 h 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0" h="449">
                  <a:moveTo>
                    <a:pt x="77" y="431"/>
                  </a:moveTo>
                  <a:lnTo>
                    <a:pt x="320" y="0"/>
                  </a:lnTo>
                  <a:lnTo>
                    <a:pt x="240" y="16"/>
                  </a:lnTo>
                  <a:lnTo>
                    <a:pt x="0" y="449"/>
                  </a:lnTo>
                  <a:lnTo>
                    <a:pt x="77" y="4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Freeform 37"/>
            <p:cNvSpPr>
              <a:spLocks/>
            </p:cNvSpPr>
            <p:nvPr/>
          </p:nvSpPr>
          <p:spPr bwMode="auto">
            <a:xfrm>
              <a:off x="4793" y="609"/>
              <a:ext cx="76" cy="89"/>
            </a:xfrm>
            <a:custGeom>
              <a:avLst/>
              <a:gdLst>
                <a:gd name="T0" fmla="*/ 51 w 378"/>
                <a:gd name="T1" fmla="*/ 4 h 444"/>
                <a:gd name="T2" fmla="*/ 0 w 378"/>
                <a:gd name="T3" fmla="*/ 89 h 444"/>
                <a:gd name="T4" fmla="*/ 23 w 378"/>
                <a:gd name="T5" fmla="*/ 84 h 444"/>
                <a:gd name="T6" fmla="*/ 76 w 378"/>
                <a:gd name="T7" fmla="*/ 0 h 444"/>
                <a:gd name="T8" fmla="*/ 51 w 378"/>
                <a:gd name="T9" fmla="*/ 4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" h="444">
                  <a:moveTo>
                    <a:pt x="253" y="21"/>
                  </a:moveTo>
                  <a:lnTo>
                    <a:pt x="0" y="444"/>
                  </a:lnTo>
                  <a:lnTo>
                    <a:pt x="116" y="420"/>
                  </a:lnTo>
                  <a:lnTo>
                    <a:pt x="378" y="0"/>
                  </a:lnTo>
                  <a:lnTo>
                    <a:pt x="253" y="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Freeform 38"/>
            <p:cNvSpPr>
              <a:spLocks/>
            </p:cNvSpPr>
            <p:nvPr/>
          </p:nvSpPr>
          <p:spPr bwMode="auto">
            <a:xfrm>
              <a:off x="4816" y="608"/>
              <a:ext cx="55" cy="85"/>
            </a:xfrm>
            <a:custGeom>
              <a:avLst/>
              <a:gdLst>
                <a:gd name="T0" fmla="*/ 55 w 273"/>
                <a:gd name="T1" fmla="*/ 0 h 423"/>
                <a:gd name="T2" fmla="*/ 53 w 273"/>
                <a:gd name="T3" fmla="*/ 1 h 423"/>
                <a:gd name="T4" fmla="*/ 0 w 273"/>
                <a:gd name="T5" fmla="*/ 85 h 423"/>
                <a:gd name="T6" fmla="*/ 2 w 273"/>
                <a:gd name="T7" fmla="*/ 84 h 423"/>
                <a:gd name="T8" fmla="*/ 55 w 273"/>
                <a:gd name="T9" fmla="*/ 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" h="423">
                  <a:moveTo>
                    <a:pt x="273" y="0"/>
                  </a:moveTo>
                  <a:lnTo>
                    <a:pt x="262" y="3"/>
                  </a:lnTo>
                  <a:lnTo>
                    <a:pt x="0" y="423"/>
                  </a:lnTo>
                  <a:lnTo>
                    <a:pt x="10" y="4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Freeform 39"/>
            <p:cNvSpPr>
              <a:spLocks/>
            </p:cNvSpPr>
            <p:nvPr/>
          </p:nvSpPr>
          <p:spPr bwMode="auto">
            <a:xfrm>
              <a:off x="4791" y="613"/>
              <a:ext cx="53" cy="85"/>
            </a:xfrm>
            <a:custGeom>
              <a:avLst/>
              <a:gdLst>
                <a:gd name="T0" fmla="*/ 52 w 264"/>
                <a:gd name="T1" fmla="*/ 0 h 425"/>
                <a:gd name="T2" fmla="*/ 0 w 264"/>
                <a:gd name="T3" fmla="*/ 85 h 425"/>
                <a:gd name="T4" fmla="*/ 2 w 264"/>
                <a:gd name="T5" fmla="*/ 85 h 425"/>
                <a:gd name="T6" fmla="*/ 53 w 264"/>
                <a:gd name="T7" fmla="*/ 0 h 425"/>
                <a:gd name="T8" fmla="*/ 52 w 264"/>
                <a:gd name="T9" fmla="*/ 0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425">
                  <a:moveTo>
                    <a:pt x="257" y="0"/>
                  </a:moveTo>
                  <a:lnTo>
                    <a:pt x="0" y="425"/>
                  </a:lnTo>
                  <a:lnTo>
                    <a:pt x="11" y="423"/>
                  </a:lnTo>
                  <a:lnTo>
                    <a:pt x="264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Freeform 40"/>
            <p:cNvSpPr>
              <a:spLocks/>
            </p:cNvSpPr>
            <p:nvPr/>
          </p:nvSpPr>
          <p:spPr bwMode="auto">
            <a:xfrm>
              <a:off x="4706" y="625"/>
              <a:ext cx="72" cy="91"/>
            </a:xfrm>
            <a:custGeom>
              <a:avLst/>
              <a:gdLst>
                <a:gd name="T0" fmla="*/ 22 w 359"/>
                <a:gd name="T1" fmla="*/ 86 h 458"/>
                <a:gd name="T2" fmla="*/ 72 w 359"/>
                <a:gd name="T3" fmla="*/ 0 h 458"/>
                <a:gd name="T4" fmla="*/ 49 w 359"/>
                <a:gd name="T5" fmla="*/ 5 h 458"/>
                <a:gd name="T6" fmla="*/ 0 w 359"/>
                <a:gd name="T7" fmla="*/ 91 h 458"/>
                <a:gd name="T8" fmla="*/ 22 w 359"/>
                <a:gd name="T9" fmla="*/ 86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9" h="458">
                  <a:moveTo>
                    <a:pt x="111" y="431"/>
                  </a:moveTo>
                  <a:lnTo>
                    <a:pt x="359" y="0"/>
                  </a:lnTo>
                  <a:lnTo>
                    <a:pt x="243" y="24"/>
                  </a:lnTo>
                  <a:lnTo>
                    <a:pt x="0" y="458"/>
                  </a:lnTo>
                  <a:lnTo>
                    <a:pt x="111" y="43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Freeform 41"/>
            <p:cNvSpPr>
              <a:spLocks/>
            </p:cNvSpPr>
            <p:nvPr/>
          </p:nvSpPr>
          <p:spPr bwMode="auto">
            <a:xfrm>
              <a:off x="4729" y="624"/>
              <a:ext cx="54" cy="87"/>
            </a:xfrm>
            <a:custGeom>
              <a:avLst/>
              <a:gdLst>
                <a:gd name="T0" fmla="*/ 54 w 272"/>
                <a:gd name="T1" fmla="*/ 0 h 436"/>
                <a:gd name="T2" fmla="*/ 49 w 272"/>
                <a:gd name="T3" fmla="*/ 1 h 436"/>
                <a:gd name="T4" fmla="*/ 0 w 272"/>
                <a:gd name="T5" fmla="*/ 87 h 436"/>
                <a:gd name="T6" fmla="*/ 5 w 272"/>
                <a:gd name="T7" fmla="*/ 86 h 436"/>
                <a:gd name="T8" fmla="*/ 54 w 272"/>
                <a:gd name="T9" fmla="*/ 0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436">
                  <a:moveTo>
                    <a:pt x="272" y="0"/>
                  </a:moveTo>
                  <a:lnTo>
                    <a:pt x="248" y="5"/>
                  </a:lnTo>
                  <a:lnTo>
                    <a:pt x="0" y="436"/>
                  </a:lnTo>
                  <a:lnTo>
                    <a:pt x="23" y="4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Freeform 42"/>
            <p:cNvSpPr>
              <a:spLocks/>
            </p:cNvSpPr>
            <p:nvPr/>
          </p:nvSpPr>
          <p:spPr bwMode="auto">
            <a:xfrm>
              <a:off x="4646" y="639"/>
              <a:ext cx="62" cy="37"/>
            </a:xfrm>
            <a:custGeom>
              <a:avLst/>
              <a:gdLst>
                <a:gd name="T0" fmla="*/ 62 w 312"/>
                <a:gd name="T1" fmla="*/ 0 h 187"/>
                <a:gd name="T2" fmla="*/ 50 w 312"/>
                <a:gd name="T3" fmla="*/ 3 h 187"/>
                <a:gd name="T4" fmla="*/ 35 w 312"/>
                <a:gd name="T5" fmla="*/ 23 h 187"/>
                <a:gd name="T6" fmla="*/ 15 w 312"/>
                <a:gd name="T7" fmla="*/ 10 h 187"/>
                <a:gd name="T8" fmla="*/ 0 w 312"/>
                <a:gd name="T9" fmla="*/ 14 h 187"/>
                <a:gd name="T10" fmla="*/ 36 w 312"/>
                <a:gd name="T11" fmla="*/ 37 h 187"/>
                <a:gd name="T12" fmla="*/ 62 w 312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187">
                  <a:moveTo>
                    <a:pt x="312" y="0"/>
                  </a:moveTo>
                  <a:lnTo>
                    <a:pt x="252" y="13"/>
                  </a:lnTo>
                  <a:lnTo>
                    <a:pt x="178" y="118"/>
                  </a:lnTo>
                  <a:lnTo>
                    <a:pt x="75" y="53"/>
                  </a:lnTo>
                  <a:lnTo>
                    <a:pt x="0" y="69"/>
                  </a:lnTo>
                  <a:lnTo>
                    <a:pt x="180" y="187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Freeform 43"/>
            <p:cNvSpPr>
              <a:spLocks/>
            </p:cNvSpPr>
            <p:nvPr/>
          </p:nvSpPr>
          <p:spPr bwMode="auto">
            <a:xfrm>
              <a:off x="4661" y="641"/>
              <a:ext cx="35" cy="21"/>
            </a:xfrm>
            <a:custGeom>
              <a:avLst/>
              <a:gdLst>
                <a:gd name="T0" fmla="*/ 20 w 177"/>
                <a:gd name="T1" fmla="*/ 21 h 105"/>
                <a:gd name="T2" fmla="*/ 35 w 177"/>
                <a:gd name="T3" fmla="*/ 0 h 105"/>
                <a:gd name="T4" fmla="*/ 0 w 177"/>
                <a:gd name="T5" fmla="*/ 8 h 105"/>
                <a:gd name="T6" fmla="*/ 20 w 177"/>
                <a:gd name="T7" fmla="*/ 2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7" h="105">
                  <a:moveTo>
                    <a:pt x="103" y="105"/>
                  </a:moveTo>
                  <a:lnTo>
                    <a:pt x="177" y="0"/>
                  </a:lnTo>
                  <a:lnTo>
                    <a:pt x="0" y="40"/>
                  </a:lnTo>
                  <a:lnTo>
                    <a:pt x="103" y="10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Freeform 44"/>
            <p:cNvSpPr>
              <a:spLocks/>
            </p:cNvSpPr>
            <p:nvPr/>
          </p:nvSpPr>
          <p:spPr bwMode="auto">
            <a:xfrm>
              <a:off x="4372" y="1140"/>
              <a:ext cx="50" cy="113"/>
            </a:xfrm>
            <a:custGeom>
              <a:avLst/>
              <a:gdLst>
                <a:gd name="T0" fmla="*/ 46 w 251"/>
                <a:gd name="T1" fmla="*/ 0 h 566"/>
                <a:gd name="T2" fmla="*/ 45 w 251"/>
                <a:gd name="T3" fmla="*/ 1 h 566"/>
                <a:gd name="T4" fmla="*/ 46 w 251"/>
                <a:gd name="T5" fmla="*/ 4 h 566"/>
                <a:gd name="T6" fmla="*/ 0 w 251"/>
                <a:gd name="T7" fmla="*/ 98 h 566"/>
                <a:gd name="T8" fmla="*/ 4 w 251"/>
                <a:gd name="T9" fmla="*/ 113 h 566"/>
                <a:gd name="T10" fmla="*/ 50 w 251"/>
                <a:gd name="T11" fmla="*/ 17 h 566"/>
                <a:gd name="T12" fmla="*/ 46 w 251"/>
                <a:gd name="T13" fmla="*/ 0 h 5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566">
                  <a:moveTo>
                    <a:pt x="233" y="0"/>
                  </a:moveTo>
                  <a:lnTo>
                    <a:pt x="227" y="6"/>
                  </a:lnTo>
                  <a:lnTo>
                    <a:pt x="230" y="19"/>
                  </a:lnTo>
                  <a:lnTo>
                    <a:pt x="0" y="492"/>
                  </a:lnTo>
                  <a:lnTo>
                    <a:pt x="18" y="566"/>
                  </a:lnTo>
                  <a:lnTo>
                    <a:pt x="251" y="8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Freeform 45"/>
            <p:cNvSpPr>
              <a:spLocks/>
            </p:cNvSpPr>
            <p:nvPr/>
          </p:nvSpPr>
          <p:spPr bwMode="auto">
            <a:xfrm>
              <a:off x="4361" y="1091"/>
              <a:ext cx="55" cy="117"/>
            </a:xfrm>
            <a:custGeom>
              <a:avLst/>
              <a:gdLst>
                <a:gd name="T0" fmla="*/ 50 w 274"/>
                <a:gd name="T1" fmla="*/ 23 h 584"/>
                <a:gd name="T2" fmla="*/ 51 w 274"/>
                <a:gd name="T3" fmla="*/ 25 h 584"/>
                <a:gd name="T4" fmla="*/ 55 w 274"/>
                <a:gd name="T5" fmla="*/ 17 h 584"/>
                <a:gd name="T6" fmla="*/ 51 w 274"/>
                <a:gd name="T7" fmla="*/ 0 h 584"/>
                <a:gd name="T8" fmla="*/ 0 w 274"/>
                <a:gd name="T9" fmla="*/ 102 h 584"/>
                <a:gd name="T10" fmla="*/ 4 w 274"/>
                <a:gd name="T11" fmla="*/ 117 h 584"/>
                <a:gd name="T12" fmla="*/ 50 w 274"/>
                <a:gd name="T13" fmla="*/ 23 h 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" h="584">
                  <a:moveTo>
                    <a:pt x="250" y="113"/>
                  </a:moveTo>
                  <a:lnTo>
                    <a:pt x="253" y="125"/>
                  </a:lnTo>
                  <a:lnTo>
                    <a:pt x="274" y="84"/>
                  </a:lnTo>
                  <a:lnTo>
                    <a:pt x="253" y="0"/>
                  </a:lnTo>
                  <a:lnTo>
                    <a:pt x="0" y="509"/>
                  </a:lnTo>
                  <a:lnTo>
                    <a:pt x="18" y="584"/>
                  </a:lnTo>
                  <a:lnTo>
                    <a:pt x="250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Freeform 46"/>
            <p:cNvSpPr>
              <a:spLocks/>
            </p:cNvSpPr>
            <p:nvPr/>
          </p:nvSpPr>
          <p:spPr bwMode="auto">
            <a:xfrm>
              <a:off x="4349" y="1043"/>
              <a:ext cx="52" cy="112"/>
            </a:xfrm>
            <a:custGeom>
              <a:avLst/>
              <a:gdLst>
                <a:gd name="T0" fmla="*/ 48 w 259"/>
                <a:gd name="T1" fmla="*/ 0 h 562"/>
                <a:gd name="T2" fmla="*/ 46 w 259"/>
                <a:gd name="T3" fmla="*/ 3 h 562"/>
                <a:gd name="T4" fmla="*/ 47 w 259"/>
                <a:gd name="T5" fmla="*/ 8 h 562"/>
                <a:gd name="T6" fmla="*/ 0 w 259"/>
                <a:gd name="T7" fmla="*/ 100 h 562"/>
                <a:gd name="T8" fmla="*/ 3 w 259"/>
                <a:gd name="T9" fmla="*/ 112 h 562"/>
                <a:gd name="T10" fmla="*/ 52 w 259"/>
                <a:gd name="T11" fmla="*/ 16 h 562"/>
                <a:gd name="T12" fmla="*/ 48 w 259"/>
                <a:gd name="T13" fmla="*/ 0 h 5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" h="562">
                  <a:moveTo>
                    <a:pt x="238" y="0"/>
                  </a:moveTo>
                  <a:lnTo>
                    <a:pt x="230" y="15"/>
                  </a:lnTo>
                  <a:lnTo>
                    <a:pt x="235" y="42"/>
                  </a:lnTo>
                  <a:lnTo>
                    <a:pt x="0" y="504"/>
                  </a:lnTo>
                  <a:lnTo>
                    <a:pt x="14" y="562"/>
                  </a:lnTo>
                  <a:lnTo>
                    <a:pt x="259" y="8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Freeform 47"/>
            <p:cNvSpPr>
              <a:spLocks/>
            </p:cNvSpPr>
            <p:nvPr/>
          </p:nvSpPr>
          <p:spPr bwMode="auto">
            <a:xfrm>
              <a:off x="4337" y="1004"/>
              <a:ext cx="52" cy="107"/>
            </a:xfrm>
            <a:custGeom>
              <a:avLst/>
              <a:gdLst>
                <a:gd name="T0" fmla="*/ 48 w 259"/>
                <a:gd name="T1" fmla="*/ 0 h 539"/>
                <a:gd name="T2" fmla="*/ 0 w 259"/>
                <a:gd name="T3" fmla="*/ 90 h 539"/>
                <a:gd name="T4" fmla="*/ 4 w 259"/>
                <a:gd name="T5" fmla="*/ 107 h 539"/>
                <a:gd name="T6" fmla="*/ 52 w 259"/>
                <a:gd name="T7" fmla="*/ 17 h 539"/>
                <a:gd name="T8" fmla="*/ 48 w 259"/>
                <a:gd name="T9" fmla="*/ 0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" h="539">
                  <a:moveTo>
                    <a:pt x="240" y="0"/>
                  </a:moveTo>
                  <a:lnTo>
                    <a:pt x="0" y="455"/>
                  </a:lnTo>
                  <a:lnTo>
                    <a:pt x="21" y="539"/>
                  </a:lnTo>
                  <a:lnTo>
                    <a:pt x="259" y="8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Freeform 48"/>
            <p:cNvSpPr>
              <a:spLocks/>
            </p:cNvSpPr>
            <p:nvPr/>
          </p:nvSpPr>
          <p:spPr bwMode="auto">
            <a:xfrm>
              <a:off x="4365" y="1116"/>
              <a:ext cx="52" cy="120"/>
            </a:xfrm>
            <a:custGeom>
              <a:avLst/>
              <a:gdLst>
                <a:gd name="T0" fmla="*/ 7 w 262"/>
                <a:gd name="T1" fmla="*/ 120 h 602"/>
                <a:gd name="T2" fmla="*/ 52 w 262"/>
                <a:gd name="T3" fmla="*/ 25 h 602"/>
                <a:gd name="T4" fmla="*/ 46 w 262"/>
                <a:gd name="T5" fmla="*/ 0 h 602"/>
                <a:gd name="T6" fmla="*/ 0 w 262"/>
                <a:gd name="T7" fmla="*/ 94 h 602"/>
                <a:gd name="T8" fmla="*/ 7 w 262"/>
                <a:gd name="T9" fmla="*/ 120 h 6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602">
                  <a:moveTo>
                    <a:pt x="33" y="602"/>
                  </a:moveTo>
                  <a:lnTo>
                    <a:pt x="262" y="126"/>
                  </a:lnTo>
                  <a:lnTo>
                    <a:pt x="233" y="0"/>
                  </a:lnTo>
                  <a:lnTo>
                    <a:pt x="0" y="470"/>
                  </a:lnTo>
                  <a:lnTo>
                    <a:pt x="33" y="60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Freeform 49"/>
            <p:cNvSpPr>
              <a:spLocks/>
            </p:cNvSpPr>
            <p:nvPr/>
          </p:nvSpPr>
          <p:spPr bwMode="auto">
            <a:xfrm>
              <a:off x="4372" y="1141"/>
              <a:ext cx="46" cy="97"/>
            </a:xfrm>
            <a:custGeom>
              <a:avLst/>
              <a:gdLst>
                <a:gd name="T0" fmla="*/ 0 w 232"/>
                <a:gd name="T1" fmla="*/ 97 h 486"/>
                <a:gd name="T2" fmla="*/ 46 w 232"/>
                <a:gd name="T3" fmla="*/ 3 h 486"/>
                <a:gd name="T4" fmla="*/ 45 w 232"/>
                <a:gd name="T5" fmla="*/ 0 h 486"/>
                <a:gd name="T6" fmla="*/ 0 w 232"/>
                <a:gd name="T7" fmla="*/ 95 h 486"/>
                <a:gd name="T8" fmla="*/ 0 w 232"/>
                <a:gd name="T9" fmla="*/ 97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486">
                  <a:moveTo>
                    <a:pt x="2" y="486"/>
                  </a:moveTo>
                  <a:lnTo>
                    <a:pt x="232" y="13"/>
                  </a:lnTo>
                  <a:lnTo>
                    <a:pt x="229" y="0"/>
                  </a:lnTo>
                  <a:lnTo>
                    <a:pt x="0" y="476"/>
                  </a:lnTo>
                  <a:lnTo>
                    <a:pt x="2" y="48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Freeform 50"/>
            <p:cNvSpPr>
              <a:spLocks/>
            </p:cNvSpPr>
            <p:nvPr/>
          </p:nvSpPr>
          <p:spPr bwMode="auto">
            <a:xfrm>
              <a:off x="4365" y="1113"/>
              <a:ext cx="47" cy="97"/>
            </a:xfrm>
            <a:custGeom>
              <a:avLst/>
              <a:gdLst>
                <a:gd name="T0" fmla="*/ 0 w 235"/>
                <a:gd name="T1" fmla="*/ 95 h 482"/>
                <a:gd name="T2" fmla="*/ 0 w 235"/>
                <a:gd name="T3" fmla="*/ 97 h 482"/>
                <a:gd name="T4" fmla="*/ 47 w 235"/>
                <a:gd name="T5" fmla="*/ 2 h 482"/>
                <a:gd name="T6" fmla="*/ 46 w 235"/>
                <a:gd name="T7" fmla="*/ 0 h 482"/>
                <a:gd name="T8" fmla="*/ 0 w 235"/>
                <a:gd name="T9" fmla="*/ 95 h 4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" h="482">
                  <a:moveTo>
                    <a:pt x="0" y="471"/>
                  </a:moveTo>
                  <a:lnTo>
                    <a:pt x="2" y="482"/>
                  </a:lnTo>
                  <a:lnTo>
                    <a:pt x="235" y="12"/>
                  </a:lnTo>
                  <a:lnTo>
                    <a:pt x="232" y="0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Freeform 51"/>
            <p:cNvSpPr>
              <a:spLocks/>
            </p:cNvSpPr>
            <p:nvPr/>
          </p:nvSpPr>
          <p:spPr bwMode="auto">
            <a:xfrm>
              <a:off x="4342" y="1021"/>
              <a:ext cx="53" cy="117"/>
            </a:xfrm>
            <a:custGeom>
              <a:avLst/>
              <a:gdLst>
                <a:gd name="T0" fmla="*/ 53 w 267"/>
                <a:gd name="T1" fmla="*/ 25 h 587"/>
                <a:gd name="T2" fmla="*/ 47 w 267"/>
                <a:gd name="T3" fmla="*/ 0 h 587"/>
                <a:gd name="T4" fmla="*/ 0 w 267"/>
                <a:gd name="T5" fmla="*/ 92 h 587"/>
                <a:gd name="T6" fmla="*/ 6 w 267"/>
                <a:gd name="T7" fmla="*/ 117 h 587"/>
                <a:gd name="T8" fmla="*/ 53 w 267"/>
                <a:gd name="T9" fmla="*/ 25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587">
                  <a:moveTo>
                    <a:pt x="267" y="124"/>
                  </a:moveTo>
                  <a:lnTo>
                    <a:pt x="238" y="0"/>
                  </a:lnTo>
                  <a:lnTo>
                    <a:pt x="0" y="460"/>
                  </a:lnTo>
                  <a:lnTo>
                    <a:pt x="29" y="587"/>
                  </a:lnTo>
                  <a:lnTo>
                    <a:pt x="267" y="12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Freeform 52"/>
            <p:cNvSpPr>
              <a:spLocks/>
            </p:cNvSpPr>
            <p:nvPr/>
          </p:nvSpPr>
          <p:spPr bwMode="auto">
            <a:xfrm>
              <a:off x="4348" y="1046"/>
              <a:ext cx="48" cy="98"/>
            </a:xfrm>
            <a:custGeom>
              <a:avLst/>
              <a:gdLst>
                <a:gd name="T0" fmla="*/ 2 w 243"/>
                <a:gd name="T1" fmla="*/ 98 h 489"/>
                <a:gd name="T2" fmla="*/ 48 w 243"/>
                <a:gd name="T3" fmla="*/ 5 h 489"/>
                <a:gd name="T4" fmla="*/ 47 w 243"/>
                <a:gd name="T5" fmla="*/ 0 h 489"/>
                <a:gd name="T6" fmla="*/ 0 w 243"/>
                <a:gd name="T7" fmla="*/ 93 h 489"/>
                <a:gd name="T8" fmla="*/ 2 w 243"/>
                <a:gd name="T9" fmla="*/ 98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489">
                  <a:moveTo>
                    <a:pt x="8" y="489"/>
                  </a:moveTo>
                  <a:lnTo>
                    <a:pt x="243" y="27"/>
                  </a:lnTo>
                  <a:lnTo>
                    <a:pt x="238" y="0"/>
                  </a:lnTo>
                  <a:lnTo>
                    <a:pt x="0" y="463"/>
                  </a:lnTo>
                  <a:lnTo>
                    <a:pt x="8" y="48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53"/>
            <p:cNvSpPr>
              <a:spLocks/>
            </p:cNvSpPr>
            <p:nvPr/>
          </p:nvSpPr>
          <p:spPr bwMode="auto">
            <a:xfrm>
              <a:off x="4268" y="801"/>
              <a:ext cx="90" cy="58"/>
            </a:xfrm>
            <a:custGeom>
              <a:avLst/>
              <a:gdLst>
                <a:gd name="T0" fmla="*/ 89 w 449"/>
                <a:gd name="T1" fmla="*/ 55 h 293"/>
                <a:gd name="T2" fmla="*/ 89 w 449"/>
                <a:gd name="T3" fmla="*/ 57 h 293"/>
                <a:gd name="T4" fmla="*/ 90 w 449"/>
                <a:gd name="T5" fmla="*/ 58 h 293"/>
                <a:gd name="T6" fmla="*/ 86 w 449"/>
                <a:gd name="T7" fmla="*/ 41 h 293"/>
                <a:gd name="T8" fmla="*/ 0 w 449"/>
                <a:gd name="T9" fmla="*/ 0 h 293"/>
                <a:gd name="T10" fmla="*/ 4 w 449"/>
                <a:gd name="T11" fmla="*/ 15 h 293"/>
                <a:gd name="T12" fmla="*/ 89 w 449"/>
                <a:gd name="T13" fmla="*/ 55 h 2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9" h="293">
                  <a:moveTo>
                    <a:pt x="442" y="280"/>
                  </a:moveTo>
                  <a:lnTo>
                    <a:pt x="444" y="290"/>
                  </a:lnTo>
                  <a:lnTo>
                    <a:pt x="449" y="293"/>
                  </a:lnTo>
                  <a:lnTo>
                    <a:pt x="430" y="209"/>
                  </a:lnTo>
                  <a:lnTo>
                    <a:pt x="0" y="0"/>
                  </a:lnTo>
                  <a:lnTo>
                    <a:pt x="18" y="74"/>
                  </a:lnTo>
                  <a:lnTo>
                    <a:pt x="442" y="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Freeform 54"/>
            <p:cNvSpPr>
              <a:spLocks/>
            </p:cNvSpPr>
            <p:nvPr/>
          </p:nvSpPr>
          <p:spPr bwMode="auto">
            <a:xfrm>
              <a:off x="4279" y="846"/>
              <a:ext cx="95" cy="58"/>
            </a:xfrm>
            <a:custGeom>
              <a:avLst/>
              <a:gdLst>
                <a:gd name="T0" fmla="*/ 91 w 473"/>
                <a:gd name="T1" fmla="*/ 42 h 290"/>
                <a:gd name="T2" fmla="*/ 84 w 473"/>
                <a:gd name="T3" fmla="*/ 38 h 290"/>
                <a:gd name="T4" fmla="*/ 85 w 473"/>
                <a:gd name="T5" fmla="*/ 41 h 290"/>
                <a:gd name="T6" fmla="*/ 0 w 473"/>
                <a:gd name="T7" fmla="*/ 0 h 290"/>
                <a:gd name="T8" fmla="*/ 3 w 473"/>
                <a:gd name="T9" fmla="*/ 14 h 290"/>
                <a:gd name="T10" fmla="*/ 95 w 473"/>
                <a:gd name="T11" fmla="*/ 58 h 290"/>
                <a:gd name="T12" fmla="*/ 91 w 473"/>
                <a:gd name="T13" fmla="*/ 42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3" h="290">
                  <a:moveTo>
                    <a:pt x="454" y="208"/>
                  </a:moveTo>
                  <a:lnTo>
                    <a:pt x="420" y="192"/>
                  </a:lnTo>
                  <a:lnTo>
                    <a:pt x="423" y="203"/>
                  </a:lnTo>
                  <a:lnTo>
                    <a:pt x="0" y="0"/>
                  </a:lnTo>
                  <a:lnTo>
                    <a:pt x="15" y="70"/>
                  </a:lnTo>
                  <a:lnTo>
                    <a:pt x="473" y="290"/>
                  </a:lnTo>
                  <a:lnTo>
                    <a:pt x="454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55"/>
            <p:cNvSpPr>
              <a:spLocks/>
            </p:cNvSpPr>
            <p:nvPr/>
          </p:nvSpPr>
          <p:spPr bwMode="auto">
            <a:xfrm>
              <a:off x="4291" y="897"/>
              <a:ext cx="90" cy="58"/>
            </a:xfrm>
            <a:custGeom>
              <a:avLst/>
              <a:gdLst>
                <a:gd name="T0" fmla="*/ 86 w 451"/>
                <a:gd name="T1" fmla="*/ 51 h 290"/>
                <a:gd name="T2" fmla="*/ 87 w 451"/>
                <a:gd name="T3" fmla="*/ 56 h 290"/>
                <a:gd name="T4" fmla="*/ 90 w 451"/>
                <a:gd name="T5" fmla="*/ 58 h 290"/>
                <a:gd name="T6" fmla="*/ 87 w 451"/>
                <a:gd name="T7" fmla="*/ 41 h 290"/>
                <a:gd name="T8" fmla="*/ 0 w 451"/>
                <a:gd name="T9" fmla="*/ 0 h 290"/>
                <a:gd name="T10" fmla="*/ 3 w 451"/>
                <a:gd name="T11" fmla="*/ 12 h 290"/>
                <a:gd name="T12" fmla="*/ 86 w 451"/>
                <a:gd name="T13" fmla="*/ 51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1" h="290">
                  <a:moveTo>
                    <a:pt x="431" y="255"/>
                  </a:moveTo>
                  <a:lnTo>
                    <a:pt x="436" y="282"/>
                  </a:lnTo>
                  <a:lnTo>
                    <a:pt x="451" y="290"/>
                  </a:lnTo>
                  <a:lnTo>
                    <a:pt x="434" y="206"/>
                  </a:lnTo>
                  <a:lnTo>
                    <a:pt x="0" y="0"/>
                  </a:lnTo>
                  <a:lnTo>
                    <a:pt x="16" y="58"/>
                  </a:lnTo>
                  <a:lnTo>
                    <a:pt x="431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Freeform 56"/>
            <p:cNvSpPr>
              <a:spLocks/>
            </p:cNvSpPr>
            <p:nvPr/>
          </p:nvSpPr>
          <p:spPr bwMode="auto">
            <a:xfrm>
              <a:off x="4301" y="940"/>
              <a:ext cx="86" cy="56"/>
            </a:xfrm>
            <a:custGeom>
              <a:avLst/>
              <a:gdLst>
                <a:gd name="T0" fmla="*/ 82 w 428"/>
                <a:gd name="T1" fmla="*/ 39 h 281"/>
                <a:gd name="T2" fmla="*/ 0 w 428"/>
                <a:gd name="T3" fmla="*/ 0 h 281"/>
                <a:gd name="T4" fmla="*/ 4 w 428"/>
                <a:gd name="T5" fmla="*/ 17 h 281"/>
                <a:gd name="T6" fmla="*/ 86 w 428"/>
                <a:gd name="T7" fmla="*/ 56 h 281"/>
                <a:gd name="T8" fmla="*/ 82 w 428"/>
                <a:gd name="T9" fmla="*/ 39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8" h="281">
                  <a:moveTo>
                    <a:pt x="410" y="195"/>
                  </a:moveTo>
                  <a:lnTo>
                    <a:pt x="0" y="0"/>
                  </a:lnTo>
                  <a:lnTo>
                    <a:pt x="19" y="85"/>
                  </a:lnTo>
                  <a:lnTo>
                    <a:pt x="428" y="281"/>
                  </a:lnTo>
                  <a:lnTo>
                    <a:pt x="410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Freeform 57"/>
            <p:cNvSpPr>
              <a:spLocks/>
            </p:cNvSpPr>
            <p:nvPr/>
          </p:nvSpPr>
          <p:spPr bwMode="auto">
            <a:xfrm>
              <a:off x="4273" y="818"/>
              <a:ext cx="90" cy="66"/>
            </a:xfrm>
            <a:custGeom>
              <a:avLst/>
              <a:gdLst>
                <a:gd name="T0" fmla="*/ 6 w 451"/>
                <a:gd name="T1" fmla="*/ 25 h 333"/>
                <a:gd name="T2" fmla="*/ 90 w 451"/>
                <a:gd name="T3" fmla="*/ 66 h 333"/>
                <a:gd name="T4" fmla="*/ 84 w 451"/>
                <a:gd name="T5" fmla="*/ 41 h 333"/>
                <a:gd name="T6" fmla="*/ 0 w 451"/>
                <a:gd name="T7" fmla="*/ 0 h 333"/>
                <a:gd name="T8" fmla="*/ 6 w 451"/>
                <a:gd name="T9" fmla="*/ 25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333">
                  <a:moveTo>
                    <a:pt x="29" y="127"/>
                  </a:moveTo>
                  <a:lnTo>
                    <a:pt x="451" y="333"/>
                  </a:lnTo>
                  <a:lnTo>
                    <a:pt x="422" y="206"/>
                  </a:lnTo>
                  <a:lnTo>
                    <a:pt x="0" y="0"/>
                  </a:lnTo>
                  <a:lnTo>
                    <a:pt x="29" y="12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Freeform 58"/>
            <p:cNvSpPr>
              <a:spLocks/>
            </p:cNvSpPr>
            <p:nvPr/>
          </p:nvSpPr>
          <p:spPr bwMode="auto">
            <a:xfrm>
              <a:off x="4272" y="816"/>
              <a:ext cx="85" cy="43"/>
            </a:xfrm>
            <a:custGeom>
              <a:avLst/>
              <a:gdLst>
                <a:gd name="T0" fmla="*/ 0 w 426"/>
                <a:gd name="T1" fmla="*/ 0 h 216"/>
                <a:gd name="T2" fmla="*/ 1 w 426"/>
                <a:gd name="T3" fmla="*/ 2 h 216"/>
                <a:gd name="T4" fmla="*/ 85 w 426"/>
                <a:gd name="T5" fmla="*/ 43 h 216"/>
                <a:gd name="T6" fmla="*/ 85 w 426"/>
                <a:gd name="T7" fmla="*/ 41 h 216"/>
                <a:gd name="T8" fmla="*/ 0 w 426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6" h="216">
                  <a:moveTo>
                    <a:pt x="0" y="0"/>
                  </a:moveTo>
                  <a:lnTo>
                    <a:pt x="4" y="10"/>
                  </a:lnTo>
                  <a:lnTo>
                    <a:pt x="426" y="216"/>
                  </a:lnTo>
                  <a:lnTo>
                    <a:pt x="424" y="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59"/>
            <p:cNvSpPr>
              <a:spLocks/>
            </p:cNvSpPr>
            <p:nvPr/>
          </p:nvSpPr>
          <p:spPr bwMode="auto">
            <a:xfrm>
              <a:off x="4279" y="843"/>
              <a:ext cx="85" cy="43"/>
            </a:xfrm>
            <a:custGeom>
              <a:avLst/>
              <a:gdLst>
                <a:gd name="T0" fmla="*/ 0 w 425"/>
                <a:gd name="T1" fmla="*/ 3 h 217"/>
                <a:gd name="T2" fmla="*/ 85 w 425"/>
                <a:gd name="T3" fmla="*/ 43 h 217"/>
                <a:gd name="T4" fmla="*/ 84 w 425"/>
                <a:gd name="T5" fmla="*/ 41 h 217"/>
                <a:gd name="T6" fmla="*/ 0 w 425"/>
                <a:gd name="T7" fmla="*/ 0 h 217"/>
                <a:gd name="T8" fmla="*/ 0 w 425"/>
                <a:gd name="T9" fmla="*/ 3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5" h="217">
                  <a:moveTo>
                    <a:pt x="2" y="14"/>
                  </a:moveTo>
                  <a:lnTo>
                    <a:pt x="425" y="217"/>
                  </a:lnTo>
                  <a:lnTo>
                    <a:pt x="422" y="206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Freeform 60"/>
            <p:cNvSpPr>
              <a:spLocks/>
            </p:cNvSpPr>
            <p:nvPr/>
          </p:nvSpPr>
          <p:spPr bwMode="auto">
            <a:xfrm>
              <a:off x="4295" y="914"/>
              <a:ext cx="89" cy="64"/>
            </a:xfrm>
            <a:custGeom>
              <a:avLst/>
              <a:gdLst>
                <a:gd name="T0" fmla="*/ 83 w 444"/>
                <a:gd name="T1" fmla="*/ 39 h 322"/>
                <a:gd name="T2" fmla="*/ 0 w 444"/>
                <a:gd name="T3" fmla="*/ 0 h 322"/>
                <a:gd name="T4" fmla="*/ 6 w 444"/>
                <a:gd name="T5" fmla="*/ 25 h 322"/>
                <a:gd name="T6" fmla="*/ 89 w 444"/>
                <a:gd name="T7" fmla="*/ 64 h 322"/>
                <a:gd name="T8" fmla="*/ 83 w 444"/>
                <a:gd name="T9" fmla="*/ 39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4" h="322">
                  <a:moveTo>
                    <a:pt x="415" y="198"/>
                  </a:moveTo>
                  <a:lnTo>
                    <a:pt x="0" y="0"/>
                  </a:lnTo>
                  <a:lnTo>
                    <a:pt x="29" y="125"/>
                  </a:lnTo>
                  <a:lnTo>
                    <a:pt x="444" y="322"/>
                  </a:lnTo>
                  <a:lnTo>
                    <a:pt x="415" y="19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61"/>
            <p:cNvSpPr>
              <a:spLocks/>
            </p:cNvSpPr>
            <p:nvPr/>
          </p:nvSpPr>
          <p:spPr bwMode="auto">
            <a:xfrm>
              <a:off x="4294" y="909"/>
              <a:ext cx="84" cy="44"/>
            </a:xfrm>
            <a:custGeom>
              <a:avLst/>
              <a:gdLst>
                <a:gd name="T0" fmla="*/ 0 w 420"/>
                <a:gd name="T1" fmla="*/ 0 h 224"/>
                <a:gd name="T2" fmla="*/ 1 w 420"/>
                <a:gd name="T3" fmla="*/ 5 h 224"/>
                <a:gd name="T4" fmla="*/ 84 w 420"/>
                <a:gd name="T5" fmla="*/ 44 h 224"/>
                <a:gd name="T6" fmla="*/ 83 w 420"/>
                <a:gd name="T7" fmla="*/ 39 h 224"/>
                <a:gd name="T8" fmla="*/ 0 w 420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0" h="224">
                  <a:moveTo>
                    <a:pt x="0" y="0"/>
                  </a:moveTo>
                  <a:lnTo>
                    <a:pt x="5" y="26"/>
                  </a:lnTo>
                  <a:lnTo>
                    <a:pt x="420" y="224"/>
                  </a:lnTo>
                  <a:lnTo>
                    <a:pt x="415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Freeform 62"/>
            <p:cNvSpPr>
              <a:spLocks/>
            </p:cNvSpPr>
            <p:nvPr/>
          </p:nvSpPr>
          <p:spPr bwMode="auto">
            <a:xfrm>
              <a:off x="4312" y="989"/>
              <a:ext cx="37" cy="71"/>
            </a:xfrm>
            <a:custGeom>
              <a:avLst/>
              <a:gdLst>
                <a:gd name="T0" fmla="*/ 0 w 183"/>
                <a:gd name="T1" fmla="*/ 0 h 354"/>
                <a:gd name="T2" fmla="*/ 3 w 183"/>
                <a:gd name="T3" fmla="*/ 13 h 354"/>
                <a:gd name="T4" fmla="*/ 25 w 183"/>
                <a:gd name="T5" fmla="*/ 26 h 354"/>
                <a:gd name="T6" fmla="*/ 14 w 183"/>
                <a:gd name="T7" fmla="*/ 54 h 354"/>
                <a:gd name="T8" fmla="*/ 17 w 183"/>
                <a:gd name="T9" fmla="*/ 71 h 354"/>
                <a:gd name="T10" fmla="*/ 37 w 183"/>
                <a:gd name="T11" fmla="*/ 23 h 354"/>
                <a:gd name="T12" fmla="*/ 0 w 183"/>
                <a:gd name="T13" fmla="*/ 0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" h="354">
                  <a:moveTo>
                    <a:pt x="0" y="0"/>
                  </a:moveTo>
                  <a:lnTo>
                    <a:pt x="16" y="66"/>
                  </a:lnTo>
                  <a:lnTo>
                    <a:pt x="122" y="132"/>
                  </a:lnTo>
                  <a:lnTo>
                    <a:pt x="67" y="270"/>
                  </a:lnTo>
                  <a:lnTo>
                    <a:pt x="85" y="354"/>
                  </a:lnTo>
                  <a:lnTo>
                    <a:pt x="18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Freeform 63"/>
            <p:cNvSpPr>
              <a:spLocks/>
            </p:cNvSpPr>
            <p:nvPr/>
          </p:nvSpPr>
          <p:spPr bwMode="auto">
            <a:xfrm>
              <a:off x="4315" y="1003"/>
              <a:ext cx="22" cy="40"/>
            </a:xfrm>
            <a:custGeom>
              <a:avLst/>
              <a:gdLst>
                <a:gd name="T0" fmla="*/ 22 w 106"/>
                <a:gd name="T1" fmla="*/ 13 h 204"/>
                <a:gd name="T2" fmla="*/ 0 w 106"/>
                <a:gd name="T3" fmla="*/ 0 h 204"/>
                <a:gd name="T4" fmla="*/ 11 w 106"/>
                <a:gd name="T5" fmla="*/ 40 h 204"/>
                <a:gd name="T6" fmla="*/ 22 w 106"/>
                <a:gd name="T7" fmla="*/ 13 h 2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204">
                  <a:moveTo>
                    <a:pt x="106" y="66"/>
                  </a:moveTo>
                  <a:lnTo>
                    <a:pt x="0" y="0"/>
                  </a:lnTo>
                  <a:lnTo>
                    <a:pt x="51" y="204"/>
                  </a:lnTo>
                  <a:lnTo>
                    <a:pt x="106" y="6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Freeform 64"/>
            <p:cNvSpPr>
              <a:spLocks/>
            </p:cNvSpPr>
            <p:nvPr/>
          </p:nvSpPr>
          <p:spPr bwMode="auto">
            <a:xfrm>
              <a:off x="5087" y="919"/>
              <a:ext cx="78" cy="51"/>
            </a:xfrm>
            <a:custGeom>
              <a:avLst/>
              <a:gdLst>
                <a:gd name="T0" fmla="*/ 1 w 393"/>
                <a:gd name="T1" fmla="*/ 2 h 254"/>
                <a:gd name="T2" fmla="*/ 1 w 393"/>
                <a:gd name="T3" fmla="*/ 0 h 254"/>
                <a:gd name="T4" fmla="*/ 0 w 393"/>
                <a:gd name="T5" fmla="*/ 0 h 254"/>
                <a:gd name="T6" fmla="*/ 1 w 393"/>
                <a:gd name="T7" fmla="*/ 14 h 254"/>
                <a:gd name="T8" fmla="*/ 78 w 393"/>
                <a:gd name="T9" fmla="*/ 51 h 254"/>
                <a:gd name="T10" fmla="*/ 76 w 393"/>
                <a:gd name="T11" fmla="*/ 39 h 254"/>
                <a:gd name="T12" fmla="*/ 1 w 393"/>
                <a:gd name="T13" fmla="*/ 2 h 2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3" h="254">
                  <a:moveTo>
                    <a:pt x="7" y="10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7" y="71"/>
                  </a:lnTo>
                  <a:lnTo>
                    <a:pt x="393" y="254"/>
                  </a:lnTo>
                  <a:lnTo>
                    <a:pt x="385" y="19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Freeform 65"/>
            <p:cNvSpPr>
              <a:spLocks/>
            </p:cNvSpPr>
            <p:nvPr/>
          </p:nvSpPr>
          <p:spPr bwMode="auto">
            <a:xfrm>
              <a:off x="5077" y="880"/>
              <a:ext cx="84" cy="52"/>
            </a:xfrm>
            <a:custGeom>
              <a:avLst/>
              <a:gdLst>
                <a:gd name="T0" fmla="*/ 2 w 420"/>
                <a:gd name="T1" fmla="*/ 14 h 259"/>
                <a:gd name="T2" fmla="*/ 8 w 420"/>
                <a:gd name="T3" fmla="*/ 18 h 259"/>
                <a:gd name="T4" fmla="*/ 8 w 420"/>
                <a:gd name="T5" fmla="*/ 15 h 259"/>
                <a:gd name="T6" fmla="*/ 84 w 420"/>
                <a:gd name="T7" fmla="*/ 52 h 259"/>
                <a:gd name="T8" fmla="*/ 83 w 420"/>
                <a:gd name="T9" fmla="*/ 40 h 259"/>
                <a:gd name="T10" fmla="*/ 0 w 420"/>
                <a:gd name="T11" fmla="*/ 0 h 259"/>
                <a:gd name="T12" fmla="*/ 2 w 420"/>
                <a:gd name="T13" fmla="*/ 14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259">
                  <a:moveTo>
                    <a:pt x="8" y="72"/>
                  </a:moveTo>
                  <a:lnTo>
                    <a:pt x="40" y="88"/>
                  </a:lnTo>
                  <a:lnTo>
                    <a:pt x="40" y="77"/>
                  </a:lnTo>
                  <a:lnTo>
                    <a:pt x="420" y="259"/>
                  </a:lnTo>
                  <a:lnTo>
                    <a:pt x="415" y="199"/>
                  </a:lnTo>
                  <a:lnTo>
                    <a:pt x="0" y="0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Freeform 66"/>
            <p:cNvSpPr>
              <a:spLocks/>
            </p:cNvSpPr>
            <p:nvPr/>
          </p:nvSpPr>
          <p:spPr bwMode="auto">
            <a:xfrm>
              <a:off x="5076" y="838"/>
              <a:ext cx="81" cy="52"/>
            </a:xfrm>
            <a:custGeom>
              <a:avLst/>
              <a:gdLst>
                <a:gd name="T0" fmla="*/ 4 w 404"/>
                <a:gd name="T1" fmla="*/ 6 h 261"/>
                <a:gd name="T2" fmla="*/ 3 w 404"/>
                <a:gd name="T3" fmla="*/ 2 h 261"/>
                <a:gd name="T4" fmla="*/ 0 w 404"/>
                <a:gd name="T5" fmla="*/ 0 h 261"/>
                <a:gd name="T6" fmla="*/ 1 w 404"/>
                <a:gd name="T7" fmla="*/ 14 h 261"/>
                <a:gd name="T8" fmla="*/ 81 w 404"/>
                <a:gd name="T9" fmla="*/ 52 h 261"/>
                <a:gd name="T10" fmla="*/ 80 w 404"/>
                <a:gd name="T11" fmla="*/ 42 h 261"/>
                <a:gd name="T12" fmla="*/ 4 w 404"/>
                <a:gd name="T13" fmla="*/ 6 h 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4" h="261">
                  <a:moveTo>
                    <a:pt x="19" y="29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7" y="71"/>
                  </a:lnTo>
                  <a:lnTo>
                    <a:pt x="404" y="261"/>
                  </a:lnTo>
                  <a:lnTo>
                    <a:pt x="398" y="213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Freeform 67"/>
            <p:cNvSpPr>
              <a:spLocks/>
            </p:cNvSpPr>
            <p:nvPr/>
          </p:nvSpPr>
          <p:spPr bwMode="auto">
            <a:xfrm>
              <a:off x="5076" y="804"/>
              <a:ext cx="77" cy="51"/>
            </a:xfrm>
            <a:custGeom>
              <a:avLst/>
              <a:gdLst>
                <a:gd name="T0" fmla="*/ 2 w 389"/>
                <a:gd name="T1" fmla="*/ 14 h 255"/>
                <a:gd name="T2" fmla="*/ 77 w 389"/>
                <a:gd name="T3" fmla="*/ 51 h 255"/>
                <a:gd name="T4" fmla="*/ 75 w 389"/>
                <a:gd name="T5" fmla="*/ 37 h 255"/>
                <a:gd name="T6" fmla="*/ 0 w 389"/>
                <a:gd name="T7" fmla="*/ 0 h 255"/>
                <a:gd name="T8" fmla="*/ 2 w 389"/>
                <a:gd name="T9" fmla="*/ 14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9" h="255">
                  <a:moveTo>
                    <a:pt x="8" y="70"/>
                  </a:moveTo>
                  <a:lnTo>
                    <a:pt x="389" y="255"/>
                  </a:lnTo>
                  <a:lnTo>
                    <a:pt x="381" y="184"/>
                  </a:lnTo>
                  <a:lnTo>
                    <a:pt x="0" y="0"/>
                  </a:lnTo>
                  <a:lnTo>
                    <a:pt x="8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Freeform 68"/>
            <p:cNvSpPr>
              <a:spLocks/>
            </p:cNvSpPr>
            <p:nvPr/>
          </p:nvSpPr>
          <p:spPr bwMode="auto">
            <a:xfrm>
              <a:off x="5085" y="898"/>
              <a:ext cx="79" cy="58"/>
            </a:xfrm>
            <a:custGeom>
              <a:avLst/>
              <a:gdLst>
                <a:gd name="T0" fmla="*/ 77 w 393"/>
                <a:gd name="T1" fmla="*/ 37 h 288"/>
                <a:gd name="T2" fmla="*/ 0 w 393"/>
                <a:gd name="T3" fmla="*/ 0 h 288"/>
                <a:gd name="T4" fmla="*/ 3 w 393"/>
                <a:gd name="T5" fmla="*/ 22 h 288"/>
                <a:gd name="T6" fmla="*/ 79 w 393"/>
                <a:gd name="T7" fmla="*/ 58 h 288"/>
                <a:gd name="T8" fmla="*/ 77 w 393"/>
                <a:gd name="T9" fmla="*/ 3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3" h="288">
                  <a:moveTo>
                    <a:pt x="382" y="182"/>
                  </a:moveTo>
                  <a:lnTo>
                    <a:pt x="0" y="0"/>
                  </a:lnTo>
                  <a:lnTo>
                    <a:pt x="13" y="108"/>
                  </a:lnTo>
                  <a:lnTo>
                    <a:pt x="393" y="288"/>
                  </a:lnTo>
                  <a:lnTo>
                    <a:pt x="382" y="18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Freeform 69"/>
            <p:cNvSpPr>
              <a:spLocks/>
            </p:cNvSpPr>
            <p:nvPr/>
          </p:nvSpPr>
          <p:spPr bwMode="auto">
            <a:xfrm>
              <a:off x="5088" y="920"/>
              <a:ext cx="76" cy="38"/>
            </a:xfrm>
            <a:custGeom>
              <a:avLst/>
              <a:gdLst>
                <a:gd name="T0" fmla="*/ 76 w 380"/>
                <a:gd name="T1" fmla="*/ 38 h 190"/>
                <a:gd name="T2" fmla="*/ 76 w 380"/>
                <a:gd name="T3" fmla="*/ 36 h 190"/>
                <a:gd name="T4" fmla="*/ 0 w 380"/>
                <a:gd name="T5" fmla="*/ 0 h 190"/>
                <a:gd name="T6" fmla="*/ 0 w 380"/>
                <a:gd name="T7" fmla="*/ 2 h 190"/>
                <a:gd name="T8" fmla="*/ 76 w 380"/>
                <a:gd name="T9" fmla="*/ 38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0" h="190">
                  <a:moveTo>
                    <a:pt x="380" y="190"/>
                  </a:moveTo>
                  <a:lnTo>
                    <a:pt x="380" y="180"/>
                  </a:lnTo>
                  <a:lnTo>
                    <a:pt x="0" y="0"/>
                  </a:lnTo>
                  <a:lnTo>
                    <a:pt x="2" y="8"/>
                  </a:lnTo>
                  <a:lnTo>
                    <a:pt x="380" y="19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Freeform 70"/>
            <p:cNvSpPr>
              <a:spLocks/>
            </p:cNvSpPr>
            <p:nvPr/>
          </p:nvSpPr>
          <p:spPr bwMode="auto">
            <a:xfrm>
              <a:off x="5085" y="896"/>
              <a:ext cx="77" cy="38"/>
            </a:xfrm>
            <a:custGeom>
              <a:avLst/>
              <a:gdLst>
                <a:gd name="T0" fmla="*/ 77 w 382"/>
                <a:gd name="T1" fmla="*/ 36 h 193"/>
                <a:gd name="T2" fmla="*/ 0 w 382"/>
                <a:gd name="T3" fmla="*/ 0 h 193"/>
                <a:gd name="T4" fmla="*/ 0 w 382"/>
                <a:gd name="T5" fmla="*/ 2 h 193"/>
                <a:gd name="T6" fmla="*/ 77 w 382"/>
                <a:gd name="T7" fmla="*/ 38 h 193"/>
                <a:gd name="T8" fmla="*/ 77 w 382"/>
                <a:gd name="T9" fmla="*/ 36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2" h="193">
                  <a:moveTo>
                    <a:pt x="380" y="182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82" y="193"/>
                  </a:lnTo>
                  <a:lnTo>
                    <a:pt x="380" y="18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71"/>
            <p:cNvSpPr>
              <a:spLocks/>
            </p:cNvSpPr>
            <p:nvPr/>
          </p:nvSpPr>
          <p:spPr bwMode="auto">
            <a:xfrm>
              <a:off x="5077" y="818"/>
              <a:ext cx="78" cy="58"/>
            </a:xfrm>
            <a:custGeom>
              <a:avLst/>
              <a:gdLst>
                <a:gd name="T0" fmla="*/ 3 w 394"/>
                <a:gd name="T1" fmla="*/ 21 h 291"/>
                <a:gd name="T2" fmla="*/ 78 w 394"/>
                <a:gd name="T3" fmla="*/ 58 h 291"/>
                <a:gd name="T4" fmla="*/ 76 w 394"/>
                <a:gd name="T5" fmla="*/ 37 h 291"/>
                <a:gd name="T6" fmla="*/ 0 w 394"/>
                <a:gd name="T7" fmla="*/ 0 h 291"/>
                <a:gd name="T8" fmla="*/ 3 w 394"/>
                <a:gd name="T9" fmla="*/ 21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91">
                  <a:moveTo>
                    <a:pt x="14" y="106"/>
                  </a:moveTo>
                  <a:lnTo>
                    <a:pt x="394" y="291"/>
                  </a:lnTo>
                  <a:lnTo>
                    <a:pt x="384" y="188"/>
                  </a:lnTo>
                  <a:lnTo>
                    <a:pt x="0" y="0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Freeform 72"/>
            <p:cNvSpPr>
              <a:spLocks/>
            </p:cNvSpPr>
            <p:nvPr/>
          </p:nvSpPr>
          <p:spPr bwMode="auto">
            <a:xfrm>
              <a:off x="5079" y="839"/>
              <a:ext cx="77" cy="41"/>
            </a:xfrm>
            <a:custGeom>
              <a:avLst/>
              <a:gdLst>
                <a:gd name="T0" fmla="*/ 77 w 382"/>
                <a:gd name="T1" fmla="*/ 41 h 205"/>
                <a:gd name="T2" fmla="*/ 77 w 382"/>
                <a:gd name="T3" fmla="*/ 37 h 205"/>
                <a:gd name="T4" fmla="*/ 0 w 382"/>
                <a:gd name="T5" fmla="*/ 0 h 205"/>
                <a:gd name="T6" fmla="*/ 1 w 382"/>
                <a:gd name="T7" fmla="*/ 4 h 205"/>
                <a:gd name="T8" fmla="*/ 77 w 382"/>
                <a:gd name="T9" fmla="*/ 41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2" h="205">
                  <a:moveTo>
                    <a:pt x="382" y="205"/>
                  </a:moveTo>
                  <a:lnTo>
                    <a:pt x="380" y="185"/>
                  </a:lnTo>
                  <a:lnTo>
                    <a:pt x="0" y="0"/>
                  </a:lnTo>
                  <a:lnTo>
                    <a:pt x="3" y="21"/>
                  </a:lnTo>
                  <a:lnTo>
                    <a:pt x="382" y="20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Freeform 73"/>
            <p:cNvSpPr>
              <a:spLocks/>
            </p:cNvSpPr>
            <p:nvPr/>
          </p:nvSpPr>
          <p:spPr bwMode="auto">
            <a:xfrm>
              <a:off x="5055" y="607"/>
              <a:ext cx="75" cy="78"/>
            </a:xfrm>
            <a:custGeom>
              <a:avLst/>
              <a:gdLst>
                <a:gd name="T0" fmla="*/ 2 w 377"/>
                <a:gd name="T1" fmla="*/ 78 h 389"/>
                <a:gd name="T2" fmla="*/ 2 w 377"/>
                <a:gd name="T3" fmla="*/ 77 h 389"/>
                <a:gd name="T4" fmla="*/ 2 w 377"/>
                <a:gd name="T5" fmla="*/ 75 h 389"/>
                <a:gd name="T6" fmla="*/ 75 w 377"/>
                <a:gd name="T7" fmla="*/ 12 h 389"/>
                <a:gd name="T8" fmla="*/ 74 w 377"/>
                <a:gd name="T9" fmla="*/ 0 h 389"/>
                <a:gd name="T10" fmla="*/ 0 w 377"/>
                <a:gd name="T11" fmla="*/ 64 h 389"/>
                <a:gd name="T12" fmla="*/ 2 w 377"/>
                <a:gd name="T13" fmla="*/ 78 h 3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389">
                  <a:moveTo>
                    <a:pt x="8" y="389"/>
                  </a:moveTo>
                  <a:lnTo>
                    <a:pt x="10" y="386"/>
                  </a:lnTo>
                  <a:lnTo>
                    <a:pt x="10" y="375"/>
                  </a:lnTo>
                  <a:lnTo>
                    <a:pt x="377" y="58"/>
                  </a:lnTo>
                  <a:lnTo>
                    <a:pt x="372" y="0"/>
                  </a:lnTo>
                  <a:lnTo>
                    <a:pt x="0" y="320"/>
                  </a:lnTo>
                  <a:lnTo>
                    <a:pt x="8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Freeform 74"/>
            <p:cNvSpPr>
              <a:spLocks/>
            </p:cNvSpPr>
            <p:nvPr/>
          </p:nvSpPr>
          <p:spPr bwMode="auto">
            <a:xfrm>
              <a:off x="5054" y="643"/>
              <a:ext cx="80" cy="82"/>
            </a:xfrm>
            <a:custGeom>
              <a:avLst/>
              <a:gdLst>
                <a:gd name="T0" fmla="*/ 6 w 399"/>
                <a:gd name="T1" fmla="*/ 64 h 410"/>
                <a:gd name="T2" fmla="*/ 6 w 399"/>
                <a:gd name="T3" fmla="*/ 62 h 410"/>
                <a:gd name="T4" fmla="*/ 0 w 399"/>
                <a:gd name="T5" fmla="*/ 68 h 410"/>
                <a:gd name="T6" fmla="*/ 1 w 399"/>
                <a:gd name="T7" fmla="*/ 82 h 410"/>
                <a:gd name="T8" fmla="*/ 80 w 399"/>
                <a:gd name="T9" fmla="*/ 12 h 410"/>
                <a:gd name="T10" fmla="*/ 79 w 399"/>
                <a:gd name="T11" fmla="*/ 0 h 410"/>
                <a:gd name="T12" fmla="*/ 6 w 399"/>
                <a:gd name="T13" fmla="*/ 64 h 4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9" h="410">
                  <a:moveTo>
                    <a:pt x="29" y="322"/>
                  </a:moveTo>
                  <a:lnTo>
                    <a:pt x="29" y="312"/>
                  </a:lnTo>
                  <a:lnTo>
                    <a:pt x="0" y="338"/>
                  </a:lnTo>
                  <a:lnTo>
                    <a:pt x="5" y="410"/>
                  </a:lnTo>
                  <a:lnTo>
                    <a:pt x="399" y="60"/>
                  </a:lnTo>
                  <a:lnTo>
                    <a:pt x="394" y="0"/>
                  </a:lnTo>
                  <a:lnTo>
                    <a:pt x="29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Freeform 75"/>
            <p:cNvSpPr>
              <a:spLocks/>
            </p:cNvSpPr>
            <p:nvPr/>
          </p:nvSpPr>
          <p:spPr bwMode="auto">
            <a:xfrm>
              <a:off x="5062" y="685"/>
              <a:ext cx="75" cy="82"/>
            </a:xfrm>
            <a:custGeom>
              <a:avLst/>
              <a:gdLst>
                <a:gd name="T0" fmla="*/ 2 w 375"/>
                <a:gd name="T1" fmla="*/ 82 h 407"/>
                <a:gd name="T2" fmla="*/ 4 w 375"/>
                <a:gd name="T3" fmla="*/ 79 h 407"/>
                <a:gd name="T4" fmla="*/ 4 w 375"/>
                <a:gd name="T5" fmla="*/ 75 h 407"/>
                <a:gd name="T6" fmla="*/ 75 w 375"/>
                <a:gd name="T7" fmla="*/ 9 h 407"/>
                <a:gd name="T8" fmla="*/ 75 w 375"/>
                <a:gd name="T9" fmla="*/ 0 h 407"/>
                <a:gd name="T10" fmla="*/ 0 w 375"/>
                <a:gd name="T11" fmla="*/ 67 h 407"/>
                <a:gd name="T12" fmla="*/ 2 w 375"/>
                <a:gd name="T13" fmla="*/ 82 h 4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5" h="407">
                  <a:moveTo>
                    <a:pt x="8" y="407"/>
                  </a:moveTo>
                  <a:lnTo>
                    <a:pt x="21" y="393"/>
                  </a:lnTo>
                  <a:lnTo>
                    <a:pt x="19" y="372"/>
                  </a:lnTo>
                  <a:lnTo>
                    <a:pt x="375" y="47"/>
                  </a:lnTo>
                  <a:lnTo>
                    <a:pt x="373" y="0"/>
                  </a:lnTo>
                  <a:lnTo>
                    <a:pt x="0" y="335"/>
                  </a:lnTo>
                  <a:lnTo>
                    <a:pt x="8" y="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Freeform 76"/>
            <p:cNvSpPr>
              <a:spLocks/>
            </p:cNvSpPr>
            <p:nvPr/>
          </p:nvSpPr>
          <p:spPr bwMode="auto">
            <a:xfrm>
              <a:off x="5070" y="721"/>
              <a:ext cx="71" cy="78"/>
            </a:xfrm>
            <a:custGeom>
              <a:avLst/>
              <a:gdLst>
                <a:gd name="T0" fmla="*/ 2 w 357"/>
                <a:gd name="T1" fmla="*/ 78 h 391"/>
                <a:gd name="T2" fmla="*/ 71 w 357"/>
                <a:gd name="T3" fmla="*/ 14 h 391"/>
                <a:gd name="T4" fmla="*/ 70 w 357"/>
                <a:gd name="T5" fmla="*/ 0 h 391"/>
                <a:gd name="T6" fmla="*/ 0 w 357"/>
                <a:gd name="T7" fmla="*/ 65 h 391"/>
                <a:gd name="T8" fmla="*/ 2 w 357"/>
                <a:gd name="T9" fmla="*/ 78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7" h="391">
                  <a:moveTo>
                    <a:pt x="8" y="391"/>
                  </a:moveTo>
                  <a:lnTo>
                    <a:pt x="357" y="68"/>
                  </a:lnTo>
                  <a:lnTo>
                    <a:pt x="351" y="0"/>
                  </a:lnTo>
                  <a:lnTo>
                    <a:pt x="0" y="324"/>
                  </a:lnTo>
                  <a:lnTo>
                    <a:pt x="8" y="3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Freeform 77"/>
            <p:cNvSpPr>
              <a:spLocks/>
            </p:cNvSpPr>
            <p:nvPr/>
          </p:nvSpPr>
          <p:spPr bwMode="auto">
            <a:xfrm>
              <a:off x="5057" y="621"/>
              <a:ext cx="76" cy="85"/>
            </a:xfrm>
            <a:custGeom>
              <a:avLst/>
              <a:gdLst>
                <a:gd name="T0" fmla="*/ 74 w 379"/>
                <a:gd name="T1" fmla="*/ 0 h 423"/>
                <a:gd name="T2" fmla="*/ 0 w 379"/>
                <a:gd name="T3" fmla="*/ 64 h 423"/>
                <a:gd name="T4" fmla="*/ 3 w 379"/>
                <a:gd name="T5" fmla="*/ 85 h 423"/>
                <a:gd name="T6" fmla="*/ 76 w 379"/>
                <a:gd name="T7" fmla="*/ 21 h 423"/>
                <a:gd name="T8" fmla="*/ 74 w 379"/>
                <a:gd name="T9" fmla="*/ 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" h="423">
                  <a:moveTo>
                    <a:pt x="367" y="0"/>
                  </a:moveTo>
                  <a:lnTo>
                    <a:pt x="0" y="317"/>
                  </a:lnTo>
                  <a:lnTo>
                    <a:pt x="14" y="423"/>
                  </a:lnTo>
                  <a:lnTo>
                    <a:pt x="379" y="103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Freeform 78"/>
            <p:cNvSpPr>
              <a:spLocks/>
            </p:cNvSpPr>
            <p:nvPr/>
          </p:nvSpPr>
          <p:spPr bwMode="auto">
            <a:xfrm>
              <a:off x="5057" y="619"/>
              <a:ext cx="73" cy="66"/>
            </a:xfrm>
            <a:custGeom>
              <a:avLst/>
              <a:gdLst>
                <a:gd name="T0" fmla="*/ 73 w 367"/>
                <a:gd name="T1" fmla="*/ 0 h 328"/>
                <a:gd name="T2" fmla="*/ 0 w 367"/>
                <a:gd name="T3" fmla="*/ 64 h 328"/>
                <a:gd name="T4" fmla="*/ 0 w 367"/>
                <a:gd name="T5" fmla="*/ 66 h 328"/>
                <a:gd name="T6" fmla="*/ 73 w 367"/>
                <a:gd name="T7" fmla="*/ 2 h 328"/>
                <a:gd name="T8" fmla="*/ 73 w 367"/>
                <a:gd name="T9" fmla="*/ 0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7" h="328">
                  <a:moveTo>
                    <a:pt x="367" y="0"/>
                  </a:moveTo>
                  <a:lnTo>
                    <a:pt x="0" y="317"/>
                  </a:lnTo>
                  <a:lnTo>
                    <a:pt x="0" y="328"/>
                  </a:lnTo>
                  <a:lnTo>
                    <a:pt x="367" y="11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Freeform 79"/>
            <p:cNvSpPr>
              <a:spLocks/>
            </p:cNvSpPr>
            <p:nvPr/>
          </p:nvSpPr>
          <p:spPr bwMode="auto">
            <a:xfrm>
              <a:off x="5060" y="642"/>
              <a:ext cx="73" cy="66"/>
            </a:xfrm>
            <a:custGeom>
              <a:avLst/>
              <a:gdLst>
                <a:gd name="T0" fmla="*/ 73 w 365"/>
                <a:gd name="T1" fmla="*/ 2 h 330"/>
                <a:gd name="T2" fmla="*/ 73 w 365"/>
                <a:gd name="T3" fmla="*/ 0 h 330"/>
                <a:gd name="T4" fmla="*/ 0 w 365"/>
                <a:gd name="T5" fmla="*/ 64 h 330"/>
                <a:gd name="T6" fmla="*/ 0 w 365"/>
                <a:gd name="T7" fmla="*/ 66 h 330"/>
                <a:gd name="T8" fmla="*/ 73 w 365"/>
                <a:gd name="T9" fmla="*/ 2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" h="330">
                  <a:moveTo>
                    <a:pt x="365" y="8"/>
                  </a:moveTo>
                  <a:lnTo>
                    <a:pt x="365" y="0"/>
                  </a:lnTo>
                  <a:lnTo>
                    <a:pt x="0" y="320"/>
                  </a:lnTo>
                  <a:lnTo>
                    <a:pt x="0" y="330"/>
                  </a:lnTo>
                  <a:lnTo>
                    <a:pt x="365" y="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Freeform 80"/>
            <p:cNvSpPr>
              <a:spLocks/>
            </p:cNvSpPr>
            <p:nvPr/>
          </p:nvSpPr>
          <p:spPr bwMode="auto">
            <a:xfrm>
              <a:off x="5067" y="699"/>
              <a:ext cx="73" cy="85"/>
            </a:xfrm>
            <a:custGeom>
              <a:avLst/>
              <a:gdLst>
                <a:gd name="T0" fmla="*/ 0 w 367"/>
                <a:gd name="T1" fmla="*/ 64 h 427"/>
                <a:gd name="T2" fmla="*/ 2 w 367"/>
                <a:gd name="T3" fmla="*/ 85 h 427"/>
                <a:gd name="T4" fmla="*/ 73 w 367"/>
                <a:gd name="T5" fmla="*/ 20 h 427"/>
                <a:gd name="T6" fmla="*/ 71 w 367"/>
                <a:gd name="T7" fmla="*/ 0 h 427"/>
                <a:gd name="T8" fmla="*/ 0 w 367"/>
                <a:gd name="T9" fmla="*/ 64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7" h="427">
                  <a:moveTo>
                    <a:pt x="0" y="324"/>
                  </a:moveTo>
                  <a:lnTo>
                    <a:pt x="11" y="427"/>
                  </a:lnTo>
                  <a:lnTo>
                    <a:pt x="367" y="102"/>
                  </a:lnTo>
                  <a:lnTo>
                    <a:pt x="357" y="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Freeform 81"/>
            <p:cNvSpPr>
              <a:spLocks/>
            </p:cNvSpPr>
            <p:nvPr/>
          </p:nvSpPr>
          <p:spPr bwMode="auto">
            <a:xfrm>
              <a:off x="5066" y="695"/>
              <a:ext cx="72" cy="69"/>
            </a:xfrm>
            <a:custGeom>
              <a:avLst/>
              <a:gdLst>
                <a:gd name="T0" fmla="*/ 71 w 359"/>
                <a:gd name="T1" fmla="*/ 0 h 346"/>
                <a:gd name="T2" fmla="*/ 0 w 359"/>
                <a:gd name="T3" fmla="*/ 65 h 346"/>
                <a:gd name="T4" fmla="*/ 0 w 359"/>
                <a:gd name="T5" fmla="*/ 69 h 346"/>
                <a:gd name="T6" fmla="*/ 72 w 359"/>
                <a:gd name="T7" fmla="*/ 4 h 346"/>
                <a:gd name="T8" fmla="*/ 71 w 359"/>
                <a:gd name="T9" fmla="*/ 0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9" h="346">
                  <a:moveTo>
                    <a:pt x="356" y="0"/>
                  </a:moveTo>
                  <a:lnTo>
                    <a:pt x="0" y="325"/>
                  </a:lnTo>
                  <a:lnTo>
                    <a:pt x="2" y="346"/>
                  </a:lnTo>
                  <a:lnTo>
                    <a:pt x="359" y="2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Freeform 82"/>
            <p:cNvSpPr>
              <a:spLocks/>
            </p:cNvSpPr>
            <p:nvPr/>
          </p:nvSpPr>
          <p:spPr bwMode="auto">
            <a:xfrm>
              <a:off x="5116" y="761"/>
              <a:ext cx="33" cy="51"/>
            </a:xfrm>
            <a:custGeom>
              <a:avLst/>
              <a:gdLst>
                <a:gd name="T0" fmla="*/ 33 w 163"/>
                <a:gd name="T1" fmla="*/ 51 h 257"/>
                <a:gd name="T2" fmla="*/ 32 w 163"/>
                <a:gd name="T3" fmla="*/ 38 h 257"/>
                <a:gd name="T4" fmla="*/ 14 w 163"/>
                <a:gd name="T5" fmla="*/ 26 h 257"/>
                <a:gd name="T6" fmla="*/ 29 w 163"/>
                <a:gd name="T7" fmla="*/ 11 h 257"/>
                <a:gd name="T8" fmla="*/ 28 w 163"/>
                <a:gd name="T9" fmla="*/ 0 h 257"/>
                <a:gd name="T10" fmla="*/ 0 w 163"/>
                <a:gd name="T11" fmla="*/ 30 h 257"/>
                <a:gd name="T12" fmla="*/ 33 w 163"/>
                <a:gd name="T13" fmla="*/ 51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257">
                  <a:moveTo>
                    <a:pt x="163" y="257"/>
                  </a:moveTo>
                  <a:lnTo>
                    <a:pt x="156" y="189"/>
                  </a:lnTo>
                  <a:lnTo>
                    <a:pt x="68" y="133"/>
                  </a:lnTo>
                  <a:lnTo>
                    <a:pt x="142" y="54"/>
                  </a:lnTo>
                  <a:lnTo>
                    <a:pt x="137" y="0"/>
                  </a:lnTo>
                  <a:lnTo>
                    <a:pt x="0" y="151"/>
                  </a:lnTo>
                  <a:lnTo>
                    <a:pt x="163" y="2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Freeform 83"/>
            <p:cNvSpPr>
              <a:spLocks/>
            </p:cNvSpPr>
            <p:nvPr/>
          </p:nvSpPr>
          <p:spPr bwMode="auto">
            <a:xfrm>
              <a:off x="5130" y="772"/>
              <a:ext cx="18" cy="27"/>
            </a:xfrm>
            <a:custGeom>
              <a:avLst/>
              <a:gdLst>
                <a:gd name="T0" fmla="*/ 0 w 88"/>
                <a:gd name="T1" fmla="*/ 16 h 135"/>
                <a:gd name="T2" fmla="*/ 18 w 88"/>
                <a:gd name="T3" fmla="*/ 27 h 135"/>
                <a:gd name="T4" fmla="*/ 15 w 88"/>
                <a:gd name="T5" fmla="*/ 0 h 135"/>
                <a:gd name="T6" fmla="*/ 0 w 88"/>
                <a:gd name="T7" fmla="*/ 16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135">
                  <a:moveTo>
                    <a:pt x="0" y="79"/>
                  </a:moveTo>
                  <a:lnTo>
                    <a:pt x="88" y="135"/>
                  </a:lnTo>
                  <a:lnTo>
                    <a:pt x="74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Freeform 84"/>
            <p:cNvSpPr>
              <a:spLocks/>
            </p:cNvSpPr>
            <p:nvPr/>
          </p:nvSpPr>
          <p:spPr bwMode="auto">
            <a:xfrm>
              <a:off x="4420" y="1169"/>
              <a:ext cx="43" cy="110"/>
            </a:xfrm>
            <a:custGeom>
              <a:avLst/>
              <a:gdLst>
                <a:gd name="T0" fmla="*/ 42 w 217"/>
                <a:gd name="T1" fmla="*/ 1 h 549"/>
                <a:gd name="T2" fmla="*/ 42 w 217"/>
                <a:gd name="T3" fmla="*/ 1 h 549"/>
                <a:gd name="T4" fmla="*/ 43 w 217"/>
                <a:gd name="T5" fmla="*/ 0 h 549"/>
                <a:gd name="T6" fmla="*/ 30 w 217"/>
                <a:gd name="T7" fmla="*/ 6 h 549"/>
                <a:gd name="T8" fmla="*/ 0 w 217"/>
                <a:gd name="T9" fmla="*/ 110 h 549"/>
                <a:gd name="T10" fmla="*/ 12 w 217"/>
                <a:gd name="T11" fmla="*/ 104 h 549"/>
                <a:gd name="T12" fmla="*/ 42 w 217"/>
                <a:gd name="T13" fmla="*/ 1 h 5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7" h="549">
                  <a:moveTo>
                    <a:pt x="212" y="5"/>
                  </a:moveTo>
                  <a:lnTo>
                    <a:pt x="214" y="5"/>
                  </a:lnTo>
                  <a:lnTo>
                    <a:pt x="217" y="0"/>
                  </a:lnTo>
                  <a:lnTo>
                    <a:pt x="151" y="29"/>
                  </a:lnTo>
                  <a:lnTo>
                    <a:pt x="0" y="549"/>
                  </a:lnTo>
                  <a:lnTo>
                    <a:pt x="61" y="518"/>
                  </a:lnTo>
                  <a:lnTo>
                    <a:pt x="21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Freeform 85"/>
            <p:cNvSpPr>
              <a:spLocks/>
            </p:cNvSpPr>
            <p:nvPr/>
          </p:nvSpPr>
          <p:spPr bwMode="auto">
            <a:xfrm>
              <a:off x="4433" y="1161"/>
              <a:ext cx="50" cy="112"/>
            </a:xfrm>
            <a:custGeom>
              <a:avLst/>
              <a:gdLst>
                <a:gd name="T0" fmla="*/ 19 w 252"/>
                <a:gd name="T1" fmla="*/ 102 h 558"/>
                <a:gd name="T2" fmla="*/ 50 w 252"/>
                <a:gd name="T3" fmla="*/ 0 h 558"/>
                <a:gd name="T4" fmla="*/ 30 w 252"/>
                <a:gd name="T5" fmla="*/ 9 h 558"/>
                <a:gd name="T6" fmla="*/ 0 w 252"/>
                <a:gd name="T7" fmla="*/ 112 h 558"/>
                <a:gd name="T8" fmla="*/ 19 w 252"/>
                <a:gd name="T9" fmla="*/ 102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558">
                  <a:moveTo>
                    <a:pt x="96" y="508"/>
                  </a:moveTo>
                  <a:lnTo>
                    <a:pt x="252" y="0"/>
                  </a:lnTo>
                  <a:lnTo>
                    <a:pt x="151" y="45"/>
                  </a:lnTo>
                  <a:lnTo>
                    <a:pt x="0" y="558"/>
                  </a:lnTo>
                  <a:lnTo>
                    <a:pt x="96" y="5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Freeform 86"/>
            <p:cNvSpPr>
              <a:spLocks/>
            </p:cNvSpPr>
            <p:nvPr/>
          </p:nvSpPr>
          <p:spPr bwMode="auto">
            <a:xfrm>
              <a:off x="4432" y="1170"/>
              <a:ext cx="31" cy="103"/>
            </a:xfrm>
            <a:custGeom>
              <a:avLst/>
              <a:gdLst>
                <a:gd name="T0" fmla="*/ 0 w 153"/>
                <a:gd name="T1" fmla="*/ 103 h 513"/>
                <a:gd name="T2" fmla="*/ 0 w 153"/>
                <a:gd name="T3" fmla="*/ 103 h 513"/>
                <a:gd name="T4" fmla="*/ 31 w 153"/>
                <a:gd name="T5" fmla="*/ 0 h 513"/>
                <a:gd name="T6" fmla="*/ 31 w 153"/>
                <a:gd name="T7" fmla="*/ 0 h 513"/>
                <a:gd name="T8" fmla="*/ 0 w 153"/>
                <a:gd name="T9" fmla="*/ 103 h 5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513">
                  <a:moveTo>
                    <a:pt x="0" y="513"/>
                  </a:moveTo>
                  <a:lnTo>
                    <a:pt x="2" y="513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Freeform 87"/>
            <p:cNvSpPr>
              <a:spLocks/>
            </p:cNvSpPr>
            <p:nvPr/>
          </p:nvSpPr>
          <p:spPr bwMode="auto">
            <a:xfrm>
              <a:off x="4455" y="1149"/>
              <a:ext cx="43" cy="112"/>
            </a:xfrm>
            <a:custGeom>
              <a:avLst/>
              <a:gdLst>
                <a:gd name="T0" fmla="*/ 30 w 214"/>
                <a:gd name="T1" fmla="*/ 6 h 558"/>
                <a:gd name="T2" fmla="*/ 28 w 214"/>
                <a:gd name="T3" fmla="*/ 12 h 558"/>
                <a:gd name="T4" fmla="*/ 31 w 214"/>
                <a:gd name="T5" fmla="*/ 10 h 558"/>
                <a:gd name="T6" fmla="*/ 0 w 214"/>
                <a:gd name="T7" fmla="*/ 112 h 558"/>
                <a:gd name="T8" fmla="*/ 10 w 214"/>
                <a:gd name="T9" fmla="*/ 107 h 558"/>
                <a:gd name="T10" fmla="*/ 43 w 214"/>
                <a:gd name="T11" fmla="*/ 0 h 558"/>
                <a:gd name="T12" fmla="*/ 30 w 214"/>
                <a:gd name="T13" fmla="*/ 6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4" h="558">
                  <a:moveTo>
                    <a:pt x="147" y="32"/>
                  </a:moveTo>
                  <a:lnTo>
                    <a:pt x="140" y="58"/>
                  </a:lnTo>
                  <a:lnTo>
                    <a:pt x="156" y="50"/>
                  </a:lnTo>
                  <a:lnTo>
                    <a:pt x="0" y="558"/>
                  </a:lnTo>
                  <a:lnTo>
                    <a:pt x="50" y="534"/>
                  </a:lnTo>
                  <a:lnTo>
                    <a:pt x="214" y="0"/>
                  </a:lnTo>
                  <a:lnTo>
                    <a:pt x="14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Freeform 88"/>
            <p:cNvSpPr>
              <a:spLocks/>
            </p:cNvSpPr>
            <p:nvPr/>
          </p:nvSpPr>
          <p:spPr bwMode="auto">
            <a:xfrm>
              <a:off x="4452" y="1159"/>
              <a:ext cx="34" cy="104"/>
            </a:xfrm>
            <a:custGeom>
              <a:avLst/>
              <a:gdLst>
                <a:gd name="T0" fmla="*/ 3 w 172"/>
                <a:gd name="T1" fmla="*/ 102 h 516"/>
                <a:gd name="T2" fmla="*/ 34 w 172"/>
                <a:gd name="T3" fmla="*/ 0 h 516"/>
                <a:gd name="T4" fmla="*/ 31 w 172"/>
                <a:gd name="T5" fmla="*/ 2 h 516"/>
                <a:gd name="T6" fmla="*/ 0 w 172"/>
                <a:gd name="T7" fmla="*/ 104 h 516"/>
                <a:gd name="T8" fmla="*/ 3 w 172"/>
                <a:gd name="T9" fmla="*/ 102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516">
                  <a:moveTo>
                    <a:pt x="16" y="508"/>
                  </a:moveTo>
                  <a:lnTo>
                    <a:pt x="172" y="0"/>
                  </a:lnTo>
                  <a:lnTo>
                    <a:pt x="156" y="8"/>
                  </a:lnTo>
                  <a:lnTo>
                    <a:pt x="0" y="516"/>
                  </a:lnTo>
                  <a:lnTo>
                    <a:pt x="16" y="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Freeform 89"/>
            <p:cNvSpPr>
              <a:spLocks/>
            </p:cNvSpPr>
            <p:nvPr/>
          </p:nvSpPr>
          <p:spPr bwMode="auto">
            <a:xfrm>
              <a:off x="4581" y="1100"/>
              <a:ext cx="49" cy="101"/>
            </a:xfrm>
            <a:custGeom>
              <a:avLst/>
              <a:gdLst>
                <a:gd name="T0" fmla="*/ 46 w 243"/>
                <a:gd name="T1" fmla="*/ 2 h 507"/>
                <a:gd name="T2" fmla="*/ 48 w 243"/>
                <a:gd name="T3" fmla="*/ 2 h 507"/>
                <a:gd name="T4" fmla="*/ 49 w 243"/>
                <a:gd name="T5" fmla="*/ 0 h 507"/>
                <a:gd name="T6" fmla="*/ 35 w 243"/>
                <a:gd name="T7" fmla="*/ 6 h 507"/>
                <a:gd name="T8" fmla="*/ 0 w 243"/>
                <a:gd name="T9" fmla="*/ 101 h 507"/>
                <a:gd name="T10" fmla="*/ 12 w 243"/>
                <a:gd name="T11" fmla="*/ 96 h 507"/>
                <a:gd name="T12" fmla="*/ 46 w 243"/>
                <a:gd name="T13" fmla="*/ 2 h 5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3" h="507">
                  <a:moveTo>
                    <a:pt x="230" y="11"/>
                  </a:moveTo>
                  <a:lnTo>
                    <a:pt x="240" y="8"/>
                  </a:lnTo>
                  <a:lnTo>
                    <a:pt x="243" y="0"/>
                  </a:lnTo>
                  <a:lnTo>
                    <a:pt x="175" y="29"/>
                  </a:lnTo>
                  <a:lnTo>
                    <a:pt x="0" y="507"/>
                  </a:lnTo>
                  <a:lnTo>
                    <a:pt x="58" y="483"/>
                  </a:lnTo>
                  <a:lnTo>
                    <a:pt x="23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Freeform 90"/>
            <p:cNvSpPr>
              <a:spLocks/>
            </p:cNvSpPr>
            <p:nvPr/>
          </p:nvSpPr>
          <p:spPr bwMode="auto">
            <a:xfrm>
              <a:off x="4617" y="1080"/>
              <a:ext cx="50" cy="106"/>
            </a:xfrm>
            <a:custGeom>
              <a:avLst/>
              <a:gdLst>
                <a:gd name="T0" fmla="*/ 36 w 250"/>
                <a:gd name="T1" fmla="*/ 5 h 530"/>
                <a:gd name="T2" fmla="*/ 33 w 250"/>
                <a:gd name="T3" fmla="*/ 13 h 530"/>
                <a:gd name="T4" fmla="*/ 35 w 250"/>
                <a:gd name="T5" fmla="*/ 13 h 530"/>
                <a:gd name="T6" fmla="*/ 0 w 250"/>
                <a:gd name="T7" fmla="*/ 106 h 530"/>
                <a:gd name="T8" fmla="*/ 12 w 250"/>
                <a:gd name="T9" fmla="*/ 101 h 530"/>
                <a:gd name="T10" fmla="*/ 50 w 250"/>
                <a:gd name="T11" fmla="*/ 0 h 530"/>
                <a:gd name="T12" fmla="*/ 36 w 250"/>
                <a:gd name="T13" fmla="*/ 5 h 5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0" h="530">
                  <a:moveTo>
                    <a:pt x="179" y="26"/>
                  </a:moveTo>
                  <a:lnTo>
                    <a:pt x="166" y="65"/>
                  </a:lnTo>
                  <a:lnTo>
                    <a:pt x="173" y="63"/>
                  </a:lnTo>
                  <a:lnTo>
                    <a:pt x="0" y="530"/>
                  </a:lnTo>
                  <a:lnTo>
                    <a:pt x="58" y="507"/>
                  </a:lnTo>
                  <a:lnTo>
                    <a:pt x="250" y="0"/>
                  </a:lnTo>
                  <a:lnTo>
                    <a:pt x="17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Freeform 91"/>
            <p:cNvSpPr>
              <a:spLocks/>
            </p:cNvSpPr>
            <p:nvPr/>
          </p:nvSpPr>
          <p:spPr bwMode="auto">
            <a:xfrm>
              <a:off x="4658" y="1069"/>
              <a:ext cx="52" cy="100"/>
            </a:xfrm>
            <a:custGeom>
              <a:avLst/>
              <a:gdLst>
                <a:gd name="T0" fmla="*/ 46 w 256"/>
                <a:gd name="T1" fmla="*/ 5 h 499"/>
                <a:gd name="T2" fmla="*/ 50 w 256"/>
                <a:gd name="T3" fmla="*/ 3 h 499"/>
                <a:gd name="T4" fmla="*/ 52 w 256"/>
                <a:gd name="T5" fmla="*/ 0 h 499"/>
                <a:gd name="T6" fmla="*/ 38 w 256"/>
                <a:gd name="T7" fmla="*/ 5 h 499"/>
                <a:gd name="T8" fmla="*/ 0 w 256"/>
                <a:gd name="T9" fmla="*/ 100 h 499"/>
                <a:gd name="T10" fmla="*/ 9 w 256"/>
                <a:gd name="T11" fmla="*/ 96 h 499"/>
                <a:gd name="T12" fmla="*/ 46 w 256"/>
                <a:gd name="T13" fmla="*/ 5 h 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6" h="499">
                  <a:moveTo>
                    <a:pt x="226" y="26"/>
                  </a:moveTo>
                  <a:lnTo>
                    <a:pt x="248" y="17"/>
                  </a:lnTo>
                  <a:lnTo>
                    <a:pt x="256" y="0"/>
                  </a:lnTo>
                  <a:lnTo>
                    <a:pt x="185" y="26"/>
                  </a:lnTo>
                  <a:lnTo>
                    <a:pt x="0" y="499"/>
                  </a:lnTo>
                  <a:lnTo>
                    <a:pt x="44" y="480"/>
                  </a:lnTo>
                  <a:lnTo>
                    <a:pt x="22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Freeform 92"/>
            <p:cNvSpPr>
              <a:spLocks/>
            </p:cNvSpPr>
            <p:nvPr/>
          </p:nvSpPr>
          <p:spPr bwMode="auto">
            <a:xfrm>
              <a:off x="4693" y="1060"/>
              <a:ext cx="51" cy="95"/>
            </a:xfrm>
            <a:custGeom>
              <a:avLst/>
              <a:gdLst>
                <a:gd name="T0" fmla="*/ 37 w 254"/>
                <a:gd name="T1" fmla="*/ 5 h 473"/>
                <a:gd name="T2" fmla="*/ 0 w 254"/>
                <a:gd name="T3" fmla="*/ 95 h 473"/>
                <a:gd name="T4" fmla="*/ 14 w 254"/>
                <a:gd name="T5" fmla="*/ 90 h 473"/>
                <a:gd name="T6" fmla="*/ 51 w 254"/>
                <a:gd name="T7" fmla="*/ 0 h 473"/>
                <a:gd name="T8" fmla="*/ 37 w 254"/>
                <a:gd name="T9" fmla="*/ 5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" h="473">
                  <a:moveTo>
                    <a:pt x="183" y="26"/>
                  </a:moveTo>
                  <a:lnTo>
                    <a:pt x="0" y="473"/>
                  </a:lnTo>
                  <a:lnTo>
                    <a:pt x="69" y="446"/>
                  </a:lnTo>
                  <a:lnTo>
                    <a:pt x="254" y="0"/>
                  </a:lnTo>
                  <a:lnTo>
                    <a:pt x="18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Freeform 93"/>
            <p:cNvSpPr>
              <a:spLocks/>
            </p:cNvSpPr>
            <p:nvPr/>
          </p:nvSpPr>
          <p:spPr bwMode="auto">
            <a:xfrm>
              <a:off x="4595" y="1093"/>
              <a:ext cx="55" cy="102"/>
            </a:xfrm>
            <a:custGeom>
              <a:avLst/>
              <a:gdLst>
                <a:gd name="T0" fmla="*/ 20 w 277"/>
                <a:gd name="T1" fmla="*/ 93 h 513"/>
                <a:gd name="T2" fmla="*/ 55 w 277"/>
                <a:gd name="T3" fmla="*/ 0 h 513"/>
                <a:gd name="T4" fmla="*/ 34 w 277"/>
                <a:gd name="T5" fmla="*/ 9 h 513"/>
                <a:gd name="T6" fmla="*/ 0 w 277"/>
                <a:gd name="T7" fmla="*/ 102 h 513"/>
                <a:gd name="T8" fmla="*/ 20 w 277"/>
                <a:gd name="T9" fmla="*/ 93 h 5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" h="513">
                  <a:moveTo>
                    <a:pt x="100" y="470"/>
                  </a:moveTo>
                  <a:lnTo>
                    <a:pt x="277" y="0"/>
                  </a:lnTo>
                  <a:lnTo>
                    <a:pt x="171" y="43"/>
                  </a:lnTo>
                  <a:lnTo>
                    <a:pt x="0" y="513"/>
                  </a:lnTo>
                  <a:lnTo>
                    <a:pt x="100" y="47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Freeform 94"/>
            <p:cNvSpPr>
              <a:spLocks/>
            </p:cNvSpPr>
            <p:nvPr/>
          </p:nvSpPr>
          <p:spPr bwMode="auto">
            <a:xfrm>
              <a:off x="4593" y="1101"/>
              <a:ext cx="36" cy="95"/>
            </a:xfrm>
            <a:custGeom>
              <a:avLst/>
              <a:gdLst>
                <a:gd name="T0" fmla="*/ 0 w 182"/>
                <a:gd name="T1" fmla="*/ 95 h 475"/>
                <a:gd name="T2" fmla="*/ 2 w 182"/>
                <a:gd name="T3" fmla="*/ 94 h 475"/>
                <a:gd name="T4" fmla="*/ 36 w 182"/>
                <a:gd name="T5" fmla="*/ 0 h 475"/>
                <a:gd name="T6" fmla="*/ 34 w 182"/>
                <a:gd name="T7" fmla="*/ 1 h 475"/>
                <a:gd name="T8" fmla="*/ 0 w 182"/>
                <a:gd name="T9" fmla="*/ 95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" h="475">
                  <a:moveTo>
                    <a:pt x="0" y="475"/>
                  </a:moveTo>
                  <a:lnTo>
                    <a:pt x="11" y="470"/>
                  </a:lnTo>
                  <a:lnTo>
                    <a:pt x="182" y="0"/>
                  </a:lnTo>
                  <a:lnTo>
                    <a:pt x="172" y="3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Freeform 95"/>
            <p:cNvSpPr>
              <a:spLocks/>
            </p:cNvSpPr>
            <p:nvPr/>
          </p:nvSpPr>
          <p:spPr bwMode="auto">
            <a:xfrm>
              <a:off x="4615" y="1092"/>
              <a:ext cx="37" cy="95"/>
            </a:xfrm>
            <a:custGeom>
              <a:avLst/>
              <a:gdLst>
                <a:gd name="T0" fmla="*/ 2 w 184"/>
                <a:gd name="T1" fmla="*/ 94 h 472"/>
                <a:gd name="T2" fmla="*/ 37 w 184"/>
                <a:gd name="T3" fmla="*/ 0 h 472"/>
                <a:gd name="T4" fmla="*/ 36 w 184"/>
                <a:gd name="T5" fmla="*/ 0 h 472"/>
                <a:gd name="T6" fmla="*/ 0 w 184"/>
                <a:gd name="T7" fmla="*/ 95 h 472"/>
                <a:gd name="T8" fmla="*/ 2 w 184"/>
                <a:gd name="T9" fmla="*/ 94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472">
                  <a:moveTo>
                    <a:pt x="11" y="467"/>
                  </a:moveTo>
                  <a:lnTo>
                    <a:pt x="184" y="0"/>
                  </a:lnTo>
                  <a:lnTo>
                    <a:pt x="177" y="2"/>
                  </a:lnTo>
                  <a:lnTo>
                    <a:pt x="0" y="472"/>
                  </a:lnTo>
                  <a:lnTo>
                    <a:pt x="11" y="46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Freeform 96"/>
            <p:cNvSpPr>
              <a:spLocks/>
            </p:cNvSpPr>
            <p:nvPr/>
          </p:nvSpPr>
          <p:spPr bwMode="auto">
            <a:xfrm>
              <a:off x="4672" y="1065"/>
              <a:ext cx="57" cy="98"/>
            </a:xfrm>
            <a:custGeom>
              <a:avLst/>
              <a:gdLst>
                <a:gd name="T0" fmla="*/ 36 w 283"/>
                <a:gd name="T1" fmla="*/ 7 h 491"/>
                <a:gd name="T2" fmla="*/ 0 w 283"/>
                <a:gd name="T3" fmla="*/ 98 h 491"/>
                <a:gd name="T4" fmla="*/ 20 w 283"/>
                <a:gd name="T5" fmla="*/ 90 h 491"/>
                <a:gd name="T6" fmla="*/ 57 w 283"/>
                <a:gd name="T7" fmla="*/ 0 h 491"/>
                <a:gd name="T8" fmla="*/ 36 w 283"/>
                <a:gd name="T9" fmla="*/ 7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3" h="491">
                  <a:moveTo>
                    <a:pt x="180" y="36"/>
                  </a:moveTo>
                  <a:lnTo>
                    <a:pt x="0" y="491"/>
                  </a:lnTo>
                  <a:lnTo>
                    <a:pt x="100" y="451"/>
                  </a:lnTo>
                  <a:lnTo>
                    <a:pt x="283" y="0"/>
                  </a:lnTo>
                  <a:lnTo>
                    <a:pt x="180" y="36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Freeform 97"/>
            <p:cNvSpPr>
              <a:spLocks/>
            </p:cNvSpPr>
            <p:nvPr/>
          </p:nvSpPr>
          <p:spPr bwMode="auto">
            <a:xfrm>
              <a:off x="4667" y="1072"/>
              <a:ext cx="41" cy="93"/>
            </a:xfrm>
            <a:custGeom>
              <a:avLst/>
              <a:gdLst>
                <a:gd name="T0" fmla="*/ 0 w 204"/>
                <a:gd name="T1" fmla="*/ 93 h 463"/>
                <a:gd name="T2" fmla="*/ 5 w 204"/>
                <a:gd name="T3" fmla="*/ 91 h 463"/>
                <a:gd name="T4" fmla="*/ 41 w 204"/>
                <a:gd name="T5" fmla="*/ 0 h 463"/>
                <a:gd name="T6" fmla="*/ 37 w 204"/>
                <a:gd name="T7" fmla="*/ 2 h 463"/>
                <a:gd name="T8" fmla="*/ 0 w 204"/>
                <a:gd name="T9" fmla="*/ 93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463">
                  <a:moveTo>
                    <a:pt x="0" y="463"/>
                  </a:moveTo>
                  <a:lnTo>
                    <a:pt x="24" y="455"/>
                  </a:lnTo>
                  <a:lnTo>
                    <a:pt x="204" y="0"/>
                  </a:lnTo>
                  <a:lnTo>
                    <a:pt x="182" y="9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Freeform 98"/>
            <p:cNvSpPr>
              <a:spLocks/>
            </p:cNvSpPr>
            <p:nvPr/>
          </p:nvSpPr>
          <p:spPr bwMode="auto">
            <a:xfrm>
              <a:off x="5048" y="960"/>
              <a:ext cx="84" cy="60"/>
            </a:xfrm>
            <a:custGeom>
              <a:avLst/>
              <a:gdLst>
                <a:gd name="T0" fmla="*/ 0 w 422"/>
                <a:gd name="T1" fmla="*/ 4 h 301"/>
                <a:gd name="T2" fmla="*/ 1 w 422"/>
                <a:gd name="T3" fmla="*/ 4 h 301"/>
                <a:gd name="T4" fmla="*/ 1 w 422"/>
                <a:gd name="T5" fmla="*/ 4 h 301"/>
                <a:gd name="T6" fmla="*/ 69 w 422"/>
                <a:gd name="T7" fmla="*/ 60 h 301"/>
                <a:gd name="T8" fmla="*/ 84 w 422"/>
                <a:gd name="T9" fmla="*/ 56 h 301"/>
                <a:gd name="T10" fmla="*/ 15 w 422"/>
                <a:gd name="T11" fmla="*/ 0 h 301"/>
                <a:gd name="T12" fmla="*/ 0 w 422"/>
                <a:gd name="T13" fmla="*/ 4 h 3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2" h="301">
                  <a:moveTo>
                    <a:pt x="0" y="18"/>
                  </a:moveTo>
                  <a:lnTo>
                    <a:pt x="5" y="22"/>
                  </a:lnTo>
                  <a:lnTo>
                    <a:pt x="7" y="22"/>
                  </a:lnTo>
                  <a:lnTo>
                    <a:pt x="348" y="301"/>
                  </a:lnTo>
                  <a:lnTo>
                    <a:pt x="422" y="283"/>
                  </a:lnTo>
                  <a:lnTo>
                    <a:pt x="7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Freeform 99"/>
            <p:cNvSpPr>
              <a:spLocks/>
            </p:cNvSpPr>
            <p:nvPr/>
          </p:nvSpPr>
          <p:spPr bwMode="auto">
            <a:xfrm>
              <a:off x="5026" y="964"/>
              <a:ext cx="91" cy="62"/>
            </a:xfrm>
            <a:custGeom>
              <a:avLst/>
              <a:gdLst>
                <a:gd name="T0" fmla="*/ 91 w 455"/>
                <a:gd name="T1" fmla="*/ 56 h 308"/>
                <a:gd name="T2" fmla="*/ 23 w 455"/>
                <a:gd name="T3" fmla="*/ 0 h 308"/>
                <a:gd name="T4" fmla="*/ 0 w 455"/>
                <a:gd name="T5" fmla="*/ 6 h 308"/>
                <a:gd name="T6" fmla="*/ 68 w 455"/>
                <a:gd name="T7" fmla="*/ 62 h 308"/>
                <a:gd name="T8" fmla="*/ 91 w 455"/>
                <a:gd name="T9" fmla="*/ 56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308">
                  <a:moveTo>
                    <a:pt x="455" y="279"/>
                  </a:moveTo>
                  <a:lnTo>
                    <a:pt x="115" y="0"/>
                  </a:lnTo>
                  <a:lnTo>
                    <a:pt x="0" y="29"/>
                  </a:lnTo>
                  <a:lnTo>
                    <a:pt x="341" y="308"/>
                  </a:lnTo>
                  <a:lnTo>
                    <a:pt x="455" y="27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Freeform 100"/>
            <p:cNvSpPr>
              <a:spLocks/>
            </p:cNvSpPr>
            <p:nvPr/>
          </p:nvSpPr>
          <p:spPr bwMode="auto">
            <a:xfrm>
              <a:off x="5049" y="964"/>
              <a:ext cx="68" cy="56"/>
            </a:xfrm>
            <a:custGeom>
              <a:avLst/>
              <a:gdLst>
                <a:gd name="T0" fmla="*/ 68 w 343"/>
                <a:gd name="T1" fmla="*/ 56 h 279"/>
                <a:gd name="T2" fmla="*/ 0 w 343"/>
                <a:gd name="T3" fmla="*/ 0 h 279"/>
                <a:gd name="T4" fmla="*/ 0 w 343"/>
                <a:gd name="T5" fmla="*/ 0 h 279"/>
                <a:gd name="T6" fmla="*/ 67 w 343"/>
                <a:gd name="T7" fmla="*/ 56 h 279"/>
                <a:gd name="T8" fmla="*/ 68 w 343"/>
                <a:gd name="T9" fmla="*/ 56 h 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3" h="279">
                  <a:moveTo>
                    <a:pt x="343" y="279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40" y="279"/>
                  </a:lnTo>
                  <a:lnTo>
                    <a:pt x="343" y="27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Freeform 101"/>
            <p:cNvSpPr>
              <a:spLocks/>
            </p:cNvSpPr>
            <p:nvPr/>
          </p:nvSpPr>
          <p:spPr bwMode="auto">
            <a:xfrm>
              <a:off x="5008" y="967"/>
              <a:ext cx="82" cy="63"/>
            </a:xfrm>
            <a:custGeom>
              <a:avLst/>
              <a:gdLst>
                <a:gd name="T0" fmla="*/ 15 w 414"/>
                <a:gd name="T1" fmla="*/ 4 h 315"/>
                <a:gd name="T2" fmla="*/ 18 w 414"/>
                <a:gd name="T3" fmla="*/ 3 h 315"/>
                <a:gd name="T4" fmla="*/ 15 w 414"/>
                <a:gd name="T5" fmla="*/ 0 h 315"/>
                <a:gd name="T6" fmla="*/ 0 w 414"/>
                <a:gd name="T7" fmla="*/ 4 h 315"/>
                <a:gd name="T8" fmla="*/ 71 w 414"/>
                <a:gd name="T9" fmla="*/ 63 h 315"/>
                <a:gd name="T10" fmla="*/ 82 w 414"/>
                <a:gd name="T11" fmla="*/ 60 h 315"/>
                <a:gd name="T12" fmla="*/ 15 w 414"/>
                <a:gd name="T13" fmla="*/ 4 h 3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4" h="315">
                  <a:moveTo>
                    <a:pt x="74" y="22"/>
                  </a:moveTo>
                  <a:lnTo>
                    <a:pt x="91" y="17"/>
                  </a:lnTo>
                  <a:lnTo>
                    <a:pt x="74" y="0"/>
                  </a:lnTo>
                  <a:lnTo>
                    <a:pt x="0" y="22"/>
                  </a:lnTo>
                  <a:lnTo>
                    <a:pt x="359" y="315"/>
                  </a:lnTo>
                  <a:lnTo>
                    <a:pt x="414" y="30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Freeform 102"/>
            <p:cNvSpPr>
              <a:spLocks/>
            </p:cNvSpPr>
            <p:nvPr/>
          </p:nvSpPr>
          <p:spPr bwMode="auto">
            <a:xfrm>
              <a:off x="5022" y="970"/>
              <a:ext cx="72" cy="57"/>
            </a:xfrm>
            <a:custGeom>
              <a:avLst/>
              <a:gdLst>
                <a:gd name="T0" fmla="*/ 68 w 358"/>
                <a:gd name="T1" fmla="*/ 57 h 285"/>
                <a:gd name="T2" fmla="*/ 72 w 358"/>
                <a:gd name="T3" fmla="*/ 56 h 285"/>
                <a:gd name="T4" fmla="*/ 3 w 358"/>
                <a:gd name="T5" fmla="*/ 0 h 285"/>
                <a:gd name="T6" fmla="*/ 0 w 358"/>
                <a:gd name="T7" fmla="*/ 1 h 285"/>
                <a:gd name="T8" fmla="*/ 68 w 358"/>
                <a:gd name="T9" fmla="*/ 57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8" h="285">
                  <a:moveTo>
                    <a:pt x="340" y="285"/>
                  </a:moveTo>
                  <a:lnTo>
                    <a:pt x="358" y="279"/>
                  </a:lnTo>
                  <a:lnTo>
                    <a:pt x="17" y="0"/>
                  </a:lnTo>
                  <a:lnTo>
                    <a:pt x="0" y="5"/>
                  </a:lnTo>
                  <a:lnTo>
                    <a:pt x="340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Freeform 103"/>
            <p:cNvSpPr>
              <a:spLocks/>
            </p:cNvSpPr>
            <p:nvPr/>
          </p:nvSpPr>
          <p:spPr bwMode="auto">
            <a:xfrm>
              <a:off x="4865" y="1010"/>
              <a:ext cx="83" cy="60"/>
            </a:xfrm>
            <a:custGeom>
              <a:avLst/>
              <a:gdLst>
                <a:gd name="T0" fmla="*/ 0 w 415"/>
                <a:gd name="T1" fmla="*/ 4 h 299"/>
                <a:gd name="T2" fmla="*/ 1 w 415"/>
                <a:gd name="T3" fmla="*/ 5 h 299"/>
                <a:gd name="T4" fmla="*/ 3 w 415"/>
                <a:gd name="T5" fmla="*/ 4 h 299"/>
                <a:gd name="T6" fmla="*/ 70 w 415"/>
                <a:gd name="T7" fmla="*/ 60 h 299"/>
                <a:gd name="T8" fmla="*/ 83 w 415"/>
                <a:gd name="T9" fmla="*/ 56 h 299"/>
                <a:gd name="T10" fmla="*/ 14 w 415"/>
                <a:gd name="T11" fmla="*/ 0 h 299"/>
                <a:gd name="T12" fmla="*/ 0 w 415"/>
                <a:gd name="T13" fmla="*/ 4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5" h="299">
                  <a:moveTo>
                    <a:pt x="0" y="21"/>
                  </a:moveTo>
                  <a:lnTo>
                    <a:pt x="3" y="24"/>
                  </a:lnTo>
                  <a:lnTo>
                    <a:pt x="14" y="21"/>
                  </a:lnTo>
                  <a:lnTo>
                    <a:pt x="352" y="299"/>
                  </a:lnTo>
                  <a:lnTo>
                    <a:pt x="415" y="280"/>
                  </a:lnTo>
                  <a:lnTo>
                    <a:pt x="7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Freeform 104"/>
            <p:cNvSpPr>
              <a:spLocks/>
            </p:cNvSpPr>
            <p:nvPr/>
          </p:nvSpPr>
          <p:spPr bwMode="auto">
            <a:xfrm>
              <a:off x="4824" y="1017"/>
              <a:ext cx="85" cy="65"/>
            </a:xfrm>
            <a:custGeom>
              <a:avLst/>
              <a:gdLst>
                <a:gd name="T0" fmla="*/ 18 w 427"/>
                <a:gd name="T1" fmla="*/ 5 h 325"/>
                <a:gd name="T2" fmla="*/ 19 w 427"/>
                <a:gd name="T3" fmla="*/ 5 h 325"/>
                <a:gd name="T4" fmla="*/ 14 w 427"/>
                <a:gd name="T5" fmla="*/ 0 h 325"/>
                <a:gd name="T6" fmla="*/ 0 w 427"/>
                <a:gd name="T7" fmla="*/ 5 h 325"/>
                <a:gd name="T8" fmla="*/ 72 w 427"/>
                <a:gd name="T9" fmla="*/ 65 h 325"/>
                <a:gd name="T10" fmla="*/ 85 w 427"/>
                <a:gd name="T11" fmla="*/ 61 h 325"/>
                <a:gd name="T12" fmla="*/ 18 w 427"/>
                <a:gd name="T13" fmla="*/ 5 h 3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325">
                  <a:moveTo>
                    <a:pt x="89" y="27"/>
                  </a:moveTo>
                  <a:lnTo>
                    <a:pt x="97" y="24"/>
                  </a:lnTo>
                  <a:lnTo>
                    <a:pt x="70" y="0"/>
                  </a:lnTo>
                  <a:lnTo>
                    <a:pt x="0" y="24"/>
                  </a:lnTo>
                  <a:lnTo>
                    <a:pt x="364" y="325"/>
                  </a:lnTo>
                  <a:lnTo>
                    <a:pt x="427" y="303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Freeform 105"/>
            <p:cNvSpPr>
              <a:spLocks/>
            </p:cNvSpPr>
            <p:nvPr/>
          </p:nvSpPr>
          <p:spPr bwMode="auto">
            <a:xfrm>
              <a:off x="4782" y="1035"/>
              <a:ext cx="83" cy="61"/>
            </a:xfrm>
            <a:custGeom>
              <a:avLst/>
              <a:gdLst>
                <a:gd name="T0" fmla="*/ 0 w 418"/>
                <a:gd name="T1" fmla="*/ 5 h 304"/>
                <a:gd name="T2" fmla="*/ 3 w 418"/>
                <a:gd name="T3" fmla="*/ 7 h 304"/>
                <a:gd name="T4" fmla="*/ 7 w 418"/>
                <a:gd name="T5" fmla="*/ 6 h 304"/>
                <a:gd name="T6" fmla="*/ 73 w 418"/>
                <a:gd name="T7" fmla="*/ 61 h 304"/>
                <a:gd name="T8" fmla="*/ 83 w 418"/>
                <a:gd name="T9" fmla="*/ 58 h 304"/>
                <a:gd name="T10" fmla="*/ 14 w 418"/>
                <a:gd name="T11" fmla="*/ 0 h 304"/>
                <a:gd name="T12" fmla="*/ 0 w 418"/>
                <a:gd name="T13" fmla="*/ 5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8" h="304">
                  <a:moveTo>
                    <a:pt x="0" y="24"/>
                  </a:moveTo>
                  <a:lnTo>
                    <a:pt x="14" y="34"/>
                  </a:lnTo>
                  <a:lnTo>
                    <a:pt x="35" y="29"/>
                  </a:lnTo>
                  <a:lnTo>
                    <a:pt x="368" y="304"/>
                  </a:lnTo>
                  <a:lnTo>
                    <a:pt x="418" y="288"/>
                  </a:lnTo>
                  <a:lnTo>
                    <a:pt x="7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Freeform 106"/>
            <p:cNvSpPr>
              <a:spLocks/>
            </p:cNvSpPr>
            <p:nvPr/>
          </p:nvSpPr>
          <p:spPr bwMode="auto">
            <a:xfrm>
              <a:off x="4749" y="1050"/>
              <a:ext cx="80" cy="59"/>
            </a:xfrm>
            <a:custGeom>
              <a:avLst/>
              <a:gdLst>
                <a:gd name="T0" fmla="*/ 0 w 402"/>
                <a:gd name="T1" fmla="*/ 5 h 298"/>
                <a:gd name="T2" fmla="*/ 66 w 402"/>
                <a:gd name="T3" fmla="*/ 59 h 298"/>
                <a:gd name="T4" fmla="*/ 80 w 402"/>
                <a:gd name="T5" fmla="*/ 54 h 298"/>
                <a:gd name="T6" fmla="*/ 14 w 402"/>
                <a:gd name="T7" fmla="*/ 0 h 298"/>
                <a:gd name="T8" fmla="*/ 0 w 402"/>
                <a:gd name="T9" fmla="*/ 5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298">
                  <a:moveTo>
                    <a:pt x="0" y="24"/>
                  </a:moveTo>
                  <a:lnTo>
                    <a:pt x="333" y="298"/>
                  </a:lnTo>
                  <a:lnTo>
                    <a:pt x="402" y="275"/>
                  </a:lnTo>
                  <a:lnTo>
                    <a:pt x="7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Freeform 107"/>
            <p:cNvSpPr>
              <a:spLocks/>
            </p:cNvSpPr>
            <p:nvPr/>
          </p:nvSpPr>
          <p:spPr bwMode="auto">
            <a:xfrm>
              <a:off x="4843" y="1015"/>
              <a:ext cx="90" cy="63"/>
            </a:xfrm>
            <a:custGeom>
              <a:avLst/>
              <a:gdLst>
                <a:gd name="T0" fmla="*/ 90 w 449"/>
                <a:gd name="T1" fmla="*/ 56 h 312"/>
                <a:gd name="T2" fmla="*/ 22 w 449"/>
                <a:gd name="T3" fmla="*/ 0 h 312"/>
                <a:gd name="T4" fmla="*/ 0 w 449"/>
                <a:gd name="T5" fmla="*/ 7 h 312"/>
                <a:gd name="T6" fmla="*/ 68 w 449"/>
                <a:gd name="T7" fmla="*/ 63 h 312"/>
                <a:gd name="T8" fmla="*/ 90 w 449"/>
                <a:gd name="T9" fmla="*/ 56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9" h="312">
                  <a:moveTo>
                    <a:pt x="449" y="278"/>
                  </a:moveTo>
                  <a:lnTo>
                    <a:pt x="111" y="0"/>
                  </a:lnTo>
                  <a:lnTo>
                    <a:pt x="0" y="35"/>
                  </a:lnTo>
                  <a:lnTo>
                    <a:pt x="338" y="312"/>
                  </a:lnTo>
                  <a:lnTo>
                    <a:pt x="449" y="2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Freeform 108"/>
            <p:cNvSpPr>
              <a:spLocks/>
            </p:cNvSpPr>
            <p:nvPr/>
          </p:nvSpPr>
          <p:spPr bwMode="auto">
            <a:xfrm>
              <a:off x="4865" y="1015"/>
              <a:ext cx="70" cy="56"/>
            </a:xfrm>
            <a:custGeom>
              <a:avLst/>
              <a:gdLst>
                <a:gd name="T0" fmla="*/ 70 w 349"/>
                <a:gd name="T1" fmla="*/ 55 h 281"/>
                <a:gd name="T2" fmla="*/ 2 w 349"/>
                <a:gd name="T3" fmla="*/ 0 h 281"/>
                <a:gd name="T4" fmla="*/ 0 w 349"/>
                <a:gd name="T5" fmla="*/ 1 h 281"/>
                <a:gd name="T6" fmla="*/ 68 w 349"/>
                <a:gd name="T7" fmla="*/ 56 h 281"/>
                <a:gd name="T8" fmla="*/ 70 w 349"/>
                <a:gd name="T9" fmla="*/ 55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" h="281">
                  <a:moveTo>
                    <a:pt x="349" y="278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338" y="281"/>
                  </a:lnTo>
                  <a:lnTo>
                    <a:pt x="349" y="2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Freeform 109"/>
            <p:cNvSpPr>
              <a:spLocks/>
            </p:cNvSpPr>
            <p:nvPr/>
          </p:nvSpPr>
          <p:spPr bwMode="auto">
            <a:xfrm>
              <a:off x="4842" y="1022"/>
              <a:ext cx="69" cy="56"/>
            </a:xfrm>
            <a:custGeom>
              <a:avLst/>
              <a:gdLst>
                <a:gd name="T0" fmla="*/ 67 w 346"/>
                <a:gd name="T1" fmla="*/ 56 h 279"/>
                <a:gd name="T2" fmla="*/ 69 w 346"/>
                <a:gd name="T3" fmla="*/ 56 h 279"/>
                <a:gd name="T4" fmla="*/ 2 w 346"/>
                <a:gd name="T5" fmla="*/ 0 h 279"/>
                <a:gd name="T6" fmla="*/ 0 w 346"/>
                <a:gd name="T7" fmla="*/ 1 h 279"/>
                <a:gd name="T8" fmla="*/ 67 w 346"/>
                <a:gd name="T9" fmla="*/ 56 h 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6" h="279">
                  <a:moveTo>
                    <a:pt x="338" y="279"/>
                  </a:moveTo>
                  <a:lnTo>
                    <a:pt x="346" y="277"/>
                  </a:lnTo>
                  <a:lnTo>
                    <a:pt x="8" y="0"/>
                  </a:lnTo>
                  <a:lnTo>
                    <a:pt x="0" y="3"/>
                  </a:lnTo>
                  <a:lnTo>
                    <a:pt x="338" y="27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Freeform 110"/>
            <p:cNvSpPr>
              <a:spLocks/>
            </p:cNvSpPr>
            <p:nvPr/>
          </p:nvSpPr>
          <p:spPr bwMode="auto">
            <a:xfrm>
              <a:off x="4763" y="1042"/>
              <a:ext cx="88" cy="62"/>
            </a:xfrm>
            <a:custGeom>
              <a:avLst/>
              <a:gdLst>
                <a:gd name="T0" fmla="*/ 21 w 439"/>
                <a:gd name="T1" fmla="*/ 0 h 312"/>
                <a:gd name="T2" fmla="*/ 0 w 439"/>
                <a:gd name="T3" fmla="*/ 8 h 312"/>
                <a:gd name="T4" fmla="*/ 67 w 439"/>
                <a:gd name="T5" fmla="*/ 62 h 312"/>
                <a:gd name="T6" fmla="*/ 88 w 439"/>
                <a:gd name="T7" fmla="*/ 55 h 312"/>
                <a:gd name="T8" fmla="*/ 21 w 439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" h="312">
                  <a:moveTo>
                    <a:pt x="106" y="0"/>
                  </a:moveTo>
                  <a:lnTo>
                    <a:pt x="0" y="38"/>
                  </a:lnTo>
                  <a:lnTo>
                    <a:pt x="336" y="312"/>
                  </a:lnTo>
                  <a:lnTo>
                    <a:pt x="439" y="27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Freeform 111"/>
            <p:cNvSpPr>
              <a:spLocks/>
            </p:cNvSpPr>
            <p:nvPr/>
          </p:nvSpPr>
          <p:spPr bwMode="auto">
            <a:xfrm>
              <a:off x="4785" y="1041"/>
              <a:ext cx="70" cy="56"/>
            </a:xfrm>
            <a:custGeom>
              <a:avLst/>
              <a:gdLst>
                <a:gd name="T0" fmla="*/ 70 w 354"/>
                <a:gd name="T1" fmla="*/ 54 h 283"/>
                <a:gd name="T2" fmla="*/ 4 w 354"/>
                <a:gd name="T3" fmla="*/ 0 h 283"/>
                <a:gd name="T4" fmla="*/ 0 w 354"/>
                <a:gd name="T5" fmla="*/ 1 h 283"/>
                <a:gd name="T6" fmla="*/ 66 w 354"/>
                <a:gd name="T7" fmla="*/ 56 h 283"/>
                <a:gd name="T8" fmla="*/ 70 w 354"/>
                <a:gd name="T9" fmla="*/ 54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83">
                  <a:moveTo>
                    <a:pt x="354" y="275"/>
                  </a:moveTo>
                  <a:lnTo>
                    <a:pt x="21" y="0"/>
                  </a:lnTo>
                  <a:lnTo>
                    <a:pt x="0" y="5"/>
                  </a:lnTo>
                  <a:lnTo>
                    <a:pt x="333" y="283"/>
                  </a:lnTo>
                  <a:lnTo>
                    <a:pt x="354" y="2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Freeform 112"/>
            <p:cNvSpPr>
              <a:spLocks/>
            </p:cNvSpPr>
            <p:nvPr/>
          </p:nvSpPr>
          <p:spPr bwMode="auto">
            <a:xfrm>
              <a:off x="4735" y="1099"/>
              <a:ext cx="53" cy="39"/>
            </a:xfrm>
            <a:custGeom>
              <a:avLst/>
              <a:gdLst>
                <a:gd name="T0" fmla="*/ 0 w 265"/>
                <a:gd name="T1" fmla="*/ 39 h 195"/>
                <a:gd name="T2" fmla="*/ 14 w 265"/>
                <a:gd name="T3" fmla="*/ 34 h 195"/>
                <a:gd name="T4" fmla="*/ 25 w 265"/>
                <a:gd name="T5" fmla="*/ 13 h 195"/>
                <a:gd name="T6" fmla="*/ 42 w 265"/>
                <a:gd name="T7" fmla="*/ 24 h 195"/>
                <a:gd name="T8" fmla="*/ 53 w 265"/>
                <a:gd name="T9" fmla="*/ 19 h 195"/>
                <a:gd name="T10" fmla="*/ 21 w 265"/>
                <a:gd name="T11" fmla="*/ 0 h 195"/>
                <a:gd name="T12" fmla="*/ 0 w 265"/>
                <a:gd name="T13" fmla="*/ 39 h 1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5" h="195">
                  <a:moveTo>
                    <a:pt x="0" y="195"/>
                  </a:moveTo>
                  <a:lnTo>
                    <a:pt x="69" y="168"/>
                  </a:lnTo>
                  <a:lnTo>
                    <a:pt x="124" y="63"/>
                  </a:lnTo>
                  <a:lnTo>
                    <a:pt x="212" y="118"/>
                  </a:lnTo>
                  <a:lnTo>
                    <a:pt x="265" y="97"/>
                  </a:lnTo>
                  <a:lnTo>
                    <a:pt x="107" y="0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Freeform 113"/>
            <p:cNvSpPr>
              <a:spLocks/>
            </p:cNvSpPr>
            <p:nvPr/>
          </p:nvSpPr>
          <p:spPr bwMode="auto">
            <a:xfrm>
              <a:off x="4749" y="1112"/>
              <a:ext cx="28" cy="21"/>
            </a:xfrm>
            <a:custGeom>
              <a:avLst/>
              <a:gdLst>
                <a:gd name="T0" fmla="*/ 11 w 143"/>
                <a:gd name="T1" fmla="*/ 0 h 105"/>
                <a:gd name="T2" fmla="*/ 0 w 143"/>
                <a:gd name="T3" fmla="*/ 21 h 105"/>
                <a:gd name="T4" fmla="*/ 28 w 143"/>
                <a:gd name="T5" fmla="*/ 11 h 105"/>
                <a:gd name="T6" fmla="*/ 11 w 143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" h="105">
                  <a:moveTo>
                    <a:pt x="55" y="0"/>
                  </a:moveTo>
                  <a:lnTo>
                    <a:pt x="0" y="105"/>
                  </a:lnTo>
                  <a:lnTo>
                    <a:pt x="143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2" name="Freeform 114"/>
            <p:cNvSpPr>
              <a:spLocks/>
            </p:cNvSpPr>
            <p:nvPr/>
          </p:nvSpPr>
          <p:spPr bwMode="auto">
            <a:xfrm>
              <a:off x="4330" y="634"/>
              <a:ext cx="773" cy="572"/>
            </a:xfrm>
            <a:custGeom>
              <a:avLst/>
              <a:gdLst>
                <a:gd name="T0" fmla="*/ 773 w 3861"/>
                <a:gd name="T1" fmla="*/ 334 h 2858"/>
                <a:gd name="T2" fmla="*/ 736 w 3861"/>
                <a:gd name="T3" fmla="*/ 0 h 2858"/>
                <a:gd name="T4" fmla="*/ 0 w 3861"/>
                <a:gd name="T5" fmla="*/ 172 h 2858"/>
                <a:gd name="T6" fmla="*/ 91 w 3861"/>
                <a:gd name="T7" fmla="*/ 572 h 2858"/>
                <a:gd name="T8" fmla="*/ 773 w 3861"/>
                <a:gd name="T9" fmla="*/ 334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61" h="2858">
                  <a:moveTo>
                    <a:pt x="3861" y="1669"/>
                  </a:moveTo>
                  <a:lnTo>
                    <a:pt x="3676" y="0"/>
                  </a:lnTo>
                  <a:lnTo>
                    <a:pt x="0" y="861"/>
                  </a:lnTo>
                  <a:lnTo>
                    <a:pt x="456" y="2858"/>
                  </a:lnTo>
                  <a:lnTo>
                    <a:pt x="3861" y="16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Freeform 115"/>
            <p:cNvSpPr>
              <a:spLocks/>
            </p:cNvSpPr>
            <p:nvPr/>
          </p:nvSpPr>
          <p:spPr bwMode="auto">
            <a:xfrm>
              <a:off x="4400" y="738"/>
              <a:ext cx="16" cy="23"/>
            </a:xfrm>
            <a:custGeom>
              <a:avLst/>
              <a:gdLst>
                <a:gd name="T0" fmla="*/ 2 w 80"/>
                <a:gd name="T1" fmla="*/ 10 h 113"/>
                <a:gd name="T2" fmla="*/ 4 w 80"/>
                <a:gd name="T3" fmla="*/ 10 h 113"/>
                <a:gd name="T4" fmla="*/ 5 w 80"/>
                <a:gd name="T5" fmla="*/ 5 h 113"/>
                <a:gd name="T6" fmla="*/ 10 w 80"/>
                <a:gd name="T7" fmla="*/ 12 h 113"/>
                <a:gd name="T8" fmla="*/ 4 w 80"/>
                <a:gd name="T9" fmla="*/ 14 h 113"/>
                <a:gd name="T10" fmla="*/ 4 w 80"/>
                <a:gd name="T11" fmla="*/ 11 h 113"/>
                <a:gd name="T12" fmla="*/ 2 w 80"/>
                <a:gd name="T13" fmla="*/ 11 h 113"/>
                <a:gd name="T14" fmla="*/ 0 w 80"/>
                <a:gd name="T15" fmla="*/ 23 h 113"/>
                <a:gd name="T16" fmla="*/ 2 w 80"/>
                <a:gd name="T17" fmla="*/ 22 h 113"/>
                <a:gd name="T18" fmla="*/ 3 w 80"/>
                <a:gd name="T19" fmla="*/ 16 h 113"/>
                <a:gd name="T20" fmla="*/ 11 w 80"/>
                <a:gd name="T21" fmla="*/ 14 h 113"/>
                <a:gd name="T22" fmla="*/ 14 w 80"/>
                <a:gd name="T23" fmla="*/ 19 h 113"/>
                <a:gd name="T24" fmla="*/ 16 w 80"/>
                <a:gd name="T25" fmla="*/ 18 h 113"/>
                <a:gd name="T26" fmla="*/ 4 w 80"/>
                <a:gd name="T27" fmla="*/ 0 h 113"/>
                <a:gd name="T28" fmla="*/ 2 w 80"/>
                <a:gd name="T29" fmla="*/ 10 h 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113">
                  <a:moveTo>
                    <a:pt x="12" y="47"/>
                  </a:moveTo>
                  <a:lnTo>
                    <a:pt x="22" y="50"/>
                  </a:lnTo>
                  <a:lnTo>
                    <a:pt x="24" y="26"/>
                  </a:lnTo>
                  <a:lnTo>
                    <a:pt x="48" y="58"/>
                  </a:lnTo>
                  <a:lnTo>
                    <a:pt x="19" y="69"/>
                  </a:lnTo>
                  <a:lnTo>
                    <a:pt x="22" y="52"/>
                  </a:lnTo>
                  <a:lnTo>
                    <a:pt x="12" y="55"/>
                  </a:lnTo>
                  <a:lnTo>
                    <a:pt x="0" y="113"/>
                  </a:lnTo>
                  <a:lnTo>
                    <a:pt x="12" y="110"/>
                  </a:lnTo>
                  <a:lnTo>
                    <a:pt x="17" y="79"/>
                  </a:lnTo>
                  <a:lnTo>
                    <a:pt x="53" y="69"/>
                  </a:lnTo>
                  <a:lnTo>
                    <a:pt x="69" y="93"/>
                  </a:lnTo>
                  <a:lnTo>
                    <a:pt x="80" y="89"/>
                  </a:lnTo>
                  <a:lnTo>
                    <a:pt x="19" y="0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Freeform 116"/>
            <p:cNvSpPr>
              <a:spLocks/>
            </p:cNvSpPr>
            <p:nvPr/>
          </p:nvSpPr>
          <p:spPr bwMode="auto">
            <a:xfrm>
              <a:off x="4403" y="747"/>
              <a:ext cx="2" cy="2"/>
            </a:xfrm>
            <a:custGeom>
              <a:avLst/>
              <a:gdLst>
                <a:gd name="T0" fmla="*/ 2 w 10"/>
                <a:gd name="T1" fmla="*/ 1 h 8"/>
                <a:gd name="T2" fmla="*/ 0 w 10"/>
                <a:gd name="T3" fmla="*/ 0 h 8"/>
                <a:gd name="T4" fmla="*/ 0 w 10"/>
                <a:gd name="T5" fmla="*/ 2 h 8"/>
                <a:gd name="T6" fmla="*/ 2 w 10"/>
                <a:gd name="T7" fmla="*/ 1 h 8"/>
                <a:gd name="T8" fmla="*/ 2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0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Freeform 117"/>
            <p:cNvSpPr>
              <a:spLocks/>
            </p:cNvSpPr>
            <p:nvPr/>
          </p:nvSpPr>
          <p:spPr bwMode="auto">
            <a:xfrm>
              <a:off x="4414" y="735"/>
              <a:ext cx="6" cy="20"/>
            </a:xfrm>
            <a:custGeom>
              <a:avLst/>
              <a:gdLst>
                <a:gd name="T0" fmla="*/ 4 w 29"/>
                <a:gd name="T1" fmla="*/ 20 h 97"/>
                <a:gd name="T2" fmla="*/ 6 w 29"/>
                <a:gd name="T3" fmla="*/ 19 h 97"/>
                <a:gd name="T4" fmla="*/ 2 w 29"/>
                <a:gd name="T5" fmla="*/ 0 h 97"/>
                <a:gd name="T6" fmla="*/ 0 w 29"/>
                <a:gd name="T7" fmla="*/ 0 h 97"/>
                <a:gd name="T8" fmla="*/ 4 w 29"/>
                <a:gd name="T9" fmla="*/ 2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97">
                  <a:moveTo>
                    <a:pt x="19" y="97"/>
                  </a:moveTo>
                  <a:lnTo>
                    <a:pt x="29" y="94"/>
                  </a:lnTo>
                  <a:lnTo>
                    <a:pt x="11" y="0"/>
                  </a:lnTo>
                  <a:lnTo>
                    <a:pt x="0" y="2"/>
                  </a:lnTo>
                  <a:lnTo>
                    <a:pt x="19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Freeform 118"/>
            <p:cNvSpPr>
              <a:spLocks/>
            </p:cNvSpPr>
            <p:nvPr/>
          </p:nvSpPr>
          <p:spPr bwMode="auto">
            <a:xfrm>
              <a:off x="4424" y="733"/>
              <a:ext cx="3" cy="2"/>
            </a:xfrm>
            <a:custGeom>
              <a:avLst/>
              <a:gdLst>
                <a:gd name="T0" fmla="*/ 2 w 15"/>
                <a:gd name="T1" fmla="*/ 2 h 11"/>
                <a:gd name="T2" fmla="*/ 3 w 15"/>
                <a:gd name="T3" fmla="*/ 0 h 11"/>
                <a:gd name="T4" fmla="*/ 3 w 15"/>
                <a:gd name="T5" fmla="*/ 0 h 11"/>
                <a:gd name="T6" fmla="*/ 2 w 15"/>
                <a:gd name="T7" fmla="*/ 0 h 11"/>
                <a:gd name="T8" fmla="*/ 1 w 15"/>
                <a:gd name="T9" fmla="*/ 0 h 11"/>
                <a:gd name="T10" fmla="*/ 0 w 15"/>
                <a:gd name="T11" fmla="*/ 0 h 11"/>
                <a:gd name="T12" fmla="*/ 1 w 15"/>
                <a:gd name="T13" fmla="*/ 2 h 11"/>
                <a:gd name="T14" fmla="*/ 1 w 15"/>
                <a:gd name="T15" fmla="*/ 2 h 11"/>
                <a:gd name="T16" fmla="*/ 2 w 15"/>
                <a:gd name="T17" fmla="*/ 2 h 11"/>
                <a:gd name="T18" fmla="*/ 2 w 15"/>
                <a:gd name="T19" fmla="*/ 2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1">
                  <a:moveTo>
                    <a:pt x="10" y="11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Freeform 119"/>
            <p:cNvSpPr>
              <a:spLocks/>
            </p:cNvSpPr>
            <p:nvPr/>
          </p:nvSpPr>
          <p:spPr bwMode="auto">
            <a:xfrm>
              <a:off x="4420" y="733"/>
              <a:ext cx="13" cy="20"/>
            </a:xfrm>
            <a:custGeom>
              <a:avLst/>
              <a:gdLst>
                <a:gd name="T0" fmla="*/ 10 w 68"/>
                <a:gd name="T1" fmla="*/ 4 h 100"/>
                <a:gd name="T2" fmla="*/ 9 w 68"/>
                <a:gd name="T3" fmla="*/ 2 h 100"/>
                <a:gd name="T4" fmla="*/ 9 w 68"/>
                <a:gd name="T5" fmla="*/ 1 h 100"/>
                <a:gd name="T6" fmla="*/ 7 w 68"/>
                <a:gd name="T7" fmla="*/ 0 h 100"/>
                <a:gd name="T8" fmla="*/ 7 w 68"/>
                <a:gd name="T9" fmla="*/ 0 h 100"/>
                <a:gd name="T10" fmla="*/ 6 w 68"/>
                <a:gd name="T11" fmla="*/ 2 h 100"/>
                <a:gd name="T12" fmla="*/ 7 w 68"/>
                <a:gd name="T13" fmla="*/ 3 h 100"/>
                <a:gd name="T14" fmla="*/ 7 w 68"/>
                <a:gd name="T15" fmla="*/ 3 h 100"/>
                <a:gd name="T16" fmla="*/ 7 w 68"/>
                <a:gd name="T17" fmla="*/ 4 h 100"/>
                <a:gd name="T18" fmla="*/ 7 w 68"/>
                <a:gd name="T19" fmla="*/ 4 h 100"/>
                <a:gd name="T20" fmla="*/ 7 w 68"/>
                <a:gd name="T21" fmla="*/ 6 h 100"/>
                <a:gd name="T22" fmla="*/ 7 w 68"/>
                <a:gd name="T23" fmla="*/ 7 h 100"/>
                <a:gd name="T24" fmla="*/ 6 w 68"/>
                <a:gd name="T25" fmla="*/ 8 h 100"/>
                <a:gd name="T26" fmla="*/ 4 w 68"/>
                <a:gd name="T27" fmla="*/ 9 h 100"/>
                <a:gd name="T28" fmla="*/ 4 w 68"/>
                <a:gd name="T29" fmla="*/ 10 h 100"/>
                <a:gd name="T30" fmla="*/ 2 w 68"/>
                <a:gd name="T31" fmla="*/ 3 h 100"/>
                <a:gd name="T32" fmla="*/ 3 w 68"/>
                <a:gd name="T33" fmla="*/ 2 h 100"/>
                <a:gd name="T34" fmla="*/ 4 w 68"/>
                <a:gd name="T35" fmla="*/ 2 h 100"/>
                <a:gd name="T36" fmla="*/ 4 w 68"/>
                <a:gd name="T37" fmla="*/ 2 h 100"/>
                <a:gd name="T38" fmla="*/ 5 w 68"/>
                <a:gd name="T39" fmla="*/ 2 h 100"/>
                <a:gd name="T40" fmla="*/ 4 w 68"/>
                <a:gd name="T41" fmla="*/ 0 h 100"/>
                <a:gd name="T42" fmla="*/ 4 w 68"/>
                <a:gd name="T43" fmla="*/ 0 h 100"/>
                <a:gd name="T44" fmla="*/ 3 w 68"/>
                <a:gd name="T45" fmla="*/ 0 h 100"/>
                <a:gd name="T46" fmla="*/ 2 w 68"/>
                <a:gd name="T47" fmla="*/ 0 h 100"/>
                <a:gd name="T48" fmla="*/ 0 w 68"/>
                <a:gd name="T49" fmla="*/ 1 h 100"/>
                <a:gd name="T50" fmla="*/ 4 w 68"/>
                <a:gd name="T51" fmla="*/ 20 h 100"/>
                <a:gd name="T52" fmla="*/ 6 w 68"/>
                <a:gd name="T53" fmla="*/ 20 h 100"/>
                <a:gd name="T54" fmla="*/ 4 w 68"/>
                <a:gd name="T55" fmla="*/ 11 h 100"/>
                <a:gd name="T56" fmla="*/ 5 w 68"/>
                <a:gd name="T57" fmla="*/ 11 h 100"/>
                <a:gd name="T58" fmla="*/ 11 w 68"/>
                <a:gd name="T59" fmla="*/ 18 h 100"/>
                <a:gd name="T60" fmla="*/ 13 w 68"/>
                <a:gd name="T61" fmla="*/ 17 h 100"/>
                <a:gd name="T62" fmla="*/ 7 w 68"/>
                <a:gd name="T63" fmla="*/ 10 h 100"/>
                <a:gd name="T64" fmla="*/ 8 w 68"/>
                <a:gd name="T65" fmla="*/ 9 h 100"/>
                <a:gd name="T66" fmla="*/ 9 w 68"/>
                <a:gd name="T67" fmla="*/ 7 h 100"/>
                <a:gd name="T68" fmla="*/ 10 w 68"/>
                <a:gd name="T69" fmla="*/ 6 h 100"/>
                <a:gd name="T70" fmla="*/ 10 w 68"/>
                <a:gd name="T71" fmla="*/ 4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8" h="100">
                  <a:moveTo>
                    <a:pt x="50" y="19"/>
                  </a:moveTo>
                  <a:lnTo>
                    <a:pt x="48" y="11"/>
                  </a:lnTo>
                  <a:lnTo>
                    <a:pt x="45" y="5"/>
                  </a:lnTo>
                  <a:lnTo>
                    <a:pt x="39" y="2"/>
                  </a:lnTo>
                  <a:lnTo>
                    <a:pt x="36" y="0"/>
                  </a:lnTo>
                  <a:lnTo>
                    <a:pt x="31" y="11"/>
                  </a:lnTo>
                  <a:lnTo>
                    <a:pt x="34" y="13"/>
                  </a:lnTo>
                  <a:lnTo>
                    <a:pt x="36" y="16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31"/>
                  </a:lnTo>
                  <a:lnTo>
                    <a:pt x="34" y="37"/>
                  </a:lnTo>
                  <a:lnTo>
                    <a:pt x="29" y="42"/>
                  </a:lnTo>
                  <a:lnTo>
                    <a:pt x="21" y="45"/>
                  </a:lnTo>
                  <a:lnTo>
                    <a:pt x="19" y="48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0" y="5"/>
                  </a:lnTo>
                  <a:lnTo>
                    <a:pt x="21" y="100"/>
                  </a:lnTo>
                  <a:lnTo>
                    <a:pt x="29" y="98"/>
                  </a:lnTo>
                  <a:lnTo>
                    <a:pt x="21" y="55"/>
                  </a:lnTo>
                  <a:lnTo>
                    <a:pt x="24" y="55"/>
                  </a:lnTo>
                  <a:lnTo>
                    <a:pt x="58" y="90"/>
                  </a:lnTo>
                  <a:lnTo>
                    <a:pt x="68" y="84"/>
                  </a:lnTo>
                  <a:lnTo>
                    <a:pt x="34" y="50"/>
                  </a:lnTo>
                  <a:lnTo>
                    <a:pt x="41" y="45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Freeform 120"/>
            <p:cNvSpPr>
              <a:spLocks/>
            </p:cNvSpPr>
            <p:nvPr/>
          </p:nvSpPr>
          <p:spPr bwMode="auto">
            <a:xfrm>
              <a:off x="4441" y="723"/>
              <a:ext cx="20" cy="25"/>
            </a:xfrm>
            <a:custGeom>
              <a:avLst/>
              <a:gdLst>
                <a:gd name="T0" fmla="*/ 10 w 100"/>
                <a:gd name="T1" fmla="*/ 18 h 124"/>
                <a:gd name="T2" fmla="*/ 0 w 100"/>
                <a:gd name="T3" fmla="*/ 4 h 124"/>
                <a:gd name="T4" fmla="*/ 1 w 100"/>
                <a:gd name="T5" fmla="*/ 25 h 124"/>
                <a:gd name="T6" fmla="*/ 3 w 100"/>
                <a:gd name="T7" fmla="*/ 24 h 124"/>
                <a:gd name="T8" fmla="*/ 2 w 100"/>
                <a:gd name="T9" fmla="*/ 10 h 124"/>
                <a:gd name="T10" fmla="*/ 11 w 100"/>
                <a:gd name="T11" fmla="*/ 23 h 124"/>
                <a:gd name="T12" fmla="*/ 13 w 100"/>
                <a:gd name="T13" fmla="*/ 7 h 124"/>
                <a:gd name="T14" fmla="*/ 18 w 100"/>
                <a:gd name="T15" fmla="*/ 20 h 124"/>
                <a:gd name="T16" fmla="*/ 20 w 100"/>
                <a:gd name="T17" fmla="*/ 19 h 124"/>
                <a:gd name="T18" fmla="*/ 13 w 100"/>
                <a:gd name="T19" fmla="*/ 0 h 124"/>
                <a:gd name="T20" fmla="*/ 10 w 100"/>
                <a:gd name="T21" fmla="*/ 18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124">
                  <a:moveTo>
                    <a:pt x="48" y="87"/>
                  </a:moveTo>
                  <a:lnTo>
                    <a:pt x="0" y="18"/>
                  </a:lnTo>
                  <a:lnTo>
                    <a:pt x="3" y="124"/>
                  </a:lnTo>
                  <a:lnTo>
                    <a:pt x="13" y="121"/>
                  </a:lnTo>
                  <a:lnTo>
                    <a:pt x="10" y="52"/>
                  </a:lnTo>
                  <a:lnTo>
                    <a:pt x="53" y="114"/>
                  </a:lnTo>
                  <a:lnTo>
                    <a:pt x="65" y="37"/>
                  </a:lnTo>
                  <a:lnTo>
                    <a:pt x="89" y="98"/>
                  </a:lnTo>
                  <a:lnTo>
                    <a:pt x="100" y="95"/>
                  </a:lnTo>
                  <a:lnTo>
                    <a:pt x="63" y="0"/>
                  </a:lnTo>
                  <a:lnTo>
                    <a:pt x="48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Freeform 121"/>
            <p:cNvSpPr>
              <a:spLocks/>
            </p:cNvSpPr>
            <p:nvPr/>
          </p:nvSpPr>
          <p:spPr bwMode="auto">
            <a:xfrm>
              <a:off x="4462" y="719"/>
              <a:ext cx="16" cy="23"/>
            </a:xfrm>
            <a:custGeom>
              <a:avLst/>
              <a:gdLst>
                <a:gd name="T0" fmla="*/ 3 w 79"/>
                <a:gd name="T1" fmla="*/ 9 h 111"/>
                <a:gd name="T2" fmla="*/ 4 w 79"/>
                <a:gd name="T3" fmla="*/ 10 h 111"/>
                <a:gd name="T4" fmla="*/ 5 w 79"/>
                <a:gd name="T5" fmla="*/ 5 h 111"/>
                <a:gd name="T6" fmla="*/ 10 w 79"/>
                <a:gd name="T7" fmla="*/ 12 h 111"/>
                <a:gd name="T8" fmla="*/ 4 w 79"/>
                <a:gd name="T9" fmla="*/ 14 h 111"/>
                <a:gd name="T10" fmla="*/ 4 w 79"/>
                <a:gd name="T11" fmla="*/ 11 h 111"/>
                <a:gd name="T12" fmla="*/ 2 w 79"/>
                <a:gd name="T13" fmla="*/ 12 h 111"/>
                <a:gd name="T14" fmla="*/ 0 w 79"/>
                <a:gd name="T15" fmla="*/ 23 h 111"/>
                <a:gd name="T16" fmla="*/ 2 w 79"/>
                <a:gd name="T17" fmla="*/ 23 h 111"/>
                <a:gd name="T18" fmla="*/ 3 w 79"/>
                <a:gd name="T19" fmla="*/ 17 h 111"/>
                <a:gd name="T20" fmla="*/ 11 w 79"/>
                <a:gd name="T21" fmla="*/ 14 h 111"/>
                <a:gd name="T22" fmla="*/ 14 w 79"/>
                <a:gd name="T23" fmla="*/ 19 h 111"/>
                <a:gd name="T24" fmla="*/ 16 w 79"/>
                <a:gd name="T25" fmla="*/ 18 h 111"/>
                <a:gd name="T26" fmla="*/ 4 w 79"/>
                <a:gd name="T27" fmla="*/ 0 h 111"/>
                <a:gd name="T28" fmla="*/ 3 w 79"/>
                <a:gd name="T29" fmla="*/ 9 h 1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" h="111">
                  <a:moveTo>
                    <a:pt x="13" y="45"/>
                  </a:moveTo>
                  <a:lnTo>
                    <a:pt x="21" y="47"/>
                  </a:lnTo>
                  <a:lnTo>
                    <a:pt x="24" y="26"/>
                  </a:lnTo>
                  <a:lnTo>
                    <a:pt x="48" y="59"/>
                  </a:lnTo>
                  <a:lnTo>
                    <a:pt x="19" y="69"/>
                  </a:lnTo>
                  <a:lnTo>
                    <a:pt x="21" y="54"/>
                  </a:lnTo>
                  <a:lnTo>
                    <a:pt x="10" y="56"/>
                  </a:lnTo>
                  <a:lnTo>
                    <a:pt x="0" y="111"/>
                  </a:lnTo>
                  <a:lnTo>
                    <a:pt x="10" y="109"/>
                  </a:lnTo>
                  <a:lnTo>
                    <a:pt x="16" y="80"/>
                  </a:lnTo>
                  <a:lnTo>
                    <a:pt x="53" y="69"/>
                  </a:lnTo>
                  <a:lnTo>
                    <a:pt x="69" y="93"/>
                  </a:lnTo>
                  <a:lnTo>
                    <a:pt x="79" y="88"/>
                  </a:lnTo>
                  <a:lnTo>
                    <a:pt x="21" y="0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Freeform 122"/>
            <p:cNvSpPr>
              <a:spLocks/>
            </p:cNvSpPr>
            <p:nvPr/>
          </p:nvSpPr>
          <p:spPr bwMode="auto">
            <a:xfrm>
              <a:off x="4464" y="728"/>
              <a:ext cx="2" cy="3"/>
            </a:xfrm>
            <a:custGeom>
              <a:avLst/>
              <a:gdLst>
                <a:gd name="T0" fmla="*/ 2 w 11"/>
                <a:gd name="T1" fmla="*/ 1 h 11"/>
                <a:gd name="T2" fmla="*/ 1 w 11"/>
                <a:gd name="T3" fmla="*/ 0 h 11"/>
                <a:gd name="T4" fmla="*/ 0 w 11"/>
                <a:gd name="T5" fmla="*/ 3 h 11"/>
                <a:gd name="T6" fmla="*/ 2 w 11"/>
                <a:gd name="T7" fmla="*/ 2 h 11"/>
                <a:gd name="T8" fmla="*/ 2 w 11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2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11" y="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Freeform 123"/>
            <p:cNvSpPr>
              <a:spLocks/>
            </p:cNvSpPr>
            <p:nvPr/>
          </p:nvSpPr>
          <p:spPr bwMode="auto">
            <a:xfrm>
              <a:off x="4476" y="717"/>
              <a:ext cx="5" cy="19"/>
            </a:xfrm>
            <a:custGeom>
              <a:avLst/>
              <a:gdLst>
                <a:gd name="T0" fmla="*/ 3 w 29"/>
                <a:gd name="T1" fmla="*/ 19 h 95"/>
                <a:gd name="T2" fmla="*/ 5 w 29"/>
                <a:gd name="T3" fmla="*/ 18 h 95"/>
                <a:gd name="T4" fmla="*/ 2 w 29"/>
                <a:gd name="T5" fmla="*/ 0 h 95"/>
                <a:gd name="T6" fmla="*/ 0 w 29"/>
                <a:gd name="T7" fmla="*/ 0 h 95"/>
                <a:gd name="T8" fmla="*/ 3 w 29"/>
                <a:gd name="T9" fmla="*/ 19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95">
                  <a:moveTo>
                    <a:pt x="20" y="95"/>
                  </a:moveTo>
                  <a:lnTo>
                    <a:pt x="29" y="9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20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Freeform 124"/>
            <p:cNvSpPr>
              <a:spLocks/>
            </p:cNvSpPr>
            <p:nvPr/>
          </p:nvSpPr>
          <p:spPr bwMode="auto">
            <a:xfrm>
              <a:off x="4481" y="716"/>
              <a:ext cx="11" cy="19"/>
            </a:xfrm>
            <a:custGeom>
              <a:avLst/>
              <a:gdLst>
                <a:gd name="T0" fmla="*/ 5 w 53"/>
                <a:gd name="T1" fmla="*/ 17 h 94"/>
                <a:gd name="T2" fmla="*/ 2 w 53"/>
                <a:gd name="T3" fmla="*/ 0 h 94"/>
                <a:gd name="T4" fmla="*/ 0 w 53"/>
                <a:gd name="T5" fmla="*/ 1 h 94"/>
                <a:gd name="T6" fmla="*/ 4 w 53"/>
                <a:gd name="T7" fmla="*/ 19 h 94"/>
                <a:gd name="T8" fmla="*/ 11 w 53"/>
                <a:gd name="T9" fmla="*/ 18 h 94"/>
                <a:gd name="T10" fmla="*/ 10 w 53"/>
                <a:gd name="T11" fmla="*/ 16 h 94"/>
                <a:gd name="T12" fmla="*/ 5 w 53"/>
                <a:gd name="T13" fmla="*/ 17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94">
                  <a:moveTo>
                    <a:pt x="26" y="84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18" y="94"/>
                  </a:lnTo>
                  <a:lnTo>
                    <a:pt x="53" y="87"/>
                  </a:lnTo>
                  <a:lnTo>
                    <a:pt x="50" y="77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Freeform 125"/>
            <p:cNvSpPr>
              <a:spLocks/>
            </p:cNvSpPr>
            <p:nvPr/>
          </p:nvSpPr>
          <p:spPr bwMode="auto">
            <a:xfrm>
              <a:off x="4880" y="625"/>
              <a:ext cx="17" cy="19"/>
            </a:xfrm>
            <a:custGeom>
              <a:avLst/>
              <a:gdLst>
                <a:gd name="T0" fmla="*/ 4 w 85"/>
                <a:gd name="T1" fmla="*/ 8 h 96"/>
                <a:gd name="T2" fmla="*/ 5 w 85"/>
                <a:gd name="T3" fmla="*/ 9 h 96"/>
                <a:gd name="T4" fmla="*/ 7 w 85"/>
                <a:gd name="T5" fmla="*/ 4 h 96"/>
                <a:gd name="T6" fmla="*/ 10 w 85"/>
                <a:gd name="T7" fmla="*/ 10 h 96"/>
                <a:gd name="T8" fmla="*/ 4 w 85"/>
                <a:gd name="T9" fmla="*/ 12 h 96"/>
                <a:gd name="T10" fmla="*/ 5 w 85"/>
                <a:gd name="T11" fmla="*/ 10 h 96"/>
                <a:gd name="T12" fmla="*/ 3 w 85"/>
                <a:gd name="T13" fmla="*/ 10 h 96"/>
                <a:gd name="T14" fmla="*/ 0 w 85"/>
                <a:gd name="T15" fmla="*/ 19 h 96"/>
                <a:gd name="T16" fmla="*/ 2 w 85"/>
                <a:gd name="T17" fmla="*/ 19 h 96"/>
                <a:gd name="T18" fmla="*/ 4 w 85"/>
                <a:gd name="T19" fmla="*/ 14 h 96"/>
                <a:gd name="T20" fmla="*/ 12 w 85"/>
                <a:gd name="T21" fmla="*/ 12 h 96"/>
                <a:gd name="T22" fmla="*/ 15 w 85"/>
                <a:gd name="T23" fmla="*/ 17 h 96"/>
                <a:gd name="T24" fmla="*/ 17 w 85"/>
                <a:gd name="T25" fmla="*/ 16 h 96"/>
                <a:gd name="T26" fmla="*/ 6 w 85"/>
                <a:gd name="T27" fmla="*/ 0 h 96"/>
                <a:gd name="T28" fmla="*/ 4 w 85"/>
                <a:gd name="T29" fmla="*/ 8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5" h="96">
                  <a:moveTo>
                    <a:pt x="18" y="40"/>
                  </a:moveTo>
                  <a:lnTo>
                    <a:pt x="26" y="43"/>
                  </a:lnTo>
                  <a:lnTo>
                    <a:pt x="35" y="21"/>
                  </a:lnTo>
                  <a:lnTo>
                    <a:pt x="52" y="53"/>
                  </a:lnTo>
                  <a:lnTo>
                    <a:pt x="21" y="59"/>
                  </a:lnTo>
                  <a:lnTo>
                    <a:pt x="26" y="48"/>
                  </a:lnTo>
                  <a:lnTo>
                    <a:pt x="13" y="50"/>
                  </a:lnTo>
                  <a:lnTo>
                    <a:pt x="0" y="96"/>
                  </a:lnTo>
                  <a:lnTo>
                    <a:pt x="11" y="96"/>
                  </a:lnTo>
                  <a:lnTo>
                    <a:pt x="18" y="69"/>
                  </a:lnTo>
                  <a:lnTo>
                    <a:pt x="58" y="62"/>
                  </a:lnTo>
                  <a:lnTo>
                    <a:pt x="74" y="85"/>
                  </a:lnTo>
                  <a:lnTo>
                    <a:pt x="85" y="82"/>
                  </a:lnTo>
                  <a:lnTo>
                    <a:pt x="32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Freeform 126"/>
            <p:cNvSpPr>
              <a:spLocks/>
            </p:cNvSpPr>
            <p:nvPr/>
          </p:nvSpPr>
          <p:spPr bwMode="auto">
            <a:xfrm>
              <a:off x="4883" y="633"/>
              <a:ext cx="2" cy="2"/>
            </a:xfrm>
            <a:custGeom>
              <a:avLst/>
              <a:gdLst>
                <a:gd name="T0" fmla="*/ 2 w 13"/>
                <a:gd name="T1" fmla="*/ 1 h 10"/>
                <a:gd name="T2" fmla="*/ 1 w 13"/>
                <a:gd name="T3" fmla="*/ 0 h 10"/>
                <a:gd name="T4" fmla="*/ 0 w 13"/>
                <a:gd name="T5" fmla="*/ 2 h 10"/>
                <a:gd name="T6" fmla="*/ 2 w 13"/>
                <a:gd name="T7" fmla="*/ 2 h 10"/>
                <a:gd name="T8" fmla="*/ 2 w 13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13" y="3"/>
                  </a:moveTo>
                  <a:lnTo>
                    <a:pt x="5" y="0"/>
                  </a:lnTo>
                  <a:lnTo>
                    <a:pt x="0" y="10"/>
                  </a:lnTo>
                  <a:lnTo>
                    <a:pt x="13" y="8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Freeform 127"/>
            <p:cNvSpPr>
              <a:spLocks/>
            </p:cNvSpPr>
            <p:nvPr/>
          </p:nvSpPr>
          <p:spPr bwMode="auto">
            <a:xfrm>
              <a:off x="4897" y="623"/>
              <a:ext cx="4" cy="18"/>
            </a:xfrm>
            <a:custGeom>
              <a:avLst/>
              <a:gdLst>
                <a:gd name="T0" fmla="*/ 2 w 20"/>
                <a:gd name="T1" fmla="*/ 18 h 86"/>
                <a:gd name="T2" fmla="*/ 4 w 20"/>
                <a:gd name="T3" fmla="*/ 18 h 86"/>
                <a:gd name="T4" fmla="*/ 2 w 20"/>
                <a:gd name="T5" fmla="*/ 0 h 86"/>
                <a:gd name="T6" fmla="*/ 0 w 20"/>
                <a:gd name="T7" fmla="*/ 0 h 86"/>
                <a:gd name="T8" fmla="*/ 2 w 20"/>
                <a:gd name="T9" fmla="*/ 18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86">
                  <a:moveTo>
                    <a:pt x="10" y="86"/>
                  </a:moveTo>
                  <a:lnTo>
                    <a:pt x="20" y="86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Freeform 128"/>
            <p:cNvSpPr>
              <a:spLocks/>
            </p:cNvSpPr>
            <p:nvPr/>
          </p:nvSpPr>
          <p:spPr bwMode="auto">
            <a:xfrm>
              <a:off x="4903" y="622"/>
              <a:ext cx="13" cy="18"/>
            </a:xfrm>
            <a:custGeom>
              <a:avLst/>
              <a:gdLst>
                <a:gd name="T0" fmla="*/ 11 w 65"/>
                <a:gd name="T1" fmla="*/ 4 h 87"/>
                <a:gd name="T2" fmla="*/ 10 w 65"/>
                <a:gd name="T3" fmla="*/ 3 h 87"/>
                <a:gd name="T4" fmla="*/ 10 w 65"/>
                <a:gd name="T5" fmla="*/ 2 h 87"/>
                <a:gd name="T6" fmla="*/ 9 w 65"/>
                <a:gd name="T7" fmla="*/ 2 h 87"/>
                <a:gd name="T8" fmla="*/ 9 w 65"/>
                <a:gd name="T9" fmla="*/ 1 h 87"/>
                <a:gd name="T10" fmla="*/ 7 w 65"/>
                <a:gd name="T11" fmla="*/ 3 h 87"/>
                <a:gd name="T12" fmla="*/ 8 w 65"/>
                <a:gd name="T13" fmla="*/ 3 h 87"/>
                <a:gd name="T14" fmla="*/ 8 w 65"/>
                <a:gd name="T15" fmla="*/ 4 h 87"/>
                <a:gd name="T16" fmla="*/ 8 w 65"/>
                <a:gd name="T17" fmla="*/ 5 h 87"/>
                <a:gd name="T18" fmla="*/ 8 w 65"/>
                <a:gd name="T19" fmla="*/ 6 h 87"/>
                <a:gd name="T20" fmla="*/ 7 w 65"/>
                <a:gd name="T21" fmla="*/ 7 h 87"/>
                <a:gd name="T22" fmla="*/ 6 w 65"/>
                <a:gd name="T23" fmla="*/ 8 h 87"/>
                <a:gd name="T24" fmla="*/ 4 w 65"/>
                <a:gd name="T25" fmla="*/ 8 h 87"/>
                <a:gd name="T26" fmla="*/ 3 w 65"/>
                <a:gd name="T27" fmla="*/ 8 h 87"/>
                <a:gd name="T28" fmla="*/ 2 w 65"/>
                <a:gd name="T29" fmla="*/ 2 h 87"/>
                <a:gd name="T30" fmla="*/ 3 w 65"/>
                <a:gd name="T31" fmla="*/ 2 h 87"/>
                <a:gd name="T32" fmla="*/ 4 w 65"/>
                <a:gd name="T33" fmla="*/ 2 h 87"/>
                <a:gd name="T34" fmla="*/ 4 w 65"/>
                <a:gd name="T35" fmla="*/ 2 h 87"/>
                <a:gd name="T36" fmla="*/ 5 w 65"/>
                <a:gd name="T37" fmla="*/ 2 h 87"/>
                <a:gd name="T38" fmla="*/ 5 w 65"/>
                <a:gd name="T39" fmla="*/ 0 h 87"/>
                <a:gd name="T40" fmla="*/ 5 w 65"/>
                <a:gd name="T41" fmla="*/ 0 h 87"/>
                <a:gd name="T42" fmla="*/ 4 w 65"/>
                <a:gd name="T43" fmla="*/ 0 h 87"/>
                <a:gd name="T44" fmla="*/ 3 w 65"/>
                <a:gd name="T45" fmla="*/ 0 h 87"/>
                <a:gd name="T46" fmla="*/ 2 w 65"/>
                <a:gd name="T47" fmla="*/ 0 h 87"/>
                <a:gd name="T48" fmla="*/ 0 w 65"/>
                <a:gd name="T49" fmla="*/ 1 h 87"/>
                <a:gd name="T50" fmla="*/ 2 w 65"/>
                <a:gd name="T51" fmla="*/ 18 h 87"/>
                <a:gd name="T52" fmla="*/ 4 w 65"/>
                <a:gd name="T53" fmla="*/ 18 h 87"/>
                <a:gd name="T54" fmla="*/ 3 w 65"/>
                <a:gd name="T55" fmla="*/ 11 h 87"/>
                <a:gd name="T56" fmla="*/ 4 w 65"/>
                <a:gd name="T57" fmla="*/ 10 h 87"/>
                <a:gd name="T58" fmla="*/ 11 w 65"/>
                <a:gd name="T59" fmla="*/ 17 h 87"/>
                <a:gd name="T60" fmla="*/ 13 w 65"/>
                <a:gd name="T61" fmla="*/ 17 h 87"/>
                <a:gd name="T62" fmla="*/ 6 w 65"/>
                <a:gd name="T63" fmla="*/ 10 h 87"/>
                <a:gd name="T64" fmla="*/ 8 w 65"/>
                <a:gd name="T65" fmla="*/ 9 h 87"/>
                <a:gd name="T66" fmla="*/ 9 w 65"/>
                <a:gd name="T67" fmla="*/ 7 h 87"/>
                <a:gd name="T68" fmla="*/ 10 w 65"/>
                <a:gd name="T69" fmla="*/ 6 h 87"/>
                <a:gd name="T70" fmla="*/ 11 w 65"/>
                <a:gd name="T71" fmla="*/ 4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5" h="87">
                  <a:moveTo>
                    <a:pt x="53" y="19"/>
                  </a:moveTo>
                  <a:lnTo>
                    <a:pt x="50" y="16"/>
                  </a:lnTo>
                  <a:lnTo>
                    <a:pt x="50" y="11"/>
                  </a:lnTo>
                  <a:lnTo>
                    <a:pt x="47" y="8"/>
                  </a:lnTo>
                  <a:lnTo>
                    <a:pt x="44" y="6"/>
                  </a:lnTo>
                  <a:lnTo>
                    <a:pt x="36" y="13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41" y="22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29" y="37"/>
                  </a:lnTo>
                  <a:lnTo>
                    <a:pt x="18" y="40"/>
                  </a:lnTo>
                  <a:lnTo>
                    <a:pt x="15" y="40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4" y="8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0" y="3"/>
                  </a:lnTo>
                  <a:lnTo>
                    <a:pt x="10" y="87"/>
                  </a:lnTo>
                  <a:lnTo>
                    <a:pt x="21" y="87"/>
                  </a:lnTo>
                  <a:lnTo>
                    <a:pt x="15" y="51"/>
                  </a:lnTo>
                  <a:lnTo>
                    <a:pt x="18" y="48"/>
                  </a:lnTo>
                  <a:lnTo>
                    <a:pt x="53" y="82"/>
                  </a:lnTo>
                  <a:lnTo>
                    <a:pt x="65" y="80"/>
                  </a:lnTo>
                  <a:lnTo>
                    <a:pt x="31" y="46"/>
                  </a:lnTo>
                  <a:lnTo>
                    <a:pt x="39" y="42"/>
                  </a:lnTo>
                  <a:lnTo>
                    <a:pt x="47" y="34"/>
                  </a:lnTo>
                  <a:lnTo>
                    <a:pt x="50" y="29"/>
                  </a:lnTo>
                  <a:lnTo>
                    <a:pt x="5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Freeform 129"/>
            <p:cNvSpPr>
              <a:spLocks/>
            </p:cNvSpPr>
            <p:nvPr/>
          </p:nvSpPr>
          <p:spPr bwMode="auto">
            <a:xfrm>
              <a:off x="4908" y="622"/>
              <a:ext cx="4" cy="3"/>
            </a:xfrm>
            <a:custGeom>
              <a:avLst/>
              <a:gdLst>
                <a:gd name="T0" fmla="*/ 2 w 20"/>
                <a:gd name="T1" fmla="*/ 3 h 13"/>
                <a:gd name="T2" fmla="*/ 4 w 20"/>
                <a:gd name="T3" fmla="*/ 1 h 13"/>
                <a:gd name="T4" fmla="*/ 3 w 20"/>
                <a:gd name="T5" fmla="*/ 1 h 13"/>
                <a:gd name="T6" fmla="*/ 2 w 20"/>
                <a:gd name="T7" fmla="*/ 0 h 13"/>
                <a:gd name="T8" fmla="*/ 1 w 20"/>
                <a:gd name="T9" fmla="*/ 0 h 13"/>
                <a:gd name="T10" fmla="*/ 0 w 20"/>
                <a:gd name="T11" fmla="*/ 0 h 13"/>
                <a:gd name="T12" fmla="*/ 0 w 20"/>
                <a:gd name="T13" fmla="*/ 2 h 13"/>
                <a:gd name="T14" fmla="*/ 0 w 20"/>
                <a:gd name="T15" fmla="*/ 2 h 13"/>
                <a:gd name="T16" fmla="*/ 1 w 20"/>
                <a:gd name="T17" fmla="*/ 3 h 13"/>
                <a:gd name="T18" fmla="*/ 2 w 20"/>
                <a:gd name="T19" fmla="*/ 3 h 13"/>
                <a:gd name="T20" fmla="*/ 2 w 20"/>
                <a:gd name="T21" fmla="*/ 3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13">
                  <a:moveTo>
                    <a:pt x="12" y="13"/>
                  </a:moveTo>
                  <a:lnTo>
                    <a:pt x="20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Freeform 130"/>
            <p:cNvSpPr>
              <a:spLocks/>
            </p:cNvSpPr>
            <p:nvPr/>
          </p:nvSpPr>
          <p:spPr bwMode="auto">
            <a:xfrm>
              <a:off x="4925" y="616"/>
              <a:ext cx="22" cy="21"/>
            </a:xfrm>
            <a:custGeom>
              <a:avLst/>
              <a:gdLst>
                <a:gd name="T0" fmla="*/ 11 w 109"/>
                <a:gd name="T1" fmla="*/ 16 h 103"/>
                <a:gd name="T2" fmla="*/ 2 w 109"/>
                <a:gd name="T3" fmla="*/ 2 h 103"/>
                <a:gd name="T4" fmla="*/ 0 w 109"/>
                <a:gd name="T5" fmla="*/ 21 h 103"/>
                <a:gd name="T6" fmla="*/ 2 w 109"/>
                <a:gd name="T7" fmla="*/ 20 h 103"/>
                <a:gd name="T8" fmla="*/ 3 w 109"/>
                <a:gd name="T9" fmla="*/ 9 h 103"/>
                <a:gd name="T10" fmla="*/ 11 w 109"/>
                <a:gd name="T11" fmla="*/ 20 h 103"/>
                <a:gd name="T12" fmla="*/ 16 w 109"/>
                <a:gd name="T13" fmla="*/ 6 h 103"/>
                <a:gd name="T14" fmla="*/ 16 w 109"/>
                <a:gd name="T15" fmla="*/ 6 h 103"/>
                <a:gd name="T16" fmla="*/ 20 w 109"/>
                <a:gd name="T17" fmla="*/ 18 h 103"/>
                <a:gd name="T18" fmla="*/ 22 w 109"/>
                <a:gd name="T19" fmla="*/ 18 h 103"/>
                <a:gd name="T20" fmla="*/ 16 w 109"/>
                <a:gd name="T21" fmla="*/ 0 h 103"/>
                <a:gd name="T22" fmla="*/ 11 w 109"/>
                <a:gd name="T23" fmla="*/ 16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9" h="103">
                  <a:moveTo>
                    <a:pt x="53" y="77"/>
                  </a:moveTo>
                  <a:lnTo>
                    <a:pt x="8" y="10"/>
                  </a:lnTo>
                  <a:lnTo>
                    <a:pt x="0" y="103"/>
                  </a:lnTo>
                  <a:lnTo>
                    <a:pt x="11" y="99"/>
                  </a:lnTo>
                  <a:lnTo>
                    <a:pt x="17" y="42"/>
                  </a:lnTo>
                  <a:lnTo>
                    <a:pt x="56" y="97"/>
                  </a:lnTo>
                  <a:lnTo>
                    <a:pt x="77" y="31"/>
                  </a:lnTo>
                  <a:lnTo>
                    <a:pt x="80" y="31"/>
                  </a:lnTo>
                  <a:lnTo>
                    <a:pt x="98" y="87"/>
                  </a:lnTo>
                  <a:lnTo>
                    <a:pt x="109" y="87"/>
                  </a:lnTo>
                  <a:lnTo>
                    <a:pt x="77" y="0"/>
                  </a:lnTo>
                  <a:lnTo>
                    <a:pt x="5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Freeform 131"/>
            <p:cNvSpPr>
              <a:spLocks/>
            </p:cNvSpPr>
            <p:nvPr/>
          </p:nvSpPr>
          <p:spPr bwMode="auto">
            <a:xfrm>
              <a:off x="4950" y="621"/>
              <a:ext cx="4" cy="3"/>
            </a:xfrm>
            <a:custGeom>
              <a:avLst/>
              <a:gdLst>
                <a:gd name="T0" fmla="*/ 4 w 17"/>
                <a:gd name="T1" fmla="*/ 1 h 13"/>
                <a:gd name="T2" fmla="*/ 1 w 17"/>
                <a:gd name="T3" fmla="*/ 0 h 13"/>
                <a:gd name="T4" fmla="*/ 0 w 17"/>
                <a:gd name="T5" fmla="*/ 3 h 13"/>
                <a:gd name="T6" fmla="*/ 2 w 17"/>
                <a:gd name="T7" fmla="*/ 3 h 13"/>
                <a:gd name="T8" fmla="*/ 4 w 17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3">
                  <a:moveTo>
                    <a:pt x="17" y="3"/>
                  </a:moveTo>
                  <a:lnTo>
                    <a:pt x="5" y="0"/>
                  </a:lnTo>
                  <a:lnTo>
                    <a:pt x="0" y="13"/>
                  </a:lnTo>
                  <a:lnTo>
                    <a:pt x="10" y="1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Freeform 132"/>
            <p:cNvSpPr>
              <a:spLocks/>
            </p:cNvSpPr>
            <p:nvPr/>
          </p:nvSpPr>
          <p:spPr bwMode="auto">
            <a:xfrm>
              <a:off x="4947" y="614"/>
              <a:ext cx="18" cy="19"/>
            </a:xfrm>
            <a:custGeom>
              <a:avLst/>
              <a:gdLst>
                <a:gd name="T0" fmla="*/ 4 w 88"/>
                <a:gd name="T1" fmla="*/ 7 h 93"/>
                <a:gd name="T2" fmla="*/ 7 w 88"/>
                <a:gd name="T3" fmla="*/ 8 h 93"/>
                <a:gd name="T4" fmla="*/ 8 w 88"/>
                <a:gd name="T5" fmla="*/ 4 h 93"/>
                <a:gd name="T6" fmla="*/ 11 w 88"/>
                <a:gd name="T7" fmla="*/ 11 h 93"/>
                <a:gd name="T8" fmla="*/ 5 w 88"/>
                <a:gd name="T9" fmla="*/ 11 h 93"/>
                <a:gd name="T10" fmla="*/ 5 w 88"/>
                <a:gd name="T11" fmla="*/ 10 h 93"/>
                <a:gd name="T12" fmla="*/ 3 w 88"/>
                <a:gd name="T13" fmla="*/ 10 h 93"/>
                <a:gd name="T14" fmla="*/ 0 w 88"/>
                <a:gd name="T15" fmla="*/ 19 h 93"/>
                <a:gd name="T16" fmla="*/ 3 w 88"/>
                <a:gd name="T17" fmla="*/ 19 h 93"/>
                <a:gd name="T18" fmla="*/ 4 w 88"/>
                <a:gd name="T19" fmla="*/ 14 h 93"/>
                <a:gd name="T20" fmla="*/ 12 w 88"/>
                <a:gd name="T21" fmla="*/ 13 h 93"/>
                <a:gd name="T22" fmla="*/ 16 w 88"/>
                <a:gd name="T23" fmla="*/ 17 h 93"/>
                <a:gd name="T24" fmla="*/ 18 w 88"/>
                <a:gd name="T25" fmla="*/ 16 h 93"/>
                <a:gd name="T26" fmla="*/ 7 w 88"/>
                <a:gd name="T27" fmla="*/ 0 h 93"/>
                <a:gd name="T28" fmla="*/ 4 w 88"/>
                <a:gd name="T29" fmla="*/ 7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" h="93">
                  <a:moveTo>
                    <a:pt x="21" y="35"/>
                  </a:moveTo>
                  <a:lnTo>
                    <a:pt x="33" y="38"/>
                  </a:lnTo>
                  <a:lnTo>
                    <a:pt x="38" y="22"/>
                  </a:lnTo>
                  <a:lnTo>
                    <a:pt x="55" y="53"/>
                  </a:lnTo>
                  <a:lnTo>
                    <a:pt x="24" y="56"/>
                  </a:lnTo>
                  <a:lnTo>
                    <a:pt x="26" y="48"/>
                  </a:lnTo>
                  <a:lnTo>
                    <a:pt x="16" y="48"/>
                  </a:lnTo>
                  <a:lnTo>
                    <a:pt x="0" y="93"/>
                  </a:lnTo>
                  <a:lnTo>
                    <a:pt x="14" y="93"/>
                  </a:lnTo>
                  <a:lnTo>
                    <a:pt x="21" y="67"/>
                  </a:lnTo>
                  <a:lnTo>
                    <a:pt x="61" y="62"/>
                  </a:lnTo>
                  <a:lnTo>
                    <a:pt x="77" y="82"/>
                  </a:lnTo>
                  <a:lnTo>
                    <a:pt x="88" y="80"/>
                  </a:lnTo>
                  <a:lnTo>
                    <a:pt x="35" y="0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Freeform 133"/>
            <p:cNvSpPr>
              <a:spLocks/>
            </p:cNvSpPr>
            <p:nvPr/>
          </p:nvSpPr>
          <p:spPr bwMode="auto">
            <a:xfrm>
              <a:off x="4965" y="613"/>
              <a:ext cx="4" cy="17"/>
            </a:xfrm>
            <a:custGeom>
              <a:avLst/>
              <a:gdLst>
                <a:gd name="T0" fmla="*/ 2 w 20"/>
                <a:gd name="T1" fmla="*/ 17 h 87"/>
                <a:gd name="T2" fmla="*/ 4 w 20"/>
                <a:gd name="T3" fmla="*/ 16 h 87"/>
                <a:gd name="T4" fmla="*/ 3 w 20"/>
                <a:gd name="T5" fmla="*/ 0 h 87"/>
                <a:gd name="T6" fmla="*/ 0 w 20"/>
                <a:gd name="T7" fmla="*/ 0 h 87"/>
                <a:gd name="T8" fmla="*/ 2 w 20"/>
                <a:gd name="T9" fmla="*/ 1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87">
                  <a:moveTo>
                    <a:pt x="10" y="87"/>
                  </a:moveTo>
                  <a:lnTo>
                    <a:pt x="20" y="84"/>
                  </a:lnTo>
                  <a:lnTo>
                    <a:pt x="13" y="0"/>
                  </a:lnTo>
                  <a:lnTo>
                    <a:pt x="0" y="2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Freeform 134"/>
            <p:cNvSpPr>
              <a:spLocks/>
            </p:cNvSpPr>
            <p:nvPr/>
          </p:nvSpPr>
          <p:spPr bwMode="auto">
            <a:xfrm>
              <a:off x="4971" y="612"/>
              <a:ext cx="10" cy="17"/>
            </a:xfrm>
            <a:custGeom>
              <a:avLst/>
              <a:gdLst>
                <a:gd name="T0" fmla="*/ 4 w 48"/>
                <a:gd name="T1" fmla="*/ 15 h 84"/>
                <a:gd name="T2" fmla="*/ 2 w 48"/>
                <a:gd name="T3" fmla="*/ 0 h 84"/>
                <a:gd name="T4" fmla="*/ 0 w 48"/>
                <a:gd name="T5" fmla="*/ 0 h 84"/>
                <a:gd name="T6" fmla="*/ 2 w 48"/>
                <a:gd name="T7" fmla="*/ 17 h 84"/>
                <a:gd name="T8" fmla="*/ 10 w 48"/>
                <a:gd name="T9" fmla="*/ 16 h 84"/>
                <a:gd name="T10" fmla="*/ 10 w 48"/>
                <a:gd name="T11" fmla="*/ 15 h 84"/>
                <a:gd name="T12" fmla="*/ 4 w 48"/>
                <a:gd name="T13" fmla="*/ 15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84">
                  <a:moveTo>
                    <a:pt x="19" y="74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84"/>
                  </a:lnTo>
                  <a:lnTo>
                    <a:pt x="48" y="79"/>
                  </a:lnTo>
                  <a:lnTo>
                    <a:pt x="46" y="72"/>
                  </a:lnTo>
                  <a:lnTo>
                    <a:pt x="1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Freeform 135"/>
            <p:cNvSpPr>
              <a:spLocks/>
            </p:cNvSpPr>
            <p:nvPr/>
          </p:nvSpPr>
          <p:spPr bwMode="auto">
            <a:xfrm>
              <a:off x="4499" y="1189"/>
              <a:ext cx="15" cy="24"/>
            </a:xfrm>
            <a:custGeom>
              <a:avLst/>
              <a:gdLst>
                <a:gd name="T0" fmla="*/ 2 w 72"/>
                <a:gd name="T1" fmla="*/ 10 h 120"/>
                <a:gd name="T2" fmla="*/ 4 w 72"/>
                <a:gd name="T3" fmla="*/ 10 h 120"/>
                <a:gd name="T4" fmla="*/ 4 w 72"/>
                <a:gd name="T5" fmla="*/ 5 h 120"/>
                <a:gd name="T6" fmla="*/ 8 w 72"/>
                <a:gd name="T7" fmla="*/ 12 h 120"/>
                <a:gd name="T8" fmla="*/ 3 w 72"/>
                <a:gd name="T9" fmla="*/ 14 h 120"/>
                <a:gd name="T10" fmla="*/ 4 w 72"/>
                <a:gd name="T11" fmla="*/ 11 h 120"/>
                <a:gd name="T12" fmla="*/ 1 w 72"/>
                <a:gd name="T13" fmla="*/ 12 h 120"/>
                <a:gd name="T14" fmla="*/ 0 w 72"/>
                <a:gd name="T15" fmla="*/ 24 h 120"/>
                <a:gd name="T16" fmla="*/ 2 w 72"/>
                <a:gd name="T17" fmla="*/ 23 h 120"/>
                <a:gd name="T18" fmla="*/ 3 w 72"/>
                <a:gd name="T19" fmla="*/ 17 h 120"/>
                <a:gd name="T20" fmla="*/ 10 w 72"/>
                <a:gd name="T21" fmla="*/ 14 h 120"/>
                <a:gd name="T22" fmla="*/ 13 w 72"/>
                <a:gd name="T23" fmla="*/ 18 h 120"/>
                <a:gd name="T24" fmla="*/ 15 w 72"/>
                <a:gd name="T25" fmla="*/ 17 h 120"/>
                <a:gd name="T26" fmla="*/ 3 w 72"/>
                <a:gd name="T27" fmla="*/ 0 h 120"/>
                <a:gd name="T28" fmla="*/ 2 w 72"/>
                <a:gd name="T29" fmla="*/ 10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2" h="120">
                  <a:moveTo>
                    <a:pt x="8" y="50"/>
                  </a:moveTo>
                  <a:lnTo>
                    <a:pt x="17" y="50"/>
                  </a:lnTo>
                  <a:lnTo>
                    <a:pt x="19" y="26"/>
                  </a:lnTo>
                  <a:lnTo>
                    <a:pt x="40" y="60"/>
                  </a:lnTo>
                  <a:lnTo>
                    <a:pt x="14" y="70"/>
                  </a:lnTo>
                  <a:lnTo>
                    <a:pt x="17" y="55"/>
                  </a:lnTo>
                  <a:lnTo>
                    <a:pt x="5" y="60"/>
                  </a:lnTo>
                  <a:lnTo>
                    <a:pt x="0" y="120"/>
                  </a:lnTo>
                  <a:lnTo>
                    <a:pt x="11" y="115"/>
                  </a:lnTo>
                  <a:lnTo>
                    <a:pt x="14" y="84"/>
                  </a:lnTo>
                  <a:lnTo>
                    <a:pt x="46" y="68"/>
                  </a:lnTo>
                  <a:lnTo>
                    <a:pt x="61" y="92"/>
                  </a:lnTo>
                  <a:lnTo>
                    <a:pt x="72" y="86"/>
                  </a:lnTo>
                  <a:lnTo>
                    <a:pt x="14" y="0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Freeform 136"/>
            <p:cNvSpPr>
              <a:spLocks/>
            </p:cNvSpPr>
            <p:nvPr/>
          </p:nvSpPr>
          <p:spPr bwMode="auto">
            <a:xfrm>
              <a:off x="4500" y="1199"/>
              <a:ext cx="3" cy="2"/>
            </a:xfrm>
            <a:custGeom>
              <a:avLst/>
              <a:gdLst>
                <a:gd name="T0" fmla="*/ 3 w 12"/>
                <a:gd name="T1" fmla="*/ 0 h 10"/>
                <a:gd name="T2" fmla="*/ 1 w 12"/>
                <a:gd name="T3" fmla="*/ 0 h 10"/>
                <a:gd name="T4" fmla="*/ 0 w 12"/>
                <a:gd name="T5" fmla="*/ 2 h 10"/>
                <a:gd name="T6" fmla="*/ 3 w 12"/>
                <a:gd name="T7" fmla="*/ 1 h 10"/>
                <a:gd name="T8" fmla="*/ 3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12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5" name="Freeform 137"/>
            <p:cNvSpPr>
              <a:spLocks/>
            </p:cNvSpPr>
            <p:nvPr/>
          </p:nvSpPr>
          <p:spPr bwMode="auto">
            <a:xfrm>
              <a:off x="4511" y="1185"/>
              <a:ext cx="6" cy="21"/>
            </a:xfrm>
            <a:custGeom>
              <a:avLst/>
              <a:gdLst>
                <a:gd name="T0" fmla="*/ 5 w 29"/>
                <a:gd name="T1" fmla="*/ 21 h 103"/>
                <a:gd name="T2" fmla="*/ 6 w 29"/>
                <a:gd name="T3" fmla="*/ 20 h 103"/>
                <a:gd name="T4" fmla="*/ 2 w 29"/>
                <a:gd name="T5" fmla="*/ 0 h 103"/>
                <a:gd name="T6" fmla="*/ 0 w 29"/>
                <a:gd name="T7" fmla="*/ 0 h 103"/>
                <a:gd name="T8" fmla="*/ 5 w 29"/>
                <a:gd name="T9" fmla="*/ 21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03">
                  <a:moveTo>
                    <a:pt x="22" y="103"/>
                  </a:moveTo>
                  <a:lnTo>
                    <a:pt x="29" y="98"/>
                  </a:lnTo>
                  <a:lnTo>
                    <a:pt x="9" y="0"/>
                  </a:lnTo>
                  <a:lnTo>
                    <a:pt x="0" y="2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" name="Freeform 138"/>
            <p:cNvSpPr>
              <a:spLocks/>
            </p:cNvSpPr>
            <p:nvPr/>
          </p:nvSpPr>
          <p:spPr bwMode="auto">
            <a:xfrm>
              <a:off x="4520" y="1182"/>
              <a:ext cx="3" cy="2"/>
            </a:xfrm>
            <a:custGeom>
              <a:avLst/>
              <a:gdLst>
                <a:gd name="T0" fmla="*/ 2 w 17"/>
                <a:gd name="T1" fmla="*/ 2 h 11"/>
                <a:gd name="T2" fmla="*/ 3 w 17"/>
                <a:gd name="T3" fmla="*/ 1 h 11"/>
                <a:gd name="T4" fmla="*/ 2 w 17"/>
                <a:gd name="T5" fmla="*/ 0 h 11"/>
                <a:gd name="T6" fmla="*/ 2 w 17"/>
                <a:gd name="T7" fmla="*/ 0 h 11"/>
                <a:gd name="T8" fmla="*/ 1 w 17"/>
                <a:gd name="T9" fmla="*/ 0 h 11"/>
                <a:gd name="T10" fmla="*/ 0 w 17"/>
                <a:gd name="T11" fmla="*/ 0 h 11"/>
                <a:gd name="T12" fmla="*/ 0 w 17"/>
                <a:gd name="T13" fmla="*/ 2 h 11"/>
                <a:gd name="T14" fmla="*/ 1 w 17"/>
                <a:gd name="T15" fmla="*/ 2 h 11"/>
                <a:gd name="T16" fmla="*/ 1 w 17"/>
                <a:gd name="T17" fmla="*/ 2 h 11"/>
                <a:gd name="T18" fmla="*/ 1 w 17"/>
                <a:gd name="T19" fmla="*/ 2 h 11"/>
                <a:gd name="T20" fmla="*/ 2 w 17"/>
                <a:gd name="T21" fmla="*/ 2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1">
                  <a:moveTo>
                    <a:pt x="12" y="11"/>
                  </a:moveTo>
                  <a:lnTo>
                    <a:pt x="17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7" name="Freeform 139"/>
            <p:cNvSpPr>
              <a:spLocks/>
            </p:cNvSpPr>
            <p:nvPr/>
          </p:nvSpPr>
          <p:spPr bwMode="auto">
            <a:xfrm>
              <a:off x="4516" y="1182"/>
              <a:ext cx="13" cy="21"/>
            </a:xfrm>
            <a:custGeom>
              <a:avLst/>
              <a:gdLst>
                <a:gd name="T0" fmla="*/ 9 w 67"/>
                <a:gd name="T1" fmla="*/ 4 h 105"/>
                <a:gd name="T2" fmla="*/ 9 w 67"/>
                <a:gd name="T3" fmla="*/ 3 h 105"/>
                <a:gd name="T4" fmla="*/ 8 w 67"/>
                <a:gd name="T5" fmla="*/ 2 h 105"/>
                <a:gd name="T6" fmla="*/ 8 w 67"/>
                <a:gd name="T7" fmla="*/ 1 h 105"/>
                <a:gd name="T8" fmla="*/ 7 w 67"/>
                <a:gd name="T9" fmla="*/ 1 h 105"/>
                <a:gd name="T10" fmla="*/ 6 w 67"/>
                <a:gd name="T11" fmla="*/ 2 h 105"/>
                <a:gd name="T12" fmla="*/ 7 w 67"/>
                <a:gd name="T13" fmla="*/ 3 h 105"/>
                <a:gd name="T14" fmla="*/ 7 w 67"/>
                <a:gd name="T15" fmla="*/ 3 h 105"/>
                <a:gd name="T16" fmla="*/ 7 w 67"/>
                <a:gd name="T17" fmla="*/ 4 h 105"/>
                <a:gd name="T18" fmla="*/ 7 w 67"/>
                <a:gd name="T19" fmla="*/ 4 h 105"/>
                <a:gd name="T20" fmla="*/ 7 w 67"/>
                <a:gd name="T21" fmla="*/ 6 h 105"/>
                <a:gd name="T22" fmla="*/ 7 w 67"/>
                <a:gd name="T23" fmla="*/ 8 h 105"/>
                <a:gd name="T24" fmla="*/ 6 w 67"/>
                <a:gd name="T25" fmla="*/ 9 h 105"/>
                <a:gd name="T26" fmla="*/ 4 w 67"/>
                <a:gd name="T27" fmla="*/ 9 h 105"/>
                <a:gd name="T28" fmla="*/ 4 w 67"/>
                <a:gd name="T29" fmla="*/ 10 h 105"/>
                <a:gd name="T30" fmla="*/ 2 w 67"/>
                <a:gd name="T31" fmla="*/ 3 h 105"/>
                <a:gd name="T32" fmla="*/ 3 w 67"/>
                <a:gd name="T33" fmla="*/ 3 h 105"/>
                <a:gd name="T34" fmla="*/ 3 w 67"/>
                <a:gd name="T35" fmla="*/ 3 h 105"/>
                <a:gd name="T36" fmla="*/ 4 w 67"/>
                <a:gd name="T37" fmla="*/ 2 h 105"/>
                <a:gd name="T38" fmla="*/ 4 w 67"/>
                <a:gd name="T39" fmla="*/ 2 h 105"/>
                <a:gd name="T40" fmla="*/ 4 w 67"/>
                <a:gd name="T41" fmla="*/ 0 h 105"/>
                <a:gd name="T42" fmla="*/ 4 w 67"/>
                <a:gd name="T43" fmla="*/ 0 h 105"/>
                <a:gd name="T44" fmla="*/ 3 w 67"/>
                <a:gd name="T45" fmla="*/ 0 h 105"/>
                <a:gd name="T46" fmla="*/ 3 w 67"/>
                <a:gd name="T47" fmla="*/ 1 h 105"/>
                <a:gd name="T48" fmla="*/ 2 w 67"/>
                <a:gd name="T49" fmla="*/ 1 h 105"/>
                <a:gd name="T50" fmla="*/ 0 w 67"/>
                <a:gd name="T51" fmla="*/ 2 h 105"/>
                <a:gd name="T52" fmla="*/ 4 w 67"/>
                <a:gd name="T53" fmla="*/ 21 h 105"/>
                <a:gd name="T54" fmla="*/ 6 w 67"/>
                <a:gd name="T55" fmla="*/ 21 h 105"/>
                <a:gd name="T56" fmla="*/ 4 w 67"/>
                <a:gd name="T57" fmla="*/ 12 h 105"/>
                <a:gd name="T58" fmla="*/ 5 w 67"/>
                <a:gd name="T59" fmla="*/ 12 h 105"/>
                <a:gd name="T60" fmla="*/ 11 w 67"/>
                <a:gd name="T61" fmla="*/ 18 h 105"/>
                <a:gd name="T62" fmla="*/ 13 w 67"/>
                <a:gd name="T63" fmla="*/ 17 h 105"/>
                <a:gd name="T64" fmla="*/ 6 w 67"/>
                <a:gd name="T65" fmla="*/ 10 h 105"/>
                <a:gd name="T66" fmla="*/ 8 w 67"/>
                <a:gd name="T67" fmla="*/ 9 h 105"/>
                <a:gd name="T68" fmla="*/ 9 w 67"/>
                <a:gd name="T69" fmla="*/ 8 h 105"/>
                <a:gd name="T70" fmla="*/ 9 w 67"/>
                <a:gd name="T71" fmla="*/ 6 h 105"/>
                <a:gd name="T72" fmla="*/ 9 w 67"/>
                <a:gd name="T73" fmla="*/ 4 h 1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" h="105">
                  <a:moveTo>
                    <a:pt x="48" y="18"/>
                  </a:moveTo>
                  <a:lnTo>
                    <a:pt x="45" y="13"/>
                  </a:lnTo>
                  <a:lnTo>
                    <a:pt x="43" y="8"/>
                  </a:lnTo>
                  <a:lnTo>
                    <a:pt x="40" y="6"/>
                  </a:lnTo>
                  <a:lnTo>
                    <a:pt x="38" y="3"/>
                  </a:lnTo>
                  <a:lnTo>
                    <a:pt x="33" y="11"/>
                  </a:lnTo>
                  <a:lnTo>
                    <a:pt x="35" y="13"/>
                  </a:lnTo>
                  <a:lnTo>
                    <a:pt x="35" y="16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32"/>
                  </a:lnTo>
                  <a:lnTo>
                    <a:pt x="35" y="40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9" y="50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0" y="8"/>
                  </a:lnTo>
                  <a:lnTo>
                    <a:pt x="21" y="105"/>
                  </a:lnTo>
                  <a:lnTo>
                    <a:pt x="33" y="103"/>
                  </a:lnTo>
                  <a:lnTo>
                    <a:pt x="21" y="61"/>
                  </a:lnTo>
                  <a:lnTo>
                    <a:pt x="24" y="58"/>
                  </a:lnTo>
                  <a:lnTo>
                    <a:pt x="55" y="90"/>
                  </a:lnTo>
                  <a:lnTo>
                    <a:pt x="67" y="87"/>
                  </a:lnTo>
                  <a:lnTo>
                    <a:pt x="33" y="52"/>
                  </a:lnTo>
                  <a:lnTo>
                    <a:pt x="40" y="47"/>
                  </a:lnTo>
                  <a:lnTo>
                    <a:pt x="45" y="40"/>
                  </a:lnTo>
                  <a:lnTo>
                    <a:pt x="48" y="30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8" name="Freeform 140"/>
            <p:cNvSpPr>
              <a:spLocks/>
            </p:cNvSpPr>
            <p:nvPr/>
          </p:nvSpPr>
          <p:spPr bwMode="auto">
            <a:xfrm>
              <a:off x="4535" y="1169"/>
              <a:ext cx="19" cy="27"/>
            </a:xfrm>
            <a:custGeom>
              <a:avLst/>
              <a:gdLst>
                <a:gd name="T0" fmla="*/ 10 w 95"/>
                <a:gd name="T1" fmla="*/ 19 h 135"/>
                <a:gd name="T2" fmla="*/ 0 w 95"/>
                <a:gd name="T3" fmla="*/ 5 h 135"/>
                <a:gd name="T4" fmla="*/ 2 w 95"/>
                <a:gd name="T5" fmla="*/ 27 h 135"/>
                <a:gd name="T6" fmla="*/ 3 w 95"/>
                <a:gd name="T7" fmla="*/ 26 h 135"/>
                <a:gd name="T8" fmla="*/ 2 w 95"/>
                <a:gd name="T9" fmla="*/ 12 h 135"/>
                <a:gd name="T10" fmla="*/ 11 w 95"/>
                <a:gd name="T11" fmla="*/ 24 h 135"/>
                <a:gd name="T12" fmla="*/ 12 w 95"/>
                <a:gd name="T13" fmla="*/ 7 h 135"/>
                <a:gd name="T14" fmla="*/ 13 w 95"/>
                <a:gd name="T15" fmla="*/ 7 h 135"/>
                <a:gd name="T16" fmla="*/ 17 w 95"/>
                <a:gd name="T17" fmla="*/ 20 h 135"/>
                <a:gd name="T18" fmla="*/ 19 w 95"/>
                <a:gd name="T19" fmla="*/ 19 h 135"/>
                <a:gd name="T20" fmla="*/ 12 w 95"/>
                <a:gd name="T21" fmla="*/ 0 h 135"/>
                <a:gd name="T22" fmla="*/ 10 w 95"/>
                <a:gd name="T23" fmla="*/ 19 h 1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5" h="135">
                  <a:moveTo>
                    <a:pt x="48" y="96"/>
                  </a:moveTo>
                  <a:lnTo>
                    <a:pt x="0" y="24"/>
                  </a:lnTo>
                  <a:lnTo>
                    <a:pt x="8" y="135"/>
                  </a:lnTo>
                  <a:lnTo>
                    <a:pt x="16" y="132"/>
                  </a:lnTo>
                  <a:lnTo>
                    <a:pt x="10" y="61"/>
                  </a:lnTo>
                  <a:lnTo>
                    <a:pt x="53" y="118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87" y="101"/>
                  </a:lnTo>
                  <a:lnTo>
                    <a:pt x="95" y="96"/>
                  </a:lnTo>
                  <a:lnTo>
                    <a:pt x="5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9" name="Freeform 141"/>
            <p:cNvSpPr>
              <a:spLocks/>
            </p:cNvSpPr>
            <p:nvPr/>
          </p:nvSpPr>
          <p:spPr bwMode="auto">
            <a:xfrm>
              <a:off x="4555" y="1164"/>
              <a:ext cx="14" cy="24"/>
            </a:xfrm>
            <a:custGeom>
              <a:avLst/>
              <a:gdLst>
                <a:gd name="T0" fmla="*/ 2 w 72"/>
                <a:gd name="T1" fmla="*/ 9 h 120"/>
                <a:gd name="T2" fmla="*/ 4 w 72"/>
                <a:gd name="T3" fmla="*/ 9 h 120"/>
                <a:gd name="T4" fmla="*/ 4 w 72"/>
                <a:gd name="T5" fmla="*/ 5 h 120"/>
                <a:gd name="T6" fmla="*/ 8 w 72"/>
                <a:gd name="T7" fmla="*/ 12 h 120"/>
                <a:gd name="T8" fmla="*/ 3 w 72"/>
                <a:gd name="T9" fmla="*/ 14 h 120"/>
                <a:gd name="T10" fmla="*/ 3 w 72"/>
                <a:gd name="T11" fmla="*/ 11 h 120"/>
                <a:gd name="T12" fmla="*/ 2 w 72"/>
                <a:gd name="T13" fmla="*/ 12 h 120"/>
                <a:gd name="T14" fmla="*/ 0 w 72"/>
                <a:gd name="T15" fmla="*/ 24 h 120"/>
                <a:gd name="T16" fmla="*/ 2 w 72"/>
                <a:gd name="T17" fmla="*/ 23 h 120"/>
                <a:gd name="T18" fmla="*/ 3 w 72"/>
                <a:gd name="T19" fmla="*/ 16 h 120"/>
                <a:gd name="T20" fmla="*/ 9 w 72"/>
                <a:gd name="T21" fmla="*/ 13 h 120"/>
                <a:gd name="T22" fmla="*/ 12 w 72"/>
                <a:gd name="T23" fmla="*/ 18 h 120"/>
                <a:gd name="T24" fmla="*/ 14 w 72"/>
                <a:gd name="T25" fmla="*/ 17 h 120"/>
                <a:gd name="T26" fmla="*/ 3 w 72"/>
                <a:gd name="T27" fmla="*/ 0 h 120"/>
                <a:gd name="T28" fmla="*/ 2 w 72"/>
                <a:gd name="T29" fmla="*/ 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2" h="120">
                  <a:moveTo>
                    <a:pt x="10" y="43"/>
                  </a:moveTo>
                  <a:lnTo>
                    <a:pt x="19" y="45"/>
                  </a:lnTo>
                  <a:lnTo>
                    <a:pt x="21" y="27"/>
                  </a:lnTo>
                  <a:lnTo>
                    <a:pt x="42" y="58"/>
                  </a:lnTo>
                  <a:lnTo>
                    <a:pt x="15" y="69"/>
                  </a:lnTo>
                  <a:lnTo>
                    <a:pt x="15" y="56"/>
                  </a:lnTo>
                  <a:lnTo>
                    <a:pt x="8" y="61"/>
                  </a:lnTo>
                  <a:lnTo>
                    <a:pt x="0" y="120"/>
                  </a:lnTo>
                  <a:lnTo>
                    <a:pt x="10" y="113"/>
                  </a:lnTo>
                  <a:lnTo>
                    <a:pt x="13" y="82"/>
                  </a:lnTo>
                  <a:lnTo>
                    <a:pt x="48" y="67"/>
                  </a:lnTo>
                  <a:lnTo>
                    <a:pt x="63" y="90"/>
                  </a:lnTo>
                  <a:lnTo>
                    <a:pt x="72" y="87"/>
                  </a:lnTo>
                  <a:lnTo>
                    <a:pt x="15" y="0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0" name="Freeform 142"/>
            <p:cNvSpPr>
              <a:spLocks/>
            </p:cNvSpPr>
            <p:nvPr/>
          </p:nvSpPr>
          <p:spPr bwMode="auto">
            <a:xfrm>
              <a:off x="4556" y="1173"/>
              <a:ext cx="3" cy="3"/>
            </a:xfrm>
            <a:custGeom>
              <a:avLst/>
              <a:gdLst>
                <a:gd name="T0" fmla="*/ 3 w 11"/>
                <a:gd name="T1" fmla="*/ 0 h 18"/>
                <a:gd name="T2" fmla="*/ 1 w 11"/>
                <a:gd name="T3" fmla="*/ 0 h 18"/>
                <a:gd name="T4" fmla="*/ 0 w 11"/>
                <a:gd name="T5" fmla="*/ 3 h 18"/>
                <a:gd name="T6" fmla="*/ 2 w 11"/>
                <a:gd name="T7" fmla="*/ 2 h 18"/>
                <a:gd name="T8" fmla="*/ 3 w 1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8">
                  <a:moveTo>
                    <a:pt x="11" y="2"/>
                  </a:moveTo>
                  <a:lnTo>
                    <a:pt x="2" y="0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1" name="Freeform 143"/>
            <p:cNvSpPr>
              <a:spLocks/>
            </p:cNvSpPr>
            <p:nvPr/>
          </p:nvSpPr>
          <p:spPr bwMode="auto">
            <a:xfrm>
              <a:off x="4567" y="1160"/>
              <a:ext cx="6" cy="21"/>
            </a:xfrm>
            <a:custGeom>
              <a:avLst/>
              <a:gdLst>
                <a:gd name="T0" fmla="*/ 5 w 29"/>
                <a:gd name="T1" fmla="*/ 21 h 101"/>
                <a:gd name="T2" fmla="*/ 6 w 29"/>
                <a:gd name="T3" fmla="*/ 20 h 101"/>
                <a:gd name="T4" fmla="*/ 2 w 29"/>
                <a:gd name="T5" fmla="*/ 0 h 101"/>
                <a:gd name="T6" fmla="*/ 0 w 29"/>
                <a:gd name="T7" fmla="*/ 1 h 101"/>
                <a:gd name="T8" fmla="*/ 5 w 29"/>
                <a:gd name="T9" fmla="*/ 2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01">
                  <a:moveTo>
                    <a:pt x="22" y="101"/>
                  </a:moveTo>
                  <a:lnTo>
                    <a:pt x="29" y="98"/>
                  </a:lnTo>
                  <a:lnTo>
                    <a:pt x="8" y="0"/>
                  </a:lnTo>
                  <a:lnTo>
                    <a:pt x="0" y="3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2" name="Freeform 144"/>
            <p:cNvSpPr>
              <a:spLocks/>
            </p:cNvSpPr>
            <p:nvPr/>
          </p:nvSpPr>
          <p:spPr bwMode="auto">
            <a:xfrm>
              <a:off x="4572" y="1158"/>
              <a:ext cx="10" cy="21"/>
            </a:xfrm>
            <a:custGeom>
              <a:avLst/>
              <a:gdLst>
                <a:gd name="T0" fmla="*/ 5 w 53"/>
                <a:gd name="T1" fmla="*/ 18 h 101"/>
                <a:gd name="T2" fmla="*/ 2 w 53"/>
                <a:gd name="T3" fmla="*/ 0 h 101"/>
                <a:gd name="T4" fmla="*/ 0 w 53"/>
                <a:gd name="T5" fmla="*/ 1 h 101"/>
                <a:gd name="T6" fmla="*/ 4 w 53"/>
                <a:gd name="T7" fmla="*/ 21 h 101"/>
                <a:gd name="T8" fmla="*/ 10 w 53"/>
                <a:gd name="T9" fmla="*/ 18 h 101"/>
                <a:gd name="T10" fmla="*/ 10 w 53"/>
                <a:gd name="T11" fmla="*/ 16 h 101"/>
                <a:gd name="T12" fmla="*/ 5 w 53"/>
                <a:gd name="T13" fmla="*/ 18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01">
                  <a:moveTo>
                    <a:pt x="29" y="87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22" y="101"/>
                  </a:lnTo>
                  <a:lnTo>
                    <a:pt x="53" y="87"/>
                  </a:lnTo>
                  <a:lnTo>
                    <a:pt x="51" y="77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3" name="Freeform 145"/>
            <p:cNvSpPr>
              <a:spLocks/>
            </p:cNvSpPr>
            <p:nvPr/>
          </p:nvSpPr>
          <p:spPr bwMode="auto">
            <a:xfrm>
              <a:off x="4937" y="1026"/>
              <a:ext cx="16" cy="22"/>
            </a:xfrm>
            <a:custGeom>
              <a:avLst/>
              <a:gdLst>
                <a:gd name="T0" fmla="*/ 3 w 79"/>
                <a:gd name="T1" fmla="*/ 9 h 107"/>
                <a:gd name="T2" fmla="*/ 5 w 79"/>
                <a:gd name="T3" fmla="*/ 9 h 107"/>
                <a:gd name="T4" fmla="*/ 6 w 79"/>
                <a:gd name="T5" fmla="*/ 5 h 107"/>
                <a:gd name="T6" fmla="*/ 10 w 79"/>
                <a:gd name="T7" fmla="*/ 12 h 107"/>
                <a:gd name="T8" fmla="*/ 4 w 79"/>
                <a:gd name="T9" fmla="*/ 13 h 107"/>
                <a:gd name="T10" fmla="*/ 5 w 79"/>
                <a:gd name="T11" fmla="*/ 10 h 107"/>
                <a:gd name="T12" fmla="*/ 3 w 79"/>
                <a:gd name="T13" fmla="*/ 10 h 107"/>
                <a:gd name="T14" fmla="*/ 0 w 79"/>
                <a:gd name="T15" fmla="*/ 22 h 107"/>
                <a:gd name="T16" fmla="*/ 2 w 79"/>
                <a:gd name="T17" fmla="*/ 21 h 107"/>
                <a:gd name="T18" fmla="*/ 4 w 79"/>
                <a:gd name="T19" fmla="*/ 15 h 107"/>
                <a:gd name="T20" fmla="*/ 11 w 79"/>
                <a:gd name="T21" fmla="*/ 13 h 107"/>
                <a:gd name="T22" fmla="*/ 14 w 79"/>
                <a:gd name="T23" fmla="*/ 18 h 107"/>
                <a:gd name="T24" fmla="*/ 16 w 79"/>
                <a:gd name="T25" fmla="*/ 17 h 107"/>
                <a:gd name="T26" fmla="*/ 5 w 79"/>
                <a:gd name="T27" fmla="*/ 0 h 107"/>
                <a:gd name="T28" fmla="*/ 3 w 79"/>
                <a:gd name="T29" fmla="*/ 9 h 1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" h="107">
                  <a:moveTo>
                    <a:pt x="16" y="43"/>
                  </a:moveTo>
                  <a:lnTo>
                    <a:pt x="26" y="46"/>
                  </a:lnTo>
                  <a:lnTo>
                    <a:pt x="32" y="24"/>
                  </a:lnTo>
                  <a:lnTo>
                    <a:pt x="50" y="57"/>
                  </a:lnTo>
                  <a:lnTo>
                    <a:pt x="21" y="64"/>
                  </a:lnTo>
                  <a:lnTo>
                    <a:pt x="24" y="51"/>
                  </a:lnTo>
                  <a:lnTo>
                    <a:pt x="16" y="51"/>
                  </a:lnTo>
                  <a:lnTo>
                    <a:pt x="0" y="107"/>
                  </a:lnTo>
                  <a:lnTo>
                    <a:pt x="11" y="101"/>
                  </a:lnTo>
                  <a:lnTo>
                    <a:pt x="19" y="74"/>
                  </a:lnTo>
                  <a:lnTo>
                    <a:pt x="55" y="64"/>
                  </a:lnTo>
                  <a:lnTo>
                    <a:pt x="69" y="86"/>
                  </a:lnTo>
                  <a:lnTo>
                    <a:pt x="79" y="83"/>
                  </a:lnTo>
                  <a:lnTo>
                    <a:pt x="26" y="0"/>
                  </a:lnTo>
                  <a:lnTo>
                    <a:pt x="1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Freeform 146"/>
            <p:cNvSpPr>
              <a:spLocks/>
            </p:cNvSpPr>
            <p:nvPr/>
          </p:nvSpPr>
          <p:spPr bwMode="auto">
            <a:xfrm>
              <a:off x="4940" y="1035"/>
              <a:ext cx="2" cy="1"/>
            </a:xfrm>
            <a:custGeom>
              <a:avLst/>
              <a:gdLst>
                <a:gd name="T0" fmla="*/ 2 w 10"/>
                <a:gd name="T1" fmla="*/ 0 h 8"/>
                <a:gd name="T2" fmla="*/ 0 w 10"/>
                <a:gd name="T3" fmla="*/ 0 h 8"/>
                <a:gd name="T4" fmla="*/ 0 w 10"/>
                <a:gd name="T5" fmla="*/ 1 h 8"/>
                <a:gd name="T6" fmla="*/ 2 w 10"/>
                <a:gd name="T7" fmla="*/ 1 h 8"/>
                <a:gd name="T8" fmla="*/ 2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5" name="Freeform 147"/>
            <p:cNvSpPr>
              <a:spLocks/>
            </p:cNvSpPr>
            <p:nvPr/>
          </p:nvSpPr>
          <p:spPr bwMode="auto">
            <a:xfrm>
              <a:off x="4952" y="1024"/>
              <a:ext cx="5" cy="18"/>
            </a:xfrm>
            <a:custGeom>
              <a:avLst/>
              <a:gdLst>
                <a:gd name="T0" fmla="*/ 3 w 24"/>
                <a:gd name="T1" fmla="*/ 18 h 91"/>
                <a:gd name="T2" fmla="*/ 5 w 24"/>
                <a:gd name="T3" fmla="*/ 17 h 91"/>
                <a:gd name="T4" fmla="*/ 3 w 24"/>
                <a:gd name="T5" fmla="*/ 0 h 91"/>
                <a:gd name="T6" fmla="*/ 0 w 24"/>
                <a:gd name="T7" fmla="*/ 1 h 91"/>
                <a:gd name="T8" fmla="*/ 3 w 24"/>
                <a:gd name="T9" fmla="*/ 18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91">
                  <a:moveTo>
                    <a:pt x="14" y="91"/>
                  </a:moveTo>
                  <a:lnTo>
                    <a:pt x="24" y="87"/>
                  </a:lnTo>
                  <a:lnTo>
                    <a:pt x="12" y="0"/>
                  </a:lnTo>
                  <a:lnTo>
                    <a:pt x="0" y="3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6" name="Freeform 148"/>
            <p:cNvSpPr>
              <a:spLocks/>
            </p:cNvSpPr>
            <p:nvPr/>
          </p:nvSpPr>
          <p:spPr bwMode="auto">
            <a:xfrm>
              <a:off x="4963" y="1022"/>
              <a:ext cx="3" cy="2"/>
            </a:xfrm>
            <a:custGeom>
              <a:avLst/>
              <a:gdLst>
                <a:gd name="T0" fmla="*/ 2 w 16"/>
                <a:gd name="T1" fmla="*/ 2 h 12"/>
                <a:gd name="T2" fmla="*/ 3 w 16"/>
                <a:gd name="T3" fmla="*/ 0 h 12"/>
                <a:gd name="T4" fmla="*/ 2 w 16"/>
                <a:gd name="T5" fmla="*/ 0 h 12"/>
                <a:gd name="T6" fmla="*/ 2 w 16"/>
                <a:gd name="T7" fmla="*/ 0 h 12"/>
                <a:gd name="T8" fmla="*/ 1 w 16"/>
                <a:gd name="T9" fmla="*/ 0 h 12"/>
                <a:gd name="T10" fmla="*/ 0 w 16"/>
                <a:gd name="T11" fmla="*/ 0 h 12"/>
                <a:gd name="T12" fmla="*/ 0 w 16"/>
                <a:gd name="T13" fmla="*/ 2 h 12"/>
                <a:gd name="T14" fmla="*/ 0 w 16"/>
                <a:gd name="T15" fmla="*/ 2 h 12"/>
                <a:gd name="T16" fmla="*/ 1 w 16"/>
                <a:gd name="T17" fmla="*/ 2 h 12"/>
                <a:gd name="T18" fmla="*/ 2 w 16"/>
                <a:gd name="T19" fmla="*/ 2 h 12"/>
                <a:gd name="T20" fmla="*/ 2 w 16"/>
                <a:gd name="T21" fmla="*/ 2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12">
                  <a:moveTo>
                    <a:pt x="11" y="12"/>
                  </a:move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7" name="Freeform 149"/>
            <p:cNvSpPr>
              <a:spLocks/>
            </p:cNvSpPr>
            <p:nvPr/>
          </p:nvSpPr>
          <p:spPr bwMode="auto">
            <a:xfrm>
              <a:off x="4958" y="1022"/>
              <a:ext cx="13" cy="19"/>
            </a:xfrm>
            <a:custGeom>
              <a:avLst/>
              <a:gdLst>
                <a:gd name="T0" fmla="*/ 10 w 64"/>
                <a:gd name="T1" fmla="*/ 3 h 92"/>
                <a:gd name="T2" fmla="*/ 10 w 64"/>
                <a:gd name="T3" fmla="*/ 2 h 92"/>
                <a:gd name="T4" fmla="*/ 9 w 64"/>
                <a:gd name="T5" fmla="*/ 1 h 92"/>
                <a:gd name="T6" fmla="*/ 9 w 64"/>
                <a:gd name="T7" fmla="*/ 1 h 92"/>
                <a:gd name="T8" fmla="*/ 8 w 64"/>
                <a:gd name="T9" fmla="*/ 0 h 92"/>
                <a:gd name="T10" fmla="*/ 7 w 64"/>
                <a:gd name="T11" fmla="*/ 2 h 92"/>
                <a:gd name="T12" fmla="*/ 8 w 64"/>
                <a:gd name="T13" fmla="*/ 3 h 92"/>
                <a:gd name="T14" fmla="*/ 8 w 64"/>
                <a:gd name="T15" fmla="*/ 3 h 92"/>
                <a:gd name="T16" fmla="*/ 8 w 64"/>
                <a:gd name="T17" fmla="*/ 4 h 92"/>
                <a:gd name="T18" fmla="*/ 8 w 64"/>
                <a:gd name="T19" fmla="*/ 6 h 92"/>
                <a:gd name="T20" fmla="*/ 7 w 64"/>
                <a:gd name="T21" fmla="*/ 7 h 92"/>
                <a:gd name="T22" fmla="*/ 6 w 64"/>
                <a:gd name="T23" fmla="*/ 8 h 92"/>
                <a:gd name="T24" fmla="*/ 4 w 64"/>
                <a:gd name="T25" fmla="*/ 9 h 92"/>
                <a:gd name="T26" fmla="*/ 3 w 64"/>
                <a:gd name="T27" fmla="*/ 9 h 92"/>
                <a:gd name="T28" fmla="*/ 3 w 64"/>
                <a:gd name="T29" fmla="*/ 2 h 92"/>
                <a:gd name="T30" fmla="*/ 3 w 64"/>
                <a:gd name="T31" fmla="*/ 2 h 92"/>
                <a:gd name="T32" fmla="*/ 4 w 64"/>
                <a:gd name="T33" fmla="*/ 2 h 92"/>
                <a:gd name="T34" fmla="*/ 4 w 64"/>
                <a:gd name="T35" fmla="*/ 2 h 92"/>
                <a:gd name="T36" fmla="*/ 5 w 64"/>
                <a:gd name="T37" fmla="*/ 2 h 92"/>
                <a:gd name="T38" fmla="*/ 5 w 64"/>
                <a:gd name="T39" fmla="*/ 0 h 92"/>
                <a:gd name="T40" fmla="*/ 4 w 64"/>
                <a:gd name="T41" fmla="*/ 0 h 92"/>
                <a:gd name="T42" fmla="*/ 4 w 64"/>
                <a:gd name="T43" fmla="*/ 0 h 92"/>
                <a:gd name="T44" fmla="*/ 3 w 64"/>
                <a:gd name="T45" fmla="*/ 0 h 92"/>
                <a:gd name="T46" fmla="*/ 3 w 64"/>
                <a:gd name="T47" fmla="*/ 0 h 92"/>
                <a:gd name="T48" fmla="*/ 0 w 64"/>
                <a:gd name="T49" fmla="*/ 1 h 92"/>
                <a:gd name="T50" fmla="*/ 3 w 64"/>
                <a:gd name="T51" fmla="*/ 19 h 92"/>
                <a:gd name="T52" fmla="*/ 5 w 64"/>
                <a:gd name="T53" fmla="*/ 18 h 92"/>
                <a:gd name="T54" fmla="*/ 4 w 64"/>
                <a:gd name="T55" fmla="*/ 10 h 92"/>
                <a:gd name="T56" fmla="*/ 4 w 64"/>
                <a:gd name="T57" fmla="*/ 10 h 92"/>
                <a:gd name="T58" fmla="*/ 11 w 64"/>
                <a:gd name="T59" fmla="*/ 17 h 92"/>
                <a:gd name="T60" fmla="*/ 13 w 64"/>
                <a:gd name="T61" fmla="*/ 16 h 92"/>
                <a:gd name="T62" fmla="*/ 7 w 64"/>
                <a:gd name="T63" fmla="*/ 10 h 92"/>
                <a:gd name="T64" fmla="*/ 8 w 64"/>
                <a:gd name="T65" fmla="*/ 9 h 92"/>
                <a:gd name="T66" fmla="*/ 9 w 64"/>
                <a:gd name="T67" fmla="*/ 7 h 92"/>
                <a:gd name="T68" fmla="*/ 10 w 64"/>
                <a:gd name="T69" fmla="*/ 5 h 92"/>
                <a:gd name="T70" fmla="*/ 10 w 64"/>
                <a:gd name="T71" fmla="*/ 3 h 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4" h="92">
                  <a:moveTo>
                    <a:pt x="50" y="15"/>
                  </a:moveTo>
                  <a:lnTo>
                    <a:pt x="48" y="10"/>
                  </a:lnTo>
                  <a:lnTo>
                    <a:pt x="45" y="5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29"/>
                  </a:lnTo>
                  <a:lnTo>
                    <a:pt x="35" y="34"/>
                  </a:lnTo>
                  <a:lnTo>
                    <a:pt x="29" y="39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0" y="5"/>
                  </a:lnTo>
                  <a:lnTo>
                    <a:pt x="14" y="92"/>
                  </a:lnTo>
                  <a:lnTo>
                    <a:pt x="24" y="89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53" y="82"/>
                  </a:lnTo>
                  <a:lnTo>
                    <a:pt x="64" y="77"/>
                  </a:lnTo>
                  <a:lnTo>
                    <a:pt x="32" y="48"/>
                  </a:lnTo>
                  <a:lnTo>
                    <a:pt x="40" y="42"/>
                  </a:lnTo>
                  <a:lnTo>
                    <a:pt x="45" y="34"/>
                  </a:lnTo>
                  <a:lnTo>
                    <a:pt x="50" y="26"/>
                  </a:lnTo>
                  <a:lnTo>
                    <a:pt x="5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8" name="Freeform 150"/>
            <p:cNvSpPr>
              <a:spLocks/>
            </p:cNvSpPr>
            <p:nvPr/>
          </p:nvSpPr>
          <p:spPr bwMode="auto">
            <a:xfrm>
              <a:off x="4979" y="1013"/>
              <a:ext cx="20" cy="22"/>
            </a:xfrm>
            <a:custGeom>
              <a:avLst/>
              <a:gdLst>
                <a:gd name="T0" fmla="*/ 10 w 101"/>
                <a:gd name="T1" fmla="*/ 16 h 114"/>
                <a:gd name="T2" fmla="*/ 1 w 101"/>
                <a:gd name="T3" fmla="*/ 3 h 114"/>
                <a:gd name="T4" fmla="*/ 0 w 101"/>
                <a:gd name="T5" fmla="*/ 22 h 114"/>
                <a:gd name="T6" fmla="*/ 2 w 101"/>
                <a:gd name="T7" fmla="*/ 21 h 114"/>
                <a:gd name="T8" fmla="*/ 3 w 101"/>
                <a:gd name="T9" fmla="*/ 9 h 114"/>
                <a:gd name="T10" fmla="*/ 10 w 101"/>
                <a:gd name="T11" fmla="*/ 20 h 114"/>
                <a:gd name="T12" fmla="*/ 14 w 101"/>
                <a:gd name="T13" fmla="*/ 7 h 114"/>
                <a:gd name="T14" fmla="*/ 18 w 101"/>
                <a:gd name="T15" fmla="*/ 17 h 114"/>
                <a:gd name="T16" fmla="*/ 20 w 101"/>
                <a:gd name="T17" fmla="*/ 16 h 114"/>
                <a:gd name="T18" fmla="*/ 14 w 101"/>
                <a:gd name="T19" fmla="*/ 0 h 114"/>
                <a:gd name="T20" fmla="*/ 10 w 101"/>
                <a:gd name="T21" fmla="*/ 16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14">
                  <a:moveTo>
                    <a:pt x="48" y="82"/>
                  </a:moveTo>
                  <a:lnTo>
                    <a:pt x="7" y="16"/>
                  </a:lnTo>
                  <a:lnTo>
                    <a:pt x="0" y="114"/>
                  </a:lnTo>
                  <a:lnTo>
                    <a:pt x="12" y="111"/>
                  </a:lnTo>
                  <a:lnTo>
                    <a:pt x="14" y="48"/>
                  </a:lnTo>
                  <a:lnTo>
                    <a:pt x="51" y="103"/>
                  </a:lnTo>
                  <a:lnTo>
                    <a:pt x="69" y="34"/>
                  </a:lnTo>
                  <a:lnTo>
                    <a:pt x="91" y="90"/>
                  </a:lnTo>
                  <a:lnTo>
                    <a:pt x="101" y="85"/>
                  </a:lnTo>
                  <a:lnTo>
                    <a:pt x="69" y="0"/>
                  </a:lnTo>
                  <a:lnTo>
                    <a:pt x="48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9" name="Freeform 151"/>
            <p:cNvSpPr>
              <a:spLocks/>
            </p:cNvSpPr>
            <p:nvPr/>
          </p:nvSpPr>
          <p:spPr bwMode="auto">
            <a:xfrm>
              <a:off x="5000" y="1009"/>
              <a:ext cx="15" cy="21"/>
            </a:xfrm>
            <a:custGeom>
              <a:avLst/>
              <a:gdLst>
                <a:gd name="T0" fmla="*/ 3 w 79"/>
                <a:gd name="T1" fmla="*/ 8 h 101"/>
                <a:gd name="T2" fmla="*/ 4 w 79"/>
                <a:gd name="T3" fmla="*/ 9 h 101"/>
                <a:gd name="T4" fmla="*/ 5 w 79"/>
                <a:gd name="T5" fmla="*/ 4 h 101"/>
                <a:gd name="T6" fmla="*/ 9 w 79"/>
                <a:gd name="T7" fmla="*/ 11 h 101"/>
                <a:gd name="T8" fmla="*/ 4 w 79"/>
                <a:gd name="T9" fmla="*/ 13 h 101"/>
                <a:gd name="T10" fmla="*/ 4 w 79"/>
                <a:gd name="T11" fmla="*/ 10 h 101"/>
                <a:gd name="T12" fmla="*/ 2 w 79"/>
                <a:gd name="T13" fmla="*/ 10 h 101"/>
                <a:gd name="T14" fmla="*/ 0 w 79"/>
                <a:gd name="T15" fmla="*/ 21 h 101"/>
                <a:gd name="T16" fmla="*/ 2 w 79"/>
                <a:gd name="T17" fmla="*/ 20 h 101"/>
                <a:gd name="T18" fmla="*/ 3 w 79"/>
                <a:gd name="T19" fmla="*/ 15 h 101"/>
                <a:gd name="T20" fmla="*/ 10 w 79"/>
                <a:gd name="T21" fmla="*/ 13 h 101"/>
                <a:gd name="T22" fmla="*/ 13 w 79"/>
                <a:gd name="T23" fmla="*/ 17 h 101"/>
                <a:gd name="T24" fmla="*/ 15 w 79"/>
                <a:gd name="T25" fmla="*/ 16 h 101"/>
                <a:gd name="T26" fmla="*/ 5 w 79"/>
                <a:gd name="T27" fmla="*/ 0 h 101"/>
                <a:gd name="T28" fmla="*/ 3 w 79"/>
                <a:gd name="T29" fmla="*/ 8 h 1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" h="101">
                  <a:moveTo>
                    <a:pt x="16" y="38"/>
                  </a:moveTo>
                  <a:lnTo>
                    <a:pt x="23" y="43"/>
                  </a:lnTo>
                  <a:lnTo>
                    <a:pt x="28" y="21"/>
                  </a:lnTo>
                  <a:lnTo>
                    <a:pt x="50" y="53"/>
                  </a:lnTo>
                  <a:lnTo>
                    <a:pt x="21" y="62"/>
                  </a:lnTo>
                  <a:lnTo>
                    <a:pt x="23" y="48"/>
                  </a:lnTo>
                  <a:lnTo>
                    <a:pt x="13" y="50"/>
                  </a:lnTo>
                  <a:lnTo>
                    <a:pt x="0" y="101"/>
                  </a:lnTo>
                  <a:lnTo>
                    <a:pt x="11" y="98"/>
                  </a:lnTo>
                  <a:lnTo>
                    <a:pt x="18" y="72"/>
                  </a:lnTo>
                  <a:lnTo>
                    <a:pt x="55" y="62"/>
                  </a:lnTo>
                  <a:lnTo>
                    <a:pt x="69" y="82"/>
                  </a:lnTo>
                  <a:lnTo>
                    <a:pt x="79" y="79"/>
                  </a:lnTo>
                  <a:lnTo>
                    <a:pt x="26" y="0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0" name="Freeform 152"/>
            <p:cNvSpPr>
              <a:spLocks/>
            </p:cNvSpPr>
            <p:nvPr/>
          </p:nvSpPr>
          <p:spPr bwMode="auto">
            <a:xfrm>
              <a:off x="5002" y="1017"/>
              <a:ext cx="2" cy="2"/>
            </a:xfrm>
            <a:custGeom>
              <a:avLst/>
              <a:gdLst>
                <a:gd name="T0" fmla="*/ 2 w 10"/>
                <a:gd name="T1" fmla="*/ 1 h 12"/>
                <a:gd name="T2" fmla="*/ 1 w 10"/>
                <a:gd name="T3" fmla="*/ 0 h 12"/>
                <a:gd name="T4" fmla="*/ 0 w 10"/>
                <a:gd name="T5" fmla="*/ 2 h 12"/>
                <a:gd name="T6" fmla="*/ 2 w 10"/>
                <a:gd name="T7" fmla="*/ 2 h 12"/>
                <a:gd name="T8" fmla="*/ 2 w 10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10" y="5"/>
                  </a:moveTo>
                  <a:lnTo>
                    <a:pt x="3" y="0"/>
                  </a:lnTo>
                  <a:lnTo>
                    <a:pt x="0" y="12"/>
                  </a:lnTo>
                  <a:lnTo>
                    <a:pt x="10" y="1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1" name="Freeform 153"/>
            <p:cNvSpPr>
              <a:spLocks/>
            </p:cNvSpPr>
            <p:nvPr/>
          </p:nvSpPr>
          <p:spPr bwMode="auto">
            <a:xfrm>
              <a:off x="5015" y="1007"/>
              <a:ext cx="5" cy="18"/>
            </a:xfrm>
            <a:custGeom>
              <a:avLst/>
              <a:gdLst>
                <a:gd name="T0" fmla="*/ 3 w 24"/>
                <a:gd name="T1" fmla="*/ 18 h 90"/>
                <a:gd name="T2" fmla="*/ 5 w 24"/>
                <a:gd name="T3" fmla="*/ 17 h 90"/>
                <a:gd name="T4" fmla="*/ 2 w 24"/>
                <a:gd name="T5" fmla="*/ 0 h 90"/>
                <a:gd name="T6" fmla="*/ 0 w 24"/>
                <a:gd name="T7" fmla="*/ 1 h 90"/>
                <a:gd name="T8" fmla="*/ 3 w 24"/>
                <a:gd name="T9" fmla="*/ 18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90">
                  <a:moveTo>
                    <a:pt x="14" y="90"/>
                  </a:moveTo>
                  <a:lnTo>
                    <a:pt x="24" y="87"/>
                  </a:lnTo>
                  <a:lnTo>
                    <a:pt x="11" y="0"/>
                  </a:lnTo>
                  <a:lnTo>
                    <a:pt x="0" y="3"/>
                  </a:lnTo>
                  <a:lnTo>
                    <a:pt x="14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2" name="Freeform 154"/>
            <p:cNvSpPr>
              <a:spLocks/>
            </p:cNvSpPr>
            <p:nvPr/>
          </p:nvSpPr>
          <p:spPr bwMode="auto">
            <a:xfrm>
              <a:off x="5021" y="1006"/>
              <a:ext cx="9" cy="17"/>
            </a:xfrm>
            <a:custGeom>
              <a:avLst/>
              <a:gdLst>
                <a:gd name="T0" fmla="*/ 4 w 45"/>
                <a:gd name="T1" fmla="*/ 15 h 87"/>
                <a:gd name="T2" fmla="*/ 2 w 45"/>
                <a:gd name="T3" fmla="*/ 0 h 87"/>
                <a:gd name="T4" fmla="*/ 0 w 45"/>
                <a:gd name="T5" fmla="*/ 1 h 87"/>
                <a:gd name="T6" fmla="*/ 2 w 45"/>
                <a:gd name="T7" fmla="*/ 17 h 87"/>
                <a:gd name="T8" fmla="*/ 9 w 45"/>
                <a:gd name="T9" fmla="*/ 16 h 87"/>
                <a:gd name="T10" fmla="*/ 9 w 45"/>
                <a:gd name="T11" fmla="*/ 13 h 87"/>
                <a:gd name="T12" fmla="*/ 4 w 45"/>
                <a:gd name="T13" fmla="*/ 1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87">
                  <a:moveTo>
                    <a:pt x="21" y="76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11" y="87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Freeform 155"/>
            <p:cNvSpPr>
              <a:spLocks/>
            </p:cNvSpPr>
            <p:nvPr/>
          </p:nvSpPr>
          <p:spPr bwMode="auto">
            <a:xfrm>
              <a:off x="4926" y="646"/>
              <a:ext cx="119" cy="142"/>
            </a:xfrm>
            <a:custGeom>
              <a:avLst/>
              <a:gdLst>
                <a:gd name="T0" fmla="*/ 119 w 595"/>
                <a:gd name="T1" fmla="*/ 123 h 709"/>
                <a:gd name="T2" fmla="*/ 105 w 595"/>
                <a:gd name="T3" fmla="*/ 0 h 709"/>
                <a:gd name="T4" fmla="*/ 0 w 595"/>
                <a:gd name="T5" fmla="*/ 17 h 709"/>
                <a:gd name="T6" fmla="*/ 16 w 595"/>
                <a:gd name="T7" fmla="*/ 142 h 709"/>
                <a:gd name="T8" fmla="*/ 119 w 595"/>
                <a:gd name="T9" fmla="*/ 123 h 7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709">
                  <a:moveTo>
                    <a:pt x="595" y="613"/>
                  </a:moveTo>
                  <a:lnTo>
                    <a:pt x="526" y="0"/>
                  </a:lnTo>
                  <a:lnTo>
                    <a:pt x="0" y="83"/>
                  </a:lnTo>
                  <a:lnTo>
                    <a:pt x="82" y="709"/>
                  </a:lnTo>
                  <a:lnTo>
                    <a:pt x="595" y="613"/>
                  </a:lnTo>
                  <a:close/>
                </a:path>
              </a:pathLst>
            </a:custGeom>
            <a:solidFill>
              <a:srgbClr val="C9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4" name="Freeform 156"/>
            <p:cNvSpPr>
              <a:spLocks/>
            </p:cNvSpPr>
            <p:nvPr/>
          </p:nvSpPr>
          <p:spPr bwMode="auto">
            <a:xfrm>
              <a:off x="4931" y="653"/>
              <a:ext cx="109" cy="129"/>
            </a:xfrm>
            <a:custGeom>
              <a:avLst/>
              <a:gdLst>
                <a:gd name="T0" fmla="*/ 109 w 542"/>
                <a:gd name="T1" fmla="*/ 111 h 647"/>
                <a:gd name="T2" fmla="*/ 96 w 542"/>
                <a:gd name="T3" fmla="*/ 0 h 647"/>
                <a:gd name="T4" fmla="*/ 0 w 542"/>
                <a:gd name="T5" fmla="*/ 15 h 647"/>
                <a:gd name="T6" fmla="*/ 15 w 542"/>
                <a:gd name="T7" fmla="*/ 129 h 647"/>
                <a:gd name="T8" fmla="*/ 109 w 542"/>
                <a:gd name="T9" fmla="*/ 111 h 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2" h="647">
                  <a:moveTo>
                    <a:pt x="542" y="557"/>
                  </a:moveTo>
                  <a:lnTo>
                    <a:pt x="479" y="0"/>
                  </a:lnTo>
                  <a:lnTo>
                    <a:pt x="0" y="76"/>
                  </a:lnTo>
                  <a:lnTo>
                    <a:pt x="74" y="647"/>
                  </a:lnTo>
                  <a:lnTo>
                    <a:pt x="542" y="55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5" name="Freeform 157"/>
            <p:cNvSpPr>
              <a:spLocks/>
            </p:cNvSpPr>
            <p:nvPr/>
          </p:nvSpPr>
          <p:spPr bwMode="auto">
            <a:xfrm>
              <a:off x="4942" y="666"/>
              <a:ext cx="87" cy="103"/>
            </a:xfrm>
            <a:custGeom>
              <a:avLst/>
              <a:gdLst>
                <a:gd name="T0" fmla="*/ 87 w 434"/>
                <a:gd name="T1" fmla="*/ 89 h 515"/>
                <a:gd name="T2" fmla="*/ 76 w 434"/>
                <a:gd name="T3" fmla="*/ 0 h 515"/>
                <a:gd name="T4" fmla="*/ 0 w 434"/>
                <a:gd name="T5" fmla="*/ 12 h 515"/>
                <a:gd name="T6" fmla="*/ 12 w 434"/>
                <a:gd name="T7" fmla="*/ 103 h 515"/>
                <a:gd name="T8" fmla="*/ 87 w 434"/>
                <a:gd name="T9" fmla="*/ 89 h 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" h="515">
                  <a:moveTo>
                    <a:pt x="434" y="446"/>
                  </a:moveTo>
                  <a:lnTo>
                    <a:pt x="381" y="0"/>
                  </a:lnTo>
                  <a:lnTo>
                    <a:pt x="0" y="60"/>
                  </a:lnTo>
                  <a:lnTo>
                    <a:pt x="59" y="515"/>
                  </a:lnTo>
                  <a:lnTo>
                    <a:pt x="434" y="44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6" name="Freeform 158"/>
            <p:cNvSpPr>
              <a:spLocks/>
            </p:cNvSpPr>
            <p:nvPr/>
          </p:nvSpPr>
          <p:spPr bwMode="auto">
            <a:xfrm>
              <a:off x="4955" y="688"/>
              <a:ext cx="65" cy="67"/>
            </a:xfrm>
            <a:custGeom>
              <a:avLst/>
              <a:gdLst>
                <a:gd name="T0" fmla="*/ 0 w 322"/>
                <a:gd name="T1" fmla="*/ 30 h 335"/>
                <a:gd name="T2" fmla="*/ 5 w 322"/>
                <a:gd name="T3" fmla="*/ 67 h 335"/>
                <a:gd name="T4" fmla="*/ 65 w 322"/>
                <a:gd name="T5" fmla="*/ 56 h 335"/>
                <a:gd name="T6" fmla="*/ 59 w 322"/>
                <a:gd name="T7" fmla="*/ 0 h 335"/>
                <a:gd name="T8" fmla="*/ 49 w 322"/>
                <a:gd name="T9" fmla="*/ 0 h 335"/>
                <a:gd name="T10" fmla="*/ 41 w 322"/>
                <a:gd name="T11" fmla="*/ 2 h 335"/>
                <a:gd name="T12" fmla="*/ 33 w 322"/>
                <a:gd name="T13" fmla="*/ 5 h 335"/>
                <a:gd name="T14" fmla="*/ 25 w 322"/>
                <a:gd name="T15" fmla="*/ 9 h 335"/>
                <a:gd name="T16" fmla="*/ 18 w 322"/>
                <a:gd name="T17" fmla="*/ 14 h 335"/>
                <a:gd name="T18" fmla="*/ 11 w 322"/>
                <a:gd name="T19" fmla="*/ 19 h 335"/>
                <a:gd name="T20" fmla="*/ 5 w 322"/>
                <a:gd name="T21" fmla="*/ 25 h 335"/>
                <a:gd name="T22" fmla="*/ 0 w 322"/>
                <a:gd name="T23" fmla="*/ 30 h 3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2" h="335">
                  <a:moveTo>
                    <a:pt x="0" y="151"/>
                  </a:moveTo>
                  <a:lnTo>
                    <a:pt x="24" y="335"/>
                  </a:lnTo>
                  <a:lnTo>
                    <a:pt x="322" y="280"/>
                  </a:lnTo>
                  <a:lnTo>
                    <a:pt x="291" y="0"/>
                  </a:lnTo>
                  <a:lnTo>
                    <a:pt x="245" y="0"/>
                  </a:lnTo>
                  <a:lnTo>
                    <a:pt x="204" y="9"/>
                  </a:lnTo>
                  <a:lnTo>
                    <a:pt x="164" y="24"/>
                  </a:lnTo>
                  <a:lnTo>
                    <a:pt x="125" y="45"/>
                  </a:lnTo>
                  <a:lnTo>
                    <a:pt x="87" y="69"/>
                  </a:lnTo>
                  <a:lnTo>
                    <a:pt x="55" y="95"/>
                  </a:lnTo>
                  <a:lnTo>
                    <a:pt x="27" y="124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7" name="Freeform 159"/>
            <p:cNvSpPr>
              <a:spLocks/>
            </p:cNvSpPr>
            <p:nvPr/>
          </p:nvSpPr>
          <p:spPr bwMode="auto">
            <a:xfrm>
              <a:off x="4953" y="702"/>
              <a:ext cx="13" cy="16"/>
            </a:xfrm>
            <a:custGeom>
              <a:avLst/>
              <a:gdLst>
                <a:gd name="T0" fmla="*/ 2 w 66"/>
                <a:gd name="T1" fmla="*/ 16 h 82"/>
                <a:gd name="T2" fmla="*/ 5 w 66"/>
                <a:gd name="T3" fmla="*/ 13 h 82"/>
                <a:gd name="T4" fmla="*/ 7 w 66"/>
                <a:gd name="T5" fmla="*/ 11 h 82"/>
                <a:gd name="T6" fmla="*/ 10 w 66"/>
                <a:gd name="T7" fmla="*/ 8 h 82"/>
                <a:gd name="T8" fmla="*/ 13 w 66"/>
                <a:gd name="T9" fmla="*/ 5 h 82"/>
                <a:gd name="T10" fmla="*/ 0 w 66"/>
                <a:gd name="T11" fmla="*/ 0 h 82"/>
                <a:gd name="T12" fmla="*/ 2 w 66"/>
                <a:gd name="T13" fmla="*/ 16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82">
                  <a:moveTo>
                    <a:pt x="11" y="82"/>
                  </a:moveTo>
                  <a:lnTo>
                    <a:pt x="24" y="69"/>
                  </a:lnTo>
                  <a:lnTo>
                    <a:pt x="38" y="55"/>
                  </a:lnTo>
                  <a:lnTo>
                    <a:pt x="50" y="40"/>
                  </a:lnTo>
                  <a:lnTo>
                    <a:pt x="66" y="26"/>
                  </a:lnTo>
                  <a:lnTo>
                    <a:pt x="0" y="0"/>
                  </a:lnTo>
                  <a:lnTo>
                    <a:pt x="11" y="82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8" name="Freeform 160"/>
            <p:cNvSpPr>
              <a:spLocks/>
            </p:cNvSpPr>
            <p:nvPr/>
          </p:nvSpPr>
          <p:spPr bwMode="auto">
            <a:xfrm>
              <a:off x="4950" y="680"/>
              <a:ext cx="24" cy="27"/>
            </a:xfrm>
            <a:custGeom>
              <a:avLst/>
              <a:gdLst>
                <a:gd name="T0" fmla="*/ 0 w 119"/>
                <a:gd name="T1" fmla="*/ 3 h 134"/>
                <a:gd name="T2" fmla="*/ 3 w 119"/>
                <a:gd name="T3" fmla="*/ 22 h 134"/>
                <a:gd name="T4" fmla="*/ 16 w 119"/>
                <a:gd name="T5" fmla="*/ 27 h 134"/>
                <a:gd name="T6" fmla="*/ 18 w 119"/>
                <a:gd name="T7" fmla="*/ 26 h 134"/>
                <a:gd name="T8" fmla="*/ 20 w 119"/>
                <a:gd name="T9" fmla="*/ 24 h 134"/>
                <a:gd name="T10" fmla="*/ 22 w 119"/>
                <a:gd name="T11" fmla="*/ 22 h 134"/>
                <a:gd name="T12" fmla="*/ 24 w 119"/>
                <a:gd name="T13" fmla="*/ 21 h 134"/>
                <a:gd name="T14" fmla="*/ 15 w 119"/>
                <a:gd name="T15" fmla="*/ 0 h 134"/>
                <a:gd name="T16" fmla="*/ 0 w 119"/>
                <a:gd name="T17" fmla="*/ 3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134">
                  <a:moveTo>
                    <a:pt x="0" y="13"/>
                  </a:moveTo>
                  <a:lnTo>
                    <a:pt x="13" y="108"/>
                  </a:lnTo>
                  <a:lnTo>
                    <a:pt x="79" y="134"/>
                  </a:lnTo>
                  <a:lnTo>
                    <a:pt x="87" y="127"/>
                  </a:lnTo>
                  <a:lnTo>
                    <a:pt x="98" y="119"/>
                  </a:lnTo>
                  <a:lnTo>
                    <a:pt x="108" y="110"/>
                  </a:lnTo>
                  <a:lnTo>
                    <a:pt x="119" y="103"/>
                  </a:lnTo>
                  <a:lnTo>
                    <a:pt x="7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9" name="Freeform 161"/>
            <p:cNvSpPr>
              <a:spLocks/>
            </p:cNvSpPr>
            <p:nvPr/>
          </p:nvSpPr>
          <p:spPr bwMode="auto">
            <a:xfrm>
              <a:off x="4989" y="674"/>
              <a:ext cx="17" cy="18"/>
            </a:xfrm>
            <a:custGeom>
              <a:avLst/>
              <a:gdLst>
                <a:gd name="T0" fmla="*/ 0 w 83"/>
                <a:gd name="T1" fmla="*/ 2 h 90"/>
                <a:gd name="T2" fmla="*/ 1 w 83"/>
                <a:gd name="T3" fmla="*/ 18 h 90"/>
                <a:gd name="T4" fmla="*/ 5 w 83"/>
                <a:gd name="T5" fmla="*/ 16 h 90"/>
                <a:gd name="T6" fmla="*/ 9 w 83"/>
                <a:gd name="T7" fmla="*/ 15 h 90"/>
                <a:gd name="T8" fmla="*/ 13 w 83"/>
                <a:gd name="T9" fmla="*/ 15 h 90"/>
                <a:gd name="T10" fmla="*/ 17 w 83"/>
                <a:gd name="T11" fmla="*/ 14 h 90"/>
                <a:gd name="T12" fmla="*/ 15 w 83"/>
                <a:gd name="T13" fmla="*/ 0 h 90"/>
                <a:gd name="T14" fmla="*/ 0 w 83"/>
                <a:gd name="T15" fmla="*/ 2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" h="90">
                  <a:moveTo>
                    <a:pt x="0" y="10"/>
                  </a:moveTo>
                  <a:lnTo>
                    <a:pt x="6" y="90"/>
                  </a:lnTo>
                  <a:lnTo>
                    <a:pt x="24" y="82"/>
                  </a:lnTo>
                  <a:lnTo>
                    <a:pt x="43" y="77"/>
                  </a:lnTo>
                  <a:lnTo>
                    <a:pt x="64" y="74"/>
                  </a:lnTo>
                  <a:lnTo>
                    <a:pt x="83" y="71"/>
                  </a:lnTo>
                  <a:lnTo>
                    <a:pt x="7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0" name="Freeform 162"/>
            <p:cNvSpPr>
              <a:spLocks/>
            </p:cNvSpPr>
            <p:nvPr/>
          </p:nvSpPr>
          <p:spPr bwMode="auto">
            <a:xfrm>
              <a:off x="5004" y="673"/>
              <a:ext cx="9" cy="15"/>
            </a:xfrm>
            <a:custGeom>
              <a:avLst/>
              <a:gdLst>
                <a:gd name="T0" fmla="*/ 7 w 46"/>
                <a:gd name="T1" fmla="*/ 0 h 76"/>
                <a:gd name="T2" fmla="*/ 0 w 46"/>
                <a:gd name="T3" fmla="*/ 1 h 76"/>
                <a:gd name="T4" fmla="*/ 2 w 46"/>
                <a:gd name="T5" fmla="*/ 15 h 76"/>
                <a:gd name="T6" fmla="*/ 4 w 46"/>
                <a:gd name="T7" fmla="*/ 15 h 76"/>
                <a:gd name="T8" fmla="*/ 5 w 46"/>
                <a:gd name="T9" fmla="*/ 15 h 76"/>
                <a:gd name="T10" fmla="*/ 7 w 46"/>
                <a:gd name="T11" fmla="*/ 15 h 76"/>
                <a:gd name="T12" fmla="*/ 9 w 46"/>
                <a:gd name="T13" fmla="*/ 15 h 76"/>
                <a:gd name="T14" fmla="*/ 7 w 46"/>
                <a:gd name="T15" fmla="*/ 0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76">
                  <a:moveTo>
                    <a:pt x="38" y="0"/>
                  </a:moveTo>
                  <a:lnTo>
                    <a:pt x="0" y="5"/>
                  </a:lnTo>
                  <a:lnTo>
                    <a:pt x="9" y="76"/>
                  </a:lnTo>
                  <a:lnTo>
                    <a:pt x="19" y="76"/>
                  </a:lnTo>
                  <a:lnTo>
                    <a:pt x="27" y="76"/>
                  </a:lnTo>
                  <a:lnTo>
                    <a:pt x="35" y="76"/>
                  </a:lnTo>
                  <a:lnTo>
                    <a:pt x="46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1" name="Freeform 163"/>
            <p:cNvSpPr>
              <a:spLocks/>
            </p:cNvSpPr>
            <p:nvPr/>
          </p:nvSpPr>
          <p:spPr bwMode="auto">
            <a:xfrm>
              <a:off x="4965" y="676"/>
              <a:ext cx="26" cy="25"/>
            </a:xfrm>
            <a:custGeom>
              <a:avLst/>
              <a:gdLst>
                <a:gd name="T0" fmla="*/ 0 w 127"/>
                <a:gd name="T1" fmla="*/ 4 h 125"/>
                <a:gd name="T2" fmla="*/ 9 w 127"/>
                <a:gd name="T3" fmla="*/ 25 h 125"/>
                <a:gd name="T4" fmla="*/ 11 w 127"/>
                <a:gd name="T5" fmla="*/ 23 h 125"/>
                <a:gd name="T6" fmla="*/ 14 w 127"/>
                <a:gd name="T7" fmla="*/ 22 h 125"/>
                <a:gd name="T8" fmla="*/ 15 w 127"/>
                <a:gd name="T9" fmla="*/ 21 h 125"/>
                <a:gd name="T10" fmla="*/ 17 w 127"/>
                <a:gd name="T11" fmla="*/ 20 h 125"/>
                <a:gd name="T12" fmla="*/ 19 w 127"/>
                <a:gd name="T13" fmla="*/ 19 h 125"/>
                <a:gd name="T14" fmla="*/ 22 w 127"/>
                <a:gd name="T15" fmla="*/ 17 h 125"/>
                <a:gd name="T16" fmla="*/ 24 w 127"/>
                <a:gd name="T17" fmla="*/ 17 h 125"/>
                <a:gd name="T18" fmla="*/ 26 w 127"/>
                <a:gd name="T19" fmla="*/ 16 h 125"/>
                <a:gd name="T20" fmla="*/ 25 w 127"/>
                <a:gd name="T21" fmla="*/ 0 h 125"/>
                <a:gd name="T22" fmla="*/ 0 w 127"/>
                <a:gd name="T23" fmla="*/ 4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7" h="125">
                  <a:moveTo>
                    <a:pt x="0" y="22"/>
                  </a:moveTo>
                  <a:lnTo>
                    <a:pt x="45" y="125"/>
                  </a:lnTo>
                  <a:lnTo>
                    <a:pt x="56" y="117"/>
                  </a:lnTo>
                  <a:lnTo>
                    <a:pt x="66" y="111"/>
                  </a:lnTo>
                  <a:lnTo>
                    <a:pt x="75" y="106"/>
                  </a:lnTo>
                  <a:lnTo>
                    <a:pt x="85" y="98"/>
                  </a:lnTo>
                  <a:lnTo>
                    <a:pt x="95" y="93"/>
                  </a:lnTo>
                  <a:lnTo>
                    <a:pt x="106" y="87"/>
                  </a:lnTo>
                  <a:lnTo>
                    <a:pt x="116" y="85"/>
                  </a:lnTo>
                  <a:lnTo>
                    <a:pt x="127" y="80"/>
                  </a:lnTo>
                  <a:lnTo>
                    <a:pt x="12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2" name="Freeform 164"/>
            <p:cNvSpPr>
              <a:spLocks/>
            </p:cNvSpPr>
            <p:nvPr/>
          </p:nvSpPr>
          <p:spPr bwMode="auto">
            <a:xfrm>
              <a:off x="4965" y="729"/>
              <a:ext cx="51" cy="25"/>
            </a:xfrm>
            <a:custGeom>
              <a:avLst/>
              <a:gdLst>
                <a:gd name="T0" fmla="*/ 30 w 253"/>
                <a:gd name="T1" fmla="*/ 19 h 122"/>
                <a:gd name="T2" fmla="*/ 24 w 253"/>
                <a:gd name="T3" fmla="*/ 20 h 122"/>
                <a:gd name="T4" fmla="*/ 19 w 253"/>
                <a:gd name="T5" fmla="*/ 21 h 122"/>
                <a:gd name="T6" fmla="*/ 14 w 253"/>
                <a:gd name="T7" fmla="*/ 22 h 122"/>
                <a:gd name="T8" fmla="*/ 10 w 253"/>
                <a:gd name="T9" fmla="*/ 23 h 122"/>
                <a:gd name="T10" fmla="*/ 6 w 253"/>
                <a:gd name="T11" fmla="*/ 24 h 122"/>
                <a:gd name="T12" fmla="*/ 3 w 253"/>
                <a:gd name="T13" fmla="*/ 24 h 122"/>
                <a:gd name="T14" fmla="*/ 1 w 253"/>
                <a:gd name="T15" fmla="*/ 25 h 122"/>
                <a:gd name="T16" fmla="*/ 0 w 253"/>
                <a:gd name="T17" fmla="*/ 25 h 122"/>
                <a:gd name="T18" fmla="*/ 1 w 253"/>
                <a:gd name="T19" fmla="*/ 24 h 122"/>
                <a:gd name="T20" fmla="*/ 2 w 253"/>
                <a:gd name="T21" fmla="*/ 22 h 122"/>
                <a:gd name="T22" fmla="*/ 4 w 253"/>
                <a:gd name="T23" fmla="*/ 19 h 122"/>
                <a:gd name="T24" fmla="*/ 7 w 253"/>
                <a:gd name="T25" fmla="*/ 15 h 122"/>
                <a:gd name="T26" fmla="*/ 11 w 253"/>
                <a:gd name="T27" fmla="*/ 11 h 122"/>
                <a:gd name="T28" fmla="*/ 16 w 253"/>
                <a:gd name="T29" fmla="*/ 8 h 122"/>
                <a:gd name="T30" fmla="*/ 20 w 253"/>
                <a:gd name="T31" fmla="*/ 5 h 122"/>
                <a:gd name="T32" fmla="*/ 24 w 253"/>
                <a:gd name="T33" fmla="*/ 4 h 122"/>
                <a:gd name="T34" fmla="*/ 29 w 253"/>
                <a:gd name="T35" fmla="*/ 3 h 122"/>
                <a:gd name="T36" fmla="*/ 33 w 253"/>
                <a:gd name="T37" fmla="*/ 2 h 122"/>
                <a:gd name="T38" fmla="*/ 38 w 253"/>
                <a:gd name="T39" fmla="*/ 1 h 122"/>
                <a:gd name="T40" fmla="*/ 42 w 253"/>
                <a:gd name="T41" fmla="*/ 0 h 122"/>
                <a:gd name="T42" fmla="*/ 45 w 253"/>
                <a:gd name="T43" fmla="*/ 0 h 122"/>
                <a:gd name="T44" fmla="*/ 47 w 253"/>
                <a:gd name="T45" fmla="*/ 1 h 122"/>
                <a:gd name="T46" fmla="*/ 50 w 253"/>
                <a:gd name="T47" fmla="*/ 4 h 122"/>
                <a:gd name="T48" fmla="*/ 51 w 253"/>
                <a:gd name="T49" fmla="*/ 8 h 122"/>
                <a:gd name="T50" fmla="*/ 51 w 253"/>
                <a:gd name="T51" fmla="*/ 11 h 122"/>
                <a:gd name="T52" fmla="*/ 50 w 253"/>
                <a:gd name="T53" fmla="*/ 14 h 122"/>
                <a:gd name="T54" fmla="*/ 48 w 253"/>
                <a:gd name="T55" fmla="*/ 15 h 122"/>
                <a:gd name="T56" fmla="*/ 45 w 253"/>
                <a:gd name="T57" fmla="*/ 16 h 122"/>
                <a:gd name="T58" fmla="*/ 42 w 253"/>
                <a:gd name="T59" fmla="*/ 17 h 122"/>
                <a:gd name="T60" fmla="*/ 38 w 253"/>
                <a:gd name="T61" fmla="*/ 18 h 122"/>
                <a:gd name="T62" fmla="*/ 34 w 253"/>
                <a:gd name="T63" fmla="*/ 18 h 122"/>
                <a:gd name="T64" fmla="*/ 30 w 253"/>
                <a:gd name="T65" fmla="*/ 19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3" h="122">
                  <a:moveTo>
                    <a:pt x="148" y="93"/>
                  </a:moveTo>
                  <a:lnTo>
                    <a:pt x="121" y="98"/>
                  </a:lnTo>
                  <a:lnTo>
                    <a:pt x="95" y="101"/>
                  </a:lnTo>
                  <a:lnTo>
                    <a:pt x="71" y="106"/>
                  </a:lnTo>
                  <a:lnTo>
                    <a:pt x="48" y="112"/>
                  </a:lnTo>
                  <a:lnTo>
                    <a:pt x="29" y="117"/>
                  </a:lnTo>
                  <a:lnTo>
                    <a:pt x="13" y="119"/>
                  </a:lnTo>
                  <a:lnTo>
                    <a:pt x="3" y="122"/>
                  </a:lnTo>
                  <a:lnTo>
                    <a:pt x="0" y="122"/>
                  </a:lnTo>
                  <a:lnTo>
                    <a:pt x="3" y="117"/>
                  </a:lnTo>
                  <a:lnTo>
                    <a:pt x="11" y="106"/>
                  </a:lnTo>
                  <a:lnTo>
                    <a:pt x="22" y="93"/>
                  </a:lnTo>
                  <a:lnTo>
                    <a:pt x="37" y="74"/>
                  </a:lnTo>
                  <a:lnTo>
                    <a:pt x="56" y="56"/>
                  </a:lnTo>
                  <a:lnTo>
                    <a:pt x="77" y="40"/>
                  </a:lnTo>
                  <a:lnTo>
                    <a:pt x="97" y="26"/>
                  </a:lnTo>
                  <a:lnTo>
                    <a:pt x="121" y="19"/>
                  </a:lnTo>
                  <a:lnTo>
                    <a:pt x="145" y="14"/>
                  </a:lnTo>
                  <a:lnTo>
                    <a:pt x="166" y="9"/>
                  </a:lnTo>
                  <a:lnTo>
                    <a:pt x="188" y="4"/>
                  </a:lnTo>
                  <a:lnTo>
                    <a:pt x="207" y="0"/>
                  </a:lnTo>
                  <a:lnTo>
                    <a:pt x="222" y="0"/>
                  </a:lnTo>
                  <a:lnTo>
                    <a:pt x="235" y="6"/>
                  </a:lnTo>
                  <a:lnTo>
                    <a:pt x="246" y="19"/>
                  </a:lnTo>
                  <a:lnTo>
                    <a:pt x="253" y="40"/>
                  </a:lnTo>
                  <a:lnTo>
                    <a:pt x="253" y="56"/>
                  </a:lnTo>
                  <a:lnTo>
                    <a:pt x="248" y="67"/>
                  </a:lnTo>
                  <a:lnTo>
                    <a:pt x="238" y="74"/>
                  </a:lnTo>
                  <a:lnTo>
                    <a:pt x="224" y="79"/>
                  </a:lnTo>
                  <a:lnTo>
                    <a:pt x="209" y="83"/>
                  </a:lnTo>
                  <a:lnTo>
                    <a:pt x="190" y="88"/>
                  </a:lnTo>
                  <a:lnTo>
                    <a:pt x="169" y="90"/>
                  </a:lnTo>
                  <a:lnTo>
                    <a:pt x="148" y="93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3" name="Freeform 165"/>
            <p:cNvSpPr>
              <a:spLocks/>
            </p:cNvSpPr>
            <p:nvPr/>
          </p:nvSpPr>
          <p:spPr bwMode="auto">
            <a:xfrm>
              <a:off x="4971" y="688"/>
              <a:ext cx="36" cy="42"/>
            </a:xfrm>
            <a:custGeom>
              <a:avLst/>
              <a:gdLst>
                <a:gd name="T0" fmla="*/ 10 w 180"/>
                <a:gd name="T1" fmla="*/ 5 h 213"/>
                <a:gd name="T2" fmla="*/ 7 w 180"/>
                <a:gd name="T3" fmla="*/ 9 h 213"/>
                <a:gd name="T4" fmla="*/ 4 w 180"/>
                <a:gd name="T5" fmla="*/ 15 h 213"/>
                <a:gd name="T6" fmla="*/ 1 w 180"/>
                <a:gd name="T7" fmla="*/ 20 h 213"/>
                <a:gd name="T8" fmla="*/ 0 w 180"/>
                <a:gd name="T9" fmla="*/ 22 h 213"/>
                <a:gd name="T10" fmla="*/ 4 w 180"/>
                <a:gd name="T11" fmla="*/ 33 h 213"/>
                <a:gd name="T12" fmla="*/ 6 w 180"/>
                <a:gd name="T13" fmla="*/ 35 h 213"/>
                <a:gd name="T14" fmla="*/ 10 w 180"/>
                <a:gd name="T15" fmla="*/ 39 h 213"/>
                <a:gd name="T16" fmla="*/ 14 w 180"/>
                <a:gd name="T17" fmla="*/ 42 h 213"/>
                <a:gd name="T18" fmla="*/ 18 w 180"/>
                <a:gd name="T19" fmla="*/ 42 h 213"/>
                <a:gd name="T20" fmla="*/ 20 w 180"/>
                <a:gd name="T21" fmla="*/ 40 h 213"/>
                <a:gd name="T22" fmla="*/ 23 w 180"/>
                <a:gd name="T23" fmla="*/ 38 h 213"/>
                <a:gd name="T24" fmla="*/ 26 w 180"/>
                <a:gd name="T25" fmla="*/ 35 h 213"/>
                <a:gd name="T26" fmla="*/ 29 w 180"/>
                <a:gd name="T27" fmla="*/ 31 h 213"/>
                <a:gd name="T28" fmla="*/ 32 w 180"/>
                <a:gd name="T29" fmla="*/ 27 h 213"/>
                <a:gd name="T30" fmla="*/ 34 w 180"/>
                <a:gd name="T31" fmla="*/ 24 h 213"/>
                <a:gd name="T32" fmla="*/ 35 w 180"/>
                <a:gd name="T33" fmla="*/ 21 h 213"/>
                <a:gd name="T34" fmla="*/ 36 w 180"/>
                <a:gd name="T35" fmla="*/ 18 h 213"/>
                <a:gd name="T36" fmla="*/ 35 w 180"/>
                <a:gd name="T37" fmla="*/ 13 h 213"/>
                <a:gd name="T38" fmla="*/ 33 w 180"/>
                <a:gd name="T39" fmla="*/ 7 h 213"/>
                <a:gd name="T40" fmla="*/ 31 w 180"/>
                <a:gd name="T41" fmla="*/ 2 h 213"/>
                <a:gd name="T42" fmla="*/ 29 w 180"/>
                <a:gd name="T43" fmla="*/ 0 h 213"/>
                <a:gd name="T44" fmla="*/ 29 w 180"/>
                <a:gd name="T45" fmla="*/ 0 h 213"/>
                <a:gd name="T46" fmla="*/ 27 w 180"/>
                <a:gd name="T47" fmla="*/ 0 h 213"/>
                <a:gd name="T48" fmla="*/ 24 w 180"/>
                <a:gd name="T49" fmla="*/ 0 h 213"/>
                <a:gd name="T50" fmla="*/ 21 w 180"/>
                <a:gd name="T51" fmla="*/ 0 h 213"/>
                <a:gd name="T52" fmla="*/ 17 w 180"/>
                <a:gd name="T53" fmla="*/ 1 h 213"/>
                <a:gd name="T54" fmla="*/ 14 w 180"/>
                <a:gd name="T55" fmla="*/ 2 h 213"/>
                <a:gd name="T56" fmla="*/ 12 w 180"/>
                <a:gd name="T57" fmla="*/ 3 h 213"/>
                <a:gd name="T58" fmla="*/ 10 w 180"/>
                <a:gd name="T59" fmla="*/ 5 h 2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0" h="213">
                  <a:moveTo>
                    <a:pt x="48" y="24"/>
                  </a:moveTo>
                  <a:lnTo>
                    <a:pt x="36" y="46"/>
                  </a:lnTo>
                  <a:lnTo>
                    <a:pt x="21" y="74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21" y="167"/>
                  </a:lnTo>
                  <a:lnTo>
                    <a:pt x="29" y="178"/>
                  </a:lnTo>
                  <a:lnTo>
                    <a:pt x="50" y="196"/>
                  </a:lnTo>
                  <a:lnTo>
                    <a:pt x="70" y="213"/>
                  </a:lnTo>
                  <a:lnTo>
                    <a:pt x="92" y="213"/>
                  </a:lnTo>
                  <a:lnTo>
                    <a:pt x="100" y="204"/>
                  </a:lnTo>
                  <a:lnTo>
                    <a:pt x="113" y="191"/>
                  </a:lnTo>
                  <a:lnTo>
                    <a:pt x="129" y="175"/>
                  </a:lnTo>
                  <a:lnTo>
                    <a:pt x="145" y="156"/>
                  </a:lnTo>
                  <a:lnTo>
                    <a:pt x="158" y="138"/>
                  </a:lnTo>
                  <a:lnTo>
                    <a:pt x="168" y="120"/>
                  </a:lnTo>
                  <a:lnTo>
                    <a:pt x="177" y="106"/>
                  </a:lnTo>
                  <a:lnTo>
                    <a:pt x="180" y="93"/>
                  </a:lnTo>
                  <a:lnTo>
                    <a:pt x="173" y="67"/>
                  </a:lnTo>
                  <a:lnTo>
                    <a:pt x="163" y="38"/>
                  </a:lnTo>
                  <a:lnTo>
                    <a:pt x="153" y="12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05" y="0"/>
                  </a:lnTo>
                  <a:lnTo>
                    <a:pt x="87" y="3"/>
                  </a:lnTo>
                  <a:lnTo>
                    <a:pt x="70" y="9"/>
                  </a:lnTo>
                  <a:lnTo>
                    <a:pt x="58" y="1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A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4" name="Freeform 166"/>
            <p:cNvSpPr>
              <a:spLocks/>
            </p:cNvSpPr>
            <p:nvPr/>
          </p:nvSpPr>
          <p:spPr bwMode="auto">
            <a:xfrm>
              <a:off x="4982" y="712"/>
              <a:ext cx="20" cy="31"/>
            </a:xfrm>
            <a:custGeom>
              <a:avLst/>
              <a:gdLst>
                <a:gd name="T0" fmla="*/ 3 w 103"/>
                <a:gd name="T1" fmla="*/ 12 h 156"/>
                <a:gd name="T2" fmla="*/ 0 w 103"/>
                <a:gd name="T3" fmla="*/ 29 h 156"/>
                <a:gd name="T4" fmla="*/ 10 w 103"/>
                <a:gd name="T5" fmla="*/ 31 h 156"/>
                <a:gd name="T6" fmla="*/ 20 w 103"/>
                <a:gd name="T7" fmla="*/ 20 h 156"/>
                <a:gd name="T8" fmla="*/ 15 w 103"/>
                <a:gd name="T9" fmla="*/ 0 h 156"/>
                <a:gd name="T10" fmla="*/ 3 w 103"/>
                <a:gd name="T11" fmla="*/ 12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" h="156">
                  <a:moveTo>
                    <a:pt x="15" y="58"/>
                  </a:moveTo>
                  <a:lnTo>
                    <a:pt x="0" y="145"/>
                  </a:lnTo>
                  <a:lnTo>
                    <a:pt x="50" y="156"/>
                  </a:lnTo>
                  <a:lnTo>
                    <a:pt x="103" y="100"/>
                  </a:lnTo>
                  <a:lnTo>
                    <a:pt x="77" y="0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A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5" name="Freeform 167"/>
            <p:cNvSpPr>
              <a:spLocks/>
            </p:cNvSpPr>
            <p:nvPr/>
          </p:nvSpPr>
          <p:spPr bwMode="auto">
            <a:xfrm>
              <a:off x="4971" y="685"/>
              <a:ext cx="37" cy="25"/>
            </a:xfrm>
            <a:custGeom>
              <a:avLst/>
              <a:gdLst>
                <a:gd name="T0" fmla="*/ 0 w 185"/>
                <a:gd name="T1" fmla="*/ 25 h 124"/>
                <a:gd name="T2" fmla="*/ 0 w 185"/>
                <a:gd name="T3" fmla="*/ 22 h 124"/>
                <a:gd name="T4" fmla="*/ 1 w 185"/>
                <a:gd name="T5" fmla="*/ 15 h 124"/>
                <a:gd name="T6" fmla="*/ 4 w 185"/>
                <a:gd name="T7" fmla="*/ 8 h 124"/>
                <a:gd name="T8" fmla="*/ 10 w 185"/>
                <a:gd name="T9" fmla="*/ 2 h 124"/>
                <a:gd name="T10" fmla="*/ 16 w 185"/>
                <a:gd name="T11" fmla="*/ 0 h 124"/>
                <a:gd name="T12" fmla="*/ 20 w 185"/>
                <a:gd name="T13" fmla="*/ 0 h 124"/>
                <a:gd name="T14" fmla="*/ 22 w 185"/>
                <a:gd name="T15" fmla="*/ 2 h 124"/>
                <a:gd name="T16" fmla="*/ 22 w 185"/>
                <a:gd name="T17" fmla="*/ 2 h 124"/>
                <a:gd name="T18" fmla="*/ 24 w 185"/>
                <a:gd name="T19" fmla="*/ 1 h 124"/>
                <a:gd name="T20" fmla="*/ 27 w 185"/>
                <a:gd name="T21" fmla="*/ 0 h 124"/>
                <a:gd name="T22" fmla="*/ 32 w 185"/>
                <a:gd name="T23" fmla="*/ 0 h 124"/>
                <a:gd name="T24" fmla="*/ 35 w 185"/>
                <a:gd name="T25" fmla="*/ 3 h 124"/>
                <a:gd name="T26" fmla="*/ 37 w 185"/>
                <a:gd name="T27" fmla="*/ 9 h 124"/>
                <a:gd name="T28" fmla="*/ 37 w 185"/>
                <a:gd name="T29" fmla="*/ 16 h 124"/>
                <a:gd name="T30" fmla="*/ 36 w 185"/>
                <a:gd name="T31" fmla="*/ 22 h 124"/>
                <a:gd name="T32" fmla="*/ 35 w 185"/>
                <a:gd name="T33" fmla="*/ 24 h 124"/>
                <a:gd name="T34" fmla="*/ 35 w 185"/>
                <a:gd name="T35" fmla="*/ 22 h 124"/>
                <a:gd name="T36" fmla="*/ 33 w 185"/>
                <a:gd name="T37" fmla="*/ 17 h 124"/>
                <a:gd name="T38" fmla="*/ 31 w 185"/>
                <a:gd name="T39" fmla="*/ 14 h 124"/>
                <a:gd name="T40" fmla="*/ 27 w 185"/>
                <a:gd name="T41" fmla="*/ 12 h 124"/>
                <a:gd name="T42" fmla="*/ 24 w 185"/>
                <a:gd name="T43" fmla="*/ 12 h 124"/>
                <a:gd name="T44" fmla="*/ 22 w 185"/>
                <a:gd name="T45" fmla="*/ 12 h 124"/>
                <a:gd name="T46" fmla="*/ 18 w 185"/>
                <a:gd name="T47" fmla="*/ 10 h 124"/>
                <a:gd name="T48" fmla="*/ 14 w 185"/>
                <a:gd name="T49" fmla="*/ 10 h 124"/>
                <a:gd name="T50" fmla="*/ 9 w 185"/>
                <a:gd name="T51" fmla="*/ 13 h 124"/>
                <a:gd name="T52" fmla="*/ 5 w 185"/>
                <a:gd name="T53" fmla="*/ 18 h 124"/>
                <a:gd name="T54" fmla="*/ 1 w 185"/>
                <a:gd name="T55" fmla="*/ 23 h 124"/>
                <a:gd name="T56" fmla="*/ 0 w 185"/>
                <a:gd name="T57" fmla="*/ 25 h 1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85" h="124">
                  <a:moveTo>
                    <a:pt x="0" y="124"/>
                  </a:moveTo>
                  <a:lnTo>
                    <a:pt x="0" y="110"/>
                  </a:lnTo>
                  <a:lnTo>
                    <a:pt x="5" y="76"/>
                  </a:lnTo>
                  <a:lnTo>
                    <a:pt x="21" y="39"/>
                  </a:lnTo>
                  <a:lnTo>
                    <a:pt x="50" y="10"/>
                  </a:lnTo>
                  <a:lnTo>
                    <a:pt x="82" y="0"/>
                  </a:lnTo>
                  <a:lnTo>
                    <a:pt x="100" y="2"/>
                  </a:lnTo>
                  <a:lnTo>
                    <a:pt x="108" y="10"/>
                  </a:lnTo>
                  <a:lnTo>
                    <a:pt x="110" y="12"/>
                  </a:lnTo>
                  <a:lnTo>
                    <a:pt x="118" y="7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7" y="15"/>
                  </a:lnTo>
                  <a:lnTo>
                    <a:pt x="185" y="47"/>
                  </a:lnTo>
                  <a:lnTo>
                    <a:pt x="185" y="81"/>
                  </a:lnTo>
                  <a:lnTo>
                    <a:pt x="180" y="108"/>
                  </a:lnTo>
                  <a:lnTo>
                    <a:pt x="177" y="118"/>
                  </a:lnTo>
                  <a:lnTo>
                    <a:pt x="173" y="108"/>
                  </a:lnTo>
                  <a:lnTo>
                    <a:pt x="166" y="86"/>
                  </a:lnTo>
                  <a:lnTo>
                    <a:pt x="156" y="69"/>
                  </a:lnTo>
                  <a:lnTo>
                    <a:pt x="137" y="60"/>
                  </a:lnTo>
                  <a:lnTo>
                    <a:pt x="121" y="60"/>
                  </a:lnTo>
                  <a:lnTo>
                    <a:pt x="108" y="58"/>
                  </a:lnTo>
                  <a:lnTo>
                    <a:pt x="92" y="52"/>
                  </a:lnTo>
                  <a:lnTo>
                    <a:pt x="70" y="52"/>
                  </a:lnTo>
                  <a:lnTo>
                    <a:pt x="44" y="65"/>
                  </a:lnTo>
                  <a:lnTo>
                    <a:pt x="24" y="89"/>
                  </a:lnTo>
                  <a:lnTo>
                    <a:pt x="5" y="113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6" name="Freeform 168"/>
            <p:cNvSpPr>
              <a:spLocks/>
            </p:cNvSpPr>
            <p:nvPr/>
          </p:nvSpPr>
          <p:spPr bwMode="auto">
            <a:xfrm>
              <a:off x="4976" y="705"/>
              <a:ext cx="9" cy="3"/>
            </a:xfrm>
            <a:custGeom>
              <a:avLst/>
              <a:gdLst>
                <a:gd name="T0" fmla="*/ 0 w 44"/>
                <a:gd name="T1" fmla="*/ 2 h 13"/>
                <a:gd name="T2" fmla="*/ 6 w 44"/>
                <a:gd name="T3" fmla="*/ 0 h 13"/>
                <a:gd name="T4" fmla="*/ 9 w 44"/>
                <a:gd name="T5" fmla="*/ 1 h 13"/>
                <a:gd name="T6" fmla="*/ 3 w 44"/>
                <a:gd name="T7" fmla="*/ 3 h 13"/>
                <a:gd name="T8" fmla="*/ 0 w 44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13">
                  <a:moveTo>
                    <a:pt x="0" y="8"/>
                  </a:moveTo>
                  <a:lnTo>
                    <a:pt x="27" y="0"/>
                  </a:lnTo>
                  <a:lnTo>
                    <a:pt x="44" y="3"/>
                  </a:lnTo>
                  <a:lnTo>
                    <a:pt x="15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7" name="Freeform 169"/>
            <p:cNvSpPr>
              <a:spLocks/>
            </p:cNvSpPr>
            <p:nvPr/>
          </p:nvSpPr>
          <p:spPr bwMode="auto">
            <a:xfrm>
              <a:off x="4989" y="703"/>
              <a:ext cx="9" cy="3"/>
            </a:xfrm>
            <a:custGeom>
              <a:avLst/>
              <a:gdLst>
                <a:gd name="T0" fmla="*/ 0 w 45"/>
                <a:gd name="T1" fmla="*/ 2 h 14"/>
                <a:gd name="T2" fmla="*/ 5 w 45"/>
                <a:gd name="T3" fmla="*/ 0 h 14"/>
                <a:gd name="T4" fmla="*/ 9 w 45"/>
                <a:gd name="T5" fmla="*/ 1 h 14"/>
                <a:gd name="T6" fmla="*/ 3 w 45"/>
                <a:gd name="T7" fmla="*/ 3 h 14"/>
                <a:gd name="T8" fmla="*/ 0 w 45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14">
                  <a:moveTo>
                    <a:pt x="0" y="9"/>
                  </a:moveTo>
                  <a:lnTo>
                    <a:pt x="27" y="0"/>
                  </a:lnTo>
                  <a:lnTo>
                    <a:pt x="45" y="3"/>
                  </a:lnTo>
                  <a:lnTo>
                    <a:pt x="16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8" name="Freeform 170"/>
            <p:cNvSpPr>
              <a:spLocks/>
            </p:cNvSpPr>
            <p:nvPr/>
          </p:nvSpPr>
          <p:spPr bwMode="auto">
            <a:xfrm>
              <a:off x="4983" y="709"/>
              <a:ext cx="5" cy="7"/>
            </a:xfrm>
            <a:custGeom>
              <a:avLst/>
              <a:gdLst>
                <a:gd name="T0" fmla="*/ 3 w 24"/>
                <a:gd name="T1" fmla="*/ 0 h 35"/>
                <a:gd name="T2" fmla="*/ 0 w 24"/>
                <a:gd name="T3" fmla="*/ 6 h 35"/>
                <a:gd name="T4" fmla="*/ 5 w 24"/>
                <a:gd name="T5" fmla="*/ 7 h 35"/>
                <a:gd name="T6" fmla="*/ 2 w 24"/>
                <a:gd name="T7" fmla="*/ 5 h 35"/>
                <a:gd name="T8" fmla="*/ 3 w 24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5">
                  <a:moveTo>
                    <a:pt x="13" y="0"/>
                  </a:moveTo>
                  <a:lnTo>
                    <a:pt x="0" y="32"/>
                  </a:lnTo>
                  <a:lnTo>
                    <a:pt x="24" y="35"/>
                  </a:lnTo>
                  <a:lnTo>
                    <a:pt x="11" y="2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9" name="Freeform 171"/>
            <p:cNvSpPr>
              <a:spLocks/>
            </p:cNvSpPr>
            <p:nvPr/>
          </p:nvSpPr>
          <p:spPr bwMode="auto">
            <a:xfrm>
              <a:off x="4979" y="721"/>
              <a:ext cx="10" cy="2"/>
            </a:xfrm>
            <a:custGeom>
              <a:avLst/>
              <a:gdLst>
                <a:gd name="T0" fmla="*/ 0 w 51"/>
                <a:gd name="T1" fmla="*/ 1 h 11"/>
                <a:gd name="T2" fmla="*/ 6 w 51"/>
                <a:gd name="T3" fmla="*/ 2 h 11"/>
                <a:gd name="T4" fmla="*/ 10 w 51"/>
                <a:gd name="T5" fmla="*/ 0 h 11"/>
                <a:gd name="T6" fmla="*/ 9 w 51"/>
                <a:gd name="T7" fmla="*/ 0 h 11"/>
                <a:gd name="T8" fmla="*/ 6 w 51"/>
                <a:gd name="T9" fmla="*/ 0 h 11"/>
                <a:gd name="T10" fmla="*/ 3 w 51"/>
                <a:gd name="T11" fmla="*/ 0 h 11"/>
                <a:gd name="T12" fmla="*/ 0 w 51"/>
                <a:gd name="T13" fmla="*/ 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1">
                  <a:moveTo>
                    <a:pt x="0" y="8"/>
                  </a:moveTo>
                  <a:lnTo>
                    <a:pt x="29" y="11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0" name="Freeform 172"/>
            <p:cNvSpPr>
              <a:spLocks/>
            </p:cNvSpPr>
            <p:nvPr/>
          </p:nvSpPr>
          <p:spPr bwMode="auto">
            <a:xfrm>
              <a:off x="4995" y="738"/>
              <a:ext cx="14" cy="20"/>
            </a:xfrm>
            <a:custGeom>
              <a:avLst/>
              <a:gdLst>
                <a:gd name="T0" fmla="*/ 6 w 69"/>
                <a:gd name="T1" fmla="*/ 3 h 100"/>
                <a:gd name="T2" fmla="*/ 5 w 69"/>
                <a:gd name="T3" fmla="*/ 7 h 100"/>
                <a:gd name="T4" fmla="*/ 6 w 69"/>
                <a:gd name="T5" fmla="*/ 7 h 100"/>
                <a:gd name="T6" fmla="*/ 9 w 69"/>
                <a:gd name="T7" fmla="*/ 7 h 100"/>
                <a:gd name="T8" fmla="*/ 11 w 69"/>
                <a:gd name="T9" fmla="*/ 8 h 100"/>
                <a:gd name="T10" fmla="*/ 13 w 69"/>
                <a:gd name="T11" fmla="*/ 9 h 100"/>
                <a:gd name="T12" fmla="*/ 14 w 69"/>
                <a:gd name="T13" fmla="*/ 12 h 100"/>
                <a:gd name="T14" fmla="*/ 14 w 69"/>
                <a:gd name="T15" fmla="*/ 15 h 100"/>
                <a:gd name="T16" fmla="*/ 12 w 69"/>
                <a:gd name="T17" fmla="*/ 17 h 100"/>
                <a:gd name="T18" fmla="*/ 10 w 69"/>
                <a:gd name="T19" fmla="*/ 19 h 100"/>
                <a:gd name="T20" fmla="*/ 7 w 69"/>
                <a:gd name="T21" fmla="*/ 20 h 100"/>
                <a:gd name="T22" fmla="*/ 5 w 69"/>
                <a:gd name="T23" fmla="*/ 20 h 100"/>
                <a:gd name="T24" fmla="*/ 3 w 69"/>
                <a:gd name="T25" fmla="*/ 20 h 100"/>
                <a:gd name="T26" fmla="*/ 2 w 69"/>
                <a:gd name="T27" fmla="*/ 19 h 100"/>
                <a:gd name="T28" fmla="*/ 0 w 69"/>
                <a:gd name="T29" fmla="*/ 18 h 100"/>
                <a:gd name="T30" fmla="*/ 2 w 69"/>
                <a:gd name="T31" fmla="*/ 16 h 100"/>
                <a:gd name="T32" fmla="*/ 3 w 69"/>
                <a:gd name="T33" fmla="*/ 17 h 100"/>
                <a:gd name="T34" fmla="*/ 4 w 69"/>
                <a:gd name="T35" fmla="*/ 18 h 100"/>
                <a:gd name="T36" fmla="*/ 5 w 69"/>
                <a:gd name="T37" fmla="*/ 19 h 100"/>
                <a:gd name="T38" fmla="*/ 7 w 69"/>
                <a:gd name="T39" fmla="*/ 19 h 100"/>
                <a:gd name="T40" fmla="*/ 9 w 69"/>
                <a:gd name="T41" fmla="*/ 18 h 100"/>
                <a:gd name="T42" fmla="*/ 11 w 69"/>
                <a:gd name="T43" fmla="*/ 16 h 100"/>
                <a:gd name="T44" fmla="*/ 11 w 69"/>
                <a:gd name="T45" fmla="*/ 15 h 100"/>
                <a:gd name="T46" fmla="*/ 12 w 69"/>
                <a:gd name="T47" fmla="*/ 13 h 100"/>
                <a:gd name="T48" fmla="*/ 11 w 69"/>
                <a:gd name="T49" fmla="*/ 11 h 100"/>
                <a:gd name="T50" fmla="*/ 10 w 69"/>
                <a:gd name="T51" fmla="*/ 9 h 100"/>
                <a:gd name="T52" fmla="*/ 8 w 69"/>
                <a:gd name="T53" fmla="*/ 9 h 100"/>
                <a:gd name="T54" fmla="*/ 6 w 69"/>
                <a:gd name="T55" fmla="*/ 9 h 100"/>
                <a:gd name="T56" fmla="*/ 5 w 69"/>
                <a:gd name="T57" fmla="*/ 9 h 100"/>
                <a:gd name="T58" fmla="*/ 4 w 69"/>
                <a:gd name="T59" fmla="*/ 10 h 100"/>
                <a:gd name="T60" fmla="*/ 3 w 69"/>
                <a:gd name="T61" fmla="*/ 10 h 100"/>
                <a:gd name="T62" fmla="*/ 2 w 69"/>
                <a:gd name="T63" fmla="*/ 11 h 100"/>
                <a:gd name="T64" fmla="*/ 4 w 69"/>
                <a:gd name="T65" fmla="*/ 1 h 100"/>
                <a:gd name="T66" fmla="*/ 12 w 69"/>
                <a:gd name="T67" fmla="*/ 0 h 100"/>
                <a:gd name="T68" fmla="*/ 12 w 69"/>
                <a:gd name="T69" fmla="*/ 2 h 100"/>
                <a:gd name="T70" fmla="*/ 6 w 69"/>
                <a:gd name="T71" fmla="*/ 3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9" h="100">
                  <a:moveTo>
                    <a:pt x="30" y="16"/>
                  </a:moveTo>
                  <a:lnTo>
                    <a:pt x="24" y="36"/>
                  </a:lnTo>
                  <a:lnTo>
                    <a:pt x="30" y="34"/>
                  </a:lnTo>
                  <a:lnTo>
                    <a:pt x="45" y="34"/>
                  </a:lnTo>
                  <a:lnTo>
                    <a:pt x="56" y="40"/>
                  </a:lnTo>
                  <a:lnTo>
                    <a:pt x="64" y="47"/>
                  </a:lnTo>
                  <a:lnTo>
                    <a:pt x="69" y="60"/>
                  </a:lnTo>
                  <a:lnTo>
                    <a:pt x="69" y="74"/>
                  </a:lnTo>
                  <a:lnTo>
                    <a:pt x="61" y="86"/>
                  </a:lnTo>
                  <a:lnTo>
                    <a:pt x="50" y="95"/>
                  </a:lnTo>
                  <a:lnTo>
                    <a:pt x="35" y="100"/>
                  </a:lnTo>
                  <a:lnTo>
                    <a:pt x="24" y="100"/>
                  </a:lnTo>
                  <a:lnTo>
                    <a:pt x="16" y="100"/>
                  </a:lnTo>
                  <a:lnTo>
                    <a:pt x="8" y="95"/>
                  </a:lnTo>
                  <a:lnTo>
                    <a:pt x="0" y="89"/>
                  </a:lnTo>
                  <a:lnTo>
                    <a:pt x="11" y="81"/>
                  </a:lnTo>
                  <a:lnTo>
                    <a:pt x="16" y="86"/>
                  </a:lnTo>
                  <a:lnTo>
                    <a:pt x="21" y="89"/>
                  </a:lnTo>
                  <a:lnTo>
                    <a:pt x="26" y="93"/>
                  </a:lnTo>
                  <a:lnTo>
                    <a:pt x="35" y="93"/>
                  </a:lnTo>
                  <a:lnTo>
                    <a:pt x="45" y="89"/>
                  </a:lnTo>
                  <a:lnTo>
                    <a:pt x="52" y="81"/>
                  </a:lnTo>
                  <a:lnTo>
                    <a:pt x="56" y="74"/>
                  </a:lnTo>
                  <a:lnTo>
                    <a:pt x="59" y="63"/>
                  </a:lnTo>
                  <a:lnTo>
                    <a:pt x="56" y="55"/>
                  </a:lnTo>
                  <a:lnTo>
                    <a:pt x="47" y="47"/>
                  </a:lnTo>
                  <a:lnTo>
                    <a:pt x="40" y="45"/>
                  </a:lnTo>
                  <a:lnTo>
                    <a:pt x="30" y="45"/>
                  </a:lnTo>
                  <a:lnTo>
                    <a:pt x="24" y="47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1" y="55"/>
                  </a:lnTo>
                  <a:lnTo>
                    <a:pt x="18" y="7"/>
                  </a:lnTo>
                  <a:lnTo>
                    <a:pt x="61" y="0"/>
                  </a:lnTo>
                  <a:lnTo>
                    <a:pt x="61" y="1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1" name="Freeform 173"/>
            <p:cNvSpPr>
              <a:spLocks/>
            </p:cNvSpPr>
            <p:nvPr/>
          </p:nvSpPr>
          <p:spPr bwMode="auto">
            <a:xfrm>
              <a:off x="5012" y="735"/>
              <a:ext cx="13" cy="20"/>
            </a:xfrm>
            <a:custGeom>
              <a:avLst/>
              <a:gdLst>
                <a:gd name="T0" fmla="*/ 6 w 68"/>
                <a:gd name="T1" fmla="*/ 3 h 101"/>
                <a:gd name="T2" fmla="*/ 5 w 68"/>
                <a:gd name="T3" fmla="*/ 8 h 101"/>
                <a:gd name="T4" fmla="*/ 6 w 68"/>
                <a:gd name="T5" fmla="*/ 8 h 101"/>
                <a:gd name="T6" fmla="*/ 8 w 68"/>
                <a:gd name="T7" fmla="*/ 8 h 101"/>
                <a:gd name="T8" fmla="*/ 11 w 68"/>
                <a:gd name="T9" fmla="*/ 8 h 101"/>
                <a:gd name="T10" fmla="*/ 12 w 68"/>
                <a:gd name="T11" fmla="*/ 10 h 101"/>
                <a:gd name="T12" fmla="*/ 13 w 68"/>
                <a:gd name="T13" fmla="*/ 12 h 101"/>
                <a:gd name="T14" fmla="*/ 13 w 68"/>
                <a:gd name="T15" fmla="*/ 15 h 101"/>
                <a:gd name="T16" fmla="*/ 11 w 68"/>
                <a:gd name="T17" fmla="*/ 17 h 101"/>
                <a:gd name="T18" fmla="*/ 10 w 68"/>
                <a:gd name="T19" fmla="*/ 19 h 101"/>
                <a:gd name="T20" fmla="*/ 7 w 68"/>
                <a:gd name="T21" fmla="*/ 20 h 101"/>
                <a:gd name="T22" fmla="*/ 5 w 68"/>
                <a:gd name="T23" fmla="*/ 20 h 101"/>
                <a:gd name="T24" fmla="*/ 3 w 68"/>
                <a:gd name="T25" fmla="*/ 20 h 101"/>
                <a:gd name="T26" fmla="*/ 2 w 68"/>
                <a:gd name="T27" fmla="*/ 19 h 101"/>
                <a:gd name="T28" fmla="*/ 0 w 68"/>
                <a:gd name="T29" fmla="*/ 18 h 101"/>
                <a:gd name="T30" fmla="*/ 2 w 68"/>
                <a:gd name="T31" fmla="*/ 16 h 101"/>
                <a:gd name="T32" fmla="*/ 2 w 68"/>
                <a:gd name="T33" fmla="*/ 17 h 101"/>
                <a:gd name="T34" fmla="*/ 4 w 68"/>
                <a:gd name="T35" fmla="*/ 18 h 101"/>
                <a:gd name="T36" fmla="*/ 5 w 68"/>
                <a:gd name="T37" fmla="*/ 18 h 101"/>
                <a:gd name="T38" fmla="*/ 7 w 68"/>
                <a:gd name="T39" fmla="*/ 18 h 101"/>
                <a:gd name="T40" fmla="*/ 8 w 68"/>
                <a:gd name="T41" fmla="*/ 18 h 101"/>
                <a:gd name="T42" fmla="*/ 10 w 68"/>
                <a:gd name="T43" fmla="*/ 16 h 101"/>
                <a:gd name="T44" fmla="*/ 11 w 68"/>
                <a:gd name="T45" fmla="*/ 15 h 101"/>
                <a:gd name="T46" fmla="*/ 11 w 68"/>
                <a:gd name="T47" fmla="*/ 13 h 101"/>
                <a:gd name="T48" fmla="*/ 10 w 68"/>
                <a:gd name="T49" fmla="*/ 11 h 101"/>
                <a:gd name="T50" fmla="*/ 9 w 68"/>
                <a:gd name="T51" fmla="*/ 10 h 101"/>
                <a:gd name="T52" fmla="*/ 7 w 68"/>
                <a:gd name="T53" fmla="*/ 9 h 101"/>
                <a:gd name="T54" fmla="*/ 6 w 68"/>
                <a:gd name="T55" fmla="*/ 9 h 101"/>
                <a:gd name="T56" fmla="*/ 5 w 68"/>
                <a:gd name="T57" fmla="*/ 10 h 101"/>
                <a:gd name="T58" fmla="*/ 3 w 68"/>
                <a:gd name="T59" fmla="*/ 10 h 101"/>
                <a:gd name="T60" fmla="*/ 3 w 68"/>
                <a:gd name="T61" fmla="*/ 10 h 101"/>
                <a:gd name="T62" fmla="*/ 2 w 68"/>
                <a:gd name="T63" fmla="*/ 11 h 101"/>
                <a:gd name="T64" fmla="*/ 3 w 68"/>
                <a:gd name="T65" fmla="*/ 2 h 101"/>
                <a:gd name="T66" fmla="*/ 11 w 68"/>
                <a:gd name="T67" fmla="*/ 0 h 101"/>
                <a:gd name="T68" fmla="*/ 11 w 68"/>
                <a:gd name="T69" fmla="*/ 2 h 101"/>
                <a:gd name="T70" fmla="*/ 6 w 68"/>
                <a:gd name="T71" fmla="*/ 3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8" h="101">
                  <a:moveTo>
                    <a:pt x="29" y="17"/>
                  </a:moveTo>
                  <a:lnTo>
                    <a:pt x="24" y="38"/>
                  </a:lnTo>
                  <a:lnTo>
                    <a:pt x="29" y="38"/>
                  </a:lnTo>
                  <a:lnTo>
                    <a:pt x="44" y="38"/>
                  </a:lnTo>
                  <a:lnTo>
                    <a:pt x="55" y="41"/>
                  </a:lnTo>
                  <a:lnTo>
                    <a:pt x="63" y="51"/>
                  </a:lnTo>
                  <a:lnTo>
                    <a:pt x="68" y="62"/>
                  </a:lnTo>
                  <a:lnTo>
                    <a:pt x="68" y="77"/>
                  </a:lnTo>
                  <a:lnTo>
                    <a:pt x="60" y="88"/>
                  </a:lnTo>
                  <a:lnTo>
                    <a:pt x="50" y="96"/>
                  </a:lnTo>
                  <a:lnTo>
                    <a:pt x="34" y="101"/>
                  </a:lnTo>
                  <a:lnTo>
                    <a:pt x="24" y="101"/>
                  </a:lnTo>
                  <a:lnTo>
                    <a:pt x="15" y="101"/>
                  </a:lnTo>
                  <a:lnTo>
                    <a:pt x="8" y="96"/>
                  </a:lnTo>
                  <a:lnTo>
                    <a:pt x="0" y="91"/>
                  </a:lnTo>
                  <a:lnTo>
                    <a:pt x="8" y="83"/>
                  </a:lnTo>
                  <a:lnTo>
                    <a:pt x="13" y="88"/>
                  </a:lnTo>
                  <a:lnTo>
                    <a:pt x="20" y="91"/>
                  </a:lnTo>
                  <a:lnTo>
                    <a:pt x="26" y="93"/>
                  </a:lnTo>
                  <a:lnTo>
                    <a:pt x="34" y="93"/>
                  </a:lnTo>
                  <a:lnTo>
                    <a:pt x="44" y="91"/>
                  </a:lnTo>
                  <a:lnTo>
                    <a:pt x="50" y="83"/>
                  </a:lnTo>
                  <a:lnTo>
                    <a:pt x="55" y="75"/>
                  </a:lnTo>
                  <a:lnTo>
                    <a:pt x="55" y="64"/>
                  </a:lnTo>
                  <a:lnTo>
                    <a:pt x="53" y="57"/>
                  </a:lnTo>
                  <a:lnTo>
                    <a:pt x="47" y="48"/>
                  </a:lnTo>
                  <a:lnTo>
                    <a:pt x="39" y="46"/>
                  </a:lnTo>
                  <a:lnTo>
                    <a:pt x="29" y="46"/>
                  </a:lnTo>
                  <a:lnTo>
                    <a:pt x="24" y="48"/>
                  </a:lnTo>
                  <a:lnTo>
                    <a:pt x="18" y="51"/>
                  </a:lnTo>
                  <a:lnTo>
                    <a:pt x="15" y="53"/>
                  </a:lnTo>
                  <a:lnTo>
                    <a:pt x="10" y="57"/>
                  </a:lnTo>
                  <a:lnTo>
                    <a:pt x="18" y="9"/>
                  </a:lnTo>
                  <a:lnTo>
                    <a:pt x="60" y="0"/>
                  </a:lnTo>
                  <a:lnTo>
                    <a:pt x="60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2" name="Freeform 174"/>
            <p:cNvSpPr>
              <a:spLocks/>
            </p:cNvSpPr>
            <p:nvPr/>
          </p:nvSpPr>
          <p:spPr bwMode="auto">
            <a:xfrm>
              <a:off x="4819" y="669"/>
              <a:ext cx="132" cy="155"/>
            </a:xfrm>
            <a:custGeom>
              <a:avLst/>
              <a:gdLst>
                <a:gd name="T0" fmla="*/ 132 w 662"/>
                <a:gd name="T1" fmla="*/ 121 h 775"/>
                <a:gd name="T2" fmla="*/ 99 w 662"/>
                <a:gd name="T3" fmla="*/ 0 h 775"/>
                <a:gd name="T4" fmla="*/ 0 w 662"/>
                <a:gd name="T5" fmla="*/ 31 h 775"/>
                <a:gd name="T6" fmla="*/ 35 w 662"/>
                <a:gd name="T7" fmla="*/ 155 h 775"/>
                <a:gd name="T8" fmla="*/ 132 w 662"/>
                <a:gd name="T9" fmla="*/ 121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2" h="775">
                  <a:moveTo>
                    <a:pt x="662" y="605"/>
                  </a:moveTo>
                  <a:lnTo>
                    <a:pt x="499" y="0"/>
                  </a:lnTo>
                  <a:lnTo>
                    <a:pt x="0" y="154"/>
                  </a:lnTo>
                  <a:lnTo>
                    <a:pt x="174" y="775"/>
                  </a:lnTo>
                  <a:lnTo>
                    <a:pt x="662" y="605"/>
                  </a:lnTo>
                  <a:close/>
                </a:path>
              </a:pathLst>
            </a:custGeom>
            <a:solidFill>
              <a:srgbClr val="C9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3" name="Freeform 175"/>
            <p:cNvSpPr>
              <a:spLocks/>
            </p:cNvSpPr>
            <p:nvPr/>
          </p:nvSpPr>
          <p:spPr bwMode="auto">
            <a:xfrm>
              <a:off x="4825" y="676"/>
              <a:ext cx="121" cy="141"/>
            </a:xfrm>
            <a:custGeom>
              <a:avLst/>
              <a:gdLst>
                <a:gd name="T0" fmla="*/ 121 w 602"/>
                <a:gd name="T1" fmla="*/ 111 h 703"/>
                <a:gd name="T2" fmla="*/ 91 w 602"/>
                <a:gd name="T3" fmla="*/ 0 h 703"/>
                <a:gd name="T4" fmla="*/ 0 w 602"/>
                <a:gd name="T5" fmla="*/ 28 h 703"/>
                <a:gd name="T6" fmla="*/ 31 w 602"/>
                <a:gd name="T7" fmla="*/ 141 h 703"/>
                <a:gd name="T8" fmla="*/ 121 w 602"/>
                <a:gd name="T9" fmla="*/ 111 h 7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2" h="703">
                  <a:moveTo>
                    <a:pt x="602" y="552"/>
                  </a:moveTo>
                  <a:lnTo>
                    <a:pt x="452" y="0"/>
                  </a:lnTo>
                  <a:lnTo>
                    <a:pt x="0" y="141"/>
                  </a:lnTo>
                  <a:lnTo>
                    <a:pt x="156" y="703"/>
                  </a:lnTo>
                  <a:lnTo>
                    <a:pt x="602" y="55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4" name="Freeform 176"/>
            <p:cNvSpPr>
              <a:spLocks/>
            </p:cNvSpPr>
            <p:nvPr/>
          </p:nvSpPr>
          <p:spPr bwMode="auto">
            <a:xfrm>
              <a:off x="4837" y="690"/>
              <a:ext cx="97" cy="112"/>
            </a:xfrm>
            <a:custGeom>
              <a:avLst/>
              <a:gdLst>
                <a:gd name="T0" fmla="*/ 97 w 484"/>
                <a:gd name="T1" fmla="*/ 88 h 561"/>
                <a:gd name="T2" fmla="*/ 73 w 484"/>
                <a:gd name="T3" fmla="*/ 0 h 561"/>
                <a:gd name="T4" fmla="*/ 0 w 484"/>
                <a:gd name="T5" fmla="*/ 23 h 561"/>
                <a:gd name="T6" fmla="*/ 25 w 484"/>
                <a:gd name="T7" fmla="*/ 112 h 561"/>
                <a:gd name="T8" fmla="*/ 97 w 484"/>
                <a:gd name="T9" fmla="*/ 88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" h="561">
                  <a:moveTo>
                    <a:pt x="484" y="443"/>
                  </a:moveTo>
                  <a:lnTo>
                    <a:pt x="362" y="0"/>
                  </a:lnTo>
                  <a:lnTo>
                    <a:pt x="0" y="113"/>
                  </a:lnTo>
                  <a:lnTo>
                    <a:pt x="127" y="561"/>
                  </a:lnTo>
                  <a:lnTo>
                    <a:pt x="484" y="44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5" name="Freeform 177"/>
            <p:cNvSpPr>
              <a:spLocks/>
            </p:cNvSpPr>
            <p:nvPr/>
          </p:nvSpPr>
          <p:spPr bwMode="auto">
            <a:xfrm>
              <a:off x="4855" y="714"/>
              <a:ext cx="68" cy="74"/>
            </a:xfrm>
            <a:custGeom>
              <a:avLst/>
              <a:gdLst>
                <a:gd name="T0" fmla="*/ 0 w 338"/>
                <a:gd name="T1" fmla="*/ 38 h 373"/>
                <a:gd name="T2" fmla="*/ 10 w 338"/>
                <a:gd name="T3" fmla="*/ 74 h 373"/>
                <a:gd name="T4" fmla="*/ 68 w 338"/>
                <a:gd name="T5" fmla="*/ 55 h 373"/>
                <a:gd name="T6" fmla="*/ 53 w 338"/>
                <a:gd name="T7" fmla="*/ 0 h 373"/>
                <a:gd name="T8" fmla="*/ 44 w 338"/>
                <a:gd name="T9" fmla="*/ 1 h 373"/>
                <a:gd name="T10" fmla="*/ 35 w 338"/>
                <a:gd name="T11" fmla="*/ 4 h 373"/>
                <a:gd name="T12" fmla="*/ 28 w 338"/>
                <a:gd name="T13" fmla="*/ 8 h 373"/>
                <a:gd name="T14" fmla="*/ 21 w 338"/>
                <a:gd name="T15" fmla="*/ 13 h 373"/>
                <a:gd name="T16" fmla="*/ 15 w 338"/>
                <a:gd name="T17" fmla="*/ 19 h 373"/>
                <a:gd name="T18" fmla="*/ 9 w 338"/>
                <a:gd name="T19" fmla="*/ 25 h 373"/>
                <a:gd name="T20" fmla="*/ 4 w 338"/>
                <a:gd name="T21" fmla="*/ 31 h 373"/>
                <a:gd name="T22" fmla="*/ 0 w 338"/>
                <a:gd name="T23" fmla="*/ 38 h 3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8" h="373">
                  <a:moveTo>
                    <a:pt x="0" y="191"/>
                  </a:moveTo>
                  <a:lnTo>
                    <a:pt x="50" y="373"/>
                  </a:lnTo>
                  <a:lnTo>
                    <a:pt x="338" y="277"/>
                  </a:lnTo>
                  <a:lnTo>
                    <a:pt x="262" y="0"/>
                  </a:lnTo>
                  <a:lnTo>
                    <a:pt x="219" y="6"/>
                  </a:lnTo>
                  <a:lnTo>
                    <a:pt x="176" y="21"/>
                  </a:lnTo>
                  <a:lnTo>
                    <a:pt x="140" y="42"/>
                  </a:lnTo>
                  <a:lnTo>
                    <a:pt x="106" y="66"/>
                  </a:lnTo>
                  <a:lnTo>
                    <a:pt x="73" y="98"/>
                  </a:lnTo>
                  <a:lnTo>
                    <a:pt x="44" y="127"/>
                  </a:lnTo>
                  <a:lnTo>
                    <a:pt x="20" y="158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6" name="Freeform 178"/>
            <p:cNvSpPr>
              <a:spLocks/>
            </p:cNvSpPr>
            <p:nvPr/>
          </p:nvSpPr>
          <p:spPr bwMode="auto">
            <a:xfrm>
              <a:off x="4851" y="735"/>
              <a:ext cx="13" cy="17"/>
            </a:xfrm>
            <a:custGeom>
              <a:avLst/>
              <a:gdLst>
                <a:gd name="T0" fmla="*/ 5 w 68"/>
                <a:gd name="T1" fmla="*/ 17 h 82"/>
                <a:gd name="T2" fmla="*/ 7 w 68"/>
                <a:gd name="T3" fmla="*/ 14 h 82"/>
                <a:gd name="T4" fmla="*/ 8 w 68"/>
                <a:gd name="T5" fmla="*/ 11 h 82"/>
                <a:gd name="T6" fmla="*/ 11 w 68"/>
                <a:gd name="T7" fmla="*/ 8 h 82"/>
                <a:gd name="T8" fmla="*/ 13 w 68"/>
                <a:gd name="T9" fmla="*/ 4 h 82"/>
                <a:gd name="T10" fmla="*/ 0 w 68"/>
                <a:gd name="T11" fmla="*/ 0 h 82"/>
                <a:gd name="T12" fmla="*/ 5 w 68"/>
                <a:gd name="T13" fmla="*/ 17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82">
                  <a:moveTo>
                    <a:pt x="24" y="82"/>
                  </a:moveTo>
                  <a:lnTo>
                    <a:pt x="34" y="68"/>
                  </a:lnTo>
                  <a:lnTo>
                    <a:pt x="44" y="53"/>
                  </a:lnTo>
                  <a:lnTo>
                    <a:pt x="58" y="37"/>
                  </a:lnTo>
                  <a:lnTo>
                    <a:pt x="68" y="20"/>
                  </a:lnTo>
                  <a:lnTo>
                    <a:pt x="0" y="0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7" name="Freeform 179"/>
            <p:cNvSpPr>
              <a:spLocks/>
            </p:cNvSpPr>
            <p:nvPr/>
          </p:nvSpPr>
          <p:spPr bwMode="auto">
            <a:xfrm>
              <a:off x="4845" y="712"/>
              <a:ext cx="26" cy="27"/>
            </a:xfrm>
            <a:custGeom>
              <a:avLst/>
              <a:gdLst>
                <a:gd name="T0" fmla="*/ 0 w 129"/>
                <a:gd name="T1" fmla="*/ 4 h 137"/>
                <a:gd name="T2" fmla="*/ 5 w 129"/>
                <a:gd name="T3" fmla="*/ 23 h 137"/>
                <a:gd name="T4" fmla="*/ 19 w 129"/>
                <a:gd name="T5" fmla="*/ 27 h 137"/>
                <a:gd name="T6" fmla="*/ 21 w 129"/>
                <a:gd name="T7" fmla="*/ 25 h 137"/>
                <a:gd name="T8" fmla="*/ 23 w 129"/>
                <a:gd name="T9" fmla="*/ 23 h 137"/>
                <a:gd name="T10" fmla="*/ 24 w 129"/>
                <a:gd name="T11" fmla="*/ 21 h 137"/>
                <a:gd name="T12" fmla="*/ 26 w 129"/>
                <a:gd name="T13" fmla="*/ 19 h 137"/>
                <a:gd name="T14" fmla="*/ 14 w 129"/>
                <a:gd name="T15" fmla="*/ 0 h 137"/>
                <a:gd name="T16" fmla="*/ 0 w 129"/>
                <a:gd name="T17" fmla="*/ 4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" h="137">
                  <a:moveTo>
                    <a:pt x="0" y="22"/>
                  </a:moveTo>
                  <a:lnTo>
                    <a:pt x="26" y="117"/>
                  </a:lnTo>
                  <a:lnTo>
                    <a:pt x="94" y="137"/>
                  </a:lnTo>
                  <a:lnTo>
                    <a:pt x="103" y="127"/>
                  </a:lnTo>
                  <a:lnTo>
                    <a:pt x="113" y="117"/>
                  </a:lnTo>
                  <a:lnTo>
                    <a:pt x="121" y="108"/>
                  </a:lnTo>
                  <a:lnTo>
                    <a:pt x="129" y="98"/>
                  </a:lnTo>
                  <a:lnTo>
                    <a:pt x="7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8" name="Freeform 180"/>
            <p:cNvSpPr>
              <a:spLocks/>
            </p:cNvSpPr>
            <p:nvPr/>
          </p:nvSpPr>
          <p:spPr bwMode="auto">
            <a:xfrm>
              <a:off x="4882" y="700"/>
              <a:ext cx="18" cy="20"/>
            </a:xfrm>
            <a:custGeom>
              <a:avLst/>
              <a:gdLst>
                <a:gd name="T0" fmla="*/ 0 w 89"/>
                <a:gd name="T1" fmla="*/ 4 h 98"/>
                <a:gd name="T2" fmla="*/ 3 w 89"/>
                <a:gd name="T3" fmla="*/ 20 h 98"/>
                <a:gd name="T4" fmla="*/ 7 w 89"/>
                <a:gd name="T5" fmla="*/ 18 h 98"/>
                <a:gd name="T6" fmla="*/ 11 w 89"/>
                <a:gd name="T7" fmla="*/ 17 h 98"/>
                <a:gd name="T8" fmla="*/ 14 w 89"/>
                <a:gd name="T9" fmla="*/ 16 h 98"/>
                <a:gd name="T10" fmla="*/ 18 w 89"/>
                <a:gd name="T11" fmla="*/ 15 h 98"/>
                <a:gd name="T12" fmla="*/ 14 w 89"/>
                <a:gd name="T13" fmla="*/ 0 h 98"/>
                <a:gd name="T14" fmla="*/ 0 w 89"/>
                <a:gd name="T15" fmla="*/ 4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98">
                  <a:moveTo>
                    <a:pt x="0" y="22"/>
                  </a:moveTo>
                  <a:lnTo>
                    <a:pt x="17" y="98"/>
                  </a:lnTo>
                  <a:lnTo>
                    <a:pt x="36" y="90"/>
                  </a:lnTo>
                  <a:lnTo>
                    <a:pt x="55" y="82"/>
                  </a:lnTo>
                  <a:lnTo>
                    <a:pt x="71" y="77"/>
                  </a:lnTo>
                  <a:lnTo>
                    <a:pt x="89" y="72"/>
                  </a:lnTo>
                  <a:lnTo>
                    <a:pt x="71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9" name="Freeform 181"/>
            <p:cNvSpPr>
              <a:spLocks/>
            </p:cNvSpPr>
            <p:nvPr/>
          </p:nvSpPr>
          <p:spPr bwMode="auto">
            <a:xfrm>
              <a:off x="4897" y="698"/>
              <a:ext cx="11" cy="17"/>
            </a:xfrm>
            <a:custGeom>
              <a:avLst/>
              <a:gdLst>
                <a:gd name="T0" fmla="*/ 7 w 56"/>
                <a:gd name="T1" fmla="*/ 0 h 83"/>
                <a:gd name="T2" fmla="*/ 0 w 56"/>
                <a:gd name="T3" fmla="*/ 2 h 83"/>
                <a:gd name="T4" fmla="*/ 4 w 56"/>
                <a:gd name="T5" fmla="*/ 17 h 83"/>
                <a:gd name="T6" fmla="*/ 6 w 56"/>
                <a:gd name="T7" fmla="*/ 16 h 83"/>
                <a:gd name="T8" fmla="*/ 7 w 56"/>
                <a:gd name="T9" fmla="*/ 16 h 83"/>
                <a:gd name="T10" fmla="*/ 9 w 56"/>
                <a:gd name="T11" fmla="*/ 16 h 83"/>
                <a:gd name="T12" fmla="*/ 11 w 56"/>
                <a:gd name="T13" fmla="*/ 16 h 83"/>
                <a:gd name="T14" fmla="*/ 7 w 56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83">
                  <a:moveTo>
                    <a:pt x="34" y="0"/>
                  </a:moveTo>
                  <a:lnTo>
                    <a:pt x="0" y="11"/>
                  </a:lnTo>
                  <a:lnTo>
                    <a:pt x="18" y="83"/>
                  </a:lnTo>
                  <a:lnTo>
                    <a:pt x="29" y="79"/>
                  </a:lnTo>
                  <a:lnTo>
                    <a:pt x="37" y="79"/>
                  </a:lnTo>
                  <a:lnTo>
                    <a:pt x="44" y="77"/>
                  </a:lnTo>
                  <a:lnTo>
                    <a:pt x="56" y="7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0" name="Freeform 182"/>
            <p:cNvSpPr>
              <a:spLocks/>
            </p:cNvSpPr>
            <p:nvPr/>
          </p:nvSpPr>
          <p:spPr bwMode="auto">
            <a:xfrm>
              <a:off x="4859" y="705"/>
              <a:ext cx="27" cy="27"/>
            </a:xfrm>
            <a:custGeom>
              <a:avLst/>
              <a:gdLst>
                <a:gd name="T0" fmla="*/ 0 w 132"/>
                <a:gd name="T1" fmla="*/ 7 h 134"/>
                <a:gd name="T2" fmla="*/ 12 w 132"/>
                <a:gd name="T3" fmla="*/ 27 h 134"/>
                <a:gd name="T4" fmla="*/ 16 w 132"/>
                <a:gd name="T5" fmla="*/ 24 h 134"/>
                <a:gd name="T6" fmla="*/ 20 w 132"/>
                <a:gd name="T7" fmla="*/ 21 h 134"/>
                <a:gd name="T8" fmla="*/ 24 w 132"/>
                <a:gd name="T9" fmla="*/ 18 h 134"/>
                <a:gd name="T10" fmla="*/ 27 w 132"/>
                <a:gd name="T11" fmla="*/ 15 h 134"/>
                <a:gd name="T12" fmla="*/ 24 w 132"/>
                <a:gd name="T13" fmla="*/ 0 h 134"/>
                <a:gd name="T14" fmla="*/ 0 w 132"/>
                <a:gd name="T15" fmla="*/ 7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134">
                  <a:moveTo>
                    <a:pt x="0" y="36"/>
                  </a:moveTo>
                  <a:lnTo>
                    <a:pt x="59" y="134"/>
                  </a:lnTo>
                  <a:lnTo>
                    <a:pt x="77" y="118"/>
                  </a:lnTo>
                  <a:lnTo>
                    <a:pt x="96" y="103"/>
                  </a:lnTo>
                  <a:lnTo>
                    <a:pt x="115" y="89"/>
                  </a:lnTo>
                  <a:lnTo>
                    <a:pt x="132" y="76"/>
                  </a:lnTo>
                  <a:lnTo>
                    <a:pt x="11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Freeform 183"/>
            <p:cNvSpPr>
              <a:spLocks/>
            </p:cNvSpPr>
            <p:nvPr/>
          </p:nvSpPr>
          <p:spPr bwMode="auto">
            <a:xfrm>
              <a:off x="4871" y="755"/>
              <a:ext cx="47" cy="31"/>
            </a:xfrm>
            <a:custGeom>
              <a:avLst/>
              <a:gdLst>
                <a:gd name="T0" fmla="*/ 28 w 237"/>
                <a:gd name="T1" fmla="*/ 21 h 154"/>
                <a:gd name="T2" fmla="*/ 23 w 237"/>
                <a:gd name="T3" fmla="*/ 23 h 154"/>
                <a:gd name="T4" fmla="*/ 18 w 237"/>
                <a:gd name="T5" fmla="*/ 24 h 154"/>
                <a:gd name="T6" fmla="*/ 13 w 237"/>
                <a:gd name="T7" fmla="*/ 26 h 154"/>
                <a:gd name="T8" fmla="*/ 9 w 237"/>
                <a:gd name="T9" fmla="*/ 27 h 154"/>
                <a:gd name="T10" fmla="*/ 5 w 237"/>
                <a:gd name="T11" fmla="*/ 29 h 154"/>
                <a:gd name="T12" fmla="*/ 2 w 237"/>
                <a:gd name="T13" fmla="*/ 30 h 154"/>
                <a:gd name="T14" fmla="*/ 0 w 237"/>
                <a:gd name="T15" fmla="*/ 31 h 154"/>
                <a:gd name="T16" fmla="*/ 0 w 237"/>
                <a:gd name="T17" fmla="*/ 31 h 154"/>
                <a:gd name="T18" fmla="*/ 0 w 237"/>
                <a:gd name="T19" fmla="*/ 30 h 154"/>
                <a:gd name="T20" fmla="*/ 1 w 237"/>
                <a:gd name="T21" fmla="*/ 28 h 154"/>
                <a:gd name="T22" fmla="*/ 4 w 237"/>
                <a:gd name="T23" fmla="*/ 25 h 154"/>
                <a:gd name="T24" fmla="*/ 6 w 237"/>
                <a:gd name="T25" fmla="*/ 20 h 154"/>
                <a:gd name="T26" fmla="*/ 9 w 237"/>
                <a:gd name="T27" fmla="*/ 16 h 154"/>
                <a:gd name="T28" fmla="*/ 12 w 237"/>
                <a:gd name="T29" fmla="*/ 12 h 154"/>
                <a:gd name="T30" fmla="*/ 16 w 237"/>
                <a:gd name="T31" fmla="*/ 9 h 154"/>
                <a:gd name="T32" fmla="*/ 20 w 237"/>
                <a:gd name="T33" fmla="*/ 7 h 154"/>
                <a:gd name="T34" fmla="*/ 24 w 237"/>
                <a:gd name="T35" fmla="*/ 5 h 154"/>
                <a:gd name="T36" fmla="*/ 29 w 237"/>
                <a:gd name="T37" fmla="*/ 4 h 154"/>
                <a:gd name="T38" fmla="*/ 33 w 237"/>
                <a:gd name="T39" fmla="*/ 2 h 154"/>
                <a:gd name="T40" fmla="*/ 37 w 237"/>
                <a:gd name="T41" fmla="*/ 1 h 154"/>
                <a:gd name="T42" fmla="*/ 40 w 237"/>
                <a:gd name="T43" fmla="*/ 0 h 154"/>
                <a:gd name="T44" fmla="*/ 42 w 237"/>
                <a:gd name="T45" fmla="*/ 1 h 154"/>
                <a:gd name="T46" fmla="*/ 44 w 237"/>
                <a:gd name="T47" fmla="*/ 3 h 154"/>
                <a:gd name="T48" fmla="*/ 47 w 237"/>
                <a:gd name="T49" fmla="*/ 8 h 154"/>
                <a:gd name="T50" fmla="*/ 47 w 237"/>
                <a:gd name="T51" fmla="*/ 11 h 154"/>
                <a:gd name="T52" fmla="*/ 47 w 237"/>
                <a:gd name="T53" fmla="*/ 13 h 154"/>
                <a:gd name="T54" fmla="*/ 45 w 237"/>
                <a:gd name="T55" fmla="*/ 15 h 154"/>
                <a:gd name="T56" fmla="*/ 43 w 237"/>
                <a:gd name="T57" fmla="*/ 17 h 154"/>
                <a:gd name="T58" fmla="*/ 40 w 237"/>
                <a:gd name="T59" fmla="*/ 18 h 154"/>
                <a:gd name="T60" fmla="*/ 36 w 237"/>
                <a:gd name="T61" fmla="*/ 19 h 154"/>
                <a:gd name="T62" fmla="*/ 32 w 237"/>
                <a:gd name="T63" fmla="*/ 20 h 154"/>
                <a:gd name="T64" fmla="*/ 28 w 237"/>
                <a:gd name="T65" fmla="*/ 21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7" h="154">
                  <a:moveTo>
                    <a:pt x="139" y="104"/>
                  </a:moveTo>
                  <a:lnTo>
                    <a:pt x="116" y="112"/>
                  </a:lnTo>
                  <a:lnTo>
                    <a:pt x="89" y="120"/>
                  </a:lnTo>
                  <a:lnTo>
                    <a:pt x="65" y="130"/>
                  </a:lnTo>
                  <a:lnTo>
                    <a:pt x="44" y="136"/>
                  </a:lnTo>
                  <a:lnTo>
                    <a:pt x="26" y="144"/>
                  </a:lnTo>
                  <a:lnTo>
                    <a:pt x="12" y="149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7" y="139"/>
                  </a:lnTo>
                  <a:lnTo>
                    <a:pt x="18" y="122"/>
                  </a:lnTo>
                  <a:lnTo>
                    <a:pt x="29" y="101"/>
                  </a:lnTo>
                  <a:lnTo>
                    <a:pt x="44" y="80"/>
                  </a:lnTo>
                  <a:lnTo>
                    <a:pt x="63" y="62"/>
                  </a:lnTo>
                  <a:lnTo>
                    <a:pt x="82" y="46"/>
                  </a:lnTo>
                  <a:lnTo>
                    <a:pt x="103" y="35"/>
                  </a:lnTo>
                  <a:lnTo>
                    <a:pt x="123" y="27"/>
                  </a:lnTo>
                  <a:lnTo>
                    <a:pt x="144" y="19"/>
                  </a:lnTo>
                  <a:lnTo>
                    <a:pt x="166" y="9"/>
                  </a:lnTo>
                  <a:lnTo>
                    <a:pt x="185" y="3"/>
                  </a:lnTo>
                  <a:lnTo>
                    <a:pt x="200" y="0"/>
                  </a:lnTo>
                  <a:lnTo>
                    <a:pt x="214" y="7"/>
                  </a:lnTo>
                  <a:lnTo>
                    <a:pt x="224" y="17"/>
                  </a:lnTo>
                  <a:lnTo>
                    <a:pt x="235" y="38"/>
                  </a:lnTo>
                  <a:lnTo>
                    <a:pt x="237" y="53"/>
                  </a:lnTo>
                  <a:lnTo>
                    <a:pt x="235" y="64"/>
                  </a:lnTo>
                  <a:lnTo>
                    <a:pt x="226" y="75"/>
                  </a:lnTo>
                  <a:lnTo>
                    <a:pt x="216" y="83"/>
                  </a:lnTo>
                  <a:lnTo>
                    <a:pt x="200" y="88"/>
                  </a:lnTo>
                  <a:lnTo>
                    <a:pt x="182" y="93"/>
                  </a:lnTo>
                  <a:lnTo>
                    <a:pt x="161" y="98"/>
                  </a:lnTo>
                  <a:lnTo>
                    <a:pt x="139" y="104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2" name="Freeform 184"/>
            <p:cNvSpPr>
              <a:spLocks/>
            </p:cNvSpPr>
            <p:nvPr/>
          </p:nvSpPr>
          <p:spPr bwMode="auto">
            <a:xfrm>
              <a:off x="4869" y="715"/>
              <a:ext cx="35" cy="45"/>
            </a:xfrm>
            <a:custGeom>
              <a:avLst/>
              <a:gdLst>
                <a:gd name="T0" fmla="*/ 6 w 175"/>
                <a:gd name="T1" fmla="*/ 7 h 224"/>
                <a:gd name="T2" fmla="*/ 5 w 175"/>
                <a:gd name="T3" fmla="*/ 12 h 224"/>
                <a:gd name="T4" fmla="*/ 3 w 175"/>
                <a:gd name="T5" fmla="*/ 18 h 224"/>
                <a:gd name="T6" fmla="*/ 1 w 175"/>
                <a:gd name="T7" fmla="*/ 24 h 224"/>
                <a:gd name="T8" fmla="*/ 0 w 175"/>
                <a:gd name="T9" fmla="*/ 27 h 224"/>
                <a:gd name="T10" fmla="*/ 6 w 175"/>
                <a:gd name="T11" fmla="*/ 37 h 224"/>
                <a:gd name="T12" fmla="*/ 8 w 175"/>
                <a:gd name="T13" fmla="*/ 39 h 224"/>
                <a:gd name="T14" fmla="*/ 12 w 175"/>
                <a:gd name="T15" fmla="*/ 42 h 224"/>
                <a:gd name="T16" fmla="*/ 18 w 175"/>
                <a:gd name="T17" fmla="*/ 45 h 224"/>
                <a:gd name="T18" fmla="*/ 21 w 175"/>
                <a:gd name="T19" fmla="*/ 44 h 224"/>
                <a:gd name="T20" fmla="*/ 25 w 175"/>
                <a:gd name="T21" fmla="*/ 40 h 224"/>
                <a:gd name="T22" fmla="*/ 30 w 175"/>
                <a:gd name="T23" fmla="*/ 32 h 224"/>
                <a:gd name="T24" fmla="*/ 34 w 175"/>
                <a:gd name="T25" fmla="*/ 24 h 224"/>
                <a:gd name="T26" fmla="*/ 35 w 175"/>
                <a:gd name="T27" fmla="*/ 18 h 224"/>
                <a:gd name="T28" fmla="*/ 33 w 175"/>
                <a:gd name="T29" fmla="*/ 13 h 224"/>
                <a:gd name="T30" fmla="*/ 30 w 175"/>
                <a:gd name="T31" fmla="*/ 7 h 224"/>
                <a:gd name="T32" fmla="*/ 26 w 175"/>
                <a:gd name="T33" fmla="*/ 2 h 224"/>
                <a:gd name="T34" fmla="*/ 25 w 175"/>
                <a:gd name="T35" fmla="*/ 0 h 224"/>
                <a:gd name="T36" fmla="*/ 25 w 175"/>
                <a:gd name="T37" fmla="*/ 0 h 224"/>
                <a:gd name="T38" fmla="*/ 23 w 175"/>
                <a:gd name="T39" fmla="*/ 0 h 224"/>
                <a:gd name="T40" fmla="*/ 20 w 175"/>
                <a:gd name="T41" fmla="*/ 0 h 224"/>
                <a:gd name="T42" fmla="*/ 17 w 175"/>
                <a:gd name="T43" fmla="*/ 1 h 224"/>
                <a:gd name="T44" fmla="*/ 14 w 175"/>
                <a:gd name="T45" fmla="*/ 2 h 224"/>
                <a:gd name="T46" fmla="*/ 11 w 175"/>
                <a:gd name="T47" fmla="*/ 4 h 224"/>
                <a:gd name="T48" fmla="*/ 8 w 175"/>
                <a:gd name="T49" fmla="*/ 5 h 224"/>
                <a:gd name="T50" fmla="*/ 6 w 175"/>
                <a:gd name="T51" fmla="*/ 7 h 2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5" h="224">
                  <a:moveTo>
                    <a:pt x="32" y="36"/>
                  </a:moveTo>
                  <a:lnTo>
                    <a:pt x="24" y="60"/>
                  </a:lnTo>
                  <a:lnTo>
                    <a:pt x="14" y="92"/>
                  </a:lnTo>
                  <a:lnTo>
                    <a:pt x="3" y="118"/>
                  </a:lnTo>
                  <a:lnTo>
                    <a:pt x="0" y="132"/>
                  </a:lnTo>
                  <a:lnTo>
                    <a:pt x="29" y="185"/>
                  </a:lnTo>
                  <a:lnTo>
                    <a:pt x="40" y="192"/>
                  </a:lnTo>
                  <a:lnTo>
                    <a:pt x="62" y="211"/>
                  </a:lnTo>
                  <a:lnTo>
                    <a:pt x="88" y="224"/>
                  </a:lnTo>
                  <a:lnTo>
                    <a:pt x="106" y="221"/>
                  </a:lnTo>
                  <a:lnTo>
                    <a:pt x="125" y="197"/>
                  </a:lnTo>
                  <a:lnTo>
                    <a:pt x="148" y="158"/>
                  </a:lnTo>
                  <a:lnTo>
                    <a:pt x="170" y="118"/>
                  </a:lnTo>
                  <a:lnTo>
                    <a:pt x="175" y="89"/>
                  </a:lnTo>
                  <a:lnTo>
                    <a:pt x="165" y="63"/>
                  </a:lnTo>
                  <a:lnTo>
                    <a:pt x="148" y="34"/>
                  </a:lnTo>
                  <a:lnTo>
                    <a:pt x="132" y="1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01" y="2"/>
                  </a:lnTo>
                  <a:lnTo>
                    <a:pt x="84" y="5"/>
                  </a:lnTo>
                  <a:lnTo>
                    <a:pt x="69" y="10"/>
                  </a:lnTo>
                  <a:lnTo>
                    <a:pt x="53" y="18"/>
                  </a:lnTo>
                  <a:lnTo>
                    <a:pt x="40" y="26"/>
                  </a:lnTo>
                  <a:lnTo>
                    <a:pt x="32" y="36"/>
                  </a:lnTo>
                  <a:close/>
                </a:path>
              </a:pathLst>
            </a:custGeom>
            <a:solidFill>
              <a:srgbClr val="A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Freeform 185"/>
            <p:cNvSpPr>
              <a:spLocks/>
            </p:cNvSpPr>
            <p:nvPr/>
          </p:nvSpPr>
          <p:spPr bwMode="auto">
            <a:xfrm>
              <a:off x="4884" y="739"/>
              <a:ext cx="19" cy="32"/>
            </a:xfrm>
            <a:custGeom>
              <a:avLst/>
              <a:gdLst>
                <a:gd name="T0" fmla="*/ 1 w 95"/>
                <a:gd name="T1" fmla="*/ 13 h 159"/>
                <a:gd name="T2" fmla="*/ 0 w 95"/>
                <a:gd name="T3" fmla="*/ 31 h 159"/>
                <a:gd name="T4" fmla="*/ 11 w 95"/>
                <a:gd name="T5" fmla="*/ 32 h 159"/>
                <a:gd name="T6" fmla="*/ 19 w 95"/>
                <a:gd name="T7" fmla="*/ 20 h 159"/>
                <a:gd name="T8" fmla="*/ 11 w 95"/>
                <a:gd name="T9" fmla="*/ 0 h 159"/>
                <a:gd name="T10" fmla="*/ 1 w 95"/>
                <a:gd name="T11" fmla="*/ 13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" h="159">
                  <a:moveTo>
                    <a:pt x="5" y="64"/>
                  </a:moveTo>
                  <a:lnTo>
                    <a:pt x="0" y="156"/>
                  </a:lnTo>
                  <a:lnTo>
                    <a:pt x="53" y="159"/>
                  </a:lnTo>
                  <a:lnTo>
                    <a:pt x="95" y="98"/>
                  </a:lnTo>
                  <a:lnTo>
                    <a:pt x="55" y="0"/>
                  </a:lnTo>
                  <a:lnTo>
                    <a:pt x="5" y="64"/>
                  </a:lnTo>
                  <a:close/>
                </a:path>
              </a:pathLst>
            </a:custGeom>
            <a:solidFill>
              <a:srgbClr val="A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4" name="Freeform 186"/>
            <p:cNvSpPr>
              <a:spLocks/>
            </p:cNvSpPr>
            <p:nvPr/>
          </p:nvSpPr>
          <p:spPr bwMode="auto">
            <a:xfrm>
              <a:off x="4869" y="712"/>
              <a:ext cx="35" cy="29"/>
            </a:xfrm>
            <a:custGeom>
              <a:avLst/>
              <a:gdLst>
                <a:gd name="T0" fmla="*/ 0 w 177"/>
                <a:gd name="T1" fmla="*/ 29 h 146"/>
                <a:gd name="T2" fmla="*/ 0 w 177"/>
                <a:gd name="T3" fmla="*/ 26 h 146"/>
                <a:gd name="T4" fmla="*/ 0 w 177"/>
                <a:gd name="T5" fmla="*/ 19 h 146"/>
                <a:gd name="T6" fmla="*/ 2 w 177"/>
                <a:gd name="T7" fmla="*/ 11 h 146"/>
                <a:gd name="T8" fmla="*/ 7 w 177"/>
                <a:gd name="T9" fmla="*/ 5 h 146"/>
                <a:gd name="T10" fmla="*/ 13 w 177"/>
                <a:gd name="T11" fmla="*/ 2 h 146"/>
                <a:gd name="T12" fmla="*/ 16 w 177"/>
                <a:gd name="T13" fmla="*/ 2 h 146"/>
                <a:gd name="T14" fmla="*/ 18 w 177"/>
                <a:gd name="T15" fmla="*/ 3 h 146"/>
                <a:gd name="T16" fmla="*/ 18 w 177"/>
                <a:gd name="T17" fmla="*/ 4 h 146"/>
                <a:gd name="T18" fmla="*/ 20 w 177"/>
                <a:gd name="T19" fmla="*/ 3 h 146"/>
                <a:gd name="T20" fmla="*/ 23 w 177"/>
                <a:gd name="T21" fmla="*/ 1 h 146"/>
                <a:gd name="T22" fmla="*/ 27 w 177"/>
                <a:gd name="T23" fmla="*/ 0 h 146"/>
                <a:gd name="T24" fmla="*/ 31 w 177"/>
                <a:gd name="T25" fmla="*/ 3 h 146"/>
                <a:gd name="T26" fmla="*/ 34 w 177"/>
                <a:gd name="T27" fmla="*/ 9 h 146"/>
                <a:gd name="T28" fmla="*/ 35 w 177"/>
                <a:gd name="T29" fmla="*/ 15 h 146"/>
                <a:gd name="T30" fmla="*/ 35 w 177"/>
                <a:gd name="T31" fmla="*/ 21 h 146"/>
                <a:gd name="T32" fmla="*/ 35 w 177"/>
                <a:gd name="T33" fmla="*/ 23 h 146"/>
                <a:gd name="T34" fmla="*/ 34 w 177"/>
                <a:gd name="T35" fmla="*/ 21 h 146"/>
                <a:gd name="T36" fmla="*/ 32 w 177"/>
                <a:gd name="T37" fmla="*/ 17 h 146"/>
                <a:gd name="T38" fmla="*/ 29 w 177"/>
                <a:gd name="T39" fmla="*/ 13 h 146"/>
                <a:gd name="T40" fmla="*/ 25 w 177"/>
                <a:gd name="T41" fmla="*/ 13 h 146"/>
                <a:gd name="T42" fmla="*/ 22 w 177"/>
                <a:gd name="T43" fmla="*/ 13 h 146"/>
                <a:gd name="T44" fmla="*/ 19 w 177"/>
                <a:gd name="T45" fmla="*/ 13 h 146"/>
                <a:gd name="T46" fmla="*/ 16 w 177"/>
                <a:gd name="T47" fmla="*/ 12 h 146"/>
                <a:gd name="T48" fmla="*/ 12 w 177"/>
                <a:gd name="T49" fmla="*/ 13 h 146"/>
                <a:gd name="T50" fmla="*/ 7 w 177"/>
                <a:gd name="T51" fmla="*/ 16 h 146"/>
                <a:gd name="T52" fmla="*/ 4 w 177"/>
                <a:gd name="T53" fmla="*/ 21 h 146"/>
                <a:gd name="T54" fmla="*/ 1 w 177"/>
                <a:gd name="T55" fmla="*/ 27 h 146"/>
                <a:gd name="T56" fmla="*/ 0 w 177"/>
                <a:gd name="T57" fmla="*/ 29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7" h="146">
                  <a:moveTo>
                    <a:pt x="2" y="146"/>
                  </a:moveTo>
                  <a:lnTo>
                    <a:pt x="0" y="130"/>
                  </a:lnTo>
                  <a:lnTo>
                    <a:pt x="2" y="96"/>
                  </a:lnTo>
                  <a:lnTo>
                    <a:pt x="11" y="56"/>
                  </a:lnTo>
                  <a:lnTo>
                    <a:pt x="34" y="24"/>
                  </a:lnTo>
                  <a:lnTo>
                    <a:pt x="64" y="10"/>
                  </a:lnTo>
                  <a:lnTo>
                    <a:pt x="81" y="8"/>
                  </a:lnTo>
                  <a:lnTo>
                    <a:pt x="90" y="16"/>
                  </a:lnTo>
                  <a:lnTo>
                    <a:pt x="93" y="19"/>
                  </a:lnTo>
                  <a:lnTo>
                    <a:pt x="100" y="14"/>
                  </a:lnTo>
                  <a:lnTo>
                    <a:pt x="116" y="3"/>
                  </a:lnTo>
                  <a:lnTo>
                    <a:pt x="137" y="0"/>
                  </a:lnTo>
                  <a:lnTo>
                    <a:pt x="158" y="14"/>
                  </a:lnTo>
                  <a:lnTo>
                    <a:pt x="172" y="45"/>
                  </a:lnTo>
                  <a:lnTo>
                    <a:pt x="177" y="77"/>
                  </a:lnTo>
                  <a:lnTo>
                    <a:pt x="177" y="106"/>
                  </a:lnTo>
                  <a:lnTo>
                    <a:pt x="177" y="117"/>
                  </a:lnTo>
                  <a:lnTo>
                    <a:pt x="172" y="106"/>
                  </a:lnTo>
                  <a:lnTo>
                    <a:pt x="161" y="84"/>
                  </a:lnTo>
                  <a:lnTo>
                    <a:pt x="145" y="67"/>
                  </a:lnTo>
                  <a:lnTo>
                    <a:pt x="127" y="63"/>
                  </a:lnTo>
                  <a:lnTo>
                    <a:pt x="110" y="67"/>
                  </a:lnTo>
                  <a:lnTo>
                    <a:pt x="98" y="63"/>
                  </a:lnTo>
                  <a:lnTo>
                    <a:pt x="81" y="61"/>
                  </a:lnTo>
                  <a:lnTo>
                    <a:pt x="60" y="63"/>
                  </a:lnTo>
                  <a:lnTo>
                    <a:pt x="37" y="79"/>
                  </a:lnTo>
                  <a:lnTo>
                    <a:pt x="18" y="108"/>
                  </a:lnTo>
                  <a:lnTo>
                    <a:pt x="7" y="135"/>
                  </a:lnTo>
                  <a:lnTo>
                    <a:pt x="2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5" name="Freeform 187"/>
            <p:cNvSpPr>
              <a:spLocks/>
            </p:cNvSpPr>
            <p:nvPr/>
          </p:nvSpPr>
          <p:spPr bwMode="auto">
            <a:xfrm>
              <a:off x="4874" y="735"/>
              <a:ext cx="8" cy="3"/>
            </a:xfrm>
            <a:custGeom>
              <a:avLst/>
              <a:gdLst>
                <a:gd name="T0" fmla="*/ 0 w 43"/>
                <a:gd name="T1" fmla="*/ 2 h 17"/>
                <a:gd name="T2" fmla="*/ 4 w 43"/>
                <a:gd name="T3" fmla="*/ 1 h 17"/>
                <a:gd name="T4" fmla="*/ 8 w 43"/>
                <a:gd name="T5" fmla="*/ 0 h 17"/>
                <a:gd name="T6" fmla="*/ 3 w 43"/>
                <a:gd name="T7" fmla="*/ 3 h 17"/>
                <a:gd name="T8" fmla="*/ 0 w 43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17">
                  <a:moveTo>
                    <a:pt x="0" y="14"/>
                  </a:moveTo>
                  <a:lnTo>
                    <a:pt x="24" y="4"/>
                  </a:lnTo>
                  <a:lnTo>
                    <a:pt x="43" y="0"/>
                  </a:lnTo>
                  <a:lnTo>
                    <a:pt x="16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6" name="Freeform 188"/>
            <p:cNvSpPr>
              <a:spLocks/>
            </p:cNvSpPr>
            <p:nvPr/>
          </p:nvSpPr>
          <p:spPr bwMode="auto">
            <a:xfrm>
              <a:off x="4887" y="731"/>
              <a:ext cx="8" cy="3"/>
            </a:xfrm>
            <a:custGeom>
              <a:avLst/>
              <a:gdLst>
                <a:gd name="T0" fmla="*/ 0 w 41"/>
                <a:gd name="T1" fmla="*/ 3 h 12"/>
                <a:gd name="T2" fmla="*/ 4 w 41"/>
                <a:gd name="T3" fmla="*/ 0 h 12"/>
                <a:gd name="T4" fmla="*/ 8 w 41"/>
                <a:gd name="T5" fmla="*/ 0 h 12"/>
                <a:gd name="T6" fmla="*/ 3 w 41"/>
                <a:gd name="T7" fmla="*/ 3 h 12"/>
                <a:gd name="T8" fmla="*/ 0 w 41"/>
                <a:gd name="T9" fmla="*/ 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12">
                  <a:moveTo>
                    <a:pt x="0" y="12"/>
                  </a:moveTo>
                  <a:lnTo>
                    <a:pt x="23" y="0"/>
                  </a:lnTo>
                  <a:lnTo>
                    <a:pt x="41" y="0"/>
                  </a:lnTo>
                  <a:lnTo>
                    <a:pt x="1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7" name="Freeform 189"/>
            <p:cNvSpPr>
              <a:spLocks/>
            </p:cNvSpPr>
            <p:nvPr/>
          </p:nvSpPr>
          <p:spPr bwMode="auto">
            <a:xfrm>
              <a:off x="4882" y="738"/>
              <a:ext cx="5" cy="7"/>
            </a:xfrm>
            <a:custGeom>
              <a:avLst/>
              <a:gdLst>
                <a:gd name="T0" fmla="*/ 2 w 24"/>
                <a:gd name="T1" fmla="*/ 0 h 34"/>
                <a:gd name="T2" fmla="*/ 0 w 24"/>
                <a:gd name="T3" fmla="*/ 7 h 34"/>
                <a:gd name="T4" fmla="*/ 5 w 24"/>
                <a:gd name="T5" fmla="*/ 7 h 34"/>
                <a:gd name="T6" fmla="*/ 2 w 24"/>
                <a:gd name="T7" fmla="*/ 5 h 34"/>
                <a:gd name="T8" fmla="*/ 2 w 2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4">
                  <a:moveTo>
                    <a:pt x="10" y="0"/>
                  </a:moveTo>
                  <a:lnTo>
                    <a:pt x="0" y="34"/>
                  </a:lnTo>
                  <a:lnTo>
                    <a:pt x="24" y="34"/>
                  </a:lnTo>
                  <a:lnTo>
                    <a:pt x="10" y="2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8" name="Freeform 190"/>
            <p:cNvSpPr>
              <a:spLocks/>
            </p:cNvSpPr>
            <p:nvPr/>
          </p:nvSpPr>
          <p:spPr bwMode="auto">
            <a:xfrm>
              <a:off x="4879" y="750"/>
              <a:ext cx="10" cy="3"/>
            </a:xfrm>
            <a:custGeom>
              <a:avLst/>
              <a:gdLst>
                <a:gd name="T0" fmla="*/ 0 w 51"/>
                <a:gd name="T1" fmla="*/ 3 h 16"/>
                <a:gd name="T2" fmla="*/ 6 w 51"/>
                <a:gd name="T3" fmla="*/ 2 h 16"/>
                <a:gd name="T4" fmla="*/ 10 w 51"/>
                <a:gd name="T5" fmla="*/ 0 h 16"/>
                <a:gd name="T6" fmla="*/ 9 w 51"/>
                <a:gd name="T7" fmla="*/ 0 h 16"/>
                <a:gd name="T8" fmla="*/ 6 w 51"/>
                <a:gd name="T9" fmla="*/ 0 h 16"/>
                <a:gd name="T10" fmla="*/ 3 w 51"/>
                <a:gd name="T11" fmla="*/ 2 h 16"/>
                <a:gd name="T12" fmla="*/ 0 w 51"/>
                <a:gd name="T13" fmla="*/ 3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lnTo>
                    <a:pt x="32" y="13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4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9" name="Freeform 191"/>
            <p:cNvSpPr>
              <a:spLocks/>
            </p:cNvSpPr>
            <p:nvPr/>
          </p:nvSpPr>
          <p:spPr bwMode="auto">
            <a:xfrm>
              <a:off x="4900" y="764"/>
              <a:ext cx="12" cy="22"/>
            </a:xfrm>
            <a:custGeom>
              <a:avLst/>
              <a:gdLst>
                <a:gd name="T0" fmla="*/ 3 w 61"/>
                <a:gd name="T1" fmla="*/ 4 h 108"/>
                <a:gd name="T2" fmla="*/ 3 w 61"/>
                <a:gd name="T3" fmla="*/ 9 h 108"/>
                <a:gd name="T4" fmla="*/ 4 w 61"/>
                <a:gd name="T5" fmla="*/ 8 h 108"/>
                <a:gd name="T6" fmla="*/ 7 w 61"/>
                <a:gd name="T7" fmla="*/ 8 h 108"/>
                <a:gd name="T8" fmla="*/ 9 w 61"/>
                <a:gd name="T9" fmla="*/ 9 h 108"/>
                <a:gd name="T10" fmla="*/ 11 w 61"/>
                <a:gd name="T11" fmla="*/ 10 h 108"/>
                <a:gd name="T12" fmla="*/ 12 w 61"/>
                <a:gd name="T13" fmla="*/ 12 h 108"/>
                <a:gd name="T14" fmla="*/ 12 w 61"/>
                <a:gd name="T15" fmla="*/ 15 h 108"/>
                <a:gd name="T16" fmla="*/ 11 w 61"/>
                <a:gd name="T17" fmla="*/ 18 h 108"/>
                <a:gd name="T18" fmla="*/ 9 w 61"/>
                <a:gd name="T19" fmla="*/ 20 h 108"/>
                <a:gd name="T20" fmla="*/ 7 w 61"/>
                <a:gd name="T21" fmla="*/ 21 h 108"/>
                <a:gd name="T22" fmla="*/ 5 w 61"/>
                <a:gd name="T23" fmla="*/ 22 h 108"/>
                <a:gd name="T24" fmla="*/ 3 w 61"/>
                <a:gd name="T25" fmla="*/ 22 h 108"/>
                <a:gd name="T26" fmla="*/ 2 w 61"/>
                <a:gd name="T27" fmla="*/ 21 h 108"/>
                <a:gd name="T28" fmla="*/ 0 w 61"/>
                <a:gd name="T29" fmla="*/ 20 h 108"/>
                <a:gd name="T30" fmla="*/ 2 w 61"/>
                <a:gd name="T31" fmla="*/ 18 h 108"/>
                <a:gd name="T32" fmla="*/ 3 w 61"/>
                <a:gd name="T33" fmla="*/ 19 h 108"/>
                <a:gd name="T34" fmla="*/ 4 w 61"/>
                <a:gd name="T35" fmla="*/ 20 h 108"/>
                <a:gd name="T36" fmla="*/ 5 w 61"/>
                <a:gd name="T37" fmla="*/ 20 h 108"/>
                <a:gd name="T38" fmla="*/ 6 w 61"/>
                <a:gd name="T39" fmla="*/ 19 h 108"/>
                <a:gd name="T40" fmla="*/ 8 w 61"/>
                <a:gd name="T41" fmla="*/ 18 h 108"/>
                <a:gd name="T42" fmla="*/ 10 w 61"/>
                <a:gd name="T43" fmla="*/ 17 h 108"/>
                <a:gd name="T44" fmla="*/ 10 w 61"/>
                <a:gd name="T45" fmla="*/ 15 h 108"/>
                <a:gd name="T46" fmla="*/ 10 w 61"/>
                <a:gd name="T47" fmla="*/ 13 h 108"/>
                <a:gd name="T48" fmla="*/ 9 w 61"/>
                <a:gd name="T49" fmla="*/ 11 h 108"/>
                <a:gd name="T50" fmla="*/ 8 w 61"/>
                <a:gd name="T51" fmla="*/ 10 h 108"/>
                <a:gd name="T52" fmla="*/ 6 w 61"/>
                <a:gd name="T53" fmla="*/ 10 h 108"/>
                <a:gd name="T54" fmla="*/ 4 w 61"/>
                <a:gd name="T55" fmla="*/ 10 h 108"/>
                <a:gd name="T56" fmla="*/ 3 w 61"/>
                <a:gd name="T57" fmla="*/ 11 h 108"/>
                <a:gd name="T58" fmla="*/ 2 w 61"/>
                <a:gd name="T59" fmla="*/ 11 h 108"/>
                <a:gd name="T60" fmla="*/ 2 w 61"/>
                <a:gd name="T61" fmla="*/ 12 h 108"/>
                <a:gd name="T62" fmla="*/ 1 w 61"/>
                <a:gd name="T63" fmla="*/ 13 h 108"/>
                <a:gd name="T64" fmla="*/ 1 w 61"/>
                <a:gd name="T65" fmla="*/ 3 h 108"/>
                <a:gd name="T66" fmla="*/ 9 w 61"/>
                <a:gd name="T67" fmla="*/ 0 h 108"/>
                <a:gd name="T68" fmla="*/ 9 w 61"/>
                <a:gd name="T69" fmla="*/ 2 h 108"/>
                <a:gd name="T70" fmla="*/ 3 w 61"/>
                <a:gd name="T71" fmla="*/ 4 h 1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" h="108">
                  <a:moveTo>
                    <a:pt x="16" y="21"/>
                  </a:moveTo>
                  <a:lnTo>
                    <a:pt x="16" y="42"/>
                  </a:lnTo>
                  <a:lnTo>
                    <a:pt x="21" y="40"/>
                  </a:lnTo>
                  <a:lnTo>
                    <a:pt x="35" y="37"/>
                  </a:lnTo>
                  <a:lnTo>
                    <a:pt x="48" y="42"/>
                  </a:lnTo>
                  <a:lnTo>
                    <a:pt x="55" y="50"/>
                  </a:lnTo>
                  <a:lnTo>
                    <a:pt x="61" y="60"/>
                  </a:lnTo>
                  <a:lnTo>
                    <a:pt x="61" y="74"/>
                  </a:lnTo>
                  <a:lnTo>
                    <a:pt x="58" y="86"/>
                  </a:lnTo>
                  <a:lnTo>
                    <a:pt x="48" y="98"/>
                  </a:lnTo>
                  <a:lnTo>
                    <a:pt x="35" y="105"/>
                  </a:lnTo>
                  <a:lnTo>
                    <a:pt x="24" y="108"/>
                  </a:lnTo>
                  <a:lnTo>
                    <a:pt x="16" y="108"/>
                  </a:lnTo>
                  <a:lnTo>
                    <a:pt x="9" y="105"/>
                  </a:lnTo>
                  <a:lnTo>
                    <a:pt x="0" y="100"/>
                  </a:lnTo>
                  <a:lnTo>
                    <a:pt x="9" y="90"/>
                  </a:lnTo>
                  <a:lnTo>
                    <a:pt x="14" y="95"/>
                  </a:lnTo>
                  <a:lnTo>
                    <a:pt x="19" y="98"/>
                  </a:lnTo>
                  <a:lnTo>
                    <a:pt x="26" y="98"/>
                  </a:lnTo>
                  <a:lnTo>
                    <a:pt x="32" y="95"/>
                  </a:lnTo>
                  <a:lnTo>
                    <a:pt x="43" y="90"/>
                  </a:lnTo>
                  <a:lnTo>
                    <a:pt x="50" y="81"/>
                  </a:lnTo>
                  <a:lnTo>
                    <a:pt x="53" y="74"/>
                  </a:lnTo>
                  <a:lnTo>
                    <a:pt x="50" y="64"/>
                  </a:lnTo>
                  <a:lnTo>
                    <a:pt x="48" y="55"/>
                  </a:lnTo>
                  <a:lnTo>
                    <a:pt x="40" y="50"/>
                  </a:lnTo>
                  <a:lnTo>
                    <a:pt x="32" y="47"/>
                  </a:lnTo>
                  <a:lnTo>
                    <a:pt x="21" y="50"/>
                  </a:lnTo>
                  <a:lnTo>
                    <a:pt x="16" y="52"/>
                  </a:lnTo>
                  <a:lnTo>
                    <a:pt x="11" y="55"/>
                  </a:lnTo>
                  <a:lnTo>
                    <a:pt x="9" y="60"/>
                  </a:lnTo>
                  <a:lnTo>
                    <a:pt x="3" y="64"/>
                  </a:lnTo>
                  <a:lnTo>
                    <a:pt x="5" y="13"/>
                  </a:lnTo>
                  <a:lnTo>
                    <a:pt x="45" y="0"/>
                  </a:lnTo>
                  <a:lnTo>
                    <a:pt x="48" y="11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Freeform 192"/>
            <p:cNvSpPr>
              <a:spLocks/>
            </p:cNvSpPr>
            <p:nvPr/>
          </p:nvSpPr>
          <p:spPr bwMode="auto">
            <a:xfrm>
              <a:off x="4917" y="759"/>
              <a:ext cx="12" cy="22"/>
            </a:xfrm>
            <a:custGeom>
              <a:avLst/>
              <a:gdLst>
                <a:gd name="T0" fmla="*/ 3 w 61"/>
                <a:gd name="T1" fmla="*/ 4 h 108"/>
                <a:gd name="T2" fmla="*/ 3 w 61"/>
                <a:gd name="T3" fmla="*/ 9 h 108"/>
                <a:gd name="T4" fmla="*/ 4 w 61"/>
                <a:gd name="T5" fmla="*/ 8 h 108"/>
                <a:gd name="T6" fmla="*/ 7 w 61"/>
                <a:gd name="T7" fmla="*/ 8 h 108"/>
                <a:gd name="T8" fmla="*/ 9 w 61"/>
                <a:gd name="T9" fmla="*/ 9 h 108"/>
                <a:gd name="T10" fmla="*/ 11 w 61"/>
                <a:gd name="T11" fmla="*/ 10 h 108"/>
                <a:gd name="T12" fmla="*/ 12 w 61"/>
                <a:gd name="T13" fmla="*/ 12 h 108"/>
                <a:gd name="T14" fmla="*/ 12 w 61"/>
                <a:gd name="T15" fmla="*/ 15 h 108"/>
                <a:gd name="T16" fmla="*/ 11 w 61"/>
                <a:gd name="T17" fmla="*/ 18 h 108"/>
                <a:gd name="T18" fmla="*/ 9 w 61"/>
                <a:gd name="T19" fmla="*/ 20 h 108"/>
                <a:gd name="T20" fmla="*/ 7 w 61"/>
                <a:gd name="T21" fmla="*/ 22 h 108"/>
                <a:gd name="T22" fmla="*/ 5 w 61"/>
                <a:gd name="T23" fmla="*/ 22 h 108"/>
                <a:gd name="T24" fmla="*/ 3 w 61"/>
                <a:gd name="T25" fmla="*/ 22 h 108"/>
                <a:gd name="T26" fmla="*/ 2 w 61"/>
                <a:gd name="T27" fmla="*/ 21 h 108"/>
                <a:gd name="T28" fmla="*/ 0 w 61"/>
                <a:gd name="T29" fmla="*/ 20 h 108"/>
                <a:gd name="T30" fmla="*/ 1 w 61"/>
                <a:gd name="T31" fmla="*/ 19 h 108"/>
                <a:gd name="T32" fmla="*/ 2 w 61"/>
                <a:gd name="T33" fmla="*/ 19 h 108"/>
                <a:gd name="T34" fmla="*/ 4 w 61"/>
                <a:gd name="T35" fmla="*/ 20 h 108"/>
                <a:gd name="T36" fmla="*/ 5 w 61"/>
                <a:gd name="T37" fmla="*/ 20 h 108"/>
                <a:gd name="T38" fmla="*/ 6 w 61"/>
                <a:gd name="T39" fmla="*/ 20 h 108"/>
                <a:gd name="T40" fmla="*/ 8 w 61"/>
                <a:gd name="T41" fmla="*/ 19 h 108"/>
                <a:gd name="T42" fmla="*/ 9 w 61"/>
                <a:gd name="T43" fmla="*/ 17 h 108"/>
                <a:gd name="T44" fmla="*/ 10 w 61"/>
                <a:gd name="T45" fmla="*/ 15 h 108"/>
                <a:gd name="T46" fmla="*/ 10 w 61"/>
                <a:gd name="T47" fmla="*/ 13 h 108"/>
                <a:gd name="T48" fmla="*/ 9 w 61"/>
                <a:gd name="T49" fmla="*/ 11 h 108"/>
                <a:gd name="T50" fmla="*/ 8 w 61"/>
                <a:gd name="T51" fmla="*/ 10 h 108"/>
                <a:gd name="T52" fmla="*/ 6 w 61"/>
                <a:gd name="T53" fmla="*/ 10 h 108"/>
                <a:gd name="T54" fmla="*/ 4 w 61"/>
                <a:gd name="T55" fmla="*/ 10 h 108"/>
                <a:gd name="T56" fmla="*/ 3 w 61"/>
                <a:gd name="T57" fmla="*/ 11 h 108"/>
                <a:gd name="T58" fmla="*/ 2 w 61"/>
                <a:gd name="T59" fmla="*/ 11 h 108"/>
                <a:gd name="T60" fmla="*/ 2 w 61"/>
                <a:gd name="T61" fmla="*/ 12 h 108"/>
                <a:gd name="T62" fmla="*/ 0 w 61"/>
                <a:gd name="T63" fmla="*/ 13 h 108"/>
                <a:gd name="T64" fmla="*/ 1 w 61"/>
                <a:gd name="T65" fmla="*/ 3 h 108"/>
                <a:gd name="T66" fmla="*/ 9 w 61"/>
                <a:gd name="T67" fmla="*/ 0 h 108"/>
                <a:gd name="T68" fmla="*/ 9 w 61"/>
                <a:gd name="T69" fmla="*/ 2 h 108"/>
                <a:gd name="T70" fmla="*/ 3 w 61"/>
                <a:gd name="T71" fmla="*/ 4 h 1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" h="108">
                  <a:moveTo>
                    <a:pt x="16" y="22"/>
                  </a:moveTo>
                  <a:lnTo>
                    <a:pt x="13" y="43"/>
                  </a:lnTo>
                  <a:lnTo>
                    <a:pt x="19" y="40"/>
                  </a:lnTo>
                  <a:lnTo>
                    <a:pt x="35" y="38"/>
                  </a:lnTo>
                  <a:lnTo>
                    <a:pt x="45" y="43"/>
                  </a:lnTo>
                  <a:lnTo>
                    <a:pt x="56" y="50"/>
                  </a:lnTo>
                  <a:lnTo>
                    <a:pt x="61" y="61"/>
                  </a:lnTo>
                  <a:lnTo>
                    <a:pt x="61" y="74"/>
                  </a:lnTo>
                  <a:lnTo>
                    <a:pt x="56" y="87"/>
                  </a:lnTo>
                  <a:lnTo>
                    <a:pt x="47" y="98"/>
                  </a:lnTo>
                  <a:lnTo>
                    <a:pt x="35" y="106"/>
                  </a:lnTo>
                  <a:lnTo>
                    <a:pt x="24" y="108"/>
                  </a:lnTo>
                  <a:lnTo>
                    <a:pt x="16" y="108"/>
                  </a:lnTo>
                  <a:lnTo>
                    <a:pt x="8" y="103"/>
                  </a:lnTo>
                  <a:lnTo>
                    <a:pt x="0" y="98"/>
                  </a:lnTo>
                  <a:lnTo>
                    <a:pt x="6" y="91"/>
                  </a:lnTo>
                  <a:lnTo>
                    <a:pt x="11" y="93"/>
                  </a:lnTo>
                  <a:lnTo>
                    <a:pt x="19" y="96"/>
                  </a:lnTo>
                  <a:lnTo>
                    <a:pt x="24" y="96"/>
                  </a:lnTo>
                  <a:lnTo>
                    <a:pt x="32" y="96"/>
                  </a:lnTo>
                  <a:lnTo>
                    <a:pt x="40" y="91"/>
                  </a:lnTo>
                  <a:lnTo>
                    <a:pt x="47" y="82"/>
                  </a:lnTo>
                  <a:lnTo>
                    <a:pt x="50" y="74"/>
                  </a:lnTo>
                  <a:lnTo>
                    <a:pt x="50" y="64"/>
                  </a:lnTo>
                  <a:lnTo>
                    <a:pt x="45" y="56"/>
                  </a:lnTo>
                  <a:lnTo>
                    <a:pt x="40" y="50"/>
                  </a:lnTo>
                  <a:lnTo>
                    <a:pt x="30" y="48"/>
                  </a:lnTo>
                  <a:lnTo>
                    <a:pt x="19" y="50"/>
                  </a:lnTo>
                  <a:lnTo>
                    <a:pt x="16" y="53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2" y="64"/>
                  </a:lnTo>
                  <a:lnTo>
                    <a:pt x="6" y="14"/>
                  </a:lnTo>
                  <a:lnTo>
                    <a:pt x="45" y="0"/>
                  </a:lnTo>
                  <a:lnTo>
                    <a:pt x="47" y="10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Freeform 193"/>
            <p:cNvSpPr>
              <a:spLocks/>
            </p:cNvSpPr>
            <p:nvPr/>
          </p:nvSpPr>
          <p:spPr bwMode="auto">
            <a:xfrm>
              <a:off x="4366" y="755"/>
              <a:ext cx="200" cy="129"/>
            </a:xfrm>
            <a:custGeom>
              <a:avLst/>
              <a:gdLst>
                <a:gd name="T0" fmla="*/ 200 w 1001"/>
                <a:gd name="T1" fmla="*/ 67 h 645"/>
                <a:gd name="T2" fmla="*/ 187 w 1001"/>
                <a:gd name="T3" fmla="*/ 0 h 645"/>
                <a:gd name="T4" fmla="*/ 0 w 1001"/>
                <a:gd name="T5" fmla="*/ 59 h 645"/>
                <a:gd name="T6" fmla="*/ 16 w 1001"/>
                <a:gd name="T7" fmla="*/ 129 h 645"/>
                <a:gd name="T8" fmla="*/ 200 w 1001"/>
                <a:gd name="T9" fmla="*/ 67 h 6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1" h="645">
                  <a:moveTo>
                    <a:pt x="1001" y="336"/>
                  </a:moveTo>
                  <a:lnTo>
                    <a:pt x="937" y="0"/>
                  </a:lnTo>
                  <a:lnTo>
                    <a:pt x="0" y="294"/>
                  </a:lnTo>
                  <a:lnTo>
                    <a:pt x="80" y="645"/>
                  </a:lnTo>
                  <a:lnTo>
                    <a:pt x="1001" y="33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2" name="Freeform 194"/>
            <p:cNvSpPr>
              <a:spLocks/>
            </p:cNvSpPr>
            <p:nvPr/>
          </p:nvSpPr>
          <p:spPr bwMode="auto">
            <a:xfrm>
              <a:off x="4360" y="769"/>
              <a:ext cx="207" cy="70"/>
            </a:xfrm>
            <a:custGeom>
              <a:avLst/>
              <a:gdLst>
                <a:gd name="T0" fmla="*/ 207 w 1033"/>
                <a:gd name="T1" fmla="*/ 5 h 351"/>
                <a:gd name="T2" fmla="*/ 206 w 1033"/>
                <a:gd name="T3" fmla="*/ 0 h 351"/>
                <a:gd name="T4" fmla="*/ 0 w 1033"/>
                <a:gd name="T5" fmla="*/ 65 h 351"/>
                <a:gd name="T6" fmla="*/ 1 w 1033"/>
                <a:gd name="T7" fmla="*/ 70 h 351"/>
                <a:gd name="T8" fmla="*/ 207 w 1033"/>
                <a:gd name="T9" fmla="*/ 5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3" h="351">
                  <a:moveTo>
                    <a:pt x="1033" y="24"/>
                  </a:moveTo>
                  <a:lnTo>
                    <a:pt x="1028" y="0"/>
                  </a:lnTo>
                  <a:lnTo>
                    <a:pt x="0" y="324"/>
                  </a:lnTo>
                  <a:lnTo>
                    <a:pt x="6" y="351"/>
                  </a:lnTo>
                  <a:lnTo>
                    <a:pt x="103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Freeform 195"/>
            <p:cNvSpPr>
              <a:spLocks/>
            </p:cNvSpPr>
            <p:nvPr/>
          </p:nvSpPr>
          <p:spPr bwMode="auto">
            <a:xfrm>
              <a:off x="4366" y="792"/>
              <a:ext cx="206" cy="73"/>
            </a:xfrm>
            <a:custGeom>
              <a:avLst/>
              <a:gdLst>
                <a:gd name="T0" fmla="*/ 206 w 1027"/>
                <a:gd name="T1" fmla="*/ 6 h 362"/>
                <a:gd name="T2" fmla="*/ 205 w 1027"/>
                <a:gd name="T3" fmla="*/ 0 h 362"/>
                <a:gd name="T4" fmla="*/ 0 w 1027"/>
                <a:gd name="T5" fmla="*/ 67 h 362"/>
                <a:gd name="T6" fmla="*/ 1 w 1027"/>
                <a:gd name="T7" fmla="*/ 73 h 362"/>
                <a:gd name="T8" fmla="*/ 206 w 1027"/>
                <a:gd name="T9" fmla="*/ 6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7" h="362">
                  <a:moveTo>
                    <a:pt x="1027" y="28"/>
                  </a:moveTo>
                  <a:lnTo>
                    <a:pt x="1022" y="0"/>
                  </a:lnTo>
                  <a:lnTo>
                    <a:pt x="0" y="333"/>
                  </a:lnTo>
                  <a:lnTo>
                    <a:pt x="5" y="362"/>
                  </a:lnTo>
                  <a:lnTo>
                    <a:pt x="1027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Freeform 196"/>
            <p:cNvSpPr>
              <a:spLocks/>
            </p:cNvSpPr>
            <p:nvPr/>
          </p:nvSpPr>
          <p:spPr bwMode="auto">
            <a:xfrm>
              <a:off x="4399" y="795"/>
              <a:ext cx="11" cy="27"/>
            </a:xfrm>
            <a:custGeom>
              <a:avLst/>
              <a:gdLst>
                <a:gd name="T0" fmla="*/ 11 w 55"/>
                <a:gd name="T1" fmla="*/ 25 h 134"/>
                <a:gd name="T2" fmla="*/ 6 w 55"/>
                <a:gd name="T3" fmla="*/ 0 h 134"/>
                <a:gd name="T4" fmla="*/ 0 w 55"/>
                <a:gd name="T5" fmla="*/ 2 h 134"/>
                <a:gd name="T6" fmla="*/ 5 w 55"/>
                <a:gd name="T7" fmla="*/ 27 h 134"/>
                <a:gd name="T8" fmla="*/ 11 w 55"/>
                <a:gd name="T9" fmla="*/ 25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34">
                  <a:moveTo>
                    <a:pt x="55" y="124"/>
                  </a:moveTo>
                  <a:lnTo>
                    <a:pt x="29" y="0"/>
                  </a:lnTo>
                  <a:lnTo>
                    <a:pt x="0" y="10"/>
                  </a:lnTo>
                  <a:lnTo>
                    <a:pt x="26" y="134"/>
                  </a:lnTo>
                  <a:lnTo>
                    <a:pt x="5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5" name="Freeform 197"/>
            <p:cNvSpPr>
              <a:spLocks/>
            </p:cNvSpPr>
            <p:nvPr/>
          </p:nvSpPr>
          <p:spPr bwMode="auto">
            <a:xfrm>
              <a:off x="4466" y="774"/>
              <a:ext cx="12" cy="26"/>
            </a:xfrm>
            <a:custGeom>
              <a:avLst/>
              <a:gdLst>
                <a:gd name="T0" fmla="*/ 12 w 58"/>
                <a:gd name="T1" fmla="*/ 24 h 130"/>
                <a:gd name="T2" fmla="*/ 7 w 58"/>
                <a:gd name="T3" fmla="*/ 0 h 130"/>
                <a:gd name="T4" fmla="*/ 0 w 58"/>
                <a:gd name="T5" fmla="*/ 2 h 130"/>
                <a:gd name="T6" fmla="*/ 6 w 58"/>
                <a:gd name="T7" fmla="*/ 26 h 130"/>
                <a:gd name="T8" fmla="*/ 12 w 58"/>
                <a:gd name="T9" fmla="*/ 24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130">
                  <a:moveTo>
                    <a:pt x="58" y="120"/>
                  </a:moveTo>
                  <a:lnTo>
                    <a:pt x="32" y="0"/>
                  </a:lnTo>
                  <a:lnTo>
                    <a:pt x="0" y="11"/>
                  </a:lnTo>
                  <a:lnTo>
                    <a:pt x="27" y="130"/>
                  </a:lnTo>
                  <a:lnTo>
                    <a:pt x="5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6" name="Freeform 198"/>
            <p:cNvSpPr>
              <a:spLocks/>
            </p:cNvSpPr>
            <p:nvPr/>
          </p:nvSpPr>
          <p:spPr bwMode="auto">
            <a:xfrm>
              <a:off x="4479" y="770"/>
              <a:ext cx="11" cy="26"/>
            </a:xfrm>
            <a:custGeom>
              <a:avLst/>
              <a:gdLst>
                <a:gd name="T0" fmla="*/ 11 w 56"/>
                <a:gd name="T1" fmla="*/ 24 h 129"/>
                <a:gd name="T2" fmla="*/ 6 w 56"/>
                <a:gd name="T3" fmla="*/ 0 h 129"/>
                <a:gd name="T4" fmla="*/ 0 w 56"/>
                <a:gd name="T5" fmla="*/ 2 h 129"/>
                <a:gd name="T6" fmla="*/ 5 w 56"/>
                <a:gd name="T7" fmla="*/ 26 h 129"/>
                <a:gd name="T8" fmla="*/ 11 w 56"/>
                <a:gd name="T9" fmla="*/ 24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29">
                  <a:moveTo>
                    <a:pt x="56" y="119"/>
                  </a:moveTo>
                  <a:lnTo>
                    <a:pt x="32" y="0"/>
                  </a:lnTo>
                  <a:lnTo>
                    <a:pt x="0" y="8"/>
                  </a:lnTo>
                  <a:lnTo>
                    <a:pt x="24" y="129"/>
                  </a:lnTo>
                  <a:lnTo>
                    <a:pt x="56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7" name="Freeform 199"/>
            <p:cNvSpPr>
              <a:spLocks/>
            </p:cNvSpPr>
            <p:nvPr/>
          </p:nvSpPr>
          <p:spPr bwMode="auto">
            <a:xfrm>
              <a:off x="4504" y="767"/>
              <a:ext cx="11" cy="25"/>
            </a:xfrm>
            <a:custGeom>
              <a:avLst/>
              <a:gdLst>
                <a:gd name="T0" fmla="*/ 11 w 55"/>
                <a:gd name="T1" fmla="*/ 23 h 128"/>
                <a:gd name="T2" fmla="*/ 6 w 55"/>
                <a:gd name="T3" fmla="*/ 0 h 128"/>
                <a:gd name="T4" fmla="*/ 0 w 55"/>
                <a:gd name="T5" fmla="*/ 1 h 128"/>
                <a:gd name="T6" fmla="*/ 5 w 55"/>
                <a:gd name="T7" fmla="*/ 25 h 128"/>
                <a:gd name="T8" fmla="*/ 11 w 55"/>
                <a:gd name="T9" fmla="*/ 23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28">
                  <a:moveTo>
                    <a:pt x="55" y="118"/>
                  </a:moveTo>
                  <a:lnTo>
                    <a:pt x="31" y="0"/>
                  </a:lnTo>
                  <a:lnTo>
                    <a:pt x="0" y="7"/>
                  </a:lnTo>
                  <a:lnTo>
                    <a:pt x="24" y="128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8" name="Freeform 200"/>
            <p:cNvSpPr>
              <a:spLocks/>
            </p:cNvSpPr>
            <p:nvPr/>
          </p:nvSpPr>
          <p:spPr bwMode="auto">
            <a:xfrm>
              <a:off x="4530" y="757"/>
              <a:ext cx="11" cy="26"/>
            </a:xfrm>
            <a:custGeom>
              <a:avLst/>
              <a:gdLst>
                <a:gd name="T0" fmla="*/ 11 w 55"/>
                <a:gd name="T1" fmla="*/ 24 h 130"/>
                <a:gd name="T2" fmla="*/ 6 w 55"/>
                <a:gd name="T3" fmla="*/ 0 h 130"/>
                <a:gd name="T4" fmla="*/ 0 w 55"/>
                <a:gd name="T5" fmla="*/ 2 h 130"/>
                <a:gd name="T6" fmla="*/ 5 w 55"/>
                <a:gd name="T7" fmla="*/ 26 h 130"/>
                <a:gd name="T8" fmla="*/ 11 w 55"/>
                <a:gd name="T9" fmla="*/ 24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30">
                  <a:moveTo>
                    <a:pt x="55" y="118"/>
                  </a:moveTo>
                  <a:lnTo>
                    <a:pt x="31" y="0"/>
                  </a:lnTo>
                  <a:lnTo>
                    <a:pt x="0" y="8"/>
                  </a:lnTo>
                  <a:lnTo>
                    <a:pt x="24" y="130"/>
                  </a:lnTo>
                  <a:lnTo>
                    <a:pt x="55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9" name="Freeform 201"/>
            <p:cNvSpPr>
              <a:spLocks/>
            </p:cNvSpPr>
            <p:nvPr/>
          </p:nvSpPr>
          <p:spPr bwMode="auto">
            <a:xfrm>
              <a:off x="4422" y="816"/>
              <a:ext cx="11" cy="27"/>
            </a:xfrm>
            <a:custGeom>
              <a:avLst/>
              <a:gdLst>
                <a:gd name="T0" fmla="*/ 11 w 55"/>
                <a:gd name="T1" fmla="*/ 25 h 134"/>
                <a:gd name="T2" fmla="*/ 6 w 55"/>
                <a:gd name="T3" fmla="*/ 0 h 134"/>
                <a:gd name="T4" fmla="*/ 0 w 55"/>
                <a:gd name="T5" fmla="*/ 1 h 134"/>
                <a:gd name="T6" fmla="*/ 5 w 55"/>
                <a:gd name="T7" fmla="*/ 27 h 134"/>
                <a:gd name="T8" fmla="*/ 11 w 55"/>
                <a:gd name="T9" fmla="*/ 25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34">
                  <a:moveTo>
                    <a:pt x="55" y="124"/>
                  </a:moveTo>
                  <a:lnTo>
                    <a:pt x="29" y="0"/>
                  </a:lnTo>
                  <a:lnTo>
                    <a:pt x="0" y="7"/>
                  </a:lnTo>
                  <a:lnTo>
                    <a:pt x="26" y="134"/>
                  </a:lnTo>
                  <a:lnTo>
                    <a:pt x="5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0" name="Freeform 202"/>
            <p:cNvSpPr>
              <a:spLocks/>
            </p:cNvSpPr>
            <p:nvPr/>
          </p:nvSpPr>
          <p:spPr bwMode="auto">
            <a:xfrm>
              <a:off x="4481" y="797"/>
              <a:ext cx="11" cy="26"/>
            </a:xfrm>
            <a:custGeom>
              <a:avLst/>
              <a:gdLst>
                <a:gd name="T0" fmla="*/ 11 w 56"/>
                <a:gd name="T1" fmla="*/ 24 h 132"/>
                <a:gd name="T2" fmla="*/ 6 w 56"/>
                <a:gd name="T3" fmla="*/ 0 h 132"/>
                <a:gd name="T4" fmla="*/ 0 w 56"/>
                <a:gd name="T5" fmla="*/ 2 h 132"/>
                <a:gd name="T6" fmla="*/ 5 w 56"/>
                <a:gd name="T7" fmla="*/ 26 h 132"/>
                <a:gd name="T8" fmla="*/ 11 w 56"/>
                <a:gd name="T9" fmla="*/ 24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32">
                  <a:moveTo>
                    <a:pt x="56" y="124"/>
                  </a:moveTo>
                  <a:lnTo>
                    <a:pt x="32" y="0"/>
                  </a:lnTo>
                  <a:lnTo>
                    <a:pt x="0" y="11"/>
                  </a:lnTo>
                  <a:lnTo>
                    <a:pt x="27" y="132"/>
                  </a:lnTo>
                  <a:lnTo>
                    <a:pt x="56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Freeform 203"/>
            <p:cNvSpPr>
              <a:spLocks/>
            </p:cNvSpPr>
            <p:nvPr/>
          </p:nvSpPr>
          <p:spPr bwMode="auto">
            <a:xfrm>
              <a:off x="4509" y="788"/>
              <a:ext cx="11" cy="27"/>
            </a:xfrm>
            <a:custGeom>
              <a:avLst/>
              <a:gdLst>
                <a:gd name="T0" fmla="*/ 11 w 55"/>
                <a:gd name="T1" fmla="*/ 25 h 132"/>
                <a:gd name="T2" fmla="*/ 6 w 55"/>
                <a:gd name="T3" fmla="*/ 0 h 132"/>
                <a:gd name="T4" fmla="*/ 0 w 55"/>
                <a:gd name="T5" fmla="*/ 2 h 132"/>
                <a:gd name="T6" fmla="*/ 5 w 55"/>
                <a:gd name="T7" fmla="*/ 27 h 132"/>
                <a:gd name="T8" fmla="*/ 11 w 55"/>
                <a:gd name="T9" fmla="*/ 25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132">
                  <a:moveTo>
                    <a:pt x="55" y="121"/>
                  </a:moveTo>
                  <a:lnTo>
                    <a:pt x="31" y="0"/>
                  </a:lnTo>
                  <a:lnTo>
                    <a:pt x="0" y="8"/>
                  </a:lnTo>
                  <a:lnTo>
                    <a:pt x="23" y="132"/>
                  </a:lnTo>
                  <a:lnTo>
                    <a:pt x="55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2" name="Freeform 204"/>
            <p:cNvSpPr>
              <a:spLocks/>
            </p:cNvSpPr>
            <p:nvPr/>
          </p:nvSpPr>
          <p:spPr bwMode="auto">
            <a:xfrm>
              <a:off x="4453" y="832"/>
              <a:ext cx="11" cy="27"/>
            </a:xfrm>
            <a:custGeom>
              <a:avLst/>
              <a:gdLst>
                <a:gd name="T0" fmla="*/ 11 w 56"/>
                <a:gd name="T1" fmla="*/ 25 h 134"/>
                <a:gd name="T2" fmla="*/ 6 w 56"/>
                <a:gd name="T3" fmla="*/ 0 h 134"/>
                <a:gd name="T4" fmla="*/ 0 w 56"/>
                <a:gd name="T5" fmla="*/ 2 h 134"/>
                <a:gd name="T6" fmla="*/ 5 w 56"/>
                <a:gd name="T7" fmla="*/ 27 h 134"/>
                <a:gd name="T8" fmla="*/ 11 w 56"/>
                <a:gd name="T9" fmla="*/ 25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134">
                  <a:moveTo>
                    <a:pt x="56" y="124"/>
                  </a:moveTo>
                  <a:lnTo>
                    <a:pt x="29" y="0"/>
                  </a:lnTo>
                  <a:lnTo>
                    <a:pt x="0" y="11"/>
                  </a:lnTo>
                  <a:lnTo>
                    <a:pt x="24" y="134"/>
                  </a:lnTo>
                  <a:lnTo>
                    <a:pt x="56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Freeform 205"/>
            <p:cNvSpPr>
              <a:spLocks/>
            </p:cNvSpPr>
            <p:nvPr/>
          </p:nvSpPr>
          <p:spPr bwMode="auto">
            <a:xfrm>
              <a:off x="4568" y="848"/>
              <a:ext cx="313" cy="200"/>
            </a:xfrm>
            <a:custGeom>
              <a:avLst/>
              <a:gdLst>
                <a:gd name="T0" fmla="*/ 313 w 1565"/>
                <a:gd name="T1" fmla="*/ 105 h 999"/>
                <a:gd name="T2" fmla="*/ 297 w 1565"/>
                <a:gd name="T3" fmla="*/ 0 h 999"/>
                <a:gd name="T4" fmla="*/ 0 w 1565"/>
                <a:gd name="T5" fmla="*/ 86 h 999"/>
                <a:gd name="T6" fmla="*/ 23 w 1565"/>
                <a:gd name="T7" fmla="*/ 200 h 999"/>
                <a:gd name="T8" fmla="*/ 313 w 1565"/>
                <a:gd name="T9" fmla="*/ 105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5" h="999">
                  <a:moveTo>
                    <a:pt x="1565" y="526"/>
                  </a:moveTo>
                  <a:lnTo>
                    <a:pt x="1485" y="0"/>
                  </a:lnTo>
                  <a:lnTo>
                    <a:pt x="0" y="431"/>
                  </a:lnTo>
                  <a:lnTo>
                    <a:pt x="114" y="999"/>
                  </a:lnTo>
                  <a:lnTo>
                    <a:pt x="1565" y="52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Freeform 206"/>
            <p:cNvSpPr>
              <a:spLocks/>
            </p:cNvSpPr>
            <p:nvPr/>
          </p:nvSpPr>
          <p:spPr bwMode="auto">
            <a:xfrm>
              <a:off x="4559" y="867"/>
              <a:ext cx="328" cy="119"/>
            </a:xfrm>
            <a:custGeom>
              <a:avLst/>
              <a:gdLst>
                <a:gd name="T0" fmla="*/ 328 w 1641"/>
                <a:gd name="T1" fmla="*/ 20 h 592"/>
                <a:gd name="T2" fmla="*/ 325 w 1641"/>
                <a:gd name="T3" fmla="*/ 0 h 592"/>
                <a:gd name="T4" fmla="*/ 0 w 1641"/>
                <a:gd name="T5" fmla="*/ 98 h 592"/>
                <a:gd name="T6" fmla="*/ 5 w 1641"/>
                <a:gd name="T7" fmla="*/ 119 h 592"/>
                <a:gd name="T8" fmla="*/ 328 w 1641"/>
                <a:gd name="T9" fmla="*/ 2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1" h="592">
                  <a:moveTo>
                    <a:pt x="1641" y="98"/>
                  </a:moveTo>
                  <a:lnTo>
                    <a:pt x="1627" y="0"/>
                  </a:lnTo>
                  <a:lnTo>
                    <a:pt x="0" y="486"/>
                  </a:lnTo>
                  <a:lnTo>
                    <a:pt x="24" y="592"/>
                  </a:lnTo>
                  <a:lnTo>
                    <a:pt x="1641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Freeform 207"/>
            <p:cNvSpPr>
              <a:spLocks/>
            </p:cNvSpPr>
            <p:nvPr/>
          </p:nvSpPr>
          <p:spPr bwMode="auto">
            <a:xfrm>
              <a:off x="4571" y="905"/>
              <a:ext cx="325" cy="121"/>
            </a:xfrm>
            <a:custGeom>
              <a:avLst/>
              <a:gdLst>
                <a:gd name="T0" fmla="*/ 325 w 1627"/>
                <a:gd name="T1" fmla="*/ 20 h 607"/>
                <a:gd name="T2" fmla="*/ 322 w 1627"/>
                <a:gd name="T3" fmla="*/ 0 h 607"/>
                <a:gd name="T4" fmla="*/ 0 w 1627"/>
                <a:gd name="T5" fmla="*/ 99 h 607"/>
                <a:gd name="T6" fmla="*/ 4 w 1627"/>
                <a:gd name="T7" fmla="*/ 121 h 607"/>
                <a:gd name="T8" fmla="*/ 325 w 1627"/>
                <a:gd name="T9" fmla="*/ 20 h 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7" h="607">
                  <a:moveTo>
                    <a:pt x="1627" y="98"/>
                  </a:moveTo>
                  <a:lnTo>
                    <a:pt x="1611" y="0"/>
                  </a:lnTo>
                  <a:lnTo>
                    <a:pt x="0" y="499"/>
                  </a:lnTo>
                  <a:lnTo>
                    <a:pt x="22" y="607"/>
                  </a:lnTo>
                  <a:lnTo>
                    <a:pt x="1627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Freeform 208"/>
            <p:cNvSpPr>
              <a:spLocks/>
            </p:cNvSpPr>
            <p:nvPr/>
          </p:nvSpPr>
          <p:spPr bwMode="auto">
            <a:xfrm>
              <a:off x="4620" y="906"/>
              <a:ext cx="17" cy="41"/>
            </a:xfrm>
            <a:custGeom>
              <a:avLst/>
              <a:gdLst>
                <a:gd name="T0" fmla="*/ 17 w 85"/>
                <a:gd name="T1" fmla="*/ 38 h 204"/>
                <a:gd name="T2" fmla="*/ 10 w 85"/>
                <a:gd name="T3" fmla="*/ 0 h 204"/>
                <a:gd name="T4" fmla="*/ 0 w 85"/>
                <a:gd name="T5" fmla="*/ 3 h 204"/>
                <a:gd name="T6" fmla="*/ 8 w 85"/>
                <a:gd name="T7" fmla="*/ 41 h 204"/>
                <a:gd name="T8" fmla="*/ 17 w 85"/>
                <a:gd name="T9" fmla="*/ 38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204">
                  <a:moveTo>
                    <a:pt x="85" y="189"/>
                  </a:moveTo>
                  <a:lnTo>
                    <a:pt x="50" y="0"/>
                  </a:lnTo>
                  <a:lnTo>
                    <a:pt x="0" y="14"/>
                  </a:lnTo>
                  <a:lnTo>
                    <a:pt x="38" y="204"/>
                  </a:lnTo>
                  <a:lnTo>
                    <a:pt x="85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Freeform 209"/>
            <p:cNvSpPr>
              <a:spLocks/>
            </p:cNvSpPr>
            <p:nvPr/>
          </p:nvSpPr>
          <p:spPr bwMode="auto">
            <a:xfrm>
              <a:off x="4727" y="874"/>
              <a:ext cx="16" cy="39"/>
            </a:xfrm>
            <a:custGeom>
              <a:avLst/>
              <a:gdLst>
                <a:gd name="T0" fmla="*/ 16 w 82"/>
                <a:gd name="T1" fmla="*/ 36 h 199"/>
                <a:gd name="T2" fmla="*/ 10 w 82"/>
                <a:gd name="T3" fmla="*/ 0 h 199"/>
                <a:gd name="T4" fmla="*/ 0 w 82"/>
                <a:gd name="T5" fmla="*/ 3 h 199"/>
                <a:gd name="T6" fmla="*/ 6 w 82"/>
                <a:gd name="T7" fmla="*/ 39 h 199"/>
                <a:gd name="T8" fmla="*/ 16 w 82"/>
                <a:gd name="T9" fmla="*/ 36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199">
                  <a:moveTo>
                    <a:pt x="82" y="183"/>
                  </a:moveTo>
                  <a:lnTo>
                    <a:pt x="50" y="0"/>
                  </a:lnTo>
                  <a:lnTo>
                    <a:pt x="0" y="17"/>
                  </a:lnTo>
                  <a:lnTo>
                    <a:pt x="31" y="199"/>
                  </a:lnTo>
                  <a:lnTo>
                    <a:pt x="82" y="1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8" name="Freeform 210"/>
            <p:cNvSpPr>
              <a:spLocks/>
            </p:cNvSpPr>
            <p:nvPr/>
          </p:nvSpPr>
          <p:spPr bwMode="auto">
            <a:xfrm>
              <a:off x="4747" y="868"/>
              <a:ext cx="16" cy="40"/>
            </a:xfrm>
            <a:custGeom>
              <a:avLst/>
              <a:gdLst>
                <a:gd name="T0" fmla="*/ 16 w 82"/>
                <a:gd name="T1" fmla="*/ 37 h 196"/>
                <a:gd name="T2" fmla="*/ 10 w 82"/>
                <a:gd name="T3" fmla="*/ 0 h 196"/>
                <a:gd name="T4" fmla="*/ 0 w 82"/>
                <a:gd name="T5" fmla="*/ 3 h 196"/>
                <a:gd name="T6" fmla="*/ 6 w 82"/>
                <a:gd name="T7" fmla="*/ 40 h 196"/>
                <a:gd name="T8" fmla="*/ 16 w 82"/>
                <a:gd name="T9" fmla="*/ 37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196">
                  <a:moveTo>
                    <a:pt x="82" y="180"/>
                  </a:moveTo>
                  <a:lnTo>
                    <a:pt x="51" y="0"/>
                  </a:lnTo>
                  <a:lnTo>
                    <a:pt x="0" y="14"/>
                  </a:lnTo>
                  <a:lnTo>
                    <a:pt x="32" y="196"/>
                  </a:lnTo>
                  <a:lnTo>
                    <a:pt x="82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Freeform 211"/>
            <p:cNvSpPr>
              <a:spLocks/>
            </p:cNvSpPr>
            <p:nvPr/>
          </p:nvSpPr>
          <p:spPr bwMode="auto">
            <a:xfrm>
              <a:off x="4786" y="863"/>
              <a:ext cx="16" cy="39"/>
            </a:xfrm>
            <a:custGeom>
              <a:avLst/>
              <a:gdLst>
                <a:gd name="T0" fmla="*/ 16 w 80"/>
                <a:gd name="T1" fmla="*/ 36 h 196"/>
                <a:gd name="T2" fmla="*/ 10 w 80"/>
                <a:gd name="T3" fmla="*/ 0 h 196"/>
                <a:gd name="T4" fmla="*/ 0 w 80"/>
                <a:gd name="T5" fmla="*/ 3 h 196"/>
                <a:gd name="T6" fmla="*/ 6 w 80"/>
                <a:gd name="T7" fmla="*/ 39 h 196"/>
                <a:gd name="T8" fmla="*/ 16 w 80"/>
                <a:gd name="T9" fmla="*/ 3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96">
                  <a:moveTo>
                    <a:pt x="80" y="179"/>
                  </a:moveTo>
                  <a:lnTo>
                    <a:pt x="51" y="0"/>
                  </a:lnTo>
                  <a:lnTo>
                    <a:pt x="0" y="13"/>
                  </a:lnTo>
                  <a:lnTo>
                    <a:pt x="29" y="196"/>
                  </a:lnTo>
                  <a:lnTo>
                    <a:pt x="80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0" name="Freeform 212"/>
            <p:cNvSpPr>
              <a:spLocks/>
            </p:cNvSpPr>
            <p:nvPr/>
          </p:nvSpPr>
          <p:spPr bwMode="auto">
            <a:xfrm>
              <a:off x="4829" y="849"/>
              <a:ext cx="15" cy="39"/>
            </a:xfrm>
            <a:custGeom>
              <a:avLst/>
              <a:gdLst>
                <a:gd name="T0" fmla="*/ 15 w 76"/>
                <a:gd name="T1" fmla="*/ 36 h 193"/>
                <a:gd name="T2" fmla="*/ 10 w 76"/>
                <a:gd name="T3" fmla="*/ 0 h 193"/>
                <a:gd name="T4" fmla="*/ 0 w 76"/>
                <a:gd name="T5" fmla="*/ 3 h 193"/>
                <a:gd name="T6" fmla="*/ 5 w 76"/>
                <a:gd name="T7" fmla="*/ 39 h 193"/>
                <a:gd name="T8" fmla="*/ 15 w 76"/>
                <a:gd name="T9" fmla="*/ 36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93">
                  <a:moveTo>
                    <a:pt x="76" y="179"/>
                  </a:moveTo>
                  <a:lnTo>
                    <a:pt x="49" y="0"/>
                  </a:lnTo>
                  <a:lnTo>
                    <a:pt x="0" y="13"/>
                  </a:lnTo>
                  <a:lnTo>
                    <a:pt x="27" y="193"/>
                  </a:lnTo>
                  <a:lnTo>
                    <a:pt x="76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Freeform 213"/>
            <p:cNvSpPr>
              <a:spLocks/>
            </p:cNvSpPr>
            <p:nvPr/>
          </p:nvSpPr>
          <p:spPr bwMode="auto">
            <a:xfrm>
              <a:off x="4655" y="937"/>
              <a:ext cx="16" cy="41"/>
            </a:xfrm>
            <a:custGeom>
              <a:avLst/>
              <a:gdLst>
                <a:gd name="T0" fmla="*/ 16 w 81"/>
                <a:gd name="T1" fmla="*/ 38 h 204"/>
                <a:gd name="T2" fmla="*/ 9 w 81"/>
                <a:gd name="T3" fmla="*/ 0 h 204"/>
                <a:gd name="T4" fmla="*/ 0 w 81"/>
                <a:gd name="T5" fmla="*/ 3 h 204"/>
                <a:gd name="T6" fmla="*/ 7 w 81"/>
                <a:gd name="T7" fmla="*/ 41 h 204"/>
                <a:gd name="T8" fmla="*/ 16 w 81"/>
                <a:gd name="T9" fmla="*/ 38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204">
                  <a:moveTo>
                    <a:pt x="81" y="188"/>
                  </a:moveTo>
                  <a:lnTo>
                    <a:pt x="47" y="0"/>
                  </a:lnTo>
                  <a:lnTo>
                    <a:pt x="0" y="16"/>
                  </a:lnTo>
                  <a:lnTo>
                    <a:pt x="34" y="204"/>
                  </a:lnTo>
                  <a:lnTo>
                    <a:pt x="81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2" name="Freeform 214"/>
            <p:cNvSpPr>
              <a:spLocks/>
            </p:cNvSpPr>
            <p:nvPr/>
          </p:nvSpPr>
          <p:spPr bwMode="auto">
            <a:xfrm>
              <a:off x="4749" y="909"/>
              <a:ext cx="16" cy="39"/>
            </a:xfrm>
            <a:custGeom>
              <a:avLst/>
              <a:gdLst>
                <a:gd name="T0" fmla="*/ 16 w 82"/>
                <a:gd name="T1" fmla="*/ 36 h 197"/>
                <a:gd name="T2" fmla="*/ 10 w 82"/>
                <a:gd name="T3" fmla="*/ 0 h 197"/>
                <a:gd name="T4" fmla="*/ 0 w 82"/>
                <a:gd name="T5" fmla="*/ 3 h 197"/>
                <a:gd name="T6" fmla="*/ 6 w 82"/>
                <a:gd name="T7" fmla="*/ 39 h 197"/>
                <a:gd name="T8" fmla="*/ 16 w 82"/>
                <a:gd name="T9" fmla="*/ 36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197">
                  <a:moveTo>
                    <a:pt x="82" y="182"/>
                  </a:moveTo>
                  <a:lnTo>
                    <a:pt x="50" y="0"/>
                  </a:lnTo>
                  <a:lnTo>
                    <a:pt x="0" y="15"/>
                  </a:lnTo>
                  <a:lnTo>
                    <a:pt x="32" y="197"/>
                  </a:lnTo>
                  <a:lnTo>
                    <a:pt x="82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Freeform 215"/>
            <p:cNvSpPr>
              <a:spLocks/>
            </p:cNvSpPr>
            <p:nvPr/>
          </p:nvSpPr>
          <p:spPr bwMode="auto">
            <a:xfrm>
              <a:off x="4794" y="896"/>
              <a:ext cx="16" cy="39"/>
            </a:xfrm>
            <a:custGeom>
              <a:avLst/>
              <a:gdLst>
                <a:gd name="T0" fmla="*/ 16 w 79"/>
                <a:gd name="T1" fmla="*/ 36 h 196"/>
                <a:gd name="T2" fmla="*/ 10 w 79"/>
                <a:gd name="T3" fmla="*/ 0 h 196"/>
                <a:gd name="T4" fmla="*/ 0 w 79"/>
                <a:gd name="T5" fmla="*/ 3 h 196"/>
                <a:gd name="T6" fmla="*/ 6 w 79"/>
                <a:gd name="T7" fmla="*/ 39 h 196"/>
                <a:gd name="T8" fmla="*/ 16 w 79"/>
                <a:gd name="T9" fmla="*/ 3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196">
                  <a:moveTo>
                    <a:pt x="79" y="180"/>
                  </a:moveTo>
                  <a:lnTo>
                    <a:pt x="50" y="0"/>
                  </a:lnTo>
                  <a:lnTo>
                    <a:pt x="0" y="14"/>
                  </a:lnTo>
                  <a:lnTo>
                    <a:pt x="28" y="196"/>
                  </a:lnTo>
                  <a:lnTo>
                    <a:pt x="79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4" name="Freeform 216"/>
            <p:cNvSpPr>
              <a:spLocks/>
            </p:cNvSpPr>
            <p:nvPr/>
          </p:nvSpPr>
          <p:spPr bwMode="auto">
            <a:xfrm>
              <a:off x="4703" y="961"/>
              <a:ext cx="19" cy="51"/>
            </a:xfrm>
            <a:custGeom>
              <a:avLst/>
              <a:gdLst>
                <a:gd name="T0" fmla="*/ 19 w 93"/>
                <a:gd name="T1" fmla="*/ 48 h 254"/>
                <a:gd name="T2" fmla="*/ 10 w 93"/>
                <a:gd name="T3" fmla="*/ 0 h 254"/>
                <a:gd name="T4" fmla="*/ 0 w 93"/>
                <a:gd name="T5" fmla="*/ 3 h 254"/>
                <a:gd name="T6" fmla="*/ 9 w 93"/>
                <a:gd name="T7" fmla="*/ 51 h 254"/>
                <a:gd name="T8" fmla="*/ 19 w 93"/>
                <a:gd name="T9" fmla="*/ 48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254">
                  <a:moveTo>
                    <a:pt x="93" y="238"/>
                  </a:moveTo>
                  <a:lnTo>
                    <a:pt x="50" y="0"/>
                  </a:lnTo>
                  <a:lnTo>
                    <a:pt x="0" y="17"/>
                  </a:lnTo>
                  <a:lnTo>
                    <a:pt x="45" y="254"/>
                  </a:lnTo>
                  <a:lnTo>
                    <a:pt x="93" y="2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Freeform 217"/>
            <p:cNvSpPr>
              <a:spLocks/>
            </p:cNvSpPr>
            <p:nvPr/>
          </p:nvSpPr>
          <p:spPr bwMode="auto">
            <a:xfrm>
              <a:off x="4708" y="718"/>
              <a:ext cx="26" cy="52"/>
            </a:xfrm>
            <a:custGeom>
              <a:avLst/>
              <a:gdLst>
                <a:gd name="T0" fmla="*/ 26 w 127"/>
                <a:gd name="T1" fmla="*/ 4 h 259"/>
                <a:gd name="T2" fmla="*/ 19 w 127"/>
                <a:gd name="T3" fmla="*/ 0 h 259"/>
                <a:gd name="T4" fmla="*/ 15 w 127"/>
                <a:gd name="T5" fmla="*/ 6 h 259"/>
                <a:gd name="T6" fmla="*/ 11 w 127"/>
                <a:gd name="T7" fmla="*/ 12 h 259"/>
                <a:gd name="T8" fmla="*/ 8 w 127"/>
                <a:gd name="T9" fmla="*/ 18 h 259"/>
                <a:gd name="T10" fmla="*/ 5 w 127"/>
                <a:gd name="T11" fmla="*/ 24 h 259"/>
                <a:gd name="T12" fmla="*/ 3 w 127"/>
                <a:gd name="T13" fmla="*/ 31 h 259"/>
                <a:gd name="T14" fmla="*/ 1 w 127"/>
                <a:gd name="T15" fmla="*/ 38 h 259"/>
                <a:gd name="T16" fmla="*/ 1 w 127"/>
                <a:gd name="T17" fmla="*/ 45 h 259"/>
                <a:gd name="T18" fmla="*/ 0 w 127"/>
                <a:gd name="T19" fmla="*/ 52 h 259"/>
                <a:gd name="T20" fmla="*/ 8 w 127"/>
                <a:gd name="T21" fmla="*/ 50 h 259"/>
                <a:gd name="T22" fmla="*/ 8 w 127"/>
                <a:gd name="T23" fmla="*/ 44 h 259"/>
                <a:gd name="T24" fmla="*/ 9 w 127"/>
                <a:gd name="T25" fmla="*/ 38 h 259"/>
                <a:gd name="T26" fmla="*/ 11 w 127"/>
                <a:gd name="T27" fmla="*/ 31 h 259"/>
                <a:gd name="T28" fmla="*/ 13 w 127"/>
                <a:gd name="T29" fmla="*/ 25 h 259"/>
                <a:gd name="T30" fmla="*/ 15 w 127"/>
                <a:gd name="T31" fmla="*/ 20 h 259"/>
                <a:gd name="T32" fmla="*/ 18 w 127"/>
                <a:gd name="T33" fmla="*/ 14 h 259"/>
                <a:gd name="T34" fmla="*/ 22 w 127"/>
                <a:gd name="T35" fmla="*/ 9 h 259"/>
                <a:gd name="T36" fmla="*/ 26 w 127"/>
                <a:gd name="T37" fmla="*/ 4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7" h="259">
                  <a:moveTo>
                    <a:pt x="127" y="19"/>
                  </a:moveTo>
                  <a:lnTo>
                    <a:pt x="93" y="0"/>
                  </a:lnTo>
                  <a:lnTo>
                    <a:pt x="72" y="29"/>
                  </a:lnTo>
                  <a:lnTo>
                    <a:pt x="53" y="58"/>
                  </a:lnTo>
                  <a:lnTo>
                    <a:pt x="38" y="90"/>
                  </a:lnTo>
                  <a:lnTo>
                    <a:pt x="24" y="122"/>
                  </a:lnTo>
                  <a:lnTo>
                    <a:pt x="14" y="156"/>
                  </a:lnTo>
                  <a:lnTo>
                    <a:pt x="6" y="187"/>
                  </a:lnTo>
                  <a:lnTo>
                    <a:pt x="3" y="225"/>
                  </a:lnTo>
                  <a:lnTo>
                    <a:pt x="0" y="259"/>
                  </a:lnTo>
                  <a:lnTo>
                    <a:pt x="38" y="251"/>
                  </a:lnTo>
                  <a:lnTo>
                    <a:pt x="40" y="220"/>
                  </a:lnTo>
                  <a:lnTo>
                    <a:pt x="45" y="187"/>
                  </a:lnTo>
                  <a:lnTo>
                    <a:pt x="53" y="156"/>
                  </a:lnTo>
                  <a:lnTo>
                    <a:pt x="64" y="127"/>
                  </a:lnTo>
                  <a:lnTo>
                    <a:pt x="74" y="98"/>
                  </a:lnTo>
                  <a:lnTo>
                    <a:pt x="90" y="69"/>
                  </a:lnTo>
                  <a:lnTo>
                    <a:pt x="109" y="43"/>
                  </a:lnTo>
                  <a:lnTo>
                    <a:pt x="127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6" name="Freeform 218"/>
            <p:cNvSpPr>
              <a:spLocks/>
            </p:cNvSpPr>
            <p:nvPr/>
          </p:nvSpPr>
          <p:spPr bwMode="auto">
            <a:xfrm>
              <a:off x="4708" y="687"/>
              <a:ext cx="156" cy="156"/>
            </a:xfrm>
            <a:custGeom>
              <a:avLst/>
              <a:gdLst>
                <a:gd name="T0" fmla="*/ 59 w 777"/>
                <a:gd name="T1" fmla="*/ 4 h 777"/>
                <a:gd name="T2" fmla="*/ 46 w 777"/>
                <a:gd name="T3" fmla="*/ 9 h 777"/>
                <a:gd name="T4" fmla="*/ 34 w 777"/>
                <a:gd name="T5" fmla="*/ 16 h 777"/>
                <a:gd name="T6" fmla="*/ 23 w 777"/>
                <a:gd name="T7" fmla="*/ 25 h 777"/>
                <a:gd name="T8" fmla="*/ 25 w 777"/>
                <a:gd name="T9" fmla="*/ 35 h 777"/>
                <a:gd name="T10" fmla="*/ 34 w 777"/>
                <a:gd name="T11" fmla="*/ 26 h 777"/>
                <a:gd name="T12" fmla="*/ 44 w 777"/>
                <a:gd name="T13" fmla="*/ 19 h 777"/>
                <a:gd name="T14" fmla="*/ 55 w 777"/>
                <a:gd name="T15" fmla="*/ 13 h 777"/>
                <a:gd name="T16" fmla="*/ 67 w 777"/>
                <a:gd name="T17" fmla="*/ 10 h 777"/>
                <a:gd name="T18" fmla="*/ 96 w 777"/>
                <a:gd name="T19" fmla="*/ 9 h 777"/>
                <a:gd name="T20" fmla="*/ 120 w 777"/>
                <a:gd name="T21" fmla="*/ 19 h 777"/>
                <a:gd name="T22" fmla="*/ 139 w 777"/>
                <a:gd name="T23" fmla="*/ 37 h 777"/>
                <a:gd name="T24" fmla="*/ 148 w 777"/>
                <a:gd name="T25" fmla="*/ 62 h 777"/>
                <a:gd name="T26" fmla="*/ 146 w 777"/>
                <a:gd name="T27" fmla="*/ 90 h 777"/>
                <a:gd name="T28" fmla="*/ 134 w 777"/>
                <a:gd name="T29" fmla="*/ 114 h 777"/>
                <a:gd name="T30" fmla="*/ 115 w 777"/>
                <a:gd name="T31" fmla="*/ 134 h 777"/>
                <a:gd name="T32" fmla="*/ 89 w 777"/>
                <a:gd name="T33" fmla="*/ 146 h 777"/>
                <a:gd name="T34" fmla="*/ 61 w 777"/>
                <a:gd name="T35" fmla="*/ 148 h 777"/>
                <a:gd name="T36" fmla="*/ 37 w 777"/>
                <a:gd name="T37" fmla="*/ 138 h 777"/>
                <a:gd name="T38" fmla="*/ 19 w 777"/>
                <a:gd name="T39" fmla="*/ 120 h 777"/>
                <a:gd name="T40" fmla="*/ 9 w 777"/>
                <a:gd name="T41" fmla="*/ 94 h 777"/>
                <a:gd name="T42" fmla="*/ 8 w 777"/>
                <a:gd name="T43" fmla="*/ 88 h 777"/>
                <a:gd name="T44" fmla="*/ 8 w 777"/>
                <a:gd name="T45" fmla="*/ 81 h 777"/>
                <a:gd name="T46" fmla="*/ 0 w 777"/>
                <a:gd name="T47" fmla="*/ 87 h 777"/>
                <a:gd name="T48" fmla="*/ 1 w 777"/>
                <a:gd name="T49" fmla="*/ 93 h 777"/>
                <a:gd name="T50" fmla="*/ 3 w 777"/>
                <a:gd name="T51" fmla="*/ 104 h 777"/>
                <a:gd name="T52" fmla="*/ 8 w 777"/>
                <a:gd name="T53" fmla="*/ 118 h 777"/>
                <a:gd name="T54" fmla="*/ 17 w 777"/>
                <a:gd name="T55" fmla="*/ 131 h 777"/>
                <a:gd name="T56" fmla="*/ 27 w 777"/>
                <a:gd name="T57" fmla="*/ 141 h 777"/>
                <a:gd name="T58" fmla="*/ 38 w 777"/>
                <a:gd name="T59" fmla="*/ 149 h 777"/>
                <a:gd name="T60" fmla="*/ 52 w 777"/>
                <a:gd name="T61" fmla="*/ 154 h 777"/>
                <a:gd name="T62" fmla="*/ 66 w 777"/>
                <a:gd name="T63" fmla="*/ 156 h 777"/>
                <a:gd name="T64" fmla="*/ 82 w 777"/>
                <a:gd name="T65" fmla="*/ 155 h 777"/>
                <a:gd name="T66" fmla="*/ 104 w 777"/>
                <a:gd name="T67" fmla="*/ 148 h 777"/>
                <a:gd name="T68" fmla="*/ 131 w 777"/>
                <a:gd name="T69" fmla="*/ 131 h 777"/>
                <a:gd name="T70" fmla="*/ 148 w 777"/>
                <a:gd name="T71" fmla="*/ 105 h 777"/>
                <a:gd name="T72" fmla="*/ 156 w 777"/>
                <a:gd name="T73" fmla="*/ 76 h 777"/>
                <a:gd name="T74" fmla="*/ 154 w 777"/>
                <a:gd name="T75" fmla="*/ 53 h 777"/>
                <a:gd name="T76" fmla="*/ 149 w 777"/>
                <a:gd name="T77" fmla="*/ 39 h 777"/>
                <a:gd name="T78" fmla="*/ 141 w 777"/>
                <a:gd name="T79" fmla="*/ 27 h 777"/>
                <a:gd name="T80" fmla="*/ 131 w 777"/>
                <a:gd name="T81" fmla="*/ 16 h 777"/>
                <a:gd name="T82" fmla="*/ 119 w 777"/>
                <a:gd name="T83" fmla="*/ 8 h 777"/>
                <a:gd name="T84" fmla="*/ 105 w 777"/>
                <a:gd name="T85" fmla="*/ 3 h 777"/>
                <a:gd name="T86" fmla="*/ 90 w 777"/>
                <a:gd name="T87" fmla="*/ 0 h 777"/>
                <a:gd name="T88" fmla="*/ 74 w 777"/>
                <a:gd name="T89" fmla="*/ 0 h 7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77" h="777">
                  <a:moveTo>
                    <a:pt x="328" y="8"/>
                  </a:moveTo>
                  <a:lnTo>
                    <a:pt x="294" y="19"/>
                  </a:lnTo>
                  <a:lnTo>
                    <a:pt x="259" y="29"/>
                  </a:lnTo>
                  <a:lnTo>
                    <a:pt x="228" y="45"/>
                  </a:lnTo>
                  <a:lnTo>
                    <a:pt x="196" y="61"/>
                  </a:lnTo>
                  <a:lnTo>
                    <a:pt x="167" y="82"/>
                  </a:lnTo>
                  <a:lnTo>
                    <a:pt x="141" y="103"/>
                  </a:lnTo>
                  <a:lnTo>
                    <a:pt x="117" y="127"/>
                  </a:lnTo>
                  <a:lnTo>
                    <a:pt x="93" y="153"/>
                  </a:lnTo>
                  <a:lnTo>
                    <a:pt x="127" y="172"/>
                  </a:lnTo>
                  <a:lnTo>
                    <a:pt x="148" y="151"/>
                  </a:lnTo>
                  <a:lnTo>
                    <a:pt x="170" y="129"/>
                  </a:lnTo>
                  <a:lnTo>
                    <a:pt x="193" y="111"/>
                  </a:lnTo>
                  <a:lnTo>
                    <a:pt x="220" y="93"/>
                  </a:lnTo>
                  <a:lnTo>
                    <a:pt x="246" y="76"/>
                  </a:lnTo>
                  <a:lnTo>
                    <a:pt x="275" y="66"/>
                  </a:lnTo>
                  <a:lnTo>
                    <a:pt x="304" y="55"/>
                  </a:lnTo>
                  <a:lnTo>
                    <a:pt x="336" y="48"/>
                  </a:lnTo>
                  <a:lnTo>
                    <a:pt x="407" y="40"/>
                  </a:lnTo>
                  <a:lnTo>
                    <a:pt x="476" y="45"/>
                  </a:lnTo>
                  <a:lnTo>
                    <a:pt x="542" y="64"/>
                  </a:lnTo>
                  <a:lnTo>
                    <a:pt x="600" y="93"/>
                  </a:lnTo>
                  <a:lnTo>
                    <a:pt x="647" y="134"/>
                  </a:lnTo>
                  <a:lnTo>
                    <a:pt x="690" y="185"/>
                  </a:lnTo>
                  <a:lnTo>
                    <a:pt x="719" y="243"/>
                  </a:lnTo>
                  <a:lnTo>
                    <a:pt x="735" y="309"/>
                  </a:lnTo>
                  <a:lnTo>
                    <a:pt x="738" y="378"/>
                  </a:lnTo>
                  <a:lnTo>
                    <a:pt x="727" y="446"/>
                  </a:lnTo>
                  <a:lnTo>
                    <a:pt x="703" y="510"/>
                  </a:lnTo>
                  <a:lnTo>
                    <a:pt x="669" y="568"/>
                  </a:lnTo>
                  <a:lnTo>
                    <a:pt x="623" y="623"/>
                  </a:lnTo>
                  <a:lnTo>
                    <a:pt x="571" y="668"/>
                  </a:lnTo>
                  <a:lnTo>
                    <a:pt x="510" y="702"/>
                  </a:lnTo>
                  <a:lnTo>
                    <a:pt x="441" y="726"/>
                  </a:lnTo>
                  <a:lnTo>
                    <a:pt x="373" y="737"/>
                  </a:lnTo>
                  <a:lnTo>
                    <a:pt x="304" y="735"/>
                  </a:lnTo>
                  <a:lnTo>
                    <a:pt x="241" y="716"/>
                  </a:lnTo>
                  <a:lnTo>
                    <a:pt x="182" y="687"/>
                  </a:lnTo>
                  <a:lnTo>
                    <a:pt x="132" y="647"/>
                  </a:lnTo>
                  <a:lnTo>
                    <a:pt x="93" y="597"/>
                  </a:lnTo>
                  <a:lnTo>
                    <a:pt x="62" y="539"/>
                  </a:lnTo>
                  <a:lnTo>
                    <a:pt x="43" y="470"/>
                  </a:lnTo>
                  <a:lnTo>
                    <a:pt x="40" y="455"/>
                  </a:lnTo>
                  <a:lnTo>
                    <a:pt x="40" y="436"/>
                  </a:lnTo>
                  <a:lnTo>
                    <a:pt x="38" y="420"/>
                  </a:lnTo>
                  <a:lnTo>
                    <a:pt x="38" y="404"/>
                  </a:lnTo>
                  <a:lnTo>
                    <a:pt x="0" y="412"/>
                  </a:lnTo>
                  <a:lnTo>
                    <a:pt x="0" y="431"/>
                  </a:lnTo>
                  <a:lnTo>
                    <a:pt x="0" y="446"/>
                  </a:lnTo>
                  <a:lnTo>
                    <a:pt x="3" y="462"/>
                  </a:lnTo>
                  <a:lnTo>
                    <a:pt x="6" y="481"/>
                  </a:lnTo>
                  <a:lnTo>
                    <a:pt x="14" y="520"/>
                  </a:lnTo>
                  <a:lnTo>
                    <a:pt x="26" y="555"/>
                  </a:lnTo>
                  <a:lnTo>
                    <a:pt x="40" y="589"/>
                  </a:lnTo>
                  <a:lnTo>
                    <a:pt x="59" y="621"/>
                  </a:lnTo>
                  <a:lnTo>
                    <a:pt x="83" y="650"/>
                  </a:lnTo>
                  <a:lnTo>
                    <a:pt x="106" y="679"/>
                  </a:lnTo>
                  <a:lnTo>
                    <a:pt x="132" y="702"/>
                  </a:lnTo>
                  <a:lnTo>
                    <a:pt x="162" y="721"/>
                  </a:lnTo>
                  <a:lnTo>
                    <a:pt x="191" y="740"/>
                  </a:lnTo>
                  <a:lnTo>
                    <a:pt x="225" y="753"/>
                  </a:lnTo>
                  <a:lnTo>
                    <a:pt x="259" y="766"/>
                  </a:lnTo>
                  <a:lnTo>
                    <a:pt x="294" y="771"/>
                  </a:lnTo>
                  <a:lnTo>
                    <a:pt x="331" y="777"/>
                  </a:lnTo>
                  <a:lnTo>
                    <a:pt x="371" y="777"/>
                  </a:lnTo>
                  <a:lnTo>
                    <a:pt x="407" y="771"/>
                  </a:lnTo>
                  <a:lnTo>
                    <a:pt x="447" y="764"/>
                  </a:lnTo>
                  <a:lnTo>
                    <a:pt x="520" y="737"/>
                  </a:lnTo>
                  <a:lnTo>
                    <a:pt x="589" y="697"/>
                  </a:lnTo>
                  <a:lnTo>
                    <a:pt x="650" y="650"/>
                  </a:lnTo>
                  <a:lnTo>
                    <a:pt x="700" y="589"/>
                  </a:lnTo>
                  <a:lnTo>
                    <a:pt x="738" y="523"/>
                  </a:lnTo>
                  <a:lnTo>
                    <a:pt x="764" y="452"/>
                  </a:lnTo>
                  <a:lnTo>
                    <a:pt x="777" y="378"/>
                  </a:lnTo>
                  <a:lnTo>
                    <a:pt x="774" y="301"/>
                  </a:lnTo>
                  <a:lnTo>
                    <a:pt x="767" y="264"/>
                  </a:lnTo>
                  <a:lnTo>
                    <a:pt x="755" y="227"/>
                  </a:lnTo>
                  <a:lnTo>
                    <a:pt x="740" y="193"/>
                  </a:lnTo>
                  <a:lnTo>
                    <a:pt x="724" y="161"/>
                  </a:lnTo>
                  <a:lnTo>
                    <a:pt x="703" y="132"/>
                  </a:lnTo>
                  <a:lnTo>
                    <a:pt x="679" y="105"/>
                  </a:lnTo>
                  <a:lnTo>
                    <a:pt x="652" y="82"/>
                  </a:lnTo>
                  <a:lnTo>
                    <a:pt x="623" y="61"/>
                  </a:lnTo>
                  <a:lnTo>
                    <a:pt x="592" y="42"/>
                  </a:lnTo>
                  <a:lnTo>
                    <a:pt x="558" y="29"/>
                  </a:lnTo>
                  <a:lnTo>
                    <a:pt x="523" y="16"/>
                  </a:lnTo>
                  <a:lnTo>
                    <a:pt x="486" y="8"/>
                  </a:lnTo>
                  <a:lnTo>
                    <a:pt x="447" y="2"/>
                  </a:lnTo>
                  <a:lnTo>
                    <a:pt x="410" y="0"/>
                  </a:lnTo>
                  <a:lnTo>
                    <a:pt x="367" y="2"/>
                  </a:lnTo>
                  <a:lnTo>
                    <a:pt x="328" y="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Freeform 219"/>
            <p:cNvSpPr>
              <a:spLocks/>
            </p:cNvSpPr>
            <p:nvPr/>
          </p:nvSpPr>
          <p:spPr bwMode="auto">
            <a:xfrm>
              <a:off x="4746" y="723"/>
              <a:ext cx="80" cy="76"/>
            </a:xfrm>
            <a:custGeom>
              <a:avLst/>
              <a:gdLst>
                <a:gd name="T0" fmla="*/ 80 w 401"/>
                <a:gd name="T1" fmla="*/ 9 h 383"/>
                <a:gd name="T2" fmla="*/ 72 w 401"/>
                <a:gd name="T3" fmla="*/ 0 h 383"/>
                <a:gd name="T4" fmla="*/ 0 w 401"/>
                <a:gd name="T5" fmla="*/ 68 h 383"/>
                <a:gd name="T6" fmla="*/ 8 w 401"/>
                <a:gd name="T7" fmla="*/ 76 h 383"/>
                <a:gd name="T8" fmla="*/ 80 w 401"/>
                <a:gd name="T9" fmla="*/ 9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383">
                  <a:moveTo>
                    <a:pt x="401" y="43"/>
                  </a:moveTo>
                  <a:lnTo>
                    <a:pt x="361" y="0"/>
                  </a:lnTo>
                  <a:lnTo>
                    <a:pt x="0" y="341"/>
                  </a:lnTo>
                  <a:lnTo>
                    <a:pt x="42" y="383"/>
                  </a:lnTo>
                  <a:lnTo>
                    <a:pt x="401" y="4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8" name="Freeform 220"/>
            <p:cNvSpPr>
              <a:spLocks/>
            </p:cNvSpPr>
            <p:nvPr/>
          </p:nvSpPr>
          <p:spPr bwMode="auto">
            <a:xfrm>
              <a:off x="4762" y="760"/>
              <a:ext cx="27" cy="28"/>
            </a:xfrm>
            <a:custGeom>
              <a:avLst/>
              <a:gdLst>
                <a:gd name="T0" fmla="*/ 27 w 134"/>
                <a:gd name="T1" fmla="*/ 23 h 138"/>
                <a:gd name="T2" fmla="*/ 5 w 134"/>
                <a:gd name="T3" fmla="*/ 0 h 138"/>
                <a:gd name="T4" fmla="*/ 0 w 134"/>
                <a:gd name="T5" fmla="*/ 5 h 138"/>
                <a:gd name="T6" fmla="*/ 22 w 134"/>
                <a:gd name="T7" fmla="*/ 28 h 138"/>
                <a:gd name="T8" fmla="*/ 27 w 134"/>
                <a:gd name="T9" fmla="*/ 23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138">
                  <a:moveTo>
                    <a:pt x="134" y="115"/>
                  </a:moveTo>
                  <a:lnTo>
                    <a:pt x="26" y="0"/>
                  </a:lnTo>
                  <a:lnTo>
                    <a:pt x="0" y="27"/>
                  </a:lnTo>
                  <a:lnTo>
                    <a:pt x="108" y="138"/>
                  </a:lnTo>
                  <a:lnTo>
                    <a:pt x="134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Freeform 221"/>
            <p:cNvSpPr>
              <a:spLocks/>
            </p:cNvSpPr>
            <p:nvPr/>
          </p:nvSpPr>
          <p:spPr bwMode="auto">
            <a:xfrm>
              <a:off x="4781" y="738"/>
              <a:ext cx="27" cy="29"/>
            </a:xfrm>
            <a:custGeom>
              <a:avLst/>
              <a:gdLst>
                <a:gd name="T0" fmla="*/ 27 w 138"/>
                <a:gd name="T1" fmla="*/ 23 h 141"/>
                <a:gd name="T2" fmla="*/ 6 w 138"/>
                <a:gd name="T3" fmla="*/ 0 h 141"/>
                <a:gd name="T4" fmla="*/ 0 w 138"/>
                <a:gd name="T5" fmla="*/ 6 h 141"/>
                <a:gd name="T6" fmla="*/ 21 w 138"/>
                <a:gd name="T7" fmla="*/ 29 h 141"/>
                <a:gd name="T8" fmla="*/ 27 w 138"/>
                <a:gd name="T9" fmla="*/ 23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141">
                  <a:moveTo>
                    <a:pt x="138" y="113"/>
                  </a:moveTo>
                  <a:lnTo>
                    <a:pt x="29" y="0"/>
                  </a:lnTo>
                  <a:lnTo>
                    <a:pt x="0" y="27"/>
                  </a:lnTo>
                  <a:lnTo>
                    <a:pt x="108" y="141"/>
                  </a:lnTo>
                  <a:lnTo>
                    <a:pt x="138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351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173038"/>
            <a:ext cx="7162800" cy="533400"/>
          </a:xfrm>
        </p:spPr>
        <p:txBody>
          <a:bodyPr/>
          <a:lstStyle/>
          <a:p>
            <a:r>
              <a:rPr lang="en-US" altLang="ko-KR" dirty="0"/>
              <a:t>Domain Name System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950361"/>
            <a:ext cx="10820400" cy="2727326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DNS is a hierarchical mechanism for naming </a:t>
            </a:r>
          </a:p>
          <a:p>
            <a:pPr lvl="1"/>
            <a:r>
              <a:rPr lang="en-US" altLang="ko-KR" dirty="0"/>
              <a:t>Name divided in domains, right to left: www.eecs.berkeley.edu</a:t>
            </a:r>
          </a:p>
          <a:p>
            <a:r>
              <a:rPr lang="en-US" altLang="ko-KR" dirty="0"/>
              <a:t>Each domain owned by a particular organization</a:t>
            </a:r>
          </a:p>
          <a:p>
            <a:pPr lvl="1"/>
            <a:r>
              <a:rPr lang="en-US" altLang="ko-KR" dirty="0"/>
              <a:t>Top level handled by ICANN (Internet Corporation for Assigned Numbers and Names)</a:t>
            </a:r>
          </a:p>
          <a:p>
            <a:pPr lvl="1"/>
            <a:r>
              <a:rPr lang="en-US" altLang="ko-KR" dirty="0"/>
              <a:t>Subsequent levels owned by organizations</a:t>
            </a:r>
          </a:p>
          <a:p>
            <a:r>
              <a:rPr lang="en-US" altLang="ko-KR" dirty="0"/>
              <a:t>Resolution: series of queries to successive servers</a:t>
            </a:r>
          </a:p>
          <a:p>
            <a:r>
              <a:rPr lang="en-US" altLang="ko-KR" dirty="0"/>
              <a:t>Caching: queries take time, so results cached for period of time</a:t>
            </a:r>
          </a:p>
        </p:txBody>
      </p:sp>
      <p:sp>
        <p:nvSpPr>
          <p:cNvPr id="34820" name="Cloud"/>
          <p:cNvSpPr>
            <a:spLocks noChangeAspect="1" noEditPoints="1" noChangeArrowheads="1"/>
          </p:cNvSpPr>
          <p:nvPr/>
        </p:nvSpPr>
        <p:spPr bwMode="auto">
          <a:xfrm>
            <a:off x="7983538" y="147637"/>
            <a:ext cx="1752600" cy="757238"/>
          </a:xfrm>
          <a:custGeom>
            <a:avLst/>
            <a:gdLst>
              <a:gd name="T0" fmla="*/ 5436 w 21600"/>
              <a:gd name="T1" fmla="*/ 381000 h 21600"/>
              <a:gd name="T2" fmla="*/ 876300 w 21600"/>
              <a:gd name="T3" fmla="*/ 761189 h 21600"/>
              <a:gd name="T4" fmla="*/ 1751140 w 21600"/>
              <a:gd name="T5" fmla="*/ 381000 h 21600"/>
              <a:gd name="T6" fmla="*/ 876300 w 21600"/>
              <a:gd name="T7" fmla="*/ 435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ea typeface="굴림" panose="020B0600000101010101" pitchFamily="34" charset="-127"/>
              </a:rPr>
              <a:t>Top-level</a:t>
            </a:r>
          </a:p>
        </p:txBody>
      </p:sp>
      <p:sp>
        <p:nvSpPr>
          <p:cNvPr id="34821" name="Cloud"/>
          <p:cNvSpPr>
            <a:spLocks noChangeAspect="1" noEditPoints="1" noChangeArrowheads="1"/>
          </p:cNvSpPr>
          <p:nvPr/>
        </p:nvSpPr>
        <p:spPr bwMode="auto">
          <a:xfrm>
            <a:off x="8991600" y="871538"/>
            <a:ext cx="1447800" cy="881062"/>
          </a:xfrm>
          <a:custGeom>
            <a:avLst/>
            <a:gdLst>
              <a:gd name="T0" fmla="*/ 4491 w 21600"/>
              <a:gd name="T1" fmla="*/ 440531 h 21600"/>
              <a:gd name="T2" fmla="*/ 723900 w 21600"/>
              <a:gd name="T3" fmla="*/ 880124 h 21600"/>
              <a:gd name="T4" fmla="*/ 1446593 w 21600"/>
              <a:gd name="T5" fmla="*/ 440531 h 21600"/>
              <a:gd name="T6" fmla="*/ 723900 w 21600"/>
              <a:gd name="T7" fmla="*/ 503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ea typeface="굴림" panose="020B0600000101010101" pitchFamily="34" charset="-127"/>
              </a:rPr>
              <a:t>com</a:t>
            </a:r>
          </a:p>
        </p:txBody>
      </p:sp>
      <p:sp>
        <p:nvSpPr>
          <p:cNvPr id="34822" name="Cloud"/>
          <p:cNvSpPr>
            <a:spLocks noChangeAspect="1" noEditPoints="1" noChangeArrowheads="1"/>
          </p:cNvSpPr>
          <p:nvPr/>
        </p:nvSpPr>
        <p:spPr bwMode="auto">
          <a:xfrm>
            <a:off x="6324601" y="776288"/>
            <a:ext cx="2022475" cy="1371600"/>
          </a:xfrm>
          <a:custGeom>
            <a:avLst/>
            <a:gdLst>
              <a:gd name="T0" fmla="*/ 6273 w 21600"/>
              <a:gd name="T1" fmla="*/ 685800 h 21600"/>
              <a:gd name="T2" fmla="*/ 1011238 w 21600"/>
              <a:gd name="T3" fmla="*/ 1370140 h 21600"/>
              <a:gd name="T4" fmla="*/ 2020790 w 21600"/>
              <a:gd name="T5" fmla="*/ 685800 h 21600"/>
              <a:gd name="T6" fmla="*/ 1011238 w 21600"/>
              <a:gd name="T7" fmla="*/ 784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ea typeface="굴림" panose="020B0600000101010101" pitchFamily="34" charset="-127"/>
              </a:rPr>
              <a:t>edu</a:t>
            </a:r>
          </a:p>
        </p:txBody>
      </p:sp>
      <p:sp>
        <p:nvSpPr>
          <p:cNvPr id="34823" name="Cloud"/>
          <p:cNvSpPr>
            <a:spLocks noChangeAspect="1" noEditPoints="1" noChangeArrowheads="1"/>
          </p:cNvSpPr>
          <p:nvPr/>
        </p:nvSpPr>
        <p:spPr bwMode="auto">
          <a:xfrm>
            <a:off x="8001000" y="1892300"/>
            <a:ext cx="1524000" cy="927100"/>
          </a:xfrm>
          <a:custGeom>
            <a:avLst/>
            <a:gdLst>
              <a:gd name="T0" fmla="*/ 4727 w 21600"/>
              <a:gd name="T1" fmla="*/ 463550 h 21600"/>
              <a:gd name="T2" fmla="*/ 762000 w 21600"/>
              <a:gd name="T3" fmla="*/ 926113 h 21600"/>
              <a:gd name="T4" fmla="*/ 1522730 w 21600"/>
              <a:gd name="T5" fmla="*/ 463550 h 21600"/>
              <a:gd name="T6" fmla="*/ 762000 w 21600"/>
              <a:gd name="T7" fmla="*/ 530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ea typeface="굴림" panose="020B0600000101010101" pitchFamily="34" charset="-127"/>
              </a:rPr>
              <a:t>Mit.edu</a:t>
            </a: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2165350" y="198438"/>
            <a:ext cx="1720850" cy="1401762"/>
            <a:chOff x="421" y="1344"/>
            <a:chExt cx="1130" cy="968"/>
          </a:xfrm>
        </p:grpSpPr>
        <p:graphicFrame>
          <p:nvGraphicFramePr>
            <p:cNvPr id="34848" name="Object 9"/>
            <p:cNvGraphicFramePr>
              <a:graphicFrameLocks noChangeAspect="1"/>
            </p:cNvGraphicFramePr>
            <p:nvPr/>
          </p:nvGraphicFramePr>
          <p:xfrm>
            <a:off x="672" y="1344"/>
            <a:ext cx="51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Clip" r:id="rId3" imgW="2735263" imgH="3825875" progId="MS_ClipArt_Gallery.2">
                    <p:embed/>
                  </p:oleObj>
                </mc:Choice>
                <mc:Fallback>
                  <p:oleObj name="Clip" r:id="rId3" imgW="2735263" imgH="3825875" progId="MS_ClipArt_Gallery.2">
                    <p:embed/>
                    <p:pic>
                      <p:nvPicPr>
                        <p:cNvPr id="3484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344"/>
                          <a:ext cx="514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49" name="Text Box 10"/>
            <p:cNvSpPr txBox="1">
              <a:spLocks noChangeArrowheads="1"/>
            </p:cNvSpPr>
            <p:nvPr/>
          </p:nvSpPr>
          <p:spPr bwMode="auto">
            <a:xfrm>
              <a:off x="421" y="2079"/>
              <a:ext cx="11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Ctr="1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>
                  <a:ea typeface="굴림" panose="020B0600000101010101" pitchFamily="34" charset="-127"/>
                  <a:sym typeface="Symbol" panose="05050102010706020507" pitchFamily="18" charset="2"/>
                </a:rPr>
                <a:t>169.229.131.81</a:t>
              </a:r>
            </a:p>
          </p:txBody>
        </p:sp>
      </p:grpSp>
      <p:grpSp>
        <p:nvGrpSpPr>
          <p:cNvPr id="34825" name="Group 11"/>
          <p:cNvGrpSpPr>
            <a:grpSpLocks/>
          </p:cNvGrpSpPr>
          <p:nvPr/>
        </p:nvGrpSpPr>
        <p:grpSpPr bwMode="auto">
          <a:xfrm>
            <a:off x="1573214" y="1919289"/>
            <a:ext cx="1597025" cy="1449387"/>
            <a:chOff x="453" y="1344"/>
            <a:chExt cx="1067" cy="957"/>
          </a:xfrm>
        </p:grpSpPr>
        <p:graphicFrame>
          <p:nvGraphicFramePr>
            <p:cNvPr id="34846" name="Object 12"/>
            <p:cNvGraphicFramePr>
              <a:graphicFrameLocks noChangeAspect="1"/>
            </p:cNvGraphicFramePr>
            <p:nvPr/>
          </p:nvGraphicFramePr>
          <p:xfrm>
            <a:off x="672" y="1344"/>
            <a:ext cx="51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Clip" r:id="rId5" imgW="2735263" imgH="3825875" progId="MS_ClipArt_Gallery.2">
                    <p:embed/>
                  </p:oleObj>
                </mc:Choice>
                <mc:Fallback>
                  <p:oleObj name="Clip" r:id="rId5" imgW="2735263" imgH="3825875" progId="MS_ClipArt_Gallery.2">
                    <p:embed/>
                    <p:pic>
                      <p:nvPicPr>
                        <p:cNvPr id="3484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344"/>
                          <a:ext cx="514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47" name="Text Box 13"/>
            <p:cNvSpPr txBox="1">
              <a:spLocks noChangeArrowheads="1"/>
            </p:cNvSpPr>
            <p:nvPr/>
          </p:nvSpPr>
          <p:spPr bwMode="auto">
            <a:xfrm>
              <a:off x="453" y="2079"/>
              <a:ext cx="1067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Ctr="1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>
                  <a:ea typeface="굴림" panose="020B0600000101010101" pitchFamily="34" charset="-127"/>
                  <a:sym typeface="Symbol" panose="05050102010706020507" pitchFamily="18" charset="2"/>
                </a:rPr>
                <a:t>128.32.61.103</a:t>
              </a:r>
            </a:p>
          </p:txBody>
        </p:sp>
      </p:grpSp>
      <p:grpSp>
        <p:nvGrpSpPr>
          <p:cNvPr id="34826" name="Group 14"/>
          <p:cNvGrpSpPr>
            <a:grpSpLocks/>
          </p:cNvGrpSpPr>
          <p:nvPr/>
        </p:nvGrpSpPr>
        <p:grpSpPr bwMode="auto">
          <a:xfrm>
            <a:off x="8872539" y="2895601"/>
            <a:ext cx="1597025" cy="1401763"/>
            <a:chOff x="407" y="1344"/>
            <a:chExt cx="1159" cy="968"/>
          </a:xfrm>
        </p:grpSpPr>
        <p:graphicFrame>
          <p:nvGraphicFramePr>
            <p:cNvPr id="34844" name="Object 15"/>
            <p:cNvGraphicFramePr>
              <a:graphicFrameLocks noChangeAspect="1"/>
            </p:cNvGraphicFramePr>
            <p:nvPr/>
          </p:nvGraphicFramePr>
          <p:xfrm>
            <a:off x="672" y="1344"/>
            <a:ext cx="514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Clip" r:id="rId6" imgW="2735263" imgH="3825875" progId="MS_ClipArt_Gallery.2">
                    <p:embed/>
                  </p:oleObj>
                </mc:Choice>
                <mc:Fallback>
                  <p:oleObj name="Clip" r:id="rId6" imgW="2735263" imgH="3825875" progId="MS_ClipArt_Gallery.2">
                    <p:embed/>
                    <p:pic>
                      <p:nvPicPr>
                        <p:cNvPr id="3484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344"/>
                          <a:ext cx="514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45" name="Text Box 16"/>
            <p:cNvSpPr txBox="1">
              <a:spLocks noChangeArrowheads="1"/>
            </p:cNvSpPr>
            <p:nvPr/>
          </p:nvSpPr>
          <p:spPr bwMode="auto">
            <a:xfrm>
              <a:off x="407" y="2079"/>
              <a:ext cx="11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Ctr="1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>
                  <a:ea typeface="굴림" panose="020B0600000101010101" pitchFamily="34" charset="-127"/>
                  <a:sym typeface="Symbol" panose="05050102010706020507" pitchFamily="18" charset="2"/>
                </a:rPr>
                <a:t>128.32.139.48</a:t>
              </a:r>
            </a:p>
          </p:txBody>
        </p:sp>
      </p:grpSp>
      <p:sp>
        <p:nvSpPr>
          <p:cNvPr id="34827" name="Cloud"/>
          <p:cNvSpPr>
            <a:spLocks noChangeAspect="1" noEditPoints="1" noChangeArrowheads="1"/>
          </p:cNvSpPr>
          <p:nvPr/>
        </p:nvSpPr>
        <p:spPr bwMode="auto">
          <a:xfrm>
            <a:off x="3581400" y="1447800"/>
            <a:ext cx="2362200" cy="2057400"/>
          </a:xfrm>
          <a:custGeom>
            <a:avLst/>
            <a:gdLst>
              <a:gd name="T0" fmla="*/ 7327 w 21600"/>
              <a:gd name="T1" fmla="*/ 1028700 h 21600"/>
              <a:gd name="T2" fmla="*/ 1181100 w 21600"/>
              <a:gd name="T3" fmla="*/ 2055209 h 21600"/>
              <a:gd name="T4" fmla="*/ 2360232 w 21600"/>
              <a:gd name="T5" fmla="*/ 1028700 h 21600"/>
              <a:gd name="T6" fmla="*/ 1181100 w 21600"/>
              <a:gd name="T7" fmla="*/ 1176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Ctr="1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ea typeface="굴림" panose="020B0600000101010101" pitchFamily="34" charset="-127"/>
              </a:rPr>
              <a:t>berkeley.edu</a:t>
            </a:r>
          </a:p>
        </p:txBody>
      </p: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4076700" y="2133600"/>
            <a:ext cx="1371600" cy="30480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ea typeface="굴림" panose="020B0600000101010101" pitchFamily="34" charset="-127"/>
              </a:rPr>
              <a:t>www</a:t>
            </a:r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4076700" y="2438400"/>
            <a:ext cx="1371600" cy="30480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ea typeface="굴림" panose="020B0600000101010101" pitchFamily="34" charset="-127"/>
              </a:rPr>
              <a:t>calmail</a:t>
            </a:r>
          </a:p>
        </p:txBody>
      </p:sp>
      <p:sp>
        <p:nvSpPr>
          <p:cNvPr id="34830" name="Rectangle 20"/>
          <p:cNvSpPr>
            <a:spLocks noChangeArrowheads="1"/>
          </p:cNvSpPr>
          <p:nvPr/>
        </p:nvSpPr>
        <p:spPr bwMode="auto">
          <a:xfrm>
            <a:off x="4076700" y="2743200"/>
            <a:ext cx="1371600" cy="30480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ea typeface="굴림" panose="020B0600000101010101" pitchFamily="34" charset="-127"/>
              </a:rPr>
              <a:t>eecs</a:t>
            </a:r>
          </a:p>
        </p:txBody>
      </p:sp>
      <p:sp>
        <p:nvSpPr>
          <p:cNvPr id="34831" name="Line 21"/>
          <p:cNvSpPr>
            <a:spLocks noChangeShapeType="1"/>
          </p:cNvSpPr>
          <p:nvPr/>
        </p:nvSpPr>
        <p:spPr bwMode="auto">
          <a:xfrm flipH="1" flipV="1">
            <a:off x="3352800" y="1600200"/>
            <a:ext cx="83820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34832" name="Line 22"/>
          <p:cNvSpPr>
            <a:spLocks noChangeShapeType="1"/>
          </p:cNvSpPr>
          <p:nvPr/>
        </p:nvSpPr>
        <p:spPr bwMode="auto">
          <a:xfrm flipH="1" flipV="1">
            <a:off x="2743200" y="2376488"/>
            <a:ext cx="1447800" cy="2143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34833" name="Rectangle 23"/>
          <p:cNvSpPr>
            <a:spLocks noChangeArrowheads="1"/>
          </p:cNvSpPr>
          <p:nvPr/>
        </p:nvSpPr>
        <p:spPr bwMode="auto">
          <a:xfrm>
            <a:off x="6781800" y="1690688"/>
            <a:ext cx="1066800" cy="30480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ea typeface="굴림" panose="020B0600000101010101" pitchFamily="34" charset="-127"/>
              </a:rPr>
              <a:t>berkeley</a:t>
            </a:r>
          </a:p>
        </p:txBody>
      </p:sp>
      <p:sp>
        <p:nvSpPr>
          <p:cNvPr id="34834" name="Rectangle 24"/>
          <p:cNvSpPr>
            <a:spLocks noChangeArrowheads="1"/>
          </p:cNvSpPr>
          <p:nvPr/>
        </p:nvSpPr>
        <p:spPr bwMode="auto">
          <a:xfrm>
            <a:off x="6781800" y="1385888"/>
            <a:ext cx="1066800" cy="304800"/>
          </a:xfrm>
          <a:prstGeom prst="rect">
            <a:avLst/>
          </a:prstGeom>
          <a:solidFill>
            <a:srgbClr val="99FFCC"/>
          </a:solidFill>
          <a:ln w="38100" algn="ctr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800">
                <a:ea typeface="굴림" panose="020B0600000101010101" pitchFamily="34" charset="-127"/>
              </a:rPr>
              <a:t>MIT</a:t>
            </a:r>
          </a:p>
        </p:txBody>
      </p:sp>
      <p:sp>
        <p:nvSpPr>
          <p:cNvPr id="34835" name="Line 25"/>
          <p:cNvSpPr>
            <a:spLocks noChangeShapeType="1"/>
          </p:cNvSpPr>
          <p:nvPr/>
        </p:nvSpPr>
        <p:spPr bwMode="auto">
          <a:xfrm>
            <a:off x="7772400" y="1524000"/>
            <a:ext cx="7620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34836" name="Line 26"/>
          <p:cNvSpPr>
            <a:spLocks noChangeShapeType="1"/>
          </p:cNvSpPr>
          <p:nvPr/>
        </p:nvSpPr>
        <p:spPr bwMode="auto">
          <a:xfrm flipH="1">
            <a:off x="5715000" y="1919288"/>
            <a:ext cx="1066800" cy="1381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34837" name="Line 27"/>
          <p:cNvSpPr>
            <a:spLocks noChangeShapeType="1"/>
          </p:cNvSpPr>
          <p:nvPr/>
        </p:nvSpPr>
        <p:spPr bwMode="auto">
          <a:xfrm flipH="1">
            <a:off x="7848600" y="700088"/>
            <a:ext cx="3810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34838" name="Line 28"/>
          <p:cNvSpPr>
            <a:spLocks noChangeShapeType="1"/>
          </p:cNvSpPr>
          <p:nvPr/>
        </p:nvSpPr>
        <p:spPr bwMode="auto">
          <a:xfrm>
            <a:off x="9067800" y="623888"/>
            <a:ext cx="381000" cy="2905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grpSp>
        <p:nvGrpSpPr>
          <p:cNvPr id="34839" name="Group 29"/>
          <p:cNvGrpSpPr>
            <a:grpSpLocks/>
          </p:cNvGrpSpPr>
          <p:nvPr/>
        </p:nvGrpSpPr>
        <p:grpSpPr bwMode="auto">
          <a:xfrm>
            <a:off x="5638800" y="2895600"/>
            <a:ext cx="3352800" cy="1066800"/>
            <a:chOff x="3312" y="2256"/>
            <a:chExt cx="2112" cy="672"/>
          </a:xfrm>
        </p:grpSpPr>
        <p:sp>
          <p:nvSpPr>
            <p:cNvPr id="34842" name="Cloud"/>
            <p:cNvSpPr>
              <a:spLocks noChangeAspect="1" noEditPoints="1" noChangeArrowheads="1"/>
            </p:cNvSpPr>
            <p:nvPr/>
          </p:nvSpPr>
          <p:spPr bwMode="auto">
            <a:xfrm>
              <a:off x="3312" y="2256"/>
              <a:ext cx="2112" cy="672"/>
            </a:xfrm>
            <a:custGeom>
              <a:avLst/>
              <a:gdLst>
                <a:gd name="T0" fmla="*/ 7 w 21600"/>
                <a:gd name="T1" fmla="*/ 336 h 21600"/>
                <a:gd name="T2" fmla="*/ 1056 w 21600"/>
                <a:gd name="T3" fmla="*/ 671 h 21600"/>
                <a:gd name="T4" fmla="*/ 2110 w 21600"/>
                <a:gd name="T5" fmla="*/ 336 h 21600"/>
                <a:gd name="T6" fmla="*/ 1056 w 21600"/>
                <a:gd name="T7" fmla="*/ 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46 h 21600"/>
                <a:gd name="T14" fmla="*/ 170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Ctr="1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>
                  <a:ea typeface="굴림" panose="020B0600000101010101" pitchFamily="34" charset="-127"/>
                </a:rPr>
                <a:t>eecs.berkeley.edu</a:t>
              </a:r>
            </a:p>
          </p:txBody>
        </p:sp>
        <p:sp>
          <p:nvSpPr>
            <p:cNvPr id="34843" name="Rectangle 31"/>
            <p:cNvSpPr>
              <a:spLocks noChangeArrowheads="1"/>
            </p:cNvSpPr>
            <p:nvPr/>
          </p:nvSpPr>
          <p:spPr bwMode="auto">
            <a:xfrm>
              <a:off x="3840" y="2592"/>
              <a:ext cx="864" cy="192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>
                  <a:ea typeface="굴림" panose="020B0600000101010101" pitchFamily="34" charset="-127"/>
                </a:rPr>
                <a:t>www</a:t>
              </a:r>
            </a:p>
          </p:txBody>
        </p:sp>
      </p:grpSp>
      <p:sp>
        <p:nvSpPr>
          <p:cNvPr id="34840" name="Line 32"/>
          <p:cNvSpPr>
            <a:spLocks noChangeShapeType="1"/>
          </p:cNvSpPr>
          <p:nvPr/>
        </p:nvSpPr>
        <p:spPr bwMode="auto">
          <a:xfrm>
            <a:off x="5334000" y="2895600"/>
            <a:ext cx="53340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  <p:sp>
        <p:nvSpPr>
          <p:cNvPr id="34841" name="Line 33"/>
          <p:cNvSpPr>
            <a:spLocks noChangeShapeType="1"/>
          </p:cNvSpPr>
          <p:nvPr/>
        </p:nvSpPr>
        <p:spPr bwMode="auto">
          <a:xfrm flipV="1">
            <a:off x="7772400" y="3429000"/>
            <a:ext cx="160020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43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Two-Phase Commit Protocol</a:t>
            </a:r>
          </a:p>
        </p:txBody>
      </p:sp>
      <p:sp>
        <p:nvSpPr>
          <p:cNvPr id="980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11125200" cy="5867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Persistent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stable log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on each machine</a:t>
            </a:r>
            <a:r>
              <a:rPr lang="en-US" altLang="ko-KR" dirty="0">
                <a:ea typeface="굴림" panose="020B0600000101010101" pitchFamily="34" charset="-127"/>
              </a:rPr>
              <a:t>: keep track of whether commit has happened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a machine crashes, when it wakes up it first checks its log to recover state of world at time of crash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Prepare Phase</a:t>
            </a:r>
            <a:r>
              <a:rPr lang="en-US" altLang="ko-KR" dirty="0">
                <a:ea typeface="굴림" panose="020B0600000101010101" pitchFamily="34" charset="-127"/>
              </a:rPr>
              <a:t>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 global coordinator requests that all participants will promise to commit or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rollback</a:t>
            </a:r>
            <a:r>
              <a:rPr lang="en-US" altLang="ko-KR" dirty="0">
                <a:ea typeface="굴림" panose="020B0600000101010101" pitchFamily="34" charset="-127"/>
              </a:rPr>
              <a:t> the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transaction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Participants record promise in log, then acknowledge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anyone votes to abort, coordinator writes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Abort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 </a:t>
            </a:r>
            <a:r>
              <a:rPr lang="en-US" altLang="ko-KR" dirty="0">
                <a:ea typeface="굴림" panose="020B0600000101010101" pitchFamily="34" charset="-127"/>
              </a:rPr>
              <a:t>in its log and tells everyone to abort; each records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Abort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in log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Commit Phase</a:t>
            </a:r>
            <a:r>
              <a:rPr lang="en-US" altLang="ko-KR" dirty="0">
                <a:ea typeface="굴림" panose="020B0600000101010101" pitchFamily="34" charset="-127"/>
              </a:rPr>
              <a:t>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After all participants respond that they are prepared, then the coordinator writes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Commit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to its log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Then asks all nodes to commit; they respond with ACK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After receive ACKs, coordinator writes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Got Commit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to log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Log used to guarantee that all machines either commit or don’t</a:t>
            </a:r>
          </a:p>
        </p:txBody>
      </p:sp>
    </p:spTree>
    <p:extLst>
      <p:ext uri="{BB962C8B-B14F-4D97-AF65-F5344CB8AC3E}">
        <p14:creationId xmlns:p14="http://schemas.microsoft.com/office/powerpoint/2010/main" val="335035076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Important is Correct Resolution?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10896600" cy="586740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If attacker manages to give incorrect mapping:</a:t>
            </a:r>
          </a:p>
          <a:p>
            <a:pPr lvl="1"/>
            <a:r>
              <a:rPr lang="en-US" altLang="ko-KR" dirty="0"/>
              <a:t>Can get someone to route to server, thinking that they are routing to a different server</a:t>
            </a:r>
          </a:p>
          <a:p>
            <a:pPr lvl="2"/>
            <a:r>
              <a:rPr lang="en-US" altLang="ko-KR" dirty="0"/>
              <a:t>Get them to log into “bank” – give up username and password</a:t>
            </a:r>
          </a:p>
          <a:p>
            <a:r>
              <a:rPr lang="en-US" altLang="ko-KR" dirty="0"/>
              <a:t>Is DNS Secure?</a:t>
            </a:r>
          </a:p>
          <a:p>
            <a:pPr lvl="1"/>
            <a:r>
              <a:rPr lang="en-US" altLang="ko-KR" dirty="0"/>
              <a:t>Definitely a weak link</a:t>
            </a:r>
          </a:p>
          <a:p>
            <a:pPr lvl="2"/>
            <a:r>
              <a:rPr lang="en-US" altLang="ko-KR" dirty="0"/>
              <a:t>What if “response” returned from different server than original query?</a:t>
            </a:r>
          </a:p>
          <a:p>
            <a:pPr lvl="2"/>
            <a:r>
              <a:rPr lang="en-US" altLang="ko-KR" dirty="0"/>
              <a:t>Get person to use incorrect IP address!</a:t>
            </a:r>
          </a:p>
          <a:p>
            <a:pPr lvl="1"/>
            <a:r>
              <a:rPr lang="en-US" altLang="ko-KR" dirty="0"/>
              <a:t>Attempt to avoid substitution attacks:</a:t>
            </a:r>
          </a:p>
          <a:p>
            <a:pPr lvl="2"/>
            <a:r>
              <a:rPr lang="en-US" altLang="ko-KR" dirty="0"/>
              <a:t>Query includes random number which must be returned </a:t>
            </a:r>
          </a:p>
          <a:p>
            <a:r>
              <a:rPr lang="en-US" altLang="ko-KR" dirty="0"/>
              <a:t>In July 2008, hole in DNS security located!</a:t>
            </a:r>
          </a:p>
          <a:p>
            <a:pPr lvl="1"/>
            <a:r>
              <a:rPr lang="en-US" altLang="ko-KR" dirty="0"/>
              <a:t>Dan </a:t>
            </a:r>
            <a:r>
              <a:rPr lang="en-US" altLang="ko-KR" dirty="0" err="1"/>
              <a:t>Kaminsky</a:t>
            </a:r>
            <a:r>
              <a:rPr lang="en-US" altLang="ko-KR" dirty="0"/>
              <a:t> (security researcher) discovered an attack that broke DNS globally</a:t>
            </a:r>
          </a:p>
          <a:p>
            <a:pPr lvl="2"/>
            <a:r>
              <a:rPr lang="en-US" altLang="ko-KR" dirty="0"/>
              <a:t>One person in an ISP convinced to load particular web page, then all users of that ISP end up pointing at wrong address</a:t>
            </a:r>
          </a:p>
          <a:p>
            <a:pPr lvl="1"/>
            <a:r>
              <a:rPr lang="en-US" altLang="ko-KR" dirty="0"/>
              <a:t>High profile, highly advertised need for patching DNS </a:t>
            </a:r>
          </a:p>
          <a:p>
            <a:pPr lvl="2"/>
            <a:r>
              <a:rPr lang="en-US" altLang="ko-KR" dirty="0"/>
              <a:t>Big press release, lots of mystery</a:t>
            </a:r>
          </a:p>
          <a:p>
            <a:pPr lvl="2"/>
            <a:r>
              <a:rPr lang="en-US" altLang="ko-KR" dirty="0"/>
              <a:t>Security researchers told no speculation until patches applied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3791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Network Layering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820400" cy="5715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Layering:</a:t>
            </a:r>
            <a:r>
              <a:rPr lang="en-US" altLang="ko-KR" dirty="0">
                <a:ea typeface="굴림" panose="020B0600000101010101" pitchFamily="34" charset="-127"/>
              </a:rPr>
              <a:t> building complex services from simpler ones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layer provides services needed by higher layers by utilizing services provided by lower layers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 physical/link layer is pretty limited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Packets are of limited size (called the “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Maximum Transfer Unit </a:t>
            </a:r>
            <a:r>
              <a:rPr lang="en-US" altLang="ko-KR" dirty="0">
                <a:ea typeface="굴림" panose="020B0600000101010101" pitchFamily="34" charset="-127"/>
              </a:rPr>
              <a:t>or MTU: often 200-1500 bytes in size)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Routing is limited to within a physical link (wire) or perhaps through a switch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Our goal in the following is to show how to construct a secure, ordered, message service routed to anywhere: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aphicFrame>
        <p:nvGraphicFramePr>
          <p:cNvPr id="1055748" name="Group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689033"/>
              </p:ext>
            </p:extLst>
          </p:nvPr>
        </p:nvGraphicFramePr>
        <p:xfrm>
          <a:off x="2819400" y="3886200"/>
          <a:ext cx="6477000" cy="2870200"/>
        </p:xfrm>
        <a:graphic>
          <a:graphicData uri="http://schemas.openxmlformats.org/drawingml/2006/table">
            <a:tbl>
              <a:tblPr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Physical Reality: Packets</a:t>
                      </a:r>
                    </a:p>
                  </a:txBody>
                  <a:tcPr marL="90478" marR="90478" marT="44455" marB="444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Abstraction: Messages</a:t>
                      </a:r>
                    </a:p>
                  </a:txBody>
                  <a:tcPr marL="90478" marR="90478" marT="44455" marB="444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Limited Size (MTU)</a:t>
                      </a:r>
                    </a:p>
                  </a:txBody>
                  <a:tcPr marL="90478" marR="90478" marT="44455" marB="444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Arbitrary Size</a:t>
                      </a:r>
                    </a:p>
                  </a:txBody>
                  <a:tcPr marL="90478" marR="90478" marT="44455" marB="444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Unordered (sometimes)</a:t>
                      </a:r>
                    </a:p>
                  </a:txBody>
                  <a:tcPr marL="90478" marR="90478" marT="44455" marB="444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Ordered</a:t>
                      </a:r>
                    </a:p>
                  </a:txBody>
                  <a:tcPr marL="90478" marR="90478" marT="44455" marB="444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Unreliable</a:t>
                      </a:r>
                    </a:p>
                  </a:txBody>
                  <a:tcPr marL="90478" marR="90478" marT="44455" marB="444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Reliable</a:t>
                      </a:r>
                    </a:p>
                  </a:txBody>
                  <a:tcPr marL="90478" marR="90478" marT="44455" marB="444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8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Machine-to-machine</a:t>
                      </a:r>
                    </a:p>
                  </a:txBody>
                  <a:tcPr marL="90478" marR="90478" marT="44455" marB="444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Process-to-process</a:t>
                      </a:r>
                    </a:p>
                  </a:txBody>
                  <a:tcPr marL="90478" marR="90478" marT="44455" marB="444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8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Only on local area net</a:t>
                      </a:r>
                    </a:p>
                  </a:txBody>
                  <a:tcPr marL="90478" marR="90478" marT="44455" marB="444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Routed anywhere</a:t>
                      </a:r>
                    </a:p>
                  </a:txBody>
                  <a:tcPr marL="90478" marR="90478" marT="44455" marB="444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8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Asynchronous</a:t>
                      </a:r>
                    </a:p>
                  </a:txBody>
                  <a:tcPr marL="90478" marR="90478" marT="44455" marB="444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Synchronous</a:t>
                      </a:r>
                    </a:p>
                  </a:txBody>
                  <a:tcPr marL="90478" marR="90478" marT="44455" marB="444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8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Insecure</a:t>
                      </a:r>
                    </a:p>
                  </a:txBody>
                  <a:tcPr marL="90478" marR="90478" marT="44455" marB="4445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굴림" charset="-127"/>
                        </a:rPr>
                        <a:t>Secure</a:t>
                      </a:r>
                    </a:p>
                  </a:txBody>
                  <a:tcPr marL="90478" marR="90478" marT="44455" marB="4445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704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IPv4 Packet Format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8400" y="685800"/>
            <a:ext cx="9804400" cy="5892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IP Packet Format: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IP Datagram: </a:t>
            </a:r>
            <a:r>
              <a:rPr lang="en-US" altLang="ko-KR" dirty="0">
                <a:ea typeface="굴림" panose="020B0600000101010101" pitchFamily="34" charset="-127"/>
              </a:rPr>
              <a:t>an unreliable, unordered, packet sent from source to destination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Function of network – deliver datagrams!</a:t>
            </a:r>
          </a:p>
        </p:txBody>
      </p:sp>
      <p:grpSp>
        <p:nvGrpSpPr>
          <p:cNvPr id="1059844" name="Group 4"/>
          <p:cNvGrpSpPr>
            <a:grpSpLocks/>
          </p:cNvGrpSpPr>
          <p:nvPr/>
        </p:nvGrpSpPr>
        <p:grpSpPr bwMode="auto">
          <a:xfrm>
            <a:off x="1647826" y="1168400"/>
            <a:ext cx="8982075" cy="3556000"/>
            <a:chOff x="78" y="1984"/>
            <a:chExt cx="5658" cy="2240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1018" y="2512"/>
              <a:ext cx="3557" cy="1712"/>
              <a:chOff x="1104" y="2016"/>
              <a:chExt cx="3360" cy="1824"/>
            </a:xfrm>
          </p:grpSpPr>
          <p:sp>
            <p:nvSpPr>
              <p:cNvPr id="21528" name="Freeform 6"/>
              <p:cNvSpPr>
                <a:spLocks/>
              </p:cNvSpPr>
              <p:nvPr/>
            </p:nvSpPr>
            <p:spPr bwMode="auto">
              <a:xfrm>
                <a:off x="1104" y="2976"/>
                <a:ext cx="3360" cy="240"/>
              </a:xfrm>
              <a:custGeom>
                <a:avLst/>
                <a:gdLst>
                  <a:gd name="T0" fmla="*/ 48 w 3360"/>
                  <a:gd name="T1" fmla="*/ 240 h 336"/>
                  <a:gd name="T2" fmla="*/ 3312 w 3360"/>
                  <a:gd name="T3" fmla="*/ 240 h 336"/>
                  <a:gd name="T4" fmla="*/ 3312 w 3360"/>
                  <a:gd name="T5" fmla="*/ 137 h 336"/>
                  <a:gd name="T6" fmla="*/ 3251 w 3360"/>
                  <a:gd name="T7" fmla="*/ 103 h 336"/>
                  <a:gd name="T8" fmla="*/ 3360 w 3360"/>
                  <a:gd name="T9" fmla="*/ 58 h 336"/>
                  <a:gd name="T10" fmla="*/ 3312 w 3360"/>
                  <a:gd name="T11" fmla="*/ 24 h 336"/>
                  <a:gd name="T12" fmla="*/ 3312 w 3360"/>
                  <a:gd name="T13" fmla="*/ 0 h 336"/>
                  <a:gd name="T14" fmla="*/ 48 w 3360"/>
                  <a:gd name="T15" fmla="*/ 0 h 336"/>
                  <a:gd name="T16" fmla="*/ 48 w 3360"/>
                  <a:gd name="T17" fmla="*/ 34 h 336"/>
                  <a:gd name="T18" fmla="*/ 96 w 3360"/>
                  <a:gd name="T19" fmla="*/ 69 h 336"/>
                  <a:gd name="T20" fmla="*/ 0 w 3360"/>
                  <a:gd name="T21" fmla="*/ 108 h 336"/>
                  <a:gd name="T22" fmla="*/ 48 w 3360"/>
                  <a:gd name="T23" fmla="*/ 142 h 336"/>
                  <a:gd name="T24" fmla="*/ 48 w 3360"/>
                  <a:gd name="T25" fmla="*/ 240 h 3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0" h="336">
                    <a:moveTo>
                      <a:pt x="48" y="336"/>
                    </a:moveTo>
                    <a:lnTo>
                      <a:pt x="3312" y="336"/>
                    </a:lnTo>
                    <a:lnTo>
                      <a:pt x="3312" y="192"/>
                    </a:lnTo>
                    <a:lnTo>
                      <a:pt x="3251" y="144"/>
                    </a:lnTo>
                    <a:lnTo>
                      <a:pt x="3360" y="81"/>
                    </a:lnTo>
                    <a:lnTo>
                      <a:pt x="3312" y="33"/>
                    </a:lnTo>
                    <a:lnTo>
                      <a:pt x="3312" y="0"/>
                    </a:lnTo>
                    <a:lnTo>
                      <a:pt x="48" y="0"/>
                    </a:lnTo>
                    <a:lnTo>
                      <a:pt x="48" y="48"/>
                    </a:lnTo>
                    <a:lnTo>
                      <a:pt x="96" y="96"/>
                    </a:lnTo>
                    <a:lnTo>
                      <a:pt x="0" y="151"/>
                    </a:lnTo>
                    <a:lnTo>
                      <a:pt x="48" y="199"/>
                    </a:lnTo>
                    <a:lnTo>
                      <a:pt x="48" y="336"/>
                    </a:lnTo>
                    <a:close/>
                  </a:path>
                </a:pathLst>
              </a:custGeom>
              <a:solidFill>
                <a:srgbClr val="99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1529" name="Rectangle 7"/>
              <p:cNvSpPr>
                <a:spLocks noChangeArrowheads="1"/>
              </p:cNvSpPr>
              <p:nvPr/>
            </p:nvSpPr>
            <p:spPr bwMode="auto">
              <a:xfrm>
                <a:off x="1152" y="2208"/>
                <a:ext cx="1632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16-bit identification</a:t>
                </a:r>
              </a:p>
            </p:txBody>
          </p:sp>
          <p:sp>
            <p:nvSpPr>
              <p:cNvPr id="21530" name="Rectangle 8"/>
              <p:cNvSpPr>
                <a:spLocks noChangeArrowheads="1"/>
              </p:cNvSpPr>
              <p:nvPr/>
            </p:nvSpPr>
            <p:spPr bwMode="auto">
              <a:xfrm>
                <a:off x="1968" y="2016"/>
                <a:ext cx="816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ToS</a:t>
                </a:r>
              </a:p>
            </p:txBody>
          </p:sp>
          <p:sp>
            <p:nvSpPr>
              <p:cNvPr id="21531" name="Rectangle 9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398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4</a:t>
                </a:r>
              </a:p>
            </p:txBody>
          </p:sp>
          <p:sp>
            <p:nvSpPr>
              <p:cNvPr id="21532" name="Rectangle 10"/>
              <p:cNvSpPr>
                <a:spLocks noChangeArrowheads="1"/>
              </p:cNvSpPr>
              <p:nvPr/>
            </p:nvSpPr>
            <p:spPr bwMode="auto">
              <a:xfrm>
                <a:off x="3161" y="2208"/>
                <a:ext cx="1255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13-bit frag off</a:t>
                </a:r>
              </a:p>
            </p:txBody>
          </p:sp>
          <p:sp>
            <p:nvSpPr>
              <p:cNvPr id="21533" name="Rectangle 11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1632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Total length(16-bits)</a:t>
                </a:r>
              </a:p>
            </p:txBody>
          </p:sp>
          <p:sp>
            <p:nvSpPr>
              <p:cNvPr id="21534" name="Rectangle 12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816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 dirty="0">
                    <a:solidFill>
                      <a:srgbClr val="FF0000"/>
                    </a:solidFill>
                    <a:latin typeface="Gill Sans"/>
                    <a:ea typeface="굴림" panose="020B0600000101010101" pitchFamily="34" charset="-127"/>
                  </a:rPr>
                  <a:t>protocol</a:t>
                </a:r>
              </a:p>
            </p:txBody>
          </p:sp>
          <p:sp>
            <p:nvSpPr>
              <p:cNvPr id="21535" name="Rectangle 13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816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TTL</a:t>
                </a:r>
              </a:p>
            </p:txBody>
          </p:sp>
          <p:sp>
            <p:nvSpPr>
              <p:cNvPr id="21536" name="Rectangle 14"/>
              <p:cNvSpPr>
                <a:spLocks noChangeArrowheads="1"/>
              </p:cNvSpPr>
              <p:nvPr/>
            </p:nvSpPr>
            <p:spPr bwMode="auto">
              <a:xfrm>
                <a:off x="2784" y="2400"/>
                <a:ext cx="1632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16-bit header checksum</a:t>
                </a:r>
              </a:p>
            </p:txBody>
          </p:sp>
          <p:sp>
            <p:nvSpPr>
              <p:cNvPr id="21537" name="Rectangle 15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3264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32-bit source IP address</a:t>
                </a:r>
              </a:p>
            </p:txBody>
          </p:sp>
          <p:sp>
            <p:nvSpPr>
              <p:cNvPr id="21538" name="Rectangle 16"/>
              <p:cNvSpPr>
                <a:spLocks noChangeArrowheads="1"/>
              </p:cNvSpPr>
              <p:nvPr/>
            </p:nvSpPr>
            <p:spPr bwMode="auto">
              <a:xfrm>
                <a:off x="1152" y="2784"/>
                <a:ext cx="3264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32-bit destination IP address</a:t>
                </a:r>
              </a:p>
            </p:txBody>
          </p:sp>
          <p:sp>
            <p:nvSpPr>
              <p:cNvPr id="21539" name="Rectangle 17"/>
              <p:cNvSpPr>
                <a:spLocks noChangeArrowheads="1"/>
              </p:cNvSpPr>
              <p:nvPr/>
            </p:nvSpPr>
            <p:spPr bwMode="auto">
              <a:xfrm>
                <a:off x="1539" y="2016"/>
                <a:ext cx="429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IHL</a:t>
                </a:r>
              </a:p>
            </p:txBody>
          </p:sp>
          <p:sp>
            <p:nvSpPr>
              <p:cNvPr id="21540" name="Rectangle 18"/>
              <p:cNvSpPr>
                <a:spLocks noChangeArrowheads="1"/>
              </p:cNvSpPr>
              <p:nvPr/>
            </p:nvSpPr>
            <p:spPr bwMode="auto">
              <a:xfrm>
                <a:off x="2784" y="2208"/>
                <a:ext cx="377" cy="192"/>
              </a:xfrm>
              <a:prstGeom prst="rect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flags</a:t>
                </a:r>
              </a:p>
            </p:txBody>
          </p:sp>
          <p:sp>
            <p:nvSpPr>
              <p:cNvPr id="21541" name="Freeform 19"/>
              <p:cNvSpPr>
                <a:spLocks/>
              </p:cNvSpPr>
              <p:nvPr/>
            </p:nvSpPr>
            <p:spPr bwMode="auto">
              <a:xfrm>
                <a:off x="1104" y="3216"/>
                <a:ext cx="3360" cy="624"/>
              </a:xfrm>
              <a:custGeom>
                <a:avLst/>
                <a:gdLst>
                  <a:gd name="T0" fmla="*/ 44 w 3360"/>
                  <a:gd name="T1" fmla="*/ 624 h 716"/>
                  <a:gd name="T2" fmla="*/ 3312 w 3360"/>
                  <a:gd name="T3" fmla="*/ 624 h 716"/>
                  <a:gd name="T4" fmla="*/ 3312 w 3360"/>
                  <a:gd name="T5" fmla="*/ 167 h 716"/>
                  <a:gd name="T6" fmla="*/ 3251 w 3360"/>
                  <a:gd name="T7" fmla="*/ 125 h 716"/>
                  <a:gd name="T8" fmla="*/ 3360 w 3360"/>
                  <a:gd name="T9" fmla="*/ 71 h 716"/>
                  <a:gd name="T10" fmla="*/ 3312 w 3360"/>
                  <a:gd name="T11" fmla="*/ 29 h 716"/>
                  <a:gd name="T12" fmla="*/ 3312 w 3360"/>
                  <a:gd name="T13" fmla="*/ 0 h 716"/>
                  <a:gd name="T14" fmla="*/ 48 w 3360"/>
                  <a:gd name="T15" fmla="*/ 0 h 716"/>
                  <a:gd name="T16" fmla="*/ 48 w 3360"/>
                  <a:gd name="T17" fmla="*/ 42 h 716"/>
                  <a:gd name="T18" fmla="*/ 96 w 3360"/>
                  <a:gd name="T19" fmla="*/ 84 h 716"/>
                  <a:gd name="T20" fmla="*/ 0 w 3360"/>
                  <a:gd name="T21" fmla="*/ 132 h 716"/>
                  <a:gd name="T22" fmla="*/ 48 w 3360"/>
                  <a:gd name="T23" fmla="*/ 173 h 716"/>
                  <a:gd name="T24" fmla="*/ 44 w 3360"/>
                  <a:gd name="T25" fmla="*/ 624 h 7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0" h="716">
                    <a:moveTo>
                      <a:pt x="44" y="716"/>
                    </a:moveTo>
                    <a:lnTo>
                      <a:pt x="3312" y="716"/>
                    </a:lnTo>
                    <a:lnTo>
                      <a:pt x="3312" y="192"/>
                    </a:lnTo>
                    <a:lnTo>
                      <a:pt x="3251" y="144"/>
                    </a:lnTo>
                    <a:lnTo>
                      <a:pt x="3360" y="81"/>
                    </a:lnTo>
                    <a:lnTo>
                      <a:pt x="3312" y="33"/>
                    </a:lnTo>
                    <a:lnTo>
                      <a:pt x="3312" y="0"/>
                    </a:lnTo>
                    <a:lnTo>
                      <a:pt x="48" y="0"/>
                    </a:lnTo>
                    <a:lnTo>
                      <a:pt x="48" y="48"/>
                    </a:lnTo>
                    <a:lnTo>
                      <a:pt x="96" y="96"/>
                    </a:lnTo>
                    <a:lnTo>
                      <a:pt x="0" y="151"/>
                    </a:lnTo>
                    <a:lnTo>
                      <a:pt x="48" y="199"/>
                    </a:lnTo>
                    <a:lnTo>
                      <a:pt x="44" y="716"/>
                    </a:lnTo>
                    <a:close/>
                  </a:path>
                </a:pathLst>
              </a:custGeom>
              <a:solidFill>
                <a:srgbClr val="99FFCC"/>
              </a:solidFill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21542" name="Text Box 20"/>
              <p:cNvSpPr txBox="1">
                <a:spLocks noChangeArrowheads="1"/>
              </p:cNvSpPr>
              <p:nvPr/>
            </p:nvSpPr>
            <p:spPr bwMode="auto">
              <a:xfrm>
                <a:off x="2230" y="2995"/>
                <a:ext cx="1109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options (if any)</a:t>
                </a:r>
              </a:p>
            </p:txBody>
          </p:sp>
          <p:sp>
            <p:nvSpPr>
              <p:cNvPr id="21543" name="Text Box 21"/>
              <p:cNvSpPr txBox="1">
                <a:spLocks noChangeArrowheads="1"/>
              </p:cNvSpPr>
              <p:nvPr/>
            </p:nvSpPr>
            <p:spPr bwMode="auto">
              <a:xfrm>
                <a:off x="2574" y="3427"/>
                <a:ext cx="406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ct val="20000"/>
                  </a:spcBef>
                  <a:buSzPct val="100000"/>
                </a:pPr>
                <a:r>
                  <a:rPr lang="en-US" altLang="ko-KR">
                    <a:latin typeface="Gill Sans"/>
                    <a:ea typeface="굴림" panose="020B0600000101010101" pitchFamily="34" charset="-127"/>
                  </a:rPr>
                  <a:t>Data</a:t>
                </a:r>
              </a:p>
            </p:txBody>
          </p:sp>
        </p:grpSp>
        <p:sp>
          <p:nvSpPr>
            <p:cNvPr id="21510" name="Text Box 22"/>
            <p:cNvSpPr txBox="1">
              <a:spLocks noChangeArrowheads="1"/>
            </p:cNvSpPr>
            <p:nvPr/>
          </p:nvSpPr>
          <p:spPr bwMode="auto">
            <a:xfrm>
              <a:off x="996" y="2323"/>
              <a:ext cx="196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21511" name="Text Box 23"/>
            <p:cNvSpPr txBox="1">
              <a:spLocks noChangeArrowheads="1"/>
            </p:cNvSpPr>
            <p:nvPr/>
          </p:nvSpPr>
          <p:spPr bwMode="auto">
            <a:xfrm>
              <a:off x="2484" y="2323"/>
              <a:ext cx="27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15</a:t>
              </a:r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2773" y="2323"/>
              <a:ext cx="27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16</a:t>
              </a:r>
            </a:p>
          </p:txBody>
        </p:sp>
        <p:sp>
          <p:nvSpPr>
            <p:cNvPr id="21513" name="Text Box 25"/>
            <p:cNvSpPr txBox="1">
              <a:spLocks noChangeArrowheads="1"/>
            </p:cNvSpPr>
            <p:nvPr/>
          </p:nvSpPr>
          <p:spPr bwMode="auto">
            <a:xfrm>
              <a:off x="4291" y="2323"/>
              <a:ext cx="27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31</a:t>
              </a:r>
            </a:p>
          </p:txBody>
        </p:sp>
        <p:sp>
          <p:nvSpPr>
            <p:cNvPr id="21514" name="Text Box 26"/>
            <p:cNvSpPr txBox="1">
              <a:spLocks noChangeArrowheads="1"/>
            </p:cNvSpPr>
            <p:nvPr/>
          </p:nvSpPr>
          <p:spPr bwMode="auto">
            <a:xfrm>
              <a:off x="126" y="2467"/>
              <a:ext cx="597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dirty="0">
                  <a:latin typeface="Gill Sans"/>
                  <a:ea typeface="굴림" panose="020B0600000101010101" pitchFamily="34" charset="-127"/>
                </a:rPr>
                <a:t>IP Ver4</a:t>
              </a:r>
            </a:p>
          </p:txBody>
        </p:sp>
        <p:sp>
          <p:nvSpPr>
            <p:cNvPr id="21515" name="Line 27"/>
            <p:cNvSpPr>
              <a:spLocks noChangeShapeType="1"/>
            </p:cNvSpPr>
            <p:nvPr/>
          </p:nvSpPr>
          <p:spPr bwMode="auto">
            <a:xfrm>
              <a:off x="831" y="2557"/>
              <a:ext cx="327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16" name="Text Box 28"/>
            <p:cNvSpPr txBox="1">
              <a:spLocks noChangeArrowheads="1"/>
            </p:cNvSpPr>
            <p:nvPr/>
          </p:nvSpPr>
          <p:spPr bwMode="auto">
            <a:xfrm>
              <a:off x="1266" y="2016"/>
              <a:ext cx="783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1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IP Header</a:t>
              </a:r>
            </a:p>
            <a:p>
              <a:pPr>
                <a:lnSpc>
                  <a:spcPct val="80000"/>
                </a:lnSpc>
                <a:spcBef>
                  <a:spcPct val="1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Length</a:t>
              </a:r>
            </a:p>
          </p:txBody>
        </p:sp>
        <p:sp>
          <p:nvSpPr>
            <p:cNvPr id="21517" name="Line 29"/>
            <p:cNvSpPr>
              <a:spLocks noChangeShapeType="1"/>
            </p:cNvSpPr>
            <p:nvPr/>
          </p:nvSpPr>
          <p:spPr bwMode="auto">
            <a:xfrm>
              <a:off x="1673" y="2331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18" name="Text Box 30"/>
            <p:cNvSpPr txBox="1">
              <a:spLocks noChangeArrowheads="1"/>
            </p:cNvSpPr>
            <p:nvPr/>
          </p:nvSpPr>
          <p:spPr bwMode="auto">
            <a:xfrm>
              <a:off x="3023" y="2016"/>
              <a:ext cx="127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1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Size of datagram</a:t>
              </a:r>
            </a:p>
            <a:p>
              <a:pPr>
                <a:lnSpc>
                  <a:spcPct val="80000"/>
                </a:lnSpc>
                <a:spcBef>
                  <a:spcPct val="1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(header+data)</a:t>
              </a:r>
            </a:p>
          </p:txBody>
        </p:sp>
        <p:sp>
          <p:nvSpPr>
            <p:cNvPr id="21519" name="Line 31"/>
            <p:cNvSpPr>
              <a:spLocks noChangeShapeType="1"/>
            </p:cNvSpPr>
            <p:nvPr/>
          </p:nvSpPr>
          <p:spPr bwMode="auto">
            <a:xfrm flipH="1">
              <a:off x="3639" y="2331"/>
              <a:ext cx="47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20" name="Text Box 32"/>
            <p:cNvSpPr txBox="1">
              <a:spLocks noChangeArrowheads="1"/>
            </p:cNvSpPr>
            <p:nvPr/>
          </p:nvSpPr>
          <p:spPr bwMode="auto">
            <a:xfrm>
              <a:off x="4611" y="1984"/>
              <a:ext cx="1125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Flags &amp;</a:t>
              </a:r>
            </a:p>
            <a:p>
              <a:pPr>
                <a:lnSpc>
                  <a:spcPct val="80000"/>
                </a:lnSpc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Fragmentation</a:t>
              </a:r>
            </a:p>
            <a:p>
              <a:pPr>
                <a:lnSpc>
                  <a:spcPct val="80000"/>
                </a:lnSpc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to split large </a:t>
              </a:r>
            </a:p>
            <a:p>
              <a:pPr>
                <a:lnSpc>
                  <a:spcPct val="80000"/>
                </a:lnSpc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messages</a:t>
              </a:r>
            </a:p>
          </p:txBody>
        </p:sp>
        <p:sp>
          <p:nvSpPr>
            <p:cNvPr id="21521" name="Line 33"/>
            <p:cNvSpPr>
              <a:spLocks noChangeShapeType="1"/>
            </p:cNvSpPr>
            <p:nvPr/>
          </p:nvSpPr>
          <p:spPr bwMode="auto">
            <a:xfrm flipH="1">
              <a:off x="4435" y="2448"/>
              <a:ext cx="365" cy="3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22" name="Text Box 34"/>
            <p:cNvSpPr txBox="1">
              <a:spLocks noChangeArrowheads="1"/>
            </p:cNvSpPr>
            <p:nvPr/>
          </p:nvSpPr>
          <p:spPr bwMode="auto">
            <a:xfrm>
              <a:off x="78" y="2782"/>
              <a:ext cx="891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Time to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Live (hops)</a:t>
              </a:r>
            </a:p>
          </p:txBody>
        </p:sp>
        <p:sp>
          <p:nvSpPr>
            <p:cNvPr id="21523" name="Line 35"/>
            <p:cNvSpPr>
              <a:spLocks noChangeShapeType="1"/>
            </p:cNvSpPr>
            <p:nvPr/>
          </p:nvSpPr>
          <p:spPr bwMode="auto">
            <a:xfrm>
              <a:off x="831" y="2917"/>
              <a:ext cx="327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1524" name="Text Box 36"/>
            <p:cNvSpPr txBox="1">
              <a:spLocks noChangeArrowheads="1"/>
            </p:cNvSpPr>
            <p:nvPr/>
          </p:nvSpPr>
          <p:spPr bwMode="auto">
            <a:xfrm>
              <a:off x="120" y="3278"/>
              <a:ext cx="765" cy="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solidFill>
                    <a:srgbClr val="FF0000"/>
                  </a:solidFill>
                  <a:latin typeface="Gill Sans"/>
                  <a:ea typeface="굴림" panose="020B0600000101010101" pitchFamily="34" charset="-127"/>
                </a:rPr>
                <a:t>Type of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solidFill>
                    <a:srgbClr val="FF0000"/>
                  </a:solidFill>
                  <a:latin typeface="Gill Sans"/>
                  <a:ea typeface="굴림" panose="020B0600000101010101" pitchFamily="34" charset="-127"/>
                </a:rPr>
                <a:t>transport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solidFill>
                    <a:srgbClr val="FF0000"/>
                  </a:solidFill>
                  <a:latin typeface="Gill Sans"/>
                  <a:ea typeface="굴림" panose="020B0600000101010101" pitchFamily="34" charset="-127"/>
                </a:rPr>
                <a:t>protocol</a:t>
              </a:r>
            </a:p>
          </p:txBody>
        </p:sp>
        <p:sp>
          <p:nvSpPr>
            <p:cNvPr id="21525" name="Line 37"/>
            <p:cNvSpPr>
              <a:spLocks noChangeShapeType="1"/>
            </p:cNvSpPr>
            <p:nvPr/>
          </p:nvSpPr>
          <p:spPr bwMode="auto">
            <a:xfrm flipV="1">
              <a:off x="831" y="2962"/>
              <a:ext cx="1217" cy="5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solidFill>
                  <a:srgbClr val="FF0000"/>
                </a:solidFill>
                <a:latin typeface="Gill Sans"/>
              </a:endParaRPr>
            </a:p>
          </p:txBody>
        </p:sp>
        <p:sp>
          <p:nvSpPr>
            <p:cNvPr id="21526" name="AutoShape 38"/>
            <p:cNvSpPr>
              <a:spLocks/>
            </p:cNvSpPr>
            <p:nvPr/>
          </p:nvSpPr>
          <p:spPr bwMode="auto">
            <a:xfrm>
              <a:off x="4608" y="2527"/>
              <a:ext cx="240" cy="864"/>
            </a:xfrm>
            <a:prstGeom prst="rightBrace">
              <a:avLst>
                <a:gd name="adj1" fmla="val 30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21527" name="Text Box 39"/>
            <p:cNvSpPr txBox="1">
              <a:spLocks noChangeArrowheads="1"/>
            </p:cNvSpPr>
            <p:nvPr/>
          </p:nvSpPr>
          <p:spPr bwMode="auto">
            <a:xfrm>
              <a:off x="4827" y="2756"/>
              <a:ext cx="839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buSzPct val="100000"/>
              </a:pPr>
              <a:r>
                <a:rPr lang="en-US" altLang="ko-KR" sz="2000">
                  <a:latin typeface="Gill Sans"/>
                  <a:ea typeface="굴림" panose="020B0600000101010101" pitchFamily="34" charset="-127"/>
                </a:rPr>
                <a:t>IP header</a:t>
              </a:r>
            </a:p>
            <a:p>
              <a:pPr>
                <a:lnSpc>
                  <a:spcPct val="80000"/>
                </a:lnSpc>
                <a:buSzPct val="100000"/>
              </a:pPr>
              <a:r>
                <a:rPr lang="en-US" altLang="ko-KR" sz="2000">
                  <a:latin typeface="Gill Sans"/>
                  <a:ea typeface="굴림" panose="020B0600000101010101" pitchFamily="34" charset="-127"/>
                </a:rPr>
                <a:t>20 bytes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14558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Building a messaging service on IP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734800" cy="6248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Process to process communication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Basic routing gets packets from </a:t>
            </a:r>
            <a:r>
              <a:rPr lang="en-US" altLang="ko-KR" sz="2000" dirty="0" err="1">
                <a:ea typeface="굴림" panose="020B0600000101010101" pitchFamily="34" charset="-127"/>
              </a:rPr>
              <a:t>machine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machine</a:t>
            </a:r>
            <a:endParaRPr lang="en-US" altLang="ko-KR" sz="2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What we really want is routing from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processprocess</a:t>
            </a:r>
            <a:endParaRPr lang="en-US" altLang="ko-KR" sz="2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Add “</a:t>
            </a:r>
            <a:r>
              <a:rPr lang="en-US" altLang="ko-KR" sz="18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ports</a:t>
            </a: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”, which are 16-bit identifiers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A communication channel (</a:t>
            </a:r>
            <a:r>
              <a:rPr lang="en-US" altLang="ko-KR" sz="18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connection</a:t>
            </a: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) defined by 5 items: </a:t>
            </a:r>
            <a:b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[source </a:t>
            </a:r>
            <a:r>
              <a:rPr lang="en-US" altLang="ko-KR" sz="1800" dirty="0" err="1">
                <a:ea typeface="굴림" panose="020B0600000101010101" pitchFamily="34" charset="-127"/>
                <a:sym typeface="Symbol" panose="05050102010706020507" pitchFamily="18" charset="2"/>
              </a:rPr>
              <a:t>addr</a:t>
            </a: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, source port, </a:t>
            </a:r>
            <a:r>
              <a:rPr lang="en-US" altLang="ko-KR" sz="1800" dirty="0" err="1">
                <a:ea typeface="굴림" panose="020B0600000101010101" pitchFamily="34" charset="-127"/>
                <a:sym typeface="Symbol" panose="05050102010706020507" pitchFamily="18" charset="2"/>
              </a:rPr>
              <a:t>dest</a:t>
            </a: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sz="1800" dirty="0" err="1">
                <a:ea typeface="굴림" panose="020B0600000101010101" pitchFamily="34" charset="-127"/>
                <a:sym typeface="Symbol" panose="05050102010706020507" pitchFamily="18" charset="2"/>
              </a:rPr>
              <a:t>addr</a:t>
            </a: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, </a:t>
            </a:r>
            <a:r>
              <a:rPr lang="en-US" altLang="ko-KR" sz="1800" dirty="0" err="1">
                <a:ea typeface="굴림" panose="020B0600000101010101" pitchFamily="34" charset="-127"/>
                <a:sym typeface="Symbol" panose="05050102010706020507" pitchFamily="18" charset="2"/>
              </a:rPr>
              <a:t>dest</a:t>
            </a: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 port, protocol]</a:t>
            </a: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For example: The Unreliable Datagram Protocol (UDP)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Layered on top of basic IP (</a:t>
            </a:r>
            <a:r>
              <a:rPr lang="en-US" altLang="ko-KR" sz="2000" dirty="0">
                <a:solidFill>
                  <a:srgbClr val="FF0000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IP Protocol 17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1800" dirty="0">
                <a:solidFill>
                  <a:schemeClr val="hlink"/>
                </a:solidFill>
                <a:ea typeface="굴림" panose="020B0600000101010101" pitchFamily="34" charset="-127"/>
              </a:rPr>
              <a:t>Datagram:</a:t>
            </a:r>
            <a:r>
              <a:rPr lang="en-US" altLang="ko-KR" sz="1800" dirty="0">
                <a:ea typeface="굴림" panose="020B0600000101010101" pitchFamily="34" charset="-127"/>
              </a:rPr>
              <a:t> an unreliable, unordered, packet sent from source user </a:t>
            </a: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sz="1800" dirty="0" err="1">
                <a:ea typeface="굴림" panose="020B0600000101010101" pitchFamily="34" charset="-127"/>
                <a:sym typeface="Symbol" panose="05050102010706020507" pitchFamily="18" charset="2"/>
              </a:rPr>
              <a:t>dest</a:t>
            </a: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 user (Call it UDP/IP)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0000"/>
              </a:lnSpc>
              <a:spcBef>
                <a:spcPct val="5000"/>
              </a:spcBef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Important aspect: low overhead!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Often used for high-bandwidth video streams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Many uses of UDP considered “anti-social” – none of the “well-behaved” aspects of (say) TCP/IP</a:t>
            </a:r>
          </a:p>
        </p:txBody>
      </p:sp>
      <p:grpSp>
        <p:nvGrpSpPr>
          <p:cNvPr id="1031172" name="Group 4"/>
          <p:cNvGrpSpPr>
            <a:grpSpLocks/>
          </p:cNvGrpSpPr>
          <p:nvPr/>
        </p:nvGrpSpPr>
        <p:grpSpPr bwMode="auto">
          <a:xfrm>
            <a:off x="3048000" y="3200400"/>
            <a:ext cx="5646738" cy="1981200"/>
            <a:chOff x="960" y="2064"/>
            <a:chExt cx="3557" cy="1392"/>
          </a:xfrm>
        </p:grpSpPr>
        <p:sp>
          <p:nvSpPr>
            <p:cNvPr id="22533" name="Freeform 5"/>
            <p:cNvSpPr>
              <a:spLocks/>
            </p:cNvSpPr>
            <p:nvPr/>
          </p:nvSpPr>
          <p:spPr bwMode="auto">
            <a:xfrm>
              <a:off x="960" y="2913"/>
              <a:ext cx="3557" cy="543"/>
            </a:xfrm>
            <a:custGeom>
              <a:avLst/>
              <a:gdLst>
                <a:gd name="T0" fmla="*/ 47 w 3360"/>
                <a:gd name="T1" fmla="*/ 543 h 716"/>
                <a:gd name="T2" fmla="*/ 3506 w 3360"/>
                <a:gd name="T3" fmla="*/ 543 h 716"/>
                <a:gd name="T4" fmla="*/ 3506 w 3360"/>
                <a:gd name="T5" fmla="*/ 146 h 716"/>
                <a:gd name="T6" fmla="*/ 3442 w 3360"/>
                <a:gd name="T7" fmla="*/ 109 h 716"/>
                <a:gd name="T8" fmla="*/ 3557 w 3360"/>
                <a:gd name="T9" fmla="*/ 61 h 716"/>
                <a:gd name="T10" fmla="*/ 3506 w 3360"/>
                <a:gd name="T11" fmla="*/ 25 h 716"/>
                <a:gd name="T12" fmla="*/ 3506 w 3360"/>
                <a:gd name="T13" fmla="*/ 0 h 716"/>
                <a:gd name="T14" fmla="*/ 51 w 3360"/>
                <a:gd name="T15" fmla="*/ 0 h 716"/>
                <a:gd name="T16" fmla="*/ 51 w 3360"/>
                <a:gd name="T17" fmla="*/ 36 h 716"/>
                <a:gd name="T18" fmla="*/ 102 w 3360"/>
                <a:gd name="T19" fmla="*/ 73 h 716"/>
                <a:gd name="T20" fmla="*/ 0 w 3360"/>
                <a:gd name="T21" fmla="*/ 115 h 716"/>
                <a:gd name="T22" fmla="*/ 51 w 3360"/>
                <a:gd name="T23" fmla="*/ 151 h 716"/>
                <a:gd name="T24" fmla="*/ 47 w 3360"/>
                <a:gd name="T25" fmla="*/ 543 h 7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0" h="716">
                  <a:moveTo>
                    <a:pt x="44" y="716"/>
                  </a:moveTo>
                  <a:lnTo>
                    <a:pt x="3312" y="716"/>
                  </a:lnTo>
                  <a:lnTo>
                    <a:pt x="3312" y="192"/>
                  </a:lnTo>
                  <a:lnTo>
                    <a:pt x="3251" y="144"/>
                  </a:lnTo>
                  <a:lnTo>
                    <a:pt x="3360" y="81"/>
                  </a:lnTo>
                  <a:lnTo>
                    <a:pt x="3312" y="33"/>
                  </a:lnTo>
                  <a:lnTo>
                    <a:pt x="3312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96" y="96"/>
                  </a:lnTo>
                  <a:lnTo>
                    <a:pt x="0" y="151"/>
                  </a:lnTo>
                  <a:lnTo>
                    <a:pt x="48" y="199"/>
                  </a:lnTo>
                  <a:lnTo>
                    <a:pt x="44" y="716"/>
                  </a:lnTo>
                  <a:close/>
                </a:path>
              </a:pathLst>
            </a:custGeom>
            <a:solidFill>
              <a:srgbClr val="99FFCC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2352" y="3072"/>
              <a:ext cx="795" cy="217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UDP Data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1010" y="2728"/>
              <a:ext cx="1728" cy="197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16-bit UDP length 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2738" y="2728"/>
              <a:ext cx="1727" cy="197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16-bit UDP checksum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1013" y="2548"/>
              <a:ext cx="1728" cy="195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16-bit source port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2741" y="2548"/>
              <a:ext cx="1727" cy="197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16-bit destination port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1010" y="2064"/>
              <a:ext cx="3456" cy="489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latin typeface="Gill Sans"/>
              </a:endParaRP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2318" y="2108"/>
              <a:ext cx="794" cy="384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IP Header</a:t>
              </a:r>
            </a:p>
            <a:p>
              <a:pPr>
                <a:lnSpc>
                  <a:spcPct val="80000"/>
                </a:lnSpc>
                <a:spcBef>
                  <a:spcPct val="5000"/>
                </a:spcBef>
                <a:buSzPct val="100000"/>
              </a:pPr>
              <a:r>
                <a:rPr lang="en-US" altLang="ko-KR">
                  <a:latin typeface="Gill Sans"/>
                  <a:ea typeface="굴림" panose="020B0600000101010101" pitchFamily="34" charset="-127"/>
                </a:rPr>
                <a:t>(20 bytes)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432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2810-D846-4ED9-82F8-805D5686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Architecture: Five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A73C-0E44-42B5-90C1-970856C16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  <a:cs typeface="MS PGothic" charset="0"/>
              </a:rPr>
              <a:t>Lower three layers implemented everywhere</a:t>
            </a:r>
          </a:p>
          <a:p>
            <a:r>
              <a:rPr lang="en-US" dirty="0">
                <a:ea typeface="MS PGothic" charset="0"/>
                <a:cs typeface="MS PGothic" charset="0"/>
              </a:rPr>
              <a:t>Top two layers implemented only at hosts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BE2BA7-C802-4746-AAC6-D96F90C11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706" y="3886441"/>
            <a:ext cx="1703388" cy="381000"/>
          </a:xfrm>
          <a:prstGeom prst="rect">
            <a:avLst/>
          </a:prstGeom>
          <a:solidFill>
            <a:srgbClr val="BCFFB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7E1A411-EC3B-46FB-823A-398D8204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280" y="3870566"/>
            <a:ext cx="120620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A385C9-E1AA-4081-9CC4-2C3FDDECA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706" y="426744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31B1CD9-5B4C-4930-AB37-B3AAD07D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355" y="4251566"/>
            <a:ext cx="11105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4646248-2984-4486-B82F-CA0F540D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706" y="4648441"/>
            <a:ext cx="1703388" cy="3810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807D272-5F62-4FBC-8632-E234FBC0B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705" y="4632566"/>
            <a:ext cx="10694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62A9705-2B7B-4EC9-8636-F56654CC8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706" y="5029441"/>
            <a:ext cx="1703388" cy="381000"/>
          </a:xfrm>
          <a:prstGeom prst="rect">
            <a:avLst/>
          </a:prstGeom>
          <a:solidFill>
            <a:srgbClr val="BDBD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7EFBF4-0692-4CFE-B9D9-2B14A7B85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067" y="5013566"/>
            <a:ext cx="103455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Physical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B85D812-6B59-47E2-86A6-F478B7574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906" y="3886441"/>
            <a:ext cx="1703388" cy="381000"/>
          </a:xfrm>
          <a:prstGeom prst="rect">
            <a:avLst/>
          </a:prstGeom>
          <a:solidFill>
            <a:srgbClr val="BCFFB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BCCCE95C-E62B-4B9A-B3A4-F5ECA6851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854" y="3870566"/>
            <a:ext cx="120620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F2C6650D-6847-4AFC-AD6E-912F8709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906" y="426744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8B0E14B-6D19-427E-8C1C-B4A39B750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929" y="4251566"/>
            <a:ext cx="11105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1F48AC02-39A5-436B-BAE1-DBDB0AFC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906" y="4648441"/>
            <a:ext cx="1703388" cy="3810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49B46F7C-2A2D-49F9-93F4-100BBF9E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279" y="4632566"/>
            <a:ext cx="10694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E9172C62-EDAE-43B1-8D99-6EDA322C3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906" y="5029441"/>
            <a:ext cx="1703388" cy="381000"/>
          </a:xfrm>
          <a:prstGeom prst="rect">
            <a:avLst/>
          </a:prstGeom>
          <a:solidFill>
            <a:srgbClr val="BDBD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8D47AD68-D9BA-432F-8A7F-5B1A141B6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641" y="5013566"/>
            <a:ext cx="103455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  <a:ea typeface="MS PGothic" charset="0"/>
                <a:cs typeface="MS PGothic" charset="0"/>
              </a:rPr>
              <a:t>Physical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AA4DA912-294F-4691-87EF-27E8590C2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719" y="4267441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32E7641D-C585-4548-A16F-EFEFD588D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741" y="4251566"/>
            <a:ext cx="11105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DF39D058-2065-4CB2-9C64-ED141A7CC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719" y="4648441"/>
            <a:ext cx="1703387" cy="3810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8B71F996-A15C-4721-8A4D-B4C70E40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091" y="4632566"/>
            <a:ext cx="10694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79977896-58D6-4A5B-A895-596BC36E5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719" y="5029441"/>
            <a:ext cx="1703387" cy="381000"/>
          </a:xfrm>
          <a:prstGeom prst="rect">
            <a:avLst/>
          </a:prstGeom>
          <a:solidFill>
            <a:srgbClr val="BDBD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EB73ECE0-26FB-4EBC-BDD5-C25E9E74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454" y="5013566"/>
            <a:ext cx="103455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Physical</a:t>
            </a:r>
          </a:p>
        </p:txBody>
      </p:sp>
      <p:cxnSp>
        <p:nvCxnSpPr>
          <p:cNvPr id="29" name="AutoShape 26">
            <a:extLst>
              <a:ext uri="{FF2B5EF4-FFF2-40B4-BE49-F238E27FC236}">
                <a16:creationId xmlns:a16="http://schemas.microsoft.com/office/drawing/2014/main" id="{CBEED055-A089-43A1-91F0-E3B08335C1D9}"/>
              </a:ext>
            </a:extLst>
          </p:cNvPr>
          <p:cNvCxnSpPr>
            <a:cxnSpLocks noChangeShapeType="1"/>
            <a:stCxn id="13" idx="3"/>
            <a:endCxn id="27" idx="1"/>
          </p:cNvCxnSpPr>
          <p:nvPr/>
        </p:nvCxnSpPr>
        <p:spPr bwMode="auto">
          <a:xfrm>
            <a:off x="4445794" y="5219941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7">
            <a:extLst>
              <a:ext uri="{FF2B5EF4-FFF2-40B4-BE49-F238E27FC236}">
                <a16:creationId xmlns:a16="http://schemas.microsoft.com/office/drawing/2014/main" id="{6E9653C0-FFC4-42BF-BFE7-0CD995ED399A}"/>
              </a:ext>
            </a:extLst>
          </p:cNvPr>
          <p:cNvCxnSpPr>
            <a:cxnSpLocks noChangeShapeType="1"/>
            <a:stCxn id="11" idx="3"/>
            <a:endCxn id="25" idx="1"/>
          </p:cNvCxnSpPr>
          <p:nvPr/>
        </p:nvCxnSpPr>
        <p:spPr bwMode="auto">
          <a:xfrm>
            <a:off x="4445794" y="4838941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8">
            <a:extLst>
              <a:ext uri="{FF2B5EF4-FFF2-40B4-BE49-F238E27FC236}">
                <a16:creationId xmlns:a16="http://schemas.microsoft.com/office/drawing/2014/main" id="{3D2A5D76-FC59-4340-845B-44224501DBEC}"/>
              </a:ext>
            </a:extLst>
          </p:cNvPr>
          <p:cNvCxnSpPr>
            <a:cxnSpLocks noChangeShapeType="1"/>
            <a:stCxn id="9" idx="3"/>
            <a:endCxn id="23" idx="1"/>
          </p:cNvCxnSpPr>
          <p:nvPr/>
        </p:nvCxnSpPr>
        <p:spPr bwMode="auto">
          <a:xfrm>
            <a:off x="4445794" y="4457941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9">
            <a:extLst>
              <a:ext uri="{FF2B5EF4-FFF2-40B4-BE49-F238E27FC236}">
                <a16:creationId xmlns:a16="http://schemas.microsoft.com/office/drawing/2014/main" id="{9C73FDEA-49AE-41AF-8114-238F16E03191}"/>
              </a:ext>
            </a:extLst>
          </p:cNvPr>
          <p:cNvCxnSpPr>
            <a:cxnSpLocks noChangeShapeType="1"/>
            <a:stCxn id="27" idx="3"/>
            <a:endCxn id="21" idx="1"/>
          </p:cNvCxnSpPr>
          <p:nvPr/>
        </p:nvCxnSpPr>
        <p:spPr bwMode="auto">
          <a:xfrm>
            <a:off x="7085806" y="5219941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30">
            <a:extLst>
              <a:ext uri="{FF2B5EF4-FFF2-40B4-BE49-F238E27FC236}">
                <a16:creationId xmlns:a16="http://schemas.microsoft.com/office/drawing/2014/main" id="{A68C81B9-0F76-459A-AFE6-B350D491F839}"/>
              </a:ext>
            </a:extLst>
          </p:cNvPr>
          <p:cNvCxnSpPr>
            <a:cxnSpLocks noChangeShapeType="1"/>
            <a:stCxn id="25" idx="3"/>
            <a:endCxn id="19" idx="1"/>
          </p:cNvCxnSpPr>
          <p:nvPr/>
        </p:nvCxnSpPr>
        <p:spPr bwMode="auto">
          <a:xfrm>
            <a:off x="7085806" y="4838941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31">
            <a:extLst>
              <a:ext uri="{FF2B5EF4-FFF2-40B4-BE49-F238E27FC236}">
                <a16:creationId xmlns:a16="http://schemas.microsoft.com/office/drawing/2014/main" id="{CECB4E68-048F-49E7-AE14-45579FCAD74F}"/>
              </a:ext>
            </a:extLst>
          </p:cNvPr>
          <p:cNvCxnSpPr>
            <a:cxnSpLocks noChangeShapeType="1"/>
            <a:stCxn id="23" idx="3"/>
            <a:endCxn id="17" idx="1"/>
          </p:cNvCxnSpPr>
          <p:nvPr/>
        </p:nvCxnSpPr>
        <p:spPr bwMode="auto">
          <a:xfrm>
            <a:off x="7085806" y="4457941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AutoShape 32">
            <a:extLst>
              <a:ext uri="{FF2B5EF4-FFF2-40B4-BE49-F238E27FC236}">
                <a16:creationId xmlns:a16="http://schemas.microsoft.com/office/drawing/2014/main" id="{5AE63D47-227D-4BDD-85BC-4D2FF1F472A3}"/>
              </a:ext>
            </a:extLst>
          </p:cNvPr>
          <p:cNvCxnSpPr>
            <a:cxnSpLocks noChangeShapeType="1"/>
            <a:stCxn id="7" idx="3"/>
            <a:endCxn id="15" idx="1"/>
          </p:cNvCxnSpPr>
          <p:nvPr/>
        </p:nvCxnSpPr>
        <p:spPr bwMode="auto">
          <a:xfrm>
            <a:off x="4445794" y="4076941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6" name="Group 33">
            <a:extLst>
              <a:ext uri="{FF2B5EF4-FFF2-40B4-BE49-F238E27FC236}">
                <a16:creationId xmlns:a16="http://schemas.microsoft.com/office/drawing/2014/main" id="{E9CE77DF-EAC9-4783-B5B1-8BE2D835BB96}"/>
              </a:ext>
            </a:extLst>
          </p:cNvPr>
          <p:cNvGrpSpPr>
            <a:grpSpLocks/>
          </p:cNvGrpSpPr>
          <p:nvPr/>
        </p:nvGrpSpPr>
        <p:grpSpPr bwMode="auto">
          <a:xfrm>
            <a:off x="2729706" y="3505441"/>
            <a:ext cx="7113588" cy="400050"/>
            <a:chOff x="647" y="2280"/>
            <a:chExt cx="4481" cy="252"/>
          </a:xfrm>
        </p:grpSpPr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478F32DE-BC65-447D-B6DB-3302731B8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E27DC0E3-1274-4352-A351-344013A23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2280"/>
              <a:ext cx="8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+mn-lt"/>
                  <a:ea typeface="MS PGothic" charset="0"/>
                  <a:cs typeface="MS PGothic" charset="0"/>
                </a:rPr>
                <a:t>Application</a:t>
              </a:r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2BF98CAE-585B-4C3B-8226-C936B31C2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37">
              <a:extLst>
                <a:ext uri="{FF2B5EF4-FFF2-40B4-BE49-F238E27FC236}">
                  <a16:creationId xmlns:a16="http://schemas.microsoft.com/office/drawing/2014/main" id="{2F14C794-6005-4FB2-BDBE-F97FB413F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6" y="2280"/>
              <a:ext cx="8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+mn-lt"/>
                  <a:ea typeface="MS PGothic" charset="0"/>
                  <a:cs typeface="MS PGothic" charset="0"/>
                </a:rPr>
                <a:t>Application</a:t>
              </a:r>
            </a:p>
          </p:txBody>
        </p:sp>
        <p:cxnSp>
          <p:nvCxnSpPr>
            <p:cNvPr id="41" name="AutoShape 38">
              <a:extLst>
                <a:ext uri="{FF2B5EF4-FFF2-40B4-BE49-F238E27FC236}">
                  <a16:creationId xmlns:a16="http://schemas.microsoft.com/office/drawing/2014/main" id="{96CC0C60-CE1D-4484-A018-F31221C44F99}"/>
                </a:ext>
              </a:extLst>
            </p:cNvPr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1720" y="2400"/>
              <a:ext cx="2416" cy="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2" name="Text Box 39">
            <a:extLst>
              <a:ext uri="{FF2B5EF4-FFF2-40B4-BE49-F238E27FC236}">
                <a16:creationId xmlns:a16="http://schemas.microsoft.com/office/drawing/2014/main" id="{738CAB6C-9599-421F-B580-527296F9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964" y="5562841"/>
            <a:ext cx="883283" cy="3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+mn-lt"/>
                <a:ea typeface="MS PGothic" charset="0"/>
                <a:cs typeface="MS PGothic" charset="0"/>
              </a:rPr>
              <a:t>Host A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5372D16E-18DC-4F88-A44B-095543089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363" y="5562841"/>
            <a:ext cx="872062" cy="3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+mn-lt"/>
                <a:ea typeface="MS PGothic" charset="0"/>
                <a:cs typeface="MS PGothic" charset="0"/>
              </a:rPr>
              <a:t>Host B</a:t>
            </a: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21B4C442-C821-4E53-8B39-789C8C7C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525" y="5562841"/>
            <a:ext cx="904187" cy="3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+mn-lt"/>
                <a:ea typeface="MS PGothic" charset="0"/>
                <a:cs typeface="MS PGothic" charset="0"/>
              </a:rPr>
              <a:t>Router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D7759C-A5A0-4C0E-AA7D-AE2F9DFF8031}"/>
              </a:ext>
            </a:extLst>
          </p:cNvPr>
          <p:cNvSpPr txBox="1"/>
          <p:nvPr/>
        </p:nvSpPr>
        <p:spPr>
          <a:xfrm rot="18946010">
            <a:off x="4397980" y="3436183"/>
            <a:ext cx="88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sockets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ABA048-E231-4744-87A9-8EA0EADFE82E}"/>
              </a:ext>
            </a:extLst>
          </p:cNvPr>
          <p:cNvSpPr txBox="1"/>
          <p:nvPr/>
        </p:nvSpPr>
        <p:spPr>
          <a:xfrm rot="18946010">
            <a:off x="7240499" y="3416026"/>
            <a:ext cx="88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sockets</a:t>
            </a:r>
          </a:p>
        </p:txBody>
      </p:sp>
    </p:spTree>
    <p:extLst>
      <p:ext uri="{BB962C8B-B14F-4D97-AF65-F5344CB8AC3E}">
        <p14:creationId xmlns:p14="http://schemas.microsoft.com/office/powerpoint/2010/main" val="365637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2810-D846-4ED9-82F8-805D5686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Architecture: Five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A73C-0E44-42B5-90C1-970856C16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  <a:cs typeface="MS PGothic" charset="0"/>
              </a:rPr>
              <a:t>Communication goes down to physical network</a:t>
            </a:r>
          </a:p>
          <a:p>
            <a:r>
              <a:rPr lang="en-US" dirty="0">
                <a:ea typeface="MS PGothic" charset="0"/>
                <a:cs typeface="MS PGothic" charset="0"/>
              </a:rPr>
              <a:t>Then from network peer to peer</a:t>
            </a:r>
          </a:p>
          <a:p>
            <a:r>
              <a:rPr lang="en-US" dirty="0">
                <a:ea typeface="MS PGothic" charset="0"/>
                <a:cs typeface="MS PGothic" charset="0"/>
              </a:rPr>
              <a:t>Then up to relevant layer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BE2BA7-C802-4746-AAC6-D96F90C11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706" y="3886441"/>
            <a:ext cx="1703388" cy="381000"/>
          </a:xfrm>
          <a:prstGeom prst="rect">
            <a:avLst/>
          </a:prstGeom>
          <a:solidFill>
            <a:srgbClr val="BCFFB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7E1A411-EC3B-46FB-823A-398D8204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654" y="3870566"/>
            <a:ext cx="120620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A385C9-E1AA-4081-9CC4-2C3FDDECA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706" y="426744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31B1CD9-5B4C-4930-AB37-B3AAD07D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729" y="4251566"/>
            <a:ext cx="11105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4646248-2984-4486-B82F-CA0F540D0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706" y="4648441"/>
            <a:ext cx="1703388" cy="3810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807D272-5F62-4FBC-8632-E234FBC0B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079" y="4632566"/>
            <a:ext cx="10694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62A9705-2B7B-4EC9-8636-F56654CC8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706" y="5029441"/>
            <a:ext cx="1703388" cy="381000"/>
          </a:xfrm>
          <a:prstGeom prst="rect">
            <a:avLst/>
          </a:prstGeom>
          <a:solidFill>
            <a:srgbClr val="BDBD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7EFBF4-0692-4CFE-B9D9-2B14A7B85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441" y="5013566"/>
            <a:ext cx="103455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Physical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B85D812-6B59-47E2-86A6-F478B7574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906" y="3886441"/>
            <a:ext cx="1703388" cy="381000"/>
          </a:xfrm>
          <a:prstGeom prst="rect">
            <a:avLst/>
          </a:prstGeom>
          <a:solidFill>
            <a:srgbClr val="BCFFB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BCCCE95C-E62B-4B9A-B3A4-F5ECA6851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854" y="3870566"/>
            <a:ext cx="120620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Transport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F2C6650D-6847-4AFC-AD6E-912F8709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906" y="4267441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8B0E14B-6D19-427E-8C1C-B4A39B750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929" y="4251566"/>
            <a:ext cx="11105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1F48AC02-39A5-436B-BAE1-DBDB0AFC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906" y="4648441"/>
            <a:ext cx="1703388" cy="3810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49B46F7C-2A2D-49F9-93F4-100BBF9E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279" y="4632566"/>
            <a:ext cx="10694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E9172C62-EDAE-43B1-8D99-6EDA322C3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906" y="5029441"/>
            <a:ext cx="1703388" cy="381000"/>
          </a:xfrm>
          <a:prstGeom prst="rect">
            <a:avLst/>
          </a:prstGeom>
          <a:solidFill>
            <a:srgbClr val="BDBD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8D47AD68-D9BA-432F-8A7F-5B1A141B6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641" y="5013566"/>
            <a:ext cx="103455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Physical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AA4DA912-294F-4691-87EF-27E8590C2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719" y="4267441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32E7641D-C585-4548-A16F-EFEFD588D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741" y="4251566"/>
            <a:ext cx="11105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Network</a:t>
            </a: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DF39D058-2065-4CB2-9C64-ED141A7CC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719" y="4648441"/>
            <a:ext cx="1703387" cy="3810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8B71F996-A15C-4721-8A4D-B4C70E40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091" y="4632566"/>
            <a:ext cx="106944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Datalink</a:t>
            </a: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79977896-58D6-4A5B-A895-596BC36E5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719" y="5029441"/>
            <a:ext cx="1703387" cy="381000"/>
          </a:xfrm>
          <a:prstGeom prst="rect">
            <a:avLst/>
          </a:prstGeom>
          <a:solidFill>
            <a:srgbClr val="BDBD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EB73ECE0-26FB-4EBC-BDD5-C25E9E74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454" y="5013566"/>
            <a:ext cx="103455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+mn-lt"/>
                <a:ea typeface="MS PGothic" charset="0"/>
                <a:cs typeface="MS PGothic" charset="0"/>
              </a:rPr>
              <a:t>Physical</a:t>
            </a:r>
          </a:p>
        </p:txBody>
      </p:sp>
      <p:cxnSp>
        <p:nvCxnSpPr>
          <p:cNvPr id="29" name="AutoShape 26">
            <a:extLst>
              <a:ext uri="{FF2B5EF4-FFF2-40B4-BE49-F238E27FC236}">
                <a16:creationId xmlns:a16="http://schemas.microsoft.com/office/drawing/2014/main" id="{CBEED055-A089-43A1-91F0-E3B08335C1D9}"/>
              </a:ext>
            </a:extLst>
          </p:cNvPr>
          <p:cNvCxnSpPr>
            <a:cxnSpLocks noChangeShapeType="1"/>
            <a:stCxn id="13" idx="3"/>
            <a:endCxn id="27" idx="1"/>
          </p:cNvCxnSpPr>
          <p:nvPr/>
        </p:nvCxnSpPr>
        <p:spPr bwMode="auto">
          <a:xfrm>
            <a:off x="4445794" y="5219941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7">
            <a:extLst>
              <a:ext uri="{FF2B5EF4-FFF2-40B4-BE49-F238E27FC236}">
                <a16:creationId xmlns:a16="http://schemas.microsoft.com/office/drawing/2014/main" id="{6E9653C0-FFC4-42BF-BFE7-0CD995ED399A}"/>
              </a:ext>
            </a:extLst>
          </p:cNvPr>
          <p:cNvCxnSpPr>
            <a:cxnSpLocks noChangeShapeType="1"/>
            <a:stCxn id="11" idx="3"/>
            <a:endCxn id="25" idx="1"/>
          </p:cNvCxnSpPr>
          <p:nvPr/>
        </p:nvCxnSpPr>
        <p:spPr bwMode="auto">
          <a:xfrm>
            <a:off x="4445794" y="4838941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8">
            <a:extLst>
              <a:ext uri="{FF2B5EF4-FFF2-40B4-BE49-F238E27FC236}">
                <a16:creationId xmlns:a16="http://schemas.microsoft.com/office/drawing/2014/main" id="{3D2A5D76-FC59-4340-845B-44224501DBEC}"/>
              </a:ext>
            </a:extLst>
          </p:cNvPr>
          <p:cNvCxnSpPr>
            <a:cxnSpLocks noChangeShapeType="1"/>
            <a:stCxn id="9" idx="3"/>
            <a:endCxn id="23" idx="1"/>
          </p:cNvCxnSpPr>
          <p:nvPr/>
        </p:nvCxnSpPr>
        <p:spPr bwMode="auto">
          <a:xfrm>
            <a:off x="4445794" y="4457941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9">
            <a:extLst>
              <a:ext uri="{FF2B5EF4-FFF2-40B4-BE49-F238E27FC236}">
                <a16:creationId xmlns:a16="http://schemas.microsoft.com/office/drawing/2014/main" id="{9C73FDEA-49AE-41AF-8114-238F16E03191}"/>
              </a:ext>
            </a:extLst>
          </p:cNvPr>
          <p:cNvCxnSpPr>
            <a:cxnSpLocks noChangeShapeType="1"/>
            <a:stCxn id="27" idx="3"/>
            <a:endCxn id="21" idx="1"/>
          </p:cNvCxnSpPr>
          <p:nvPr/>
        </p:nvCxnSpPr>
        <p:spPr bwMode="auto">
          <a:xfrm>
            <a:off x="7085806" y="5219941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30">
            <a:extLst>
              <a:ext uri="{FF2B5EF4-FFF2-40B4-BE49-F238E27FC236}">
                <a16:creationId xmlns:a16="http://schemas.microsoft.com/office/drawing/2014/main" id="{A68C81B9-0F76-459A-AFE6-B350D491F839}"/>
              </a:ext>
            </a:extLst>
          </p:cNvPr>
          <p:cNvCxnSpPr>
            <a:cxnSpLocks noChangeShapeType="1"/>
            <a:stCxn id="25" idx="3"/>
            <a:endCxn id="19" idx="1"/>
          </p:cNvCxnSpPr>
          <p:nvPr/>
        </p:nvCxnSpPr>
        <p:spPr bwMode="auto">
          <a:xfrm>
            <a:off x="7085806" y="4838941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31">
            <a:extLst>
              <a:ext uri="{FF2B5EF4-FFF2-40B4-BE49-F238E27FC236}">
                <a16:creationId xmlns:a16="http://schemas.microsoft.com/office/drawing/2014/main" id="{CECB4E68-048F-49E7-AE14-45579FCAD74F}"/>
              </a:ext>
            </a:extLst>
          </p:cNvPr>
          <p:cNvCxnSpPr>
            <a:cxnSpLocks noChangeShapeType="1"/>
            <a:stCxn id="23" idx="3"/>
            <a:endCxn id="17" idx="1"/>
          </p:cNvCxnSpPr>
          <p:nvPr/>
        </p:nvCxnSpPr>
        <p:spPr bwMode="auto">
          <a:xfrm>
            <a:off x="7085806" y="4457941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AutoShape 32">
            <a:extLst>
              <a:ext uri="{FF2B5EF4-FFF2-40B4-BE49-F238E27FC236}">
                <a16:creationId xmlns:a16="http://schemas.microsoft.com/office/drawing/2014/main" id="{5AE63D47-227D-4BDD-85BC-4D2FF1F472A3}"/>
              </a:ext>
            </a:extLst>
          </p:cNvPr>
          <p:cNvCxnSpPr>
            <a:cxnSpLocks noChangeShapeType="1"/>
            <a:stCxn id="7" idx="3"/>
            <a:endCxn id="15" idx="1"/>
          </p:cNvCxnSpPr>
          <p:nvPr/>
        </p:nvCxnSpPr>
        <p:spPr bwMode="auto">
          <a:xfrm>
            <a:off x="4445794" y="4076941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6" name="Group 33">
            <a:extLst>
              <a:ext uri="{FF2B5EF4-FFF2-40B4-BE49-F238E27FC236}">
                <a16:creationId xmlns:a16="http://schemas.microsoft.com/office/drawing/2014/main" id="{E9CE77DF-EAC9-4783-B5B1-8BE2D835BB96}"/>
              </a:ext>
            </a:extLst>
          </p:cNvPr>
          <p:cNvGrpSpPr>
            <a:grpSpLocks/>
          </p:cNvGrpSpPr>
          <p:nvPr/>
        </p:nvGrpSpPr>
        <p:grpSpPr bwMode="auto">
          <a:xfrm>
            <a:off x="2729706" y="3505441"/>
            <a:ext cx="7113588" cy="400050"/>
            <a:chOff x="647" y="2280"/>
            <a:chExt cx="4481" cy="252"/>
          </a:xfrm>
        </p:grpSpPr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478F32DE-BC65-447D-B6DB-3302731B8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E27DC0E3-1274-4352-A351-344013A23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" y="2280"/>
              <a:ext cx="8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+mn-lt"/>
                  <a:ea typeface="MS PGothic" charset="0"/>
                  <a:cs typeface="MS PGothic" charset="0"/>
                </a:rPr>
                <a:t>Application</a:t>
              </a:r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2BF98CAE-585B-4C3B-8226-C936B31C2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37">
              <a:extLst>
                <a:ext uri="{FF2B5EF4-FFF2-40B4-BE49-F238E27FC236}">
                  <a16:creationId xmlns:a16="http://schemas.microsoft.com/office/drawing/2014/main" id="{2F14C794-6005-4FB2-BDBE-F97FB413F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6" y="2280"/>
              <a:ext cx="8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+mn-lt"/>
                  <a:ea typeface="MS PGothic" charset="0"/>
                  <a:cs typeface="MS PGothic" charset="0"/>
                </a:rPr>
                <a:t>Application</a:t>
              </a:r>
            </a:p>
          </p:txBody>
        </p:sp>
        <p:cxnSp>
          <p:nvCxnSpPr>
            <p:cNvPr id="41" name="AutoShape 38">
              <a:extLst>
                <a:ext uri="{FF2B5EF4-FFF2-40B4-BE49-F238E27FC236}">
                  <a16:creationId xmlns:a16="http://schemas.microsoft.com/office/drawing/2014/main" id="{96CC0C60-CE1D-4484-A018-F31221C44F99}"/>
                </a:ext>
              </a:extLst>
            </p:cNvPr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1720" y="2400"/>
              <a:ext cx="2416" cy="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2" name="Text Box 39">
            <a:extLst>
              <a:ext uri="{FF2B5EF4-FFF2-40B4-BE49-F238E27FC236}">
                <a16:creationId xmlns:a16="http://schemas.microsoft.com/office/drawing/2014/main" id="{738CAB6C-9599-421F-B580-527296F9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964" y="5562841"/>
            <a:ext cx="883283" cy="3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+mn-lt"/>
                <a:ea typeface="MS PGothic" charset="0"/>
                <a:cs typeface="MS PGothic" charset="0"/>
              </a:rPr>
              <a:t>Host A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5372D16E-18DC-4F88-A44B-095543089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363" y="5562841"/>
            <a:ext cx="872062" cy="3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+mn-lt"/>
                <a:ea typeface="MS PGothic" charset="0"/>
                <a:cs typeface="MS PGothic" charset="0"/>
              </a:rPr>
              <a:t>Host B</a:t>
            </a: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21B4C442-C821-4E53-8B39-789C8C7C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525" y="5562841"/>
            <a:ext cx="904187" cy="39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+mn-lt"/>
                <a:ea typeface="MS PGothic" charset="0"/>
                <a:cs typeface="MS PGothic" charset="0"/>
              </a:rPr>
              <a:t>Router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D7759C-A5A0-4C0E-AA7D-AE2F9DFF8031}"/>
              </a:ext>
            </a:extLst>
          </p:cNvPr>
          <p:cNvSpPr txBox="1"/>
          <p:nvPr/>
        </p:nvSpPr>
        <p:spPr>
          <a:xfrm rot="18946010">
            <a:off x="4397980" y="3436183"/>
            <a:ext cx="88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sockets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ABA048-E231-4744-87A9-8EA0EADFE82E}"/>
              </a:ext>
            </a:extLst>
          </p:cNvPr>
          <p:cNvSpPr txBox="1"/>
          <p:nvPr/>
        </p:nvSpPr>
        <p:spPr>
          <a:xfrm rot="18946010">
            <a:off x="7240499" y="3416026"/>
            <a:ext cx="88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sockets</a:t>
            </a:r>
          </a:p>
        </p:txBody>
      </p:sp>
      <p:sp>
        <p:nvSpPr>
          <p:cNvPr id="47" name="Freeform 42">
            <a:extLst>
              <a:ext uri="{FF2B5EF4-FFF2-40B4-BE49-F238E27FC236}">
                <a16:creationId xmlns:a16="http://schemas.microsoft.com/office/drawing/2014/main" id="{94961D23-5B04-4BE3-9FCE-4186265EEBFC}"/>
              </a:ext>
            </a:extLst>
          </p:cNvPr>
          <p:cNvSpPr>
            <a:spLocks/>
          </p:cNvSpPr>
          <p:nvPr/>
        </p:nvSpPr>
        <p:spPr bwMode="auto">
          <a:xfrm>
            <a:off x="4038600" y="3520171"/>
            <a:ext cx="4422775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653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98F321E-1566-4D8D-9ADF-DDE91344101D}"/>
              </a:ext>
            </a:extLst>
          </p:cNvPr>
          <p:cNvGrpSpPr/>
          <p:nvPr/>
        </p:nvGrpSpPr>
        <p:grpSpPr>
          <a:xfrm>
            <a:off x="1331843" y="5594350"/>
            <a:ext cx="9315483" cy="762000"/>
            <a:chOff x="-86139" y="5486400"/>
            <a:chExt cx="9315483" cy="762000"/>
          </a:xfrm>
          <a:solidFill>
            <a:srgbClr val="BDBDBD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931043-B7C2-432C-9B22-288483FC45FB}"/>
                </a:ext>
              </a:extLst>
            </p:cNvPr>
            <p:cNvSpPr/>
            <p:nvPr/>
          </p:nvSpPr>
          <p:spPr bwMode="auto">
            <a:xfrm>
              <a:off x="1447800" y="5638800"/>
              <a:ext cx="2743200" cy="5334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latin typeface="Gill Sans Light"/>
                  <a:cs typeface="Helvetica" charset="0"/>
                </a:rPr>
                <a:t>101010100110101110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2A0924-B70C-4BEA-B475-3D10B12BB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139" y="5486400"/>
              <a:ext cx="1381539" cy="762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0" dirty="0">
                  <a:latin typeface="Gill Sans Light"/>
                  <a:ea typeface="ＭＳ Ｐゴシック" pitchFamily="1" charset="-128"/>
                  <a:cs typeface="Helvetica"/>
                </a:rPr>
                <a:t>Physical Layer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0E428E-85CE-48F3-B50A-8F794AFB3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5486400"/>
              <a:ext cx="1380744" cy="7620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0" dirty="0">
                  <a:latin typeface="Gill Sans Light"/>
                  <a:ea typeface="ＭＳ Ｐゴシック" pitchFamily="1" charset="-128"/>
                  <a:cs typeface="Helvetica"/>
                </a:rPr>
                <a:t>Physical Layer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ED5594-8295-4559-A32D-E0E87F8D11CB}"/>
                </a:ext>
              </a:extLst>
            </p:cNvPr>
            <p:cNvSpPr/>
            <p:nvPr/>
          </p:nvSpPr>
          <p:spPr bwMode="auto">
            <a:xfrm>
              <a:off x="4953000" y="5638800"/>
              <a:ext cx="2743200" cy="5334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dirty="0">
                  <a:latin typeface="Gill Sans Light"/>
                  <a:cs typeface="Helvetica" charset="0"/>
                </a:rPr>
                <a:t>101010100110101110</a:t>
              </a:r>
            </a:p>
          </p:txBody>
        </p:sp>
        <p:cxnSp>
          <p:nvCxnSpPr>
            <p:cNvPr id="13" name="Straight Arrow Connector 31">
              <a:extLst>
                <a:ext uri="{FF2B5EF4-FFF2-40B4-BE49-F238E27FC236}">
                  <a16:creationId xmlns:a16="http://schemas.microsoft.com/office/drawing/2014/main" id="{4E6FCD31-B180-4FC0-B71E-4E76881F9B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91000" y="5905500"/>
              <a:ext cx="762000" cy="9525"/>
            </a:xfrm>
            <a:prstGeom prst="straightConnector1">
              <a:avLst/>
            </a:prstGeom>
            <a:grp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9DC00D-2B4F-42CA-BB84-3A96C5B87000}"/>
              </a:ext>
            </a:extLst>
          </p:cNvPr>
          <p:cNvGrpSpPr/>
          <p:nvPr/>
        </p:nvGrpSpPr>
        <p:grpSpPr>
          <a:xfrm>
            <a:off x="1331843" y="4451350"/>
            <a:ext cx="9315483" cy="1143000"/>
            <a:chOff x="-86139" y="4343400"/>
            <a:chExt cx="9315483" cy="1143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1DA015-43BC-4908-A374-07729CB4D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139" y="4343400"/>
              <a:ext cx="1381539" cy="7620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0" dirty="0" err="1">
                  <a:latin typeface="Gill Sans Light"/>
                  <a:ea typeface="ＭＳ Ｐゴシック" pitchFamily="1" charset="-128"/>
                  <a:cs typeface="Helvetica"/>
                </a:rPr>
                <a:t>Datalink</a:t>
              </a:r>
              <a:r>
                <a:rPr lang="en-US" b="0" dirty="0">
                  <a:latin typeface="Gill Sans Light"/>
                  <a:ea typeface="ＭＳ Ｐゴシック" pitchFamily="1" charset="-128"/>
                  <a:cs typeface="Helvetica"/>
                </a:rPr>
                <a:t> Layer </a:t>
              </a:r>
            </a:p>
          </p:txBody>
        </p:sp>
        <p:sp>
          <p:nvSpPr>
            <p:cNvPr id="16" name="Rectangle 70">
              <a:extLst>
                <a:ext uri="{FF2B5EF4-FFF2-40B4-BE49-F238E27FC236}">
                  <a16:creationId xmlns:a16="http://schemas.microsoft.com/office/drawing/2014/main" id="{2DEA31E4-4AAB-4B51-9F19-F5922AB6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419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Trans.</a:t>
              </a:r>
            </a:p>
            <a:p>
              <a:pPr algn="ctr"/>
              <a:r>
                <a:rPr lang="en-US" sz="1400" b="0">
                  <a:latin typeface="Gill Sans Light"/>
                </a:rPr>
                <a:t>Hdr.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036DCB-D45A-4488-BA2E-6CFB47EE012A}"/>
                </a:ext>
              </a:extLst>
            </p:cNvPr>
            <p:cNvSpPr/>
            <p:nvPr/>
          </p:nvSpPr>
          <p:spPr bwMode="auto">
            <a:xfrm>
              <a:off x="2133600" y="4419600"/>
              <a:ext cx="685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400" b="0" dirty="0">
                  <a:latin typeface="Gill Sans Light"/>
                  <a:ea typeface="ＭＳ Ｐゴシック" pitchFamily="1" charset="-128"/>
                  <a:cs typeface="Arial Narrow"/>
                </a:rPr>
                <a:t>Net.</a:t>
              </a:r>
            </a:p>
            <a:p>
              <a:pPr algn="ctr">
                <a:defRPr/>
              </a:pPr>
              <a:r>
                <a:rPr lang="en-US" sz="1400" b="0" dirty="0" err="1">
                  <a:latin typeface="Gill Sans Light"/>
                  <a:ea typeface="ＭＳ Ｐゴシック" pitchFamily="1" charset="-128"/>
                  <a:cs typeface="Arial Narrow"/>
                </a:rPr>
                <a:t>Hdr</a:t>
              </a:r>
              <a:r>
                <a:rPr lang="en-US" sz="1400" b="0" dirty="0">
                  <a:latin typeface="Gill Sans Light"/>
                  <a:ea typeface="ＭＳ Ｐゴシック" pitchFamily="1" charset="-128"/>
                  <a:cs typeface="Arial Narrow"/>
                </a:rPr>
                <a:t>.</a:t>
              </a:r>
            </a:p>
          </p:txBody>
        </p:sp>
        <p:sp>
          <p:nvSpPr>
            <p:cNvPr id="18" name="Rectangle 73">
              <a:extLst>
                <a:ext uri="{FF2B5EF4-FFF2-40B4-BE49-F238E27FC236}">
                  <a16:creationId xmlns:a16="http://schemas.microsoft.com/office/drawing/2014/main" id="{3ADFC88A-F56C-4B54-895F-26F3E205C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419600"/>
              <a:ext cx="685800" cy="609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b="0">
                  <a:latin typeface="Gill Sans Light"/>
                </a:rPr>
                <a:t>Frame</a:t>
              </a:r>
            </a:p>
            <a:p>
              <a:pPr algn="ctr"/>
              <a:r>
                <a:rPr lang="en-US" sz="1400" b="0">
                  <a:latin typeface="Gill Sans Light"/>
                </a:rPr>
                <a:t>Hdr.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151AF4-0E2B-4263-BE0E-F189E3A7A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4343400"/>
              <a:ext cx="1380744" cy="7620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0" dirty="0" err="1">
                  <a:latin typeface="Gill Sans Light"/>
                  <a:ea typeface="ＭＳ Ｐゴシック" pitchFamily="1" charset="-128"/>
                  <a:cs typeface="Helvetica"/>
                </a:rPr>
                <a:t>Datalink</a:t>
              </a:r>
              <a:r>
                <a:rPr lang="en-US" b="0" dirty="0">
                  <a:latin typeface="Gill Sans Light"/>
                  <a:ea typeface="ＭＳ Ｐゴシック" pitchFamily="1" charset="-128"/>
                  <a:cs typeface="Helvetica"/>
                </a:rPr>
                <a:t> Layer </a:t>
              </a:r>
            </a:p>
          </p:txBody>
        </p:sp>
        <p:sp>
          <p:nvSpPr>
            <p:cNvPr id="20" name="Rectangle 75">
              <a:extLst>
                <a:ext uri="{FF2B5EF4-FFF2-40B4-BE49-F238E27FC236}">
                  <a16:creationId xmlns:a16="http://schemas.microsoft.com/office/drawing/2014/main" id="{A8CEE55A-3059-4E1F-A80E-4068A2F3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419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Trans.</a:t>
              </a:r>
            </a:p>
            <a:p>
              <a:pPr algn="ctr"/>
              <a:r>
                <a:rPr lang="en-US" sz="1400" b="0">
                  <a:latin typeface="Gill Sans Light"/>
                </a:rPr>
                <a:t>Hdr.</a:t>
              </a:r>
            </a:p>
          </p:txBody>
        </p:sp>
        <p:sp>
          <p:nvSpPr>
            <p:cNvPr id="21" name="Rectangle 77">
              <a:extLst>
                <a:ext uri="{FF2B5EF4-FFF2-40B4-BE49-F238E27FC236}">
                  <a16:creationId xmlns:a16="http://schemas.microsoft.com/office/drawing/2014/main" id="{4895A454-A5DE-47FA-9632-EA75214D4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4419600"/>
              <a:ext cx="685800" cy="6096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Net.</a:t>
              </a:r>
            </a:p>
            <a:p>
              <a:pPr algn="ctr"/>
              <a:r>
                <a:rPr lang="en-US" sz="1400" b="0">
                  <a:latin typeface="Gill Sans Light"/>
                </a:rPr>
                <a:t>Hdr.</a:t>
              </a:r>
            </a:p>
          </p:txBody>
        </p:sp>
        <p:sp>
          <p:nvSpPr>
            <p:cNvPr id="22" name="Rectangle 78">
              <a:extLst>
                <a:ext uri="{FF2B5EF4-FFF2-40B4-BE49-F238E27FC236}">
                  <a16:creationId xmlns:a16="http://schemas.microsoft.com/office/drawing/2014/main" id="{5D6DAFB8-E92C-4935-A06F-25E783C88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419600"/>
              <a:ext cx="685800" cy="609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0" rIns="0" anchor="ctr"/>
            <a:lstStyle/>
            <a:p>
              <a:pPr algn="ctr"/>
              <a:r>
                <a:rPr lang="en-US" sz="1400" b="0">
                  <a:latin typeface="Gill Sans Light"/>
                </a:rPr>
                <a:t>Frame</a:t>
              </a:r>
            </a:p>
            <a:p>
              <a:pPr algn="ctr"/>
              <a:r>
                <a:rPr lang="en-US" sz="1400" b="0">
                  <a:latin typeface="Gill Sans Light"/>
                </a:rPr>
                <a:t>Hdr.</a:t>
              </a:r>
            </a:p>
          </p:txBody>
        </p:sp>
        <p:sp>
          <p:nvSpPr>
            <p:cNvPr id="23" name="Rectangle 98">
              <a:extLst>
                <a:ext uri="{FF2B5EF4-FFF2-40B4-BE49-F238E27FC236}">
                  <a16:creationId xmlns:a16="http://schemas.microsoft.com/office/drawing/2014/main" id="{ABB0473F-FCDD-4AB7-AFB4-56081CEB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4419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Data</a:t>
              </a:r>
            </a:p>
          </p:txBody>
        </p:sp>
        <p:sp>
          <p:nvSpPr>
            <p:cNvPr id="24" name="Rectangle 102">
              <a:extLst>
                <a:ext uri="{FF2B5EF4-FFF2-40B4-BE49-F238E27FC236}">
                  <a16:creationId xmlns:a16="http://schemas.microsoft.com/office/drawing/2014/main" id="{70C2C8C1-36BC-4E8D-BC60-BAFD85CF6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419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Data</a:t>
              </a:r>
            </a:p>
          </p:txBody>
        </p:sp>
        <p:cxnSp>
          <p:nvCxnSpPr>
            <p:cNvPr id="25" name="Straight Arrow Connector 29">
              <a:extLst>
                <a:ext uri="{FF2B5EF4-FFF2-40B4-BE49-F238E27FC236}">
                  <a16:creationId xmlns:a16="http://schemas.microsoft.com/office/drawing/2014/main" id="{B3FD0BD8-1F34-407F-997A-8E781BE8A1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91000" y="4724400"/>
              <a:ext cx="762000" cy="95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" name="Up-Down Arrow 23">
              <a:extLst>
                <a:ext uri="{FF2B5EF4-FFF2-40B4-BE49-F238E27FC236}">
                  <a16:creationId xmlns:a16="http://schemas.microsoft.com/office/drawing/2014/main" id="{C0925418-F2A1-43B4-BE65-DA861185F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5105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1600" b="0">
                <a:latin typeface="Gill Sans Light"/>
              </a:endParaRPr>
            </a:p>
          </p:txBody>
        </p:sp>
        <p:sp>
          <p:nvSpPr>
            <p:cNvPr id="27" name="Up-Down Arrow 23">
              <a:extLst>
                <a:ext uri="{FF2B5EF4-FFF2-40B4-BE49-F238E27FC236}">
                  <a16:creationId xmlns:a16="http://schemas.microsoft.com/office/drawing/2014/main" id="{0E83E8B2-52D6-499E-863A-A896E7D64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5105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1600" b="0">
                <a:latin typeface="Gill Sans Light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621375-8F52-4113-9C7B-4ACD4AB9C01D}"/>
              </a:ext>
            </a:extLst>
          </p:cNvPr>
          <p:cNvGrpSpPr/>
          <p:nvPr/>
        </p:nvGrpSpPr>
        <p:grpSpPr>
          <a:xfrm>
            <a:off x="1331843" y="3308350"/>
            <a:ext cx="9315483" cy="1143000"/>
            <a:chOff x="-86139" y="3200400"/>
            <a:chExt cx="9315483" cy="1143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095250-129A-451E-B5C5-11DBF1EB3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139" y="3200400"/>
              <a:ext cx="1381539" cy="7620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0" dirty="0">
                  <a:latin typeface="Gill Sans Light"/>
                  <a:ea typeface="ＭＳ Ｐゴシック" pitchFamily="1" charset="-128"/>
                  <a:cs typeface="Helvetica"/>
                </a:rPr>
                <a:t>Network Layer </a:t>
              </a:r>
            </a:p>
          </p:txBody>
        </p:sp>
        <p:sp>
          <p:nvSpPr>
            <p:cNvPr id="30" name="Rectangle 60">
              <a:extLst>
                <a:ext uri="{FF2B5EF4-FFF2-40B4-BE49-F238E27FC236}">
                  <a16:creationId xmlns:a16="http://schemas.microsoft.com/office/drawing/2014/main" id="{424259E1-5CE3-4B48-A7AA-0774DFDDE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3276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Trans.</a:t>
              </a:r>
            </a:p>
            <a:p>
              <a:pPr algn="ctr"/>
              <a:r>
                <a:rPr lang="en-US" sz="1400" b="0">
                  <a:latin typeface="Gill Sans Light"/>
                </a:rPr>
                <a:t>Hdr.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3F7AB6-45F5-409E-AC8B-74C16439434A}"/>
                </a:ext>
              </a:extLst>
            </p:cNvPr>
            <p:cNvSpPr/>
            <p:nvPr/>
          </p:nvSpPr>
          <p:spPr bwMode="auto">
            <a:xfrm>
              <a:off x="2133600" y="3276600"/>
              <a:ext cx="685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400" b="0" dirty="0">
                  <a:latin typeface="Gill Sans Light"/>
                  <a:ea typeface="ＭＳ Ｐゴシック" pitchFamily="1" charset="-128"/>
                  <a:cs typeface="Arial Narrow"/>
                </a:rPr>
                <a:t>Net.</a:t>
              </a:r>
            </a:p>
            <a:p>
              <a:pPr algn="ctr">
                <a:defRPr/>
              </a:pPr>
              <a:r>
                <a:rPr lang="en-US" sz="1400" b="0" dirty="0" err="1">
                  <a:latin typeface="Gill Sans Light"/>
                  <a:ea typeface="ＭＳ Ｐゴシック" pitchFamily="1" charset="-128"/>
                  <a:cs typeface="Arial Narrow"/>
                </a:rPr>
                <a:t>Hdr</a:t>
              </a:r>
              <a:r>
                <a:rPr lang="en-US" sz="1400" b="0" dirty="0">
                  <a:latin typeface="Gill Sans Light"/>
                  <a:ea typeface="ＭＳ Ｐゴシック" pitchFamily="1" charset="-128"/>
                  <a:cs typeface="Arial Narrow"/>
                </a:rPr>
                <a:t>.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762FB9-0F63-4807-A573-05CEEF666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00400"/>
              <a:ext cx="1380744" cy="7620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0" dirty="0">
                  <a:latin typeface="Gill Sans Light"/>
                  <a:ea typeface="ＭＳ Ｐゴシック" pitchFamily="1" charset="-128"/>
                  <a:cs typeface="Helvetica"/>
                </a:rPr>
                <a:t>Network Layer </a:t>
              </a:r>
            </a:p>
          </p:txBody>
        </p:sp>
        <p:sp>
          <p:nvSpPr>
            <p:cNvPr id="33" name="Rectangle 65">
              <a:extLst>
                <a:ext uri="{FF2B5EF4-FFF2-40B4-BE49-F238E27FC236}">
                  <a16:creationId xmlns:a16="http://schemas.microsoft.com/office/drawing/2014/main" id="{50AAF022-4BB5-40C2-99C5-3328EC855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276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Trans.</a:t>
              </a:r>
            </a:p>
            <a:p>
              <a:pPr algn="ctr"/>
              <a:r>
                <a:rPr lang="en-US" sz="1400" b="0">
                  <a:latin typeface="Gill Sans Light"/>
                </a:rPr>
                <a:t>Hdr.</a:t>
              </a:r>
            </a:p>
          </p:txBody>
        </p:sp>
        <p:sp>
          <p:nvSpPr>
            <p:cNvPr id="34" name="Rectangle 67">
              <a:extLst>
                <a:ext uri="{FF2B5EF4-FFF2-40B4-BE49-F238E27FC236}">
                  <a16:creationId xmlns:a16="http://schemas.microsoft.com/office/drawing/2014/main" id="{DD5C9065-71CB-42BB-9644-F713CF2DC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3276600"/>
              <a:ext cx="685800" cy="6096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Net.</a:t>
              </a:r>
            </a:p>
            <a:p>
              <a:pPr algn="ctr"/>
              <a:r>
                <a:rPr lang="en-US" sz="1400" b="0">
                  <a:latin typeface="Gill Sans Light"/>
                </a:rPr>
                <a:t>Hdr.</a:t>
              </a:r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E63B09E9-EDFF-48FB-A133-F97294A8E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276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Data</a:t>
              </a:r>
            </a:p>
          </p:txBody>
        </p:sp>
        <p:sp>
          <p:nvSpPr>
            <p:cNvPr id="36" name="Rectangle 101">
              <a:extLst>
                <a:ext uri="{FF2B5EF4-FFF2-40B4-BE49-F238E27FC236}">
                  <a16:creationId xmlns:a16="http://schemas.microsoft.com/office/drawing/2014/main" id="{EAE400B4-6B37-41BA-9921-D23E745A6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276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Data</a:t>
              </a:r>
            </a:p>
          </p:txBody>
        </p:sp>
        <p:cxnSp>
          <p:nvCxnSpPr>
            <p:cNvPr id="37" name="Straight Arrow Connector 30">
              <a:extLst>
                <a:ext uri="{FF2B5EF4-FFF2-40B4-BE49-F238E27FC236}">
                  <a16:creationId xmlns:a16="http://schemas.microsoft.com/office/drawing/2014/main" id="{7403ACCF-EC1D-44F9-A1FD-8391CD3B14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91000" y="3581400"/>
              <a:ext cx="14478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Up-Down Arrow 24">
              <a:extLst>
                <a:ext uri="{FF2B5EF4-FFF2-40B4-BE49-F238E27FC236}">
                  <a16:creationId xmlns:a16="http://schemas.microsoft.com/office/drawing/2014/main" id="{D426FB09-2EFE-4F74-8768-B9518CD17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3962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1600" b="0">
                <a:latin typeface="Gill Sans Light"/>
              </a:endParaRPr>
            </a:p>
          </p:txBody>
        </p:sp>
        <p:sp>
          <p:nvSpPr>
            <p:cNvPr id="39" name="Up-Down Arrow 24">
              <a:extLst>
                <a:ext uri="{FF2B5EF4-FFF2-40B4-BE49-F238E27FC236}">
                  <a16:creationId xmlns:a16="http://schemas.microsoft.com/office/drawing/2014/main" id="{A2AB9302-9559-443B-8680-88AE3A181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3962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1600" b="0">
                <a:latin typeface="Gill Sans Ligh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61B0C8-386E-4469-A8D7-8D2686CB0A5A}"/>
              </a:ext>
            </a:extLst>
          </p:cNvPr>
          <p:cNvGrpSpPr/>
          <p:nvPr/>
        </p:nvGrpSpPr>
        <p:grpSpPr>
          <a:xfrm>
            <a:off x="1331843" y="2165350"/>
            <a:ext cx="9315483" cy="1143000"/>
            <a:chOff x="-86139" y="2057400"/>
            <a:chExt cx="9315483" cy="1143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2ADE04-13AD-4CE3-96BC-DAA1AB79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139" y="2057400"/>
              <a:ext cx="1381539" cy="7620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0" dirty="0">
                  <a:latin typeface="Gill Sans Light"/>
                  <a:ea typeface="ＭＳ Ｐゴシック" pitchFamily="1" charset="-128"/>
                  <a:cs typeface="Helvetica"/>
                </a:rPr>
                <a:t>Transport Layer </a:t>
              </a:r>
            </a:p>
          </p:txBody>
        </p:sp>
        <p:sp>
          <p:nvSpPr>
            <p:cNvPr id="42" name="Rectangle 45">
              <a:extLst>
                <a:ext uri="{FF2B5EF4-FFF2-40B4-BE49-F238E27FC236}">
                  <a16:creationId xmlns:a16="http://schemas.microsoft.com/office/drawing/2014/main" id="{1B505270-28E9-4EEC-89FD-37940D9CD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133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Trans.</a:t>
              </a:r>
            </a:p>
            <a:p>
              <a:pPr algn="ctr"/>
              <a:r>
                <a:rPr lang="en-US" sz="1400" b="0">
                  <a:latin typeface="Gill Sans Light"/>
                </a:rPr>
                <a:t>Hdr.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9A3BCAF-BD75-429F-B8FC-6DE972A12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057400"/>
              <a:ext cx="1380744" cy="7620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0" dirty="0">
                  <a:latin typeface="Gill Sans Light"/>
                  <a:ea typeface="ＭＳ Ｐゴシック" pitchFamily="1" charset="-128"/>
                  <a:cs typeface="Helvetica"/>
                </a:rPr>
                <a:t>Transport Layer </a:t>
              </a:r>
            </a:p>
          </p:txBody>
        </p:sp>
        <p:sp>
          <p:nvSpPr>
            <p:cNvPr id="44" name="Rectangle 55">
              <a:extLst>
                <a:ext uri="{FF2B5EF4-FFF2-40B4-BE49-F238E27FC236}">
                  <a16:creationId xmlns:a16="http://schemas.microsoft.com/office/drawing/2014/main" id="{4CE5516F-D954-4B01-9CD3-7E9E4C83B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2133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Trans.</a:t>
              </a:r>
            </a:p>
            <a:p>
              <a:pPr algn="ctr"/>
              <a:r>
                <a:rPr lang="en-US" sz="1400" b="0">
                  <a:latin typeface="Gill Sans Light"/>
                </a:rPr>
                <a:t>Hdr.</a:t>
              </a:r>
            </a:p>
          </p:txBody>
        </p:sp>
        <p:sp>
          <p:nvSpPr>
            <p:cNvPr id="45" name="Rectangle 96">
              <a:extLst>
                <a:ext uri="{FF2B5EF4-FFF2-40B4-BE49-F238E27FC236}">
                  <a16:creationId xmlns:a16="http://schemas.microsoft.com/office/drawing/2014/main" id="{59E260DA-8A3E-4636-8B07-C01D2790D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2133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Data</a:t>
              </a:r>
            </a:p>
          </p:txBody>
        </p:sp>
        <p:sp>
          <p:nvSpPr>
            <p:cNvPr id="46" name="Rectangle 100">
              <a:extLst>
                <a:ext uri="{FF2B5EF4-FFF2-40B4-BE49-F238E27FC236}">
                  <a16:creationId xmlns:a16="http://schemas.microsoft.com/office/drawing/2014/main" id="{25795F07-3579-4E0B-B204-06FDF4A64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133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Data</a:t>
              </a:r>
            </a:p>
          </p:txBody>
        </p:sp>
        <p:cxnSp>
          <p:nvCxnSpPr>
            <p:cNvPr id="47" name="Straight Arrow Connector 30">
              <a:extLst>
                <a:ext uri="{FF2B5EF4-FFF2-40B4-BE49-F238E27FC236}">
                  <a16:creationId xmlns:a16="http://schemas.microsoft.com/office/drawing/2014/main" id="{6FACD79A-8E2D-462C-9699-01B85AFAECDA}"/>
                </a:ext>
              </a:extLst>
            </p:cNvPr>
            <p:cNvCxnSpPr>
              <a:cxnSpLocks noChangeShapeType="1"/>
              <a:endCxn id="44" idx="1"/>
            </p:cNvCxnSpPr>
            <p:nvPr/>
          </p:nvCxnSpPr>
          <p:spPr bwMode="auto">
            <a:xfrm>
              <a:off x="4191000" y="2438400"/>
              <a:ext cx="2133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8" name="Up-Down Arrow 27">
              <a:extLst>
                <a:ext uri="{FF2B5EF4-FFF2-40B4-BE49-F238E27FC236}">
                  <a16:creationId xmlns:a16="http://schemas.microsoft.com/office/drawing/2014/main" id="{0A275A4F-5357-4AB5-A0BE-235E84778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1600" b="0">
                <a:latin typeface="Gill Sans Light"/>
              </a:endParaRPr>
            </a:p>
          </p:txBody>
        </p:sp>
        <p:sp>
          <p:nvSpPr>
            <p:cNvPr id="49" name="Up-Down Arrow 27">
              <a:extLst>
                <a:ext uri="{FF2B5EF4-FFF2-40B4-BE49-F238E27FC236}">
                  <a16:creationId xmlns:a16="http://schemas.microsoft.com/office/drawing/2014/main" id="{A33C66AD-10C8-442D-9D81-3027357C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1600" b="0">
                <a:latin typeface="Gill Sans Light"/>
              </a:endParaRPr>
            </a:p>
          </p:txBody>
        </p:sp>
      </p:grpSp>
      <p:grpSp>
        <p:nvGrpSpPr>
          <p:cNvPr id="50" name="Group 101">
            <a:extLst>
              <a:ext uri="{FF2B5EF4-FFF2-40B4-BE49-F238E27FC236}">
                <a16:creationId xmlns:a16="http://schemas.microsoft.com/office/drawing/2014/main" id="{0FF7E48C-8D4D-49F1-84E9-6B4AA20DF27F}"/>
              </a:ext>
            </a:extLst>
          </p:cNvPr>
          <p:cNvGrpSpPr>
            <a:grpSpLocks/>
          </p:cNvGrpSpPr>
          <p:nvPr/>
        </p:nvGrpSpPr>
        <p:grpSpPr bwMode="auto">
          <a:xfrm>
            <a:off x="1331843" y="1022350"/>
            <a:ext cx="9315483" cy="1143000"/>
            <a:chOff x="-86139" y="914400"/>
            <a:chExt cx="9315483" cy="1143000"/>
          </a:xfrm>
        </p:grpSpPr>
        <p:sp>
          <p:nvSpPr>
            <p:cNvPr id="51" name="Rectangle 90">
              <a:extLst>
                <a:ext uri="{FF2B5EF4-FFF2-40B4-BE49-F238E27FC236}">
                  <a16:creationId xmlns:a16="http://schemas.microsoft.com/office/drawing/2014/main" id="{2FFD26E8-19AC-4E70-B509-AEE320499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Data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7825360-00A9-42F1-B372-E1AA60C1F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6139" y="914400"/>
              <a:ext cx="1381539" cy="762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0" dirty="0">
                  <a:latin typeface="Gill Sans Light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89E934-839E-4E38-AE92-F73353C72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914400"/>
              <a:ext cx="1380744" cy="762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blurRad="50800" dist="38100" dir="2700000" rotWithShape="0">
                <a:srgbClr val="000000">
                  <a:alpha val="42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b="0" dirty="0">
                  <a:latin typeface="Gill Sans Light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54" name="Rectangle 99">
              <a:extLst>
                <a:ext uri="{FF2B5EF4-FFF2-40B4-BE49-F238E27FC236}">
                  <a16:creationId xmlns:a16="http://schemas.microsoft.com/office/drawing/2014/main" id="{6D1C66B4-5C7A-4A70-AAAD-8449D4F32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</a:rPr>
                <a:t>Data</a:t>
              </a:r>
            </a:p>
          </p:txBody>
        </p:sp>
        <p:sp>
          <p:nvSpPr>
            <p:cNvPr id="55" name="Up-Down Arrow 27">
              <a:extLst>
                <a:ext uri="{FF2B5EF4-FFF2-40B4-BE49-F238E27FC236}">
                  <a16:creationId xmlns:a16="http://schemas.microsoft.com/office/drawing/2014/main" id="{F04D93AE-2AB5-469A-9590-AC087D196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1600" b="0">
                <a:latin typeface="Gill Sans Light"/>
              </a:endParaRPr>
            </a:p>
          </p:txBody>
        </p:sp>
        <p:sp>
          <p:nvSpPr>
            <p:cNvPr id="56" name="Up-Down Arrow 27">
              <a:extLst>
                <a:ext uri="{FF2B5EF4-FFF2-40B4-BE49-F238E27FC236}">
                  <a16:creationId xmlns:a16="http://schemas.microsoft.com/office/drawing/2014/main" id="{95E0E09C-47C0-4EDE-B00E-19870F9C3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1600" b="0">
                <a:latin typeface="Gill Sans Light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Layering Analogy: Packets in Envelopes</a:t>
            </a: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10793412" y="795339"/>
            <a:ext cx="1322388" cy="238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0793412" y="1033463"/>
            <a:ext cx="1322388" cy="239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0793412" y="1273176"/>
            <a:ext cx="1322388" cy="239713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0793412" y="1512888"/>
            <a:ext cx="1322388" cy="239712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10793412" y="555626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10793412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10793412" y="76201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97321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Internet Transport Protocols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95337"/>
            <a:ext cx="10896600" cy="5605463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Datagram service (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UDP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): IP Protocol 17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No-frills extension of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best-effort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IP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Multiplexing/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Demultiplexing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among processes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Reliable, in-order delivery (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TCP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): IP Protocol6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Connection set-up &amp; tear-down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Discarding corrupted packets (segments)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Retransmission of lost packets (segments)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Flow control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Congestion control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Other examples: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DCCP (33), Datagram Congestion Control Protocol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RDP (26), Reliable Data Protocol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SCTP (132), Stream Control Transmission Protocol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793412" y="795339"/>
            <a:ext cx="1322388" cy="238125"/>
          </a:xfrm>
          <a:prstGeom prst="rect">
            <a:avLst/>
          </a:prstGeom>
          <a:solidFill>
            <a:srgbClr val="BCFFB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793412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793412" y="1273176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793412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0793412" y="555626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0793412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793412" y="76201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7855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Sockets in concept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0380" y="446935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read response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2923" y="5206271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Close Client Socket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Create Client Socket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Connect it to server (</a:t>
              </a:r>
              <a:r>
                <a:rPr lang="en-US" dirty="0" err="1">
                  <a:latin typeface="Gill Sans Light"/>
                </a:rPr>
                <a:t>host:port</a:t>
              </a:r>
              <a:r>
                <a:rPr lang="en-US" dirty="0">
                  <a:latin typeface="Gill Sans Light"/>
                </a:rPr>
                <a:t>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2994685" y="48467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Create Server Socket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Bind it to an Address </a:t>
              </a:r>
            </a:p>
            <a:p>
              <a:r>
                <a:rPr lang="en-US" dirty="0">
                  <a:latin typeface="Gill Sans Light"/>
                </a:rPr>
                <a:t>(</a:t>
              </a:r>
              <a:r>
                <a:rPr lang="en-US" dirty="0" err="1">
                  <a:latin typeface="Gill Sans Light"/>
                </a:rPr>
                <a:t>host:port</a:t>
              </a:r>
              <a:r>
                <a:rPr lang="en-US" dirty="0">
                  <a:latin typeface="Gill Sans Light"/>
                </a:rPr>
                <a:t>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Listen for Connection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81455" y="5263373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Close Connection Socket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644030" y="486668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34780" y="6062608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Close Server Socket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407619" y="5654047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770498" y="4040859"/>
            <a:ext cx="4316103" cy="369332"/>
            <a:chOff x="1246497" y="4040859"/>
            <a:chExt cx="431610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write request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02834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526834" y="4497349"/>
            <a:ext cx="4404436" cy="369332"/>
            <a:chOff x="3002834" y="4497349"/>
            <a:chExt cx="4404436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write response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002834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8880006" y="41910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322433" y="416296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470456" y="301387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56104" y="2944682"/>
            <a:ext cx="2317651" cy="862846"/>
            <a:chOff x="5832103" y="2944682"/>
            <a:chExt cx="2317651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32103" y="2944682"/>
              <a:ext cx="1946367" cy="729734"/>
              <a:chOff x="5831695" y="2954752"/>
              <a:chExt cx="1946367" cy="72973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31695" y="3315154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Gill Sans Light"/>
                  </a:rPr>
                  <a:t>Accept </a:t>
                </a:r>
                <a:r>
                  <a:rPr lang="en-US" dirty="0" err="1">
                    <a:latin typeface="Gill Sans Light"/>
                  </a:rPr>
                  <a:t>syscall</a:t>
                </a:r>
                <a:r>
                  <a:rPr lang="en-US" dirty="0">
                    <a:latin typeface="Gill Sans Light"/>
                  </a:rPr>
                  <a:t>()</a:t>
                </a: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81734" y="3013876"/>
            <a:ext cx="5090015" cy="1090777"/>
            <a:chOff x="1457733" y="3013875"/>
            <a:chExt cx="5090015" cy="1090777"/>
          </a:xfrm>
        </p:grpSpPr>
        <p:grpSp>
          <p:nvGrpSpPr>
            <p:cNvPr id="37" name="Group 36"/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997254" y="3636570"/>
                <a:ext cx="2274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Gill Sans Light"/>
                  </a:rPr>
                  <a:t>Connection Socket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57733" y="3622862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Gill Sans Light"/>
                </a:rPr>
                <a:t>Connection Socket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5153245" y="3728903"/>
            <a:ext cx="415854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5" y="2864140"/>
            <a:ext cx="1499409" cy="6256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14747" y="410465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read request</a:t>
            </a:r>
          </a:p>
        </p:txBody>
      </p:sp>
      <p:sp>
        <p:nvSpPr>
          <p:cNvPr id="49" name="Rounded Rectangle 4">
            <a:extLst>
              <a:ext uri="{FF2B5EF4-FFF2-40B4-BE49-F238E27FC236}">
                <a16:creationId xmlns:a16="http://schemas.microsoft.com/office/drawing/2014/main" id="{CC072540-3456-4E8E-970C-422FC8CF5618}"/>
              </a:ext>
            </a:extLst>
          </p:cNvPr>
          <p:cNvSpPr/>
          <p:nvPr/>
        </p:nvSpPr>
        <p:spPr bwMode="auto">
          <a:xfrm>
            <a:off x="1828800" y="3872950"/>
            <a:ext cx="8229600" cy="1298849"/>
          </a:xfrm>
          <a:prstGeom prst="roundRect">
            <a:avLst/>
          </a:prstGeom>
          <a:solidFill>
            <a:srgbClr val="FFFF00">
              <a:alpha val="1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59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Reliable Message Delivery: the Problem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87400"/>
            <a:ext cx="11049000" cy="599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 physical networks can garble and/or drop packets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Physical media: packet not transmitted/received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transmit close to maximum rate, get more throughput – even if some packets get lost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transmit at lowest voltage such that error correction just starts correcting errors, get best power/bit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Congestion: no place to put incoming packet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Point-to-point network: insufficient queue at switch/router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Broadcast link: two host try to use same link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any network: insufficient buffer space at destination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Rate mismatch: what if sender send faster than receiver can process?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Reliable Message Delivery on top of Unreliable Packets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some way to make sure that packets actually make it to receiver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 packet received at least once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 packet received at most once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combine with ordering: every packet received by process at destination exactly once and in order</a:t>
            </a:r>
          </a:p>
        </p:txBody>
      </p:sp>
    </p:spTree>
    <p:extLst>
      <p:ext uri="{BB962C8B-B14F-4D97-AF65-F5344CB8AC3E}">
        <p14:creationId xmlns:p14="http://schemas.microsoft.com/office/powerpoint/2010/main" val="3715817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ko-KR" dirty="0"/>
              <a:t>Distributed Decision Making Discussion (1/2)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10591800" cy="5105400"/>
          </a:xfrm>
        </p:spPr>
        <p:txBody>
          <a:bodyPr/>
          <a:lstStyle/>
          <a:p>
            <a:r>
              <a:rPr lang="en-US" altLang="ko-KR" dirty="0"/>
              <a:t>Why is distributed decision making desirable?</a:t>
            </a:r>
          </a:p>
          <a:p>
            <a:pPr lvl="1"/>
            <a:r>
              <a:rPr lang="en-US" altLang="ko-KR" dirty="0"/>
              <a:t>Fault Tolerance!</a:t>
            </a:r>
          </a:p>
          <a:p>
            <a:pPr lvl="1"/>
            <a:r>
              <a:rPr lang="en-US" altLang="ko-KR" dirty="0"/>
              <a:t>A group of machines can come to a decision even if one or more of them fail during the process</a:t>
            </a:r>
          </a:p>
          <a:p>
            <a:pPr lvl="2"/>
            <a:r>
              <a:rPr lang="en-US" altLang="ko-KR" dirty="0"/>
              <a:t>Simple failure mode called “</a:t>
            </a:r>
            <a:r>
              <a:rPr lang="en-US" altLang="ko-KR" dirty="0" err="1"/>
              <a:t>failstop</a:t>
            </a:r>
            <a:r>
              <a:rPr lang="en-US" altLang="ko-KR" dirty="0"/>
              <a:t>” (different modes later)</a:t>
            </a:r>
          </a:p>
          <a:p>
            <a:pPr lvl="1"/>
            <a:r>
              <a:rPr lang="en-US" altLang="ko-KR" dirty="0"/>
              <a:t>After decision made, result recorded in multiple places</a:t>
            </a:r>
          </a:p>
          <a:p>
            <a:r>
              <a:rPr lang="en-US" altLang="ko-KR" dirty="0"/>
              <a:t>Why is 2PC not subject to the General’s paradox?</a:t>
            </a:r>
          </a:p>
          <a:p>
            <a:pPr lvl="1"/>
            <a:r>
              <a:rPr lang="en-US" altLang="ko-KR" dirty="0"/>
              <a:t>Because 2PC is about </a:t>
            </a:r>
            <a:r>
              <a:rPr lang="en-US" altLang="ko-KR" i="1" dirty="0"/>
              <a:t>all nodes eventually coming to the same decision – not necessarily at the same time!</a:t>
            </a:r>
          </a:p>
          <a:p>
            <a:pPr lvl="1"/>
            <a:r>
              <a:rPr lang="en-US" altLang="ko-KR" dirty="0"/>
              <a:t>Allowing us to reboot and continue allows time for collecting and collating decisions</a:t>
            </a:r>
          </a:p>
        </p:txBody>
      </p:sp>
    </p:spTree>
    <p:extLst>
      <p:ext uri="{BB962C8B-B14F-4D97-AF65-F5344CB8AC3E}">
        <p14:creationId xmlns:p14="http://schemas.microsoft.com/office/powerpoint/2010/main" val="277697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Transmission Control Protocol (TCP)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9950"/>
            <a:ext cx="11353800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Transmission Control Protocol (TCP)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TCP (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IP Protocol 6</a:t>
            </a:r>
            <a:r>
              <a:rPr lang="en-US" altLang="ko-KR" dirty="0">
                <a:ea typeface="굴림" panose="020B0600000101010101" pitchFamily="34" charset="-127"/>
              </a:rPr>
              <a:t>) layered on top of IP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Reliable byte stream between two processes on different machines over Internet (read, write, flush)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TCP Details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Fragments byte stream into packets, hands packets to IP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IP may also fragment by itself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Uses window-based acknowledgement protocol (to minimize state at sender and receiver)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“Window” reflects storage at receiver – sender shouldn’t overrun receiver’s buffer space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Also, window should reflect speed/capacity of network – sender shouldn’t overload network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Automatically retransmits lost packets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Adjusts rate of transmission to avoid congestion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 “good citizen”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39900" y="831850"/>
            <a:ext cx="8707438" cy="1143000"/>
            <a:chOff x="215900" y="831850"/>
            <a:chExt cx="8707438" cy="1143000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1752600" y="990600"/>
              <a:ext cx="5334000" cy="984250"/>
              <a:chOff x="1152" y="576"/>
              <a:chExt cx="3648" cy="672"/>
            </a:xfrm>
          </p:grpSpPr>
          <p:sp>
            <p:nvSpPr>
              <p:cNvPr id="9225" name="Rectangle 5" descr="Wide downward diagonal"/>
              <p:cNvSpPr>
                <a:spLocks noChangeArrowheads="1"/>
              </p:cNvSpPr>
              <p:nvPr/>
            </p:nvSpPr>
            <p:spPr bwMode="auto">
              <a:xfrm>
                <a:off x="2448" y="792"/>
                <a:ext cx="1200" cy="240"/>
              </a:xfrm>
              <a:prstGeom prst="rect">
                <a:avLst/>
              </a:prstGeom>
              <a:pattFill prst="wdDnDiag">
                <a:fgClr>
                  <a:srgbClr val="00FFFF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26" name="Rectangle 6" descr="Wide downward diagonal"/>
              <p:cNvSpPr>
                <a:spLocks noChangeArrowheads="1"/>
              </p:cNvSpPr>
              <p:nvPr/>
            </p:nvSpPr>
            <p:spPr bwMode="auto">
              <a:xfrm>
                <a:off x="1152" y="792"/>
                <a:ext cx="912" cy="240"/>
              </a:xfrm>
              <a:prstGeom prst="rect">
                <a:avLst/>
              </a:prstGeom>
              <a:pattFill prst="wdDnDiag">
                <a:fgClr>
                  <a:srgbClr val="00FFFF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27" name="Rectangle 7" descr="Wide downward diagonal"/>
              <p:cNvSpPr>
                <a:spLocks noChangeArrowheads="1"/>
              </p:cNvSpPr>
              <p:nvPr/>
            </p:nvSpPr>
            <p:spPr bwMode="auto">
              <a:xfrm>
                <a:off x="4128" y="792"/>
                <a:ext cx="672" cy="240"/>
              </a:xfrm>
              <a:prstGeom prst="rect">
                <a:avLst/>
              </a:prstGeom>
              <a:pattFill prst="wdDnDiag">
                <a:fgClr>
                  <a:srgbClr val="00FFFF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28" name="Oval 8"/>
              <p:cNvSpPr>
                <a:spLocks noChangeArrowheads="1"/>
              </p:cNvSpPr>
              <p:nvPr/>
            </p:nvSpPr>
            <p:spPr bwMode="auto">
              <a:xfrm>
                <a:off x="1872" y="576"/>
                <a:ext cx="672" cy="672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Router</a:t>
                </a:r>
              </a:p>
            </p:txBody>
          </p:sp>
          <p:sp>
            <p:nvSpPr>
              <p:cNvPr id="9229" name="Oval 9"/>
              <p:cNvSpPr>
                <a:spLocks noChangeArrowheads="1"/>
              </p:cNvSpPr>
              <p:nvPr/>
            </p:nvSpPr>
            <p:spPr bwMode="auto">
              <a:xfrm>
                <a:off x="3504" y="576"/>
                <a:ext cx="672" cy="672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Router</a:t>
                </a:r>
              </a:p>
            </p:txBody>
          </p:sp>
        </p:grpSp>
        <p:sp>
          <p:nvSpPr>
            <p:cNvPr id="9221" name="Text Box 10"/>
            <p:cNvSpPr txBox="1">
              <a:spLocks noChangeArrowheads="1"/>
            </p:cNvSpPr>
            <p:nvPr/>
          </p:nvSpPr>
          <p:spPr bwMode="auto">
            <a:xfrm>
              <a:off x="276271" y="831850"/>
              <a:ext cx="1469935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Stream in:</a:t>
              </a:r>
            </a:p>
          </p:txBody>
        </p:sp>
        <p:sp>
          <p:nvSpPr>
            <p:cNvPr id="9222" name="Text Box 11"/>
            <p:cNvSpPr txBox="1">
              <a:spLocks noChangeArrowheads="1"/>
            </p:cNvSpPr>
            <p:nvPr/>
          </p:nvSpPr>
          <p:spPr bwMode="auto">
            <a:xfrm>
              <a:off x="7086600" y="831850"/>
              <a:ext cx="1836738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Stream out:</a:t>
              </a:r>
            </a:p>
          </p:txBody>
        </p:sp>
        <p:sp>
          <p:nvSpPr>
            <p:cNvPr id="9223" name="AutoShape 12"/>
            <p:cNvSpPr>
              <a:spLocks noChangeArrowheads="1"/>
            </p:cNvSpPr>
            <p:nvPr/>
          </p:nvSpPr>
          <p:spPr bwMode="auto">
            <a:xfrm>
              <a:off x="215900" y="1219200"/>
              <a:ext cx="1384300" cy="533400"/>
            </a:xfrm>
            <a:prstGeom prst="rightArrow">
              <a:avLst>
                <a:gd name="adj1" fmla="val 50000"/>
                <a:gd name="adj2" fmla="val 53571"/>
              </a:avLst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..</a:t>
              </a:r>
              <a:r>
                <a:rPr lang="en-US" altLang="ko-KR" b="0" dirty="0" err="1">
                  <a:latin typeface="Gill Sans" charset="0"/>
                  <a:ea typeface="Gill Sans" charset="0"/>
                  <a:cs typeface="Gill Sans" charset="0"/>
                </a:rPr>
                <a:t>zyxwvuts</a:t>
              </a:r>
              <a:endParaRPr lang="en-US" altLang="ko-KR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24" name="AutoShape 13"/>
            <p:cNvSpPr>
              <a:spLocks noChangeArrowheads="1"/>
            </p:cNvSpPr>
            <p:nvPr/>
          </p:nvSpPr>
          <p:spPr bwMode="auto">
            <a:xfrm>
              <a:off x="7315200" y="1219200"/>
              <a:ext cx="1143000" cy="533400"/>
            </a:xfrm>
            <a:prstGeom prst="rightArrow">
              <a:avLst>
                <a:gd name="adj1" fmla="val 50000"/>
                <a:gd name="adj2" fmla="val 53571"/>
              </a:avLst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gfedcba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140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4DD1-E47C-405C-AB79-FFF94B77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Dropped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E8ACD-CCAF-4AB0-9C14-79D1DCF57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physical networks can garble or drop packets</a:t>
            </a:r>
          </a:p>
          <a:p>
            <a:pPr lvl="1"/>
            <a:r>
              <a:rPr lang="en-US" dirty="0"/>
              <a:t>Physical hardware problems (bad wire, bad signal)</a:t>
            </a:r>
          </a:p>
          <a:p>
            <a:r>
              <a:rPr lang="en-US" dirty="0"/>
              <a:t>Therefore, IP can garble or drop packets</a:t>
            </a:r>
          </a:p>
          <a:p>
            <a:pPr lvl="1"/>
            <a:r>
              <a:rPr lang="en-US" dirty="0"/>
              <a:t>It doesn't repair this itself (end-to-end principle!)</a:t>
            </a:r>
          </a:p>
          <a:p>
            <a:r>
              <a:rPr lang="en-US" dirty="0"/>
              <a:t>Building reliable message delivery</a:t>
            </a:r>
          </a:p>
          <a:p>
            <a:pPr lvl="1"/>
            <a:r>
              <a:rPr lang="en-US" dirty="0"/>
              <a:t>Confirm that packets aren't garbled</a:t>
            </a:r>
          </a:p>
          <a:p>
            <a:pPr lvl="1"/>
            <a:r>
              <a:rPr lang="en-US" dirty="0"/>
              <a:t>Confirm that packets arrive </a:t>
            </a:r>
            <a:r>
              <a:rPr lang="en-US" b="1" dirty="0"/>
              <a:t>exactly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14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Using Acknowledgements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70227"/>
            <a:ext cx="10896600" cy="383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ensure transmission of packets?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Detect garbling at receiver via checksum, discard if bad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Receiver acknowledges (by sending “ACK”) when packet received properly at destination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Timeout at sender:  if no ACK, retransmit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Some questions: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the sender doesn’t get an ACK, does that mean the receiver didn’t get the original message?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ACK gets dropped?  Or if message gets delayed?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Sender doesn’t get ACK, retransmits, Receiver gets message twice, ACK each</a:t>
            </a:r>
          </a:p>
        </p:txBody>
      </p:sp>
      <p:grpSp>
        <p:nvGrpSpPr>
          <p:cNvPr id="1079300" name="Group 4"/>
          <p:cNvGrpSpPr>
            <a:grpSpLocks/>
          </p:cNvGrpSpPr>
          <p:nvPr/>
        </p:nvGrpSpPr>
        <p:grpSpPr bwMode="auto">
          <a:xfrm>
            <a:off x="2971801" y="850900"/>
            <a:ext cx="2265363" cy="1500189"/>
            <a:chOff x="912" y="424"/>
            <a:chExt cx="1427" cy="945"/>
          </a:xfrm>
        </p:grpSpPr>
        <p:sp>
          <p:nvSpPr>
            <p:cNvPr id="6164" name="Rectangle 5" descr="Wide downward diagonal"/>
            <p:cNvSpPr>
              <a:spLocks noChangeArrowheads="1"/>
            </p:cNvSpPr>
            <p:nvPr/>
          </p:nvSpPr>
          <p:spPr bwMode="auto">
            <a:xfrm>
              <a:off x="1173" y="496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65" name="Text Box 6"/>
            <p:cNvSpPr txBox="1">
              <a:spLocks noChangeArrowheads="1"/>
            </p:cNvSpPr>
            <p:nvPr/>
          </p:nvSpPr>
          <p:spPr bwMode="auto">
            <a:xfrm>
              <a:off x="2073" y="424"/>
              <a:ext cx="26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6166" name="Text Box 7"/>
            <p:cNvSpPr txBox="1">
              <a:spLocks noChangeArrowheads="1"/>
            </p:cNvSpPr>
            <p:nvPr/>
          </p:nvSpPr>
          <p:spPr bwMode="auto">
            <a:xfrm>
              <a:off x="912" y="424"/>
              <a:ext cx="26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grpSp>
          <p:nvGrpSpPr>
            <p:cNvPr id="6167" name="Group 8"/>
            <p:cNvGrpSpPr>
              <a:grpSpLocks/>
            </p:cNvGrpSpPr>
            <p:nvPr/>
          </p:nvGrpSpPr>
          <p:grpSpPr bwMode="auto">
            <a:xfrm>
              <a:off x="1157" y="622"/>
              <a:ext cx="960" cy="747"/>
              <a:chOff x="1157" y="670"/>
              <a:chExt cx="960" cy="747"/>
            </a:xfrm>
          </p:grpSpPr>
          <p:grpSp>
            <p:nvGrpSpPr>
              <p:cNvPr id="6168" name="Group 9"/>
              <p:cNvGrpSpPr>
                <a:grpSpLocks/>
              </p:cNvGrpSpPr>
              <p:nvPr/>
            </p:nvGrpSpPr>
            <p:grpSpPr bwMode="auto">
              <a:xfrm>
                <a:off x="1157" y="670"/>
                <a:ext cx="960" cy="353"/>
                <a:chOff x="1157" y="670"/>
                <a:chExt cx="960" cy="353"/>
              </a:xfrm>
            </p:grpSpPr>
            <p:sp>
              <p:nvSpPr>
                <p:cNvPr id="6172" name="Line 10"/>
                <p:cNvSpPr>
                  <a:spLocks noChangeShapeType="1"/>
                </p:cNvSpPr>
                <p:nvPr/>
              </p:nvSpPr>
              <p:spPr bwMode="auto">
                <a:xfrm>
                  <a:off x="1157" y="831"/>
                  <a:ext cx="96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173" name="Text Box 11"/>
                <p:cNvSpPr txBox="1">
                  <a:spLocks noChangeArrowheads="1"/>
                </p:cNvSpPr>
                <p:nvPr/>
              </p:nvSpPr>
              <p:spPr bwMode="auto">
                <a:xfrm rot="736490">
                  <a:off x="1283" y="670"/>
                  <a:ext cx="70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400" b="0" dirty="0">
                      <a:latin typeface="Gill Sans" charset="0"/>
                      <a:ea typeface="Gill Sans" charset="0"/>
                      <a:cs typeface="Gill Sans" charset="0"/>
                    </a:rPr>
                    <a:t>Packet</a:t>
                  </a:r>
                </a:p>
              </p:txBody>
            </p:sp>
          </p:grpSp>
          <p:grpSp>
            <p:nvGrpSpPr>
              <p:cNvPr id="6169" name="Group 12"/>
              <p:cNvGrpSpPr>
                <a:grpSpLocks/>
              </p:cNvGrpSpPr>
              <p:nvPr/>
            </p:nvGrpSpPr>
            <p:grpSpPr bwMode="auto">
              <a:xfrm>
                <a:off x="1157" y="1023"/>
                <a:ext cx="960" cy="394"/>
                <a:chOff x="1157" y="1023"/>
                <a:chExt cx="960" cy="394"/>
              </a:xfrm>
            </p:grpSpPr>
            <p:sp>
              <p:nvSpPr>
                <p:cNvPr id="617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157" y="1023"/>
                  <a:ext cx="96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6171" name="Text Box 14"/>
                <p:cNvSpPr txBox="1">
                  <a:spLocks noChangeArrowheads="1"/>
                </p:cNvSpPr>
                <p:nvPr/>
              </p:nvSpPr>
              <p:spPr bwMode="auto">
                <a:xfrm rot="20746312">
                  <a:off x="1388" y="1128"/>
                  <a:ext cx="514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400" b="0" dirty="0">
                      <a:latin typeface="Gill Sans" charset="0"/>
                      <a:ea typeface="Gill Sans" charset="0"/>
                      <a:cs typeface="Gill Sans" charset="0"/>
                    </a:rPr>
                    <a:t>ACK</a:t>
                  </a:r>
                </a:p>
              </p:txBody>
            </p:sp>
          </p:grpSp>
        </p:grpSp>
      </p:grpSp>
      <p:grpSp>
        <p:nvGrpSpPr>
          <p:cNvPr id="1079311" name="Group 15"/>
          <p:cNvGrpSpPr>
            <a:grpSpLocks/>
          </p:cNvGrpSpPr>
          <p:nvPr/>
        </p:nvGrpSpPr>
        <p:grpSpPr bwMode="auto">
          <a:xfrm>
            <a:off x="5556252" y="838200"/>
            <a:ext cx="3484563" cy="2274889"/>
            <a:chOff x="2448" y="416"/>
            <a:chExt cx="2195" cy="1433"/>
          </a:xfrm>
        </p:grpSpPr>
        <p:sp>
          <p:nvSpPr>
            <p:cNvPr id="6150" name="Text Box 16"/>
            <p:cNvSpPr txBox="1">
              <a:spLocks noChangeArrowheads="1"/>
            </p:cNvSpPr>
            <p:nvPr/>
          </p:nvSpPr>
          <p:spPr bwMode="auto">
            <a:xfrm>
              <a:off x="4377" y="416"/>
              <a:ext cx="26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6151" name="Text Box 17"/>
            <p:cNvSpPr txBox="1">
              <a:spLocks noChangeArrowheads="1"/>
            </p:cNvSpPr>
            <p:nvPr/>
          </p:nvSpPr>
          <p:spPr bwMode="auto">
            <a:xfrm>
              <a:off x="3216" y="416"/>
              <a:ext cx="26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6152" name="Rectangle 18" descr="Wide downward diagonal"/>
            <p:cNvSpPr>
              <a:spLocks noChangeArrowheads="1"/>
            </p:cNvSpPr>
            <p:nvPr/>
          </p:nvSpPr>
          <p:spPr bwMode="auto">
            <a:xfrm>
              <a:off x="3477" y="508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6153" name="Group 19"/>
            <p:cNvGrpSpPr>
              <a:grpSpLocks/>
            </p:cNvGrpSpPr>
            <p:nvPr/>
          </p:nvGrpSpPr>
          <p:grpSpPr bwMode="auto">
            <a:xfrm>
              <a:off x="3504" y="1102"/>
              <a:ext cx="960" cy="353"/>
              <a:chOff x="1157" y="670"/>
              <a:chExt cx="960" cy="353"/>
            </a:xfrm>
          </p:grpSpPr>
          <p:sp>
            <p:nvSpPr>
              <p:cNvPr id="6162" name="Line 20"/>
              <p:cNvSpPr>
                <a:spLocks noChangeShapeType="1"/>
              </p:cNvSpPr>
              <p:nvPr/>
            </p:nvSpPr>
            <p:spPr bwMode="auto">
              <a:xfrm>
                <a:off x="1157" y="831"/>
                <a:ext cx="96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63" name="Text Box 21"/>
              <p:cNvSpPr txBox="1">
                <a:spLocks noChangeArrowheads="1"/>
              </p:cNvSpPr>
              <p:nvPr/>
            </p:nvSpPr>
            <p:spPr bwMode="auto">
              <a:xfrm rot="736490">
                <a:off x="1283" y="670"/>
                <a:ext cx="708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Packet</a:t>
                </a:r>
              </a:p>
            </p:txBody>
          </p:sp>
        </p:grpSp>
        <p:grpSp>
          <p:nvGrpSpPr>
            <p:cNvPr id="6154" name="Group 22"/>
            <p:cNvGrpSpPr>
              <a:grpSpLocks/>
            </p:cNvGrpSpPr>
            <p:nvPr/>
          </p:nvGrpSpPr>
          <p:grpSpPr bwMode="auto">
            <a:xfrm>
              <a:off x="3504" y="1455"/>
              <a:ext cx="960" cy="394"/>
              <a:chOff x="1157" y="1023"/>
              <a:chExt cx="960" cy="394"/>
            </a:xfrm>
          </p:grpSpPr>
          <p:sp>
            <p:nvSpPr>
              <p:cNvPr id="6160" name="Line 23"/>
              <p:cNvSpPr>
                <a:spLocks noChangeShapeType="1"/>
              </p:cNvSpPr>
              <p:nvPr/>
            </p:nvSpPr>
            <p:spPr bwMode="auto">
              <a:xfrm flipH="1">
                <a:off x="1157" y="1023"/>
                <a:ext cx="96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61" name="Text Box 24"/>
              <p:cNvSpPr txBox="1">
                <a:spLocks noChangeArrowheads="1"/>
              </p:cNvSpPr>
              <p:nvPr/>
            </p:nvSpPr>
            <p:spPr bwMode="auto">
              <a:xfrm rot="20746312">
                <a:off x="1388" y="1128"/>
                <a:ext cx="514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ACK</a:t>
                </a:r>
              </a:p>
            </p:txBody>
          </p:sp>
        </p:grpSp>
        <p:grpSp>
          <p:nvGrpSpPr>
            <p:cNvPr id="6155" name="Group 25"/>
            <p:cNvGrpSpPr>
              <a:grpSpLocks/>
            </p:cNvGrpSpPr>
            <p:nvPr/>
          </p:nvGrpSpPr>
          <p:grpSpPr bwMode="auto">
            <a:xfrm>
              <a:off x="3504" y="622"/>
              <a:ext cx="960" cy="353"/>
              <a:chOff x="3504" y="703"/>
              <a:chExt cx="960" cy="353"/>
            </a:xfrm>
          </p:grpSpPr>
          <p:sp>
            <p:nvSpPr>
              <p:cNvPr id="6158" name="Line 26"/>
              <p:cNvSpPr>
                <a:spLocks noChangeShapeType="1"/>
              </p:cNvSpPr>
              <p:nvPr/>
            </p:nvSpPr>
            <p:spPr bwMode="auto">
              <a:xfrm>
                <a:off x="3504" y="864"/>
                <a:ext cx="96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59" name="Text Box 27"/>
              <p:cNvSpPr txBox="1">
                <a:spLocks noChangeArrowheads="1"/>
              </p:cNvSpPr>
              <p:nvPr/>
            </p:nvSpPr>
            <p:spPr bwMode="auto">
              <a:xfrm rot="736490">
                <a:off x="3630" y="703"/>
                <a:ext cx="708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Packet</a:t>
                </a:r>
              </a:p>
            </p:txBody>
          </p:sp>
        </p:grpSp>
        <p:sp>
          <p:nvSpPr>
            <p:cNvPr id="6156" name="AutoShape 28"/>
            <p:cNvSpPr>
              <a:spLocks/>
            </p:cNvSpPr>
            <p:nvPr/>
          </p:nvSpPr>
          <p:spPr bwMode="auto">
            <a:xfrm>
              <a:off x="3264" y="783"/>
              <a:ext cx="192" cy="48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57" name="Text Box 29"/>
            <p:cNvSpPr txBox="1">
              <a:spLocks noChangeArrowheads="1"/>
            </p:cNvSpPr>
            <p:nvPr/>
          </p:nvSpPr>
          <p:spPr bwMode="auto">
            <a:xfrm>
              <a:off x="2448" y="879"/>
              <a:ext cx="80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Timeout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158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7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7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2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833C-A31B-4DF9-8725-945E941C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Stop-and-Wait (No Packet Loss)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5E3CA-0D20-45F7-B7E9-B7DA520F33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8035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Gill Sans Light"/>
                  </a:rPr>
                  <a:t>Send; wait for ACK; repeat</a:t>
                </a:r>
              </a:p>
              <a:p>
                <a:r>
                  <a:rPr lang="en-US" dirty="0">
                    <a:latin typeface="Gill Sans Light"/>
                  </a:rPr>
                  <a:t>Round Trip Time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Gill Sans Light"/>
                      </a:rPr>
                      <m:t>RTT</m:t>
                    </m:r>
                  </m:oMath>
                </a14:m>
                <a:r>
                  <a:rPr lang="en-US" dirty="0">
                    <a:latin typeface="Gill Sans Light"/>
                  </a:rPr>
                  <a:t>): time it takes a packet to travel from sender to receiver and back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One-way latency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Gill Sans Light"/>
                  </a:rPr>
                  <a:t>): one way delay from sender and receiver</a:t>
                </a:r>
              </a:p>
              <a:p>
                <a:pPr lvl="1"/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For symmetric latency,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𝑅𝑇𝑇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5E3CA-0D20-45F7-B7E9-B7DA520F3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80351" cy="4351338"/>
              </a:xfrm>
              <a:blipFill>
                <a:blip r:embed="rId2"/>
                <a:stretch>
                  <a:fillRect l="-164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3">
            <a:extLst>
              <a:ext uri="{FF2B5EF4-FFF2-40B4-BE49-F238E27FC236}">
                <a16:creationId xmlns:a16="http://schemas.microsoft.com/office/drawing/2014/main" id="{7B1781CE-11B5-4973-8C55-842051483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241602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DAF2A237-F72F-4330-A25B-4BE383BDDE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53800" y="2241602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B37EB-7694-452E-9DB6-0D29C3BF871D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698802"/>
            <a:ext cx="3983038" cy="685800"/>
            <a:chOff x="1447800" y="2743200"/>
            <a:chExt cx="3983522" cy="685800"/>
          </a:xfrm>
        </p:grpSpPr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49E04F92-6AAA-4B69-A66E-33B979FEC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6D1A2A68-EA9F-4B90-8203-76DE1041A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926948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Gill Sans Light"/>
                </a:rPr>
                <a:t>ACK 1</a:t>
              </a:r>
            </a:p>
          </p:txBody>
        </p:sp>
      </p:grpSp>
      <p:sp>
        <p:nvSpPr>
          <p:cNvPr id="12" name="Text Box 10">
            <a:extLst>
              <a:ext uri="{FF2B5EF4-FFF2-40B4-BE49-F238E27FC236}">
                <a16:creationId xmlns:a16="http://schemas.microsoft.com/office/drawing/2014/main" id="{B2549AF7-F41F-4F6B-B235-19A03A08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94402"/>
            <a:ext cx="745823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</a:rPr>
              <a:t>Time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7F19BA8-3A16-44C4-909A-73949233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052" y="1784402"/>
            <a:ext cx="1178506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</a:rPr>
              <a:t>Sender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E1651B32-6EDA-4EB4-B224-372A28F2D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4838" y="1841552"/>
            <a:ext cx="1401323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Gill Sans Light"/>
              </a:rPr>
              <a:t>Receiver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9BEECF-4A41-4F20-8B58-DD8EEAD44B44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146352"/>
            <a:ext cx="3962400" cy="628650"/>
            <a:chOff x="1447800" y="2190690"/>
            <a:chExt cx="3962400" cy="628710"/>
          </a:xfrm>
        </p:grpSpPr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5062BB81-AEDA-427F-AB68-7D893F8B9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3F3089EF-04EE-4C49-8512-11CDD4277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079003-F699-4165-823E-D1A36EABC9F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232202"/>
            <a:ext cx="3962400" cy="628650"/>
            <a:chOff x="1447800" y="2190690"/>
            <a:chExt cx="3962400" cy="628710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D7D27E5B-BC00-4D23-AA4B-B381CF6DF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FD7273B8-A325-470A-B456-B3A18A5F7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AAED95-0C52-4F69-BC3A-ABF709A5E2F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765602"/>
            <a:ext cx="3983038" cy="685800"/>
            <a:chOff x="1447800" y="2743200"/>
            <a:chExt cx="3983522" cy="685800"/>
          </a:xfrm>
        </p:grpSpPr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282E9867-5CA1-4EEC-9034-1DB217F17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869CBAB6-6DB0-4FF0-87DD-3EF31BB20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926948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Gill Sans Light"/>
                </a:rPr>
                <a:t>ACK 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E9D46E-1C77-49DD-9055-A767FF418749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279952"/>
            <a:ext cx="3962400" cy="628650"/>
            <a:chOff x="1447800" y="2190690"/>
            <a:chExt cx="3962400" cy="628710"/>
          </a:xfrm>
        </p:grpSpPr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EAE27CEB-79FB-47B9-8DAB-C04A3A7F4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70CC8749-2D69-401D-9D4A-A6925B3C3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C21E7E-127D-4FEE-B37F-0C2572318C9F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2317802"/>
            <a:ext cx="949325" cy="1066800"/>
            <a:chOff x="498475" y="2362200"/>
            <a:chExt cx="949324" cy="1066800"/>
          </a:xfrm>
        </p:grpSpPr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A7C25D76-EA89-4FE1-A564-B67717300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EDF9466F-69B7-401E-9C7E-F46F7B024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0" name="Text Box 15">
              <a:extLst>
                <a:ext uri="{FF2B5EF4-FFF2-40B4-BE49-F238E27FC236}">
                  <a16:creationId xmlns:a16="http://schemas.microsoft.com/office/drawing/2014/main" id="{A2E881A7-A208-4748-B557-24028AABB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</a:rPr>
                <a:t>RTT</a:t>
              </a: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D26BA7EE-6397-48F9-BD22-036645273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61EFC2-EE97-4611-8514-3029EC6F0EF8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3384602"/>
            <a:ext cx="949325" cy="1066800"/>
            <a:chOff x="498475" y="2362200"/>
            <a:chExt cx="949324" cy="1066800"/>
          </a:xfrm>
        </p:grpSpPr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291B7A48-6D00-4445-8997-6EC7FFA28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28C56617-E919-44AC-A982-667C6BC77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F1FAABD3-DD27-4F07-A753-3B495AD6D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</a:rPr>
                <a:t>RTT</a:t>
              </a:r>
            </a:p>
          </p:txBody>
        </p:sp>
        <p:sp>
          <p:nvSpPr>
            <p:cNvPr id="36" name="Line 13">
              <a:extLst>
                <a:ext uri="{FF2B5EF4-FFF2-40B4-BE49-F238E27FC236}">
                  <a16:creationId xmlns:a16="http://schemas.microsoft.com/office/drawing/2014/main" id="{5EA67A66-E09F-42D3-9759-DA0A82FB9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48232A-A6BE-485F-8430-239E9804D4A9}"/>
              </a:ext>
            </a:extLst>
          </p:cNvPr>
          <p:cNvGrpSpPr>
            <a:grpSpLocks/>
          </p:cNvGrpSpPr>
          <p:nvPr/>
        </p:nvGrpSpPr>
        <p:grpSpPr bwMode="auto">
          <a:xfrm>
            <a:off x="11347555" y="2317758"/>
            <a:ext cx="914400" cy="457200"/>
            <a:chOff x="1066799" y="2362200"/>
            <a:chExt cx="914401" cy="457201"/>
          </a:xfrm>
        </p:grpSpPr>
        <p:sp>
          <p:nvSpPr>
            <p:cNvPr id="39" name="Line 13">
              <a:extLst>
                <a:ext uri="{FF2B5EF4-FFF2-40B4-BE49-F238E27FC236}">
                  <a16:creationId xmlns:a16="http://schemas.microsoft.com/office/drawing/2014/main" id="{38B31520-3751-4F16-AF96-C32800FA8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28194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5C08EFD6-FB34-41A2-8AAE-2F0DF0706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473" y="2362201"/>
              <a:ext cx="1" cy="4572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8B64228D-B274-4238-831F-ED7465518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475" y="23622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latin typeface="Gill Sans Light"/>
                </a:rPr>
                <a:t>d</a:t>
              </a:r>
            </a:p>
          </p:txBody>
        </p:sp>
        <p:sp>
          <p:nvSpPr>
            <p:cNvPr id="42" name="Line 13">
              <a:extLst>
                <a:ext uri="{FF2B5EF4-FFF2-40B4-BE49-F238E27FC236}">
                  <a16:creationId xmlns:a16="http://schemas.microsoft.com/office/drawing/2014/main" id="{583BD4A4-37AE-4958-9FD9-F0D5966D1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484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833C-A31B-4DF9-8725-945E941C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Stop-and-Wait (No Packet Loss)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5E3CA-0D20-45F7-B7E9-B7DA520F33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1644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Gill Sans Light"/>
                  </a:rPr>
                  <a:t>How fast can you send data?</a:t>
                </a:r>
              </a:p>
              <a:p>
                <a:r>
                  <a:rPr lang="en-US" dirty="0">
                    <a:latin typeface="Gill Sans Light"/>
                  </a:rPr>
                  <a:t>Little’s Law applied to the network: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0" i="0" smtClean="0">
                          <a:latin typeface="Gill Sans Light"/>
                        </a:rPr>
                        <m:t>RTT</m:t>
                      </m:r>
                    </m:oMath>
                  </m:oMathPara>
                </a14:m>
                <a:endParaRPr lang="en-US" b="0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For Stop-and-Wait,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latin typeface="Gill Sans Light"/>
                  </a:rPr>
                  <a:t> packet</a:t>
                </a:r>
              </a:p>
              <a:p>
                <a:endParaRPr lang="en-US" dirty="0">
                  <a:latin typeface="Gill Sans Light"/>
                </a:endParaRPr>
              </a:p>
              <a:p>
                <a:r>
                  <a:rPr lang="en-US" b="0" dirty="0">
                    <a:solidFill>
                      <a:srgbClr val="FF0000"/>
                    </a:solidFill>
                    <a:latin typeface="Gill Sans Light"/>
                  </a:rPr>
                  <a:t>So bandwidth is 1 packet per RTT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Depends only on latency, not network capacity (!)</a:t>
                </a:r>
                <a:endParaRPr lang="en-US" b="0" dirty="0">
                  <a:solidFill>
                    <a:srgbClr val="FF0000"/>
                  </a:solidFill>
                  <a:latin typeface="Gill Sans Light"/>
                </a:endParaRPr>
              </a:p>
              <a:p>
                <a:pPr marL="0" indent="0">
                  <a:buNone/>
                </a:pPr>
                <a:endParaRPr lang="en-US" dirty="0">
                  <a:latin typeface="Gill Sans Light"/>
                </a:endParaRPr>
              </a:p>
              <a:p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5E3CA-0D20-45F7-B7E9-B7DA520F3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16443" cy="4351338"/>
              </a:xfrm>
              <a:blipFill>
                <a:blip r:embed="rId2"/>
                <a:stretch>
                  <a:fillRect l="-157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3">
            <a:extLst>
              <a:ext uri="{FF2B5EF4-FFF2-40B4-BE49-F238E27FC236}">
                <a16:creationId xmlns:a16="http://schemas.microsoft.com/office/drawing/2014/main" id="{7B1781CE-11B5-4973-8C55-842051483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241602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DAF2A237-F72F-4330-A25B-4BE383BDDE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53800" y="2241602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B37EB-7694-452E-9DB6-0D29C3BF871D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698802"/>
            <a:ext cx="3983038" cy="685800"/>
            <a:chOff x="1447800" y="2743200"/>
            <a:chExt cx="3983522" cy="685800"/>
          </a:xfrm>
        </p:grpSpPr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49E04F92-6AAA-4B69-A66E-33B979FEC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6D1A2A68-EA9F-4B90-8203-76DE1041A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926948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Gill Sans Light"/>
                </a:rPr>
                <a:t>ACK 1</a:t>
              </a:r>
            </a:p>
          </p:txBody>
        </p:sp>
      </p:grpSp>
      <p:sp>
        <p:nvSpPr>
          <p:cNvPr id="12" name="Text Box 10">
            <a:extLst>
              <a:ext uri="{FF2B5EF4-FFF2-40B4-BE49-F238E27FC236}">
                <a16:creationId xmlns:a16="http://schemas.microsoft.com/office/drawing/2014/main" id="{B2549AF7-F41F-4F6B-B235-19A03A08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94402"/>
            <a:ext cx="745823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</a:rPr>
              <a:t>Time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7F19BA8-3A16-44C4-909A-73949233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052" y="1784402"/>
            <a:ext cx="1178506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</a:rPr>
              <a:t>Sender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E1651B32-6EDA-4EB4-B224-372A28F2D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4838" y="1841552"/>
            <a:ext cx="1401323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Gill Sans Light"/>
              </a:rPr>
              <a:t>Receiver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9BEECF-4A41-4F20-8B58-DD8EEAD44B44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146352"/>
            <a:ext cx="3962400" cy="628650"/>
            <a:chOff x="1447800" y="2190690"/>
            <a:chExt cx="3962400" cy="628710"/>
          </a:xfrm>
        </p:grpSpPr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5062BB81-AEDA-427F-AB68-7D893F8B9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3F3089EF-04EE-4C49-8512-11CDD4277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079003-F699-4165-823E-D1A36EABC9F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232202"/>
            <a:ext cx="3962400" cy="628650"/>
            <a:chOff x="1447800" y="2190690"/>
            <a:chExt cx="3962400" cy="628710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D7D27E5B-BC00-4D23-AA4B-B381CF6DF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FD7273B8-A325-470A-B456-B3A18A5F7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AAED95-0C52-4F69-BC3A-ABF709A5E2F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765602"/>
            <a:ext cx="3983038" cy="685800"/>
            <a:chOff x="1447800" y="2743200"/>
            <a:chExt cx="3983522" cy="685800"/>
          </a:xfrm>
        </p:grpSpPr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282E9867-5CA1-4EEC-9034-1DB217F17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869CBAB6-6DB0-4FF0-87DD-3EF31BB20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926948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Gill Sans Light"/>
                </a:rPr>
                <a:t>ACK 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E9D46E-1C77-49DD-9055-A767FF418749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279952"/>
            <a:ext cx="3962400" cy="628650"/>
            <a:chOff x="1447800" y="2190690"/>
            <a:chExt cx="3962400" cy="628710"/>
          </a:xfrm>
        </p:grpSpPr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EAE27CEB-79FB-47B9-8DAB-C04A3A7F4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70CC8749-2D69-401D-9D4A-A6925B3C3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C21E7E-127D-4FEE-B37F-0C2572318C9F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2317802"/>
            <a:ext cx="949325" cy="1066800"/>
            <a:chOff x="498475" y="2362200"/>
            <a:chExt cx="949324" cy="1066800"/>
          </a:xfrm>
        </p:grpSpPr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A7C25D76-EA89-4FE1-A564-B67717300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EDF9466F-69B7-401E-9C7E-F46F7B024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0" name="Text Box 15">
              <a:extLst>
                <a:ext uri="{FF2B5EF4-FFF2-40B4-BE49-F238E27FC236}">
                  <a16:creationId xmlns:a16="http://schemas.microsoft.com/office/drawing/2014/main" id="{A2E881A7-A208-4748-B557-24028AABB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</a:rPr>
                <a:t>RTT</a:t>
              </a: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D26BA7EE-6397-48F9-BD22-036645273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61EFC2-EE97-4611-8514-3029EC6F0EF8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3384602"/>
            <a:ext cx="949325" cy="1066800"/>
            <a:chOff x="498475" y="2362200"/>
            <a:chExt cx="949324" cy="1066800"/>
          </a:xfrm>
        </p:grpSpPr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291B7A48-6D00-4445-8997-6EC7FFA28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28C56617-E919-44AC-A982-667C6BC77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F1FAABD3-DD27-4F07-A753-3B495AD6D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</a:rPr>
                <a:t>RTT</a:t>
              </a:r>
            </a:p>
          </p:txBody>
        </p:sp>
        <p:sp>
          <p:nvSpPr>
            <p:cNvPr id="36" name="Line 13">
              <a:extLst>
                <a:ext uri="{FF2B5EF4-FFF2-40B4-BE49-F238E27FC236}">
                  <a16:creationId xmlns:a16="http://schemas.microsoft.com/office/drawing/2014/main" id="{5EA67A66-E09F-42D3-9759-DA0A82FB9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48232A-A6BE-485F-8430-239E9804D4A9}"/>
              </a:ext>
            </a:extLst>
          </p:cNvPr>
          <p:cNvGrpSpPr>
            <a:grpSpLocks/>
          </p:cNvGrpSpPr>
          <p:nvPr/>
        </p:nvGrpSpPr>
        <p:grpSpPr bwMode="auto">
          <a:xfrm>
            <a:off x="11347555" y="2317758"/>
            <a:ext cx="914400" cy="457200"/>
            <a:chOff x="1066799" y="2362200"/>
            <a:chExt cx="914401" cy="457201"/>
          </a:xfrm>
        </p:grpSpPr>
        <p:sp>
          <p:nvSpPr>
            <p:cNvPr id="39" name="Line 13">
              <a:extLst>
                <a:ext uri="{FF2B5EF4-FFF2-40B4-BE49-F238E27FC236}">
                  <a16:creationId xmlns:a16="http://schemas.microsoft.com/office/drawing/2014/main" id="{38B31520-3751-4F16-AF96-C32800FA8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28194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5C08EFD6-FB34-41A2-8AAE-2F0DF0706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473" y="2362201"/>
              <a:ext cx="1" cy="4572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8B64228D-B274-4238-831F-ED7465518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475" y="23622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latin typeface="Gill Sans Light"/>
                </a:rPr>
                <a:t>d</a:t>
              </a:r>
            </a:p>
          </p:txBody>
        </p:sp>
        <p:sp>
          <p:nvSpPr>
            <p:cNvPr id="42" name="Line 13">
              <a:extLst>
                <a:ext uri="{FF2B5EF4-FFF2-40B4-BE49-F238E27FC236}">
                  <a16:creationId xmlns:a16="http://schemas.microsoft.com/office/drawing/2014/main" id="{583BD4A4-37AE-4958-9FD9-F0D5966D1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428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833C-A31B-4DF9-8725-945E941C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Stop-and-Wait (No Packet Loss)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5E3CA-0D20-45F7-B7E9-B7DA520F33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16443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>
                    <a:solidFill>
                      <a:srgbClr val="FF0000"/>
                    </a:solidFill>
                    <a:latin typeface="Gill Sans Light"/>
                  </a:rPr>
                  <a:t>So bandwidth is 1 packet per RTT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Depends only on latency, not network capacity (!)</a:t>
                </a:r>
              </a:p>
              <a:p>
                <a:pPr lvl="1"/>
                <a:endParaRPr lang="en-US" b="0" dirty="0">
                  <a:solidFill>
                    <a:srgbClr val="FF0000"/>
                  </a:solidFill>
                  <a:latin typeface="Gill Sans Light"/>
                </a:endParaRPr>
              </a:p>
              <a:p>
                <a:r>
                  <a:rPr lang="en-US" b="0" dirty="0">
                    <a:latin typeface="Gill Sans Light"/>
                  </a:rPr>
                  <a:t>Suppose RTT = 100 </a:t>
                </a:r>
                <a:r>
                  <a:rPr lang="en-US" b="0" dirty="0" err="1">
                    <a:latin typeface="Gill Sans Light"/>
                  </a:rPr>
                  <a:t>ms</a:t>
                </a:r>
                <a:r>
                  <a:rPr lang="en-US" b="0" dirty="0">
                    <a:latin typeface="Gill Sans Light"/>
                  </a:rPr>
                  <a:t> and</a:t>
                </a:r>
                <a:br>
                  <a:rPr lang="en-US" b="0" dirty="0">
                    <a:latin typeface="Gill Sans Light"/>
                  </a:rPr>
                </a:br>
                <a:r>
                  <a:rPr lang="en-US" b="0" dirty="0">
                    <a:latin typeface="Gill Sans Light"/>
                  </a:rPr>
                  <a:t>1 packet is 1500 bytes</a:t>
                </a:r>
              </a:p>
              <a:p>
                <a:r>
                  <a:rPr lang="en-US" dirty="0">
                    <a:latin typeface="Gill Sans Light"/>
                  </a:rPr>
                  <a:t>Throughput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1500⋅8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den>
                    </m:f>
                  </m:oMath>
                </a14:m>
                <a:r>
                  <a:rPr lang="en-US" b="0" dirty="0">
                    <a:latin typeface="Gill Sans Light"/>
                  </a:rPr>
                  <a:t> = 120 Kbps</a:t>
                </a:r>
              </a:p>
              <a:p>
                <a:endParaRPr lang="en-US" dirty="0">
                  <a:latin typeface="Gill Sans Light"/>
                </a:endParaRPr>
              </a:p>
              <a:p>
                <a:r>
                  <a:rPr lang="en-US" b="0" dirty="0">
                    <a:latin typeface="Gill Sans Light"/>
                  </a:rPr>
                  <a:t>Very inefficient if we have a 100 Mbps link!</a:t>
                </a:r>
              </a:p>
              <a:p>
                <a:pPr marL="0" indent="0">
                  <a:buNone/>
                </a:pPr>
                <a:endParaRPr lang="en-US" dirty="0">
                  <a:latin typeface="Gill Sans Light"/>
                </a:endParaRPr>
              </a:p>
              <a:p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45E3CA-0D20-45F7-B7E9-B7DA520F33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16443" cy="4351338"/>
              </a:xfrm>
              <a:blipFill>
                <a:blip r:embed="rId2"/>
                <a:stretch>
                  <a:fillRect l="-157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3">
            <a:extLst>
              <a:ext uri="{FF2B5EF4-FFF2-40B4-BE49-F238E27FC236}">
                <a16:creationId xmlns:a16="http://schemas.microsoft.com/office/drawing/2014/main" id="{7B1781CE-11B5-4973-8C55-842051483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241602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DAF2A237-F72F-4330-A25B-4BE383BDDE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53800" y="2241602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B37EB-7694-452E-9DB6-0D29C3BF871D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698802"/>
            <a:ext cx="3983038" cy="685800"/>
            <a:chOff x="1447800" y="2743200"/>
            <a:chExt cx="3983522" cy="685800"/>
          </a:xfrm>
        </p:grpSpPr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49E04F92-6AAA-4B69-A66E-33B979FEC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6D1A2A68-EA9F-4B90-8203-76DE1041A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926948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Gill Sans Light"/>
                </a:rPr>
                <a:t>ACK 1</a:t>
              </a:r>
            </a:p>
          </p:txBody>
        </p:sp>
      </p:grpSp>
      <p:sp>
        <p:nvSpPr>
          <p:cNvPr id="12" name="Text Box 10">
            <a:extLst>
              <a:ext uri="{FF2B5EF4-FFF2-40B4-BE49-F238E27FC236}">
                <a16:creationId xmlns:a16="http://schemas.microsoft.com/office/drawing/2014/main" id="{B2549AF7-F41F-4F6B-B235-19A03A08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94402"/>
            <a:ext cx="745823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</a:rPr>
              <a:t>Time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7F19BA8-3A16-44C4-909A-73949233C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052" y="1784402"/>
            <a:ext cx="1178506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</a:rPr>
              <a:t>Sender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E1651B32-6EDA-4EB4-B224-372A28F2D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4838" y="1841552"/>
            <a:ext cx="1401323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Gill Sans Light"/>
              </a:rPr>
              <a:t>Receiver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9BEECF-4A41-4F20-8B58-DD8EEAD44B44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146352"/>
            <a:ext cx="3962400" cy="628650"/>
            <a:chOff x="1447800" y="2190690"/>
            <a:chExt cx="3962400" cy="628710"/>
          </a:xfrm>
        </p:grpSpPr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5062BB81-AEDA-427F-AB68-7D893F8B9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3F3089EF-04EE-4C49-8512-11CDD4277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079003-F699-4165-823E-D1A36EABC9F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232202"/>
            <a:ext cx="3962400" cy="628650"/>
            <a:chOff x="1447800" y="2190690"/>
            <a:chExt cx="3962400" cy="628710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D7D27E5B-BC00-4D23-AA4B-B381CF6DF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FD7273B8-A325-470A-B456-B3A18A5F7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AAED95-0C52-4F69-BC3A-ABF709A5E2F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765602"/>
            <a:ext cx="3983038" cy="685800"/>
            <a:chOff x="1447800" y="2743200"/>
            <a:chExt cx="3983522" cy="685800"/>
          </a:xfrm>
        </p:grpSpPr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282E9867-5CA1-4EEC-9034-1DB217F17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7800" y="2819400"/>
              <a:ext cx="3983522" cy="6096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869CBAB6-6DB0-4FF0-87DD-3EF31BB20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926948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Gill Sans Light"/>
                </a:rPr>
                <a:t>ACK 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E9D46E-1C77-49DD-9055-A767FF418749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279952"/>
            <a:ext cx="3962400" cy="628650"/>
            <a:chOff x="1447800" y="2190690"/>
            <a:chExt cx="3962400" cy="628710"/>
          </a:xfrm>
        </p:grpSpPr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EAE27CEB-79FB-47B9-8DAB-C04A3A7F4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70CC8749-2D69-401D-9D4A-A6925B3C3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C21E7E-127D-4FEE-B37F-0C2572318C9F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2317802"/>
            <a:ext cx="949325" cy="1066800"/>
            <a:chOff x="498475" y="2362200"/>
            <a:chExt cx="949324" cy="1066800"/>
          </a:xfrm>
        </p:grpSpPr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A7C25D76-EA89-4FE1-A564-B67717300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EDF9466F-69B7-401E-9C7E-F46F7B024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0" name="Text Box 15">
              <a:extLst>
                <a:ext uri="{FF2B5EF4-FFF2-40B4-BE49-F238E27FC236}">
                  <a16:creationId xmlns:a16="http://schemas.microsoft.com/office/drawing/2014/main" id="{A2E881A7-A208-4748-B557-24028AABB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</a:rPr>
                <a:t>RTT</a:t>
              </a: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D26BA7EE-6397-48F9-BD22-036645273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61EFC2-EE97-4611-8514-3029EC6F0EF8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3384602"/>
            <a:ext cx="949325" cy="1066800"/>
            <a:chOff x="498475" y="2362200"/>
            <a:chExt cx="949324" cy="1066800"/>
          </a:xfrm>
        </p:grpSpPr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291B7A48-6D00-4445-8997-6EC7FFA28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28C56617-E919-44AC-A982-667C6BC77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5" name="Text Box 15">
              <a:extLst>
                <a:ext uri="{FF2B5EF4-FFF2-40B4-BE49-F238E27FC236}">
                  <a16:creationId xmlns:a16="http://schemas.microsoft.com/office/drawing/2014/main" id="{F1FAABD3-DD27-4F07-A753-3B495AD6D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</a:rPr>
                <a:t>RTT</a:t>
              </a:r>
            </a:p>
          </p:txBody>
        </p:sp>
        <p:sp>
          <p:nvSpPr>
            <p:cNvPr id="36" name="Line 13">
              <a:extLst>
                <a:ext uri="{FF2B5EF4-FFF2-40B4-BE49-F238E27FC236}">
                  <a16:creationId xmlns:a16="http://schemas.microsoft.com/office/drawing/2014/main" id="{5EA67A66-E09F-42D3-9759-DA0A82FB9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48232A-A6BE-485F-8430-239E9804D4A9}"/>
              </a:ext>
            </a:extLst>
          </p:cNvPr>
          <p:cNvGrpSpPr>
            <a:grpSpLocks/>
          </p:cNvGrpSpPr>
          <p:nvPr/>
        </p:nvGrpSpPr>
        <p:grpSpPr bwMode="auto">
          <a:xfrm>
            <a:off x="11347555" y="2317758"/>
            <a:ext cx="914400" cy="457200"/>
            <a:chOff x="1066799" y="2362200"/>
            <a:chExt cx="914401" cy="457201"/>
          </a:xfrm>
        </p:grpSpPr>
        <p:sp>
          <p:nvSpPr>
            <p:cNvPr id="39" name="Line 13">
              <a:extLst>
                <a:ext uri="{FF2B5EF4-FFF2-40B4-BE49-F238E27FC236}">
                  <a16:creationId xmlns:a16="http://schemas.microsoft.com/office/drawing/2014/main" id="{38B31520-3751-4F16-AF96-C32800FA8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28194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5C08EFD6-FB34-41A2-8AAE-2F0DF0706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473" y="2362201"/>
              <a:ext cx="1" cy="4572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8B64228D-B274-4238-831F-ED7465518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475" y="23622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latin typeface="Gill Sans Light"/>
                </a:rPr>
                <a:t>d</a:t>
              </a:r>
            </a:p>
          </p:txBody>
        </p:sp>
        <p:sp>
          <p:nvSpPr>
            <p:cNvPr id="42" name="Line 13">
              <a:extLst>
                <a:ext uri="{FF2B5EF4-FFF2-40B4-BE49-F238E27FC236}">
                  <a16:creationId xmlns:a16="http://schemas.microsoft.com/office/drawing/2014/main" id="{583BD4A4-37AE-4958-9FD9-F0D5966D1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154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833C-A31B-4DF9-8725-945E941C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Stop-and-Wait with Packet Loss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3837BC51-84FE-4E59-96F9-686DFCDE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29116" cy="4351338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Loss recovery relies on timeouts</a:t>
            </a:r>
          </a:p>
          <a:p>
            <a:r>
              <a:rPr lang="en-US" dirty="0">
                <a:latin typeface="Gill Sans Light"/>
              </a:rPr>
              <a:t>How to choose a good timeout?</a:t>
            </a:r>
          </a:p>
          <a:p>
            <a:pPr lvl="1"/>
            <a:r>
              <a:rPr lang="en-US" dirty="0">
                <a:latin typeface="Gill Sans Light"/>
              </a:rPr>
              <a:t>Too short – lots of duplication</a:t>
            </a:r>
          </a:p>
          <a:p>
            <a:pPr lvl="1"/>
            <a:r>
              <a:rPr lang="en-US" dirty="0">
                <a:latin typeface="Gill Sans Light"/>
              </a:rPr>
              <a:t>Too long – packet loss is really disruptive!</a:t>
            </a:r>
          </a:p>
          <a:p>
            <a:r>
              <a:rPr lang="en-US" dirty="0">
                <a:latin typeface="Gill Sans Light"/>
              </a:rPr>
              <a:t>How to deal with duplication?</a:t>
            </a:r>
          </a:p>
          <a:p>
            <a:pPr lvl="1"/>
            <a:r>
              <a:rPr lang="en-US" dirty="0">
                <a:latin typeface="Gill Sans Light"/>
              </a:rPr>
              <a:t>Retransmission certainly opens up the possibility for </a:t>
            </a:r>
          </a:p>
        </p:txBody>
      </p:sp>
      <p:sp>
        <p:nvSpPr>
          <p:cNvPr id="44" name="Line 3">
            <a:extLst>
              <a:ext uri="{FF2B5EF4-FFF2-40B4-BE49-F238E27FC236}">
                <a16:creationId xmlns:a16="http://schemas.microsoft.com/office/drawing/2014/main" id="{F438C968-E6B0-464C-82C4-EA0FDF39B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2716" y="2147888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45" name="Line 4">
            <a:extLst>
              <a:ext uri="{FF2B5EF4-FFF2-40B4-BE49-F238E27FC236}">
                <a16:creationId xmlns:a16="http://schemas.microsoft.com/office/drawing/2014/main" id="{E842FBF7-C221-4085-B57E-79D105C224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25116" y="2147888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grpSp>
        <p:nvGrpSpPr>
          <p:cNvPr id="46" name="Group 4">
            <a:extLst>
              <a:ext uri="{FF2B5EF4-FFF2-40B4-BE49-F238E27FC236}">
                <a16:creationId xmlns:a16="http://schemas.microsoft.com/office/drawing/2014/main" id="{BA1CCFC9-F12A-44A7-A48C-31A1ED486456}"/>
              </a:ext>
            </a:extLst>
          </p:cNvPr>
          <p:cNvGrpSpPr>
            <a:grpSpLocks/>
          </p:cNvGrpSpPr>
          <p:nvPr/>
        </p:nvGrpSpPr>
        <p:grpSpPr bwMode="auto">
          <a:xfrm>
            <a:off x="8048516" y="2605088"/>
            <a:ext cx="3297238" cy="552450"/>
            <a:chOff x="2133600" y="2743200"/>
            <a:chExt cx="3297722" cy="552450"/>
          </a:xfrm>
        </p:grpSpPr>
        <p:sp>
          <p:nvSpPr>
            <p:cNvPr id="47" name="Line 5">
              <a:extLst>
                <a:ext uri="{FF2B5EF4-FFF2-40B4-BE49-F238E27FC236}">
                  <a16:creationId xmlns:a16="http://schemas.microsoft.com/office/drawing/2014/main" id="{B66E7F2B-D83A-4FB6-A7F9-85FB27C24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3600" y="2819400"/>
              <a:ext cx="3297722" cy="47625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8" name="Text Box 7">
              <a:extLst>
                <a:ext uri="{FF2B5EF4-FFF2-40B4-BE49-F238E27FC236}">
                  <a16:creationId xmlns:a16="http://schemas.microsoft.com/office/drawing/2014/main" id="{1DCF2234-18D1-4027-B479-BB12F24C0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926971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Gill Sans Light"/>
                </a:rPr>
                <a:t>ACK 1</a:t>
              </a:r>
            </a:p>
          </p:txBody>
        </p:sp>
      </p:grpSp>
      <p:sp>
        <p:nvSpPr>
          <p:cNvPr id="49" name="Text Box 10">
            <a:extLst>
              <a:ext uri="{FF2B5EF4-FFF2-40B4-BE49-F238E27FC236}">
                <a16:creationId xmlns:a16="http://schemas.microsoft.com/office/drawing/2014/main" id="{6602CD63-925B-4EAE-82EC-58780F1F2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716" y="5500688"/>
            <a:ext cx="745823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</a:rPr>
              <a:t>Time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849D9313-DAFC-4BEA-81DA-46CF6EAAB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369" y="1690688"/>
            <a:ext cx="1178506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Gill Sans Light"/>
              </a:rPr>
              <a:t>Sender</a:t>
            </a: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06726C0F-AE6F-4AF3-BD76-AB3404BF6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186" y="1747838"/>
            <a:ext cx="1401323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Gill Sans Light"/>
              </a:rPr>
              <a:t>Receiver</a:t>
            </a:r>
          </a:p>
        </p:txBody>
      </p:sp>
      <p:grpSp>
        <p:nvGrpSpPr>
          <p:cNvPr id="52" name="Group 3">
            <a:extLst>
              <a:ext uri="{FF2B5EF4-FFF2-40B4-BE49-F238E27FC236}">
                <a16:creationId xmlns:a16="http://schemas.microsoft.com/office/drawing/2014/main" id="{3497287D-2B22-42C7-8B0D-5B39ACC9FC20}"/>
              </a:ext>
            </a:extLst>
          </p:cNvPr>
          <p:cNvGrpSpPr>
            <a:grpSpLocks/>
          </p:cNvGrpSpPr>
          <p:nvPr/>
        </p:nvGrpSpPr>
        <p:grpSpPr bwMode="auto">
          <a:xfrm>
            <a:off x="7362716" y="2052638"/>
            <a:ext cx="3962400" cy="628650"/>
            <a:chOff x="1447800" y="2190690"/>
            <a:chExt cx="3962400" cy="628710"/>
          </a:xfrm>
        </p:grpSpPr>
        <p:sp>
          <p:nvSpPr>
            <p:cNvPr id="53" name="Line 8">
              <a:extLst>
                <a:ext uri="{FF2B5EF4-FFF2-40B4-BE49-F238E27FC236}">
                  <a16:creationId xmlns:a16="http://schemas.microsoft.com/office/drawing/2014/main" id="{D0BB8151-F88A-4322-A262-4CDE1372F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4" name="TextBox 2">
              <a:extLst>
                <a:ext uri="{FF2B5EF4-FFF2-40B4-BE49-F238E27FC236}">
                  <a16:creationId xmlns:a16="http://schemas.microsoft.com/office/drawing/2014/main" id="{A7B1EB6A-885C-435C-A885-95B2EAF10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1</a:t>
              </a:r>
            </a:p>
          </p:txBody>
        </p:sp>
      </p:grpSp>
      <p:grpSp>
        <p:nvGrpSpPr>
          <p:cNvPr id="55" name="Group 5">
            <a:extLst>
              <a:ext uri="{FF2B5EF4-FFF2-40B4-BE49-F238E27FC236}">
                <a16:creationId xmlns:a16="http://schemas.microsoft.com/office/drawing/2014/main" id="{E946FB38-642B-4E2D-8667-E1D56B9BB839}"/>
              </a:ext>
            </a:extLst>
          </p:cNvPr>
          <p:cNvGrpSpPr>
            <a:grpSpLocks/>
          </p:cNvGrpSpPr>
          <p:nvPr/>
        </p:nvGrpSpPr>
        <p:grpSpPr bwMode="auto">
          <a:xfrm>
            <a:off x="6448316" y="2224088"/>
            <a:ext cx="873125" cy="1066800"/>
            <a:chOff x="574675" y="2362200"/>
            <a:chExt cx="873124" cy="1066800"/>
          </a:xfrm>
        </p:grpSpPr>
        <p:sp>
          <p:nvSpPr>
            <p:cNvPr id="56" name="Line 13">
              <a:extLst>
                <a:ext uri="{FF2B5EF4-FFF2-40B4-BE49-F238E27FC236}">
                  <a16:creationId xmlns:a16="http://schemas.microsoft.com/office/drawing/2014/main" id="{D5288411-B4EE-4FB0-84BB-350D99365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7" name="Line 14">
              <a:extLst>
                <a:ext uri="{FF2B5EF4-FFF2-40B4-BE49-F238E27FC236}">
                  <a16:creationId xmlns:a16="http://schemas.microsoft.com/office/drawing/2014/main" id="{744959B5-EEA0-4A4D-8408-5E324ED5F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8" name="Text Box 15">
              <a:extLst>
                <a:ext uri="{FF2B5EF4-FFF2-40B4-BE49-F238E27FC236}">
                  <a16:creationId xmlns:a16="http://schemas.microsoft.com/office/drawing/2014/main" id="{BDD7A0D6-BE54-483D-B01B-1B78972AF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6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</a:rPr>
                <a:t>RTT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B22CB228-E024-48DF-B5D4-EBDC45FDA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  <p:sp>
        <p:nvSpPr>
          <p:cNvPr id="60" name="Line 41">
            <a:extLst>
              <a:ext uri="{FF2B5EF4-FFF2-40B4-BE49-F238E27FC236}">
                <a16:creationId xmlns:a16="http://schemas.microsoft.com/office/drawing/2014/main" id="{FBCBE4D1-A483-4C12-A7B0-263FCB9BD6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72316" y="3005138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61" name="Line 40">
            <a:extLst>
              <a:ext uri="{FF2B5EF4-FFF2-40B4-BE49-F238E27FC236}">
                <a16:creationId xmlns:a16="http://schemas.microsoft.com/office/drawing/2014/main" id="{13F0FA94-9408-4AF6-8B29-25D44C34B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2316" y="3005138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latin typeface="Gill Sans Ligh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03846B8-F7C2-4504-B04E-A553B8ED08FA}"/>
              </a:ext>
            </a:extLst>
          </p:cNvPr>
          <p:cNvGrpSpPr>
            <a:grpSpLocks/>
          </p:cNvGrpSpPr>
          <p:nvPr/>
        </p:nvGrpSpPr>
        <p:grpSpPr bwMode="auto">
          <a:xfrm>
            <a:off x="6067316" y="2243138"/>
            <a:ext cx="1295400" cy="1905000"/>
            <a:chOff x="152400" y="2667000"/>
            <a:chExt cx="1295399" cy="1904802"/>
          </a:xfrm>
        </p:grpSpPr>
        <p:sp>
          <p:nvSpPr>
            <p:cNvPr id="63" name="Line 14">
              <a:extLst>
                <a:ext uri="{FF2B5EF4-FFF2-40B4-BE49-F238E27FC236}">
                  <a16:creationId xmlns:a16="http://schemas.microsoft.com/office/drawing/2014/main" id="{FE7EF825-B6C1-456F-A59C-848F49CC7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2667000"/>
              <a:ext cx="0" cy="1828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4" name="Line 13">
              <a:extLst>
                <a:ext uri="{FF2B5EF4-FFF2-40B4-BE49-F238E27FC236}">
                  <a16:creationId xmlns:a16="http://schemas.microsoft.com/office/drawing/2014/main" id="{4FA60DDA-CE13-4477-8025-E3495C378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44958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5" name="Text Box 15">
              <a:extLst>
                <a:ext uri="{FF2B5EF4-FFF2-40B4-BE49-F238E27FC236}">
                  <a16:creationId xmlns:a16="http://schemas.microsoft.com/office/drawing/2014/main" id="{DACE7DE7-A506-4FE4-B4B2-026CA6963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4171747"/>
              <a:ext cx="1143000" cy="4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</a:rPr>
                <a:t>timeout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89C32D-0A30-4DD2-86ED-446BC6CAA976}"/>
              </a:ext>
            </a:extLst>
          </p:cNvPr>
          <p:cNvGrpSpPr>
            <a:grpSpLocks/>
          </p:cNvGrpSpPr>
          <p:nvPr/>
        </p:nvGrpSpPr>
        <p:grpSpPr bwMode="auto">
          <a:xfrm>
            <a:off x="7362716" y="3900488"/>
            <a:ext cx="3962400" cy="628650"/>
            <a:chOff x="1447800" y="2190690"/>
            <a:chExt cx="3962400" cy="628710"/>
          </a:xfrm>
        </p:grpSpPr>
        <p:sp>
          <p:nvSpPr>
            <p:cNvPr id="67" name="Line 8">
              <a:extLst>
                <a:ext uri="{FF2B5EF4-FFF2-40B4-BE49-F238E27FC236}">
                  <a16:creationId xmlns:a16="http://schemas.microsoft.com/office/drawing/2014/main" id="{E863E5EA-2920-43C6-8744-AA85D89E8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8" name="TextBox 53">
              <a:extLst>
                <a:ext uri="{FF2B5EF4-FFF2-40B4-BE49-F238E27FC236}">
                  <a16:creationId xmlns:a16="http://schemas.microsoft.com/office/drawing/2014/main" id="{9103FBF6-D92B-4BA9-8CA1-9A7A825ED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34" cy="4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  <a:cs typeface="Helvetica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655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71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685800" y="743868"/>
            <a:ext cx="109728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Solution: put sequence number in message to identify re-transmitted packets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Receiver checks for duplicate number’s; Discard if detected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Requirements: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Sender keeps copy of </a:t>
            </a:r>
            <a:r>
              <a:rPr lang="en-US" altLang="ko-KR" dirty="0" err="1">
                <a:ea typeface="굴림" panose="020B0600000101010101" pitchFamily="34" charset="-127"/>
              </a:rPr>
              <a:t>unACK’d</a:t>
            </a:r>
            <a:r>
              <a:rPr lang="en-US" altLang="ko-KR" dirty="0">
                <a:ea typeface="굴림" panose="020B0600000101010101" pitchFamily="34" charset="-127"/>
              </a:rPr>
              <a:t> messages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Easy: only need to buffer messages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Receiver tracks possible duplicate messages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Hard: when ok to forget about received message?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Alternating-bit protocol: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Send one message at a time; don’t send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next message until ACK received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Sender keeps last message; receiver tracks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sequence number of last message received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Pros: simple, small overhead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Con: doesn’t work if network can delay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or duplicate messages arbitrarily</a:t>
            </a:r>
          </a:p>
        </p:txBody>
      </p:sp>
      <p:grpSp>
        <p:nvGrpSpPr>
          <p:cNvPr id="7174" name="Group 4"/>
          <p:cNvGrpSpPr>
            <a:grpSpLocks/>
          </p:cNvGrpSpPr>
          <p:nvPr/>
        </p:nvGrpSpPr>
        <p:grpSpPr bwMode="auto">
          <a:xfrm>
            <a:off x="8229599" y="2514601"/>
            <a:ext cx="1981200" cy="3046413"/>
            <a:chOff x="4080" y="951"/>
            <a:chExt cx="1248" cy="2169"/>
          </a:xfrm>
        </p:grpSpPr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4080" y="951"/>
              <a:ext cx="11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ko-KR" sz="28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7178" name="Group 8"/>
            <p:cNvGrpSpPr>
              <a:grpSpLocks/>
            </p:cNvGrpSpPr>
            <p:nvPr/>
          </p:nvGrpSpPr>
          <p:grpSpPr bwMode="auto">
            <a:xfrm>
              <a:off x="4325" y="1208"/>
              <a:ext cx="960" cy="691"/>
              <a:chOff x="4325" y="701"/>
              <a:chExt cx="960" cy="691"/>
            </a:xfrm>
          </p:grpSpPr>
          <p:grpSp>
            <p:nvGrpSpPr>
              <p:cNvPr id="7191" name="Group 9"/>
              <p:cNvGrpSpPr>
                <a:grpSpLocks/>
              </p:cNvGrpSpPr>
              <p:nvPr/>
            </p:nvGrpSpPr>
            <p:grpSpPr bwMode="auto">
              <a:xfrm>
                <a:off x="4325" y="701"/>
                <a:ext cx="960" cy="334"/>
                <a:chOff x="1157" y="689"/>
                <a:chExt cx="960" cy="334"/>
              </a:xfrm>
            </p:grpSpPr>
            <p:sp>
              <p:nvSpPr>
                <p:cNvPr id="7194" name="Line 10"/>
                <p:cNvSpPr>
                  <a:spLocks noChangeShapeType="1"/>
                </p:cNvSpPr>
                <p:nvPr/>
              </p:nvSpPr>
              <p:spPr bwMode="auto">
                <a:xfrm>
                  <a:off x="1157" y="831"/>
                  <a:ext cx="96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195" name="Text Box 11"/>
                <p:cNvSpPr txBox="1">
                  <a:spLocks noChangeArrowheads="1"/>
                </p:cNvSpPr>
                <p:nvPr/>
              </p:nvSpPr>
              <p:spPr bwMode="auto">
                <a:xfrm rot="736490">
                  <a:off x="1432" y="689"/>
                  <a:ext cx="591" cy="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 dirty="0" err="1">
                      <a:latin typeface="Gill Sans Light"/>
                      <a:ea typeface="Gill Sans" charset="0"/>
                      <a:cs typeface="Gill Sans" charset="0"/>
                    </a:rPr>
                    <a:t>Pkt</a:t>
                  </a:r>
                  <a:r>
                    <a:rPr lang="en-US" altLang="ko-KR" sz="2000" dirty="0">
                      <a:latin typeface="Gill Sans Light"/>
                      <a:ea typeface="Gill Sans" charset="0"/>
                      <a:cs typeface="Gill Sans" charset="0"/>
                    </a:rPr>
                    <a:t> #0</a:t>
                  </a:r>
                </a:p>
              </p:txBody>
            </p:sp>
          </p:grpSp>
          <p:sp>
            <p:nvSpPr>
              <p:cNvPr id="7192" name="Line 12"/>
              <p:cNvSpPr>
                <a:spLocks noChangeShapeType="1"/>
              </p:cNvSpPr>
              <p:nvPr/>
            </p:nvSpPr>
            <p:spPr bwMode="auto">
              <a:xfrm flipH="1">
                <a:off x="4325" y="1104"/>
                <a:ext cx="96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93" name="Text Box 13"/>
              <p:cNvSpPr txBox="1">
                <a:spLocks noChangeArrowheads="1"/>
              </p:cNvSpPr>
              <p:nvPr/>
            </p:nvSpPr>
            <p:spPr bwMode="auto">
              <a:xfrm rot="20746312">
                <a:off x="4406" y="991"/>
                <a:ext cx="691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dirty="0">
                    <a:latin typeface="Gill Sans Light"/>
                    <a:ea typeface="Gill Sans" charset="0"/>
                    <a:cs typeface="Gill Sans" charset="0"/>
                  </a:rPr>
                  <a:t>ACK #0</a:t>
                </a:r>
              </a:p>
            </p:txBody>
          </p:sp>
        </p:grpSp>
        <p:grpSp>
          <p:nvGrpSpPr>
            <p:cNvPr id="7179" name="Group 14"/>
            <p:cNvGrpSpPr>
              <a:grpSpLocks/>
            </p:cNvGrpSpPr>
            <p:nvPr/>
          </p:nvGrpSpPr>
          <p:grpSpPr bwMode="auto">
            <a:xfrm>
              <a:off x="4320" y="1805"/>
              <a:ext cx="960" cy="718"/>
              <a:chOff x="4325" y="674"/>
              <a:chExt cx="960" cy="718"/>
            </a:xfrm>
          </p:grpSpPr>
          <p:grpSp>
            <p:nvGrpSpPr>
              <p:cNvPr id="7186" name="Group 15"/>
              <p:cNvGrpSpPr>
                <a:grpSpLocks/>
              </p:cNvGrpSpPr>
              <p:nvPr/>
            </p:nvGrpSpPr>
            <p:grpSpPr bwMode="auto">
              <a:xfrm>
                <a:off x="4325" y="674"/>
                <a:ext cx="960" cy="361"/>
                <a:chOff x="1157" y="662"/>
                <a:chExt cx="960" cy="361"/>
              </a:xfrm>
            </p:grpSpPr>
            <p:sp>
              <p:nvSpPr>
                <p:cNvPr id="7189" name="Line 16"/>
                <p:cNvSpPr>
                  <a:spLocks noChangeShapeType="1"/>
                </p:cNvSpPr>
                <p:nvPr/>
              </p:nvSpPr>
              <p:spPr bwMode="auto">
                <a:xfrm>
                  <a:off x="1157" y="831"/>
                  <a:ext cx="96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190" name="Text Box 17"/>
                <p:cNvSpPr txBox="1">
                  <a:spLocks noChangeArrowheads="1"/>
                </p:cNvSpPr>
                <p:nvPr/>
              </p:nvSpPr>
              <p:spPr bwMode="auto">
                <a:xfrm rot="736490">
                  <a:off x="1437" y="662"/>
                  <a:ext cx="591" cy="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 dirty="0" err="1">
                      <a:latin typeface="Gill Sans Light"/>
                      <a:ea typeface="Gill Sans" charset="0"/>
                      <a:cs typeface="Gill Sans" charset="0"/>
                    </a:rPr>
                    <a:t>Pkt</a:t>
                  </a:r>
                  <a:r>
                    <a:rPr lang="en-US" altLang="ko-KR" sz="2000" dirty="0">
                      <a:latin typeface="Gill Sans Light"/>
                      <a:ea typeface="Gill Sans" charset="0"/>
                      <a:cs typeface="Gill Sans" charset="0"/>
                    </a:rPr>
                    <a:t> #1</a:t>
                  </a:r>
                </a:p>
              </p:txBody>
            </p:sp>
          </p:grpSp>
          <p:sp>
            <p:nvSpPr>
              <p:cNvPr id="7187" name="Line 18"/>
              <p:cNvSpPr>
                <a:spLocks noChangeShapeType="1"/>
              </p:cNvSpPr>
              <p:nvPr/>
            </p:nvSpPr>
            <p:spPr bwMode="auto">
              <a:xfrm flipH="1">
                <a:off x="4325" y="1104"/>
                <a:ext cx="96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88" name="Text Box 19"/>
              <p:cNvSpPr txBox="1">
                <a:spLocks noChangeArrowheads="1"/>
              </p:cNvSpPr>
              <p:nvPr/>
            </p:nvSpPr>
            <p:spPr bwMode="auto">
              <a:xfrm rot="20746312">
                <a:off x="4404" y="1017"/>
                <a:ext cx="691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dirty="0">
                    <a:latin typeface="Gill Sans Light"/>
                    <a:ea typeface="Gill Sans" charset="0"/>
                    <a:cs typeface="Gill Sans" charset="0"/>
                  </a:rPr>
                  <a:t>ACK #1</a:t>
                </a:r>
              </a:p>
            </p:txBody>
          </p:sp>
        </p:grpSp>
        <p:grpSp>
          <p:nvGrpSpPr>
            <p:cNvPr id="7180" name="Group 20"/>
            <p:cNvGrpSpPr>
              <a:grpSpLocks/>
            </p:cNvGrpSpPr>
            <p:nvPr/>
          </p:nvGrpSpPr>
          <p:grpSpPr bwMode="auto">
            <a:xfrm>
              <a:off x="4368" y="2402"/>
              <a:ext cx="960" cy="718"/>
              <a:chOff x="4325" y="674"/>
              <a:chExt cx="960" cy="718"/>
            </a:xfrm>
          </p:grpSpPr>
          <p:grpSp>
            <p:nvGrpSpPr>
              <p:cNvPr id="7181" name="Group 21"/>
              <p:cNvGrpSpPr>
                <a:grpSpLocks/>
              </p:cNvGrpSpPr>
              <p:nvPr/>
            </p:nvGrpSpPr>
            <p:grpSpPr bwMode="auto">
              <a:xfrm>
                <a:off x="4325" y="674"/>
                <a:ext cx="960" cy="361"/>
                <a:chOff x="1157" y="662"/>
                <a:chExt cx="960" cy="361"/>
              </a:xfrm>
            </p:grpSpPr>
            <p:sp>
              <p:nvSpPr>
                <p:cNvPr id="7184" name="Line 22"/>
                <p:cNvSpPr>
                  <a:spLocks noChangeShapeType="1"/>
                </p:cNvSpPr>
                <p:nvPr/>
              </p:nvSpPr>
              <p:spPr bwMode="auto">
                <a:xfrm>
                  <a:off x="1157" y="831"/>
                  <a:ext cx="96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7185" name="Text Box 23"/>
                <p:cNvSpPr txBox="1">
                  <a:spLocks noChangeArrowheads="1"/>
                </p:cNvSpPr>
                <p:nvPr/>
              </p:nvSpPr>
              <p:spPr bwMode="auto">
                <a:xfrm rot="736490">
                  <a:off x="1437" y="662"/>
                  <a:ext cx="591" cy="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 dirty="0" err="1">
                      <a:latin typeface="Gill Sans Light"/>
                      <a:ea typeface="Gill Sans" charset="0"/>
                      <a:cs typeface="Gill Sans" charset="0"/>
                    </a:rPr>
                    <a:t>Pkt</a:t>
                  </a:r>
                  <a:r>
                    <a:rPr lang="en-US" altLang="ko-KR" sz="2000" dirty="0">
                      <a:latin typeface="Gill Sans Light"/>
                      <a:ea typeface="Gill Sans" charset="0"/>
                      <a:cs typeface="Gill Sans" charset="0"/>
                    </a:rPr>
                    <a:t> #0</a:t>
                  </a:r>
                </a:p>
              </p:txBody>
            </p:sp>
          </p:grpSp>
          <p:sp>
            <p:nvSpPr>
              <p:cNvPr id="7182" name="Line 24"/>
              <p:cNvSpPr>
                <a:spLocks noChangeShapeType="1"/>
              </p:cNvSpPr>
              <p:nvPr/>
            </p:nvSpPr>
            <p:spPr bwMode="auto">
              <a:xfrm flipH="1">
                <a:off x="4325" y="1104"/>
                <a:ext cx="96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83" name="Text Box 25"/>
              <p:cNvSpPr txBox="1">
                <a:spLocks noChangeArrowheads="1"/>
              </p:cNvSpPr>
              <p:nvPr/>
            </p:nvSpPr>
            <p:spPr bwMode="auto">
              <a:xfrm rot="20746312">
                <a:off x="4405" y="1018"/>
                <a:ext cx="691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dirty="0">
                    <a:latin typeface="Gill Sans Light"/>
                    <a:ea typeface="Gill Sans" charset="0"/>
                    <a:cs typeface="Gill Sans" charset="0"/>
                  </a:rPr>
                  <a:t>ACK #0</a:t>
                </a:r>
              </a:p>
            </p:txBody>
          </p:sp>
        </p:grpSp>
      </p:grpSp>
      <p:sp>
        <p:nvSpPr>
          <p:cNvPr id="7171" name="Rectangle 26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How to Deal with Message Duplication?</a:t>
            </a:r>
          </a:p>
        </p:txBody>
      </p:sp>
      <p:sp>
        <p:nvSpPr>
          <p:cNvPr id="28" name="Line 3">
            <a:extLst>
              <a:ext uri="{FF2B5EF4-FFF2-40B4-BE49-F238E27FC236}">
                <a16:creationId xmlns:a16="http://schemas.microsoft.com/office/drawing/2014/main" id="{B7B7309E-947B-4A11-B90C-9EA942DF4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9548" y="2361008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29" name="Line 4">
            <a:extLst>
              <a:ext uri="{FF2B5EF4-FFF2-40B4-BE49-F238E27FC236}">
                <a16:creationId xmlns:a16="http://schemas.microsoft.com/office/drawing/2014/main" id="{830AC504-268A-435E-AF2E-2A17E047C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60439" y="2300825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7019C6AA-890A-4DEC-916A-59DAFBE9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903808"/>
            <a:ext cx="1178506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Gill Sans Light"/>
              </a:rPr>
              <a:t>Sender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E50E67C8-7992-433B-B92A-6C1078CBC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477" y="1900775"/>
            <a:ext cx="1401323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Gill Sans Light"/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935011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920C-5F7A-406D-9B45-68B72E85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Moving Away From Stop-and-Wait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C3E3-6FBA-4D6C-8C8D-380DC814C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80" y="767840"/>
            <a:ext cx="6116692" cy="5785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Larger space of acknowledgements</a:t>
            </a:r>
          </a:p>
          <a:p>
            <a:pPr lvl="1"/>
            <a:r>
              <a:rPr lang="en-US" dirty="0"/>
              <a:t>Pipelining: don’t wait for ACK before sending next packet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ACKs serve dual purpose: 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Reliability: Confirming packet received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Ordering: Packets can be reordered at destination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How much data is in flight now?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Bytes in-flight: </a:t>
            </a:r>
            <a:r>
              <a:rPr lang="en-US" dirty="0" err="1">
                <a:solidFill>
                  <a:srgbClr val="FF0000"/>
                </a:solidFill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en-US" dirty="0">
                <a:solidFill>
                  <a:srgbClr val="FF0000"/>
                </a:solidFill>
              </a:rPr>
              <a:t> = RTT × B</a:t>
            </a:r>
          </a:p>
          <a:p>
            <a:pPr lvl="1"/>
            <a:r>
              <a:rPr lang="en-US" dirty="0"/>
              <a:t>Here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is in “bytes/second”</a:t>
            </a:r>
          </a:p>
          <a:p>
            <a:pPr lvl="1"/>
            <a:r>
              <a:rPr lang="en-US" dirty="0" err="1"/>
              <a:t>W</a:t>
            </a:r>
            <a:r>
              <a:rPr lang="en-US" baseline="-25000" dirty="0" err="1"/>
              <a:t>send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 </a:t>
            </a:r>
            <a:r>
              <a:rPr lang="en-US" dirty="0"/>
              <a:t> Sender’s “Window Size”</a:t>
            </a:r>
          </a:p>
          <a:p>
            <a:pPr lvl="1"/>
            <a:r>
              <a:rPr lang="en-US" dirty="0"/>
              <a:t>Packets in flight = (</a:t>
            </a:r>
            <a:r>
              <a:rPr lang="en-US" dirty="0" err="1">
                <a:solidFill>
                  <a:srgbClr val="FF0000"/>
                </a:solidFill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en-US" dirty="0">
                <a:solidFill>
                  <a:srgbClr val="FF0000"/>
                </a:solidFill>
              </a:rPr>
              <a:t> / packet size</a:t>
            </a:r>
            <a:r>
              <a:rPr lang="en-US" dirty="0"/>
              <a:t>)</a:t>
            </a:r>
          </a:p>
          <a:p>
            <a:r>
              <a:rPr lang="en-US" dirty="0"/>
              <a:t>How long does the sender have to keep the packets around?</a:t>
            </a:r>
          </a:p>
          <a:p>
            <a:r>
              <a:rPr lang="en-US" dirty="0"/>
              <a:t>How long does the receiver have to keep the packets’ data?</a:t>
            </a:r>
          </a:p>
          <a:p>
            <a:r>
              <a:rPr lang="en-US" dirty="0"/>
              <a:t>What if sender is sending packets faster than the receiver can process the data?</a:t>
            </a: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B7B7309E-947B-4A11-B90C-9EA942DF4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534663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830AC504-268A-435E-AF2E-2A17E047C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53800" y="1534663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2512CA49-A9D1-442E-84D9-81BFE05A38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2068063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ED30254-ADE4-4CFC-BF1C-CC9DDF534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887463"/>
            <a:ext cx="745823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</a:rPr>
              <a:t>Time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019C6AA-890A-4DEC-916A-59DAFBE9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052" y="1077463"/>
            <a:ext cx="1178506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Gill Sans Light"/>
              </a:rPr>
              <a:t>Sender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E50E67C8-7992-433B-B92A-6C1078CBC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4838" y="1134613"/>
            <a:ext cx="1401323" cy="461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Gill Sans Light"/>
              </a:rPr>
              <a:t>Receiver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29E83B5A-50A7-4C9E-9881-C5DDFD29A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610907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93F164-C479-42B3-AD25-E20B8AB8A556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1610863"/>
            <a:ext cx="949325" cy="1066800"/>
            <a:chOff x="498475" y="2362200"/>
            <a:chExt cx="949324" cy="1066800"/>
          </a:xfrm>
        </p:grpSpPr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25B9EECA-20FC-4234-A731-29580AE4E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29AF7A42-B695-4502-9BBF-5EA9A3A33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0" name="Text Box 15">
              <a:extLst>
                <a:ext uri="{FF2B5EF4-FFF2-40B4-BE49-F238E27FC236}">
                  <a16:creationId xmlns:a16="http://schemas.microsoft.com/office/drawing/2014/main" id="{39057E7D-9FFB-416E-A0D8-174EA8065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 Light"/>
                </a:rPr>
                <a:t>RTT</a:t>
              </a: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8CAEA164-AB5C-4186-8FEA-1727A0BF6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FB7D3C-4A9A-41A0-AC50-4EF5D4A0DB5A}"/>
              </a:ext>
            </a:extLst>
          </p:cNvPr>
          <p:cNvGrpSpPr>
            <a:grpSpLocks/>
          </p:cNvGrpSpPr>
          <p:nvPr/>
        </p:nvGrpSpPr>
        <p:grpSpPr bwMode="auto">
          <a:xfrm>
            <a:off x="11347555" y="2317758"/>
            <a:ext cx="914400" cy="457200"/>
            <a:chOff x="1066799" y="2362200"/>
            <a:chExt cx="914401" cy="457201"/>
          </a:xfrm>
        </p:grpSpPr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2F3341CC-7588-463F-B2A3-733A7F82E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799" y="28194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6D323A10-8AF1-40F8-A4E0-A2E6F06AB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473" y="2362201"/>
              <a:ext cx="1" cy="4572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0" name="Text Box 15">
              <a:extLst>
                <a:ext uri="{FF2B5EF4-FFF2-40B4-BE49-F238E27FC236}">
                  <a16:creationId xmlns:a16="http://schemas.microsoft.com/office/drawing/2014/main" id="{8ABE7A4D-18F8-4673-919F-0C488AF86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475" y="23622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latin typeface="Gill Sans Light"/>
                </a:rPr>
                <a:t>d</a:t>
              </a:r>
            </a:p>
          </p:txBody>
        </p:sp>
        <p:sp>
          <p:nvSpPr>
            <p:cNvPr id="41" name="Line 13">
              <a:extLst>
                <a:ext uri="{FF2B5EF4-FFF2-40B4-BE49-F238E27FC236}">
                  <a16:creationId xmlns:a16="http://schemas.microsoft.com/office/drawing/2014/main" id="{ED39496E-529D-4DA0-AB47-90DD5B956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Gill Sans Light"/>
              </a:endParaRPr>
            </a:p>
          </p:txBody>
        </p:sp>
      </p:grpSp>
      <p:sp>
        <p:nvSpPr>
          <p:cNvPr id="42" name="Line 5">
            <a:extLst>
              <a:ext uri="{FF2B5EF4-FFF2-40B4-BE49-F238E27FC236}">
                <a16:creationId xmlns:a16="http://schemas.microsoft.com/office/drawing/2014/main" id="{4A469651-BFB0-4877-B4F1-5D1716ADE8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2220463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8F404322-4143-4459-8101-41003D980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763307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47" name="Line 5">
            <a:extLst>
              <a:ext uri="{FF2B5EF4-FFF2-40B4-BE49-F238E27FC236}">
                <a16:creationId xmlns:a16="http://schemas.microsoft.com/office/drawing/2014/main" id="{E6E9EB3E-3AC7-4623-B9C3-0A4C7CACC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153" y="2364809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48" name="Line 8">
            <a:extLst>
              <a:ext uri="{FF2B5EF4-FFF2-40B4-BE49-F238E27FC236}">
                <a16:creationId xmlns:a16="http://schemas.microsoft.com/office/drawing/2014/main" id="{383F443F-4D7C-4E47-94B7-744C1223D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153" y="1907653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49" name="Line 5">
            <a:extLst>
              <a:ext uri="{FF2B5EF4-FFF2-40B4-BE49-F238E27FC236}">
                <a16:creationId xmlns:a16="http://schemas.microsoft.com/office/drawing/2014/main" id="{40918D80-79D5-4ECE-9280-44AB622C74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153" y="2517209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50" name="Line 8">
            <a:extLst>
              <a:ext uri="{FF2B5EF4-FFF2-40B4-BE49-F238E27FC236}">
                <a16:creationId xmlns:a16="http://schemas.microsoft.com/office/drawing/2014/main" id="{BE7B0D31-5914-4405-B453-CA9C46173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153" y="2060053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51" name="Line 5">
            <a:extLst>
              <a:ext uri="{FF2B5EF4-FFF2-40B4-BE49-F238E27FC236}">
                <a16:creationId xmlns:a16="http://schemas.microsoft.com/office/drawing/2014/main" id="{2BFC8BBE-30B6-4915-9C39-E05A60C22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8595" y="2669565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52" name="Line 8">
            <a:extLst>
              <a:ext uri="{FF2B5EF4-FFF2-40B4-BE49-F238E27FC236}">
                <a16:creationId xmlns:a16="http://schemas.microsoft.com/office/drawing/2014/main" id="{9B9703AF-DA64-4C81-8463-84E68DD38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8595" y="2212409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53" name="Line 5">
            <a:extLst>
              <a:ext uri="{FF2B5EF4-FFF2-40B4-BE49-F238E27FC236}">
                <a16:creationId xmlns:a16="http://schemas.microsoft.com/office/drawing/2014/main" id="{B62D2814-2CB0-45FC-B5F4-F576B760B7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8595" y="2821965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54" name="Line 8">
            <a:extLst>
              <a:ext uri="{FF2B5EF4-FFF2-40B4-BE49-F238E27FC236}">
                <a16:creationId xmlns:a16="http://schemas.microsoft.com/office/drawing/2014/main" id="{2760F580-C368-42F3-956B-E661FB097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8595" y="2364809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FCAC18B8-114B-4961-B7D1-08AA541378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2348" y="2966311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56" name="Line 8">
            <a:extLst>
              <a:ext uri="{FF2B5EF4-FFF2-40B4-BE49-F238E27FC236}">
                <a16:creationId xmlns:a16="http://schemas.microsoft.com/office/drawing/2014/main" id="{2A535780-1ACF-4BB4-9E18-BC0CAD02E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348" y="2509155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57" name="Line 5">
            <a:extLst>
              <a:ext uri="{FF2B5EF4-FFF2-40B4-BE49-F238E27FC236}">
                <a16:creationId xmlns:a16="http://schemas.microsoft.com/office/drawing/2014/main" id="{2C6E0B23-2BE8-4E5C-B363-3A0F718E60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2348" y="3118711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58" name="Line 8">
            <a:extLst>
              <a:ext uri="{FF2B5EF4-FFF2-40B4-BE49-F238E27FC236}">
                <a16:creationId xmlns:a16="http://schemas.microsoft.com/office/drawing/2014/main" id="{3160658B-F3AE-4B63-AD21-B696E5FF6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348" y="2661555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Gill Sans Light"/>
            </a:endParaRPr>
          </a:p>
        </p:txBody>
      </p:sp>
      <p:sp>
        <p:nvSpPr>
          <p:cNvPr id="59" name="Line 5">
            <a:extLst>
              <a:ext uri="{FF2B5EF4-FFF2-40B4-BE49-F238E27FC236}">
                <a16:creationId xmlns:a16="http://schemas.microsoft.com/office/drawing/2014/main" id="{A4AFB358-5D7F-40FB-8132-40B0AD5F3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252373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60" name="Line 8">
            <a:extLst>
              <a:ext uri="{FF2B5EF4-FFF2-40B4-BE49-F238E27FC236}">
                <a16:creationId xmlns:a16="http://schemas.microsoft.com/office/drawing/2014/main" id="{227448BC-E004-4D7A-A63F-F192186D0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795217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1" name="Line 5">
            <a:extLst>
              <a:ext uri="{FF2B5EF4-FFF2-40B4-BE49-F238E27FC236}">
                <a16:creationId xmlns:a16="http://schemas.microsoft.com/office/drawing/2014/main" id="{D2928C7E-A36A-43D1-84B3-E9737325E9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404773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62" name="Line 8">
            <a:extLst>
              <a:ext uri="{FF2B5EF4-FFF2-40B4-BE49-F238E27FC236}">
                <a16:creationId xmlns:a16="http://schemas.microsoft.com/office/drawing/2014/main" id="{2D56B4FD-151B-4B86-935F-17B63F732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947617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3" name="Line 5">
            <a:extLst>
              <a:ext uri="{FF2B5EF4-FFF2-40B4-BE49-F238E27FC236}">
                <a16:creationId xmlns:a16="http://schemas.microsoft.com/office/drawing/2014/main" id="{67B5A209-B053-4AD6-A300-43AC1273D7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153" y="3549119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64" name="Line 8">
            <a:extLst>
              <a:ext uri="{FF2B5EF4-FFF2-40B4-BE49-F238E27FC236}">
                <a16:creationId xmlns:a16="http://schemas.microsoft.com/office/drawing/2014/main" id="{38DC98AD-4D9B-4832-AE69-91E225C39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153" y="3091963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5" name="Line 5">
            <a:extLst>
              <a:ext uri="{FF2B5EF4-FFF2-40B4-BE49-F238E27FC236}">
                <a16:creationId xmlns:a16="http://schemas.microsoft.com/office/drawing/2014/main" id="{8CA2CA30-7C5F-44ED-B436-9DD439F9B9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153" y="3701519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66" name="Line 8">
            <a:extLst>
              <a:ext uri="{FF2B5EF4-FFF2-40B4-BE49-F238E27FC236}">
                <a16:creationId xmlns:a16="http://schemas.microsoft.com/office/drawing/2014/main" id="{D486E6E1-A790-4B58-A935-088C3B15C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153" y="3244363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7" name="Line 5">
            <a:extLst>
              <a:ext uri="{FF2B5EF4-FFF2-40B4-BE49-F238E27FC236}">
                <a16:creationId xmlns:a16="http://schemas.microsoft.com/office/drawing/2014/main" id="{B9C548AE-88AD-4FED-B84E-140104F8D2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8595" y="3853875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68" name="Line 8">
            <a:extLst>
              <a:ext uri="{FF2B5EF4-FFF2-40B4-BE49-F238E27FC236}">
                <a16:creationId xmlns:a16="http://schemas.microsoft.com/office/drawing/2014/main" id="{71A340BB-3815-4ABE-A18F-FA1A0C0B9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8595" y="3396719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69" name="Line 5">
            <a:extLst>
              <a:ext uri="{FF2B5EF4-FFF2-40B4-BE49-F238E27FC236}">
                <a16:creationId xmlns:a16="http://schemas.microsoft.com/office/drawing/2014/main" id="{192AA3B7-414E-44BB-8D72-4DD1720377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8595" y="4006275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70" name="Line 8">
            <a:extLst>
              <a:ext uri="{FF2B5EF4-FFF2-40B4-BE49-F238E27FC236}">
                <a16:creationId xmlns:a16="http://schemas.microsoft.com/office/drawing/2014/main" id="{0D516A9C-E4A8-4D49-A4DB-ABE1F5942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8595" y="3549119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71" name="Line 5">
            <a:extLst>
              <a:ext uri="{FF2B5EF4-FFF2-40B4-BE49-F238E27FC236}">
                <a16:creationId xmlns:a16="http://schemas.microsoft.com/office/drawing/2014/main" id="{ACA10240-03E0-494C-92C1-2AD72576C4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2348" y="4150621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72" name="Line 8">
            <a:extLst>
              <a:ext uri="{FF2B5EF4-FFF2-40B4-BE49-F238E27FC236}">
                <a16:creationId xmlns:a16="http://schemas.microsoft.com/office/drawing/2014/main" id="{24A0ECF7-A91F-4FDB-95F4-035021B9B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348" y="3693465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73" name="Line 5">
            <a:extLst>
              <a:ext uri="{FF2B5EF4-FFF2-40B4-BE49-F238E27FC236}">
                <a16:creationId xmlns:a16="http://schemas.microsoft.com/office/drawing/2014/main" id="{16B88263-FC37-478E-8649-5133F29D96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2348" y="4303021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74" name="Line 8">
            <a:extLst>
              <a:ext uri="{FF2B5EF4-FFF2-40B4-BE49-F238E27FC236}">
                <a16:creationId xmlns:a16="http://schemas.microsoft.com/office/drawing/2014/main" id="{913AE083-5036-46BE-8F99-E14C8E361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348" y="3845865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Gill Sans Light"/>
            </a:endParaRPr>
          </a:p>
        </p:txBody>
      </p:sp>
      <p:sp>
        <p:nvSpPr>
          <p:cNvPr id="75" name="Line 5">
            <a:extLst>
              <a:ext uri="{FF2B5EF4-FFF2-40B4-BE49-F238E27FC236}">
                <a16:creationId xmlns:a16="http://schemas.microsoft.com/office/drawing/2014/main" id="{62B34D8F-4304-493B-B065-F5EBB6F17D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4435752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76" name="Line 8">
            <a:extLst>
              <a:ext uri="{FF2B5EF4-FFF2-40B4-BE49-F238E27FC236}">
                <a16:creationId xmlns:a16="http://schemas.microsoft.com/office/drawing/2014/main" id="{6EAE59E5-066E-42A9-B70E-52F9E18BA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978596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77" name="Line 5">
            <a:extLst>
              <a:ext uri="{FF2B5EF4-FFF2-40B4-BE49-F238E27FC236}">
                <a16:creationId xmlns:a16="http://schemas.microsoft.com/office/drawing/2014/main" id="{5D00CC31-D2A8-463B-B519-7F68E89276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4588152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78" name="Line 8">
            <a:extLst>
              <a:ext uri="{FF2B5EF4-FFF2-40B4-BE49-F238E27FC236}">
                <a16:creationId xmlns:a16="http://schemas.microsoft.com/office/drawing/2014/main" id="{8ACEC3B5-2984-45F6-96EB-626AD1569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130996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79" name="Line 5">
            <a:extLst>
              <a:ext uri="{FF2B5EF4-FFF2-40B4-BE49-F238E27FC236}">
                <a16:creationId xmlns:a16="http://schemas.microsoft.com/office/drawing/2014/main" id="{1EA16C09-7E96-4BCE-8645-280CCA78A1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153" y="4732498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80" name="Line 8">
            <a:extLst>
              <a:ext uri="{FF2B5EF4-FFF2-40B4-BE49-F238E27FC236}">
                <a16:creationId xmlns:a16="http://schemas.microsoft.com/office/drawing/2014/main" id="{3EEBABEE-B03E-43FA-A77F-5C4EB0C35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153" y="4275342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81" name="Line 5">
            <a:extLst>
              <a:ext uri="{FF2B5EF4-FFF2-40B4-BE49-F238E27FC236}">
                <a16:creationId xmlns:a16="http://schemas.microsoft.com/office/drawing/2014/main" id="{F7C33758-E55D-4BAC-9CC9-C230CA2E42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153" y="4884898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82" name="Line 8">
            <a:extLst>
              <a:ext uri="{FF2B5EF4-FFF2-40B4-BE49-F238E27FC236}">
                <a16:creationId xmlns:a16="http://schemas.microsoft.com/office/drawing/2014/main" id="{FEB6F3CC-B5F2-4D0F-9771-004E94F2F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153" y="4427742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83" name="Line 5">
            <a:extLst>
              <a:ext uri="{FF2B5EF4-FFF2-40B4-BE49-F238E27FC236}">
                <a16:creationId xmlns:a16="http://schemas.microsoft.com/office/drawing/2014/main" id="{882CDF80-B222-4751-95A6-5B55D811A3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8595" y="5037254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84" name="Line 8">
            <a:extLst>
              <a:ext uri="{FF2B5EF4-FFF2-40B4-BE49-F238E27FC236}">
                <a16:creationId xmlns:a16="http://schemas.microsoft.com/office/drawing/2014/main" id="{E1265EB5-9393-4F23-89FC-9317E5FAD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8595" y="4580098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85" name="Line 5">
            <a:extLst>
              <a:ext uri="{FF2B5EF4-FFF2-40B4-BE49-F238E27FC236}">
                <a16:creationId xmlns:a16="http://schemas.microsoft.com/office/drawing/2014/main" id="{6F356211-E67C-42D9-A9CD-2915E4A349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8595" y="5189654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86" name="Line 8">
            <a:extLst>
              <a:ext uri="{FF2B5EF4-FFF2-40B4-BE49-F238E27FC236}">
                <a16:creationId xmlns:a16="http://schemas.microsoft.com/office/drawing/2014/main" id="{B9AD4381-448C-4936-99CC-0C2B5EF48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8595" y="4732498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87" name="Line 5">
            <a:extLst>
              <a:ext uri="{FF2B5EF4-FFF2-40B4-BE49-F238E27FC236}">
                <a16:creationId xmlns:a16="http://schemas.microsoft.com/office/drawing/2014/main" id="{503C3E64-25D6-4235-A19B-1BDD0D159C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2348" y="5334000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88" name="Line 8">
            <a:extLst>
              <a:ext uri="{FF2B5EF4-FFF2-40B4-BE49-F238E27FC236}">
                <a16:creationId xmlns:a16="http://schemas.microsoft.com/office/drawing/2014/main" id="{E88A0BB0-FE69-458F-8CAC-5B60068E1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348" y="4876844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89" name="Line 5">
            <a:extLst>
              <a:ext uri="{FF2B5EF4-FFF2-40B4-BE49-F238E27FC236}">
                <a16:creationId xmlns:a16="http://schemas.microsoft.com/office/drawing/2014/main" id="{CA159357-3113-47C0-A584-0615882C0F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2348" y="5486400"/>
            <a:ext cx="3983038" cy="609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Gill Sans Light"/>
            </a:endParaRPr>
          </a:p>
        </p:txBody>
      </p:sp>
      <p:sp>
        <p:nvSpPr>
          <p:cNvPr id="90" name="Line 8">
            <a:extLst>
              <a:ext uri="{FF2B5EF4-FFF2-40B4-BE49-F238E27FC236}">
                <a16:creationId xmlns:a16="http://schemas.microsoft.com/office/drawing/2014/main" id="{0E578417-F0A5-4B43-A588-E195CE291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348" y="5029244"/>
            <a:ext cx="3962400" cy="4571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382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6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Communication Between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3983"/>
            <a:ext cx="10515600" cy="2352980"/>
          </a:xfrm>
        </p:spPr>
        <p:txBody>
          <a:bodyPr/>
          <a:lstStyle/>
          <a:p>
            <a:r>
              <a:rPr lang="en-US" dirty="0"/>
              <a:t>Data written by A is held in memory until B reads it</a:t>
            </a:r>
          </a:p>
          <a:p>
            <a:r>
              <a:rPr lang="en-US" dirty="0"/>
              <a:t>Queue has a fixed capacity</a:t>
            </a:r>
          </a:p>
          <a:p>
            <a:pPr lvl="1"/>
            <a:r>
              <a:rPr lang="en-US" dirty="0"/>
              <a:t>Writing to the queue blocks if the queue if full</a:t>
            </a:r>
          </a:p>
          <a:p>
            <a:pPr lvl="1"/>
            <a:r>
              <a:rPr lang="en-US" dirty="0"/>
              <a:t>Reading from the queue blocks if the queue is empty</a:t>
            </a:r>
          </a:p>
          <a:p>
            <a:r>
              <a:rPr lang="en-US" dirty="0"/>
              <a:t>POSIX provides this abstraction in the form of </a:t>
            </a:r>
            <a:r>
              <a:rPr lang="en-US" b="1" i="1" dirty="0"/>
              <a:t>pipes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503613-36DA-4D9F-8614-7983C2EB16C8}"/>
              </a:ext>
            </a:extLst>
          </p:cNvPr>
          <p:cNvSpPr/>
          <p:nvPr/>
        </p:nvSpPr>
        <p:spPr>
          <a:xfrm>
            <a:off x="2031126" y="1394711"/>
            <a:ext cx="466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wbuf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wlen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5A6351-8A40-42B0-87E2-6AC5E2FA7D30}"/>
              </a:ext>
            </a:extLst>
          </p:cNvPr>
          <p:cNvSpPr/>
          <p:nvPr/>
        </p:nvSpPr>
        <p:spPr>
          <a:xfrm>
            <a:off x="6163983" y="2951362"/>
            <a:ext cx="461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rfd,rbuf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rmax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BD695E-EDEF-46AF-B4E1-E938344704B9}"/>
              </a:ext>
            </a:extLst>
          </p:cNvPr>
          <p:cNvSpPr/>
          <p:nvPr/>
        </p:nvSpPr>
        <p:spPr>
          <a:xfrm>
            <a:off x="2769704" y="2016885"/>
            <a:ext cx="1201074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Process 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E0A654-E68E-46C8-BA1D-556608954CD2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3970778" y="2290097"/>
            <a:ext cx="448525" cy="706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E2CCB54-E4B7-408B-8A80-07AFF7AB11D6}"/>
              </a:ext>
            </a:extLst>
          </p:cNvPr>
          <p:cNvSpPr/>
          <p:nvPr/>
        </p:nvSpPr>
        <p:spPr>
          <a:xfrm>
            <a:off x="7131719" y="2176669"/>
            <a:ext cx="1150890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Process 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DD6DB3-7846-46C1-BAE0-72103A20C1F8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6096000" y="2449881"/>
            <a:ext cx="1035719" cy="546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n 3">
            <a:extLst>
              <a:ext uri="{FF2B5EF4-FFF2-40B4-BE49-F238E27FC236}">
                <a16:creationId xmlns:a16="http://schemas.microsoft.com/office/drawing/2014/main" id="{B0FC7800-4CEF-4504-A668-77F82B048506}"/>
              </a:ext>
            </a:extLst>
          </p:cNvPr>
          <p:cNvSpPr/>
          <p:nvPr/>
        </p:nvSpPr>
        <p:spPr bwMode="auto">
          <a:xfrm>
            <a:off x="4419303" y="2563309"/>
            <a:ext cx="1676697" cy="867128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In-Memory Queue</a:t>
            </a:r>
          </a:p>
        </p:txBody>
      </p:sp>
    </p:spTree>
    <p:extLst>
      <p:ext uri="{BB962C8B-B14F-4D97-AF65-F5344CB8AC3E}">
        <p14:creationId xmlns:p14="http://schemas.microsoft.com/office/powerpoint/2010/main" val="41041751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/>
              <a:t>Distributed Decision Making Discussion (2/2)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Undesirable feature of Two-Phase Commit: Blocking</a:t>
            </a:r>
          </a:p>
          <a:p>
            <a:pPr lvl="1"/>
            <a:r>
              <a:rPr lang="en-US" altLang="ko-KR" dirty="0"/>
              <a:t>One machine can be stalled until another site recovers:</a:t>
            </a:r>
          </a:p>
          <a:p>
            <a:pPr lvl="2"/>
            <a:r>
              <a:rPr lang="en-US" altLang="ko-KR" dirty="0"/>
              <a:t>Site B writes </a:t>
            </a:r>
            <a:r>
              <a:rPr lang="en-US" dirty="0"/>
              <a:t>"</a:t>
            </a:r>
            <a:r>
              <a:rPr lang="en-US" altLang="ko-KR" dirty="0"/>
              <a:t>prepared to commit</a:t>
            </a:r>
            <a:r>
              <a:rPr lang="en-US" dirty="0"/>
              <a:t>"</a:t>
            </a:r>
            <a:r>
              <a:rPr lang="en-US" altLang="ko-KR" dirty="0"/>
              <a:t> record to its log, sends a </a:t>
            </a:r>
            <a:r>
              <a:rPr lang="en-US" dirty="0"/>
              <a:t>"</a:t>
            </a:r>
            <a:r>
              <a:rPr lang="en-US" altLang="ko-KR" dirty="0"/>
              <a:t>yes</a:t>
            </a:r>
            <a:r>
              <a:rPr lang="en-US" dirty="0"/>
              <a:t>"</a:t>
            </a:r>
            <a:r>
              <a:rPr lang="en-US" altLang="ko-KR" dirty="0"/>
              <a:t> vote to the coordinator (site A) and crashes</a:t>
            </a:r>
          </a:p>
          <a:p>
            <a:pPr lvl="2"/>
            <a:r>
              <a:rPr lang="en-US" altLang="ko-KR" dirty="0"/>
              <a:t>Site A crashes</a:t>
            </a:r>
          </a:p>
          <a:p>
            <a:pPr lvl="2"/>
            <a:r>
              <a:rPr lang="en-US" altLang="ko-KR" dirty="0"/>
              <a:t>Site B wakes up, check its log, and realizes that it has voted </a:t>
            </a:r>
            <a:r>
              <a:rPr lang="en-US" dirty="0"/>
              <a:t>"</a:t>
            </a:r>
            <a:r>
              <a:rPr lang="en-US" altLang="ko-KR" dirty="0"/>
              <a:t>yes</a:t>
            </a:r>
            <a:r>
              <a:rPr lang="en-US" dirty="0"/>
              <a:t>"</a:t>
            </a:r>
            <a:r>
              <a:rPr lang="en-US" altLang="ko-KR" dirty="0"/>
              <a:t> on the update. It sends a message to site A asking what happened. At this point, B cannot decide to abort, because update may have committed</a:t>
            </a:r>
          </a:p>
          <a:p>
            <a:pPr lvl="2"/>
            <a:r>
              <a:rPr lang="en-US" altLang="ko-KR" dirty="0"/>
              <a:t>B is blocked until A comes back</a:t>
            </a:r>
          </a:p>
          <a:p>
            <a:pPr lvl="1"/>
            <a:r>
              <a:rPr lang="en-US" altLang="ko-KR" dirty="0"/>
              <a:t>A blocked site holds resources (locks on updated items, pages pinned in memory, </a:t>
            </a:r>
            <a:r>
              <a:rPr lang="en-US" altLang="ko-KR" dirty="0" err="1"/>
              <a:t>etc</a:t>
            </a:r>
            <a:r>
              <a:rPr lang="en-US" altLang="ko-KR" dirty="0"/>
              <a:t>) until learns fate of update</a:t>
            </a:r>
          </a:p>
        </p:txBody>
      </p:sp>
    </p:spTree>
    <p:extLst>
      <p:ext uri="{BB962C8B-B14F-4D97-AF65-F5344CB8AC3E}">
        <p14:creationId xmlns:p14="http://schemas.microsoft.com/office/powerpoint/2010/main" val="4112364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A40C1-4501-46B0-A460-F18FDF3230D9}"/>
              </a:ext>
            </a:extLst>
          </p:cNvPr>
          <p:cNvSpPr/>
          <p:nvPr/>
        </p:nvSpPr>
        <p:spPr>
          <a:xfrm>
            <a:off x="1974574" y="914400"/>
            <a:ext cx="2888974" cy="2769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 Light"/>
              </a:rPr>
              <a:t>Host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99DC7-E93A-4FA0-B41F-6A55BC3B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Buffering in a TCP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0CAC-66F7-4511-9C5A-E8D700D3F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100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A single TCP connection needs </a:t>
            </a:r>
            <a:r>
              <a:rPr lang="en-US" b="1" i="1" dirty="0">
                <a:latin typeface="Gill Sans Light"/>
              </a:rPr>
              <a:t>four</a:t>
            </a:r>
            <a:r>
              <a:rPr lang="en-US" dirty="0">
                <a:latin typeface="Gill Sans Light"/>
              </a:rPr>
              <a:t> in-memory queues:</a:t>
            </a:r>
          </a:p>
          <a:p>
            <a:pPr lvl="1"/>
            <a:r>
              <a:rPr lang="en-US" dirty="0">
                <a:latin typeface="Gill Sans Light"/>
              </a:rPr>
              <a:t>Send buffer: add data on write </a:t>
            </a:r>
            <a:r>
              <a:rPr lang="en-US" dirty="0" err="1">
                <a:latin typeface="Gill Sans Light"/>
              </a:rPr>
              <a:t>syscall</a:t>
            </a:r>
            <a:r>
              <a:rPr lang="en-US" dirty="0">
                <a:latin typeface="Gill Sans Light"/>
              </a:rPr>
              <a:t>, remove data when ACK received</a:t>
            </a:r>
          </a:p>
          <a:p>
            <a:pPr lvl="1"/>
            <a:r>
              <a:rPr lang="en-US" dirty="0">
                <a:latin typeface="Gill Sans Light"/>
              </a:rPr>
              <a:t>Receive buffer: add data when packets received, remove data on read </a:t>
            </a:r>
            <a:r>
              <a:rPr lang="en-US" dirty="0" err="1">
                <a:latin typeface="Gill Sans Light"/>
              </a:rPr>
              <a:t>syscall</a:t>
            </a:r>
            <a:endParaRPr lang="en-US" dirty="0">
              <a:latin typeface="Gill Sans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83693-4623-4A12-89ED-3B2268DDD1EA}"/>
              </a:ext>
            </a:extLst>
          </p:cNvPr>
          <p:cNvSpPr/>
          <p:nvPr/>
        </p:nvSpPr>
        <p:spPr>
          <a:xfrm>
            <a:off x="2837526" y="1521031"/>
            <a:ext cx="1201074" cy="5464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Process 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374D08-9810-4696-8EF6-658A44668258}"/>
              </a:ext>
            </a:extLst>
          </p:cNvPr>
          <p:cNvSpPr/>
          <p:nvPr/>
        </p:nvSpPr>
        <p:spPr>
          <a:xfrm>
            <a:off x="2643809" y="2500150"/>
            <a:ext cx="1676400" cy="54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Send Queue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021373-C361-49C2-9477-AD82BBE22C20}"/>
              </a:ext>
            </a:extLst>
          </p:cNvPr>
          <p:cNvSpPr/>
          <p:nvPr/>
        </p:nvSpPr>
        <p:spPr>
          <a:xfrm>
            <a:off x="2643808" y="3084679"/>
            <a:ext cx="1676400" cy="54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Receive Queue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814FAF11-6211-46B0-8006-1782D1437ED7}"/>
              </a:ext>
            </a:extLst>
          </p:cNvPr>
          <p:cNvCxnSpPr>
            <a:stCxn id="7" idx="2"/>
            <a:endCxn id="10" idx="1"/>
          </p:cNvCxnSpPr>
          <p:nvPr/>
        </p:nvCxnSpPr>
        <p:spPr>
          <a:xfrm rot="5400000">
            <a:off x="2687983" y="2023281"/>
            <a:ext cx="705907" cy="794254"/>
          </a:xfrm>
          <a:prstGeom prst="curvedConnector4">
            <a:avLst>
              <a:gd name="adj1" fmla="val 30648"/>
              <a:gd name="adj2" fmla="val 11793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59CBB7BC-DE17-4786-B124-75FB87093EB5}"/>
              </a:ext>
            </a:extLst>
          </p:cNvPr>
          <p:cNvCxnSpPr>
            <a:stCxn id="11" idx="1"/>
            <a:endCxn id="7" idx="1"/>
          </p:cNvCxnSpPr>
          <p:nvPr/>
        </p:nvCxnSpPr>
        <p:spPr>
          <a:xfrm rot="10800000" flipH="1">
            <a:off x="2643808" y="1794243"/>
            <a:ext cx="193718" cy="1563648"/>
          </a:xfrm>
          <a:prstGeom prst="curvedConnector3">
            <a:avLst>
              <a:gd name="adj1" fmla="val -11800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A5BE3B8-1BCE-42DA-BBAF-F12521FC249D}"/>
              </a:ext>
            </a:extLst>
          </p:cNvPr>
          <p:cNvSpPr/>
          <p:nvPr/>
        </p:nvSpPr>
        <p:spPr>
          <a:xfrm>
            <a:off x="6546574" y="914400"/>
            <a:ext cx="2888974" cy="2769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 Light"/>
              </a:rPr>
              <a:t>Host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2CBB01-C7C3-4828-8555-A8B04F15D99E}"/>
              </a:ext>
            </a:extLst>
          </p:cNvPr>
          <p:cNvSpPr/>
          <p:nvPr/>
        </p:nvSpPr>
        <p:spPr>
          <a:xfrm>
            <a:off x="7409526" y="1521031"/>
            <a:ext cx="1201074" cy="5464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Process 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524BCA-9CD4-40D1-AEFD-0F0E5908027F}"/>
              </a:ext>
            </a:extLst>
          </p:cNvPr>
          <p:cNvSpPr/>
          <p:nvPr/>
        </p:nvSpPr>
        <p:spPr>
          <a:xfrm>
            <a:off x="7215809" y="2500150"/>
            <a:ext cx="1676400" cy="54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Receive Queue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2B324D-D4FA-4AB6-A113-BB0C92BAAB8E}"/>
              </a:ext>
            </a:extLst>
          </p:cNvPr>
          <p:cNvSpPr/>
          <p:nvPr/>
        </p:nvSpPr>
        <p:spPr>
          <a:xfrm>
            <a:off x="7215809" y="3080816"/>
            <a:ext cx="1676400" cy="54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Send Queue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CF167ED-FD90-41C9-A199-7C46EA939410}"/>
              </a:ext>
            </a:extLst>
          </p:cNvPr>
          <p:cNvCxnSpPr>
            <a:stCxn id="19" idx="3"/>
            <a:endCxn id="18" idx="2"/>
          </p:cNvCxnSpPr>
          <p:nvPr/>
        </p:nvCxnSpPr>
        <p:spPr>
          <a:xfrm flipH="1" flipV="1">
            <a:off x="8010063" y="2067455"/>
            <a:ext cx="882146" cy="705907"/>
          </a:xfrm>
          <a:prstGeom prst="curvedConnector4">
            <a:avLst>
              <a:gd name="adj1" fmla="val -16900"/>
              <a:gd name="adj2" fmla="val 6935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4E8EA4B-A9BC-4E12-990C-81D16347E41E}"/>
              </a:ext>
            </a:extLst>
          </p:cNvPr>
          <p:cNvCxnSpPr>
            <a:stCxn id="18" idx="3"/>
            <a:endCxn id="20" idx="3"/>
          </p:cNvCxnSpPr>
          <p:nvPr/>
        </p:nvCxnSpPr>
        <p:spPr>
          <a:xfrm>
            <a:off x="8610600" y="1794243"/>
            <a:ext cx="281609" cy="1559785"/>
          </a:xfrm>
          <a:prstGeom prst="curvedConnector3">
            <a:avLst>
              <a:gd name="adj1" fmla="val 18117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B1D700E-4645-414A-8E96-A9483AB48388}"/>
              </a:ext>
            </a:extLst>
          </p:cNvPr>
          <p:cNvSpPr txBox="1"/>
          <p:nvPr/>
        </p:nvSpPr>
        <p:spPr>
          <a:xfrm>
            <a:off x="9982200" y="2602029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Separate pair of queues per TCP connection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1BDD93C4-FAF9-4E40-AECF-585F3A9AB5A8}"/>
              </a:ext>
            </a:extLst>
          </p:cNvPr>
          <p:cNvSpPr/>
          <p:nvPr/>
        </p:nvSpPr>
        <p:spPr>
          <a:xfrm rot="10800000">
            <a:off x="9572697" y="2500150"/>
            <a:ext cx="322924" cy="112709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3DE4E-1D36-417E-8097-D4BA6014BF9B}"/>
              </a:ext>
            </a:extLst>
          </p:cNvPr>
          <p:cNvCxnSpPr>
            <a:stCxn id="10" idx="3"/>
            <a:endCxn id="19" idx="1"/>
          </p:cNvCxnSpPr>
          <p:nvPr/>
        </p:nvCxnSpPr>
        <p:spPr>
          <a:xfrm>
            <a:off x="4320209" y="2773362"/>
            <a:ext cx="2895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811AEA-67AE-4FA4-BF3A-9512A1475FB0}"/>
              </a:ext>
            </a:extLst>
          </p:cNvPr>
          <p:cNvCxnSpPr>
            <a:stCxn id="20" idx="1"/>
          </p:cNvCxnSpPr>
          <p:nvPr/>
        </p:nvCxnSpPr>
        <p:spPr>
          <a:xfrm flipH="1">
            <a:off x="4320208" y="3354028"/>
            <a:ext cx="289560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046E672-7F60-4427-8307-9F18711D7021}"/>
              </a:ext>
            </a:extLst>
          </p:cNvPr>
          <p:cNvSpPr txBox="1"/>
          <p:nvPr/>
        </p:nvSpPr>
        <p:spPr>
          <a:xfrm>
            <a:off x="4817638" y="2404030"/>
            <a:ext cx="17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Data (Packets)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18F099-494A-4448-B9A1-04756F841B64}"/>
              </a:ext>
            </a:extLst>
          </p:cNvPr>
          <p:cNvSpPr txBox="1"/>
          <p:nvPr/>
        </p:nvSpPr>
        <p:spPr>
          <a:xfrm>
            <a:off x="4827576" y="2984696"/>
            <a:ext cx="17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Data (Packets)</a:t>
            </a:r>
          </a:p>
        </p:txBody>
      </p:sp>
    </p:spTree>
    <p:extLst>
      <p:ext uri="{BB962C8B-B14F-4D97-AF65-F5344CB8AC3E}">
        <p14:creationId xmlns:p14="http://schemas.microsoft.com/office/powerpoint/2010/main" val="4283456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7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8" grpId="0"/>
      <p:bldP spid="29" grpId="0" animBg="1"/>
      <p:bldP spid="34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A40C1-4501-46B0-A460-F18FDF3230D9}"/>
              </a:ext>
            </a:extLst>
          </p:cNvPr>
          <p:cNvSpPr/>
          <p:nvPr/>
        </p:nvSpPr>
        <p:spPr>
          <a:xfrm>
            <a:off x="1974574" y="914400"/>
            <a:ext cx="2888974" cy="2769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 Light"/>
              </a:rPr>
              <a:t>Host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99DC7-E93A-4FA0-B41F-6A55BC3B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Window Size: Space in Receive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0CAC-66F7-4511-9C5A-E8D700D3F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6200"/>
            <a:ext cx="10515600" cy="197085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A host’s </a:t>
            </a:r>
            <a:r>
              <a:rPr lang="en-US" i="1" dirty="0">
                <a:latin typeface="Gill Sans Light"/>
              </a:rPr>
              <a:t>window size</a:t>
            </a:r>
            <a:r>
              <a:rPr lang="en-US" dirty="0">
                <a:latin typeface="Gill Sans Light"/>
              </a:rPr>
              <a:t> for a TCP connection is how much remaining space it has in its receive queue</a:t>
            </a:r>
          </a:p>
          <a:p>
            <a:r>
              <a:rPr lang="en-US" u="sng" dirty="0">
                <a:latin typeface="Gill Sans Light"/>
              </a:rPr>
              <a:t>A host advertises its window size in </a:t>
            </a:r>
            <a:r>
              <a:rPr lang="en-US" i="1" u="sng" dirty="0">
                <a:latin typeface="Gill Sans Light"/>
              </a:rPr>
              <a:t>every</a:t>
            </a:r>
            <a:r>
              <a:rPr lang="en-US" u="sng" dirty="0">
                <a:latin typeface="Gill Sans Light"/>
              </a:rPr>
              <a:t> TCP packet it sends!</a:t>
            </a:r>
          </a:p>
          <a:p>
            <a:r>
              <a:rPr lang="en-US" b="1" dirty="0">
                <a:latin typeface="Gill Sans Light"/>
              </a:rPr>
              <a:t>Sender never sends more than receiver’s advertised window size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83693-4623-4A12-89ED-3B2268DDD1EA}"/>
              </a:ext>
            </a:extLst>
          </p:cNvPr>
          <p:cNvSpPr/>
          <p:nvPr/>
        </p:nvSpPr>
        <p:spPr>
          <a:xfrm>
            <a:off x="2837526" y="1521031"/>
            <a:ext cx="1201074" cy="5464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Process 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374D08-9810-4696-8EF6-658A44668258}"/>
              </a:ext>
            </a:extLst>
          </p:cNvPr>
          <p:cNvSpPr/>
          <p:nvPr/>
        </p:nvSpPr>
        <p:spPr>
          <a:xfrm>
            <a:off x="2643809" y="2500150"/>
            <a:ext cx="1676400" cy="54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Send Queue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021373-C361-49C2-9477-AD82BBE22C20}"/>
              </a:ext>
            </a:extLst>
          </p:cNvPr>
          <p:cNvSpPr/>
          <p:nvPr/>
        </p:nvSpPr>
        <p:spPr>
          <a:xfrm>
            <a:off x="2643808" y="3084679"/>
            <a:ext cx="1676400" cy="54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Receive Queue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814FAF11-6211-46B0-8006-1782D1437ED7}"/>
              </a:ext>
            </a:extLst>
          </p:cNvPr>
          <p:cNvCxnSpPr>
            <a:stCxn id="7" idx="2"/>
            <a:endCxn id="10" idx="1"/>
          </p:cNvCxnSpPr>
          <p:nvPr/>
        </p:nvCxnSpPr>
        <p:spPr>
          <a:xfrm rot="5400000">
            <a:off x="2687983" y="2023281"/>
            <a:ext cx="705907" cy="794254"/>
          </a:xfrm>
          <a:prstGeom prst="curvedConnector4">
            <a:avLst>
              <a:gd name="adj1" fmla="val 30648"/>
              <a:gd name="adj2" fmla="val 11793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59CBB7BC-DE17-4786-B124-75FB87093EB5}"/>
              </a:ext>
            </a:extLst>
          </p:cNvPr>
          <p:cNvCxnSpPr>
            <a:stCxn id="11" idx="1"/>
            <a:endCxn id="7" idx="1"/>
          </p:cNvCxnSpPr>
          <p:nvPr/>
        </p:nvCxnSpPr>
        <p:spPr>
          <a:xfrm rot="10800000" flipH="1">
            <a:off x="2643808" y="1794243"/>
            <a:ext cx="193718" cy="1563648"/>
          </a:xfrm>
          <a:prstGeom prst="curvedConnector3">
            <a:avLst>
              <a:gd name="adj1" fmla="val -11800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A5BE3B8-1BCE-42DA-BBAF-F12521FC249D}"/>
              </a:ext>
            </a:extLst>
          </p:cNvPr>
          <p:cNvSpPr/>
          <p:nvPr/>
        </p:nvSpPr>
        <p:spPr>
          <a:xfrm>
            <a:off x="6546574" y="914400"/>
            <a:ext cx="2888974" cy="2769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 Light"/>
              </a:rPr>
              <a:t>Host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2CBB01-C7C3-4828-8555-A8B04F15D99E}"/>
              </a:ext>
            </a:extLst>
          </p:cNvPr>
          <p:cNvSpPr/>
          <p:nvPr/>
        </p:nvSpPr>
        <p:spPr>
          <a:xfrm>
            <a:off x="7409526" y="1521031"/>
            <a:ext cx="1201074" cy="5464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Process 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524BCA-9CD4-40D1-AEFD-0F0E5908027F}"/>
              </a:ext>
            </a:extLst>
          </p:cNvPr>
          <p:cNvSpPr/>
          <p:nvPr/>
        </p:nvSpPr>
        <p:spPr>
          <a:xfrm>
            <a:off x="7215809" y="2500150"/>
            <a:ext cx="1676400" cy="54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Receive Queue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2B324D-D4FA-4AB6-A113-BB0C92BAAB8E}"/>
              </a:ext>
            </a:extLst>
          </p:cNvPr>
          <p:cNvSpPr/>
          <p:nvPr/>
        </p:nvSpPr>
        <p:spPr>
          <a:xfrm>
            <a:off x="7215809" y="3080816"/>
            <a:ext cx="1676400" cy="54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Send Queue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CF167ED-FD90-41C9-A199-7C46EA939410}"/>
              </a:ext>
            </a:extLst>
          </p:cNvPr>
          <p:cNvCxnSpPr>
            <a:stCxn id="19" idx="3"/>
            <a:endCxn id="18" idx="2"/>
          </p:cNvCxnSpPr>
          <p:nvPr/>
        </p:nvCxnSpPr>
        <p:spPr>
          <a:xfrm flipH="1" flipV="1">
            <a:off x="8010063" y="2067455"/>
            <a:ext cx="882146" cy="705907"/>
          </a:xfrm>
          <a:prstGeom prst="curvedConnector4">
            <a:avLst>
              <a:gd name="adj1" fmla="val -16900"/>
              <a:gd name="adj2" fmla="val 6935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4E8EA4B-A9BC-4E12-990C-81D16347E41E}"/>
              </a:ext>
            </a:extLst>
          </p:cNvPr>
          <p:cNvCxnSpPr>
            <a:stCxn id="18" idx="3"/>
            <a:endCxn id="20" idx="3"/>
          </p:cNvCxnSpPr>
          <p:nvPr/>
        </p:nvCxnSpPr>
        <p:spPr>
          <a:xfrm>
            <a:off x="8610600" y="1794243"/>
            <a:ext cx="281609" cy="1559785"/>
          </a:xfrm>
          <a:prstGeom prst="curvedConnector3">
            <a:avLst>
              <a:gd name="adj1" fmla="val 18117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B1D700E-4645-414A-8E96-A9483AB48388}"/>
              </a:ext>
            </a:extLst>
          </p:cNvPr>
          <p:cNvSpPr txBox="1"/>
          <p:nvPr/>
        </p:nvSpPr>
        <p:spPr>
          <a:xfrm>
            <a:off x="9982200" y="2590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/>
              </a:rPr>
              <a:t>Separate pair of queues per TCP connection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1BDD93C4-FAF9-4E40-AECF-585F3A9AB5A8}"/>
              </a:ext>
            </a:extLst>
          </p:cNvPr>
          <p:cNvSpPr/>
          <p:nvPr/>
        </p:nvSpPr>
        <p:spPr>
          <a:xfrm rot="10800000">
            <a:off x="9572697" y="2500150"/>
            <a:ext cx="322924" cy="112709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3DE4E-1D36-417E-8097-D4BA6014BF9B}"/>
              </a:ext>
            </a:extLst>
          </p:cNvPr>
          <p:cNvCxnSpPr>
            <a:stCxn id="10" idx="3"/>
            <a:endCxn id="19" idx="1"/>
          </p:cNvCxnSpPr>
          <p:nvPr/>
        </p:nvCxnSpPr>
        <p:spPr>
          <a:xfrm>
            <a:off x="4320209" y="2773362"/>
            <a:ext cx="2895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811AEA-67AE-4FA4-BF3A-9512A1475FB0}"/>
              </a:ext>
            </a:extLst>
          </p:cNvPr>
          <p:cNvCxnSpPr>
            <a:stCxn id="20" idx="1"/>
          </p:cNvCxnSpPr>
          <p:nvPr/>
        </p:nvCxnSpPr>
        <p:spPr>
          <a:xfrm flipH="1">
            <a:off x="4320208" y="3354028"/>
            <a:ext cx="289560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046E672-7F60-4427-8307-9F18711D7021}"/>
              </a:ext>
            </a:extLst>
          </p:cNvPr>
          <p:cNvSpPr txBox="1"/>
          <p:nvPr/>
        </p:nvSpPr>
        <p:spPr>
          <a:xfrm>
            <a:off x="4817638" y="2404030"/>
            <a:ext cx="17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Data (Packets)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18F099-494A-4448-B9A1-04756F841B64}"/>
              </a:ext>
            </a:extLst>
          </p:cNvPr>
          <p:cNvSpPr txBox="1"/>
          <p:nvPr/>
        </p:nvSpPr>
        <p:spPr>
          <a:xfrm>
            <a:off x="4827576" y="2984696"/>
            <a:ext cx="177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</a:rPr>
              <a:t>Data (Packets)</a:t>
            </a:r>
          </a:p>
        </p:txBody>
      </p:sp>
    </p:spTree>
    <p:extLst>
      <p:ext uri="{BB962C8B-B14F-4D97-AF65-F5344CB8AC3E}">
        <p14:creationId xmlns:p14="http://schemas.microsoft.com/office/powerpoint/2010/main" val="1424964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AD1E-C6AA-4849-B55D-10C96B33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4996-FAE5-44C4-9FED-2ADDC439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1343860" cy="4351338"/>
          </a:xfrm>
        </p:spPr>
        <p:txBody>
          <a:bodyPr/>
          <a:lstStyle/>
          <a:p>
            <a:r>
              <a:rPr lang="en-US" dirty="0"/>
              <a:t>TCP sender knows receiver’s window size, and aims never to exceed it</a:t>
            </a:r>
          </a:p>
          <a:p>
            <a:r>
              <a:rPr lang="en-US" dirty="0"/>
              <a:t>But packets that it previously send may arrive, filling the window size!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Rule: TCP sender ensures that:</a:t>
            </a:r>
          </a:p>
          <a:p>
            <a:pPr marL="0" indent="0" algn="ctr">
              <a:buNone/>
            </a:pPr>
            <a:r>
              <a:rPr lang="en-US" b="1" dirty="0"/>
              <a:t>Number of Sent but </a:t>
            </a:r>
            <a:r>
              <a:rPr lang="en-US" b="1" dirty="0" err="1"/>
              <a:t>UnACKed</a:t>
            </a:r>
            <a:r>
              <a:rPr lang="en-US" b="1" dirty="0"/>
              <a:t> Bytes &lt; Receiver’s Advertised Window Size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send new packets as long as sent-but-</a:t>
            </a:r>
            <a:r>
              <a:rPr lang="en-US" dirty="0" err="1"/>
              <a:t>unacked</a:t>
            </a:r>
            <a:r>
              <a:rPr lang="en-US" dirty="0"/>
              <a:t> packets haven’t already filled the advertised window size</a:t>
            </a:r>
          </a:p>
        </p:txBody>
      </p:sp>
    </p:spTree>
    <p:extLst>
      <p:ext uri="{BB962C8B-B14F-4D97-AF65-F5344CB8AC3E}">
        <p14:creationId xmlns:p14="http://schemas.microsoft.com/office/powerpoint/2010/main" val="219447002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CDD2-9F1F-4B86-936D-3DBC0C7A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Sliding Window (No Packet Loss)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B6C38-F4FA-41B1-BD73-065E0A00A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287" y="944181"/>
                <a:ext cx="3425792" cy="491949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>
                    <a:latin typeface="Gill Sans Light"/>
                  </a:rPr>
                  <a:t>Example:Window</a:t>
                </a:r>
                <a:r>
                  <a:rPr lang="en-US" dirty="0">
                    <a:latin typeface="Gill Sans Light"/>
                  </a:rPr>
                  <a:t> size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latin typeface="Gill Sans Light"/>
                  </a:rPr>
                  <a:t>) = 3 packets</a:t>
                </a:r>
              </a:p>
              <a:p>
                <a:r>
                  <a:rPr lang="en-US" dirty="0">
                    <a:latin typeface="Gill Sans Light"/>
                  </a:rPr>
                  <a:t>Window size to fill link is given by:</a:t>
                </a:r>
                <a:br>
                  <a:rPr lang="en-US" dirty="0">
                    <a:latin typeface="Gill Sans Light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RTT</m:t>
                    </m:r>
                  </m:oMath>
                </a14:m>
                <a:endParaRPr lang="en-US" dirty="0">
                  <a:latin typeface="Gill Sans Light"/>
                </a:endParaRPr>
              </a:p>
              <a:p>
                <a:r>
                  <a:rPr lang="en-US" i="1" dirty="0" err="1">
                    <a:latin typeface="Gill Sans Light"/>
                  </a:rPr>
                  <a:t>B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pkt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 Packets/sec</a:t>
                </a:r>
                <a:endParaRPr lang="en-US" i="1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Little’s Law once again!</a:t>
                </a:r>
              </a:p>
              <a:p>
                <a:endParaRPr lang="en-US" dirty="0">
                  <a:latin typeface="Gill Sans Light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For TCP, window is in </a:t>
                </a:r>
                <a:r>
                  <a:rPr lang="en-US" i="1" dirty="0">
                    <a:solidFill>
                      <a:srgbClr val="FF0000"/>
                    </a:solidFill>
                    <a:latin typeface="Gill Sans Light"/>
                  </a:rPr>
                  <a:t>bytes, 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not </a:t>
                </a:r>
                <a:r>
                  <a:rPr lang="en-US" i="1" dirty="0">
                    <a:solidFill>
                      <a:srgbClr val="FF0000"/>
                    </a:solidFill>
                    <a:latin typeface="Gill Sans Light"/>
                  </a:rPr>
                  <a:t>packets</a:t>
                </a:r>
                <a:endParaRPr lang="en-US" dirty="0">
                  <a:solidFill>
                    <a:srgbClr val="FF0000"/>
                  </a:solidFill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FB6C38-F4FA-41B1-BD73-065E0A00A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287" y="944181"/>
                <a:ext cx="3425792" cy="4919490"/>
              </a:xfrm>
              <a:blipFill>
                <a:blip r:embed="rId2"/>
                <a:stretch>
                  <a:fillRect l="-2313" t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3">
            <a:extLst>
              <a:ext uri="{FF2B5EF4-FFF2-40B4-BE49-F238E27FC236}">
                <a16:creationId xmlns:a16="http://schemas.microsoft.com/office/drawing/2014/main" id="{56A7D1FD-007B-4F7E-8BBF-EDCAD77F3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4740" y="4814887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B1850DC-3949-466B-A7DA-A7B26EB0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0222" y="5320661"/>
            <a:ext cx="857713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Gill Sans Light"/>
                <a:cs typeface="Helvetica" charset="0"/>
              </a:rPr>
              <a:t>Time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B02DBFD4-3DB8-460E-82AE-D6E6478151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2140" y="2290762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910EDF95-9E35-4E1D-9662-E0282F7696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33765" y="2290762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525FAA0B-D1E0-4097-8885-B919108AC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2303" y="2443162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E26F03BF-5711-4793-975E-A08E7F3C74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2303" y="3052762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5BA792A-87A8-4503-8B96-A7EAD0EF5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306" y="6031861"/>
            <a:ext cx="1178506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Gill Sans Light"/>
                <a:cs typeface="Helvetica" charset="0"/>
              </a:rPr>
              <a:t>Sender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8FD1702-4B4C-4EB3-81F3-513823ABB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0103" y="6031861"/>
            <a:ext cx="1401323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Gill Sans Light"/>
                <a:cs typeface="Helvetica" charset="0"/>
              </a:rPr>
              <a:t>Receiver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AD64CBFA-BF45-49E1-96FF-AD98D3C5B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2303" y="2747962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4D3A9D6B-7271-4C0B-A317-279FFE866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2303" y="3052762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2E64C27B-1097-4144-96B1-1C0B5E67D3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2303" y="3357562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F4FED30E-C133-4EAC-A603-A89DFB2EC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2303" y="3662362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19" name="Line 42">
            <a:extLst>
              <a:ext uri="{FF2B5EF4-FFF2-40B4-BE49-F238E27FC236}">
                <a16:creationId xmlns:a16="http://schemas.microsoft.com/office/drawing/2014/main" id="{6A9519AD-02F0-45A5-A9D0-AAA1DE166C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015" y="3671887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grpSp>
        <p:nvGrpSpPr>
          <p:cNvPr id="20" name="Group 64">
            <a:extLst>
              <a:ext uri="{FF2B5EF4-FFF2-40B4-BE49-F238E27FC236}">
                <a16:creationId xmlns:a16="http://schemas.microsoft.com/office/drawing/2014/main" id="{7DF460C1-2671-44EA-A1C8-4907EB4EF796}"/>
              </a:ext>
            </a:extLst>
          </p:cNvPr>
          <p:cNvGrpSpPr>
            <a:grpSpLocks/>
          </p:cNvGrpSpPr>
          <p:nvPr/>
        </p:nvGrpSpPr>
        <p:grpSpPr bwMode="auto">
          <a:xfrm>
            <a:off x="4256740" y="2112962"/>
            <a:ext cx="1190625" cy="487363"/>
            <a:chOff x="432" y="1226"/>
            <a:chExt cx="750" cy="307"/>
          </a:xfrm>
        </p:grpSpPr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0CF7C21D-B204-45E0-846F-EC5D44FA6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" y="1248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1</a:t>
              </a:r>
            </a:p>
          </p:txBody>
        </p:sp>
        <p:sp>
          <p:nvSpPr>
            <p:cNvPr id="22" name="Text Box 52">
              <a:extLst>
                <a:ext uri="{FF2B5EF4-FFF2-40B4-BE49-F238E27FC236}">
                  <a16:creationId xmlns:a16="http://schemas.microsoft.com/office/drawing/2014/main" id="{EF12FD6F-EE54-4E7B-9021-90C675643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226"/>
              <a:ext cx="35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{1}</a:t>
              </a:r>
            </a:p>
          </p:txBody>
        </p:sp>
      </p:grpSp>
      <p:grpSp>
        <p:nvGrpSpPr>
          <p:cNvPr id="23" name="Group 65">
            <a:extLst>
              <a:ext uri="{FF2B5EF4-FFF2-40B4-BE49-F238E27FC236}">
                <a16:creationId xmlns:a16="http://schemas.microsoft.com/office/drawing/2014/main" id="{71BCD5CD-9D0B-42FF-86E5-62120BA341AF}"/>
              </a:ext>
            </a:extLst>
          </p:cNvPr>
          <p:cNvGrpSpPr>
            <a:grpSpLocks/>
          </p:cNvGrpSpPr>
          <p:nvPr/>
        </p:nvGrpSpPr>
        <p:grpSpPr bwMode="auto">
          <a:xfrm>
            <a:off x="3951940" y="2455862"/>
            <a:ext cx="1501775" cy="481013"/>
            <a:chOff x="240" y="1442"/>
            <a:chExt cx="946" cy="303"/>
          </a:xfrm>
        </p:grpSpPr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09C2AA1E-420C-4BBA-B4A4-D0CD5794D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1460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2</a:t>
              </a:r>
            </a:p>
          </p:txBody>
        </p:sp>
        <p:sp>
          <p:nvSpPr>
            <p:cNvPr id="25" name="Text Box 53">
              <a:extLst>
                <a:ext uri="{FF2B5EF4-FFF2-40B4-BE49-F238E27FC236}">
                  <a16:creationId xmlns:a16="http://schemas.microsoft.com/office/drawing/2014/main" id="{096BC051-BE52-41F2-9901-87B0FFD8B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442"/>
              <a:ext cx="56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{1, 2}</a:t>
              </a:r>
            </a:p>
          </p:txBody>
        </p:sp>
      </p:grpSp>
      <p:grpSp>
        <p:nvGrpSpPr>
          <p:cNvPr id="26" name="Group 68">
            <a:extLst>
              <a:ext uri="{FF2B5EF4-FFF2-40B4-BE49-F238E27FC236}">
                <a16:creationId xmlns:a16="http://schemas.microsoft.com/office/drawing/2014/main" id="{B6E5FACD-C853-48B7-B850-840D26F076E3}"/>
              </a:ext>
            </a:extLst>
          </p:cNvPr>
          <p:cNvGrpSpPr>
            <a:grpSpLocks/>
          </p:cNvGrpSpPr>
          <p:nvPr/>
        </p:nvGrpSpPr>
        <p:grpSpPr bwMode="auto">
          <a:xfrm>
            <a:off x="3723340" y="2836862"/>
            <a:ext cx="1730375" cy="461963"/>
            <a:chOff x="96" y="1682"/>
            <a:chExt cx="1090" cy="291"/>
          </a:xfrm>
        </p:grpSpPr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id="{7F823EDC-B246-44FF-9093-DEFF05A96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1688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3</a:t>
              </a:r>
            </a:p>
          </p:txBody>
        </p:sp>
        <p:sp>
          <p:nvSpPr>
            <p:cNvPr id="28" name="Text Box 54">
              <a:extLst>
                <a:ext uri="{FF2B5EF4-FFF2-40B4-BE49-F238E27FC236}">
                  <a16:creationId xmlns:a16="http://schemas.microsoft.com/office/drawing/2014/main" id="{969775C6-03AC-4743-8D3F-018FCBC6E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682"/>
              <a:ext cx="78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{1, 2, 3}</a:t>
              </a:r>
            </a:p>
          </p:txBody>
        </p:sp>
      </p:grpSp>
      <p:grpSp>
        <p:nvGrpSpPr>
          <p:cNvPr id="29" name="Group 70">
            <a:extLst>
              <a:ext uri="{FF2B5EF4-FFF2-40B4-BE49-F238E27FC236}">
                <a16:creationId xmlns:a16="http://schemas.microsoft.com/office/drawing/2014/main" id="{947A3C37-5989-4382-AC2B-AF2EFBCFB5FB}"/>
              </a:ext>
            </a:extLst>
          </p:cNvPr>
          <p:cNvGrpSpPr>
            <a:grpSpLocks/>
          </p:cNvGrpSpPr>
          <p:nvPr/>
        </p:nvGrpSpPr>
        <p:grpSpPr bwMode="auto">
          <a:xfrm>
            <a:off x="3723340" y="3290887"/>
            <a:ext cx="1730375" cy="519113"/>
            <a:chOff x="96" y="1968"/>
            <a:chExt cx="1090" cy="327"/>
          </a:xfrm>
        </p:grpSpPr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28358D7D-7FF8-4C86-B4FC-363422F37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2010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4</a:t>
              </a:r>
            </a:p>
          </p:txBody>
        </p:sp>
        <p:sp>
          <p:nvSpPr>
            <p:cNvPr id="31" name="Text Box 55">
              <a:extLst>
                <a:ext uri="{FF2B5EF4-FFF2-40B4-BE49-F238E27FC236}">
                  <a16:creationId xmlns:a16="http://schemas.microsoft.com/office/drawing/2014/main" id="{73E72FF7-34B9-4081-B1DF-10EFE0D5A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968"/>
              <a:ext cx="78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{2, 3, 4}</a:t>
              </a:r>
            </a:p>
          </p:txBody>
        </p:sp>
      </p:grpSp>
      <p:grpSp>
        <p:nvGrpSpPr>
          <p:cNvPr id="32" name="Group 71">
            <a:extLst>
              <a:ext uri="{FF2B5EF4-FFF2-40B4-BE49-F238E27FC236}">
                <a16:creationId xmlns:a16="http://schemas.microsoft.com/office/drawing/2014/main" id="{56C60108-78B8-4284-937F-343A0D22B4D7}"/>
              </a:ext>
            </a:extLst>
          </p:cNvPr>
          <p:cNvGrpSpPr>
            <a:grpSpLocks/>
          </p:cNvGrpSpPr>
          <p:nvPr/>
        </p:nvGrpSpPr>
        <p:grpSpPr bwMode="auto">
          <a:xfrm>
            <a:off x="3723340" y="3671887"/>
            <a:ext cx="1730375" cy="474663"/>
            <a:chOff x="96" y="2208"/>
            <a:chExt cx="1090" cy="299"/>
          </a:xfrm>
        </p:grpSpPr>
        <p:sp>
          <p:nvSpPr>
            <p:cNvPr id="33" name="Text Box 24">
              <a:extLst>
                <a:ext uri="{FF2B5EF4-FFF2-40B4-BE49-F238E27FC236}">
                  <a16:creationId xmlns:a16="http://schemas.microsoft.com/office/drawing/2014/main" id="{FBFD29BA-D385-4CEB-B8BB-3C8FB2BC3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2222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5</a:t>
              </a:r>
            </a:p>
          </p:txBody>
        </p:sp>
        <p:sp>
          <p:nvSpPr>
            <p:cNvPr id="34" name="Text Box 56">
              <a:extLst>
                <a:ext uri="{FF2B5EF4-FFF2-40B4-BE49-F238E27FC236}">
                  <a16:creationId xmlns:a16="http://schemas.microsoft.com/office/drawing/2014/main" id="{B03CB82A-BBD4-47B5-93E3-337C3F168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208"/>
              <a:ext cx="78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{3, 4, 5}</a:t>
              </a:r>
            </a:p>
          </p:txBody>
        </p:sp>
      </p:grpSp>
      <p:sp>
        <p:nvSpPr>
          <p:cNvPr id="35" name="Text Box 59">
            <a:extLst>
              <a:ext uri="{FF2B5EF4-FFF2-40B4-BE49-F238E27FC236}">
                <a16:creationId xmlns:a16="http://schemas.microsoft.com/office/drawing/2014/main" id="{50D4646E-14B8-4275-A5B3-4E19453C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940" y="1143000"/>
            <a:ext cx="2083559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 err="1">
                <a:latin typeface="Gill Sans Light"/>
                <a:cs typeface="Helvetica" charset="0"/>
              </a:rPr>
              <a:t>Unacked</a:t>
            </a:r>
            <a:r>
              <a:rPr lang="en-US" sz="2000" b="0" dirty="0">
                <a:latin typeface="Gill Sans Light"/>
                <a:cs typeface="Helvetica" charset="0"/>
              </a:rPr>
              <a:t> packets that sender sent</a:t>
            </a:r>
          </a:p>
        </p:txBody>
      </p:sp>
      <p:sp>
        <p:nvSpPr>
          <p:cNvPr id="36" name="Text Box 60">
            <a:extLst>
              <a:ext uri="{FF2B5EF4-FFF2-40B4-BE49-F238E27FC236}">
                <a16:creationId xmlns:a16="http://schemas.microsoft.com/office/drawing/2014/main" id="{476BB788-65C1-45D3-8DB8-91857BA2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280" y="1304218"/>
            <a:ext cx="2484720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Gill Sans Light"/>
                <a:cs typeface="Helvetica" charset="0"/>
              </a:rPr>
              <a:t>Out-of-</a:t>
            </a:r>
            <a:r>
              <a:rPr lang="en-US" sz="2000" b="0" dirty="0" err="1">
                <a:latin typeface="Gill Sans Light"/>
                <a:cs typeface="Helvetica" charset="0"/>
              </a:rPr>
              <a:t>seq</a:t>
            </a:r>
            <a:r>
              <a:rPr lang="en-US" sz="2000" b="0" dirty="0">
                <a:latin typeface="Gill Sans Light"/>
                <a:cs typeface="Helvetica" charset="0"/>
              </a:rPr>
              <a:t> packets</a:t>
            </a:r>
          </a:p>
          <a:p>
            <a:pPr eaLnBrk="1" hangingPunct="1"/>
            <a:r>
              <a:rPr lang="en-US" sz="2000" b="0" dirty="0">
                <a:latin typeface="Gill Sans Light"/>
                <a:cs typeface="Helvetica" charset="0"/>
              </a:rPr>
              <a:t>in receiver’s window</a:t>
            </a:r>
          </a:p>
        </p:txBody>
      </p:sp>
      <p:sp>
        <p:nvSpPr>
          <p:cNvPr id="37" name="Text Box 61">
            <a:extLst>
              <a:ext uri="{FF2B5EF4-FFF2-40B4-BE49-F238E27FC236}">
                <a16:creationId xmlns:a16="http://schemas.microsoft.com/office/drawing/2014/main" id="{927CCAC0-4899-4BE5-8495-5E8BE4F4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653" y="2646362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Helvetica" charset="0"/>
              </a:rPr>
              <a:t>{}</a:t>
            </a:r>
          </a:p>
        </p:txBody>
      </p:sp>
      <p:sp>
        <p:nvSpPr>
          <p:cNvPr id="38" name="Line 44">
            <a:extLst>
              <a:ext uri="{FF2B5EF4-FFF2-40B4-BE49-F238E27FC236}">
                <a16:creationId xmlns:a16="http://schemas.microsoft.com/office/drawing/2014/main" id="{F1F73DE2-E84F-4F24-AEA1-70A974E5DE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015" y="4281487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39" name="Line 45">
            <a:extLst>
              <a:ext uri="{FF2B5EF4-FFF2-40B4-BE49-F238E27FC236}">
                <a16:creationId xmlns:a16="http://schemas.microsoft.com/office/drawing/2014/main" id="{15D2B58D-46CB-4D44-8B28-5B12FE3F0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8015" y="3976687"/>
            <a:ext cx="5367338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sp>
        <p:nvSpPr>
          <p:cNvPr id="40" name="Line 46">
            <a:extLst>
              <a:ext uri="{FF2B5EF4-FFF2-40B4-BE49-F238E27FC236}">
                <a16:creationId xmlns:a16="http://schemas.microsoft.com/office/drawing/2014/main" id="{E9B63247-664E-446B-AC5D-CDB3AEA8D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8015" y="4281487"/>
            <a:ext cx="536733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</a:endParaRPr>
          </a:p>
        </p:txBody>
      </p:sp>
      <p:grpSp>
        <p:nvGrpSpPr>
          <p:cNvPr id="41" name="Group 73">
            <a:extLst>
              <a:ext uri="{FF2B5EF4-FFF2-40B4-BE49-F238E27FC236}">
                <a16:creationId xmlns:a16="http://schemas.microsoft.com/office/drawing/2014/main" id="{A6E51F96-3ADB-48B0-B2E0-A5C2B60E1B8C}"/>
              </a:ext>
            </a:extLst>
          </p:cNvPr>
          <p:cNvGrpSpPr>
            <a:grpSpLocks/>
          </p:cNvGrpSpPr>
          <p:nvPr/>
        </p:nvGrpSpPr>
        <p:grpSpPr bwMode="auto">
          <a:xfrm>
            <a:off x="5568015" y="4586287"/>
            <a:ext cx="5367338" cy="1143000"/>
            <a:chOff x="1258" y="2784"/>
            <a:chExt cx="3381" cy="720"/>
          </a:xfrm>
        </p:grpSpPr>
        <p:sp>
          <p:nvSpPr>
            <p:cNvPr id="42" name="Line 48">
              <a:extLst>
                <a:ext uri="{FF2B5EF4-FFF2-40B4-BE49-F238E27FC236}">
                  <a16:creationId xmlns:a16="http://schemas.microsoft.com/office/drawing/2014/main" id="{DC328554-9A8C-4D84-A678-AD6B5EE3B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8" y="2784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3" name="Line 49">
              <a:extLst>
                <a:ext uri="{FF2B5EF4-FFF2-40B4-BE49-F238E27FC236}">
                  <a16:creationId xmlns:a16="http://schemas.microsoft.com/office/drawing/2014/main" id="{D1506E4F-7F84-4296-91ED-9F150B1AC6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4" name="Line 50">
              <a:extLst>
                <a:ext uri="{FF2B5EF4-FFF2-40B4-BE49-F238E27FC236}">
                  <a16:creationId xmlns:a16="http://schemas.microsoft.com/office/drawing/2014/main" id="{2CF4A948-0964-48C4-BF46-26EB9D971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5" name="Line 51">
              <a:extLst>
                <a:ext uri="{FF2B5EF4-FFF2-40B4-BE49-F238E27FC236}">
                  <a16:creationId xmlns:a16="http://schemas.microsoft.com/office/drawing/2014/main" id="{B60C4621-B323-477F-B23A-5755B7E6D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8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46" name="Group 72">
            <a:extLst>
              <a:ext uri="{FF2B5EF4-FFF2-40B4-BE49-F238E27FC236}">
                <a16:creationId xmlns:a16="http://schemas.microsoft.com/office/drawing/2014/main" id="{8E5B4660-43DE-4155-84A5-EF73D3A2F68C}"/>
              </a:ext>
            </a:extLst>
          </p:cNvPr>
          <p:cNvGrpSpPr>
            <a:grpSpLocks/>
          </p:cNvGrpSpPr>
          <p:nvPr/>
        </p:nvGrpSpPr>
        <p:grpSpPr bwMode="auto">
          <a:xfrm>
            <a:off x="3723340" y="4056062"/>
            <a:ext cx="1724025" cy="458788"/>
            <a:chOff x="96" y="2450"/>
            <a:chExt cx="1086" cy="289"/>
          </a:xfrm>
        </p:grpSpPr>
        <p:sp>
          <p:nvSpPr>
            <p:cNvPr id="47" name="Text Box 47">
              <a:extLst>
                <a:ext uri="{FF2B5EF4-FFF2-40B4-BE49-F238E27FC236}">
                  <a16:creationId xmlns:a16="http://schemas.microsoft.com/office/drawing/2014/main" id="{6D610169-6EF4-4CF6-B442-FFE7FC62C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" y="2454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6</a:t>
              </a:r>
            </a:p>
          </p:txBody>
        </p:sp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326C524F-3FC0-45E9-834A-5A404BAD3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450"/>
              <a:ext cx="78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Gill Sans Light"/>
                  <a:cs typeface="Helvetica" charset="0"/>
                </a:rPr>
                <a:t>{4, 5, 6}</a:t>
              </a:r>
            </a:p>
          </p:txBody>
        </p:sp>
      </p:grpSp>
      <p:sp>
        <p:nvSpPr>
          <p:cNvPr id="49" name="Text Box 58">
            <a:extLst>
              <a:ext uri="{FF2B5EF4-FFF2-40B4-BE49-F238E27FC236}">
                <a16:creationId xmlns:a16="http://schemas.microsoft.com/office/drawing/2014/main" id="{9B526F95-1587-40C7-BB15-093BF069A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428" y="4357687"/>
            <a:ext cx="2682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Gill Sans Light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Gill Sans Light"/>
                <a:cs typeface="Helvetica" charset="0"/>
              </a:rPr>
              <a:t>.</a:t>
            </a:r>
          </a:p>
        </p:txBody>
      </p:sp>
      <p:sp>
        <p:nvSpPr>
          <p:cNvPr id="50" name="Text Box 62">
            <a:extLst>
              <a:ext uri="{FF2B5EF4-FFF2-40B4-BE49-F238E27FC236}">
                <a16:creationId xmlns:a16="http://schemas.microsoft.com/office/drawing/2014/main" id="{4C15EF51-4E97-47A7-8781-03B3F97C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7140" y="3824287"/>
            <a:ext cx="2682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Gill Sans Light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Gill Sans Light"/>
                <a:cs typeface="Helvetica" charset="0"/>
              </a:rPr>
              <a:t>.</a:t>
            </a:r>
          </a:p>
        </p:txBody>
      </p:sp>
      <p:sp>
        <p:nvSpPr>
          <p:cNvPr id="51" name="Text Box 66">
            <a:extLst>
              <a:ext uri="{FF2B5EF4-FFF2-40B4-BE49-F238E27FC236}">
                <a16:creationId xmlns:a16="http://schemas.microsoft.com/office/drawing/2014/main" id="{4538615B-D602-491C-A841-2F0F28FC7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940" y="2989262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Helvetica" charset="0"/>
              </a:rPr>
              <a:t>{}</a:t>
            </a:r>
          </a:p>
        </p:txBody>
      </p:sp>
      <p:sp>
        <p:nvSpPr>
          <p:cNvPr id="52" name="Text Box 67">
            <a:extLst>
              <a:ext uri="{FF2B5EF4-FFF2-40B4-BE49-F238E27FC236}">
                <a16:creationId xmlns:a16="http://schemas.microsoft.com/office/drawing/2014/main" id="{2BE864FE-B329-4E9D-A027-E92557DF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940" y="3370262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Helvetica" charset="0"/>
              </a:rPr>
              <a:t>{}</a:t>
            </a:r>
          </a:p>
        </p:txBody>
      </p:sp>
    </p:spTree>
    <p:extLst>
      <p:ext uri="{BB962C8B-B14F-4D97-AF65-F5344CB8AC3E}">
        <p14:creationId xmlns:p14="http://schemas.microsoft.com/office/powerpoint/2010/main" val="131346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7" grpId="0"/>
      <p:bldP spid="38" grpId="0" animBg="1"/>
      <p:bldP spid="39" grpId="0" animBg="1"/>
      <p:bldP spid="40" grpId="0" animBg="1"/>
      <p:bldP spid="49" grpId="0"/>
      <p:bldP spid="50" grpId="0"/>
      <p:bldP spid="51" grpId="0"/>
      <p:bldP spid="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TCP Windows and Sequence Numbers: PER BYTE!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091106"/>
            <a:ext cx="11137900" cy="31972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Sender has three regions: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Sequence regions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sent and </a:t>
            </a:r>
            <a:r>
              <a:rPr lang="en-US" altLang="ko-KR" sz="2400" dirty="0" err="1">
                <a:ea typeface="굴림" panose="020B0600000101010101" pitchFamily="34" charset="-127"/>
              </a:rPr>
              <a:t>ACK’d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sent and not ACK’d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not yet sent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Window (colored region) adjusted by sender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Receiver has three regions: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Sequence regions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received and </a:t>
            </a:r>
            <a:r>
              <a:rPr lang="en-US" altLang="ko-KR" sz="2400" dirty="0" err="1">
                <a:ea typeface="굴림" panose="020B0600000101010101" pitchFamily="34" charset="-127"/>
              </a:rPr>
              <a:t>ACK’d</a:t>
            </a:r>
            <a:r>
              <a:rPr lang="en-US" altLang="ko-KR" sz="2400" dirty="0">
                <a:ea typeface="굴림" panose="020B0600000101010101" pitchFamily="34" charset="-127"/>
              </a:rPr>
              <a:t> (given to application)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received and buffered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not yet received (or discarded because out of order)</a:t>
            </a:r>
          </a:p>
        </p:txBody>
      </p:sp>
      <p:grpSp>
        <p:nvGrpSpPr>
          <p:cNvPr id="1089540" name="Group 4"/>
          <p:cNvGrpSpPr>
            <a:grpSpLocks/>
          </p:cNvGrpSpPr>
          <p:nvPr/>
        </p:nvGrpSpPr>
        <p:grpSpPr bwMode="auto">
          <a:xfrm>
            <a:off x="3078162" y="746126"/>
            <a:ext cx="6402388" cy="1235075"/>
            <a:chOff x="979" y="518"/>
            <a:chExt cx="4033" cy="778"/>
          </a:xfrm>
        </p:grpSpPr>
        <p:grpSp>
          <p:nvGrpSpPr>
            <p:cNvPr id="10256" name="Group 5"/>
            <p:cNvGrpSpPr>
              <a:grpSpLocks/>
            </p:cNvGrpSpPr>
            <p:nvPr/>
          </p:nvGrpSpPr>
          <p:grpSpPr bwMode="auto">
            <a:xfrm>
              <a:off x="1008" y="518"/>
              <a:ext cx="3120" cy="250"/>
              <a:chOff x="1008" y="518"/>
              <a:chExt cx="3120" cy="250"/>
            </a:xfrm>
          </p:grpSpPr>
          <p:sp>
            <p:nvSpPr>
              <p:cNvPr id="10268" name="Text Box 6"/>
              <p:cNvSpPr txBox="1">
                <a:spLocks noChangeArrowheads="1"/>
              </p:cNvSpPr>
              <p:nvPr/>
            </p:nvSpPr>
            <p:spPr bwMode="auto">
              <a:xfrm>
                <a:off x="1680" y="518"/>
                <a:ext cx="15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Sequence Numbers</a:t>
                </a:r>
              </a:p>
            </p:txBody>
          </p:sp>
          <p:sp>
            <p:nvSpPr>
              <p:cNvPr id="10269" name="Line 7"/>
              <p:cNvSpPr>
                <a:spLocks noChangeShapeType="1"/>
              </p:cNvSpPr>
              <p:nvPr/>
            </p:nvSpPr>
            <p:spPr bwMode="auto">
              <a:xfrm>
                <a:off x="3408" y="662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70" name="Line 8"/>
              <p:cNvSpPr>
                <a:spLocks noChangeShapeType="1"/>
              </p:cNvSpPr>
              <p:nvPr/>
            </p:nvSpPr>
            <p:spPr bwMode="auto">
              <a:xfrm>
                <a:off x="1008" y="662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0257" name="Group 9"/>
            <p:cNvGrpSpPr>
              <a:grpSpLocks/>
            </p:cNvGrpSpPr>
            <p:nvPr/>
          </p:nvGrpSpPr>
          <p:grpSpPr bwMode="auto">
            <a:xfrm>
              <a:off x="979" y="816"/>
              <a:ext cx="4033" cy="480"/>
              <a:chOff x="960" y="864"/>
              <a:chExt cx="4033" cy="480"/>
            </a:xfrm>
          </p:grpSpPr>
          <p:grpSp>
            <p:nvGrpSpPr>
              <p:cNvPr id="10258" name="Group 10"/>
              <p:cNvGrpSpPr>
                <a:grpSpLocks/>
              </p:cNvGrpSpPr>
              <p:nvPr/>
            </p:nvGrpSpPr>
            <p:grpSpPr bwMode="auto">
              <a:xfrm>
                <a:off x="960" y="864"/>
                <a:ext cx="3120" cy="480"/>
                <a:chOff x="960" y="912"/>
                <a:chExt cx="3120" cy="480"/>
              </a:xfrm>
            </p:grpSpPr>
            <p:sp>
              <p:nvSpPr>
                <p:cNvPr id="10261" name="Rectangle 11"/>
                <p:cNvSpPr>
                  <a:spLocks noChangeArrowheads="1"/>
                </p:cNvSpPr>
                <p:nvPr/>
              </p:nvSpPr>
              <p:spPr bwMode="auto">
                <a:xfrm>
                  <a:off x="1728" y="942"/>
                  <a:ext cx="1536" cy="384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0262" name="Line 12"/>
                <p:cNvSpPr>
                  <a:spLocks noChangeShapeType="1"/>
                </p:cNvSpPr>
                <p:nvPr/>
              </p:nvSpPr>
              <p:spPr bwMode="auto">
                <a:xfrm>
                  <a:off x="960" y="1152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0263" name="Line 13"/>
                <p:cNvSpPr>
                  <a:spLocks noChangeShapeType="1"/>
                </p:cNvSpPr>
                <p:nvPr/>
              </p:nvSpPr>
              <p:spPr bwMode="auto">
                <a:xfrm>
                  <a:off x="3264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0264" name="Line 14"/>
                <p:cNvSpPr>
                  <a:spLocks noChangeShapeType="1"/>
                </p:cNvSpPr>
                <p:nvPr/>
              </p:nvSpPr>
              <p:spPr bwMode="auto">
                <a:xfrm>
                  <a:off x="1728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026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064" y="931"/>
                  <a:ext cx="834" cy="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altLang="ko-KR" sz="2000" b="0" dirty="0">
                      <a:latin typeface="Gill Sans" charset="0"/>
                      <a:ea typeface="Gill Sans" charset="0"/>
                      <a:cs typeface="Gill Sans" charset="0"/>
                    </a:rPr>
                    <a:t>Sent</a:t>
                  </a:r>
                </a:p>
                <a:p>
                  <a:r>
                    <a:rPr lang="en-US" altLang="ko-KR" sz="2000" b="0" dirty="0">
                      <a:latin typeface="Gill Sans" charset="0"/>
                      <a:ea typeface="Gill Sans" charset="0"/>
                      <a:cs typeface="Gill Sans" charset="0"/>
                    </a:rPr>
                    <a:t>not </a:t>
                  </a:r>
                  <a:r>
                    <a:rPr lang="en-US" altLang="ko-KR" sz="2000" b="0" dirty="0" err="1">
                      <a:latin typeface="Gill Sans" charset="0"/>
                      <a:ea typeface="Gill Sans" charset="0"/>
                      <a:cs typeface="Gill Sans" charset="0"/>
                    </a:rPr>
                    <a:t>ACK’d</a:t>
                  </a:r>
                  <a:endParaRPr lang="en-US" altLang="ko-KR" sz="20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026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74" y="912"/>
                  <a:ext cx="575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 b="0" dirty="0">
                      <a:latin typeface="Gill Sans" charset="0"/>
                      <a:ea typeface="Gill Sans" charset="0"/>
                      <a:cs typeface="Gill Sans" charset="0"/>
                    </a:rPr>
                    <a:t>Sent</a:t>
                  </a:r>
                </a:p>
                <a:p>
                  <a:r>
                    <a:rPr lang="en-US" altLang="ko-KR" sz="2000" b="0" dirty="0" err="1">
                      <a:latin typeface="Gill Sans" charset="0"/>
                      <a:ea typeface="Gill Sans" charset="0"/>
                      <a:cs typeface="Gill Sans" charset="0"/>
                    </a:rPr>
                    <a:t>ACK’d</a:t>
                  </a:r>
                  <a:endParaRPr lang="en-US" altLang="ko-KR" sz="2000" b="0" dirty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026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269" y="912"/>
                  <a:ext cx="626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2000" b="0" dirty="0">
                      <a:latin typeface="Gill Sans" charset="0"/>
                      <a:ea typeface="Gill Sans" charset="0"/>
                      <a:cs typeface="Gill Sans" charset="0"/>
                    </a:rPr>
                    <a:t>Not yet</a:t>
                  </a:r>
                </a:p>
                <a:p>
                  <a:r>
                    <a:rPr lang="en-US" altLang="ko-KR" sz="2000" b="0" dirty="0">
                      <a:latin typeface="Gill Sans" charset="0"/>
                      <a:ea typeface="Gill Sans" charset="0"/>
                      <a:cs typeface="Gill Sans" charset="0"/>
                    </a:rPr>
                    <a:t>sent</a:t>
                  </a:r>
                </a:p>
              </p:txBody>
            </p:sp>
          </p:grpSp>
          <p:sp>
            <p:nvSpPr>
              <p:cNvPr id="10259" name="AutoShape 18"/>
              <p:cNvSpPr>
                <a:spLocks/>
              </p:cNvSpPr>
              <p:nvPr/>
            </p:nvSpPr>
            <p:spPr bwMode="auto">
              <a:xfrm>
                <a:off x="4176" y="864"/>
                <a:ext cx="144" cy="480"/>
              </a:xfrm>
              <a:prstGeom prst="rightBrace">
                <a:avLst>
                  <a:gd name="adj1" fmla="val 27778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60" name="Text Box 19"/>
              <p:cNvSpPr txBox="1">
                <a:spLocks noChangeArrowheads="1"/>
              </p:cNvSpPr>
              <p:nvPr/>
            </p:nvSpPr>
            <p:spPr bwMode="auto">
              <a:xfrm>
                <a:off x="4357" y="955"/>
                <a:ext cx="6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Sender</a:t>
                </a:r>
              </a:p>
            </p:txBody>
          </p:sp>
        </p:grpSp>
      </p:grpSp>
      <p:grpSp>
        <p:nvGrpSpPr>
          <p:cNvPr id="1089556" name="Group 20"/>
          <p:cNvGrpSpPr>
            <a:grpSpLocks/>
          </p:cNvGrpSpPr>
          <p:nvPr/>
        </p:nvGrpSpPr>
        <p:grpSpPr bwMode="auto">
          <a:xfrm>
            <a:off x="2971801" y="2209800"/>
            <a:ext cx="6664325" cy="838200"/>
            <a:chOff x="912" y="1584"/>
            <a:chExt cx="4198" cy="528"/>
          </a:xfrm>
        </p:grpSpPr>
        <p:grpSp>
          <p:nvGrpSpPr>
            <p:cNvPr id="10246" name="Group 21"/>
            <p:cNvGrpSpPr>
              <a:grpSpLocks/>
            </p:cNvGrpSpPr>
            <p:nvPr/>
          </p:nvGrpSpPr>
          <p:grpSpPr bwMode="auto">
            <a:xfrm>
              <a:off x="912" y="1584"/>
              <a:ext cx="3189" cy="480"/>
              <a:chOff x="891" y="1536"/>
              <a:chExt cx="3189" cy="480"/>
            </a:xfrm>
          </p:grpSpPr>
          <p:sp>
            <p:nvSpPr>
              <p:cNvPr id="10249" name="Text Box 22"/>
              <p:cNvSpPr txBox="1">
                <a:spLocks noChangeArrowheads="1"/>
              </p:cNvSpPr>
              <p:nvPr/>
            </p:nvSpPr>
            <p:spPr bwMode="auto">
              <a:xfrm>
                <a:off x="3152" y="1536"/>
                <a:ext cx="726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Not yet</a:t>
                </a:r>
              </a:p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received</a:t>
                </a:r>
              </a:p>
            </p:txBody>
          </p:sp>
          <p:sp>
            <p:nvSpPr>
              <p:cNvPr id="10250" name="Text Box 23"/>
              <p:cNvSpPr txBox="1">
                <a:spLocks noChangeArrowheads="1"/>
              </p:cNvSpPr>
              <p:nvPr/>
            </p:nvSpPr>
            <p:spPr bwMode="auto">
              <a:xfrm>
                <a:off x="891" y="1536"/>
                <a:ext cx="1030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Received</a:t>
                </a:r>
              </a:p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Given to app</a:t>
                </a:r>
              </a:p>
            </p:txBody>
          </p:sp>
          <p:sp>
            <p:nvSpPr>
              <p:cNvPr id="10251" name="Rectangle 24"/>
              <p:cNvSpPr>
                <a:spLocks noChangeArrowheads="1"/>
              </p:cNvSpPr>
              <p:nvPr/>
            </p:nvSpPr>
            <p:spPr bwMode="auto">
              <a:xfrm>
                <a:off x="1968" y="1584"/>
                <a:ext cx="1056" cy="384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52" name="Line 25"/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53" name="Line 26"/>
              <p:cNvSpPr>
                <a:spLocks noChangeShapeType="1"/>
              </p:cNvSpPr>
              <p:nvPr/>
            </p:nvSpPr>
            <p:spPr bwMode="auto">
              <a:xfrm>
                <a:off x="3024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54" name="Line 27"/>
              <p:cNvSpPr>
                <a:spLocks noChangeShapeType="1"/>
              </p:cNvSpPr>
              <p:nvPr/>
            </p:nvSpPr>
            <p:spPr bwMode="auto">
              <a:xfrm>
                <a:off x="1968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55" name="Text Box 28"/>
              <p:cNvSpPr txBox="1">
                <a:spLocks noChangeArrowheads="1"/>
              </p:cNvSpPr>
              <p:nvPr/>
            </p:nvSpPr>
            <p:spPr bwMode="auto">
              <a:xfrm>
                <a:off x="2112" y="1555"/>
                <a:ext cx="790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Received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Buffered</a:t>
                </a:r>
              </a:p>
            </p:txBody>
          </p:sp>
        </p:grpSp>
        <p:sp>
          <p:nvSpPr>
            <p:cNvPr id="10247" name="AutoShape 29"/>
            <p:cNvSpPr>
              <a:spLocks/>
            </p:cNvSpPr>
            <p:nvPr/>
          </p:nvSpPr>
          <p:spPr bwMode="auto">
            <a:xfrm>
              <a:off x="4176" y="1632"/>
              <a:ext cx="144" cy="480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48" name="Text Box 30"/>
            <p:cNvSpPr txBox="1">
              <a:spLocks noChangeArrowheads="1"/>
            </p:cNvSpPr>
            <p:nvPr/>
          </p:nvSpPr>
          <p:spPr bwMode="auto">
            <a:xfrm>
              <a:off x="4357" y="1718"/>
              <a:ext cx="7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Receiver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05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3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667000" y="1192213"/>
            <a:ext cx="6553200" cy="10668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587" name="Rectangle 3"/>
          <p:cNvSpPr>
            <a:spLocks noChangeArrowheads="1"/>
          </p:cNvSpPr>
          <p:nvPr/>
        </p:nvSpPr>
        <p:spPr bwMode="auto">
          <a:xfrm>
            <a:off x="4648200" y="1192213"/>
            <a:ext cx="838200" cy="1066800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 b="0">
                <a:latin typeface="Gill Sans" charset="0"/>
                <a:ea typeface="Gill Sans" charset="0"/>
                <a:cs typeface="Gill Sans" charset="0"/>
              </a:rPr>
              <a:t>Seq:190</a:t>
            </a:r>
          </a:p>
          <a:p>
            <a:r>
              <a:rPr lang="en-US" altLang="ko-KR" sz="2000" b="0">
                <a:latin typeface="Gill Sans" charset="0"/>
                <a:ea typeface="Gill Sans" charset="0"/>
                <a:cs typeface="Gill Sans" charset="0"/>
              </a:rPr>
              <a:t>Size:40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848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Window-Based Acknowledgements (TCP)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981200" y="172561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9220200" y="172561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591" name="AutoShape 7"/>
          <p:cNvSpPr>
            <a:spLocks noChangeArrowheads="1"/>
          </p:cNvSpPr>
          <p:nvPr/>
        </p:nvSpPr>
        <p:spPr bwMode="auto">
          <a:xfrm>
            <a:off x="1676400" y="3833813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Gill Sans" charset="0"/>
                <a:ea typeface="Gill Sans" charset="0"/>
                <a:cs typeface="Gill Sans" charset="0"/>
              </a:rPr>
              <a:t>Seq:230</a:t>
            </a:r>
          </a:p>
        </p:txBody>
      </p:sp>
      <p:sp>
        <p:nvSpPr>
          <p:cNvPr id="1091592" name="AutoShape 8"/>
          <p:cNvSpPr>
            <a:spLocks noChangeArrowheads="1"/>
          </p:cNvSpPr>
          <p:nvPr/>
        </p:nvSpPr>
        <p:spPr bwMode="auto">
          <a:xfrm>
            <a:off x="9372600" y="3833813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A:190/210</a:t>
            </a:r>
          </a:p>
        </p:txBody>
      </p:sp>
      <p:sp>
        <p:nvSpPr>
          <p:cNvPr id="1091593" name="AutoShape 9"/>
          <p:cNvSpPr>
            <a:spLocks noChangeArrowheads="1"/>
          </p:cNvSpPr>
          <p:nvPr/>
        </p:nvSpPr>
        <p:spPr bwMode="auto">
          <a:xfrm>
            <a:off x="1676400" y="4308476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Gill Sans" charset="0"/>
                <a:ea typeface="Gill Sans" charset="0"/>
                <a:cs typeface="Gill Sans" charset="0"/>
              </a:rPr>
              <a:t>Seq:260</a:t>
            </a:r>
          </a:p>
        </p:txBody>
      </p:sp>
      <p:sp>
        <p:nvSpPr>
          <p:cNvPr id="1091594" name="AutoShape 10"/>
          <p:cNvSpPr>
            <a:spLocks noChangeArrowheads="1"/>
          </p:cNvSpPr>
          <p:nvPr/>
        </p:nvSpPr>
        <p:spPr bwMode="auto">
          <a:xfrm>
            <a:off x="9372600" y="4308476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A:190/210</a:t>
            </a:r>
          </a:p>
        </p:txBody>
      </p:sp>
      <p:sp>
        <p:nvSpPr>
          <p:cNvPr id="1091595" name="AutoShape 11"/>
          <p:cNvSpPr>
            <a:spLocks noChangeArrowheads="1"/>
          </p:cNvSpPr>
          <p:nvPr/>
        </p:nvSpPr>
        <p:spPr bwMode="auto">
          <a:xfrm>
            <a:off x="1676400" y="4806951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Gill Sans" charset="0"/>
                <a:ea typeface="Gill Sans" charset="0"/>
                <a:cs typeface="Gill Sans" charset="0"/>
              </a:rPr>
              <a:t>Seq:300</a:t>
            </a:r>
          </a:p>
        </p:txBody>
      </p:sp>
      <p:sp>
        <p:nvSpPr>
          <p:cNvPr id="1091596" name="AutoShape 12"/>
          <p:cNvSpPr>
            <a:spLocks noChangeArrowheads="1"/>
          </p:cNvSpPr>
          <p:nvPr/>
        </p:nvSpPr>
        <p:spPr bwMode="auto">
          <a:xfrm>
            <a:off x="9372600" y="4808539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A:190/210</a:t>
            </a:r>
          </a:p>
        </p:txBody>
      </p:sp>
      <p:sp>
        <p:nvSpPr>
          <p:cNvPr id="1091597" name="AutoShape 13"/>
          <p:cNvSpPr>
            <a:spLocks noChangeArrowheads="1"/>
          </p:cNvSpPr>
          <p:nvPr/>
        </p:nvSpPr>
        <p:spPr bwMode="auto">
          <a:xfrm>
            <a:off x="1676400" y="5283201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Gill Sans" charset="0"/>
                <a:ea typeface="Gill Sans" charset="0"/>
                <a:cs typeface="Gill Sans" charset="0"/>
              </a:rPr>
              <a:t>Seq:190</a:t>
            </a:r>
          </a:p>
        </p:txBody>
      </p:sp>
      <p:sp>
        <p:nvSpPr>
          <p:cNvPr id="1091598" name="AutoShape 14"/>
          <p:cNvSpPr>
            <a:spLocks noChangeArrowheads="1"/>
          </p:cNvSpPr>
          <p:nvPr/>
        </p:nvSpPr>
        <p:spPr bwMode="auto">
          <a:xfrm>
            <a:off x="9372600" y="5283201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A:340/60 </a:t>
            </a:r>
          </a:p>
        </p:txBody>
      </p:sp>
      <p:sp>
        <p:nvSpPr>
          <p:cNvPr id="1091599" name="AutoShape 15"/>
          <p:cNvSpPr>
            <a:spLocks noChangeArrowheads="1"/>
          </p:cNvSpPr>
          <p:nvPr/>
        </p:nvSpPr>
        <p:spPr bwMode="auto">
          <a:xfrm>
            <a:off x="1676400" y="5756276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Gill Sans" charset="0"/>
                <a:ea typeface="Gill Sans" charset="0"/>
                <a:cs typeface="Gill Sans" charset="0"/>
              </a:rPr>
              <a:t>Seq:340</a:t>
            </a:r>
          </a:p>
        </p:txBody>
      </p:sp>
      <p:sp>
        <p:nvSpPr>
          <p:cNvPr id="1091600" name="AutoShape 16"/>
          <p:cNvSpPr>
            <a:spLocks noChangeArrowheads="1"/>
          </p:cNvSpPr>
          <p:nvPr/>
        </p:nvSpPr>
        <p:spPr bwMode="auto">
          <a:xfrm>
            <a:off x="9372600" y="5756276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A:380/20 </a:t>
            </a:r>
          </a:p>
        </p:txBody>
      </p:sp>
      <p:sp>
        <p:nvSpPr>
          <p:cNvPr id="1091601" name="AutoShape 17"/>
          <p:cNvSpPr>
            <a:spLocks noChangeArrowheads="1"/>
          </p:cNvSpPr>
          <p:nvPr/>
        </p:nvSpPr>
        <p:spPr bwMode="auto">
          <a:xfrm>
            <a:off x="1676400" y="6230938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Gill Sans" charset="0"/>
                <a:ea typeface="Gill Sans" charset="0"/>
                <a:cs typeface="Gill Sans" charset="0"/>
              </a:rPr>
              <a:t>Seq:380</a:t>
            </a:r>
          </a:p>
        </p:txBody>
      </p:sp>
      <p:sp>
        <p:nvSpPr>
          <p:cNvPr id="1091602" name="AutoShape 18"/>
          <p:cNvSpPr>
            <a:spLocks noChangeArrowheads="1"/>
          </p:cNvSpPr>
          <p:nvPr/>
        </p:nvSpPr>
        <p:spPr bwMode="auto">
          <a:xfrm>
            <a:off x="9372600" y="6230938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A:400/0  </a:t>
            </a:r>
          </a:p>
        </p:txBody>
      </p:sp>
      <p:sp>
        <p:nvSpPr>
          <p:cNvPr id="1091603" name="AutoShape 19"/>
          <p:cNvSpPr>
            <a:spLocks noChangeArrowheads="1"/>
          </p:cNvSpPr>
          <p:nvPr/>
        </p:nvSpPr>
        <p:spPr bwMode="auto">
          <a:xfrm>
            <a:off x="9372600" y="2362200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A:100/300</a:t>
            </a:r>
          </a:p>
        </p:txBody>
      </p:sp>
      <p:sp>
        <p:nvSpPr>
          <p:cNvPr id="1091604" name="AutoShape 20"/>
          <p:cNvSpPr>
            <a:spLocks noChangeArrowheads="1"/>
          </p:cNvSpPr>
          <p:nvPr/>
        </p:nvSpPr>
        <p:spPr bwMode="auto">
          <a:xfrm>
            <a:off x="1676400" y="2884488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Gill Sans" charset="0"/>
                <a:ea typeface="Gill Sans" charset="0"/>
                <a:cs typeface="Gill Sans" charset="0"/>
              </a:rPr>
              <a:t>Seq:100</a:t>
            </a:r>
          </a:p>
        </p:txBody>
      </p:sp>
      <p:sp>
        <p:nvSpPr>
          <p:cNvPr id="1091605" name="AutoShape 21"/>
          <p:cNvSpPr>
            <a:spLocks noChangeArrowheads="1"/>
          </p:cNvSpPr>
          <p:nvPr/>
        </p:nvSpPr>
        <p:spPr bwMode="auto">
          <a:xfrm>
            <a:off x="9372600" y="2886076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A:140/260</a:t>
            </a:r>
          </a:p>
        </p:txBody>
      </p:sp>
      <p:sp>
        <p:nvSpPr>
          <p:cNvPr id="1091606" name="AutoShape 22"/>
          <p:cNvSpPr>
            <a:spLocks noChangeArrowheads="1"/>
          </p:cNvSpPr>
          <p:nvPr/>
        </p:nvSpPr>
        <p:spPr bwMode="auto">
          <a:xfrm>
            <a:off x="1676400" y="3360739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Gill Sans" charset="0"/>
                <a:ea typeface="Gill Sans" charset="0"/>
                <a:cs typeface="Gill Sans" charset="0"/>
              </a:rPr>
              <a:t>Seq:140</a:t>
            </a:r>
          </a:p>
        </p:txBody>
      </p:sp>
      <p:sp>
        <p:nvSpPr>
          <p:cNvPr id="1091607" name="AutoShape 23"/>
          <p:cNvSpPr>
            <a:spLocks noChangeArrowheads="1"/>
          </p:cNvSpPr>
          <p:nvPr/>
        </p:nvSpPr>
        <p:spPr bwMode="auto">
          <a:xfrm>
            <a:off x="9372600" y="3360738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A:190/210</a:t>
            </a:r>
          </a:p>
        </p:txBody>
      </p:sp>
      <p:sp>
        <p:nvSpPr>
          <p:cNvPr id="1091608" name="Freeform 24"/>
          <p:cNvSpPr>
            <a:spLocks/>
          </p:cNvSpPr>
          <p:nvPr/>
        </p:nvSpPr>
        <p:spPr bwMode="auto">
          <a:xfrm>
            <a:off x="2667000" y="2259013"/>
            <a:ext cx="457200" cy="863600"/>
          </a:xfrm>
          <a:custGeom>
            <a:avLst/>
            <a:gdLst>
              <a:gd name="T0" fmla="*/ 0 w 864"/>
              <a:gd name="T1" fmla="*/ 1412509394 h 528"/>
              <a:gd name="T2" fmla="*/ 241935000 w 864"/>
              <a:gd name="T3" fmla="*/ 1412509394 h 528"/>
              <a:gd name="T4" fmla="*/ 241935000 w 864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28">
                <a:moveTo>
                  <a:pt x="0" y="528"/>
                </a:moveTo>
                <a:lnTo>
                  <a:pt x="864" y="528"/>
                </a:lnTo>
                <a:lnTo>
                  <a:pt x="86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09" name="Line 25"/>
          <p:cNvSpPr>
            <a:spLocks noChangeShapeType="1"/>
          </p:cNvSpPr>
          <p:nvPr/>
        </p:nvSpPr>
        <p:spPr bwMode="auto">
          <a:xfrm>
            <a:off x="3124200" y="3122613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10" name="Freeform 26"/>
          <p:cNvSpPr>
            <a:spLocks/>
          </p:cNvSpPr>
          <p:nvPr/>
        </p:nvSpPr>
        <p:spPr bwMode="auto">
          <a:xfrm>
            <a:off x="2667000" y="2232026"/>
            <a:ext cx="1411288" cy="1374775"/>
          </a:xfrm>
          <a:custGeom>
            <a:avLst/>
            <a:gdLst>
              <a:gd name="T0" fmla="*/ 0 w 912"/>
              <a:gd name="T1" fmla="*/ 2147483647 h 864"/>
              <a:gd name="T2" fmla="*/ 2147483647 w 912"/>
              <a:gd name="T3" fmla="*/ 2147483647 h 864"/>
              <a:gd name="T4" fmla="*/ 2147483647 w 912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864">
                <a:moveTo>
                  <a:pt x="0" y="864"/>
                </a:moveTo>
                <a:lnTo>
                  <a:pt x="912" y="864"/>
                </a:lnTo>
                <a:lnTo>
                  <a:pt x="91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11" name="Line 27"/>
          <p:cNvSpPr>
            <a:spLocks noChangeShapeType="1"/>
          </p:cNvSpPr>
          <p:nvPr/>
        </p:nvSpPr>
        <p:spPr bwMode="auto">
          <a:xfrm>
            <a:off x="4038600" y="3603625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12" name="Freeform 28"/>
          <p:cNvSpPr>
            <a:spLocks/>
          </p:cNvSpPr>
          <p:nvPr/>
        </p:nvSpPr>
        <p:spPr bwMode="auto">
          <a:xfrm>
            <a:off x="2667000" y="2259013"/>
            <a:ext cx="3200400" cy="1828800"/>
          </a:xfrm>
          <a:custGeom>
            <a:avLst/>
            <a:gdLst>
              <a:gd name="T0" fmla="*/ 0 w 2016"/>
              <a:gd name="T1" fmla="*/ 2147483647 h 1152"/>
              <a:gd name="T2" fmla="*/ 2147483647 w 2016"/>
              <a:gd name="T3" fmla="*/ 2147483647 h 1152"/>
              <a:gd name="T4" fmla="*/ 2147483647 w 2016"/>
              <a:gd name="T5" fmla="*/ 0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" h="1152">
                <a:moveTo>
                  <a:pt x="0" y="1152"/>
                </a:moveTo>
                <a:lnTo>
                  <a:pt x="2016" y="1152"/>
                </a:lnTo>
                <a:lnTo>
                  <a:pt x="201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13" name="Line 29"/>
          <p:cNvSpPr>
            <a:spLocks noChangeShapeType="1"/>
          </p:cNvSpPr>
          <p:nvPr/>
        </p:nvSpPr>
        <p:spPr bwMode="auto">
          <a:xfrm>
            <a:off x="5867400" y="4087813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14" name="Freeform 30"/>
          <p:cNvSpPr>
            <a:spLocks/>
          </p:cNvSpPr>
          <p:nvPr/>
        </p:nvSpPr>
        <p:spPr bwMode="auto">
          <a:xfrm>
            <a:off x="2667000" y="2235201"/>
            <a:ext cx="3962400" cy="2309813"/>
          </a:xfrm>
          <a:custGeom>
            <a:avLst/>
            <a:gdLst>
              <a:gd name="T0" fmla="*/ 0 w 2544"/>
              <a:gd name="T1" fmla="*/ 2147483647 h 1392"/>
              <a:gd name="T2" fmla="*/ 2147483647 w 2544"/>
              <a:gd name="T3" fmla="*/ 2147483647 h 1392"/>
              <a:gd name="T4" fmla="*/ 2147483647 w 2544"/>
              <a:gd name="T5" fmla="*/ 0 h 13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4" h="1392">
                <a:moveTo>
                  <a:pt x="0" y="1392"/>
                </a:moveTo>
                <a:lnTo>
                  <a:pt x="2544" y="1392"/>
                </a:lnTo>
                <a:lnTo>
                  <a:pt x="254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15" name="Line 31"/>
          <p:cNvSpPr>
            <a:spLocks noChangeShapeType="1"/>
          </p:cNvSpPr>
          <p:nvPr/>
        </p:nvSpPr>
        <p:spPr bwMode="auto">
          <a:xfrm>
            <a:off x="6629400" y="4545013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16" name="Freeform 32"/>
          <p:cNvSpPr>
            <a:spLocks/>
          </p:cNvSpPr>
          <p:nvPr/>
        </p:nvSpPr>
        <p:spPr bwMode="auto">
          <a:xfrm>
            <a:off x="2667000" y="2259013"/>
            <a:ext cx="4827588" cy="2768600"/>
          </a:xfrm>
          <a:custGeom>
            <a:avLst/>
            <a:gdLst>
              <a:gd name="T0" fmla="*/ 0 w 3120"/>
              <a:gd name="T1" fmla="*/ 2147483647 h 1776"/>
              <a:gd name="T2" fmla="*/ 2147483647 w 3120"/>
              <a:gd name="T3" fmla="*/ 2147483647 h 1776"/>
              <a:gd name="T4" fmla="*/ 2147483647 w 3120"/>
              <a:gd name="T5" fmla="*/ 0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20" h="1776">
                <a:moveTo>
                  <a:pt x="0" y="1776"/>
                </a:moveTo>
                <a:lnTo>
                  <a:pt x="3120" y="1776"/>
                </a:lnTo>
                <a:lnTo>
                  <a:pt x="312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17" name="Line 33"/>
          <p:cNvSpPr>
            <a:spLocks noChangeShapeType="1"/>
          </p:cNvSpPr>
          <p:nvPr/>
        </p:nvSpPr>
        <p:spPr bwMode="auto">
          <a:xfrm>
            <a:off x="7505700" y="50276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18" name="Freeform 34"/>
          <p:cNvSpPr>
            <a:spLocks/>
          </p:cNvSpPr>
          <p:nvPr/>
        </p:nvSpPr>
        <p:spPr bwMode="auto">
          <a:xfrm>
            <a:off x="2665414" y="2259013"/>
            <a:ext cx="2441575" cy="3251200"/>
          </a:xfrm>
          <a:custGeom>
            <a:avLst/>
            <a:gdLst>
              <a:gd name="T0" fmla="*/ 0 w 1632"/>
              <a:gd name="T1" fmla="*/ 2147483647 h 2064"/>
              <a:gd name="T2" fmla="*/ 2147483647 w 1632"/>
              <a:gd name="T3" fmla="*/ 2147483647 h 2064"/>
              <a:gd name="T4" fmla="*/ 2147483647 w 1632"/>
              <a:gd name="T5" fmla="*/ 0 h 20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2064">
                <a:moveTo>
                  <a:pt x="0" y="2064"/>
                </a:moveTo>
                <a:lnTo>
                  <a:pt x="1632" y="2064"/>
                </a:lnTo>
                <a:lnTo>
                  <a:pt x="163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19" name="Line 35"/>
          <p:cNvSpPr>
            <a:spLocks noChangeShapeType="1"/>
          </p:cNvSpPr>
          <p:nvPr/>
        </p:nvSpPr>
        <p:spPr bwMode="auto">
          <a:xfrm>
            <a:off x="5118100" y="5511800"/>
            <a:ext cx="426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20" name="Freeform 36"/>
          <p:cNvSpPr>
            <a:spLocks/>
          </p:cNvSpPr>
          <p:nvPr/>
        </p:nvSpPr>
        <p:spPr bwMode="auto">
          <a:xfrm>
            <a:off x="2667000" y="2259013"/>
            <a:ext cx="5638800" cy="3733800"/>
          </a:xfrm>
          <a:custGeom>
            <a:avLst/>
            <a:gdLst>
              <a:gd name="T0" fmla="*/ 0 w 3600"/>
              <a:gd name="T1" fmla="*/ 2147483647 h 2352"/>
              <a:gd name="T2" fmla="*/ 2147483647 w 3600"/>
              <a:gd name="T3" fmla="*/ 2147483647 h 2352"/>
              <a:gd name="T4" fmla="*/ 2147483647 w 3600"/>
              <a:gd name="T5" fmla="*/ 0 h 23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0" h="2352">
                <a:moveTo>
                  <a:pt x="0" y="2352"/>
                </a:moveTo>
                <a:lnTo>
                  <a:pt x="3600" y="2352"/>
                </a:lnTo>
                <a:lnTo>
                  <a:pt x="360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21" name="Line 37"/>
          <p:cNvSpPr>
            <a:spLocks noChangeShapeType="1"/>
          </p:cNvSpPr>
          <p:nvPr/>
        </p:nvSpPr>
        <p:spPr bwMode="auto">
          <a:xfrm>
            <a:off x="8305800" y="5992813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22" name="Freeform 38"/>
          <p:cNvSpPr>
            <a:spLocks/>
          </p:cNvSpPr>
          <p:nvPr/>
        </p:nvSpPr>
        <p:spPr bwMode="auto">
          <a:xfrm>
            <a:off x="2667000" y="2259013"/>
            <a:ext cx="6324600" cy="4191000"/>
          </a:xfrm>
          <a:custGeom>
            <a:avLst/>
            <a:gdLst>
              <a:gd name="T0" fmla="*/ 0 w 3984"/>
              <a:gd name="T1" fmla="*/ 2147483647 h 2640"/>
              <a:gd name="T2" fmla="*/ 2147483647 w 3984"/>
              <a:gd name="T3" fmla="*/ 2147483647 h 2640"/>
              <a:gd name="T4" fmla="*/ 2147483647 w 3984"/>
              <a:gd name="T5" fmla="*/ 0 h 2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84" h="2640">
                <a:moveTo>
                  <a:pt x="0" y="2640"/>
                </a:moveTo>
                <a:lnTo>
                  <a:pt x="3984" y="2640"/>
                </a:lnTo>
                <a:lnTo>
                  <a:pt x="398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23" name="Line 39"/>
          <p:cNvSpPr>
            <a:spLocks noChangeShapeType="1"/>
          </p:cNvSpPr>
          <p:nvPr/>
        </p:nvSpPr>
        <p:spPr bwMode="auto">
          <a:xfrm>
            <a:off x="8991600" y="645001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2371726" y="838201"/>
            <a:ext cx="610725" cy="3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 b="0">
                <a:latin typeface="Gill Sans" charset="0"/>
                <a:ea typeface="Gill Sans" charset="0"/>
                <a:cs typeface="Gill Sans" charset="0"/>
              </a:rPr>
              <a:t>100</a:t>
            </a:r>
          </a:p>
        </p:txBody>
      </p:sp>
      <p:grpSp>
        <p:nvGrpSpPr>
          <p:cNvPr id="1091625" name="Group 41"/>
          <p:cNvGrpSpPr>
            <a:grpSpLocks/>
          </p:cNvGrpSpPr>
          <p:nvPr/>
        </p:nvGrpSpPr>
        <p:grpSpPr bwMode="auto">
          <a:xfrm>
            <a:off x="2667001" y="838201"/>
            <a:ext cx="1150938" cy="1420813"/>
            <a:chOff x="720" y="528"/>
            <a:chExt cx="725" cy="895"/>
          </a:xfrm>
        </p:grpSpPr>
        <p:sp>
          <p:nvSpPr>
            <p:cNvPr id="11327" name="Rectangle 42"/>
            <p:cNvSpPr>
              <a:spLocks noChangeArrowheads="1"/>
            </p:cNvSpPr>
            <p:nvPr/>
          </p:nvSpPr>
          <p:spPr bwMode="auto">
            <a:xfrm>
              <a:off x="720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Seq:100</a:t>
              </a:r>
            </a:p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Size:40</a:t>
              </a:r>
            </a:p>
          </p:txBody>
        </p:sp>
        <p:sp>
          <p:nvSpPr>
            <p:cNvPr id="11328" name="Text Box 43"/>
            <p:cNvSpPr txBox="1">
              <a:spLocks noChangeArrowheads="1"/>
            </p:cNvSpPr>
            <p:nvPr/>
          </p:nvSpPr>
          <p:spPr bwMode="auto">
            <a:xfrm>
              <a:off x="1060" y="528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140</a:t>
              </a:r>
            </a:p>
          </p:txBody>
        </p:sp>
      </p:grpSp>
      <p:grpSp>
        <p:nvGrpSpPr>
          <p:cNvPr id="1091628" name="Group 44"/>
          <p:cNvGrpSpPr>
            <a:grpSpLocks/>
          </p:cNvGrpSpPr>
          <p:nvPr/>
        </p:nvGrpSpPr>
        <p:grpSpPr bwMode="auto">
          <a:xfrm>
            <a:off x="3505202" y="838201"/>
            <a:ext cx="1458913" cy="1420813"/>
            <a:chOff x="1248" y="528"/>
            <a:chExt cx="919" cy="895"/>
          </a:xfrm>
        </p:grpSpPr>
        <p:sp>
          <p:nvSpPr>
            <p:cNvPr id="11325" name="Rectangle 45"/>
            <p:cNvSpPr>
              <a:spLocks noChangeArrowheads="1"/>
            </p:cNvSpPr>
            <p:nvPr/>
          </p:nvSpPr>
          <p:spPr bwMode="auto">
            <a:xfrm>
              <a:off x="1248" y="751"/>
              <a:ext cx="720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Seq:140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Size:50</a:t>
              </a:r>
            </a:p>
          </p:txBody>
        </p:sp>
        <p:sp>
          <p:nvSpPr>
            <p:cNvPr id="11326" name="Text Box 46"/>
            <p:cNvSpPr txBox="1">
              <a:spLocks noChangeArrowheads="1"/>
            </p:cNvSpPr>
            <p:nvPr/>
          </p:nvSpPr>
          <p:spPr bwMode="auto">
            <a:xfrm>
              <a:off x="1782" y="528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190</a:t>
              </a:r>
            </a:p>
          </p:txBody>
        </p:sp>
      </p:grpSp>
      <p:grpSp>
        <p:nvGrpSpPr>
          <p:cNvPr id="1091631" name="Group 47"/>
          <p:cNvGrpSpPr>
            <a:grpSpLocks/>
          </p:cNvGrpSpPr>
          <p:nvPr/>
        </p:nvGrpSpPr>
        <p:grpSpPr bwMode="auto">
          <a:xfrm>
            <a:off x="5187952" y="838201"/>
            <a:ext cx="1300163" cy="1420813"/>
            <a:chOff x="2308" y="528"/>
            <a:chExt cx="819" cy="895"/>
          </a:xfrm>
        </p:grpSpPr>
        <p:sp>
          <p:nvSpPr>
            <p:cNvPr id="11322" name="Rectangle 48"/>
            <p:cNvSpPr>
              <a:spLocks noChangeArrowheads="1"/>
            </p:cNvSpPr>
            <p:nvPr/>
          </p:nvSpPr>
          <p:spPr bwMode="auto">
            <a:xfrm>
              <a:off x="2496" y="751"/>
              <a:ext cx="432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Seq:230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Size:30</a:t>
              </a:r>
            </a:p>
          </p:txBody>
        </p:sp>
        <p:sp>
          <p:nvSpPr>
            <p:cNvPr id="11323" name="Text Box 49"/>
            <p:cNvSpPr txBox="1">
              <a:spLocks noChangeArrowheads="1"/>
            </p:cNvSpPr>
            <p:nvPr/>
          </p:nvSpPr>
          <p:spPr bwMode="auto">
            <a:xfrm>
              <a:off x="2308" y="528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230</a:t>
              </a:r>
            </a:p>
          </p:txBody>
        </p:sp>
        <p:sp>
          <p:nvSpPr>
            <p:cNvPr id="11324" name="Text Box 50"/>
            <p:cNvSpPr txBox="1">
              <a:spLocks noChangeArrowheads="1"/>
            </p:cNvSpPr>
            <p:nvPr/>
          </p:nvSpPr>
          <p:spPr bwMode="auto">
            <a:xfrm>
              <a:off x="2742" y="528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260</a:t>
              </a:r>
            </a:p>
          </p:txBody>
        </p:sp>
      </p:grpSp>
      <p:grpSp>
        <p:nvGrpSpPr>
          <p:cNvPr id="1091635" name="Group 51"/>
          <p:cNvGrpSpPr>
            <a:grpSpLocks/>
          </p:cNvGrpSpPr>
          <p:nvPr/>
        </p:nvGrpSpPr>
        <p:grpSpPr bwMode="auto">
          <a:xfrm>
            <a:off x="6172203" y="838201"/>
            <a:ext cx="1154113" cy="1420813"/>
            <a:chOff x="2928" y="528"/>
            <a:chExt cx="727" cy="895"/>
          </a:xfrm>
        </p:grpSpPr>
        <p:sp>
          <p:nvSpPr>
            <p:cNvPr id="11320" name="Rectangle 52"/>
            <p:cNvSpPr>
              <a:spLocks noChangeArrowheads="1"/>
            </p:cNvSpPr>
            <p:nvPr/>
          </p:nvSpPr>
          <p:spPr bwMode="auto">
            <a:xfrm>
              <a:off x="2928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Seq:260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Size:40</a:t>
              </a:r>
            </a:p>
          </p:txBody>
        </p:sp>
        <p:sp>
          <p:nvSpPr>
            <p:cNvPr id="11321" name="Text Box 53"/>
            <p:cNvSpPr txBox="1">
              <a:spLocks noChangeArrowheads="1"/>
            </p:cNvSpPr>
            <p:nvPr/>
          </p:nvSpPr>
          <p:spPr bwMode="auto">
            <a:xfrm>
              <a:off x="3270" y="528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300</a:t>
              </a:r>
            </a:p>
          </p:txBody>
        </p:sp>
      </p:grpSp>
      <p:grpSp>
        <p:nvGrpSpPr>
          <p:cNvPr id="1091638" name="Group 54"/>
          <p:cNvGrpSpPr>
            <a:grpSpLocks/>
          </p:cNvGrpSpPr>
          <p:nvPr/>
        </p:nvGrpSpPr>
        <p:grpSpPr bwMode="auto">
          <a:xfrm>
            <a:off x="7010403" y="838201"/>
            <a:ext cx="1154113" cy="1420813"/>
            <a:chOff x="3456" y="528"/>
            <a:chExt cx="727" cy="895"/>
          </a:xfrm>
        </p:grpSpPr>
        <p:sp>
          <p:nvSpPr>
            <p:cNvPr id="11318" name="Rectangle 55"/>
            <p:cNvSpPr>
              <a:spLocks noChangeArrowheads="1"/>
            </p:cNvSpPr>
            <p:nvPr/>
          </p:nvSpPr>
          <p:spPr bwMode="auto">
            <a:xfrm>
              <a:off x="3456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Seq:300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Size:40</a:t>
              </a:r>
            </a:p>
          </p:txBody>
        </p:sp>
        <p:sp>
          <p:nvSpPr>
            <p:cNvPr id="11319" name="Text Box 56"/>
            <p:cNvSpPr txBox="1">
              <a:spLocks noChangeArrowheads="1"/>
            </p:cNvSpPr>
            <p:nvPr/>
          </p:nvSpPr>
          <p:spPr bwMode="auto">
            <a:xfrm>
              <a:off x="3798" y="528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340</a:t>
              </a:r>
            </a:p>
          </p:txBody>
        </p:sp>
      </p:grpSp>
      <p:grpSp>
        <p:nvGrpSpPr>
          <p:cNvPr id="1091641" name="Group 57"/>
          <p:cNvGrpSpPr>
            <a:grpSpLocks/>
          </p:cNvGrpSpPr>
          <p:nvPr/>
        </p:nvGrpSpPr>
        <p:grpSpPr bwMode="auto">
          <a:xfrm>
            <a:off x="7848603" y="838201"/>
            <a:ext cx="1150938" cy="1420813"/>
            <a:chOff x="3984" y="528"/>
            <a:chExt cx="725" cy="895"/>
          </a:xfrm>
        </p:grpSpPr>
        <p:sp>
          <p:nvSpPr>
            <p:cNvPr id="11316" name="Rectangle 58"/>
            <p:cNvSpPr>
              <a:spLocks noChangeArrowheads="1"/>
            </p:cNvSpPr>
            <p:nvPr/>
          </p:nvSpPr>
          <p:spPr bwMode="auto">
            <a:xfrm>
              <a:off x="3984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Seq:340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Size:40</a:t>
              </a:r>
            </a:p>
          </p:txBody>
        </p:sp>
        <p:sp>
          <p:nvSpPr>
            <p:cNvPr id="11317" name="Text Box 59"/>
            <p:cNvSpPr txBox="1">
              <a:spLocks noChangeArrowheads="1"/>
            </p:cNvSpPr>
            <p:nvPr/>
          </p:nvSpPr>
          <p:spPr bwMode="auto">
            <a:xfrm>
              <a:off x="4324" y="528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380</a:t>
              </a:r>
            </a:p>
          </p:txBody>
        </p:sp>
      </p:grpSp>
      <p:grpSp>
        <p:nvGrpSpPr>
          <p:cNvPr id="1091644" name="Group 60"/>
          <p:cNvGrpSpPr>
            <a:grpSpLocks/>
          </p:cNvGrpSpPr>
          <p:nvPr/>
        </p:nvGrpSpPr>
        <p:grpSpPr bwMode="auto">
          <a:xfrm>
            <a:off x="8686804" y="838201"/>
            <a:ext cx="846138" cy="1420813"/>
            <a:chOff x="4512" y="528"/>
            <a:chExt cx="533" cy="895"/>
          </a:xfrm>
        </p:grpSpPr>
        <p:sp>
          <p:nvSpPr>
            <p:cNvPr id="11314" name="Rectangle 61"/>
            <p:cNvSpPr>
              <a:spLocks noChangeArrowheads="1"/>
            </p:cNvSpPr>
            <p:nvPr/>
          </p:nvSpPr>
          <p:spPr bwMode="auto">
            <a:xfrm>
              <a:off x="4512" y="751"/>
              <a:ext cx="336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Seq:380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Size:20</a:t>
              </a:r>
            </a:p>
          </p:txBody>
        </p:sp>
        <p:sp>
          <p:nvSpPr>
            <p:cNvPr id="11315" name="Text Box 62"/>
            <p:cNvSpPr txBox="1">
              <a:spLocks noChangeArrowheads="1"/>
            </p:cNvSpPr>
            <p:nvPr/>
          </p:nvSpPr>
          <p:spPr bwMode="auto">
            <a:xfrm>
              <a:off x="4660" y="528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400</a:t>
              </a:r>
            </a:p>
          </p:txBody>
        </p:sp>
      </p:grpSp>
      <p:sp>
        <p:nvSpPr>
          <p:cNvPr id="1091647" name="Line 63"/>
          <p:cNvSpPr>
            <a:spLocks noChangeShapeType="1"/>
          </p:cNvSpPr>
          <p:nvPr/>
        </p:nvSpPr>
        <p:spPr bwMode="auto">
          <a:xfrm>
            <a:off x="2057400" y="2641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1648" name="AutoShape 64"/>
          <p:cNvSpPr>
            <a:spLocks noChangeArrowheads="1"/>
          </p:cNvSpPr>
          <p:nvPr/>
        </p:nvSpPr>
        <p:spPr bwMode="auto">
          <a:xfrm>
            <a:off x="2514600" y="5105400"/>
            <a:ext cx="1524000" cy="914400"/>
          </a:xfrm>
          <a:prstGeom prst="irregularSeal1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1600" b="0">
                <a:latin typeface="Gill Sans" charset="0"/>
                <a:ea typeface="Gill Sans" charset="0"/>
                <a:cs typeface="Gill Sans" charset="0"/>
              </a:rPr>
              <a:t>Retransmit!</a:t>
            </a:r>
          </a:p>
        </p:txBody>
      </p:sp>
    </p:spTree>
    <p:extLst>
      <p:ext uri="{BB962C8B-B14F-4D97-AF65-F5344CB8AC3E}">
        <p14:creationId xmlns:p14="http://schemas.microsoft.com/office/powerpoint/2010/main" val="3380268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9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9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9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9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9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9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9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9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09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9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9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9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9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9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9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animBg="1"/>
      <p:bldP spid="1091591" grpId="0" animBg="1"/>
      <p:bldP spid="1091592" grpId="0" animBg="1"/>
      <p:bldP spid="1091593" grpId="0" animBg="1"/>
      <p:bldP spid="1091594" grpId="0" animBg="1"/>
      <p:bldP spid="1091595" grpId="0" animBg="1"/>
      <p:bldP spid="1091596" grpId="0" animBg="1"/>
      <p:bldP spid="1091597" grpId="0" animBg="1"/>
      <p:bldP spid="1091598" grpId="0" animBg="1"/>
      <p:bldP spid="1091599" grpId="0" animBg="1"/>
      <p:bldP spid="1091600" grpId="0" animBg="1"/>
      <p:bldP spid="1091601" grpId="0" animBg="1"/>
      <p:bldP spid="1091602" grpId="0" animBg="1"/>
      <p:bldP spid="1091603" grpId="0" animBg="1"/>
      <p:bldP spid="1091604" grpId="0" animBg="1"/>
      <p:bldP spid="1091605" grpId="0" animBg="1"/>
      <p:bldP spid="1091606" grpId="0" animBg="1"/>
      <p:bldP spid="1091607" grpId="0" animBg="1"/>
      <p:bldP spid="1091608" grpId="0" animBg="1"/>
      <p:bldP spid="1091609" grpId="0" animBg="1"/>
      <p:bldP spid="1091610" grpId="0" animBg="1"/>
      <p:bldP spid="1091611" grpId="0" animBg="1"/>
      <p:bldP spid="1091612" grpId="0" animBg="1"/>
      <p:bldP spid="1091613" grpId="0" animBg="1"/>
      <p:bldP spid="1091614" grpId="0" animBg="1"/>
      <p:bldP spid="1091615" grpId="0" animBg="1"/>
      <p:bldP spid="1091616" grpId="0" animBg="1"/>
      <p:bldP spid="1091617" grpId="0" animBg="1"/>
      <p:bldP spid="1091618" grpId="0" animBg="1"/>
      <p:bldP spid="1091619" grpId="0" animBg="1"/>
      <p:bldP spid="1091620" grpId="0" animBg="1"/>
      <p:bldP spid="1091621" grpId="0" animBg="1"/>
      <p:bldP spid="1091622" grpId="0" animBg="1"/>
      <p:bldP spid="1091623" grpId="0" animBg="1"/>
      <p:bldP spid="1091647" grpId="0" animBg="1"/>
      <p:bldP spid="109164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34" y="762000"/>
            <a:ext cx="11335366" cy="548640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TCP:</a:t>
            </a:r>
            <a:r>
              <a:rPr lang="en-US" altLang="ko-KR" dirty="0"/>
              <a:t> Reliable byte stream between two processes on different machines over Internet (read, write, flush)</a:t>
            </a:r>
          </a:p>
          <a:p>
            <a:pPr lvl="1"/>
            <a:r>
              <a:rPr lang="en-US" altLang="ko-KR" dirty="0"/>
              <a:t>Uses window-based acknowledgement protocol</a:t>
            </a:r>
          </a:p>
          <a:p>
            <a:pPr lvl="1"/>
            <a:r>
              <a:rPr lang="en-US" altLang="ko-KR" dirty="0"/>
              <a:t>Congestion-avoidance dynamically adapts sender window to account for congestion in network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1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Alternatives to 2PC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5" y="762000"/>
            <a:ext cx="10847386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Three-Phase Commit: </a:t>
            </a:r>
            <a:r>
              <a:rPr lang="en-US" altLang="ko-KR" dirty="0">
                <a:ea typeface="굴림" panose="020B0600000101010101" pitchFamily="34" charset="-127"/>
              </a:rPr>
              <a:t>One more phase, allows nodes to fail or block and still make progress.</a:t>
            </a: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PAXOS:</a:t>
            </a:r>
            <a:r>
              <a:rPr lang="en-US" altLang="ko-KR" dirty="0">
                <a:ea typeface="굴림" panose="020B0600000101010101" pitchFamily="34" charset="-127"/>
              </a:rPr>
              <a:t> An alternative used by Google and others that does not have 2PC blocking problem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Develop by Leslie </a:t>
            </a:r>
            <a:r>
              <a:rPr lang="en-US" altLang="ko-KR" dirty="0" err="1">
                <a:ea typeface="굴림" panose="020B0600000101010101" pitchFamily="34" charset="-127"/>
              </a:rPr>
              <a:t>Lamport</a:t>
            </a:r>
            <a:r>
              <a:rPr lang="en-US" altLang="ko-KR" dirty="0">
                <a:ea typeface="굴림" panose="020B0600000101010101" pitchFamily="34" charset="-127"/>
              </a:rPr>
              <a:t> (Turing Award Winner)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fixed leader, can choose new leader on fly, deal with failure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Some think this is extremely complex!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RAFT: </a:t>
            </a:r>
            <a:r>
              <a:rPr lang="en-US" altLang="ko-KR" dirty="0">
                <a:ea typeface="굴림" panose="020B0600000101010101" pitchFamily="34" charset="-127"/>
              </a:rPr>
              <a:t>PAXOS alternative from John </a:t>
            </a:r>
            <a:r>
              <a:rPr lang="en-US" altLang="ko-KR" dirty="0" err="1">
                <a:ea typeface="굴림" panose="020B0600000101010101" pitchFamily="34" charset="-127"/>
              </a:rPr>
              <a:t>Osterhout</a:t>
            </a:r>
            <a:r>
              <a:rPr lang="en-US" altLang="ko-KR" dirty="0">
                <a:ea typeface="굴림" panose="020B0600000101010101" pitchFamily="34" charset="-127"/>
              </a:rPr>
              <a:t> (Stanford)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Simpler to describe complete protocol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happens if one or more of the nodes is malicious?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Malicious:</a:t>
            </a:r>
            <a:r>
              <a:rPr lang="en-US" altLang="ko-KR" sz="2400" dirty="0">
                <a:ea typeface="굴림" panose="020B0600000101010101" pitchFamily="34" charset="-127"/>
              </a:rPr>
              <a:t> attempting to compromise the decision making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Use a more hardened decision making process: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Byzantine Agreement </a:t>
            </a:r>
            <a:r>
              <a:rPr lang="en-US" altLang="ko-KR" sz="2400" dirty="0">
                <a:ea typeface="굴림" panose="020B0600000101010101" pitchFamily="34" charset="-127"/>
              </a:rPr>
              <a:t>and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 Block Chains</a:t>
            </a:r>
          </a:p>
        </p:txBody>
      </p:sp>
    </p:spTree>
    <p:extLst>
      <p:ext uri="{BB962C8B-B14F-4D97-AF65-F5344CB8AC3E}">
        <p14:creationId xmlns:p14="http://schemas.microsoft.com/office/powerpoint/2010/main" val="2005846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Byzantine General’s Problem</a:t>
            </a:r>
          </a:p>
        </p:txBody>
      </p:sp>
      <p:sp>
        <p:nvSpPr>
          <p:cNvPr id="986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4033160"/>
            <a:ext cx="10515600" cy="2596240"/>
          </a:xfrm>
        </p:spPr>
        <p:txBody>
          <a:bodyPr>
            <a:normAutofit fontScale="92500"/>
          </a:bodyPr>
          <a:lstStyle/>
          <a:p>
            <a:r>
              <a:rPr lang="en-US" altLang="ko-KR" dirty="0" err="1"/>
              <a:t>Byazantine</a:t>
            </a:r>
            <a:r>
              <a:rPr lang="en-US" altLang="ko-KR" dirty="0"/>
              <a:t> General’s Problem (n players):</a:t>
            </a:r>
          </a:p>
          <a:p>
            <a:pPr lvl="1"/>
            <a:r>
              <a:rPr lang="en-US" altLang="ko-KR" dirty="0"/>
              <a:t>One General and n-1 Lieutenants</a:t>
            </a:r>
          </a:p>
          <a:p>
            <a:pPr lvl="1"/>
            <a:r>
              <a:rPr lang="en-US" altLang="ko-KR" dirty="0"/>
              <a:t>Some number of these (f) can be insane or malicious</a:t>
            </a:r>
          </a:p>
          <a:p>
            <a:r>
              <a:rPr lang="en-US" altLang="ko-KR" dirty="0"/>
              <a:t>The commanding general must send an order to his n-1 lieutenants such that the following Integrity Constraints apply:</a:t>
            </a:r>
          </a:p>
          <a:p>
            <a:pPr lvl="1"/>
            <a:r>
              <a:rPr lang="en-US" altLang="ko-KR" dirty="0"/>
              <a:t>IC1: All loyal lieutenants obey the same order</a:t>
            </a:r>
          </a:p>
          <a:p>
            <a:pPr lvl="1"/>
            <a:r>
              <a:rPr lang="en-US" altLang="ko-KR" dirty="0"/>
              <a:t>IC2: If the commanding general is loyal, then all loyal lieutenants obey the order he sends</a:t>
            </a:r>
          </a:p>
        </p:txBody>
      </p:sp>
      <p:grpSp>
        <p:nvGrpSpPr>
          <p:cNvPr id="986148" name="Group 36"/>
          <p:cNvGrpSpPr>
            <a:grpSpLocks/>
          </p:cNvGrpSpPr>
          <p:nvPr/>
        </p:nvGrpSpPr>
        <p:grpSpPr bwMode="auto">
          <a:xfrm>
            <a:off x="3352802" y="1208090"/>
            <a:ext cx="1187451" cy="1935997"/>
            <a:chOff x="1152" y="734"/>
            <a:chExt cx="748" cy="1277"/>
          </a:xfrm>
        </p:grpSpPr>
        <p:pic>
          <p:nvPicPr>
            <p:cNvPr id="27695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734"/>
              <a:ext cx="659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96" name="Text Box 16"/>
            <p:cNvSpPr txBox="1">
              <a:spLocks noChangeArrowheads="1"/>
            </p:cNvSpPr>
            <p:nvPr/>
          </p:nvSpPr>
          <p:spPr bwMode="auto">
            <a:xfrm>
              <a:off x="1152" y="1728"/>
              <a:ext cx="74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General</a:t>
              </a:r>
            </a:p>
          </p:txBody>
        </p:sp>
      </p:grpSp>
      <p:grpSp>
        <p:nvGrpSpPr>
          <p:cNvPr id="986164" name="Group 52"/>
          <p:cNvGrpSpPr>
            <a:grpSpLocks/>
          </p:cNvGrpSpPr>
          <p:nvPr/>
        </p:nvGrpSpPr>
        <p:grpSpPr bwMode="auto">
          <a:xfrm>
            <a:off x="4468815" y="1229083"/>
            <a:ext cx="3151189" cy="1438732"/>
            <a:chOff x="1855" y="774"/>
            <a:chExt cx="1985" cy="949"/>
          </a:xfrm>
        </p:grpSpPr>
        <p:grpSp>
          <p:nvGrpSpPr>
            <p:cNvPr id="27686" name="Group 51"/>
            <p:cNvGrpSpPr>
              <a:grpSpLocks/>
            </p:cNvGrpSpPr>
            <p:nvPr/>
          </p:nvGrpSpPr>
          <p:grpSpPr bwMode="auto">
            <a:xfrm>
              <a:off x="1920" y="1123"/>
              <a:ext cx="1920" cy="461"/>
              <a:chOff x="1920" y="1123"/>
              <a:chExt cx="1920" cy="461"/>
            </a:xfrm>
          </p:grpSpPr>
          <p:sp>
            <p:nvSpPr>
              <p:cNvPr id="27693" name="Line 11"/>
              <p:cNvSpPr>
                <a:spLocks noChangeShapeType="1"/>
              </p:cNvSpPr>
              <p:nvPr/>
            </p:nvSpPr>
            <p:spPr bwMode="auto">
              <a:xfrm>
                <a:off x="1920" y="1227"/>
                <a:ext cx="1920" cy="357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94" name="Text Box 22"/>
              <p:cNvSpPr txBox="1">
                <a:spLocks noChangeArrowheads="1"/>
              </p:cNvSpPr>
              <p:nvPr/>
            </p:nvSpPr>
            <p:spPr bwMode="auto">
              <a:xfrm rot="345725">
                <a:off x="2140" y="1123"/>
                <a:ext cx="511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00" b="0">
                    <a:solidFill>
                      <a:schemeClr val="accent6"/>
                    </a:solidFill>
                    <a:latin typeface="Gill Sans" charset="0"/>
                    <a:ea typeface="Gill Sans" charset="0"/>
                    <a:cs typeface="Gill Sans" charset="0"/>
                  </a:rPr>
                  <a:t>Attack!</a:t>
                </a:r>
              </a:p>
            </p:txBody>
          </p:sp>
        </p:grpSp>
        <p:grpSp>
          <p:nvGrpSpPr>
            <p:cNvPr id="27687" name="Group 42"/>
            <p:cNvGrpSpPr>
              <a:grpSpLocks/>
            </p:cNvGrpSpPr>
            <p:nvPr/>
          </p:nvGrpSpPr>
          <p:grpSpPr bwMode="auto">
            <a:xfrm>
              <a:off x="1920" y="774"/>
              <a:ext cx="689" cy="357"/>
              <a:chOff x="1920" y="774"/>
              <a:chExt cx="689" cy="357"/>
            </a:xfrm>
          </p:grpSpPr>
          <p:sp>
            <p:nvSpPr>
              <p:cNvPr id="27691" name="Line 10"/>
              <p:cNvSpPr>
                <a:spLocks noChangeShapeType="1"/>
              </p:cNvSpPr>
              <p:nvPr/>
            </p:nvSpPr>
            <p:spPr bwMode="auto">
              <a:xfrm flipV="1">
                <a:off x="1920" y="795"/>
                <a:ext cx="689" cy="336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92" name="Text Box 34"/>
              <p:cNvSpPr txBox="1">
                <a:spLocks noChangeArrowheads="1"/>
              </p:cNvSpPr>
              <p:nvPr/>
            </p:nvSpPr>
            <p:spPr bwMode="auto">
              <a:xfrm rot="20108178">
                <a:off x="1947" y="774"/>
                <a:ext cx="511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00" b="0">
                    <a:solidFill>
                      <a:schemeClr val="accent6"/>
                    </a:solidFill>
                    <a:latin typeface="Gill Sans" charset="0"/>
                    <a:ea typeface="Gill Sans" charset="0"/>
                    <a:cs typeface="Gill Sans" charset="0"/>
                  </a:rPr>
                  <a:t>Attack!</a:t>
                </a:r>
              </a:p>
            </p:txBody>
          </p:sp>
        </p:grpSp>
        <p:grpSp>
          <p:nvGrpSpPr>
            <p:cNvPr id="27688" name="Group 45"/>
            <p:cNvGrpSpPr>
              <a:grpSpLocks/>
            </p:cNvGrpSpPr>
            <p:nvPr/>
          </p:nvGrpSpPr>
          <p:grpSpPr bwMode="auto">
            <a:xfrm>
              <a:off x="1855" y="1296"/>
              <a:ext cx="705" cy="427"/>
              <a:chOff x="1855" y="1296"/>
              <a:chExt cx="705" cy="427"/>
            </a:xfrm>
          </p:grpSpPr>
          <p:sp>
            <p:nvSpPr>
              <p:cNvPr id="27689" name="Line 13"/>
              <p:cNvSpPr>
                <a:spLocks noChangeShapeType="1"/>
              </p:cNvSpPr>
              <p:nvPr/>
            </p:nvSpPr>
            <p:spPr bwMode="auto">
              <a:xfrm>
                <a:off x="1900" y="1296"/>
                <a:ext cx="660" cy="427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90" name="Text Box 35"/>
              <p:cNvSpPr txBox="1">
                <a:spLocks noChangeArrowheads="1"/>
              </p:cNvSpPr>
              <p:nvPr/>
            </p:nvSpPr>
            <p:spPr bwMode="auto">
              <a:xfrm rot="1798899">
                <a:off x="1855" y="1431"/>
                <a:ext cx="511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00" b="0">
                    <a:solidFill>
                      <a:schemeClr val="accent6"/>
                    </a:solidFill>
                    <a:latin typeface="Gill Sans" charset="0"/>
                    <a:ea typeface="Gill Sans" charset="0"/>
                    <a:cs typeface="Gill Sans" charset="0"/>
                  </a:rPr>
                  <a:t>Attack!</a:t>
                </a:r>
              </a:p>
            </p:txBody>
          </p:sp>
        </p:grpSp>
      </p:grpSp>
      <p:grpSp>
        <p:nvGrpSpPr>
          <p:cNvPr id="986186" name="Group 74"/>
          <p:cNvGrpSpPr>
            <a:grpSpLocks/>
          </p:cNvGrpSpPr>
          <p:nvPr/>
        </p:nvGrpSpPr>
        <p:grpSpPr bwMode="auto">
          <a:xfrm>
            <a:off x="6324600" y="2568931"/>
            <a:ext cx="1143000" cy="426010"/>
            <a:chOff x="3024" y="1618"/>
            <a:chExt cx="720" cy="281"/>
          </a:xfrm>
        </p:grpSpPr>
        <p:sp>
          <p:nvSpPr>
            <p:cNvPr id="27684" name="Text Box 60"/>
            <p:cNvSpPr txBox="1">
              <a:spLocks noChangeArrowheads="1"/>
            </p:cNvSpPr>
            <p:nvPr/>
          </p:nvSpPr>
          <p:spPr bwMode="auto">
            <a:xfrm rot="20835745">
              <a:off x="3080" y="1618"/>
              <a:ext cx="57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Retreat!</a:t>
              </a:r>
            </a:p>
          </p:txBody>
        </p:sp>
        <p:sp>
          <p:nvSpPr>
            <p:cNvPr id="27685" name="Line 27"/>
            <p:cNvSpPr>
              <a:spLocks noChangeShapeType="1"/>
            </p:cNvSpPr>
            <p:nvPr/>
          </p:nvSpPr>
          <p:spPr bwMode="auto">
            <a:xfrm flipV="1">
              <a:off x="3024" y="1728"/>
              <a:ext cx="720" cy="17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86187" name="Group 75"/>
          <p:cNvGrpSpPr>
            <a:grpSpLocks/>
          </p:cNvGrpSpPr>
          <p:nvPr/>
        </p:nvGrpSpPr>
        <p:grpSpPr bwMode="auto">
          <a:xfrm>
            <a:off x="6324600" y="2852740"/>
            <a:ext cx="1143000" cy="418430"/>
            <a:chOff x="3024" y="1797"/>
            <a:chExt cx="720" cy="276"/>
          </a:xfrm>
        </p:grpSpPr>
        <p:sp>
          <p:nvSpPr>
            <p:cNvPr id="27682" name="Text Box 40"/>
            <p:cNvSpPr txBox="1">
              <a:spLocks noChangeArrowheads="1"/>
            </p:cNvSpPr>
            <p:nvPr/>
          </p:nvSpPr>
          <p:spPr bwMode="auto">
            <a:xfrm rot="20901608">
              <a:off x="3195" y="1851"/>
              <a:ext cx="51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Attack!</a:t>
              </a:r>
            </a:p>
          </p:txBody>
        </p:sp>
        <p:sp>
          <p:nvSpPr>
            <p:cNvPr id="27683" name="Line 59"/>
            <p:cNvSpPr>
              <a:spLocks noChangeShapeType="1"/>
            </p:cNvSpPr>
            <p:nvPr/>
          </p:nvSpPr>
          <p:spPr bwMode="auto">
            <a:xfrm flipV="1">
              <a:off x="3024" y="1797"/>
              <a:ext cx="720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86185" name="Group 73"/>
          <p:cNvGrpSpPr>
            <a:grpSpLocks/>
          </p:cNvGrpSpPr>
          <p:nvPr/>
        </p:nvGrpSpPr>
        <p:grpSpPr bwMode="auto">
          <a:xfrm>
            <a:off x="6248403" y="1752600"/>
            <a:ext cx="1295401" cy="1018786"/>
            <a:chOff x="2976" y="1104"/>
            <a:chExt cx="816" cy="672"/>
          </a:xfrm>
        </p:grpSpPr>
        <p:sp>
          <p:nvSpPr>
            <p:cNvPr id="27680" name="Text Box 41"/>
            <p:cNvSpPr txBox="1">
              <a:spLocks noChangeArrowheads="1"/>
            </p:cNvSpPr>
            <p:nvPr/>
          </p:nvSpPr>
          <p:spPr bwMode="auto">
            <a:xfrm>
              <a:off x="3216" y="1248"/>
              <a:ext cx="57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Retreat!</a:t>
              </a:r>
            </a:p>
          </p:txBody>
        </p:sp>
        <p:sp>
          <p:nvSpPr>
            <p:cNvPr id="27681" name="Freeform 64"/>
            <p:cNvSpPr>
              <a:spLocks/>
            </p:cNvSpPr>
            <p:nvPr/>
          </p:nvSpPr>
          <p:spPr bwMode="auto">
            <a:xfrm>
              <a:off x="2976" y="1104"/>
              <a:ext cx="240" cy="672"/>
            </a:xfrm>
            <a:custGeom>
              <a:avLst/>
              <a:gdLst>
                <a:gd name="T0" fmla="*/ 0 w 240"/>
                <a:gd name="T1" fmla="*/ 672 h 672"/>
                <a:gd name="T2" fmla="*/ 144 w 240"/>
                <a:gd name="T3" fmla="*/ 528 h 672"/>
                <a:gd name="T4" fmla="*/ 240 w 240"/>
                <a:gd name="T5" fmla="*/ 240 h 672"/>
                <a:gd name="T6" fmla="*/ 144 w 24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672">
                  <a:moveTo>
                    <a:pt x="0" y="672"/>
                  </a:moveTo>
                  <a:cubicBezTo>
                    <a:pt x="52" y="636"/>
                    <a:pt x="104" y="600"/>
                    <a:pt x="144" y="528"/>
                  </a:cubicBezTo>
                  <a:cubicBezTo>
                    <a:pt x="184" y="456"/>
                    <a:pt x="240" y="328"/>
                    <a:pt x="240" y="240"/>
                  </a:cubicBezTo>
                  <a:cubicBezTo>
                    <a:pt x="240" y="152"/>
                    <a:pt x="192" y="76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86184" name="Group 72"/>
          <p:cNvGrpSpPr>
            <a:grpSpLocks/>
          </p:cNvGrpSpPr>
          <p:nvPr/>
        </p:nvGrpSpPr>
        <p:grpSpPr bwMode="auto">
          <a:xfrm>
            <a:off x="5487988" y="1828800"/>
            <a:ext cx="989012" cy="873246"/>
            <a:chOff x="2496" y="1154"/>
            <a:chExt cx="623" cy="576"/>
          </a:xfrm>
        </p:grpSpPr>
        <p:sp>
          <p:nvSpPr>
            <p:cNvPr id="27678" name="Freeform 61"/>
            <p:cNvSpPr>
              <a:spLocks/>
            </p:cNvSpPr>
            <p:nvPr/>
          </p:nvSpPr>
          <p:spPr bwMode="auto">
            <a:xfrm rot="406774">
              <a:off x="2975" y="1154"/>
              <a:ext cx="144" cy="576"/>
            </a:xfrm>
            <a:custGeom>
              <a:avLst/>
              <a:gdLst>
                <a:gd name="T0" fmla="*/ 26 w 264"/>
                <a:gd name="T1" fmla="*/ 0 h 576"/>
                <a:gd name="T2" fmla="*/ 131 w 264"/>
                <a:gd name="T3" fmla="*/ 192 h 576"/>
                <a:gd name="T4" fmla="*/ 105 w 264"/>
                <a:gd name="T5" fmla="*/ 432 h 576"/>
                <a:gd name="T6" fmla="*/ 0 w 264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4" h="576">
                  <a:moveTo>
                    <a:pt x="48" y="0"/>
                  </a:moveTo>
                  <a:cubicBezTo>
                    <a:pt x="132" y="60"/>
                    <a:pt x="216" y="120"/>
                    <a:pt x="240" y="192"/>
                  </a:cubicBezTo>
                  <a:cubicBezTo>
                    <a:pt x="264" y="264"/>
                    <a:pt x="232" y="368"/>
                    <a:pt x="192" y="432"/>
                  </a:cubicBezTo>
                  <a:cubicBezTo>
                    <a:pt x="152" y="496"/>
                    <a:pt x="76" y="536"/>
                    <a:pt x="0" y="57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679" name="Text Box 65"/>
            <p:cNvSpPr txBox="1">
              <a:spLocks noChangeArrowheads="1"/>
            </p:cNvSpPr>
            <p:nvPr/>
          </p:nvSpPr>
          <p:spPr bwMode="auto">
            <a:xfrm>
              <a:off x="2496" y="1440"/>
              <a:ext cx="51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Attack!</a:t>
              </a:r>
            </a:p>
          </p:txBody>
        </p:sp>
      </p:grpSp>
      <p:grpSp>
        <p:nvGrpSpPr>
          <p:cNvPr id="986188" name="Group 76"/>
          <p:cNvGrpSpPr>
            <a:grpSpLocks/>
          </p:cNvGrpSpPr>
          <p:nvPr/>
        </p:nvGrpSpPr>
        <p:grpSpPr bwMode="auto">
          <a:xfrm>
            <a:off x="6400800" y="1219200"/>
            <a:ext cx="1524000" cy="668578"/>
            <a:chOff x="3072" y="768"/>
            <a:chExt cx="960" cy="441"/>
          </a:xfrm>
        </p:grpSpPr>
        <p:grpSp>
          <p:nvGrpSpPr>
            <p:cNvPr id="27672" name="Group 71"/>
            <p:cNvGrpSpPr>
              <a:grpSpLocks/>
            </p:cNvGrpSpPr>
            <p:nvPr/>
          </p:nvGrpSpPr>
          <p:grpSpPr bwMode="auto">
            <a:xfrm>
              <a:off x="3120" y="768"/>
              <a:ext cx="912" cy="357"/>
              <a:chOff x="3120" y="768"/>
              <a:chExt cx="912" cy="357"/>
            </a:xfrm>
          </p:grpSpPr>
          <p:sp>
            <p:nvSpPr>
              <p:cNvPr id="27676" name="Line 66"/>
              <p:cNvSpPr>
                <a:spLocks noChangeShapeType="1"/>
              </p:cNvSpPr>
              <p:nvPr/>
            </p:nvSpPr>
            <p:spPr bwMode="auto">
              <a:xfrm>
                <a:off x="3120" y="768"/>
                <a:ext cx="912" cy="3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7" name="Text Box 67"/>
              <p:cNvSpPr txBox="1">
                <a:spLocks noChangeArrowheads="1"/>
              </p:cNvSpPr>
              <p:nvPr/>
            </p:nvSpPr>
            <p:spPr bwMode="auto">
              <a:xfrm rot="1183538">
                <a:off x="3483" y="795"/>
                <a:ext cx="511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00" b="0">
                    <a:latin typeface="Gill Sans" charset="0"/>
                    <a:ea typeface="Gill Sans" charset="0"/>
                    <a:cs typeface="Gill Sans" charset="0"/>
                  </a:rPr>
                  <a:t>Attack!</a:t>
                </a:r>
              </a:p>
            </p:txBody>
          </p:sp>
        </p:grpSp>
        <p:grpSp>
          <p:nvGrpSpPr>
            <p:cNvPr id="27673" name="Group 70"/>
            <p:cNvGrpSpPr>
              <a:grpSpLocks/>
            </p:cNvGrpSpPr>
            <p:nvPr/>
          </p:nvGrpSpPr>
          <p:grpSpPr bwMode="auto">
            <a:xfrm>
              <a:off x="3072" y="843"/>
              <a:ext cx="912" cy="366"/>
              <a:chOff x="3072" y="843"/>
              <a:chExt cx="912" cy="366"/>
            </a:xfrm>
          </p:grpSpPr>
          <p:sp>
            <p:nvSpPr>
              <p:cNvPr id="27674" name="Line 23"/>
              <p:cNvSpPr>
                <a:spLocks noChangeShapeType="1"/>
              </p:cNvSpPr>
              <p:nvPr/>
            </p:nvSpPr>
            <p:spPr bwMode="auto">
              <a:xfrm>
                <a:off x="3072" y="843"/>
                <a:ext cx="912" cy="3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5" name="Text Box 68"/>
              <p:cNvSpPr txBox="1">
                <a:spLocks noChangeArrowheads="1"/>
              </p:cNvSpPr>
              <p:nvPr/>
            </p:nvSpPr>
            <p:spPr bwMode="auto">
              <a:xfrm rot="1183538">
                <a:off x="3243" y="987"/>
                <a:ext cx="511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00" b="0">
                    <a:latin typeface="Gill Sans" charset="0"/>
                    <a:ea typeface="Gill Sans" charset="0"/>
                    <a:cs typeface="Gill Sans" charset="0"/>
                  </a:rPr>
                  <a:t>Attack!</a:t>
                </a:r>
              </a:p>
            </p:txBody>
          </p:sp>
        </p:grpSp>
      </p:grpSp>
      <p:grpSp>
        <p:nvGrpSpPr>
          <p:cNvPr id="986181" name="Group 69"/>
          <p:cNvGrpSpPr>
            <a:grpSpLocks/>
          </p:cNvGrpSpPr>
          <p:nvPr/>
        </p:nvGrpSpPr>
        <p:grpSpPr bwMode="auto">
          <a:xfrm>
            <a:off x="5562601" y="576264"/>
            <a:ext cx="4416425" cy="3233737"/>
            <a:chOff x="2544" y="363"/>
            <a:chExt cx="2782" cy="2133"/>
          </a:xfrm>
        </p:grpSpPr>
        <p:grpSp>
          <p:nvGrpSpPr>
            <p:cNvPr id="27663" name="Group 24"/>
            <p:cNvGrpSpPr>
              <a:grpSpLocks/>
            </p:cNvGrpSpPr>
            <p:nvPr/>
          </p:nvGrpSpPr>
          <p:grpSpPr bwMode="auto">
            <a:xfrm>
              <a:off x="2544" y="363"/>
              <a:ext cx="1522" cy="933"/>
              <a:chOff x="2784" y="384"/>
              <a:chExt cx="1522" cy="933"/>
            </a:xfrm>
          </p:grpSpPr>
          <p:pic>
            <p:nvPicPr>
              <p:cNvPr id="27670" name="Picture 7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84" y="384"/>
                <a:ext cx="543" cy="9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71" name="Text Box 17"/>
              <p:cNvSpPr txBox="1">
                <a:spLocks noChangeArrowheads="1"/>
              </p:cNvSpPr>
              <p:nvPr/>
            </p:nvSpPr>
            <p:spPr bwMode="auto">
              <a:xfrm>
                <a:off x="3360" y="576"/>
                <a:ext cx="946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Lieutenant</a:t>
                </a:r>
              </a:p>
            </p:txBody>
          </p:sp>
        </p:grpSp>
        <p:grpSp>
          <p:nvGrpSpPr>
            <p:cNvPr id="27664" name="Group 25"/>
            <p:cNvGrpSpPr>
              <a:grpSpLocks/>
            </p:cNvGrpSpPr>
            <p:nvPr/>
          </p:nvGrpSpPr>
          <p:grpSpPr bwMode="auto">
            <a:xfrm>
              <a:off x="3840" y="1104"/>
              <a:ext cx="1486" cy="932"/>
              <a:chOff x="3792" y="960"/>
              <a:chExt cx="1486" cy="932"/>
            </a:xfrm>
          </p:grpSpPr>
          <p:pic>
            <p:nvPicPr>
              <p:cNvPr id="27668" name="Picture 8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92" y="960"/>
                <a:ext cx="543" cy="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9" name="Text Box 20"/>
              <p:cNvSpPr txBox="1">
                <a:spLocks noChangeArrowheads="1"/>
              </p:cNvSpPr>
              <p:nvPr/>
            </p:nvSpPr>
            <p:spPr bwMode="auto">
              <a:xfrm>
                <a:off x="4332" y="1311"/>
                <a:ext cx="946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Lieutenant</a:t>
                </a:r>
              </a:p>
            </p:txBody>
          </p:sp>
        </p:grpSp>
        <p:grpSp>
          <p:nvGrpSpPr>
            <p:cNvPr id="27665" name="Group 58"/>
            <p:cNvGrpSpPr>
              <a:grpSpLocks/>
            </p:cNvGrpSpPr>
            <p:nvPr/>
          </p:nvGrpSpPr>
          <p:grpSpPr bwMode="auto">
            <a:xfrm>
              <a:off x="2556" y="1584"/>
              <a:ext cx="1330" cy="912"/>
              <a:chOff x="2640" y="1488"/>
              <a:chExt cx="1330" cy="912"/>
            </a:xfrm>
          </p:grpSpPr>
          <p:sp>
            <p:nvSpPr>
              <p:cNvPr id="27666" name="Text Box 21"/>
              <p:cNvSpPr txBox="1">
                <a:spLocks noChangeArrowheads="1"/>
              </p:cNvSpPr>
              <p:nvPr/>
            </p:nvSpPr>
            <p:spPr bwMode="auto">
              <a:xfrm>
                <a:off x="3024" y="2064"/>
                <a:ext cx="946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Lieutenant</a:t>
                </a:r>
              </a:p>
            </p:txBody>
          </p:sp>
          <p:pic>
            <p:nvPicPr>
              <p:cNvPr id="27667" name="Picture 57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488"/>
                <a:ext cx="427" cy="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86191" name="Group 79"/>
          <p:cNvGrpSpPr>
            <a:grpSpLocks/>
          </p:cNvGrpSpPr>
          <p:nvPr/>
        </p:nvGrpSpPr>
        <p:grpSpPr bwMode="auto">
          <a:xfrm>
            <a:off x="3651250" y="3200403"/>
            <a:ext cx="1987550" cy="742866"/>
            <a:chOff x="1340" y="2016"/>
            <a:chExt cx="1252" cy="490"/>
          </a:xfrm>
        </p:grpSpPr>
        <p:sp>
          <p:nvSpPr>
            <p:cNvPr id="27661" name="Text Box 77"/>
            <p:cNvSpPr txBox="1">
              <a:spLocks noChangeArrowheads="1"/>
            </p:cNvSpPr>
            <p:nvPr/>
          </p:nvSpPr>
          <p:spPr bwMode="auto">
            <a:xfrm>
              <a:off x="1340" y="2223"/>
              <a:ext cx="90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Malicious!</a:t>
              </a:r>
            </a:p>
          </p:txBody>
        </p:sp>
        <p:sp>
          <p:nvSpPr>
            <p:cNvPr id="27662" name="AutoShape 78"/>
            <p:cNvSpPr>
              <a:spLocks noChangeArrowheads="1"/>
            </p:cNvSpPr>
            <p:nvPr/>
          </p:nvSpPr>
          <p:spPr bwMode="auto">
            <a:xfrm rot="-1979047">
              <a:off x="2208" y="2016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C0128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973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98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8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8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8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8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Byzantine General’s Problem (con’t)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53246"/>
            <a:ext cx="10668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Impossibility Results:</a:t>
            </a:r>
          </a:p>
          <a:p>
            <a:pPr lvl="1"/>
            <a:r>
              <a:rPr lang="en-US" altLang="ko-KR" dirty="0"/>
              <a:t>Cannot solve Byzantine General’s Problem with n=3 because one malicious player can mess up things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r>
              <a:rPr lang="en-US" altLang="ko-KR" dirty="0"/>
              <a:t>With f faults, need n &gt; 3f to solve problem</a:t>
            </a:r>
          </a:p>
          <a:p>
            <a:r>
              <a:rPr lang="en-US" altLang="ko-KR" dirty="0"/>
              <a:t>Various algorithms exist to solve problem</a:t>
            </a:r>
          </a:p>
          <a:p>
            <a:pPr lvl="1"/>
            <a:r>
              <a:rPr lang="en-US" altLang="ko-KR" dirty="0"/>
              <a:t>Original algorithm has #messages exponential in n</a:t>
            </a:r>
          </a:p>
          <a:p>
            <a:pPr lvl="1"/>
            <a:r>
              <a:rPr lang="en-US" altLang="ko-KR" dirty="0"/>
              <a:t>Newer algorithms have message complexity O(n</a:t>
            </a:r>
            <a:r>
              <a:rPr lang="en-US" altLang="ko-KR" baseline="30000" dirty="0"/>
              <a:t>2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One from MIT, for instance (Castro and </a:t>
            </a:r>
            <a:r>
              <a:rPr lang="en-US" altLang="ko-KR" dirty="0" err="1"/>
              <a:t>Liskov</a:t>
            </a:r>
            <a:r>
              <a:rPr lang="en-US" altLang="ko-KR" dirty="0"/>
              <a:t>, 1999)</a:t>
            </a:r>
          </a:p>
          <a:p>
            <a:r>
              <a:rPr lang="en-US" altLang="ko-KR" dirty="0"/>
              <a:t>Use of BFT (Byzantine Fault Tolerance) algorithm</a:t>
            </a:r>
          </a:p>
          <a:p>
            <a:pPr lvl="1"/>
            <a:r>
              <a:rPr lang="en-US" altLang="ko-KR" dirty="0"/>
              <a:t>Allow multiple machines to make a coordinated decision even if some subset of them (&lt; n/3 ) are malicious</a:t>
            </a:r>
          </a:p>
        </p:txBody>
      </p:sp>
      <p:grpSp>
        <p:nvGrpSpPr>
          <p:cNvPr id="987169" name="Group 33"/>
          <p:cNvGrpSpPr>
            <a:grpSpLocks/>
          </p:cNvGrpSpPr>
          <p:nvPr/>
        </p:nvGrpSpPr>
        <p:grpSpPr bwMode="auto">
          <a:xfrm>
            <a:off x="3276600" y="1524000"/>
            <a:ext cx="6181872" cy="1323962"/>
            <a:chOff x="576" y="432"/>
            <a:chExt cx="4468" cy="1111"/>
          </a:xfrm>
        </p:grpSpPr>
        <p:grpSp>
          <p:nvGrpSpPr>
            <p:cNvPr id="28700" name="Group 26"/>
            <p:cNvGrpSpPr>
              <a:grpSpLocks/>
            </p:cNvGrpSpPr>
            <p:nvPr/>
          </p:nvGrpSpPr>
          <p:grpSpPr bwMode="auto">
            <a:xfrm>
              <a:off x="576" y="432"/>
              <a:ext cx="2160" cy="1111"/>
              <a:chOff x="432" y="576"/>
              <a:chExt cx="2160" cy="1113"/>
            </a:xfrm>
          </p:grpSpPr>
          <p:grpSp>
            <p:nvGrpSpPr>
              <p:cNvPr id="28712" name="Group 11"/>
              <p:cNvGrpSpPr>
                <a:grpSpLocks/>
              </p:cNvGrpSpPr>
              <p:nvPr/>
            </p:nvGrpSpPr>
            <p:grpSpPr bwMode="auto">
              <a:xfrm>
                <a:off x="432" y="576"/>
                <a:ext cx="2160" cy="1008"/>
                <a:chOff x="1824" y="528"/>
                <a:chExt cx="2160" cy="1008"/>
              </a:xfrm>
            </p:grpSpPr>
            <p:sp>
              <p:nvSpPr>
                <p:cNvPr id="28716" name="Oval 4"/>
                <p:cNvSpPr>
                  <a:spLocks noChangeArrowheads="1"/>
                </p:cNvSpPr>
                <p:nvPr/>
              </p:nvSpPr>
              <p:spPr bwMode="auto">
                <a:xfrm>
                  <a:off x="2496" y="528"/>
                  <a:ext cx="816" cy="432"/>
                </a:xfrm>
                <a:prstGeom prst="ellipse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General</a:t>
                  </a:r>
                </a:p>
              </p:txBody>
            </p:sp>
            <p:sp>
              <p:nvSpPr>
                <p:cNvPr id="28717" name="Oval 5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816" cy="432"/>
                </a:xfrm>
                <a:prstGeom prst="ellipse">
                  <a:avLst/>
                </a:prstGeom>
                <a:solidFill>
                  <a:srgbClr val="FCC094">
                    <a:alpha val="39999"/>
                  </a:srgbClr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en-US" sz="1800" b="0" dirty="0">
                      <a:latin typeface="Gill Sans" charset="0"/>
                      <a:ea typeface="Gill Sans" charset="0"/>
                      <a:cs typeface="Gill Sans" charset="0"/>
                    </a:rPr>
                    <a:t>Lieutenant</a:t>
                  </a:r>
                </a:p>
              </p:txBody>
            </p:sp>
            <p:sp>
              <p:nvSpPr>
                <p:cNvPr id="28718" name="Oval 7"/>
                <p:cNvSpPr>
                  <a:spLocks noChangeArrowheads="1"/>
                </p:cNvSpPr>
                <p:nvPr/>
              </p:nvSpPr>
              <p:spPr bwMode="auto">
                <a:xfrm>
                  <a:off x="1824" y="1104"/>
                  <a:ext cx="816" cy="432"/>
                </a:xfrm>
                <a:prstGeom prst="ellipse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en-US" sz="1800" b="0" dirty="0">
                      <a:latin typeface="Gill Sans" charset="0"/>
                      <a:ea typeface="Gill Sans" charset="0"/>
                      <a:cs typeface="Gill Sans" charset="0"/>
                    </a:rPr>
                    <a:t>Lieutenant</a:t>
                  </a:r>
                </a:p>
              </p:txBody>
            </p:sp>
            <p:sp>
              <p:nvSpPr>
                <p:cNvPr id="28719" name="Line 8"/>
                <p:cNvSpPr>
                  <a:spLocks noChangeShapeType="1"/>
                </p:cNvSpPr>
                <p:nvPr/>
              </p:nvSpPr>
              <p:spPr bwMode="auto">
                <a:xfrm>
                  <a:off x="3168" y="912"/>
                  <a:ext cx="192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872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448" y="912"/>
                  <a:ext cx="192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872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640" y="1312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8713" name="Text Box 19"/>
              <p:cNvSpPr txBox="1">
                <a:spLocks noChangeArrowheads="1"/>
              </p:cNvSpPr>
              <p:nvPr/>
            </p:nvSpPr>
            <p:spPr bwMode="auto">
              <a:xfrm>
                <a:off x="486" y="868"/>
                <a:ext cx="697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Attack!</a:t>
                </a:r>
              </a:p>
            </p:txBody>
          </p:sp>
          <p:sp>
            <p:nvSpPr>
              <p:cNvPr id="28714" name="Text Box 20"/>
              <p:cNvSpPr txBox="1">
                <a:spLocks noChangeArrowheads="1"/>
              </p:cNvSpPr>
              <p:nvPr/>
            </p:nvSpPr>
            <p:spPr bwMode="auto">
              <a:xfrm>
                <a:off x="1874" y="868"/>
                <a:ext cx="64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Attack!</a:t>
                </a:r>
              </a:p>
            </p:txBody>
          </p:sp>
          <p:sp>
            <p:nvSpPr>
              <p:cNvPr id="28715" name="Text Box 21"/>
              <p:cNvSpPr txBox="1">
                <a:spLocks noChangeArrowheads="1"/>
              </p:cNvSpPr>
              <p:nvPr/>
            </p:nvSpPr>
            <p:spPr bwMode="auto">
              <a:xfrm>
                <a:off x="1165" y="1381"/>
                <a:ext cx="725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Retreat!</a:t>
                </a:r>
              </a:p>
            </p:txBody>
          </p:sp>
        </p:grpSp>
        <p:grpSp>
          <p:nvGrpSpPr>
            <p:cNvPr id="28701" name="Group 25"/>
            <p:cNvGrpSpPr>
              <a:grpSpLocks/>
            </p:cNvGrpSpPr>
            <p:nvPr/>
          </p:nvGrpSpPr>
          <p:grpSpPr bwMode="auto">
            <a:xfrm>
              <a:off x="2880" y="432"/>
              <a:ext cx="2164" cy="1111"/>
              <a:chOff x="2928" y="576"/>
              <a:chExt cx="2164" cy="1111"/>
            </a:xfrm>
          </p:grpSpPr>
          <p:grpSp>
            <p:nvGrpSpPr>
              <p:cNvPr id="28702" name="Group 12"/>
              <p:cNvGrpSpPr>
                <a:grpSpLocks/>
              </p:cNvGrpSpPr>
              <p:nvPr/>
            </p:nvGrpSpPr>
            <p:grpSpPr bwMode="auto">
              <a:xfrm>
                <a:off x="2928" y="576"/>
                <a:ext cx="2160" cy="1008"/>
                <a:chOff x="1824" y="528"/>
                <a:chExt cx="2160" cy="1008"/>
              </a:xfrm>
            </p:grpSpPr>
            <p:sp>
              <p:nvSpPr>
                <p:cNvPr id="28706" name="Oval 13"/>
                <p:cNvSpPr>
                  <a:spLocks noChangeArrowheads="1"/>
                </p:cNvSpPr>
                <p:nvPr/>
              </p:nvSpPr>
              <p:spPr bwMode="auto">
                <a:xfrm>
                  <a:off x="2496" y="528"/>
                  <a:ext cx="816" cy="432"/>
                </a:xfrm>
                <a:prstGeom prst="ellipse">
                  <a:avLst/>
                </a:prstGeom>
                <a:solidFill>
                  <a:srgbClr val="FCC094">
                    <a:alpha val="39999"/>
                  </a:srgbClr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General</a:t>
                  </a:r>
                </a:p>
              </p:txBody>
            </p:sp>
            <p:sp>
              <p:nvSpPr>
                <p:cNvPr id="28707" name="Oval 14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816" cy="432"/>
                </a:xfrm>
                <a:prstGeom prst="ellipse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Lieutenant</a:t>
                  </a:r>
                </a:p>
              </p:txBody>
            </p:sp>
            <p:sp>
              <p:nvSpPr>
                <p:cNvPr id="28708" name="Oval 15"/>
                <p:cNvSpPr>
                  <a:spLocks noChangeArrowheads="1"/>
                </p:cNvSpPr>
                <p:nvPr/>
              </p:nvSpPr>
              <p:spPr bwMode="auto">
                <a:xfrm>
                  <a:off x="1824" y="1104"/>
                  <a:ext cx="816" cy="432"/>
                </a:xfrm>
                <a:prstGeom prst="ellipse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Lieutenant</a:t>
                  </a:r>
                </a:p>
              </p:txBody>
            </p:sp>
            <p:sp>
              <p:nvSpPr>
                <p:cNvPr id="28709" name="Line 16"/>
                <p:cNvSpPr>
                  <a:spLocks noChangeShapeType="1"/>
                </p:cNvSpPr>
                <p:nvPr/>
              </p:nvSpPr>
              <p:spPr bwMode="auto">
                <a:xfrm>
                  <a:off x="3168" y="912"/>
                  <a:ext cx="192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871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48" y="912"/>
                  <a:ext cx="192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871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640" y="1312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8703" name="Text Box 22"/>
              <p:cNvSpPr txBox="1">
                <a:spLocks noChangeArrowheads="1"/>
              </p:cNvSpPr>
              <p:nvPr/>
            </p:nvSpPr>
            <p:spPr bwMode="auto">
              <a:xfrm>
                <a:off x="2980" y="868"/>
                <a:ext cx="64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Attack!</a:t>
                </a:r>
              </a:p>
            </p:txBody>
          </p:sp>
          <p:sp>
            <p:nvSpPr>
              <p:cNvPr id="28704" name="Text Box 23"/>
              <p:cNvSpPr txBox="1">
                <a:spLocks noChangeArrowheads="1"/>
              </p:cNvSpPr>
              <p:nvPr/>
            </p:nvSpPr>
            <p:spPr bwMode="auto">
              <a:xfrm>
                <a:off x="4367" y="868"/>
                <a:ext cx="725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Retreat!</a:t>
                </a:r>
              </a:p>
            </p:txBody>
          </p:sp>
          <p:sp>
            <p:nvSpPr>
              <p:cNvPr id="28705" name="Text Box 24"/>
              <p:cNvSpPr txBox="1">
                <a:spLocks noChangeArrowheads="1"/>
              </p:cNvSpPr>
              <p:nvPr/>
            </p:nvSpPr>
            <p:spPr bwMode="auto">
              <a:xfrm>
                <a:off x="3708" y="1379"/>
                <a:ext cx="725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 dirty="0">
                    <a:latin typeface="Gill Sans" charset="0"/>
                    <a:ea typeface="Gill Sans" charset="0"/>
                    <a:cs typeface="Gill Sans" charset="0"/>
                  </a:rPr>
                  <a:t>Retreat!</a:t>
                </a:r>
              </a:p>
            </p:txBody>
          </p:sp>
        </p:grpSp>
      </p:grpSp>
      <p:grpSp>
        <p:nvGrpSpPr>
          <p:cNvPr id="987190" name="Group 54"/>
          <p:cNvGrpSpPr>
            <a:grpSpLocks/>
          </p:cNvGrpSpPr>
          <p:nvPr/>
        </p:nvGrpSpPr>
        <p:grpSpPr bwMode="auto">
          <a:xfrm>
            <a:off x="3464092" y="5541433"/>
            <a:ext cx="4543569" cy="914400"/>
            <a:chOff x="569" y="3312"/>
            <a:chExt cx="4546" cy="960"/>
          </a:xfrm>
        </p:grpSpPr>
        <p:sp>
          <p:nvSpPr>
            <p:cNvPr id="28678" name="Line 28"/>
            <p:cNvSpPr>
              <a:spLocks noChangeShapeType="1"/>
            </p:cNvSpPr>
            <p:nvPr/>
          </p:nvSpPr>
          <p:spPr bwMode="auto">
            <a:xfrm>
              <a:off x="1536" y="379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79" name="Text Box 29"/>
            <p:cNvSpPr txBox="1">
              <a:spLocks noChangeArrowheads="1"/>
            </p:cNvSpPr>
            <p:nvPr/>
          </p:nvSpPr>
          <p:spPr bwMode="auto">
            <a:xfrm>
              <a:off x="569" y="3552"/>
              <a:ext cx="1042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Request</a:t>
              </a:r>
            </a:p>
          </p:txBody>
        </p:sp>
        <p:sp>
          <p:nvSpPr>
            <p:cNvPr id="28680" name="Text Box 30"/>
            <p:cNvSpPr txBox="1">
              <a:spLocks noChangeArrowheads="1"/>
            </p:cNvSpPr>
            <p:nvPr/>
          </p:nvSpPr>
          <p:spPr bwMode="auto">
            <a:xfrm>
              <a:off x="3829" y="3552"/>
              <a:ext cx="1286" cy="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Distributed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Decision</a:t>
              </a:r>
            </a:p>
          </p:txBody>
        </p:sp>
        <p:sp>
          <p:nvSpPr>
            <p:cNvPr id="28681" name="Line 31"/>
            <p:cNvSpPr>
              <a:spLocks noChangeShapeType="1"/>
            </p:cNvSpPr>
            <p:nvPr/>
          </p:nvSpPr>
          <p:spPr bwMode="auto">
            <a:xfrm>
              <a:off x="3456" y="384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8682" name="Group 53"/>
            <p:cNvGrpSpPr>
              <a:grpSpLocks/>
            </p:cNvGrpSpPr>
            <p:nvPr/>
          </p:nvGrpSpPr>
          <p:grpSpPr bwMode="auto">
            <a:xfrm>
              <a:off x="1920" y="3312"/>
              <a:ext cx="1536" cy="960"/>
              <a:chOff x="1920" y="3312"/>
              <a:chExt cx="1536" cy="960"/>
            </a:xfrm>
          </p:grpSpPr>
          <p:sp>
            <p:nvSpPr>
              <p:cNvPr id="28683" name="Rectangle 27"/>
              <p:cNvSpPr>
                <a:spLocks noChangeArrowheads="1"/>
              </p:cNvSpPr>
              <p:nvPr/>
            </p:nvSpPr>
            <p:spPr bwMode="auto">
              <a:xfrm>
                <a:off x="1920" y="3312"/>
                <a:ext cx="1536" cy="960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84" name="Oval 34"/>
              <p:cNvSpPr>
                <a:spLocks noChangeArrowheads="1"/>
              </p:cNvSpPr>
              <p:nvPr/>
            </p:nvSpPr>
            <p:spPr bwMode="auto">
              <a:xfrm>
                <a:off x="2880" y="3648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85" name="Oval 35"/>
              <p:cNvSpPr>
                <a:spLocks noChangeArrowheads="1"/>
              </p:cNvSpPr>
              <p:nvPr/>
            </p:nvSpPr>
            <p:spPr bwMode="auto">
              <a:xfrm>
                <a:off x="3120" y="3408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86" name="Oval 36"/>
              <p:cNvSpPr>
                <a:spLocks noChangeArrowheads="1"/>
              </p:cNvSpPr>
              <p:nvPr/>
            </p:nvSpPr>
            <p:spPr bwMode="auto">
              <a:xfrm>
                <a:off x="2352" y="3600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87" name="Oval 37"/>
              <p:cNvSpPr>
                <a:spLocks noChangeArrowheads="1"/>
              </p:cNvSpPr>
              <p:nvPr/>
            </p:nvSpPr>
            <p:spPr bwMode="auto">
              <a:xfrm>
                <a:off x="2400" y="3840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88" name="Oval 38"/>
              <p:cNvSpPr>
                <a:spLocks noChangeArrowheads="1"/>
              </p:cNvSpPr>
              <p:nvPr/>
            </p:nvSpPr>
            <p:spPr bwMode="auto">
              <a:xfrm>
                <a:off x="2544" y="3360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89" name="Oval 39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90" name="Oval 40"/>
              <p:cNvSpPr>
                <a:spLocks noChangeArrowheads="1"/>
              </p:cNvSpPr>
              <p:nvPr/>
            </p:nvSpPr>
            <p:spPr bwMode="auto">
              <a:xfrm>
                <a:off x="2832" y="3360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91" name="Oval 41"/>
              <p:cNvSpPr>
                <a:spLocks noChangeArrowheads="1"/>
              </p:cNvSpPr>
              <p:nvPr/>
            </p:nvSpPr>
            <p:spPr bwMode="auto">
              <a:xfrm>
                <a:off x="2832" y="3936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92" name="Oval 42"/>
              <p:cNvSpPr>
                <a:spLocks noChangeArrowheads="1"/>
              </p:cNvSpPr>
              <p:nvPr/>
            </p:nvSpPr>
            <p:spPr bwMode="auto">
              <a:xfrm>
                <a:off x="2208" y="3984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93" name="Oval 43"/>
              <p:cNvSpPr>
                <a:spLocks noChangeArrowheads="1"/>
              </p:cNvSpPr>
              <p:nvPr/>
            </p:nvSpPr>
            <p:spPr bwMode="auto">
              <a:xfrm>
                <a:off x="2112" y="3744"/>
                <a:ext cx="240" cy="240"/>
              </a:xfrm>
              <a:prstGeom prst="ellipse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94" name="Oval 44"/>
              <p:cNvSpPr>
                <a:spLocks noChangeArrowheads="1"/>
              </p:cNvSpPr>
              <p:nvPr/>
            </p:nvSpPr>
            <p:spPr bwMode="auto">
              <a:xfrm>
                <a:off x="2592" y="3648"/>
                <a:ext cx="240" cy="240"/>
              </a:xfrm>
              <a:prstGeom prst="ellipse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95" name="Oval 46"/>
              <p:cNvSpPr>
                <a:spLocks noChangeArrowheads="1"/>
              </p:cNvSpPr>
              <p:nvPr/>
            </p:nvSpPr>
            <p:spPr bwMode="auto">
              <a:xfrm>
                <a:off x="2208" y="3360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96" name="Oval 47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97" name="Oval 48"/>
              <p:cNvSpPr>
                <a:spLocks noChangeArrowheads="1"/>
              </p:cNvSpPr>
              <p:nvPr/>
            </p:nvSpPr>
            <p:spPr bwMode="auto">
              <a:xfrm>
                <a:off x="3120" y="3984"/>
                <a:ext cx="240" cy="240"/>
              </a:xfrm>
              <a:prstGeom prst="ellipse">
                <a:avLst/>
              </a:prstGeom>
              <a:solidFill>
                <a:schemeClr val="hlink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98" name="Oval 49"/>
              <p:cNvSpPr>
                <a:spLocks noChangeArrowheads="1"/>
              </p:cNvSpPr>
              <p:nvPr/>
            </p:nvSpPr>
            <p:spPr bwMode="auto">
              <a:xfrm>
                <a:off x="2592" y="3984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699" name="Oval 52"/>
              <p:cNvSpPr>
                <a:spLocks noChangeArrowheads="1"/>
              </p:cNvSpPr>
              <p:nvPr/>
            </p:nvSpPr>
            <p:spPr bwMode="auto">
              <a:xfrm>
                <a:off x="1968" y="3936"/>
                <a:ext cx="240" cy="240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407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8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3904" y="2501350"/>
            <a:ext cx="10952296" cy="419128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: a chain of blocks connected by hashes to root block</a:t>
            </a:r>
          </a:p>
          <a:p>
            <a:pPr lvl="1"/>
            <a:r>
              <a:rPr lang="en-US" dirty="0"/>
              <a:t>The Hash Pointers are unforgeable (assumption)</a:t>
            </a:r>
          </a:p>
          <a:p>
            <a:pPr lvl="1"/>
            <a:r>
              <a:rPr lang="en-US" dirty="0"/>
              <a:t>The Chain has no branches except perhaps for heads</a:t>
            </a:r>
          </a:p>
          <a:p>
            <a:pPr lvl="1"/>
            <a:r>
              <a:rPr lang="en-US" dirty="0"/>
              <a:t>Blocks are considered “authentic” part of chain when they have authenticity info in them</a:t>
            </a:r>
          </a:p>
          <a:p>
            <a:r>
              <a:rPr lang="en-US" dirty="0"/>
              <a:t>How is the head chosen?</a:t>
            </a:r>
          </a:p>
          <a:p>
            <a:pPr lvl="1"/>
            <a:r>
              <a:rPr lang="en-US" dirty="0"/>
              <a:t>Some consensus algorithm</a:t>
            </a:r>
          </a:p>
          <a:p>
            <a:pPr lvl="1"/>
            <a:r>
              <a:rPr lang="en-US" dirty="0"/>
              <a:t>In many </a:t>
            </a:r>
            <a:r>
              <a:rPr lang="en-US" dirty="0" err="1"/>
              <a:t>BlockChain</a:t>
            </a:r>
            <a:r>
              <a:rPr lang="en-US" dirty="0"/>
              <a:t> algorithms (e.g. </a:t>
            </a:r>
            <a:r>
              <a:rPr lang="en-US" dirty="0" err="1"/>
              <a:t>BitCoin</a:t>
            </a:r>
            <a:r>
              <a:rPr lang="en-US" dirty="0"/>
              <a:t>, </a:t>
            </a:r>
            <a:r>
              <a:rPr lang="en-US" dirty="0" err="1"/>
              <a:t>Ethereum</a:t>
            </a:r>
            <a:r>
              <a:rPr lang="en-US" dirty="0"/>
              <a:t>), the head is chosen by solving hard problem</a:t>
            </a:r>
          </a:p>
          <a:p>
            <a:pPr lvl="2"/>
            <a:r>
              <a:rPr lang="en-US" dirty="0"/>
              <a:t>This is the job of “miners” who try to find “nonce” info that makes hash over block have specified number of zero bits in it</a:t>
            </a:r>
          </a:p>
          <a:p>
            <a:pPr lvl="2"/>
            <a:r>
              <a:rPr lang="en-US" dirty="0"/>
              <a:t>The result is a “Proof of Work” (POW)</a:t>
            </a:r>
          </a:p>
          <a:p>
            <a:pPr lvl="2"/>
            <a:r>
              <a:rPr lang="en-US" dirty="0"/>
              <a:t>Selected blocks above (green) have POW in them and can be included in chains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Longest chain wins</a:t>
            </a:r>
          </a:p>
          <a:p>
            <a:pPr marL="914400" lvl="2" indent="0">
              <a:buNone/>
            </a:pP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524329" y="838201"/>
            <a:ext cx="6732703" cy="1662999"/>
            <a:chOff x="533400" y="1981939"/>
            <a:chExt cx="6732703" cy="1662999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533400" y="1981939"/>
              <a:ext cx="4267200" cy="15994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38293" y="2397428"/>
              <a:ext cx="458249" cy="29603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0800000">
              <a:off x="1254725" y="2435398"/>
              <a:ext cx="393495" cy="220099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24096" y="2397428"/>
              <a:ext cx="458249" cy="29603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35624" y="2397428"/>
              <a:ext cx="458249" cy="29603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2040529" y="2446797"/>
              <a:ext cx="395093" cy="197299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9513157">
              <a:off x="2793597" y="2265827"/>
              <a:ext cx="779426" cy="21925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1515972">
              <a:off x="2823098" y="2637936"/>
              <a:ext cx="1057676" cy="234919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211410" y="2151721"/>
              <a:ext cx="458249" cy="296039"/>
            </a:xfrm>
            <a:prstGeom prst="roundRect">
              <a:avLst/>
            </a:prstGeom>
            <a:pattFill prst="wdDnDiag">
              <a:fgClr>
                <a:schemeClr val="accent2"/>
              </a:fgClr>
              <a:bgClr>
                <a:schemeClr val="bg1"/>
              </a:bgClr>
            </a:patt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810000" y="2743200"/>
              <a:ext cx="458249" cy="29603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41586" y="2954356"/>
              <a:ext cx="11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Hash </a:t>
              </a:r>
              <a:r>
                <a:rPr lang="en-US" dirty="0" err="1">
                  <a:solidFill>
                    <a:prstClr val="black"/>
                  </a:solidFill>
                </a:rPr>
                <a:t>Ptr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3253979" y="2865330"/>
              <a:ext cx="195869" cy="1967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95639" y="2653180"/>
              <a:ext cx="7585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Root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</a:rPr>
                <a:t>Block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 rot="10800000">
              <a:off x="3582376" y="2201090"/>
              <a:ext cx="395093" cy="197299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937937" y="2151721"/>
              <a:ext cx="458249" cy="29603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52905" y="3275606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"/>
                </a:rPr>
                <a:t>The “Block Chain”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12574" y="2769690"/>
              <a:ext cx="235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Tentative Head #2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98719" y="2115074"/>
              <a:ext cx="235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Tentative Head #1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H="1">
              <a:off x="4450467" y="2299740"/>
              <a:ext cx="502533" cy="1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4300994" y="2918736"/>
              <a:ext cx="679682" cy="14556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3400"/>
          </a:xfrm>
        </p:spPr>
        <p:txBody>
          <a:bodyPr/>
          <a:lstStyle/>
          <a:p>
            <a:r>
              <a:rPr lang="en-US" dirty="0"/>
              <a:t>Is a </a:t>
            </a:r>
            <a:r>
              <a:rPr lang="en-US" dirty="0" err="1"/>
              <a:t>BlockChain</a:t>
            </a:r>
            <a:r>
              <a:rPr lang="en-US" dirty="0"/>
              <a:t> a Distributed Decision Making Algorithm?</a:t>
            </a:r>
          </a:p>
        </p:txBody>
      </p:sp>
    </p:spTree>
    <p:extLst>
      <p:ext uri="{BB962C8B-B14F-4D97-AF65-F5344CB8AC3E}">
        <p14:creationId xmlns:p14="http://schemas.microsoft.com/office/powerpoint/2010/main" val="2143354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107441</TotalTime>
  <Pages>60</Pages>
  <Words>5607</Words>
  <Application>Microsoft Macintosh PowerPoint</Application>
  <PresentationFormat>Widescreen</PresentationFormat>
  <Paragraphs>1122</Paragraphs>
  <Slides>56</Slides>
  <Notes>29</Notes>
  <HiddenSlides>6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</vt:lpstr>
      <vt:lpstr>Cambria Math</vt:lpstr>
      <vt:lpstr>Comic Sans MS</vt:lpstr>
      <vt:lpstr>Consolas</vt:lpstr>
      <vt:lpstr>Courier New</vt:lpstr>
      <vt:lpstr>Gill Sans</vt:lpstr>
      <vt:lpstr>Gill Sans Light</vt:lpstr>
      <vt:lpstr>Helvetica</vt:lpstr>
      <vt:lpstr>Times New Roman</vt:lpstr>
      <vt:lpstr>Office</vt:lpstr>
      <vt:lpstr>Photo Editor Photo</vt:lpstr>
      <vt:lpstr>Clip</vt:lpstr>
      <vt:lpstr>CS162 Operating Systems and Systems Programming Lecture 24  Networking and TCP/IP (Con’t), RPC, Distributed File Systems </vt:lpstr>
      <vt:lpstr>Recall: Distributed Consensus Making</vt:lpstr>
      <vt:lpstr>Recall: Two-Phase Commit Protocol</vt:lpstr>
      <vt:lpstr>Distributed Decision Making Discussion (1/2)</vt:lpstr>
      <vt:lpstr>Distributed Decision Making Discussion (2/2)</vt:lpstr>
      <vt:lpstr>Alternatives to 2PC</vt:lpstr>
      <vt:lpstr>Byzantine General’s Problem</vt:lpstr>
      <vt:lpstr>Byzantine General’s Problem (con’t)</vt:lpstr>
      <vt:lpstr>Is a BlockChain a Distributed Decision Making Algorithm?</vt:lpstr>
      <vt:lpstr>Is a Blockchain a Distributed Decision Making Algorithm? (Con’t)</vt:lpstr>
      <vt:lpstr>Network Protocols</vt:lpstr>
      <vt:lpstr>Broadcast Networks</vt:lpstr>
      <vt:lpstr>Broadcast Networks Details</vt:lpstr>
      <vt:lpstr>Carrier Sense, Multiple Access/Collision Detection</vt:lpstr>
      <vt:lpstr>MAC Address:  Unique Physical Address of Interface</vt:lpstr>
      <vt:lpstr>Point-to-point networks</vt:lpstr>
      <vt:lpstr>The Internet Protocol (IP)</vt:lpstr>
      <vt:lpstr>IPv4 Address Space</vt:lpstr>
      <vt:lpstr>Address Ranges in IPv4</vt:lpstr>
      <vt:lpstr>IPv4 Packet Format</vt:lpstr>
      <vt:lpstr>Wide Area Network</vt:lpstr>
      <vt:lpstr>Routers</vt:lpstr>
      <vt:lpstr>Packet Forwarding </vt:lpstr>
      <vt:lpstr>IP Addresses vs. MAC Addresses</vt:lpstr>
      <vt:lpstr>IP Addresses vs. MAC Addresses</vt:lpstr>
      <vt:lpstr>Setting up Routing Tables</vt:lpstr>
      <vt:lpstr>Administrivia</vt:lpstr>
      <vt:lpstr>Naming in the Internet</vt:lpstr>
      <vt:lpstr>Domain Name System</vt:lpstr>
      <vt:lpstr>How Important is Correct Resolution?</vt:lpstr>
      <vt:lpstr>Network Layering</vt:lpstr>
      <vt:lpstr>Recall: IPv4 Packet Format</vt:lpstr>
      <vt:lpstr>Building a messaging service on IP</vt:lpstr>
      <vt:lpstr>Internet Architecture: Five Layers</vt:lpstr>
      <vt:lpstr>Internet Architecture: Five Layers</vt:lpstr>
      <vt:lpstr>Layering Analogy: Packets in Envelopes</vt:lpstr>
      <vt:lpstr>Internet Transport Protocols</vt:lpstr>
      <vt:lpstr>Recall: Sockets in concept</vt:lpstr>
      <vt:lpstr>Reliable Message Delivery: the Problem</vt:lpstr>
      <vt:lpstr>Transmission Control Protocol (TCP)</vt:lpstr>
      <vt:lpstr>Problem: Dropped Packets</vt:lpstr>
      <vt:lpstr>Using Acknowledgements</vt:lpstr>
      <vt:lpstr>Stop-and-Wait (No Packet Loss)</vt:lpstr>
      <vt:lpstr>Stop-and-Wait (No Packet Loss)</vt:lpstr>
      <vt:lpstr>Stop-and-Wait (No Packet Loss)</vt:lpstr>
      <vt:lpstr>Stop-and-Wait with Packet Loss</vt:lpstr>
      <vt:lpstr>How to Deal with Message Duplication?</vt:lpstr>
      <vt:lpstr>Advantages of Moving Away From Stop-and-Wait</vt:lpstr>
      <vt:lpstr>Recall: Communication Between Processes</vt:lpstr>
      <vt:lpstr>Buffering in a TCP Connection</vt:lpstr>
      <vt:lpstr>Window Size: Space in Receive Queue</vt:lpstr>
      <vt:lpstr>Sliding Window Protocol</vt:lpstr>
      <vt:lpstr>Sliding Window (No Packet Loss)</vt:lpstr>
      <vt:lpstr>TCP Windows and Sequence Numbers: PER BYTE!</vt:lpstr>
      <vt:lpstr>Window-Based Acknowledgements (TCP)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Anthony Joseph</cp:lastModifiedBy>
  <cp:revision>1195</cp:revision>
  <cp:lastPrinted>2022-04-20T16:03:13Z</cp:lastPrinted>
  <dcterms:created xsi:type="dcterms:W3CDTF">1995-08-12T11:37:26Z</dcterms:created>
  <dcterms:modified xsi:type="dcterms:W3CDTF">2022-04-22T02:08:00Z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