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064" r:id="rId3"/>
    <p:sldId id="2139" r:id="rId4"/>
    <p:sldId id="2140" r:id="rId5"/>
    <p:sldId id="2141" r:id="rId6"/>
    <p:sldId id="2142" r:id="rId7"/>
    <p:sldId id="2143" r:id="rId8"/>
    <p:sldId id="2144" r:id="rId9"/>
    <p:sldId id="2145" r:id="rId10"/>
    <p:sldId id="2146" r:id="rId11"/>
    <p:sldId id="2147" r:id="rId12"/>
    <p:sldId id="2148" r:id="rId13"/>
    <p:sldId id="2149" r:id="rId14"/>
    <p:sldId id="2150" r:id="rId15"/>
    <p:sldId id="2151" r:id="rId16"/>
    <p:sldId id="2152" r:id="rId17"/>
    <p:sldId id="2153" r:id="rId18"/>
    <p:sldId id="2154" r:id="rId19"/>
    <p:sldId id="2155" r:id="rId20"/>
    <p:sldId id="2156" r:id="rId21"/>
    <p:sldId id="2137" r:id="rId22"/>
    <p:sldId id="2067" r:id="rId23"/>
    <p:sldId id="2068" r:id="rId24"/>
    <p:sldId id="2069" r:id="rId25"/>
    <p:sldId id="2070" r:id="rId26"/>
    <p:sldId id="2071" r:id="rId27"/>
    <p:sldId id="2072" r:id="rId28"/>
    <p:sldId id="2073" r:id="rId29"/>
    <p:sldId id="2074" r:id="rId30"/>
    <p:sldId id="2075" r:id="rId31"/>
    <p:sldId id="2076" r:id="rId32"/>
    <p:sldId id="2077" r:id="rId33"/>
    <p:sldId id="2078" r:id="rId34"/>
    <p:sldId id="2079" r:id="rId35"/>
    <p:sldId id="2080" r:id="rId36"/>
    <p:sldId id="2133" r:id="rId37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AA"/>
    <a:srgbClr val="FF0000"/>
    <a:srgbClr val="2A40E2"/>
    <a:srgbClr val="BCFFBC"/>
    <a:srgbClr val="F430AB"/>
    <a:srgbClr val="A18623"/>
    <a:srgbClr val="9E7800"/>
    <a:srgbClr val="C49500"/>
    <a:srgbClr val="E6E703"/>
    <a:srgbClr val="72AA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69"/>
    <p:restoredTop sz="95005" autoAdjust="0"/>
  </p:normalViewPr>
  <p:slideViewPr>
    <p:cSldViewPr>
      <p:cViewPr varScale="1">
        <p:scale>
          <a:sx n="128" d="100"/>
          <a:sy n="128" d="100"/>
        </p:scale>
        <p:origin x="840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8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049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4" y="6956428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049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4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6" tIns="46972" rIns="95616" bIns="469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41531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4699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713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839" y="8685611"/>
            <a:ext cx="2972027" cy="456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D3009A80-F05D-744A-88D4-360587150535}" type="slidenum">
              <a:rPr lang="en-US"/>
              <a:pPr eaLnBrk="1" hangingPunct="1"/>
              <a:t>24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0525" y="692150"/>
            <a:ext cx="6073775" cy="3417888"/>
          </a:xfrm>
          <a:solidFill>
            <a:srgbClr val="FFFFFF"/>
          </a:solidFill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4942" tIns="47471" rIns="94942" bIns="47471"/>
          <a:lstStyle/>
          <a:p>
            <a:pPr eaLnBrk="1" hangingPunct="1"/>
            <a:endParaRPr lang="en-US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579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Body Text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11128369" y="6551613"/>
            <a:ext cx="987431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22.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979733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4/14/2022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4163297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Joseph &amp; </a:t>
            </a:r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Kubiatowicz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CS162 © UCB</a:t>
            </a:r>
            <a:r>
              <a:rPr lang="en-US" sz="1400" b="0" baseline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Spring 2022</a:t>
            </a:r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22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Reliability, Transactions,</a:t>
            </a:r>
            <a:br>
              <a:rPr lang="en-US" sz="3000" dirty="0"/>
            </a:br>
            <a:r>
              <a:rPr lang="en-US" sz="3000" dirty="0"/>
              <a:t>End-to-End Arguments, Distributed Decision Making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91000"/>
            <a:ext cx="8001000" cy="1447800"/>
          </a:xfrm>
        </p:spPr>
        <p:txBody>
          <a:bodyPr/>
          <a:lstStyle/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April 14</a:t>
            </a:r>
            <a:r>
              <a:rPr lang="en-US" altLang="en-US" baseline="30000" dirty="0">
                <a:ea typeface="Gill Sans" charset="0"/>
              </a:rPr>
              <a:t>th</a:t>
            </a:r>
            <a:r>
              <a:rPr lang="en-US" altLang="en-US" dirty="0">
                <a:ea typeface="Gill Sans" charset="0"/>
              </a:rPr>
              <a:t>, 2022</a:t>
            </a: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Prof. Anthony Joseph and John </a:t>
            </a:r>
            <a:r>
              <a:rPr lang="en-US" altLang="en-US" dirty="0" err="1">
                <a:ea typeface="Gill Sans" charset="0"/>
              </a:rPr>
              <a:t>Kubiatowicz</a:t>
            </a:r>
            <a:endParaRPr lang="en-US" altLang="en-US" dirty="0">
              <a:ea typeface="Gill Sans" charset="0"/>
            </a:endParaRP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http://cs162.eecs.Berkeley.edu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533400" y="769148"/>
            <a:ext cx="10439400" cy="260259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Highly durable – hard to destroy all copies</a:t>
            </a:r>
          </a:p>
          <a:p>
            <a:r>
              <a:rPr lang="en-US" dirty="0"/>
              <a:t>Highly available for reads</a:t>
            </a:r>
          </a:p>
          <a:p>
            <a:pPr lvl="1"/>
            <a:r>
              <a:rPr lang="en-US" dirty="0"/>
              <a:t>Simple replication: read any copy</a:t>
            </a:r>
          </a:p>
          <a:p>
            <a:pPr lvl="1"/>
            <a:r>
              <a:rPr lang="en-US" dirty="0"/>
              <a:t>Erasure coded: read m of n</a:t>
            </a:r>
          </a:p>
          <a:p>
            <a:r>
              <a:rPr lang="en-US" dirty="0"/>
              <a:t>Low availability for writes</a:t>
            </a:r>
          </a:p>
          <a:p>
            <a:pPr lvl="1"/>
            <a:r>
              <a:rPr lang="en-US" dirty="0"/>
              <a:t>Can’t write if any one replica is not up</a:t>
            </a:r>
          </a:p>
          <a:p>
            <a:pPr lvl="1"/>
            <a:r>
              <a:rPr lang="en-US" dirty="0"/>
              <a:t>Or – need relaxed consistency model</a:t>
            </a:r>
          </a:p>
          <a:p>
            <a:r>
              <a:rPr lang="en-US" dirty="0"/>
              <a:t>Reliability? – availability, security, durability, fault-tolerance</a:t>
            </a:r>
          </a:p>
        </p:txBody>
      </p:sp>
      <p:sp>
        <p:nvSpPr>
          <p:cNvPr id="7" name="Can 6"/>
          <p:cNvSpPr/>
          <p:nvPr/>
        </p:nvSpPr>
        <p:spPr>
          <a:xfrm>
            <a:off x="7268856" y="3595040"/>
            <a:ext cx="682424" cy="587693"/>
          </a:xfrm>
          <a:prstGeom prst="can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8" name="Can 7"/>
          <p:cNvSpPr/>
          <p:nvPr/>
        </p:nvSpPr>
        <p:spPr>
          <a:xfrm>
            <a:off x="7268856" y="4410964"/>
            <a:ext cx="682424" cy="587693"/>
          </a:xfrm>
          <a:prstGeom prst="can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" name="Can 8"/>
          <p:cNvSpPr/>
          <p:nvPr/>
        </p:nvSpPr>
        <p:spPr>
          <a:xfrm>
            <a:off x="7268856" y="6117907"/>
            <a:ext cx="682424" cy="587693"/>
          </a:xfrm>
          <a:prstGeom prst="can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1" name="Cube 10"/>
          <p:cNvSpPr/>
          <p:nvPr/>
        </p:nvSpPr>
        <p:spPr>
          <a:xfrm>
            <a:off x="2841378" y="3595039"/>
            <a:ext cx="834073" cy="815924"/>
          </a:xfrm>
          <a:prstGeom prst="cub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4107869" y="3766397"/>
            <a:ext cx="2601718" cy="2538878"/>
          </a:xfrm>
          <a:prstGeom prst="cloud">
            <a:avLst/>
          </a:prstGeom>
          <a:solidFill>
            <a:srgbClr val="DBEEF4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434745" y="3790815"/>
            <a:ext cx="3937167" cy="640443"/>
          </a:xfrm>
          <a:custGeom>
            <a:avLst/>
            <a:gdLst>
              <a:gd name="connsiteX0" fmla="*/ 145925 w 3937167"/>
              <a:gd name="connsiteY0" fmla="*/ 125772 h 640443"/>
              <a:gd name="connsiteX1" fmla="*/ 145925 w 3937167"/>
              <a:gd name="connsiteY1" fmla="*/ 30983 h 640443"/>
              <a:gd name="connsiteX2" fmla="*/ 1662422 w 3937167"/>
              <a:gd name="connsiteY2" fmla="*/ 599719 h 640443"/>
              <a:gd name="connsiteX3" fmla="*/ 3216831 w 3937167"/>
              <a:gd name="connsiteY3" fmla="*/ 561803 h 640443"/>
              <a:gd name="connsiteX4" fmla="*/ 3937167 w 3937167"/>
              <a:gd name="connsiteY4" fmla="*/ 296393 h 640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7167" h="640443">
                <a:moveTo>
                  <a:pt x="145925" y="125772"/>
                </a:moveTo>
                <a:cubicBezTo>
                  <a:pt x="19550" y="38882"/>
                  <a:pt x="-106825" y="-48008"/>
                  <a:pt x="145925" y="30983"/>
                </a:cubicBezTo>
                <a:cubicBezTo>
                  <a:pt x="398675" y="109974"/>
                  <a:pt x="1150604" y="511249"/>
                  <a:pt x="1662422" y="599719"/>
                </a:cubicBezTo>
                <a:cubicBezTo>
                  <a:pt x="2174240" y="688189"/>
                  <a:pt x="2837707" y="612357"/>
                  <a:pt x="3216831" y="561803"/>
                </a:cubicBezTo>
                <a:cubicBezTo>
                  <a:pt x="3595955" y="511249"/>
                  <a:pt x="3937167" y="296393"/>
                  <a:pt x="3937167" y="29639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732319" y="3840756"/>
            <a:ext cx="3468986" cy="1095517"/>
          </a:xfrm>
          <a:custGeom>
            <a:avLst/>
            <a:gdLst>
              <a:gd name="connsiteX0" fmla="*/ 0 w 3468986"/>
              <a:gd name="connsiteY0" fmla="*/ 0 h 1095517"/>
              <a:gd name="connsiteX1" fmla="*/ 1478584 w 3468986"/>
              <a:gd name="connsiteY1" fmla="*/ 606651 h 1095517"/>
              <a:gd name="connsiteX2" fmla="*/ 2559088 w 3468986"/>
              <a:gd name="connsiteY2" fmla="*/ 1080597 h 1095517"/>
              <a:gd name="connsiteX3" fmla="*/ 3468986 w 3468986"/>
              <a:gd name="connsiteY3" fmla="*/ 985808 h 109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8986" h="1095517">
                <a:moveTo>
                  <a:pt x="0" y="0"/>
                </a:moveTo>
                <a:lnTo>
                  <a:pt x="1478584" y="606651"/>
                </a:lnTo>
                <a:cubicBezTo>
                  <a:pt x="1905099" y="786750"/>
                  <a:pt x="2227354" y="1017404"/>
                  <a:pt x="2559088" y="1080597"/>
                </a:cubicBezTo>
                <a:cubicBezTo>
                  <a:pt x="2890822" y="1143790"/>
                  <a:pt x="3468986" y="985808"/>
                  <a:pt x="3468986" y="985808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3789188" y="3897630"/>
            <a:ext cx="3544810" cy="2293899"/>
          </a:xfrm>
          <a:custGeom>
            <a:avLst/>
            <a:gdLst>
              <a:gd name="connsiteX0" fmla="*/ 0 w 3544810"/>
              <a:gd name="connsiteY0" fmla="*/ 0 h 2293899"/>
              <a:gd name="connsiteX1" fmla="*/ 1440671 w 3544810"/>
              <a:gd name="connsiteY1" fmla="*/ 606651 h 2293899"/>
              <a:gd name="connsiteX2" fmla="*/ 2881343 w 3544810"/>
              <a:gd name="connsiteY2" fmla="*/ 1611416 h 2293899"/>
              <a:gd name="connsiteX3" fmla="*/ 3544810 w 3544810"/>
              <a:gd name="connsiteY3" fmla="*/ 2293899 h 2293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44810" h="2293899">
                <a:moveTo>
                  <a:pt x="0" y="0"/>
                </a:moveTo>
                <a:cubicBezTo>
                  <a:pt x="480223" y="169041"/>
                  <a:pt x="960447" y="338082"/>
                  <a:pt x="1440671" y="606651"/>
                </a:cubicBezTo>
                <a:cubicBezTo>
                  <a:pt x="1920895" y="875220"/>
                  <a:pt x="2530653" y="1330208"/>
                  <a:pt x="2881343" y="1611416"/>
                </a:cubicBezTo>
                <a:cubicBezTo>
                  <a:pt x="3232033" y="1892624"/>
                  <a:pt x="3388421" y="2093261"/>
                  <a:pt x="3544810" y="2293899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n 15"/>
          <p:cNvSpPr/>
          <p:nvPr/>
        </p:nvSpPr>
        <p:spPr>
          <a:xfrm>
            <a:off x="1905000" y="3603783"/>
            <a:ext cx="682424" cy="587693"/>
          </a:xfrm>
          <a:prstGeom prst="can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be 17"/>
          <p:cNvSpPr/>
          <p:nvPr/>
        </p:nvSpPr>
        <p:spPr>
          <a:xfrm>
            <a:off x="2841378" y="5550403"/>
            <a:ext cx="834073" cy="815924"/>
          </a:xfrm>
          <a:prstGeom prst="cub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92246" y="3745467"/>
            <a:ext cx="1996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Replica/Frag #1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92246" y="4507467"/>
            <a:ext cx="1996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Replica/Frag #2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2246" y="6183867"/>
            <a:ext cx="1996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Replica/Frag #n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 Durability through Geographic Replication</a:t>
            </a:r>
          </a:p>
        </p:txBody>
      </p:sp>
    </p:spTree>
    <p:extLst>
      <p:ext uri="{BB962C8B-B14F-4D97-AF65-F5344CB8AC3E}">
        <p14:creationId xmlns:p14="http://schemas.microsoft.com/office/powerpoint/2010/main" val="2666268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34061-9F36-4F45-A732-7FF44C9C8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make File Systems more </a:t>
            </a:r>
            <a:r>
              <a:rPr lang="en-US" i="1" dirty="0"/>
              <a:t>Reliable</a:t>
            </a:r>
            <a:r>
              <a:rPr lang="en-US" dirty="0"/>
              <a:t>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2F6EC-E95C-4D30-9CCE-95B8EF2F4F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6791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76200"/>
            <a:ext cx="7162800" cy="533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800" dirty="0"/>
              <a:t>File System Reliability:</a:t>
            </a:r>
            <a:br>
              <a:rPr lang="en-US" sz="2800" dirty="0"/>
            </a:br>
            <a:r>
              <a:rPr lang="en-US" sz="2800" dirty="0"/>
              <a:t>(Difference from Block-level reliability)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10820400" cy="5638800"/>
          </a:xfrm>
        </p:spPr>
        <p:txBody>
          <a:bodyPr>
            <a:normAutofit/>
          </a:bodyPr>
          <a:lstStyle/>
          <a:p>
            <a:r>
              <a:rPr lang="en-US" dirty="0"/>
              <a:t>What can happen if disk loses power or software crashes?</a:t>
            </a:r>
          </a:p>
          <a:p>
            <a:pPr lvl="1"/>
            <a:r>
              <a:rPr lang="en-US" dirty="0"/>
              <a:t>Some operations in progress may complete</a:t>
            </a:r>
          </a:p>
          <a:p>
            <a:pPr lvl="1"/>
            <a:r>
              <a:rPr lang="en-US" dirty="0"/>
              <a:t>Some operations in progress may be lost</a:t>
            </a:r>
          </a:p>
          <a:p>
            <a:pPr lvl="1"/>
            <a:r>
              <a:rPr lang="en-US" dirty="0"/>
              <a:t>Overwrite of a block may only partially complete</a:t>
            </a:r>
          </a:p>
          <a:p>
            <a:pPr lvl="1"/>
            <a:endParaRPr lang="en-US" dirty="0"/>
          </a:p>
          <a:p>
            <a:r>
              <a:rPr lang="en-US" dirty="0"/>
              <a:t>Having RAID doesn’t necessarily protect against all such failures</a:t>
            </a:r>
          </a:p>
          <a:p>
            <a:pPr lvl="1"/>
            <a:r>
              <a:rPr lang="en-US" dirty="0"/>
              <a:t>No protection against writing bad state</a:t>
            </a:r>
          </a:p>
          <a:p>
            <a:pPr lvl="1"/>
            <a:r>
              <a:rPr lang="en-US" dirty="0"/>
              <a:t>What if one disk of RAID group not written?</a:t>
            </a:r>
          </a:p>
          <a:p>
            <a:r>
              <a:rPr lang="en-US" dirty="0"/>
              <a:t>File system needs durability (as a minimum!)</a:t>
            </a:r>
          </a:p>
          <a:p>
            <a:pPr lvl="1"/>
            <a:r>
              <a:rPr lang="en-US" dirty="0"/>
              <a:t>Data previously stored can be retrieved (maybe after some recovery step), regardless of failure</a:t>
            </a:r>
          </a:p>
          <a:p>
            <a:pPr lvl="1"/>
            <a:endParaRPr lang="en-US" dirty="0"/>
          </a:p>
          <a:p>
            <a:r>
              <a:rPr lang="en-US" dirty="0"/>
              <a:t>But durability is not quite enough…!</a:t>
            </a:r>
          </a:p>
        </p:txBody>
      </p:sp>
    </p:spTree>
    <p:extLst>
      <p:ext uri="{BB962C8B-B14F-4D97-AF65-F5344CB8AC3E}">
        <p14:creationId xmlns:p14="http://schemas.microsoft.com/office/powerpoint/2010/main" val="2805579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Storage Reliability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11201400" cy="5638800"/>
          </a:xfrm>
        </p:spPr>
        <p:txBody>
          <a:bodyPr/>
          <a:lstStyle/>
          <a:p>
            <a:r>
              <a:rPr lang="en-US" dirty="0"/>
              <a:t>Single logical file operation can involve updates to multiple physical disk blocks</a:t>
            </a:r>
          </a:p>
          <a:p>
            <a:pPr lvl="1"/>
            <a:r>
              <a:rPr lang="en-US" dirty="0" err="1"/>
              <a:t>inode</a:t>
            </a:r>
            <a:r>
              <a:rPr lang="en-US" dirty="0"/>
              <a:t>, indirect block, data block, bitmap, …</a:t>
            </a:r>
          </a:p>
          <a:p>
            <a:pPr lvl="1"/>
            <a:r>
              <a:rPr lang="en-US" dirty="0"/>
              <a:t>With sector remapping, single update to physical disk block can require multiple (even lower level) updates to sectors</a:t>
            </a:r>
          </a:p>
          <a:p>
            <a:pPr lvl="1"/>
            <a:endParaRPr lang="en-US" dirty="0"/>
          </a:p>
          <a:p>
            <a:r>
              <a:rPr lang="en-US" dirty="0"/>
              <a:t>At a physical level, operations complete one at a time</a:t>
            </a:r>
          </a:p>
          <a:p>
            <a:pPr lvl="1"/>
            <a:r>
              <a:rPr lang="en-US" dirty="0"/>
              <a:t>Want concurrent operations for performance</a:t>
            </a:r>
          </a:p>
          <a:p>
            <a:pPr lvl="1"/>
            <a:endParaRPr lang="en-US" dirty="0"/>
          </a:p>
          <a:p>
            <a:r>
              <a:rPr lang="en-US" dirty="0"/>
              <a:t>How do we guarantee consistency regardless of when crash occurs?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310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Threats to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11201400" cy="5410200"/>
          </a:xfrm>
        </p:spPr>
        <p:txBody>
          <a:bodyPr/>
          <a:lstStyle/>
          <a:p>
            <a:r>
              <a:rPr lang="en-US" dirty="0"/>
              <a:t>Interrupted Operation</a:t>
            </a:r>
          </a:p>
          <a:p>
            <a:pPr lvl="1"/>
            <a:r>
              <a:rPr lang="en-US" dirty="0"/>
              <a:t>Crash or power failure in the middle of a series of related updates may leave stored data in an inconsistent state</a:t>
            </a:r>
          </a:p>
          <a:p>
            <a:pPr lvl="1"/>
            <a:r>
              <a:rPr lang="en-US" dirty="0"/>
              <a:t>Example: transfer funds from one bank account to another  </a:t>
            </a:r>
          </a:p>
          <a:p>
            <a:pPr lvl="1"/>
            <a:r>
              <a:rPr lang="en-US" dirty="0"/>
              <a:t>What if transfer is interrupted after withdrawal and before deposit?</a:t>
            </a:r>
          </a:p>
          <a:p>
            <a:pPr lvl="1"/>
            <a:endParaRPr lang="en-US" dirty="0"/>
          </a:p>
          <a:p>
            <a:r>
              <a:rPr lang="en-US" dirty="0"/>
              <a:t>Loss of stored data</a:t>
            </a:r>
          </a:p>
          <a:p>
            <a:pPr lvl="1"/>
            <a:r>
              <a:rPr lang="en-US" dirty="0"/>
              <a:t>Failure of non-volatile storage media may cause previously stored data to disappear or be corrupted</a:t>
            </a:r>
          </a:p>
        </p:txBody>
      </p:sp>
    </p:spTree>
    <p:extLst>
      <p:ext uri="{BB962C8B-B14F-4D97-AF65-F5344CB8AC3E}">
        <p14:creationId xmlns:p14="http://schemas.microsoft.com/office/powerpoint/2010/main" val="4148625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609600"/>
          </a:xfrm>
        </p:spPr>
        <p:txBody>
          <a:bodyPr/>
          <a:lstStyle/>
          <a:p>
            <a:r>
              <a:rPr lang="en-US" dirty="0"/>
              <a:t>Two Reliability Approaches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F2DA5FB-182D-43EB-9D13-693CAFB2C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666750"/>
            <a:ext cx="5386917" cy="639762"/>
          </a:xfrm>
        </p:spPr>
        <p:txBody>
          <a:bodyPr/>
          <a:lstStyle/>
          <a:p>
            <a:r>
              <a:rPr lang="en-US" dirty="0"/>
              <a:t>Careful Ordering and Recovery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460C6DD1-507A-4B7C-BC0E-0C99CCE79D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" y="1306512"/>
            <a:ext cx="5943600" cy="3951288"/>
          </a:xfrm>
        </p:spPr>
        <p:txBody>
          <a:bodyPr/>
          <a:lstStyle/>
          <a:p>
            <a:r>
              <a:rPr lang="en-US" dirty="0"/>
              <a:t>FAT &amp; FFS + (</a:t>
            </a:r>
            <a:r>
              <a:rPr lang="en-US" dirty="0" err="1"/>
              <a:t>fsck</a:t>
            </a:r>
            <a:r>
              <a:rPr lang="en-US" dirty="0"/>
              <a:t>)</a:t>
            </a:r>
          </a:p>
          <a:p>
            <a:r>
              <a:rPr lang="en-US" dirty="0"/>
              <a:t>Each step builds structure, </a:t>
            </a:r>
          </a:p>
          <a:p>
            <a:r>
              <a:rPr lang="en-US" dirty="0"/>
              <a:t>Data block</a:t>
            </a:r>
            <a:r>
              <a:rPr lang="en-US" dirty="0">
                <a:sym typeface="Symbol" panose="05050102010706020507" pitchFamily="18" charset="2"/>
              </a:rPr>
              <a:t></a:t>
            </a:r>
            <a:r>
              <a:rPr lang="en-US" dirty="0"/>
              <a:t> </a:t>
            </a:r>
            <a:r>
              <a:rPr lang="en-US" dirty="0" err="1"/>
              <a:t>inode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</a:t>
            </a:r>
            <a:r>
              <a:rPr lang="en-US" dirty="0"/>
              <a:t> free </a:t>
            </a:r>
            <a:r>
              <a:rPr lang="en-US" dirty="0">
                <a:sym typeface="Symbol" panose="05050102010706020507" pitchFamily="18" charset="2"/>
              </a:rPr>
              <a:t> </a:t>
            </a:r>
            <a:r>
              <a:rPr lang="en-US" dirty="0"/>
              <a:t>directory</a:t>
            </a:r>
          </a:p>
          <a:p>
            <a:r>
              <a:rPr lang="en-US" dirty="0"/>
              <a:t>Last step links it in to rest of FS</a:t>
            </a:r>
          </a:p>
          <a:p>
            <a:r>
              <a:rPr lang="en-US" dirty="0"/>
              <a:t>Recover scans structure looking for incomplete actions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FAC747E-2C0B-4A8C-B3A9-C024945F85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21967" y="666750"/>
            <a:ext cx="5389033" cy="639762"/>
          </a:xfrm>
        </p:spPr>
        <p:txBody>
          <a:bodyPr/>
          <a:lstStyle/>
          <a:p>
            <a:r>
              <a:rPr lang="en-US"/>
              <a:t>Versioning and Copy-on-Write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170DD44-746A-40EA-93F1-DCB94A23C1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21967" y="1306512"/>
            <a:ext cx="5389033" cy="3951288"/>
          </a:xfrm>
        </p:spPr>
        <p:txBody>
          <a:bodyPr/>
          <a:lstStyle/>
          <a:p>
            <a:r>
              <a:rPr lang="en-US" dirty="0"/>
              <a:t>ZFS, …</a:t>
            </a:r>
          </a:p>
          <a:p>
            <a:r>
              <a:rPr lang="en-US" dirty="0"/>
              <a:t>Version files at some granularity</a:t>
            </a:r>
          </a:p>
          <a:p>
            <a:r>
              <a:rPr lang="en-US" dirty="0"/>
              <a:t>Create new structure linking back to unchanged parts of old</a:t>
            </a:r>
          </a:p>
          <a:p>
            <a:r>
              <a:rPr lang="en-US" dirty="0"/>
              <a:t>Last step is to declare that the new version is ready</a:t>
            </a:r>
          </a:p>
        </p:txBody>
      </p:sp>
    </p:spTree>
    <p:extLst>
      <p:ext uri="{BB962C8B-B14F-4D97-AF65-F5344CB8AC3E}">
        <p14:creationId xmlns:p14="http://schemas.microsoft.com/office/powerpoint/2010/main" val="21303652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52400"/>
            <a:ext cx="8839200" cy="533400"/>
          </a:xfrm>
        </p:spPr>
        <p:txBody>
          <a:bodyPr/>
          <a:lstStyle/>
          <a:p>
            <a:r>
              <a:rPr lang="en-US" dirty="0"/>
              <a:t>Reliability Approach #1: Careful 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10820400" cy="5715000"/>
          </a:xfrm>
        </p:spPr>
        <p:txBody>
          <a:bodyPr/>
          <a:lstStyle/>
          <a:p>
            <a:r>
              <a:rPr lang="en-US" dirty="0"/>
              <a:t>Sequence operations in a specific order</a:t>
            </a:r>
          </a:p>
          <a:p>
            <a:pPr lvl="1"/>
            <a:r>
              <a:rPr lang="en-US" dirty="0"/>
              <a:t>Careful design to allow sequence to be interrupted safely</a:t>
            </a:r>
          </a:p>
          <a:p>
            <a:endParaRPr lang="en-US" dirty="0"/>
          </a:p>
          <a:p>
            <a:r>
              <a:rPr lang="en-US" dirty="0"/>
              <a:t>Post-crash recovery</a:t>
            </a:r>
          </a:p>
          <a:p>
            <a:pPr lvl="1"/>
            <a:r>
              <a:rPr lang="en-US" dirty="0"/>
              <a:t>Read data structures to see if there were any operations in progress</a:t>
            </a:r>
          </a:p>
          <a:p>
            <a:pPr lvl="1"/>
            <a:r>
              <a:rPr lang="en-US" dirty="0"/>
              <a:t>Clean up/finish as needed</a:t>
            </a:r>
          </a:p>
          <a:p>
            <a:endParaRPr lang="en-US" dirty="0"/>
          </a:p>
          <a:p>
            <a:r>
              <a:rPr lang="en-US" dirty="0"/>
              <a:t>Approach taken by </a:t>
            </a:r>
          </a:p>
          <a:p>
            <a:pPr lvl="1"/>
            <a:r>
              <a:rPr lang="en-US" dirty="0"/>
              <a:t>FAT and FFS (</a:t>
            </a:r>
            <a:r>
              <a:rPr lang="en-US" dirty="0" err="1"/>
              <a:t>fsck</a:t>
            </a:r>
            <a:r>
              <a:rPr lang="en-US" dirty="0"/>
              <a:t>) to protect </a:t>
            </a:r>
            <a:r>
              <a:rPr lang="en-US" dirty="0" err="1"/>
              <a:t>filesystem</a:t>
            </a:r>
            <a:r>
              <a:rPr lang="en-US" dirty="0"/>
              <a:t> structure/metadata</a:t>
            </a:r>
          </a:p>
          <a:p>
            <a:pPr lvl="1"/>
            <a:r>
              <a:rPr lang="en-US" dirty="0"/>
              <a:t>Many app-level recovery schemes (e.g., Word, </a:t>
            </a:r>
            <a:r>
              <a:rPr lang="en-US" dirty="0" err="1"/>
              <a:t>emacs</a:t>
            </a:r>
            <a:r>
              <a:rPr lang="en-US" dirty="0"/>
              <a:t> </a:t>
            </a:r>
            <a:r>
              <a:rPr lang="en-US" dirty="0" err="1"/>
              <a:t>autosaves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956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70AA2-2ADF-4EC2-8065-146BF22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Berkeley FFS: Create a File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D56A329-CE58-4E03-9E34-476B54201A7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buNone/>
            </a:pPr>
            <a:r>
              <a:rPr lang="en-US" b="1" u="sng" dirty="0"/>
              <a:t>Normal operation:</a:t>
            </a:r>
          </a:p>
          <a:p>
            <a:pPr>
              <a:lnSpc>
                <a:spcPct val="100000"/>
              </a:lnSpc>
            </a:pPr>
            <a:r>
              <a:rPr lang="en-US" dirty="0"/>
              <a:t>Allocate data block</a:t>
            </a:r>
          </a:p>
          <a:p>
            <a:pPr>
              <a:lnSpc>
                <a:spcPct val="100000"/>
              </a:lnSpc>
            </a:pPr>
            <a:r>
              <a:rPr lang="en-US" dirty="0"/>
              <a:t>Write data block</a:t>
            </a:r>
          </a:p>
          <a:p>
            <a:pPr>
              <a:lnSpc>
                <a:spcPct val="100000"/>
              </a:lnSpc>
            </a:pPr>
            <a:r>
              <a:rPr lang="en-US" dirty="0"/>
              <a:t>Allocate </a:t>
            </a:r>
            <a:r>
              <a:rPr lang="en-US" dirty="0" err="1"/>
              <a:t>inode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Write </a:t>
            </a:r>
            <a:r>
              <a:rPr lang="en-US" dirty="0" err="1"/>
              <a:t>inode</a:t>
            </a:r>
            <a:r>
              <a:rPr lang="en-US" dirty="0"/>
              <a:t> block</a:t>
            </a:r>
          </a:p>
          <a:p>
            <a:pPr>
              <a:lnSpc>
                <a:spcPct val="100000"/>
              </a:lnSpc>
            </a:pPr>
            <a:r>
              <a:rPr lang="en-US" dirty="0"/>
              <a:t>Update bitmap of free blocks and </a:t>
            </a:r>
            <a:r>
              <a:rPr lang="en-US" dirty="0" err="1"/>
              <a:t>inodes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Update directory with file name</a:t>
            </a: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  </a:t>
            </a:r>
            <a:r>
              <a:rPr lang="en-US" dirty="0" err="1"/>
              <a:t>inode</a:t>
            </a:r>
            <a:r>
              <a:rPr lang="en-US" dirty="0"/>
              <a:t> number</a:t>
            </a:r>
          </a:p>
          <a:p>
            <a:pPr>
              <a:lnSpc>
                <a:spcPct val="100000"/>
              </a:lnSpc>
            </a:pPr>
            <a:r>
              <a:rPr lang="en-US" dirty="0"/>
              <a:t>Update modify time for directory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05154CE-0522-4590-8EF4-02FC3861BC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buNone/>
            </a:pPr>
            <a:r>
              <a:rPr lang="en-US" b="1" u="sng" dirty="0"/>
              <a:t>Recovery:</a:t>
            </a:r>
          </a:p>
          <a:p>
            <a:pPr>
              <a:lnSpc>
                <a:spcPct val="100000"/>
              </a:lnSpc>
            </a:pPr>
            <a:r>
              <a:rPr lang="en-US" dirty="0"/>
              <a:t>Scan </a:t>
            </a:r>
            <a:r>
              <a:rPr lang="en-US" dirty="0" err="1"/>
              <a:t>inode</a:t>
            </a:r>
            <a:r>
              <a:rPr lang="en-US" dirty="0"/>
              <a:t> table</a:t>
            </a:r>
          </a:p>
          <a:p>
            <a:pPr>
              <a:lnSpc>
                <a:spcPct val="100000"/>
              </a:lnSpc>
            </a:pPr>
            <a:r>
              <a:rPr lang="en-US" dirty="0"/>
              <a:t>If any unlinked files (not in any directory), delete or put in lost &amp; found </a:t>
            </a:r>
            <a:r>
              <a:rPr lang="en-US" dirty="0" err="1"/>
              <a:t>dir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Compare free block bitmap against </a:t>
            </a:r>
            <a:r>
              <a:rPr lang="en-US" dirty="0" err="1"/>
              <a:t>inode</a:t>
            </a:r>
            <a:r>
              <a:rPr lang="en-US" dirty="0"/>
              <a:t> trees</a:t>
            </a:r>
          </a:p>
          <a:p>
            <a:pPr>
              <a:lnSpc>
                <a:spcPct val="100000"/>
              </a:lnSpc>
            </a:pPr>
            <a:r>
              <a:rPr lang="en-US" dirty="0"/>
              <a:t>Scan directories for missing update/access times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  <a:buNone/>
            </a:pPr>
            <a:r>
              <a:rPr lang="en-US" i="1" dirty="0">
                <a:solidFill>
                  <a:srgbClr val="FF0000"/>
                </a:solidFill>
              </a:rPr>
              <a:t>Time proportional to disk size</a:t>
            </a:r>
          </a:p>
        </p:txBody>
      </p:sp>
    </p:spTree>
    <p:extLst>
      <p:ext uri="{BB962C8B-B14F-4D97-AF65-F5344CB8AC3E}">
        <p14:creationId xmlns:p14="http://schemas.microsoft.com/office/powerpoint/2010/main" val="12812441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9144000" cy="533400"/>
          </a:xfrm>
        </p:spPr>
        <p:txBody>
          <a:bodyPr/>
          <a:lstStyle/>
          <a:p>
            <a:r>
              <a:rPr lang="en-US" sz="2800" dirty="0"/>
              <a:t>Reliability Approach #2: Copy on Write File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838200"/>
            <a:ext cx="10858500" cy="5486400"/>
          </a:xfrm>
        </p:spPr>
        <p:txBody>
          <a:bodyPr>
            <a:normAutofit/>
          </a:bodyPr>
          <a:lstStyle/>
          <a:p>
            <a:r>
              <a:rPr lang="en-US" dirty="0"/>
              <a:t>Recall: multi-level index structure lets us find the data blocks of a file</a:t>
            </a:r>
          </a:p>
          <a:p>
            <a:r>
              <a:rPr lang="en-US" dirty="0"/>
              <a:t>Instead of over-writing existing data blocks and updating the index structure:</a:t>
            </a:r>
          </a:p>
          <a:p>
            <a:pPr lvl="1"/>
            <a:r>
              <a:rPr lang="en-US" dirty="0"/>
              <a:t>Create a new version of the file with the updated data</a:t>
            </a:r>
          </a:p>
          <a:p>
            <a:pPr lvl="1"/>
            <a:r>
              <a:rPr lang="en-US" dirty="0"/>
              <a:t>Reuse blocks that don’t change much of what is already in place</a:t>
            </a:r>
          </a:p>
          <a:p>
            <a:pPr lvl="1"/>
            <a:r>
              <a:rPr lang="en-US" dirty="0"/>
              <a:t>This is called: </a:t>
            </a:r>
            <a:r>
              <a:rPr lang="en-US" dirty="0">
                <a:solidFill>
                  <a:srgbClr val="FF0000"/>
                </a:solidFill>
              </a:rPr>
              <a:t>Copy On Write (COW)</a:t>
            </a:r>
          </a:p>
          <a:p>
            <a:pPr lvl="3"/>
            <a:endParaRPr lang="en-US" dirty="0"/>
          </a:p>
          <a:p>
            <a:r>
              <a:rPr lang="en-US" dirty="0"/>
              <a:t>Seems expensive!  But</a:t>
            </a:r>
          </a:p>
          <a:p>
            <a:pPr lvl="1"/>
            <a:r>
              <a:rPr lang="en-US" dirty="0"/>
              <a:t>Updates can be batched</a:t>
            </a:r>
          </a:p>
          <a:p>
            <a:pPr lvl="1"/>
            <a:r>
              <a:rPr lang="en-US" dirty="0"/>
              <a:t>Almost all disk writes can occur in parallel</a:t>
            </a:r>
          </a:p>
          <a:p>
            <a:pPr lvl="4"/>
            <a:endParaRPr lang="en-US" dirty="0"/>
          </a:p>
          <a:p>
            <a:r>
              <a:rPr lang="en-US" dirty="0"/>
              <a:t>Approach taken in network file server appliances</a:t>
            </a:r>
          </a:p>
          <a:p>
            <a:pPr lvl="1"/>
            <a:r>
              <a:rPr lang="en-US" dirty="0"/>
              <a:t>NetApp’s Write Anywhere File Layout (WAFL)</a:t>
            </a:r>
          </a:p>
          <a:p>
            <a:pPr lvl="1"/>
            <a:r>
              <a:rPr lang="en-US" dirty="0"/>
              <a:t>ZFS (Sun/Oracle) and </a:t>
            </a:r>
            <a:r>
              <a:rPr lang="en-US" dirty="0" err="1"/>
              <a:t>OpenZFS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4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COW with Smaller-Radix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999790"/>
            <a:ext cx="8229600" cy="1304505"/>
          </a:xfrm>
        </p:spPr>
        <p:txBody>
          <a:bodyPr>
            <a:normAutofit/>
          </a:bodyPr>
          <a:lstStyle/>
          <a:p>
            <a:r>
              <a:rPr lang="en-US" sz="2800" dirty="0"/>
              <a:t>If file represented as a tree of blocks, just need to update the leading fringe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5514" y="4047944"/>
            <a:ext cx="909053" cy="374315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16967" y="4047944"/>
            <a:ext cx="909053" cy="374315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78420" y="4047944"/>
            <a:ext cx="909053" cy="374315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39873" y="4047944"/>
            <a:ext cx="909053" cy="374315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10434" y="1677722"/>
            <a:ext cx="286084" cy="374315"/>
            <a:chOff x="3550649" y="1236578"/>
            <a:chExt cx="286084" cy="374315"/>
          </a:xfrm>
        </p:grpSpPr>
        <p:sp>
          <p:nvSpPr>
            <p:cNvPr id="11" name="Rectangle 10"/>
            <p:cNvSpPr/>
            <p:nvPr/>
          </p:nvSpPr>
          <p:spPr>
            <a:xfrm>
              <a:off x="3550649" y="1236578"/>
              <a:ext cx="286084" cy="37431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3703048" y="1236578"/>
              <a:ext cx="0" cy="37431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6601326" y="4047944"/>
            <a:ext cx="909053" cy="374315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662779" y="4047944"/>
            <a:ext cx="909053" cy="374315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117305" y="4053296"/>
            <a:ext cx="454526" cy="374315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7304954" y="4531882"/>
            <a:ext cx="1049662" cy="565515"/>
            <a:chOff x="5780954" y="4090737"/>
            <a:chExt cx="1049662" cy="565515"/>
          </a:xfrm>
        </p:grpSpPr>
        <p:sp>
          <p:nvSpPr>
            <p:cNvPr id="41" name="Up Arrow 40"/>
            <p:cNvSpPr/>
            <p:nvPr/>
          </p:nvSpPr>
          <p:spPr>
            <a:xfrm>
              <a:off x="6553201" y="4090737"/>
              <a:ext cx="277415" cy="454526"/>
            </a:xfrm>
            <a:prstGeom prst="upArrow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0954" y="4256142"/>
              <a:ext cx="8485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0" dirty="0">
                  <a:latin typeface="Gill Sans" charset="0"/>
                  <a:ea typeface="Gill Sans" charset="0"/>
                  <a:cs typeface="Gill Sans" charset="0"/>
                </a:rPr>
                <a:t>Write 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8978815" y="3680312"/>
            <a:ext cx="909053" cy="379667"/>
            <a:chOff x="6761747" y="3130881"/>
            <a:chExt cx="909053" cy="379667"/>
          </a:xfrm>
        </p:grpSpPr>
        <p:sp>
          <p:nvSpPr>
            <p:cNvPr id="64" name="Rectangle 63"/>
            <p:cNvSpPr/>
            <p:nvPr/>
          </p:nvSpPr>
          <p:spPr>
            <a:xfrm>
              <a:off x="6761747" y="3130881"/>
              <a:ext cx="909053" cy="374315"/>
            </a:xfrm>
            <a:prstGeom prst="rect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216274" y="3136233"/>
              <a:ext cx="454526" cy="374315"/>
            </a:xfrm>
            <a:prstGeom prst="rect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9433342" y="3680312"/>
            <a:ext cx="178487" cy="374315"/>
          </a:xfrm>
          <a:prstGeom prst="rect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495801" y="2391597"/>
            <a:ext cx="286084" cy="3743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4648200" y="2391597"/>
            <a:ext cx="0" cy="37431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7877560" y="2391597"/>
            <a:ext cx="286084" cy="374315"/>
            <a:chOff x="4260517" y="1950452"/>
            <a:chExt cx="286084" cy="374315"/>
          </a:xfrm>
        </p:grpSpPr>
        <p:sp>
          <p:nvSpPr>
            <p:cNvPr id="59" name="Rectangle 58"/>
            <p:cNvSpPr/>
            <p:nvPr/>
          </p:nvSpPr>
          <p:spPr>
            <a:xfrm>
              <a:off x="4260517" y="1950452"/>
              <a:ext cx="286084" cy="37431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4412916" y="1950452"/>
              <a:ext cx="0" cy="37431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264566" y="3225788"/>
            <a:ext cx="286084" cy="374315"/>
            <a:chOff x="2482514" y="2624220"/>
            <a:chExt cx="286084" cy="374315"/>
          </a:xfrm>
        </p:grpSpPr>
        <p:sp>
          <p:nvSpPr>
            <p:cNvPr id="61" name="Rectangle 60"/>
            <p:cNvSpPr/>
            <p:nvPr/>
          </p:nvSpPr>
          <p:spPr>
            <a:xfrm>
              <a:off x="2482514" y="2624220"/>
              <a:ext cx="286084" cy="37431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2634913" y="2624220"/>
              <a:ext cx="0" cy="37431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5275919" y="3225788"/>
            <a:ext cx="286084" cy="374315"/>
            <a:chOff x="2482514" y="2624220"/>
            <a:chExt cx="286084" cy="374315"/>
          </a:xfrm>
        </p:grpSpPr>
        <p:sp>
          <p:nvSpPr>
            <p:cNvPr id="73" name="Rectangle 72"/>
            <p:cNvSpPr/>
            <p:nvPr/>
          </p:nvSpPr>
          <p:spPr>
            <a:xfrm>
              <a:off x="2482514" y="2624220"/>
              <a:ext cx="286084" cy="37431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cxnSp>
          <p:nvCxnSpPr>
            <p:cNvPr id="74" name="Straight Connector 73"/>
            <p:cNvCxnSpPr/>
            <p:nvPr/>
          </p:nvCxnSpPr>
          <p:spPr>
            <a:xfrm>
              <a:off x="2634913" y="2624220"/>
              <a:ext cx="0" cy="37431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Rectangle 74"/>
          <p:cNvSpPr/>
          <p:nvPr/>
        </p:nvSpPr>
        <p:spPr>
          <a:xfrm>
            <a:off x="7357979" y="3225788"/>
            <a:ext cx="286084" cy="3743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>
            <a:off x="7510378" y="3225788"/>
            <a:ext cx="0" cy="37431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692316" y="1864880"/>
            <a:ext cx="1371591" cy="526717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H="1">
            <a:off x="3340768" y="2543997"/>
            <a:ext cx="1228550" cy="681791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endCxn id="73" idx="0"/>
          </p:cNvCxnSpPr>
          <p:nvPr/>
        </p:nvCxnSpPr>
        <p:spPr>
          <a:xfrm>
            <a:off x="4721719" y="2543997"/>
            <a:ext cx="697243" cy="681791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endCxn id="59" idx="0"/>
          </p:cNvCxnSpPr>
          <p:nvPr/>
        </p:nvCxnSpPr>
        <p:spPr>
          <a:xfrm>
            <a:off x="6252704" y="1862206"/>
            <a:ext cx="1767899" cy="529391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endCxn id="75" idx="0"/>
          </p:cNvCxnSpPr>
          <p:nvPr/>
        </p:nvCxnSpPr>
        <p:spPr>
          <a:xfrm flipH="1">
            <a:off x="7501021" y="2543997"/>
            <a:ext cx="418208" cy="681791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>
            <a:off x="2355513" y="3378187"/>
            <a:ext cx="985256" cy="669756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3416966" y="3378188"/>
            <a:ext cx="76202" cy="681791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4495802" y="3434331"/>
            <a:ext cx="846963" cy="613613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5495164" y="3434331"/>
            <a:ext cx="44709" cy="613613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H="1">
            <a:off x="6599993" y="3446366"/>
            <a:ext cx="846963" cy="613613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7599355" y="3446366"/>
            <a:ext cx="44709" cy="613613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8748586" y="2391597"/>
            <a:ext cx="286084" cy="374315"/>
            <a:chOff x="4260517" y="1950452"/>
            <a:chExt cx="286084" cy="374315"/>
          </a:xfrm>
        </p:grpSpPr>
        <p:sp>
          <p:nvSpPr>
            <p:cNvPr id="92" name="Rectangle 91"/>
            <p:cNvSpPr/>
            <p:nvPr/>
          </p:nvSpPr>
          <p:spPr>
            <a:xfrm>
              <a:off x="4260517" y="1950452"/>
              <a:ext cx="286084" cy="37431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cxnSp>
          <p:nvCxnSpPr>
            <p:cNvPr id="93" name="Straight Connector 92"/>
            <p:cNvCxnSpPr/>
            <p:nvPr/>
          </p:nvCxnSpPr>
          <p:spPr>
            <a:xfrm>
              <a:off x="4412916" y="1950452"/>
              <a:ext cx="0" cy="37431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8229005" y="3225788"/>
            <a:ext cx="286084" cy="3743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cxnSp>
        <p:nvCxnSpPr>
          <p:cNvPr id="95" name="Straight Arrow Connector 94"/>
          <p:cNvCxnSpPr>
            <a:endCxn id="94" idx="0"/>
          </p:cNvCxnSpPr>
          <p:nvPr/>
        </p:nvCxnSpPr>
        <p:spPr>
          <a:xfrm flipH="1">
            <a:off x="8372047" y="2543997"/>
            <a:ext cx="418208" cy="681791"/>
          </a:xfrm>
          <a:prstGeom prst="straightConnector1">
            <a:avLst/>
          </a:prstGeom>
          <a:ln>
            <a:solidFill>
              <a:srgbClr val="4F6228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H="1">
            <a:off x="6777790" y="3446365"/>
            <a:ext cx="1540193" cy="601578"/>
          </a:xfrm>
          <a:prstGeom prst="straightConnector1">
            <a:avLst/>
          </a:prstGeom>
          <a:ln>
            <a:solidFill>
              <a:srgbClr val="4F6228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8470380" y="3446365"/>
            <a:ext cx="564290" cy="233946"/>
          </a:xfrm>
          <a:prstGeom prst="straightConnector1">
            <a:avLst/>
          </a:prstGeom>
          <a:ln>
            <a:solidFill>
              <a:srgbClr val="4F6228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7456312" y="1657667"/>
            <a:ext cx="286084" cy="374315"/>
            <a:chOff x="3550649" y="1236578"/>
            <a:chExt cx="286084" cy="374315"/>
          </a:xfrm>
        </p:grpSpPr>
        <p:sp>
          <p:nvSpPr>
            <p:cNvPr id="103" name="Rectangle 102"/>
            <p:cNvSpPr/>
            <p:nvPr/>
          </p:nvSpPr>
          <p:spPr>
            <a:xfrm>
              <a:off x="3550649" y="1236578"/>
              <a:ext cx="286084" cy="37431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4F622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3703048" y="1236578"/>
              <a:ext cx="0" cy="374315"/>
            </a:xfrm>
            <a:prstGeom prst="line">
              <a:avLst/>
            </a:prstGeom>
            <a:ln>
              <a:solidFill>
                <a:srgbClr val="4F6228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5" name="Straight Arrow Connector 104"/>
          <p:cNvCxnSpPr/>
          <p:nvPr/>
        </p:nvCxnSpPr>
        <p:spPr>
          <a:xfrm flipH="1">
            <a:off x="4906211" y="1864880"/>
            <a:ext cx="2604168" cy="526717"/>
          </a:xfrm>
          <a:prstGeom prst="straightConnector1">
            <a:avLst/>
          </a:prstGeom>
          <a:ln>
            <a:solidFill>
              <a:srgbClr val="4F6228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7664716" y="1862206"/>
            <a:ext cx="1083871" cy="529391"/>
          </a:xfrm>
          <a:prstGeom prst="straightConnector1">
            <a:avLst/>
          </a:prstGeom>
          <a:ln>
            <a:solidFill>
              <a:srgbClr val="4F6228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8384650" y="3231140"/>
            <a:ext cx="0" cy="37431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104063" y="808395"/>
            <a:ext cx="1425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old version</a:t>
            </a:r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5891242" y="1177727"/>
            <a:ext cx="140591" cy="503808"/>
          </a:xfrm>
          <a:prstGeom prst="straightConnector1">
            <a:avLst/>
          </a:pr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553723" y="811249"/>
            <a:ext cx="1553630" cy="873140"/>
            <a:chOff x="5029723" y="811249"/>
            <a:chExt cx="1553630" cy="873140"/>
          </a:xfrm>
        </p:grpSpPr>
        <p:sp>
          <p:nvSpPr>
            <p:cNvPr id="112" name="TextBox 111"/>
            <p:cNvSpPr txBox="1"/>
            <p:nvPr/>
          </p:nvSpPr>
          <p:spPr>
            <a:xfrm>
              <a:off x="5029723" y="811249"/>
              <a:ext cx="15536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0" dirty="0">
                  <a:latin typeface="Gill Sans" charset="0"/>
                  <a:ea typeface="Gill Sans" charset="0"/>
                  <a:cs typeface="Gill Sans" charset="0"/>
                </a:rPr>
                <a:t>new version</a:t>
              </a:r>
            </a:p>
          </p:txBody>
        </p:sp>
        <p:cxnSp>
          <p:nvCxnSpPr>
            <p:cNvPr id="113" name="Straight Arrow Connector 112"/>
            <p:cNvCxnSpPr/>
            <p:nvPr/>
          </p:nvCxnSpPr>
          <p:spPr>
            <a:xfrm>
              <a:off x="5816901" y="1180581"/>
              <a:ext cx="140591" cy="503808"/>
            </a:xfrm>
            <a:prstGeom prst="straightConnector1">
              <a:avLst/>
            </a:prstGeom>
            <a:ln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80523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9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4428993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4276593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Recall: File System Buffer Cache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731" y="1600974"/>
            <a:ext cx="2960135" cy="3047226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OS implements a cache of disk blocks for efficient access to data, directories, </a:t>
            </a:r>
            <a:r>
              <a:rPr lang="en-US" dirty="0" err="1">
                <a:latin typeface="Gill Sans Light"/>
              </a:rPr>
              <a:t>inodes</a:t>
            </a:r>
            <a:r>
              <a:rPr lang="en-US" dirty="0">
                <a:latin typeface="Gill Sans Light"/>
              </a:rPr>
              <a:t>, </a:t>
            </a:r>
            <a:r>
              <a:rPr lang="en-US" dirty="0" err="1">
                <a:latin typeface="Gill Sans Light"/>
              </a:rPr>
              <a:t>freemap</a:t>
            </a:r>
            <a:endParaRPr lang="en-US" dirty="0">
              <a:latin typeface="Gill Sans 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99243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959" y="766412"/>
            <a:ext cx="3371841" cy="3424589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110942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5169845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5259143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5197830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5244256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4125876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3505200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3912655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71984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71984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412C894-87E7-AA46-9D53-DEE3933EA2A1}"/>
              </a:ext>
            </a:extLst>
          </p:cNvPr>
          <p:cNvGrpSpPr/>
          <p:nvPr/>
        </p:nvGrpSpPr>
        <p:grpSpPr>
          <a:xfrm>
            <a:off x="5512616" y="1187372"/>
            <a:ext cx="1065534" cy="3562649"/>
            <a:chOff x="2062767" y="1187371"/>
            <a:chExt cx="1065534" cy="3562649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6271393-4838-2447-B40E-A07881A4E060}"/>
                </a:ext>
              </a:extLst>
            </p:cNvPr>
            <p:cNvSpPr/>
            <p:nvPr/>
          </p:nvSpPr>
          <p:spPr bwMode="auto">
            <a:xfrm>
              <a:off x="2114469" y="1187371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06F47224-D8A8-CE42-9708-0286911B59E0}"/>
                </a:ext>
              </a:extLst>
            </p:cNvPr>
            <p:cNvSpPr/>
            <p:nvPr/>
          </p:nvSpPr>
          <p:spPr bwMode="auto">
            <a:xfrm>
              <a:off x="2620444" y="1272580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4EEC1670-3DB2-BB46-8F83-C04E067818EE}"/>
                </a:ext>
              </a:extLst>
            </p:cNvPr>
            <p:cNvSpPr/>
            <p:nvPr/>
          </p:nvSpPr>
          <p:spPr bwMode="auto">
            <a:xfrm>
              <a:off x="2747301" y="1371529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66F84980-F25B-DA4A-82EB-E59CFA06C90D}"/>
                </a:ext>
              </a:extLst>
            </p:cNvPr>
            <p:cNvSpPr/>
            <p:nvPr/>
          </p:nvSpPr>
          <p:spPr bwMode="auto">
            <a:xfrm>
              <a:off x="2085354" y="2360941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162FFBE-0A23-134D-8B72-A693890E938B}"/>
                </a:ext>
              </a:extLst>
            </p:cNvPr>
            <p:cNvSpPr/>
            <p:nvPr/>
          </p:nvSpPr>
          <p:spPr bwMode="auto">
            <a:xfrm>
              <a:off x="2330880" y="2484660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D699E335-78A7-C84F-B0F4-C341A617C5E6}"/>
                </a:ext>
              </a:extLst>
            </p:cNvPr>
            <p:cNvSpPr/>
            <p:nvPr/>
          </p:nvSpPr>
          <p:spPr bwMode="auto">
            <a:xfrm>
              <a:off x="2590920" y="2644839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A6B8BD3-FFDB-0944-9427-FDEC2ACBF3F0}"/>
                </a:ext>
              </a:extLst>
            </p:cNvPr>
            <p:cNvSpPr/>
            <p:nvPr/>
          </p:nvSpPr>
          <p:spPr bwMode="auto">
            <a:xfrm>
              <a:off x="2062767" y="3539356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6F20D873-01BF-CF40-829C-8B2C81B3007E}"/>
                </a:ext>
              </a:extLst>
            </p:cNvPr>
            <p:cNvSpPr/>
            <p:nvPr/>
          </p:nvSpPr>
          <p:spPr bwMode="auto">
            <a:xfrm>
              <a:off x="2539227" y="3539356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9C8E942-6E1C-194E-A92A-C22E49AEC226}"/>
                </a:ext>
              </a:extLst>
            </p:cNvPr>
            <p:cNvSpPr/>
            <p:nvPr/>
          </p:nvSpPr>
          <p:spPr bwMode="auto">
            <a:xfrm>
              <a:off x="2062767" y="4325297"/>
              <a:ext cx="381000" cy="424723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ABE9C1E-12ED-A24F-B2A9-D8745F95CA9F}"/>
              </a:ext>
            </a:extLst>
          </p:cNvPr>
          <p:cNvGrpSpPr/>
          <p:nvPr/>
        </p:nvGrpSpPr>
        <p:grpSpPr>
          <a:xfrm>
            <a:off x="3124200" y="4900667"/>
            <a:ext cx="7466572" cy="772409"/>
            <a:chOff x="261925" y="4953220"/>
            <a:chExt cx="7466572" cy="77240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11A890C-CF31-0848-A32F-D605DF752088}"/>
                </a:ext>
              </a:extLst>
            </p:cNvPr>
            <p:cNvSpPr/>
            <p:nvPr/>
          </p:nvSpPr>
          <p:spPr bwMode="auto">
            <a:xfrm>
              <a:off x="1143766" y="4958769"/>
              <a:ext cx="6584731" cy="42493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29B2D66-49F8-6F4B-AB57-35DA2204B4C3}"/>
                </a:ext>
              </a:extLst>
            </p:cNvPr>
            <p:cNvSpPr/>
            <p:nvPr/>
          </p:nvSpPr>
          <p:spPr bwMode="auto">
            <a:xfrm>
              <a:off x="1143000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9DE4B9D-4F02-5243-82F7-B3E8C5C0DF3F}"/>
                </a:ext>
              </a:extLst>
            </p:cNvPr>
            <p:cNvSpPr/>
            <p:nvPr/>
          </p:nvSpPr>
          <p:spPr bwMode="auto">
            <a:xfrm>
              <a:off x="1495939" y="4965993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E805566-8356-314E-9FB2-0B97E39401BF}"/>
                </a:ext>
              </a:extLst>
            </p:cNvPr>
            <p:cNvSpPr/>
            <p:nvPr/>
          </p:nvSpPr>
          <p:spPr bwMode="auto">
            <a:xfrm>
              <a:off x="1876939" y="4965993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DE85CB-68BD-EB4D-BABB-444C1305C48C}"/>
                </a:ext>
              </a:extLst>
            </p:cNvPr>
            <p:cNvSpPr/>
            <p:nvPr/>
          </p:nvSpPr>
          <p:spPr bwMode="auto">
            <a:xfrm>
              <a:off x="2229878" y="4965993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C4EA6F1-B04B-0C4F-A096-A4DA60CFB20F}"/>
                </a:ext>
              </a:extLst>
            </p:cNvPr>
            <p:cNvSpPr/>
            <p:nvPr/>
          </p:nvSpPr>
          <p:spPr bwMode="auto">
            <a:xfrm>
              <a:off x="2612436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BE16D1-6855-7042-B1DA-A68D42B812AC}"/>
                </a:ext>
              </a:extLst>
            </p:cNvPr>
            <p:cNvSpPr/>
            <p:nvPr/>
          </p:nvSpPr>
          <p:spPr bwMode="auto">
            <a:xfrm>
              <a:off x="2965375" y="4965993"/>
              <a:ext cx="381000" cy="424723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3DC196D-D0E0-4649-9418-78F487E19A62}"/>
                </a:ext>
              </a:extLst>
            </p:cNvPr>
            <p:cNvSpPr/>
            <p:nvPr/>
          </p:nvSpPr>
          <p:spPr bwMode="auto">
            <a:xfrm>
              <a:off x="3346375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540E2EA-2B5A-8043-953E-2E769675B324}"/>
                </a:ext>
              </a:extLst>
            </p:cNvPr>
            <p:cNvSpPr/>
            <p:nvPr/>
          </p:nvSpPr>
          <p:spPr bwMode="auto">
            <a:xfrm>
              <a:off x="3699314" y="4965993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04927FA-32F4-F846-8AC3-73D9A39701F3}"/>
                </a:ext>
              </a:extLst>
            </p:cNvPr>
            <p:cNvSpPr/>
            <p:nvPr/>
          </p:nvSpPr>
          <p:spPr bwMode="auto">
            <a:xfrm>
              <a:off x="4080314" y="4965993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5EE1560-B4F9-7D4B-BCC5-E161CF868E83}"/>
                </a:ext>
              </a:extLst>
            </p:cNvPr>
            <p:cNvSpPr/>
            <p:nvPr/>
          </p:nvSpPr>
          <p:spPr bwMode="auto">
            <a:xfrm>
              <a:off x="4433253" y="4965993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ACE47A6-777D-4A4C-92EB-540E6338170D}"/>
                </a:ext>
              </a:extLst>
            </p:cNvPr>
            <p:cNvSpPr/>
            <p:nvPr/>
          </p:nvSpPr>
          <p:spPr bwMode="auto">
            <a:xfrm>
              <a:off x="4814253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D1F5CBD-2F7F-DF47-AF57-306ABE12FDC0}"/>
                </a:ext>
              </a:extLst>
            </p:cNvPr>
            <p:cNvSpPr/>
            <p:nvPr/>
          </p:nvSpPr>
          <p:spPr bwMode="auto">
            <a:xfrm>
              <a:off x="5167192" y="4965993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5500DCD-6880-1143-B5F9-DF3A35C258E4}"/>
                </a:ext>
              </a:extLst>
            </p:cNvPr>
            <p:cNvSpPr/>
            <p:nvPr/>
          </p:nvSpPr>
          <p:spPr bwMode="auto">
            <a:xfrm>
              <a:off x="5549750" y="4965993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F942D9D-3782-DD48-A807-EDF08FABE1AA}"/>
                </a:ext>
              </a:extLst>
            </p:cNvPr>
            <p:cNvSpPr/>
            <p:nvPr/>
          </p:nvSpPr>
          <p:spPr bwMode="auto">
            <a:xfrm>
              <a:off x="5916720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3B48F5A-8FC6-4842-B62C-CF7C629A2496}"/>
                </a:ext>
              </a:extLst>
            </p:cNvPr>
            <p:cNvSpPr/>
            <p:nvPr/>
          </p:nvSpPr>
          <p:spPr bwMode="auto">
            <a:xfrm>
              <a:off x="6283689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73EF462-C1CD-BA49-9614-B98549D9C98C}"/>
                </a:ext>
              </a:extLst>
            </p:cNvPr>
            <p:cNvSpPr/>
            <p:nvPr/>
          </p:nvSpPr>
          <p:spPr bwMode="auto">
            <a:xfrm>
              <a:off x="6653702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EAB473C-51C9-7C49-B893-E43CF3D00ECC}"/>
                </a:ext>
              </a:extLst>
            </p:cNvPr>
            <p:cNvSpPr/>
            <p:nvPr/>
          </p:nvSpPr>
          <p:spPr bwMode="auto">
            <a:xfrm>
              <a:off x="1140887" y="5474816"/>
              <a:ext cx="6584731" cy="1524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447CE3F-5AEF-044E-8B59-98D237F3A1B7}"/>
                </a:ext>
              </a:extLst>
            </p:cNvPr>
            <p:cNvSpPr/>
            <p:nvPr/>
          </p:nvSpPr>
          <p:spPr bwMode="auto">
            <a:xfrm>
              <a:off x="1140887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7AC4D7F-D4A4-E548-9DA7-913C6DE8EC90}"/>
                </a:ext>
              </a:extLst>
            </p:cNvPr>
            <p:cNvSpPr/>
            <p:nvPr/>
          </p:nvSpPr>
          <p:spPr bwMode="auto">
            <a:xfrm>
              <a:off x="1493826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9DF585B-19EE-DA45-9F49-A167A47DCEF1}"/>
                </a:ext>
              </a:extLst>
            </p:cNvPr>
            <p:cNvSpPr/>
            <p:nvPr/>
          </p:nvSpPr>
          <p:spPr bwMode="auto">
            <a:xfrm>
              <a:off x="1874826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782C7D6-232E-EB4D-83B5-ECE4BC972439}"/>
                </a:ext>
              </a:extLst>
            </p:cNvPr>
            <p:cNvSpPr/>
            <p:nvPr/>
          </p:nvSpPr>
          <p:spPr bwMode="auto">
            <a:xfrm>
              <a:off x="2227765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5F18D0C-DF6C-0441-8770-ABF8427C8857}"/>
                </a:ext>
              </a:extLst>
            </p:cNvPr>
            <p:cNvSpPr/>
            <p:nvPr/>
          </p:nvSpPr>
          <p:spPr bwMode="auto">
            <a:xfrm>
              <a:off x="2610323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20E47CC-B907-494C-B3C9-B55DAD4819D7}"/>
                </a:ext>
              </a:extLst>
            </p:cNvPr>
            <p:cNvSpPr/>
            <p:nvPr/>
          </p:nvSpPr>
          <p:spPr bwMode="auto">
            <a:xfrm>
              <a:off x="2963262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3B984D6-3B89-F447-8818-CBB7C9B3E9C4}"/>
                </a:ext>
              </a:extLst>
            </p:cNvPr>
            <p:cNvSpPr/>
            <p:nvPr/>
          </p:nvSpPr>
          <p:spPr bwMode="auto">
            <a:xfrm>
              <a:off x="3344262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B871635-961F-C744-8060-6BF922B44E44}"/>
                </a:ext>
              </a:extLst>
            </p:cNvPr>
            <p:cNvSpPr/>
            <p:nvPr/>
          </p:nvSpPr>
          <p:spPr bwMode="auto">
            <a:xfrm>
              <a:off x="3697201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C601BBB-59BC-D244-99B2-4D18607FDF14}"/>
                </a:ext>
              </a:extLst>
            </p:cNvPr>
            <p:cNvSpPr/>
            <p:nvPr/>
          </p:nvSpPr>
          <p:spPr bwMode="auto">
            <a:xfrm>
              <a:off x="4078201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64F5837-2CE7-804A-8756-6C46A8E53CAE}"/>
                </a:ext>
              </a:extLst>
            </p:cNvPr>
            <p:cNvSpPr/>
            <p:nvPr/>
          </p:nvSpPr>
          <p:spPr bwMode="auto">
            <a:xfrm>
              <a:off x="4431140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D0E61D9-9979-F64D-8309-1F836042E34C}"/>
                </a:ext>
              </a:extLst>
            </p:cNvPr>
            <p:cNvSpPr/>
            <p:nvPr/>
          </p:nvSpPr>
          <p:spPr bwMode="auto">
            <a:xfrm>
              <a:off x="4812140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AEC5CAE-BEDF-4943-AA32-EBE5BD46B3BC}"/>
                </a:ext>
              </a:extLst>
            </p:cNvPr>
            <p:cNvSpPr/>
            <p:nvPr/>
          </p:nvSpPr>
          <p:spPr bwMode="auto">
            <a:xfrm>
              <a:off x="5165079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3B02E54-94DE-7C4E-836C-81AC4F08BFDC}"/>
                </a:ext>
              </a:extLst>
            </p:cNvPr>
            <p:cNvSpPr/>
            <p:nvPr/>
          </p:nvSpPr>
          <p:spPr bwMode="auto">
            <a:xfrm>
              <a:off x="5547637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E0C9350-4928-6F4C-86F9-9B9C0FAD3629}"/>
                </a:ext>
              </a:extLst>
            </p:cNvPr>
            <p:cNvSpPr/>
            <p:nvPr/>
          </p:nvSpPr>
          <p:spPr bwMode="auto">
            <a:xfrm>
              <a:off x="5928637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A7D1C29-77C4-1844-986B-3D76B407C41F}"/>
                </a:ext>
              </a:extLst>
            </p:cNvPr>
            <p:cNvSpPr/>
            <p:nvPr/>
          </p:nvSpPr>
          <p:spPr bwMode="auto">
            <a:xfrm>
              <a:off x="6297720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D4F6106C-F4F8-EF4F-9B49-7BBF55DD6836}"/>
                </a:ext>
              </a:extLst>
            </p:cNvPr>
            <p:cNvSpPr/>
            <p:nvPr/>
          </p:nvSpPr>
          <p:spPr bwMode="auto">
            <a:xfrm>
              <a:off x="6678720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4B29ED9-B4FD-7446-8126-6EE30C00A732}"/>
                </a:ext>
              </a:extLst>
            </p:cNvPr>
            <p:cNvSpPr txBox="1"/>
            <p:nvPr/>
          </p:nvSpPr>
          <p:spPr>
            <a:xfrm>
              <a:off x="261926" y="4953220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Blocks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4BC5296F-B041-8B4F-A7F8-6210EBC0879F}"/>
                </a:ext>
              </a:extLst>
            </p:cNvPr>
            <p:cNvSpPr txBox="1"/>
            <p:nvPr/>
          </p:nvSpPr>
          <p:spPr>
            <a:xfrm>
              <a:off x="261925" y="5356297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State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5F8476E-8504-394D-94BF-2E83C9CAC099}"/>
                </a:ext>
              </a:extLst>
            </p:cNvPr>
            <p:cNvSpPr txBox="1"/>
            <p:nvPr/>
          </p:nvSpPr>
          <p:spPr>
            <a:xfrm>
              <a:off x="1074828" y="5414237"/>
              <a:ext cx="4267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>
                  <a:latin typeface="Gill Sans Light"/>
                </a:rPr>
                <a:t>free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1388225-B2EA-1E4C-979C-763A8401CC48}"/>
                </a:ext>
              </a:extLst>
            </p:cNvPr>
            <p:cNvSpPr txBox="1"/>
            <p:nvPr/>
          </p:nvSpPr>
          <p:spPr>
            <a:xfrm>
              <a:off x="2561815" y="5409124"/>
              <a:ext cx="4267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>
                  <a:latin typeface="Gill Sans Light"/>
                </a:rPr>
                <a:t>free</a:t>
              </a:r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4532834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dash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8308910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B8FB434-2E37-D445-8B0D-7141935E4DBB}"/>
              </a:ext>
            </a:extLst>
          </p:cNvPr>
          <p:cNvCxnSpPr/>
          <p:nvPr/>
        </p:nvCxnSpPr>
        <p:spPr bwMode="auto">
          <a:xfrm>
            <a:off x="71984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9863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ZFS and </a:t>
            </a:r>
            <a:r>
              <a:rPr lang="en-US" dirty="0" err="1"/>
              <a:t>OpenZFS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10972800" cy="5638800"/>
          </a:xfrm>
        </p:spPr>
        <p:txBody>
          <a:bodyPr>
            <a:normAutofit/>
          </a:bodyPr>
          <a:lstStyle/>
          <a:p>
            <a:r>
              <a:rPr lang="en-US" dirty="0"/>
              <a:t>Variable sized blocks: 512 B – 128 KB</a:t>
            </a:r>
          </a:p>
          <a:p>
            <a:r>
              <a:rPr lang="en-US" dirty="0"/>
              <a:t>Symmetric tree</a:t>
            </a:r>
          </a:p>
          <a:p>
            <a:pPr lvl="1"/>
            <a:r>
              <a:rPr lang="en-US" dirty="0"/>
              <a:t>Know if it is large or small when we make the copy</a:t>
            </a:r>
          </a:p>
          <a:p>
            <a:r>
              <a:rPr lang="en-US" dirty="0"/>
              <a:t>Store version number with pointers</a:t>
            </a:r>
          </a:p>
          <a:p>
            <a:pPr lvl="1"/>
            <a:r>
              <a:rPr lang="en-US" dirty="0"/>
              <a:t>Can create new version by adding blocks and new pointers</a:t>
            </a:r>
          </a:p>
          <a:p>
            <a:r>
              <a:rPr lang="en-US" dirty="0"/>
              <a:t>Buffers a collection of writes before creating a new version with them</a:t>
            </a:r>
          </a:p>
          <a:p>
            <a:r>
              <a:rPr lang="en-US" dirty="0"/>
              <a:t>Free space represented as tree of extents in each block group</a:t>
            </a:r>
          </a:p>
          <a:p>
            <a:pPr lvl="1"/>
            <a:r>
              <a:rPr lang="en-US" dirty="0"/>
              <a:t>Delay updates to </a:t>
            </a:r>
            <a:r>
              <a:rPr lang="en-US" dirty="0" err="1"/>
              <a:t>freespace</a:t>
            </a:r>
            <a:r>
              <a:rPr lang="en-US" dirty="0"/>
              <a:t> (in log) and do them all when block group is activated</a:t>
            </a:r>
          </a:p>
        </p:txBody>
      </p:sp>
    </p:spTree>
    <p:extLst>
      <p:ext uri="{BB962C8B-B14F-4D97-AF65-F5344CB8AC3E}">
        <p14:creationId xmlns:p14="http://schemas.microsoft.com/office/powerpoint/2010/main" val="838055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1270000" y="152400"/>
            <a:ext cx="9550400" cy="5334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latin typeface="Gill Sans Light" charset="0"/>
                <a:ea typeface="ＭＳ Ｐゴシック" charset="-128"/>
                <a:cs typeface="Gill Sans Light" charset="0"/>
              </a:rPr>
              <a:t>Recall: CS 162 Collaboration Policy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10972800" cy="55626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endParaRPr lang="en-US" sz="1800" dirty="0">
              <a:ea typeface="ＭＳ Ｐゴシック" charset="0"/>
            </a:endParaRPr>
          </a:p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	Explaining a concept to someone in another group</a:t>
            </a:r>
          </a:p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	Discussing algorithms/testing strategies with other groups</a:t>
            </a:r>
          </a:p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	Discussing debugging approaches with other groups</a:t>
            </a:r>
          </a:p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	Searching online for generic algorithms (e.g., hash table) </a:t>
            </a:r>
          </a:p>
          <a:p>
            <a:pPr marL="0" indent="0">
              <a:buNone/>
              <a:defRPr/>
            </a:pPr>
            <a:endParaRPr lang="en-US" sz="1600" dirty="0">
              <a:ea typeface="ＭＳ Ｐゴシック" charset="0"/>
            </a:endParaRPr>
          </a:p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Sharing code or test cases with another group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Copying OR reading another group’s code or test cases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Copying OR reading online code or test cases from prior years</a:t>
            </a:r>
            <a:endParaRPr lang="en-US" dirty="0">
              <a:ea typeface="ＭＳ Ｐゴシック" charset="0"/>
            </a:endParaRPr>
          </a:p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Helping someone in another group to debug their code</a:t>
            </a:r>
          </a:p>
          <a:p>
            <a:pPr marL="0" indent="0">
              <a:buNone/>
              <a:defRPr/>
            </a:pPr>
            <a:endParaRPr lang="en-US" sz="1100" dirty="0">
              <a:ea typeface="ＭＳ Ｐゴシック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ＭＳ Ｐゴシック" charset="0"/>
              </a:rPr>
              <a:t>We compare all project submissions against prior year submissions and online solutions and will take actions (described on the course overview page) against offenders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ＭＳ Ｐゴシック" charset="0"/>
              </a:rPr>
              <a:t>Don’t put a friend in a bad position by asking for help that they shouldn’t give!</a:t>
            </a:r>
          </a:p>
          <a:p>
            <a:pPr marL="0" indent="0">
              <a:buNone/>
              <a:defRPr/>
            </a:pPr>
            <a:endParaRPr lang="en-US" sz="1400" dirty="0">
              <a:ea typeface="ＭＳ Ｐゴシック" charset="0"/>
            </a:endParaRPr>
          </a:p>
          <a:p>
            <a:pPr marL="0" indent="0">
              <a:buNone/>
              <a:defRPr/>
            </a:pPr>
            <a:endParaRPr lang="en-US" dirty="0">
              <a:ea typeface="ＭＳ Ｐゴシック" charset="0"/>
            </a:endParaRPr>
          </a:p>
        </p:txBody>
      </p:sp>
      <p:pic>
        <p:nvPicPr>
          <p:cNvPr id="50179" name="Picture 3" descr="red x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3389314"/>
            <a:ext cx="649288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Picture 4" descr="green check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1524000"/>
            <a:ext cx="9398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4671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0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1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1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01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01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01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01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General Reliability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11125200" cy="5410200"/>
          </a:xfrm>
        </p:spPr>
        <p:txBody>
          <a:bodyPr/>
          <a:lstStyle/>
          <a:p>
            <a:r>
              <a:rPr lang="en-US" dirty="0"/>
              <a:t>Use Transactions for atomic updates</a:t>
            </a:r>
          </a:p>
          <a:p>
            <a:pPr lvl="1"/>
            <a:r>
              <a:rPr lang="en-US" dirty="0"/>
              <a:t>Ensure that multiple related updates are performed atomically</a:t>
            </a:r>
          </a:p>
          <a:p>
            <a:pPr lvl="1"/>
            <a:r>
              <a:rPr lang="en-US" dirty="0"/>
              <a:t>i.e., if a crash occurs in the middle, the state of the systems reflects either all or none of the updates</a:t>
            </a:r>
          </a:p>
          <a:p>
            <a:pPr lvl="1"/>
            <a:r>
              <a:rPr lang="en-US" dirty="0"/>
              <a:t>Most modern file systems use transactions internally to update </a:t>
            </a:r>
            <a:r>
              <a:rPr lang="en-US" dirty="0" err="1"/>
              <a:t>filesystem</a:t>
            </a:r>
            <a:r>
              <a:rPr lang="en-US" dirty="0"/>
              <a:t> structures and metadata</a:t>
            </a:r>
          </a:p>
          <a:p>
            <a:pPr lvl="1"/>
            <a:r>
              <a:rPr lang="en-US" dirty="0"/>
              <a:t>Many applications implement their own transactions</a:t>
            </a:r>
          </a:p>
          <a:p>
            <a:pPr lvl="1"/>
            <a:endParaRPr lang="en-US" dirty="0"/>
          </a:p>
          <a:p>
            <a:r>
              <a:rPr lang="en-US" dirty="0"/>
              <a:t>Provide Redundancy for media failures</a:t>
            </a:r>
          </a:p>
          <a:p>
            <a:pPr lvl="1"/>
            <a:r>
              <a:rPr lang="en-US" dirty="0"/>
              <a:t>Redundant representation on media (Error Correcting Codes)</a:t>
            </a:r>
          </a:p>
          <a:p>
            <a:pPr lvl="1"/>
            <a:r>
              <a:rPr lang="en-US" dirty="0"/>
              <a:t>Replication across media (e.g., RAID disk array)</a:t>
            </a:r>
          </a:p>
        </p:txBody>
      </p:sp>
    </p:spTree>
    <p:extLst>
      <p:ext uri="{BB962C8B-B14F-4D97-AF65-F5344CB8AC3E}">
        <p14:creationId xmlns:p14="http://schemas.microsoft.com/office/powerpoint/2010/main" val="359717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10439400" cy="5486400"/>
          </a:xfrm>
        </p:spPr>
        <p:txBody>
          <a:bodyPr/>
          <a:lstStyle/>
          <a:p>
            <a:r>
              <a:rPr lang="en-US" dirty="0"/>
              <a:t>Closely related to critical sections for manipulating shared data structures</a:t>
            </a:r>
          </a:p>
          <a:p>
            <a:endParaRPr lang="en-US" dirty="0"/>
          </a:p>
          <a:p>
            <a:r>
              <a:rPr lang="en-US" dirty="0"/>
              <a:t>They extend concept of atomic update from memory to stable storage</a:t>
            </a:r>
          </a:p>
          <a:p>
            <a:pPr lvl="1"/>
            <a:r>
              <a:rPr lang="en-US" dirty="0"/>
              <a:t>Atomically update multiple persistent data structures</a:t>
            </a:r>
          </a:p>
          <a:p>
            <a:endParaRPr lang="en-US" dirty="0"/>
          </a:p>
          <a:p>
            <a:r>
              <a:rPr lang="en-US" dirty="0"/>
              <a:t>Many ad-hoc approaches</a:t>
            </a:r>
          </a:p>
          <a:p>
            <a:pPr lvl="1"/>
            <a:r>
              <a:rPr lang="en-US" dirty="0"/>
              <a:t>FFS carefully ordered the sequence of updates so that if a crash occurred while manipulating directory or </a:t>
            </a:r>
            <a:r>
              <a:rPr lang="en-US" dirty="0" err="1"/>
              <a:t>inodes</a:t>
            </a:r>
            <a:r>
              <a:rPr lang="en-US" dirty="0"/>
              <a:t> the disk scan on reboot would detect and recover the error (</a:t>
            </a:r>
            <a:r>
              <a:rPr lang="en-US" dirty="0" err="1"/>
              <a:t>fsck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Applications use temporary files and rename </a:t>
            </a:r>
          </a:p>
        </p:txBody>
      </p:sp>
    </p:spTree>
    <p:extLst>
      <p:ext uri="{BB962C8B-B14F-4D97-AF65-F5344CB8AC3E}">
        <p14:creationId xmlns:p14="http://schemas.microsoft.com/office/powerpoint/2010/main" val="390563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-76200"/>
            <a:ext cx="7772400" cy="897236"/>
          </a:xfrm>
        </p:spPr>
        <p:txBody>
          <a:bodyPr/>
          <a:lstStyle/>
          <a:p>
            <a:pPr eaLnBrk="1" hangingPunct="1"/>
            <a:r>
              <a:rPr lang="en-US" sz="3600">
                <a:ea typeface="MS PGothic" charset="0"/>
              </a:rPr>
              <a:t>Key Concept: Transaction</a:t>
            </a:r>
            <a:endParaRPr lang="en-US" sz="3600" dirty="0">
              <a:ea typeface="MS PGothic" charset="0"/>
            </a:endParaRP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10972800" cy="5283290"/>
          </a:xfrm>
        </p:spPr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FF0000"/>
                </a:solidFill>
              </a:rPr>
              <a:t>transaction</a:t>
            </a:r>
            <a:r>
              <a:rPr lang="en-US" dirty="0"/>
              <a:t> is an atomic sequence of reads and writes that takes the system from consistent state to another.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Recall: Code in a critical section appears atomic to other threads</a:t>
            </a:r>
          </a:p>
          <a:p>
            <a:r>
              <a:rPr lang="en-US" dirty="0">
                <a:solidFill>
                  <a:srgbClr val="FF0000"/>
                </a:solidFill>
              </a:rPr>
              <a:t>Transactions extend the concept of atomic updates from </a:t>
            </a:r>
            <a:r>
              <a:rPr lang="en-US" i="1" dirty="0">
                <a:solidFill>
                  <a:srgbClr val="FF0000"/>
                </a:solidFill>
              </a:rPr>
              <a:t>memory</a:t>
            </a:r>
            <a:r>
              <a:rPr lang="en-US" dirty="0">
                <a:solidFill>
                  <a:srgbClr val="FF0000"/>
                </a:solidFill>
              </a:rPr>
              <a:t> to </a:t>
            </a:r>
            <a:r>
              <a:rPr lang="en-US" i="1" dirty="0">
                <a:solidFill>
                  <a:srgbClr val="FF0000"/>
                </a:solidFill>
              </a:rPr>
              <a:t>persistent storage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133600" y="2057400"/>
            <a:ext cx="7848600" cy="1066800"/>
            <a:chOff x="609600" y="3471387"/>
            <a:chExt cx="7848600" cy="1066800"/>
          </a:xfrm>
        </p:grpSpPr>
        <p:sp>
          <p:nvSpPr>
            <p:cNvPr id="38915" name="AutoShape 4"/>
            <p:cNvSpPr>
              <a:spLocks noChangeArrowheads="1"/>
            </p:cNvSpPr>
            <p:nvPr/>
          </p:nvSpPr>
          <p:spPr bwMode="auto">
            <a:xfrm>
              <a:off x="609600" y="3471387"/>
              <a:ext cx="2819400" cy="10668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8916" name="Text Box 5"/>
            <p:cNvSpPr txBox="1">
              <a:spLocks noChangeArrowheads="1"/>
            </p:cNvSpPr>
            <p:nvPr/>
          </p:nvSpPr>
          <p:spPr bwMode="auto">
            <a:xfrm>
              <a:off x="609600" y="3733800"/>
              <a:ext cx="257955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consistent state 1</a:t>
              </a:r>
              <a:endParaRPr lang="en-US" b="0" dirty="0">
                <a:solidFill>
                  <a:schemeClr val="accent2"/>
                </a:solidFill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8917" name="AutoShape 6"/>
            <p:cNvSpPr>
              <a:spLocks noChangeArrowheads="1"/>
            </p:cNvSpPr>
            <p:nvPr/>
          </p:nvSpPr>
          <p:spPr bwMode="auto">
            <a:xfrm>
              <a:off x="5638800" y="3471387"/>
              <a:ext cx="2819400" cy="1066800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8918" name="Text Box 7"/>
            <p:cNvSpPr txBox="1">
              <a:spLocks noChangeArrowheads="1"/>
            </p:cNvSpPr>
            <p:nvPr/>
          </p:nvSpPr>
          <p:spPr bwMode="auto">
            <a:xfrm>
              <a:off x="5654227" y="3733800"/>
              <a:ext cx="257955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en-US" b="0">
                  <a:latin typeface="Gill Sans" charset="0"/>
                  <a:ea typeface="Gill Sans" charset="0"/>
                  <a:cs typeface="Gill Sans" charset="0"/>
                </a:rPr>
                <a:t>consistent state 2</a:t>
              </a:r>
              <a:endParaRPr lang="en-US" b="0">
                <a:solidFill>
                  <a:schemeClr val="accent2"/>
                </a:solidFill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8919" name="Line 8"/>
            <p:cNvSpPr>
              <a:spLocks noChangeShapeType="1"/>
            </p:cNvSpPr>
            <p:nvPr/>
          </p:nvSpPr>
          <p:spPr bwMode="auto">
            <a:xfrm>
              <a:off x="3429000" y="4004787"/>
              <a:ext cx="22098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8920" name="Text Box 9"/>
            <p:cNvSpPr txBox="1">
              <a:spLocks noChangeArrowheads="1"/>
            </p:cNvSpPr>
            <p:nvPr/>
          </p:nvSpPr>
          <p:spPr bwMode="auto">
            <a:xfrm>
              <a:off x="3657600" y="3492025"/>
              <a:ext cx="169148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en-US" b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transaction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937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10820400" cy="5105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Begin</a:t>
            </a:r>
            <a:r>
              <a:rPr lang="en-US" dirty="0"/>
              <a:t> a transaction – get transaction id</a:t>
            </a:r>
          </a:p>
          <a:p>
            <a:endParaRPr lang="en-US" dirty="0"/>
          </a:p>
          <a:p>
            <a:r>
              <a:rPr lang="en-US" dirty="0"/>
              <a:t>Do a bunch of updates</a:t>
            </a:r>
          </a:p>
          <a:p>
            <a:pPr lvl="1"/>
            <a:r>
              <a:rPr lang="en-US" sz="2000" dirty="0"/>
              <a:t>If any fail along the way, </a:t>
            </a:r>
            <a:r>
              <a:rPr lang="en-US" sz="2000" dirty="0">
                <a:solidFill>
                  <a:srgbClr val="0000FF"/>
                </a:solidFill>
              </a:rPr>
              <a:t>roll-back</a:t>
            </a:r>
          </a:p>
          <a:p>
            <a:pPr lvl="1"/>
            <a:r>
              <a:rPr lang="en-US" sz="2000" dirty="0"/>
              <a:t>Or, if any conflicts with other transactions, </a:t>
            </a:r>
            <a:r>
              <a:rPr lang="en-US" sz="2000" dirty="0">
                <a:solidFill>
                  <a:srgbClr val="0000FF"/>
                </a:solidFill>
              </a:rPr>
              <a:t>roll-back</a:t>
            </a:r>
          </a:p>
          <a:p>
            <a:pPr lvl="1"/>
            <a:endParaRPr lang="en-US" sz="2000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Commit</a:t>
            </a:r>
            <a:r>
              <a:rPr lang="en-US" dirty="0"/>
              <a:t> the transaction</a:t>
            </a:r>
          </a:p>
        </p:txBody>
      </p:sp>
    </p:spTree>
    <p:extLst>
      <p:ext uri="{BB962C8B-B14F-4D97-AF65-F5344CB8AC3E}">
        <p14:creationId xmlns:p14="http://schemas.microsoft.com/office/powerpoint/2010/main" val="39183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7010400" cy="838200"/>
          </a:xfrm>
        </p:spPr>
        <p:txBody>
          <a:bodyPr/>
          <a:lstStyle/>
          <a:p>
            <a:r>
              <a:rPr lang="en-US" dirty="0">
                <a:ea typeface="MS PGothic" charset="0"/>
              </a:rPr>
              <a:t>“Classic” Example: Transaction</a:t>
            </a:r>
          </a:p>
        </p:txBody>
      </p:sp>
      <p:sp>
        <p:nvSpPr>
          <p:cNvPr id="54274" name="Content Placeholder 2"/>
          <p:cNvSpPr>
            <a:spLocks noGrp="1"/>
          </p:cNvSpPr>
          <p:nvPr>
            <p:ph idx="1"/>
          </p:nvPr>
        </p:nvSpPr>
        <p:spPr>
          <a:xfrm>
            <a:off x="2133600" y="1219200"/>
            <a:ext cx="7848600" cy="45720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UPDATE accounts SET balance = balance - 100.00 WHERE name = 'Alice'; </a:t>
            </a:r>
          </a:p>
          <a:p>
            <a:pPr>
              <a:spcAft>
                <a:spcPts val="1200"/>
              </a:spcAft>
              <a:buNone/>
            </a:pP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UPDATE branches SET balance = balance - 100.00 WHERE name = (SELECT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branch_name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FROM accounts WHERE name = 'Alice');</a:t>
            </a:r>
          </a:p>
          <a:p>
            <a:pPr>
              <a:spcAft>
                <a:spcPts val="1200"/>
              </a:spcAft>
              <a:buNone/>
            </a:pP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UPDATE accounts SET balance = balance + 100.00 WHERE name = 'Bob'; </a:t>
            </a:r>
          </a:p>
          <a:p>
            <a:pPr>
              <a:buFontTx/>
              <a:buNone/>
            </a:pP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UPDATE branches SET balance = balance + 100.00 WHERE name = (SELECT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branch_name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FROM accounts WHERE name = 'Bob');</a:t>
            </a:r>
          </a:p>
        </p:txBody>
      </p:sp>
      <p:sp>
        <p:nvSpPr>
          <p:cNvPr id="54275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2157413" y="6453189"/>
            <a:ext cx="2895600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endParaRPr lang="en-US" sz="1200">
              <a:latin typeface="Times New Roman" charset="0"/>
            </a:endParaRPr>
          </a:p>
          <a:p>
            <a:endParaRPr lang="en-US" sz="1200">
              <a:latin typeface="Times New Roman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81200" y="889000"/>
            <a:ext cx="38571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BEGIN;    --BEGIN TRANSACTION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57401" y="4724400"/>
            <a:ext cx="32239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COMMIT;    --COMMIT WORK</a:t>
            </a:r>
          </a:p>
        </p:txBody>
      </p:sp>
      <p:sp>
        <p:nvSpPr>
          <p:cNvPr id="54278" name="Rectangle 7"/>
          <p:cNvSpPr>
            <a:spLocks noChangeArrowheads="1"/>
          </p:cNvSpPr>
          <p:nvPr/>
        </p:nvSpPr>
        <p:spPr bwMode="auto">
          <a:xfrm>
            <a:off x="2209800" y="5867400"/>
            <a:ext cx="7848600" cy="609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2400" b="0" dirty="0">
                <a:latin typeface="Gill Sans Light"/>
                <a:cs typeface="Gill Sans Light"/>
              </a:rPr>
              <a:t>Transfer $100 from Alice’</a:t>
            </a:r>
            <a:r>
              <a:rPr lang="en-US" altLang="ja-JP" sz="2400" b="0" dirty="0">
                <a:latin typeface="Gill Sans Light"/>
                <a:cs typeface="Gill Sans Light"/>
              </a:rPr>
              <a:t>s account to Bob’s account</a:t>
            </a:r>
            <a:endParaRPr lang="en-US" sz="2400" b="0" dirty="0">
              <a:latin typeface="Gill Sans Light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99543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0B43E1-1ADD-7143-8DB7-4BFC71D3E84B}"/>
              </a:ext>
            </a:extLst>
          </p:cNvPr>
          <p:cNvSpPr/>
          <p:nvPr/>
        </p:nvSpPr>
        <p:spPr bwMode="auto">
          <a:xfrm>
            <a:off x="2286000" y="2209800"/>
            <a:ext cx="7620000" cy="317765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03ABD3-CD2A-2F47-91B7-5CE26BCFF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Concept of a log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AD5C0-14E8-5141-9D31-FA73D670B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51025"/>
            <a:ext cx="10668000" cy="1371600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One simple action is atomic – write/append a basic item</a:t>
            </a:r>
          </a:p>
          <a:p>
            <a:r>
              <a:rPr lang="en-US" dirty="0">
                <a:latin typeface="Gill Sans Light"/>
              </a:rPr>
              <a:t>Use that to seal the commitment to a whole series of actions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62DFA8-5A97-8947-9406-DD3467063A7C}"/>
              </a:ext>
            </a:extLst>
          </p:cNvPr>
          <p:cNvSpPr txBox="1"/>
          <p:nvPr/>
        </p:nvSpPr>
        <p:spPr>
          <a:xfrm rot="16200000">
            <a:off x="2992404" y="3652845"/>
            <a:ext cx="2766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Get 10$ from account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FE39E4-BC22-FB4B-98EE-E7B61363B921}"/>
              </a:ext>
            </a:extLst>
          </p:cNvPr>
          <p:cNvSpPr txBox="1"/>
          <p:nvPr/>
        </p:nvSpPr>
        <p:spPr>
          <a:xfrm rot="16200000">
            <a:off x="4195227" y="3652845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Get 7$ from account 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57A47E-FAB1-DC40-A050-AD54C21612C0}"/>
              </a:ext>
            </a:extLst>
          </p:cNvPr>
          <p:cNvSpPr txBox="1"/>
          <p:nvPr/>
        </p:nvSpPr>
        <p:spPr>
          <a:xfrm rot="16200000">
            <a:off x="4997380" y="3652845"/>
            <a:ext cx="2775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Get 13$ from account 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4F25E3-25CA-374B-9CA8-BE27737391B0}"/>
              </a:ext>
            </a:extLst>
          </p:cNvPr>
          <p:cNvSpPr txBox="1"/>
          <p:nvPr/>
        </p:nvSpPr>
        <p:spPr>
          <a:xfrm rot="16200000">
            <a:off x="6390227" y="3652845"/>
            <a:ext cx="265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Put 15$ into account 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4F4C8D-B643-BF41-A2E3-A2105B86F55C}"/>
              </a:ext>
            </a:extLst>
          </p:cNvPr>
          <p:cNvSpPr txBox="1"/>
          <p:nvPr/>
        </p:nvSpPr>
        <p:spPr>
          <a:xfrm rot="16200000">
            <a:off x="6741591" y="3652845"/>
            <a:ext cx="2655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Put 15$ into account 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D181C4-B74B-DB40-9435-731A5842B3D7}"/>
              </a:ext>
            </a:extLst>
          </p:cNvPr>
          <p:cNvSpPr/>
          <p:nvPr/>
        </p:nvSpPr>
        <p:spPr bwMode="auto">
          <a:xfrm>
            <a:off x="4724400" y="2430715"/>
            <a:ext cx="381000" cy="2813592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8110EB-9378-DD4F-9D2A-8CA347730D22}"/>
              </a:ext>
            </a:extLst>
          </p:cNvPr>
          <p:cNvSpPr/>
          <p:nvPr/>
        </p:nvSpPr>
        <p:spPr bwMode="auto">
          <a:xfrm>
            <a:off x="6669138" y="2428283"/>
            <a:ext cx="381000" cy="28135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B7BCA9-35F3-EB4C-B5A7-AC06CBFFBBA2}"/>
              </a:ext>
            </a:extLst>
          </p:cNvPr>
          <p:cNvSpPr/>
          <p:nvPr/>
        </p:nvSpPr>
        <p:spPr bwMode="auto">
          <a:xfrm>
            <a:off x="7102274" y="2428283"/>
            <a:ext cx="381000" cy="2813592"/>
          </a:xfrm>
          <a:prstGeom prst="rect">
            <a:avLst/>
          </a:prstGeom>
          <a:solidFill>
            <a:srgbClr val="ECE21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668E52-8272-C146-BC6F-44DBE83EB36D}"/>
              </a:ext>
            </a:extLst>
          </p:cNvPr>
          <p:cNvSpPr/>
          <p:nvPr/>
        </p:nvSpPr>
        <p:spPr bwMode="auto">
          <a:xfrm>
            <a:off x="4179333" y="2348962"/>
            <a:ext cx="381000" cy="2929008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1337A8-8B2F-0742-8E86-BF3B18BB4160}"/>
              </a:ext>
            </a:extLst>
          </p:cNvPr>
          <p:cNvSpPr/>
          <p:nvPr/>
        </p:nvSpPr>
        <p:spPr bwMode="auto">
          <a:xfrm>
            <a:off x="5359888" y="2360183"/>
            <a:ext cx="381000" cy="2929008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ABF3DB-039D-4447-8D17-8E6B94672F41}"/>
              </a:ext>
            </a:extLst>
          </p:cNvPr>
          <p:cNvSpPr/>
          <p:nvPr/>
        </p:nvSpPr>
        <p:spPr bwMode="auto">
          <a:xfrm>
            <a:off x="6162174" y="2332109"/>
            <a:ext cx="381000" cy="2929008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EB67E9D-0516-E643-9CA5-63C67B35964A}"/>
              </a:ext>
            </a:extLst>
          </p:cNvPr>
          <p:cNvSpPr/>
          <p:nvPr/>
        </p:nvSpPr>
        <p:spPr bwMode="auto">
          <a:xfrm>
            <a:off x="7519551" y="2344951"/>
            <a:ext cx="381000" cy="2929008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E7C984-412F-904F-8706-4998B9445A0E}"/>
              </a:ext>
            </a:extLst>
          </p:cNvPr>
          <p:cNvSpPr/>
          <p:nvPr/>
        </p:nvSpPr>
        <p:spPr bwMode="auto">
          <a:xfrm>
            <a:off x="7936828" y="2360183"/>
            <a:ext cx="381000" cy="2929008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B83B2CD-AE19-D04E-A571-00BEEDC49E93}"/>
              </a:ext>
            </a:extLst>
          </p:cNvPr>
          <p:cNvSpPr/>
          <p:nvPr/>
        </p:nvSpPr>
        <p:spPr bwMode="auto">
          <a:xfrm>
            <a:off x="3144527" y="2312867"/>
            <a:ext cx="381000" cy="2929008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56362D-9A4F-A24B-9B7B-10F68BFFEE58}"/>
              </a:ext>
            </a:extLst>
          </p:cNvPr>
          <p:cNvSpPr/>
          <p:nvPr/>
        </p:nvSpPr>
        <p:spPr bwMode="auto">
          <a:xfrm>
            <a:off x="8540414" y="2360183"/>
            <a:ext cx="381000" cy="2929008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86D3B4C-913C-E14A-978B-C4682F6F024F}"/>
              </a:ext>
            </a:extLst>
          </p:cNvPr>
          <p:cNvSpPr txBox="1"/>
          <p:nvPr/>
        </p:nvSpPr>
        <p:spPr>
          <a:xfrm rot="16200000">
            <a:off x="2596569" y="3613960"/>
            <a:ext cx="1492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Start Tran 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E6FBDE-D96D-E944-B7FB-7FF81147C2AE}"/>
              </a:ext>
            </a:extLst>
          </p:cNvPr>
          <p:cNvSpPr txBox="1"/>
          <p:nvPr/>
        </p:nvSpPr>
        <p:spPr>
          <a:xfrm rot="16200000">
            <a:off x="7787388" y="3466190"/>
            <a:ext cx="1887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Commit Tran N</a:t>
            </a:r>
          </a:p>
        </p:txBody>
      </p:sp>
    </p:spTree>
    <p:extLst>
      <p:ext uri="{BB962C8B-B14F-4D97-AF65-F5344CB8AC3E}">
        <p14:creationId xmlns:p14="http://schemas.microsoft.com/office/powerpoint/2010/main" val="1689939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8" grpId="0" animBg="1"/>
      <p:bldP spid="19" grpId="0" animBg="1"/>
      <p:bldP spid="21" grpId="0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Transactional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100" y="762000"/>
            <a:ext cx="10845800" cy="5105400"/>
          </a:xfrm>
        </p:spPr>
        <p:txBody>
          <a:bodyPr/>
          <a:lstStyle/>
          <a:p>
            <a:r>
              <a:rPr lang="en-US" altLang="ko-KR" dirty="0"/>
              <a:t>Better reliability through use of log</a:t>
            </a:r>
          </a:p>
          <a:p>
            <a:pPr lvl="1"/>
            <a:r>
              <a:rPr lang="en-US" altLang="ko-KR" dirty="0"/>
              <a:t>Changes are treated as transactions </a:t>
            </a:r>
          </a:p>
          <a:p>
            <a:pPr lvl="1"/>
            <a:r>
              <a:rPr lang="en-US" altLang="ko-KR" dirty="0"/>
              <a:t>A transaction is committed once it is written to the log</a:t>
            </a:r>
          </a:p>
          <a:p>
            <a:pPr lvl="2"/>
            <a:r>
              <a:rPr lang="en-US" altLang="ko-KR" dirty="0"/>
              <a:t>Data forced to disk for reliability</a:t>
            </a:r>
          </a:p>
          <a:p>
            <a:pPr lvl="2"/>
            <a:r>
              <a:rPr lang="en-US" altLang="ko-KR" dirty="0"/>
              <a:t>Process can be accelerated with NVRAM</a:t>
            </a:r>
          </a:p>
          <a:p>
            <a:pPr lvl="1"/>
            <a:r>
              <a:rPr lang="en-US" altLang="ko-KR" dirty="0"/>
              <a:t>Although File system may not be updated immediately, data preserved in the log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Difference between “Log Structured” and “</a:t>
            </a:r>
            <a:r>
              <a:rPr lang="en-US" altLang="ko-KR" dirty="0" err="1"/>
              <a:t>Journaled</a:t>
            </a:r>
            <a:r>
              <a:rPr lang="en-US" altLang="ko-KR" dirty="0"/>
              <a:t>”</a:t>
            </a:r>
          </a:p>
          <a:p>
            <a:pPr lvl="1"/>
            <a:r>
              <a:rPr lang="en-US" altLang="ko-KR" dirty="0"/>
              <a:t>In a Log Structured </a:t>
            </a:r>
            <a:r>
              <a:rPr lang="en-US" altLang="ko-KR" dirty="0" err="1"/>
              <a:t>filesystem</a:t>
            </a:r>
            <a:r>
              <a:rPr lang="en-US" altLang="ko-KR" dirty="0"/>
              <a:t>, data stays in log form</a:t>
            </a:r>
          </a:p>
          <a:p>
            <a:pPr lvl="1"/>
            <a:r>
              <a:rPr lang="en-US" altLang="ko-KR" dirty="0"/>
              <a:t>In a </a:t>
            </a:r>
            <a:r>
              <a:rPr lang="en-US" altLang="ko-KR" dirty="0" err="1"/>
              <a:t>Journaled</a:t>
            </a:r>
            <a:r>
              <a:rPr lang="en-US" altLang="ko-KR" dirty="0"/>
              <a:t> </a:t>
            </a:r>
            <a:r>
              <a:rPr lang="en-US" altLang="ko-KR" dirty="0" err="1"/>
              <a:t>filesystem</a:t>
            </a:r>
            <a:r>
              <a:rPr lang="en-US" altLang="ko-KR" dirty="0"/>
              <a:t>, Log used for recovery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50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4742A-801D-4AB2-AC76-5BE433B8A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Journaling File Systems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1675D-E821-4D2D-8916-A6743FFAD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1201400" cy="5715000"/>
          </a:xfrm>
        </p:spPr>
        <p:txBody>
          <a:bodyPr>
            <a:normAutofit/>
          </a:bodyPr>
          <a:lstStyle/>
          <a:p>
            <a:r>
              <a:rPr lang="en-US" dirty="0"/>
              <a:t>Don’t modify data structures on disk directly</a:t>
            </a:r>
          </a:p>
          <a:p>
            <a:r>
              <a:rPr lang="en-US" dirty="0"/>
              <a:t>Write each update as transaction recorded in a log</a:t>
            </a:r>
          </a:p>
          <a:p>
            <a:pPr lvl="1"/>
            <a:r>
              <a:rPr lang="en-US" dirty="0"/>
              <a:t>Commonly called a journal or intention list</a:t>
            </a:r>
          </a:p>
          <a:p>
            <a:pPr lvl="1"/>
            <a:r>
              <a:rPr lang="en-US" dirty="0"/>
              <a:t>Also maintained on disk (allocate blocks for it when formatting)</a:t>
            </a:r>
          </a:p>
          <a:p>
            <a:r>
              <a:rPr lang="en-US" dirty="0"/>
              <a:t>Once changes are in the log, they can be safely applied to file system </a:t>
            </a:r>
          </a:p>
          <a:p>
            <a:pPr lvl="1"/>
            <a:r>
              <a:rPr lang="en-US" dirty="0"/>
              <a:t>e.g. modify </a:t>
            </a:r>
            <a:r>
              <a:rPr lang="en-US" dirty="0" err="1"/>
              <a:t>inode</a:t>
            </a:r>
            <a:r>
              <a:rPr lang="en-US" dirty="0"/>
              <a:t> pointers and directory mapping</a:t>
            </a:r>
          </a:p>
          <a:p>
            <a:r>
              <a:rPr lang="en-US" dirty="0"/>
              <a:t>Garbage collection: once a change is applied, remove its entry from the log</a:t>
            </a:r>
          </a:p>
          <a:p>
            <a:endParaRPr lang="en-US" dirty="0"/>
          </a:p>
          <a:p>
            <a:r>
              <a:rPr lang="en-US" dirty="0"/>
              <a:t>Linux took original FFS-like file system (ext2) and added a journal to get ext3!</a:t>
            </a:r>
          </a:p>
          <a:p>
            <a:pPr lvl="1"/>
            <a:r>
              <a:rPr lang="en-US" dirty="0"/>
              <a:t>Some options: whether or not to write all data to journal or just metadata</a:t>
            </a:r>
          </a:p>
          <a:p>
            <a:endParaRPr lang="en-US" dirty="0"/>
          </a:p>
          <a:p>
            <a:r>
              <a:rPr lang="en-US" dirty="0"/>
              <a:t>Other examples: NTFS, Apple HFS+/</a:t>
            </a:r>
            <a:r>
              <a:rPr lang="en-US" dirty="0" err="1"/>
              <a:t>apfs</a:t>
            </a:r>
            <a:r>
              <a:rPr lang="en-US" dirty="0"/>
              <a:t>, Linux XFS, JFS, ext4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064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Important “ilities”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11125200" cy="59436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Availability:</a:t>
            </a:r>
            <a:r>
              <a:rPr lang="en-US" altLang="ko-KR" dirty="0">
                <a:ea typeface="굴림" panose="020B0600000101010101" pitchFamily="34" charset="-127"/>
              </a:rPr>
              <a:t> the probability that the system can accept and process requests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Measured in “nines” of probability: e.g. 99.9% probability is “3-nines of availability”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Key idea here is independence of failures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Durability:</a:t>
            </a:r>
            <a:r>
              <a:rPr lang="en-US" altLang="ko-KR" dirty="0">
                <a:ea typeface="굴림" panose="020B0600000101010101" pitchFamily="34" charset="-127"/>
              </a:rPr>
              <a:t> the ability of a system to recover data despite faults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This idea is fault tolerance applied to data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Doesn’t necessarily imply availability: information on pyramids was very durable, but could not be accessed until discovery of Rosetta Stone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Reliability: </a:t>
            </a:r>
            <a:r>
              <a:rPr lang="en-US" altLang="ko-KR" dirty="0">
                <a:ea typeface="굴림" panose="020B0600000101010101" pitchFamily="34" charset="-127"/>
              </a:rPr>
              <a:t>the ability of a system or component to perform its required functions under stated conditions for a specified period of time (IEEE definition)</a:t>
            </a:r>
            <a:endParaRPr lang="en-US" altLang="ko-KR" dirty="0">
              <a:solidFill>
                <a:schemeClr val="hlink"/>
              </a:solidFill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Usually stronger than simply availability: means that the system is not only “up”, but also working correctly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Includes availability, security, fault tolerance/durability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tabLst>
                <a:tab pos="6288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Must make sure data survives system crashes, disk crashes, other problems</a:t>
            </a:r>
          </a:p>
        </p:txBody>
      </p:sp>
    </p:spTree>
    <p:extLst>
      <p:ext uri="{BB962C8B-B14F-4D97-AF65-F5344CB8AC3E}">
        <p14:creationId xmlns:p14="http://schemas.microsoft.com/office/powerpoint/2010/main" val="2056486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216FD-075B-47CC-A3DC-484538976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Creating a File (No Journaling Yet)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E7A15-3469-4132-BA54-149F9F956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149"/>
            <a:ext cx="6846934" cy="3245288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Find free data block(s)</a:t>
            </a:r>
            <a:endParaRPr lang="en-US" sz="1800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Find free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 entry</a:t>
            </a:r>
            <a:endParaRPr lang="en-US" sz="1800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Find </a:t>
            </a:r>
            <a:r>
              <a:rPr lang="en-US" dirty="0" err="1">
                <a:latin typeface="Gill Sans Light"/>
              </a:rPr>
              <a:t>dirent</a:t>
            </a:r>
            <a:r>
              <a:rPr lang="en-US" dirty="0">
                <a:latin typeface="Gill Sans Light"/>
              </a:rPr>
              <a:t> insertion point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Gill Sans Light"/>
              </a:rPr>
              <a:t>-----------------------------------------</a:t>
            </a:r>
          </a:p>
          <a:p>
            <a:r>
              <a:rPr lang="en-US" dirty="0">
                <a:latin typeface="Gill Sans Light"/>
              </a:rPr>
              <a:t>Write map (i.e., mark used)</a:t>
            </a:r>
            <a:endParaRPr lang="en-US" sz="1800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Write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 entry to point to block(s)</a:t>
            </a:r>
            <a:endParaRPr lang="en-US" sz="1800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Write </a:t>
            </a:r>
            <a:r>
              <a:rPr lang="en-US" dirty="0" err="1">
                <a:latin typeface="Gill Sans Light"/>
              </a:rPr>
              <a:t>dirent</a:t>
            </a:r>
            <a:r>
              <a:rPr lang="en-US" dirty="0">
                <a:latin typeface="Gill Sans Light"/>
              </a:rPr>
              <a:t> to point to </a:t>
            </a:r>
            <a:r>
              <a:rPr lang="en-US" dirty="0" err="1">
                <a:latin typeface="Gill Sans Light"/>
              </a:rPr>
              <a:t>inode</a:t>
            </a:r>
            <a:endParaRPr lang="en-US" dirty="0">
              <a:latin typeface="Gill Sans Light"/>
            </a:endParaRPr>
          </a:p>
        </p:txBody>
      </p:sp>
      <p:sp>
        <p:nvSpPr>
          <p:cNvPr id="7" name="Can 9">
            <a:extLst>
              <a:ext uri="{FF2B5EF4-FFF2-40B4-BE49-F238E27FC236}">
                <a16:creationId xmlns:a16="http://schemas.microsoft.com/office/drawing/2014/main" id="{8C387936-60E3-4D10-89EA-640794CD7455}"/>
              </a:ext>
            </a:extLst>
          </p:cNvPr>
          <p:cNvSpPr/>
          <p:nvPr/>
        </p:nvSpPr>
        <p:spPr>
          <a:xfrm>
            <a:off x="7934572" y="1499100"/>
            <a:ext cx="2099734" cy="3048000"/>
          </a:xfrm>
          <a:prstGeom prst="can">
            <a:avLst/>
          </a:prstGeom>
          <a:solidFill>
            <a:schemeClr val="accent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C2EAC3-2DEB-44D5-B3A4-D0309D34CF3E}"/>
              </a:ext>
            </a:extLst>
          </p:cNvPr>
          <p:cNvSpPr txBox="1"/>
          <p:nvPr/>
        </p:nvSpPr>
        <p:spPr>
          <a:xfrm>
            <a:off x="10105395" y="272044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Data blocks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2BF7B-3329-4387-839C-34AB7DC0A120}"/>
              </a:ext>
            </a:extLst>
          </p:cNvPr>
          <p:cNvSpPr txBox="1"/>
          <p:nvPr/>
        </p:nvSpPr>
        <p:spPr>
          <a:xfrm>
            <a:off x="10175430" y="2000553"/>
            <a:ext cx="12931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Free space map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DC406B0-6CDD-4035-A00B-BDD5B5DA982B}"/>
              </a:ext>
            </a:extLst>
          </p:cNvPr>
          <p:cNvGrpSpPr/>
          <p:nvPr/>
        </p:nvGrpSpPr>
        <p:grpSpPr>
          <a:xfrm rot="16200000">
            <a:off x="8780167" y="1905276"/>
            <a:ext cx="415498" cy="1802120"/>
            <a:chOff x="7569977" y="1270135"/>
            <a:chExt cx="415498" cy="18021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F851CFE-34C0-49AC-83E7-E3A79AE6C633}"/>
                </a:ext>
              </a:extLst>
            </p:cNvPr>
            <p:cNvSpPr/>
            <p:nvPr/>
          </p:nvSpPr>
          <p:spPr>
            <a:xfrm>
              <a:off x="7605706" y="1270135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44A316-1501-4B33-962C-8DFC11DAE023}"/>
                </a:ext>
              </a:extLst>
            </p:cNvPr>
            <p:cNvSpPr/>
            <p:nvPr/>
          </p:nvSpPr>
          <p:spPr>
            <a:xfrm>
              <a:off x="7605706" y="1591319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7C7EF1C-0646-42FA-BDCA-578539C2459B}"/>
                </a:ext>
              </a:extLst>
            </p:cNvPr>
            <p:cNvSpPr/>
            <p:nvPr/>
          </p:nvSpPr>
          <p:spPr>
            <a:xfrm>
              <a:off x="7605706" y="189790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E70A95-395D-4A5D-B23E-9B59714B031D}"/>
                </a:ext>
              </a:extLst>
            </p:cNvPr>
            <p:cNvSpPr/>
            <p:nvPr/>
          </p:nvSpPr>
          <p:spPr>
            <a:xfrm>
              <a:off x="7605706" y="2219088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150467B-0C02-47C0-AED4-E68BDEFA57FF}"/>
                </a:ext>
              </a:extLst>
            </p:cNvPr>
            <p:cNvSpPr/>
            <p:nvPr/>
          </p:nvSpPr>
          <p:spPr>
            <a:xfrm>
              <a:off x="7605706" y="2751071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0D3554-D304-4C3D-9AA1-977A5AAB8D55}"/>
                </a:ext>
              </a:extLst>
            </p:cNvPr>
            <p:cNvSpPr txBox="1"/>
            <p:nvPr/>
          </p:nvSpPr>
          <p:spPr>
            <a:xfrm>
              <a:off x="7569977" y="242553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  <a:cs typeface="Gill Sans Light"/>
                </a:rPr>
                <a:t>…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A591AA-366C-46BE-A5DF-855A39CE4581}"/>
              </a:ext>
            </a:extLst>
          </p:cNvPr>
          <p:cNvGrpSpPr/>
          <p:nvPr/>
        </p:nvGrpSpPr>
        <p:grpSpPr>
          <a:xfrm>
            <a:off x="7544110" y="2185219"/>
            <a:ext cx="2561285" cy="121398"/>
            <a:chOff x="64770" y="2031999"/>
            <a:chExt cx="5082551" cy="36495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1064C16-A76E-4CA1-98BB-468C2305D70D}"/>
                </a:ext>
              </a:extLst>
            </p:cNvPr>
            <p:cNvGrpSpPr/>
            <p:nvPr/>
          </p:nvGrpSpPr>
          <p:grpSpPr>
            <a:xfrm>
              <a:off x="2607047" y="2031999"/>
              <a:ext cx="1270137" cy="364957"/>
              <a:chOff x="2607047" y="2031999"/>
              <a:chExt cx="1270137" cy="364957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2B2B8F8-9BD5-44CA-AE26-4535A0D2A593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7561B0B3-F068-46D1-AB9D-C306DA183EFA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EFBE795-FF7E-45E9-A7E4-537F1F069AD7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2D7FD24-58B9-44F0-88F0-45BB675FB9D2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B8B347E-1A20-45C0-8962-31DD8EBBBCD9}"/>
                </a:ext>
              </a:extLst>
            </p:cNvPr>
            <p:cNvGrpSpPr/>
            <p:nvPr/>
          </p:nvGrpSpPr>
          <p:grpSpPr>
            <a:xfrm>
              <a:off x="3877184" y="2031999"/>
              <a:ext cx="1270137" cy="364957"/>
              <a:chOff x="2607047" y="2031999"/>
              <a:chExt cx="1270137" cy="364957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2617352-A108-4C29-A441-32C92A25C9CB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CAB54F2-0CDA-4C5C-8096-BB613FAC457C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28CE80F-B413-43D4-BD27-3A6D98CEDAA3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DFD4869-000B-4A57-83C9-5D5A7DC17F0A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C571C2F-A153-40D1-92D0-BB2981ABAEF1}"/>
                </a:ext>
              </a:extLst>
            </p:cNvPr>
            <p:cNvGrpSpPr/>
            <p:nvPr/>
          </p:nvGrpSpPr>
          <p:grpSpPr>
            <a:xfrm>
              <a:off x="64770" y="2031999"/>
              <a:ext cx="1270137" cy="364957"/>
              <a:chOff x="2607047" y="2031999"/>
              <a:chExt cx="1270137" cy="364957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EB8AD19-F1C9-4759-9B11-088DB12D3FC7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EA04909-528F-495F-9510-7D3354C1F1E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738A646-95A6-4D9C-9DD3-CF07758FE725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A56E242-CAE6-424E-AF44-A24A1260715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A367F94-4DCD-4ED1-93B3-F3BED2144113}"/>
                </a:ext>
              </a:extLst>
            </p:cNvPr>
            <p:cNvGrpSpPr/>
            <p:nvPr/>
          </p:nvGrpSpPr>
          <p:grpSpPr>
            <a:xfrm>
              <a:off x="1334907" y="2031999"/>
              <a:ext cx="1270137" cy="364957"/>
              <a:chOff x="2607047" y="2031999"/>
              <a:chExt cx="1270137" cy="364957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448E54E-FB36-48DF-AEE2-5A5FDD698BFD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FAD62FA-F9C2-4631-BEF3-9C3BE87E01D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9608723-42E3-4409-AF51-6D55F470EAE6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111FE68-35BC-457C-9B82-EECCF2E6A08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5C46EBB3-C81E-437C-841D-A2CD5CE0C109}"/>
              </a:ext>
            </a:extLst>
          </p:cNvPr>
          <p:cNvSpPr/>
          <p:nvPr/>
        </p:nvSpPr>
        <p:spPr>
          <a:xfrm rot="16200000">
            <a:off x="941189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63B1AC1-0B35-48C6-82E0-0683C22FF04E}"/>
              </a:ext>
            </a:extLst>
          </p:cNvPr>
          <p:cNvSpPr/>
          <p:nvPr/>
        </p:nvSpPr>
        <p:spPr>
          <a:xfrm rot="16200000">
            <a:off x="965281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95A8FAC-80A4-43C0-A8FD-69C4897EC2AB}"/>
              </a:ext>
            </a:extLst>
          </p:cNvPr>
          <p:cNvSpPr/>
          <p:nvPr/>
        </p:nvSpPr>
        <p:spPr>
          <a:xfrm rot="16200000">
            <a:off x="9882785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C28D1A9-D3D3-4496-957C-5E6169842A4A}"/>
              </a:ext>
            </a:extLst>
          </p:cNvPr>
          <p:cNvGrpSpPr/>
          <p:nvPr/>
        </p:nvGrpSpPr>
        <p:grpSpPr>
          <a:xfrm>
            <a:off x="7505653" y="3218581"/>
            <a:ext cx="952728" cy="242349"/>
            <a:chOff x="2607047" y="2031999"/>
            <a:chExt cx="1270137" cy="36495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DEA9427-5A6D-4AEC-BB52-3C809C6B0982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3B79423-0383-43E9-900B-9995DCB0DE9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1D76AAC-1250-4123-8973-BA552B15424C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29179B0-FCED-4983-9B2C-B704F9BF3360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06539FF-8EFD-4DD8-AB8F-1EA301BFE4FF}"/>
              </a:ext>
            </a:extLst>
          </p:cNvPr>
          <p:cNvGrpSpPr/>
          <p:nvPr/>
        </p:nvGrpSpPr>
        <p:grpSpPr>
          <a:xfrm>
            <a:off x="8458381" y="3218581"/>
            <a:ext cx="952728" cy="242349"/>
            <a:chOff x="2607047" y="2031999"/>
            <a:chExt cx="1270137" cy="364957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8756FC7-B1F2-413B-AD65-07AF71BC94ED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FB3C23B-EEC4-4554-BC7A-3F4B0258113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B6D3315F-C233-4BF3-8BA8-0BD0E2064DFE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1AE19C2-EDDC-4D5F-8048-BC4E111087C1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27473C36-0ED5-4CB1-A3F0-67AE22F4B9DB}"/>
              </a:ext>
            </a:extLst>
          </p:cNvPr>
          <p:cNvSpPr txBox="1"/>
          <p:nvPr/>
        </p:nvSpPr>
        <p:spPr>
          <a:xfrm>
            <a:off x="10209505" y="3161505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Gill Sans Light"/>
                <a:ea typeface="Gill Sans" charset="0"/>
                <a:cs typeface="Gill Sans" charset="0"/>
              </a:rPr>
              <a:t>Inode</a:t>
            </a:r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 table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48E4DCD-CF52-41E4-911B-8AFE37ABCC87}"/>
              </a:ext>
            </a:extLst>
          </p:cNvPr>
          <p:cNvGrpSpPr/>
          <p:nvPr/>
        </p:nvGrpSpPr>
        <p:grpSpPr>
          <a:xfrm>
            <a:off x="8270484" y="3585142"/>
            <a:ext cx="1457827" cy="761444"/>
            <a:chOff x="1744000" y="2182577"/>
            <a:chExt cx="1430729" cy="918973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6D448C7-21DC-457D-A1FC-EE80B5D6069D}"/>
                </a:ext>
              </a:extLst>
            </p:cNvPr>
            <p:cNvSpPr/>
            <p:nvPr/>
          </p:nvSpPr>
          <p:spPr>
            <a:xfrm rot="16200000">
              <a:off x="1882705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5CB07E6-7B84-40C0-A51C-0B071E1F1445}"/>
                </a:ext>
              </a:extLst>
            </p:cNvPr>
            <p:cNvSpPr/>
            <p:nvPr/>
          </p:nvSpPr>
          <p:spPr>
            <a:xfrm rot="16200000">
              <a:off x="2203889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4A13C24-BAD2-4696-8CE9-99308A4591FF}"/>
                </a:ext>
              </a:extLst>
            </p:cNvPr>
            <p:cNvSpPr/>
            <p:nvPr/>
          </p:nvSpPr>
          <p:spPr>
            <a:xfrm rot="16200000">
              <a:off x="2510474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D559F166-2E9B-474C-9A06-072571CAE663}"/>
                </a:ext>
              </a:extLst>
            </p:cNvPr>
            <p:cNvSpPr/>
            <p:nvPr/>
          </p:nvSpPr>
          <p:spPr>
            <a:xfrm rot="16200000">
              <a:off x="2831658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82C97F3-B802-403B-BAE5-FD30E61D873E}"/>
                </a:ext>
              </a:extLst>
            </p:cNvPr>
            <p:cNvSpPr/>
            <p:nvPr/>
          </p:nvSpPr>
          <p:spPr>
            <a:xfrm rot="16200000">
              <a:off x="2781130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5C29844-D6B7-470B-9A7B-7C20FE416642}"/>
                </a:ext>
              </a:extLst>
            </p:cNvPr>
            <p:cNvSpPr/>
            <p:nvPr/>
          </p:nvSpPr>
          <p:spPr>
            <a:xfrm rot="16200000">
              <a:off x="1722113" y="220446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1E699AA-6504-4A94-A351-A36763BF74F7}"/>
                </a:ext>
              </a:extLst>
            </p:cNvPr>
            <p:cNvSpPr/>
            <p:nvPr/>
          </p:nvSpPr>
          <p:spPr>
            <a:xfrm rot="16200000">
              <a:off x="2206034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0386CA2D-374E-492A-9F3F-435FB8923DB4}"/>
              </a:ext>
            </a:extLst>
          </p:cNvPr>
          <p:cNvSpPr txBox="1"/>
          <p:nvPr/>
        </p:nvSpPr>
        <p:spPr>
          <a:xfrm>
            <a:off x="10217437" y="385952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Directory</a:t>
            </a:r>
          </a:p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entries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1855B53-A502-417D-859B-F966609E345E}"/>
              </a:ext>
            </a:extLst>
          </p:cNvPr>
          <p:cNvSpPr/>
          <p:nvPr/>
        </p:nvSpPr>
        <p:spPr>
          <a:xfrm rot="16200000">
            <a:off x="8214098" y="2174700"/>
            <a:ext cx="121398" cy="16185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3B39921-B077-4C55-BDCD-A32ED58F01B0}"/>
              </a:ext>
            </a:extLst>
          </p:cNvPr>
          <p:cNvSpPr/>
          <p:nvPr/>
        </p:nvSpPr>
        <p:spPr>
          <a:xfrm rot="16200000">
            <a:off x="8438814" y="3229006"/>
            <a:ext cx="242349" cy="2409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3" name="Freeform 86">
            <a:extLst>
              <a:ext uri="{FF2B5EF4-FFF2-40B4-BE49-F238E27FC236}">
                <a16:creationId xmlns:a16="http://schemas.microsoft.com/office/drawing/2014/main" id="{5AE76CBC-92C8-430D-980A-D8D0A1F99BC8}"/>
              </a:ext>
            </a:extLst>
          </p:cNvPr>
          <p:cNvSpPr/>
          <p:nvPr/>
        </p:nvSpPr>
        <p:spPr>
          <a:xfrm>
            <a:off x="8575177" y="2859007"/>
            <a:ext cx="314088" cy="485144"/>
          </a:xfrm>
          <a:custGeom>
            <a:avLst/>
            <a:gdLst>
              <a:gd name="connsiteX0" fmla="*/ 14270 w 314088"/>
              <a:gd name="connsiteY0" fmla="*/ 485144 h 485144"/>
              <a:gd name="connsiteX1" fmla="*/ 28541 w 314088"/>
              <a:gd name="connsiteY1" fmla="*/ 242572 h 485144"/>
              <a:gd name="connsiteX2" fmla="*/ 271144 w 314088"/>
              <a:gd name="connsiteY2" fmla="*/ 214034 h 485144"/>
              <a:gd name="connsiteX3" fmla="*/ 313956 w 314088"/>
              <a:gd name="connsiteY3" fmla="*/ 0 h 485144"/>
              <a:gd name="connsiteX4" fmla="*/ 313956 w 314088"/>
              <a:gd name="connsiteY4" fmla="*/ 0 h 48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088" h="485144">
                <a:moveTo>
                  <a:pt x="14270" y="485144"/>
                </a:moveTo>
                <a:cubicBezTo>
                  <a:pt x="-1" y="386450"/>
                  <a:pt x="-14271" y="287757"/>
                  <a:pt x="28541" y="242572"/>
                </a:cubicBezTo>
                <a:cubicBezTo>
                  <a:pt x="71353" y="197387"/>
                  <a:pt x="223575" y="254463"/>
                  <a:pt x="271144" y="214034"/>
                </a:cubicBezTo>
                <a:cubicBezTo>
                  <a:pt x="318713" y="173605"/>
                  <a:pt x="313956" y="0"/>
                  <a:pt x="313956" y="0"/>
                </a:cubicBezTo>
                <a:lnTo>
                  <a:pt x="313956" y="0"/>
                </a:lnTo>
              </a:path>
            </a:pathLst>
          </a:custGeom>
          <a:ln>
            <a:solidFill>
              <a:srgbClr val="000090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0648F6A-322D-42D6-9A0B-A2273E8A1A1B}"/>
              </a:ext>
            </a:extLst>
          </p:cNvPr>
          <p:cNvSpPr/>
          <p:nvPr/>
        </p:nvSpPr>
        <p:spPr>
          <a:xfrm rot="16200000">
            <a:off x="9103272" y="4031753"/>
            <a:ext cx="302397" cy="32726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5" name="Freeform 88">
            <a:extLst>
              <a:ext uri="{FF2B5EF4-FFF2-40B4-BE49-F238E27FC236}">
                <a16:creationId xmlns:a16="http://schemas.microsoft.com/office/drawing/2014/main" id="{397B1789-3646-403D-AC83-EF0DA0C6AADB}"/>
              </a:ext>
            </a:extLst>
          </p:cNvPr>
          <p:cNvSpPr/>
          <p:nvPr/>
        </p:nvSpPr>
        <p:spPr>
          <a:xfrm flipH="1">
            <a:off x="8597751" y="3460931"/>
            <a:ext cx="663309" cy="694104"/>
          </a:xfrm>
          <a:custGeom>
            <a:avLst/>
            <a:gdLst>
              <a:gd name="connsiteX0" fmla="*/ 14270 w 314088"/>
              <a:gd name="connsiteY0" fmla="*/ 485144 h 485144"/>
              <a:gd name="connsiteX1" fmla="*/ 28541 w 314088"/>
              <a:gd name="connsiteY1" fmla="*/ 242572 h 485144"/>
              <a:gd name="connsiteX2" fmla="*/ 271144 w 314088"/>
              <a:gd name="connsiteY2" fmla="*/ 214034 h 485144"/>
              <a:gd name="connsiteX3" fmla="*/ 313956 w 314088"/>
              <a:gd name="connsiteY3" fmla="*/ 0 h 485144"/>
              <a:gd name="connsiteX4" fmla="*/ 313956 w 314088"/>
              <a:gd name="connsiteY4" fmla="*/ 0 h 48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088" h="485144">
                <a:moveTo>
                  <a:pt x="14270" y="485144"/>
                </a:moveTo>
                <a:cubicBezTo>
                  <a:pt x="-1" y="386450"/>
                  <a:pt x="-14271" y="287757"/>
                  <a:pt x="28541" y="242572"/>
                </a:cubicBezTo>
                <a:cubicBezTo>
                  <a:pt x="71353" y="197387"/>
                  <a:pt x="223575" y="254463"/>
                  <a:pt x="271144" y="214034"/>
                </a:cubicBezTo>
                <a:cubicBezTo>
                  <a:pt x="318713" y="173605"/>
                  <a:pt x="313956" y="0"/>
                  <a:pt x="313956" y="0"/>
                </a:cubicBezTo>
                <a:lnTo>
                  <a:pt x="313956" y="0"/>
                </a:lnTo>
              </a:path>
            </a:pathLst>
          </a:custGeom>
          <a:ln>
            <a:solidFill>
              <a:srgbClr val="000090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6DA8AD7-FA5A-4FE9-AF77-2AF860E72986}"/>
              </a:ext>
            </a:extLst>
          </p:cNvPr>
          <p:cNvSpPr/>
          <p:nvPr/>
        </p:nvSpPr>
        <p:spPr>
          <a:xfrm rot="16200000">
            <a:off x="8191976" y="2162803"/>
            <a:ext cx="152400" cy="152400"/>
          </a:xfrm>
          <a:prstGeom prst="rect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5746590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216FD-075B-47CC-A3DC-484538976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Creating a File (With Journaling)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E7A15-3469-4132-BA54-149F9F956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149"/>
            <a:ext cx="6846934" cy="3245288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Find free data block(s)</a:t>
            </a:r>
            <a:endParaRPr lang="en-US" sz="1800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Find free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 entry</a:t>
            </a:r>
            <a:endParaRPr lang="en-US" sz="1800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Find </a:t>
            </a:r>
            <a:r>
              <a:rPr lang="en-US" dirty="0" err="1">
                <a:latin typeface="Gill Sans Light"/>
              </a:rPr>
              <a:t>dirent</a:t>
            </a:r>
            <a:r>
              <a:rPr lang="en-US" dirty="0">
                <a:latin typeface="Gill Sans Light"/>
              </a:rPr>
              <a:t> insertion point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Gill Sans Light"/>
              </a:rPr>
              <a:t>-----------------------------------------</a:t>
            </a:r>
          </a:p>
          <a:p>
            <a:r>
              <a:rPr lang="en-US" dirty="0">
                <a:latin typeface="Gill Sans Light"/>
              </a:rPr>
              <a:t>[log] Write map (i.e., mark used)</a:t>
            </a:r>
            <a:endParaRPr lang="en-US" sz="1800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[log] Write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 entry to point to block(s)</a:t>
            </a:r>
            <a:endParaRPr lang="en-US" sz="1800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[log] Write </a:t>
            </a:r>
            <a:r>
              <a:rPr lang="en-US" dirty="0" err="1">
                <a:latin typeface="Gill Sans Light"/>
              </a:rPr>
              <a:t>dirent</a:t>
            </a:r>
            <a:r>
              <a:rPr lang="en-US" dirty="0">
                <a:latin typeface="Gill Sans Light"/>
              </a:rPr>
              <a:t> to point to </a:t>
            </a:r>
            <a:r>
              <a:rPr lang="en-US" dirty="0" err="1">
                <a:latin typeface="Gill Sans Light"/>
              </a:rPr>
              <a:t>inode</a:t>
            </a:r>
            <a:endParaRPr lang="en-US" dirty="0">
              <a:latin typeface="Gill Sans Light"/>
            </a:endParaRPr>
          </a:p>
        </p:txBody>
      </p:sp>
      <p:sp>
        <p:nvSpPr>
          <p:cNvPr id="7" name="Can 9">
            <a:extLst>
              <a:ext uri="{FF2B5EF4-FFF2-40B4-BE49-F238E27FC236}">
                <a16:creationId xmlns:a16="http://schemas.microsoft.com/office/drawing/2014/main" id="{8C387936-60E3-4D10-89EA-640794CD7455}"/>
              </a:ext>
            </a:extLst>
          </p:cNvPr>
          <p:cNvSpPr/>
          <p:nvPr/>
        </p:nvSpPr>
        <p:spPr>
          <a:xfrm>
            <a:off x="7934572" y="1499100"/>
            <a:ext cx="2099734" cy="3048000"/>
          </a:xfrm>
          <a:prstGeom prst="can">
            <a:avLst/>
          </a:prstGeom>
          <a:solidFill>
            <a:schemeClr val="accent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C2EAC3-2DEB-44D5-B3A4-D0309D34CF3E}"/>
              </a:ext>
            </a:extLst>
          </p:cNvPr>
          <p:cNvSpPr txBox="1"/>
          <p:nvPr/>
        </p:nvSpPr>
        <p:spPr>
          <a:xfrm>
            <a:off x="10105395" y="272044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Data blocks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2BF7B-3329-4387-839C-34AB7DC0A120}"/>
              </a:ext>
            </a:extLst>
          </p:cNvPr>
          <p:cNvSpPr txBox="1"/>
          <p:nvPr/>
        </p:nvSpPr>
        <p:spPr>
          <a:xfrm>
            <a:off x="10175430" y="2000553"/>
            <a:ext cx="12931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Free space map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DC406B0-6CDD-4035-A00B-BDD5B5DA982B}"/>
              </a:ext>
            </a:extLst>
          </p:cNvPr>
          <p:cNvGrpSpPr/>
          <p:nvPr/>
        </p:nvGrpSpPr>
        <p:grpSpPr>
          <a:xfrm rot="16200000">
            <a:off x="8780167" y="1905276"/>
            <a:ext cx="415498" cy="1802120"/>
            <a:chOff x="7569977" y="1270135"/>
            <a:chExt cx="415498" cy="18021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F851CFE-34C0-49AC-83E7-E3A79AE6C633}"/>
                </a:ext>
              </a:extLst>
            </p:cNvPr>
            <p:cNvSpPr/>
            <p:nvPr/>
          </p:nvSpPr>
          <p:spPr>
            <a:xfrm>
              <a:off x="7605706" y="1270135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44A316-1501-4B33-962C-8DFC11DAE023}"/>
                </a:ext>
              </a:extLst>
            </p:cNvPr>
            <p:cNvSpPr/>
            <p:nvPr/>
          </p:nvSpPr>
          <p:spPr>
            <a:xfrm>
              <a:off x="7605706" y="1591319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7C7EF1C-0646-42FA-BDCA-578539C2459B}"/>
                </a:ext>
              </a:extLst>
            </p:cNvPr>
            <p:cNvSpPr/>
            <p:nvPr/>
          </p:nvSpPr>
          <p:spPr>
            <a:xfrm>
              <a:off x="7605706" y="189790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E70A95-395D-4A5D-B23E-9B59714B031D}"/>
                </a:ext>
              </a:extLst>
            </p:cNvPr>
            <p:cNvSpPr/>
            <p:nvPr/>
          </p:nvSpPr>
          <p:spPr>
            <a:xfrm>
              <a:off x="7605706" y="2219088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150467B-0C02-47C0-AED4-E68BDEFA57FF}"/>
                </a:ext>
              </a:extLst>
            </p:cNvPr>
            <p:cNvSpPr/>
            <p:nvPr/>
          </p:nvSpPr>
          <p:spPr>
            <a:xfrm>
              <a:off x="7605706" y="2751071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0D3554-D304-4C3D-9AA1-977A5AAB8D55}"/>
                </a:ext>
              </a:extLst>
            </p:cNvPr>
            <p:cNvSpPr txBox="1"/>
            <p:nvPr/>
          </p:nvSpPr>
          <p:spPr>
            <a:xfrm>
              <a:off x="7569977" y="242553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  <a:cs typeface="Gill Sans Light"/>
                </a:rPr>
                <a:t>…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A591AA-366C-46BE-A5DF-855A39CE4581}"/>
              </a:ext>
            </a:extLst>
          </p:cNvPr>
          <p:cNvGrpSpPr/>
          <p:nvPr/>
        </p:nvGrpSpPr>
        <p:grpSpPr>
          <a:xfrm>
            <a:off x="7544110" y="2185219"/>
            <a:ext cx="2561285" cy="121398"/>
            <a:chOff x="64770" y="2031999"/>
            <a:chExt cx="5082551" cy="36495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1064C16-A76E-4CA1-98BB-468C2305D70D}"/>
                </a:ext>
              </a:extLst>
            </p:cNvPr>
            <p:cNvGrpSpPr/>
            <p:nvPr/>
          </p:nvGrpSpPr>
          <p:grpSpPr>
            <a:xfrm>
              <a:off x="2607047" y="2031999"/>
              <a:ext cx="1270137" cy="364957"/>
              <a:chOff x="2607047" y="2031999"/>
              <a:chExt cx="1270137" cy="364957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2B2B8F8-9BD5-44CA-AE26-4535A0D2A593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7561B0B3-F068-46D1-AB9D-C306DA183EFA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EFBE795-FF7E-45E9-A7E4-537F1F069AD7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2D7FD24-58B9-44F0-88F0-45BB675FB9D2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B8B347E-1A20-45C0-8962-31DD8EBBBCD9}"/>
                </a:ext>
              </a:extLst>
            </p:cNvPr>
            <p:cNvGrpSpPr/>
            <p:nvPr/>
          </p:nvGrpSpPr>
          <p:grpSpPr>
            <a:xfrm>
              <a:off x="3877184" y="2031999"/>
              <a:ext cx="1270137" cy="364957"/>
              <a:chOff x="2607047" y="2031999"/>
              <a:chExt cx="1270137" cy="364957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2617352-A108-4C29-A441-32C92A25C9CB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CAB54F2-0CDA-4C5C-8096-BB613FAC457C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28CE80F-B413-43D4-BD27-3A6D98CEDAA3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DFD4869-000B-4A57-83C9-5D5A7DC17F0A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C571C2F-A153-40D1-92D0-BB2981ABAEF1}"/>
                </a:ext>
              </a:extLst>
            </p:cNvPr>
            <p:cNvGrpSpPr/>
            <p:nvPr/>
          </p:nvGrpSpPr>
          <p:grpSpPr>
            <a:xfrm>
              <a:off x="64770" y="2031999"/>
              <a:ext cx="1270137" cy="364957"/>
              <a:chOff x="2607047" y="2031999"/>
              <a:chExt cx="1270137" cy="364957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EB8AD19-F1C9-4759-9B11-088DB12D3FC7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EA04909-528F-495F-9510-7D3354C1F1E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738A646-95A6-4D9C-9DD3-CF07758FE725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A56E242-CAE6-424E-AF44-A24A1260715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A367F94-4DCD-4ED1-93B3-F3BED2144113}"/>
                </a:ext>
              </a:extLst>
            </p:cNvPr>
            <p:cNvGrpSpPr/>
            <p:nvPr/>
          </p:nvGrpSpPr>
          <p:grpSpPr>
            <a:xfrm>
              <a:off x="1334907" y="2031999"/>
              <a:ext cx="1270137" cy="364957"/>
              <a:chOff x="2607047" y="2031999"/>
              <a:chExt cx="1270137" cy="364957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448E54E-FB36-48DF-AEE2-5A5FDD698BFD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FAD62FA-F9C2-4631-BEF3-9C3BE87E01D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9608723-42E3-4409-AF51-6D55F470EAE6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111FE68-35BC-457C-9B82-EECCF2E6A08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5C46EBB3-C81E-437C-841D-A2CD5CE0C109}"/>
              </a:ext>
            </a:extLst>
          </p:cNvPr>
          <p:cNvSpPr/>
          <p:nvPr/>
        </p:nvSpPr>
        <p:spPr>
          <a:xfrm rot="16200000">
            <a:off x="941189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63B1AC1-0B35-48C6-82E0-0683C22FF04E}"/>
              </a:ext>
            </a:extLst>
          </p:cNvPr>
          <p:cNvSpPr/>
          <p:nvPr/>
        </p:nvSpPr>
        <p:spPr>
          <a:xfrm rot="16200000">
            <a:off x="965281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95A8FAC-80A4-43C0-A8FD-69C4897EC2AB}"/>
              </a:ext>
            </a:extLst>
          </p:cNvPr>
          <p:cNvSpPr/>
          <p:nvPr/>
        </p:nvSpPr>
        <p:spPr>
          <a:xfrm rot="16200000">
            <a:off x="9882785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C28D1A9-D3D3-4496-957C-5E6169842A4A}"/>
              </a:ext>
            </a:extLst>
          </p:cNvPr>
          <p:cNvGrpSpPr/>
          <p:nvPr/>
        </p:nvGrpSpPr>
        <p:grpSpPr>
          <a:xfrm>
            <a:off x="7505653" y="3218581"/>
            <a:ext cx="952728" cy="242349"/>
            <a:chOff x="2607047" y="2031999"/>
            <a:chExt cx="1270137" cy="36495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DEA9427-5A6D-4AEC-BB52-3C809C6B0982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3B79423-0383-43E9-900B-9995DCB0DE9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1D76AAC-1250-4123-8973-BA552B15424C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29179B0-FCED-4983-9B2C-B704F9BF3360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06539FF-8EFD-4DD8-AB8F-1EA301BFE4FF}"/>
              </a:ext>
            </a:extLst>
          </p:cNvPr>
          <p:cNvGrpSpPr/>
          <p:nvPr/>
        </p:nvGrpSpPr>
        <p:grpSpPr>
          <a:xfrm>
            <a:off x="8458381" y="3218581"/>
            <a:ext cx="952728" cy="242349"/>
            <a:chOff x="2607047" y="2031999"/>
            <a:chExt cx="1270137" cy="364957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8756FC7-B1F2-413B-AD65-07AF71BC94ED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FB3C23B-EEC4-4554-BC7A-3F4B0258113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B6D3315F-C233-4BF3-8BA8-0BD0E2064DFE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1AE19C2-EDDC-4D5F-8048-BC4E111087C1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27473C36-0ED5-4CB1-A3F0-67AE22F4B9DB}"/>
              </a:ext>
            </a:extLst>
          </p:cNvPr>
          <p:cNvSpPr txBox="1"/>
          <p:nvPr/>
        </p:nvSpPr>
        <p:spPr>
          <a:xfrm>
            <a:off x="10209505" y="3161505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Gill Sans Light"/>
                <a:ea typeface="Gill Sans" charset="0"/>
                <a:cs typeface="Gill Sans" charset="0"/>
              </a:rPr>
              <a:t>Inode</a:t>
            </a:r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 table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48E4DCD-CF52-41E4-911B-8AFE37ABCC87}"/>
              </a:ext>
            </a:extLst>
          </p:cNvPr>
          <p:cNvGrpSpPr/>
          <p:nvPr/>
        </p:nvGrpSpPr>
        <p:grpSpPr>
          <a:xfrm>
            <a:off x="8270484" y="3585142"/>
            <a:ext cx="1457827" cy="761444"/>
            <a:chOff x="1744000" y="2182577"/>
            <a:chExt cx="1430729" cy="918973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6D448C7-21DC-457D-A1FC-EE80B5D6069D}"/>
                </a:ext>
              </a:extLst>
            </p:cNvPr>
            <p:cNvSpPr/>
            <p:nvPr/>
          </p:nvSpPr>
          <p:spPr>
            <a:xfrm rot="16200000">
              <a:off x="1882705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5CB07E6-7B84-40C0-A51C-0B071E1F1445}"/>
                </a:ext>
              </a:extLst>
            </p:cNvPr>
            <p:cNvSpPr/>
            <p:nvPr/>
          </p:nvSpPr>
          <p:spPr>
            <a:xfrm rot="16200000">
              <a:off x="2203889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4A13C24-BAD2-4696-8CE9-99308A4591FF}"/>
                </a:ext>
              </a:extLst>
            </p:cNvPr>
            <p:cNvSpPr/>
            <p:nvPr/>
          </p:nvSpPr>
          <p:spPr>
            <a:xfrm rot="16200000">
              <a:off x="2510474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D559F166-2E9B-474C-9A06-072571CAE663}"/>
                </a:ext>
              </a:extLst>
            </p:cNvPr>
            <p:cNvSpPr/>
            <p:nvPr/>
          </p:nvSpPr>
          <p:spPr>
            <a:xfrm rot="16200000">
              <a:off x="2831658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82C97F3-B802-403B-BAE5-FD30E61D873E}"/>
                </a:ext>
              </a:extLst>
            </p:cNvPr>
            <p:cNvSpPr/>
            <p:nvPr/>
          </p:nvSpPr>
          <p:spPr>
            <a:xfrm rot="16200000">
              <a:off x="2781130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5C29844-D6B7-470B-9A7B-7C20FE416642}"/>
                </a:ext>
              </a:extLst>
            </p:cNvPr>
            <p:cNvSpPr/>
            <p:nvPr/>
          </p:nvSpPr>
          <p:spPr>
            <a:xfrm rot="16200000">
              <a:off x="1722113" y="220446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1E699AA-6504-4A94-A351-A36763BF74F7}"/>
                </a:ext>
              </a:extLst>
            </p:cNvPr>
            <p:cNvSpPr/>
            <p:nvPr/>
          </p:nvSpPr>
          <p:spPr>
            <a:xfrm rot="16200000">
              <a:off x="2206034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0386CA2D-374E-492A-9F3F-435FB8923DB4}"/>
              </a:ext>
            </a:extLst>
          </p:cNvPr>
          <p:cNvSpPr txBox="1"/>
          <p:nvPr/>
        </p:nvSpPr>
        <p:spPr>
          <a:xfrm>
            <a:off x="10217437" y="385952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Directory</a:t>
            </a:r>
          </a:p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entries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1855B53-A502-417D-859B-F966609E345E}"/>
              </a:ext>
            </a:extLst>
          </p:cNvPr>
          <p:cNvSpPr/>
          <p:nvPr/>
        </p:nvSpPr>
        <p:spPr>
          <a:xfrm rot="16200000">
            <a:off x="8214098" y="2174700"/>
            <a:ext cx="121398" cy="1618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3B39921-B077-4C55-BDCD-A32ED58F01B0}"/>
              </a:ext>
            </a:extLst>
          </p:cNvPr>
          <p:cNvSpPr/>
          <p:nvPr/>
        </p:nvSpPr>
        <p:spPr>
          <a:xfrm rot="16200000">
            <a:off x="8438814" y="3229006"/>
            <a:ext cx="242349" cy="2409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0648F6A-322D-42D6-9A0B-A2273E8A1A1B}"/>
              </a:ext>
            </a:extLst>
          </p:cNvPr>
          <p:cNvSpPr/>
          <p:nvPr/>
        </p:nvSpPr>
        <p:spPr>
          <a:xfrm rot="16200000">
            <a:off x="9103272" y="4031753"/>
            <a:ext cx="302397" cy="3272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037F2DD-D730-4C06-BD05-E83B32B16C2F}"/>
              </a:ext>
            </a:extLst>
          </p:cNvPr>
          <p:cNvSpPr/>
          <p:nvPr/>
        </p:nvSpPr>
        <p:spPr>
          <a:xfrm>
            <a:off x="3158624" y="5172056"/>
            <a:ext cx="7930449" cy="623473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3DD39DB-0D70-4929-80A1-B75E6C27EBA8}"/>
              </a:ext>
            </a:extLst>
          </p:cNvPr>
          <p:cNvSpPr txBox="1"/>
          <p:nvPr/>
        </p:nvSpPr>
        <p:spPr>
          <a:xfrm>
            <a:off x="3123460" y="5815028"/>
            <a:ext cx="5355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Log: in non-volatile storage (Flash or on Disk)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2094700-1992-4B28-B04C-A163F77D347D}"/>
              </a:ext>
            </a:extLst>
          </p:cNvPr>
          <p:cNvSpPr txBox="1"/>
          <p:nvPr/>
        </p:nvSpPr>
        <p:spPr>
          <a:xfrm>
            <a:off x="6783401" y="45057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head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D29EA594-1F93-43B3-8227-BD885C6BE929}"/>
              </a:ext>
            </a:extLst>
          </p:cNvPr>
          <p:cNvCxnSpPr>
            <a:stCxn id="109" idx="2"/>
          </p:cNvCxnSpPr>
          <p:nvPr/>
        </p:nvCxnSpPr>
        <p:spPr>
          <a:xfrm flipH="1">
            <a:off x="7097359" y="4875110"/>
            <a:ext cx="13215" cy="296947"/>
          </a:xfrm>
          <a:prstGeom prst="straightConnector1">
            <a:avLst/>
          </a:prstGeom>
          <a:ln>
            <a:solidFill>
              <a:srgbClr val="FC230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BFDCA36-C9BD-4A65-ABC1-593540A39E3D}"/>
              </a:ext>
            </a:extLst>
          </p:cNvPr>
          <p:cNvSpPr txBox="1"/>
          <p:nvPr/>
        </p:nvSpPr>
        <p:spPr>
          <a:xfrm>
            <a:off x="5200151" y="4505778"/>
            <a:ext cx="475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tail</a:t>
            </a:r>
          </a:p>
        </p:txBody>
      </p: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042BDFA3-E3EB-4EBB-99E1-6C74A0416B5A}"/>
              </a:ext>
            </a:extLst>
          </p:cNvPr>
          <p:cNvCxnSpPr>
            <a:stCxn id="111" idx="2"/>
          </p:cNvCxnSpPr>
          <p:nvPr/>
        </p:nvCxnSpPr>
        <p:spPr>
          <a:xfrm>
            <a:off x="5437749" y="4875110"/>
            <a:ext cx="76360" cy="2969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0BFDF86-2705-40F9-B60C-4A746299250F}"/>
              </a:ext>
            </a:extLst>
          </p:cNvPr>
          <p:cNvSpPr/>
          <p:nvPr/>
        </p:nvSpPr>
        <p:spPr>
          <a:xfrm>
            <a:off x="5514108" y="5181767"/>
            <a:ext cx="1583250" cy="613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CDE84EA-3151-4D6F-AF14-B9FB89F0E1E0}"/>
              </a:ext>
            </a:extLst>
          </p:cNvPr>
          <p:cNvSpPr txBox="1"/>
          <p:nvPr/>
        </p:nvSpPr>
        <p:spPr>
          <a:xfrm>
            <a:off x="5837146" y="518176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pending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926CC66-74D6-4FED-A769-534975D10B69}"/>
              </a:ext>
            </a:extLst>
          </p:cNvPr>
          <p:cNvSpPr txBox="1"/>
          <p:nvPr/>
        </p:nvSpPr>
        <p:spPr>
          <a:xfrm>
            <a:off x="4428723" y="518525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done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33AD0D5F-9A89-4CCA-A560-56A5D8E1E046}"/>
              </a:ext>
            </a:extLst>
          </p:cNvPr>
          <p:cNvGrpSpPr/>
          <p:nvPr/>
        </p:nvGrpSpPr>
        <p:grpSpPr>
          <a:xfrm>
            <a:off x="7109723" y="4875109"/>
            <a:ext cx="393295" cy="926832"/>
            <a:chOff x="4707450" y="5039628"/>
            <a:chExt cx="393295" cy="926832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510A2651-810F-40B8-B10F-42EEBCDC2A5D}"/>
                </a:ext>
              </a:extLst>
            </p:cNvPr>
            <p:cNvSpPr txBox="1"/>
            <p:nvPr/>
          </p:nvSpPr>
          <p:spPr>
            <a:xfrm rot="16200000">
              <a:off x="4575362" y="5465041"/>
              <a:ext cx="633507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00009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 Light"/>
                  <a:ea typeface="Gill Sans" charset="0"/>
                  <a:cs typeface="Gill Sans" charset="0"/>
                </a:rPr>
                <a:t>start</a:t>
              </a:r>
            </a:p>
          </p:txBody>
        </p:sp>
        <p:cxnSp>
          <p:nvCxnSpPr>
            <p:cNvPr id="118" name="Straight Arrow Connector 117">
              <a:extLst>
                <a:ext uri="{FF2B5EF4-FFF2-40B4-BE49-F238E27FC236}">
                  <a16:creationId xmlns:a16="http://schemas.microsoft.com/office/drawing/2014/main" id="{38945A8D-4BAC-4A46-A734-761EBE43DF23}"/>
                </a:ext>
              </a:extLst>
            </p:cNvPr>
            <p:cNvCxnSpPr/>
            <p:nvPr/>
          </p:nvCxnSpPr>
          <p:spPr>
            <a:xfrm flipH="1">
              <a:off x="5088380" y="5039628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CEF87FB-4993-4342-A261-9A329D96D7A1}"/>
              </a:ext>
            </a:extLst>
          </p:cNvPr>
          <p:cNvGrpSpPr/>
          <p:nvPr/>
        </p:nvGrpSpPr>
        <p:grpSpPr>
          <a:xfrm>
            <a:off x="7479055" y="2265294"/>
            <a:ext cx="816104" cy="3530236"/>
            <a:chOff x="5076782" y="2429813"/>
            <a:chExt cx="816104" cy="3530236"/>
          </a:xfrm>
        </p:grpSpPr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EE5291DF-99AB-4DDF-96F0-21D8AD943F39}"/>
                </a:ext>
              </a:extLst>
            </p:cNvPr>
            <p:cNvGrpSpPr/>
            <p:nvPr/>
          </p:nvGrpSpPr>
          <p:grpSpPr>
            <a:xfrm>
              <a:off x="5076782" y="2429813"/>
              <a:ext cx="816104" cy="3530236"/>
              <a:chOff x="5076782" y="2429813"/>
              <a:chExt cx="816104" cy="3530236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A15D4856-1664-4365-A284-CE5EA912CF8B}"/>
                  </a:ext>
                </a:extLst>
              </p:cNvPr>
              <p:cNvGrpSpPr/>
              <p:nvPr/>
            </p:nvGrpSpPr>
            <p:grpSpPr>
              <a:xfrm>
                <a:off x="5135148" y="5628477"/>
                <a:ext cx="640069" cy="131108"/>
                <a:chOff x="5252815" y="1247958"/>
                <a:chExt cx="640069" cy="131108"/>
              </a:xfrm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DC6AA099-217F-49FE-A80D-D9DF5748F005}"/>
                    </a:ext>
                  </a:extLst>
                </p:cNvPr>
                <p:cNvGrpSpPr/>
                <p:nvPr/>
              </p:nvGrpSpPr>
              <p:grpSpPr>
                <a:xfrm>
                  <a:off x="5252815" y="1247958"/>
                  <a:ext cx="640069" cy="121398"/>
                  <a:chOff x="2607047" y="2031999"/>
                  <a:chExt cx="1270137" cy="364957"/>
                </a:xfrm>
              </p:grpSpPr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3C9B80B8-22B6-4041-80A4-AA7D3746242F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2585160" y="2053886"/>
                    <a:ext cx="364957" cy="321184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0">
                      <a:latin typeface="Gill Sans Light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id="{FA689DAD-E539-40C5-B08A-6300C97E5E98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2906344" y="2053886"/>
                    <a:ext cx="364957" cy="321184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0">
                      <a:latin typeface="Gill Sans Light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id="{7F78DE5D-A765-463A-BB34-09051B1272DE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3212929" y="2053886"/>
                    <a:ext cx="364957" cy="321184"/>
                  </a:xfrm>
                  <a:prstGeom prst="rect">
                    <a:avLst/>
                  </a:prstGeom>
                  <a:solidFill>
                    <a:srgbClr val="C0504D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0">
                      <a:latin typeface="Gill Sans Light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130" name="Rectangle 129">
                    <a:extLst>
                      <a:ext uri="{FF2B5EF4-FFF2-40B4-BE49-F238E27FC236}">
                        <a16:creationId xmlns:a16="http://schemas.microsoft.com/office/drawing/2014/main" id="{68D869F6-09BA-4293-9ADB-EED54DFD61A9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3534113" y="2053886"/>
                    <a:ext cx="364957" cy="321184"/>
                  </a:xfrm>
                  <a:prstGeom prst="rect">
                    <a:avLst/>
                  </a:prstGeom>
                  <a:solidFill>
                    <a:srgbClr val="C0504D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0">
                      <a:latin typeface="Gill Sans Light"/>
                      <a:ea typeface="Gill Sans" charset="0"/>
                      <a:cs typeface="Gill Sans" charset="0"/>
                    </a:endParaRPr>
                  </a:p>
                </p:txBody>
              </p:sp>
            </p:grp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95B6CAA1-8C58-4F9C-8DD6-E916E7239991}"/>
                    </a:ext>
                  </a:extLst>
                </p:cNvPr>
                <p:cNvSpPr/>
                <p:nvPr/>
              </p:nvSpPr>
              <p:spPr>
                <a:xfrm rot="16200000">
                  <a:off x="5282734" y="1237439"/>
                  <a:ext cx="121398" cy="161856"/>
                </a:xfrm>
                <a:prstGeom prst="rect">
                  <a:avLst/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</p:grp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DB7AA19F-6283-406E-8BF2-681EF47D0956}"/>
                  </a:ext>
                </a:extLst>
              </p:cNvPr>
              <p:cNvSpPr/>
              <p:nvPr/>
            </p:nvSpPr>
            <p:spPr>
              <a:xfrm>
                <a:off x="5076782" y="5349778"/>
                <a:ext cx="698435" cy="610271"/>
              </a:xfrm>
              <a:prstGeom prst="rect">
                <a:avLst/>
              </a:prstGeom>
              <a:no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24" name="Freeform 97">
                <a:extLst>
                  <a:ext uri="{FF2B5EF4-FFF2-40B4-BE49-F238E27FC236}">
                    <a16:creationId xmlns:a16="http://schemas.microsoft.com/office/drawing/2014/main" id="{8E7398A5-E7C0-41D6-9845-62EC377CE8E4}"/>
                  </a:ext>
                </a:extLst>
              </p:cNvPr>
              <p:cNvSpPr/>
              <p:nvPr/>
            </p:nvSpPr>
            <p:spPr>
              <a:xfrm>
                <a:off x="5190856" y="2429813"/>
                <a:ext cx="702030" cy="3236095"/>
              </a:xfrm>
              <a:custGeom>
                <a:avLst/>
                <a:gdLst>
                  <a:gd name="connsiteX0" fmla="*/ 14270 w 314088"/>
                  <a:gd name="connsiteY0" fmla="*/ 485144 h 485144"/>
                  <a:gd name="connsiteX1" fmla="*/ 28541 w 314088"/>
                  <a:gd name="connsiteY1" fmla="*/ 242572 h 485144"/>
                  <a:gd name="connsiteX2" fmla="*/ 271144 w 314088"/>
                  <a:gd name="connsiteY2" fmla="*/ 214034 h 485144"/>
                  <a:gd name="connsiteX3" fmla="*/ 313956 w 314088"/>
                  <a:gd name="connsiteY3" fmla="*/ 0 h 485144"/>
                  <a:gd name="connsiteX4" fmla="*/ 313956 w 314088"/>
                  <a:gd name="connsiteY4" fmla="*/ 0 h 485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4088" h="485144">
                    <a:moveTo>
                      <a:pt x="14270" y="485144"/>
                    </a:moveTo>
                    <a:cubicBezTo>
                      <a:pt x="-1" y="386450"/>
                      <a:pt x="-14271" y="287757"/>
                      <a:pt x="28541" y="242572"/>
                    </a:cubicBezTo>
                    <a:cubicBezTo>
                      <a:pt x="71353" y="197387"/>
                      <a:pt x="223575" y="254463"/>
                      <a:pt x="271144" y="214034"/>
                    </a:cubicBezTo>
                    <a:cubicBezTo>
                      <a:pt x="318713" y="173605"/>
                      <a:pt x="313956" y="0"/>
                      <a:pt x="313956" y="0"/>
                    </a:cubicBezTo>
                    <a:lnTo>
                      <a:pt x="313956" y="0"/>
                    </a:lnTo>
                  </a:path>
                </a:pathLst>
              </a:custGeom>
              <a:ln>
                <a:solidFill>
                  <a:srgbClr val="000090"/>
                </a:solidFill>
                <a:headEnd type="oval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</p:grp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DC1A2F0B-7CDB-4F60-AF11-E8956EC214DB}"/>
                </a:ext>
              </a:extLst>
            </p:cNvPr>
            <p:cNvCxnSpPr/>
            <p:nvPr/>
          </p:nvCxnSpPr>
          <p:spPr>
            <a:xfrm flipH="1">
              <a:off x="5765683" y="5060102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B1DEEC6A-D1DC-4296-A5B7-083AE9CC3AD9}"/>
              </a:ext>
            </a:extLst>
          </p:cNvPr>
          <p:cNvGrpSpPr/>
          <p:nvPr/>
        </p:nvGrpSpPr>
        <p:grpSpPr>
          <a:xfrm>
            <a:off x="8188295" y="3387561"/>
            <a:ext cx="818671" cy="2403608"/>
            <a:chOff x="5786022" y="3654034"/>
            <a:chExt cx="818671" cy="2301654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799509F9-8A0E-4510-A259-2100A13FC74D}"/>
                </a:ext>
              </a:extLst>
            </p:cNvPr>
            <p:cNvGrpSpPr/>
            <p:nvPr/>
          </p:nvGrpSpPr>
          <p:grpSpPr>
            <a:xfrm>
              <a:off x="5892885" y="5589588"/>
              <a:ext cx="711808" cy="242349"/>
              <a:chOff x="2607047" y="2031999"/>
              <a:chExt cx="948953" cy="364957"/>
            </a:xfrm>
          </p:grpSpPr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8271E38-AB15-4E8F-AFF4-12BCB6C33A13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B5276BA1-70C1-4996-9DAB-044D7A483B62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B6830592-A408-4202-94D8-19E9C4FF0112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E6A18F61-E018-49C5-AFAA-6094C6BCC0F8}"/>
                </a:ext>
              </a:extLst>
            </p:cNvPr>
            <p:cNvSpPr/>
            <p:nvPr/>
          </p:nvSpPr>
          <p:spPr>
            <a:xfrm rot="16200000">
              <a:off x="5873319" y="5600013"/>
              <a:ext cx="242349" cy="240920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4" name="Freeform 104">
              <a:extLst>
                <a:ext uri="{FF2B5EF4-FFF2-40B4-BE49-F238E27FC236}">
                  <a16:creationId xmlns:a16="http://schemas.microsoft.com/office/drawing/2014/main" id="{58D67B9B-824B-4155-8BB4-6AC9B1D0EC78}"/>
                </a:ext>
              </a:extLst>
            </p:cNvPr>
            <p:cNvSpPr/>
            <p:nvPr/>
          </p:nvSpPr>
          <p:spPr>
            <a:xfrm>
              <a:off x="5970966" y="3654034"/>
              <a:ext cx="212349" cy="2018098"/>
            </a:xfrm>
            <a:custGeom>
              <a:avLst/>
              <a:gdLst>
                <a:gd name="connsiteX0" fmla="*/ 14270 w 314088"/>
                <a:gd name="connsiteY0" fmla="*/ 485144 h 485144"/>
                <a:gd name="connsiteX1" fmla="*/ 28541 w 314088"/>
                <a:gd name="connsiteY1" fmla="*/ 242572 h 485144"/>
                <a:gd name="connsiteX2" fmla="*/ 271144 w 314088"/>
                <a:gd name="connsiteY2" fmla="*/ 214034 h 485144"/>
                <a:gd name="connsiteX3" fmla="*/ 313956 w 314088"/>
                <a:gd name="connsiteY3" fmla="*/ 0 h 485144"/>
                <a:gd name="connsiteX4" fmla="*/ 313956 w 314088"/>
                <a:gd name="connsiteY4" fmla="*/ 0 h 48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088" h="485144">
                  <a:moveTo>
                    <a:pt x="14270" y="485144"/>
                  </a:moveTo>
                  <a:cubicBezTo>
                    <a:pt x="-1" y="386450"/>
                    <a:pt x="-14271" y="287757"/>
                    <a:pt x="28541" y="242572"/>
                  </a:cubicBezTo>
                  <a:cubicBezTo>
                    <a:pt x="71353" y="197387"/>
                    <a:pt x="223575" y="254463"/>
                    <a:pt x="271144" y="214034"/>
                  </a:cubicBezTo>
                  <a:cubicBezTo>
                    <a:pt x="318713" y="173605"/>
                    <a:pt x="313956" y="0"/>
                    <a:pt x="313956" y="0"/>
                  </a:cubicBezTo>
                  <a:lnTo>
                    <a:pt x="313956" y="0"/>
                  </a:lnTo>
                </a:path>
              </a:pathLst>
            </a:custGeom>
            <a:ln>
              <a:solidFill>
                <a:srgbClr val="000090"/>
              </a:solidFill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0C2FB111-E9D9-46D4-8169-4BF40B19E598}"/>
                </a:ext>
              </a:extLst>
            </p:cNvPr>
            <p:cNvSpPr/>
            <p:nvPr/>
          </p:nvSpPr>
          <p:spPr>
            <a:xfrm>
              <a:off x="5786022" y="5345417"/>
              <a:ext cx="818671" cy="610271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958E9298-8D3C-41F1-A1D4-4B6A829F06D8}"/>
                </a:ext>
              </a:extLst>
            </p:cNvPr>
            <p:cNvCxnSpPr/>
            <p:nvPr/>
          </p:nvCxnSpPr>
          <p:spPr>
            <a:xfrm flipH="1">
              <a:off x="6592328" y="5052831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BFBB5CA9-467E-4209-9F1B-729C6F9C31D2}"/>
              </a:ext>
            </a:extLst>
          </p:cNvPr>
          <p:cNvGrpSpPr/>
          <p:nvPr/>
        </p:nvGrpSpPr>
        <p:grpSpPr>
          <a:xfrm>
            <a:off x="9012166" y="4350194"/>
            <a:ext cx="820478" cy="1435913"/>
            <a:chOff x="6609893" y="4514713"/>
            <a:chExt cx="820478" cy="1435913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AC14C385-80C3-4EE3-A95A-D43FD199D193}"/>
                </a:ext>
              </a:extLst>
            </p:cNvPr>
            <p:cNvSpPr/>
            <p:nvPr/>
          </p:nvSpPr>
          <p:spPr>
            <a:xfrm rot="16200000">
              <a:off x="6686856" y="5497369"/>
              <a:ext cx="302397" cy="32726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D0C61EA3-0F67-426E-A24B-C41F5585D460}"/>
                </a:ext>
              </a:extLst>
            </p:cNvPr>
            <p:cNvSpPr/>
            <p:nvPr/>
          </p:nvSpPr>
          <p:spPr>
            <a:xfrm rot="16200000">
              <a:off x="7014123" y="5500978"/>
              <a:ext cx="302397" cy="327267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36487C49-E28F-4C47-8735-FC9E6A1CB72A}"/>
                </a:ext>
              </a:extLst>
            </p:cNvPr>
            <p:cNvSpPr/>
            <p:nvPr/>
          </p:nvSpPr>
          <p:spPr>
            <a:xfrm>
              <a:off x="6609893" y="5340355"/>
              <a:ext cx="818671" cy="610271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4" name="Freeform 109">
              <a:extLst>
                <a:ext uri="{FF2B5EF4-FFF2-40B4-BE49-F238E27FC236}">
                  <a16:creationId xmlns:a16="http://schemas.microsoft.com/office/drawing/2014/main" id="{C1B1997B-BF65-41A9-B24B-3B88C3206ACE}"/>
                </a:ext>
              </a:extLst>
            </p:cNvPr>
            <p:cNvSpPr/>
            <p:nvPr/>
          </p:nvSpPr>
          <p:spPr>
            <a:xfrm flipH="1">
              <a:off x="6741788" y="4514713"/>
              <a:ext cx="469611" cy="1074875"/>
            </a:xfrm>
            <a:custGeom>
              <a:avLst/>
              <a:gdLst>
                <a:gd name="connsiteX0" fmla="*/ 14270 w 314088"/>
                <a:gd name="connsiteY0" fmla="*/ 485144 h 485144"/>
                <a:gd name="connsiteX1" fmla="*/ 28541 w 314088"/>
                <a:gd name="connsiteY1" fmla="*/ 242572 h 485144"/>
                <a:gd name="connsiteX2" fmla="*/ 271144 w 314088"/>
                <a:gd name="connsiteY2" fmla="*/ 214034 h 485144"/>
                <a:gd name="connsiteX3" fmla="*/ 313956 w 314088"/>
                <a:gd name="connsiteY3" fmla="*/ 0 h 485144"/>
                <a:gd name="connsiteX4" fmla="*/ 313956 w 314088"/>
                <a:gd name="connsiteY4" fmla="*/ 0 h 48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088" h="485144">
                  <a:moveTo>
                    <a:pt x="14270" y="485144"/>
                  </a:moveTo>
                  <a:cubicBezTo>
                    <a:pt x="-1" y="386450"/>
                    <a:pt x="-14271" y="287757"/>
                    <a:pt x="28541" y="242572"/>
                  </a:cubicBezTo>
                  <a:cubicBezTo>
                    <a:pt x="71353" y="197387"/>
                    <a:pt x="223575" y="254463"/>
                    <a:pt x="271144" y="214034"/>
                  </a:cubicBezTo>
                  <a:cubicBezTo>
                    <a:pt x="318713" y="173605"/>
                    <a:pt x="313956" y="0"/>
                    <a:pt x="313956" y="0"/>
                  </a:cubicBezTo>
                  <a:lnTo>
                    <a:pt x="313956" y="0"/>
                  </a:lnTo>
                </a:path>
              </a:pathLst>
            </a:custGeom>
            <a:ln>
              <a:solidFill>
                <a:srgbClr val="000090"/>
              </a:solidFill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AB783516-E117-427F-9898-A03D5E022DB3}"/>
                </a:ext>
              </a:extLst>
            </p:cNvPr>
            <p:cNvCxnSpPr/>
            <p:nvPr/>
          </p:nvCxnSpPr>
          <p:spPr>
            <a:xfrm flipH="1">
              <a:off x="7418006" y="5056748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148A8301-20C4-436A-BB85-D0E3AF81D1EA}"/>
              </a:ext>
            </a:extLst>
          </p:cNvPr>
          <p:cNvGrpSpPr/>
          <p:nvPr/>
        </p:nvGrpSpPr>
        <p:grpSpPr>
          <a:xfrm>
            <a:off x="9851187" y="4916850"/>
            <a:ext cx="386686" cy="1042980"/>
            <a:chOff x="7448914" y="5081369"/>
            <a:chExt cx="386686" cy="1042980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F47E697A-B051-4B15-8681-D821F313880D}"/>
                </a:ext>
              </a:extLst>
            </p:cNvPr>
            <p:cNvSpPr txBox="1"/>
            <p:nvPr/>
          </p:nvSpPr>
          <p:spPr>
            <a:xfrm rot="16200000">
              <a:off x="7169350" y="5475454"/>
              <a:ext cx="928459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00009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 Light"/>
                  <a:ea typeface="Gill Sans" charset="0"/>
                  <a:cs typeface="Gill Sans" charset="0"/>
                </a:rPr>
                <a:t>commit</a:t>
              </a:r>
            </a:p>
          </p:txBody>
        </p: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73019753-7D55-430C-B591-B51C5FA5112C}"/>
                </a:ext>
              </a:extLst>
            </p:cNvPr>
            <p:cNvCxnSpPr/>
            <p:nvPr/>
          </p:nvCxnSpPr>
          <p:spPr>
            <a:xfrm flipH="1">
              <a:off x="7823235" y="5081369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060190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1" grpId="0" animBg="1"/>
      <p:bldP spid="62" grpId="0" animBg="1"/>
      <p:bldP spid="6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216FD-075B-47CC-A3DC-484538976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After Commit, Eventually Replay Transaction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E7A15-3469-4132-BA54-149F9F956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462"/>
            <a:ext cx="6442537" cy="2965638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All accesses to the file system first looks in the log</a:t>
            </a:r>
          </a:p>
          <a:p>
            <a:pPr lvl="1"/>
            <a:r>
              <a:rPr lang="en-US" dirty="0">
                <a:latin typeface="Gill Sans Light"/>
              </a:rPr>
              <a:t>Actual on-disk data structure might be stale</a:t>
            </a:r>
          </a:p>
          <a:p>
            <a:pPr lvl="1"/>
            <a:endParaRPr lang="en-US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Eventually, copy changes to disk and discard transaction from the log</a:t>
            </a:r>
          </a:p>
        </p:txBody>
      </p:sp>
      <p:sp>
        <p:nvSpPr>
          <p:cNvPr id="7" name="Can 9">
            <a:extLst>
              <a:ext uri="{FF2B5EF4-FFF2-40B4-BE49-F238E27FC236}">
                <a16:creationId xmlns:a16="http://schemas.microsoft.com/office/drawing/2014/main" id="{8C387936-60E3-4D10-89EA-640794CD7455}"/>
              </a:ext>
            </a:extLst>
          </p:cNvPr>
          <p:cNvSpPr/>
          <p:nvPr/>
        </p:nvSpPr>
        <p:spPr>
          <a:xfrm>
            <a:off x="7934572" y="1499100"/>
            <a:ext cx="2099734" cy="3048000"/>
          </a:xfrm>
          <a:prstGeom prst="can">
            <a:avLst/>
          </a:prstGeom>
          <a:solidFill>
            <a:schemeClr val="accent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C2EAC3-2DEB-44D5-B3A4-D0309D34CF3E}"/>
              </a:ext>
            </a:extLst>
          </p:cNvPr>
          <p:cNvSpPr txBox="1"/>
          <p:nvPr/>
        </p:nvSpPr>
        <p:spPr>
          <a:xfrm>
            <a:off x="10105395" y="272044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Data blocks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2BF7B-3329-4387-839C-34AB7DC0A120}"/>
              </a:ext>
            </a:extLst>
          </p:cNvPr>
          <p:cNvSpPr txBox="1"/>
          <p:nvPr/>
        </p:nvSpPr>
        <p:spPr>
          <a:xfrm>
            <a:off x="10175430" y="2000553"/>
            <a:ext cx="12931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Free space map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DC406B0-6CDD-4035-A00B-BDD5B5DA982B}"/>
              </a:ext>
            </a:extLst>
          </p:cNvPr>
          <p:cNvGrpSpPr/>
          <p:nvPr/>
        </p:nvGrpSpPr>
        <p:grpSpPr>
          <a:xfrm rot="16200000">
            <a:off x="8780167" y="1905276"/>
            <a:ext cx="415498" cy="1802120"/>
            <a:chOff x="7569977" y="1270135"/>
            <a:chExt cx="415498" cy="18021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F851CFE-34C0-49AC-83E7-E3A79AE6C633}"/>
                </a:ext>
              </a:extLst>
            </p:cNvPr>
            <p:cNvSpPr/>
            <p:nvPr/>
          </p:nvSpPr>
          <p:spPr>
            <a:xfrm>
              <a:off x="7605706" y="1270135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44A316-1501-4B33-962C-8DFC11DAE023}"/>
                </a:ext>
              </a:extLst>
            </p:cNvPr>
            <p:cNvSpPr/>
            <p:nvPr/>
          </p:nvSpPr>
          <p:spPr>
            <a:xfrm>
              <a:off x="7605706" y="1591319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7C7EF1C-0646-42FA-BDCA-578539C2459B}"/>
                </a:ext>
              </a:extLst>
            </p:cNvPr>
            <p:cNvSpPr/>
            <p:nvPr/>
          </p:nvSpPr>
          <p:spPr>
            <a:xfrm>
              <a:off x="7605706" y="189790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E70A95-395D-4A5D-B23E-9B59714B031D}"/>
                </a:ext>
              </a:extLst>
            </p:cNvPr>
            <p:cNvSpPr/>
            <p:nvPr/>
          </p:nvSpPr>
          <p:spPr>
            <a:xfrm>
              <a:off x="7605706" y="2219088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150467B-0C02-47C0-AED4-E68BDEFA57FF}"/>
                </a:ext>
              </a:extLst>
            </p:cNvPr>
            <p:cNvSpPr/>
            <p:nvPr/>
          </p:nvSpPr>
          <p:spPr>
            <a:xfrm>
              <a:off x="7605706" y="2751071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0D3554-D304-4C3D-9AA1-977A5AAB8D55}"/>
                </a:ext>
              </a:extLst>
            </p:cNvPr>
            <p:cNvSpPr txBox="1"/>
            <p:nvPr/>
          </p:nvSpPr>
          <p:spPr>
            <a:xfrm>
              <a:off x="7569977" y="242553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  <a:cs typeface="Gill Sans Light"/>
                </a:rPr>
                <a:t>…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A591AA-366C-46BE-A5DF-855A39CE4581}"/>
              </a:ext>
            </a:extLst>
          </p:cNvPr>
          <p:cNvGrpSpPr/>
          <p:nvPr/>
        </p:nvGrpSpPr>
        <p:grpSpPr>
          <a:xfrm>
            <a:off x="7544110" y="2185219"/>
            <a:ext cx="2561285" cy="121398"/>
            <a:chOff x="64770" y="2031999"/>
            <a:chExt cx="5082551" cy="36495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1064C16-A76E-4CA1-98BB-468C2305D70D}"/>
                </a:ext>
              </a:extLst>
            </p:cNvPr>
            <p:cNvGrpSpPr/>
            <p:nvPr/>
          </p:nvGrpSpPr>
          <p:grpSpPr>
            <a:xfrm>
              <a:off x="2607047" y="2031999"/>
              <a:ext cx="1270137" cy="364957"/>
              <a:chOff x="2607047" y="2031999"/>
              <a:chExt cx="1270137" cy="364957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2B2B8F8-9BD5-44CA-AE26-4535A0D2A593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7561B0B3-F068-46D1-AB9D-C306DA183EFA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EFBE795-FF7E-45E9-A7E4-537F1F069AD7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2D7FD24-58B9-44F0-88F0-45BB675FB9D2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B8B347E-1A20-45C0-8962-31DD8EBBBCD9}"/>
                </a:ext>
              </a:extLst>
            </p:cNvPr>
            <p:cNvGrpSpPr/>
            <p:nvPr/>
          </p:nvGrpSpPr>
          <p:grpSpPr>
            <a:xfrm>
              <a:off x="3877184" y="2031999"/>
              <a:ext cx="1270137" cy="364957"/>
              <a:chOff x="2607047" y="2031999"/>
              <a:chExt cx="1270137" cy="364957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2617352-A108-4C29-A441-32C92A25C9CB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CAB54F2-0CDA-4C5C-8096-BB613FAC457C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28CE80F-B413-43D4-BD27-3A6D98CEDAA3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DFD4869-000B-4A57-83C9-5D5A7DC17F0A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C571C2F-A153-40D1-92D0-BB2981ABAEF1}"/>
                </a:ext>
              </a:extLst>
            </p:cNvPr>
            <p:cNvGrpSpPr/>
            <p:nvPr/>
          </p:nvGrpSpPr>
          <p:grpSpPr>
            <a:xfrm>
              <a:off x="64770" y="2031999"/>
              <a:ext cx="1270137" cy="364957"/>
              <a:chOff x="2607047" y="2031999"/>
              <a:chExt cx="1270137" cy="364957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EB8AD19-F1C9-4759-9B11-088DB12D3FC7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EA04909-528F-495F-9510-7D3354C1F1E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738A646-95A6-4D9C-9DD3-CF07758FE725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A56E242-CAE6-424E-AF44-A24A1260715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A367F94-4DCD-4ED1-93B3-F3BED2144113}"/>
                </a:ext>
              </a:extLst>
            </p:cNvPr>
            <p:cNvGrpSpPr/>
            <p:nvPr/>
          </p:nvGrpSpPr>
          <p:grpSpPr>
            <a:xfrm>
              <a:off x="1334907" y="2031999"/>
              <a:ext cx="1270137" cy="364957"/>
              <a:chOff x="2607047" y="2031999"/>
              <a:chExt cx="1270137" cy="364957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448E54E-FB36-48DF-AEE2-5A5FDD698BFD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FAD62FA-F9C2-4631-BEF3-9C3BE87E01D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9608723-42E3-4409-AF51-6D55F470EAE6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111FE68-35BC-457C-9B82-EECCF2E6A08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5C46EBB3-C81E-437C-841D-A2CD5CE0C109}"/>
              </a:ext>
            </a:extLst>
          </p:cNvPr>
          <p:cNvSpPr/>
          <p:nvPr/>
        </p:nvSpPr>
        <p:spPr>
          <a:xfrm rot="16200000">
            <a:off x="941189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63B1AC1-0B35-48C6-82E0-0683C22FF04E}"/>
              </a:ext>
            </a:extLst>
          </p:cNvPr>
          <p:cNvSpPr/>
          <p:nvPr/>
        </p:nvSpPr>
        <p:spPr>
          <a:xfrm rot="16200000">
            <a:off x="965281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95A8FAC-80A4-43C0-A8FD-69C4897EC2AB}"/>
              </a:ext>
            </a:extLst>
          </p:cNvPr>
          <p:cNvSpPr/>
          <p:nvPr/>
        </p:nvSpPr>
        <p:spPr>
          <a:xfrm rot="16200000">
            <a:off x="9882785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C28D1A9-D3D3-4496-957C-5E6169842A4A}"/>
              </a:ext>
            </a:extLst>
          </p:cNvPr>
          <p:cNvGrpSpPr/>
          <p:nvPr/>
        </p:nvGrpSpPr>
        <p:grpSpPr>
          <a:xfrm>
            <a:off x="7505653" y="3218581"/>
            <a:ext cx="952728" cy="242349"/>
            <a:chOff x="2607047" y="2031999"/>
            <a:chExt cx="1270137" cy="36495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DEA9427-5A6D-4AEC-BB52-3C809C6B0982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3B79423-0383-43E9-900B-9995DCB0DE9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1D76AAC-1250-4123-8973-BA552B15424C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29179B0-FCED-4983-9B2C-B704F9BF3360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06539FF-8EFD-4DD8-AB8F-1EA301BFE4FF}"/>
              </a:ext>
            </a:extLst>
          </p:cNvPr>
          <p:cNvGrpSpPr/>
          <p:nvPr/>
        </p:nvGrpSpPr>
        <p:grpSpPr>
          <a:xfrm>
            <a:off x="8458381" y="3218581"/>
            <a:ext cx="952728" cy="242349"/>
            <a:chOff x="2607047" y="2031999"/>
            <a:chExt cx="1270137" cy="364957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8756FC7-B1F2-413B-AD65-07AF71BC94ED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FB3C23B-EEC4-4554-BC7A-3F4B0258113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B6D3315F-C233-4BF3-8BA8-0BD0E2064DFE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1AE19C2-EDDC-4D5F-8048-BC4E111087C1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27473C36-0ED5-4CB1-A3F0-67AE22F4B9DB}"/>
              </a:ext>
            </a:extLst>
          </p:cNvPr>
          <p:cNvSpPr txBox="1"/>
          <p:nvPr/>
        </p:nvSpPr>
        <p:spPr>
          <a:xfrm>
            <a:off x="10209505" y="3161505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Gill Sans Light"/>
                <a:ea typeface="Gill Sans" charset="0"/>
                <a:cs typeface="Gill Sans" charset="0"/>
              </a:rPr>
              <a:t>Inode</a:t>
            </a:r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 table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48E4DCD-CF52-41E4-911B-8AFE37ABCC87}"/>
              </a:ext>
            </a:extLst>
          </p:cNvPr>
          <p:cNvGrpSpPr/>
          <p:nvPr/>
        </p:nvGrpSpPr>
        <p:grpSpPr>
          <a:xfrm>
            <a:off x="8270484" y="3585142"/>
            <a:ext cx="1457827" cy="761444"/>
            <a:chOff x="1744000" y="2182577"/>
            <a:chExt cx="1430729" cy="918973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6D448C7-21DC-457D-A1FC-EE80B5D6069D}"/>
                </a:ext>
              </a:extLst>
            </p:cNvPr>
            <p:cNvSpPr/>
            <p:nvPr/>
          </p:nvSpPr>
          <p:spPr>
            <a:xfrm rot="16200000">
              <a:off x="1882705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5CB07E6-7B84-40C0-A51C-0B071E1F1445}"/>
                </a:ext>
              </a:extLst>
            </p:cNvPr>
            <p:cNvSpPr/>
            <p:nvPr/>
          </p:nvSpPr>
          <p:spPr>
            <a:xfrm rot="16200000">
              <a:off x="2203889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4A13C24-BAD2-4696-8CE9-99308A4591FF}"/>
                </a:ext>
              </a:extLst>
            </p:cNvPr>
            <p:cNvSpPr/>
            <p:nvPr/>
          </p:nvSpPr>
          <p:spPr>
            <a:xfrm rot="16200000">
              <a:off x="2510474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D559F166-2E9B-474C-9A06-072571CAE663}"/>
                </a:ext>
              </a:extLst>
            </p:cNvPr>
            <p:cNvSpPr/>
            <p:nvPr/>
          </p:nvSpPr>
          <p:spPr>
            <a:xfrm rot="16200000">
              <a:off x="2831658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82C97F3-B802-403B-BAE5-FD30E61D873E}"/>
                </a:ext>
              </a:extLst>
            </p:cNvPr>
            <p:cNvSpPr/>
            <p:nvPr/>
          </p:nvSpPr>
          <p:spPr>
            <a:xfrm rot="16200000">
              <a:off x="2781130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5C29844-D6B7-470B-9A7B-7C20FE416642}"/>
                </a:ext>
              </a:extLst>
            </p:cNvPr>
            <p:cNvSpPr/>
            <p:nvPr/>
          </p:nvSpPr>
          <p:spPr>
            <a:xfrm rot="16200000">
              <a:off x="1722113" y="220446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1E699AA-6504-4A94-A351-A36763BF74F7}"/>
                </a:ext>
              </a:extLst>
            </p:cNvPr>
            <p:cNvSpPr/>
            <p:nvPr/>
          </p:nvSpPr>
          <p:spPr>
            <a:xfrm rot="16200000">
              <a:off x="2206034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0386CA2D-374E-492A-9F3F-435FB8923DB4}"/>
              </a:ext>
            </a:extLst>
          </p:cNvPr>
          <p:cNvSpPr txBox="1"/>
          <p:nvPr/>
        </p:nvSpPr>
        <p:spPr>
          <a:xfrm>
            <a:off x="10217437" y="385952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Directory</a:t>
            </a:r>
          </a:p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entries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1855B53-A502-417D-859B-F966609E345E}"/>
              </a:ext>
            </a:extLst>
          </p:cNvPr>
          <p:cNvSpPr/>
          <p:nvPr/>
        </p:nvSpPr>
        <p:spPr>
          <a:xfrm rot="16200000">
            <a:off x="8214098" y="2174700"/>
            <a:ext cx="121398" cy="1618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3B39921-B077-4C55-BDCD-A32ED58F01B0}"/>
              </a:ext>
            </a:extLst>
          </p:cNvPr>
          <p:cNvSpPr/>
          <p:nvPr/>
        </p:nvSpPr>
        <p:spPr>
          <a:xfrm rot="16200000">
            <a:off x="8438814" y="3229006"/>
            <a:ext cx="242349" cy="2409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0648F6A-322D-42D6-9A0B-A2273E8A1A1B}"/>
              </a:ext>
            </a:extLst>
          </p:cNvPr>
          <p:cNvSpPr/>
          <p:nvPr/>
        </p:nvSpPr>
        <p:spPr>
          <a:xfrm rot="16200000">
            <a:off x="9103272" y="4031753"/>
            <a:ext cx="302397" cy="3272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037F2DD-D730-4C06-BD05-E83B32B16C2F}"/>
              </a:ext>
            </a:extLst>
          </p:cNvPr>
          <p:cNvSpPr/>
          <p:nvPr/>
        </p:nvSpPr>
        <p:spPr>
          <a:xfrm>
            <a:off x="3158624" y="5172056"/>
            <a:ext cx="7930449" cy="623473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3DD39DB-0D70-4929-80A1-B75E6C27EBA8}"/>
              </a:ext>
            </a:extLst>
          </p:cNvPr>
          <p:cNvSpPr txBox="1"/>
          <p:nvPr/>
        </p:nvSpPr>
        <p:spPr>
          <a:xfrm>
            <a:off x="3123460" y="5815028"/>
            <a:ext cx="5355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Log: in non-volatile storage (Flash or on Disk)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2094700-1992-4B28-B04C-A163F77D347D}"/>
              </a:ext>
            </a:extLst>
          </p:cNvPr>
          <p:cNvSpPr txBox="1"/>
          <p:nvPr/>
        </p:nvSpPr>
        <p:spPr>
          <a:xfrm>
            <a:off x="10340117" y="45057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head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D29EA594-1F93-43B3-8227-BD885C6BE929}"/>
              </a:ext>
            </a:extLst>
          </p:cNvPr>
          <p:cNvCxnSpPr>
            <a:cxnSpLocks/>
            <a:stCxn id="109" idx="2"/>
          </p:cNvCxnSpPr>
          <p:nvPr/>
        </p:nvCxnSpPr>
        <p:spPr>
          <a:xfrm flipH="1">
            <a:off x="10654075" y="4875110"/>
            <a:ext cx="13215" cy="296947"/>
          </a:xfrm>
          <a:prstGeom prst="straightConnector1">
            <a:avLst/>
          </a:prstGeom>
          <a:ln>
            <a:solidFill>
              <a:srgbClr val="FC230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0BFDF86-2705-40F9-B60C-4A746299250F}"/>
              </a:ext>
            </a:extLst>
          </p:cNvPr>
          <p:cNvSpPr/>
          <p:nvPr/>
        </p:nvSpPr>
        <p:spPr>
          <a:xfrm>
            <a:off x="5514108" y="5181767"/>
            <a:ext cx="1583250" cy="613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CDE84EA-3151-4D6F-AF14-B9FB89F0E1E0}"/>
              </a:ext>
            </a:extLst>
          </p:cNvPr>
          <p:cNvSpPr txBox="1"/>
          <p:nvPr/>
        </p:nvSpPr>
        <p:spPr>
          <a:xfrm>
            <a:off x="5837146" y="518176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pending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926CC66-74D6-4FED-A769-534975D10B69}"/>
              </a:ext>
            </a:extLst>
          </p:cNvPr>
          <p:cNvSpPr txBox="1"/>
          <p:nvPr/>
        </p:nvSpPr>
        <p:spPr>
          <a:xfrm>
            <a:off x="4428723" y="518525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done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10A2651-810F-40B8-B10F-42EEBCDC2A5D}"/>
              </a:ext>
            </a:extLst>
          </p:cNvPr>
          <p:cNvSpPr txBox="1"/>
          <p:nvPr/>
        </p:nvSpPr>
        <p:spPr>
          <a:xfrm rot="16200000">
            <a:off x="6977635" y="5300522"/>
            <a:ext cx="633507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start</a:t>
            </a:r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EE5291DF-99AB-4DDF-96F0-21D8AD943F39}"/>
              </a:ext>
            </a:extLst>
          </p:cNvPr>
          <p:cNvGrpSpPr/>
          <p:nvPr/>
        </p:nvGrpSpPr>
        <p:grpSpPr>
          <a:xfrm>
            <a:off x="7479055" y="2265294"/>
            <a:ext cx="816104" cy="3530236"/>
            <a:chOff x="5076782" y="2429813"/>
            <a:chExt cx="816104" cy="3530236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A15D4856-1664-4365-A284-CE5EA912CF8B}"/>
                </a:ext>
              </a:extLst>
            </p:cNvPr>
            <p:cNvGrpSpPr/>
            <p:nvPr/>
          </p:nvGrpSpPr>
          <p:grpSpPr>
            <a:xfrm>
              <a:off x="5135148" y="5628477"/>
              <a:ext cx="640069" cy="131108"/>
              <a:chOff x="5252815" y="1247958"/>
              <a:chExt cx="640069" cy="131108"/>
            </a:xfrm>
          </p:grpSpPr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DC6AA099-217F-49FE-A80D-D9DF5748F005}"/>
                  </a:ext>
                </a:extLst>
              </p:cNvPr>
              <p:cNvGrpSpPr/>
              <p:nvPr/>
            </p:nvGrpSpPr>
            <p:grpSpPr>
              <a:xfrm>
                <a:off x="5252815" y="1247958"/>
                <a:ext cx="640069" cy="121398"/>
                <a:chOff x="2607047" y="2031999"/>
                <a:chExt cx="1270137" cy="364957"/>
              </a:xfrm>
            </p:grpSpPr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3C9B80B8-22B6-4041-80A4-AA7D3746242F}"/>
                    </a:ext>
                  </a:extLst>
                </p:cNvPr>
                <p:cNvSpPr/>
                <p:nvPr/>
              </p:nvSpPr>
              <p:spPr>
                <a:xfrm rot="16200000">
                  <a:off x="2585160" y="2053886"/>
                  <a:ext cx="364957" cy="321184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FA689DAD-E539-40C5-B08A-6300C97E5E98}"/>
                    </a:ext>
                  </a:extLst>
                </p:cNvPr>
                <p:cNvSpPr/>
                <p:nvPr/>
              </p:nvSpPr>
              <p:spPr>
                <a:xfrm rot="16200000">
                  <a:off x="2906344" y="2053886"/>
                  <a:ext cx="364957" cy="321184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7F78DE5D-A765-463A-BB34-09051B1272DE}"/>
                    </a:ext>
                  </a:extLst>
                </p:cNvPr>
                <p:cNvSpPr/>
                <p:nvPr/>
              </p:nvSpPr>
              <p:spPr>
                <a:xfrm rot="16200000">
                  <a:off x="3212929" y="2053886"/>
                  <a:ext cx="364957" cy="321184"/>
                </a:xfrm>
                <a:prstGeom prst="rect">
                  <a:avLst/>
                </a:prstGeom>
                <a:solidFill>
                  <a:srgbClr val="C0504D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68D869F6-09BA-4293-9ADB-EED54DFD61A9}"/>
                    </a:ext>
                  </a:extLst>
                </p:cNvPr>
                <p:cNvSpPr/>
                <p:nvPr/>
              </p:nvSpPr>
              <p:spPr>
                <a:xfrm rot="16200000">
                  <a:off x="3534113" y="2053886"/>
                  <a:ext cx="364957" cy="321184"/>
                </a:xfrm>
                <a:prstGeom prst="rect">
                  <a:avLst/>
                </a:prstGeom>
                <a:solidFill>
                  <a:srgbClr val="C0504D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</p:grp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95B6CAA1-8C58-4F9C-8DD6-E916E7239991}"/>
                  </a:ext>
                </a:extLst>
              </p:cNvPr>
              <p:cNvSpPr/>
              <p:nvPr/>
            </p:nvSpPr>
            <p:spPr>
              <a:xfrm rot="16200000">
                <a:off x="5282734" y="1237439"/>
                <a:ext cx="121398" cy="161856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B7AA19F-6283-406E-8BF2-681EF47D0956}"/>
                </a:ext>
              </a:extLst>
            </p:cNvPr>
            <p:cNvSpPr/>
            <p:nvPr/>
          </p:nvSpPr>
          <p:spPr>
            <a:xfrm>
              <a:off x="5076782" y="5349778"/>
              <a:ext cx="698435" cy="610271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24" name="Freeform 97">
              <a:extLst>
                <a:ext uri="{FF2B5EF4-FFF2-40B4-BE49-F238E27FC236}">
                  <a16:creationId xmlns:a16="http://schemas.microsoft.com/office/drawing/2014/main" id="{8E7398A5-E7C0-41D6-9845-62EC377CE8E4}"/>
                </a:ext>
              </a:extLst>
            </p:cNvPr>
            <p:cNvSpPr/>
            <p:nvPr/>
          </p:nvSpPr>
          <p:spPr>
            <a:xfrm>
              <a:off x="5190856" y="2429813"/>
              <a:ext cx="702030" cy="3236095"/>
            </a:xfrm>
            <a:custGeom>
              <a:avLst/>
              <a:gdLst>
                <a:gd name="connsiteX0" fmla="*/ 14270 w 314088"/>
                <a:gd name="connsiteY0" fmla="*/ 485144 h 485144"/>
                <a:gd name="connsiteX1" fmla="*/ 28541 w 314088"/>
                <a:gd name="connsiteY1" fmla="*/ 242572 h 485144"/>
                <a:gd name="connsiteX2" fmla="*/ 271144 w 314088"/>
                <a:gd name="connsiteY2" fmla="*/ 214034 h 485144"/>
                <a:gd name="connsiteX3" fmla="*/ 313956 w 314088"/>
                <a:gd name="connsiteY3" fmla="*/ 0 h 485144"/>
                <a:gd name="connsiteX4" fmla="*/ 313956 w 314088"/>
                <a:gd name="connsiteY4" fmla="*/ 0 h 48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088" h="485144">
                  <a:moveTo>
                    <a:pt x="14270" y="485144"/>
                  </a:moveTo>
                  <a:cubicBezTo>
                    <a:pt x="-1" y="386450"/>
                    <a:pt x="-14271" y="287757"/>
                    <a:pt x="28541" y="242572"/>
                  </a:cubicBezTo>
                  <a:cubicBezTo>
                    <a:pt x="71353" y="197387"/>
                    <a:pt x="223575" y="254463"/>
                    <a:pt x="271144" y="214034"/>
                  </a:cubicBezTo>
                  <a:cubicBezTo>
                    <a:pt x="318713" y="173605"/>
                    <a:pt x="313956" y="0"/>
                    <a:pt x="313956" y="0"/>
                  </a:cubicBezTo>
                  <a:lnTo>
                    <a:pt x="313956" y="0"/>
                  </a:lnTo>
                </a:path>
              </a:pathLst>
            </a:custGeom>
            <a:ln>
              <a:solidFill>
                <a:srgbClr val="000090"/>
              </a:solidFill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B1DEEC6A-D1DC-4296-A5B7-083AE9CC3AD9}"/>
              </a:ext>
            </a:extLst>
          </p:cNvPr>
          <p:cNvGrpSpPr/>
          <p:nvPr/>
        </p:nvGrpSpPr>
        <p:grpSpPr>
          <a:xfrm>
            <a:off x="8188295" y="3387561"/>
            <a:ext cx="818671" cy="2403608"/>
            <a:chOff x="5786022" y="3654034"/>
            <a:chExt cx="818671" cy="2301654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799509F9-8A0E-4510-A259-2100A13FC74D}"/>
                </a:ext>
              </a:extLst>
            </p:cNvPr>
            <p:cNvGrpSpPr/>
            <p:nvPr/>
          </p:nvGrpSpPr>
          <p:grpSpPr>
            <a:xfrm>
              <a:off x="5892885" y="5589588"/>
              <a:ext cx="711808" cy="242349"/>
              <a:chOff x="2607047" y="2031999"/>
              <a:chExt cx="948953" cy="364957"/>
            </a:xfrm>
          </p:grpSpPr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8271E38-AB15-4E8F-AFF4-12BCB6C33A13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B5276BA1-70C1-4996-9DAB-044D7A483B62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B6830592-A408-4202-94D8-19E9C4FF0112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E6A18F61-E018-49C5-AFAA-6094C6BCC0F8}"/>
                </a:ext>
              </a:extLst>
            </p:cNvPr>
            <p:cNvSpPr/>
            <p:nvPr/>
          </p:nvSpPr>
          <p:spPr>
            <a:xfrm rot="16200000">
              <a:off x="5873319" y="5600013"/>
              <a:ext cx="242349" cy="240920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4" name="Freeform 104">
              <a:extLst>
                <a:ext uri="{FF2B5EF4-FFF2-40B4-BE49-F238E27FC236}">
                  <a16:creationId xmlns:a16="http://schemas.microsoft.com/office/drawing/2014/main" id="{58D67B9B-824B-4155-8BB4-6AC9B1D0EC78}"/>
                </a:ext>
              </a:extLst>
            </p:cNvPr>
            <p:cNvSpPr/>
            <p:nvPr/>
          </p:nvSpPr>
          <p:spPr>
            <a:xfrm>
              <a:off x="5970966" y="3654034"/>
              <a:ext cx="212349" cy="2018098"/>
            </a:xfrm>
            <a:custGeom>
              <a:avLst/>
              <a:gdLst>
                <a:gd name="connsiteX0" fmla="*/ 14270 w 314088"/>
                <a:gd name="connsiteY0" fmla="*/ 485144 h 485144"/>
                <a:gd name="connsiteX1" fmla="*/ 28541 w 314088"/>
                <a:gd name="connsiteY1" fmla="*/ 242572 h 485144"/>
                <a:gd name="connsiteX2" fmla="*/ 271144 w 314088"/>
                <a:gd name="connsiteY2" fmla="*/ 214034 h 485144"/>
                <a:gd name="connsiteX3" fmla="*/ 313956 w 314088"/>
                <a:gd name="connsiteY3" fmla="*/ 0 h 485144"/>
                <a:gd name="connsiteX4" fmla="*/ 313956 w 314088"/>
                <a:gd name="connsiteY4" fmla="*/ 0 h 48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088" h="485144">
                  <a:moveTo>
                    <a:pt x="14270" y="485144"/>
                  </a:moveTo>
                  <a:cubicBezTo>
                    <a:pt x="-1" y="386450"/>
                    <a:pt x="-14271" y="287757"/>
                    <a:pt x="28541" y="242572"/>
                  </a:cubicBezTo>
                  <a:cubicBezTo>
                    <a:pt x="71353" y="197387"/>
                    <a:pt x="223575" y="254463"/>
                    <a:pt x="271144" y="214034"/>
                  </a:cubicBezTo>
                  <a:cubicBezTo>
                    <a:pt x="318713" y="173605"/>
                    <a:pt x="313956" y="0"/>
                    <a:pt x="313956" y="0"/>
                  </a:cubicBezTo>
                  <a:lnTo>
                    <a:pt x="313956" y="0"/>
                  </a:lnTo>
                </a:path>
              </a:pathLst>
            </a:custGeom>
            <a:ln>
              <a:solidFill>
                <a:srgbClr val="000090"/>
              </a:solidFill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0C2FB111-E9D9-46D4-8169-4BF40B19E598}"/>
                </a:ext>
              </a:extLst>
            </p:cNvPr>
            <p:cNvSpPr/>
            <p:nvPr/>
          </p:nvSpPr>
          <p:spPr>
            <a:xfrm>
              <a:off x="5786022" y="5345417"/>
              <a:ext cx="818671" cy="610271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BFBB5CA9-467E-4209-9F1B-729C6F9C31D2}"/>
              </a:ext>
            </a:extLst>
          </p:cNvPr>
          <p:cNvGrpSpPr/>
          <p:nvPr/>
        </p:nvGrpSpPr>
        <p:grpSpPr>
          <a:xfrm>
            <a:off x="9012166" y="4350194"/>
            <a:ext cx="818671" cy="1435913"/>
            <a:chOff x="6609893" y="4514713"/>
            <a:chExt cx="818671" cy="1435913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AC14C385-80C3-4EE3-A95A-D43FD199D193}"/>
                </a:ext>
              </a:extLst>
            </p:cNvPr>
            <p:cNvSpPr/>
            <p:nvPr/>
          </p:nvSpPr>
          <p:spPr>
            <a:xfrm rot="16200000">
              <a:off x="6686856" y="5497369"/>
              <a:ext cx="302397" cy="32726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D0C61EA3-0F67-426E-A24B-C41F5585D460}"/>
                </a:ext>
              </a:extLst>
            </p:cNvPr>
            <p:cNvSpPr/>
            <p:nvPr/>
          </p:nvSpPr>
          <p:spPr>
            <a:xfrm rot="16200000">
              <a:off x="7014123" y="5500978"/>
              <a:ext cx="302397" cy="327267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36487C49-E28F-4C47-8735-FC9E6A1CB72A}"/>
                </a:ext>
              </a:extLst>
            </p:cNvPr>
            <p:cNvSpPr/>
            <p:nvPr/>
          </p:nvSpPr>
          <p:spPr>
            <a:xfrm>
              <a:off x="6609893" y="5340355"/>
              <a:ext cx="818671" cy="610271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4" name="Freeform 109">
              <a:extLst>
                <a:ext uri="{FF2B5EF4-FFF2-40B4-BE49-F238E27FC236}">
                  <a16:creationId xmlns:a16="http://schemas.microsoft.com/office/drawing/2014/main" id="{C1B1997B-BF65-41A9-B24B-3B88C3206ACE}"/>
                </a:ext>
              </a:extLst>
            </p:cNvPr>
            <p:cNvSpPr/>
            <p:nvPr/>
          </p:nvSpPr>
          <p:spPr>
            <a:xfrm flipH="1">
              <a:off x="6741788" y="4514713"/>
              <a:ext cx="469611" cy="1074875"/>
            </a:xfrm>
            <a:custGeom>
              <a:avLst/>
              <a:gdLst>
                <a:gd name="connsiteX0" fmla="*/ 14270 w 314088"/>
                <a:gd name="connsiteY0" fmla="*/ 485144 h 485144"/>
                <a:gd name="connsiteX1" fmla="*/ 28541 w 314088"/>
                <a:gd name="connsiteY1" fmla="*/ 242572 h 485144"/>
                <a:gd name="connsiteX2" fmla="*/ 271144 w 314088"/>
                <a:gd name="connsiteY2" fmla="*/ 214034 h 485144"/>
                <a:gd name="connsiteX3" fmla="*/ 313956 w 314088"/>
                <a:gd name="connsiteY3" fmla="*/ 0 h 485144"/>
                <a:gd name="connsiteX4" fmla="*/ 313956 w 314088"/>
                <a:gd name="connsiteY4" fmla="*/ 0 h 48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088" h="485144">
                  <a:moveTo>
                    <a:pt x="14270" y="485144"/>
                  </a:moveTo>
                  <a:cubicBezTo>
                    <a:pt x="-1" y="386450"/>
                    <a:pt x="-14271" y="287757"/>
                    <a:pt x="28541" y="242572"/>
                  </a:cubicBezTo>
                  <a:cubicBezTo>
                    <a:pt x="71353" y="197387"/>
                    <a:pt x="223575" y="254463"/>
                    <a:pt x="271144" y="214034"/>
                  </a:cubicBezTo>
                  <a:cubicBezTo>
                    <a:pt x="318713" y="173605"/>
                    <a:pt x="313956" y="0"/>
                    <a:pt x="313956" y="0"/>
                  </a:cubicBezTo>
                  <a:lnTo>
                    <a:pt x="313956" y="0"/>
                  </a:lnTo>
                </a:path>
              </a:pathLst>
            </a:custGeom>
            <a:ln>
              <a:solidFill>
                <a:srgbClr val="000090"/>
              </a:solidFill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sp>
        <p:nvSpPr>
          <p:cNvPr id="147" name="TextBox 146">
            <a:extLst>
              <a:ext uri="{FF2B5EF4-FFF2-40B4-BE49-F238E27FC236}">
                <a16:creationId xmlns:a16="http://schemas.microsoft.com/office/drawing/2014/main" id="{F47E697A-B051-4B15-8681-D821F313880D}"/>
              </a:ext>
            </a:extLst>
          </p:cNvPr>
          <p:cNvSpPr txBox="1"/>
          <p:nvPr/>
        </p:nvSpPr>
        <p:spPr>
          <a:xfrm rot="16200000">
            <a:off x="9571623" y="5310935"/>
            <a:ext cx="928459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commit</a:t>
            </a: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E4FB27C9-A3EB-4156-BE94-4468116F7659}"/>
              </a:ext>
            </a:extLst>
          </p:cNvPr>
          <p:cNvGrpSpPr/>
          <p:nvPr/>
        </p:nvGrpSpPr>
        <p:grpSpPr>
          <a:xfrm>
            <a:off x="6776496" y="4566598"/>
            <a:ext cx="479618" cy="666279"/>
            <a:chOff x="4430844" y="4700815"/>
            <a:chExt cx="479618" cy="666279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701668F6-4439-4406-9915-4FD16C285357}"/>
                </a:ext>
              </a:extLst>
            </p:cNvPr>
            <p:cNvSpPr txBox="1"/>
            <p:nvPr/>
          </p:nvSpPr>
          <p:spPr>
            <a:xfrm>
              <a:off x="4430844" y="4700815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 Light"/>
                  <a:ea typeface="Gill Sans" charset="0"/>
                  <a:cs typeface="Gill Sans" charset="0"/>
                </a:rPr>
                <a:t>tail</a:t>
              </a:r>
            </a:p>
          </p:txBody>
        </p:sp>
        <p:cxnSp>
          <p:nvCxnSpPr>
            <p:cNvPr id="178" name="Straight Arrow Connector 177">
              <a:extLst>
                <a:ext uri="{FF2B5EF4-FFF2-40B4-BE49-F238E27FC236}">
                  <a16:creationId xmlns:a16="http://schemas.microsoft.com/office/drawing/2014/main" id="{2CD0AFC3-D849-4D00-BF74-5C896FDE36C2}"/>
                </a:ext>
              </a:extLst>
            </p:cNvPr>
            <p:cNvCxnSpPr>
              <a:stCxn id="177" idx="2"/>
            </p:cNvCxnSpPr>
            <p:nvPr/>
          </p:nvCxnSpPr>
          <p:spPr>
            <a:xfrm>
              <a:off x="4661837" y="5070147"/>
              <a:ext cx="82965" cy="2969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FDAF62D7-5822-4998-9889-843341FC0F08}"/>
              </a:ext>
            </a:extLst>
          </p:cNvPr>
          <p:cNvGrpSpPr/>
          <p:nvPr/>
        </p:nvGrpSpPr>
        <p:grpSpPr>
          <a:xfrm>
            <a:off x="8194081" y="2180462"/>
            <a:ext cx="640069" cy="131108"/>
            <a:chOff x="5941596" y="1148673"/>
            <a:chExt cx="640069" cy="131108"/>
          </a:xfrm>
          <a:effectLst>
            <a:glow rad="165100">
              <a:schemeClr val="accent3">
                <a:satMod val="175000"/>
                <a:alpha val="52000"/>
              </a:schemeClr>
            </a:glow>
          </a:effectLst>
        </p:grpSpPr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B553E1DE-DDC5-4E22-AA75-1C822DA9854B}"/>
                </a:ext>
              </a:extLst>
            </p:cNvPr>
            <p:cNvSpPr/>
            <p:nvPr/>
          </p:nvSpPr>
          <p:spPr>
            <a:xfrm rot="16200000">
              <a:off x="5961825" y="1128444"/>
              <a:ext cx="121398" cy="1618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65E8B8F4-0C53-4352-AA1B-353A6BF2E38D}"/>
                </a:ext>
              </a:extLst>
            </p:cNvPr>
            <p:cNvSpPr/>
            <p:nvPr/>
          </p:nvSpPr>
          <p:spPr>
            <a:xfrm rot="16200000">
              <a:off x="6123681" y="1128444"/>
              <a:ext cx="121398" cy="1618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07053365-4275-46A0-A608-5BF2D955DBF4}"/>
                </a:ext>
              </a:extLst>
            </p:cNvPr>
            <p:cNvSpPr/>
            <p:nvPr/>
          </p:nvSpPr>
          <p:spPr>
            <a:xfrm rot="16200000">
              <a:off x="6278181" y="1128444"/>
              <a:ext cx="121398" cy="161856"/>
            </a:xfrm>
            <a:prstGeom prst="rect">
              <a:avLst/>
            </a:prstGeom>
            <a:solidFill>
              <a:srgbClr val="C0504D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6DFEF940-E8D7-4513-AF74-045EFAC3B54E}"/>
                </a:ext>
              </a:extLst>
            </p:cNvPr>
            <p:cNvSpPr/>
            <p:nvPr/>
          </p:nvSpPr>
          <p:spPr>
            <a:xfrm rot="16200000">
              <a:off x="6440038" y="1128444"/>
              <a:ext cx="121398" cy="161856"/>
            </a:xfrm>
            <a:prstGeom prst="rect">
              <a:avLst/>
            </a:prstGeom>
            <a:solidFill>
              <a:srgbClr val="C0504D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C05DC5FB-8A7D-4D6B-B8E2-271470C928D2}"/>
                </a:ext>
              </a:extLst>
            </p:cNvPr>
            <p:cNvSpPr/>
            <p:nvPr/>
          </p:nvSpPr>
          <p:spPr>
            <a:xfrm rot="16200000">
              <a:off x="5971515" y="1138154"/>
              <a:ext cx="121398" cy="161856"/>
            </a:xfrm>
            <a:prstGeom prst="rect">
              <a:avLst/>
            </a:prstGeom>
            <a:solidFill>
              <a:srgbClr val="C0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28614A89-DD27-4DED-BDC8-E35FC11B786E}"/>
              </a:ext>
            </a:extLst>
          </p:cNvPr>
          <p:cNvGrpSpPr/>
          <p:nvPr/>
        </p:nvGrpSpPr>
        <p:grpSpPr>
          <a:xfrm>
            <a:off x="7756690" y="4608154"/>
            <a:ext cx="479618" cy="607407"/>
            <a:chOff x="5411038" y="4742371"/>
            <a:chExt cx="479618" cy="607407"/>
          </a:xfrm>
        </p:grpSpPr>
        <p:cxnSp>
          <p:nvCxnSpPr>
            <p:cNvPr id="186" name="Straight Arrow Connector 185">
              <a:extLst>
                <a:ext uri="{FF2B5EF4-FFF2-40B4-BE49-F238E27FC236}">
                  <a16:creationId xmlns:a16="http://schemas.microsoft.com/office/drawing/2014/main" id="{C7DC9080-CB6C-4E04-87E7-4138A8E81076}"/>
                </a:ext>
              </a:extLst>
            </p:cNvPr>
            <p:cNvCxnSpPr/>
            <p:nvPr/>
          </p:nvCxnSpPr>
          <p:spPr>
            <a:xfrm>
              <a:off x="5696019" y="5052831"/>
              <a:ext cx="74706" cy="2969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312DFC22-8B40-4858-8597-E647C54EC6E0}"/>
                </a:ext>
              </a:extLst>
            </p:cNvPr>
            <p:cNvSpPr txBox="1"/>
            <p:nvPr/>
          </p:nvSpPr>
          <p:spPr>
            <a:xfrm>
              <a:off x="5411038" y="4742371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 Light"/>
                  <a:ea typeface="Gill Sans" charset="0"/>
                  <a:cs typeface="Gill Sans" charset="0"/>
                </a:rPr>
                <a:t>tail</a:t>
              </a:r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C8483D41-861C-4131-8085-462214BFF41D}"/>
              </a:ext>
            </a:extLst>
          </p:cNvPr>
          <p:cNvGrpSpPr/>
          <p:nvPr/>
        </p:nvGrpSpPr>
        <p:grpSpPr>
          <a:xfrm>
            <a:off x="8436993" y="3212772"/>
            <a:ext cx="730659" cy="252059"/>
            <a:chOff x="5874034" y="5589588"/>
            <a:chExt cx="730659" cy="252059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7B76267D-0B01-4F89-8AA9-F30848B31CAE}"/>
                </a:ext>
              </a:extLst>
            </p:cNvPr>
            <p:cNvSpPr/>
            <p:nvPr/>
          </p:nvSpPr>
          <p:spPr>
            <a:xfrm rot="16200000">
              <a:off x="6133089" y="5590303"/>
              <a:ext cx="242349" cy="2409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1041DFC9-7BEE-4DD1-82A3-362C58FA19AB}"/>
                </a:ext>
              </a:extLst>
            </p:cNvPr>
            <p:cNvSpPr/>
            <p:nvPr/>
          </p:nvSpPr>
          <p:spPr>
            <a:xfrm rot="16200000">
              <a:off x="6363058" y="5590303"/>
              <a:ext cx="242349" cy="24092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66E47941-9B3B-462F-B6D8-05BF6C193DAB}"/>
                </a:ext>
              </a:extLst>
            </p:cNvPr>
            <p:cNvSpPr/>
            <p:nvPr/>
          </p:nvSpPr>
          <p:spPr>
            <a:xfrm rot="16200000">
              <a:off x="5873319" y="5600013"/>
              <a:ext cx="242349" cy="240920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A5BCCA04-97D9-4285-B5A5-68521BB6C119}"/>
              </a:ext>
            </a:extLst>
          </p:cNvPr>
          <p:cNvGrpSpPr/>
          <p:nvPr/>
        </p:nvGrpSpPr>
        <p:grpSpPr>
          <a:xfrm>
            <a:off x="8643863" y="4549282"/>
            <a:ext cx="479618" cy="666279"/>
            <a:chOff x="4430844" y="4700815"/>
            <a:chExt cx="479618" cy="666279"/>
          </a:xfrm>
        </p:grpSpPr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2AC7A9E5-284C-43A5-AF29-FB9A5FF59175}"/>
                </a:ext>
              </a:extLst>
            </p:cNvPr>
            <p:cNvSpPr txBox="1"/>
            <p:nvPr/>
          </p:nvSpPr>
          <p:spPr>
            <a:xfrm>
              <a:off x="4430844" y="4700815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 Light"/>
                  <a:ea typeface="Gill Sans" charset="0"/>
                  <a:cs typeface="Gill Sans" charset="0"/>
                </a:rPr>
                <a:t>tail</a:t>
              </a:r>
            </a:p>
          </p:txBody>
        </p:sp>
        <p:cxnSp>
          <p:nvCxnSpPr>
            <p:cNvPr id="194" name="Straight Arrow Connector 193">
              <a:extLst>
                <a:ext uri="{FF2B5EF4-FFF2-40B4-BE49-F238E27FC236}">
                  <a16:creationId xmlns:a16="http://schemas.microsoft.com/office/drawing/2014/main" id="{4BB78BA0-4250-45F9-AEE8-4A968DA5E840}"/>
                </a:ext>
              </a:extLst>
            </p:cNvPr>
            <p:cNvCxnSpPr>
              <a:stCxn id="193" idx="2"/>
            </p:cNvCxnSpPr>
            <p:nvPr/>
          </p:nvCxnSpPr>
          <p:spPr>
            <a:xfrm>
              <a:off x="4661837" y="5070147"/>
              <a:ext cx="82965" cy="2969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AED81B9E-611C-44D0-A4C6-362BF9C11E9A}"/>
              </a:ext>
            </a:extLst>
          </p:cNvPr>
          <p:cNvGrpSpPr/>
          <p:nvPr/>
        </p:nvGrpSpPr>
        <p:grpSpPr>
          <a:xfrm>
            <a:off x="9441243" y="4526698"/>
            <a:ext cx="479618" cy="666279"/>
            <a:chOff x="4430844" y="4700815"/>
            <a:chExt cx="479618" cy="666279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8ED14E2-2A62-40E5-B27F-85BF64CE2A03}"/>
                </a:ext>
              </a:extLst>
            </p:cNvPr>
            <p:cNvSpPr txBox="1"/>
            <p:nvPr/>
          </p:nvSpPr>
          <p:spPr>
            <a:xfrm>
              <a:off x="4430844" y="4700815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 Light"/>
                  <a:ea typeface="Gill Sans" charset="0"/>
                  <a:cs typeface="Gill Sans" charset="0"/>
                </a:rPr>
                <a:t>tail</a:t>
              </a:r>
            </a:p>
          </p:txBody>
        </p:sp>
        <p:cxnSp>
          <p:nvCxnSpPr>
            <p:cNvPr id="197" name="Straight Arrow Connector 196">
              <a:extLst>
                <a:ext uri="{FF2B5EF4-FFF2-40B4-BE49-F238E27FC236}">
                  <a16:creationId xmlns:a16="http://schemas.microsoft.com/office/drawing/2014/main" id="{E5DDFF0F-9AF6-478E-8A46-469F084EBFE2}"/>
                </a:ext>
              </a:extLst>
            </p:cNvPr>
            <p:cNvCxnSpPr>
              <a:stCxn id="196" idx="2"/>
            </p:cNvCxnSpPr>
            <p:nvPr/>
          </p:nvCxnSpPr>
          <p:spPr>
            <a:xfrm>
              <a:off x="4661837" y="5070147"/>
              <a:ext cx="82965" cy="2969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DFDB4096-0ADF-47B1-BA0C-38236713D2A5}"/>
              </a:ext>
            </a:extLst>
          </p:cNvPr>
          <p:cNvGrpSpPr/>
          <p:nvPr/>
        </p:nvGrpSpPr>
        <p:grpSpPr>
          <a:xfrm>
            <a:off x="9896902" y="4566598"/>
            <a:ext cx="479618" cy="666279"/>
            <a:chOff x="4430844" y="4700815"/>
            <a:chExt cx="479618" cy="666279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D826795C-5ADF-45EA-A65C-E92AD978785B}"/>
                </a:ext>
              </a:extLst>
            </p:cNvPr>
            <p:cNvSpPr txBox="1"/>
            <p:nvPr/>
          </p:nvSpPr>
          <p:spPr>
            <a:xfrm>
              <a:off x="4430844" y="4700815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 Light"/>
                  <a:ea typeface="Gill Sans" charset="0"/>
                  <a:cs typeface="Gill Sans" charset="0"/>
                </a:rPr>
                <a:t>tail</a:t>
              </a:r>
            </a:p>
          </p:txBody>
        </p:sp>
        <p:cxnSp>
          <p:nvCxnSpPr>
            <p:cNvPr id="200" name="Straight Arrow Connector 199">
              <a:extLst>
                <a:ext uri="{FF2B5EF4-FFF2-40B4-BE49-F238E27FC236}">
                  <a16:creationId xmlns:a16="http://schemas.microsoft.com/office/drawing/2014/main" id="{4F7F69F3-BEA2-4E08-AA0D-D5093626BA4F}"/>
                </a:ext>
              </a:extLst>
            </p:cNvPr>
            <p:cNvCxnSpPr>
              <a:stCxn id="199" idx="2"/>
            </p:cNvCxnSpPr>
            <p:nvPr/>
          </p:nvCxnSpPr>
          <p:spPr>
            <a:xfrm>
              <a:off x="4661837" y="5070147"/>
              <a:ext cx="82965" cy="2969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DF5B4484-DB3E-4872-92E8-A518DA3DD619}"/>
              </a:ext>
            </a:extLst>
          </p:cNvPr>
          <p:cNvGrpSpPr/>
          <p:nvPr/>
        </p:nvGrpSpPr>
        <p:grpSpPr>
          <a:xfrm>
            <a:off x="8766046" y="4044646"/>
            <a:ext cx="644624" cy="313341"/>
            <a:chOff x="6684331" y="5509964"/>
            <a:chExt cx="644624" cy="313341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64F351D8-A249-4BE7-856D-0D0EFDBF231D}"/>
                </a:ext>
              </a:extLst>
            </p:cNvPr>
            <p:cNvSpPr/>
            <p:nvPr/>
          </p:nvSpPr>
          <p:spPr>
            <a:xfrm rot="16200000">
              <a:off x="6696766" y="5497529"/>
              <a:ext cx="302397" cy="32726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A4CB41A9-B836-4DA3-8E5E-73456292CA0A}"/>
                </a:ext>
              </a:extLst>
            </p:cNvPr>
            <p:cNvSpPr/>
            <p:nvPr/>
          </p:nvSpPr>
          <p:spPr>
            <a:xfrm rot="16200000">
              <a:off x="7014123" y="5508473"/>
              <a:ext cx="302397" cy="327267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08A1FA36-B80B-4216-9ACF-C95E56FE9438}"/>
              </a:ext>
            </a:extLst>
          </p:cNvPr>
          <p:cNvGrpSpPr/>
          <p:nvPr/>
        </p:nvGrpSpPr>
        <p:grpSpPr>
          <a:xfrm>
            <a:off x="7053101" y="5074359"/>
            <a:ext cx="3143405" cy="903088"/>
            <a:chOff x="4707449" y="5208576"/>
            <a:chExt cx="3143405" cy="903088"/>
          </a:xfrm>
        </p:grpSpPr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ACD27B02-7187-4E84-B257-590B222B7D71}"/>
                </a:ext>
              </a:extLst>
            </p:cNvPr>
            <p:cNvCxnSpPr/>
            <p:nvPr/>
          </p:nvCxnSpPr>
          <p:spPr>
            <a:xfrm flipH="1" flipV="1">
              <a:off x="4707449" y="5208576"/>
              <a:ext cx="3143405" cy="903088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C5D1B91C-876C-4FF3-B464-CD72BBE0922F}"/>
                </a:ext>
              </a:extLst>
            </p:cNvPr>
            <p:cNvCxnSpPr/>
            <p:nvPr/>
          </p:nvCxnSpPr>
          <p:spPr>
            <a:xfrm flipH="1">
              <a:off x="4859850" y="5208577"/>
              <a:ext cx="2773730" cy="865762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7" name="Freeform 86">
            <a:extLst>
              <a:ext uri="{FF2B5EF4-FFF2-40B4-BE49-F238E27FC236}">
                <a16:creationId xmlns:a16="http://schemas.microsoft.com/office/drawing/2014/main" id="{BBABCE86-F436-4888-BB89-1422705971AE}"/>
              </a:ext>
            </a:extLst>
          </p:cNvPr>
          <p:cNvSpPr/>
          <p:nvPr/>
        </p:nvSpPr>
        <p:spPr>
          <a:xfrm>
            <a:off x="8575177" y="2859007"/>
            <a:ext cx="314088" cy="485144"/>
          </a:xfrm>
          <a:custGeom>
            <a:avLst/>
            <a:gdLst>
              <a:gd name="connsiteX0" fmla="*/ 14270 w 314088"/>
              <a:gd name="connsiteY0" fmla="*/ 485144 h 485144"/>
              <a:gd name="connsiteX1" fmla="*/ 28541 w 314088"/>
              <a:gd name="connsiteY1" fmla="*/ 242572 h 485144"/>
              <a:gd name="connsiteX2" fmla="*/ 271144 w 314088"/>
              <a:gd name="connsiteY2" fmla="*/ 214034 h 485144"/>
              <a:gd name="connsiteX3" fmla="*/ 313956 w 314088"/>
              <a:gd name="connsiteY3" fmla="*/ 0 h 485144"/>
              <a:gd name="connsiteX4" fmla="*/ 313956 w 314088"/>
              <a:gd name="connsiteY4" fmla="*/ 0 h 48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088" h="485144">
                <a:moveTo>
                  <a:pt x="14270" y="485144"/>
                </a:moveTo>
                <a:cubicBezTo>
                  <a:pt x="-1" y="386450"/>
                  <a:pt x="-14271" y="287757"/>
                  <a:pt x="28541" y="242572"/>
                </a:cubicBezTo>
                <a:cubicBezTo>
                  <a:pt x="71353" y="197387"/>
                  <a:pt x="223575" y="254463"/>
                  <a:pt x="271144" y="214034"/>
                </a:cubicBezTo>
                <a:cubicBezTo>
                  <a:pt x="318713" y="173605"/>
                  <a:pt x="313956" y="0"/>
                  <a:pt x="313956" y="0"/>
                </a:cubicBezTo>
                <a:lnTo>
                  <a:pt x="313956" y="0"/>
                </a:lnTo>
              </a:path>
            </a:pathLst>
          </a:custGeom>
          <a:ln>
            <a:solidFill>
              <a:srgbClr val="000090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208" name="Freeform 88">
            <a:extLst>
              <a:ext uri="{FF2B5EF4-FFF2-40B4-BE49-F238E27FC236}">
                <a16:creationId xmlns:a16="http://schemas.microsoft.com/office/drawing/2014/main" id="{06C9C0C8-DB0B-4514-A0CD-868453A7FB2C}"/>
              </a:ext>
            </a:extLst>
          </p:cNvPr>
          <p:cNvSpPr/>
          <p:nvPr/>
        </p:nvSpPr>
        <p:spPr>
          <a:xfrm flipH="1">
            <a:off x="8597751" y="3460931"/>
            <a:ext cx="663309" cy="694104"/>
          </a:xfrm>
          <a:custGeom>
            <a:avLst/>
            <a:gdLst>
              <a:gd name="connsiteX0" fmla="*/ 14270 w 314088"/>
              <a:gd name="connsiteY0" fmla="*/ 485144 h 485144"/>
              <a:gd name="connsiteX1" fmla="*/ 28541 w 314088"/>
              <a:gd name="connsiteY1" fmla="*/ 242572 h 485144"/>
              <a:gd name="connsiteX2" fmla="*/ 271144 w 314088"/>
              <a:gd name="connsiteY2" fmla="*/ 214034 h 485144"/>
              <a:gd name="connsiteX3" fmla="*/ 313956 w 314088"/>
              <a:gd name="connsiteY3" fmla="*/ 0 h 485144"/>
              <a:gd name="connsiteX4" fmla="*/ 313956 w 314088"/>
              <a:gd name="connsiteY4" fmla="*/ 0 h 485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088" h="485144">
                <a:moveTo>
                  <a:pt x="14270" y="485144"/>
                </a:moveTo>
                <a:cubicBezTo>
                  <a:pt x="-1" y="386450"/>
                  <a:pt x="-14271" y="287757"/>
                  <a:pt x="28541" y="242572"/>
                </a:cubicBezTo>
                <a:cubicBezTo>
                  <a:pt x="71353" y="197387"/>
                  <a:pt x="223575" y="254463"/>
                  <a:pt x="271144" y="214034"/>
                </a:cubicBezTo>
                <a:cubicBezTo>
                  <a:pt x="318713" y="173605"/>
                  <a:pt x="313956" y="0"/>
                  <a:pt x="313956" y="0"/>
                </a:cubicBezTo>
                <a:lnTo>
                  <a:pt x="313956" y="0"/>
                </a:lnTo>
              </a:path>
            </a:pathLst>
          </a:custGeom>
          <a:ln>
            <a:solidFill>
              <a:srgbClr val="000090"/>
            </a:solidFill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4694884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07" grpId="0" animBg="1"/>
      <p:bldP spid="20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216FD-075B-47CC-A3DC-484538976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Crash Recovery: Discard Partial Transactions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E7A15-3469-4132-BA54-149F9F956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1437"/>
            <a:ext cx="6846934" cy="3048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dirty="0">
                <a:latin typeface="Gill Sans Light"/>
              </a:rPr>
              <a:t>Upon recovery, scan the log</a:t>
            </a:r>
          </a:p>
          <a:p>
            <a:pPr>
              <a:spcAft>
                <a:spcPts val="1800"/>
              </a:spcAft>
            </a:pPr>
            <a:r>
              <a:rPr lang="en-US" dirty="0">
                <a:latin typeface="Gill Sans Light"/>
              </a:rPr>
              <a:t>Detect transaction start with no commit</a:t>
            </a:r>
          </a:p>
          <a:p>
            <a:pPr>
              <a:spcAft>
                <a:spcPts val="1800"/>
              </a:spcAft>
            </a:pPr>
            <a:r>
              <a:rPr lang="en-US" dirty="0">
                <a:latin typeface="Gill Sans Light"/>
              </a:rPr>
              <a:t>Discard log entries</a:t>
            </a:r>
          </a:p>
          <a:p>
            <a:pPr>
              <a:spcAft>
                <a:spcPts val="1800"/>
              </a:spcAft>
            </a:pPr>
            <a:r>
              <a:rPr lang="en-US" dirty="0">
                <a:latin typeface="Gill Sans Light"/>
              </a:rPr>
              <a:t>Disk remains unchanged</a:t>
            </a:r>
          </a:p>
        </p:txBody>
      </p:sp>
      <p:sp>
        <p:nvSpPr>
          <p:cNvPr id="7" name="Can 9">
            <a:extLst>
              <a:ext uri="{FF2B5EF4-FFF2-40B4-BE49-F238E27FC236}">
                <a16:creationId xmlns:a16="http://schemas.microsoft.com/office/drawing/2014/main" id="{8C387936-60E3-4D10-89EA-640794CD7455}"/>
              </a:ext>
            </a:extLst>
          </p:cNvPr>
          <p:cNvSpPr/>
          <p:nvPr/>
        </p:nvSpPr>
        <p:spPr>
          <a:xfrm>
            <a:off x="7934572" y="1499100"/>
            <a:ext cx="2099734" cy="3048000"/>
          </a:xfrm>
          <a:prstGeom prst="can">
            <a:avLst/>
          </a:prstGeom>
          <a:solidFill>
            <a:schemeClr val="accent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C2EAC3-2DEB-44D5-B3A4-D0309D34CF3E}"/>
              </a:ext>
            </a:extLst>
          </p:cNvPr>
          <p:cNvSpPr txBox="1"/>
          <p:nvPr/>
        </p:nvSpPr>
        <p:spPr>
          <a:xfrm>
            <a:off x="10105395" y="272044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Data blocks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2BF7B-3329-4387-839C-34AB7DC0A120}"/>
              </a:ext>
            </a:extLst>
          </p:cNvPr>
          <p:cNvSpPr txBox="1"/>
          <p:nvPr/>
        </p:nvSpPr>
        <p:spPr>
          <a:xfrm>
            <a:off x="10175430" y="2000553"/>
            <a:ext cx="12931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Free space map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DC406B0-6CDD-4035-A00B-BDD5B5DA982B}"/>
              </a:ext>
            </a:extLst>
          </p:cNvPr>
          <p:cNvGrpSpPr/>
          <p:nvPr/>
        </p:nvGrpSpPr>
        <p:grpSpPr>
          <a:xfrm rot="16200000">
            <a:off x="8780167" y="1905276"/>
            <a:ext cx="415498" cy="1802120"/>
            <a:chOff x="7569977" y="1270135"/>
            <a:chExt cx="415498" cy="18021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F851CFE-34C0-49AC-83E7-E3A79AE6C633}"/>
                </a:ext>
              </a:extLst>
            </p:cNvPr>
            <p:cNvSpPr/>
            <p:nvPr/>
          </p:nvSpPr>
          <p:spPr>
            <a:xfrm>
              <a:off x="7605706" y="1270135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44A316-1501-4B33-962C-8DFC11DAE023}"/>
                </a:ext>
              </a:extLst>
            </p:cNvPr>
            <p:cNvSpPr/>
            <p:nvPr/>
          </p:nvSpPr>
          <p:spPr>
            <a:xfrm>
              <a:off x="7605706" y="1591319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7C7EF1C-0646-42FA-BDCA-578539C2459B}"/>
                </a:ext>
              </a:extLst>
            </p:cNvPr>
            <p:cNvSpPr/>
            <p:nvPr/>
          </p:nvSpPr>
          <p:spPr>
            <a:xfrm>
              <a:off x="7605706" y="189790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E70A95-395D-4A5D-B23E-9B59714B031D}"/>
                </a:ext>
              </a:extLst>
            </p:cNvPr>
            <p:cNvSpPr/>
            <p:nvPr/>
          </p:nvSpPr>
          <p:spPr>
            <a:xfrm>
              <a:off x="7605706" y="2219088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150467B-0C02-47C0-AED4-E68BDEFA57FF}"/>
                </a:ext>
              </a:extLst>
            </p:cNvPr>
            <p:cNvSpPr/>
            <p:nvPr/>
          </p:nvSpPr>
          <p:spPr>
            <a:xfrm>
              <a:off x="7605706" y="2751071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0D3554-D304-4C3D-9AA1-977A5AAB8D55}"/>
                </a:ext>
              </a:extLst>
            </p:cNvPr>
            <p:cNvSpPr txBox="1"/>
            <p:nvPr/>
          </p:nvSpPr>
          <p:spPr>
            <a:xfrm>
              <a:off x="7569977" y="242553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  <a:cs typeface="Gill Sans Light"/>
                </a:rPr>
                <a:t>…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A591AA-366C-46BE-A5DF-855A39CE4581}"/>
              </a:ext>
            </a:extLst>
          </p:cNvPr>
          <p:cNvGrpSpPr/>
          <p:nvPr/>
        </p:nvGrpSpPr>
        <p:grpSpPr>
          <a:xfrm>
            <a:off x="7544110" y="2185219"/>
            <a:ext cx="2561285" cy="121398"/>
            <a:chOff x="64770" y="2031999"/>
            <a:chExt cx="5082551" cy="36495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1064C16-A76E-4CA1-98BB-468C2305D70D}"/>
                </a:ext>
              </a:extLst>
            </p:cNvPr>
            <p:cNvGrpSpPr/>
            <p:nvPr/>
          </p:nvGrpSpPr>
          <p:grpSpPr>
            <a:xfrm>
              <a:off x="2607047" y="2031999"/>
              <a:ext cx="1270137" cy="364957"/>
              <a:chOff x="2607047" y="2031999"/>
              <a:chExt cx="1270137" cy="364957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2B2B8F8-9BD5-44CA-AE26-4535A0D2A593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7561B0B3-F068-46D1-AB9D-C306DA183EFA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EFBE795-FF7E-45E9-A7E4-537F1F069AD7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2D7FD24-58B9-44F0-88F0-45BB675FB9D2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B8B347E-1A20-45C0-8962-31DD8EBBBCD9}"/>
                </a:ext>
              </a:extLst>
            </p:cNvPr>
            <p:cNvGrpSpPr/>
            <p:nvPr/>
          </p:nvGrpSpPr>
          <p:grpSpPr>
            <a:xfrm>
              <a:off x="3877184" y="2031999"/>
              <a:ext cx="1270137" cy="364957"/>
              <a:chOff x="2607047" y="2031999"/>
              <a:chExt cx="1270137" cy="364957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2617352-A108-4C29-A441-32C92A25C9CB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CAB54F2-0CDA-4C5C-8096-BB613FAC457C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28CE80F-B413-43D4-BD27-3A6D98CEDAA3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DFD4869-000B-4A57-83C9-5D5A7DC17F0A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C571C2F-A153-40D1-92D0-BB2981ABAEF1}"/>
                </a:ext>
              </a:extLst>
            </p:cNvPr>
            <p:cNvGrpSpPr/>
            <p:nvPr/>
          </p:nvGrpSpPr>
          <p:grpSpPr>
            <a:xfrm>
              <a:off x="64770" y="2031999"/>
              <a:ext cx="1270137" cy="364957"/>
              <a:chOff x="2607047" y="2031999"/>
              <a:chExt cx="1270137" cy="364957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EB8AD19-F1C9-4759-9B11-088DB12D3FC7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EA04909-528F-495F-9510-7D3354C1F1E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738A646-95A6-4D9C-9DD3-CF07758FE725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A56E242-CAE6-424E-AF44-A24A1260715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A367F94-4DCD-4ED1-93B3-F3BED2144113}"/>
                </a:ext>
              </a:extLst>
            </p:cNvPr>
            <p:cNvGrpSpPr/>
            <p:nvPr/>
          </p:nvGrpSpPr>
          <p:grpSpPr>
            <a:xfrm>
              <a:off x="1334907" y="2031999"/>
              <a:ext cx="1270137" cy="364957"/>
              <a:chOff x="2607047" y="2031999"/>
              <a:chExt cx="1270137" cy="364957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448E54E-FB36-48DF-AEE2-5A5FDD698BFD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FAD62FA-F9C2-4631-BEF3-9C3BE87E01D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9608723-42E3-4409-AF51-6D55F470EAE6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111FE68-35BC-457C-9B82-EECCF2E6A08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5C46EBB3-C81E-437C-841D-A2CD5CE0C109}"/>
              </a:ext>
            </a:extLst>
          </p:cNvPr>
          <p:cNvSpPr/>
          <p:nvPr/>
        </p:nvSpPr>
        <p:spPr>
          <a:xfrm rot="16200000">
            <a:off x="941189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63B1AC1-0B35-48C6-82E0-0683C22FF04E}"/>
              </a:ext>
            </a:extLst>
          </p:cNvPr>
          <p:cNvSpPr/>
          <p:nvPr/>
        </p:nvSpPr>
        <p:spPr>
          <a:xfrm rot="16200000">
            <a:off x="965281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95A8FAC-80A4-43C0-A8FD-69C4897EC2AB}"/>
              </a:ext>
            </a:extLst>
          </p:cNvPr>
          <p:cNvSpPr/>
          <p:nvPr/>
        </p:nvSpPr>
        <p:spPr>
          <a:xfrm rot="16200000">
            <a:off x="9882785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C28D1A9-D3D3-4496-957C-5E6169842A4A}"/>
              </a:ext>
            </a:extLst>
          </p:cNvPr>
          <p:cNvGrpSpPr/>
          <p:nvPr/>
        </p:nvGrpSpPr>
        <p:grpSpPr>
          <a:xfrm>
            <a:off x="7505653" y="3218581"/>
            <a:ext cx="952728" cy="242349"/>
            <a:chOff x="2607047" y="2031999"/>
            <a:chExt cx="1270137" cy="36495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DEA9427-5A6D-4AEC-BB52-3C809C6B0982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3B79423-0383-43E9-900B-9995DCB0DE9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1D76AAC-1250-4123-8973-BA552B15424C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29179B0-FCED-4983-9B2C-B704F9BF3360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06539FF-8EFD-4DD8-AB8F-1EA301BFE4FF}"/>
              </a:ext>
            </a:extLst>
          </p:cNvPr>
          <p:cNvGrpSpPr/>
          <p:nvPr/>
        </p:nvGrpSpPr>
        <p:grpSpPr>
          <a:xfrm>
            <a:off x="8458381" y="3218581"/>
            <a:ext cx="952728" cy="242349"/>
            <a:chOff x="2607047" y="2031999"/>
            <a:chExt cx="1270137" cy="364957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8756FC7-B1F2-413B-AD65-07AF71BC94ED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FB3C23B-EEC4-4554-BC7A-3F4B0258113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B6D3315F-C233-4BF3-8BA8-0BD0E2064DFE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1AE19C2-EDDC-4D5F-8048-BC4E111087C1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27473C36-0ED5-4CB1-A3F0-67AE22F4B9DB}"/>
              </a:ext>
            </a:extLst>
          </p:cNvPr>
          <p:cNvSpPr txBox="1"/>
          <p:nvPr/>
        </p:nvSpPr>
        <p:spPr>
          <a:xfrm>
            <a:off x="10209505" y="3161505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Gill Sans Light"/>
                <a:ea typeface="Gill Sans" charset="0"/>
                <a:cs typeface="Gill Sans" charset="0"/>
              </a:rPr>
              <a:t>Inode</a:t>
            </a:r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 table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48E4DCD-CF52-41E4-911B-8AFE37ABCC87}"/>
              </a:ext>
            </a:extLst>
          </p:cNvPr>
          <p:cNvGrpSpPr/>
          <p:nvPr/>
        </p:nvGrpSpPr>
        <p:grpSpPr>
          <a:xfrm>
            <a:off x="8270484" y="3585142"/>
            <a:ext cx="1457827" cy="761444"/>
            <a:chOff x="1744000" y="2182577"/>
            <a:chExt cx="1430729" cy="918973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6D448C7-21DC-457D-A1FC-EE80B5D6069D}"/>
                </a:ext>
              </a:extLst>
            </p:cNvPr>
            <p:cNvSpPr/>
            <p:nvPr/>
          </p:nvSpPr>
          <p:spPr>
            <a:xfrm rot="16200000">
              <a:off x="1882705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5CB07E6-7B84-40C0-A51C-0B071E1F1445}"/>
                </a:ext>
              </a:extLst>
            </p:cNvPr>
            <p:cNvSpPr/>
            <p:nvPr/>
          </p:nvSpPr>
          <p:spPr>
            <a:xfrm rot="16200000">
              <a:off x="2203889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4A13C24-BAD2-4696-8CE9-99308A4591FF}"/>
                </a:ext>
              </a:extLst>
            </p:cNvPr>
            <p:cNvSpPr/>
            <p:nvPr/>
          </p:nvSpPr>
          <p:spPr>
            <a:xfrm rot="16200000">
              <a:off x="2510474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D559F166-2E9B-474C-9A06-072571CAE663}"/>
                </a:ext>
              </a:extLst>
            </p:cNvPr>
            <p:cNvSpPr/>
            <p:nvPr/>
          </p:nvSpPr>
          <p:spPr>
            <a:xfrm rot="16200000">
              <a:off x="2831658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82C97F3-B802-403B-BAE5-FD30E61D873E}"/>
                </a:ext>
              </a:extLst>
            </p:cNvPr>
            <p:cNvSpPr/>
            <p:nvPr/>
          </p:nvSpPr>
          <p:spPr>
            <a:xfrm rot="16200000">
              <a:off x="2781130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5C29844-D6B7-470B-9A7B-7C20FE416642}"/>
                </a:ext>
              </a:extLst>
            </p:cNvPr>
            <p:cNvSpPr/>
            <p:nvPr/>
          </p:nvSpPr>
          <p:spPr>
            <a:xfrm rot="16200000">
              <a:off x="1722113" y="220446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1E699AA-6504-4A94-A351-A36763BF74F7}"/>
                </a:ext>
              </a:extLst>
            </p:cNvPr>
            <p:cNvSpPr/>
            <p:nvPr/>
          </p:nvSpPr>
          <p:spPr>
            <a:xfrm rot="16200000">
              <a:off x="2206034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0386CA2D-374E-492A-9F3F-435FB8923DB4}"/>
              </a:ext>
            </a:extLst>
          </p:cNvPr>
          <p:cNvSpPr txBox="1"/>
          <p:nvPr/>
        </p:nvSpPr>
        <p:spPr>
          <a:xfrm>
            <a:off x="10217437" y="385952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Directory</a:t>
            </a:r>
          </a:p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entries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1855B53-A502-417D-859B-F966609E345E}"/>
              </a:ext>
            </a:extLst>
          </p:cNvPr>
          <p:cNvSpPr/>
          <p:nvPr/>
        </p:nvSpPr>
        <p:spPr>
          <a:xfrm rot="16200000">
            <a:off x="8214098" y="2174700"/>
            <a:ext cx="121398" cy="1618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3B39921-B077-4C55-BDCD-A32ED58F01B0}"/>
              </a:ext>
            </a:extLst>
          </p:cNvPr>
          <p:cNvSpPr/>
          <p:nvPr/>
        </p:nvSpPr>
        <p:spPr>
          <a:xfrm rot="16200000">
            <a:off x="8438814" y="3229006"/>
            <a:ext cx="242349" cy="2409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0648F6A-322D-42D6-9A0B-A2273E8A1A1B}"/>
              </a:ext>
            </a:extLst>
          </p:cNvPr>
          <p:cNvSpPr/>
          <p:nvPr/>
        </p:nvSpPr>
        <p:spPr>
          <a:xfrm rot="16200000">
            <a:off x="9103272" y="4031753"/>
            <a:ext cx="302397" cy="3272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037F2DD-D730-4C06-BD05-E83B32B16C2F}"/>
              </a:ext>
            </a:extLst>
          </p:cNvPr>
          <p:cNvSpPr/>
          <p:nvPr/>
        </p:nvSpPr>
        <p:spPr>
          <a:xfrm>
            <a:off x="3158624" y="5172056"/>
            <a:ext cx="7930449" cy="623473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3DD39DB-0D70-4929-80A1-B75E6C27EBA8}"/>
              </a:ext>
            </a:extLst>
          </p:cNvPr>
          <p:cNvSpPr txBox="1"/>
          <p:nvPr/>
        </p:nvSpPr>
        <p:spPr>
          <a:xfrm>
            <a:off x="3123460" y="5815028"/>
            <a:ext cx="5355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Log: in non-volatile storage (Flash or on Disk)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2094700-1992-4B28-B04C-A163F77D347D}"/>
              </a:ext>
            </a:extLst>
          </p:cNvPr>
          <p:cNvSpPr txBox="1"/>
          <p:nvPr/>
        </p:nvSpPr>
        <p:spPr>
          <a:xfrm>
            <a:off x="8703819" y="452893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head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D29EA594-1F93-43B3-8227-BD885C6BE929}"/>
              </a:ext>
            </a:extLst>
          </p:cNvPr>
          <p:cNvCxnSpPr>
            <a:stCxn id="109" idx="2"/>
          </p:cNvCxnSpPr>
          <p:nvPr/>
        </p:nvCxnSpPr>
        <p:spPr>
          <a:xfrm flipH="1">
            <a:off x="9017777" y="4898271"/>
            <a:ext cx="13215" cy="296947"/>
          </a:xfrm>
          <a:prstGeom prst="straightConnector1">
            <a:avLst/>
          </a:prstGeom>
          <a:ln>
            <a:solidFill>
              <a:srgbClr val="FC230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BFDCA36-C9BD-4A65-ABC1-593540A39E3D}"/>
              </a:ext>
            </a:extLst>
          </p:cNvPr>
          <p:cNvSpPr txBox="1"/>
          <p:nvPr/>
        </p:nvSpPr>
        <p:spPr>
          <a:xfrm>
            <a:off x="5200151" y="4505778"/>
            <a:ext cx="475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tail</a:t>
            </a:r>
          </a:p>
        </p:txBody>
      </p: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042BDFA3-E3EB-4EBB-99E1-6C74A0416B5A}"/>
              </a:ext>
            </a:extLst>
          </p:cNvPr>
          <p:cNvCxnSpPr>
            <a:stCxn id="111" idx="2"/>
          </p:cNvCxnSpPr>
          <p:nvPr/>
        </p:nvCxnSpPr>
        <p:spPr>
          <a:xfrm>
            <a:off x="5437749" y="4875110"/>
            <a:ext cx="76360" cy="2969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0BFDF86-2705-40F9-B60C-4A746299250F}"/>
              </a:ext>
            </a:extLst>
          </p:cNvPr>
          <p:cNvSpPr/>
          <p:nvPr/>
        </p:nvSpPr>
        <p:spPr>
          <a:xfrm>
            <a:off x="5514108" y="5181767"/>
            <a:ext cx="1583250" cy="613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CDE84EA-3151-4D6F-AF14-B9FB89F0E1E0}"/>
              </a:ext>
            </a:extLst>
          </p:cNvPr>
          <p:cNvSpPr txBox="1"/>
          <p:nvPr/>
        </p:nvSpPr>
        <p:spPr>
          <a:xfrm>
            <a:off x="5837146" y="518176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pending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926CC66-74D6-4FED-A769-534975D10B69}"/>
              </a:ext>
            </a:extLst>
          </p:cNvPr>
          <p:cNvSpPr txBox="1"/>
          <p:nvPr/>
        </p:nvSpPr>
        <p:spPr>
          <a:xfrm>
            <a:off x="4428723" y="518525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done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10A2651-810F-40B8-B10F-42EEBCDC2A5D}"/>
              </a:ext>
            </a:extLst>
          </p:cNvPr>
          <p:cNvSpPr txBox="1"/>
          <p:nvPr/>
        </p:nvSpPr>
        <p:spPr>
          <a:xfrm rot="16200000">
            <a:off x="6977635" y="5300522"/>
            <a:ext cx="633507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start</a:t>
            </a:r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EE5291DF-99AB-4DDF-96F0-21D8AD943F39}"/>
              </a:ext>
            </a:extLst>
          </p:cNvPr>
          <p:cNvGrpSpPr/>
          <p:nvPr/>
        </p:nvGrpSpPr>
        <p:grpSpPr>
          <a:xfrm>
            <a:off x="7479055" y="2265294"/>
            <a:ext cx="816104" cy="3530236"/>
            <a:chOff x="5076782" y="2429813"/>
            <a:chExt cx="816104" cy="3530236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A15D4856-1664-4365-A284-CE5EA912CF8B}"/>
                </a:ext>
              </a:extLst>
            </p:cNvPr>
            <p:cNvGrpSpPr/>
            <p:nvPr/>
          </p:nvGrpSpPr>
          <p:grpSpPr>
            <a:xfrm>
              <a:off x="5135148" y="5628477"/>
              <a:ext cx="640069" cy="131108"/>
              <a:chOff x="5252815" y="1247958"/>
              <a:chExt cx="640069" cy="131108"/>
            </a:xfrm>
          </p:grpSpPr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DC6AA099-217F-49FE-A80D-D9DF5748F005}"/>
                  </a:ext>
                </a:extLst>
              </p:cNvPr>
              <p:cNvGrpSpPr/>
              <p:nvPr/>
            </p:nvGrpSpPr>
            <p:grpSpPr>
              <a:xfrm>
                <a:off x="5252815" y="1247958"/>
                <a:ext cx="640069" cy="121398"/>
                <a:chOff x="2607047" y="2031999"/>
                <a:chExt cx="1270137" cy="364957"/>
              </a:xfrm>
            </p:grpSpPr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3C9B80B8-22B6-4041-80A4-AA7D3746242F}"/>
                    </a:ext>
                  </a:extLst>
                </p:cNvPr>
                <p:cNvSpPr/>
                <p:nvPr/>
              </p:nvSpPr>
              <p:spPr>
                <a:xfrm rot="16200000">
                  <a:off x="2585160" y="2053886"/>
                  <a:ext cx="364957" cy="321184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FA689DAD-E539-40C5-B08A-6300C97E5E98}"/>
                    </a:ext>
                  </a:extLst>
                </p:cNvPr>
                <p:cNvSpPr/>
                <p:nvPr/>
              </p:nvSpPr>
              <p:spPr>
                <a:xfrm rot="16200000">
                  <a:off x="2906344" y="2053886"/>
                  <a:ext cx="364957" cy="321184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129" name="Rectangle 128">
                  <a:extLst>
                    <a:ext uri="{FF2B5EF4-FFF2-40B4-BE49-F238E27FC236}">
                      <a16:creationId xmlns:a16="http://schemas.microsoft.com/office/drawing/2014/main" id="{7F78DE5D-A765-463A-BB34-09051B1272DE}"/>
                    </a:ext>
                  </a:extLst>
                </p:cNvPr>
                <p:cNvSpPr/>
                <p:nvPr/>
              </p:nvSpPr>
              <p:spPr>
                <a:xfrm rot="16200000">
                  <a:off x="3212929" y="2053886"/>
                  <a:ext cx="364957" cy="321184"/>
                </a:xfrm>
                <a:prstGeom prst="rect">
                  <a:avLst/>
                </a:prstGeom>
                <a:solidFill>
                  <a:srgbClr val="C0504D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130" name="Rectangle 129">
                  <a:extLst>
                    <a:ext uri="{FF2B5EF4-FFF2-40B4-BE49-F238E27FC236}">
                      <a16:creationId xmlns:a16="http://schemas.microsoft.com/office/drawing/2014/main" id="{68D869F6-09BA-4293-9ADB-EED54DFD61A9}"/>
                    </a:ext>
                  </a:extLst>
                </p:cNvPr>
                <p:cNvSpPr/>
                <p:nvPr/>
              </p:nvSpPr>
              <p:spPr>
                <a:xfrm rot="16200000">
                  <a:off x="3534113" y="2053886"/>
                  <a:ext cx="364957" cy="321184"/>
                </a:xfrm>
                <a:prstGeom prst="rect">
                  <a:avLst/>
                </a:prstGeom>
                <a:solidFill>
                  <a:srgbClr val="C0504D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</p:grp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95B6CAA1-8C58-4F9C-8DD6-E916E7239991}"/>
                  </a:ext>
                </a:extLst>
              </p:cNvPr>
              <p:cNvSpPr/>
              <p:nvPr/>
            </p:nvSpPr>
            <p:spPr>
              <a:xfrm rot="16200000">
                <a:off x="5282734" y="1237439"/>
                <a:ext cx="121398" cy="161856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B7AA19F-6283-406E-8BF2-681EF47D0956}"/>
                </a:ext>
              </a:extLst>
            </p:cNvPr>
            <p:cNvSpPr/>
            <p:nvPr/>
          </p:nvSpPr>
          <p:spPr>
            <a:xfrm>
              <a:off x="5076782" y="5349778"/>
              <a:ext cx="698435" cy="610271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24" name="Freeform 97">
              <a:extLst>
                <a:ext uri="{FF2B5EF4-FFF2-40B4-BE49-F238E27FC236}">
                  <a16:creationId xmlns:a16="http://schemas.microsoft.com/office/drawing/2014/main" id="{8E7398A5-E7C0-41D6-9845-62EC377CE8E4}"/>
                </a:ext>
              </a:extLst>
            </p:cNvPr>
            <p:cNvSpPr/>
            <p:nvPr/>
          </p:nvSpPr>
          <p:spPr>
            <a:xfrm>
              <a:off x="5190856" y="2429813"/>
              <a:ext cx="702030" cy="3236095"/>
            </a:xfrm>
            <a:custGeom>
              <a:avLst/>
              <a:gdLst>
                <a:gd name="connsiteX0" fmla="*/ 14270 w 314088"/>
                <a:gd name="connsiteY0" fmla="*/ 485144 h 485144"/>
                <a:gd name="connsiteX1" fmla="*/ 28541 w 314088"/>
                <a:gd name="connsiteY1" fmla="*/ 242572 h 485144"/>
                <a:gd name="connsiteX2" fmla="*/ 271144 w 314088"/>
                <a:gd name="connsiteY2" fmla="*/ 214034 h 485144"/>
                <a:gd name="connsiteX3" fmla="*/ 313956 w 314088"/>
                <a:gd name="connsiteY3" fmla="*/ 0 h 485144"/>
                <a:gd name="connsiteX4" fmla="*/ 313956 w 314088"/>
                <a:gd name="connsiteY4" fmla="*/ 0 h 48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088" h="485144">
                  <a:moveTo>
                    <a:pt x="14270" y="485144"/>
                  </a:moveTo>
                  <a:cubicBezTo>
                    <a:pt x="-1" y="386450"/>
                    <a:pt x="-14271" y="287757"/>
                    <a:pt x="28541" y="242572"/>
                  </a:cubicBezTo>
                  <a:cubicBezTo>
                    <a:pt x="71353" y="197387"/>
                    <a:pt x="223575" y="254463"/>
                    <a:pt x="271144" y="214034"/>
                  </a:cubicBezTo>
                  <a:cubicBezTo>
                    <a:pt x="318713" y="173605"/>
                    <a:pt x="313956" y="0"/>
                    <a:pt x="313956" y="0"/>
                  </a:cubicBezTo>
                  <a:lnTo>
                    <a:pt x="313956" y="0"/>
                  </a:lnTo>
                </a:path>
              </a:pathLst>
            </a:custGeom>
            <a:ln>
              <a:solidFill>
                <a:srgbClr val="000090"/>
              </a:solidFill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B1DEEC6A-D1DC-4296-A5B7-083AE9CC3AD9}"/>
              </a:ext>
            </a:extLst>
          </p:cNvPr>
          <p:cNvGrpSpPr/>
          <p:nvPr/>
        </p:nvGrpSpPr>
        <p:grpSpPr>
          <a:xfrm>
            <a:off x="8188295" y="3387561"/>
            <a:ext cx="818671" cy="2403608"/>
            <a:chOff x="5786022" y="3654034"/>
            <a:chExt cx="818671" cy="2301654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799509F9-8A0E-4510-A259-2100A13FC74D}"/>
                </a:ext>
              </a:extLst>
            </p:cNvPr>
            <p:cNvGrpSpPr/>
            <p:nvPr/>
          </p:nvGrpSpPr>
          <p:grpSpPr>
            <a:xfrm>
              <a:off x="5892885" y="5589588"/>
              <a:ext cx="711808" cy="242349"/>
              <a:chOff x="2607047" y="2031999"/>
              <a:chExt cx="948953" cy="364957"/>
            </a:xfrm>
          </p:grpSpPr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8271E38-AB15-4E8F-AFF4-12BCB6C33A13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B5276BA1-70C1-4996-9DAB-044D7A483B62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B6830592-A408-4202-94D8-19E9C4FF0112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E6A18F61-E018-49C5-AFAA-6094C6BCC0F8}"/>
                </a:ext>
              </a:extLst>
            </p:cNvPr>
            <p:cNvSpPr/>
            <p:nvPr/>
          </p:nvSpPr>
          <p:spPr>
            <a:xfrm rot="16200000">
              <a:off x="5873319" y="5600013"/>
              <a:ext cx="242349" cy="240920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4" name="Freeform 104">
              <a:extLst>
                <a:ext uri="{FF2B5EF4-FFF2-40B4-BE49-F238E27FC236}">
                  <a16:creationId xmlns:a16="http://schemas.microsoft.com/office/drawing/2014/main" id="{58D67B9B-824B-4155-8BB4-6AC9B1D0EC78}"/>
                </a:ext>
              </a:extLst>
            </p:cNvPr>
            <p:cNvSpPr/>
            <p:nvPr/>
          </p:nvSpPr>
          <p:spPr>
            <a:xfrm>
              <a:off x="5970966" y="3654034"/>
              <a:ext cx="212349" cy="2018098"/>
            </a:xfrm>
            <a:custGeom>
              <a:avLst/>
              <a:gdLst>
                <a:gd name="connsiteX0" fmla="*/ 14270 w 314088"/>
                <a:gd name="connsiteY0" fmla="*/ 485144 h 485144"/>
                <a:gd name="connsiteX1" fmla="*/ 28541 w 314088"/>
                <a:gd name="connsiteY1" fmla="*/ 242572 h 485144"/>
                <a:gd name="connsiteX2" fmla="*/ 271144 w 314088"/>
                <a:gd name="connsiteY2" fmla="*/ 214034 h 485144"/>
                <a:gd name="connsiteX3" fmla="*/ 313956 w 314088"/>
                <a:gd name="connsiteY3" fmla="*/ 0 h 485144"/>
                <a:gd name="connsiteX4" fmla="*/ 313956 w 314088"/>
                <a:gd name="connsiteY4" fmla="*/ 0 h 48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088" h="485144">
                  <a:moveTo>
                    <a:pt x="14270" y="485144"/>
                  </a:moveTo>
                  <a:cubicBezTo>
                    <a:pt x="-1" y="386450"/>
                    <a:pt x="-14271" y="287757"/>
                    <a:pt x="28541" y="242572"/>
                  </a:cubicBezTo>
                  <a:cubicBezTo>
                    <a:pt x="71353" y="197387"/>
                    <a:pt x="223575" y="254463"/>
                    <a:pt x="271144" y="214034"/>
                  </a:cubicBezTo>
                  <a:cubicBezTo>
                    <a:pt x="318713" y="173605"/>
                    <a:pt x="313956" y="0"/>
                    <a:pt x="313956" y="0"/>
                  </a:cubicBezTo>
                  <a:lnTo>
                    <a:pt x="313956" y="0"/>
                  </a:lnTo>
                </a:path>
              </a:pathLst>
            </a:custGeom>
            <a:ln>
              <a:solidFill>
                <a:srgbClr val="000090"/>
              </a:solidFill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0C2FB111-E9D9-46D4-8169-4BF40B19E598}"/>
                </a:ext>
              </a:extLst>
            </p:cNvPr>
            <p:cNvSpPr/>
            <p:nvPr/>
          </p:nvSpPr>
          <p:spPr>
            <a:xfrm>
              <a:off x="5786022" y="5345417"/>
              <a:ext cx="818671" cy="610271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AAE57C18-8D04-46D4-B703-D098B3C89817}"/>
              </a:ext>
            </a:extLst>
          </p:cNvPr>
          <p:cNvGrpSpPr/>
          <p:nvPr/>
        </p:nvGrpSpPr>
        <p:grpSpPr>
          <a:xfrm>
            <a:off x="9134889" y="4903253"/>
            <a:ext cx="283215" cy="1175415"/>
            <a:chOff x="6749201" y="5060103"/>
            <a:chExt cx="283215" cy="1175415"/>
          </a:xfrm>
        </p:grpSpPr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33CB96D2-8DB0-4E9F-9683-E70A6D98AE30}"/>
                </a:ext>
              </a:extLst>
            </p:cNvPr>
            <p:cNvCxnSpPr/>
            <p:nvPr/>
          </p:nvCxnSpPr>
          <p:spPr>
            <a:xfrm flipH="1" flipV="1">
              <a:off x="6749201" y="5060103"/>
              <a:ext cx="283215" cy="1175415"/>
            </a:xfrm>
            <a:prstGeom prst="line">
              <a:avLst/>
            </a:prstGeom>
            <a:ln w="38100">
              <a:solidFill>
                <a:srgbClr val="FC230C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B6732CD6-23F2-4411-BCE8-ABFA3EE9D90C}"/>
                </a:ext>
              </a:extLst>
            </p:cNvPr>
            <p:cNvCxnSpPr/>
            <p:nvPr/>
          </p:nvCxnSpPr>
          <p:spPr>
            <a:xfrm flipV="1">
              <a:off x="6764076" y="5060103"/>
              <a:ext cx="268340" cy="117541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51897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1" grpId="0" animBg="1"/>
      <p:bldP spid="62" grpId="0" animBg="1"/>
      <p:bldP spid="6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E7A15-3469-4132-BA54-149F9F956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1437"/>
            <a:ext cx="6846934" cy="3048000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Scan log, find start</a:t>
            </a:r>
          </a:p>
          <a:p>
            <a:endParaRPr lang="en-US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Find matching commit</a:t>
            </a:r>
          </a:p>
          <a:p>
            <a:endParaRPr lang="en-US" dirty="0">
              <a:latin typeface="Gill Sans Light"/>
            </a:endParaRPr>
          </a:p>
          <a:p>
            <a:r>
              <a:rPr lang="en-US" dirty="0">
                <a:latin typeface="Gill Sans Light"/>
              </a:rPr>
              <a:t>Redo it as usual</a:t>
            </a:r>
          </a:p>
          <a:p>
            <a:pPr lvl="1"/>
            <a:r>
              <a:rPr lang="en-US" dirty="0">
                <a:latin typeface="Gill Sans Light"/>
              </a:rPr>
              <a:t>Or just let it happen later</a:t>
            </a:r>
          </a:p>
        </p:txBody>
      </p:sp>
      <p:sp>
        <p:nvSpPr>
          <p:cNvPr id="7" name="Can 9">
            <a:extLst>
              <a:ext uri="{FF2B5EF4-FFF2-40B4-BE49-F238E27FC236}">
                <a16:creationId xmlns:a16="http://schemas.microsoft.com/office/drawing/2014/main" id="{8C387936-60E3-4D10-89EA-640794CD7455}"/>
              </a:ext>
            </a:extLst>
          </p:cNvPr>
          <p:cNvSpPr/>
          <p:nvPr/>
        </p:nvSpPr>
        <p:spPr>
          <a:xfrm>
            <a:off x="7934572" y="1499100"/>
            <a:ext cx="2099734" cy="3048000"/>
          </a:xfrm>
          <a:prstGeom prst="can">
            <a:avLst/>
          </a:prstGeom>
          <a:solidFill>
            <a:schemeClr val="accent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C2EAC3-2DEB-44D5-B3A4-D0309D34CF3E}"/>
              </a:ext>
            </a:extLst>
          </p:cNvPr>
          <p:cNvSpPr txBox="1"/>
          <p:nvPr/>
        </p:nvSpPr>
        <p:spPr>
          <a:xfrm>
            <a:off x="10105395" y="272044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Data blocks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C2BF7B-3329-4387-839C-34AB7DC0A120}"/>
              </a:ext>
            </a:extLst>
          </p:cNvPr>
          <p:cNvSpPr txBox="1"/>
          <p:nvPr/>
        </p:nvSpPr>
        <p:spPr>
          <a:xfrm>
            <a:off x="10175430" y="2000553"/>
            <a:ext cx="12931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Free space map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DC406B0-6CDD-4035-A00B-BDD5B5DA982B}"/>
              </a:ext>
            </a:extLst>
          </p:cNvPr>
          <p:cNvGrpSpPr/>
          <p:nvPr/>
        </p:nvGrpSpPr>
        <p:grpSpPr>
          <a:xfrm rot="16200000">
            <a:off x="8780167" y="1905276"/>
            <a:ext cx="415498" cy="1802120"/>
            <a:chOff x="7569977" y="1270135"/>
            <a:chExt cx="415498" cy="18021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F851CFE-34C0-49AC-83E7-E3A79AE6C633}"/>
                </a:ext>
              </a:extLst>
            </p:cNvPr>
            <p:cNvSpPr/>
            <p:nvPr/>
          </p:nvSpPr>
          <p:spPr>
            <a:xfrm>
              <a:off x="7605706" y="1270135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644A316-1501-4B33-962C-8DFC11DAE023}"/>
                </a:ext>
              </a:extLst>
            </p:cNvPr>
            <p:cNvSpPr/>
            <p:nvPr/>
          </p:nvSpPr>
          <p:spPr>
            <a:xfrm>
              <a:off x="7605706" y="1591319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7C7EF1C-0646-42FA-BDCA-578539C2459B}"/>
                </a:ext>
              </a:extLst>
            </p:cNvPr>
            <p:cNvSpPr/>
            <p:nvPr/>
          </p:nvSpPr>
          <p:spPr>
            <a:xfrm>
              <a:off x="7605706" y="189790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E70A95-395D-4A5D-B23E-9B59714B031D}"/>
                </a:ext>
              </a:extLst>
            </p:cNvPr>
            <p:cNvSpPr/>
            <p:nvPr/>
          </p:nvSpPr>
          <p:spPr>
            <a:xfrm>
              <a:off x="7605706" y="2219088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150467B-0C02-47C0-AED4-E68BDEFA57FF}"/>
                </a:ext>
              </a:extLst>
            </p:cNvPr>
            <p:cNvSpPr/>
            <p:nvPr/>
          </p:nvSpPr>
          <p:spPr>
            <a:xfrm>
              <a:off x="7605706" y="2751071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0D3554-D304-4C3D-9AA1-977A5AAB8D55}"/>
                </a:ext>
              </a:extLst>
            </p:cNvPr>
            <p:cNvSpPr txBox="1"/>
            <p:nvPr/>
          </p:nvSpPr>
          <p:spPr>
            <a:xfrm>
              <a:off x="7569977" y="242553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  <a:cs typeface="Gill Sans Light"/>
                </a:rPr>
                <a:t>…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4A591AA-366C-46BE-A5DF-855A39CE4581}"/>
              </a:ext>
            </a:extLst>
          </p:cNvPr>
          <p:cNvGrpSpPr/>
          <p:nvPr/>
        </p:nvGrpSpPr>
        <p:grpSpPr>
          <a:xfrm>
            <a:off x="7544110" y="2185219"/>
            <a:ext cx="2561285" cy="121398"/>
            <a:chOff x="64770" y="2031999"/>
            <a:chExt cx="5082551" cy="36495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1064C16-A76E-4CA1-98BB-468C2305D70D}"/>
                </a:ext>
              </a:extLst>
            </p:cNvPr>
            <p:cNvGrpSpPr/>
            <p:nvPr/>
          </p:nvGrpSpPr>
          <p:grpSpPr>
            <a:xfrm>
              <a:off x="2607047" y="2031999"/>
              <a:ext cx="1270137" cy="364957"/>
              <a:chOff x="2607047" y="2031999"/>
              <a:chExt cx="1270137" cy="364957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2B2B8F8-9BD5-44CA-AE26-4535A0D2A593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7561B0B3-F068-46D1-AB9D-C306DA183EFA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EFBE795-FF7E-45E9-A7E4-537F1F069AD7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2D7FD24-58B9-44F0-88F0-45BB675FB9D2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B8B347E-1A20-45C0-8962-31DD8EBBBCD9}"/>
                </a:ext>
              </a:extLst>
            </p:cNvPr>
            <p:cNvGrpSpPr/>
            <p:nvPr/>
          </p:nvGrpSpPr>
          <p:grpSpPr>
            <a:xfrm>
              <a:off x="3877184" y="2031999"/>
              <a:ext cx="1270137" cy="364957"/>
              <a:chOff x="2607047" y="2031999"/>
              <a:chExt cx="1270137" cy="364957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2617352-A108-4C29-A441-32C92A25C9CB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CAB54F2-0CDA-4C5C-8096-BB613FAC457C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F28CE80F-B413-43D4-BD27-3A6D98CEDAA3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DFD4869-000B-4A57-83C9-5D5A7DC17F0A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C571C2F-A153-40D1-92D0-BB2981ABAEF1}"/>
                </a:ext>
              </a:extLst>
            </p:cNvPr>
            <p:cNvGrpSpPr/>
            <p:nvPr/>
          </p:nvGrpSpPr>
          <p:grpSpPr>
            <a:xfrm>
              <a:off x="64770" y="2031999"/>
              <a:ext cx="1270137" cy="364957"/>
              <a:chOff x="2607047" y="2031999"/>
              <a:chExt cx="1270137" cy="364957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EB8AD19-F1C9-4759-9B11-088DB12D3FC7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5EA04909-528F-495F-9510-7D3354C1F1E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E738A646-95A6-4D9C-9DD3-CF07758FE725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A56E242-CAE6-424E-AF44-A24A1260715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A367F94-4DCD-4ED1-93B3-F3BED2144113}"/>
                </a:ext>
              </a:extLst>
            </p:cNvPr>
            <p:cNvGrpSpPr/>
            <p:nvPr/>
          </p:nvGrpSpPr>
          <p:grpSpPr>
            <a:xfrm>
              <a:off x="1334907" y="2031999"/>
              <a:ext cx="1270137" cy="364957"/>
              <a:chOff x="2607047" y="2031999"/>
              <a:chExt cx="1270137" cy="364957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448E54E-FB36-48DF-AEE2-5A5FDD698BFD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9FAD62FA-F9C2-4631-BEF3-9C3BE87E01DB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9608723-42E3-4409-AF51-6D55F470EAE6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4111FE68-35BC-457C-9B82-EECCF2E6A08F}"/>
                  </a:ext>
                </a:extLst>
              </p:cNvPr>
              <p:cNvSpPr/>
              <p:nvPr/>
            </p:nvSpPr>
            <p:spPr>
              <a:xfrm rot="16200000">
                <a:off x="3534113" y="2053886"/>
                <a:ext cx="364957" cy="321184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ill Sans Light"/>
                  <a:cs typeface="Gill Sans Light"/>
                </a:endParaRPr>
              </a:p>
            </p:txBody>
          </p:sp>
        </p:grp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5C46EBB3-C81E-437C-841D-A2CD5CE0C109}"/>
              </a:ext>
            </a:extLst>
          </p:cNvPr>
          <p:cNvSpPr/>
          <p:nvPr/>
        </p:nvSpPr>
        <p:spPr>
          <a:xfrm rot="16200000">
            <a:off x="941189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63B1AC1-0B35-48C6-82E0-0683C22FF04E}"/>
              </a:ext>
            </a:extLst>
          </p:cNvPr>
          <p:cNvSpPr/>
          <p:nvPr/>
        </p:nvSpPr>
        <p:spPr>
          <a:xfrm rot="16200000">
            <a:off x="9652816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95A8FAC-80A4-43C0-A8FD-69C4897EC2AB}"/>
              </a:ext>
            </a:extLst>
          </p:cNvPr>
          <p:cNvSpPr/>
          <p:nvPr/>
        </p:nvSpPr>
        <p:spPr>
          <a:xfrm rot="16200000">
            <a:off x="9882785" y="3219296"/>
            <a:ext cx="242349" cy="240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C28D1A9-D3D3-4496-957C-5E6169842A4A}"/>
              </a:ext>
            </a:extLst>
          </p:cNvPr>
          <p:cNvGrpSpPr/>
          <p:nvPr/>
        </p:nvGrpSpPr>
        <p:grpSpPr>
          <a:xfrm>
            <a:off x="7505653" y="3218581"/>
            <a:ext cx="952728" cy="242349"/>
            <a:chOff x="2607047" y="2031999"/>
            <a:chExt cx="1270137" cy="36495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DEA9427-5A6D-4AEC-BB52-3C809C6B0982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3B79423-0383-43E9-900B-9995DCB0DE9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1D76AAC-1250-4123-8973-BA552B15424C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29179B0-FCED-4983-9B2C-B704F9BF3360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06539FF-8EFD-4DD8-AB8F-1EA301BFE4FF}"/>
              </a:ext>
            </a:extLst>
          </p:cNvPr>
          <p:cNvGrpSpPr/>
          <p:nvPr/>
        </p:nvGrpSpPr>
        <p:grpSpPr>
          <a:xfrm>
            <a:off x="8458381" y="3218581"/>
            <a:ext cx="952728" cy="242349"/>
            <a:chOff x="2607047" y="2031999"/>
            <a:chExt cx="1270137" cy="364957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8756FC7-B1F2-413B-AD65-07AF71BC94ED}"/>
                </a:ext>
              </a:extLst>
            </p:cNvPr>
            <p:cNvSpPr/>
            <p:nvPr/>
          </p:nvSpPr>
          <p:spPr>
            <a:xfrm rot="16200000">
              <a:off x="2585160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FB3C23B-EEC4-4554-BC7A-3F4B0258113D}"/>
                </a:ext>
              </a:extLst>
            </p:cNvPr>
            <p:cNvSpPr/>
            <p:nvPr/>
          </p:nvSpPr>
          <p:spPr>
            <a:xfrm rot="16200000">
              <a:off x="2906344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B6D3315F-C233-4BF3-8BA8-0BD0E2064DFE}"/>
                </a:ext>
              </a:extLst>
            </p:cNvPr>
            <p:cNvSpPr/>
            <p:nvPr/>
          </p:nvSpPr>
          <p:spPr>
            <a:xfrm rot="16200000">
              <a:off x="3212929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1AE19C2-EDDC-4D5F-8048-BC4E111087C1}"/>
                </a:ext>
              </a:extLst>
            </p:cNvPr>
            <p:cNvSpPr/>
            <p:nvPr/>
          </p:nvSpPr>
          <p:spPr>
            <a:xfrm rot="16200000">
              <a:off x="3534113" y="2053886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27473C36-0ED5-4CB1-A3F0-67AE22F4B9DB}"/>
              </a:ext>
            </a:extLst>
          </p:cNvPr>
          <p:cNvSpPr txBox="1"/>
          <p:nvPr/>
        </p:nvSpPr>
        <p:spPr>
          <a:xfrm>
            <a:off x="10209505" y="3161505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err="1">
                <a:latin typeface="Gill Sans Light"/>
                <a:ea typeface="Gill Sans" charset="0"/>
                <a:cs typeface="Gill Sans" charset="0"/>
              </a:rPr>
              <a:t>Inode</a:t>
            </a:r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 table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48E4DCD-CF52-41E4-911B-8AFE37ABCC87}"/>
              </a:ext>
            </a:extLst>
          </p:cNvPr>
          <p:cNvGrpSpPr/>
          <p:nvPr/>
        </p:nvGrpSpPr>
        <p:grpSpPr>
          <a:xfrm>
            <a:off x="8270484" y="3585142"/>
            <a:ext cx="1457827" cy="761444"/>
            <a:chOff x="1744000" y="2182577"/>
            <a:chExt cx="1430729" cy="918973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6D448C7-21DC-457D-A1FC-EE80B5D6069D}"/>
                </a:ext>
              </a:extLst>
            </p:cNvPr>
            <p:cNvSpPr/>
            <p:nvPr/>
          </p:nvSpPr>
          <p:spPr>
            <a:xfrm rot="16200000">
              <a:off x="1882705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5CB07E6-7B84-40C0-A51C-0B071E1F1445}"/>
                </a:ext>
              </a:extLst>
            </p:cNvPr>
            <p:cNvSpPr/>
            <p:nvPr/>
          </p:nvSpPr>
          <p:spPr>
            <a:xfrm rot="16200000">
              <a:off x="2203889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4A13C24-BAD2-4696-8CE9-99308A4591FF}"/>
                </a:ext>
              </a:extLst>
            </p:cNvPr>
            <p:cNvSpPr/>
            <p:nvPr/>
          </p:nvSpPr>
          <p:spPr>
            <a:xfrm rot="16200000">
              <a:off x="2510474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D559F166-2E9B-474C-9A06-072571CAE663}"/>
                </a:ext>
              </a:extLst>
            </p:cNvPr>
            <p:cNvSpPr/>
            <p:nvPr/>
          </p:nvSpPr>
          <p:spPr>
            <a:xfrm rot="16200000">
              <a:off x="2831658" y="2758480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82C97F3-B802-403B-BAE5-FD30E61D873E}"/>
                </a:ext>
              </a:extLst>
            </p:cNvPr>
            <p:cNvSpPr/>
            <p:nvPr/>
          </p:nvSpPr>
          <p:spPr>
            <a:xfrm rot="16200000">
              <a:off x="2781130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5C29844-D6B7-470B-9A7B-7C20FE416642}"/>
                </a:ext>
              </a:extLst>
            </p:cNvPr>
            <p:cNvSpPr/>
            <p:nvPr/>
          </p:nvSpPr>
          <p:spPr>
            <a:xfrm rot="16200000">
              <a:off x="1722113" y="220446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1E699AA-6504-4A94-A351-A36763BF74F7}"/>
                </a:ext>
              </a:extLst>
            </p:cNvPr>
            <p:cNvSpPr/>
            <p:nvPr/>
          </p:nvSpPr>
          <p:spPr>
            <a:xfrm rot="16200000">
              <a:off x="2206034" y="2234544"/>
              <a:ext cx="364957" cy="3211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0386CA2D-374E-492A-9F3F-435FB8923DB4}"/>
              </a:ext>
            </a:extLst>
          </p:cNvPr>
          <p:cNvSpPr txBox="1"/>
          <p:nvPr/>
        </p:nvSpPr>
        <p:spPr>
          <a:xfrm>
            <a:off x="10217437" y="385952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Directory</a:t>
            </a:r>
          </a:p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entries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1855B53-A502-417D-859B-F966609E345E}"/>
              </a:ext>
            </a:extLst>
          </p:cNvPr>
          <p:cNvSpPr/>
          <p:nvPr/>
        </p:nvSpPr>
        <p:spPr>
          <a:xfrm rot="16200000">
            <a:off x="8214098" y="2174700"/>
            <a:ext cx="121398" cy="1618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3B39921-B077-4C55-BDCD-A32ED58F01B0}"/>
              </a:ext>
            </a:extLst>
          </p:cNvPr>
          <p:cNvSpPr/>
          <p:nvPr/>
        </p:nvSpPr>
        <p:spPr>
          <a:xfrm rot="16200000">
            <a:off x="8438814" y="3229006"/>
            <a:ext cx="242349" cy="2409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0648F6A-322D-42D6-9A0B-A2273E8A1A1B}"/>
              </a:ext>
            </a:extLst>
          </p:cNvPr>
          <p:cNvSpPr/>
          <p:nvPr/>
        </p:nvSpPr>
        <p:spPr>
          <a:xfrm rot="16200000">
            <a:off x="9103272" y="4031753"/>
            <a:ext cx="302397" cy="3272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Light"/>
              <a:cs typeface="Gill Sans Light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037F2DD-D730-4C06-BD05-E83B32B16C2F}"/>
              </a:ext>
            </a:extLst>
          </p:cNvPr>
          <p:cNvSpPr/>
          <p:nvPr/>
        </p:nvSpPr>
        <p:spPr>
          <a:xfrm>
            <a:off x="3158624" y="5172056"/>
            <a:ext cx="7930449" cy="623473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3DD39DB-0D70-4929-80A1-B75E6C27EBA8}"/>
              </a:ext>
            </a:extLst>
          </p:cNvPr>
          <p:cNvSpPr txBox="1"/>
          <p:nvPr/>
        </p:nvSpPr>
        <p:spPr>
          <a:xfrm>
            <a:off x="3123460" y="5815028"/>
            <a:ext cx="5355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Log: in non-volatile storage (Flash or on Disk)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2094700-1992-4B28-B04C-A163F77D347D}"/>
              </a:ext>
            </a:extLst>
          </p:cNvPr>
          <p:cNvSpPr txBox="1"/>
          <p:nvPr/>
        </p:nvSpPr>
        <p:spPr>
          <a:xfrm>
            <a:off x="6783401" y="45057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  <a:ea typeface="Gill Sans" charset="0"/>
                <a:cs typeface="Gill Sans" charset="0"/>
              </a:rPr>
              <a:t>head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D29EA594-1F93-43B3-8227-BD885C6BE929}"/>
              </a:ext>
            </a:extLst>
          </p:cNvPr>
          <p:cNvCxnSpPr>
            <a:stCxn id="109" idx="2"/>
          </p:cNvCxnSpPr>
          <p:nvPr/>
        </p:nvCxnSpPr>
        <p:spPr>
          <a:xfrm flipH="1">
            <a:off x="7097359" y="4875110"/>
            <a:ext cx="13215" cy="296947"/>
          </a:xfrm>
          <a:prstGeom prst="straightConnector1">
            <a:avLst/>
          </a:prstGeom>
          <a:ln>
            <a:solidFill>
              <a:srgbClr val="FC230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TextBox 110">
            <a:extLst>
              <a:ext uri="{FF2B5EF4-FFF2-40B4-BE49-F238E27FC236}">
                <a16:creationId xmlns:a16="http://schemas.microsoft.com/office/drawing/2014/main" id="{ABFDCA36-C9BD-4A65-ABC1-593540A39E3D}"/>
              </a:ext>
            </a:extLst>
          </p:cNvPr>
          <p:cNvSpPr txBox="1"/>
          <p:nvPr/>
        </p:nvSpPr>
        <p:spPr>
          <a:xfrm>
            <a:off x="5200151" y="4505778"/>
            <a:ext cx="475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tail</a:t>
            </a:r>
          </a:p>
        </p:txBody>
      </p: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042BDFA3-E3EB-4EBB-99E1-6C74A0416B5A}"/>
              </a:ext>
            </a:extLst>
          </p:cNvPr>
          <p:cNvCxnSpPr>
            <a:stCxn id="111" idx="2"/>
          </p:cNvCxnSpPr>
          <p:nvPr/>
        </p:nvCxnSpPr>
        <p:spPr>
          <a:xfrm>
            <a:off x="5437749" y="4875110"/>
            <a:ext cx="76360" cy="2969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0BFDF86-2705-40F9-B60C-4A746299250F}"/>
              </a:ext>
            </a:extLst>
          </p:cNvPr>
          <p:cNvSpPr/>
          <p:nvPr/>
        </p:nvSpPr>
        <p:spPr>
          <a:xfrm>
            <a:off x="5514108" y="5181767"/>
            <a:ext cx="1583250" cy="613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CDE84EA-3151-4D6F-AF14-B9FB89F0E1E0}"/>
              </a:ext>
            </a:extLst>
          </p:cNvPr>
          <p:cNvSpPr txBox="1"/>
          <p:nvPr/>
        </p:nvSpPr>
        <p:spPr>
          <a:xfrm>
            <a:off x="5837146" y="518176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pending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926CC66-74D6-4FED-A769-534975D10B69}"/>
              </a:ext>
            </a:extLst>
          </p:cNvPr>
          <p:cNvSpPr txBox="1"/>
          <p:nvPr/>
        </p:nvSpPr>
        <p:spPr>
          <a:xfrm>
            <a:off x="4428723" y="5185259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done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33AD0D5F-9A89-4CCA-A560-56A5D8E1E046}"/>
              </a:ext>
            </a:extLst>
          </p:cNvPr>
          <p:cNvGrpSpPr/>
          <p:nvPr/>
        </p:nvGrpSpPr>
        <p:grpSpPr>
          <a:xfrm>
            <a:off x="7109723" y="4875109"/>
            <a:ext cx="393295" cy="926832"/>
            <a:chOff x="4707450" y="5039628"/>
            <a:chExt cx="393295" cy="926832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510A2651-810F-40B8-B10F-42EEBCDC2A5D}"/>
                </a:ext>
              </a:extLst>
            </p:cNvPr>
            <p:cNvSpPr txBox="1"/>
            <p:nvPr/>
          </p:nvSpPr>
          <p:spPr>
            <a:xfrm rot="16200000">
              <a:off x="4575362" y="5465041"/>
              <a:ext cx="633507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00009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 Light"/>
                  <a:ea typeface="Gill Sans" charset="0"/>
                  <a:cs typeface="Gill Sans" charset="0"/>
                </a:rPr>
                <a:t>start</a:t>
              </a:r>
            </a:p>
          </p:txBody>
        </p:sp>
        <p:cxnSp>
          <p:nvCxnSpPr>
            <p:cNvPr id="118" name="Straight Arrow Connector 117">
              <a:extLst>
                <a:ext uri="{FF2B5EF4-FFF2-40B4-BE49-F238E27FC236}">
                  <a16:creationId xmlns:a16="http://schemas.microsoft.com/office/drawing/2014/main" id="{38945A8D-4BAC-4A46-A734-761EBE43DF23}"/>
                </a:ext>
              </a:extLst>
            </p:cNvPr>
            <p:cNvCxnSpPr/>
            <p:nvPr/>
          </p:nvCxnSpPr>
          <p:spPr>
            <a:xfrm flipH="1">
              <a:off x="5088380" y="5039628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CEF87FB-4993-4342-A261-9A329D96D7A1}"/>
              </a:ext>
            </a:extLst>
          </p:cNvPr>
          <p:cNvGrpSpPr/>
          <p:nvPr/>
        </p:nvGrpSpPr>
        <p:grpSpPr>
          <a:xfrm>
            <a:off x="7479055" y="2265294"/>
            <a:ext cx="816104" cy="3530236"/>
            <a:chOff x="5076782" y="2429813"/>
            <a:chExt cx="816104" cy="3530236"/>
          </a:xfrm>
        </p:grpSpPr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EE5291DF-99AB-4DDF-96F0-21D8AD943F39}"/>
                </a:ext>
              </a:extLst>
            </p:cNvPr>
            <p:cNvGrpSpPr/>
            <p:nvPr/>
          </p:nvGrpSpPr>
          <p:grpSpPr>
            <a:xfrm>
              <a:off x="5076782" y="2429813"/>
              <a:ext cx="816104" cy="3530236"/>
              <a:chOff x="5076782" y="2429813"/>
              <a:chExt cx="816104" cy="3530236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A15D4856-1664-4365-A284-CE5EA912CF8B}"/>
                  </a:ext>
                </a:extLst>
              </p:cNvPr>
              <p:cNvGrpSpPr/>
              <p:nvPr/>
            </p:nvGrpSpPr>
            <p:grpSpPr>
              <a:xfrm>
                <a:off x="5135148" y="5628477"/>
                <a:ext cx="640069" cy="131108"/>
                <a:chOff x="5252815" y="1247958"/>
                <a:chExt cx="640069" cy="131108"/>
              </a:xfrm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DC6AA099-217F-49FE-A80D-D9DF5748F005}"/>
                    </a:ext>
                  </a:extLst>
                </p:cNvPr>
                <p:cNvGrpSpPr/>
                <p:nvPr/>
              </p:nvGrpSpPr>
              <p:grpSpPr>
                <a:xfrm>
                  <a:off x="5252815" y="1247958"/>
                  <a:ext cx="640069" cy="121398"/>
                  <a:chOff x="2607047" y="2031999"/>
                  <a:chExt cx="1270137" cy="364957"/>
                </a:xfrm>
              </p:grpSpPr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3C9B80B8-22B6-4041-80A4-AA7D3746242F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2585160" y="2053886"/>
                    <a:ext cx="364957" cy="321184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0">
                      <a:latin typeface="Gill Sans Light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id="{FA689DAD-E539-40C5-B08A-6300C97E5E98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2906344" y="2053886"/>
                    <a:ext cx="364957" cy="321184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0">
                      <a:latin typeface="Gill Sans Light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id="{7F78DE5D-A765-463A-BB34-09051B1272DE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3212929" y="2053886"/>
                    <a:ext cx="364957" cy="321184"/>
                  </a:xfrm>
                  <a:prstGeom prst="rect">
                    <a:avLst/>
                  </a:prstGeom>
                  <a:solidFill>
                    <a:srgbClr val="C0504D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0">
                      <a:latin typeface="Gill Sans Light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130" name="Rectangle 129">
                    <a:extLst>
                      <a:ext uri="{FF2B5EF4-FFF2-40B4-BE49-F238E27FC236}">
                        <a16:creationId xmlns:a16="http://schemas.microsoft.com/office/drawing/2014/main" id="{68D869F6-09BA-4293-9ADB-EED54DFD61A9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3534113" y="2053886"/>
                    <a:ext cx="364957" cy="321184"/>
                  </a:xfrm>
                  <a:prstGeom prst="rect">
                    <a:avLst/>
                  </a:prstGeom>
                  <a:solidFill>
                    <a:srgbClr val="C0504D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0">
                      <a:latin typeface="Gill Sans Light"/>
                      <a:ea typeface="Gill Sans" charset="0"/>
                      <a:cs typeface="Gill Sans" charset="0"/>
                    </a:endParaRPr>
                  </a:p>
                </p:txBody>
              </p:sp>
            </p:grp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95B6CAA1-8C58-4F9C-8DD6-E916E7239991}"/>
                    </a:ext>
                  </a:extLst>
                </p:cNvPr>
                <p:cNvSpPr/>
                <p:nvPr/>
              </p:nvSpPr>
              <p:spPr>
                <a:xfrm rot="16200000">
                  <a:off x="5282734" y="1237439"/>
                  <a:ext cx="121398" cy="161856"/>
                </a:xfrm>
                <a:prstGeom prst="rect">
                  <a:avLst/>
                </a:prstGeom>
                <a:solidFill>
                  <a:srgbClr val="FFFF00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0">
                    <a:latin typeface="Gill Sans Light"/>
                    <a:ea typeface="Gill Sans" charset="0"/>
                    <a:cs typeface="Gill Sans" charset="0"/>
                  </a:endParaRPr>
                </a:p>
              </p:txBody>
            </p:sp>
          </p:grp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DB7AA19F-6283-406E-8BF2-681EF47D0956}"/>
                  </a:ext>
                </a:extLst>
              </p:cNvPr>
              <p:cNvSpPr/>
              <p:nvPr/>
            </p:nvSpPr>
            <p:spPr>
              <a:xfrm>
                <a:off x="5076782" y="5349778"/>
                <a:ext cx="698435" cy="610271"/>
              </a:xfrm>
              <a:prstGeom prst="rect">
                <a:avLst/>
              </a:prstGeom>
              <a:no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24" name="Freeform 97">
                <a:extLst>
                  <a:ext uri="{FF2B5EF4-FFF2-40B4-BE49-F238E27FC236}">
                    <a16:creationId xmlns:a16="http://schemas.microsoft.com/office/drawing/2014/main" id="{8E7398A5-E7C0-41D6-9845-62EC377CE8E4}"/>
                  </a:ext>
                </a:extLst>
              </p:cNvPr>
              <p:cNvSpPr/>
              <p:nvPr/>
            </p:nvSpPr>
            <p:spPr>
              <a:xfrm>
                <a:off x="5190856" y="2429813"/>
                <a:ext cx="702030" cy="3236095"/>
              </a:xfrm>
              <a:custGeom>
                <a:avLst/>
                <a:gdLst>
                  <a:gd name="connsiteX0" fmla="*/ 14270 w 314088"/>
                  <a:gd name="connsiteY0" fmla="*/ 485144 h 485144"/>
                  <a:gd name="connsiteX1" fmla="*/ 28541 w 314088"/>
                  <a:gd name="connsiteY1" fmla="*/ 242572 h 485144"/>
                  <a:gd name="connsiteX2" fmla="*/ 271144 w 314088"/>
                  <a:gd name="connsiteY2" fmla="*/ 214034 h 485144"/>
                  <a:gd name="connsiteX3" fmla="*/ 313956 w 314088"/>
                  <a:gd name="connsiteY3" fmla="*/ 0 h 485144"/>
                  <a:gd name="connsiteX4" fmla="*/ 313956 w 314088"/>
                  <a:gd name="connsiteY4" fmla="*/ 0 h 485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4088" h="485144">
                    <a:moveTo>
                      <a:pt x="14270" y="485144"/>
                    </a:moveTo>
                    <a:cubicBezTo>
                      <a:pt x="-1" y="386450"/>
                      <a:pt x="-14271" y="287757"/>
                      <a:pt x="28541" y="242572"/>
                    </a:cubicBezTo>
                    <a:cubicBezTo>
                      <a:pt x="71353" y="197387"/>
                      <a:pt x="223575" y="254463"/>
                      <a:pt x="271144" y="214034"/>
                    </a:cubicBezTo>
                    <a:cubicBezTo>
                      <a:pt x="318713" y="173605"/>
                      <a:pt x="313956" y="0"/>
                      <a:pt x="313956" y="0"/>
                    </a:cubicBezTo>
                    <a:lnTo>
                      <a:pt x="313956" y="0"/>
                    </a:lnTo>
                  </a:path>
                </a:pathLst>
              </a:custGeom>
              <a:ln>
                <a:solidFill>
                  <a:srgbClr val="000090"/>
                </a:solidFill>
                <a:headEnd type="oval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</p:grp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DC1A2F0B-7CDB-4F60-AF11-E8956EC214DB}"/>
                </a:ext>
              </a:extLst>
            </p:cNvPr>
            <p:cNvCxnSpPr/>
            <p:nvPr/>
          </p:nvCxnSpPr>
          <p:spPr>
            <a:xfrm flipH="1">
              <a:off x="5765683" y="5060102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B1DEEC6A-D1DC-4296-A5B7-083AE9CC3AD9}"/>
              </a:ext>
            </a:extLst>
          </p:cNvPr>
          <p:cNvGrpSpPr/>
          <p:nvPr/>
        </p:nvGrpSpPr>
        <p:grpSpPr>
          <a:xfrm>
            <a:off x="8188295" y="3387561"/>
            <a:ext cx="818671" cy="2403608"/>
            <a:chOff x="5786022" y="3654034"/>
            <a:chExt cx="818671" cy="2301654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799509F9-8A0E-4510-A259-2100A13FC74D}"/>
                </a:ext>
              </a:extLst>
            </p:cNvPr>
            <p:cNvGrpSpPr/>
            <p:nvPr/>
          </p:nvGrpSpPr>
          <p:grpSpPr>
            <a:xfrm>
              <a:off x="5892885" y="5589588"/>
              <a:ext cx="711808" cy="242349"/>
              <a:chOff x="2607047" y="2031999"/>
              <a:chExt cx="948953" cy="364957"/>
            </a:xfrm>
          </p:grpSpPr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8271E38-AB15-4E8F-AFF4-12BCB6C33A13}"/>
                  </a:ext>
                </a:extLst>
              </p:cNvPr>
              <p:cNvSpPr/>
              <p:nvPr/>
            </p:nvSpPr>
            <p:spPr>
              <a:xfrm rot="16200000">
                <a:off x="2585160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B5276BA1-70C1-4996-9DAB-044D7A483B62}"/>
                  </a:ext>
                </a:extLst>
              </p:cNvPr>
              <p:cNvSpPr/>
              <p:nvPr/>
            </p:nvSpPr>
            <p:spPr>
              <a:xfrm rot="16200000">
                <a:off x="2906344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B6830592-A408-4202-94D8-19E9C4FF0112}"/>
                  </a:ext>
                </a:extLst>
              </p:cNvPr>
              <p:cNvSpPr/>
              <p:nvPr/>
            </p:nvSpPr>
            <p:spPr>
              <a:xfrm rot="16200000">
                <a:off x="3212929" y="2053886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E6A18F61-E018-49C5-AFAA-6094C6BCC0F8}"/>
                </a:ext>
              </a:extLst>
            </p:cNvPr>
            <p:cNvSpPr/>
            <p:nvPr/>
          </p:nvSpPr>
          <p:spPr>
            <a:xfrm rot="16200000">
              <a:off x="5873319" y="5600013"/>
              <a:ext cx="242349" cy="240920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4" name="Freeform 104">
              <a:extLst>
                <a:ext uri="{FF2B5EF4-FFF2-40B4-BE49-F238E27FC236}">
                  <a16:creationId xmlns:a16="http://schemas.microsoft.com/office/drawing/2014/main" id="{58D67B9B-824B-4155-8BB4-6AC9B1D0EC78}"/>
                </a:ext>
              </a:extLst>
            </p:cNvPr>
            <p:cNvSpPr/>
            <p:nvPr/>
          </p:nvSpPr>
          <p:spPr>
            <a:xfrm>
              <a:off x="5970966" y="3654034"/>
              <a:ext cx="212349" cy="2018098"/>
            </a:xfrm>
            <a:custGeom>
              <a:avLst/>
              <a:gdLst>
                <a:gd name="connsiteX0" fmla="*/ 14270 w 314088"/>
                <a:gd name="connsiteY0" fmla="*/ 485144 h 485144"/>
                <a:gd name="connsiteX1" fmla="*/ 28541 w 314088"/>
                <a:gd name="connsiteY1" fmla="*/ 242572 h 485144"/>
                <a:gd name="connsiteX2" fmla="*/ 271144 w 314088"/>
                <a:gd name="connsiteY2" fmla="*/ 214034 h 485144"/>
                <a:gd name="connsiteX3" fmla="*/ 313956 w 314088"/>
                <a:gd name="connsiteY3" fmla="*/ 0 h 485144"/>
                <a:gd name="connsiteX4" fmla="*/ 313956 w 314088"/>
                <a:gd name="connsiteY4" fmla="*/ 0 h 48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088" h="485144">
                  <a:moveTo>
                    <a:pt x="14270" y="485144"/>
                  </a:moveTo>
                  <a:cubicBezTo>
                    <a:pt x="-1" y="386450"/>
                    <a:pt x="-14271" y="287757"/>
                    <a:pt x="28541" y="242572"/>
                  </a:cubicBezTo>
                  <a:cubicBezTo>
                    <a:pt x="71353" y="197387"/>
                    <a:pt x="223575" y="254463"/>
                    <a:pt x="271144" y="214034"/>
                  </a:cubicBezTo>
                  <a:cubicBezTo>
                    <a:pt x="318713" y="173605"/>
                    <a:pt x="313956" y="0"/>
                    <a:pt x="313956" y="0"/>
                  </a:cubicBezTo>
                  <a:lnTo>
                    <a:pt x="313956" y="0"/>
                  </a:lnTo>
                </a:path>
              </a:pathLst>
            </a:custGeom>
            <a:ln>
              <a:solidFill>
                <a:srgbClr val="000090"/>
              </a:solidFill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 dirty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0C2FB111-E9D9-46D4-8169-4BF40B19E598}"/>
                </a:ext>
              </a:extLst>
            </p:cNvPr>
            <p:cNvSpPr/>
            <p:nvPr/>
          </p:nvSpPr>
          <p:spPr>
            <a:xfrm>
              <a:off x="5786022" y="5345417"/>
              <a:ext cx="818671" cy="610271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958E9298-8D3C-41F1-A1D4-4B6A829F06D8}"/>
                </a:ext>
              </a:extLst>
            </p:cNvPr>
            <p:cNvCxnSpPr/>
            <p:nvPr/>
          </p:nvCxnSpPr>
          <p:spPr>
            <a:xfrm flipH="1">
              <a:off x="6592328" y="5052831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BFBB5CA9-467E-4209-9F1B-729C6F9C31D2}"/>
              </a:ext>
            </a:extLst>
          </p:cNvPr>
          <p:cNvGrpSpPr/>
          <p:nvPr/>
        </p:nvGrpSpPr>
        <p:grpSpPr>
          <a:xfrm>
            <a:off x="9012166" y="4350194"/>
            <a:ext cx="820478" cy="1435913"/>
            <a:chOff x="6609893" y="4514713"/>
            <a:chExt cx="820478" cy="1435913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AC14C385-80C3-4EE3-A95A-D43FD199D193}"/>
                </a:ext>
              </a:extLst>
            </p:cNvPr>
            <p:cNvSpPr/>
            <p:nvPr/>
          </p:nvSpPr>
          <p:spPr>
            <a:xfrm rot="16200000">
              <a:off x="6686856" y="5497369"/>
              <a:ext cx="302397" cy="32726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D0C61EA3-0F67-426E-A24B-C41F5585D460}"/>
                </a:ext>
              </a:extLst>
            </p:cNvPr>
            <p:cNvSpPr/>
            <p:nvPr/>
          </p:nvSpPr>
          <p:spPr>
            <a:xfrm rot="16200000">
              <a:off x="7014123" y="5500978"/>
              <a:ext cx="302397" cy="327267"/>
            </a:xfrm>
            <a:prstGeom prst="rect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36487C49-E28F-4C47-8735-FC9E6A1CB72A}"/>
                </a:ext>
              </a:extLst>
            </p:cNvPr>
            <p:cNvSpPr/>
            <p:nvPr/>
          </p:nvSpPr>
          <p:spPr>
            <a:xfrm>
              <a:off x="6609893" y="5340355"/>
              <a:ext cx="818671" cy="610271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44" name="Freeform 109">
              <a:extLst>
                <a:ext uri="{FF2B5EF4-FFF2-40B4-BE49-F238E27FC236}">
                  <a16:creationId xmlns:a16="http://schemas.microsoft.com/office/drawing/2014/main" id="{C1B1997B-BF65-41A9-B24B-3B88C3206ACE}"/>
                </a:ext>
              </a:extLst>
            </p:cNvPr>
            <p:cNvSpPr/>
            <p:nvPr/>
          </p:nvSpPr>
          <p:spPr>
            <a:xfrm flipH="1">
              <a:off x="6741788" y="4514713"/>
              <a:ext cx="469611" cy="1074875"/>
            </a:xfrm>
            <a:custGeom>
              <a:avLst/>
              <a:gdLst>
                <a:gd name="connsiteX0" fmla="*/ 14270 w 314088"/>
                <a:gd name="connsiteY0" fmla="*/ 485144 h 485144"/>
                <a:gd name="connsiteX1" fmla="*/ 28541 w 314088"/>
                <a:gd name="connsiteY1" fmla="*/ 242572 h 485144"/>
                <a:gd name="connsiteX2" fmla="*/ 271144 w 314088"/>
                <a:gd name="connsiteY2" fmla="*/ 214034 h 485144"/>
                <a:gd name="connsiteX3" fmla="*/ 313956 w 314088"/>
                <a:gd name="connsiteY3" fmla="*/ 0 h 485144"/>
                <a:gd name="connsiteX4" fmla="*/ 313956 w 314088"/>
                <a:gd name="connsiteY4" fmla="*/ 0 h 485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088" h="485144">
                  <a:moveTo>
                    <a:pt x="14270" y="485144"/>
                  </a:moveTo>
                  <a:cubicBezTo>
                    <a:pt x="-1" y="386450"/>
                    <a:pt x="-14271" y="287757"/>
                    <a:pt x="28541" y="242572"/>
                  </a:cubicBezTo>
                  <a:cubicBezTo>
                    <a:pt x="71353" y="197387"/>
                    <a:pt x="223575" y="254463"/>
                    <a:pt x="271144" y="214034"/>
                  </a:cubicBezTo>
                  <a:cubicBezTo>
                    <a:pt x="318713" y="173605"/>
                    <a:pt x="313956" y="0"/>
                    <a:pt x="313956" y="0"/>
                  </a:cubicBezTo>
                  <a:lnTo>
                    <a:pt x="313956" y="0"/>
                  </a:lnTo>
                </a:path>
              </a:pathLst>
            </a:custGeom>
            <a:ln>
              <a:solidFill>
                <a:srgbClr val="000090"/>
              </a:solidFill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  <a:ea typeface="Gill Sans" charset="0"/>
                <a:cs typeface="Gill Sans" charset="0"/>
              </a:endParaRPr>
            </a:p>
          </p:txBody>
        </p:sp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AB783516-E117-427F-9898-A03D5E022DB3}"/>
                </a:ext>
              </a:extLst>
            </p:cNvPr>
            <p:cNvCxnSpPr/>
            <p:nvPr/>
          </p:nvCxnSpPr>
          <p:spPr>
            <a:xfrm flipH="1">
              <a:off x="7418006" y="5056748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148A8301-20C4-436A-BB85-D0E3AF81D1EA}"/>
              </a:ext>
            </a:extLst>
          </p:cNvPr>
          <p:cNvGrpSpPr/>
          <p:nvPr/>
        </p:nvGrpSpPr>
        <p:grpSpPr>
          <a:xfrm>
            <a:off x="9851187" y="4916850"/>
            <a:ext cx="386686" cy="1042980"/>
            <a:chOff x="7448914" y="5081369"/>
            <a:chExt cx="386686" cy="1042980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F47E697A-B051-4B15-8681-D821F313880D}"/>
                </a:ext>
              </a:extLst>
            </p:cNvPr>
            <p:cNvSpPr txBox="1"/>
            <p:nvPr/>
          </p:nvSpPr>
          <p:spPr>
            <a:xfrm rot="16200000">
              <a:off x="7169350" y="5475454"/>
              <a:ext cx="928459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00009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 Light"/>
                  <a:ea typeface="Gill Sans" charset="0"/>
                  <a:cs typeface="Gill Sans" charset="0"/>
                </a:rPr>
                <a:t>commit</a:t>
              </a:r>
            </a:p>
          </p:txBody>
        </p: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73019753-7D55-430C-B591-B51C5FA5112C}"/>
                </a:ext>
              </a:extLst>
            </p:cNvPr>
            <p:cNvCxnSpPr/>
            <p:nvPr/>
          </p:nvCxnSpPr>
          <p:spPr>
            <a:xfrm flipH="1">
              <a:off x="7823235" y="5081369"/>
              <a:ext cx="12365" cy="296947"/>
            </a:xfrm>
            <a:prstGeom prst="straightConnector1">
              <a:avLst/>
            </a:prstGeom>
            <a:ln>
              <a:solidFill>
                <a:srgbClr val="FC230C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itle 6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Crash Recovery: Keep Complete Transactions</a:t>
            </a:r>
          </a:p>
        </p:txBody>
      </p:sp>
    </p:spTree>
    <p:extLst>
      <p:ext uri="{BB962C8B-B14F-4D97-AF65-F5344CB8AC3E}">
        <p14:creationId xmlns:p14="http://schemas.microsoft.com/office/powerpoint/2010/main" val="11370104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2786D-7095-47F4-BB1F-22DD73B5C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Journaling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AC825-386D-4541-AD94-57B79250E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Why go through all this trouble?</a:t>
            </a:r>
          </a:p>
          <a:p>
            <a:r>
              <a:rPr lang="en-US" dirty="0"/>
              <a:t>Updates atomic, even if we crash:</a:t>
            </a:r>
          </a:p>
          <a:p>
            <a:pPr lvl="1"/>
            <a:r>
              <a:rPr lang="en-US" dirty="0"/>
              <a:t>Update either gets fully applied or discarded</a:t>
            </a:r>
          </a:p>
          <a:p>
            <a:pPr lvl="1"/>
            <a:r>
              <a:rPr lang="en-US" dirty="0"/>
              <a:t>All physical operations </a:t>
            </a:r>
            <a:r>
              <a:rPr lang="en-US" i="1" dirty="0"/>
              <a:t>treated as a logical unit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Isn’t this expensive?</a:t>
            </a:r>
          </a:p>
          <a:p>
            <a:r>
              <a:rPr lang="en-US" dirty="0"/>
              <a:t>Yes! We're now writing all data twice (once to log, once to actual data blocks in target file)</a:t>
            </a:r>
          </a:p>
          <a:p>
            <a:r>
              <a:rPr lang="en-US" dirty="0"/>
              <a:t>Modern filesystems journal metadata updates only</a:t>
            </a:r>
          </a:p>
          <a:p>
            <a:pPr lvl="1"/>
            <a:r>
              <a:rPr lang="en-US" dirty="0"/>
              <a:t>Record modifications to file system data structures</a:t>
            </a:r>
          </a:p>
          <a:p>
            <a:pPr lvl="1"/>
            <a:r>
              <a:rPr lang="en-US" dirty="0"/>
              <a:t>But apply updates to a file’s contents directly</a:t>
            </a:r>
          </a:p>
        </p:txBody>
      </p:sp>
    </p:spTree>
    <p:extLst>
      <p:ext uri="{BB962C8B-B14F-4D97-AF65-F5344CB8AC3E}">
        <p14:creationId xmlns:p14="http://schemas.microsoft.com/office/powerpoint/2010/main" val="40167356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A7C6C-BC3D-0848-A5F0-9AE9173FC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B3605-5A73-134D-8E8D-D25B52AAC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0972800" cy="5562600"/>
          </a:xfrm>
        </p:spPr>
        <p:txBody>
          <a:bodyPr>
            <a:normAutofit/>
          </a:bodyPr>
          <a:lstStyle/>
          <a:p>
            <a:pPr>
              <a:spcBef>
                <a:spcPct val="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Important system properties</a:t>
            </a:r>
          </a:p>
          <a:p>
            <a:pPr lvl="1">
              <a:spcBef>
                <a:spcPct val="5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Availability</a:t>
            </a:r>
            <a:r>
              <a:rPr lang="en-US" altLang="ko-KR" dirty="0">
                <a:ea typeface="굴림" panose="020B0600000101010101" pitchFamily="34" charset="-127"/>
              </a:rPr>
              <a:t>: how often is the resource available?</a:t>
            </a:r>
          </a:p>
          <a:p>
            <a:pPr lvl="1">
              <a:spcBef>
                <a:spcPct val="5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Durability</a:t>
            </a:r>
            <a:r>
              <a:rPr lang="en-US" altLang="ko-KR" dirty="0">
                <a:ea typeface="굴림" panose="020B0600000101010101" pitchFamily="34" charset="-127"/>
              </a:rPr>
              <a:t>: how well is data preserved against faults?</a:t>
            </a:r>
          </a:p>
          <a:p>
            <a:pPr lvl="1">
              <a:spcBef>
                <a:spcPct val="5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Reliability</a:t>
            </a:r>
            <a:r>
              <a:rPr lang="en-US" altLang="ko-KR" dirty="0">
                <a:ea typeface="굴림" panose="020B0600000101010101" pitchFamily="34" charset="-127"/>
              </a:rPr>
              <a:t>: how often is resource performing correctly?</a:t>
            </a:r>
          </a:p>
          <a:p>
            <a:pPr>
              <a:spcBef>
                <a:spcPct val="5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RAID</a:t>
            </a:r>
            <a:r>
              <a:rPr lang="en-US" altLang="ko-KR" dirty="0">
                <a:ea typeface="굴림" panose="020B0600000101010101" pitchFamily="34" charset="-127"/>
              </a:rPr>
              <a:t>: Redundant Arrays of Inexpensive Disks</a:t>
            </a:r>
          </a:p>
          <a:p>
            <a:pPr lvl="1">
              <a:spcBef>
                <a:spcPct val="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RAID1: mirroring, RAID5: Parity block</a:t>
            </a:r>
          </a:p>
          <a:p>
            <a:r>
              <a:rPr lang="en-US" dirty="0"/>
              <a:t>Copy-on-write provides richer function (versions) with much simpler recovery</a:t>
            </a:r>
          </a:p>
          <a:p>
            <a:pPr lvl="1"/>
            <a:r>
              <a:rPr lang="en-US" dirty="0"/>
              <a:t>Little performance impact since sequential write to storage device is nearly free</a:t>
            </a:r>
          </a:p>
          <a:p>
            <a:pPr>
              <a:spcBef>
                <a:spcPct val="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Use of Log to improve Reliability</a:t>
            </a:r>
          </a:p>
          <a:p>
            <a:pPr lvl="1">
              <a:spcBef>
                <a:spcPct val="5000"/>
              </a:spcBef>
            </a:pPr>
            <a:r>
              <a:rPr lang="en-US" altLang="ko-KR" dirty="0" err="1">
                <a:ea typeface="굴림" panose="020B0600000101010101" pitchFamily="34" charset="-127"/>
              </a:rPr>
              <a:t>Journaled</a:t>
            </a:r>
            <a:r>
              <a:rPr lang="en-US" altLang="ko-KR" dirty="0">
                <a:ea typeface="굴림" panose="020B0600000101010101" pitchFamily="34" charset="-127"/>
              </a:rPr>
              <a:t> file systems such as ext3, NTFS</a:t>
            </a:r>
            <a:endParaRPr lang="en-US" dirty="0"/>
          </a:p>
          <a:p>
            <a:r>
              <a:rPr lang="en-US" dirty="0"/>
              <a:t>Transactions over a log provide a general solution</a:t>
            </a:r>
          </a:p>
          <a:p>
            <a:pPr lvl="1"/>
            <a:r>
              <a:rPr lang="en-US" dirty="0"/>
              <a:t>Commit sequence to durable log, then update the disk</a:t>
            </a:r>
          </a:p>
          <a:p>
            <a:pPr lvl="1"/>
            <a:r>
              <a:rPr lang="en-US" dirty="0"/>
              <a:t>Log takes precedence over disk</a:t>
            </a:r>
          </a:p>
          <a:p>
            <a:pPr lvl="1"/>
            <a:r>
              <a:rPr lang="en-US" dirty="0"/>
              <a:t>Replay committed transactions, discard partials</a:t>
            </a:r>
          </a:p>
        </p:txBody>
      </p:sp>
    </p:spTree>
    <p:extLst>
      <p:ext uri="{BB962C8B-B14F-4D97-AF65-F5344CB8AC3E}">
        <p14:creationId xmlns:p14="http://schemas.microsoft.com/office/powerpoint/2010/main" val="39841323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34061-9F36-4F45-A732-7FF44C9C8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make File Systems more </a:t>
            </a:r>
            <a:r>
              <a:rPr lang="en-US" i="1" dirty="0"/>
              <a:t>Durable</a:t>
            </a:r>
            <a:r>
              <a:rPr lang="en-US" dirty="0"/>
              <a:t>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2F6EC-E95C-4D30-9CCE-95B8EF2F4F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5910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5872A-05CA-492C-9359-86AA51913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Make File Systems more Durable?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72A3F-85A5-4DCE-B58F-2AD42A0E5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1353800" cy="559572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Disk blocks contain Reed-Solomon error correcting codes (ECC) to deal with small defects in disk drive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Can allow recovery of data from small media defects 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Make sure writes survive in short term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Either abandon delayed writes or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Use special, battery-backed RAM (called non-volatile RAM or 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NVRAM</a:t>
            </a:r>
            <a:r>
              <a:rPr lang="en-US" altLang="ko-KR" dirty="0">
                <a:ea typeface="굴림" panose="020B0600000101010101" pitchFamily="34" charset="-127"/>
              </a:rPr>
              <a:t>) for dirty blocks in buffer cache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Make sure that data survives in long term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Need to 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replicate</a:t>
            </a:r>
            <a:r>
              <a:rPr lang="en-US" altLang="ko-KR" dirty="0">
                <a:ea typeface="굴림" panose="020B0600000101010101" pitchFamily="34" charset="-127"/>
              </a:rPr>
              <a:t>!  More than one copy of data!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Important element: 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independence of failure</a:t>
            </a:r>
          </a:p>
          <a:p>
            <a:pPr lvl="2">
              <a:lnSpc>
                <a:spcPct val="80000"/>
              </a:lnSpc>
              <a:spcBef>
                <a:spcPct val="1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Could put copies on one disk, but if disk head fails…</a:t>
            </a:r>
          </a:p>
          <a:p>
            <a:pPr lvl="2">
              <a:lnSpc>
                <a:spcPct val="80000"/>
              </a:lnSpc>
              <a:spcBef>
                <a:spcPct val="1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Could put copies on different disks, but if server fails…</a:t>
            </a:r>
          </a:p>
          <a:p>
            <a:pPr lvl="2">
              <a:lnSpc>
                <a:spcPct val="80000"/>
              </a:lnSpc>
              <a:spcBef>
                <a:spcPct val="1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Could put copies on different servers, but if building is struck by lightning…. </a:t>
            </a:r>
          </a:p>
          <a:p>
            <a:pPr lvl="2">
              <a:lnSpc>
                <a:spcPct val="80000"/>
              </a:lnSpc>
              <a:spcBef>
                <a:spcPct val="1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Could put copies on servers in different continents…</a:t>
            </a:r>
          </a:p>
        </p:txBody>
      </p:sp>
    </p:spTree>
    <p:extLst>
      <p:ext uri="{BB962C8B-B14F-4D97-AF65-F5344CB8AC3E}">
        <p14:creationId xmlns:p14="http://schemas.microsoft.com/office/powerpoint/2010/main" val="31510876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RAID 1: Disk Mirroring/Shadowing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2526"/>
            <a:ext cx="11201400" cy="4283074"/>
          </a:xfrm>
        </p:spPr>
        <p:txBody>
          <a:bodyPr>
            <a:normAutofit lnSpcReduction="10000"/>
          </a:bodyPr>
          <a:lstStyle/>
          <a:p>
            <a:r>
              <a:rPr lang="en-US" altLang="ko-KR" dirty="0"/>
              <a:t>Each disk is fully duplicated onto its “shadow”</a:t>
            </a:r>
          </a:p>
          <a:p>
            <a:pPr lvl="1"/>
            <a:r>
              <a:rPr lang="en-US" altLang="ko-KR" dirty="0"/>
              <a:t>For high I/O rate, high availability environments</a:t>
            </a:r>
          </a:p>
          <a:p>
            <a:pPr lvl="1"/>
            <a:r>
              <a:rPr lang="en-US" altLang="ko-KR" dirty="0"/>
              <a:t>Most expensive solution: 100% capacity overhead</a:t>
            </a:r>
          </a:p>
          <a:p>
            <a:r>
              <a:rPr lang="en-US" altLang="ko-KR" dirty="0"/>
              <a:t>Bandwidth sacrificed on write:</a:t>
            </a:r>
          </a:p>
          <a:p>
            <a:pPr lvl="1"/>
            <a:r>
              <a:rPr lang="en-US" altLang="ko-KR" dirty="0"/>
              <a:t>Logical write = two physical writes</a:t>
            </a:r>
          </a:p>
          <a:p>
            <a:pPr lvl="1"/>
            <a:r>
              <a:rPr lang="en-US" altLang="ko-KR" dirty="0"/>
              <a:t>Highest bandwidth when disk heads and rotation synchronized (challenging)</a:t>
            </a:r>
          </a:p>
          <a:p>
            <a:r>
              <a:rPr lang="en-US" altLang="ko-KR" dirty="0"/>
              <a:t>Reads may be optimized</a:t>
            </a:r>
          </a:p>
          <a:p>
            <a:pPr lvl="1"/>
            <a:r>
              <a:rPr lang="en-US" altLang="ko-KR" dirty="0"/>
              <a:t>Can have two independent reads to same data</a:t>
            </a:r>
          </a:p>
          <a:p>
            <a:r>
              <a:rPr lang="en-US" altLang="ko-KR" dirty="0"/>
              <a:t>Recovery: </a:t>
            </a:r>
          </a:p>
          <a:p>
            <a:pPr lvl="1"/>
            <a:r>
              <a:rPr lang="en-US" altLang="ko-KR" dirty="0"/>
              <a:t>Disk failure </a:t>
            </a:r>
            <a:r>
              <a:rPr lang="en-US" altLang="ko-KR" dirty="0">
                <a:sym typeface="Symbol" panose="05050102010706020507" pitchFamily="18" charset="2"/>
              </a:rPr>
              <a:t></a:t>
            </a:r>
            <a:r>
              <a:rPr lang="en-US" altLang="ko-KR" dirty="0"/>
              <a:t> replace disk and copy data to new disk</a:t>
            </a:r>
          </a:p>
          <a:p>
            <a:pPr lvl="1"/>
            <a:r>
              <a:rPr lang="en-US" altLang="ko-KR" dirty="0"/>
              <a:t>Hot Spare: idle disk attached to system for immediate replacement</a:t>
            </a:r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609600" y="762000"/>
            <a:ext cx="7658100" cy="1584326"/>
            <a:chOff x="532" y="444"/>
            <a:chExt cx="4824" cy="998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3700" y="444"/>
              <a:ext cx="1656" cy="95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532" y="444"/>
              <a:ext cx="1656" cy="95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39" name="Oval 7"/>
            <p:cNvSpPr>
              <a:spLocks noChangeArrowheads="1"/>
            </p:cNvSpPr>
            <p:nvPr/>
          </p:nvSpPr>
          <p:spPr bwMode="auto">
            <a:xfrm>
              <a:off x="2540" y="880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40" name="Oval 8"/>
            <p:cNvSpPr>
              <a:spLocks noChangeArrowheads="1"/>
            </p:cNvSpPr>
            <p:nvPr/>
          </p:nvSpPr>
          <p:spPr bwMode="auto">
            <a:xfrm>
              <a:off x="2812" y="880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41" name="Oval 9"/>
            <p:cNvSpPr>
              <a:spLocks noChangeArrowheads="1"/>
            </p:cNvSpPr>
            <p:nvPr/>
          </p:nvSpPr>
          <p:spPr bwMode="auto">
            <a:xfrm>
              <a:off x="3076" y="880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42" name="Line 10"/>
            <p:cNvSpPr>
              <a:spLocks noChangeShapeType="1"/>
            </p:cNvSpPr>
            <p:nvPr/>
          </p:nvSpPr>
          <p:spPr bwMode="auto">
            <a:xfrm flipH="1" flipV="1">
              <a:off x="2208" y="1200"/>
              <a:ext cx="432" cy="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2568" y="1056"/>
              <a:ext cx="734" cy="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pattFill prst="narHorz">
                    <a:fgClr>
                      <a:schemeClr val="tx1"/>
                    </a:fgClr>
                    <a:bgClr>
                      <a:schemeClr val="bg1"/>
                    </a:bgClr>
                  </a:patt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0"/>
                </a:spcBef>
                <a:buSzTx/>
              </a:pPr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recovery</a:t>
              </a:r>
            </a:p>
            <a:p>
              <a:pPr>
                <a:lnSpc>
                  <a:spcPct val="85000"/>
                </a:lnSpc>
                <a:spcBef>
                  <a:spcPct val="0"/>
                </a:spcBef>
                <a:buSzTx/>
              </a:pPr>
              <a:r>
                <a:rPr lang="en-US" altLang="en-US" sz="2000" b="0" dirty="0">
                  <a:latin typeface="Gill Sans" charset="0"/>
                  <a:ea typeface="Gill Sans" charset="0"/>
                  <a:cs typeface="Gill Sans" charset="0"/>
                </a:rPr>
                <a:t>group</a:t>
              </a:r>
            </a:p>
          </p:txBody>
        </p:sp>
        <p:sp>
          <p:nvSpPr>
            <p:cNvPr id="18444" name="AutoShape 12"/>
            <p:cNvSpPr>
              <a:spLocks noChangeArrowheads="1"/>
            </p:cNvSpPr>
            <p:nvPr/>
          </p:nvSpPr>
          <p:spPr bwMode="auto">
            <a:xfrm>
              <a:off x="1488" y="656"/>
              <a:ext cx="528" cy="528"/>
            </a:xfrm>
            <a:prstGeom prst="can">
              <a:avLst>
                <a:gd name="adj" fmla="val 25000"/>
              </a:avLst>
            </a:prstGeom>
            <a:solidFill>
              <a:srgbClr val="FF66CC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45" name="AutoShape 13"/>
            <p:cNvSpPr>
              <a:spLocks noChangeArrowheads="1"/>
            </p:cNvSpPr>
            <p:nvPr/>
          </p:nvSpPr>
          <p:spPr bwMode="auto">
            <a:xfrm>
              <a:off x="720" y="656"/>
              <a:ext cx="528" cy="528"/>
            </a:xfrm>
            <a:prstGeom prst="can">
              <a:avLst>
                <a:gd name="adj" fmla="val 25000"/>
              </a:avLst>
            </a:prstGeom>
            <a:solidFill>
              <a:srgbClr val="53FB25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46" name="AutoShape 14"/>
            <p:cNvSpPr>
              <a:spLocks noChangeArrowheads="1"/>
            </p:cNvSpPr>
            <p:nvPr/>
          </p:nvSpPr>
          <p:spPr bwMode="auto">
            <a:xfrm>
              <a:off x="4656" y="656"/>
              <a:ext cx="528" cy="528"/>
            </a:xfrm>
            <a:prstGeom prst="can">
              <a:avLst>
                <a:gd name="adj" fmla="val 25000"/>
              </a:avLst>
            </a:prstGeom>
            <a:solidFill>
              <a:srgbClr val="FF66CC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47" name="AutoShape 15"/>
            <p:cNvSpPr>
              <a:spLocks noChangeArrowheads="1"/>
            </p:cNvSpPr>
            <p:nvPr/>
          </p:nvSpPr>
          <p:spPr bwMode="auto">
            <a:xfrm>
              <a:off x="3888" y="656"/>
              <a:ext cx="528" cy="528"/>
            </a:xfrm>
            <a:prstGeom prst="can">
              <a:avLst>
                <a:gd name="adj" fmla="val 25000"/>
              </a:avLst>
            </a:prstGeom>
            <a:solidFill>
              <a:srgbClr val="53FB25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03BBCB2-C337-4FB1-3EB1-3C8B09BF415A}"/>
              </a:ext>
            </a:extLst>
          </p:cNvPr>
          <p:cNvSpPr txBox="1"/>
          <p:nvPr/>
        </p:nvSpPr>
        <p:spPr>
          <a:xfrm>
            <a:off x="8382000" y="990600"/>
            <a:ext cx="3642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Redundant Array of Inexpensive Disks</a:t>
            </a:r>
          </a:p>
          <a:p>
            <a:pPr algn="ctr"/>
            <a:r>
              <a:rPr lang="en-US" dirty="0">
                <a:latin typeface="Gill Sans Light"/>
              </a:rPr>
              <a:t>(developed here at Berkeley!)</a:t>
            </a:r>
          </a:p>
        </p:txBody>
      </p:sp>
    </p:spTree>
    <p:extLst>
      <p:ext uri="{BB962C8B-B14F-4D97-AF65-F5344CB8AC3E}">
        <p14:creationId xmlns:p14="http://schemas.microsoft.com/office/powerpoint/2010/main" val="244425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787400"/>
            <a:ext cx="10287000" cy="607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Data stripped across multiple disks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Successive blocks stored on successive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(non-parity) disks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Increased bandwidth over single disk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Parity block (in green) constructed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by XORing data blocks in stripe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P0=D0</a:t>
            </a: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D1D2D3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Can destroy any one disk and still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reconstruct data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Suppose Disk 3 fails, then can reconstruct: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D2=D0</a:t>
            </a: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D1D3P0</a:t>
            </a:r>
            <a:b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</a:br>
            <a:b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</a:br>
            <a:endParaRPr lang="en-US" altLang="ko-KR" dirty="0">
              <a:ea typeface="굴림" panose="020B0600000101010101" pitchFamily="34" charset="-127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Can spread information widely across internet for durability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RAID algorithms work over geographic scale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ko-KR" altLang="en-US" dirty="0">
              <a:solidFill>
                <a:schemeClr val="hlink"/>
              </a:solidFill>
              <a:ea typeface="굴림" panose="020B0600000101010101" pitchFamily="34" charset="-127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RAID 5+: High I/O Rate Parity</a:t>
            </a:r>
          </a:p>
        </p:txBody>
      </p:sp>
      <p:grpSp>
        <p:nvGrpSpPr>
          <p:cNvPr id="953348" name="Group 4"/>
          <p:cNvGrpSpPr>
            <a:grpSpLocks/>
          </p:cNvGrpSpPr>
          <p:nvPr/>
        </p:nvGrpSpPr>
        <p:grpSpPr bwMode="auto">
          <a:xfrm>
            <a:off x="10864849" y="1679574"/>
            <a:ext cx="1273176" cy="2289175"/>
            <a:chOff x="5127" y="710"/>
            <a:chExt cx="802" cy="1442"/>
          </a:xfrm>
        </p:grpSpPr>
        <p:sp>
          <p:nvSpPr>
            <p:cNvPr id="19502" name="Rectangle 5"/>
            <p:cNvSpPr>
              <a:spLocks noChangeArrowheads="1"/>
            </p:cNvSpPr>
            <p:nvPr/>
          </p:nvSpPr>
          <p:spPr bwMode="auto">
            <a:xfrm>
              <a:off x="5127" y="710"/>
              <a:ext cx="802" cy="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pattFill prst="narHorz">
                    <a:fgClr>
                      <a:schemeClr val="tx1"/>
                    </a:fgClr>
                    <a:bgClr>
                      <a:schemeClr val="bg1"/>
                    </a:bgClr>
                  </a:patt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5000"/>
                </a:lnSpc>
                <a:spcBef>
                  <a:spcPct val="0"/>
                </a:spcBef>
                <a:buSzTx/>
              </a:pPr>
              <a:r>
                <a:rPr lang="en-US" altLang="en-US" sz="1800" b="0" dirty="0">
                  <a:latin typeface="Gill Sans" charset="0"/>
                  <a:ea typeface="Gill Sans" charset="0"/>
                  <a:cs typeface="Gill Sans" charset="0"/>
                </a:rPr>
                <a:t>Increasing</a:t>
              </a:r>
            </a:p>
            <a:p>
              <a:pPr algn="ctr">
                <a:lnSpc>
                  <a:spcPct val="85000"/>
                </a:lnSpc>
                <a:spcBef>
                  <a:spcPct val="0"/>
                </a:spcBef>
                <a:buSzTx/>
              </a:pPr>
              <a:r>
                <a:rPr lang="en-US" altLang="en-US" sz="1800" b="0" dirty="0">
                  <a:latin typeface="Gill Sans" charset="0"/>
                  <a:ea typeface="Gill Sans" charset="0"/>
                  <a:cs typeface="Gill Sans" charset="0"/>
                </a:rPr>
                <a:t>Logical</a:t>
              </a:r>
            </a:p>
            <a:p>
              <a:pPr algn="ctr">
                <a:lnSpc>
                  <a:spcPct val="85000"/>
                </a:lnSpc>
                <a:spcBef>
                  <a:spcPct val="0"/>
                </a:spcBef>
                <a:buSzTx/>
              </a:pPr>
              <a:r>
                <a:rPr lang="en-US" altLang="en-US" sz="1800" b="0" dirty="0">
                  <a:latin typeface="Gill Sans" charset="0"/>
                  <a:ea typeface="Gill Sans" charset="0"/>
                  <a:cs typeface="Gill Sans" charset="0"/>
                </a:rPr>
                <a:t>Disk </a:t>
              </a:r>
            </a:p>
            <a:p>
              <a:pPr algn="ctr">
                <a:lnSpc>
                  <a:spcPct val="85000"/>
                </a:lnSpc>
                <a:spcBef>
                  <a:spcPct val="0"/>
                </a:spcBef>
                <a:buSzTx/>
              </a:pPr>
              <a:r>
                <a:rPr lang="en-US" altLang="en-US" sz="1800" b="0" dirty="0">
                  <a:latin typeface="Gill Sans" charset="0"/>
                  <a:ea typeface="Gill Sans" charset="0"/>
                  <a:cs typeface="Gill Sans" charset="0"/>
                </a:rPr>
                <a:t>Addresses</a:t>
              </a:r>
            </a:p>
          </p:txBody>
        </p:sp>
        <p:sp>
          <p:nvSpPr>
            <p:cNvPr id="19503" name="Line 6"/>
            <p:cNvSpPr>
              <a:spLocks noChangeShapeType="1"/>
            </p:cNvSpPr>
            <p:nvPr/>
          </p:nvSpPr>
          <p:spPr bwMode="auto">
            <a:xfrm>
              <a:off x="5568" y="1408"/>
              <a:ext cx="0" cy="7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953351" name="Group 7"/>
          <p:cNvGrpSpPr>
            <a:grpSpLocks/>
          </p:cNvGrpSpPr>
          <p:nvPr/>
        </p:nvGrpSpPr>
        <p:grpSpPr bwMode="auto">
          <a:xfrm>
            <a:off x="6561136" y="609600"/>
            <a:ext cx="5707064" cy="1020763"/>
            <a:chOff x="2533" y="416"/>
            <a:chExt cx="3595" cy="643"/>
          </a:xfrm>
        </p:grpSpPr>
        <p:sp>
          <p:nvSpPr>
            <p:cNvPr id="19499" name="Rectangle 8"/>
            <p:cNvSpPr>
              <a:spLocks noChangeArrowheads="1"/>
            </p:cNvSpPr>
            <p:nvPr/>
          </p:nvSpPr>
          <p:spPr bwMode="auto">
            <a:xfrm>
              <a:off x="2533" y="640"/>
              <a:ext cx="2465" cy="419"/>
            </a:xfrm>
            <a:prstGeom prst="rect">
              <a:avLst/>
            </a:prstGeom>
            <a:noFill/>
            <a:ln w="25400">
              <a:solidFill>
                <a:srgbClr val="FC0128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9500" name="Line 9"/>
            <p:cNvSpPr>
              <a:spLocks noChangeShapeType="1"/>
            </p:cNvSpPr>
            <p:nvPr/>
          </p:nvSpPr>
          <p:spPr bwMode="auto">
            <a:xfrm flipV="1">
              <a:off x="4992" y="528"/>
              <a:ext cx="24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9501" name="Rectangle 10"/>
            <p:cNvSpPr>
              <a:spLocks noChangeArrowheads="1"/>
            </p:cNvSpPr>
            <p:nvPr/>
          </p:nvSpPr>
          <p:spPr bwMode="auto">
            <a:xfrm>
              <a:off x="5218" y="416"/>
              <a:ext cx="910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pattFill prst="narHorz">
                    <a:fgClr>
                      <a:schemeClr val="tx1"/>
                    </a:fgClr>
                    <a:bgClr>
                      <a:schemeClr val="bg1"/>
                    </a:bgClr>
                  </a:patt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0"/>
                </a:spcBef>
                <a:buSzTx/>
              </a:pPr>
              <a:r>
                <a:rPr lang="en-US" altLang="en-US" sz="1800" b="0" dirty="0">
                  <a:latin typeface="Gill Sans" charset="0"/>
                  <a:ea typeface="Gill Sans" charset="0"/>
                  <a:cs typeface="Gill Sans" charset="0"/>
                </a:rPr>
                <a:t>Stripe Unit</a:t>
              </a:r>
            </a:p>
          </p:txBody>
        </p:sp>
      </p:grpSp>
      <p:grpSp>
        <p:nvGrpSpPr>
          <p:cNvPr id="953355" name="Group 11"/>
          <p:cNvGrpSpPr>
            <a:grpSpLocks/>
          </p:cNvGrpSpPr>
          <p:nvPr/>
        </p:nvGrpSpPr>
        <p:grpSpPr bwMode="auto">
          <a:xfrm>
            <a:off x="6496047" y="901699"/>
            <a:ext cx="4127500" cy="4591050"/>
            <a:chOff x="2492" y="600"/>
            <a:chExt cx="2600" cy="2892"/>
          </a:xfrm>
        </p:grpSpPr>
        <p:sp>
          <p:nvSpPr>
            <p:cNvPr id="19463" name="Rectangle 12"/>
            <p:cNvSpPr>
              <a:spLocks noChangeArrowheads="1"/>
            </p:cNvSpPr>
            <p:nvPr/>
          </p:nvSpPr>
          <p:spPr bwMode="auto">
            <a:xfrm>
              <a:off x="2492" y="600"/>
              <a:ext cx="2600" cy="28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19464" name="Rectangle 13"/>
            <p:cNvSpPr>
              <a:spLocks noChangeArrowheads="1"/>
            </p:cNvSpPr>
            <p:nvPr/>
          </p:nvSpPr>
          <p:spPr bwMode="auto">
            <a:xfrm>
              <a:off x="2578" y="684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D0</a:t>
              </a:r>
            </a:p>
          </p:txBody>
        </p:sp>
        <p:sp>
          <p:nvSpPr>
            <p:cNvPr id="19465" name="Rectangle 14"/>
            <p:cNvSpPr>
              <a:spLocks noChangeArrowheads="1"/>
            </p:cNvSpPr>
            <p:nvPr/>
          </p:nvSpPr>
          <p:spPr bwMode="auto">
            <a:xfrm>
              <a:off x="3071" y="684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</a:t>
              </a:r>
            </a:p>
          </p:txBody>
        </p:sp>
        <p:sp>
          <p:nvSpPr>
            <p:cNvPr id="19466" name="Rectangle 15"/>
            <p:cNvSpPr>
              <a:spLocks noChangeArrowheads="1"/>
            </p:cNvSpPr>
            <p:nvPr/>
          </p:nvSpPr>
          <p:spPr bwMode="auto">
            <a:xfrm>
              <a:off x="3578" y="684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D2</a:t>
              </a:r>
            </a:p>
          </p:txBody>
        </p:sp>
        <p:sp>
          <p:nvSpPr>
            <p:cNvPr id="19467" name="Rectangle 16"/>
            <p:cNvSpPr>
              <a:spLocks noChangeArrowheads="1"/>
            </p:cNvSpPr>
            <p:nvPr/>
          </p:nvSpPr>
          <p:spPr bwMode="auto">
            <a:xfrm>
              <a:off x="4099" y="691"/>
              <a:ext cx="322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D3</a:t>
              </a:r>
            </a:p>
          </p:txBody>
        </p:sp>
        <p:sp>
          <p:nvSpPr>
            <p:cNvPr id="19468" name="Rectangle 17" descr="10%"/>
            <p:cNvSpPr>
              <a:spLocks noChangeArrowheads="1"/>
            </p:cNvSpPr>
            <p:nvPr/>
          </p:nvSpPr>
          <p:spPr bwMode="auto">
            <a:xfrm>
              <a:off x="4635" y="705"/>
              <a:ext cx="321" cy="314"/>
            </a:xfrm>
            <a:prstGeom prst="rect">
              <a:avLst/>
            </a:prstGeom>
            <a:pattFill prst="pct10">
              <a:fgClr>
                <a:srgbClr val="00FF00"/>
              </a:fgClr>
              <a:bgClr>
                <a:schemeClr val="bg1"/>
              </a:bgClr>
            </a:pattFill>
            <a:ln w="25400">
              <a:solidFill>
                <a:srgbClr val="00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P0</a:t>
              </a:r>
            </a:p>
          </p:txBody>
        </p:sp>
        <p:sp>
          <p:nvSpPr>
            <p:cNvPr id="19469" name="Rectangle 18"/>
            <p:cNvSpPr>
              <a:spLocks noChangeArrowheads="1"/>
            </p:cNvSpPr>
            <p:nvPr/>
          </p:nvSpPr>
          <p:spPr bwMode="auto">
            <a:xfrm>
              <a:off x="2578" y="1096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D4</a:t>
              </a:r>
            </a:p>
          </p:txBody>
        </p:sp>
        <p:sp>
          <p:nvSpPr>
            <p:cNvPr id="19470" name="Rectangle 19"/>
            <p:cNvSpPr>
              <a:spLocks noChangeArrowheads="1"/>
            </p:cNvSpPr>
            <p:nvPr/>
          </p:nvSpPr>
          <p:spPr bwMode="auto">
            <a:xfrm>
              <a:off x="3071" y="1096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D5</a:t>
              </a:r>
            </a:p>
          </p:txBody>
        </p:sp>
        <p:sp>
          <p:nvSpPr>
            <p:cNvPr id="19471" name="Rectangle 20"/>
            <p:cNvSpPr>
              <a:spLocks noChangeArrowheads="1"/>
            </p:cNvSpPr>
            <p:nvPr/>
          </p:nvSpPr>
          <p:spPr bwMode="auto">
            <a:xfrm>
              <a:off x="3578" y="1096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D6</a:t>
              </a:r>
            </a:p>
          </p:txBody>
        </p:sp>
        <p:sp>
          <p:nvSpPr>
            <p:cNvPr id="19472" name="Rectangle 21" descr="10%"/>
            <p:cNvSpPr>
              <a:spLocks noChangeArrowheads="1"/>
            </p:cNvSpPr>
            <p:nvPr/>
          </p:nvSpPr>
          <p:spPr bwMode="auto">
            <a:xfrm>
              <a:off x="4099" y="1103"/>
              <a:ext cx="322" cy="314"/>
            </a:xfrm>
            <a:prstGeom prst="rect">
              <a:avLst/>
            </a:prstGeom>
            <a:pattFill prst="pct10">
              <a:fgClr>
                <a:srgbClr val="00FF00"/>
              </a:fgClr>
              <a:bgClr>
                <a:schemeClr val="bg1"/>
              </a:bgClr>
            </a:pattFill>
            <a:ln w="25400">
              <a:solidFill>
                <a:srgbClr val="00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P1</a:t>
              </a:r>
            </a:p>
          </p:txBody>
        </p:sp>
        <p:sp>
          <p:nvSpPr>
            <p:cNvPr id="19473" name="Rectangle 22"/>
            <p:cNvSpPr>
              <a:spLocks noChangeArrowheads="1"/>
            </p:cNvSpPr>
            <p:nvPr/>
          </p:nvSpPr>
          <p:spPr bwMode="auto">
            <a:xfrm>
              <a:off x="4635" y="1117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D7</a:t>
              </a:r>
            </a:p>
          </p:txBody>
        </p:sp>
        <p:sp>
          <p:nvSpPr>
            <p:cNvPr id="19474" name="Rectangle 23"/>
            <p:cNvSpPr>
              <a:spLocks noChangeArrowheads="1"/>
            </p:cNvSpPr>
            <p:nvPr/>
          </p:nvSpPr>
          <p:spPr bwMode="auto">
            <a:xfrm>
              <a:off x="2578" y="1501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D8</a:t>
              </a:r>
            </a:p>
          </p:txBody>
        </p:sp>
        <p:sp>
          <p:nvSpPr>
            <p:cNvPr id="19475" name="Rectangle 24"/>
            <p:cNvSpPr>
              <a:spLocks noChangeArrowheads="1"/>
            </p:cNvSpPr>
            <p:nvPr/>
          </p:nvSpPr>
          <p:spPr bwMode="auto">
            <a:xfrm>
              <a:off x="3071" y="1501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D9</a:t>
              </a:r>
            </a:p>
          </p:txBody>
        </p:sp>
        <p:sp>
          <p:nvSpPr>
            <p:cNvPr id="19476" name="Rectangle 25" descr="10%"/>
            <p:cNvSpPr>
              <a:spLocks noChangeArrowheads="1"/>
            </p:cNvSpPr>
            <p:nvPr/>
          </p:nvSpPr>
          <p:spPr bwMode="auto">
            <a:xfrm>
              <a:off x="3578" y="1501"/>
              <a:ext cx="321" cy="314"/>
            </a:xfrm>
            <a:prstGeom prst="rect">
              <a:avLst/>
            </a:prstGeom>
            <a:pattFill prst="pct10">
              <a:fgClr>
                <a:srgbClr val="00FF00"/>
              </a:fgClr>
              <a:bgClr>
                <a:schemeClr val="bg1"/>
              </a:bgClr>
            </a:pattFill>
            <a:ln w="25400">
              <a:solidFill>
                <a:srgbClr val="00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P2</a:t>
              </a:r>
            </a:p>
          </p:txBody>
        </p:sp>
        <p:sp>
          <p:nvSpPr>
            <p:cNvPr id="19477" name="Rectangle 26"/>
            <p:cNvSpPr>
              <a:spLocks noChangeArrowheads="1"/>
            </p:cNvSpPr>
            <p:nvPr/>
          </p:nvSpPr>
          <p:spPr bwMode="auto">
            <a:xfrm>
              <a:off x="4099" y="1508"/>
              <a:ext cx="322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D10</a:t>
              </a:r>
            </a:p>
          </p:txBody>
        </p:sp>
        <p:sp>
          <p:nvSpPr>
            <p:cNvPr id="19478" name="Rectangle 27"/>
            <p:cNvSpPr>
              <a:spLocks noChangeArrowheads="1"/>
            </p:cNvSpPr>
            <p:nvPr/>
          </p:nvSpPr>
          <p:spPr bwMode="auto">
            <a:xfrm>
              <a:off x="4635" y="1522"/>
              <a:ext cx="321" cy="3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D11</a:t>
              </a:r>
            </a:p>
          </p:txBody>
        </p:sp>
        <p:sp>
          <p:nvSpPr>
            <p:cNvPr id="19479" name="Rectangle 28"/>
            <p:cNvSpPr>
              <a:spLocks noChangeArrowheads="1"/>
            </p:cNvSpPr>
            <p:nvPr/>
          </p:nvSpPr>
          <p:spPr bwMode="auto">
            <a:xfrm>
              <a:off x="2578" y="1913"/>
              <a:ext cx="321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D12</a:t>
              </a:r>
            </a:p>
          </p:txBody>
        </p:sp>
        <p:sp>
          <p:nvSpPr>
            <p:cNvPr id="19480" name="Rectangle 29" descr="10%"/>
            <p:cNvSpPr>
              <a:spLocks noChangeArrowheads="1"/>
            </p:cNvSpPr>
            <p:nvPr/>
          </p:nvSpPr>
          <p:spPr bwMode="auto">
            <a:xfrm>
              <a:off x="3071" y="1913"/>
              <a:ext cx="321" cy="315"/>
            </a:xfrm>
            <a:prstGeom prst="rect">
              <a:avLst/>
            </a:prstGeom>
            <a:pattFill prst="pct10">
              <a:fgClr>
                <a:srgbClr val="00FF00"/>
              </a:fgClr>
              <a:bgClr>
                <a:schemeClr val="bg1"/>
              </a:bgClr>
            </a:pattFill>
            <a:ln w="25400">
              <a:solidFill>
                <a:srgbClr val="00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P3</a:t>
              </a:r>
            </a:p>
          </p:txBody>
        </p:sp>
        <p:sp>
          <p:nvSpPr>
            <p:cNvPr id="19481" name="Rectangle 30"/>
            <p:cNvSpPr>
              <a:spLocks noChangeArrowheads="1"/>
            </p:cNvSpPr>
            <p:nvPr/>
          </p:nvSpPr>
          <p:spPr bwMode="auto">
            <a:xfrm>
              <a:off x="3578" y="1913"/>
              <a:ext cx="321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D13</a:t>
              </a:r>
            </a:p>
          </p:txBody>
        </p:sp>
        <p:sp>
          <p:nvSpPr>
            <p:cNvPr id="19482" name="Rectangle 31"/>
            <p:cNvSpPr>
              <a:spLocks noChangeArrowheads="1"/>
            </p:cNvSpPr>
            <p:nvPr/>
          </p:nvSpPr>
          <p:spPr bwMode="auto">
            <a:xfrm>
              <a:off x="4099" y="1920"/>
              <a:ext cx="322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D14</a:t>
              </a:r>
            </a:p>
          </p:txBody>
        </p:sp>
        <p:sp>
          <p:nvSpPr>
            <p:cNvPr id="19483" name="Rectangle 32"/>
            <p:cNvSpPr>
              <a:spLocks noChangeArrowheads="1"/>
            </p:cNvSpPr>
            <p:nvPr/>
          </p:nvSpPr>
          <p:spPr bwMode="auto">
            <a:xfrm>
              <a:off x="4635" y="1934"/>
              <a:ext cx="321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D15</a:t>
              </a:r>
            </a:p>
          </p:txBody>
        </p:sp>
        <p:sp>
          <p:nvSpPr>
            <p:cNvPr id="19484" name="Rectangle 33" descr="10%"/>
            <p:cNvSpPr>
              <a:spLocks noChangeArrowheads="1"/>
            </p:cNvSpPr>
            <p:nvPr/>
          </p:nvSpPr>
          <p:spPr bwMode="auto">
            <a:xfrm>
              <a:off x="2578" y="2339"/>
              <a:ext cx="321" cy="315"/>
            </a:xfrm>
            <a:prstGeom prst="rect">
              <a:avLst/>
            </a:prstGeom>
            <a:pattFill prst="pct10">
              <a:fgClr>
                <a:srgbClr val="00FF00"/>
              </a:fgClr>
              <a:bgClr>
                <a:schemeClr val="bg1"/>
              </a:bgClr>
            </a:pattFill>
            <a:ln w="25400">
              <a:solidFill>
                <a:srgbClr val="00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P4</a:t>
              </a:r>
            </a:p>
          </p:txBody>
        </p:sp>
        <p:sp>
          <p:nvSpPr>
            <p:cNvPr id="19485" name="Rectangle 34"/>
            <p:cNvSpPr>
              <a:spLocks noChangeArrowheads="1"/>
            </p:cNvSpPr>
            <p:nvPr/>
          </p:nvSpPr>
          <p:spPr bwMode="auto">
            <a:xfrm>
              <a:off x="3071" y="2339"/>
              <a:ext cx="321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D16</a:t>
              </a:r>
            </a:p>
          </p:txBody>
        </p:sp>
        <p:sp>
          <p:nvSpPr>
            <p:cNvPr id="19486" name="Rectangle 35"/>
            <p:cNvSpPr>
              <a:spLocks noChangeArrowheads="1"/>
            </p:cNvSpPr>
            <p:nvPr/>
          </p:nvSpPr>
          <p:spPr bwMode="auto">
            <a:xfrm>
              <a:off x="3578" y="2339"/>
              <a:ext cx="321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D17</a:t>
              </a:r>
            </a:p>
          </p:txBody>
        </p:sp>
        <p:sp>
          <p:nvSpPr>
            <p:cNvPr id="19487" name="Rectangle 36"/>
            <p:cNvSpPr>
              <a:spLocks noChangeArrowheads="1"/>
            </p:cNvSpPr>
            <p:nvPr/>
          </p:nvSpPr>
          <p:spPr bwMode="auto">
            <a:xfrm>
              <a:off x="4099" y="2346"/>
              <a:ext cx="322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D18</a:t>
              </a:r>
            </a:p>
          </p:txBody>
        </p:sp>
        <p:sp>
          <p:nvSpPr>
            <p:cNvPr id="19488" name="Rectangle 37"/>
            <p:cNvSpPr>
              <a:spLocks noChangeArrowheads="1"/>
            </p:cNvSpPr>
            <p:nvPr/>
          </p:nvSpPr>
          <p:spPr bwMode="auto">
            <a:xfrm>
              <a:off x="4635" y="2360"/>
              <a:ext cx="321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D19</a:t>
              </a:r>
            </a:p>
          </p:txBody>
        </p:sp>
        <p:sp>
          <p:nvSpPr>
            <p:cNvPr id="19489" name="Rectangle 38"/>
            <p:cNvSpPr>
              <a:spLocks noChangeArrowheads="1"/>
            </p:cNvSpPr>
            <p:nvPr/>
          </p:nvSpPr>
          <p:spPr bwMode="auto">
            <a:xfrm>
              <a:off x="2585" y="2772"/>
              <a:ext cx="321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D20</a:t>
              </a:r>
            </a:p>
          </p:txBody>
        </p:sp>
        <p:sp>
          <p:nvSpPr>
            <p:cNvPr id="19490" name="Rectangle 39"/>
            <p:cNvSpPr>
              <a:spLocks noChangeArrowheads="1"/>
            </p:cNvSpPr>
            <p:nvPr/>
          </p:nvSpPr>
          <p:spPr bwMode="auto">
            <a:xfrm>
              <a:off x="3078" y="2772"/>
              <a:ext cx="321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D21</a:t>
              </a:r>
            </a:p>
          </p:txBody>
        </p:sp>
        <p:sp>
          <p:nvSpPr>
            <p:cNvPr id="19491" name="Rectangle 40"/>
            <p:cNvSpPr>
              <a:spLocks noChangeArrowheads="1"/>
            </p:cNvSpPr>
            <p:nvPr/>
          </p:nvSpPr>
          <p:spPr bwMode="auto">
            <a:xfrm>
              <a:off x="3585" y="2772"/>
              <a:ext cx="321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D22</a:t>
              </a:r>
            </a:p>
          </p:txBody>
        </p:sp>
        <p:sp>
          <p:nvSpPr>
            <p:cNvPr id="19492" name="Rectangle 41"/>
            <p:cNvSpPr>
              <a:spLocks noChangeArrowheads="1"/>
            </p:cNvSpPr>
            <p:nvPr/>
          </p:nvSpPr>
          <p:spPr bwMode="auto">
            <a:xfrm>
              <a:off x="4106" y="2779"/>
              <a:ext cx="322" cy="31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D23</a:t>
              </a:r>
            </a:p>
          </p:txBody>
        </p:sp>
        <p:sp>
          <p:nvSpPr>
            <p:cNvPr id="19493" name="Rectangle 42" descr="10%"/>
            <p:cNvSpPr>
              <a:spLocks noChangeArrowheads="1"/>
            </p:cNvSpPr>
            <p:nvPr/>
          </p:nvSpPr>
          <p:spPr bwMode="auto">
            <a:xfrm>
              <a:off x="4642" y="2793"/>
              <a:ext cx="322" cy="315"/>
            </a:xfrm>
            <a:prstGeom prst="rect">
              <a:avLst/>
            </a:prstGeom>
            <a:pattFill prst="pct10">
              <a:fgClr>
                <a:srgbClr val="00FF00"/>
              </a:fgClr>
              <a:bgClr>
                <a:schemeClr val="bg1"/>
              </a:bgClr>
            </a:pattFill>
            <a:ln w="25400">
              <a:solidFill>
                <a:srgbClr val="00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P5</a:t>
              </a:r>
            </a:p>
          </p:txBody>
        </p:sp>
        <p:sp>
          <p:nvSpPr>
            <p:cNvPr id="19494" name="Text Box 43"/>
            <p:cNvSpPr txBox="1">
              <a:spLocks noChangeArrowheads="1"/>
            </p:cNvSpPr>
            <p:nvPr/>
          </p:nvSpPr>
          <p:spPr bwMode="auto">
            <a:xfrm>
              <a:off x="2517" y="3216"/>
              <a:ext cx="4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1600" b="0">
                  <a:latin typeface="Gill Sans" charset="0"/>
                  <a:ea typeface="Gill Sans" charset="0"/>
                  <a:cs typeface="Gill Sans" charset="0"/>
                </a:rPr>
                <a:t>Disk 1</a:t>
              </a:r>
            </a:p>
          </p:txBody>
        </p:sp>
        <p:sp>
          <p:nvSpPr>
            <p:cNvPr id="19495" name="Text Box 44"/>
            <p:cNvSpPr txBox="1">
              <a:spLocks noChangeArrowheads="1"/>
            </p:cNvSpPr>
            <p:nvPr/>
          </p:nvSpPr>
          <p:spPr bwMode="auto">
            <a:xfrm>
              <a:off x="2997" y="3216"/>
              <a:ext cx="4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1600" b="0">
                  <a:latin typeface="Gill Sans" charset="0"/>
                  <a:ea typeface="Gill Sans" charset="0"/>
                  <a:cs typeface="Gill Sans" charset="0"/>
                </a:rPr>
                <a:t>Disk 2</a:t>
              </a:r>
            </a:p>
          </p:txBody>
        </p:sp>
        <p:sp>
          <p:nvSpPr>
            <p:cNvPr id="19496" name="Text Box 45"/>
            <p:cNvSpPr txBox="1">
              <a:spLocks noChangeArrowheads="1"/>
            </p:cNvSpPr>
            <p:nvPr/>
          </p:nvSpPr>
          <p:spPr bwMode="auto">
            <a:xfrm>
              <a:off x="3504" y="3216"/>
              <a:ext cx="4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1600" b="0">
                  <a:latin typeface="Gill Sans" charset="0"/>
                  <a:ea typeface="Gill Sans" charset="0"/>
                  <a:cs typeface="Gill Sans" charset="0"/>
                </a:rPr>
                <a:t>Disk 3</a:t>
              </a:r>
            </a:p>
          </p:txBody>
        </p:sp>
        <p:sp>
          <p:nvSpPr>
            <p:cNvPr id="19497" name="Text Box 46"/>
            <p:cNvSpPr txBox="1">
              <a:spLocks noChangeArrowheads="1"/>
            </p:cNvSpPr>
            <p:nvPr/>
          </p:nvSpPr>
          <p:spPr bwMode="auto">
            <a:xfrm>
              <a:off x="4005" y="3216"/>
              <a:ext cx="4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1600" b="0">
                  <a:latin typeface="Gill Sans" charset="0"/>
                  <a:ea typeface="Gill Sans" charset="0"/>
                  <a:cs typeface="Gill Sans" charset="0"/>
                </a:rPr>
                <a:t>Disk 4</a:t>
              </a:r>
            </a:p>
          </p:txBody>
        </p:sp>
        <p:sp>
          <p:nvSpPr>
            <p:cNvPr id="19498" name="Text Box 47"/>
            <p:cNvSpPr txBox="1">
              <a:spLocks noChangeArrowheads="1"/>
            </p:cNvSpPr>
            <p:nvPr/>
          </p:nvSpPr>
          <p:spPr bwMode="auto">
            <a:xfrm>
              <a:off x="4533" y="3216"/>
              <a:ext cx="4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=""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1600" b="0">
                  <a:latin typeface="Gill Sans" charset="0"/>
                  <a:ea typeface="Gill Sans" charset="0"/>
                  <a:cs typeface="Gill Sans" charset="0"/>
                </a:rPr>
                <a:t>Disk 5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8150222" y="863599"/>
            <a:ext cx="646113" cy="4270248"/>
            <a:chOff x="5610224" y="914400"/>
            <a:chExt cx="646113" cy="4270248"/>
          </a:xfrm>
        </p:grpSpPr>
        <p:cxnSp>
          <p:nvCxnSpPr>
            <p:cNvPr id="3" name="Straight Connector 2"/>
            <p:cNvCxnSpPr/>
            <p:nvPr/>
          </p:nvCxnSpPr>
          <p:spPr bwMode="auto">
            <a:xfrm>
              <a:off x="5610224" y="914400"/>
              <a:ext cx="638176" cy="4267200"/>
            </a:xfrm>
            <a:prstGeom prst="line">
              <a:avLst/>
            </a:prstGeom>
            <a:solidFill>
              <a:schemeClr val="bg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Straight Connector 49"/>
            <p:cNvCxnSpPr/>
            <p:nvPr/>
          </p:nvCxnSpPr>
          <p:spPr bwMode="auto">
            <a:xfrm flipV="1">
              <a:off x="5618161" y="914400"/>
              <a:ext cx="638176" cy="4270248"/>
            </a:xfrm>
            <a:prstGeom prst="line">
              <a:avLst/>
            </a:prstGeom>
            <a:solidFill>
              <a:schemeClr val="bg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435524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95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5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95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06D40-125B-4B0E-AFA2-B81E30768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RAID 6 and other Erasure Codes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DC6396-D54A-4350-A49C-3E1C9398B9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11582400" cy="571499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>
                    <a:sym typeface="Symbol" pitchFamily="18" charset="2"/>
                  </a:rPr>
                  <a:t>In general: RAIDX is an “erasure code”</a:t>
                </a:r>
              </a:p>
              <a:p>
                <a:pPr lvl="1"/>
                <a:r>
                  <a:rPr lang="en-US" dirty="0">
                    <a:sym typeface="Symbol" pitchFamily="18" charset="2"/>
                  </a:rPr>
                  <a:t>Must have ability to know which disks are bad</a:t>
                </a:r>
              </a:p>
              <a:p>
                <a:pPr lvl="1"/>
                <a:r>
                  <a:rPr lang="en-US" dirty="0">
                    <a:sym typeface="Symbol" pitchFamily="18" charset="2"/>
                  </a:rPr>
                  <a:t>Treat missing disk as an “Erasure”</a:t>
                </a:r>
              </a:p>
              <a:p>
                <a:r>
                  <a:rPr lang="en-US" dirty="0">
                    <a:solidFill>
                      <a:srgbClr val="FF0000"/>
                    </a:solidFill>
                    <a:sym typeface="Symbol" pitchFamily="18" charset="2"/>
                  </a:rPr>
                  <a:t>Today, disks so big that: RAID 5 not sufficient!</a:t>
                </a:r>
              </a:p>
              <a:p>
                <a:pPr lvl="1"/>
                <a:r>
                  <a:rPr lang="en-US" dirty="0">
                    <a:sym typeface="Symbol" pitchFamily="18" charset="2"/>
                  </a:rPr>
                  <a:t>Time to repair disk </a:t>
                </a:r>
                <a:r>
                  <a:rPr lang="en-US" dirty="0" err="1">
                    <a:sym typeface="Symbol" pitchFamily="18" charset="2"/>
                  </a:rPr>
                  <a:t>sooooo</a:t>
                </a:r>
                <a:r>
                  <a:rPr lang="en-US" dirty="0">
                    <a:sym typeface="Symbol" pitchFamily="18" charset="2"/>
                  </a:rPr>
                  <a:t> long, another disk might fail in process!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  <a:sym typeface="Symbol" pitchFamily="18" charset="2"/>
                  </a:rPr>
                  <a:t>“RAID 6” – allow 2 disks in replication stripe to fail</a:t>
                </a:r>
              </a:p>
              <a:p>
                <a:pPr lvl="1"/>
                <a:r>
                  <a:rPr lang="en-US" dirty="0">
                    <a:sym typeface="Symbol" pitchFamily="18" charset="2"/>
                  </a:rPr>
                  <a:t>Requires more complex erasure code, such as </a:t>
                </a:r>
                <a:r>
                  <a:rPr lang="en-US" dirty="0">
                    <a:solidFill>
                      <a:srgbClr val="FF0000"/>
                    </a:solidFill>
                    <a:sym typeface="Symbol" pitchFamily="18" charset="2"/>
                  </a:rPr>
                  <a:t>EVENODD</a:t>
                </a:r>
                <a:r>
                  <a:rPr lang="en-US" dirty="0">
                    <a:sym typeface="Symbol" pitchFamily="18" charset="2"/>
                  </a:rPr>
                  <a:t> code (see readings)</a:t>
                </a:r>
                <a:endParaRPr lang="en-US" dirty="0">
                  <a:solidFill>
                    <a:srgbClr val="FF0000"/>
                  </a:solidFill>
                  <a:sym typeface="Symbol" pitchFamily="18" charset="2"/>
                </a:endParaRPr>
              </a:p>
              <a:p>
                <a:r>
                  <a:rPr lang="en-US" dirty="0">
                    <a:sym typeface="Symbol" pitchFamily="18" charset="2"/>
                  </a:rPr>
                  <a:t>More general option for general erasure code: </a:t>
                </a:r>
                <a:r>
                  <a:rPr lang="en-US" dirty="0">
                    <a:solidFill>
                      <a:srgbClr val="FF0000"/>
                    </a:solidFill>
                    <a:sym typeface="Symbol" pitchFamily="18" charset="2"/>
                  </a:rPr>
                  <a:t>Reed-Solomon codes</a:t>
                </a:r>
              </a:p>
              <a:p>
                <a:pPr lvl="1"/>
                <a:r>
                  <a:rPr lang="en-US" dirty="0">
                    <a:sym typeface="Symbol" pitchFamily="18" charset="2"/>
                  </a:rPr>
                  <a:t>Based on polynomials in GF(2</a:t>
                </a:r>
                <a:r>
                  <a:rPr lang="en-US" baseline="30000" dirty="0">
                    <a:sym typeface="Symbol" pitchFamily="18" charset="2"/>
                  </a:rPr>
                  <a:t>k</a:t>
                </a:r>
                <a:r>
                  <a:rPr lang="en-US" dirty="0">
                    <a:sym typeface="Symbol" pitchFamily="18" charset="2"/>
                  </a:rPr>
                  <a:t>) (I.e. k-bit symbols)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Symbol" pitchFamily="18" charset="2"/>
                      </a:rPr>
                      <m:t>𝑚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 data points define a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𝑚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 polynomial; encoding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Symbol" pitchFamily="18" charset="2"/>
                      </a:rPr>
                      <m:t>𝑛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 points on the polynomial</a:t>
                </a:r>
              </a:p>
              <a:p>
                <a:pPr lvl="1"/>
                <a:r>
                  <a:rPr lang="en-US" dirty="0">
                    <a:sym typeface="Symbol" pitchFamily="18" charset="2"/>
                  </a:rPr>
                  <a:t>Any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𝑚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 points can be used to recover the polynomial;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Symbol" pitchFamily="18" charset="2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itchFamily="18" charset="2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itchFamily="18" charset="2"/>
                      </a:rPr>
                      <m:t>𝑚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 failures tolerated</a:t>
                </a:r>
              </a:p>
              <a:p>
                <a:r>
                  <a:rPr lang="en-US" dirty="0">
                    <a:sym typeface="Symbol" pitchFamily="18" charset="2"/>
                  </a:rPr>
                  <a:t>Erasure codes not just for disk arrays. For example, geographic replication</a:t>
                </a:r>
              </a:p>
              <a:p>
                <a:pPr lvl="1"/>
                <a:r>
                  <a:rPr lang="en-US" dirty="0">
                    <a:sym typeface="Symbol" pitchFamily="18" charset="2"/>
                  </a:rPr>
                  <a:t>E.g., split data into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Symbol" pitchFamily="18" charset="2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itchFamily="18" charset="2"/>
                      </a:rPr>
                      <m:t>=4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 chunks, generate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Symbol" pitchFamily="18" charset="2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Symbol" pitchFamily="18" charset="2"/>
                      </a:rPr>
                      <m:t>=16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 fragments and distribute across the Internet</a:t>
                </a:r>
              </a:p>
              <a:p>
                <a:pPr lvl="1"/>
                <a:r>
                  <a:rPr lang="en-US" dirty="0">
                    <a:sym typeface="Symbol" pitchFamily="18" charset="2"/>
                  </a:rPr>
                  <a:t>Any 4 fragments can be used to recover the original data --- very durable!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DC6396-D54A-4350-A49C-3E1C9398B9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11582400" cy="5714999"/>
              </a:xfrm>
              <a:blipFill>
                <a:blip r:embed="rId2"/>
                <a:stretch>
                  <a:fillRect l="-737" t="-20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9145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838200"/>
            <a:ext cx="6096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43000" y="4800600"/>
            <a:ext cx="10134600" cy="1752600"/>
          </a:xfrm>
        </p:spPr>
        <p:txBody>
          <a:bodyPr>
            <a:normAutofit/>
          </a:bodyPr>
          <a:lstStyle/>
          <a:p>
            <a:r>
              <a:rPr lang="en-US" dirty="0"/>
              <a:t>Exploit law of large numbers for durability!</a:t>
            </a:r>
          </a:p>
          <a:p>
            <a:r>
              <a:rPr lang="en-US" dirty="0"/>
              <a:t>6 month repair, FBLPY with 4x increase in total size of data:</a:t>
            </a:r>
          </a:p>
          <a:p>
            <a:pPr lvl="1"/>
            <a:r>
              <a:rPr lang="en-US" dirty="0"/>
              <a:t>Replication (4 copies): 0.03</a:t>
            </a:r>
          </a:p>
          <a:p>
            <a:pPr lvl="1"/>
            <a:r>
              <a:rPr lang="en-US" dirty="0"/>
              <a:t>Fragmentation (16 of 64 fragments needed): 10</a:t>
            </a:r>
            <a:r>
              <a:rPr lang="en-US" baseline="30000" dirty="0"/>
              <a:t>-35</a:t>
            </a:r>
          </a:p>
        </p:txBody>
      </p:sp>
      <p:sp>
        <p:nvSpPr>
          <p:cNvPr id="39941" name="Text Box 6"/>
          <p:cNvSpPr txBox="1">
            <a:spLocks noChangeArrowheads="1"/>
          </p:cNvSpPr>
          <p:nvPr/>
        </p:nvSpPr>
        <p:spPr bwMode="auto">
          <a:xfrm>
            <a:off x="4953000" y="2590800"/>
            <a:ext cx="33121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/>
              <a:t>Fraction Blocks Lost </a:t>
            </a:r>
          </a:p>
          <a:p>
            <a:r>
              <a:rPr lang="en-US" sz="2400" dirty="0"/>
              <a:t>Per Year (FBLPY)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11125200" cy="533400"/>
          </a:xfrm>
        </p:spPr>
        <p:txBody>
          <a:bodyPr/>
          <a:lstStyle/>
          <a:p>
            <a:r>
              <a:rPr lang="en-US" dirty="0"/>
              <a:t>Use of Erasure Coding for High Durability/overhead ratio!</a:t>
            </a:r>
          </a:p>
        </p:txBody>
      </p:sp>
    </p:spTree>
    <p:extLst>
      <p:ext uri="{BB962C8B-B14F-4D97-AF65-F5344CB8AC3E}">
        <p14:creationId xmlns:p14="http://schemas.microsoft.com/office/powerpoint/2010/main" val="17735852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102071</TotalTime>
  <Pages>60</Pages>
  <Words>2905</Words>
  <Application>Microsoft Macintosh PowerPoint</Application>
  <PresentationFormat>Widescreen</PresentationFormat>
  <Paragraphs>466</Paragraphs>
  <Slides>36</Slides>
  <Notes>5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Cambria Math</vt:lpstr>
      <vt:lpstr>Comic Sans MS</vt:lpstr>
      <vt:lpstr>Consolas</vt:lpstr>
      <vt:lpstr>Gill Sans</vt:lpstr>
      <vt:lpstr>Gill Sans Light</vt:lpstr>
      <vt:lpstr>Times New Roman</vt:lpstr>
      <vt:lpstr>Office</vt:lpstr>
      <vt:lpstr>CS162 Operating Systems and Systems Programming Lecture 22  Reliability, Transactions, End-to-End Arguments, Distributed Decision Making</vt:lpstr>
      <vt:lpstr>Recall: File System Buffer Cache</vt:lpstr>
      <vt:lpstr>Important “ilities”</vt:lpstr>
      <vt:lpstr>How to make File Systems more Durable?</vt:lpstr>
      <vt:lpstr>How to Make File Systems more Durable?</vt:lpstr>
      <vt:lpstr>RAID 1: Disk Mirroring/Shadowing</vt:lpstr>
      <vt:lpstr>RAID 5+: High I/O Rate Parity</vt:lpstr>
      <vt:lpstr>RAID 6 and other Erasure Codes</vt:lpstr>
      <vt:lpstr>Use of Erasure Coding for High Durability/overhead ratio!</vt:lpstr>
      <vt:lpstr>Higher Durability through Geographic Replication</vt:lpstr>
      <vt:lpstr>How to make File Systems more Reliable?</vt:lpstr>
      <vt:lpstr>File System Reliability: (Difference from Block-level reliability)</vt:lpstr>
      <vt:lpstr>Storage Reliability Problem</vt:lpstr>
      <vt:lpstr>Threats to Reliability</vt:lpstr>
      <vt:lpstr>Two Reliability Approaches</vt:lpstr>
      <vt:lpstr>Reliability Approach #1: Careful Ordering</vt:lpstr>
      <vt:lpstr>Berkeley FFS: Create a File</vt:lpstr>
      <vt:lpstr>Reliability Approach #2: Copy on Write File Layout</vt:lpstr>
      <vt:lpstr>COW with Smaller-Radix Blocks</vt:lpstr>
      <vt:lpstr>Example: ZFS and OpenZFS</vt:lpstr>
      <vt:lpstr>Recall: CS 162 Collaboration Policy</vt:lpstr>
      <vt:lpstr>More General Reliability Solutions</vt:lpstr>
      <vt:lpstr>Transactions</vt:lpstr>
      <vt:lpstr>Key Concept: Transaction</vt:lpstr>
      <vt:lpstr>Typical Structure</vt:lpstr>
      <vt:lpstr>“Classic” Example: Transaction</vt:lpstr>
      <vt:lpstr>Concept of a log</vt:lpstr>
      <vt:lpstr>Transactional File Systems</vt:lpstr>
      <vt:lpstr>Journaling File Systems</vt:lpstr>
      <vt:lpstr>Creating a File (No Journaling Yet)</vt:lpstr>
      <vt:lpstr>Creating a File (With Journaling)</vt:lpstr>
      <vt:lpstr>After Commit, Eventually Replay Transaction</vt:lpstr>
      <vt:lpstr>Crash Recovery: Discard Partial Transactions</vt:lpstr>
      <vt:lpstr>Crash Recovery: Keep Complete Transactions</vt:lpstr>
      <vt:lpstr>Journaling Summary</vt:lpstr>
      <vt:lpstr>Summary </vt:lpstr>
    </vt:vector>
  </TitlesOfParts>
  <Company>UC Berkeley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Course Introduction and Overview</dc:title>
  <dc:creator>John D. Kubiatowicz</dc:creator>
  <dc:description>Imported some pictures from Silbershatz (c) 2005</dc:description>
  <cp:lastModifiedBy>Anthony Joseph</cp:lastModifiedBy>
  <cp:revision>1146</cp:revision>
  <cp:lastPrinted>2020-11-17T01:14:20Z</cp:lastPrinted>
  <dcterms:created xsi:type="dcterms:W3CDTF">1995-08-12T11:37:26Z</dcterms:created>
  <dcterms:modified xsi:type="dcterms:W3CDTF">2022-04-18T20:50:05Z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Joseph</vt:lpwstr>
  </property>
  <property fmtid="{D5CDD505-2E9C-101B-9397-08002B2CF9AE}" pid="3" name="Semester">
    <vt:lpwstr>Spring 2006</vt:lpwstr>
  </property>
</Properties>
</file>