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1963" r:id="rId3"/>
    <p:sldId id="1960" r:id="rId4"/>
    <p:sldId id="2038" r:id="rId5"/>
    <p:sldId id="2039" r:id="rId6"/>
    <p:sldId id="2040" r:id="rId7"/>
    <p:sldId id="2041" r:id="rId8"/>
    <p:sldId id="1912" r:id="rId9"/>
    <p:sldId id="1930" r:id="rId10"/>
    <p:sldId id="1932" r:id="rId11"/>
    <p:sldId id="1933" r:id="rId12"/>
    <p:sldId id="1917" r:id="rId13"/>
    <p:sldId id="1934" r:id="rId14"/>
    <p:sldId id="2026" r:id="rId15"/>
    <p:sldId id="1919" r:id="rId16"/>
    <p:sldId id="1935" r:id="rId17"/>
    <p:sldId id="1936" r:id="rId18"/>
    <p:sldId id="2027" r:id="rId19"/>
    <p:sldId id="1921" r:id="rId20"/>
    <p:sldId id="2028" r:id="rId21"/>
    <p:sldId id="2029" r:id="rId22"/>
    <p:sldId id="2030" r:id="rId23"/>
    <p:sldId id="2031" r:id="rId24"/>
    <p:sldId id="1943" r:id="rId25"/>
    <p:sldId id="2036" r:id="rId26"/>
    <p:sldId id="1947" r:id="rId27"/>
    <p:sldId id="1948" r:id="rId28"/>
    <p:sldId id="2035" r:id="rId29"/>
    <p:sldId id="2032" r:id="rId30"/>
    <p:sldId id="2033" r:id="rId31"/>
    <p:sldId id="2034" r:id="rId32"/>
    <p:sldId id="1937" r:id="rId33"/>
    <p:sldId id="1938" r:id="rId34"/>
    <p:sldId id="1939" r:id="rId35"/>
    <p:sldId id="1940" r:id="rId36"/>
    <p:sldId id="2037" r:id="rId37"/>
    <p:sldId id="1941" r:id="rId38"/>
    <p:sldId id="1944" r:id="rId39"/>
    <p:sldId id="1942" r:id="rId40"/>
    <p:sldId id="1964" r:id="rId41"/>
    <p:sldId id="1965" r:id="rId42"/>
    <p:sldId id="1966" r:id="rId43"/>
    <p:sldId id="1967" r:id="rId44"/>
    <p:sldId id="1971" r:id="rId45"/>
    <p:sldId id="1972" r:id="rId46"/>
    <p:sldId id="1973" r:id="rId47"/>
    <p:sldId id="1988" r:id="rId48"/>
    <p:sldId id="1990" r:id="rId49"/>
    <p:sldId id="1975" r:id="rId50"/>
    <p:sldId id="1991" r:id="rId51"/>
    <p:sldId id="1980" r:id="rId52"/>
    <p:sldId id="1981" r:id="rId53"/>
    <p:sldId id="1982" r:id="rId54"/>
    <p:sldId id="1977" r:id="rId55"/>
    <p:sldId id="1983" r:id="rId56"/>
    <p:sldId id="1954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2FF72"/>
    <a:srgbClr val="FFFFAA"/>
    <a:srgbClr val="FF0000"/>
    <a:srgbClr val="2A40E2"/>
    <a:srgbClr val="BCFFBC"/>
    <a:srgbClr val="F430AB"/>
    <a:srgbClr val="A18623"/>
    <a:srgbClr val="9E7800"/>
    <a:srgbClr val="C49500"/>
    <a:srgbClr val="E6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7" autoAdjust="0"/>
    <p:restoredTop sz="95005" autoAdjust="0"/>
  </p:normalViewPr>
  <p:slideViewPr>
    <p:cSldViewPr>
      <p:cViewPr varScale="1">
        <p:scale>
          <a:sx n="101" d="100"/>
          <a:sy n="101" d="100"/>
        </p:scale>
        <p:origin x="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60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774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221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06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1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38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83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4/6/2022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20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Filesystems</a:t>
            </a:r>
            <a:r>
              <a:rPr lang="en-US" sz="3000" dirty="0" smtClean="0"/>
              <a:t> 2: </a:t>
            </a:r>
            <a:r>
              <a:rPr lang="en-US" sz="3000" dirty="0" err="1" smtClean="0"/>
              <a:t>Filesystem</a:t>
            </a:r>
            <a:r>
              <a:rPr lang="en-US" sz="3000" dirty="0" smtClean="0"/>
              <a:t> Design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</a:t>
            </a:r>
            <a:br>
              <a:rPr lang="en-US" sz="3000" dirty="0" smtClean="0"/>
            </a:br>
            <a:r>
              <a:rPr lang="en-US" sz="3000" dirty="0" err="1" smtClean="0"/>
              <a:t>Filesystem</a:t>
            </a:r>
            <a:r>
              <a:rPr lang="en-US" sz="3000" dirty="0" smtClean="0"/>
              <a:t> Case Studies 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March 6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 smtClean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 smtClean="0"/>
              <a:t>Naming: Find file by name, not block numbers</a:t>
            </a:r>
          </a:p>
          <a:p>
            <a:pPr lvl="1"/>
            <a:r>
              <a:rPr lang="en-US" dirty="0" smtClean="0"/>
              <a:t>Organize file names with directories</a:t>
            </a:r>
          </a:p>
          <a:p>
            <a:pPr lvl="1"/>
            <a:r>
              <a:rPr lang="en-US" dirty="0" smtClean="0"/>
              <a:t>Organization: Map files to blocks</a:t>
            </a:r>
          </a:p>
          <a:p>
            <a:pPr lvl="1"/>
            <a:r>
              <a:rPr lang="en-US" dirty="0" smtClean="0"/>
              <a:t>Protection: Enforce access restrictions</a:t>
            </a:r>
          </a:p>
          <a:p>
            <a:pPr lvl="1"/>
            <a:r>
              <a:rPr lang="en-US" dirty="0" smtClean="0"/>
              <a:t>Reliability: Keep files intact despite crashes, hardware failures,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 smtClean="0"/>
              <a:t>User’s view: </a:t>
            </a:r>
          </a:p>
          <a:p>
            <a:pPr lvl="1"/>
            <a:r>
              <a:rPr lang="en-US" altLang="ko-KR" dirty="0" smtClean="0"/>
              <a:t>Durable Data Structures</a:t>
            </a:r>
          </a:p>
          <a:p>
            <a:r>
              <a:rPr lang="en-US" altLang="ko-KR" dirty="0" smtClean="0"/>
              <a:t>System’s view (system call interface):</a:t>
            </a:r>
          </a:p>
          <a:p>
            <a:pPr lvl="1"/>
            <a:r>
              <a:rPr lang="en-US" altLang="ko-KR" dirty="0" smtClean="0"/>
              <a:t>Collection of Bytes (UNIX)</a:t>
            </a:r>
          </a:p>
          <a:p>
            <a:pPr lvl="1"/>
            <a:r>
              <a:rPr lang="en-US" altLang="ko-KR" dirty="0" smtClean="0"/>
              <a:t>Doesn’t matter to system what kind of data structures you want to store on disk!</a:t>
            </a:r>
          </a:p>
          <a:p>
            <a:r>
              <a:rPr lang="en-US" altLang="ko-KR" dirty="0" smtClean="0"/>
              <a:t>System’s view (inside OS):</a:t>
            </a:r>
          </a:p>
          <a:p>
            <a:pPr lvl="1"/>
            <a:r>
              <a:rPr lang="en-US" altLang="ko-KR" dirty="0" smtClean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 smtClean="0"/>
              <a:t>Block size </a:t>
            </a:r>
            <a:r>
              <a:rPr lang="en-US" altLang="ko-KR" dirty="0" smtClean="0">
                <a:sym typeface="Symbol" panose="05050102010706020507" pitchFamily="18" charset="2"/>
              </a:rPr>
              <a:t> sector size; in UNIX, block size is 4KB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Light"/>
              </a:rPr>
              <a:t>Translation from User to System View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dirty="0" smtClean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dirty="0" smtClean="0">
                <a:latin typeface="Gill Sans Light"/>
              </a:rPr>
              <a:t>Return just the correct portion of the block</a:t>
            </a:r>
          </a:p>
          <a:p>
            <a:r>
              <a:rPr lang="en-US" altLang="ko-KR" dirty="0" smtClean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dirty="0" smtClean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dirty="0" smtClean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dirty="0" smtClean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566400" cy="5105400"/>
          </a:xfrm>
        </p:spPr>
        <p:txBody>
          <a:bodyPr/>
          <a:lstStyle/>
          <a:p>
            <a:r>
              <a:rPr lang="en-US" dirty="0" smtClean="0"/>
              <a:t>Midterm 3: Thursday </a:t>
            </a:r>
            <a:r>
              <a:rPr lang="en-US" dirty="0" smtClean="0"/>
              <a:t>4/28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material from term</a:t>
            </a:r>
            <a:endParaRPr lang="en-US" dirty="0" smtClean="0"/>
          </a:p>
          <a:p>
            <a:r>
              <a:rPr lang="en-US" dirty="0" smtClean="0"/>
              <a:t>Project 3 Design Document: Next Monday (4/11)</a:t>
            </a:r>
          </a:p>
          <a:p>
            <a:endParaRPr lang="en-US" dirty="0" smtClean="0"/>
          </a:p>
          <a:p>
            <a:r>
              <a:rPr lang="en-US" dirty="0" smtClean="0"/>
              <a:t>If you have any group issues going on, make sure you:</a:t>
            </a:r>
          </a:p>
          <a:p>
            <a:pPr lvl="1"/>
            <a:r>
              <a:rPr lang="en-US" dirty="0" smtClean="0"/>
              <a:t>Make sure that your TA understands what is happing</a:t>
            </a:r>
          </a:p>
          <a:p>
            <a:pPr lvl="1"/>
            <a:r>
              <a:rPr lang="en-US" dirty="0" smtClean="0"/>
              <a:t>Make sure that you reflect these issues on your group evaluations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461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disk is accessed </a:t>
            </a:r>
            <a:r>
              <a:rPr lang="en-US" altLang="ko-KR" sz="2800" dirty="0">
                <a:ea typeface="굴림" panose="020B0600000101010101" pitchFamily="34" charset="-127"/>
              </a:rPr>
              <a:t>as linear array of </a:t>
            </a:r>
            <a:r>
              <a:rPr lang="en-US" altLang="ko-KR" sz="2800" dirty="0" smtClean="0">
                <a:ea typeface="굴림" panose="020B0600000101010101" pitchFamily="34" charset="-127"/>
              </a:rPr>
              <a:t>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Physical position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Sectors is a vector </a:t>
            </a:r>
            <a:r>
              <a:rPr lang="en-US" altLang="ko-KR" sz="2200" dirty="0">
                <a:ea typeface="굴림" panose="020B0600000101010101" pitchFamily="34" charset="-127"/>
              </a:rPr>
              <a:t>[cylinder, surface, sector</a:t>
            </a:r>
            <a:r>
              <a:rPr lang="en-US" altLang="ko-KR" sz="2200" dirty="0" smtClean="0">
                <a:ea typeface="굴림" panose="020B0600000101010101" pitchFamily="34" charset="-127"/>
              </a:rPr>
              <a:t>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Block Addressing (</a:t>
            </a: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</a:t>
            </a:r>
            <a:r>
              <a:rPr lang="en-US" altLang="ko-KR" sz="2400" dirty="0">
                <a:ea typeface="굴림" panose="020B0600000101010101" pitchFamily="34" charset="-127"/>
              </a:rPr>
              <a:t>sector has integer address 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</a:t>
            </a:r>
            <a:r>
              <a:rPr lang="en-US" altLang="ko-KR" sz="2400" dirty="0">
                <a:ea typeface="굴림" panose="020B0600000101010101" pitchFamily="34" charset="-127"/>
              </a:rPr>
              <a:t>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Shields </a:t>
            </a:r>
            <a:r>
              <a:rPr lang="en-US" altLang="ko-KR" sz="2400" dirty="0">
                <a:ea typeface="굴림" panose="020B0600000101010101" pitchFamily="34" charset="-127"/>
              </a:rPr>
              <a:t>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the File System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free disk blocks</a:t>
            </a:r>
          </a:p>
          <a:p>
            <a:pPr lvl="1"/>
            <a:r>
              <a:rPr lang="en-US" dirty="0" smtClean="0"/>
              <a:t>Need to know where to put newly written data</a:t>
            </a:r>
          </a:p>
          <a:p>
            <a:r>
              <a:rPr lang="en-US" dirty="0" smtClean="0"/>
              <a:t>Track which blocks contain data for which files</a:t>
            </a:r>
          </a:p>
          <a:p>
            <a:pPr lvl="1"/>
            <a:r>
              <a:rPr lang="en-US" dirty="0" smtClean="0"/>
              <a:t>Need to know where to read a file from</a:t>
            </a:r>
          </a:p>
          <a:p>
            <a:r>
              <a:rPr lang="en-US" dirty="0" smtClean="0"/>
              <a:t>Track files in a directory</a:t>
            </a:r>
          </a:p>
          <a:p>
            <a:pPr lvl="1"/>
            <a:r>
              <a:rPr lang="en-US" dirty="0" smtClean="0"/>
              <a:t>Find list of file's blocks given its name</a:t>
            </a:r>
          </a:p>
          <a:p>
            <a:r>
              <a:rPr lang="en-US" dirty="0" smtClean="0"/>
              <a:t>Where do we maintain all of this?</a:t>
            </a:r>
          </a:p>
          <a:p>
            <a:pPr lvl="1"/>
            <a:r>
              <a:rPr lang="en-US" dirty="0" smtClean="0"/>
              <a:t>Somewhere on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918-B086-4E48-9984-A5616A4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Structures on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D0C5-88A0-4A79-87C0-56D9F686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different than data structures in memory</a:t>
            </a:r>
          </a:p>
          <a:p>
            <a:r>
              <a:rPr lang="en-US" dirty="0" smtClean="0"/>
              <a:t>Access a block at a time</a:t>
            </a:r>
          </a:p>
          <a:p>
            <a:pPr lvl="1"/>
            <a:r>
              <a:rPr lang="en-US" dirty="0" smtClean="0"/>
              <a:t>Can't efficiently read/write a single word</a:t>
            </a:r>
          </a:p>
          <a:p>
            <a:pPr lvl="1"/>
            <a:r>
              <a:rPr lang="en-US" dirty="0" smtClean="0"/>
              <a:t>Have to read/write full block containing it</a:t>
            </a:r>
          </a:p>
          <a:p>
            <a:pPr lvl="1"/>
            <a:r>
              <a:rPr lang="en-US" dirty="0" smtClean="0"/>
              <a:t>Ideally want sequential access patterns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Durability</a:t>
            </a:r>
          </a:p>
          <a:p>
            <a:pPr lvl="1"/>
            <a:r>
              <a:rPr lang="en-US" dirty="0" smtClean="0"/>
              <a:t>Ideally, file system is in meaningful state upon shutdown</a:t>
            </a:r>
          </a:p>
          <a:p>
            <a:pPr lvl="1"/>
            <a:r>
              <a:rPr lang="en-US" dirty="0" smtClean="0"/>
              <a:t>This obviously isn't always the case…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98E-633A-4747-92A0-884C503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54F8-65BC-436F-85EF-E91F2206E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5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Critical Factors in File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10210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(Hard) Disks Performance !!!</a:t>
            </a:r>
          </a:p>
          <a:p>
            <a:pPr lvl="1"/>
            <a:r>
              <a:rPr lang="en-US" dirty="0" smtClean="0"/>
              <a:t>Maximize sequential access, minimize seeks</a:t>
            </a:r>
          </a:p>
          <a:p>
            <a:r>
              <a:rPr lang="en-US" dirty="0" smtClean="0"/>
              <a:t>Open before Read/Write</a:t>
            </a:r>
          </a:p>
          <a:p>
            <a:pPr lvl="1"/>
            <a:r>
              <a:rPr lang="en-US" dirty="0" smtClean="0"/>
              <a:t>Can perform protection checks and look up where the actual file resource are, in advance</a:t>
            </a:r>
          </a:p>
          <a:p>
            <a:r>
              <a:rPr lang="en-US" dirty="0" smtClean="0"/>
              <a:t>Size is determined as they are used !!!</a:t>
            </a:r>
          </a:p>
          <a:p>
            <a:pPr lvl="1"/>
            <a:r>
              <a:rPr lang="en-US" dirty="0" smtClean="0"/>
              <a:t>Can write (or read zeros) to expand the file</a:t>
            </a:r>
          </a:p>
          <a:p>
            <a:pPr lvl="1"/>
            <a:r>
              <a:rPr lang="en-US" dirty="0" smtClean="0"/>
              <a:t>Start small and grow, need to make room</a:t>
            </a:r>
          </a:p>
          <a:p>
            <a:r>
              <a:rPr lang="en-US" dirty="0" smtClean="0"/>
              <a:t>Organized into directories</a:t>
            </a:r>
          </a:p>
          <a:p>
            <a:pPr lvl="1"/>
            <a:r>
              <a:rPr lang="en-US" dirty="0" smtClean="0"/>
              <a:t>What data structure (on disk) for that?</a:t>
            </a:r>
          </a:p>
          <a:p>
            <a:r>
              <a:rPr lang="en-US" dirty="0" smtClean="0"/>
              <a:t>Need to carefully allocate / free blocks </a:t>
            </a:r>
          </a:p>
          <a:p>
            <a:pPr lvl="1"/>
            <a:r>
              <a:rPr lang="en-US" dirty="0" smtClean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057-7EAC-4810-BF67-AC648A72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Performance (Network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link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 with startup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Latency: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Effective Bandwidth: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Half-power Bandwidth: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this example, half-power bandwidth occurs at 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  <a:blipFill>
                <a:blip r:embed="rId2"/>
                <a:stretch>
                  <a:fillRect l="-1354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EAA902-AB5B-48E8-A3A6-723AB59273DA}"/>
              </a:ext>
            </a:extLst>
          </p:cNvPr>
          <p:cNvGrpSpPr/>
          <p:nvPr/>
        </p:nvGrpSpPr>
        <p:grpSpPr>
          <a:xfrm>
            <a:off x="6670537" y="1180479"/>
            <a:ext cx="5441950" cy="4415167"/>
            <a:chOff x="1873250" y="1452233"/>
            <a:chExt cx="5441950" cy="4415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CF77E-2F8A-4004-9DD4-F82DD0AD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F2285-C8FC-4838-BAFC-C4AB539AC870}"/>
                </a:ext>
              </a:extLst>
            </p:cNvPr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067800" y="5257800"/>
            <a:ext cx="9300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Light"/>
              </a:rPr>
              <a:t>Length (x)</a:t>
            </a:r>
            <a:endParaRPr lang="en-US" sz="1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999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1213238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843538" y="1452264"/>
            <a:ext cx="1648253" cy="2773858"/>
            <a:chOff x="941726" y="1941701"/>
            <a:chExt cx="1648253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70818" y="2412610"/>
              <a:ext cx="1386928" cy="44511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558075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endParaRPr lang="en-US" sz="2000" b="0" dirty="0" smtClean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 smtClean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  <a:endParaRPr lang="en-US" sz="2000" b="0" dirty="0">
                <a:solidFill>
                  <a:srgbClr val="FFFFFF"/>
                </a:solidFill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048956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5257538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09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dirty="0">
              <a:latin typeface="Gill Sans Ligh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read(3,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buf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368035" y="4121395"/>
            <a:ext cx="202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6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35836" y="4043302"/>
            <a:ext cx="1575080" cy="4377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385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Open file description is better described as remembering the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r>
              <a:rPr lang="en-US" b="1" dirty="0">
                <a:solidFill>
                  <a:srgbClr val="FF0000"/>
                </a:solidFill>
                <a:latin typeface="Gill Sans Light"/>
              </a:rPr>
              <a:t> (file number)</a:t>
            </a:r>
            <a:r>
              <a:rPr lang="en-US" dirty="0">
                <a:latin typeface="Gill Sans Light"/>
              </a:rPr>
              <a:t> of the file, not its name</a:t>
            </a:r>
            <a:endParaRPr lang="en-US" dirty="0">
              <a:solidFill>
                <a:schemeClr val="accent5"/>
              </a:solidFill>
              <a:latin typeface="Gill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150249" y="4939753"/>
            <a:ext cx="246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5" y="4043302"/>
            <a:ext cx="2242863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trike="sngStrike" dirty="0">
                <a:solidFill>
                  <a:schemeClr val="tx1"/>
                </a:solidFill>
                <a:latin typeface="Gill Sans Light"/>
              </a:rPr>
              <a:t>File: foo.txt</a:t>
            </a:r>
            <a:r>
              <a:rPr lang="en-US" dirty="0">
                <a:solidFill>
                  <a:schemeClr val="tx1"/>
                </a:solidFill>
                <a:latin typeface="Gill Sans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endParaRPr lang="en-US" b="1" strike="sngStrike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95469" y="4099159"/>
            <a:ext cx="1515446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467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F46-CE76-4513-89A4-E862379F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179B-F2BD-4051-B464-04AB2496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4223"/>
            <a:ext cx="11153931" cy="28659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Light"/>
              </a:rPr>
              <a:t>Open performs </a:t>
            </a:r>
            <a:r>
              <a:rPr lang="en-US" i="1" dirty="0">
                <a:solidFill>
                  <a:srgbClr val="FF0000"/>
                </a:solidFill>
                <a:latin typeface="Gill Sans Light"/>
              </a:rPr>
              <a:t>Name Resolution</a:t>
            </a:r>
          </a:p>
          <a:p>
            <a:pPr lvl="1"/>
            <a:r>
              <a:rPr lang="en-US" dirty="0">
                <a:latin typeface="Gill Sans Light"/>
              </a:rPr>
              <a:t>Translates path name into a “file number”</a:t>
            </a:r>
          </a:p>
          <a:p>
            <a:r>
              <a:rPr lang="en-US" dirty="0">
                <a:latin typeface="Gill Sans Light"/>
              </a:rPr>
              <a:t>Read and Write operate on the file number</a:t>
            </a:r>
          </a:p>
          <a:p>
            <a:pPr lvl="1"/>
            <a:r>
              <a:rPr lang="en-US" dirty="0">
                <a:latin typeface="Gill Sans Light"/>
              </a:rPr>
              <a:t>Use file number as an “index” to locate the blocks</a:t>
            </a:r>
          </a:p>
          <a:p>
            <a:endParaRPr lang="en-US" sz="3000" dirty="0">
              <a:latin typeface="Gill Sans Light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Gill Sans Light"/>
              </a:rPr>
              <a:t>4 components: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Gill Sans Light"/>
              </a:rPr>
              <a:t>directory</a:t>
            </a:r>
            <a:r>
              <a:rPr lang="en-US" sz="2600" b="1" dirty="0">
                <a:solidFill>
                  <a:srgbClr val="FF0000"/>
                </a:solidFill>
                <a:latin typeface="Gill Sans Light"/>
              </a:rPr>
              <a:t>, index structure, storage blocks, free space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A7FC4-05D8-4BE2-A6CB-08237101B679}"/>
              </a:ext>
            </a:extLst>
          </p:cNvPr>
          <p:cNvSpPr txBox="1"/>
          <p:nvPr/>
        </p:nvSpPr>
        <p:spPr>
          <a:xfrm>
            <a:off x="1155765" y="1219200"/>
            <a:ext cx="1645001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file name</a:t>
            </a:r>
          </a:p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305729-4AD9-470F-8C73-FEC4A1B604E5}"/>
              </a:ext>
            </a:extLst>
          </p:cNvPr>
          <p:cNvGrpSpPr/>
          <p:nvPr/>
        </p:nvGrpSpPr>
        <p:grpSpPr>
          <a:xfrm>
            <a:off x="2667000" y="1219200"/>
            <a:ext cx="4588815" cy="905506"/>
            <a:chOff x="2667000" y="1182499"/>
            <a:chExt cx="4588815" cy="9055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BC66F2-E377-4F1B-A142-224725790F33}"/>
                </a:ext>
              </a:extLst>
            </p:cNvPr>
            <p:cNvCxnSpPr>
              <a:cxnSpLocks/>
            </p:cNvCxnSpPr>
            <p:nvPr/>
          </p:nvCxnSpPr>
          <p:spPr>
            <a:xfrm>
              <a:off x="2753139" y="1617765"/>
              <a:ext cx="25013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FD732F-EDEC-4FFC-8528-55EE08FF4161}"/>
                </a:ext>
              </a:extLst>
            </p:cNvPr>
            <p:cNvSpPr txBox="1"/>
            <p:nvPr/>
          </p:nvSpPr>
          <p:spPr>
            <a:xfrm>
              <a:off x="2667000" y="1626340"/>
              <a:ext cx="2664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d</a:t>
              </a:r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irectory structure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B3CE52-66DB-4B40-9911-AFA46313B026}"/>
                </a:ext>
              </a:extLst>
            </p:cNvPr>
            <p:cNvSpPr txBox="1"/>
            <p:nvPr/>
          </p:nvSpPr>
          <p:spPr>
            <a:xfrm>
              <a:off x="5290213" y="1182499"/>
              <a:ext cx="1965602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offset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4B3F3-250B-4179-90D5-EF0DFDCD968A}"/>
              </a:ext>
            </a:extLst>
          </p:cNvPr>
          <p:cNvGrpSpPr/>
          <p:nvPr/>
        </p:nvGrpSpPr>
        <p:grpSpPr>
          <a:xfrm>
            <a:off x="7113482" y="1392856"/>
            <a:ext cx="4460617" cy="1101182"/>
            <a:chOff x="7113482" y="1356155"/>
            <a:chExt cx="4460617" cy="110118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E4837A-B37D-446C-BB9B-3A3CA824C082}"/>
                </a:ext>
              </a:extLst>
            </p:cNvPr>
            <p:cNvCxnSpPr>
              <a:cxnSpLocks/>
            </p:cNvCxnSpPr>
            <p:nvPr/>
          </p:nvCxnSpPr>
          <p:spPr>
            <a:xfrm>
              <a:off x="7178043" y="1617765"/>
              <a:ext cx="2075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3E3AD-E4C8-4863-A76A-D8AA6B7F0EB2}"/>
                </a:ext>
              </a:extLst>
            </p:cNvPr>
            <p:cNvSpPr txBox="1"/>
            <p:nvPr/>
          </p:nvSpPr>
          <p:spPr>
            <a:xfrm>
              <a:off x="7113482" y="1626340"/>
              <a:ext cx="22044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index </a:t>
              </a: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structure</a:t>
              </a:r>
              <a:b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</a:b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(“</a:t>
              </a:r>
              <a:r>
                <a:rPr lang="en-US" sz="2400" b="0" dirty="0" err="1" smtClean="0"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 smtClean="0">
                  <a:latin typeface="Gill Sans Light"/>
                  <a:ea typeface="Gill Sans" charset="0"/>
                  <a:cs typeface="Gill Sans" charset="0"/>
                </a:rPr>
                <a:t>”)</a:t>
              </a:r>
              <a:endParaRPr lang="en-US" sz="24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323E4-6FDD-4D43-A5FD-087DE975A735}"/>
                </a:ext>
              </a:extLst>
            </p:cNvPr>
            <p:cNvSpPr txBox="1"/>
            <p:nvPr/>
          </p:nvSpPr>
          <p:spPr>
            <a:xfrm>
              <a:off x="9228584" y="1356155"/>
              <a:ext cx="2345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s</a:t>
              </a: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torage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8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2820-D0FF-409D-BB55-A6BAC552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File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8085-EE4E-4D64-A552-C5823D10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1125200" cy="5105400"/>
          </a:xfrm>
        </p:spPr>
        <p:txBody>
          <a:bodyPr>
            <a:normAutofit/>
          </a:bodyPr>
          <a:lstStyle/>
          <a:p>
            <a:r>
              <a:rPr lang="en-US" dirty="0"/>
              <a:t>Look up in </a:t>
            </a:r>
            <a:r>
              <a:rPr lang="en-US" b="1" i="1" dirty="0"/>
              <a:t>directory structure</a:t>
            </a:r>
          </a:p>
          <a:p>
            <a:endParaRPr lang="en-US" dirty="0"/>
          </a:p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pPr lvl="1"/>
            <a:r>
              <a:rPr lang="en-US" dirty="0"/>
              <a:t>File number could be a file or another directory</a:t>
            </a:r>
          </a:p>
          <a:p>
            <a:pPr lvl="1"/>
            <a:r>
              <a:rPr lang="en-US" dirty="0"/>
              <a:t>Operating system stores the mapping in the directory in a format it interprets</a:t>
            </a:r>
          </a:p>
          <a:p>
            <a:pPr lvl="1"/>
            <a:r>
              <a:rPr lang="en-US" dirty="0"/>
              <a:t>Each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 is called a directory entry</a:t>
            </a:r>
          </a:p>
          <a:p>
            <a:pPr lvl="1"/>
            <a:endParaRPr lang="en-US" dirty="0"/>
          </a:p>
          <a:p>
            <a:r>
              <a:rPr lang="en-US" dirty="0"/>
              <a:t>Process isn’t allowed to read the raw bytes of a directory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read</a:t>
            </a:r>
            <a:r>
              <a:rPr lang="en-US" dirty="0"/>
              <a:t> function doesn’t work on a directory</a:t>
            </a:r>
          </a:p>
          <a:p>
            <a:pPr lvl="1"/>
            <a:r>
              <a:rPr lang="en-US" dirty="0"/>
              <a:t>Instead, see </a:t>
            </a:r>
            <a:r>
              <a:rPr lang="en-US" dirty="0" err="1">
                <a:latin typeface="Consolas" panose="020B0609020204030204" pitchFamily="49" charset="0"/>
              </a:rPr>
              <a:t>readdir</a:t>
            </a:r>
            <a:r>
              <a:rPr lang="en-US" dirty="0"/>
              <a:t>, which iterates over the map without revealing the raw bytes</a:t>
            </a:r>
          </a:p>
          <a:p>
            <a:endParaRPr lang="en-US" dirty="0"/>
          </a:p>
          <a:p>
            <a:r>
              <a:rPr lang="en-US" dirty="0"/>
              <a:t>Why shouldn’t the OS let processes read/write the bytes of a directory?</a:t>
            </a:r>
          </a:p>
        </p:txBody>
      </p:sp>
    </p:spTree>
    <p:extLst>
      <p:ext uri="{BB962C8B-B14F-4D97-AF65-F5344CB8AC3E}">
        <p14:creationId xmlns:p14="http://schemas.microsoft.com/office/powerpoint/2010/main" val="121411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3000"/>
            <a:ext cx="8183050" cy="5033963"/>
          </a:xfrm>
        </p:spPr>
        <p:txBody>
          <a:bodyPr>
            <a:normAutofit/>
          </a:bodyPr>
          <a:lstStyle/>
          <a:p>
            <a:r>
              <a:rPr lang="en-US" dirty="0"/>
              <a:t>Directories are specialized files</a:t>
            </a:r>
          </a:p>
          <a:p>
            <a:pPr lvl="1"/>
            <a:r>
              <a:rPr lang="en-US" dirty="0"/>
              <a:t>Contents: </a:t>
            </a:r>
            <a:r>
              <a:rPr lang="en-US" b="1" dirty="0"/>
              <a:t>List of pairs</a:t>
            </a:r>
            <a:br>
              <a:rPr lang="en-US" b="1" dirty="0"/>
            </a:br>
            <a:r>
              <a:rPr lang="en-US" b="1" dirty="0"/>
              <a:t>	&lt;file name, file number&gt;</a:t>
            </a:r>
            <a:endParaRPr lang="en-US" dirty="0"/>
          </a:p>
          <a:p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	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4118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928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3088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524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708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832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2059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423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2358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234778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02238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7EBB-0C21-4AEA-BABE-AA126BD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DC77-AFC3-4B54-A511-9736F12B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“</a:t>
            </a:r>
            <a:r>
              <a:rPr lang="en-US" altLang="ja-JP" dirty="0">
                <a:ea typeface="Courier New" pitchFamily="-83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”?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</a:t>
            </a:r>
            <a:endParaRPr lang="en-US" dirty="0" smtClean="0">
              <a:ea typeface="ＭＳ Ｐゴシック" pitchFamily="-83" charset="-128"/>
            </a:endParaRP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ea typeface="ＭＳ Ｐゴシック" pitchFamily="-83" charset="-128"/>
              </a:rPr>
              <a:t>Search </a:t>
            </a:r>
            <a:r>
              <a:rPr lang="en-US" dirty="0">
                <a:ea typeface="ＭＳ Ｐゴシック" pitchFamily="-83" charset="-128"/>
              </a:rPr>
              <a:t>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my”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my”; search for “book”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book”; search for “count”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(say CWD=“</a:t>
            </a:r>
            <a:r>
              <a:rPr lang="en-US" altLang="ja-JP" dirty="0">
                <a:ea typeface="Courier New" pitchFamily="-83" charset="0"/>
              </a:rPr>
              <a:t>/my/book</a:t>
            </a:r>
            <a:r>
              <a:rPr lang="en-US" altLang="ja-JP" dirty="0">
                <a:ea typeface="ＭＳ Ｐゴシック" pitchFamily="-83" charset="-128"/>
              </a:rPr>
              <a:t>” can resolve “count”)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CA2-E826-4539-9C7C-CB81C581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In-Memory File System Structures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DF3EB-EC70-4C37-B561-7E2CB9FA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81053"/>
            <a:ext cx="10704443" cy="2095909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Open </a:t>
            </a:r>
            <a:r>
              <a:rPr lang="en-US" dirty="0" err="1">
                <a:latin typeface="Gill Sans Light"/>
              </a:rPr>
              <a:t>syscall</a:t>
            </a:r>
            <a:r>
              <a:rPr lang="en-US" dirty="0">
                <a:latin typeface="Gill Sans Light"/>
              </a:rPr>
              <a:t>: find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on disk from pathname (traversing directories)</a:t>
            </a:r>
          </a:p>
          <a:p>
            <a:pPr lvl="1"/>
            <a:r>
              <a:rPr lang="en-US" dirty="0">
                <a:latin typeface="Gill Sans Light"/>
              </a:rPr>
              <a:t>Create “in-memory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” in system-wide open file table</a:t>
            </a:r>
          </a:p>
          <a:p>
            <a:pPr lvl="1"/>
            <a:r>
              <a:rPr lang="en-US" dirty="0">
                <a:latin typeface="Gill Sans Light"/>
              </a:rPr>
              <a:t>One entry in this table no matter how many instances of the file are open</a:t>
            </a:r>
          </a:p>
          <a:p>
            <a:r>
              <a:rPr lang="en-US" dirty="0">
                <a:latin typeface="Gill Sans Light"/>
              </a:rPr>
              <a:t>Read/write </a:t>
            </a:r>
            <a:r>
              <a:rPr lang="en-US" dirty="0" err="1">
                <a:latin typeface="Gill Sans Light"/>
              </a:rPr>
              <a:t>syscalls</a:t>
            </a:r>
            <a:r>
              <a:rPr lang="en-US" dirty="0">
                <a:latin typeface="Gill Sans Light"/>
              </a:rPr>
              <a:t> look up 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using the file handle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C433B-F8FB-476F-854C-478D8A9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07" t="55060" r="3938" b="4959"/>
          <a:stretch>
            <a:fillRect/>
          </a:stretch>
        </p:blipFill>
        <p:spPr bwMode="auto">
          <a:xfrm>
            <a:off x="1600200" y="914400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05379-06D7-459D-A107-B2D3D7DBF6ED}"/>
              </a:ext>
            </a:extLst>
          </p:cNvPr>
          <p:cNvSpPr txBox="1"/>
          <p:nvPr/>
        </p:nvSpPr>
        <p:spPr>
          <a:xfrm>
            <a:off x="2514601" y="2309606"/>
            <a:ext cx="768625" cy="369332"/>
          </a:xfrm>
          <a:prstGeom prst="rect">
            <a:avLst/>
          </a:prstGeom>
          <a:solidFill>
            <a:srgbClr val="C6EBF9"/>
          </a:solidFill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Gill Sans Light"/>
              </a:rPr>
              <a:t>(</a:t>
            </a:r>
            <a:r>
              <a:rPr lang="en-US" dirty="0" err="1">
                <a:latin typeface="Gill Sans Light"/>
              </a:rPr>
              <a:t>fd</a:t>
            </a:r>
            <a:r>
              <a:rPr lang="en-US" dirty="0">
                <a:latin typeface="Gill Sans Light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2B778-5A65-46B8-AAC1-9E8C5DEDDB39}"/>
              </a:ext>
            </a:extLst>
          </p:cNvPr>
          <p:cNvSpPr txBox="1"/>
          <p:nvPr/>
        </p:nvSpPr>
        <p:spPr>
          <a:xfrm>
            <a:off x="3733799" y="914400"/>
            <a:ext cx="609601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fd</a:t>
            </a:r>
            <a:endParaRPr lang="en-US" dirty="0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4A7DD-C923-4EC7-9255-B21E240EE8AB}"/>
              </a:ext>
            </a:extLst>
          </p:cNvPr>
          <p:cNvSpPr txBox="1"/>
          <p:nvPr/>
        </p:nvSpPr>
        <p:spPr>
          <a:xfrm>
            <a:off x="8063947" y="2692190"/>
            <a:ext cx="1686340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inode</a:t>
            </a:r>
            <a:endParaRPr lang="en-US" dirty="0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9D812F-9839-4EBF-9D30-A948E1B4974B}"/>
              </a:ext>
            </a:extLst>
          </p:cNvPr>
          <p:cNvCxnSpPr/>
          <p:nvPr/>
        </p:nvCxnSpPr>
        <p:spPr>
          <a:xfrm>
            <a:off x="2925418" y="2497726"/>
            <a:ext cx="616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9BB-9D79-4B2A-800F-43CF62E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Characteristics of Files</a:t>
            </a:r>
          </a:p>
        </p:txBody>
      </p:sp>
      <p:pic>
        <p:nvPicPr>
          <p:cNvPr id="12" name="Picture 11" descr="Screen Shot 2014-10-21 at 1.49.39 PM.png">
            <a:extLst>
              <a:ext uri="{FF2B5EF4-FFF2-40B4-BE49-F238E27FC236}">
                <a16:creationId xmlns:a16="http://schemas.microsoft.com/office/drawing/2014/main" id="{338614E2-D340-4709-A3BA-D32387146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2" y="1981200"/>
            <a:ext cx="6123710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AEE35-3E3A-4986-A165-B59C1AB63F03}"/>
              </a:ext>
            </a:extLst>
          </p:cNvPr>
          <p:cNvSpPr txBox="1"/>
          <p:nvPr/>
        </p:nvSpPr>
        <p:spPr>
          <a:xfrm>
            <a:off x="7789214" y="2564178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Published in FAST 2007</a:t>
            </a:r>
          </a:p>
        </p:txBody>
      </p:sp>
    </p:spTree>
    <p:extLst>
      <p:ext uri="{BB962C8B-B14F-4D97-AF65-F5344CB8AC3E}">
        <p14:creationId xmlns:p14="http://schemas.microsoft.com/office/powerpoint/2010/main" val="9520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A Few Queuing Theory Results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113538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Time between successive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000" dirty="0">
                <a:ea typeface="Gulim" panose="020B0600000101010101" pitchFamily="34" charset="-127"/>
              </a:rPr>
              <a:t> is random and memoryless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000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000" dirty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000" dirty="0">
                <a:solidFill>
                  <a:schemeClr val="accent1"/>
                </a:solidFill>
                <a:ea typeface="Gulim" panose="020B0600000101010101" pitchFamily="34" charset="-127"/>
              </a:rPr>
              <a:t>m1</a:t>
            </a:r>
            <a:r>
              <a:rPr lang="en-US" altLang="ko-KR" sz="2000" dirty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000" dirty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000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000" dirty="0">
                <a:ea typeface="Gulim" panose="020B0600000101010101" pitchFamily="34" charset="-127"/>
              </a:rPr>
              <a:t>/m1</a:t>
            </a:r>
            <a:r>
              <a:rPr lang="en-US" altLang="ko-KR" sz="2000" baseline="30000" dirty="0">
                <a:ea typeface="Gulim" panose="020B0600000101010101" pitchFamily="34" charset="-127"/>
              </a:rPr>
              <a:t>2</a:t>
            </a:r>
            <a:endParaRPr lang="en-US" altLang="ko-KR" sz="2000" dirty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000" dirty="0">
                <a:solidFill>
                  <a:schemeClr val="accent2"/>
                </a:solidFill>
              </a:rPr>
              <a:t>μ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service rate = 1/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000" dirty="0">
                <a:ea typeface="Gulim" panose="020B0600000101010101" pitchFamily="34" charset="-127"/>
              </a:rPr>
              <a:t>	server utilization (0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1)</a:t>
            </a:r>
            <a:r>
              <a:rPr lang="en-US" altLang="ko-KR" sz="2000" dirty="0">
                <a:ea typeface="Gulim" panose="020B0600000101010101" pitchFamily="34" charset="-127"/>
              </a:rPr>
              <a:t>: 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0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ea typeface="Gulim" panose="020B0600000101010101" pitchFamily="34" charset="-127"/>
              </a:rPr>
              <a:t>=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>
                <a:ea typeface="Gulim" panose="020B0600000101010101" pitchFamily="34" charset="-127"/>
              </a:rPr>
              <a:t>/</a:t>
            </a:r>
            <a:r>
              <a:rPr lang="el-GR" altLang="en-US" sz="2000" dirty="0">
                <a:solidFill>
                  <a:schemeClr val="accent2"/>
                </a:solidFill>
              </a:rPr>
              <a:t>μ</a:t>
            </a:r>
            <a:r>
              <a:rPr lang="en-US" altLang="ko-KR" sz="2000" dirty="0">
                <a:ea typeface="Gulim" panose="020B0600000101010101" pitchFamily="34" charset="-127"/>
              </a:rPr>
              <a:t> =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 err="1"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ea typeface="Gulim" panose="020B0600000101010101" pitchFamily="34" charset="-127"/>
              </a:rPr>
              <a:t>: 	Length of queue = 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000" dirty="0" err="1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>
                <a:solidFill>
                  <a:schemeClr val="accent2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000" dirty="0">
                <a:solidFill>
                  <a:schemeClr val="accent2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ea typeface="Gulim" panose="020B0600000101010101" pitchFamily="34" charset="-127"/>
              </a:rPr>
              <a:t>(by Little’s law)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Results</a:t>
            </a:r>
            <a:r>
              <a:rPr lang="en-US" altLang="ko-KR" sz="2000" dirty="0">
                <a:ea typeface="Gulim" panose="020B0600000101010101" pitchFamily="34" charset="-127"/>
              </a:rPr>
              <a:t>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000" dirty="0">
                <a:ea typeface="Gulim" panose="020B0600000101010101" pitchFamily="34" charset="-127"/>
              </a:rPr>
              <a:t>emoryless service distribution (C = 1):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 (an “M/M/1 queue”):</a:t>
            </a:r>
            <a:endParaRPr lang="en-US" altLang="ko-KR" sz="2000" dirty="0">
              <a:ea typeface="Gulim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1800" baseline="-25000" dirty="0">
                <a:ea typeface="Gulim" panose="020B0600000101010101" pitchFamily="34" charset="-127"/>
              </a:rPr>
              <a:t> </a:t>
            </a:r>
            <a:r>
              <a:rPr lang="en-US" altLang="ko-KR" sz="1800" dirty="0">
                <a:ea typeface="Gulim" panose="020B0600000101010101" pitchFamily="34" charset="-127"/>
              </a:rPr>
              <a:t>= </a:t>
            </a: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1800" dirty="0">
                <a:ea typeface="Gulim" panose="020B0600000101010101" pitchFamily="34" charset="-127"/>
              </a:rPr>
              <a:t> x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/(</a:t>
            </a:r>
            <a:r>
              <a:rPr lang="en-US" altLang="ko-KR" sz="1800" dirty="0">
                <a:ea typeface="Gulim" panose="020B0600000101010101" pitchFamily="34" charset="-127"/>
              </a:rPr>
              <a:t>1 –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)</a:t>
            </a:r>
            <a:endParaRPr lang="en-US" altLang="ko-KR" sz="1800" dirty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G</a:t>
            </a:r>
            <a:r>
              <a:rPr lang="en-US" altLang="ko-KR" sz="2000" dirty="0">
                <a:ea typeface="Gulim" panose="020B0600000101010101" pitchFamily="34" charset="-127"/>
              </a:rPr>
              <a:t>eneral service distribution (no restrictions), 1 server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(an “M/G/1 queue”):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1800" dirty="0">
                <a:ea typeface="Gulim" panose="020B0600000101010101" pitchFamily="34" charset="-127"/>
              </a:rPr>
              <a:t> = </a:t>
            </a:r>
            <a:r>
              <a:rPr lang="en-US" altLang="ko-KR" sz="1800" dirty="0" err="1">
                <a:ea typeface="Gulim" panose="020B0600000101010101" pitchFamily="34" charset="-127"/>
              </a:rPr>
              <a:t>T</a:t>
            </a:r>
            <a:r>
              <a:rPr lang="en-US" altLang="ko-KR" sz="18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1800" dirty="0">
                <a:ea typeface="Gulim" panose="020B0600000101010101" pitchFamily="34" charset="-127"/>
              </a:rPr>
              <a:t> x ½(1+C) x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/(</a:t>
            </a:r>
            <a:r>
              <a:rPr lang="en-US" altLang="ko-KR" sz="1800" dirty="0">
                <a:ea typeface="Gulim" panose="020B0600000101010101" pitchFamily="34" charset="-127"/>
              </a:rPr>
              <a:t>1 – </a:t>
            </a:r>
            <a:r>
              <a:rPr lang="en-US" altLang="ko-KR" sz="1800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1800" dirty="0" smtClean="0">
                <a:ea typeface="Gulim" panose="020B0600000101010101" pitchFamily="34" charset="-127"/>
              </a:rPr>
              <a:t>)</a:t>
            </a:r>
            <a:endParaRPr lang="en-US" altLang="ko-KR" sz="1800" dirty="0">
              <a:ea typeface="Gulim" panose="020B0600000101010101" pitchFamily="34" charset="-127"/>
            </a:endParaRP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914525" y="1667282"/>
            <a:ext cx="5324475" cy="1075918"/>
            <a:chOff x="1062" y="462"/>
            <a:chExt cx="3354" cy="753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62" y="764"/>
              <a:ext cx="93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dirty="0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40" y="764"/>
              <a:ext cx="988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</a:t>
              </a:r>
              <a:r>
                <a:rPr lang="el-GR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μ</a:t>
              </a: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=1/T</a:t>
              </a:r>
              <a:r>
                <a:rPr lang="en-US" altLang="en-US" sz="1800" baseline="-250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ser</a:t>
              </a:r>
              <a:endParaRPr lang="el-GR" altLang="en-US" sz="1800">
                <a:solidFill>
                  <a:schemeClr val="hlink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235" y="5841883"/>
            <a:ext cx="2026215" cy="939917"/>
            <a:chOff x="2667002" y="5486400"/>
            <a:chExt cx="1960852" cy="93991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67002" y="5486400"/>
              <a:ext cx="959192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69210" y="6064855"/>
              <a:ext cx="958644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54629" y="5054283"/>
            <a:ext cx="5055971" cy="813117"/>
            <a:chOff x="545541" y="4977022"/>
            <a:chExt cx="4756004" cy="696146"/>
          </a:xfrm>
        </p:grpSpPr>
        <p:sp>
          <p:nvSpPr>
            <p:cNvPr id="35" name="Right Arrow 34"/>
            <p:cNvSpPr/>
            <p:nvPr/>
          </p:nvSpPr>
          <p:spPr bwMode="auto">
            <a:xfrm rot="9934845">
              <a:off x="545541" y="4977022"/>
              <a:ext cx="4656039" cy="342257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9512244">
              <a:off x="1469779" y="5361666"/>
              <a:ext cx="3831766" cy="311502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2794" y="773312"/>
            <a:ext cx="4000224" cy="4495800"/>
            <a:chOff x="4967090" y="697112"/>
            <a:chExt cx="3920378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967090" y="697112"/>
              <a:ext cx="3872115" cy="4495800"/>
            </a:xfrm>
            <a:prstGeom prst="rect">
              <a:avLst/>
            </a:prstGeom>
            <a:solidFill>
              <a:srgbClr val="FFFFB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Why does response/queueing delay grow unboundedly even though the utilization is &lt; 1 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15569" y="1670050"/>
              <a:ext cx="3771899" cy="3414770"/>
              <a:chOff x="5431947" y="521727"/>
              <a:chExt cx="3684588" cy="3371618"/>
            </a:xfrm>
            <a:solidFill>
              <a:srgbClr val="FFFFBD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5431947" y="521727"/>
                <a:ext cx="3684588" cy="3286919"/>
              </a:xfrm>
              <a:prstGeom prst="rect">
                <a:avLst/>
              </a:prstGeom>
              <a:noFill/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8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371600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493838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5540376" y="742156"/>
                <a:ext cx="3529013" cy="3151189"/>
                <a:chOff x="5413376" y="685800"/>
                <a:chExt cx="3529013" cy="3151189"/>
              </a:xfrm>
              <a:grpFill/>
            </p:grpSpPr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5413376" y="685800"/>
                  <a:ext cx="3529013" cy="3151189"/>
                  <a:chOff x="3410" y="432"/>
                  <a:chExt cx="2223" cy="1985"/>
                </a:xfrm>
                <a:grpFill/>
              </p:grpSpPr>
              <p:sp>
                <p:nvSpPr>
                  <p:cNvPr id="2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1255"/>
                    <a:ext cx="777" cy="14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129" y="1827"/>
                    <a:ext cx="442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100%</a:t>
                    </a:r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8" y="432"/>
                    <a:ext cx="1" cy="137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803"/>
                    <a:ext cx="1512" cy="1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449"/>
                    <a:ext cx="790" cy="3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Response</a:t>
                    </a:r>
                  </a:p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Time (ms)</a:t>
                    </a:r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2050"/>
                    <a:ext cx="1924" cy="36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3500" tIns="25400" rIns="63500" bIns="2540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Throughput  (Utilization)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                   (% total BW)</a:t>
                    </a:r>
                  </a:p>
                </p:txBody>
              </p:sp>
              <p:sp>
                <p:nvSpPr>
                  <p:cNvPr id="2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1786"/>
                    <a:ext cx="158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</a:t>
                    </a:r>
                  </a:p>
                </p:txBody>
              </p:sp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1305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100</a:t>
                    </a:r>
                  </a:p>
                </p:txBody>
              </p:sp>
              <p:sp>
                <p:nvSpPr>
                  <p:cNvPr id="3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904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200</a:t>
                    </a:r>
                  </a:p>
                </p:txBody>
              </p:sp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502"/>
                    <a:ext cx="316" cy="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300</a:t>
                    </a:r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867"/>
                    <a:ext cx="284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0%</a:t>
                    </a:r>
                  </a:p>
                </p:txBody>
              </p:sp>
            </p:grpSp>
            <p:sp>
              <p:nvSpPr>
                <p:cNvPr id="22" name="Ink 4"/>
                <p:cNvSpPr>
                  <a:spLocks noRot="1" noChangeAspect="1" noEditPoints="1" noChangeArrowheads="1" noChangeShapeType="1" noTextEdit="1"/>
                </p:cNvSpPr>
                <p:nvPr/>
              </p:nvSpPr>
              <p:spPr bwMode="auto">
                <a:xfrm>
                  <a:off x="5937250" y="758825"/>
                  <a:ext cx="2368550" cy="1844675"/>
                </a:xfrm>
                <a:custGeom>
                  <a:avLst/>
                  <a:gdLst>
                    <a:gd name="T0" fmla="*/ 0 w 6060"/>
                    <a:gd name="T1" fmla="*/ 2147483647 h 5124"/>
                    <a:gd name="T2" fmla="*/ 2147483647 w 6060"/>
                    <a:gd name="T3" fmla="*/ 2147483647 h 5124"/>
                    <a:gd name="T4" fmla="*/ 2147483647 w 6060"/>
                    <a:gd name="T5" fmla="*/ 2147483647 h 5124"/>
                    <a:gd name="T6" fmla="*/ 2147483647 w 6060"/>
                    <a:gd name="T7" fmla="*/ 2147483647 h 5124"/>
                    <a:gd name="T8" fmla="*/ 2147483647 w 6060"/>
                    <a:gd name="T9" fmla="*/ 2147483647 h 5124"/>
                    <a:gd name="T10" fmla="*/ 2147483647 w 6060"/>
                    <a:gd name="T11" fmla="*/ 2147483647 h 5124"/>
                    <a:gd name="T12" fmla="*/ 2147483647 w 6060"/>
                    <a:gd name="T13" fmla="*/ 2147483647 h 5124"/>
                    <a:gd name="T14" fmla="*/ 2147483647 w 6060"/>
                    <a:gd name="T15" fmla="*/ 2147483647 h 5124"/>
                    <a:gd name="T16" fmla="*/ 2147483647 w 6060"/>
                    <a:gd name="T17" fmla="*/ 2147483647 h 5124"/>
                    <a:gd name="T18" fmla="*/ 2147483647 w 6060"/>
                    <a:gd name="T19" fmla="*/ 2147483647 h 5124"/>
                    <a:gd name="T20" fmla="*/ 2147483647 w 6060"/>
                    <a:gd name="T21" fmla="*/ 2147483647 h 5124"/>
                    <a:gd name="T22" fmla="*/ 2147483647 w 6060"/>
                    <a:gd name="T23" fmla="*/ 2147483647 h 5124"/>
                    <a:gd name="T24" fmla="*/ 2147483647 w 6060"/>
                    <a:gd name="T25" fmla="*/ 2147483647 h 5124"/>
                    <a:gd name="T26" fmla="*/ 2147483647 w 6060"/>
                    <a:gd name="T27" fmla="*/ 2147483647 h 5124"/>
                    <a:gd name="T28" fmla="*/ 2147483647 w 6060"/>
                    <a:gd name="T29" fmla="*/ 2147483647 h 51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060" h="5124" extrusionOk="0">
                      <a:moveTo>
                        <a:pt x="0" y="5121"/>
                      </a:moveTo>
                      <a:cubicBezTo>
                        <a:pt x="155" y="5108"/>
                        <a:pt x="312" y="5103"/>
                        <a:pt x="468" y="5091"/>
                      </a:cubicBezTo>
                      <a:cubicBezTo>
                        <a:pt x="775" y="5068"/>
                        <a:pt x="1136" y="5060"/>
                        <a:pt x="1422" y="4946"/>
                      </a:cubicBezTo>
                      <a:cubicBezTo>
                        <a:pt x="1613" y="4870"/>
                        <a:pt x="1803" y="4774"/>
                        <a:pt x="1993" y="4691"/>
                      </a:cubicBezTo>
                      <a:cubicBezTo>
                        <a:pt x="2188" y="4606"/>
                        <a:pt x="2378" y="4519"/>
                        <a:pt x="2557" y="4404"/>
                      </a:cubicBezTo>
                      <a:cubicBezTo>
                        <a:pt x="2805" y="4245"/>
                        <a:pt x="3071" y="4125"/>
                        <a:pt x="3320" y="3970"/>
                      </a:cubicBezTo>
                      <a:cubicBezTo>
                        <a:pt x="3491" y="3864"/>
                        <a:pt x="3649" y="3748"/>
                        <a:pt x="3823" y="3647"/>
                      </a:cubicBezTo>
                      <a:cubicBezTo>
                        <a:pt x="4041" y="3520"/>
                        <a:pt x="4219" y="3329"/>
                        <a:pt x="4391" y="3143"/>
                      </a:cubicBezTo>
                      <a:cubicBezTo>
                        <a:pt x="4539" y="2984"/>
                        <a:pt x="4704" y="2844"/>
                        <a:pt x="4832" y="2666"/>
                      </a:cubicBezTo>
                      <a:cubicBezTo>
                        <a:pt x="4927" y="2534"/>
                        <a:pt x="4999" y="2388"/>
                        <a:pt x="5087" y="2251"/>
                      </a:cubicBezTo>
                      <a:cubicBezTo>
                        <a:pt x="5165" y="2130"/>
                        <a:pt x="5236" y="2017"/>
                        <a:pt x="5299" y="1888"/>
                      </a:cubicBezTo>
                      <a:cubicBezTo>
                        <a:pt x="5421" y="1641"/>
                        <a:pt x="5529" y="1391"/>
                        <a:pt x="5657" y="1147"/>
                      </a:cubicBezTo>
                      <a:cubicBezTo>
                        <a:pt x="5835" y="809"/>
                        <a:pt x="5882" y="475"/>
                        <a:pt x="5999" y="122"/>
                      </a:cubicBezTo>
                      <a:cubicBezTo>
                        <a:pt x="6013" y="79"/>
                        <a:pt x="6041" y="17"/>
                        <a:pt x="6047" y="1"/>
                      </a:cubicBezTo>
                      <a:cubicBezTo>
                        <a:pt x="6051" y="2"/>
                        <a:pt x="6055" y="3"/>
                        <a:pt x="6059" y="4"/>
                      </a:cubicBezTo>
                    </a:path>
                  </a:pathLst>
                </a:cu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088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uiExpand="1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58C3-7B3F-4487-A105-0F76F74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#1: Most Files Are Small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A1F26A4-8606-473E-88D8-E74BF7EF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066800"/>
            <a:ext cx="7235686" cy="4351338"/>
          </a:xfrm>
        </p:spPr>
      </p:pic>
    </p:spTree>
    <p:extLst>
      <p:ext uri="{BB962C8B-B14F-4D97-AF65-F5344CB8AC3E}">
        <p14:creationId xmlns:p14="http://schemas.microsoft.com/office/powerpoint/2010/main" val="186441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4B00257-6BFE-4951-AB9B-6C456D33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066800"/>
            <a:ext cx="8010526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#2: Most Bytes are in Large Files</a:t>
            </a:r>
          </a:p>
        </p:txBody>
      </p:sp>
    </p:spTree>
    <p:extLst>
      <p:ext uri="{BB962C8B-B14F-4D97-AF65-F5344CB8AC3E}">
        <p14:creationId xmlns:p14="http://schemas.microsoft.com/office/powerpoint/2010/main" val="67299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F06-0387-46E5-8CE9-905A5FBA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10363200" cy="1362075"/>
          </a:xfrm>
        </p:spPr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FAT</a:t>
            </a:r>
            <a:r>
              <a:rPr lang="en-US" dirty="0"/>
              <a:t>: File Allocation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D901-E899-4766-AA78-DA3F7C23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3276601"/>
            <a:ext cx="10363200" cy="99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MS-DOS, 1977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Still widely used!</a:t>
            </a:r>
          </a:p>
        </p:txBody>
      </p:sp>
    </p:spTree>
    <p:extLst>
      <p:ext uri="{BB962C8B-B14F-4D97-AF65-F5344CB8AC3E}">
        <p14:creationId xmlns:p14="http://schemas.microsoft.com/office/powerpoint/2010/main" val="229104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4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5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ill Sans Light"/>
              </a:rPr>
              <a:t>Assume (for now) we have a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way to translate a path to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a “file number”</a:t>
            </a:r>
          </a:p>
          <a:p>
            <a:pPr lvl="1"/>
            <a:r>
              <a:rPr lang="en-US" sz="2000" dirty="0">
                <a:latin typeface="Gill Sans Light"/>
              </a:rPr>
              <a:t>i.e., a directory structure</a:t>
            </a:r>
          </a:p>
          <a:p>
            <a:r>
              <a:rPr lang="en-US" sz="2400" dirty="0">
                <a:latin typeface="Gill Sans Light"/>
              </a:rPr>
              <a:t>Disk Storage is a collection of Blocks</a:t>
            </a:r>
          </a:p>
          <a:p>
            <a:pPr lvl="1"/>
            <a:r>
              <a:rPr lang="en-US" sz="2000" dirty="0">
                <a:latin typeface="Gill Sans Light"/>
              </a:rPr>
              <a:t>Just hold file data (offset o = &lt; B, x &gt;)</a:t>
            </a:r>
          </a:p>
          <a:p>
            <a:r>
              <a:rPr lang="en-US" sz="2400" dirty="0">
                <a:latin typeface="Gill Sans Light"/>
              </a:rPr>
              <a:t>Example: </a:t>
            </a:r>
            <a:r>
              <a:rPr lang="en-US" sz="2400" dirty="0" err="1">
                <a:latin typeface="Gill Sans Light"/>
              </a:rPr>
              <a:t>file_read</a:t>
            </a:r>
            <a:r>
              <a:rPr lang="en-US" sz="2400" dirty="0">
                <a:latin typeface="Gill Sans Light"/>
              </a:rPr>
              <a:t> 31, &lt; 2, x &gt;</a:t>
            </a:r>
          </a:p>
          <a:p>
            <a:pPr lvl="1"/>
            <a:r>
              <a:rPr lang="en-US" sz="2200" dirty="0">
                <a:latin typeface="Gill Sans Light"/>
              </a:rPr>
              <a:t>Index into FAT with file number</a:t>
            </a:r>
          </a:p>
          <a:p>
            <a:pPr lvl="1"/>
            <a:r>
              <a:rPr lang="en-US" sz="2200" dirty="0">
                <a:latin typeface="Gill Sans Light"/>
              </a:rPr>
              <a:t>Follow linked list to block</a:t>
            </a:r>
          </a:p>
          <a:p>
            <a:pPr lvl="1"/>
            <a:r>
              <a:rPr lang="en-US" sz="2200" dirty="0">
                <a:latin typeface="Gill Sans Light"/>
              </a:rPr>
              <a:t>Read the block from disk </a:t>
            </a:r>
            <a:br>
              <a:rPr lang="en-US" sz="2200" dirty="0">
                <a:latin typeface="Gill Sans Light"/>
              </a:rPr>
            </a:br>
            <a:r>
              <a:rPr lang="en-US" sz="2200" dirty="0">
                <a:latin typeface="Gill Sans Light"/>
              </a:rPr>
              <a:t>into memory</a:t>
            </a:r>
          </a:p>
          <a:p>
            <a:pPr lvl="1"/>
            <a:endParaRPr lang="en-US" sz="2000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7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1 L -0.27864 0.095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86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77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599"/>
            <a:ext cx="5151474" cy="53501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File is a collection of disk blocks</a:t>
            </a:r>
          </a:p>
          <a:p>
            <a:r>
              <a:rPr lang="en-US" sz="2400" dirty="0">
                <a:latin typeface="Gill Sans Light"/>
              </a:rPr>
              <a:t>FAT is linked list 1-1 with blocks</a:t>
            </a:r>
          </a:p>
          <a:p>
            <a:r>
              <a:rPr lang="en-US" sz="24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400" dirty="0">
                <a:latin typeface="Gill Sans Light"/>
              </a:rPr>
              <a:t>File offset: block number and offset within block</a:t>
            </a:r>
          </a:p>
          <a:p>
            <a:r>
              <a:rPr lang="en-US" sz="2400" dirty="0">
                <a:latin typeface="Gill Sans Light"/>
              </a:rPr>
              <a:t>Follow list to get block number</a:t>
            </a:r>
          </a:p>
          <a:p>
            <a:r>
              <a:rPr lang="en-US" sz="2400" dirty="0">
                <a:latin typeface="Gill Sans Light"/>
              </a:rPr>
              <a:t>Unused blocks marked free</a:t>
            </a:r>
          </a:p>
          <a:p>
            <a:pPr lvl="1"/>
            <a:r>
              <a:rPr lang="en-US" dirty="0">
                <a:latin typeface="Gill Sans Light"/>
              </a:rPr>
              <a:t>Could require scan to find</a:t>
            </a:r>
          </a:p>
          <a:p>
            <a:pPr lvl="1"/>
            <a:r>
              <a:rPr lang="en-US" dirty="0">
                <a:latin typeface="Gill Sans Light"/>
              </a:rPr>
              <a:t>Or, could use a free </a:t>
            </a:r>
            <a:r>
              <a:rPr lang="en-US" dirty="0" smtClean="0">
                <a:latin typeface="Gill Sans Light"/>
              </a:rPr>
              <a:t>list</a:t>
            </a:r>
          </a:p>
          <a:p>
            <a:r>
              <a:rPr lang="en-US" dirty="0">
                <a:sym typeface="Wingdings"/>
              </a:rPr>
              <a:t>Ex: </a:t>
            </a:r>
            <a:r>
              <a:rPr lang="en-US" dirty="0" err="1">
                <a:sym typeface="Wingdings"/>
              </a:rPr>
              <a:t>file_write</a:t>
            </a:r>
            <a:r>
              <a:rPr lang="en-US" dirty="0">
                <a:sym typeface="Wingdings"/>
              </a:rPr>
              <a:t>(31, &lt; 3, y &gt;)</a:t>
            </a:r>
          </a:p>
          <a:p>
            <a:pPr lvl="1"/>
            <a:r>
              <a:rPr lang="en-US" dirty="0">
                <a:sym typeface="Wingdings"/>
              </a:rPr>
              <a:t>Grab free block</a:t>
            </a:r>
          </a:p>
          <a:p>
            <a:pPr lvl="1"/>
            <a:r>
              <a:rPr lang="en-US" dirty="0">
                <a:sym typeface="Wingdings"/>
              </a:rPr>
              <a:t>Linking them into file</a:t>
            </a: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017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8404320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8404320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8404672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8405665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7289026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7895089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7882666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7895089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7895089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0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41539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Light"/>
              </a:rPr>
              <a:t>Where is FAT stored?</a:t>
            </a:r>
          </a:p>
          <a:p>
            <a:pPr lvl="1"/>
            <a:r>
              <a:rPr lang="en-US" sz="2000" dirty="0">
                <a:latin typeface="Gill Sans Light"/>
              </a:rPr>
              <a:t>On disk</a:t>
            </a:r>
          </a:p>
          <a:p>
            <a:r>
              <a:rPr lang="en-US" sz="2400" dirty="0">
                <a:latin typeface="Gill Sans Light"/>
              </a:rPr>
              <a:t>How to format a disk?</a:t>
            </a:r>
          </a:p>
          <a:p>
            <a:pPr lvl="1"/>
            <a:r>
              <a:rPr lang="en-US" sz="2000" dirty="0">
                <a:latin typeface="Gill Sans Light"/>
              </a:rPr>
              <a:t>Zero the blocks, mark FAT entries “free”</a:t>
            </a:r>
          </a:p>
          <a:p>
            <a:r>
              <a:rPr lang="en-US" sz="2400" dirty="0">
                <a:latin typeface="Gill Sans Light"/>
              </a:rPr>
              <a:t>How to quick format a disk?</a:t>
            </a:r>
          </a:p>
          <a:p>
            <a:pPr lvl="1"/>
            <a:r>
              <a:rPr lang="en-US" sz="2000" dirty="0">
                <a:latin typeface="Gill Sans Light"/>
              </a:rPr>
              <a:t>Mark FAT entries “free”</a:t>
            </a:r>
          </a:p>
          <a:p>
            <a:pPr lvl="1"/>
            <a:endParaRPr lang="en-US" sz="2000" dirty="0">
              <a:latin typeface="Gill Sans Light"/>
            </a:endParaRPr>
          </a:p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Simple: can implement in device firmware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73431" y="1559178"/>
            <a:ext cx="1911278" cy="854504"/>
            <a:chOff x="3527788" y="2109138"/>
            <a:chExt cx="1911278" cy="85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27788" y="2109138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#1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7010433" y="4246140"/>
            <a:ext cx="1315518" cy="616687"/>
            <a:chOff x="3579621" y="1992773"/>
            <a:chExt cx="1315518" cy="6166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79621" y="2209350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#2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2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21 at 1.03.13 PM.png">
            <a:extLst>
              <a:ext uri="{FF2B5EF4-FFF2-40B4-BE49-F238E27FC236}">
                <a16:creationId xmlns:a16="http://schemas.microsoft.com/office/drawing/2014/main" id="{D2650F73-22D5-455E-B003-893D70C1B0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3" y="411127"/>
            <a:ext cx="84455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2C5AC-4A3C-426F-8405-996424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2C5-5CEE-4EC7-97C8-4E3C78DE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45"/>
            <a:ext cx="10515600" cy="4187455"/>
          </a:xfrm>
        </p:spPr>
        <p:txBody>
          <a:bodyPr>
            <a:normAutofit/>
          </a:bodyPr>
          <a:lstStyle/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r>
              <a:rPr lang="en-US" dirty="0" smtClean="0"/>
              <a:t>Free </a:t>
            </a:r>
            <a:r>
              <a:rPr lang="en-US" dirty="0"/>
              <a:t>space for </a:t>
            </a:r>
            <a:r>
              <a:rPr lang="en-US" dirty="0" smtClean="0"/>
              <a:t>new/deleted </a:t>
            </a:r>
            <a:r>
              <a:rPr lang="en-US" dirty="0"/>
              <a:t>entries</a:t>
            </a:r>
          </a:p>
          <a:p>
            <a:r>
              <a:rPr lang="en-US" dirty="0" smtClean="0"/>
              <a:t>In </a:t>
            </a:r>
            <a:r>
              <a:rPr lang="en-US" dirty="0"/>
              <a:t>FAT: file attributes are kept in directory </a:t>
            </a:r>
            <a:r>
              <a:rPr lang="en-US" dirty="0" smtClean="0"/>
              <a:t>(!!!)</a:t>
            </a:r>
          </a:p>
          <a:p>
            <a:pPr lvl="1"/>
            <a:r>
              <a:rPr lang="en-US" dirty="0" smtClean="0"/>
              <a:t>Not directly associated with the file itself</a:t>
            </a:r>
            <a:endParaRPr lang="en-US" dirty="0"/>
          </a:p>
          <a:p>
            <a:pPr>
              <a:tabLst>
                <a:tab pos="5829300" algn="l"/>
              </a:tabLst>
            </a:pPr>
            <a:r>
              <a:rPr lang="en-US" dirty="0" smtClean="0"/>
              <a:t>Each </a:t>
            </a:r>
            <a:r>
              <a:rPr lang="en-US" dirty="0"/>
              <a:t>directory a linked list of </a:t>
            </a:r>
            <a:r>
              <a:rPr lang="en-US" dirty="0" smtClean="0"/>
              <a:t>entries</a:t>
            </a:r>
          </a:p>
          <a:p>
            <a:pPr lvl="1">
              <a:tabLst>
                <a:tab pos="5829300" algn="l"/>
              </a:tabLst>
            </a:pPr>
            <a:r>
              <a:rPr lang="en-US" dirty="0" smtClean="0"/>
              <a:t>Requires linear search of directory to find particular entry</a:t>
            </a:r>
            <a:endParaRPr lang="en-US" dirty="0"/>
          </a:p>
          <a:p>
            <a:r>
              <a:rPr lang="en-US" dirty="0"/>
              <a:t>Where do you find root directory </a:t>
            </a:r>
            <a:r>
              <a:rPr lang="en-US" dirty="0" smtClean="0"/>
              <a:t>(“/”)?</a:t>
            </a:r>
          </a:p>
          <a:p>
            <a:pPr lvl="1"/>
            <a:r>
              <a:rPr lang="en-US" dirty="0" smtClean="0"/>
              <a:t>At well-defined place on disk</a:t>
            </a:r>
          </a:p>
          <a:p>
            <a:pPr lvl="1"/>
            <a:r>
              <a:rPr lang="en-US" dirty="0" smtClean="0"/>
              <a:t>For FAT, this is at block 2 (there are no blocks 0 or 1)</a:t>
            </a:r>
          </a:p>
          <a:p>
            <a:pPr lvl="1"/>
            <a:r>
              <a:rPr lang="en-US" dirty="0" smtClean="0"/>
              <a:t>Remaining 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9506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FAT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990600"/>
            <a:ext cx="5455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ill Sans Light"/>
              </a:rPr>
              <a:t>Suppose you start with the file number:</a:t>
            </a:r>
          </a:p>
          <a:p>
            <a:r>
              <a:rPr lang="en-US" sz="2400" dirty="0">
                <a:latin typeface="Gill Sans Light"/>
              </a:rPr>
              <a:t>Time to find block?</a:t>
            </a:r>
          </a:p>
          <a:p>
            <a:r>
              <a:rPr lang="en-US" sz="2400" dirty="0">
                <a:latin typeface="Gill Sans Light"/>
              </a:rPr>
              <a:t>Block layout for file?</a:t>
            </a:r>
          </a:p>
          <a:p>
            <a:r>
              <a:rPr lang="en-US" sz="2400" dirty="0">
                <a:latin typeface="Gill Sans Light"/>
              </a:rPr>
              <a:t>Sequential access?</a:t>
            </a:r>
          </a:p>
          <a:p>
            <a:r>
              <a:rPr lang="en-US" sz="2400" dirty="0">
                <a:latin typeface="Gill Sans Light"/>
              </a:rPr>
              <a:t>Random access?</a:t>
            </a:r>
          </a:p>
          <a:p>
            <a:r>
              <a:rPr lang="en-US" sz="2400" dirty="0">
                <a:latin typeface="Gill Sans Light"/>
              </a:rPr>
              <a:t>Fragmentation?</a:t>
            </a:r>
          </a:p>
          <a:p>
            <a:r>
              <a:rPr lang="en-US" sz="2400" dirty="0">
                <a:latin typeface="Gill Sans Light"/>
              </a:rPr>
              <a:t>Small files?</a:t>
            </a:r>
          </a:p>
          <a:p>
            <a:r>
              <a:rPr lang="en-US" sz="2400" dirty="0">
                <a:latin typeface="Gill Sans Light"/>
              </a:rPr>
              <a:t>Big files?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8401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9507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9508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9508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9508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9508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9508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9508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9505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9508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9544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9508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8401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8358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8865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9161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8071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7751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591319" y="1529949"/>
            <a:ext cx="1893390" cy="883733"/>
            <a:chOff x="3545676" y="2079909"/>
            <a:chExt cx="1893390" cy="8837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45676" y="2079909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#1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8401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6095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6310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10430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8400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7289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8409434" y="3644056"/>
            <a:ext cx="446224" cy="321145"/>
          </a:xfrm>
          <a:prstGeom prst="rec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8760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8737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8400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8405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6958599" y="4246140"/>
            <a:ext cx="1367352" cy="607118"/>
            <a:chOff x="3527787" y="1992773"/>
            <a:chExt cx="1367352" cy="607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27787" y="219978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#2</a:t>
              </a:r>
              <a:endParaRPr lang="en-US" sz="2000" b="0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9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8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7AEA-076D-461A-82D2-C7BB8241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Unix </a:t>
            </a:r>
            <a:r>
              <a:rPr lang="en-US" dirty="0"/>
              <a:t>File System (Berkeley FFS)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1B66-B70F-41BD-B61F-386496EF1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in Unix (Including Berkeley 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013281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File Number is index into set of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(</a:t>
            </a:r>
            <a:r>
              <a:rPr lang="en-US" dirty="0" err="1"/>
              <a:t>inumber</a:t>
            </a:r>
            <a:r>
              <a:rPr lang="en-US" dirty="0"/>
              <a:t>) is an index into the array of </a:t>
            </a:r>
            <a:r>
              <a:rPr lang="en-US" dirty="0" err="1"/>
              <a:t>inodes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contains its </a:t>
            </a:r>
            <a:r>
              <a:rPr lang="en-US" dirty="0" smtClean="0"/>
              <a:t>metadata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So, things like read/write permissions are stored with </a:t>
            </a:r>
            <a:r>
              <a:rPr lang="en-US" i="1" dirty="0" smtClean="0"/>
              <a:t>file, </a:t>
            </a:r>
            <a:r>
              <a:rPr lang="en-US" dirty="0" smtClean="0"/>
              <a:t>not in directory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Allows multiple names (directory entries) for a file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Great for little and large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Asymmetric tree with fixed sized </a:t>
            </a:r>
            <a:r>
              <a:rPr lang="en-US" dirty="0" smtClean="0"/>
              <a:t>blocks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Original </a:t>
            </a:r>
            <a:r>
              <a:rPr lang="en-US" b="1" i="1" dirty="0" err="1">
                <a:solidFill>
                  <a:srgbClr val="FF0000"/>
                </a:solidFill>
              </a:rPr>
              <a:t>inode</a:t>
            </a:r>
            <a:r>
              <a:rPr lang="en-US" dirty="0">
                <a:solidFill>
                  <a:srgbClr val="FF0000"/>
                </a:solidFill>
              </a:rPr>
              <a:t> format appeared in BSD 4.1 (more following)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Berkeley Standard Distribution Unix!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Part of your heritage!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Similar structure for Linux Ext 2/3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41388"/>
            <a:ext cx="8409146" cy="4621212"/>
          </a:xfrm>
        </p:spPr>
      </p:pic>
    </p:spTree>
    <p:extLst>
      <p:ext uri="{BB962C8B-B14F-4D97-AF65-F5344CB8AC3E}">
        <p14:creationId xmlns:p14="http://schemas.microsoft.com/office/powerpoint/2010/main" val="144766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File </a:t>
            </a:r>
            <a:r>
              <a:rPr lang="en-US" dirty="0" err="1" smtClean="0">
                <a:latin typeface="Gill Sans Light"/>
              </a:rPr>
              <a:t>Atributes</a:t>
            </a:r>
            <a:endParaRPr lang="en-US" dirty="0">
              <a:latin typeface="Gill Sans Ligh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37651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AB9E54-1D87-4AC7-B719-7B79C40F48D8}"/>
              </a:ext>
            </a:extLst>
          </p:cNvPr>
          <p:cNvSpPr/>
          <p:nvPr/>
        </p:nvSpPr>
        <p:spPr>
          <a:xfrm>
            <a:off x="4916629" y="1655388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42-F61D-41F4-A666-D0C7386AC936}"/>
              </a:ext>
            </a:extLst>
          </p:cNvPr>
          <p:cNvSpPr txBox="1"/>
          <p:nvPr/>
        </p:nvSpPr>
        <p:spPr>
          <a:xfrm>
            <a:off x="1300268" y="2776478"/>
            <a:ext cx="41728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 Light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A0290-8E7A-4E41-AF08-F592FCEE467B}"/>
              </a:ext>
            </a:extLst>
          </p:cNvPr>
          <p:cNvCxnSpPr/>
          <p:nvPr/>
        </p:nvCxnSpPr>
        <p:spPr>
          <a:xfrm flipH="1">
            <a:off x="4729412" y="2568134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14400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47DF9-21EB-419B-9441-936FDB7C2173}"/>
              </a:ext>
            </a:extLst>
          </p:cNvPr>
          <p:cNvSpPr/>
          <p:nvPr/>
        </p:nvSpPr>
        <p:spPr>
          <a:xfrm>
            <a:off x="4956385" y="2456180"/>
            <a:ext cx="912787" cy="190036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59FEC-9FA4-4010-B768-12C0EB573F99}"/>
              </a:ext>
            </a:extLst>
          </p:cNvPr>
          <p:cNvSpPr txBox="1"/>
          <p:nvPr/>
        </p:nvSpPr>
        <p:spPr>
          <a:xfrm>
            <a:off x="882824" y="91652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B6CC0-874A-41E5-830F-EF1167D49294}"/>
              </a:ext>
            </a:extLst>
          </p:cNvPr>
          <p:cNvCxnSpPr/>
          <p:nvPr/>
        </p:nvCxnSpPr>
        <p:spPr>
          <a:xfrm flipH="1" flipV="1">
            <a:off x="3836504" y="2008351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10-21 at 1.40.36 PM.png">
            <a:extLst>
              <a:ext uri="{FF2B5EF4-FFF2-40B4-BE49-F238E27FC236}">
                <a16:creationId xmlns:a16="http://schemas.microsoft.com/office/drawing/2014/main" id="{B68A8613-63EC-4487-90CC-FF9C86573D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38" y="3070214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C773F-8027-4767-8566-BA12BD9061BC}"/>
              </a:ext>
            </a:extLst>
          </p:cNvPr>
          <p:cNvSpPr/>
          <p:nvPr/>
        </p:nvSpPr>
        <p:spPr>
          <a:xfrm>
            <a:off x="8213300" y="3391198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3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Large Files: 1-, 2-, 3-level indirect pointers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7" y="951492"/>
            <a:ext cx="8409146" cy="462121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5179EE-84BA-4F37-920E-9957350FC04C}"/>
              </a:ext>
            </a:extLst>
          </p:cNvPr>
          <p:cNvSpPr/>
          <p:nvPr/>
        </p:nvSpPr>
        <p:spPr>
          <a:xfrm>
            <a:off x="4930139" y="4330446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9A2E2-B1C4-4BA5-A510-74712C438D10}"/>
              </a:ext>
            </a:extLst>
          </p:cNvPr>
          <p:cNvSpPr txBox="1"/>
          <p:nvPr/>
        </p:nvSpPr>
        <p:spPr>
          <a:xfrm>
            <a:off x="1313778" y="838200"/>
            <a:ext cx="3334680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8B92-590D-41B9-9DC4-103F2013725F}"/>
              </a:ext>
            </a:extLst>
          </p:cNvPr>
          <p:cNvSpPr txBox="1"/>
          <p:nvPr/>
        </p:nvSpPr>
        <p:spPr>
          <a:xfrm>
            <a:off x="9449058" y="250019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7A58-91E1-4B7D-B17E-7652835DFECE}"/>
              </a:ext>
            </a:extLst>
          </p:cNvPr>
          <p:cNvSpPr txBox="1"/>
          <p:nvPr/>
        </p:nvSpPr>
        <p:spPr>
          <a:xfrm>
            <a:off x="9372114" y="30219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1AFD1-BDB8-4ED0-A994-C40043EF7B83}"/>
              </a:ext>
            </a:extLst>
          </p:cNvPr>
          <p:cNvSpPr txBox="1"/>
          <p:nvPr/>
        </p:nvSpPr>
        <p:spPr>
          <a:xfrm>
            <a:off x="9423410" y="381920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71357-B068-46CA-9BD9-CFA740275A2E}"/>
              </a:ext>
            </a:extLst>
          </p:cNvPr>
          <p:cNvSpPr txBox="1"/>
          <p:nvPr/>
        </p:nvSpPr>
        <p:spPr>
          <a:xfrm>
            <a:off x="9461882" y="5191951"/>
            <a:ext cx="87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4" name="Picture 13" descr="Screen Shot 2014-10-21 at 1.50.13 PM.png">
            <a:extLst>
              <a:ext uri="{FF2B5EF4-FFF2-40B4-BE49-F238E27FC236}">
                <a16:creationId xmlns:a16="http://schemas.microsoft.com/office/drawing/2014/main" id="{9CC88468-5177-477E-A69C-62781003F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" y="3258389"/>
            <a:ext cx="3229456" cy="2474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3AC08-5609-40F2-A414-93D66B4A5AC5}"/>
              </a:ext>
            </a:extLst>
          </p:cNvPr>
          <p:cNvSpPr/>
          <p:nvPr/>
        </p:nvSpPr>
        <p:spPr>
          <a:xfrm>
            <a:off x="1327775" y="3675079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FE87D-2823-469A-B628-CF0F8F2D302F}"/>
              </a:ext>
            </a:extLst>
          </p:cNvPr>
          <p:cNvCxnSpPr/>
          <p:nvPr/>
        </p:nvCxnSpPr>
        <p:spPr>
          <a:xfrm flipH="1" flipV="1">
            <a:off x="3962658" y="3070736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5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C5D42-B922-4A7B-B6AF-58A0990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Together: On-Disk Index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00C76-F9D3-4211-ACDE-FAE24509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588000" cy="541020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Sample file in multilevel </a:t>
            </a:r>
            <a:br>
              <a:rPr lang="en-US" altLang="ko-KR" sz="2400" dirty="0" smtClean="0"/>
            </a:br>
            <a:r>
              <a:rPr lang="en-US" altLang="ko-KR" sz="2400" dirty="0" smtClean="0"/>
              <a:t>indexed format:</a:t>
            </a:r>
          </a:p>
          <a:p>
            <a:pPr lvl="1"/>
            <a:r>
              <a:rPr lang="en-US" altLang="ko-KR" sz="2000" dirty="0" smtClean="0"/>
              <a:t>10 direct </a:t>
            </a:r>
            <a:r>
              <a:rPr lang="en-US" altLang="ko-KR" sz="2000" dirty="0" err="1" smtClean="0"/>
              <a:t>ptrs</a:t>
            </a:r>
            <a:r>
              <a:rPr lang="en-US" altLang="ko-KR" sz="2000" dirty="0" smtClean="0"/>
              <a:t>, 1K blocks</a:t>
            </a:r>
          </a:p>
          <a:p>
            <a:pPr lvl="1"/>
            <a:r>
              <a:rPr lang="en-US" altLang="ko-KR" sz="2000" dirty="0" smtClean="0"/>
              <a:t>How many accesses for </a:t>
            </a:r>
            <a:br>
              <a:rPr lang="en-US" altLang="ko-KR" sz="2000" dirty="0" smtClean="0"/>
            </a:br>
            <a:r>
              <a:rPr lang="en-US" altLang="ko-KR" sz="2000" dirty="0" smtClean="0"/>
              <a:t>block #23? (assume file </a:t>
            </a:r>
            <a:br>
              <a:rPr lang="en-US" altLang="ko-KR" sz="2000" dirty="0" smtClean="0"/>
            </a:br>
            <a:r>
              <a:rPr lang="en-US" altLang="ko-KR" sz="2000" dirty="0" smtClean="0"/>
              <a:t>header accessed on open)?</a:t>
            </a:r>
          </a:p>
          <a:p>
            <a:pPr lvl="2"/>
            <a:r>
              <a:rPr lang="en-US" altLang="ko-KR" sz="1800" dirty="0" smtClean="0"/>
              <a:t>Two: One for indirect block, </a:t>
            </a:r>
            <a:br>
              <a:rPr lang="en-US" altLang="ko-KR" sz="1800" dirty="0" smtClean="0"/>
            </a:br>
            <a:r>
              <a:rPr lang="en-US" altLang="ko-KR" sz="1800" dirty="0" smtClean="0"/>
              <a:t>one for data</a:t>
            </a:r>
          </a:p>
          <a:p>
            <a:pPr lvl="1"/>
            <a:r>
              <a:rPr lang="en-US" altLang="ko-KR" sz="2000" dirty="0" smtClean="0"/>
              <a:t>How about block #5?</a:t>
            </a:r>
          </a:p>
          <a:p>
            <a:pPr lvl="2"/>
            <a:r>
              <a:rPr lang="en-US" altLang="ko-KR" sz="1800" dirty="0" smtClean="0"/>
              <a:t>One: One for data</a:t>
            </a:r>
          </a:p>
          <a:p>
            <a:pPr lvl="1"/>
            <a:r>
              <a:rPr lang="en-US" altLang="ko-KR" sz="2000" dirty="0" smtClean="0"/>
              <a:t>Block #340?</a:t>
            </a:r>
          </a:p>
          <a:p>
            <a:pPr lvl="2"/>
            <a:r>
              <a:rPr lang="en-US" altLang="ko-KR" sz="1800" dirty="0" smtClean="0"/>
              <a:t>Three: double indirect block, </a:t>
            </a:r>
            <a:br>
              <a:rPr lang="en-US" altLang="ko-KR" sz="1800" dirty="0" smtClean="0"/>
            </a:br>
            <a:r>
              <a:rPr lang="en-US" altLang="ko-KR" sz="1800" dirty="0" smtClean="0"/>
              <a:t>indirect block, and data</a:t>
            </a:r>
            <a:endParaRPr lang="en-US" altLang="ko-KR" sz="1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34887E-1DF6-42D6-8797-A6178E1E1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6917925" cy="3810000"/>
          </a:xfrm>
        </p:spPr>
      </p:pic>
    </p:spTree>
    <p:extLst>
      <p:ext uri="{BB962C8B-B14F-4D97-AF65-F5344CB8AC3E}">
        <p14:creationId xmlns:p14="http://schemas.microsoft.com/office/powerpoint/2010/main" val="2218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26A-CD78-4486-8D7F-8696B648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Critical Factors in File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493-062F-45DD-9E8E-72260DEE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(Hard) Disk Performance !!!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8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</a:t>
            </a:r>
            <a:r>
              <a:rPr lang="en-US" dirty="0">
                <a:latin typeface="Gill Sans Light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22565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 smtClean="0"/>
              <a:t>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09728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Same </a:t>
            </a:r>
            <a:r>
              <a:rPr lang="en-US" altLang="ko-KR" dirty="0" err="1" smtClean="0"/>
              <a:t>inode</a:t>
            </a:r>
            <a:r>
              <a:rPr lang="en-US" altLang="ko-KR" dirty="0" smtClean="0"/>
              <a:t> structure as in BSD 4.1</a:t>
            </a:r>
          </a:p>
          <a:p>
            <a:pPr lvl="1"/>
            <a:r>
              <a:rPr lang="en-US" altLang="ko-KR" dirty="0" smtClean="0"/>
              <a:t>same file header and triply indirect blocks like we just studied</a:t>
            </a:r>
          </a:p>
          <a:p>
            <a:pPr lvl="1"/>
            <a:r>
              <a:rPr lang="en-US" altLang="ko-KR" dirty="0" smtClean="0"/>
              <a:t>Some changes to block sizes </a:t>
            </a:r>
            <a:r>
              <a:rPr lang="en-US" altLang="ko-KR" smtClean="0"/>
              <a:t>from 1024</a:t>
            </a:r>
            <a:r>
              <a:rPr lang="en-US" altLang="ko-KR" smtClean="0">
                <a:sym typeface="Symbol" panose="05050102010706020507" pitchFamily="18" charset="2"/>
              </a:rPr>
              <a:t>4096 </a:t>
            </a:r>
            <a:r>
              <a:rPr lang="en-US" altLang="ko-KR" smtClean="0"/>
              <a:t>bytes </a:t>
            </a:r>
            <a:r>
              <a:rPr lang="en-US" altLang="ko-KR" dirty="0" smtClean="0"/>
              <a:t>for performance</a:t>
            </a:r>
          </a:p>
          <a:p>
            <a:r>
              <a:rPr lang="en-US" altLang="ko-KR" dirty="0" smtClean="0"/>
              <a:t>Paper on FFS: “A Fast File System for UNIX”</a:t>
            </a:r>
          </a:p>
          <a:p>
            <a:pPr lvl="1"/>
            <a:r>
              <a:rPr lang="en-US" altLang="ko-KR" dirty="0" smtClean="0"/>
              <a:t>Marshall </a:t>
            </a:r>
            <a:r>
              <a:rPr lang="en-US" altLang="ko-KR" dirty="0" err="1" smtClean="0"/>
              <a:t>McKusick</a:t>
            </a:r>
            <a:r>
              <a:rPr lang="en-US" altLang="ko-KR" dirty="0" smtClean="0"/>
              <a:t>, William Joy, Samuel </a:t>
            </a:r>
            <a:r>
              <a:rPr lang="en-US" altLang="ko-KR" dirty="0" err="1" smtClean="0"/>
              <a:t>Leffler</a:t>
            </a:r>
            <a:r>
              <a:rPr lang="en-US" altLang="ko-KR" dirty="0" smtClean="0"/>
              <a:t> and Robert </a:t>
            </a:r>
            <a:r>
              <a:rPr lang="en-US" altLang="ko-KR" dirty="0" err="1" smtClean="0"/>
              <a:t>Fabry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Off the “resources” page of course website – Take a look!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Optimization for Performance and Reliability:</a:t>
            </a:r>
          </a:p>
          <a:p>
            <a:pPr lvl="1"/>
            <a:r>
              <a:rPr lang="en-US" altLang="ko-KR" dirty="0" smtClean="0"/>
              <a:t>Distribute </a:t>
            </a:r>
            <a:r>
              <a:rPr lang="en-US" altLang="ko-KR" dirty="0" err="1" smtClean="0"/>
              <a:t>inodes</a:t>
            </a:r>
            <a:r>
              <a:rPr lang="en-US" altLang="ko-KR" dirty="0" smtClean="0"/>
              <a:t> among different tracks to be closer to data</a:t>
            </a:r>
          </a:p>
          <a:p>
            <a:pPr lvl="1"/>
            <a:r>
              <a:rPr lang="en-US" altLang="ko-KR" dirty="0" smtClean="0"/>
              <a:t>Uses bitmap allocation in place of </a:t>
            </a:r>
            <a:r>
              <a:rPr lang="en-US" altLang="ko-KR" dirty="0" err="1" smtClean="0"/>
              <a:t>freelist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Attempt to allocate files contiguously</a:t>
            </a:r>
          </a:p>
          <a:p>
            <a:pPr lvl="1"/>
            <a:r>
              <a:rPr lang="en-US" altLang="ko-KR" dirty="0" smtClean="0"/>
              <a:t>10% reserved disk space</a:t>
            </a:r>
          </a:p>
          <a:p>
            <a:pPr lvl="1"/>
            <a:r>
              <a:rPr lang="en-US" altLang="ko-KR" dirty="0" smtClean="0"/>
              <a:t>Skip-sector positioning (mentioned later)</a:t>
            </a:r>
          </a:p>
          <a:p>
            <a:pPr marL="0" indent="0"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9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763000" y="3891810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684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Changes in </a:t>
            </a:r>
            <a:r>
              <a:rPr lang="en-US" dirty="0" err="1" smtClean="0"/>
              <a:t>Inode</a:t>
            </a:r>
            <a:r>
              <a:rPr lang="en-US" dirty="0" smtClean="0"/>
              <a:t> Placement: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0490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early UNIX and DOS/Windows’ FAT file system, headers stored in special array in outermost cylinders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size, set when disk is formatted</a:t>
            </a:r>
          </a:p>
          <a:p>
            <a:pPr lvl="2"/>
            <a:r>
              <a:rPr lang="en-US" dirty="0"/>
              <a:t>At formatting time, a fixed number of </a:t>
            </a:r>
            <a:r>
              <a:rPr lang="en-US" dirty="0" err="1"/>
              <a:t>inodes</a:t>
            </a:r>
            <a:r>
              <a:rPr lang="en-US" dirty="0"/>
              <a:t> are created</a:t>
            </a:r>
          </a:p>
          <a:p>
            <a:pPr lvl="2"/>
            <a:r>
              <a:rPr lang="en-US" dirty="0"/>
              <a:t>Each is given a unique number, called an “</a:t>
            </a:r>
            <a:r>
              <a:rPr lang="en-US" altLang="ja-JP" dirty="0" err="1"/>
              <a:t>inumber</a:t>
            </a:r>
            <a:r>
              <a:rPr lang="en-US" altLang="ja-JP" dirty="0" smtClean="0"/>
              <a:t>”</a:t>
            </a:r>
          </a:p>
          <a:p>
            <a:pPr lvl="2"/>
            <a:endParaRPr lang="en-US" altLang="ja-JP" dirty="0"/>
          </a:p>
          <a:p>
            <a:r>
              <a:rPr lang="en-US" altLang="ko-KR" dirty="0" smtClean="0"/>
              <a:t>Problem </a:t>
            </a:r>
            <a:r>
              <a:rPr lang="en-US" altLang="ko-KR" dirty="0"/>
              <a:t>#1: </a:t>
            </a:r>
            <a:r>
              <a:rPr lang="en-US" altLang="ko-KR" dirty="0" err="1"/>
              <a:t>Inodes</a:t>
            </a:r>
            <a:r>
              <a:rPr lang="en-US" altLang="ko-KR" dirty="0"/>
              <a:t> all in one place (outer tracks)</a:t>
            </a:r>
          </a:p>
          <a:p>
            <a:pPr lvl="1"/>
            <a:r>
              <a:rPr lang="en-US" altLang="ko-KR" dirty="0"/>
              <a:t>Head crash potentially destroys all files </a:t>
            </a:r>
            <a:r>
              <a:rPr lang="en-US" altLang="ko-KR" dirty="0" smtClean="0"/>
              <a:t>by </a:t>
            </a:r>
            <a:r>
              <a:rPr lang="en-US" altLang="ko-KR" dirty="0"/>
              <a:t>destroying </a:t>
            </a:r>
            <a:r>
              <a:rPr lang="en-US" altLang="ko-KR" dirty="0" err="1" smtClean="0"/>
              <a:t>inodes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Inodes</a:t>
            </a:r>
            <a:r>
              <a:rPr lang="en-US" altLang="ko-KR" dirty="0" smtClean="0"/>
              <a:t> not close to the data that the point to</a:t>
            </a:r>
          </a:p>
          <a:p>
            <a:pPr lvl="2"/>
            <a:r>
              <a:rPr lang="en-US" dirty="0"/>
              <a:t>To read a small file, seek to get header, seek back to data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Problem #2: When create a file, don’t know how big it will become (in UNIX, most writes are by appending)</a:t>
            </a:r>
          </a:p>
          <a:p>
            <a:pPr lvl="1"/>
            <a:r>
              <a:rPr lang="en-US" altLang="ko-KR" dirty="0"/>
              <a:t>How much contiguous space do you allocate for a file?</a:t>
            </a:r>
          </a:p>
          <a:p>
            <a:pPr lvl="1"/>
            <a:r>
              <a:rPr lang="en-US" altLang="ko-KR" dirty="0"/>
              <a:t>Makes it hard to optimize for </a:t>
            </a:r>
            <a:r>
              <a:rPr lang="en-US" altLang="ko-KR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19075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677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UNIX BSD 4.2 (FFS) distributed the header information (</a:t>
            </a:r>
            <a:r>
              <a:rPr lang="en-US" dirty="0" err="1"/>
              <a:t>inodes</a:t>
            </a:r>
            <a:r>
              <a:rPr lang="en-US" dirty="0"/>
              <a:t>) closer to the data blocks</a:t>
            </a:r>
          </a:p>
          <a:p>
            <a:pPr lvl="1"/>
            <a:r>
              <a:rPr lang="en-US" dirty="0"/>
              <a:t>Often, </a:t>
            </a:r>
            <a:r>
              <a:rPr lang="en-US" dirty="0" err="1"/>
              <a:t>inode</a:t>
            </a:r>
            <a:r>
              <a:rPr lang="en-US" dirty="0"/>
              <a:t> for file stored in same </a:t>
            </a:r>
            <a:r>
              <a:rPr lang="ja-JP" altLang="en-US" dirty="0"/>
              <a:t>“</a:t>
            </a:r>
            <a:r>
              <a:rPr lang="en-US" altLang="ja-JP" dirty="0"/>
              <a:t>cylinder group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as </a:t>
            </a:r>
            <a:r>
              <a:rPr lang="en-US" altLang="ja-JP" dirty="0"/>
              <a:t>parent directory of the file </a:t>
            </a:r>
          </a:p>
          <a:p>
            <a:pPr lvl="1"/>
            <a:r>
              <a:rPr lang="en-US" altLang="ja-JP" dirty="0"/>
              <a:t>makes an “ls” of that directory run very </a:t>
            </a:r>
            <a:r>
              <a:rPr lang="en-US" altLang="ja-JP" dirty="0" smtClean="0"/>
              <a:t>fast</a:t>
            </a:r>
          </a:p>
          <a:p>
            <a:r>
              <a:rPr lang="en-US" dirty="0"/>
              <a:t>File system </a:t>
            </a:r>
            <a:r>
              <a:rPr lang="en-US" dirty="0" smtClean="0"/>
              <a:t>volume </a:t>
            </a:r>
            <a:r>
              <a:rPr lang="en-US" dirty="0"/>
              <a:t>divided into </a:t>
            </a:r>
            <a:r>
              <a:rPr lang="en-US" dirty="0" smtClean="0"/>
              <a:t>set </a:t>
            </a:r>
            <a:r>
              <a:rPr lang="en-US" dirty="0"/>
              <a:t>of block groups</a:t>
            </a:r>
          </a:p>
          <a:p>
            <a:pPr lvl="1"/>
            <a:r>
              <a:rPr lang="en-US" dirty="0"/>
              <a:t>Close set of </a:t>
            </a:r>
            <a:r>
              <a:rPr lang="en-US" dirty="0" smtClean="0"/>
              <a:t>tracks</a:t>
            </a:r>
          </a:p>
          <a:p>
            <a:r>
              <a:rPr lang="en-US" dirty="0" smtClean="0"/>
              <a:t>Data blocks, metadata, and free space </a:t>
            </a:r>
            <a:br>
              <a:rPr lang="en-US" dirty="0" smtClean="0"/>
            </a:br>
            <a:r>
              <a:rPr lang="en-US" dirty="0" smtClean="0"/>
              <a:t>interleaved within block group</a:t>
            </a:r>
          </a:p>
          <a:p>
            <a:pPr lvl="1"/>
            <a:r>
              <a:rPr lang="en-US" dirty="0" smtClean="0"/>
              <a:t>Avoid huge seeks between user data and </a:t>
            </a:r>
            <a:br>
              <a:rPr lang="en-US" dirty="0" smtClean="0"/>
            </a:br>
            <a:r>
              <a:rPr lang="en-US" dirty="0" smtClean="0"/>
              <a:t>system structure</a:t>
            </a:r>
          </a:p>
          <a:p>
            <a:r>
              <a:rPr lang="en-US" dirty="0" smtClean="0"/>
              <a:t>Put directory and its files in 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Locality: Block Groups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058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First-Free allocation of new file blocks</a:t>
            </a:r>
          </a:p>
          <a:p>
            <a:pPr lvl="1"/>
            <a:r>
              <a:rPr lang="en-US" altLang="ko-KR" dirty="0" smtClean="0"/>
              <a:t>To expand file, first try successive blocks in bitmap, then </a:t>
            </a:r>
            <a:br>
              <a:rPr lang="en-US" altLang="ko-KR" dirty="0" smtClean="0"/>
            </a:br>
            <a:r>
              <a:rPr lang="en-US" altLang="ko-KR" dirty="0" smtClean="0"/>
              <a:t>choose new range of blocks</a:t>
            </a:r>
          </a:p>
          <a:p>
            <a:pPr lvl="1"/>
            <a:r>
              <a:rPr lang="en-US" dirty="0" smtClean="0"/>
              <a:t>Few little holes at start, big sequential runs at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 smtClean="0"/>
              <a:t>Sequential layout for big files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 space in the Block Group</a:t>
            </a:r>
          </a:p>
          <a:p>
            <a:r>
              <a:rPr lang="en-US" dirty="0" smtClean="0"/>
              <a:t>Summary: FFS </a:t>
            </a:r>
            <a:r>
              <a:rPr lang="en-US" dirty="0" err="1" smtClean="0"/>
              <a:t>Inode</a:t>
            </a:r>
            <a:r>
              <a:rPr lang="en-US" dirty="0" smtClean="0"/>
              <a:t> Layout Pros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small directories, can fit all data, file headers,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etc</a:t>
            </a:r>
            <a:r>
              <a:rPr lang="en-US" dirty="0"/>
              <a:t>. in same cylinder </a:t>
            </a:r>
            <a:r>
              <a:rPr lang="en-US" dirty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>
                <a:sym typeface="Symbol" pitchFamily="-83" charset="2"/>
              </a:rPr>
              <a:t>File headers much smaller than whole block </a:t>
            </a:r>
            <a:r>
              <a:rPr lang="en-US" dirty="0" smtClean="0">
                <a:sym typeface="Symbol" pitchFamily="-83" charset="2"/>
              </a:rPr>
              <a:t/>
            </a:r>
            <a:br>
              <a:rPr lang="en-US" dirty="0" smtClean="0">
                <a:sym typeface="Symbol" pitchFamily="-83" charset="2"/>
              </a:rPr>
            </a:br>
            <a:r>
              <a:rPr lang="en-US" dirty="0" smtClean="0">
                <a:sym typeface="Symbol" pitchFamily="-83" charset="2"/>
              </a:rPr>
              <a:t>(</a:t>
            </a:r>
            <a:r>
              <a:rPr lang="en-US" dirty="0">
                <a:sym typeface="Symbol" pitchFamily="-83" charset="2"/>
              </a:rPr>
              <a:t>a few hundred bytes), so multiple headers fetched from disk at same time</a:t>
            </a:r>
          </a:p>
          <a:p>
            <a:pPr lvl="1"/>
            <a:r>
              <a:rPr lang="en-US" dirty="0"/>
              <a:t>Reliability: whatever happens to the disk, you can find many of the files (even if directories disconnected)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4-10-22 at 5.27.38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0" y="3003487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0" y="4624952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668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Problem 3: Missing blocks due to rotational delay</a:t>
            </a:r>
          </a:p>
          <a:p>
            <a:pPr lvl="1"/>
            <a:r>
              <a:rPr lang="en-US" altLang="ko-KR" dirty="0" smtClean="0"/>
              <a:t>Issue: Read one block, do processing, and read next block.  In meantime, disk has continued turning: missed next block! Need 1 revolution/block!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Solution1: Skip sector positioning (“interleaving”)</a:t>
            </a:r>
          </a:p>
          <a:p>
            <a:pPr lvl="2"/>
            <a:r>
              <a:rPr lang="en-US" altLang="ko-KR" dirty="0" smtClean="0"/>
              <a:t>Place the blocks from one file on every other block of a track: give time for processing to overlap rotation</a:t>
            </a:r>
          </a:p>
          <a:p>
            <a:pPr lvl="2"/>
            <a:r>
              <a:rPr lang="en-US" altLang="ko-KR" dirty="0" smtClean="0"/>
              <a:t>Can be done by OS or in modern drives by the disk controller</a:t>
            </a:r>
          </a:p>
          <a:p>
            <a:pPr lvl="1"/>
            <a:r>
              <a:rPr lang="en-US" altLang="ko-KR" dirty="0" smtClean="0"/>
              <a:t>Solution 2: Read ahead: read next block right after first, even if application hasn’t asked for it yet</a:t>
            </a:r>
          </a:p>
          <a:p>
            <a:pPr lvl="2"/>
            <a:r>
              <a:rPr lang="en-US" altLang="ko-KR" dirty="0" smtClean="0"/>
              <a:t>This can be done either by OS (read ahead) </a:t>
            </a:r>
          </a:p>
          <a:p>
            <a:pPr lvl="2"/>
            <a:r>
              <a:rPr lang="en-US" altLang="ko-KR" dirty="0" smtClean="0"/>
              <a:t>By disk itself (track buffers) - many disk controllers have internal RAM that allows them to read a complete track</a:t>
            </a:r>
          </a:p>
          <a:p>
            <a:r>
              <a:rPr lang="en-US" altLang="ko-KR" dirty="0" smtClean="0"/>
              <a:t>Modern disks + controllers do many things “under the covers”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Track buffers, elevator algorithms, bad block filtering</a:t>
            </a:r>
          </a:p>
          <a:p>
            <a:pPr lvl="1"/>
            <a:endParaRPr lang="en-US" altLang="ko-KR" dirty="0" smtClean="0"/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1981200" y="16002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5485794" y="1865885"/>
            <a:ext cx="4573043" cy="1513934"/>
            <a:chOff x="3024" y="576"/>
            <a:chExt cx="2588" cy="80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55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53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924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2000" dirty="0"/>
              <a:t>Efficient storage for both small and large files</a:t>
            </a:r>
          </a:p>
          <a:p>
            <a:pPr lvl="1"/>
            <a:r>
              <a:rPr lang="en-US" sz="2000" dirty="0"/>
              <a:t>Locality for both small and large files</a:t>
            </a:r>
          </a:p>
          <a:p>
            <a:pPr lvl="1"/>
            <a:r>
              <a:rPr lang="en-US" sz="2000" dirty="0"/>
              <a:t>Locality for metadata and data</a:t>
            </a:r>
          </a:p>
          <a:p>
            <a:pPr lvl="1"/>
            <a:r>
              <a:rPr lang="en-US" sz="2000" dirty="0"/>
              <a:t>No defragmentation necessary!</a:t>
            </a:r>
          </a:p>
          <a:p>
            <a:pPr lvl="1"/>
            <a:endParaRPr lang="en-US" sz="2000" dirty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sz="2000" dirty="0"/>
              <a:t>Inefficient for tiny files (a 1 byte file requires both an </a:t>
            </a:r>
            <a:r>
              <a:rPr lang="en-US" sz="2000" dirty="0" err="1"/>
              <a:t>inode</a:t>
            </a:r>
            <a:r>
              <a:rPr lang="en-US" sz="2000" dirty="0"/>
              <a:t> and a data block)</a:t>
            </a:r>
          </a:p>
          <a:p>
            <a:pPr lvl="1"/>
            <a:r>
              <a:rPr lang="en-US" sz="2000" dirty="0"/>
              <a:t>Inefficient encoding when file is mostly contiguous on disk</a:t>
            </a:r>
          </a:p>
          <a:p>
            <a:pPr lvl="1"/>
            <a:r>
              <a:rPr lang="en-US" sz="2000" dirty="0"/>
              <a:t>Need to reserve 10-20% of free space to prevent fragmentation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94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File System:</a:t>
            </a:r>
          </a:p>
          <a:p>
            <a:pPr lvl="1"/>
            <a:r>
              <a:rPr lang="en-US" dirty="0"/>
              <a:t>Transforms blocks into Files and Directories</a:t>
            </a:r>
          </a:p>
          <a:p>
            <a:pPr lvl="1"/>
            <a:r>
              <a:rPr lang="en-US" dirty="0"/>
              <a:t>Optimize for access and usage patterns</a:t>
            </a:r>
          </a:p>
          <a:p>
            <a:pPr lvl="1"/>
            <a:r>
              <a:rPr lang="en-US" dirty="0"/>
              <a:t>Maximize sequential access, allow efficient random access</a:t>
            </a:r>
          </a:p>
          <a:p>
            <a:r>
              <a:rPr lang="en-US" dirty="0"/>
              <a:t>File (and directory) defined by header, called “</a:t>
            </a:r>
            <a:r>
              <a:rPr lang="en-US" altLang="ja-JP" dirty="0" err="1"/>
              <a:t>inode</a:t>
            </a:r>
            <a:r>
              <a:rPr lang="en-US" dirty="0"/>
              <a:t>”</a:t>
            </a:r>
          </a:p>
          <a:p>
            <a:r>
              <a:rPr lang="en-US" dirty="0"/>
              <a:t>Naming: translating from user-visible names to actual sys resources</a:t>
            </a:r>
          </a:p>
          <a:p>
            <a:pPr lvl="1"/>
            <a:r>
              <a:rPr lang="en-US" sz="2400" dirty="0"/>
              <a:t>Directories used for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dirty="0" smtClean="0"/>
              <a:t>File </a:t>
            </a:r>
            <a:r>
              <a:rPr lang="en-US" dirty="0"/>
              <a:t>Allocation Table (FAT) Scheme</a:t>
            </a:r>
          </a:p>
          <a:p>
            <a:pPr lvl="1"/>
            <a:r>
              <a:rPr lang="en-US" dirty="0"/>
              <a:t>Linked-list approach </a:t>
            </a:r>
          </a:p>
          <a:p>
            <a:pPr lvl="1"/>
            <a:r>
              <a:rPr lang="en-US" dirty="0"/>
              <a:t>Very widely used: Cameras, USB drives, SD cards</a:t>
            </a:r>
          </a:p>
          <a:p>
            <a:pPr lvl="1"/>
            <a:r>
              <a:rPr lang="en-US" dirty="0"/>
              <a:t>Simple to implement, but poor performance and no security </a:t>
            </a:r>
          </a:p>
          <a:p>
            <a:r>
              <a:rPr lang="en-US" dirty="0"/>
              <a:t>Look at actual file access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small files, but large files take up all the space</a:t>
            </a:r>
            <a:r>
              <a:rPr lang="en-US" dirty="0" smtClean="0"/>
              <a:t>!</a:t>
            </a:r>
          </a:p>
          <a:p>
            <a:r>
              <a:rPr lang="en-US" dirty="0"/>
              <a:t>4.2 BSD Fast File System: Multi-level </a:t>
            </a:r>
            <a:r>
              <a:rPr lang="en-US" dirty="0" err="1"/>
              <a:t>inode</a:t>
            </a:r>
            <a:r>
              <a:rPr lang="en-US" dirty="0"/>
              <a:t> header to describe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/>
              <a:t>ptrs</a:t>
            </a:r>
            <a:r>
              <a:rPr lang="en-US" dirty="0"/>
              <a:t> to actual blocks, indirect blocks, double indirect blocks, etc. </a:t>
            </a:r>
          </a:p>
          <a:p>
            <a:pPr lvl="1"/>
            <a:r>
              <a:rPr lang="en-US" dirty="0"/>
              <a:t>Optimizations for sequential access: start new files in open ranges of free blocks, rotational optimization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2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</a:t>
            </a:r>
            <a:r>
              <a:rPr lang="en-US" sz="2000" b="0" dirty="0" smtClean="0">
                <a:solidFill>
                  <a:schemeClr val="accent1"/>
                </a:solidFill>
                <a:latin typeface="Gill Sans Light"/>
              </a:rPr>
              <a:t>Lecture 4</a:t>
            </a:r>
            <a:endParaRPr lang="en-US" sz="2000" b="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4503532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107318</TotalTime>
  <Pages>60</Pages>
  <Words>4389</Words>
  <Application>Microsoft Office PowerPoint</Application>
  <PresentationFormat>Widescreen</PresentationFormat>
  <Paragraphs>714</Paragraphs>
  <Slides>56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3" baseType="lpstr">
      <vt:lpstr>MS PGothic</vt:lpstr>
      <vt:lpstr>MS PGothic</vt:lpstr>
      <vt:lpstr>Arial</vt:lpstr>
      <vt:lpstr>Ariel</vt:lpstr>
      <vt:lpstr>Cambria Math</vt:lpstr>
      <vt:lpstr>Comic Sans MS</vt:lpstr>
      <vt:lpstr>Consolas</vt:lpstr>
      <vt:lpstr>Courier New</vt:lpstr>
      <vt:lpstr>Gill Sans</vt:lpstr>
      <vt:lpstr>Gill Sans Light</vt:lpstr>
      <vt:lpstr>Gulim</vt:lpstr>
      <vt:lpstr>Gulim</vt:lpstr>
      <vt:lpstr>Helvetica Neue </vt:lpstr>
      <vt:lpstr>Helvetica Neue Light</vt:lpstr>
      <vt:lpstr>Symbol</vt:lpstr>
      <vt:lpstr>Wingdings</vt:lpstr>
      <vt:lpstr>Office</vt:lpstr>
      <vt:lpstr>CS162 Operating Systems and Systems Programming Lecture 20  Filesystems 2: Filesystem Design (Con’t), Filesystem Case Studies </vt:lpstr>
      <vt:lpstr>Recall: I/O Performance (Network Example)</vt:lpstr>
      <vt:lpstr>Recall: A Few Queuing Theory Results</vt:lpstr>
      <vt:lpstr>Recall: When is Disk Performance Highest?</vt:lpstr>
      <vt:lpstr>Disk Scheduling (1/3)</vt:lpstr>
      <vt:lpstr>Disk Scheduling (2/3)</vt:lpstr>
      <vt:lpstr>Disk Scheduling (3/3)</vt:lpstr>
      <vt:lpstr>Recall: How do we Hide I/O Latency?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Administrivia</vt:lpstr>
      <vt:lpstr>Disk Management</vt:lpstr>
      <vt:lpstr>What Does the File System Need?</vt:lpstr>
      <vt:lpstr>Data Structures on Disk</vt:lpstr>
      <vt:lpstr>File System Design</vt:lpstr>
      <vt:lpstr>Critical Factors in File System Design</vt:lpstr>
      <vt:lpstr>Components of a File System</vt:lpstr>
      <vt:lpstr>Recall: Abstract Representation of a Process</vt:lpstr>
      <vt:lpstr>Components of a File System</vt:lpstr>
      <vt:lpstr>Components of a File System</vt:lpstr>
      <vt:lpstr>How to get the File Number?</vt:lpstr>
      <vt:lpstr>Directories</vt:lpstr>
      <vt:lpstr>Directory Abstraction</vt:lpstr>
      <vt:lpstr>Directory Structure</vt:lpstr>
      <vt:lpstr>In-Memory File System Structures</vt:lpstr>
      <vt:lpstr>Characteristics of Files</vt:lpstr>
      <vt:lpstr>Observation #1: Most Files Are Small</vt:lpstr>
      <vt:lpstr>Observation #2: Most Bytes are in Large Files</vt:lpstr>
      <vt:lpstr>Case Study: FAT: File Allocation Table</vt:lpstr>
      <vt:lpstr>FAT (File Allocation Table)</vt:lpstr>
      <vt:lpstr>FAT (File Allocation Table)</vt:lpstr>
      <vt:lpstr>FAT (File Allocation Table)</vt:lpstr>
      <vt:lpstr>FAT (File Allocation Table)</vt:lpstr>
      <vt:lpstr>FAT (File Allocation Table)</vt:lpstr>
      <vt:lpstr>FAT: Directories</vt:lpstr>
      <vt:lpstr>FAT Discussion</vt:lpstr>
      <vt:lpstr>Case Study: Unix File System (Berkeley FFS)</vt:lpstr>
      <vt:lpstr>Inodes in Unix (Including Berkeley FFS)</vt:lpstr>
      <vt:lpstr>Inode Structure</vt:lpstr>
      <vt:lpstr>File Atributes</vt:lpstr>
      <vt:lpstr>Small Files: 12 Pointers Direct to Data Blocks</vt:lpstr>
      <vt:lpstr>Large Files: 1-, 2-, 3-level indirect pointers</vt:lpstr>
      <vt:lpstr>Putting it All Together: On-Disk Index</vt:lpstr>
      <vt:lpstr>Recall: Critical Factors in File System Design</vt:lpstr>
      <vt:lpstr>Recall: Magnetic Disks</vt:lpstr>
      <vt:lpstr>Fast File System (BSD 4.2, 1984)</vt:lpstr>
      <vt:lpstr>FFS Changes in Inode Placement: Motivation</vt:lpstr>
      <vt:lpstr>FFS Locality: Block Groups</vt:lpstr>
      <vt:lpstr>FFS Locality: Block Groups (Con’t)</vt:lpstr>
      <vt:lpstr>UNIX 4.2 BSD FFS First Fit Block Allocation</vt:lpstr>
      <vt:lpstr>Attack of the Rotational Delay</vt:lpstr>
      <vt:lpstr>UNIX 4.2 BSD FFS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1130</cp:revision>
  <cp:lastPrinted>2022-04-07T02:48:10Z</cp:lastPrinted>
  <dcterms:created xsi:type="dcterms:W3CDTF">1995-08-12T11:37:26Z</dcterms:created>
  <dcterms:modified xsi:type="dcterms:W3CDTF">2022-04-11T16:15:24Z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