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handoutMasterIdLst>
    <p:handoutMasterId r:id="rId43"/>
  </p:handoutMasterIdLst>
  <p:sldIdLst>
    <p:sldId id="256" r:id="rId2"/>
    <p:sldId id="1639" r:id="rId3"/>
    <p:sldId id="1661" r:id="rId4"/>
    <p:sldId id="1663" r:id="rId5"/>
    <p:sldId id="1664" r:id="rId6"/>
    <p:sldId id="1665" r:id="rId7"/>
    <p:sldId id="1666" r:id="rId8"/>
    <p:sldId id="1667" r:id="rId9"/>
    <p:sldId id="1662" r:id="rId10"/>
    <p:sldId id="1669" r:id="rId11"/>
    <p:sldId id="1670" r:id="rId12"/>
    <p:sldId id="1764" r:id="rId13"/>
    <p:sldId id="1672" r:id="rId14"/>
    <p:sldId id="1673" r:id="rId15"/>
    <p:sldId id="1765" r:id="rId16"/>
    <p:sldId id="1675" r:id="rId17"/>
    <p:sldId id="1676" r:id="rId18"/>
    <p:sldId id="1677" r:id="rId19"/>
    <p:sldId id="1678" r:id="rId20"/>
    <p:sldId id="1679" r:id="rId21"/>
    <p:sldId id="1680" r:id="rId22"/>
    <p:sldId id="1681" r:id="rId23"/>
    <p:sldId id="1682" r:id="rId24"/>
    <p:sldId id="1566" r:id="rId25"/>
    <p:sldId id="1683" r:id="rId26"/>
    <p:sldId id="1684" r:id="rId27"/>
    <p:sldId id="1685" r:id="rId28"/>
    <p:sldId id="1757" r:id="rId29"/>
    <p:sldId id="1759" r:id="rId30"/>
    <p:sldId id="1688" r:id="rId31"/>
    <p:sldId id="1689" r:id="rId32"/>
    <p:sldId id="1690" r:id="rId33"/>
    <p:sldId id="1691" r:id="rId34"/>
    <p:sldId id="1692" r:id="rId35"/>
    <p:sldId id="1693" r:id="rId36"/>
    <p:sldId id="1696" r:id="rId37"/>
    <p:sldId id="1698" r:id="rId38"/>
    <p:sldId id="1697" r:id="rId39"/>
    <p:sldId id="1756" r:id="rId40"/>
    <p:sldId id="1755" r:id="rId41"/>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p:restoredTop sz="95005" autoAdjust="0"/>
  </p:normalViewPr>
  <p:slideViewPr>
    <p:cSldViewPr>
      <p:cViewPr varScale="1">
        <p:scale>
          <a:sx n="128" d="100"/>
          <a:sy n="128" d="100"/>
        </p:scale>
        <p:origin x="84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6"/>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77">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3" y="6956426"/>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t>Page </a:t>
            </a:r>
            <a:fld id="{6D259941-7246-4245-A40C-55C6F952DF9E}" type="slidenum">
              <a:rPr lang="en-US" sz="1300" b="0"/>
              <a:pPr algn="ctr" defTabSz="917177">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2"/>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9" tIns="46978" rIns="95629" bIns="4697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dirty="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a:ea typeface="굴림" panose="020B0600000101010101" pitchFamily="34" charset="-127"/>
              </a:rPr>
              <a:t>The solution to reduce the Capacity miss rate is simple: increase the cache size.</a:t>
            </a:r>
          </a:p>
          <a:p>
            <a:r>
              <a:rPr lang="en-US" altLang="ko-KR" dirty="0">
                <a:ea typeface="굴림" panose="020B0600000101010101" pitchFamily="34" charset="-127"/>
              </a:rPr>
              <a:t>Here is a summary of other types of cache miss we talked about.</a:t>
            </a:r>
          </a:p>
          <a:p>
            <a:r>
              <a:rPr lang="en-US" altLang="ko-KR" dirty="0">
                <a:ea typeface="굴림" panose="020B0600000101010101" pitchFamily="34" charset="-127"/>
              </a:rPr>
              <a:t>First is the Compulsory misses. These are the misses that we cannot avoid.  They are caused when we first start the program.</a:t>
            </a:r>
          </a:p>
          <a:p>
            <a:r>
              <a:rPr lang="en-US" altLang="ko-KR" dirty="0">
                <a:ea typeface="굴림" panose="020B0600000101010101" pitchFamily="34" charset="-127"/>
              </a:rPr>
              <a:t>Then we talked about the conflict misses.  They are the misses that caused by multiple memory locations being mapped to the same cache location.</a:t>
            </a:r>
          </a:p>
          <a:p>
            <a:r>
              <a:rPr lang="en-US" altLang="ko-KR" dirty="0">
                <a:ea typeface="굴림" panose="020B0600000101010101" pitchFamily="34" charset="-127"/>
              </a:rPr>
              <a:t>There are two solutions to reduce conflict misses.  The first one is, once again, increase the cache size.  The second one is to increase the associativity.</a:t>
            </a:r>
          </a:p>
          <a:p>
            <a:r>
              <a:rPr lang="en-US" altLang="ko-KR" dirty="0">
                <a:ea typeface="굴림" panose="020B0600000101010101" pitchFamily="34" charset="-127"/>
              </a:rPr>
              <a:t>For example, say using a 2-way set associative cache instead of directed mapped cache.</a:t>
            </a:r>
          </a:p>
          <a:p>
            <a:r>
              <a:rPr lang="en-US" altLang="ko-KR" dirty="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a:ea typeface="굴림" panose="020B0600000101010101" pitchFamily="34" charset="-127"/>
            </a:endParaRPr>
          </a:p>
          <a:p>
            <a:r>
              <a:rPr lang="en-US" altLang="ko-KR" dirty="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95551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847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Let’s use a specific example with realistic numbers: assume we have a 1 KB direct mapped cache with block size equals to 32 bytes.</a:t>
            </a:r>
          </a:p>
          <a:p>
            <a:r>
              <a:rPr lang="en-US" altLang="ko-KR">
                <a:ea typeface="굴림" panose="020B0600000101010101" pitchFamily="34" charset="-127"/>
              </a:rPr>
              <a:t>In other words, each block associated with the cache tag will have 32 bytes in it (Row 1).</a:t>
            </a:r>
          </a:p>
          <a:p>
            <a:r>
              <a:rPr lang="en-US" altLang="ko-KR">
                <a:ea typeface="굴림" panose="020B0600000101010101" pitchFamily="34" charset="-127"/>
              </a:rPr>
              <a:t>With Block Size equals to 32 bytes, the 5 least significant bits of the address will be used as byte select within the cache block.</a:t>
            </a:r>
          </a:p>
          <a:p>
            <a:r>
              <a:rPr lang="en-US" altLang="ko-KR">
                <a:ea typeface="굴림" panose="020B0600000101010101" pitchFamily="34" charset="-127"/>
              </a:rPr>
              <a:t>Since the cache size is 1K byte, the upper 32 minus 10 bits, or 22 bits of the address will be stored as cache tag.</a:t>
            </a:r>
          </a:p>
          <a:p>
            <a:r>
              <a:rPr lang="en-US" altLang="ko-KR">
                <a:ea typeface="굴림" panose="020B0600000101010101" pitchFamily="34" charset="-127"/>
              </a:rPr>
              <a:t>The rest of the address bits in the middle, that is bit 5 through 9, will be used as Cache Index to select the proper cache entry.</a:t>
            </a:r>
          </a:p>
          <a:p>
            <a:endParaRPr lang="en-US" altLang="ko-KR">
              <a:ea typeface="굴림" panose="020B0600000101010101" pitchFamily="34" charset="-127"/>
            </a:endParaRPr>
          </a:p>
          <a:p>
            <a:r>
              <a:rPr lang="en-US" altLang="ko-KR">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2106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a:ea typeface="굴림" panose="020B0600000101010101" pitchFamily="34" charset="-127"/>
              </a:rPr>
              <a:t>This is how it works: the cache index selects a set from the cache. The two tags in the set are compared in parallel with the upper bits of the memory address.</a:t>
            </a:r>
          </a:p>
          <a:p>
            <a:r>
              <a:rPr lang="en-US" altLang="ko-KR">
                <a:ea typeface="굴림" panose="020B0600000101010101" pitchFamily="34" charset="-127"/>
              </a:rPr>
              <a:t>If neither tag matches the incoming address tag, we have a cache miss.</a:t>
            </a:r>
          </a:p>
          <a:p>
            <a:r>
              <a:rPr lang="en-US" altLang="ko-KR">
                <a:ea typeface="굴림" panose="020B0600000101010101" pitchFamily="34" charset="-127"/>
              </a:rPr>
              <a:t>Otherwise, we have a cache hit and we will select the data on the side where the tag matches occur.</a:t>
            </a:r>
          </a:p>
          <a:p>
            <a:r>
              <a:rPr lang="en-US" altLang="ko-KR">
                <a:ea typeface="굴림" panose="020B0600000101010101" pitchFamily="34" charset="-127"/>
              </a:rPr>
              <a:t>This is simple enough.  What is its disadvantages?</a:t>
            </a:r>
          </a:p>
          <a:p>
            <a:endParaRPr lang="en-US" altLang="ko-KR">
              <a:ea typeface="굴림" panose="020B0600000101010101" pitchFamily="34" charset="-127"/>
            </a:endParaRPr>
          </a:p>
          <a:p>
            <a:r>
              <a:rPr lang="en-US" altLang="ko-KR">
                <a:ea typeface="굴림" panose="020B0600000101010101" pitchFamily="34" charset="-127"/>
              </a:rPr>
              <a:t>+1 = 36 min. (Y:16)</a:t>
            </a:r>
          </a:p>
          <a:p>
            <a:endParaRPr lang="en-US" altLang="ko-KR">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74868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39"/>
            <a:ext cx="8277225" cy="3290887"/>
          </a:xfrm>
          <a:noFill/>
        </p:spPr>
        <p:txBody>
          <a:bodyPr lIns="95645" tIns="46983" rIns="95645" bIns="46983"/>
          <a:lstStyle/>
          <a:p>
            <a:r>
              <a:rPr lang="en-US" altLang="ko-KR">
                <a:ea typeface="굴림" panose="020B0600000101010101" pitchFamily="34" charset="-127"/>
              </a:rPr>
              <a:t>While the direct mapped cache is on the simple end of the cache design spectrum, the fully associative cache is on the most complex end.</a:t>
            </a:r>
          </a:p>
          <a:p>
            <a:r>
              <a:rPr lang="en-US" altLang="ko-KR">
                <a:ea typeface="굴림" panose="020B0600000101010101" pitchFamily="34" charset="-127"/>
              </a:rPr>
              <a:t>It is the N-way set associative cache carried to the extreme where N in this case is set to the number of cache entries in the cache.</a:t>
            </a:r>
          </a:p>
          <a:p>
            <a:r>
              <a:rPr lang="en-US" altLang="ko-KR">
                <a:ea typeface="굴림" panose="020B0600000101010101" pitchFamily="34" charset="-127"/>
              </a:rPr>
              <a:t>In other words, we don’t even bother to use any address bits as the cache index.</a:t>
            </a:r>
          </a:p>
          <a:p>
            <a:r>
              <a:rPr lang="en-US" altLang="ko-KR">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a:ea typeface="굴림" panose="020B0600000101010101" pitchFamily="34" charset="-127"/>
              </a:rPr>
              <a:t>The address is sent to all entries at once and compared in parallel and only the one that matches are sent to the output. This is called an associative lookup.</a:t>
            </a:r>
          </a:p>
          <a:p>
            <a:r>
              <a:rPr lang="en-US" altLang="ko-KR">
                <a:ea typeface="굴림" panose="020B0600000101010101" pitchFamily="34" charset="-127"/>
              </a:rPr>
              <a:t>Needless to say, it is very hardware intensive. Usually,  fully associative cache is limited to 64 or less entries.</a:t>
            </a:r>
          </a:p>
          <a:p>
            <a:r>
              <a:rPr lang="en-US" altLang="ko-KR">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a:ea typeface="굴림" panose="020B0600000101010101" pitchFamily="34" charset="-127"/>
              </a:rPr>
              <a:t>Therefore, by definition, conflict miss is zero for a fully associative cache. This, however, does not mean the overall miss rate will be zero.</a:t>
            </a:r>
          </a:p>
          <a:p>
            <a:r>
              <a:rPr lang="en-US" altLang="ko-KR">
                <a:ea typeface="굴림" panose="020B0600000101010101" pitchFamily="34" charset="-127"/>
              </a:rPr>
              <a:t>Assume we have 64 entries here.  The first 64 items we accessed can fit in.</a:t>
            </a:r>
          </a:p>
          <a:p>
            <a:r>
              <a:rPr lang="en-US" altLang="ko-KR">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a:ea typeface="굴림" panose="020B0600000101010101" pitchFamily="34" charset="-127"/>
            </a:endParaRPr>
          </a:p>
          <a:p>
            <a:r>
              <a:rPr lang="en-US" altLang="ko-KR">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386013"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77502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71816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03243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473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6677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1072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15176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3445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a:ea typeface="굴림" panose="020B0600000101010101" pitchFamily="34" charset="-127"/>
              </a:rPr>
              <a:t>Let’s summarize today’s lecture.  I know you have heard this many times and many ways but it is still worth repeating.</a:t>
            </a:r>
          </a:p>
          <a:p>
            <a:r>
              <a:rPr lang="en-US" altLang="ko-KR">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a:ea typeface="굴림" panose="020B0600000101010101" pitchFamily="34" charset="-127"/>
              </a:rPr>
              <a:t>There are two types of locality: temporal locality, or locality in time and spatial locality, or locality in space.</a:t>
            </a:r>
          </a:p>
          <a:p>
            <a:r>
              <a:rPr lang="en-US" altLang="ko-KR">
                <a:ea typeface="굴림" panose="020B0600000101010101" pitchFamily="34" charset="-127"/>
              </a:rPr>
              <a:t>So far, we have covered three major categories of cache misses.</a:t>
            </a:r>
          </a:p>
          <a:p>
            <a:r>
              <a:rPr lang="en-US" altLang="ko-KR">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a:ea typeface="굴림" panose="020B0600000101010101" pitchFamily="34" charset="-127"/>
              </a:rPr>
              <a:t>Conflict misses are misses caused by multiple memory location being mapped to the same cache location.</a:t>
            </a:r>
          </a:p>
          <a:p>
            <a:r>
              <a:rPr lang="en-US" altLang="ko-KR">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a:ea typeface="굴림" panose="020B0600000101010101" pitchFamily="34" charset="-127"/>
              </a:rPr>
              <a:t>You can reduce Conflict misses by either increase the cache size or increase the associativity, or both.</a:t>
            </a:r>
          </a:p>
          <a:p>
            <a:r>
              <a:rPr lang="en-US" altLang="ko-KR">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a:ea typeface="굴림" panose="020B0600000101010101" pitchFamily="34" charset="-127"/>
            </a:endParaRPr>
          </a:p>
          <a:p>
            <a:r>
              <a:rPr lang="en-US" altLang="ko-KR">
                <a:ea typeface="굴림" panose="020B0600000101010101" pitchFamily="34" charset="-127"/>
              </a:rPr>
              <a:t>+3 = 77 min. (Y:57)</a:t>
            </a:r>
          </a:p>
          <a:p>
            <a:endParaRPr lang="ko-KR" altLang="en-US">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984779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0899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8838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7885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role of a cache is to reduce the average memory access time. So, here we have a processor;</a:t>
            </a:r>
            <a:r>
              <a:rPr lang="en-US" baseline="0" dirty="0"/>
              <a:t> if it directly needs to go to memory to access something, it takes 100ns. </a:t>
            </a:r>
          </a:p>
          <a:p>
            <a:r>
              <a:rPr lang="en-US" baseline="0" dirty="0"/>
              <a:t>Remember, processors are superfast, they compute in small cycles, and hence 100ns is a really long time for them. </a:t>
            </a:r>
          </a:p>
          <a:p>
            <a:endParaRPr lang="en-US" baseline="0" dirty="0"/>
          </a:p>
          <a:p>
            <a:r>
              <a:rPr lang="en-US" baseline="0" dirty="0"/>
              <a:t>If we add a second level cache, we can instead access the same data in 10ns, i.e.,10 times faster than directly going to memory. </a:t>
            </a:r>
          </a:p>
          <a:p>
            <a:r>
              <a:rPr lang="en-US" dirty="0"/>
              <a:t>To quantify the gain due to a cache, we</a:t>
            </a:r>
            <a:r>
              <a:rPr lang="en-US" baseline="0" dirty="0"/>
              <a:t> can compute the average access time: and its simply the hit-rate (times we find it in the cache). </a:t>
            </a:r>
            <a:r>
              <a:rPr lang="is-IS" baseline="0" dirty="0"/>
              <a:t>… </a:t>
            </a:r>
          </a:p>
          <a:p>
            <a:endParaRPr lang="is-IS" baseline="0" dirty="0"/>
          </a:p>
          <a:p>
            <a:r>
              <a:rPr lang="is-IS" baseline="0" dirty="0"/>
              <a:t>So, we get an illusion that we can access the main memory at such a fast speed, due to caching. </a:t>
            </a:r>
          </a:p>
          <a:p>
            <a:endParaRPr lang="en-US" dirty="0"/>
          </a:p>
        </p:txBody>
      </p:sp>
    </p:spTree>
    <p:extLst>
      <p:ext uri="{BB962C8B-B14F-4D97-AF65-F5344CB8AC3E}">
        <p14:creationId xmlns:p14="http://schemas.microsoft.com/office/powerpoint/2010/main" val="237130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1803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722314" y="3475039"/>
            <a:ext cx="8274050" cy="3292475"/>
          </a:xfrm>
          <a:noFill/>
        </p:spPr>
        <p:txBody>
          <a:bodyPr lIns="95645" tIns="46983" rIns="95645" bIns="46983"/>
          <a:lstStyle/>
          <a:p>
            <a:r>
              <a:rPr lang="en-US" altLang="ko-KR">
                <a:ea typeface="굴림" panose="020B0600000101010101" pitchFamily="34" charset="-127"/>
              </a:rPr>
              <a:t>How does the memory hierarchy work?  Well it is rather simple, at least in principle.</a:t>
            </a:r>
          </a:p>
          <a:p>
            <a:r>
              <a:rPr lang="en-US" altLang="ko-KR">
                <a:ea typeface="굴림" panose="020B0600000101010101" pitchFamily="34" charset="-127"/>
              </a:rPr>
              <a:t>In order to take advantage of the temporal locality, that is the locality in time, the memory hierarchy will keep those more recently accessed data items closer to the processor because chances are (points to the principle), the processor will access them again soon.</a:t>
            </a:r>
          </a:p>
          <a:p>
            <a:r>
              <a:rPr lang="en-US" altLang="ko-KR">
                <a:ea typeface="굴림" panose="020B0600000101010101" pitchFamily="34" charset="-127"/>
              </a:rPr>
              <a:t>In order to take advantage of the spatial locality, not ONLY do we move the item that has just been accessed to the upper level, but we ALSO move the data items that are adjacent to it.</a:t>
            </a:r>
          </a:p>
          <a:p>
            <a:endParaRPr lang="en-US" altLang="ko-KR">
              <a:ea typeface="굴림" panose="020B0600000101010101" pitchFamily="34" charset="-127"/>
            </a:endParaRPr>
          </a:p>
          <a:p>
            <a:r>
              <a:rPr lang="en-US" altLang="ko-KR">
                <a:ea typeface="굴림" panose="020B0600000101010101" pitchFamily="34" charset="-127"/>
              </a:rPr>
              <a:t>+1 = 15 min. (X:55)</a:t>
            </a:r>
          </a:p>
        </p:txBody>
      </p:sp>
      <p:sp>
        <p:nvSpPr>
          <p:cNvPr id="62467" name="Rectangle 3"/>
          <p:cNvSpPr>
            <a:spLocks noGrp="1" noRot="1" noChangeAspect="1" noChangeArrowheads="1" noTextEdit="1"/>
          </p:cNvSpPr>
          <p:nvPr>
            <p:ph type="sldImg"/>
          </p:nvPr>
        </p:nvSpPr>
        <p:spPr>
          <a:xfrm>
            <a:off x="2382838" y="471488"/>
            <a:ext cx="4856162" cy="2732087"/>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277663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9"/>
            <a:ext cx="5910036" cy="411559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45" tIns="46983" rIns="95645" bIns="46983"/>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403225" y="588963"/>
            <a:ext cx="6067425" cy="34131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244089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01067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ChangeArrowheads="1"/>
          </p:cNvSpPr>
          <p:nvPr userDrawn="1"/>
        </p:nvSpPr>
        <p:spPr bwMode="auto">
          <a:xfrm>
            <a:off x="10761661" y="6551613"/>
            <a:ext cx="987431"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dirty="0" err="1">
                <a:solidFill>
                  <a:srgbClr val="2A40E2"/>
                </a:solidFill>
                <a:latin typeface="Gill Sans" charset="0"/>
                <a:cs typeface="Gill Sans" charset="0"/>
              </a:rPr>
              <a:t>Lec</a:t>
            </a:r>
            <a:r>
              <a:rPr lang="en-US" sz="1400" b="0" dirty="0">
                <a:solidFill>
                  <a:srgbClr val="2A40E2"/>
                </a:solidFill>
                <a:latin typeface="Gill Sans" charset="0"/>
                <a:cs typeface="Gill Sans" charset="0"/>
              </a:rPr>
              <a:t> 15.</a:t>
            </a:r>
            <a:fld id="{8B82DB86-37F9-954E-8F10-00623E1FD261}" type="slidenum">
              <a:rPr lang="en-US" sz="1400" b="0" smtClean="0">
                <a:solidFill>
                  <a:srgbClr val="2A40E2"/>
                </a:solidFill>
                <a:latin typeface="Gill Sans" charset="0"/>
                <a:cs typeface="Gill Sans" charset="0"/>
              </a:rPr>
              <a:pPr algn="ctr"/>
              <a:t>‹#›</a:t>
            </a:fld>
            <a:endParaRPr lang="en-US" sz="1400" b="0" dirty="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732871"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a:solidFill>
                  <a:srgbClr val="2A40E2"/>
                </a:solidFill>
                <a:latin typeface="Gill Sans" charset="0"/>
                <a:ea typeface="Gill Sans" charset="0"/>
                <a:cs typeface="Gill Sans" charset="0"/>
              </a:rPr>
              <a:t>3/10/22</a:t>
            </a: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004418" y="6550025"/>
            <a:ext cx="3778769"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a:solidFill>
                  <a:srgbClr val="2A40E2"/>
                </a:solidFill>
                <a:latin typeface="Gill Sans" charset="0"/>
                <a:cs typeface="Gill Sans" charset="0"/>
              </a:rPr>
              <a:t>Joseph &amp; </a:t>
            </a:r>
            <a:r>
              <a:rPr lang="en-US" sz="1400" b="0" dirty="0" err="1">
                <a:solidFill>
                  <a:srgbClr val="2A40E2"/>
                </a:solidFill>
                <a:latin typeface="Gill Sans" charset="0"/>
                <a:cs typeface="Gill Sans" charset="0"/>
              </a:rPr>
              <a:t>Kubiatowicz</a:t>
            </a:r>
            <a:r>
              <a:rPr lang="en-US" sz="1400" b="0" dirty="0">
                <a:solidFill>
                  <a:srgbClr val="2A40E2"/>
                </a:solidFill>
                <a:latin typeface="Gill Sans" charset="0"/>
                <a:cs typeface="Gill Sans" charset="0"/>
              </a:rPr>
              <a:t> CS162 © UCB Spring 2022</a:t>
            </a: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15</a:t>
            </a:r>
            <a:br>
              <a:rPr lang="en-US" sz="3000" dirty="0"/>
            </a:br>
            <a:br>
              <a:rPr lang="en-US" sz="3000" dirty="0"/>
            </a:br>
            <a:r>
              <a:rPr lang="en-US" sz="3000" dirty="0"/>
              <a:t>Memory 3: Caching and TLBs (</a:t>
            </a:r>
            <a:r>
              <a:rPr lang="en-US" sz="3000" dirty="0" err="1"/>
              <a:t>Con’t</a:t>
            </a:r>
            <a:r>
              <a:rPr lang="en-US" sz="3000" dirty="0"/>
              <a:t>), Demand Paging</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a:ea typeface="Gill Sans" charset="0"/>
              </a:rPr>
              <a:t>March 10</a:t>
            </a:r>
            <a:r>
              <a:rPr lang="en-US" altLang="en-US" baseline="30000" dirty="0">
                <a:ea typeface="Gill Sans" charset="0"/>
              </a:rPr>
              <a:t>th</a:t>
            </a:r>
            <a:r>
              <a:rPr lang="en-US" altLang="en-US" dirty="0">
                <a:ea typeface="Gill Sans" charset="0"/>
              </a:rPr>
              <a:t>, 2022</a:t>
            </a:r>
          </a:p>
          <a:p>
            <a:pPr marL="285750" indent="-285750">
              <a:defRPr/>
            </a:pPr>
            <a:r>
              <a:rPr lang="en-US" altLang="en-US" dirty="0">
                <a:ea typeface="Gill Sans" charset="0"/>
              </a:rPr>
              <a:t>Prof. Anthony Joseph and John </a:t>
            </a:r>
            <a:r>
              <a:rPr lang="en-US" altLang="en-US" dirty="0" err="1">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3693-D46E-2F40-90FF-08D6C5787898}"/>
              </a:ext>
            </a:extLst>
          </p:cNvPr>
          <p:cNvSpPr>
            <a:spLocks noGrp="1"/>
          </p:cNvSpPr>
          <p:nvPr>
            <p:ph type="title"/>
          </p:nvPr>
        </p:nvSpPr>
        <p:spPr>
          <a:xfrm>
            <a:off x="1905000" y="228600"/>
            <a:ext cx="8534400" cy="533400"/>
          </a:xfrm>
        </p:spPr>
        <p:txBody>
          <a:bodyPr/>
          <a:lstStyle/>
          <a:p>
            <a:r>
              <a:rPr lang="en-US" dirty="0"/>
              <a:t>How do we make Address Translation Fast?</a:t>
            </a:r>
          </a:p>
        </p:txBody>
      </p:sp>
      <p:sp>
        <p:nvSpPr>
          <p:cNvPr id="3" name="Content Placeholder 2">
            <a:extLst>
              <a:ext uri="{FF2B5EF4-FFF2-40B4-BE49-F238E27FC236}">
                <a16:creationId xmlns:a16="http://schemas.microsoft.com/office/drawing/2014/main" id="{D3FAA51B-359D-B34B-89BD-C24123B32D86}"/>
              </a:ext>
            </a:extLst>
          </p:cNvPr>
          <p:cNvSpPr>
            <a:spLocks noGrp="1"/>
          </p:cNvSpPr>
          <p:nvPr>
            <p:ph idx="1"/>
          </p:nvPr>
        </p:nvSpPr>
        <p:spPr>
          <a:xfrm>
            <a:off x="2133600" y="914400"/>
            <a:ext cx="7924800" cy="1143000"/>
          </a:xfrm>
        </p:spPr>
        <p:txBody>
          <a:bodyPr>
            <a:normAutofit lnSpcReduction="10000"/>
          </a:bodyPr>
          <a:lstStyle/>
          <a:p>
            <a:r>
              <a:rPr lang="en-US" dirty="0"/>
              <a:t>Cache results of recent translations !</a:t>
            </a:r>
          </a:p>
          <a:p>
            <a:pPr lvl="1"/>
            <a:r>
              <a:rPr lang="en-US" dirty="0"/>
              <a:t>Different from a traditional cache</a:t>
            </a:r>
          </a:p>
          <a:p>
            <a:pPr lvl="1"/>
            <a:r>
              <a:rPr lang="en-US" dirty="0"/>
              <a:t>Cache Page Table Entries using Virtual Page # as the key</a:t>
            </a:r>
          </a:p>
        </p:txBody>
      </p:sp>
      <p:sp>
        <p:nvSpPr>
          <p:cNvPr id="5" name="TextBox 4">
            <a:extLst>
              <a:ext uri="{FF2B5EF4-FFF2-40B4-BE49-F238E27FC236}">
                <a16:creationId xmlns:a16="http://schemas.microsoft.com/office/drawing/2014/main" id="{62B02452-E6CF-A049-BE31-AF7D38EE37E2}"/>
              </a:ext>
            </a:extLst>
          </p:cNvPr>
          <p:cNvSpPr txBox="1"/>
          <p:nvPr/>
        </p:nvSpPr>
        <p:spPr>
          <a:xfrm>
            <a:off x="2355692" y="3106425"/>
            <a:ext cx="1245854" cy="646331"/>
          </a:xfrm>
          <a:prstGeom prst="rect">
            <a:avLst/>
          </a:prstGeom>
          <a:noFill/>
        </p:spPr>
        <p:txBody>
          <a:bodyPr wrap="none" rtlCol="0">
            <a:spAutoFit/>
          </a:bodyPr>
          <a:lstStyle/>
          <a:p>
            <a:r>
              <a:rPr lang="en-US" dirty="0"/>
              <a:t>Processor</a:t>
            </a:r>
          </a:p>
          <a:p>
            <a:pPr algn="ctr"/>
            <a:r>
              <a:rPr lang="en-US" dirty="0"/>
              <a:t>(core)</a:t>
            </a:r>
          </a:p>
        </p:txBody>
      </p:sp>
      <p:sp>
        <p:nvSpPr>
          <p:cNvPr id="6" name="TextBox 5">
            <a:extLst>
              <a:ext uri="{FF2B5EF4-FFF2-40B4-BE49-F238E27FC236}">
                <a16:creationId xmlns:a16="http://schemas.microsoft.com/office/drawing/2014/main" id="{A4683C37-5469-A241-A6FF-42D4A6A01D0A}"/>
              </a:ext>
            </a:extLst>
          </p:cNvPr>
          <p:cNvSpPr txBox="1"/>
          <p:nvPr/>
        </p:nvSpPr>
        <p:spPr>
          <a:xfrm>
            <a:off x="6523031" y="3244333"/>
            <a:ext cx="1119217" cy="369332"/>
          </a:xfrm>
          <a:prstGeom prst="rect">
            <a:avLst/>
          </a:prstGeom>
          <a:noFill/>
        </p:spPr>
        <p:txBody>
          <a:bodyPr wrap="none" rtlCol="0">
            <a:spAutoFit/>
          </a:bodyPr>
          <a:lstStyle/>
          <a:p>
            <a:r>
              <a:rPr lang="en-US" dirty="0"/>
              <a:t>Cache(s)</a:t>
            </a:r>
          </a:p>
        </p:txBody>
      </p:sp>
      <p:sp>
        <p:nvSpPr>
          <p:cNvPr id="7" name="TextBox 6">
            <a:extLst>
              <a:ext uri="{FF2B5EF4-FFF2-40B4-BE49-F238E27FC236}">
                <a16:creationId xmlns:a16="http://schemas.microsoft.com/office/drawing/2014/main" id="{114DF558-1AEC-A746-A4C6-48A9EB2AAE26}"/>
              </a:ext>
            </a:extLst>
          </p:cNvPr>
          <p:cNvSpPr txBox="1"/>
          <p:nvPr/>
        </p:nvSpPr>
        <p:spPr>
          <a:xfrm>
            <a:off x="8889630" y="2383711"/>
            <a:ext cx="1055097" cy="646331"/>
          </a:xfrm>
          <a:prstGeom prst="rect">
            <a:avLst/>
          </a:prstGeom>
          <a:noFill/>
        </p:spPr>
        <p:txBody>
          <a:bodyPr wrap="none" rtlCol="0">
            <a:spAutoFit/>
          </a:bodyPr>
          <a:lstStyle/>
          <a:p>
            <a:r>
              <a:rPr lang="en-US" dirty="0"/>
              <a:t>Physical</a:t>
            </a:r>
          </a:p>
          <a:p>
            <a:r>
              <a:rPr lang="en-US" dirty="0"/>
              <a:t>Memory</a:t>
            </a:r>
          </a:p>
        </p:txBody>
      </p:sp>
      <p:sp>
        <p:nvSpPr>
          <p:cNvPr id="8" name="TextBox 7">
            <a:extLst>
              <a:ext uri="{FF2B5EF4-FFF2-40B4-BE49-F238E27FC236}">
                <a16:creationId xmlns:a16="http://schemas.microsoft.com/office/drawing/2014/main" id="{2B741245-CC67-2D4B-B770-AFF1B4138453}"/>
              </a:ext>
            </a:extLst>
          </p:cNvPr>
          <p:cNvSpPr txBox="1"/>
          <p:nvPr/>
        </p:nvSpPr>
        <p:spPr>
          <a:xfrm>
            <a:off x="4637550" y="3244923"/>
            <a:ext cx="761747" cy="369332"/>
          </a:xfrm>
          <a:prstGeom prst="rect">
            <a:avLst/>
          </a:prstGeom>
          <a:noFill/>
        </p:spPr>
        <p:txBody>
          <a:bodyPr wrap="none" rtlCol="0">
            <a:spAutoFit/>
          </a:bodyPr>
          <a:lstStyle/>
          <a:p>
            <a:r>
              <a:rPr lang="en-US" dirty="0"/>
              <a:t>MMU</a:t>
            </a:r>
          </a:p>
        </p:txBody>
      </p:sp>
      <p:sp>
        <p:nvSpPr>
          <p:cNvPr id="9" name="Rectangle 8">
            <a:extLst>
              <a:ext uri="{FF2B5EF4-FFF2-40B4-BE49-F238E27FC236}">
                <a16:creationId xmlns:a16="http://schemas.microsoft.com/office/drawing/2014/main" id="{26B14CC0-8D08-9640-AD44-659B1880F71F}"/>
              </a:ext>
            </a:extLst>
          </p:cNvPr>
          <p:cNvSpPr/>
          <p:nvPr/>
        </p:nvSpPr>
        <p:spPr bwMode="auto">
          <a:xfrm>
            <a:off x="2355692" y="2819989"/>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0" name="Rectangle 9">
            <a:extLst>
              <a:ext uri="{FF2B5EF4-FFF2-40B4-BE49-F238E27FC236}">
                <a16:creationId xmlns:a16="http://schemas.microsoft.com/office/drawing/2014/main" id="{7A0B5B44-A30A-4741-8411-678ECAD453EB}"/>
              </a:ext>
            </a:extLst>
          </p:cNvPr>
          <p:cNvSpPr/>
          <p:nvPr/>
        </p:nvSpPr>
        <p:spPr bwMode="auto">
          <a:xfrm>
            <a:off x="4616657" y="3039445"/>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1" name="Rectangle 10">
            <a:extLst>
              <a:ext uri="{FF2B5EF4-FFF2-40B4-BE49-F238E27FC236}">
                <a16:creationId xmlns:a16="http://schemas.microsoft.com/office/drawing/2014/main" id="{96F5AC61-1D41-B941-8620-8BA2E21C3ACD}"/>
              </a:ext>
            </a:extLst>
          </p:cNvPr>
          <p:cNvSpPr/>
          <p:nvPr/>
        </p:nvSpPr>
        <p:spPr bwMode="auto">
          <a:xfrm>
            <a:off x="6359038" y="2940981"/>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2" name="Rectangle 11">
            <a:extLst>
              <a:ext uri="{FF2B5EF4-FFF2-40B4-BE49-F238E27FC236}">
                <a16:creationId xmlns:a16="http://schemas.microsoft.com/office/drawing/2014/main" id="{F29E2D9F-FE4C-184E-83BB-B0A268BB57C9}"/>
              </a:ext>
            </a:extLst>
          </p:cNvPr>
          <p:cNvSpPr/>
          <p:nvPr/>
        </p:nvSpPr>
        <p:spPr bwMode="auto">
          <a:xfrm>
            <a:off x="8847790" y="2286589"/>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13" name="Straight Arrow Connector 12">
            <a:extLst>
              <a:ext uri="{FF2B5EF4-FFF2-40B4-BE49-F238E27FC236}">
                <a16:creationId xmlns:a16="http://schemas.microsoft.com/office/drawing/2014/main" id="{27F8B275-0933-6246-8588-21AC1DD7205D}"/>
              </a:ext>
            </a:extLst>
          </p:cNvPr>
          <p:cNvCxnSpPr/>
          <p:nvPr/>
        </p:nvCxnSpPr>
        <p:spPr bwMode="auto">
          <a:xfrm>
            <a:off x="3651092" y="3244923"/>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7F3013C5-0DC3-2141-BE41-7D06158A4300}"/>
              </a:ext>
            </a:extLst>
          </p:cNvPr>
          <p:cNvSpPr txBox="1"/>
          <p:nvPr/>
        </p:nvSpPr>
        <p:spPr>
          <a:xfrm rot="20126347">
            <a:off x="3796638" y="2561553"/>
            <a:ext cx="1795684"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V_Addr</a:t>
            </a:r>
            <a:r>
              <a:rPr lang="en-US" sz="1400" dirty="0">
                <a:latin typeface="Courier" pitchFamily="2" charset="0"/>
              </a:rPr>
              <a:t> m&gt;</a:t>
            </a:r>
          </a:p>
        </p:txBody>
      </p:sp>
      <p:cxnSp>
        <p:nvCxnSpPr>
          <p:cNvPr id="16" name="Straight Arrow Connector 15">
            <a:extLst>
              <a:ext uri="{FF2B5EF4-FFF2-40B4-BE49-F238E27FC236}">
                <a16:creationId xmlns:a16="http://schemas.microsoft.com/office/drawing/2014/main" id="{22B26808-5550-BF49-98F8-77159BDFA9FC}"/>
              </a:ext>
            </a:extLst>
          </p:cNvPr>
          <p:cNvCxnSpPr>
            <a:cxnSpLocks/>
          </p:cNvCxnSpPr>
          <p:nvPr/>
        </p:nvCxnSpPr>
        <p:spPr bwMode="auto">
          <a:xfrm flipH="1">
            <a:off x="3651092" y="3605111"/>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AD80118E-4FF6-724B-AE01-B5157CAABE3A}"/>
              </a:ext>
            </a:extLst>
          </p:cNvPr>
          <p:cNvCxnSpPr>
            <a:cxnSpLocks/>
          </p:cNvCxnSpPr>
          <p:nvPr/>
        </p:nvCxnSpPr>
        <p:spPr bwMode="auto">
          <a:xfrm>
            <a:off x="5494989" y="3252805"/>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5B4F81B9-0496-6847-99C1-B5DBEA4B7414}"/>
              </a:ext>
            </a:extLst>
          </p:cNvPr>
          <p:cNvCxnSpPr>
            <a:cxnSpLocks/>
          </p:cNvCxnSpPr>
          <p:nvPr/>
        </p:nvCxnSpPr>
        <p:spPr bwMode="auto">
          <a:xfrm flipH="1">
            <a:off x="5494989" y="3605111"/>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62D0E99-B17E-844A-8571-27DB760A18C4}"/>
              </a:ext>
            </a:extLst>
          </p:cNvPr>
          <p:cNvSpPr txBox="1"/>
          <p:nvPr/>
        </p:nvSpPr>
        <p:spPr>
          <a:xfrm rot="20126347">
            <a:off x="5464087" y="2501509"/>
            <a:ext cx="2117887"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Phs_Addr</a:t>
            </a:r>
            <a:r>
              <a:rPr lang="en-US" sz="1400" dirty="0">
                <a:latin typeface="Courier" pitchFamily="2" charset="0"/>
              </a:rPr>
              <a:t> X &gt;</a:t>
            </a:r>
          </a:p>
        </p:txBody>
      </p:sp>
      <p:sp>
        <p:nvSpPr>
          <p:cNvPr id="20" name="Left-Right Arrow 19">
            <a:extLst>
              <a:ext uri="{FF2B5EF4-FFF2-40B4-BE49-F238E27FC236}">
                <a16:creationId xmlns:a16="http://schemas.microsoft.com/office/drawing/2014/main" id="{B3C0ACA3-7CF5-974E-B7E4-987924ADCA25}"/>
              </a:ext>
            </a:extLst>
          </p:cNvPr>
          <p:cNvSpPr/>
          <p:nvPr/>
        </p:nvSpPr>
        <p:spPr bwMode="auto">
          <a:xfrm>
            <a:off x="7743003" y="3252805"/>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1" name="TextBox 20">
            <a:extLst>
              <a:ext uri="{FF2B5EF4-FFF2-40B4-BE49-F238E27FC236}">
                <a16:creationId xmlns:a16="http://schemas.microsoft.com/office/drawing/2014/main" id="{28ABDD2B-3BF5-4145-BD5D-DE66AC5DBDB6}"/>
              </a:ext>
            </a:extLst>
          </p:cNvPr>
          <p:cNvSpPr txBox="1"/>
          <p:nvPr/>
        </p:nvSpPr>
        <p:spPr>
          <a:xfrm rot="18275228">
            <a:off x="7502552" y="3244291"/>
            <a:ext cx="1535998" cy="369332"/>
          </a:xfrm>
          <a:prstGeom prst="rect">
            <a:avLst/>
          </a:prstGeom>
          <a:noFill/>
        </p:spPr>
        <p:txBody>
          <a:bodyPr wrap="none" rtlCol="0">
            <a:spAutoFit/>
          </a:bodyPr>
          <a:lstStyle/>
          <a:p>
            <a:r>
              <a:rPr lang="en-US" dirty="0">
                <a:solidFill>
                  <a:srgbClr val="FF0000"/>
                </a:solidFill>
              </a:rPr>
              <a:t>Memory Bus</a:t>
            </a:r>
          </a:p>
        </p:txBody>
      </p:sp>
      <p:sp>
        <p:nvSpPr>
          <p:cNvPr id="22" name="TextBox 21">
            <a:extLst>
              <a:ext uri="{FF2B5EF4-FFF2-40B4-BE49-F238E27FC236}">
                <a16:creationId xmlns:a16="http://schemas.microsoft.com/office/drawing/2014/main" id="{707EEE8D-25F3-B04B-955E-318A4BFEE3D6}"/>
              </a:ext>
            </a:extLst>
          </p:cNvPr>
          <p:cNvSpPr txBox="1"/>
          <p:nvPr/>
        </p:nvSpPr>
        <p:spPr>
          <a:xfrm rot="20413803">
            <a:off x="8811883" y="3068138"/>
            <a:ext cx="1210588" cy="369332"/>
          </a:xfrm>
          <a:prstGeom prst="rect">
            <a:avLst/>
          </a:prstGeom>
          <a:noFill/>
        </p:spPr>
        <p:txBody>
          <a:bodyPr wrap="none" rtlCol="0">
            <a:spAutoFit/>
          </a:bodyPr>
          <a:lstStyle/>
          <a:p>
            <a:r>
              <a:rPr lang="en-US" dirty="0" err="1">
                <a:solidFill>
                  <a:srgbClr val="233AE1"/>
                </a:solidFill>
                <a:latin typeface="Gill Sans MT" panose="020B0502020104020203" pitchFamily="34" charset="77"/>
              </a:rPr>
              <a:t>pgm</a:t>
            </a:r>
            <a:r>
              <a:rPr lang="en-US" dirty="0">
                <a:solidFill>
                  <a:srgbClr val="233AE1"/>
                </a:solidFill>
                <a:latin typeface="Gill Sans MT" panose="020B0502020104020203" pitchFamily="34" charset="77"/>
              </a:rPr>
              <a:t> data</a:t>
            </a:r>
          </a:p>
        </p:txBody>
      </p:sp>
      <p:grpSp>
        <p:nvGrpSpPr>
          <p:cNvPr id="23" name="Group 22">
            <a:extLst>
              <a:ext uri="{FF2B5EF4-FFF2-40B4-BE49-F238E27FC236}">
                <a16:creationId xmlns:a16="http://schemas.microsoft.com/office/drawing/2014/main" id="{1A8CCD78-A7DB-A34C-B131-DBCC24BEF04E}"/>
              </a:ext>
            </a:extLst>
          </p:cNvPr>
          <p:cNvGrpSpPr/>
          <p:nvPr/>
        </p:nvGrpSpPr>
        <p:grpSpPr>
          <a:xfrm>
            <a:off x="9187865" y="3630497"/>
            <a:ext cx="736153" cy="650414"/>
            <a:chOff x="4800600" y="2854786"/>
            <a:chExt cx="736153" cy="650414"/>
          </a:xfrm>
        </p:grpSpPr>
        <p:sp>
          <p:nvSpPr>
            <p:cNvPr id="24" name="Rectangle 23">
              <a:extLst>
                <a:ext uri="{FF2B5EF4-FFF2-40B4-BE49-F238E27FC236}">
                  <a16:creationId xmlns:a16="http://schemas.microsoft.com/office/drawing/2014/main" id="{4C6B2777-5540-0D47-BE57-278961D70D57}"/>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5" name="TextBox 24">
              <a:extLst>
                <a:ext uri="{FF2B5EF4-FFF2-40B4-BE49-F238E27FC236}">
                  <a16:creationId xmlns:a16="http://schemas.microsoft.com/office/drawing/2014/main" id="{49F4F545-DDFB-F04C-B321-80F82C98BCC4}"/>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page tables</a:t>
              </a:r>
            </a:p>
          </p:txBody>
        </p:sp>
      </p:grpSp>
      <p:grpSp>
        <p:nvGrpSpPr>
          <p:cNvPr id="26" name="Group 25">
            <a:extLst>
              <a:ext uri="{FF2B5EF4-FFF2-40B4-BE49-F238E27FC236}">
                <a16:creationId xmlns:a16="http://schemas.microsoft.com/office/drawing/2014/main" id="{A286FF2D-7959-FA4D-A2EF-C527A3B9311F}"/>
              </a:ext>
            </a:extLst>
          </p:cNvPr>
          <p:cNvGrpSpPr/>
          <p:nvPr/>
        </p:nvGrpSpPr>
        <p:grpSpPr>
          <a:xfrm>
            <a:off x="3807690" y="3729566"/>
            <a:ext cx="736153" cy="336204"/>
            <a:chOff x="4800600" y="2854786"/>
            <a:chExt cx="736153" cy="336204"/>
          </a:xfrm>
        </p:grpSpPr>
        <p:sp>
          <p:nvSpPr>
            <p:cNvPr id="27" name="Rectangle 26">
              <a:extLst>
                <a:ext uri="{FF2B5EF4-FFF2-40B4-BE49-F238E27FC236}">
                  <a16:creationId xmlns:a16="http://schemas.microsoft.com/office/drawing/2014/main" id="{8E1C2B3E-9139-D947-A883-5D05038C1DF4}"/>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Comic Sans MS" pitchFamily="66" charset="0"/>
              </a:endParaRPr>
            </a:p>
          </p:txBody>
        </p:sp>
        <p:sp>
          <p:nvSpPr>
            <p:cNvPr id="28" name="TextBox 27">
              <a:extLst>
                <a:ext uri="{FF2B5EF4-FFF2-40B4-BE49-F238E27FC236}">
                  <a16:creationId xmlns:a16="http://schemas.microsoft.com/office/drawing/2014/main" id="{9A34331F-274A-1249-9E9E-23475F0A5BC9}"/>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PTBR</a:t>
              </a:r>
            </a:p>
          </p:txBody>
        </p:sp>
      </p:grpSp>
      <p:grpSp>
        <p:nvGrpSpPr>
          <p:cNvPr id="4" name="Group 3">
            <a:extLst>
              <a:ext uri="{FF2B5EF4-FFF2-40B4-BE49-F238E27FC236}">
                <a16:creationId xmlns:a16="http://schemas.microsoft.com/office/drawing/2014/main" id="{5C95955C-1BDB-3543-BF35-2AEE77D3A65D}"/>
              </a:ext>
            </a:extLst>
          </p:cNvPr>
          <p:cNvGrpSpPr/>
          <p:nvPr/>
        </p:nvGrpSpPr>
        <p:grpSpPr>
          <a:xfrm>
            <a:off x="3481054" y="3881403"/>
            <a:ext cx="3514106" cy="1763136"/>
            <a:chOff x="1957054" y="3881403"/>
            <a:chExt cx="3514106" cy="1763136"/>
          </a:xfrm>
        </p:grpSpPr>
        <p:sp>
          <p:nvSpPr>
            <p:cNvPr id="29" name="Rectangle 28">
              <a:extLst>
                <a:ext uri="{FF2B5EF4-FFF2-40B4-BE49-F238E27FC236}">
                  <a16:creationId xmlns:a16="http://schemas.microsoft.com/office/drawing/2014/main" id="{0D35BBE0-DC35-6C4D-BD47-52B06B5F847E}"/>
                </a:ext>
              </a:extLst>
            </p:cNvPr>
            <p:cNvSpPr/>
            <p:nvPr/>
          </p:nvSpPr>
          <p:spPr bwMode="auto">
            <a:xfrm>
              <a:off x="1957056" y="4407561"/>
              <a:ext cx="3514103" cy="1236978"/>
            </a:xfrm>
            <a:prstGeom prst="rect">
              <a:avLst/>
            </a:prstGeom>
            <a:noFill/>
            <a:ln w="2857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r"/>
              <a:endParaRPr lang="en-US">
                <a:latin typeface="Comic Sans MS" pitchFamily="66" charset="0"/>
              </a:endParaRPr>
            </a:p>
          </p:txBody>
        </p:sp>
        <p:sp>
          <p:nvSpPr>
            <p:cNvPr id="31" name="TextBox 30">
              <a:extLst>
                <a:ext uri="{FF2B5EF4-FFF2-40B4-BE49-F238E27FC236}">
                  <a16:creationId xmlns:a16="http://schemas.microsoft.com/office/drawing/2014/main" id="{E49A5157-0C51-8D40-8A9C-02214D65BA69}"/>
                </a:ext>
              </a:extLst>
            </p:cNvPr>
            <p:cNvSpPr txBox="1"/>
            <p:nvPr/>
          </p:nvSpPr>
          <p:spPr>
            <a:xfrm>
              <a:off x="1957054" y="4422041"/>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1</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1</a:t>
              </a:r>
              <a:r>
                <a:rPr lang="en-US" sz="1400" dirty="0">
                  <a:latin typeface="Courier" pitchFamily="2" charset="0"/>
                </a:rPr>
                <a:t>, V, … &gt;</a:t>
              </a:r>
            </a:p>
          </p:txBody>
        </p:sp>
        <p:sp>
          <p:nvSpPr>
            <p:cNvPr id="32" name="TextBox 31">
              <a:extLst>
                <a:ext uri="{FF2B5EF4-FFF2-40B4-BE49-F238E27FC236}">
                  <a16:creationId xmlns:a16="http://schemas.microsoft.com/office/drawing/2014/main" id="{7AFF1427-C35A-CA49-A037-EEF11F039714}"/>
                </a:ext>
              </a:extLst>
            </p:cNvPr>
            <p:cNvSpPr txBox="1"/>
            <p:nvPr/>
          </p:nvSpPr>
          <p:spPr>
            <a:xfrm>
              <a:off x="1974688" y="4736377"/>
              <a:ext cx="3478837"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2</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2</a:t>
              </a:r>
              <a:r>
                <a:rPr lang="en-US" sz="1400" dirty="0">
                  <a:latin typeface="Courier" pitchFamily="2" charset="0"/>
                </a:rPr>
                <a:t>, V, … &gt;</a:t>
              </a:r>
            </a:p>
          </p:txBody>
        </p:sp>
        <p:sp>
          <p:nvSpPr>
            <p:cNvPr id="33" name="TextBox 32">
              <a:extLst>
                <a:ext uri="{FF2B5EF4-FFF2-40B4-BE49-F238E27FC236}">
                  <a16:creationId xmlns:a16="http://schemas.microsoft.com/office/drawing/2014/main" id="{4C5F1702-2EBE-D444-AED8-D2E034D2CF8A}"/>
                </a:ext>
              </a:extLst>
            </p:cNvPr>
            <p:cNvSpPr txBox="1"/>
            <p:nvPr/>
          </p:nvSpPr>
          <p:spPr>
            <a:xfrm>
              <a:off x="1957055" y="5298279"/>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k</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k</a:t>
              </a:r>
              <a:r>
                <a:rPr lang="en-US" sz="1400" dirty="0">
                  <a:latin typeface="Courier" pitchFamily="2" charset="0"/>
                </a:rPr>
                <a:t>, V, … &gt;</a:t>
              </a:r>
            </a:p>
          </p:txBody>
        </p:sp>
        <p:cxnSp>
          <p:nvCxnSpPr>
            <p:cNvPr id="35" name="Straight Connector 34">
              <a:extLst>
                <a:ext uri="{FF2B5EF4-FFF2-40B4-BE49-F238E27FC236}">
                  <a16:creationId xmlns:a16="http://schemas.microsoft.com/office/drawing/2014/main" id="{F9B4B030-A37E-844E-AB7B-A88A4A32B175}"/>
                </a:ext>
              </a:extLst>
            </p:cNvPr>
            <p:cNvCxnSpPr/>
            <p:nvPr/>
          </p:nvCxnSpPr>
          <p:spPr bwMode="auto">
            <a:xfrm>
              <a:off x="1957054" y="4729818"/>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030B403E-16B0-6448-8DD4-D4114814872F}"/>
                </a:ext>
              </a:extLst>
            </p:cNvPr>
            <p:cNvCxnSpPr/>
            <p:nvPr/>
          </p:nvCxnSpPr>
          <p:spPr bwMode="auto">
            <a:xfrm>
              <a:off x="1957056" y="5050710"/>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7" name="Left-Right Arrow 36">
              <a:extLst>
                <a:ext uri="{FF2B5EF4-FFF2-40B4-BE49-F238E27FC236}">
                  <a16:creationId xmlns:a16="http://schemas.microsoft.com/office/drawing/2014/main" id="{27966F0C-AE02-9741-A662-FEF701CC62B3}"/>
                </a:ext>
              </a:extLst>
            </p:cNvPr>
            <p:cNvSpPr/>
            <p:nvPr/>
          </p:nvSpPr>
          <p:spPr bwMode="auto">
            <a:xfrm rot="5400000">
              <a:off x="3277705" y="3954440"/>
              <a:ext cx="498380" cy="352306"/>
            </a:xfrm>
            <a:prstGeom prst="leftRightArrow">
              <a:avLst/>
            </a:prstGeom>
            <a:solidFill>
              <a:schemeClr val="bg1"/>
            </a:solidFill>
            <a:ln w="19050"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15" name="Rectangle 14">
            <a:extLst>
              <a:ext uri="{FF2B5EF4-FFF2-40B4-BE49-F238E27FC236}">
                <a16:creationId xmlns:a16="http://schemas.microsoft.com/office/drawing/2014/main" id="{FE9F712C-12CC-C040-8088-404BAE98D87D}"/>
              </a:ext>
            </a:extLst>
          </p:cNvPr>
          <p:cNvSpPr/>
          <p:nvPr/>
        </p:nvSpPr>
        <p:spPr bwMode="auto">
          <a:xfrm>
            <a:off x="9289912" y="4146915"/>
            <a:ext cx="539888" cy="133996"/>
          </a:xfrm>
          <a:prstGeom prst="rect">
            <a:avLst/>
          </a:prstGeom>
          <a:solidFill>
            <a:schemeClr val="accent2"/>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cxnSp>
        <p:nvCxnSpPr>
          <p:cNvPr id="34" name="Straight Arrow Connector 33">
            <a:extLst>
              <a:ext uri="{FF2B5EF4-FFF2-40B4-BE49-F238E27FC236}">
                <a16:creationId xmlns:a16="http://schemas.microsoft.com/office/drawing/2014/main" id="{7B87BE84-1C01-6D44-ABF9-A871E222C705}"/>
              </a:ext>
            </a:extLst>
          </p:cNvPr>
          <p:cNvCxnSpPr>
            <a:endCxn id="32" idx="3"/>
          </p:cNvCxnSpPr>
          <p:nvPr/>
        </p:nvCxnSpPr>
        <p:spPr bwMode="auto">
          <a:xfrm flipH="1">
            <a:off x="6977526" y="4182144"/>
            <a:ext cx="2236187" cy="708122"/>
          </a:xfrm>
          <a:prstGeom prst="straightConnector1">
            <a:avLst/>
          </a:prstGeom>
          <a:solidFill>
            <a:schemeClr val="bg1"/>
          </a:solidFill>
          <a:ln w="12700" cap="flat" cmpd="sng" algn="ctr">
            <a:solidFill>
              <a:schemeClr val="accent1"/>
            </a:solidFill>
            <a:prstDash val="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2260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AE61-411E-B643-BA6A-7F7CEE978C22}"/>
              </a:ext>
            </a:extLst>
          </p:cNvPr>
          <p:cNvSpPr>
            <a:spLocks noGrp="1"/>
          </p:cNvSpPr>
          <p:nvPr>
            <p:ph type="title"/>
          </p:nvPr>
        </p:nvSpPr>
        <p:spPr/>
        <p:txBody>
          <a:bodyPr/>
          <a:lstStyle/>
          <a:p>
            <a:r>
              <a:rPr lang="en-US" dirty="0"/>
              <a:t>Translation Look-Aside Buffer</a:t>
            </a:r>
          </a:p>
        </p:txBody>
      </p:sp>
      <p:sp>
        <p:nvSpPr>
          <p:cNvPr id="3" name="Content Placeholder 2">
            <a:extLst>
              <a:ext uri="{FF2B5EF4-FFF2-40B4-BE49-F238E27FC236}">
                <a16:creationId xmlns:a16="http://schemas.microsoft.com/office/drawing/2014/main" id="{354894E2-6800-9E40-96BA-8330D5544702}"/>
              </a:ext>
            </a:extLst>
          </p:cNvPr>
          <p:cNvSpPr>
            <a:spLocks noGrp="1"/>
          </p:cNvSpPr>
          <p:nvPr>
            <p:ph idx="1"/>
          </p:nvPr>
        </p:nvSpPr>
        <p:spPr>
          <a:xfrm>
            <a:off x="1016000" y="990600"/>
            <a:ext cx="10185400" cy="4648200"/>
          </a:xfrm>
        </p:spPr>
        <p:txBody>
          <a:bodyPr>
            <a:normAutofit/>
          </a:bodyPr>
          <a:lstStyle/>
          <a:p>
            <a:r>
              <a:rPr lang="en-US" dirty="0"/>
              <a:t>Record recent Virtual Page # to Physical Frame # translation</a:t>
            </a:r>
          </a:p>
          <a:p>
            <a:r>
              <a:rPr lang="en-US" dirty="0"/>
              <a:t>If present, have the physical address without reading any of the page tables !!!</a:t>
            </a:r>
          </a:p>
          <a:p>
            <a:pPr lvl="1"/>
            <a:r>
              <a:rPr lang="en-US" dirty="0"/>
              <a:t>Even if the translation involved multiple levels</a:t>
            </a:r>
          </a:p>
          <a:p>
            <a:pPr lvl="1"/>
            <a:r>
              <a:rPr lang="en-US" dirty="0"/>
              <a:t>Caches the end-to-end result</a:t>
            </a:r>
          </a:p>
          <a:p>
            <a:r>
              <a:rPr lang="en-US" dirty="0"/>
              <a:t>Was invented by Sir Maurice Wilkes – </a:t>
            </a:r>
            <a:r>
              <a:rPr lang="en-US" i="1" dirty="0"/>
              <a:t>prior to caches</a:t>
            </a:r>
          </a:p>
          <a:p>
            <a:pPr lvl="1"/>
            <a:r>
              <a:rPr lang="en-US" dirty="0"/>
              <a:t>When you come up with a new concept, you get to name it!</a:t>
            </a:r>
          </a:p>
          <a:p>
            <a:pPr lvl="1"/>
            <a:r>
              <a:rPr lang="en-US" dirty="0"/>
              <a:t>People realized “if it’s good for page tables, why not the rest of the data in memory?”</a:t>
            </a:r>
          </a:p>
          <a:p>
            <a:r>
              <a:rPr lang="en-US" dirty="0"/>
              <a:t>On a </a:t>
            </a:r>
            <a:r>
              <a:rPr lang="en-US" i="1" dirty="0"/>
              <a:t>TLB miss</a:t>
            </a:r>
            <a:r>
              <a:rPr lang="en-US" dirty="0"/>
              <a:t>, the page tables may be cached, so only go to memory when both miss</a:t>
            </a:r>
            <a:br>
              <a:rPr lang="en-US" dirty="0"/>
            </a:br>
            <a:endParaRPr lang="en-US" dirty="0"/>
          </a:p>
          <a:p>
            <a:endParaRPr lang="en-US" dirty="0"/>
          </a:p>
        </p:txBody>
      </p:sp>
    </p:spTree>
    <p:extLst>
      <p:ext uri="{BB962C8B-B14F-4D97-AF65-F5344CB8AC3E}">
        <p14:creationId xmlns:p14="http://schemas.microsoft.com/office/powerpoint/2010/main" val="419322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05000" y="76200"/>
            <a:ext cx="8382000" cy="533400"/>
          </a:xfrm>
        </p:spPr>
        <p:txBody>
          <a:bodyPr/>
          <a:lstStyle/>
          <a:p>
            <a:r>
              <a:rPr lang="en-US" altLang="ko-KR" dirty="0">
                <a:ea typeface="굴림" panose="020B0600000101010101" pitchFamily="34" charset="-127"/>
              </a:rPr>
              <a:t>Caching Applied to Address Translation</a:t>
            </a:r>
          </a:p>
        </p:txBody>
      </p:sp>
      <p:sp>
        <p:nvSpPr>
          <p:cNvPr id="738307" name="Rectangle 3"/>
          <p:cNvSpPr>
            <a:spLocks noGrp="1" noChangeArrowheads="1"/>
          </p:cNvSpPr>
          <p:nvPr>
            <p:ph type="body" idx="1"/>
          </p:nvPr>
        </p:nvSpPr>
        <p:spPr>
          <a:xfrm>
            <a:off x="1828800" y="4191000"/>
            <a:ext cx="8534400" cy="2438400"/>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the same page (since accesses sequential)</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1952625"/>
            <a:ext cx="5029200" cy="2305050"/>
            <a:chOff x="1104" y="1230"/>
            <a:chExt cx="3168" cy="1452"/>
          </a:xfrm>
        </p:grpSpPr>
        <p:sp>
          <p:nvSpPr>
            <p:cNvPr id="32794" name="Text Box 20"/>
            <p:cNvSpPr txBox="1">
              <a:spLocks noChangeArrowheads="1"/>
            </p:cNvSpPr>
            <p:nvPr/>
          </p:nvSpPr>
          <p:spPr bwMode="auto">
            <a:xfrm>
              <a:off x="1536" y="2238"/>
              <a:ext cx="1494"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8458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4267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657225"/>
            <a:ext cx="746980" cy="45909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746626" y="2638426"/>
            <a:ext cx="1242437" cy="705311"/>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5029204"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857251"/>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343026"/>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114426"/>
            <a:ext cx="1210249" cy="397535"/>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571625"/>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79848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C952-51CE-B343-AC12-A505537F80A1}"/>
              </a:ext>
            </a:extLst>
          </p:cNvPr>
          <p:cNvSpPr>
            <a:spLocks noGrp="1"/>
          </p:cNvSpPr>
          <p:nvPr>
            <p:ph type="title"/>
          </p:nvPr>
        </p:nvSpPr>
        <p:spPr/>
        <p:txBody>
          <a:bodyPr/>
          <a:lstStyle/>
          <a:p>
            <a:r>
              <a:rPr lang="en-US" dirty="0"/>
              <a:t>What kind of Cache for TLB?</a:t>
            </a:r>
          </a:p>
        </p:txBody>
      </p:sp>
      <p:sp>
        <p:nvSpPr>
          <p:cNvPr id="3" name="Content Placeholder 2">
            <a:extLst>
              <a:ext uri="{FF2B5EF4-FFF2-40B4-BE49-F238E27FC236}">
                <a16:creationId xmlns:a16="http://schemas.microsoft.com/office/drawing/2014/main" id="{05912B23-FC9C-A242-A120-98AC6E5C0EBE}"/>
              </a:ext>
            </a:extLst>
          </p:cNvPr>
          <p:cNvSpPr>
            <a:spLocks noGrp="1"/>
          </p:cNvSpPr>
          <p:nvPr>
            <p:ph idx="1"/>
          </p:nvPr>
        </p:nvSpPr>
        <p:spPr>
          <a:xfrm>
            <a:off x="2010156" y="4332417"/>
            <a:ext cx="8171688" cy="1720687"/>
          </a:xfrm>
        </p:spPr>
        <p:txBody>
          <a:bodyPr>
            <a:normAutofit/>
          </a:bodyPr>
          <a:lstStyle/>
          <a:p>
            <a:r>
              <a:rPr lang="en-US" dirty="0"/>
              <a:t>Remember all those cache design parameters and trade-offs?</a:t>
            </a:r>
          </a:p>
          <a:p>
            <a:pPr lvl="1"/>
            <a:r>
              <a:rPr lang="en-US" dirty="0"/>
              <a:t>Amount of Data = N * L * K</a:t>
            </a:r>
          </a:p>
          <a:p>
            <a:pPr lvl="1"/>
            <a:r>
              <a:rPr lang="en-US" dirty="0"/>
              <a:t>Tag is portion of address that identifies line (w/o line offset)</a:t>
            </a:r>
          </a:p>
          <a:p>
            <a:pPr lvl="1"/>
            <a:r>
              <a:rPr lang="en-US" dirty="0"/>
              <a:t>Write Policy (write-thru, write-back), Eviction Policy (LRU, …)</a:t>
            </a:r>
          </a:p>
        </p:txBody>
      </p:sp>
      <p:grpSp>
        <p:nvGrpSpPr>
          <p:cNvPr id="7" name="Group 6">
            <a:extLst>
              <a:ext uri="{FF2B5EF4-FFF2-40B4-BE49-F238E27FC236}">
                <a16:creationId xmlns:a16="http://schemas.microsoft.com/office/drawing/2014/main" id="{BC5C4342-FE62-A14C-8E36-3B71AB9A11B3}"/>
              </a:ext>
            </a:extLst>
          </p:cNvPr>
          <p:cNvGrpSpPr/>
          <p:nvPr/>
        </p:nvGrpSpPr>
        <p:grpSpPr>
          <a:xfrm>
            <a:off x="4002704" y="1953833"/>
            <a:ext cx="2362200" cy="228600"/>
            <a:chOff x="2286000" y="1752600"/>
            <a:chExt cx="2362200" cy="228600"/>
          </a:xfrm>
        </p:grpSpPr>
        <p:sp>
          <p:nvSpPr>
            <p:cNvPr id="6" name="Rectangle 5">
              <a:extLst>
                <a:ext uri="{FF2B5EF4-FFF2-40B4-BE49-F238E27FC236}">
                  <a16:creationId xmlns:a16="http://schemas.microsoft.com/office/drawing/2014/main" id="{984BF09E-340E-964F-93C2-EAB1F1060F7F}"/>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4" name="Rectangle 3">
              <a:extLst>
                <a:ext uri="{FF2B5EF4-FFF2-40B4-BE49-F238E27FC236}">
                  <a16:creationId xmlns:a16="http://schemas.microsoft.com/office/drawing/2014/main" id="{1F314D39-2FF2-4749-8741-88B550F58A97}"/>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8" name="Group 7">
            <a:extLst>
              <a:ext uri="{FF2B5EF4-FFF2-40B4-BE49-F238E27FC236}">
                <a16:creationId xmlns:a16="http://schemas.microsoft.com/office/drawing/2014/main" id="{3B5E81F1-6A6C-1D44-A0D8-4C794BBEBD33}"/>
              </a:ext>
            </a:extLst>
          </p:cNvPr>
          <p:cNvGrpSpPr/>
          <p:nvPr/>
        </p:nvGrpSpPr>
        <p:grpSpPr>
          <a:xfrm>
            <a:off x="6441104" y="1953833"/>
            <a:ext cx="2362200" cy="228600"/>
            <a:chOff x="2286000" y="1752600"/>
            <a:chExt cx="2362200" cy="228600"/>
          </a:xfrm>
        </p:grpSpPr>
        <p:sp>
          <p:nvSpPr>
            <p:cNvPr id="9" name="Rectangle 8">
              <a:extLst>
                <a:ext uri="{FF2B5EF4-FFF2-40B4-BE49-F238E27FC236}">
                  <a16:creationId xmlns:a16="http://schemas.microsoft.com/office/drawing/2014/main" id="{F3CE64B3-816C-504F-9E5D-46B247293FAA}"/>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0" name="Rectangle 9">
              <a:extLst>
                <a:ext uri="{FF2B5EF4-FFF2-40B4-BE49-F238E27FC236}">
                  <a16:creationId xmlns:a16="http://schemas.microsoft.com/office/drawing/2014/main" id="{23AE3228-2C94-9C46-AC87-E371FB8D510E}"/>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1" name="Group 10">
            <a:extLst>
              <a:ext uri="{FF2B5EF4-FFF2-40B4-BE49-F238E27FC236}">
                <a16:creationId xmlns:a16="http://schemas.microsoft.com/office/drawing/2014/main" id="{AECFE048-CC2C-3B48-A996-C08373625803}"/>
              </a:ext>
            </a:extLst>
          </p:cNvPr>
          <p:cNvGrpSpPr/>
          <p:nvPr/>
        </p:nvGrpSpPr>
        <p:grpSpPr>
          <a:xfrm>
            <a:off x="4002704" y="2258633"/>
            <a:ext cx="2362200" cy="228600"/>
            <a:chOff x="2286000" y="1752600"/>
            <a:chExt cx="2362200" cy="228600"/>
          </a:xfrm>
        </p:grpSpPr>
        <p:sp>
          <p:nvSpPr>
            <p:cNvPr id="12" name="Rectangle 11">
              <a:extLst>
                <a:ext uri="{FF2B5EF4-FFF2-40B4-BE49-F238E27FC236}">
                  <a16:creationId xmlns:a16="http://schemas.microsoft.com/office/drawing/2014/main" id="{F3589357-5944-0445-81DD-43573759AF3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3" name="Rectangle 12">
              <a:extLst>
                <a:ext uri="{FF2B5EF4-FFF2-40B4-BE49-F238E27FC236}">
                  <a16:creationId xmlns:a16="http://schemas.microsoft.com/office/drawing/2014/main" id="{636EA05A-AF97-3D47-83BA-F94C0A541052}"/>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4" name="Group 13">
            <a:extLst>
              <a:ext uri="{FF2B5EF4-FFF2-40B4-BE49-F238E27FC236}">
                <a16:creationId xmlns:a16="http://schemas.microsoft.com/office/drawing/2014/main" id="{550DD347-8D14-E149-A081-9E707C3EFD07}"/>
              </a:ext>
            </a:extLst>
          </p:cNvPr>
          <p:cNvGrpSpPr/>
          <p:nvPr/>
        </p:nvGrpSpPr>
        <p:grpSpPr>
          <a:xfrm>
            <a:off x="6441104" y="2258633"/>
            <a:ext cx="2362200" cy="228600"/>
            <a:chOff x="2286000" y="1752600"/>
            <a:chExt cx="2362200" cy="228600"/>
          </a:xfrm>
        </p:grpSpPr>
        <p:sp>
          <p:nvSpPr>
            <p:cNvPr id="15" name="Rectangle 14">
              <a:extLst>
                <a:ext uri="{FF2B5EF4-FFF2-40B4-BE49-F238E27FC236}">
                  <a16:creationId xmlns:a16="http://schemas.microsoft.com/office/drawing/2014/main" id="{70C9406B-B40E-E842-A8EA-DF1FEC9C61C6}"/>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6" name="Rectangle 15">
              <a:extLst>
                <a:ext uri="{FF2B5EF4-FFF2-40B4-BE49-F238E27FC236}">
                  <a16:creationId xmlns:a16="http://schemas.microsoft.com/office/drawing/2014/main" id="{F9A170D2-DD32-AD41-A618-50C23BCBF5CF}"/>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17" name="Group 16">
            <a:extLst>
              <a:ext uri="{FF2B5EF4-FFF2-40B4-BE49-F238E27FC236}">
                <a16:creationId xmlns:a16="http://schemas.microsoft.com/office/drawing/2014/main" id="{397DDB92-9E2A-5C4E-89B4-63B4A6D84A8D}"/>
              </a:ext>
            </a:extLst>
          </p:cNvPr>
          <p:cNvGrpSpPr/>
          <p:nvPr/>
        </p:nvGrpSpPr>
        <p:grpSpPr>
          <a:xfrm>
            <a:off x="4002704" y="3241482"/>
            <a:ext cx="2362200" cy="228600"/>
            <a:chOff x="2286000" y="1752600"/>
            <a:chExt cx="2362200" cy="228600"/>
          </a:xfrm>
        </p:grpSpPr>
        <p:sp>
          <p:nvSpPr>
            <p:cNvPr id="18" name="Rectangle 17">
              <a:extLst>
                <a:ext uri="{FF2B5EF4-FFF2-40B4-BE49-F238E27FC236}">
                  <a16:creationId xmlns:a16="http://schemas.microsoft.com/office/drawing/2014/main" id="{80433C52-991E-924D-98C0-61DFFA99DD31}"/>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19" name="Rectangle 18">
              <a:extLst>
                <a:ext uri="{FF2B5EF4-FFF2-40B4-BE49-F238E27FC236}">
                  <a16:creationId xmlns:a16="http://schemas.microsoft.com/office/drawing/2014/main" id="{95BF90C9-7218-1946-95AF-B419ACB3374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0" name="Group 19">
            <a:extLst>
              <a:ext uri="{FF2B5EF4-FFF2-40B4-BE49-F238E27FC236}">
                <a16:creationId xmlns:a16="http://schemas.microsoft.com/office/drawing/2014/main" id="{D3D0BAFE-B3E9-5846-90A7-E3FFB7B4B09F}"/>
              </a:ext>
            </a:extLst>
          </p:cNvPr>
          <p:cNvGrpSpPr/>
          <p:nvPr/>
        </p:nvGrpSpPr>
        <p:grpSpPr>
          <a:xfrm>
            <a:off x="6441104" y="3249233"/>
            <a:ext cx="2362200" cy="228600"/>
            <a:chOff x="2286000" y="1752600"/>
            <a:chExt cx="2362200" cy="228600"/>
          </a:xfrm>
        </p:grpSpPr>
        <p:sp>
          <p:nvSpPr>
            <p:cNvPr id="21" name="Rectangle 20">
              <a:extLst>
                <a:ext uri="{FF2B5EF4-FFF2-40B4-BE49-F238E27FC236}">
                  <a16:creationId xmlns:a16="http://schemas.microsoft.com/office/drawing/2014/main" id="{B60FEBAE-5FC1-1E42-B9A0-8F15C7A02947}"/>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2" name="Rectangle 21">
              <a:extLst>
                <a:ext uri="{FF2B5EF4-FFF2-40B4-BE49-F238E27FC236}">
                  <a16:creationId xmlns:a16="http://schemas.microsoft.com/office/drawing/2014/main" id="{2EA39204-27A5-EE4B-A99D-C5B734BC1C4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3" name="Group 22">
            <a:extLst>
              <a:ext uri="{FF2B5EF4-FFF2-40B4-BE49-F238E27FC236}">
                <a16:creationId xmlns:a16="http://schemas.microsoft.com/office/drawing/2014/main" id="{FEE561AB-8C21-D84F-8DD1-0A5240A2CCD6}"/>
              </a:ext>
            </a:extLst>
          </p:cNvPr>
          <p:cNvGrpSpPr/>
          <p:nvPr/>
        </p:nvGrpSpPr>
        <p:grpSpPr>
          <a:xfrm>
            <a:off x="4002704" y="2724715"/>
            <a:ext cx="2362200" cy="228600"/>
            <a:chOff x="2286000" y="1752600"/>
            <a:chExt cx="2362200" cy="228600"/>
          </a:xfrm>
        </p:grpSpPr>
        <p:sp>
          <p:nvSpPr>
            <p:cNvPr id="24" name="Rectangle 23">
              <a:extLst>
                <a:ext uri="{FF2B5EF4-FFF2-40B4-BE49-F238E27FC236}">
                  <a16:creationId xmlns:a16="http://schemas.microsoft.com/office/drawing/2014/main" id="{D7EC071E-F131-E743-B9B5-9949CC79A6F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5" name="Rectangle 24">
              <a:extLst>
                <a:ext uri="{FF2B5EF4-FFF2-40B4-BE49-F238E27FC236}">
                  <a16:creationId xmlns:a16="http://schemas.microsoft.com/office/drawing/2014/main" id="{3575E911-2651-1046-989A-A8F8B091BD5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grpSp>
        <p:nvGrpSpPr>
          <p:cNvPr id="26" name="Group 25">
            <a:extLst>
              <a:ext uri="{FF2B5EF4-FFF2-40B4-BE49-F238E27FC236}">
                <a16:creationId xmlns:a16="http://schemas.microsoft.com/office/drawing/2014/main" id="{52701C88-C9C7-6845-9B61-100F2A344CFD}"/>
              </a:ext>
            </a:extLst>
          </p:cNvPr>
          <p:cNvGrpSpPr/>
          <p:nvPr/>
        </p:nvGrpSpPr>
        <p:grpSpPr>
          <a:xfrm>
            <a:off x="6441104" y="2542097"/>
            <a:ext cx="2362200" cy="228600"/>
            <a:chOff x="2286000" y="1752600"/>
            <a:chExt cx="2362200" cy="228600"/>
          </a:xfrm>
        </p:grpSpPr>
        <p:sp>
          <p:nvSpPr>
            <p:cNvPr id="27" name="Rectangle 26">
              <a:extLst>
                <a:ext uri="{FF2B5EF4-FFF2-40B4-BE49-F238E27FC236}">
                  <a16:creationId xmlns:a16="http://schemas.microsoft.com/office/drawing/2014/main" id="{4BEC2C3A-E3FF-8446-AC65-BAC2EFA202F0}"/>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28" name="Rectangle 27">
              <a:extLst>
                <a:ext uri="{FF2B5EF4-FFF2-40B4-BE49-F238E27FC236}">
                  <a16:creationId xmlns:a16="http://schemas.microsoft.com/office/drawing/2014/main" id="{048D0997-6BB8-3547-AEB7-0F48417A786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sp>
        <p:nvSpPr>
          <p:cNvPr id="29" name="TextBox 28">
            <a:extLst>
              <a:ext uri="{FF2B5EF4-FFF2-40B4-BE49-F238E27FC236}">
                <a16:creationId xmlns:a16="http://schemas.microsoft.com/office/drawing/2014/main" id="{665DA457-6B90-684B-9516-8DDAC968E869}"/>
              </a:ext>
            </a:extLst>
          </p:cNvPr>
          <p:cNvSpPr txBox="1"/>
          <p:nvPr/>
        </p:nvSpPr>
        <p:spPr>
          <a:xfrm>
            <a:off x="4917105" y="2789985"/>
            <a:ext cx="681597" cy="369332"/>
          </a:xfrm>
          <a:prstGeom prst="rect">
            <a:avLst/>
          </a:prstGeom>
          <a:noFill/>
        </p:spPr>
        <p:txBody>
          <a:bodyPr wrap="none" rtlCol="0">
            <a:spAutoFit/>
          </a:bodyPr>
          <a:lstStyle/>
          <a:p>
            <a:r>
              <a:rPr lang="en-US" dirty="0"/>
              <a:t>. . .</a:t>
            </a:r>
          </a:p>
        </p:txBody>
      </p:sp>
      <p:sp>
        <p:nvSpPr>
          <p:cNvPr id="30" name="TextBox 29">
            <a:extLst>
              <a:ext uri="{FF2B5EF4-FFF2-40B4-BE49-F238E27FC236}">
                <a16:creationId xmlns:a16="http://schemas.microsoft.com/office/drawing/2014/main" id="{8CAECD65-3611-C84F-838E-57087855F159}"/>
              </a:ext>
            </a:extLst>
          </p:cNvPr>
          <p:cNvSpPr txBox="1"/>
          <p:nvPr/>
        </p:nvSpPr>
        <p:spPr>
          <a:xfrm>
            <a:off x="7050705" y="2803701"/>
            <a:ext cx="681597" cy="369332"/>
          </a:xfrm>
          <a:prstGeom prst="rect">
            <a:avLst/>
          </a:prstGeom>
          <a:noFill/>
        </p:spPr>
        <p:txBody>
          <a:bodyPr wrap="none" rtlCol="0">
            <a:spAutoFit/>
          </a:bodyPr>
          <a:lstStyle/>
          <a:p>
            <a:r>
              <a:rPr lang="en-US" dirty="0"/>
              <a:t>. . .</a:t>
            </a:r>
          </a:p>
        </p:txBody>
      </p:sp>
      <p:sp>
        <p:nvSpPr>
          <p:cNvPr id="31" name="TextBox 30">
            <a:extLst>
              <a:ext uri="{FF2B5EF4-FFF2-40B4-BE49-F238E27FC236}">
                <a16:creationId xmlns:a16="http://schemas.microsoft.com/office/drawing/2014/main" id="{29053EEC-29DD-5E41-B201-83573C9C840F}"/>
              </a:ext>
            </a:extLst>
          </p:cNvPr>
          <p:cNvSpPr txBox="1"/>
          <p:nvPr/>
        </p:nvSpPr>
        <p:spPr>
          <a:xfrm>
            <a:off x="3981644" y="3212068"/>
            <a:ext cx="598241" cy="369332"/>
          </a:xfrm>
          <a:prstGeom prst="rect">
            <a:avLst/>
          </a:prstGeom>
          <a:noFill/>
        </p:spPr>
        <p:txBody>
          <a:bodyPr wrap="none" rtlCol="0" anchor="ctr">
            <a:spAutoFit/>
          </a:bodyPr>
          <a:lstStyle/>
          <a:p>
            <a:r>
              <a:rPr lang="en-US" b="0" dirty="0">
                <a:latin typeface="Courier" pitchFamily="2" charset="0"/>
              </a:rPr>
              <a:t>tag</a:t>
            </a:r>
          </a:p>
        </p:txBody>
      </p:sp>
      <p:sp>
        <p:nvSpPr>
          <p:cNvPr id="32" name="TextBox 31">
            <a:extLst>
              <a:ext uri="{FF2B5EF4-FFF2-40B4-BE49-F238E27FC236}">
                <a16:creationId xmlns:a16="http://schemas.microsoft.com/office/drawing/2014/main" id="{8A2B550C-912D-C245-BEE6-4E76BB98BB9C}"/>
              </a:ext>
            </a:extLst>
          </p:cNvPr>
          <p:cNvSpPr txBox="1"/>
          <p:nvPr/>
        </p:nvSpPr>
        <p:spPr>
          <a:xfrm>
            <a:off x="4889853" y="3212068"/>
            <a:ext cx="736099" cy="369332"/>
          </a:xfrm>
          <a:prstGeom prst="rect">
            <a:avLst/>
          </a:prstGeom>
          <a:noFill/>
        </p:spPr>
        <p:txBody>
          <a:bodyPr wrap="none" rtlCol="0" anchor="ctr">
            <a:spAutoFit/>
          </a:bodyPr>
          <a:lstStyle/>
          <a:p>
            <a:r>
              <a:rPr lang="en-US" b="0" dirty="0">
                <a:latin typeface="Courier" pitchFamily="2" charset="0"/>
              </a:rPr>
              <a:t>data</a:t>
            </a:r>
          </a:p>
        </p:txBody>
      </p:sp>
      <p:sp>
        <p:nvSpPr>
          <p:cNvPr id="33" name="Right Brace 32">
            <a:extLst>
              <a:ext uri="{FF2B5EF4-FFF2-40B4-BE49-F238E27FC236}">
                <a16:creationId xmlns:a16="http://schemas.microsoft.com/office/drawing/2014/main" id="{A3B1888C-5E15-024A-AF20-23F368D0410B}"/>
              </a:ext>
            </a:extLst>
          </p:cNvPr>
          <p:cNvSpPr/>
          <p:nvPr/>
        </p:nvSpPr>
        <p:spPr bwMode="auto">
          <a:xfrm rot="5400000">
            <a:off x="7774604" y="2792900"/>
            <a:ext cx="228600" cy="18288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4" name="TextBox 33">
            <a:extLst>
              <a:ext uri="{FF2B5EF4-FFF2-40B4-BE49-F238E27FC236}">
                <a16:creationId xmlns:a16="http://schemas.microsoft.com/office/drawing/2014/main" id="{C8FFDCD8-7FDC-C34C-977D-3FB6D100D26D}"/>
              </a:ext>
            </a:extLst>
          </p:cNvPr>
          <p:cNvSpPr txBox="1"/>
          <p:nvPr/>
        </p:nvSpPr>
        <p:spPr>
          <a:xfrm>
            <a:off x="6974505" y="3780651"/>
            <a:ext cx="1976823" cy="369332"/>
          </a:xfrm>
          <a:prstGeom prst="rect">
            <a:avLst/>
          </a:prstGeom>
          <a:noFill/>
        </p:spPr>
        <p:txBody>
          <a:bodyPr wrap="none" rtlCol="0">
            <a:spAutoFit/>
          </a:bodyPr>
          <a:lstStyle/>
          <a:p>
            <a:r>
              <a:rPr lang="en-US" b="0" dirty="0">
                <a:latin typeface="Courier" pitchFamily="2" charset="0"/>
              </a:rPr>
              <a:t>line size (L)</a:t>
            </a:r>
          </a:p>
        </p:txBody>
      </p:sp>
      <p:sp>
        <p:nvSpPr>
          <p:cNvPr id="35" name="Right Brace 34">
            <a:extLst>
              <a:ext uri="{FF2B5EF4-FFF2-40B4-BE49-F238E27FC236}">
                <a16:creationId xmlns:a16="http://schemas.microsoft.com/office/drawing/2014/main" id="{BDDE9064-AFD2-3D4A-862E-3BEBE0860F14}"/>
              </a:ext>
            </a:extLst>
          </p:cNvPr>
          <p:cNvSpPr/>
          <p:nvPr/>
        </p:nvSpPr>
        <p:spPr bwMode="auto">
          <a:xfrm rot="10800000">
            <a:off x="3504820" y="1953833"/>
            <a:ext cx="269284" cy="15240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6" name="TextBox 35">
            <a:extLst>
              <a:ext uri="{FF2B5EF4-FFF2-40B4-BE49-F238E27FC236}">
                <a16:creationId xmlns:a16="http://schemas.microsoft.com/office/drawing/2014/main" id="{0D032194-D701-3745-AFAB-948D9474230F}"/>
              </a:ext>
            </a:extLst>
          </p:cNvPr>
          <p:cNvSpPr txBox="1"/>
          <p:nvPr/>
        </p:nvSpPr>
        <p:spPr>
          <a:xfrm>
            <a:off x="2115313" y="2392668"/>
            <a:ext cx="1365209" cy="646331"/>
          </a:xfrm>
          <a:prstGeom prst="rect">
            <a:avLst/>
          </a:prstGeom>
          <a:noFill/>
        </p:spPr>
        <p:txBody>
          <a:bodyPr wrap="square" rtlCol="0">
            <a:spAutoFit/>
          </a:bodyPr>
          <a:lstStyle/>
          <a:p>
            <a:pPr algn="r"/>
            <a:r>
              <a:rPr lang="en-US" b="0" dirty="0">
                <a:latin typeface="Courier" pitchFamily="2" charset="0"/>
              </a:rPr>
              <a:t># of Sets (N)</a:t>
            </a:r>
          </a:p>
        </p:txBody>
      </p:sp>
      <p:sp>
        <p:nvSpPr>
          <p:cNvPr id="37" name="Right Brace 36">
            <a:extLst>
              <a:ext uri="{FF2B5EF4-FFF2-40B4-BE49-F238E27FC236}">
                <a16:creationId xmlns:a16="http://schemas.microsoft.com/office/drawing/2014/main" id="{A51BB9A8-21C2-3D49-8E43-DAFF25E94223}"/>
              </a:ext>
            </a:extLst>
          </p:cNvPr>
          <p:cNvSpPr/>
          <p:nvPr/>
        </p:nvSpPr>
        <p:spPr bwMode="auto">
          <a:xfrm rot="16200000" flipV="1">
            <a:off x="6233078" y="-776609"/>
            <a:ext cx="339853" cy="4800600"/>
          </a:xfrm>
          <a:prstGeom prst="rightBrace">
            <a:avLst>
              <a:gd name="adj1" fmla="val 8333"/>
              <a:gd name="adj2" fmla="val 50000"/>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38" name="TextBox 37">
            <a:extLst>
              <a:ext uri="{FF2B5EF4-FFF2-40B4-BE49-F238E27FC236}">
                <a16:creationId xmlns:a16="http://schemas.microsoft.com/office/drawing/2014/main" id="{569D2A0E-DA09-3049-A076-D0FD099F2B79}"/>
              </a:ext>
            </a:extLst>
          </p:cNvPr>
          <p:cNvSpPr txBox="1"/>
          <p:nvPr/>
        </p:nvSpPr>
        <p:spPr>
          <a:xfrm>
            <a:off x="4002704" y="957081"/>
            <a:ext cx="4555753" cy="369332"/>
          </a:xfrm>
          <a:prstGeom prst="rect">
            <a:avLst/>
          </a:prstGeom>
          <a:noFill/>
        </p:spPr>
        <p:txBody>
          <a:bodyPr wrap="square" rtlCol="0">
            <a:spAutoFit/>
          </a:bodyPr>
          <a:lstStyle/>
          <a:p>
            <a:pPr algn="r"/>
            <a:r>
              <a:rPr lang="en-US" b="0" dirty="0">
                <a:latin typeface="Courier" pitchFamily="2" charset="0"/>
              </a:rPr>
              <a:t>Set Size (k) - Associativity</a:t>
            </a:r>
          </a:p>
        </p:txBody>
      </p:sp>
    </p:spTree>
    <p:extLst>
      <p:ext uri="{BB962C8B-B14F-4D97-AF65-F5344CB8AC3E}">
        <p14:creationId xmlns:p14="http://schemas.microsoft.com/office/powerpoint/2010/main" val="190091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0D48-D8C5-3F42-AC24-038752459F94}"/>
              </a:ext>
            </a:extLst>
          </p:cNvPr>
          <p:cNvSpPr>
            <a:spLocks noGrp="1"/>
          </p:cNvSpPr>
          <p:nvPr>
            <p:ph type="title"/>
          </p:nvPr>
        </p:nvSpPr>
        <p:spPr>
          <a:xfrm>
            <a:off x="2514600" y="1790700"/>
            <a:ext cx="7162800" cy="533400"/>
          </a:xfrm>
        </p:spPr>
        <p:txBody>
          <a:bodyPr/>
          <a:lstStyle/>
          <a:p>
            <a:r>
              <a:rPr lang="en-US" dirty="0"/>
              <a:t>How might organization of TLB differ from that of a conventional instruction or data cache?</a:t>
            </a:r>
          </a:p>
        </p:txBody>
      </p:sp>
      <p:sp>
        <p:nvSpPr>
          <p:cNvPr id="4" name="Content Placeholder 3">
            <a:extLst>
              <a:ext uri="{FF2B5EF4-FFF2-40B4-BE49-F238E27FC236}">
                <a16:creationId xmlns:a16="http://schemas.microsoft.com/office/drawing/2014/main" id="{255F472B-D037-3241-A696-AF2A5E9FF525}"/>
              </a:ext>
            </a:extLst>
          </p:cNvPr>
          <p:cNvSpPr>
            <a:spLocks noGrp="1"/>
          </p:cNvSpPr>
          <p:nvPr>
            <p:ph idx="1"/>
          </p:nvPr>
        </p:nvSpPr>
        <p:spPr>
          <a:xfrm>
            <a:off x="2286000" y="4114800"/>
            <a:ext cx="7772400" cy="1905000"/>
          </a:xfrm>
        </p:spPr>
        <p:txBody>
          <a:bodyPr/>
          <a:lstStyle/>
          <a:p>
            <a:r>
              <a:rPr lang="en-US" dirty="0"/>
              <a:t>Let’s do some review …</a:t>
            </a:r>
          </a:p>
        </p:txBody>
      </p:sp>
    </p:spTree>
    <p:extLst>
      <p:ext uri="{BB962C8B-B14F-4D97-AF65-F5344CB8AC3E}">
        <p14:creationId xmlns:p14="http://schemas.microsoft.com/office/powerpoint/2010/main" val="2237437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body" idx="1"/>
          </p:nvPr>
        </p:nvSpPr>
        <p:spPr>
          <a:xfrm>
            <a:off x="1143000" y="762000"/>
            <a:ext cx="9982200" cy="5715000"/>
          </a:xfrm>
          <a:noFill/>
        </p:spPr>
        <p:txBody>
          <a:bodyPr vert="horz" wrap="square" lIns="63500" tIns="25400" rIns="63500" bIns="25400" numCol="1" anchor="t" anchorCtr="0" compatLnSpc="1">
            <a:prstTxWarp prst="textNoShape">
              <a:avLst/>
            </a:prstTxWarp>
            <a:normAutofit/>
          </a:bodyPr>
          <a:lstStyle/>
          <a:p>
            <a:r>
              <a:rPr lang="en-US" altLang="ko-KR" dirty="0">
                <a:solidFill>
                  <a:schemeClr val="hlink"/>
                </a:solidFill>
                <a:ea typeface="굴림" panose="020B0600000101010101" pitchFamily="34" charset="-127"/>
              </a:rPr>
              <a:t>Compulsory</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(cold start or process migration, first reference): first access to a block</a:t>
            </a:r>
          </a:p>
          <a:p>
            <a:pPr lvl="1"/>
            <a:r>
              <a:rPr lang="en-US" altLang="ko-KR" sz="2400" dirty="0">
                <a:ea typeface="굴림" panose="020B0600000101010101" pitchFamily="34" charset="-127"/>
              </a:rPr>
              <a:t>“Cold” fact of life: not a whole lot you can do about it</a:t>
            </a:r>
          </a:p>
          <a:p>
            <a:pPr lvl="1"/>
            <a:r>
              <a:rPr lang="en-US" altLang="ko-KR" sz="2400" dirty="0">
                <a:ea typeface="굴림" panose="020B0600000101010101" pitchFamily="34" charset="-127"/>
              </a:rPr>
              <a:t>Note: If you are going to run “billions” of instruction, Compulsory Misses are insignificant</a:t>
            </a:r>
          </a:p>
          <a:p>
            <a:r>
              <a:rPr lang="en-US" altLang="ko-KR" dirty="0">
                <a:solidFill>
                  <a:schemeClr val="hlink"/>
                </a:solidFill>
                <a:ea typeface="굴림" panose="020B0600000101010101" pitchFamily="34" charset="-127"/>
              </a:rPr>
              <a:t>Capacity</a:t>
            </a:r>
            <a:r>
              <a:rPr lang="en-US" altLang="ko-KR" dirty="0">
                <a:ea typeface="굴림" panose="020B0600000101010101" pitchFamily="34" charset="-127"/>
              </a:rPr>
              <a:t>:</a:t>
            </a:r>
          </a:p>
          <a:p>
            <a:pPr lvl="1"/>
            <a:r>
              <a:rPr lang="en-US" altLang="ko-KR" sz="2400" dirty="0">
                <a:ea typeface="굴림" panose="020B0600000101010101" pitchFamily="34" charset="-127"/>
              </a:rPr>
              <a:t>Cache cannot contain all blocks access by the program</a:t>
            </a:r>
          </a:p>
          <a:p>
            <a:pPr lvl="1"/>
            <a:r>
              <a:rPr lang="en-US" altLang="ko-KR" sz="2400" dirty="0">
                <a:ea typeface="굴림" panose="020B0600000101010101" pitchFamily="34" charset="-127"/>
              </a:rPr>
              <a:t>Solution: increase cache size</a:t>
            </a:r>
          </a:p>
          <a:p>
            <a:r>
              <a:rPr lang="en-US" altLang="ko-KR" dirty="0">
                <a:solidFill>
                  <a:schemeClr val="hlink"/>
                </a:solidFill>
                <a:ea typeface="굴림" panose="020B0600000101010101" pitchFamily="34" charset="-127"/>
              </a:rPr>
              <a:t>Conflict</a:t>
            </a:r>
            <a:r>
              <a:rPr lang="en-US" altLang="ko-KR" dirty="0">
                <a:solidFill>
                  <a:schemeClr val="accent1"/>
                </a:solidFill>
                <a:ea typeface="굴림" panose="020B0600000101010101" pitchFamily="34" charset="-127"/>
              </a:rPr>
              <a:t> </a:t>
            </a:r>
            <a:r>
              <a:rPr lang="en-US" altLang="ko-KR" dirty="0">
                <a:ea typeface="굴림" panose="020B0600000101010101" pitchFamily="34" charset="-127"/>
              </a:rPr>
              <a:t>(collision):</a:t>
            </a:r>
          </a:p>
          <a:p>
            <a:pPr lvl="1"/>
            <a:r>
              <a:rPr lang="en-US" altLang="ko-KR" sz="2400" dirty="0">
                <a:ea typeface="굴림" panose="020B0600000101010101" pitchFamily="34" charset="-127"/>
              </a:rPr>
              <a:t>Multiple  memory locations  mapped to the same cache location</a:t>
            </a:r>
          </a:p>
          <a:p>
            <a:pPr lvl="1"/>
            <a:r>
              <a:rPr lang="en-US" altLang="ko-KR" sz="2400" dirty="0">
                <a:ea typeface="굴림" panose="020B0600000101010101" pitchFamily="34" charset="-127"/>
              </a:rPr>
              <a:t>Solution 1: increase  cache size</a:t>
            </a:r>
          </a:p>
          <a:p>
            <a:pPr lvl="1"/>
            <a:r>
              <a:rPr lang="en-US" altLang="ko-KR" sz="2400" dirty="0">
                <a:ea typeface="굴림" panose="020B0600000101010101" pitchFamily="34" charset="-127"/>
              </a:rPr>
              <a:t>Solution 2: increase associativity</a:t>
            </a:r>
          </a:p>
          <a:p>
            <a:r>
              <a:rPr lang="en-US" altLang="ko-KR" dirty="0">
                <a:solidFill>
                  <a:schemeClr val="hlink"/>
                </a:solidFill>
                <a:ea typeface="굴림" panose="020B0600000101010101" pitchFamily="34" charset="-127"/>
              </a:rPr>
              <a:t>Coherence</a:t>
            </a:r>
            <a:r>
              <a:rPr lang="en-US" altLang="ko-KR" dirty="0">
                <a:ea typeface="굴림" panose="020B0600000101010101" pitchFamily="34" charset="-127"/>
              </a:rPr>
              <a:t> (Invalidation): other process (e.g., I/O) updates memory </a:t>
            </a:r>
          </a:p>
        </p:txBody>
      </p:sp>
      <p:sp>
        <p:nvSpPr>
          <p:cNvPr id="24579" name="Rectangle 3"/>
          <p:cNvSpPr>
            <a:spLocks noGrp="1" noChangeArrowheads="1"/>
          </p:cNvSpPr>
          <p:nvPr>
            <p:ph type="title"/>
          </p:nvPr>
        </p:nvSpPr>
        <p:spPr>
          <a:xfrm>
            <a:off x="2289176" y="227013"/>
            <a:ext cx="7616825" cy="368300"/>
          </a:xfrm>
        </p:spPr>
        <p:txBody>
          <a:bodyPr/>
          <a:lstStyle/>
          <a:p>
            <a:r>
              <a:rPr lang="en-US" altLang="ko-KR">
                <a:ea typeface="굴림" panose="020B0600000101010101" pitchFamily="34" charset="-127"/>
              </a:rPr>
              <a:t>A Summary on Sources of Cache Misses</a:t>
            </a:r>
          </a:p>
        </p:txBody>
      </p:sp>
    </p:spTree>
    <p:extLst>
      <p:ext uri="{BB962C8B-B14F-4D97-AF65-F5344CB8AC3E}">
        <p14:creationId xmlns:p14="http://schemas.microsoft.com/office/powerpoint/2010/main" val="378417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16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161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6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600200" y="3200400"/>
            <a:ext cx="9067800" cy="3042884"/>
          </a:xfrm>
          <a:noFill/>
        </p:spPr>
        <p:txBody>
          <a:bodyPr vert="horz" wrap="square" lIns="63500" tIns="25400" rIns="63500" bIns="25400" numCol="1" anchor="t" anchorCtr="0" compatLnSpc="1">
            <a:prstTxWarp prst="textNoShape">
              <a:avLst/>
            </a:prstTxWarp>
            <a:spAutoFit/>
          </a:bodyPr>
          <a:lstStyle/>
          <a:p>
            <a:r>
              <a:rPr lang="en-US" altLang="ko-KR" dirty="0">
                <a:solidFill>
                  <a:srgbClr val="FF0000"/>
                </a:solidFill>
                <a:ea typeface="굴림" panose="020B0600000101010101" pitchFamily="34" charset="-127"/>
              </a:rPr>
              <a:t>Block</a:t>
            </a:r>
            <a:r>
              <a:rPr lang="en-US" altLang="ko-KR" dirty="0">
                <a:ea typeface="굴림" panose="020B0600000101010101" pitchFamily="34" charset="-127"/>
              </a:rPr>
              <a:t> is minimum quantum of caching</a:t>
            </a:r>
          </a:p>
          <a:p>
            <a:pPr lvl="1"/>
            <a:r>
              <a:rPr lang="en-US" altLang="ko-KR" sz="2400" dirty="0">
                <a:ea typeface="굴림" panose="020B0600000101010101" pitchFamily="34" charset="-127"/>
              </a:rPr>
              <a:t>Data select field used to select data within block</a:t>
            </a:r>
          </a:p>
          <a:p>
            <a:pPr lvl="1"/>
            <a:r>
              <a:rPr lang="en-US" altLang="ko-KR" sz="2400" dirty="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miss</a:t>
            </a:r>
          </a:p>
        </p:txBody>
      </p:sp>
      <p:sp>
        <p:nvSpPr>
          <p:cNvPr id="25603" name="Rectangle 14"/>
          <p:cNvSpPr>
            <a:spLocks noGrp="1" noChangeArrowheads="1"/>
          </p:cNvSpPr>
          <p:nvPr>
            <p:ph type="title"/>
          </p:nvPr>
        </p:nvSpPr>
        <p:spPr>
          <a:xfrm>
            <a:off x="2289176" y="227013"/>
            <a:ext cx="7413625" cy="368300"/>
          </a:xfrm>
        </p:spPr>
        <p:txBody>
          <a:bodyPr/>
          <a:lstStyle/>
          <a:p>
            <a:r>
              <a:rPr lang="en-US" altLang="ko-KR">
                <a:ea typeface="굴림" panose="020B0600000101010101" pitchFamily="34" charset="-127"/>
              </a:rPr>
              <a:t>How is a Block found in a Cache?</a:t>
            </a:r>
          </a:p>
        </p:txBody>
      </p:sp>
      <p:grpSp>
        <p:nvGrpSpPr>
          <p:cNvPr id="25604" name="Group 20"/>
          <p:cNvGrpSpPr>
            <a:grpSpLocks/>
          </p:cNvGrpSpPr>
          <p:nvPr/>
        </p:nvGrpSpPr>
        <p:grpSpPr bwMode="auto">
          <a:xfrm>
            <a:off x="1981200" y="990601"/>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10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11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Select</a:t>
              </a: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947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3163889" y="4702175"/>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2209800" y="4083050"/>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8783639" y="4694239"/>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6705600" y="4083050"/>
            <a:ext cx="3206750" cy="2470150"/>
            <a:chOff x="3347" y="2334"/>
            <a:chExt cx="2020" cy="1556"/>
          </a:xfrm>
        </p:grpSpPr>
        <p:sp>
          <p:nvSpPr>
            <p:cNvPr id="26659" name="Rectangle 53"/>
            <p:cNvSpPr>
              <a:spLocks noChangeArrowheads="1"/>
            </p:cNvSpPr>
            <p:nvPr/>
          </p:nvSpPr>
          <p:spPr bwMode="auto">
            <a:xfrm>
              <a:off x="464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16200000">
              <a:off x="3925" y="2470"/>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16200000">
              <a:off x="3925" y="266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9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16200000">
              <a:off x="4213" y="362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8250238" y="3157539"/>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6650038" y="3167063"/>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2230438" y="3168650"/>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3370659" y="230188"/>
            <a:ext cx="566341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1219200" y="685800"/>
            <a:ext cx="9982200" cy="2221121"/>
          </a:xfrm>
          <a:noFill/>
        </p:spPr>
        <p:txBody>
          <a:bodyPr vert="horz" wrap="square" lIns="63500" tIns="25400" rIns="63500" bIns="25400" numCol="1" anchor="t" anchorCtr="0" compatLnSpc="1">
            <a:prstTxWarp prst="textNoShape">
              <a:avLst/>
            </a:prstTxWarp>
            <a:spAutoFit/>
          </a:bodyPr>
          <a:lstStyle/>
          <a:p>
            <a:pPr>
              <a:lnSpc>
                <a:spcPct val="85000"/>
              </a:lnSpc>
              <a:spcBef>
                <a:spcPct val="5000"/>
              </a:spcBef>
            </a:pPr>
            <a:r>
              <a:rPr lang="en-US" altLang="ko-KR" dirty="0">
                <a:solidFill>
                  <a:schemeClr val="hlink"/>
                </a:solidFill>
                <a:ea typeface="굴림" panose="020B0600000101010101" pitchFamily="34" charset="-127"/>
              </a:rPr>
              <a:t>Direct Mapped 2</a:t>
            </a:r>
            <a:r>
              <a:rPr lang="en-US" altLang="ko-KR" baseline="30000" dirty="0">
                <a:solidFill>
                  <a:schemeClr val="hlink"/>
                </a:solidFill>
                <a:ea typeface="굴림" panose="020B0600000101010101" pitchFamily="34" charset="-127"/>
              </a:rPr>
              <a:t>N</a:t>
            </a:r>
            <a:r>
              <a:rPr lang="en-US" altLang="ko-KR" dirty="0">
                <a:solidFill>
                  <a:schemeClr val="hlink"/>
                </a:solidFill>
                <a:ea typeface="굴림" panose="020B0600000101010101" pitchFamily="34" charset="-127"/>
              </a:rPr>
              <a:t> byte cache</a:t>
            </a:r>
            <a:r>
              <a:rPr lang="en-US" altLang="ko-KR" dirty="0">
                <a:ea typeface="굴림" panose="020B0600000101010101" pitchFamily="34" charset="-127"/>
              </a:rPr>
              <a:t>:</a:t>
            </a:r>
          </a:p>
          <a:p>
            <a:pPr lvl="1">
              <a:lnSpc>
                <a:spcPct val="85000"/>
              </a:lnSpc>
              <a:spcBef>
                <a:spcPct val="5000"/>
              </a:spcBef>
            </a:pPr>
            <a:r>
              <a:rPr lang="en-US" altLang="ko-KR" dirty="0">
                <a:ea typeface="굴림" panose="020B0600000101010101" pitchFamily="34" charset="-127"/>
              </a:rPr>
              <a:t>The uppermost (32 - N) bits are always the Cache Tag</a:t>
            </a:r>
          </a:p>
          <a:p>
            <a:pPr lvl="1">
              <a:lnSpc>
                <a:spcPct val="85000"/>
              </a:lnSpc>
              <a:spcBef>
                <a:spcPct val="5000"/>
              </a:spcBef>
            </a:pPr>
            <a:r>
              <a:rPr lang="en-US" altLang="ko-KR" dirty="0">
                <a:ea typeface="굴림" panose="020B0600000101010101" pitchFamily="34" charset="-127"/>
              </a:rPr>
              <a:t>The lowest M bits are the Byte Select (Block Size = 2</a:t>
            </a:r>
            <a:r>
              <a:rPr lang="en-US" altLang="ko-KR" baseline="30000" dirty="0">
                <a:ea typeface="굴림" panose="020B0600000101010101" pitchFamily="34" charset="-127"/>
              </a:rPr>
              <a:t>M</a:t>
            </a:r>
            <a:r>
              <a:rPr lang="en-US" altLang="ko-KR" dirty="0">
                <a:ea typeface="굴림" panose="020B0600000101010101" pitchFamily="34" charset="-127"/>
              </a:rPr>
              <a:t>)</a:t>
            </a:r>
          </a:p>
          <a:p>
            <a:pPr>
              <a:lnSpc>
                <a:spcPct val="85000"/>
              </a:lnSpc>
              <a:spcBef>
                <a:spcPct val="5000"/>
              </a:spcBef>
            </a:pPr>
            <a:r>
              <a:rPr lang="en-US" altLang="ko-KR" dirty="0">
                <a:ea typeface="굴림" panose="020B0600000101010101" pitchFamily="34" charset="-127"/>
              </a:rPr>
              <a:t>Example: 1 KB Direct Mapped Cache with 32 B Blocks</a:t>
            </a:r>
          </a:p>
          <a:p>
            <a:pPr lvl="1">
              <a:lnSpc>
                <a:spcPct val="85000"/>
              </a:lnSpc>
              <a:spcBef>
                <a:spcPct val="5000"/>
              </a:spcBef>
            </a:pPr>
            <a:r>
              <a:rPr lang="en-US" altLang="ko-KR" dirty="0">
                <a:ea typeface="굴림" panose="020B0600000101010101" pitchFamily="34" charset="-127"/>
              </a:rPr>
              <a:t>Index chooses potential block</a:t>
            </a:r>
          </a:p>
          <a:p>
            <a:pPr lvl="1">
              <a:lnSpc>
                <a:spcPct val="85000"/>
              </a:lnSpc>
              <a:spcBef>
                <a:spcPct val="5000"/>
              </a:spcBef>
            </a:pPr>
            <a:r>
              <a:rPr lang="en-US" altLang="ko-KR" dirty="0">
                <a:ea typeface="굴림" panose="020B0600000101010101" pitchFamily="34" charset="-127"/>
              </a:rPr>
              <a:t>Tag checked to verify block</a:t>
            </a:r>
          </a:p>
          <a:p>
            <a:pPr lvl="1">
              <a:lnSpc>
                <a:spcPct val="85000"/>
              </a:lnSpc>
              <a:spcBef>
                <a:spcPct val="5000"/>
              </a:spcBef>
            </a:pPr>
            <a:r>
              <a:rPr lang="en-US" altLang="ko-KR" dirty="0">
                <a:ea typeface="굴림" panose="020B0600000101010101" pitchFamily="34" charset="-127"/>
              </a:rPr>
              <a:t>Byte select chooses byte within block</a:t>
            </a:r>
          </a:p>
        </p:txBody>
      </p:sp>
      <p:sp>
        <p:nvSpPr>
          <p:cNvPr id="732192" name="Rectangle 32"/>
          <p:cNvSpPr>
            <a:spLocks noChangeArrowheads="1"/>
          </p:cNvSpPr>
          <p:nvPr/>
        </p:nvSpPr>
        <p:spPr bwMode="auto">
          <a:xfrm>
            <a:off x="5084764" y="3463926"/>
            <a:ext cx="952185" cy="33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6269038" y="3298826"/>
            <a:ext cx="0" cy="1470025"/>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8458200" y="3444875"/>
            <a:ext cx="952500" cy="1352550"/>
            <a:chOff x="4451" y="1932"/>
            <a:chExt cx="600"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2209800" y="2835275"/>
            <a:ext cx="7524750" cy="641350"/>
            <a:chOff x="515" y="1470"/>
            <a:chExt cx="4740" cy="404"/>
          </a:xfrm>
        </p:grpSpPr>
        <p:sp>
          <p:nvSpPr>
            <p:cNvPr id="26647" name="Rectangle 8"/>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6858000" y="3444876"/>
            <a:ext cx="3297238" cy="1400175"/>
            <a:chOff x="3443" y="1854"/>
            <a:chExt cx="2077" cy="882"/>
          </a:xfrm>
        </p:grpSpPr>
        <p:sp>
          <p:nvSpPr>
            <p:cNvPr id="26641" name="Rectangle 34"/>
            <p:cNvSpPr>
              <a:spLocks noChangeArrowheads="1"/>
            </p:cNvSpPr>
            <p:nvPr/>
          </p:nvSpPr>
          <p:spPr bwMode="auto">
            <a:xfrm>
              <a:off x="3443" y="1854"/>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2455864" y="4645025"/>
            <a:ext cx="7196137" cy="419100"/>
          </a:xfrm>
          <a:prstGeom prst="rect">
            <a:avLst/>
          </a:prstGeom>
          <a:noFill/>
          <a:ln w="38100" algn="ctr">
            <a:solidFill>
              <a:schemeClr val="hlink"/>
            </a:solidFill>
            <a:prstDash val="sysDot"/>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3638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2230438"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6650038"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2209800" y="2514600"/>
            <a:ext cx="7524750" cy="641350"/>
            <a:chOff x="515" y="1470"/>
            <a:chExt cx="4740" cy="404"/>
          </a:xfrm>
        </p:grpSpPr>
        <p:sp>
          <p:nvSpPr>
            <p:cNvPr id="27762" name="Rectangle 109"/>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1579564"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6448426"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5727700"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4038600" y="6257925"/>
            <a:ext cx="4267200" cy="60960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4856164" y="4953000"/>
            <a:ext cx="2471737" cy="1841500"/>
            <a:chOff x="2099" y="2936"/>
            <a:chExt cx="1557" cy="1160"/>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6"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3017558" y="228601"/>
            <a:ext cx="5802872"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1295400" y="712788"/>
            <a:ext cx="9677400" cy="2021066"/>
          </a:xfrm>
          <a:noFill/>
        </p:spPr>
        <p:txBody>
          <a:bodyPr vert="horz" wrap="square" lIns="63500" tIns="25400" rIns="63500" bIns="25400" numCol="1" anchor="t" anchorCtr="0" compatLnSpc="1">
            <a:prstTxWarp prst="textNoShape">
              <a:avLst/>
            </a:prstTxWarp>
            <a:spAutoFit/>
          </a:bodyPr>
          <a:lstStyle/>
          <a:p>
            <a:pPr>
              <a:lnSpc>
                <a:spcPct val="80000"/>
              </a:lnSpc>
              <a:spcBef>
                <a:spcPct val="10000"/>
              </a:spcBef>
            </a:pPr>
            <a:r>
              <a:rPr lang="en-US" altLang="ko-KR" dirty="0">
                <a:solidFill>
                  <a:schemeClr val="hlink"/>
                </a:solidFill>
                <a:ea typeface="굴림" panose="020B0600000101010101" pitchFamily="34" charset="-127"/>
              </a:rPr>
              <a:t>N-way set associative</a:t>
            </a:r>
            <a:r>
              <a:rPr lang="en-US" altLang="ko-KR" dirty="0">
                <a:ea typeface="굴림" panose="020B0600000101010101" pitchFamily="34" charset="-127"/>
              </a:rPr>
              <a:t>: N entries per Cache Index</a:t>
            </a:r>
          </a:p>
          <a:p>
            <a:pPr lvl="1">
              <a:lnSpc>
                <a:spcPct val="80000"/>
              </a:lnSpc>
              <a:spcBef>
                <a:spcPct val="10000"/>
              </a:spcBef>
            </a:pPr>
            <a:r>
              <a:rPr lang="en-US" altLang="ko-KR" sz="2400" dirty="0">
                <a:ea typeface="굴림" panose="020B0600000101010101" pitchFamily="34" charset="-127"/>
              </a:rPr>
              <a:t>N direct mapped caches operates in parallel</a:t>
            </a:r>
          </a:p>
          <a:p>
            <a:pPr>
              <a:lnSpc>
                <a:spcPct val="80000"/>
              </a:lnSpc>
              <a:spcBef>
                <a:spcPct val="10000"/>
              </a:spcBef>
            </a:pPr>
            <a:r>
              <a:rPr lang="en-US" altLang="ko-KR" dirty="0">
                <a:ea typeface="굴림" panose="020B0600000101010101" pitchFamily="34" charset="-127"/>
              </a:rPr>
              <a:t>Example: Two-way set associative cache</a:t>
            </a:r>
          </a:p>
          <a:p>
            <a:pPr lvl="1">
              <a:lnSpc>
                <a:spcPct val="80000"/>
              </a:lnSpc>
              <a:spcBef>
                <a:spcPct val="10000"/>
              </a:spcBef>
            </a:pPr>
            <a:r>
              <a:rPr lang="en-US" altLang="ko-KR" sz="2400" dirty="0">
                <a:ea typeface="굴림" panose="020B0600000101010101" pitchFamily="34" charset="-127"/>
              </a:rPr>
              <a:t>Cache Index selects a “set” from the cache</a:t>
            </a:r>
          </a:p>
          <a:p>
            <a:pPr lvl="1">
              <a:lnSpc>
                <a:spcPct val="80000"/>
              </a:lnSpc>
              <a:spcBef>
                <a:spcPct val="10000"/>
              </a:spcBef>
            </a:pPr>
            <a:r>
              <a:rPr lang="en-US" altLang="ko-KR" sz="2400" dirty="0">
                <a:ea typeface="굴림" panose="020B0600000101010101" pitchFamily="34" charset="-127"/>
              </a:rPr>
              <a:t>Two tags in the set are compared to input in parallel</a:t>
            </a:r>
          </a:p>
          <a:p>
            <a:pPr lvl="1">
              <a:lnSpc>
                <a:spcPct val="80000"/>
              </a:lnSpc>
              <a:spcBef>
                <a:spcPct val="10000"/>
              </a:spcBef>
            </a:pPr>
            <a:r>
              <a:rPr lang="en-US" altLang="ko-KR" sz="2400" dirty="0">
                <a:ea typeface="굴림" panose="020B0600000101010101" pitchFamily="34" charset="-127"/>
              </a:rPr>
              <a:t>Data is selected based on the tag result</a:t>
            </a:r>
          </a:p>
        </p:txBody>
      </p:sp>
      <p:sp>
        <p:nvSpPr>
          <p:cNvPr id="734248" name="Rectangle 40"/>
          <p:cNvSpPr>
            <a:spLocks noChangeArrowheads="1"/>
          </p:cNvSpPr>
          <p:nvPr/>
        </p:nvSpPr>
        <p:spPr bwMode="auto">
          <a:xfrm>
            <a:off x="1752600" y="4494213"/>
            <a:ext cx="8661400" cy="508000"/>
          </a:xfrm>
          <a:prstGeom prst="rect">
            <a:avLst/>
          </a:prstGeom>
          <a:noFill/>
          <a:ln w="25400">
            <a:solidFill>
              <a:schemeClr val="hlink"/>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2514600"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1968500" y="4964114"/>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2222500" y="4648201"/>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2514600"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4124325" y="4648201"/>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5486400"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5791200" y="6553209"/>
            <a:ext cx="1892300" cy="357188"/>
            <a:chOff x="2688" y="4128"/>
            <a:chExt cx="1192" cy="225"/>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8" cy="21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22775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4064000"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8705850"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8313738" y="3063876"/>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2316164" y="3071814"/>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2844107" y="228601"/>
            <a:ext cx="6052940"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1143000" y="685800"/>
            <a:ext cx="9982200" cy="257506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Fully Associative</a:t>
            </a:r>
            <a:r>
              <a:rPr lang="en-US" altLang="ko-KR" dirty="0">
                <a:ea typeface="굴림" panose="020B0600000101010101" pitchFamily="34" charset="-127"/>
              </a:rPr>
              <a:t>: Every block can hold any line</a:t>
            </a:r>
          </a:p>
          <a:p>
            <a:pPr lvl="1">
              <a:lnSpc>
                <a:spcPct val="80000"/>
              </a:lnSpc>
              <a:spcBef>
                <a:spcPct val="20000"/>
              </a:spcBef>
            </a:pPr>
            <a:r>
              <a:rPr lang="en-US" altLang="ko-KR" sz="2400" dirty="0">
                <a:ea typeface="굴림" panose="020B0600000101010101" pitchFamily="34" charset="-127"/>
              </a:rPr>
              <a:t>Address does not include a cache index</a:t>
            </a:r>
          </a:p>
          <a:p>
            <a:pPr lvl="1">
              <a:lnSpc>
                <a:spcPct val="80000"/>
              </a:lnSpc>
              <a:spcBef>
                <a:spcPct val="20000"/>
              </a:spcBef>
            </a:pPr>
            <a:r>
              <a:rPr lang="en-US" altLang="ko-KR" sz="2400" dirty="0">
                <a:ea typeface="굴림" panose="020B0600000101010101" pitchFamily="34" charset="-127"/>
              </a:rPr>
              <a:t>Compare Cache Tags of all Cache Entries in Parallel</a:t>
            </a:r>
          </a:p>
          <a:p>
            <a:pPr>
              <a:lnSpc>
                <a:spcPct val="80000"/>
              </a:lnSpc>
              <a:spcBef>
                <a:spcPct val="20000"/>
              </a:spcBef>
            </a:pPr>
            <a:r>
              <a:rPr lang="en-US" altLang="ko-KR" dirty="0">
                <a:ea typeface="굴림" panose="020B0600000101010101" pitchFamily="34" charset="-127"/>
              </a:rPr>
              <a:t>Example: Block Size=32B blocks</a:t>
            </a:r>
          </a:p>
          <a:p>
            <a:pPr lvl="1">
              <a:lnSpc>
                <a:spcPct val="80000"/>
              </a:lnSpc>
              <a:spcBef>
                <a:spcPct val="20000"/>
              </a:spcBef>
            </a:pPr>
            <a:r>
              <a:rPr lang="en-US" altLang="ko-KR" sz="2400" dirty="0">
                <a:ea typeface="굴림" panose="020B0600000101010101" pitchFamily="34" charset="-127"/>
              </a:rPr>
              <a:t>We need N 27-bit comparators</a:t>
            </a:r>
          </a:p>
          <a:p>
            <a:pPr lvl="1">
              <a:lnSpc>
                <a:spcPct val="80000"/>
              </a:lnSpc>
              <a:spcBef>
                <a:spcPct val="20000"/>
              </a:spcBef>
            </a:pPr>
            <a:r>
              <a:rPr lang="en-US" altLang="ko-KR" sz="2400" dirty="0">
                <a:ea typeface="굴림" panose="020B0600000101010101" pitchFamily="34" charset="-127"/>
              </a:rPr>
              <a:t>Still have byte select to choose from within block</a:t>
            </a:r>
          </a:p>
          <a:p>
            <a:pPr>
              <a:lnSpc>
                <a:spcPct val="80000"/>
              </a:lnSpc>
              <a:spcBef>
                <a:spcPct val="20000"/>
              </a:spcBef>
            </a:pPr>
            <a:endParaRPr lang="ko-KR" altLang="en-US" dirty="0">
              <a:ea typeface="굴림" panose="020B0600000101010101" pitchFamily="34" charset="-127"/>
            </a:endParaRPr>
          </a:p>
        </p:txBody>
      </p:sp>
      <p:grpSp>
        <p:nvGrpSpPr>
          <p:cNvPr id="736325" name="Group 69"/>
          <p:cNvGrpSpPr>
            <a:grpSpLocks/>
          </p:cNvGrpSpPr>
          <p:nvPr/>
        </p:nvGrpSpPr>
        <p:grpSpPr bwMode="auto">
          <a:xfrm>
            <a:off x="7391402" y="3962400"/>
            <a:ext cx="2895601" cy="2127250"/>
            <a:chOff x="3696" y="2496"/>
            <a:chExt cx="1824"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16200000">
              <a:off x="4274" y="263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16200000">
              <a:off x="4274" y="2824"/>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4046538"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2286000" y="2743200"/>
            <a:ext cx="7524750" cy="641350"/>
            <a:chOff x="480" y="1728"/>
            <a:chExt cx="4740" cy="404"/>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2459038" y="3219450"/>
            <a:ext cx="1612900" cy="2908300"/>
            <a:chOff x="589" y="2028"/>
            <a:chExt cx="1016" cy="1832"/>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8534400" y="3352800"/>
            <a:ext cx="952500" cy="908050"/>
            <a:chOff x="4416" y="2112"/>
            <a:chExt cx="600" cy="572"/>
          </a:xfrm>
        </p:grpSpPr>
        <p:sp>
          <p:nvSpPr>
            <p:cNvPr id="28685" name="Rectangle 46"/>
            <p:cNvSpPr>
              <a:spLocks noChangeArrowheads="1"/>
            </p:cNvSpPr>
            <p:nvPr/>
          </p:nvSpPr>
          <p:spPr bwMode="auto">
            <a:xfrm>
              <a:off x="4416" y="211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0390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7188200"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9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671871" name="Group 127"/>
          <p:cNvGrpSpPr>
            <a:grpSpLocks/>
          </p:cNvGrpSpPr>
          <p:nvPr/>
        </p:nvGrpSpPr>
        <p:grpSpPr bwMode="auto">
          <a:xfrm>
            <a:off x="6324601" y="1720851"/>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2300288" y="862014"/>
            <a:ext cx="4938713" cy="954087"/>
            <a:chOff x="9" y="543"/>
            <a:chExt cx="3111" cy="601"/>
          </a:xfrm>
        </p:grpSpPr>
        <p:sp>
          <p:nvSpPr>
            <p:cNvPr id="23602" name="Rectangle 54"/>
            <p:cNvSpPr>
              <a:spLocks noChangeArrowheads="1"/>
            </p:cNvSpPr>
            <p:nvPr/>
          </p:nvSpPr>
          <p:spPr bwMode="auto">
            <a:xfrm>
              <a:off x="81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2590801"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49" cy="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4191000"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242888" y="3597276"/>
            <a:ext cx="7250112" cy="3202275"/>
          </a:xfrm>
        </p:spPr>
        <p:txBody>
          <a:bodyPr>
            <a:normAutofit/>
          </a:bodyPr>
          <a:lstStyle/>
          <a:p>
            <a:pPr>
              <a:lnSpc>
                <a:spcPct val="100000"/>
              </a:lnSpc>
              <a:spcBef>
                <a:spcPct val="0"/>
              </a:spcBef>
            </a:pPr>
            <a:r>
              <a:rPr lang="en-US" altLang="ko-KR" dirty="0">
                <a:ea typeface="굴림" panose="020B0600000101010101" pitchFamily="34" charset="-127"/>
              </a:rPr>
              <a:t>Tree of Page Tables</a:t>
            </a:r>
          </a:p>
          <a:p>
            <a:pPr lvl="1">
              <a:lnSpc>
                <a:spcPct val="100000"/>
              </a:lnSpc>
              <a:spcBef>
                <a:spcPct val="0"/>
              </a:spcBef>
            </a:pPr>
            <a:r>
              <a:rPr lang="en-US" altLang="ko-KR" dirty="0">
                <a:solidFill>
                  <a:schemeClr val="accent2"/>
                </a:solidFill>
                <a:ea typeface="굴림" panose="020B0600000101010101" pitchFamily="34" charset="-127"/>
              </a:rPr>
              <a:t>“Magic” 10b-10b-12b pattern!</a:t>
            </a:r>
          </a:p>
          <a:p>
            <a:pPr>
              <a:lnSpc>
                <a:spcPct val="100000"/>
              </a:lnSpc>
              <a:spcBef>
                <a:spcPct val="0"/>
              </a:spcBef>
            </a:pPr>
            <a:r>
              <a:rPr lang="en-US" altLang="ko-KR" dirty="0">
                <a:ea typeface="굴림" panose="020B0600000101010101" pitchFamily="34" charset="-127"/>
              </a:rPr>
              <a:t>Tables fixed size (1024 entries)</a:t>
            </a:r>
          </a:p>
          <a:p>
            <a:pPr lvl="1">
              <a:lnSpc>
                <a:spcPct val="100000"/>
              </a:lnSpc>
              <a:spcBef>
                <a:spcPct val="0"/>
              </a:spcBef>
            </a:pPr>
            <a:r>
              <a:rPr lang="en-US" altLang="ko-KR" sz="2000" dirty="0">
                <a:ea typeface="굴림" panose="020B0600000101010101" pitchFamily="34" charset="-127"/>
              </a:rPr>
              <a:t>On context-switch: save single </a:t>
            </a:r>
            <a:r>
              <a:rPr lang="en-US" altLang="ko-KR" sz="2000" dirty="0" err="1">
                <a:ea typeface="굴림" panose="020B0600000101010101" pitchFamily="34" charset="-127"/>
              </a:rPr>
              <a:t>PageTablePtr</a:t>
            </a:r>
            <a:r>
              <a:rPr lang="en-US" altLang="ko-KR" sz="2000" dirty="0">
                <a:ea typeface="굴림" panose="020B0600000101010101" pitchFamily="34" charset="-127"/>
              </a:rPr>
              <a:t> register (i.e. CR3)</a:t>
            </a:r>
          </a:p>
          <a:p>
            <a:pPr>
              <a:lnSpc>
                <a:spcPct val="100000"/>
              </a:lnSpc>
              <a:spcBef>
                <a:spcPct val="0"/>
              </a:spcBef>
            </a:pPr>
            <a:r>
              <a:rPr lang="en-US" altLang="ko-KR" dirty="0">
                <a:ea typeface="굴림" panose="020B0600000101010101" pitchFamily="34" charset="-127"/>
              </a:rPr>
              <a:t>Valid bits on Page Table Entries </a:t>
            </a:r>
          </a:p>
          <a:p>
            <a:pPr lvl="1">
              <a:lnSpc>
                <a:spcPct val="100000"/>
              </a:lnSpc>
              <a:spcBef>
                <a:spcPct val="0"/>
              </a:spcBef>
            </a:pPr>
            <a:r>
              <a:rPr lang="en-US" altLang="ko-KR" sz="2000" dirty="0">
                <a:ea typeface="굴림" panose="020B0600000101010101" pitchFamily="34" charset="-127"/>
              </a:rPr>
              <a:t>Don’t need every 2</a:t>
            </a:r>
            <a:r>
              <a:rPr lang="en-US" altLang="ko-KR" sz="2000" baseline="30000" dirty="0">
                <a:ea typeface="굴림" panose="020B0600000101010101" pitchFamily="34" charset="-127"/>
              </a:rPr>
              <a:t>nd</a:t>
            </a:r>
            <a:r>
              <a:rPr lang="en-US" altLang="ko-KR" sz="2000" dirty="0">
                <a:ea typeface="굴림" panose="020B0600000101010101" pitchFamily="34" charset="-127"/>
              </a:rPr>
              <a:t>-level table</a:t>
            </a:r>
          </a:p>
          <a:p>
            <a:pPr lvl="1">
              <a:lnSpc>
                <a:spcPct val="100000"/>
              </a:lnSpc>
              <a:spcBef>
                <a:spcPct val="0"/>
              </a:spcBef>
            </a:pPr>
            <a:r>
              <a:rPr lang="en-US" altLang="ko-KR" sz="2000" dirty="0">
                <a:solidFill>
                  <a:schemeClr val="hlink"/>
                </a:solidFill>
                <a:ea typeface="굴림" panose="020B0600000101010101" pitchFamily="34" charset="-127"/>
              </a:rPr>
              <a:t>Even when exist, 2</a:t>
            </a:r>
            <a:r>
              <a:rPr lang="en-US" altLang="ko-KR" sz="2000" baseline="30000" dirty="0">
                <a:solidFill>
                  <a:schemeClr val="hlink"/>
                </a:solidFill>
                <a:ea typeface="굴림" panose="020B0600000101010101" pitchFamily="34" charset="-127"/>
              </a:rPr>
              <a:t>nd</a:t>
            </a:r>
            <a:r>
              <a:rPr lang="en-US" altLang="ko-KR" sz="2000" dirty="0">
                <a:solidFill>
                  <a:schemeClr val="hlink"/>
                </a:solidFill>
                <a:ea typeface="굴림" panose="020B0600000101010101" pitchFamily="34" charset="-127"/>
              </a:rPr>
              <a:t>-level tables can reside on disk if not in use</a:t>
            </a:r>
          </a:p>
        </p:txBody>
      </p:sp>
      <p:grpSp>
        <p:nvGrpSpPr>
          <p:cNvPr id="671881" name="Group 137"/>
          <p:cNvGrpSpPr>
            <a:grpSpLocks/>
          </p:cNvGrpSpPr>
          <p:nvPr/>
        </p:nvGrpSpPr>
        <p:grpSpPr bwMode="auto">
          <a:xfrm>
            <a:off x="7440612"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49" cy="18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5105400"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8610601"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 name="Title 1"/>
          <p:cNvSpPr>
            <a:spLocks noGrp="1"/>
          </p:cNvSpPr>
          <p:nvPr>
            <p:ph type="title"/>
          </p:nvPr>
        </p:nvSpPr>
        <p:spPr>
          <a:xfrm>
            <a:off x="838200" y="152400"/>
            <a:ext cx="10515600" cy="533400"/>
          </a:xfrm>
        </p:spPr>
        <p:txBody>
          <a:bodyPr/>
          <a:lstStyle/>
          <a:p>
            <a:r>
              <a:rPr lang="en-US" altLang="ko-KR" dirty="0"/>
              <a:t>Recall: The two-level page table</a:t>
            </a:r>
            <a:endParaRPr lang="en-US" dirty="0"/>
          </a:p>
        </p:txBody>
      </p:sp>
    </p:spTree>
    <p:extLst>
      <p:ext uri="{BB962C8B-B14F-4D97-AF65-F5344CB8AC3E}">
        <p14:creationId xmlns:p14="http://schemas.microsoft.com/office/powerpoint/2010/main" val="133935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1905000" y="762001"/>
            <a:ext cx="8534400" cy="383695"/>
          </a:xfrm>
          <a:noFill/>
        </p:spPr>
        <p:txBody>
          <a:bodyPr vert="horz" wrap="square" lIns="63500" tIns="25400" rIns="63500" bIns="25400" numCol="1" anchor="t" anchorCtr="0" compatLnSpc="1">
            <a:prstTxWarp prst="textNoShape">
              <a:avLst/>
            </a:prstTxWarp>
            <a:spAutoFit/>
          </a:bodyPr>
          <a:lstStyle/>
          <a:p>
            <a:pPr marL="203200" indent="-203200"/>
            <a:r>
              <a:rPr lang="en-US" altLang="ko-KR" dirty="0">
                <a:ea typeface="굴림" panose="020B0600000101010101" pitchFamily="34" charset="-127"/>
              </a:rPr>
              <a:t>Example: Block 12 placed in 8 block cache</a:t>
            </a:r>
          </a:p>
        </p:txBody>
      </p:sp>
      <p:grpSp>
        <p:nvGrpSpPr>
          <p:cNvPr id="743513" name="Group 89"/>
          <p:cNvGrpSpPr>
            <a:grpSpLocks/>
          </p:cNvGrpSpPr>
          <p:nvPr/>
        </p:nvGrpSpPr>
        <p:grpSpPr bwMode="auto">
          <a:xfrm>
            <a:off x="1908176" y="3429000"/>
            <a:ext cx="2387599" cy="2427288"/>
            <a:chOff x="242" y="2160"/>
            <a:chExt cx="1504" cy="1529"/>
          </a:xfrm>
        </p:grpSpPr>
        <p:grpSp>
          <p:nvGrpSpPr>
            <p:cNvPr id="29767" name="Group 83"/>
            <p:cNvGrpSpPr>
              <a:grpSpLocks/>
            </p:cNvGrpSpPr>
            <p:nvPr/>
          </p:nvGrpSpPr>
          <p:grpSpPr bwMode="auto">
            <a:xfrm>
              <a:off x="242" y="2880"/>
              <a:ext cx="1294" cy="809"/>
              <a:chOff x="237" y="2832"/>
              <a:chExt cx="1294"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37" y="28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170"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Direct mapped:</a:t>
              </a:r>
            </a:p>
            <a:p>
              <a:pPr algn="l">
                <a:lnSpc>
                  <a:spcPct val="100000"/>
                </a:lnSpc>
                <a:spcBef>
                  <a:spcPct val="0"/>
                </a:spcBef>
                <a:buSzTx/>
              </a:pPr>
              <a:r>
                <a:rPr lang="en-US" altLang="ko-KR" sz="1600" dirty="0">
                  <a:latin typeface="Arial" panose="020B0604020202020204" pitchFamily="34" charset="0"/>
                  <a:ea typeface="굴림" panose="020B0600000101010101" pitchFamily="34" charset="-127"/>
                </a:rPr>
                <a:t>block 12 can go only into block 4 (12 mod 8)</a:t>
              </a:r>
            </a:p>
          </p:txBody>
        </p:sp>
      </p:grpSp>
      <p:grpSp>
        <p:nvGrpSpPr>
          <p:cNvPr id="743512" name="Group 88"/>
          <p:cNvGrpSpPr>
            <a:grpSpLocks/>
          </p:cNvGrpSpPr>
          <p:nvPr/>
        </p:nvGrpSpPr>
        <p:grpSpPr bwMode="auto">
          <a:xfrm>
            <a:off x="4491038" y="3429001"/>
            <a:ext cx="2547938" cy="3038475"/>
            <a:chOff x="1869" y="2160"/>
            <a:chExt cx="1605" cy="1914"/>
          </a:xfrm>
        </p:grpSpPr>
        <p:sp>
          <p:nvSpPr>
            <p:cNvPr id="29751" name="Text Box 37"/>
            <p:cNvSpPr txBox="1">
              <a:spLocks noChangeArrowheads="1"/>
            </p:cNvSpPr>
            <p:nvPr/>
          </p:nvSpPr>
          <p:spPr bwMode="auto">
            <a:xfrm>
              <a:off x="2208" y="2160"/>
              <a:ext cx="1266"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Set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 in set 0 (12 mod 4)</a:t>
              </a:r>
            </a:p>
          </p:txBody>
        </p:sp>
        <p:grpSp>
          <p:nvGrpSpPr>
            <p:cNvPr id="29752" name="Group 84"/>
            <p:cNvGrpSpPr>
              <a:grpSpLocks/>
            </p:cNvGrpSpPr>
            <p:nvPr/>
          </p:nvGrpSpPr>
          <p:grpSpPr bwMode="auto">
            <a:xfrm>
              <a:off x="1869" y="2880"/>
              <a:ext cx="1294" cy="1194"/>
              <a:chOff x="1821" y="2832"/>
              <a:chExt cx="1294" cy="1194"/>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7242174" y="3429000"/>
            <a:ext cx="2587624" cy="2427288"/>
            <a:chOff x="3602" y="2160"/>
            <a:chExt cx="1630" cy="1529"/>
          </a:xfrm>
        </p:grpSpPr>
        <p:sp>
          <p:nvSpPr>
            <p:cNvPr id="29739" name="Text Box 12"/>
            <p:cNvSpPr txBox="1">
              <a:spLocks noChangeArrowheads="1"/>
            </p:cNvSpPr>
            <p:nvPr/>
          </p:nvSpPr>
          <p:spPr bwMode="auto">
            <a:xfrm>
              <a:off x="3840" y="2160"/>
              <a:ext cx="1392" cy="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Fully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a:t>
              </a:r>
            </a:p>
          </p:txBody>
        </p:sp>
        <p:grpSp>
          <p:nvGrpSpPr>
            <p:cNvPr id="29740" name="Group 85"/>
            <p:cNvGrpSpPr>
              <a:grpSpLocks/>
            </p:cNvGrpSpPr>
            <p:nvPr/>
          </p:nvGrpSpPr>
          <p:grpSpPr bwMode="auto">
            <a:xfrm>
              <a:off x="3602" y="2880"/>
              <a:ext cx="1294" cy="809"/>
              <a:chOff x="3501" y="2832"/>
              <a:chExt cx="1294"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2890838" y="1192214"/>
            <a:ext cx="5597526" cy="2008187"/>
            <a:chOff x="861" y="703"/>
            <a:chExt cx="3526"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1" y="16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1600200" y="228600"/>
            <a:ext cx="8915400" cy="368300"/>
          </a:xfrm>
        </p:spPr>
        <p:txBody>
          <a:bodyPr/>
          <a:lstStyle/>
          <a:p>
            <a:pPr>
              <a:tabLst>
                <a:tab pos="6172200" algn="l"/>
              </a:tabLst>
            </a:pPr>
            <a:r>
              <a:rPr lang="en-US" altLang="ko-KR" dirty="0">
                <a:ea typeface="굴림" panose="020B0600000101010101" pitchFamily="34" charset="-127"/>
              </a:rPr>
              <a:t>Where does a Block Get Placed in a Cache?</a:t>
            </a:r>
          </a:p>
        </p:txBody>
      </p:sp>
    </p:spTree>
    <p:extLst>
      <p:ext uri="{BB962C8B-B14F-4D97-AF65-F5344CB8AC3E}">
        <p14:creationId xmlns:p14="http://schemas.microsoft.com/office/powerpoint/2010/main" val="41513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1676400" y="838200"/>
            <a:ext cx="8305800" cy="5154232"/>
          </a:xfrm>
          <a:noFill/>
        </p:spPr>
        <p:txBody>
          <a:bodyPr vert="horz" wrap="square" lIns="63500" tIns="25400" rIns="63500" bIns="25400" numCol="1" anchor="t" anchorCtr="0" compatLnSpc="1">
            <a:prstTxWarp prst="textNoShape">
              <a:avLst/>
            </a:prstTxWarp>
            <a:spAutoFit/>
          </a:bodyPr>
          <a:lstStyle/>
          <a:p>
            <a:pPr>
              <a:tabLst>
                <a:tab pos="2117725" algn="r"/>
                <a:tab pos="3094038" algn="r"/>
                <a:tab pos="4114800" algn="r"/>
                <a:tab pos="5197475" algn="r"/>
                <a:tab pos="6294438" algn="r"/>
                <a:tab pos="7315200" algn="r"/>
              </a:tabLst>
            </a:pPr>
            <a:r>
              <a:rPr lang="en-US" altLang="ko-KR" dirty="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a:ea typeface="굴림" panose="020B0600000101010101" pitchFamily="34" charset="-127"/>
              </a:rPr>
              <a:t>Miss rates for a workload:</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2-way              	4-way                 	8-way</a:t>
            </a:r>
            <a:br>
              <a:rPr lang="en-US" altLang="ko-KR" dirty="0">
                <a:ea typeface="굴림" panose="020B0600000101010101" pitchFamily="34" charset="-127"/>
              </a:rPr>
            </a:br>
            <a:r>
              <a:rPr lang="en-US" altLang="ko-KR" u="sng" dirty="0">
                <a:ea typeface="굴림" panose="020B0600000101010101" pitchFamily="34" charset="-127"/>
              </a:rPr>
              <a:t>Size	LRU	 Random	 LRU	 Random	 LRU	 Random</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16 KB	5.2%	5.7%	    4.7%	5.3%	4.4%	5.0%</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64 KB	1.9%	2.0%	    1.5%	1.7%	1.4%	1.5%</a:t>
            </a:r>
          </a:p>
          <a:p>
            <a:pPr>
              <a:buNone/>
              <a:tabLst>
                <a:tab pos="2117725" algn="r"/>
                <a:tab pos="3094038" algn="r"/>
                <a:tab pos="4114800" algn="r"/>
                <a:tab pos="5197475" algn="r"/>
                <a:tab pos="6294438" algn="r"/>
                <a:tab pos="7315200" algn="r"/>
              </a:tabLst>
            </a:pPr>
            <a:r>
              <a:rPr lang="en-US" altLang="ko-KR" dirty="0">
                <a:ea typeface="굴림" panose="020B0600000101010101" pitchFamily="34" charset="-127"/>
              </a:rPr>
              <a:t>	256 KB	1.15%	1.17%	   1.13%	 1.13%	1.12%	1.12%</a:t>
            </a:r>
          </a:p>
          <a:p>
            <a:pPr>
              <a:buNone/>
              <a:tabLst>
                <a:tab pos="2117725" algn="r"/>
                <a:tab pos="3094038" algn="r"/>
                <a:tab pos="4114800" algn="r"/>
                <a:tab pos="5197475" algn="r"/>
                <a:tab pos="6294438" algn="r"/>
                <a:tab pos="7315200" algn="r"/>
              </a:tabLst>
            </a:pPr>
            <a:endParaRPr lang="en-US" altLang="ko-KR" dirty="0">
              <a:ea typeface="굴림" panose="020B0600000101010101" pitchFamily="34" charset="-127"/>
            </a:endParaRPr>
          </a:p>
        </p:txBody>
      </p:sp>
      <p:sp>
        <p:nvSpPr>
          <p:cNvPr id="30723" name="Rectangle 3"/>
          <p:cNvSpPr>
            <a:spLocks noGrp="1" noChangeArrowheads="1"/>
          </p:cNvSpPr>
          <p:nvPr>
            <p:ph type="title"/>
          </p:nvPr>
        </p:nvSpPr>
        <p:spPr>
          <a:xfrm>
            <a:off x="1524000" y="152401"/>
            <a:ext cx="9144000" cy="442912"/>
          </a:xfrm>
        </p:spPr>
        <p:txBody>
          <a:bodyPr/>
          <a:lstStyle/>
          <a:p>
            <a:r>
              <a:rPr lang="en-US" altLang="ko-KR" dirty="0">
                <a:ea typeface="굴림" panose="020B0600000101010101" pitchFamily="34" charset="-127"/>
              </a:rPr>
              <a:t>Which block should be replaced on a miss?</a:t>
            </a:r>
          </a:p>
        </p:txBody>
      </p:sp>
    </p:spTree>
    <p:extLst>
      <p:ext uri="{BB962C8B-B14F-4D97-AF65-F5344CB8AC3E}">
        <p14:creationId xmlns:p14="http://schemas.microsoft.com/office/powerpoint/2010/main" val="319706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914400" y="838201"/>
            <a:ext cx="10287000" cy="5221942"/>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a:solidFill>
                  <a:schemeClr val="hlink"/>
                </a:solidFill>
                <a:ea typeface="굴림" panose="020B0600000101010101" pitchFamily="34" charset="-127"/>
              </a:rPr>
              <a:t>Write through</a:t>
            </a:r>
            <a:r>
              <a:rPr lang="en-US" altLang="ko-KR" dirty="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a:solidFill>
                  <a:schemeClr val="hlink"/>
                </a:solidFill>
                <a:ea typeface="굴림" panose="020B0600000101010101" pitchFamily="34" charset="-127"/>
              </a:rPr>
              <a:t>Write back</a:t>
            </a:r>
            <a:r>
              <a:rPr lang="en-US" altLang="ko-KR" dirty="0">
                <a:ea typeface="굴림" panose="020B0600000101010101" pitchFamily="34" charset="-127"/>
              </a:rPr>
              <a:t>: The information is written only to the block in the cache</a:t>
            </a:r>
          </a:p>
          <a:p>
            <a:pPr lvl="1">
              <a:lnSpc>
                <a:spcPct val="80000"/>
              </a:lnSpc>
              <a:spcBef>
                <a:spcPct val="20000"/>
              </a:spcBef>
            </a:pPr>
            <a:r>
              <a:rPr lang="en-US" altLang="ko-KR" sz="2400" dirty="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a:ea typeface="굴림" panose="020B0600000101010101" pitchFamily="34" charset="-127"/>
              </a:rPr>
              <a:t>Question is block clean or dirty?</a:t>
            </a:r>
          </a:p>
          <a:p>
            <a:pPr>
              <a:lnSpc>
                <a:spcPct val="80000"/>
              </a:lnSpc>
              <a:spcBef>
                <a:spcPct val="20000"/>
              </a:spcBef>
            </a:pPr>
            <a:r>
              <a:rPr lang="en-US" altLang="ko-KR" dirty="0">
                <a:ea typeface="굴림" panose="020B0600000101010101" pitchFamily="34" charset="-127"/>
              </a:rPr>
              <a:t>Pros and Cons of each?</a:t>
            </a:r>
          </a:p>
          <a:p>
            <a:pPr lvl="1">
              <a:lnSpc>
                <a:spcPct val="80000"/>
              </a:lnSpc>
              <a:spcBef>
                <a:spcPct val="20000"/>
              </a:spcBef>
            </a:pPr>
            <a:r>
              <a:rPr lang="en-US" altLang="ko-KR" sz="2400" dirty="0">
                <a:ea typeface="굴림" panose="020B0600000101010101" pitchFamily="34" charset="-127"/>
              </a:rPr>
              <a:t>WT: </a:t>
            </a:r>
          </a:p>
          <a:p>
            <a:pPr lvl="2">
              <a:lnSpc>
                <a:spcPct val="80000"/>
              </a:lnSpc>
              <a:spcBef>
                <a:spcPct val="20000"/>
              </a:spcBef>
            </a:pPr>
            <a:r>
              <a:rPr lang="en-US" altLang="ko-KR" sz="2400" dirty="0">
                <a:ea typeface="굴림" panose="020B0600000101010101" pitchFamily="34" charset="-127"/>
              </a:rPr>
              <a:t>PRO: read misses cannot result in writes</a:t>
            </a:r>
          </a:p>
          <a:p>
            <a:pPr lvl="2">
              <a:lnSpc>
                <a:spcPct val="80000"/>
              </a:lnSpc>
              <a:spcBef>
                <a:spcPct val="20000"/>
              </a:spcBef>
            </a:pPr>
            <a:r>
              <a:rPr lang="en-US" altLang="ko-KR" sz="2400" dirty="0">
                <a:ea typeface="굴림" panose="020B0600000101010101" pitchFamily="34" charset="-127"/>
              </a:rPr>
              <a:t>CON: Processor held up on writes unless writes buffered</a:t>
            </a:r>
          </a:p>
          <a:p>
            <a:pPr lvl="1">
              <a:lnSpc>
                <a:spcPct val="80000"/>
              </a:lnSpc>
              <a:spcBef>
                <a:spcPct val="20000"/>
              </a:spcBef>
            </a:pPr>
            <a:r>
              <a:rPr lang="en-US" altLang="ko-KR" sz="2400" dirty="0">
                <a:ea typeface="굴림" panose="020B0600000101010101" pitchFamily="34" charset="-127"/>
              </a:rPr>
              <a:t>WB: </a:t>
            </a:r>
          </a:p>
          <a:p>
            <a:pPr lvl="2">
              <a:lnSpc>
                <a:spcPct val="80000"/>
              </a:lnSpc>
              <a:spcBef>
                <a:spcPct val="20000"/>
              </a:spcBef>
            </a:pPr>
            <a:r>
              <a:rPr lang="en-US" altLang="ko-KR" sz="2400" dirty="0">
                <a:ea typeface="굴림" panose="020B0600000101010101" pitchFamily="34" charset="-127"/>
              </a:rPr>
              <a:t>PRO: repeated writes not sent to DRAM</a:t>
            </a:r>
            <a:br>
              <a:rPr lang="en-US" altLang="ko-KR" sz="2400" dirty="0">
                <a:ea typeface="굴림" panose="020B0600000101010101" pitchFamily="34" charset="-127"/>
              </a:rPr>
            </a:br>
            <a:r>
              <a:rPr lang="en-US" altLang="ko-KR" sz="2400" dirty="0">
                <a:ea typeface="굴림" panose="020B0600000101010101" pitchFamily="34" charset="-127"/>
              </a:rPr>
              <a:t>	 processor not held up on writes</a:t>
            </a:r>
          </a:p>
          <a:p>
            <a:pPr lvl="2">
              <a:lnSpc>
                <a:spcPct val="80000"/>
              </a:lnSpc>
              <a:spcBef>
                <a:spcPct val="20000"/>
              </a:spcBef>
            </a:pPr>
            <a:r>
              <a:rPr lang="en-US" altLang="ko-KR" sz="2400" dirty="0">
                <a:ea typeface="굴림" panose="020B0600000101010101" pitchFamily="34" charset="-127"/>
              </a:rPr>
              <a:t>CON: More complex</a:t>
            </a:r>
            <a:br>
              <a:rPr lang="en-US" altLang="ko-KR" sz="2400" dirty="0">
                <a:ea typeface="굴림" panose="020B0600000101010101" pitchFamily="34" charset="-127"/>
              </a:rPr>
            </a:br>
            <a:r>
              <a:rPr lang="en-US" altLang="ko-KR" sz="2400" dirty="0">
                <a:ea typeface="굴림" panose="020B0600000101010101" pitchFamily="34" charset="-127"/>
              </a:rPr>
              <a:t>	 Read miss may require </a:t>
            </a:r>
            <a:r>
              <a:rPr lang="en-US" altLang="ko-KR" sz="2400" dirty="0" err="1">
                <a:ea typeface="굴림" panose="020B0600000101010101" pitchFamily="34" charset="-127"/>
              </a:rPr>
              <a:t>writeback</a:t>
            </a:r>
            <a:r>
              <a:rPr lang="en-US" altLang="ko-KR" sz="2400" dirty="0">
                <a:ea typeface="굴림" panose="020B0600000101010101" pitchFamily="34" charset="-127"/>
              </a:rPr>
              <a:t> of dirty data</a:t>
            </a:r>
          </a:p>
        </p:txBody>
      </p:sp>
      <p:sp>
        <p:nvSpPr>
          <p:cNvPr id="31747" name="Rectangle 3"/>
          <p:cNvSpPr>
            <a:spLocks noGrp="1" noChangeArrowheads="1"/>
          </p:cNvSpPr>
          <p:nvPr>
            <p:ph type="title"/>
          </p:nvPr>
        </p:nvSpPr>
        <p:spPr>
          <a:xfrm>
            <a:off x="2289176" y="227013"/>
            <a:ext cx="7693025" cy="368300"/>
          </a:xfrm>
        </p:spPr>
        <p:txBody>
          <a:bodyPr/>
          <a:lstStyle/>
          <a:p>
            <a:r>
              <a:rPr lang="en-US" altLang="ko-KR" dirty="0">
                <a:ea typeface="굴림" panose="020B0600000101010101" pitchFamily="34" charset="-127"/>
              </a:rPr>
              <a:t>Review: What happens on a write?</a:t>
            </a:r>
          </a:p>
        </p:txBody>
      </p:sp>
    </p:spTree>
    <p:extLst>
      <p:ext uri="{BB962C8B-B14F-4D97-AF65-F5344CB8AC3E}">
        <p14:creationId xmlns:p14="http://schemas.microsoft.com/office/powerpoint/2010/main" val="197184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4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7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B49-CF58-D84C-BEC5-093957EEA9A1}"/>
              </a:ext>
            </a:extLst>
          </p:cNvPr>
          <p:cNvSpPr>
            <a:spLocks noGrp="1"/>
          </p:cNvSpPr>
          <p:nvPr>
            <p:ph type="title"/>
          </p:nvPr>
        </p:nvSpPr>
        <p:spPr>
          <a:xfrm>
            <a:off x="818662" y="152400"/>
            <a:ext cx="10554676" cy="533400"/>
          </a:xfrm>
        </p:spPr>
        <p:txBody>
          <a:bodyPr/>
          <a:lstStyle/>
          <a:p>
            <a:r>
              <a:rPr lang="en-US" dirty="0"/>
              <a:t>Physically-Indexed vs Virtually-Indexed Caches</a:t>
            </a:r>
          </a:p>
        </p:txBody>
      </p:sp>
      <p:sp>
        <p:nvSpPr>
          <p:cNvPr id="3" name="Content Placeholder 2">
            <a:extLst>
              <a:ext uri="{FF2B5EF4-FFF2-40B4-BE49-F238E27FC236}">
                <a16:creationId xmlns:a16="http://schemas.microsoft.com/office/drawing/2014/main" id="{D189BE19-59B9-274C-8E12-36B636393762}"/>
              </a:ext>
            </a:extLst>
          </p:cNvPr>
          <p:cNvSpPr>
            <a:spLocks noGrp="1"/>
          </p:cNvSpPr>
          <p:nvPr>
            <p:ph idx="1"/>
          </p:nvPr>
        </p:nvSpPr>
        <p:spPr>
          <a:xfrm>
            <a:off x="406400" y="701496"/>
            <a:ext cx="10566400" cy="6080304"/>
          </a:xfrm>
        </p:spPr>
        <p:txBody>
          <a:bodyPr>
            <a:normAutofit fontScale="92500" lnSpcReduction="10000"/>
          </a:bodyPr>
          <a:lstStyle/>
          <a:p>
            <a:r>
              <a:rPr lang="en-US" sz="2000" dirty="0"/>
              <a:t>Physically-Indexed Caches</a:t>
            </a:r>
          </a:p>
          <a:p>
            <a:pPr lvl="1"/>
            <a:r>
              <a:rPr lang="en-US" sz="2000" dirty="0"/>
              <a:t>Address handed to cache </a:t>
            </a:r>
            <a:r>
              <a:rPr lang="en-US" sz="2000" i="1" dirty="0">
                <a:solidFill>
                  <a:srgbClr val="FF0000"/>
                </a:solidFill>
              </a:rPr>
              <a:t>after translation</a:t>
            </a:r>
          </a:p>
          <a:p>
            <a:pPr lvl="1"/>
            <a:r>
              <a:rPr lang="en-US" sz="2000" dirty="0"/>
              <a:t>Page Table holds </a:t>
            </a:r>
            <a:r>
              <a:rPr lang="en-US" sz="2000" i="1" dirty="0"/>
              <a:t>physical</a:t>
            </a:r>
            <a:r>
              <a:rPr lang="en-US" sz="2000" dirty="0"/>
              <a:t> addresses</a:t>
            </a:r>
          </a:p>
          <a:p>
            <a:pPr lvl="1"/>
            <a:r>
              <a:rPr lang="en-US" sz="2000" dirty="0"/>
              <a:t>Benefits: </a:t>
            </a:r>
          </a:p>
          <a:p>
            <a:pPr lvl="2"/>
            <a:r>
              <a:rPr lang="en-US" sz="1800" dirty="0"/>
              <a:t>Every piece of data has single place in cache</a:t>
            </a:r>
          </a:p>
          <a:p>
            <a:pPr lvl="2"/>
            <a:r>
              <a:rPr lang="en-US" sz="1800" dirty="0"/>
              <a:t>Cache can stay unchanged on context switch</a:t>
            </a:r>
          </a:p>
          <a:p>
            <a:pPr lvl="1"/>
            <a:r>
              <a:rPr lang="en-US" sz="2000" i="1" dirty="0">
                <a:solidFill>
                  <a:srgbClr val="FF0000"/>
                </a:solidFill>
              </a:rPr>
              <a:t>Challenges</a:t>
            </a:r>
            <a:r>
              <a:rPr lang="en-US" sz="2000" dirty="0">
                <a:solidFill>
                  <a:srgbClr val="FF0000"/>
                </a:solidFill>
              </a:rPr>
              <a:t>: </a:t>
            </a:r>
          </a:p>
          <a:p>
            <a:pPr lvl="2"/>
            <a:r>
              <a:rPr lang="en-US" sz="1800" dirty="0">
                <a:solidFill>
                  <a:srgbClr val="FF0000"/>
                </a:solidFill>
              </a:rPr>
              <a:t>TLB is in critical path of lookup!</a:t>
            </a:r>
          </a:p>
          <a:p>
            <a:pPr lvl="1"/>
            <a:r>
              <a:rPr lang="en-US" sz="2000" dirty="0">
                <a:solidFill>
                  <a:srgbClr val="FF0000"/>
                </a:solidFill>
              </a:rPr>
              <a:t>Pretty Common today (e.g. x86 processors)</a:t>
            </a:r>
          </a:p>
          <a:p>
            <a:r>
              <a:rPr lang="en-US" sz="2000" dirty="0"/>
              <a:t>Virtually-Indexed Caches</a:t>
            </a:r>
          </a:p>
          <a:p>
            <a:pPr lvl="1"/>
            <a:r>
              <a:rPr lang="en-US" sz="2000" dirty="0"/>
              <a:t>Address handed to cache </a:t>
            </a:r>
            <a:r>
              <a:rPr lang="en-US" sz="2000" i="1" dirty="0">
                <a:solidFill>
                  <a:srgbClr val="FF0000"/>
                </a:solidFill>
              </a:rPr>
              <a:t>before translation</a:t>
            </a:r>
          </a:p>
          <a:p>
            <a:pPr lvl="1"/>
            <a:r>
              <a:rPr lang="en-US" sz="2000" dirty="0"/>
              <a:t>Page Table holds </a:t>
            </a:r>
            <a:r>
              <a:rPr lang="en-US" sz="2000" i="1" dirty="0"/>
              <a:t>virtual</a:t>
            </a:r>
            <a:r>
              <a:rPr lang="en-US" sz="2000" dirty="0"/>
              <a:t> addresses (one option)</a:t>
            </a:r>
          </a:p>
          <a:p>
            <a:pPr lvl="1"/>
            <a:r>
              <a:rPr lang="en-US" sz="2000" dirty="0"/>
              <a:t>Benefits: </a:t>
            </a:r>
          </a:p>
          <a:p>
            <a:pPr lvl="2"/>
            <a:r>
              <a:rPr lang="en-US" sz="1800" dirty="0"/>
              <a:t>TLB not in critical path of lookup, so can be faster</a:t>
            </a:r>
          </a:p>
          <a:p>
            <a:pPr lvl="1"/>
            <a:r>
              <a:rPr lang="en-US" sz="2000" i="1" dirty="0">
                <a:solidFill>
                  <a:srgbClr val="FF0000"/>
                </a:solidFill>
              </a:rPr>
              <a:t>Challenges: </a:t>
            </a:r>
          </a:p>
          <a:p>
            <a:pPr lvl="2"/>
            <a:r>
              <a:rPr lang="en-US" sz="1800" dirty="0">
                <a:solidFill>
                  <a:srgbClr val="FF0000"/>
                </a:solidFill>
              </a:rPr>
              <a:t>Same data could be mapped in multiple places of cache</a:t>
            </a:r>
          </a:p>
          <a:p>
            <a:pPr lvl="2"/>
            <a:r>
              <a:rPr lang="en-US" sz="1800" dirty="0">
                <a:solidFill>
                  <a:srgbClr val="FF0000"/>
                </a:solidFill>
              </a:rPr>
              <a:t>May need to flush cache on context switch</a:t>
            </a:r>
          </a:p>
          <a:p>
            <a:pPr lvl="1"/>
            <a:endParaRPr lang="en-US" sz="2000" dirty="0">
              <a:solidFill>
                <a:srgbClr val="FF0000"/>
              </a:solidFill>
            </a:endParaRPr>
          </a:p>
          <a:p>
            <a:r>
              <a:rPr lang="en-US" sz="2000" dirty="0">
                <a:solidFill>
                  <a:srgbClr val="FF0000"/>
                </a:solidFill>
              </a:rPr>
              <a:t>We will stick with Physically Addressed Caches for now!</a:t>
            </a:r>
          </a:p>
          <a:p>
            <a:pPr lvl="1"/>
            <a:endParaRPr lang="en-US" sz="2000" dirty="0">
              <a:solidFill>
                <a:srgbClr val="FF0000"/>
              </a:solidFill>
            </a:endParaRPr>
          </a:p>
        </p:txBody>
      </p:sp>
      <p:grpSp>
        <p:nvGrpSpPr>
          <p:cNvPr id="94" name="Group 93"/>
          <p:cNvGrpSpPr/>
          <p:nvPr/>
        </p:nvGrpSpPr>
        <p:grpSpPr>
          <a:xfrm>
            <a:off x="7543800" y="3189166"/>
            <a:ext cx="4448666" cy="3364034"/>
            <a:chOff x="7391400" y="3124200"/>
            <a:chExt cx="4448666" cy="3364034"/>
          </a:xfrm>
        </p:grpSpPr>
        <p:sp>
          <p:nvSpPr>
            <p:cNvPr id="13" name="Oval 12"/>
            <p:cNvSpPr>
              <a:spLocks noChangeArrowheads="1"/>
            </p:cNvSpPr>
            <p:nvPr/>
          </p:nvSpPr>
          <p:spPr bwMode="auto">
            <a:xfrm>
              <a:off x="7391400" y="3276600"/>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15" name="Rectangle 14"/>
            <p:cNvSpPr>
              <a:spLocks noChangeArrowheads="1"/>
            </p:cNvSpPr>
            <p:nvPr/>
          </p:nvSpPr>
          <p:spPr bwMode="auto">
            <a:xfrm>
              <a:off x="9108649" y="3124200"/>
              <a:ext cx="1178351" cy="115423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16" name="Rectangle 15"/>
            <p:cNvSpPr>
              <a:spLocks noChangeArrowheads="1"/>
            </p:cNvSpPr>
            <p:nvPr/>
          </p:nvSpPr>
          <p:spPr bwMode="auto">
            <a:xfrm>
              <a:off x="10720633" y="4444026"/>
              <a:ext cx="1119433" cy="120491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17" name="Line 8"/>
            <p:cNvSpPr>
              <a:spLocks noChangeShapeType="1"/>
            </p:cNvSpPr>
            <p:nvPr/>
          </p:nvSpPr>
          <p:spPr bwMode="auto">
            <a:xfrm>
              <a:off x="8391219" y="3733800"/>
              <a:ext cx="717429"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cxnSp>
          <p:nvCxnSpPr>
            <p:cNvPr id="33" name="Straight Connector 32"/>
            <p:cNvCxnSpPr/>
            <p:nvPr/>
          </p:nvCxnSpPr>
          <p:spPr bwMode="auto">
            <a:xfrm>
              <a:off x="8610600" y="5184278"/>
              <a:ext cx="0" cy="0"/>
            </a:xfrm>
            <a:prstGeom prst="lin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Freeform 38"/>
            <p:cNvSpPr/>
            <p:nvPr/>
          </p:nvSpPr>
          <p:spPr bwMode="auto">
            <a:xfrm>
              <a:off x="8604737" y="3733801"/>
              <a:ext cx="609279" cy="1314118"/>
            </a:xfrm>
            <a:custGeom>
              <a:avLst/>
              <a:gdLst>
                <a:gd name="connsiteX0" fmla="*/ 0 w 386862"/>
                <a:gd name="connsiteY0" fmla="*/ 0 h 1045028"/>
                <a:gd name="connsiteX1" fmla="*/ 0 w 386862"/>
                <a:gd name="connsiteY1" fmla="*/ 1045028 h 1045028"/>
                <a:gd name="connsiteX2" fmla="*/ 386862 w 386862"/>
                <a:gd name="connsiteY2" fmla="*/ 1045028 h 1045028"/>
              </a:gdLst>
              <a:ahLst/>
              <a:cxnLst>
                <a:cxn ang="0">
                  <a:pos x="connsiteX0" y="connsiteY0"/>
                </a:cxn>
                <a:cxn ang="0">
                  <a:pos x="connsiteX1" y="connsiteY1"/>
                </a:cxn>
                <a:cxn ang="0">
                  <a:pos x="connsiteX2" y="connsiteY2"/>
                </a:cxn>
              </a:cxnLst>
              <a:rect l="l" t="t" r="r" b="b"/>
              <a:pathLst>
                <a:path w="386862" h="1045028">
                  <a:moveTo>
                    <a:pt x="0" y="0"/>
                  </a:moveTo>
                  <a:lnTo>
                    <a:pt x="0" y="1045028"/>
                  </a:lnTo>
                  <a:lnTo>
                    <a:pt x="386862" y="1045028"/>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5" name="Rectangle 44"/>
            <p:cNvSpPr>
              <a:spLocks noChangeArrowheads="1"/>
            </p:cNvSpPr>
            <p:nvPr/>
          </p:nvSpPr>
          <p:spPr bwMode="auto">
            <a:xfrm>
              <a:off x="8991600" y="5559546"/>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[Virtually </a:t>
              </a:r>
            </a:p>
            <a:p>
              <a:pPr algn="ctr"/>
              <a:r>
                <a:rPr lang="en-US" altLang="ko-KR" sz="1600" b="0" dirty="0">
                  <a:latin typeface="Gill Sans" charset="0"/>
                  <a:ea typeface="Gill Sans" charset="0"/>
                  <a:cs typeface="Gill Sans" charset="0"/>
                </a:rPr>
                <a:t>addressed]</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7" name="Line 9"/>
            <p:cNvSpPr>
              <a:spLocks noChangeShapeType="1"/>
            </p:cNvSpPr>
            <p:nvPr/>
          </p:nvSpPr>
          <p:spPr bwMode="auto">
            <a:xfrm>
              <a:off x="9677400" y="5254746"/>
              <a:ext cx="0" cy="304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8" name="Freeform 47"/>
            <p:cNvSpPr/>
            <p:nvPr/>
          </p:nvSpPr>
          <p:spPr bwMode="auto">
            <a:xfrm>
              <a:off x="8174893" y="4430835"/>
              <a:ext cx="824563" cy="1586112"/>
            </a:xfrm>
            <a:custGeom>
              <a:avLst/>
              <a:gdLst>
                <a:gd name="connsiteX0" fmla="*/ 668215 w 668215"/>
                <a:gd name="connsiteY0" fmla="*/ 1283677 h 1283677"/>
                <a:gd name="connsiteX1" fmla="*/ 0 w 668215"/>
                <a:gd name="connsiteY1" fmla="*/ 1283677 h 1283677"/>
                <a:gd name="connsiteX2" fmla="*/ 0 w 668215"/>
                <a:gd name="connsiteY2" fmla="*/ 0 h 1283677"/>
                <a:gd name="connsiteX3" fmla="*/ 263769 w 668215"/>
                <a:gd name="connsiteY3" fmla="*/ 0 h 1283677"/>
              </a:gdLst>
              <a:ahLst/>
              <a:cxnLst>
                <a:cxn ang="0">
                  <a:pos x="connsiteX0" y="connsiteY0"/>
                </a:cxn>
                <a:cxn ang="0">
                  <a:pos x="connsiteX1" y="connsiteY1"/>
                </a:cxn>
                <a:cxn ang="0">
                  <a:pos x="connsiteX2" y="connsiteY2"/>
                </a:cxn>
                <a:cxn ang="0">
                  <a:pos x="connsiteX3" y="connsiteY3"/>
                </a:cxn>
              </a:cxnLst>
              <a:rect l="l" t="t" r="r" b="b"/>
              <a:pathLst>
                <a:path w="668215" h="1283677">
                  <a:moveTo>
                    <a:pt x="668215" y="1283677"/>
                  </a:moveTo>
                  <a:lnTo>
                    <a:pt x="0" y="1283677"/>
                  </a:lnTo>
                  <a:lnTo>
                    <a:pt x="0" y="0"/>
                  </a:lnTo>
                  <a:lnTo>
                    <a:pt x="263769"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72" name="Rectangle 71"/>
            <p:cNvSpPr>
              <a:spLocks noChangeArrowheads="1"/>
            </p:cNvSpPr>
            <p:nvPr/>
          </p:nvSpPr>
          <p:spPr bwMode="auto">
            <a:xfrm>
              <a:off x="9224951" y="482151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73" name="Freeform 72"/>
            <p:cNvSpPr/>
            <p:nvPr/>
          </p:nvSpPr>
          <p:spPr bwMode="auto">
            <a:xfrm>
              <a:off x="8906274" y="4710013"/>
              <a:ext cx="1471406" cy="322217"/>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74" name="Group 73"/>
            <p:cNvGrpSpPr/>
            <p:nvPr/>
          </p:nvGrpSpPr>
          <p:grpSpPr>
            <a:xfrm>
              <a:off x="10047889" y="4862414"/>
              <a:ext cx="684645" cy="369332"/>
              <a:chOff x="8395855" y="1345474"/>
              <a:chExt cx="684645" cy="369332"/>
            </a:xfrm>
          </p:grpSpPr>
          <p:sp>
            <p:nvSpPr>
              <p:cNvPr id="75" name="Line 9"/>
              <p:cNvSpPr>
                <a:spLocks noChangeShapeType="1"/>
              </p:cNvSpPr>
              <p:nvPr/>
            </p:nvSpPr>
            <p:spPr bwMode="auto">
              <a:xfrm>
                <a:off x="8800602" y="1534296"/>
                <a:ext cx="27989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6" name="TextBox 75"/>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77" name="Straight Connector 76"/>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0" name="TextBox 79"/>
            <p:cNvSpPr txBox="1"/>
            <p:nvPr/>
          </p:nvSpPr>
          <p:spPr>
            <a:xfrm>
              <a:off x="9272613" y="4398595"/>
              <a:ext cx="744756" cy="369332"/>
            </a:xfrm>
            <a:prstGeom prst="rect">
              <a:avLst/>
            </a:prstGeom>
            <a:noFill/>
          </p:spPr>
          <p:txBody>
            <a:bodyPr wrap="none" rtlCol="0">
              <a:spAutoFit/>
            </a:bodyPr>
            <a:lstStyle/>
            <a:p>
              <a:r>
                <a:rPr lang="en-US" b="0" dirty="0">
                  <a:latin typeface="Gill Sans Light"/>
                </a:rPr>
                <a:t>offset</a:t>
              </a:r>
            </a:p>
          </p:txBody>
        </p:sp>
        <p:sp>
          <p:nvSpPr>
            <p:cNvPr id="84" name="TextBox 83"/>
            <p:cNvSpPr txBox="1"/>
            <p:nvPr/>
          </p:nvSpPr>
          <p:spPr>
            <a:xfrm>
              <a:off x="8157436" y="5974692"/>
              <a:ext cx="800219" cy="369332"/>
            </a:xfrm>
            <a:prstGeom prst="rect">
              <a:avLst/>
            </a:prstGeom>
            <a:noFill/>
          </p:spPr>
          <p:txBody>
            <a:bodyPr wrap="none" rtlCol="0">
              <a:spAutoFit/>
            </a:bodyPr>
            <a:lstStyle/>
            <a:p>
              <a:r>
                <a:rPr lang="en-US" b="0" dirty="0">
                  <a:latin typeface="Gill Sans Light"/>
                </a:rPr>
                <a:t>virtual</a:t>
              </a:r>
            </a:p>
          </p:txBody>
        </p:sp>
        <p:sp>
          <p:nvSpPr>
            <p:cNvPr id="85" name="TextBox 84"/>
            <p:cNvSpPr txBox="1"/>
            <p:nvPr/>
          </p:nvSpPr>
          <p:spPr>
            <a:xfrm>
              <a:off x="8325189" y="3397978"/>
              <a:ext cx="800219" cy="369332"/>
            </a:xfrm>
            <a:prstGeom prst="rect">
              <a:avLst/>
            </a:prstGeom>
            <a:noFill/>
          </p:spPr>
          <p:txBody>
            <a:bodyPr wrap="none" rtlCol="0">
              <a:spAutoFit/>
            </a:bodyPr>
            <a:lstStyle/>
            <a:p>
              <a:r>
                <a:rPr lang="en-US" b="0" dirty="0">
                  <a:latin typeface="Gill Sans Light"/>
                </a:rPr>
                <a:t>virtual</a:t>
              </a:r>
            </a:p>
          </p:txBody>
        </p:sp>
        <p:sp>
          <p:nvSpPr>
            <p:cNvPr id="90" name="TextBox 89"/>
            <p:cNvSpPr txBox="1"/>
            <p:nvPr/>
          </p:nvSpPr>
          <p:spPr>
            <a:xfrm>
              <a:off x="8463804" y="5037814"/>
              <a:ext cx="800219" cy="369332"/>
            </a:xfrm>
            <a:prstGeom prst="rect">
              <a:avLst/>
            </a:prstGeom>
            <a:noFill/>
          </p:spPr>
          <p:txBody>
            <a:bodyPr wrap="none" rtlCol="0">
              <a:spAutoFit/>
            </a:bodyPr>
            <a:lstStyle/>
            <a:p>
              <a:r>
                <a:rPr lang="en-US" b="0" dirty="0">
                  <a:latin typeface="Gill Sans Light"/>
                </a:rPr>
                <a:t>virtual</a:t>
              </a:r>
            </a:p>
          </p:txBody>
        </p:sp>
        <p:sp>
          <p:nvSpPr>
            <p:cNvPr id="91" name="TextBox 90"/>
            <p:cNvSpPr txBox="1"/>
            <p:nvPr/>
          </p:nvSpPr>
          <p:spPr>
            <a:xfrm rot="16200000">
              <a:off x="10038753" y="5377730"/>
              <a:ext cx="1018227" cy="369332"/>
            </a:xfrm>
            <a:prstGeom prst="rect">
              <a:avLst/>
            </a:prstGeom>
            <a:noFill/>
          </p:spPr>
          <p:txBody>
            <a:bodyPr wrap="none" rtlCol="0">
              <a:spAutoFit/>
            </a:bodyPr>
            <a:lstStyle/>
            <a:p>
              <a:r>
                <a:rPr lang="en-US" b="0" dirty="0">
                  <a:latin typeface="Gill Sans Light"/>
                </a:rPr>
                <a:t>physical</a:t>
              </a:r>
            </a:p>
          </p:txBody>
        </p:sp>
      </p:grpSp>
      <p:grpSp>
        <p:nvGrpSpPr>
          <p:cNvPr id="93" name="Group 92"/>
          <p:cNvGrpSpPr/>
          <p:nvPr/>
        </p:nvGrpSpPr>
        <p:grpSpPr>
          <a:xfrm>
            <a:off x="5791200" y="697468"/>
            <a:ext cx="6201266" cy="2140257"/>
            <a:chOff x="5638800" y="755343"/>
            <a:chExt cx="6201266" cy="2140257"/>
          </a:xfrm>
        </p:grpSpPr>
        <p:sp>
          <p:nvSpPr>
            <p:cNvPr id="5" name="Oval 4"/>
            <p:cNvSpPr>
              <a:spLocks noChangeArrowheads="1"/>
            </p:cNvSpPr>
            <p:nvPr/>
          </p:nvSpPr>
          <p:spPr bwMode="auto">
            <a:xfrm>
              <a:off x="5638800" y="973638"/>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7" name="Rectangle 6"/>
            <p:cNvSpPr>
              <a:spLocks noChangeArrowheads="1"/>
            </p:cNvSpPr>
            <p:nvPr/>
          </p:nvSpPr>
          <p:spPr bwMode="auto">
            <a:xfrm>
              <a:off x="9108649" y="944615"/>
              <a:ext cx="1178351" cy="125767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8" name="Rectangle 7"/>
            <p:cNvSpPr>
              <a:spLocks noChangeArrowheads="1"/>
            </p:cNvSpPr>
            <p:nvPr/>
          </p:nvSpPr>
          <p:spPr bwMode="auto">
            <a:xfrm>
              <a:off x="10720633" y="944616"/>
              <a:ext cx="1119433" cy="125767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Memory</a:t>
              </a:r>
            </a:p>
          </p:txBody>
        </p:sp>
        <p:sp>
          <p:nvSpPr>
            <p:cNvPr id="9" name="Line 8"/>
            <p:cNvSpPr>
              <a:spLocks noChangeShapeType="1"/>
            </p:cNvSpPr>
            <p:nvPr/>
          </p:nvSpPr>
          <p:spPr bwMode="auto">
            <a:xfrm>
              <a:off x="6640398" y="1417700"/>
              <a:ext cx="69136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11" name="Line 10"/>
            <p:cNvSpPr>
              <a:spLocks noChangeShapeType="1"/>
            </p:cNvSpPr>
            <p:nvPr/>
          </p:nvSpPr>
          <p:spPr bwMode="auto">
            <a:xfrm>
              <a:off x="10287002" y="1578766"/>
              <a:ext cx="4336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2" name="Rectangle 41"/>
            <p:cNvSpPr>
              <a:spLocks noChangeArrowheads="1"/>
            </p:cNvSpPr>
            <p:nvPr/>
          </p:nvSpPr>
          <p:spPr bwMode="auto">
            <a:xfrm>
              <a:off x="7074242" y="1966912"/>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addressed]</a:t>
              </a:r>
              <a:br>
                <a:rPr lang="en-US" altLang="ko-KR" sz="1400" b="0" dirty="0">
                  <a:latin typeface="Gill Sans" charset="0"/>
                  <a:ea typeface="Gill Sans" charset="0"/>
                  <a:cs typeface="Gill Sans" charset="0"/>
                </a:rPr>
              </a:br>
              <a:r>
                <a:rPr lang="en-US" altLang="ko-KR" b="0" dirty="0">
                  <a:latin typeface="Gill Sans" charset="0"/>
                  <a:ea typeface="Gill Sans" charset="0"/>
                  <a:cs typeface="Gill Sans" charset="0"/>
                </a:rPr>
                <a:t>Page Table</a:t>
              </a:r>
            </a:p>
          </p:txBody>
        </p:sp>
        <p:sp>
          <p:nvSpPr>
            <p:cNvPr id="43" name="Line 9"/>
            <p:cNvSpPr>
              <a:spLocks noChangeShapeType="1"/>
            </p:cNvSpPr>
            <p:nvPr/>
          </p:nvSpPr>
          <p:spPr bwMode="auto">
            <a:xfrm>
              <a:off x="7760042" y="1578766"/>
              <a:ext cx="0" cy="38814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6" name="Freeform 45"/>
            <p:cNvSpPr/>
            <p:nvPr/>
          </p:nvSpPr>
          <p:spPr bwMode="auto">
            <a:xfrm>
              <a:off x="8475785" y="1792634"/>
              <a:ext cx="602921" cy="560408"/>
            </a:xfrm>
            <a:custGeom>
              <a:avLst/>
              <a:gdLst>
                <a:gd name="connsiteX0" fmla="*/ 0 w 501161"/>
                <a:gd name="connsiteY0" fmla="*/ 650631 h 650631"/>
                <a:gd name="connsiteX1" fmla="*/ 202223 w 501161"/>
                <a:gd name="connsiteY1" fmla="*/ 650631 h 650631"/>
                <a:gd name="connsiteX2" fmla="*/ 202223 w 501161"/>
                <a:gd name="connsiteY2" fmla="*/ 0 h 650631"/>
                <a:gd name="connsiteX3" fmla="*/ 501161 w 501161"/>
                <a:gd name="connsiteY3" fmla="*/ 0 h 650631"/>
              </a:gdLst>
              <a:ahLst/>
              <a:cxnLst>
                <a:cxn ang="0">
                  <a:pos x="connsiteX0" y="connsiteY0"/>
                </a:cxn>
                <a:cxn ang="0">
                  <a:pos x="connsiteX1" y="connsiteY1"/>
                </a:cxn>
                <a:cxn ang="0">
                  <a:pos x="connsiteX2" y="connsiteY2"/>
                </a:cxn>
                <a:cxn ang="0">
                  <a:pos x="connsiteX3" y="connsiteY3"/>
                </a:cxn>
              </a:cxnLst>
              <a:rect l="l" t="t" r="r" b="b"/>
              <a:pathLst>
                <a:path w="501161" h="650631">
                  <a:moveTo>
                    <a:pt x="0" y="650631"/>
                  </a:moveTo>
                  <a:lnTo>
                    <a:pt x="202223" y="650631"/>
                  </a:lnTo>
                  <a:lnTo>
                    <a:pt x="202223" y="0"/>
                  </a:lnTo>
                  <a:lnTo>
                    <a:pt x="501161"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6" name="Rectangle 5"/>
            <p:cNvSpPr>
              <a:spLocks noChangeArrowheads="1"/>
            </p:cNvSpPr>
            <p:nvPr/>
          </p:nvSpPr>
          <p:spPr bwMode="auto">
            <a:xfrm>
              <a:off x="7323056" y="119213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58" name="Freeform 57"/>
            <p:cNvSpPr/>
            <p:nvPr/>
          </p:nvSpPr>
          <p:spPr bwMode="auto">
            <a:xfrm>
              <a:off x="7004379" y="1074925"/>
              <a:ext cx="1471406" cy="327926"/>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64" name="Group 63"/>
            <p:cNvGrpSpPr/>
            <p:nvPr/>
          </p:nvGrpSpPr>
          <p:grpSpPr>
            <a:xfrm>
              <a:off x="8145994" y="1233034"/>
              <a:ext cx="932712" cy="369332"/>
              <a:chOff x="8395855" y="1345474"/>
              <a:chExt cx="932712" cy="369332"/>
            </a:xfrm>
          </p:grpSpPr>
          <p:sp>
            <p:nvSpPr>
              <p:cNvPr id="10" name="Line 9"/>
              <p:cNvSpPr>
                <a:spLocks noChangeShapeType="1"/>
              </p:cNvSpPr>
              <p:nvPr/>
            </p:nvSpPr>
            <p:spPr bwMode="auto">
              <a:xfrm>
                <a:off x="8800601" y="1534296"/>
                <a:ext cx="52796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57" name="TextBox 56"/>
              <p:cNvSpPr txBox="1"/>
              <p:nvPr/>
            </p:nvSpPr>
            <p:spPr>
              <a:xfrm>
                <a:off x="8536034" y="1345474"/>
                <a:ext cx="362600" cy="369332"/>
              </a:xfrm>
              <a:prstGeom prst="rect">
                <a:avLst/>
              </a:prstGeom>
              <a:noFill/>
            </p:spPr>
            <p:txBody>
              <a:bodyPr wrap="none" rtlCol="0">
                <a:spAutoFit/>
              </a:bodyPr>
              <a:lstStyle/>
              <a:p>
                <a:r>
                  <a:rPr lang="en-US" dirty="0">
                    <a:latin typeface="Gill Sans Light"/>
                    <a:sym typeface="Symbol" panose="05050102010706020507" pitchFamily="18" charset="2"/>
                  </a:rPr>
                  <a:t></a:t>
                </a:r>
                <a:endParaRPr lang="en-US" dirty="0">
                  <a:latin typeface="Gill Sans Light"/>
                </a:endParaRPr>
              </a:p>
            </p:txBody>
          </p:sp>
          <p:cxnSp>
            <p:nvCxnSpPr>
              <p:cNvPr id="60" name="Straight Connector 59"/>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1" name="TextBox 80"/>
            <p:cNvSpPr txBox="1"/>
            <p:nvPr/>
          </p:nvSpPr>
          <p:spPr>
            <a:xfrm>
              <a:off x="7408644" y="755343"/>
              <a:ext cx="744756" cy="369332"/>
            </a:xfrm>
            <a:prstGeom prst="rect">
              <a:avLst/>
            </a:prstGeom>
            <a:noFill/>
          </p:spPr>
          <p:txBody>
            <a:bodyPr wrap="none" rtlCol="0">
              <a:spAutoFit/>
            </a:bodyPr>
            <a:lstStyle/>
            <a:p>
              <a:r>
                <a:rPr lang="en-US" b="0" dirty="0">
                  <a:latin typeface="Gill Sans Light"/>
                </a:rPr>
                <a:t>offset</a:t>
              </a:r>
            </a:p>
          </p:txBody>
        </p:sp>
        <p:sp>
          <p:nvSpPr>
            <p:cNvPr id="86" name="TextBox 85"/>
            <p:cNvSpPr txBox="1"/>
            <p:nvPr/>
          </p:nvSpPr>
          <p:spPr>
            <a:xfrm>
              <a:off x="8125773" y="1371600"/>
              <a:ext cx="1018227" cy="369332"/>
            </a:xfrm>
            <a:prstGeom prst="rect">
              <a:avLst/>
            </a:prstGeom>
            <a:noFill/>
          </p:spPr>
          <p:txBody>
            <a:bodyPr wrap="none" rtlCol="0">
              <a:spAutoFit/>
            </a:bodyPr>
            <a:lstStyle/>
            <a:p>
              <a:r>
                <a:rPr lang="en-US" b="0" dirty="0">
                  <a:latin typeface="Gill Sans Light"/>
                </a:rPr>
                <a:t>physical</a:t>
              </a:r>
            </a:p>
          </p:txBody>
        </p:sp>
        <p:sp>
          <p:nvSpPr>
            <p:cNvPr id="87" name="TextBox 86"/>
            <p:cNvSpPr txBox="1"/>
            <p:nvPr/>
          </p:nvSpPr>
          <p:spPr>
            <a:xfrm>
              <a:off x="6558464" y="1371600"/>
              <a:ext cx="800219" cy="369332"/>
            </a:xfrm>
            <a:prstGeom prst="rect">
              <a:avLst/>
            </a:prstGeom>
            <a:noFill/>
          </p:spPr>
          <p:txBody>
            <a:bodyPr wrap="none" rtlCol="0">
              <a:spAutoFit/>
            </a:bodyPr>
            <a:lstStyle/>
            <a:p>
              <a:r>
                <a:rPr lang="en-US" b="0" dirty="0">
                  <a:latin typeface="Gill Sans Light"/>
                </a:rPr>
                <a:t>virtual</a:t>
              </a:r>
            </a:p>
          </p:txBody>
        </p:sp>
        <p:sp>
          <p:nvSpPr>
            <p:cNvPr id="89" name="TextBox 88"/>
            <p:cNvSpPr txBox="1"/>
            <p:nvPr/>
          </p:nvSpPr>
          <p:spPr>
            <a:xfrm>
              <a:off x="8464386" y="2347523"/>
              <a:ext cx="1018227" cy="369332"/>
            </a:xfrm>
            <a:prstGeom prst="rect">
              <a:avLst/>
            </a:prstGeom>
            <a:noFill/>
          </p:spPr>
          <p:txBody>
            <a:bodyPr wrap="none" rtlCol="0">
              <a:spAutoFit/>
            </a:bodyPr>
            <a:lstStyle/>
            <a:p>
              <a:r>
                <a:rPr lang="en-US" b="0" dirty="0">
                  <a:latin typeface="Gill Sans Light"/>
                </a:rPr>
                <a:t>physical</a:t>
              </a:r>
            </a:p>
          </p:txBody>
        </p:sp>
        <p:sp>
          <p:nvSpPr>
            <p:cNvPr id="92" name="TextBox 91"/>
            <p:cNvSpPr txBox="1"/>
            <p:nvPr/>
          </p:nvSpPr>
          <p:spPr>
            <a:xfrm rot="16200000">
              <a:off x="10038753" y="1878695"/>
              <a:ext cx="1018227" cy="369332"/>
            </a:xfrm>
            <a:prstGeom prst="rect">
              <a:avLst/>
            </a:prstGeom>
            <a:noFill/>
          </p:spPr>
          <p:txBody>
            <a:bodyPr wrap="none" rtlCol="0">
              <a:spAutoFit/>
            </a:bodyPr>
            <a:lstStyle/>
            <a:p>
              <a:r>
                <a:rPr lang="en-US" b="0" dirty="0">
                  <a:latin typeface="Gill Sans Light"/>
                </a:rPr>
                <a:t>physical</a:t>
              </a:r>
            </a:p>
          </p:txBody>
        </p:sp>
      </p:grpSp>
    </p:spTree>
    <p:extLst>
      <p:ext uri="{BB962C8B-B14F-4D97-AF65-F5344CB8AC3E}">
        <p14:creationId xmlns:p14="http://schemas.microsoft.com/office/powerpoint/2010/main" val="33712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04800" y="762000"/>
            <a:ext cx="11074400" cy="5257800"/>
          </a:xfrm>
        </p:spPr>
        <p:txBody>
          <a:bodyPr/>
          <a:lstStyle/>
          <a:p>
            <a:endParaRPr lang="en-US" dirty="0"/>
          </a:p>
          <a:p>
            <a:endParaRPr lang="en-US" dirty="0"/>
          </a:p>
        </p:txBody>
      </p:sp>
      <p:sp>
        <p:nvSpPr>
          <p:cNvPr id="5" name="Content Placeholder 2">
            <a:extLst>
              <a:ext uri="{FF2B5EF4-FFF2-40B4-BE49-F238E27FC236}">
                <a16:creationId xmlns:a16="http://schemas.microsoft.com/office/drawing/2014/main" id="{8EE41138-1E8E-8D4C-BCDD-7D4DF2913B07}"/>
              </a:ext>
            </a:extLst>
          </p:cNvPr>
          <p:cNvSpPr txBox="1">
            <a:spLocks/>
          </p:cNvSpPr>
          <p:nvPr/>
        </p:nvSpPr>
        <p:spPr bwMode="auto">
          <a:xfrm>
            <a:off x="609600" y="990600"/>
            <a:ext cx="10566400" cy="5029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a:lstStyle>
          <a:p>
            <a:r>
              <a:rPr lang="en-US" kern="0" dirty="0"/>
              <a:t>Prof Joseph’s office hours: Tuesdays 1-2pm and Thursdays 12-1 (Soda 447A)</a:t>
            </a:r>
          </a:p>
          <a:p>
            <a:pPr marL="0" indent="0">
              <a:buNone/>
            </a:pPr>
            <a:endParaRPr lang="en-US" kern="0" dirty="0"/>
          </a:p>
          <a:p>
            <a:r>
              <a:rPr lang="en-US" kern="0" dirty="0"/>
              <a:t>Project 2 design docs are due </a:t>
            </a:r>
            <a:r>
              <a:rPr lang="en-US" kern="0" dirty="0">
                <a:solidFill>
                  <a:srgbClr val="FF0000"/>
                </a:solidFill>
              </a:rPr>
              <a:t>TOMORROW</a:t>
            </a:r>
            <a:r>
              <a:rPr lang="en-US" kern="0" dirty="0"/>
              <a:t> Friday 3/11</a:t>
            </a:r>
          </a:p>
          <a:p>
            <a:endParaRPr lang="en-US" kern="0" dirty="0"/>
          </a:p>
          <a:p>
            <a:r>
              <a:rPr lang="en-US" dirty="0"/>
              <a:t>Midterm 2: Coming up on next Thursday 3/17 7-9pm</a:t>
            </a:r>
          </a:p>
          <a:p>
            <a:pPr lvl="1"/>
            <a:r>
              <a:rPr lang="en-US" dirty="0"/>
              <a:t>Topics: up until Lecture 16: Scheduling, Deadlock, Address Translation, Virtual Memory, Caching, TLBs, Demand Paging</a:t>
            </a:r>
          </a:p>
          <a:p>
            <a:endParaRPr lang="en-US" dirty="0"/>
          </a:p>
          <a:p>
            <a:r>
              <a:rPr lang="en-US" dirty="0"/>
              <a:t>Review Session: Wednesday 3/16 (Details TBA)</a:t>
            </a:r>
          </a:p>
          <a:p>
            <a:pPr lvl="1"/>
            <a:endParaRPr lang="en-US" kern="0" dirty="0"/>
          </a:p>
          <a:p>
            <a:endParaRPr lang="en-US" kern="0" dirty="0"/>
          </a:p>
        </p:txBody>
      </p:sp>
    </p:spTree>
    <p:extLst>
      <p:ext uri="{BB962C8B-B14F-4D97-AF65-F5344CB8AC3E}">
        <p14:creationId xmlns:p14="http://schemas.microsoft.com/office/powerpoint/2010/main" val="20984833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1143000" y="1647258"/>
            <a:ext cx="104394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virtual page number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747712"/>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a:latin typeface="Gill Sans" charset="0"/>
                  <a:ea typeface="Gill Sans" charset="0"/>
                  <a:cs typeface="Gill Sans" charset="0"/>
                </a:rPr>
                <a:t>[Physically </a:t>
              </a:r>
            </a:p>
            <a:p>
              <a:pPr algn="ctr"/>
              <a:r>
                <a:rPr lang="en-US" altLang="ko-KR" sz="1600" b="0" dirty="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a:ea typeface="굴림" panose="020B0600000101010101" pitchFamily="34" charset="-127"/>
              </a:rPr>
              <a:t>TLB organization: include protection</a:t>
            </a:r>
            <a:endParaRPr lang="en-US" altLang="ko-KR" dirty="0">
              <a:ea typeface="굴림" panose="020B0600000101010101" pitchFamily="34" charset="-127"/>
            </a:endParaRPr>
          </a:p>
        </p:txBody>
      </p:sp>
      <p:sp>
        <p:nvSpPr>
          <p:cNvPr id="748547" name="Rectangle 3"/>
          <p:cNvSpPr>
            <a:spLocks noGrp="1" noChangeArrowheads="1"/>
          </p:cNvSpPr>
          <p:nvPr>
            <p:ph type="body" idx="1"/>
          </p:nvPr>
        </p:nvSpPr>
        <p:spPr>
          <a:xfrm>
            <a:off x="1143000" y="762000"/>
            <a:ext cx="9982200" cy="6019800"/>
          </a:xfrm>
        </p:spPr>
        <p:txBody>
          <a:bodyPr/>
          <a:lstStyle/>
          <a:p>
            <a:pPr marL="203200" indent="-203200">
              <a:lnSpc>
                <a:spcPct val="80000"/>
              </a:lnSpc>
              <a:spcBef>
                <a:spcPct val="20000"/>
              </a:spcBef>
              <a:tabLst>
                <a:tab pos="4122738" algn="l"/>
              </a:tabLst>
            </a:pPr>
            <a:r>
              <a:rPr lang="en-US" altLang="ko-KR">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a:solidFill>
                  <a:schemeClr val="hlink"/>
                </a:solidFill>
                <a:ea typeface="굴림" panose="020B0600000101010101" pitchFamily="34" charset="-127"/>
              </a:rPr>
              <a:t>Small TLBs usually organized as</a:t>
            </a:r>
            <a:r>
              <a:rPr lang="en-US" altLang="ko-KR">
                <a:ea typeface="굴림" panose="020B0600000101010101" pitchFamily="34" charset="-127"/>
              </a:rPr>
              <a:t> </a:t>
            </a:r>
            <a:r>
              <a:rPr lang="en-US" altLang="ko-KR">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a:ea typeface="굴림" panose="020B0600000101010101" pitchFamily="34" charset="-127"/>
              </a:rPr>
              <a:t>Lookup is by Virtual Address</a:t>
            </a:r>
          </a:p>
          <a:p>
            <a:pPr lvl="1" indent="-190500">
              <a:lnSpc>
                <a:spcPct val="80000"/>
              </a:lnSpc>
              <a:spcBef>
                <a:spcPct val="20000"/>
              </a:spcBef>
              <a:tabLst>
                <a:tab pos="4122738" algn="l"/>
              </a:tabLst>
            </a:pPr>
            <a:r>
              <a:rPr lang="en-US" altLang="ko-KR">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a:ea typeface="굴림" panose="020B0600000101010101" pitchFamily="34" charset="-127"/>
              </a:rPr>
              <a:t>Called a “TLB Slice”</a:t>
            </a:r>
          </a:p>
          <a:p>
            <a:pPr marL="203200" indent="-203200">
              <a:lnSpc>
                <a:spcPct val="80000"/>
              </a:lnSpc>
              <a:spcBef>
                <a:spcPct val="20000"/>
              </a:spcBef>
              <a:tabLst>
                <a:tab pos="4122738" algn="l"/>
              </a:tabLst>
            </a:pPr>
            <a:r>
              <a:rPr lang="en-US" altLang="ko-KR">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marL="203200" indent="-203200">
              <a:lnSpc>
                <a:spcPct val="80000"/>
              </a:lnSpc>
              <a:spcBef>
                <a:spcPct val="20000"/>
              </a:spcBef>
              <a:tabLst>
                <a:tab pos="4122738" algn="l"/>
              </a:tabLst>
            </a:pPr>
            <a:endParaRPr lang="en-US" altLang="ko-KR">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2438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1507" y="202454"/>
            <a:ext cx="8760412"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34939" y="598090"/>
            <a:ext cx="10439400" cy="5814219"/>
          </a:xfrm>
        </p:spPr>
        <p:txBody>
          <a:bodyPr>
            <a:normAutofit/>
          </a:bodyPr>
          <a:lstStyle/>
          <a:p>
            <a:endParaRPr lang="en-US" altLang="ko-KR" dirty="0">
              <a:ea typeface="굴림" panose="020B0600000101010101" pitchFamily="34" charset="-127"/>
            </a:endParaRPr>
          </a:p>
          <a:p>
            <a:r>
              <a:rPr lang="en-US" altLang="ko-KR" dirty="0">
                <a:ea typeface="굴림" panose="020B0600000101010101" pitchFamily="34" charset="-127"/>
              </a:rPr>
              <a:t>As described, TLB lookup is in serial with </a:t>
            </a:r>
            <a:br>
              <a:rPr lang="en-US" altLang="ko-KR" dirty="0">
                <a:ea typeface="굴림" panose="020B0600000101010101" pitchFamily="34" charset="-127"/>
              </a:rPr>
            </a:br>
            <a:r>
              <a:rPr lang="en-US" altLang="ko-KR" dirty="0">
                <a:ea typeface="굴림" panose="020B0600000101010101" pitchFamily="34" charset="-127"/>
              </a:rPr>
              <a:t>cache lookup</a:t>
            </a:r>
          </a:p>
          <a:p>
            <a:pPr lvl="1"/>
            <a:r>
              <a:rPr lang="en-US" altLang="ko-KR" dirty="0">
                <a:ea typeface="굴림" panose="020B0600000101010101" pitchFamily="34" charset="-127"/>
              </a:rPr>
              <a:t>Consequently, speed of TLB can impact</a:t>
            </a:r>
            <a:br>
              <a:rPr lang="en-US" altLang="ko-KR" dirty="0">
                <a:ea typeface="굴림" panose="020B0600000101010101" pitchFamily="34" charset="-127"/>
              </a:rPr>
            </a:br>
            <a:r>
              <a:rPr lang="en-US" altLang="ko-KR" dirty="0">
                <a:ea typeface="굴림" panose="020B0600000101010101" pitchFamily="34" charset="-127"/>
              </a:rPr>
              <a:t>speed of access to cache</a:t>
            </a:r>
            <a:br>
              <a:rPr lang="en-US" altLang="ko-KR" dirty="0">
                <a:ea typeface="굴림" panose="020B0600000101010101" pitchFamily="34" charset="-127"/>
              </a:rPr>
            </a:br>
            <a:endParaRPr lang="en-US" altLang="ko-KR" dirty="0">
              <a:ea typeface="굴림" panose="020B0600000101010101" pitchFamily="34" charset="-127"/>
            </a:endParaRPr>
          </a:p>
          <a:p>
            <a:endParaRPr lang="en-US" altLang="ko-KR" dirty="0">
              <a:ea typeface="굴림" panose="020B0600000101010101" pitchFamily="34" charset="-127"/>
            </a:endParaRPr>
          </a:p>
          <a:p>
            <a:r>
              <a:rPr lang="en-US" altLang="ko-KR" dirty="0">
                <a:ea typeface="굴림" panose="020B0600000101010101" pitchFamily="34" charset="-127"/>
              </a:rPr>
              <a:t>Machines with TLBs go one step further:</a:t>
            </a:r>
            <a:br>
              <a:rPr lang="en-US" altLang="ko-KR" dirty="0">
                <a:ea typeface="굴림" panose="020B0600000101010101" pitchFamily="34" charset="-127"/>
              </a:rPr>
            </a:br>
            <a:r>
              <a:rPr lang="en-US" altLang="ko-KR" dirty="0">
                <a:ea typeface="굴림" panose="020B0600000101010101" pitchFamily="34" charset="-127"/>
              </a:rPr>
              <a:t>overlap TLB lookup with cache access</a:t>
            </a:r>
          </a:p>
          <a:p>
            <a:pPr lvl="1"/>
            <a:r>
              <a:rPr lang="en-US" altLang="ko-KR" dirty="0">
                <a:ea typeface="굴림" panose="020B0600000101010101" pitchFamily="34" charset="-127"/>
              </a:rPr>
              <a:t>Works because offset available early</a:t>
            </a:r>
          </a:p>
          <a:p>
            <a:pPr lvl="1"/>
            <a:r>
              <a:rPr lang="en-US" altLang="en-US" dirty="0">
                <a:latin typeface="Gill Sans Light"/>
              </a:rPr>
              <a:t>Offset in virtual address exactly covers the “cache index” and “byte select”</a:t>
            </a:r>
          </a:p>
          <a:p>
            <a:pPr lvl="1"/>
            <a:r>
              <a:rPr lang="en-US" altLang="en-US" dirty="0">
                <a:latin typeface="Gill Sans Light"/>
              </a:rPr>
              <a:t>Thus can select the cached byte(s) in parallel to perform address translation  </a:t>
            </a:r>
          </a:p>
          <a:p>
            <a:endParaRPr lang="en-US" altLang="ko-KR" dirty="0">
              <a:ea typeface="굴림" panose="020B0600000101010101" pitchFamily="34" charset="-127"/>
            </a:endParaRPr>
          </a:p>
        </p:txBody>
      </p:sp>
      <p:grpSp>
        <p:nvGrpSpPr>
          <p:cNvPr id="753668" name="Group 4"/>
          <p:cNvGrpSpPr>
            <a:grpSpLocks/>
          </p:cNvGrpSpPr>
          <p:nvPr/>
        </p:nvGrpSpPr>
        <p:grpSpPr bwMode="auto">
          <a:xfrm>
            <a:off x="6553200" y="685800"/>
            <a:ext cx="5338763" cy="3660775"/>
            <a:chOff x="1152" y="1008"/>
            <a:chExt cx="3363" cy="2306"/>
          </a:xfrm>
        </p:grpSpPr>
        <p:sp>
          <p:nvSpPr>
            <p:cNvPr id="38917" name="Rectangle 5"/>
            <p:cNvSpPr>
              <a:spLocks noChangeArrowheads="1"/>
            </p:cNvSpPr>
            <p:nvPr/>
          </p:nvSpPr>
          <p:spPr bwMode="auto">
            <a:xfrm>
              <a:off x="1152" y="1008"/>
              <a:ext cx="114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dirty="0">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3123" y="3135"/>
              <a:ext cx="1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Physical Address</a:t>
              </a:r>
            </a:p>
          </p:txBody>
        </p:sp>
      </p:grpSp>
      <p:grpSp>
        <p:nvGrpSpPr>
          <p:cNvPr id="2" name="Group 1"/>
          <p:cNvGrpSpPr/>
          <p:nvPr/>
        </p:nvGrpSpPr>
        <p:grpSpPr>
          <a:xfrm>
            <a:off x="2093827" y="5357753"/>
            <a:ext cx="5659523" cy="1143060"/>
            <a:chOff x="2036677" y="2895600"/>
            <a:chExt cx="5659523" cy="1143060"/>
          </a:xfrm>
        </p:grpSpPr>
        <p:grpSp>
          <p:nvGrpSpPr>
            <p:cNvPr id="42" name="Group 11"/>
            <p:cNvGrpSpPr>
              <a:grpSpLocks/>
            </p:cNvGrpSpPr>
            <p:nvPr/>
          </p:nvGrpSpPr>
          <p:grpSpPr bwMode="auto">
            <a:xfrm>
              <a:off x="4191000" y="2971800"/>
              <a:ext cx="3505200" cy="304800"/>
              <a:chOff x="-279" y="624"/>
              <a:chExt cx="1645" cy="336"/>
            </a:xfrm>
          </p:grpSpPr>
          <p:sp>
            <p:nvSpPr>
              <p:cNvPr id="43" name="Rectangle 5"/>
              <p:cNvSpPr>
                <a:spLocks noChangeArrowheads="1"/>
              </p:cNvSpPr>
              <p:nvPr/>
            </p:nvSpPr>
            <p:spPr bwMode="auto">
              <a:xfrm>
                <a:off x="472" y="624"/>
                <a:ext cx="894"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dirty="0">
                    <a:latin typeface="Gill Sans Light"/>
                    <a:cs typeface="Helvetica" panose="020B0604020202020204" pitchFamily="34" charset="0"/>
                  </a:rPr>
                  <a:t>Offset</a:t>
                </a:r>
              </a:p>
            </p:txBody>
          </p:sp>
          <p:sp>
            <p:nvSpPr>
              <p:cNvPr id="44" name="Rectangle 6"/>
              <p:cNvSpPr>
                <a:spLocks noChangeArrowheads="1"/>
              </p:cNvSpPr>
              <p:nvPr/>
            </p:nvSpPr>
            <p:spPr bwMode="auto">
              <a:xfrm>
                <a:off x="-279" y="624"/>
                <a:ext cx="751" cy="336"/>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Virtual Page #</a:t>
                </a:r>
              </a:p>
            </p:txBody>
          </p:sp>
        </p:grpSp>
        <p:grpSp>
          <p:nvGrpSpPr>
            <p:cNvPr id="45" name="Group 11"/>
            <p:cNvGrpSpPr>
              <a:grpSpLocks/>
            </p:cNvGrpSpPr>
            <p:nvPr/>
          </p:nvGrpSpPr>
          <p:grpSpPr bwMode="auto">
            <a:xfrm>
              <a:off x="4191000" y="3686205"/>
              <a:ext cx="2514600" cy="304800"/>
              <a:chOff x="-279" y="624"/>
              <a:chExt cx="1180" cy="336"/>
            </a:xfrm>
          </p:grpSpPr>
          <p:sp>
            <p:nvSpPr>
              <p:cNvPr id="46"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index</a:t>
                </a:r>
              </a:p>
            </p:txBody>
          </p:sp>
          <p:sp>
            <p:nvSpPr>
              <p:cNvPr id="47"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tag / page #</a:t>
                </a:r>
              </a:p>
            </p:txBody>
          </p:sp>
        </p:grpSp>
        <p:sp>
          <p:nvSpPr>
            <p:cNvPr id="48" name="Rectangle 5"/>
            <p:cNvSpPr>
              <a:spLocks noChangeArrowheads="1"/>
            </p:cNvSpPr>
            <p:nvPr/>
          </p:nvSpPr>
          <p:spPr bwMode="auto">
            <a:xfrm>
              <a:off x="6705600" y="3686205"/>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Light"/>
                  <a:cs typeface="Helvetica" panose="020B0604020202020204" pitchFamily="34" charset="0"/>
                </a:rPr>
                <a:t>byte</a:t>
              </a:r>
            </a:p>
          </p:txBody>
        </p:sp>
        <p:cxnSp>
          <p:nvCxnSpPr>
            <p:cNvPr id="49" name="Straight Connector 16"/>
            <p:cNvCxnSpPr>
              <a:cxnSpLocks noChangeShapeType="1"/>
            </p:cNvCxnSpPr>
            <p:nvPr/>
          </p:nvCxnSpPr>
          <p:spPr bwMode="auto">
            <a:xfrm>
              <a:off x="5791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0" name="Straight Connector 17"/>
            <p:cNvCxnSpPr>
              <a:cxnSpLocks noChangeShapeType="1"/>
            </p:cNvCxnSpPr>
            <p:nvPr/>
          </p:nvCxnSpPr>
          <p:spPr bwMode="auto">
            <a:xfrm>
              <a:off x="7696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sp>
          <p:nvSpPr>
            <p:cNvPr id="51" name="TextBox 18"/>
            <p:cNvSpPr txBox="1">
              <a:spLocks noChangeArrowheads="1"/>
            </p:cNvSpPr>
            <p:nvPr/>
          </p:nvSpPr>
          <p:spPr bwMode="auto">
            <a:xfrm>
              <a:off x="2209801" y="2895600"/>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virtual address:</a:t>
              </a:r>
            </a:p>
          </p:txBody>
        </p:sp>
        <p:sp>
          <p:nvSpPr>
            <p:cNvPr id="52" name="TextBox 19"/>
            <p:cNvSpPr txBox="1">
              <a:spLocks noChangeArrowheads="1"/>
            </p:cNvSpPr>
            <p:nvPr/>
          </p:nvSpPr>
          <p:spPr bwMode="auto">
            <a:xfrm>
              <a:off x="2036677" y="3638550"/>
              <a:ext cx="22349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physical address: </a:t>
              </a:r>
            </a:p>
          </p:txBody>
        </p:sp>
      </p:grpSp>
      <p:sp>
        <p:nvSpPr>
          <p:cNvPr id="3" name="Title 2"/>
          <p:cNvSpPr>
            <a:spLocks noGrp="1"/>
          </p:cNvSpPr>
          <p:nvPr>
            <p:ph type="title"/>
          </p:nvPr>
        </p:nvSpPr>
        <p:spPr>
          <a:xfrm>
            <a:off x="838200" y="152400"/>
            <a:ext cx="10515600" cy="533400"/>
          </a:xfrm>
        </p:spPr>
        <p:txBody>
          <a:bodyPr/>
          <a:lstStyle/>
          <a:p>
            <a:r>
              <a:rPr lang="en-US" altLang="ko-KR" dirty="0">
                <a:ea typeface="굴림" panose="020B0600000101010101" pitchFamily="34" charset="-127"/>
              </a:rPr>
              <a:t>Reducing translation time for physically-indexed caches</a:t>
            </a:r>
            <a:endParaRPr lang="en-US" dirty="0"/>
          </a:p>
        </p:txBody>
      </p:sp>
    </p:spTree>
    <p:extLst>
      <p:ext uri="{BB962C8B-B14F-4D97-AF65-F5344CB8AC3E}">
        <p14:creationId xmlns:p14="http://schemas.microsoft.com/office/powerpoint/2010/main" val="740803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66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666">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295400" y="685800"/>
            <a:ext cx="9448800" cy="5935984"/>
          </a:xfrm>
          <a:noFill/>
        </p:spPr>
        <p:txBody>
          <a:bodyPr vert="horz" wrap="square" lIns="63500" tIns="25400" rIns="63500" bIns="25400" numCol="1" anchor="t" anchorCtr="0" compatLnSpc="1">
            <a:prstTxWarp prst="textNoShape">
              <a:avLst/>
            </a:prstTxWarp>
            <a:spAutoFit/>
          </a:bodyPr>
          <a:lstStyle/>
          <a:p>
            <a:pPr>
              <a:spcBef>
                <a:spcPct val="20000"/>
              </a:spcBef>
            </a:pPr>
            <a:r>
              <a:rPr lang="en-US" altLang="ko-KR" dirty="0">
                <a:latin typeface="Gill Sans Light"/>
                <a:ea typeface="굴림" panose="020B0600000101010101" pitchFamily="34" charset="-127"/>
              </a:rPr>
              <a:t>Here is how this might work with a 4K cache: </a:t>
            </a: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pPr>
            <a:endParaRPr lang="en-US" altLang="ko-KR" dirty="0">
              <a:latin typeface="Gill Sans Light"/>
              <a:ea typeface="굴림" panose="020B0600000101010101" pitchFamily="34" charset="-127"/>
            </a:endParaRPr>
          </a:p>
          <a:p>
            <a:pPr>
              <a:spcBef>
                <a:spcPct val="20000"/>
              </a:spcBef>
              <a:buSzTx/>
            </a:pPr>
            <a:endParaRPr lang="en-US" altLang="ko-KR" dirty="0">
              <a:solidFill>
                <a:schemeClr val="hlink"/>
              </a:solidFill>
              <a:latin typeface="Gill Sans Light"/>
              <a:ea typeface="굴림" panose="020B0600000101010101" pitchFamily="34" charset="-127"/>
            </a:endParaRPr>
          </a:p>
          <a:p>
            <a:pPr>
              <a:spcBef>
                <a:spcPct val="20000"/>
              </a:spcBef>
              <a:buSzTx/>
            </a:pPr>
            <a:r>
              <a:rPr lang="en-US" altLang="ko-KR" dirty="0">
                <a:solidFill>
                  <a:schemeClr val="hlink"/>
                </a:solidFill>
                <a:latin typeface="Gill Sans Light"/>
                <a:ea typeface="굴림" panose="020B0600000101010101" pitchFamily="34" charset="-127"/>
              </a:rPr>
              <a:t>What if cache size is increased to 8KB?</a:t>
            </a:r>
          </a:p>
          <a:p>
            <a:pPr lvl="1">
              <a:spcBef>
                <a:spcPct val="20000"/>
              </a:spcBef>
              <a:buSzTx/>
            </a:pPr>
            <a:r>
              <a:rPr lang="en-US" altLang="ko-KR" dirty="0">
                <a:latin typeface="Gill Sans Light"/>
                <a:ea typeface="굴림" panose="020B0600000101010101" pitchFamily="34" charset="-127"/>
              </a:rPr>
              <a:t>Overlap not complete</a:t>
            </a:r>
          </a:p>
          <a:p>
            <a:pPr lvl="1">
              <a:spcBef>
                <a:spcPct val="20000"/>
              </a:spcBef>
              <a:buSzTx/>
            </a:pPr>
            <a:r>
              <a:rPr lang="en-US" altLang="ko-KR" dirty="0">
                <a:latin typeface="Gill Sans Light"/>
                <a:ea typeface="굴림" panose="020B0600000101010101" pitchFamily="34" charset="-127"/>
              </a:rPr>
              <a:t>Need to do something else.  See CS152/252 </a:t>
            </a:r>
          </a:p>
          <a:p>
            <a:pPr>
              <a:spcBef>
                <a:spcPct val="20000"/>
              </a:spcBef>
            </a:pPr>
            <a:r>
              <a:rPr lang="en-US" altLang="ko-KR" dirty="0">
                <a:solidFill>
                  <a:schemeClr val="hlink"/>
                </a:solidFill>
                <a:latin typeface="Gill Sans Light"/>
                <a:ea typeface="굴림" panose="020B0600000101010101" pitchFamily="34" charset="-127"/>
              </a:rPr>
              <a:t>Another option: Virtual Caches would make this faster</a:t>
            </a:r>
          </a:p>
          <a:p>
            <a:pPr lvl="1">
              <a:spcBef>
                <a:spcPct val="20000"/>
              </a:spcBef>
            </a:pPr>
            <a:r>
              <a:rPr lang="en-US" altLang="ko-KR" dirty="0">
                <a:latin typeface="Gill Sans Light"/>
                <a:ea typeface="굴림" panose="020B0600000101010101" pitchFamily="34" charset="-127"/>
              </a:rPr>
              <a:t>Tags in cache are virtual addresses</a:t>
            </a:r>
          </a:p>
          <a:p>
            <a:pPr lvl="1">
              <a:spcBef>
                <a:spcPct val="20000"/>
              </a:spcBef>
            </a:pPr>
            <a:r>
              <a:rPr lang="en-US" altLang="ko-KR" dirty="0">
                <a:latin typeface="Gill Sans Light"/>
                <a:ea typeface="굴림" panose="020B0600000101010101" pitchFamily="34" charset="-127"/>
              </a:rPr>
              <a:t>Translation only happens on cache misses</a:t>
            </a:r>
          </a:p>
        </p:txBody>
      </p:sp>
      <p:grpSp>
        <p:nvGrpSpPr>
          <p:cNvPr id="754733" name="Group 45"/>
          <p:cNvGrpSpPr>
            <a:grpSpLocks/>
          </p:cNvGrpSpPr>
          <p:nvPr/>
        </p:nvGrpSpPr>
        <p:grpSpPr bwMode="auto">
          <a:xfrm>
            <a:off x="2209801" y="1219200"/>
            <a:ext cx="7811568" cy="3068638"/>
            <a:chOff x="363" y="1104"/>
            <a:chExt cx="5213"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latin typeface="Gill Sans Light"/>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6" name="Rectangle 7"/>
            <p:cNvSpPr>
              <a:spLocks noChangeArrowheads="1"/>
            </p:cNvSpPr>
            <p:nvPr/>
          </p:nvSpPr>
          <p:spPr bwMode="auto">
            <a:xfrm>
              <a:off x="3107" y="1967"/>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10</a:t>
              </a:r>
            </a:p>
          </p:txBody>
        </p:sp>
        <p:sp>
          <p:nvSpPr>
            <p:cNvPr id="39947" name="Rectangle 8"/>
            <p:cNvSpPr>
              <a:spLocks noChangeArrowheads="1"/>
            </p:cNvSpPr>
            <p:nvPr/>
          </p:nvSpPr>
          <p:spPr bwMode="auto">
            <a:xfrm>
              <a:off x="3499" y="1967"/>
              <a:ext cx="17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a:t>
              </a:r>
            </a:p>
          </p:txBody>
        </p:sp>
        <p:sp>
          <p:nvSpPr>
            <p:cNvPr id="39948" name="Rectangle 9"/>
            <p:cNvSpPr>
              <a:spLocks noChangeArrowheads="1"/>
            </p:cNvSpPr>
            <p:nvPr/>
          </p:nvSpPr>
          <p:spPr bwMode="auto">
            <a:xfrm>
              <a:off x="3451" y="2192"/>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00</a:t>
              </a:r>
            </a:p>
          </p:txBody>
        </p:sp>
        <p:sp>
          <p:nvSpPr>
            <p:cNvPr id="39949" name="Rectangle 10"/>
            <p:cNvSpPr>
              <a:spLocks noChangeArrowheads="1"/>
            </p:cNvSpPr>
            <p:nvPr/>
          </p:nvSpPr>
          <p:spPr bwMode="auto">
            <a:xfrm>
              <a:off x="4307" y="1984"/>
              <a:ext cx="616"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3" name="Rectangle 14"/>
            <p:cNvSpPr>
              <a:spLocks noChangeArrowheads="1"/>
            </p:cNvSpPr>
            <p:nvPr/>
          </p:nvSpPr>
          <p:spPr bwMode="auto">
            <a:xfrm>
              <a:off x="3315" y="1448"/>
              <a:ext cx="488"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index</a:t>
              </a:r>
            </a:p>
          </p:txBody>
        </p:sp>
        <p:sp>
          <p:nvSpPr>
            <p:cNvPr id="39954" name="Rectangle 15"/>
            <p:cNvSpPr>
              <a:spLocks noChangeArrowheads="1"/>
            </p:cNvSpPr>
            <p:nvPr/>
          </p:nvSpPr>
          <p:spPr bwMode="auto">
            <a:xfrm>
              <a:off x="5251" y="1528"/>
              <a:ext cx="3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7" name="Rectangle 18"/>
            <p:cNvSpPr>
              <a:spLocks noChangeArrowheads="1"/>
            </p:cNvSpPr>
            <p:nvPr/>
          </p:nvSpPr>
          <p:spPr bwMode="auto">
            <a:xfrm>
              <a:off x="2059" y="2152"/>
              <a:ext cx="57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page #</a:t>
              </a:r>
            </a:p>
          </p:txBody>
        </p:sp>
        <p:sp>
          <p:nvSpPr>
            <p:cNvPr id="39958" name="Rectangle 19"/>
            <p:cNvSpPr>
              <a:spLocks noChangeArrowheads="1"/>
            </p:cNvSpPr>
            <p:nvPr/>
          </p:nvSpPr>
          <p:spPr bwMode="auto">
            <a:xfrm>
              <a:off x="3035" y="2152"/>
              <a:ext cx="402"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disp</a:t>
              </a:r>
            </a:p>
          </p:txBody>
        </p:sp>
        <p:sp>
          <p:nvSpPr>
            <p:cNvPr id="39959" name="Rectangle 20"/>
            <p:cNvSpPr>
              <a:spLocks noChangeArrowheads="1"/>
            </p:cNvSpPr>
            <p:nvPr/>
          </p:nvSpPr>
          <p:spPr bwMode="auto">
            <a:xfrm>
              <a:off x="2347" y="197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1" name="Rectangle 22"/>
            <p:cNvSpPr>
              <a:spLocks noChangeArrowheads="1"/>
            </p:cNvSpPr>
            <p:nvPr/>
          </p:nvSpPr>
          <p:spPr bwMode="auto">
            <a:xfrm>
              <a:off x="1939" y="1168"/>
              <a:ext cx="59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assoc</a:t>
              </a:r>
            </a:p>
            <a:p>
              <a:pPr algn="l">
                <a:lnSpc>
                  <a:spcPct val="85000"/>
                </a:lnSpc>
                <a:spcBef>
                  <a:spcPct val="0"/>
                </a:spcBef>
                <a:buSzTx/>
              </a:pPr>
              <a:r>
                <a:rPr lang="en-US" altLang="ko-KR" sz="1800">
                  <a:latin typeface="Gill Sans Light"/>
                  <a:ea typeface="굴림" panose="020B0600000101010101" pitchFamily="34" charset="-127"/>
                </a:rPr>
                <a:t>lookup</a:t>
              </a:r>
            </a:p>
          </p:txBody>
        </p:sp>
        <p:sp>
          <p:nvSpPr>
            <p:cNvPr id="39962" name="Rectangle 23"/>
            <p:cNvSpPr>
              <a:spLocks noChangeArrowheads="1"/>
            </p:cNvSpPr>
            <p:nvPr/>
          </p:nvSpPr>
          <p:spPr bwMode="auto">
            <a:xfrm>
              <a:off x="363" y="153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6" name="Rectangle 27"/>
            <p:cNvSpPr>
              <a:spLocks noChangeArrowheads="1"/>
            </p:cNvSpPr>
            <p:nvPr/>
          </p:nvSpPr>
          <p:spPr bwMode="auto">
            <a:xfrm>
              <a:off x="411" y="2384"/>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8" name="Rectangle 29"/>
            <p:cNvSpPr>
              <a:spLocks noChangeArrowheads="1"/>
            </p:cNvSpPr>
            <p:nvPr/>
          </p:nvSpPr>
          <p:spPr bwMode="auto">
            <a:xfrm>
              <a:off x="3987" y="2792"/>
              <a:ext cx="29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69" name="Rectangle 30"/>
            <p:cNvSpPr>
              <a:spLocks noChangeArrowheads="1"/>
            </p:cNvSpPr>
            <p:nvPr/>
          </p:nvSpPr>
          <p:spPr bwMode="auto">
            <a:xfrm>
              <a:off x="4323" y="2784"/>
              <a:ext cx="41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Data</a:t>
              </a:r>
            </a:p>
          </p:txBody>
        </p:sp>
        <p:sp>
          <p:nvSpPr>
            <p:cNvPr id="39970" name="Rectangle 31"/>
            <p:cNvSpPr>
              <a:spLocks noChangeArrowheads="1"/>
            </p:cNvSpPr>
            <p:nvPr/>
          </p:nvSpPr>
          <p:spPr bwMode="auto">
            <a:xfrm>
              <a:off x="5123" y="2792"/>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6" name="Rectangle 37"/>
            <p:cNvSpPr>
              <a:spLocks noChangeArrowheads="1"/>
            </p:cNvSpPr>
            <p:nvPr/>
          </p:nvSpPr>
          <p:spPr bwMode="auto">
            <a:xfrm>
              <a:off x="1395" y="2744"/>
              <a:ext cx="30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grpSp>
      <p:sp>
        <p:nvSpPr>
          <p:cNvPr id="39940" name="Rectangle 44"/>
          <p:cNvSpPr>
            <a:spLocks noGrp="1" noChangeArrowheads="1"/>
          </p:cNvSpPr>
          <p:nvPr>
            <p:ph type="title"/>
          </p:nvPr>
        </p:nvSpPr>
        <p:spPr>
          <a:xfrm>
            <a:off x="2514601" y="304800"/>
            <a:ext cx="7083425" cy="368300"/>
          </a:xfrm>
        </p:spPr>
        <p:txBody>
          <a:bodyPr/>
          <a:lstStyle/>
          <a:p>
            <a:r>
              <a:rPr lang="en-US" altLang="ko-KR" dirty="0">
                <a:latin typeface="Gill Sans" panose="020B0502020104020203" pitchFamily="34" charset="-79"/>
                <a:ea typeface="굴림" panose="020B0600000101010101" pitchFamily="34" charset="-127"/>
                <a:cs typeface="Gill Sans" panose="020B0502020104020203" pitchFamily="34" charset="-79"/>
              </a:rPr>
              <a:t>Overlapping TLB &amp; Cache Access</a:t>
            </a:r>
          </a:p>
        </p:txBody>
      </p:sp>
    </p:spTree>
    <p:extLst>
      <p:ext uri="{BB962C8B-B14F-4D97-AF65-F5344CB8AC3E}">
        <p14:creationId xmlns:p14="http://schemas.microsoft.com/office/powerpoint/2010/main" val="256391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7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47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4731">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4731">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47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memory"/>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4128883">
            <a:off x="7851775" y="536575"/>
            <a:ext cx="1600200" cy="174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p:txBody>
          <a:bodyPr/>
          <a:lstStyle/>
          <a:p>
            <a:r>
              <a:rPr lang="en-US" altLang="ko-KR" dirty="0">
                <a:ea typeface="굴림" panose="020B0600000101010101" pitchFamily="34" charset="-127"/>
              </a:rPr>
              <a:t>How is the Translation Accomplished?</a:t>
            </a:r>
          </a:p>
        </p:txBody>
      </p:sp>
      <p:sp>
        <p:nvSpPr>
          <p:cNvPr id="807940" name="Rectangle 4"/>
          <p:cNvSpPr>
            <a:spLocks noGrp="1" noChangeArrowheads="1"/>
          </p:cNvSpPr>
          <p:nvPr>
            <p:ph type="body" idx="1"/>
          </p:nvPr>
        </p:nvSpPr>
        <p:spPr>
          <a:xfrm>
            <a:off x="457200" y="2092325"/>
            <a:ext cx="11201400" cy="4670424"/>
          </a:xfrm>
        </p:spPr>
        <p:txBody>
          <a:bodyPr>
            <a:normAutofit/>
          </a:bodyPr>
          <a:lstStyle/>
          <a:p>
            <a:r>
              <a:rPr lang="en-US" dirty="0"/>
              <a:t>The MMU must translate virtual address to physical address on:</a:t>
            </a:r>
          </a:p>
          <a:p>
            <a:pPr lvl="1"/>
            <a:r>
              <a:rPr lang="en-US" dirty="0"/>
              <a:t>Every instruction fetch</a:t>
            </a:r>
          </a:p>
          <a:p>
            <a:pPr lvl="1"/>
            <a:r>
              <a:rPr lang="en-US" dirty="0"/>
              <a:t>Every load</a:t>
            </a:r>
          </a:p>
          <a:p>
            <a:pPr lvl="1"/>
            <a:r>
              <a:rPr lang="en-US" dirty="0"/>
              <a:t>Every store</a:t>
            </a:r>
          </a:p>
          <a:p>
            <a:pPr>
              <a:lnSpc>
                <a:spcPct val="80000"/>
              </a:lnSpc>
              <a:spcBef>
                <a:spcPct val="20000"/>
              </a:spcBef>
            </a:pPr>
            <a:r>
              <a:rPr lang="en-US" altLang="ko-KR" dirty="0">
                <a:ea typeface="굴림" panose="020B0600000101010101" pitchFamily="34" charset="-127"/>
              </a:rPr>
              <a:t>What does the MMU need to do to translate an address?</a:t>
            </a:r>
          </a:p>
          <a:p>
            <a:pPr lvl="1">
              <a:lnSpc>
                <a:spcPct val="80000"/>
              </a:lnSpc>
              <a:spcBef>
                <a:spcPct val="20000"/>
              </a:spcBef>
            </a:pPr>
            <a:r>
              <a:rPr lang="en-US" altLang="ko-KR" dirty="0">
                <a:ea typeface="굴림" panose="020B0600000101010101" pitchFamily="34" charset="-127"/>
              </a:rPr>
              <a:t>1-level Page Table</a:t>
            </a:r>
          </a:p>
          <a:p>
            <a:pPr lvl="2">
              <a:lnSpc>
                <a:spcPct val="80000"/>
              </a:lnSpc>
              <a:spcBef>
                <a:spcPct val="20000"/>
              </a:spcBef>
            </a:pPr>
            <a:r>
              <a:rPr lang="en-US" altLang="ko-KR" dirty="0">
                <a:ea typeface="굴림" panose="020B0600000101010101" pitchFamily="34" charset="-127"/>
              </a:rPr>
              <a:t>Read PTE from memory, check valid, merge address</a:t>
            </a:r>
          </a:p>
          <a:p>
            <a:pPr lvl="2">
              <a:lnSpc>
                <a:spcPct val="80000"/>
              </a:lnSpc>
              <a:spcBef>
                <a:spcPct val="20000"/>
              </a:spcBef>
            </a:pPr>
            <a:r>
              <a:rPr lang="en-US" altLang="ko-KR" dirty="0">
                <a:ea typeface="굴림" panose="020B0600000101010101" pitchFamily="34" charset="-127"/>
              </a:rPr>
              <a:t>Set “accessed” bit in PTE, Set “dirty bit” on write</a:t>
            </a:r>
          </a:p>
          <a:p>
            <a:pPr lvl="1">
              <a:lnSpc>
                <a:spcPct val="80000"/>
              </a:lnSpc>
              <a:spcBef>
                <a:spcPct val="20000"/>
              </a:spcBef>
            </a:pPr>
            <a:r>
              <a:rPr lang="en-US" altLang="ko-KR" dirty="0">
                <a:ea typeface="굴림" panose="020B0600000101010101" pitchFamily="34" charset="-127"/>
              </a:rPr>
              <a:t>2-level Page Table</a:t>
            </a:r>
          </a:p>
          <a:p>
            <a:pPr lvl="2">
              <a:lnSpc>
                <a:spcPct val="80000"/>
              </a:lnSpc>
              <a:spcBef>
                <a:spcPct val="20000"/>
              </a:spcBef>
            </a:pPr>
            <a:r>
              <a:rPr lang="en-US" altLang="ko-KR" dirty="0">
                <a:ea typeface="굴림" panose="020B0600000101010101" pitchFamily="34" charset="-127"/>
              </a:rPr>
              <a:t>Read and check first level</a:t>
            </a:r>
          </a:p>
          <a:p>
            <a:pPr lvl="2">
              <a:lnSpc>
                <a:spcPct val="80000"/>
              </a:lnSpc>
              <a:spcBef>
                <a:spcPct val="20000"/>
              </a:spcBef>
            </a:pPr>
            <a:r>
              <a:rPr lang="en-US" altLang="ko-KR" dirty="0">
                <a:ea typeface="굴림" panose="020B0600000101010101" pitchFamily="34" charset="-127"/>
              </a:rPr>
              <a:t>Read, check, and update PTE</a:t>
            </a:r>
          </a:p>
          <a:p>
            <a:pPr lvl="1">
              <a:lnSpc>
                <a:spcPct val="80000"/>
              </a:lnSpc>
              <a:spcBef>
                <a:spcPct val="20000"/>
              </a:spcBef>
            </a:pPr>
            <a:r>
              <a:rPr lang="en-US" altLang="ko-KR" dirty="0">
                <a:ea typeface="굴림" panose="020B0600000101010101" pitchFamily="34" charset="-127"/>
              </a:rPr>
              <a:t>N-level Page Table …</a:t>
            </a:r>
          </a:p>
          <a:p>
            <a:pPr>
              <a:lnSpc>
                <a:spcPct val="80000"/>
              </a:lnSpc>
              <a:spcBef>
                <a:spcPct val="20000"/>
              </a:spcBef>
            </a:pPr>
            <a:r>
              <a:rPr lang="en-US" altLang="ko-KR" dirty="0">
                <a:solidFill>
                  <a:srgbClr val="FF0000"/>
                </a:solidFill>
                <a:ea typeface="굴림" panose="020B0600000101010101" pitchFamily="34" charset="-127"/>
              </a:rPr>
              <a:t>MMU does </a:t>
            </a:r>
            <a:r>
              <a:rPr lang="en-US" altLang="ko-KR" b="1" i="1" dirty="0">
                <a:solidFill>
                  <a:srgbClr val="FF0000"/>
                </a:solidFill>
                <a:ea typeface="굴림" panose="020B0600000101010101" pitchFamily="34" charset="-127"/>
              </a:rPr>
              <a:t>page table Tree Traversal </a:t>
            </a:r>
            <a:r>
              <a:rPr lang="en-US" altLang="ko-KR" dirty="0">
                <a:solidFill>
                  <a:srgbClr val="FF0000"/>
                </a:solidFill>
                <a:ea typeface="굴림" panose="020B0600000101010101" pitchFamily="34" charset="-127"/>
              </a:rPr>
              <a:t>to translate each address</a:t>
            </a:r>
          </a:p>
          <a:p>
            <a:pPr>
              <a:lnSpc>
                <a:spcPct val="80000"/>
              </a:lnSpc>
              <a:spcBef>
                <a:spcPct val="20000"/>
              </a:spcBef>
            </a:pPr>
            <a:endParaRPr lang="en-US" altLang="ko-KR" dirty="0">
              <a:solidFill>
                <a:srgbClr val="FF0000"/>
              </a:solidFill>
              <a:ea typeface="굴림" panose="020B0600000101010101" pitchFamily="34" charset="-127"/>
            </a:endParaRPr>
          </a:p>
        </p:txBody>
      </p:sp>
      <p:grpSp>
        <p:nvGrpSpPr>
          <p:cNvPr id="10245" name="Group 5"/>
          <p:cNvGrpSpPr>
            <a:grpSpLocks/>
          </p:cNvGrpSpPr>
          <p:nvPr/>
        </p:nvGrpSpPr>
        <p:grpSpPr bwMode="auto">
          <a:xfrm>
            <a:off x="3124201" y="685800"/>
            <a:ext cx="5091113" cy="1149350"/>
            <a:chOff x="1008" y="416"/>
            <a:chExt cx="3207" cy="724"/>
          </a:xfrm>
        </p:grpSpPr>
        <p:sp>
          <p:nvSpPr>
            <p:cNvPr id="10246" name="Oval 6"/>
            <p:cNvSpPr>
              <a:spLocks noChangeArrowheads="1"/>
            </p:cNvSpPr>
            <p:nvPr/>
          </p:nvSpPr>
          <p:spPr bwMode="auto">
            <a:xfrm>
              <a:off x="1008" y="510"/>
              <a:ext cx="687" cy="630"/>
            </a:xfrm>
            <a:prstGeom prst="ellipse">
              <a:avLst/>
            </a:prstGeom>
            <a:solidFill>
              <a:schemeClr val="accent1"/>
            </a:solidFill>
            <a:ln w="5715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3200" b="0" dirty="0">
                  <a:latin typeface="Gill Sans" charset="0"/>
                  <a:ea typeface="Gill Sans" charset="0"/>
                  <a:cs typeface="Gill Sans" charset="0"/>
                </a:rPr>
                <a:t>CPU</a:t>
              </a:r>
            </a:p>
          </p:txBody>
        </p:sp>
        <p:sp>
          <p:nvSpPr>
            <p:cNvPr id="10247" name="Line 7"/>
            <p:cNvSpPr>
              <a:spLocks noChangeShapeType="1"/>
            </p:cNvSpPr>
            <p:nvPr/>
          </p:nvSpPr>
          <p:spPr bwMode="auto">
            <a:xfrm>
              <a:off x="1741" y="846"/>
              <a:ext cx="733"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48" name="Rectangle 8"/>
            <p:cNvSpPr>
              <a:spLocks noChangeArrowheads="1"/>
            </p:cNvSpPr>
            <p:nvPr/>
          </p:nvSpPr>
          <p:spPr bwMode="auto">
            <a:xfrm>
              <a:off x="2474" y="552"/>
              <a:ext cx="825" cy="588"/>
            </a:xfrm>
            <a:prstGeom prst="rect">
              <a:avLst/>
            </a:prstGeom>
            <a:solidFill>
              <a:schemeClr val="bg1"/>
            </a:solidFill>
            <a:ln w="5715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lnSpc>
                  <a:spcPct val="100000"/>
                </a:lnSpc>
                <a:spcBef>
                  <a:spcPct val="0"/>
                </a:spcBef>
                <a:buSzTx/>
              </a:pPr>
              <a:r>
                <a:rPr lang="en-US" altLang="ko-KR" sz="2800" b="0" dirty="0">
                  <a:latin typeface="Gill Sans" charset="0"/>
                  <a:ea typeface="Gill Sans" charset="0"/>
                  <a:cs typeface="Gill Sans" charset="0"/>
                </a:rPr>
                <a:t>MMU</a:t>
              </a:r>
            </a:p>
          </p:txBody>
        </p:sp>
        <p:sp>
          <p:nvSpPr>
            <p:cNvPr id="10249" name="Line 9"/>
            <p:cNvSpPr>
              <a:spLocks noChangeShapeType="1"/>
            </p:cNvSpPr>
            <p:nvPr/>
          </p:nvSpPr>
          <p:spPr bwMode="auto">
            <a:xfrm>
              <a:off x="3299" y="846"/>
              <a:ext cx="91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2000" b="0">
                <a:latin typeface="Gill Sans" charset="0"/>
                <a:ea typeface="Gill Sans" charset="0"/>
                <a:cs typeface="Gill Sans" charset="0"/>
              </a:endParaRPr>
            </a:p>
          </p:txBody>
        </p:sp>
        <p:sp>
          <p:nvSpPr>
            <p:cNvPr id="10250" name="Text Box 10"/>
            <p:cNvSpPr txBox="1">
              <a:spLocks noChangeArrowheads="1"/>
            </p:cNvSpPr>
            <p:nvPr/>
          </p:nvSpPr>
          <p:spPr bwMode="auto">
            <a:xfrm>
              <a:off x="1657" y="416"/>
              <a:ext cx="880" cy="44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b="0" dirty="0">
                  <a:latin typeface="Gill Sans" charset="0"/>
                  <a:ea typeface="Gill Sans" charset="0"/>
                  <a:cs typeface="Gill Sans" charset="0"/>
                </a:rPr>
                <a:t>Virtual</a:t>
              </a:r>
            </a:p>
            <a:p>
              <a:pPr>
                <a:lnSpc>
                  <a:spcPct val="100000"/>
                </a:lnSpc>
                <a:spcBef>
                  <a:spcPct val="0"/>
                </a:spcBef>
                <a:buSzTx/>
              </a:pPr>
              <a:r>
                <a:rPr lang="en-US" altLang="ko-KR" b="0" dirty="0">
                  <a:latin typeface="Gill Sans" charset="0"/>
                  <a:ea typeface="Gill Sans" charset="0"/>
                  <a:cs typeface="Gill Sans" charset="0"/>
                </a:rPr>
                <a:t>Addresses</a:t>
              </a:r>
            </a:p>
          </p:txBody>
        </p:sp>
        <p:sp>
          <p:nvSpPr>
            <p:cNvPr id="10251" name="Text Box 11"/>
            <p:cNvSpPr txBox="1">
              <a:spLocks noChangeArrowheads="1"/>
            </p:cNvSpPr>
            <p:nvPr/>
          </p:nvSpPr>
          <p:spPr bwMode="auto">
            <a:xfrm>
              <a:off x="3312" y="426"/>
              <a:ext cx="873" cy="44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b="0">
                  <a:latin typeface="Gill Sans" charset="0"/>
                  <a:ea typeface="Gill Sans" charset="0"/>
                  <a:cs typeface="Gill Sans" charset="0"/>
                </a:rPr>
                <a:t>Physical</a:t>
              </a:r>
            </a:p>
            <a:p>
              <a:pPr>
                <a:lnSpc>
                  <a:spcPct val="100000"/>
                </a:lnSpc>
                <a:spcBef>
                  <a:spcPct val="0"/>
                </a:spcBef>
                <a:buSzTx/>
              </a:pPr>
              <a:r>
                <a:rPr lang="en-US" altLang="ko-KR" b="0">
                  <a:latin typeface="Gill Sans" charset="0"/>
                  <a:ea typeface="Gill Sans" charset="0"/>
                  <a:cs typeface="Gill Sans" charset="0"/>
                </a:rPr>
                <a:t>Addresses</a:t>
              </a:r>
            </a:p>
          </p:txBody>
        </p:sp>
      </p:grpSp>
    </p:spTree>
    <p:extLst>
      <p:ext uri="{BB962C8B-B14F-4D97-AF65-F5344CB8AC3E}">
        <p14:creationId xmlns:p14="http://schemas.microsoft.com/office/powerpoint/2010/main" val="185465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79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794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794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794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794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794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794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794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794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794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7940">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794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794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4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a:t>Current Example: Memory Hierarchy</a:t>
            </a:r>
            <a:endParaRPr lang="en-US" dirty="0"/>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lnSpcReduction="10000"/>
          </a:bodyPr>
          <a:lstStyle/>
          <a:p>
            <a:r>
              <a:rPr lang="en-US" dirty="0"/>
              <a:t>Caches (all 64 B line size)</a:t>
            </a:r>
          </a:p>
          <a:p>
            <a:pPr lvl="1"/>
            <a:r>
              <a:rPr lang="en-US" dirty="0"/>
              <a:t>L1 I-Cache: 32 </a:t>
            </a:r>
            <a:r>
              <a:rPr lang="en-US" dirty="0">
                <a:hlinkClick r:id="rId2" tooltip="KiB"/>
              </a:rPr>
              <a:t>KiB</a:t>
            </a:r>
            <a:r>
              <a:rPr lang="en-US" dirty="0"/>
              <a:t>/core, 8-way set assoc.</a:t>
            </a:r>
          </a:p>
          <a:p>
            <a:pPr lvl="1"/>
            <a:r>
              <a:rPr lang="en-US" dirty="0"/>
              <a:t>L1 D Cache: 32 KiB/core, 8-way set assoc.,  4-5 cycles load-to-use, Write-back policy</a:t>
            </a:r>
          </a:p>
          <a:p>
            <a:pPr lvl="1"/>
            <a:r>
              <a:rPr lang="en-US" dirty="0"/>
              <a:t>L2 Cache: 1 </a:t>
            </a:r>
            <a:r>
              <a:rPr lang="en-US" dirty="0" err="1"/>
              <a:t>MiB</a:t>
            </a:r>
            <a:r>
              <a:rPr lang="en-US" dirty="0"/>
              <a:t>/core, 16-way set assoc., Inclusive, Write-back policy, 14 cycles latency</a:t>
            </a:r>
          </a:p>
          <a:p>
            <a:pPr lvl="1"/>
            <a:r>
              <a:rPr lang="en-US" dirty="0"/>
              <a:t>L3 Cache: 1.375 </a:t>
            </a:r>
            <a:r>
              <a:rPr lang="en-US" dirty="0" err="1"/>
              <a:t>MiB</a:t>
            </a:r>
            <a:r>
              <a:rPr lang="en-US" dirty="0"/>
              <a:t>/core, 11-way set assoc., shared across cores, Non-inclusive victim cache, Write-back policy, 50-70 cycles latency</a:t>
            </a:r>
          </a:p>
          <a:p>
            <a:r>
              <a:rPr lang="en-US" dirty="0"/>
              <a:t>TLB</a:t>
            </a:r>
          </a:p>
          <a:p>
            <a:pPr lvl="1"/>
            <a:r>
              <a:rPr lang="en-US" dirty="0"/>
              <a:t>L1 ITLB, 128 entries; 8-way set assoc. for 4 KB pages</a:t>
            </a:r>
          </a:p>
          <a:p>
            <a:pPr lvl="2"/>
            <a:r>
              <a:rPr lang="en-US" dirty="0"/>
              <a:t>8 entries per thread; fully associative, for 2 </a:t>
            </a:r>
            <a:r>
              <a:rPr lang="en-US" dirty="0" err="1"/>
              <a:t>MiB</a:t>
            </a:r>
            <a:r>
              <a:rPr lang="en-US" dirty="0"/>
              <a:t> / 4 </a:t>
            </a:r>
            <a:r>
              <a:rPr lang="en-US" dirty="0" err="1"/>
              <a:t>MiB</a:t>
            </a:r>
            <a:r>
              <a:rPr lang="en-US" dirty="0"/>
              <a:t> page </a:t>
            </a:r>
          </a:p>
          <a:p>
            <a:pPr lvl="1"/>
            <a:r>
              <a:rPr lang="en-US" dirty="0"/>
              <a:t>L1 DTLB 64 entries; 4-way set associative for 4 KB pages</a:t>
            </a:r>
          </a:p>
          <a:p>
            <a:pPr lvl="2"/>
            <a:r>
              <a:rPr lang="en-US" dirty="0"/>
              <a:t>32 entries; 4-way set associative, 2 </a:t>
            </a:r>
            <a:r>
              <a:rPr lang="en-US" dirty="0" err="1"/>
              <a:t>MiB</a:t>
            </a:r>
            <a:r>
              <a:rPr lang="en-US" dirty="0"/>
              <a:t> / 4 </a:t>
            </a:r>
            <a:r>
              <a:rPr lang="en-US" dirty="0" err="1"/>
              <a:t>MiB</a:t>
            </a:r>
            <a:r>
              <a:rPr lang="en-US" dirty="0"/>
              <a:t> page translations:</a:t>
            </a:r>
          </a:p>
          <a:p>
            <a:pPr lvl="2"/>
            <a:r>
              <a:rPr lang="en-US" dirty="0"/>
              <a:t>4 entries; 4-way associative, 1G page translations:</a:t>
            </a:r>
          </a:p>
          <a:p>
            <a:pPr lvl="1"/>
            <a:r>
              <a:rPr lang="en-US" dirty="0"/>
              <a:t>L2 STLB: 1536 entries; 12-way set assoc. 4 KiB + 2 </a:t>
            </a:r>
            <a:r>
              <a:rPr lang="en-US" dirty="0" err="1"/>
              <a:t>MiB</a:t>
            </a:r>
            <a:r>
              <a:rPr lang="en-US" dirty="0"/>
              <a:t> pages</a:t>
            </a:r>
          </a:p>
          <a:p>
            <a:pPr lvl="2"/>
            <a:r>
              <a:rPr lang="en-US" dirty="0"/>
              <a:t>16 entries; 4-way set associative, 1 </a:t>
            </a:r>
            <a:r>
              <a:rPr lang="en-US" dirty="0" err="1"/>
              <a:t>GiB</a:t>
            </a:r>
            <a:r>
              <a:rPr lang="en-US" dirty="0"/>
              <a:t> page translations:</a:t>
            </a:r>
          </a:p>
          <a:p>
            <a:pPr lvl="1"/>
            <a:endParaRPr lang="en-US"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What happens on a Context Switch?</a:t>
            </a:r>
          </a:p>
        </p:txBody>
      </p:sp>
      <p:sp>
        <p:nvSpPr>
          <p:cNvPr id="756739" name="Rectangle 3"/>
          <p:cNvSpPr>
            <a:spLocks noGrp="1" noChangeArrowheads="1"/>
          </p:cNvSpPr>
          <p:nvPr>
            <p:ph type="body" idx="1"/>
          </p:nvPr>
        </p:nvSpPr>
        <p:spPr>
          <a:xfrm>
            <a:off x="812800" y="914400"/>
            <a:ext cx="10566400" cy="5562600"/>
          </a:xfrm>
        </p:spPr>
        <p:txBody>
          <a:bodyPr>
            <a:normAutofit lnSpcReduction="10000"/>
          </a:bodyPr>
          <a:lstStyle/>
          <a:p>
            <a:r>
              <a:rPr lang="en-US" altLang="ko-KR" dirty="0"/>
              <a:t>Need to do something, since TLBs map virtual addresses to physical addresses</a:t>
            </a:r>
          </a:p>
          <a:p>
            <a:pPr lvl="1"/>
            <a:r>
              <a:rPr lang="en-US" altLang="ko-KR" dirty="0"/>
              <a:t>Address Space just changed, so TLB entries no longer valid!</a:t>
            </a:r>
          </a:p>
          <a:p>
            <a:r>
              <a:rPr lang="en-US" altLang="ko-KR" dirty="0"/>
              <a:t>Options?</a:t>
            </a:r>
          </a:p>
          <a:p>
            <a:pPr lvl="1"/>
            <a:r>
              <a:rPr lang="en-US" altLang="ko-KR" dirty="0"/>
              <a:t>Invalidate TLB: simple but might be expensive</a:t>
            </a:r>
          </a:p>
          <a:p>
            <a:pPr lvl="2"/>
            <a:r>
              <a:rPr lang="en-US" altLang="ko-KR" dirty="0"/>
              <a:t>What if switching frequently between processes?</a:t>
            </a:r>
          </a:p>
          <a:p>
            <a:pPr lvl="1"/>
            <a:r>
              <a:rPr lang="en-US" altLang="ko-KR" dirty="0"/>
              <a:t>Include </a:t>
            </a:r>
            <a:r>
              <a:rPr lang="en-US" altLang="ko-KR" dirty="0" err="1"/>
              <a:t>ProcessID</a:t>
            </a:r>
            <a:r>
              <a:rPr lang="en-US" altLang="ko-KR" dirty="0"/>
              <a:t> in TLB</a:t>
            </a:r>
          </a:p>
          <a:p>
            <a:pPr lvl="2"/>
            <a:r>
              <a:rPr lang="en-US" altLang="ko-KR" dirty="0"/>
              <a:t>This is an architectural solution: needs hardware</a:t>
            </a:r>
          </a:p>
          <a:p>
            <a:r>
              <a:rPr lang="en-US" altLang="ko-KR" dirty="0"/>
              <a:t>What if translation tables change?</a:t>
            </a:r>
          </a:p>
          <a:p>
            <a:pPr lvl="1"/>
            <a:r>
              <a:rPr lang="en-US" altLang="ko-KR" dirty="0"/>
              <a:t>For example, to move page from memory to disk or vice versa…</a:t>
            </a:r>
          </a:p>
          <a:p>
            <a:pPr lvl="1"/>
            <a:r>
              <a:rPr lang="en-US" altLang="ko-KR" dirty="0"/>
              <a:t>Must invalidate TLB entry!</a:t>
            </a:r>
          </a:p>
          <a:p>
            <a:pPr lvl="2"/>
            <a:r>
              <a:rPr lang="en-US" altLang="ko-KR" dirty="0"/>
              <a:t>Otherwise, might think that page is still in memory!</a:t>
            </a:r>
          </a:p>
          <a:p>
            <a:pPr lvl="1"/>
            <a:r>
              <a:rPr lang="en-US" altLang="ko-KR" dirty="0"/>
              <a:t>Called “TLB Consistency”</a:t>
            </a:r>
          </a:p>
          <a:p>
            <a:r>
              <a:rPr lang="en-US" altLang="ko-KR" dirty="0"/>
              <a:t>Aside: with Virtually-Indexed cache, need to flush cache!</a:t>
            </a:r>
          </a:p>
          <a:p>
            <a:pPr lvl="1"/>
            <a:r>
              <a:rPr lang="en-US" altLang="ko-KR" dirty="0" err="1"/>
              <a:t>Rember</a:t>
            </a:r>
            <a:r>
              <a:rPr lang="en-US" altLang="ko-KR" dirty="0"/>
              <a:t>, everyone has their own version of the address “0”!</a:t>
            </a:r>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Fault</a:t>
            </a:r>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Priv. Level Violation, Access violation, or does not exist</a:t>
            </a:r>
          </a:p>
          <a:p>
            <a:pPr lvl="1"/>
            <a:r>
              <a:rPr lang="en-US" dirty="0"/>
              <a:t>Causes an Fault / Trap</a:t>
            </a:r>
          </a:p>
          <a:p>
            <a:pPr lvl="2"/>
            <a:r>
              <a:rPr lang="en-US" dirty="0"/>
              <a:t>Not an interrupt because synchronous to instruction execution</a:t>
            </a:r>
          </a:p>
          <a:p>
            <a:pPr lvl="1"/>
            <a:r>
              <a:rPr lang="en-US" dirty="0"/>
              <a:t>May occur on instruction fetch or data access</a:t>
            </a:r>
          </a:p>
          <a:p>
            <a:pPr lvl="1"/>
            <a:r>
              <a:rPr lang="en-US" dirty="0"/>
              <a:t>Protection violations typically terminate the instruction</a:t>
            </a:r>
          </a:p>
          <a:p>
            <a:r>
              <a:rPr lang="en-US" dirty="0"/>
              <a:t>Other Page 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storage to memory – demand paging</a:t>
            </a:r>
          </a:p>
          <a:p>
            <a:r>
              <a:rPr lang="en-US" dirty="0"/>
              <a:t>Fundamental inversion of the hardware / software boundary</a:t>
            </a:r>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285609"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1" y="4403726"/>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535991" y="3505201"/>
            <a:ext cx="990807" cy="2666999"/>
            <a:chOff x="4761" y="1264"/>
            <a:chExt cx="792"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92" cy="718"/>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33143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dirty="0"/>
              <a:t>Summary (1/2)</a:t>
            </a:r>
          </a:p>
        </p:txBody>
      </p:sp>
      <p:sp>
        <p:nvSpPr>
          <p:cNvPr id="40963" name="Rectangle 3"/>
          <p:cNvSpPr>
            <a:spLocks noGrp="1" noChangeArrowheads="1"/>
          </p:cNvSpPr>
          <p:nvPr>
            <p:ph type="body" idx="1"/>
          </p:nvPr>
        </p:nvSpPr>
        <p:spPr>
          <a:xfrm>
            <a:off x="609600" y="762000"/>
            <a:ext cx="10668000" cy="5715000"/>
          </a:xfrm>
        </p:spPr>
        <p:txBody>
          <a:bodyPr>
            <a:normAutofit/>
          </a:bodyPr>
          <a:lstStyle/>
          <a:p>
            <a:r>
              <a:rPr lang="en-US" altLang="ko-KR" dirty="0"/>
              <a:t>The Principle of Locality:</a:t>
            </a:r>
          </a:p>
          <a:p>
            <a:pPr lvl="1"/>
            <a:r>
              <a:rPr lang="en-US" altLang="ko-KR" dirty="0"/>
              <a:t>Program likely to access a relatively small portion of the address space at any instant of time.</a:t>
            </a:r>
          </a:p>
          <a:p>
            <a:pPr lvl="2"/>
            <a:r>
              <a:rPr lang="en-US" altLang="ko-KR" dirty="0">
                <a:solidFill>
                  <a:srgbClr val="FF0000"/>
                </a:solidFill>
              </a:rPr>
              <a:t>Temporal Locality: </a:t>
            </a:r>
            <a:r>
              <a:rPr lang="en-US" altLang="ko-KR" dirty="0"/>
              <a:t>Locality in Time</a:t>
            </a:r>
          </a:p>
          <a:p>
            <a:pPr lvl="2"/>
            <a:r>
              <a:rPr lang="en-US" altLang="ko-KR" dirty="0">
                <a:solidFill>
                  <a:srgbClr val="FF0000"/>
                </a:solidFill>
              </a:rPr>
              <a:t>Spatial Locality: </a:t>
            </a:r>
            <a:r>
              <a:rPr lang="en-US" altLang="ko-KR" dirty="0"/>
              <a:t>Locality in Space</a:t>
            </a:r>
          </a:p>
          <a:p>
            <a:r>
              <a:rPr lang="en-US" altLang="ko-KR" dirty="0"/>
              <a:t>Three (+1) Major Categories of Cache Misses:</a:t>
            </a:r>
          </a:p>
          <a:p>
            <a:pPr lvl="1"/>
            <a:r>
              <a:rPr lang="en-US" altLang="ko-KR" dirty="0">
                <a:solidFill>
                  <a:srgbClr val="FF0000"/>
                </a:solidFill>
              </a:rPr>
              <a:t>Compulsory Misses: </a:t>
            </a:r>
            <a:r>
              <a:rPr lang="en-US" altLang="ko-KR" dirty="0"/>
              <a:t>sad facts of life.  Example: cold start misses.</a:t>
            </a:r>
          </a:p>
          <a:p>
            <a:pPr lvl="1"/>
            <a:r>
              <a:rPr lang="en-US" altLang="ko-KR" dirty="0">
                <a:solidFill>
                  <a:srgbClr val="FF0000"/>
                </a:solidFill>
              </a:rPr>
              <a:t>Conflict Misses: </a:t>
            </a:r>
            <a:r>
              <a:rPr lang="en-US" altLang="ko-KR" dirty="0"/>
              <a:t>increase cache size and/or associativity</a:t>
            </a:r>
          </a:p>
          <a:p>
            <a:pPr lvl="1"/>
            <a:r>
              <a:rPr lang="en-US" altLang="ko-KR" dirty="0">
                <a:solidFill>
                  <a:srgbClr val="FF0000"/>
                </a:solidFill>
              </a:rPr>
              <a:t>Capacity Misses: </a:t>
            </a:r>
            <a:r>
              <a:rPr lang="en-US" altLang="ko-KR" dirty="0"/>
              <a:t>increase cache size</a:t>
            </a:r>
          </a:p>
          <a:p>
            <a:pPr lvl="1"/>
            <a:r>
              <a:rPr lang="en-US" altLang="ko-KR" dirty="0">
                <a:solidFill>
                  <a:srgbClr val="FF0000"/>
                </a:solidFill>
              </a:rPr>
              <a:t>Coherence Misses: </a:t>
            </a:r>
            <a:r>
              <a:rPr lang="en-US" altLang="ko-KR" dirty="0"/>
              <a:t>Caused by external processors or I/O devices</a:t>
            </a:r>
          </a:p>
          <a:p>
            <a:r>
              <a:rPr lang="en-US" altLang="ko-KR" dirty="0"/>
              <a:t>Cache Organizations:</a:t>
            </a:r>
          </a:p>
          <a:p>
            <a:pPr lvl="1"/>
            <a:r>
              <a:rPr lang="en-US" altLang="ko-KR" dirty="0"/>
              <a:t>Direct Mapped: single block per set</a:t>
            </a:r>
          </a:p>
          <a:p>
            <a:pPr lvl="1"/>
            <a:r>
              <a:rPr lang="en-US" altLang="ko-KR" dirty="0"/>
              <a:t>Set associative: more than one block per set</a:t>
            </a:r>
          </a:p>
          <a:p>
            <a:pPr lvl="1"/>
            <a:r>
              <a:rPr lang="en-US" altLang="ko-KR" dirty="0"/>
              <a:t>Fully associative: all entries equivalent</a:t>
            </a:r>
          </a:p>
        </p:txBody>
      </p:sp>
    </p:spTree>
    <p:extLst>
      <p:ext uri="{BB962C8B-B14F-4D97-AF65-F5344CB8AC3E}">
        <p14:creationId xmlns:p14="http://schemas.microsoft.com/office/powerpoint/2010/main" val="1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23A4DA00-B795-DB4C-9849-B7A8A0E70E13}"/>
              </a:ext>
            </a:extLst>
          </p:cNvPr>
          <p:cNvSpPr/>
          <p:nvPr/>
        </p:nvSpPr>
        <p:spPr bwMode="auto">
          <a:xfrm>
            <a:off x="2209800" y="1011522"/>
            <a:ext cx="5522170" cy="2112679"/>
          </a:xfrm>
          <a:prstGeom prst="roundRect">
            <a:avLst/>
          </a:prstGeom>
          <a:solidFill>
            <a:schemeClr val="bg2">
              <a:lumMod val="20000"/>
              <a:lumOff val="80000"/>
            </a:schemeClr>
          </a:solidFill>
          <a:ln w="19050"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 name="Title 1">
            <a:extLst>
              <a:ext uri="{FF2B5EF4-FFF2-40B4-BE49-F238E27FC236}">
                <a16:creationId xmlns:a16="http://schemas.microsoft.com/office/drawing/2014/main" id="{956B8A41-3B71-2949-B117-F9D309E8DE58}"/>
              </a:ext>
            </a:extLst>
          </p:cNvPr>
          <p:cNvSpPr>
            <a:spLocks noGrp="1"/>
          </p:cNvSpPr>
          <p:nvPr>
            <p:ph type="title"/>
          </p:nvPr>
        </p:nvSpPr>
        <p:spPr/>
        <p:txBody>
          <a:bodyPr/>
          <a:lstStyle/>
          <a:p>
            <a:r>
              <a:rPr lang="en-US" dirty="0">
                <a:latin typeface="Gill Sans Light"/>
              </a:rPr>
              <a:t>Where and What is the MMU ?</a:t>
            </a:r>
          </a:p>
        </p:txBody>
      </p:sp>
      <p:sp>
        <p:nvSpPr>
          <p:cNvPr id="3" name="Content Placeholder 2">
            <a:extLst>
              <a:ext uri="{FF2B5EF4-FFF2-40B4-BE49-F238E27FC236}">
                <a16:creationId xmlns:a16="http://schemas.microsoft.com/office/drawing/2014/main" id="{7DC965F5-B69A-4E47-A14B-FF46D67FD1D4}"/>
              </a:ext>
            </a:extLst>
          </p:cNvPr>
          <p:cNvSpPr>
            <a:spLocks noGrp="1"/>
          </p:cNvSpPr>
          <p:nvPr>
            <p:ph idx="1"/>
          </p:nvPr>
        </p:nvSpPr>
        <p:spPr>
          <a:xfrm>
            <a:off x="542828" y="3258344"/>
            <a:ext cx="10963372" cy="3218656"/>
          </a:xfrm>
        </p:spPr>
        <p:txBody>
          <a:bodyPr>
            <a:normAutofit fontScale="92500" lnSpcReduction="20000"/>
          </a:bodyPr>
          <a:lstStyle/>
          <a:p>
            <a:r>
              <a:rPr lang="en-US" dirty="0">
                <a:latin typeface="Gill Sans Light"/>
              </a:rPr>
              <a:t>The processor requests READ Virtual-Address to memory system</a:t>
            </a:r>
          </a:p>
          <a:p>
            <a:pPr lvl="1"/>
            <a:r>
              <a:rPr lang="en-US" dirty="0">
                <a:latin typeface="Gill Sans Light"/>
              </a:rPr>
              <a:t>Through the MMU to the cache (to the memory)</a:t>
            </a:r>
          </a:p>
          <a:p>
            <a:r>
              <a:rPr lang="en-US" dirty="0">
                <a:latin typeface="Gill Sans Light"/>
              </a:rPr>
              <a:t>Some time later, the memory system responds with the data stored at the physical address (resulting from virtual </a:t>
            </a:r>
            <a:r>
              <a:rPr lang="en-US" dirty="0">
                <a:latin typeface="Gill Sans Light"/>
                <a:sym typeface="Wingdings" pitchFamily="2" charset="2"/>
              </a:rPr>
              <a:t> physical) translation</a:t>
            </a:r>
          </a:p>
          <a:p>
            <a:pPr lvl="1"/>
            <a:r>
              <a:rPr lang="en-US" dirty="0">
                <a:latin typeface="Gill Sans Light"/>
              </a:rPr>
              <a:t>Fast on a cache hit, slow on a miss</a:t>
            </a:r>
          </a:p>
          <a:p>
            <a:r>
              <a:rPr lang="en-US" dirty="0">
                <a:latin typeface="Gill Sans Light"/>
              </a:rPr>
              <a:t>So what is the MMU doing?</a:t>
            </a:r>
          </a:p>
          <a:p>
            <a:r>
              <a:rPr lang="en-US" dirty="0">
                <a:latin typeface="Gill Sans Light"/>
              </a:rPr>
              <a:t>On every reference (I-fetch, Load, Store) read (multiple levels of) page table entries to get physical frame or FAULT</a:t>
            </a:r>
          </a:p>
          <a:p>
            <a:pPr lvl="1"/>
            <a:r>
              <a:rPr lang="en-US" dirty="0">
                <a:latin typeface="Gill Sans Light"/>
              </a:rPr>
              <a:t>Through the caches to the memory</a:t>
            </a:r>
          </a:p>
          <a:p>
            <a:pPr lvl="1"/>
            <a:r>
              <a:rPr lang="en-US" dirty="0">
                <a:latin typeface="Gill Sans Light"/>
              </a:rPr>
              <a:t>Then read/write the physical location</a:t>
            </a:r>
          </a:p>
          <a:p>
            <a:endParaRPr lang="en-US" dirty="0">
              <a:latin typeface="Gill Sans Light"/>
            </a:endParaRPr>
          </a:p>
          <a:p>
            <a:endParaRPr lang="en-US" dirty="0">
              <a:latin typeface="Gill Sans Light"/>
            </a:endParaRPr>
          </a:p>
        </p:txBody>
      </p:sp>
      <p:sp>
        <p:nvSpPr>
          <p:cNvPr id="4" name="TextBox 3">
            <a:extLst>
              <a:ext uri="{FF2B5EF4-FFF2-40B4-BE49-F238E27FC236}">
                <a16:creationId xmlns:a16="http://schemas.microsoft.com/office/drawing/2014/main" id="{AF41AD6E-60F2-944D-A210-EDC6A34D3497}"/>
              </a:ext>
            </a:extLst>
          </p:cNvPr>
          <p:cNvSpPr txBox="1"/>
          <p:nvPr/>
        </p:nvSpPr>
        <p:spPr>
          <a:xfrm>
            <a:off x="2347103" y="1734236"/>
            <a:ext cx="1313180" cy="646331"/>
          </a:xfrm>
          <a:prstGeom prst="rect">
            <a:avLst/>
          </a:prstGeom>
          <a:noFill/>
        </p:spPr>
        <p:txBody>
          <a:bodyPr wrap="none" rtlCol="0">
            <a:spAutoFit/>
          </a:bodyPr>
          <a:lstStyle/>
          <a:p>
            <a:r>
              <a:rPr lang="en-US" dirty="0">
                <a:latin typeface="Gill Sans Light"/>
              </a:rPr>
              <a:t>Processor</a:t>
            </a:r>
          </a:p>
          <a:p>
            <a:pPr algn="ctr"/>
            <a:r>
              <a:rPr lang="en-US" dirty="0">
                <a:latin typeface="Gill Sans Light"/>
              </a:rPr>
              <a:t>(core)</a:t>
            </a:r>
          </a:p>
        </p:txBody>
      </p:sp>
      <p:sp>
        <p:nvSpPr>
          <p:cNvPr id="5" name="TextBox 4">
            <a:extLst>
              <a:ext uri="{FF2B5EF4-FFF2-40B4-BE49-F238E27FC236}">
                <a16:creationId xmlns:a16="http://schemas.microsoft.com/office/drawing/2014/main" id="{D358B269-5795-6145-8D41-4BECE1AB69A8}"/>
              </a:ext>
            </a:extLst>
          </p:cNvPr>
          <p:cNvSpPr txBox="1"/>
          <p:nvPr/>
        </p:nvSpPr>
        <p:spPr>
          <a:xfrm>
            <a:off x="6514442" y="1872144"/>
            <a:ext cx="1159292" cy="369332"/>
          </a:xfrm>
          <a:prstGeom prst="rect">
            <a:avLst/>
          </a:prstGeom>
          <a:noFill/>
        </p:spPr>
        <p:txBody>
          <a:bodyPr wrap="none" rtlCol="0">
            <a:spAutoFit/>
          </a:bodyPr>
          <a:lstStyle/>
          <a:p>
            <a:r>
              <a:rPr lang="en-US" dirty="0">
                <a:latin typeface="Gill Sans Light"/>
              </a:rPr>
              <a:t>Cache(s)</a:t>
            </a:r>
          </a:p>
        </p:txBody>
      </p:sp>
      <p:sp>
        <p:nvSpPr>
          <p:cNvPr id="6" name="TextBox 5">
            <a:extLst>
              <a:ext uri="{FF2B5EF4-FFF2-40B4-BE49-F238E27FC236}">
                <a16:creationId xmlns:a16="http://schemas.microsoft.com/office/drawing/2014/main" id="{4793D304-A81F-B147-A787-7BC2E14A1CDB}"/>
              </a:ext>
            </a:extLst>
          </p:cNvPr>
          <p:cNvSpPr txBox="1"/>
          <p:nvPr/>
        </p:nvSpPr>
        <p:spPr>
          <a:xfrm>
            <a:off x="8881041" y="1011522"/>
            <a:ext cx="1120820" cy="646331"/>
          </a:xfrm>
          <a:prstGeom prst="rect">
            <a:avLst/>
          </a:prstGeom>
          <a:noFill/>
        </p:spPr>
        <p:txBody>
          <a:bodyPr wrap="none" rtlCol="0">
            <a:spAutoFit/>
          </a:bodyPr>
          <a:lstStyle/>
          <a:p>
            <a:r>
              <a:rPr lang="en-US" dirty="0">
                <a:latin typeface="Gill Sans Light"/>
              </a:rPr>
              <a:t>Physical</a:t>
            </a:r>
          </a:p>
          <a:p>
            <a:r>
              <a:rPr lang="en-US" dirty="0">
                <a:latin typeface="Gill Sans Light"/>
              </a:rPr>
              <a:t>Memory</a:t>
            </a:r>
          </a:p>
        </p:txBody>
      </p:sp>
      <p:sp>
        <p:nvSpPr>
          <p:cNvPr id="7" name="TextBox 6">
            <a:extLst>
              <a:ext uri="{FF2B5EF4-FFF2-40B4-BE49-F238E27FC236}">
                <a16:creationId xmlns:a16="http://schemas.microsoft.com/office/drawing/2014/main" id="{5A0DE929-356C-5641-8AFB-3FB2448B4C3B}"/>
              </a:ext>
            </a:extLst>
          </p:cNvPr>
          <p:cNvSpPr txBox="1"/>
          <p:nvPr/>
        </p:nvSpPr>
        <p:spPr>
          <a:xfrm>
            <a:off x="4628961" y="1872734"/>
            <a:ext cx="761747" cy="369332"/>
          </a:xfrm>
          <a:prstGeom prst="rect">
            <a:avLst/>
          </a:prstGeom>
          <a:noFill/>
        </p:spPr>
        <p:txBody>
          <a:bodyPr wrap="none" rtlCol="0">
            <a:spAutoFit/>
          </a:bodyPr>
          <a:lstStyle/>
          <a:p>
            <a:r>
              <a:rPr lang="en-US" dirty="0">
                <a:latin typeface="Gill Sans Light"/>
              </a:rPr>
              <a:t>MMU</a:t>
            </a:r>
          </a:p>
        </p:txBody>
      </p:sp>
      <p:sp>
        <p:nvSpPr>
          <p:cNvPr id="8" name="Rectangle 7">
            <a:extLst>
              <a:ext uri="{FF2B5EF4-FFF2-40B4-BE49-F238E27FC236}">
                <a16:creationId xmlns:a16="http://schemas.microsoft.com/office/drawing/2014/main" id="{3A62875F-B690-864B-9D2A-1F5B7BDCB5A7}"/>
              </a:ext>
            </a:extLst>
          </p:cNvPr>
          <p:cNvSpPr/>
          <p:nvPr/>
        </p:nvSpPr>
        <p:spPr bwMode="auto">
          <a:xfrm>
            <a:off x="2347103" y="1447800"/>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9" name="Rectangle 8">
            <a:extLst>
              <a:ext uri="{FF2B5EF4-FFF2-40B4-BE49-F238E27FC236}">
                <a16:creationId xmlns:a16="http://schemas.microsoft.com/office/drawing/2014/main" id="{B96C78D9-5676-1F4D-8743-18AF526FFF8F}"/>
              </a:ext>
            </a:extLst>
          </p:cNvPr>
          <p:cNvSpPr/>
          <p:nvPr/>
        </p:nvSpPr>
        <p:spPr bwMode="auto">
          <a:xfrm>
            <a:off x="4608068" y="1667256"/>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5C598C20-4FE3-E840-876D-27FE610CAD07}"/>
              </a:ext>
            </a:extLst>
          </p:cNvPr>
          <p:cNvSpPr/>
          <p:nvPr/>
        </p:nvSpPr>
        <p:spPr bwMode="auto">
          <a:xfrm>
            <a:off x="6350449" y="1568792"/>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2BB82E40-A3E5-E54C-BC9B-62958C6842B5}"/>
              </a:ext>
            </a:extLst>
          </p:cNvPr>
          <p:cNvSpPr/>
          <p:nvPr/>
        </p:nvSpPr>
        <p:spPr bwMode="auto">
          <a:xfrm>
            <a:off x="8839201" y="914400"/>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cxnSp>
        <p:nvCxnSpPr>
          <p:cNvPr id="13" name="Straight Arrow Connector 12">
            <a:extLst>
              <a:ext uri="{FF2B5EF4-FFF2-40B4-BE49-F238E27FC236}">
                <a16:creationId xmlns:a16="http://schemas.microsoft.com/office/drawing/2014/main" id="{29CB3641-ACDB-7C44-9411-744B43950D63}"/>
              </a:ext>
            </a:extLst>
          </p:cNvPr>
          <p:cNvCxnSpPr/>
          <p:nvPr/>
        </p:nvCxnSpPr>
        <p:spPr bwMode="auto">
          <a:xfrm>
            <a:off x="3642503" y="1872734"/>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66A6C09A-FEE3-E741-9BDF-DE0E600ED55D}"/>
              </a:ext>
            </a:extLst>
          </p:cNvPr>
          <p:cNvSpPr txBox="1"/>
          <p:nvPr/>
        </p:nvSpPr>
        <p:spPr>
          <a:xfrm rot="20126347">
            <a:off x="3788049" y="1189364"/>
            <a:ext cx="1795684"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V_Addr</a:t>
            </a:r>
            <a:r>
              <a:rPr lang="en-US" sz="1400" dirty="0">
                <a:latin typeface="Gill Sans Light"/>
              </a:rPr>
              <a:t> m&gt;</a:t>
            </a:r>
          </a:p>
        </p:txBody>
      </p:sp>
      <p:sp>
        <p:nvSpPr>
          <p:cNvPr id="15" name="TextBox 14">
            <a:extLst>
              <a:ext uri="{FF2B5EF4-FFF2-40B4-BE49-F238E27FC236}">
                <a16:creationId xmlns:a16="http://schemas.microsoft.com/office/drawing/2014/main" id="{E0452852-256B-FC4F-AA0B-CB1A70077B9D}"/>
              </a:ext>
            </a:extLst>
          </p:cNvPr>
          <p:cNvSpPr txBox="1"/>
          <p:nvPr/>
        </p:nvSpPr>
        <p:spPr>
          <a:xfrm>
            <a:off x="3180916" y="2705287"/>
            <a:ext cx="2737508" cy="307777"/>
          </a:xfrm>
          <a:prstGeom prst="rect">
            <a:avLst/>
          </a:prstGeom>
          <a:noFill/>
        </p:spPr>
        <p:txBody>
          <a:bodyPr wrap="square" rtlCol="0">
            <a:spAutoFit/>
          </a:bodyPr>
          <a:lstStyle/>
          <a:p>
            <a:r>
              <a:rPr lang="en-US" sz="1400" dirty="0">
                <a:latin typeface="Gill Sans Light"/>
              </a:rPr>
              <a:t>&lt; data @ mem[</a:t>
            </a:r>
            <a:r>
              <a:rPr lang="en-US" sz="1400" dirty="0" err="1">
                <a:latin typeface="Gill Sans Light"/>
              </a:rPr>
              <a:t>VtoP</a:t>
            </a:r>
            <a:r>
              <a:rPr lang="en-US" sz="1400" dirty="0">
                <a:latin typeface="Gill Sans Light"/>
              </a:rPr>
              <a:t>(m)] &gt;</a:t>
            </a:r>
          </a:p>
        </p:txBody>
      </p:sp>
      <p:cxnSp>
        <p:nvCxnSpPr>
          <p:cNvPr id="16" name="Straight Arrow Connector 15">
            <a:extLst>
              <a:ext uri="{FF2B5EF4-FFF2-40B4-BE49-F238E27FC236}">
                <a16:creationId xmlns:a16="http://schemas.microsoft.com/office/drawing/2014/main" id="{15A445FD-B435-6A48-AB9D-559E7F25815E}"/>
              </a:ext>
            </a:extLst>
          </p:cNvPr>
          <p:cNvCxnSpPr>
            <a:cxnSpLocks/>
          </p:cNvCxnSpPr>
          <p:nvPr/>
        </p:nvCxnSpPr>
        <p:spPr bwMode="auto">
          <a:xfrm flipH="1">
            <a:off x="3642503" y="2232922"/>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DF70C5B3-6311-EF41-A4F9-7264B3F743A2}"/>
              </a:ext>
            </a:extLst>
          </p:cNvPr>
          <p:cNvCxnSpPr>
            <a:cxnSpLocks/>
          </p:cNvCxnSpPr>
          <p:nvPr/>
        </p:nvCxnSpPr>
        <p:spPr bwMode="auto">
          <a:xfrm>
            <a:off x="5486400" y="1880616"/>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04DFC86A-A55D-7841-91C8-D79B7E530DF1}"/>
              </a:ext>
            </a:extLst>
          </p:cNvPr>
          <p:cNvCxnSpPr>
            <a:cxnSpLocks/>
          </p:cNvCxnSpPr>
          <p:nvPr/>
        </p:nvCxnSpPr>
        <p:spPr bwMode="auto">
          <a:xfrm flipH="1">
            <a:off x="5486400" y="2232922"/>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EF0886A6-2574-B940-84A3-C0088B9B2122}"/>
              </a:ext>
            </a:extLst>
          </p:cNvPr>
          <p:cNvSpPr txBox="1"/>
          <p:nvPr/>
        </p:nvSpPr>
        <p:spPr>
          <a:xfrm rot="20126347">
            <a:off x="5541258" y="1129320"/>
            <a:ext cx="1946367" cy="307777"/>
          </a:xfrm>
          <a:prstGeom prst="rect">
            <a:avLst/>
          </a:prstGeom>
          <a:noFill/>
        </p:spPr>
        <p:txBody>
          <a:bodyPr wrap="none" rtlCol="0">
            <a:spAutoFit/>
          </a:bodyPr>
          <a:lstStyle/>
          <a:p>
            <a:r>
              <a:rPr lang="en-US" sz="1400" dirty="0">
                <a:latin typeface="Gill Sans Light"/>
              </a:rPr>
              <a:t>Read &lt;</a:t>
            </a:r>
            <a:r>
              <a:rPr lang="en-US" sz="1400" dirty="0" err="1">
                <a:latin typeface="Gill Sans Light"/>
              </a:rPr>
              <a:t>Phs_Addr</a:t>
            </a:r>
            <a:r>
              <a:rPr lang="en-US" sz="1400" dirty="0">
                <a:latin typeface="Gill Sans Light"/>
              </a:rPr>
              <a:t> X &gt;</a:t>
            </a:r>
          </a:p>
        </p:txBody>
      </p:sp>
      <p:sp>
        <p:nvSpPr>
          <p:cNvPr id="23" name="Left-Right Arrow 22">
            <a:extLst>
              <a:ext uri="{FF2B5EF4-FFF2-40B4-BE49-F238E27FC236}">
                <a16:creationId xmlns:a16="http://schemas.microsoft.com/office/drawing/2014/main" id="{B8087208-A40A-E343-B959-B4F25E18F680}"/>
              </a:ext>
            </a:extLst>
          </p:cNvPr>
          <p:cNvSpPr/>
          <p:nvPr/>
        </p:nvSpPr>
        <p:spPr bwMode="auto">
          <a:xfrm>
            <a:off x="7734414" y="1880616"/>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TextBox 23">
            <a:extLst>
              <a:ext uri="{FF2B5EF4-FFF2-40B4-BE49-F238E27FC236}">
                <a16:creationId xmlns:a16="http://schemas.microsoft.com/office/drawing/2014/main" id="{934B0827-732B-A04D-B116-C3F76A2EF772}"/>
              </a:ext>
            </a:extLst>
          </p:cNvPr>
          <p:cNvSpPr txBox="1"/>
          <p:nvPr/>
        </p:nvSpPr>
        <p:spPr>
          <a:xfrm rot="18275228">
            <a:off x="7477132" y="1872102"/>
            <a:ext cx="1569660" cy="369332"/>
          </a:xfrm>
          <a:prstGeom prst="rect">
            <a:avLst/>
          </a:prstGeom>
          <a:noFill/>
        </p:spPr>
        <p:txBody>
          <a:bodyPr wrap="none" rtlCol="0">
            <a:spAutoFit/>
          </a:bodyPr>
          <a:lstStyle/>
          <a:p>
            <a:r>
              <a:rPr lang="en-US" dirty="0">
                <a:solidFill>
                  <a:srgbClr val="FF0000"/>
                </a:solidFill>
                <a:latin typeface="Gill Sans Light"/>
              </a:rPr>
              <a:t>Memory Bus</a:t>
            </a:r>
          </a:p>
        </p:txBody>
      </p:sp>
      <p:sp>
        <p:nvSpPr>
          <p:cNvPr id="25" name="TextBox 24">
            <a:extLst>
              <a:ext uri="{FF2B5EF4-FFF2-40B4-BE49-F238E27FC236}">
                <a16:creationId xmlns:a16="http://schemas.microsoft.com/office/drawing/2014/main" id="{0955972F-B603-7E46-82E6-4D5628E972CB}"/>
              </a:ext>
            </a:extLst>
          </p:cNvPr>
          <p:cNvSpPr txBox="1"/>
          <p:nvPr/>
        </p:nvSpPr>
        <p:spPr>
          <a:xfrm rot="20413803">
            <a:off x="8803294" y="1695949"/>
            <a:ext cx="1210588" cy="369332"/>
          </a:xfrm>
          <a:prstGeom prst="rect">
            <a:avLst/>
          </a:prstGeom>
          <a:noFill/>
        </p:spPr>
        <p:txBody>
          <a:bodyPr wrap="none" rtlCol="0">
            <a:spAutoFit/>
          </a:bodyPr>
          <a:lstStyle/>
          <a:p>
            <a:r>
              <a:rPr lang="en-US" dirty="0" err="1">
                <a:solidFill>
                  <a:srgbClr val="233AE1"/>
                </a:solidFill>
                <a:latin typeface="Gill Sans Light"/>
              </a:rPr>
              <a:t>pgm</a:t>
            </a:r>
            <a:r>
              <a:rPr lang="en-US" dirty="0">
                <a:solidFill>
                  <a:srgbClr val="233AE1"/>
                </a:solidFill>
                <a:latin typeface="Gill Sans Light"/>
              </a:rPr>
              <a:t> data</a:t>
            </a:r>
          </a:p>
        </p:txBody>
      </p:sp>
      <p:grpSp>
        <p:nvGrpSpPr>
          <p:cNvPr id="28" name="Group 27">
            <a:extLst>
              <a:ext uri="{FF2B5EF4-FFF2-40B4-BE49-F238E27FC236}">
                <a16:creationId xmlns:a16="http://schemas.microsoft.com/office/drawing/2014/main" id="{C09DE81A-455D-4F40-AD8D-DBB598BCBF63}"/>
              </a:ext>
            </a:extLst>
          </p:cNvPr>
          <p:cNvGrpSpPr/>
          <p:nvPr/>
        </p:nvGrpSpPr>
        <p:grpSpPr>
          <a:xfrm>
            <a:off x="9179276" y="2258308"/>
            <a:ext cx="736153" cy="650414"/>
            <a:chOff x="4800600" y="2854786"/>
            <a:chExt cx="736153" cy="650414"/>
          </a:xfrm>
        </p:grpSpPr>
        <p:sp>
          <p:nvSpPr>
            <p:cNvPr id="26" name="Rectangle 25">
              <a:extLst>
                <a:ext uri="{FF2B5EF4-FFF2-40B4-BE49-F238E27FC236}">
                  <a16:creationId xmlns:a16="http://schemas.microsoft.com/office/drawing/2014/main" id="{FBF858B0-49E7-4046-9BD2-4342E4F42E3D}"/>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27" name="TextBox 26">
              <a:extLst>
                <a:ext uri="{FF2B5EF4-FFF2-40B4-BE49-F238E27FC236}">
                  <a16:creationId xmlns:a16="http://schemas.microsoft.com/office/drawing/2014/main" id="{FFD12719-5A59-344A-8185-A46786D2055D}"/>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page tables</a:t>
              </a:r>
            </a:p>
          </p:txBody>
        </p:sp>
      </p:grpSp>
      <p:grpSp>
        <p:nvGrpSpPr>
          <p:cNvPr id="29" name="Group 28">
            <a:extLst>
              <a:ext uri="{FF2B5EF4-FFF2-40B4-BE49-F238E27FC236}">
                <a16:creationId xmlns:a16="http://schemas.microsoft.com/office/drawing/2014/main" id="{DF3E87F2-7B24-A747-8CA6-5F452453847E}"/>
              </a:ext>
            </a:extLst>
          </p:cNvPr>
          <p:cNvGrpSpPr/>
          <p:nvPr/>
        </p:nvGrpSpPr>
        <p:grpSpPr>
          <a:xfrm>
            <a:off x="3799101" y="2357377"/>
            <a:ext cx="736153" cy="336204"/>
            <a:chOff x="4800600" y="2854786"/>
            <a:chExt cx="736153" cy="336204"/>
          </a:xfrm>
        </p:grpSpPr>
        <p:sp>
          <p:nvSpPr>
            <p:cNvPr id="30" name="Rectangle 29">
              <a:extLst>
                <a:ext uri="{FF2B5EF4-FFF2-40B4-BE49-F238E27FC236}">
                  <a16:creationId xmlns:a16="http://schemas.microsoft.com/office/drawing/2014/main" id="{DE8D0818-8AEA-6D4F-8447-BD798450B8B6}"/>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233AE1"/>
                </a:solidFill>
                <a:latin typeface="Gill Sans Light"/>
              </a:endParaRPr>
            </a:p>
          </p:txBody>
        </p:sp>
        <p:sp>
          <p:nvSpPr>
            <p:cNvPr id="31" name="TextBox 30">
              <a:extLst>
                <a:ext uri="{FF2B5EF4-FFF2-40B4-BE49-F238E27FC236}">
                  <a16:creationId xmlns:a16="http://schemas.microsoft.com/office/drawing/2014/main" id="{DBDF2912-C53D-7D46-A03E-B3EE29306156}"/>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Gill Sans Light"/>
                  <a:cs typeface="Arial" panose="020B0604020202020204" pitchFamily="34" charset="0"/>
                </a:rPr>
                <a:t>PTBR</a:t>
              </a:r>
            </a:p>
          </p:txBody>
        </p:sp>
      </p:grpSp>
    </p:spTree>
    <p:extLst>
      <p:ext uri="{BB962C8B-B14F-4D97-AF65-F5344CB8AC3E}">
        <p14:creationId xmlns:p14="http://schemas.microsoft.com/office/powerpoint/2010/main" val="337452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a:t>Summary (2/2)</a:t>
            </a:r>
            <a:endParaRPr lang="en-US" altLang="ko-KR" dirty="0"/>
          </a:p>
        </p:txBody>
      </p:sp>
      <p:sp>
        <p:nvSpPr>
          <p:cNvPr id="30723" name="Rectangle 3"/>
          <p:cNvSpPr>
            <a:spLocks noGrp="1" noChangeArrowheads="1"/>
          </p:cNvSpPr>
          <p:nvPr>
            <p:ph type="body" idx="1"/>
          </p:nvPr>
        </p:nvSpPr>
        <p:spPr>
          <a:xfrm>
            <a:off x="533400" y="838200"/>
            <a:ext cx="10718800" cy="5486400"/>
          </a:xfrm>
        </p:spPr>
        <p:txBody>
          <a:bodyPr>
            <a:normAutofit/>
          </a:bodyPr>
          <a:lstStyle/>
          <a:p>
            <a:r>
              <a:rPr lang="en-US" altLang="ko-KR" dirty="0"/>
              <a:t>“Translation Lookaside Buffer” (TLB)</a:t>
            </a:r>
          </a:p>
          <a:p>
            <a:pPr lvl="1"/>
            <a:r>
              <a:rPr lang="en-US" altLang="ko-KR" dirty="0"/>
              <a:t>Small number of PTEs and optional process IDs (&lt; 512)</a:t>
            </a:r>
          </a:p>
          <a:p>
            <a:pPr lvl="1"/>
            <a:r>
              <a:rPr lang="en-US" altLang="ko-KR" dirty="0"/>
              <a:t>Often Fully Associative (Since conflict misses expensive)</a:t>
            </a:r>
          </a:p>
          <a:p>
            <a:pPr lvl="1"/>
            <a:r>
              <a:rPr lang="en-US" altLang="ko-KR" dirty="0"/>
              <a:t>On TLB miss, page table must be traversed and if located PTE is invalid, cause Page Fault </a:t>
            </a:r>
          </a:p>
          <a:p>
            <a:pPr lvl="1"/>
            <a:r>
              <a:rPr lang="en-US" altLang="ko-KR" dirty="0"/>
              <a:t>On change in page table, TLB entries must be invalidated</a:t>
            </a:r>
          </a:p>
          <a:p>
            <a:r>
              <a:rPr lang="en-US" altLang="ko-KR" dirty="0"/>
              <a:t>Demand Paging: Treating the DRAM as a cache on disk</a:t>
            </a:r>
          </a:p>
          <a:p>
            <a:pPr lvl="1"/>
            <a:r>
              <a:rPr lang="en-US" altLang="ko-KR" dirty="0"/>
              <a:t>Page table tracks which pages are in memory</a:t>
            </a:r>
          </a:p>
          <a:p>
            <a:pPr lvl="1"/>
            <a:r>
              <a:rPr lang="en-US" altLang="ko-KR" dirty="0"/>
              <a:t>Any attempt to access a page that is not in memory generates a page fault, which causes OS to bring missing page into memory</a:t>
            </a:r>
          </a:p>
          <a:p>
            <a:r>
              <a:rPr lang="en-US" altLang="ko-KR" dirty="0">
                <a:sym typeface="Symbol" panose="05050102010706020507" pitchFamily="18" charset="2"/>
              </a:rPr>
              <a:t>Replacement policies</a:t>
            </a:r>
          </a:p>
          <a:p>
            <a:pPr lvl="1"/>
            <a:r>
              <a:rPr lang="en-US" altLang="ko-KR" dirty="0">
                <a:sym typeface="Symbol" panose="05050102010706020507" pitchFamily="18" charset="2"/>
              </a:rPr>
              <a:t>FIFO: Place pages on queue, replace page at end</a:t>
            </a:r>
          </a:p>
          <a:p>
            <a:pPr lvl="1"/>
            <a:r>
              <a:rPr lang="en-US" altLang="ko-KR" dirty="0">
                <a:sym typeface="Symbol" panose="05050102010706020507" pitchFamily="18" charset="2"/>
              </a:rPr>
              <a:t>MIN: Replace page that will be used farthest in future</a:t>
            </a:r>
          </a:p>
          <a:p>
            <a:pPr lvl="1"/>
            <a:r>
              <a:rPr lang="en-US" altLang="ko-KR" dirty="0">
                <a:sym typeface="Symbol" panose="05050102010706020507" pitchFamily="18" charset="2"/>
              </a:rPr>
              <a:t>LRU: Replace page used farthest in past </a:t>
            </a:r>
          </a:p>
        </p:txBody>
      </p:sp>
    </p:spTree>
    <p:extLst>
      <p:ext uri="{BB962C8B-B14F-4D97-AF65-F5344CB8AC3E}">
        <p14:creationId xmlns:p14="http://schemas.microsoft.com/office/powerpoint/2010/main" val="318408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ko-KR" dirty="0">
                <a:ea typeface="굴림" panose="020B0600000101010101" pitchFamily="34" charset="-127"/>
              </a:rPr>
              <a:t>Recall: CS61c Caching Concept</a:t>
            </a:r>
          </a:p>
        </p:txBody>
      </p:sp>
      <p:sp>
        <p:nvSpPr>
          <p:cNvPr id="739331" name="Rectangle 3"/>
          <p:cNvSpPr>
            <a:spLocks noGrp="1" noChangeArrowheads="1"/>
          </p:cNvSpPr>
          <p:nvPr>
            <p:ph type="body" idx="1"/>
          </p:nvPr>
        </p:nvSpPr>
        <p:spPr>
          <a:xfrm>
            <a:off x="76200" y="2276132"/>
            <a:ext cx="11811000" cy="4267199"/>
          </a:xfrm>
        </p:spPr>
        <p:txBody>
          <a:bodyPr>
            <a:normAutofit/>
          </a:bodyPr>
          <a:lstStyle/>
          <a:p>
            <a:pPr>
              <a:spcBef>
                <a:spcPct val="20000"/>
              </a:spcBef>
            </a:pPr>
            <a:r>
              <a:rPr lang="en-US" altLang="ko-KR" dirty="0">
                <a:solidFill>
                  <a:schemeClr val="hlink"/>
                </a:solidFill>
                <a:ea typeface="굴림" panose="020B0600000101010101" pitchFamily="34" charset="-127"/>
              </a:rPr>
              <a:t>Cache</a:t>
            </a:r>
            <a:r>
              <a:rPr lang="en-US" altLang="ko-KR" dirty="0">
                <a:ea typeface="굴림" panose="020B0600000101010101" pitchFamily="34" charset="-127"/>
              </a:rPr>
              <a:t>: a repository for copies that can be accessed more quickly than the original</a:t>
            </a:r>
          </a:p>
          <a:p>
            <a:pPr lvl="1">
              <a:spcBef>
                <a:spcPct val="20000"/>
              </a:spcBef>
            </a:pPr>
            <a:r>
              <a:rPr lang="en-US" altLang="ko-KR" sz="2400" dirty="0">
                <a:ea typeface="굴림" panose="020B0600000101010101" pitchFamily="34" charset="-127"/>
              </a:rPr>
              <a:t>Make frequent case fast and infrequent case less dominant</a:t>
            </a:r>
          </a:p>
          <a:p>
            <a:pPr>
              <a:spcBef>
                <a:spcPct val="20000"/>
              </a:spcBef>
            </a:pPr>
            <a:r>
              <a:rPr lang="en-US" altLang="ko-KR" dirty="0">
                <a:ea typeface="굴림" panose="020B0600000101010101" pitchFamily="34" charset="-127"/>
              </a:rPr>
              <a:t>Caching underlies many techniques used today to make computers fast</a:t>
            </a:r>
          </a:p>
          <a:p>
            <a:pPr lvl="1">
              <a:spcBef>
                <a:spcPct val="20000"/>
              </a:spcBef>
            </a:pPr>
            <a:r>
              <a:rPr lang="en-US" altLang="ko-KR" sz="2400" dirty="0">
                <a:ea typeface="굴림" panose="020B0600000101010101" pitchFamily="34" charset="-127"/>
              </a:rPr>
              <a:t>Can cache: memory locations, address translations, pages, file blocks, file names, network routes, etc…</a:t>
            </a:r>
          </a:p>
          <a:p>
            <a:pPr>
              <a:spcBef>
                <a:spcPct val="20000"/>
              </a:spcBef>
            </a:pPr>
            <a:r>
              <a:rPr lang="en-US" altLang="ko-KR" dirty="0">
                <a:ea typeface="굴림" panose="020B0600000101010101" pitchFamily="34" charset="-127"/>
              </a:rPr>
              <a:t>Only good if:</a:t>
            </a:r>
          </a:p>
          <a:p>
            <a:pPr lvl="1">
              <a:spcBef>
                <a:spcPct val="20000"/>
              </a:spcBef>
            </a:pPr>
            <a:r>
              <a:rPr lang="en-US" altLang="ko-KR" sz="2400" dirty="0">
                <a:ea typeface="굴림" panose="020B0600000101010101" pitchFamily="34" charset="-127"/>
              </a:rPr>
              <a:t>Frequent case frequent enough and</a:t>
            </a:r>
          </a:p>
          <a:p>
            <a:pPr lvl="1">
              <a:spcBef>
                <a:spcPct val="20000"/>
              </a:spcBef>
            </a:pPr>
            <a:r>
              <a:rPr lang="en-US" altLang="ko-KR" sz="2400" dirty="0">
                <a:ea typeface="굴림" panose="020B0600000101010101" pitchFamily="34" charset="-127"/>
              </a:rPr>
              <a:t>Infrequent case not too expensive</a:t>
            </a:r>
          </a:p>
          <a:p>
            <a:pPr>
              <a:spcBef>
                <a:spcPct val="20000"/>
              </a:spcBef>
            </a:pPr>
            <a:r>
              <a:rPr lang="en-US" altLang="ko-KR" dirty="0">
                <a:ea typeface="굴림" panose="020B0600000101010101" pitchFamily="34" charset="-127"/>
              </a:rPr>
              <a:t>Important measure: Average Access time = </a:t>
            </a:r>
            <a:br>
              <a:rPr lang="en-US" altLang="ko-KR" dirty="0">
                <a:ea typeface="굴림" panose="020B0600000101010101" pitchFamily="34" charset="-127"/>
              </a:rPr>
            </a:br>
            <a:r>
              <a:rPr lang="en-US" altLang="ko-KR" dirty="0">
                <a:ea typeface="굴림" panose="020B0600000101010101" pitchFamily="34" charset="-127"/>
              </a:rPr>
              <a:t>	(Hit Rate x </a:t>
            </a:r>
            <a:r>
              <a:rPr lang="en-US" altLang="ko-KR" dirty="0">
                <a:solidFill>
                  <a:schemeClr val="hlink"/>
                </a:solidFill>
                <a:ea typeface="굴림" panose="020B0600000101010101" pitchFamily="34" charset="-127"/>
              </a:rPr>
              <a:t>Hit Time</a:t>
            </a:r>
            <a:r>
              <a:rPr lang="en-US" altLang="ko-KR" dirty="0">
                <a:ea typeface="굴림" panose="020B0600000101010101" pitchFamily="34" charset="-127"/>
              </a:rPr>
              <a:t>) + (Miss Rate x </a:t>
            </a:r>
            <a:r>
              <a:rPr lang="en-US" altLang="ko-KR" dirty="0">
                <a:solidFill>
                  <a:schemeClr val="hlink"/>
                </a:solidFill>
                <a:ea typeface="굴림" panose="020B0600000101010101" pitchFamily="34" charset="-127"/>
              </a:rPr>
              <a:t>Miss Time</a:t>
            </a:r>
            <a:r>
              <a:rPr lang="en-US" altLang="ko-KR" dirty="0">
                <a:ea typeface="굴림" panose="020B0600000101010101" pitchFamily="34" charset="-127"/>
              </a:rPr>
              <a:t>)</a:t>
            </a:r>
          </a:p>
          <a:p>
            <a:pPr lvl="1">
              <a:spcBef>
                <a:spcPct val="20000"/>
              </a:spcBef>
            </a:pPr>
            <a:endParaRPr lang="ko-KR" altLang="en-US" sz="2400" dirty="0">
              <a:ea typeface="굴림" panose="020B0600000101010101" pitchFamily="34" charset="-127"/>
            </a:endParaRPr>
          </a:p>
        </p:txBody>
      </p:sp>
      <p:pic>
        <p:nvPicPr>
          <p:cNvPr id="19460" name="Picture 2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14800" y="685801"/>
            <a:ext cx="3733800" cy="1595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886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93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93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93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93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93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93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533400"/>
          </a:xfrm>
        </p:spPr>
        <p:txBody>
          <a:bodyPr/>
          <a:lstStyle/>
          <a:p>
            <a:r>
              <a:rPr lang="en-US" dirty="0"/>
              <a:t>Recall: In Machine Structures (</a:t>
            </a:r>
            <a:r>
              <a:rPr lang="en-US" dirty="0" err="1"/>
              <a:t>eg</a:t>
            </a:r>
            <a:r>
              <a:rPr lang="en-US" dirty="0"/>
              <a:t>. 61C) …</a:t>
            </a:r>
          </a:p>
        </p:txBody>
      </p:sp>
      <p:sp>
        <p:nvSpPr>
          <p:cNvPr id="3" name="Content Placeholder 2"/>
          <p:cNvSpPr>
            <a:spLocks noGrp="1"/>
          </p:cNvSpPr>
          <p:nvPr>
            <p:ph idx="1"/>
          </p:nvPr>
        </p:nvSpPr>
        <p:spPr>
          <a:xfrm>
            <a:off x="1618320" y="762001"/>
            <a:ext cx="8910000" cy="905065"/>
          </a:xfrm>
        </p:spPr>
        <p:txBody>
          <a:bodyPr/>
          <a:lstStyle/>
          <a:p>
            <a:r>
              <a:rPr lang="en-US" dirty="0"/>
              <a:t>Caching is the key to memory system performance</a:t>
            </a:r>
          </a:p>
        </p:txBody>
      </p:sp>
      <p:sp>
        <p:nvSpPr>
          <p:cNvPr id="8" name="Rectangle 40"/>
          <p:cNvSpPr>
            <a:spLocks noChangeArrowheads="1"/>
          </p:cNvSpPr>
          <p:nvPr/>
        </p:nvSpPr>
        <p:spPr bwMode="auto">
          <a:xfrm>
            <a:off x="1524001" y="4084651"/>
            <a:ext cx="9220199" cy="2960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ko-KR" sz="2400" b="0" dirty="0">
                <a:latin typeface="Gill Sans Light" charset="0"/>
                <a:ea typeface="Gill Sans Light" charset="0"/>
                <a:cs typeface="Gill Sans Light" charset="0"/>
              </a:rPr>
              <a:t>Average Memory Access Time (AMAT)</a:t>
            </a:r>
          </a:p>
          <a:p>
            <a:r>
              <a:rPr lang="en-US" altLang="ko-KR" sz="2400" b="0" dirty="0">
                <a:latin typeface="Gill Sans Light" charset="0"/>
                <a:ea typeface="Gill Sans Light" charset="0"/>
                <a:cs typeface="Gill Sans Light" charset="0"/>
              </a:rPr>
              <a:t>	= (Hit Rate x </a:t>
            </a:r>
            <a:r>
              <a:rPr lang="en-US" altLang="ko-KR" sz="2400" b="0" dirty="0" err="1">
                <a:solidFill>
                  <a:schemeClr val="hlink"/>
                </a:solidFill>
                <a:latin typeface="Gill Sans Light" charset="0"/>
                <a:ea typeface="Gill Sans Light" charset="0"/>
                <a:cs typeface="Gill Sans Light" charset="0"/>
              </a:rPr>
              <a:t>HitTime</a:t>
            </a:r>
            <a:r>
              <a:rPr lang="en-US" altLang="ko-KR" sz="2400" b="0" dirty="0">
                <a:latin typeface="Gill Sans Light" charset="0"/>
                <a:ea typeface="Gill Sans Light" charset="0"/>
                <a:cs typeface="Gill Sans Light" charset="0"/>
              </a:rPr>
              <a:t>) + (Miss Rate x </a:t>
            </a:r>
            <a:r>
              <a:rPr lang="en-US" altLang="ko-KR" sz="2400" b="0" dirty="0" err="1">
                <a:solidFill>
                  <a:schemeClr val="hlink"/>
                </a:solidFill>
                <a:latin typeface="Gill Sans Light" charset="0"/>
                <a:ea typeface="Gill Sans Light" charset="0"/>
                <a:cs typeface="Gill Sans Light" charset="0"/>
              </a:rPr>
              <a:t>MissTime</a:t>
            </a:r>
            <a:r>
              <a:rPr lang="en-US" altLang="ko-KR" sz="2400" b="0" dirty="0">
                <a:latin typeface="Gill Sans Light" charset="0"/>
                <a:ea typeface="Gill Sans Light" charset="0"/>
                <a:cs typeface="Gill Sans Light" charset="0"/>
              </a:rPr>
              <a:t>)</a:t>
            </a:r>
          </a:p>
          <a:p>
            <a:r>
              <a:rPr lang="en-US" sz="2400" b="0" dirty="0">
                <a:latin typeface="Gill Sans Light" charset="0"/>
                <a:ea typeface="Gill Sans Light" charset="0"/>
                <a:cs typeface="Gill Sans Light" charset="0"/>
              </a:rPr>
              <a:t>	Where </a:t>
            </a: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a:t>
            </a:r>
            <a:r>
              <a:rPr lang="en-US" sz="2400" b="0" dirty="0" err="1">
                <a:latin typeface="Gill Sans Light" charset="0"/>
                <a:ea typeface="Gill Sans Light" charset="0"/>
                <a:cs typeface="Gill Sans Light" charset="0"/>
              </a:rPr>
              <a:t>MissRate</a:t>
            </a:r>
            <a:r>
              <a:rPr lang="en-US" sz="2400" b="0" dirty="0">
                <a:latin typeface="Gill Sans Light" charset="0"/>
                <a:ea typeface="Gill Sans Light" charset="0"/>
                <a:cs typeface="Gill Sans Light" charset="0"/>
              </a:rPr>
              <a:t> = 1</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90% =&gt; AMAT = (0.9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)=11 ns</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99% =&gt; AMAT = (0.99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)=2.01 ns</a:t>
            </a:r>
          </a:p>
          <a:p>
            <a:pPr>
              <a:lnSpc>
                <a:spcPct val="90000"/>
              </a:lnSpc>
              <a:spcBef>
                <a:spcPct val="30000"/>
              </a:spcBef>
            </a:pPr>
            <a:r>
              <a:rPr lang="en-US" sz="2400" b="0" dirty="0">
                <a:solidFill>
                  <a:srgbClr val="FF0000"/>
                </a:solidFill>
                <a:latin typeface="Gill Sans Light" charset="0"/>
                <a:ea typeface="Gill Sans Light" charset="0"/>
                <a:cs typeface="Gill Sans Light" charset="0"/>
              </a:rPr>
              <a:t>MissTime</a:t>
            </a:r>
            <a:r>
              <a:rPr lang="en-US" sz="2400" b="0" baseline="-25000" dirty="0">
                <a:solidFill>
                  <a:srgbClr val="FF0000"/>
                </a:solidFill>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includes 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+MissPenalty</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sym typeface="Symbol" panose="05050102010706020507" pitchFamily="18" charset="2"/>
              </a:rPr>
              <a:t> </a:t>
            </a:r>
            <a:r>
              <a:rPr lang="en-US" sz="2400" b="0" dirty="0">
                <a:latin typeface="Gill Sans Light" charset="0"/>
                <a:ea typeface="Gill Sans Light" charset="0"/>
                <a:cs typeface="Gill Sans Light" charset="0"/>
              </a:rPr>
              <a:t>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+AMAT</a:t>
            </a:r>
            <a:r>
              <a:rPr lang="en-US" sz="2400" b="0" baseline="-25000" dirty="0">
                <a:latin typeface="Gill Sans Light" charset="0"/>
                <a:ea typeface="Gill Sans Light" charset="0"/>
                <a:cs typeface="Gill Sans Light" charset="0"/>
              </a:rPr>
              <a:t>L2</a:t>
            </a:r>
            <a:endParaRPr lang="en-US" sz="2400" b="0" dirty="0">
              <a:latin typeface="Gill Sans Light" charset="0"/>
              <a:ea typeface="Gill Sans Light" charset="0"/>
              <a:cs typeface="Gill Sans Light" charset="0"/>
            </a:endParaRPr>
          </a:p>
          <a:p>
            <a:pPr marL="285750" indent="-285750">
              <a:buFont typeface="Arial"/>
              <a:buChar char="•"/>
            </a:pPr>
            <a:endParaRPr lang="en-US" sz="2800" b="0" dirty="0">
              <a:latin typeface="Gill Sans Light" charset="0"/>
              <a:ea typeface="Gill Sans Light" charset="0"/>
              <a:cs typeface="Gill Sans Light" charset="0"/>
            </a:endParaRPr>
          </a:p>
        </p:txBody>
      </p:sp>
      <p:grpSp>
        <p:nvGrpSpPr>
          <p:cNvPr id="10" name="Group 67"/>
          <p:cNvGrpSpPr>
            <a:grpSpLocks/>
          </p:cNvGrpSpPr>
          <p:nvPr/>
        </p:nvGrpSpPr>
        <p:grpSpPr bwMode="auto">
          <a:xfrm>
            <a:off x="3407198" y="2590801"/>
            <a:ext cx="5606204" cy="1695109"/>
            <a:chOff x="2993213" y="3106684"/>
            <a:chExt cx="5360319" cy="1922595"/>
          </a:xfrm>
        </p:grpSpPr>
        <p:sp>
          <p:nvSpPr>
            <p:cNvPr id="11" name="Rectangle 10"/>
            <p:cNvSpPr>
              <a:spLocks noChangeArrowheads="1"/>
            </p:cNvSpPr>
            <p:nvPr/>
          </p:nvSpPr>
          <p:spPr bwMode="auto">
            <a:xfrm>
              <a:off x="3064774" y="3505200"/>
              <a:ext cx="1043301" cy="83820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000" b="0" dirty="0">
                <a:latin typeface="Gill Sans Light" charset="0"/>
                <a:ea typeface="Gill Sans Light" charset="0"/>
                <a:cs typeface="Gill Sans Light" charset="0"/>
              </a:endParaRPr>
            </a:p>
          </p:txBody>
        </p:sp>
        <p:sp>
          <p:nvSpPr>
            <p:cNvPr id="12" name="Rectangle 11"/>
            <p:cNvSpPr>
              <a:spLocks noChangeArrowheads="1"/>
            </p:cNvSpPr>
            <p:nvPr/>
          </p:nvSpPr>
          <p:spPr bwMode="auto">
            <a:xfrm>
              <a:off x="2993213" y="3733800"/>
              <a:ext cx="1186424" cy="4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b="0" dirty="0">
                  <a:latin typeface="Gill Sans Light" charset="0"/>
                  <a:ea typeface="Gill Sans Light" charset="0"/>
                  <a:cs typeface="Gill Sans Light" charset="0"/>
                </a:rPr>
                <a:t>Processor</a:t>
              </a:r>
            </a:p>
          </p:txBody>
        </p:sp>
        <p:sp>
          <p:nvSpPr>
            <p:cNvPr id="13" name="Rectangle 18"/>
            <p:cNvSpPr>
              <a:spLocks noChangeArrowheads="1"/>
            </p:cNvSpPr>
            <p:nvPr/>
          </p:nvSpPr>
          <p:spPr bwMode="auto">
            <a:xfrm>
              <a:off x="7035800" y="3115671"/>
              <a:ext cx="1317732" cy="1569041"/>
            </a:xfrm>
            <a:prstGeom prst="rect">
              <a:avLst/>
            </a:prstGeom>
            <a:solidFill>
              <a:srgbClr val="C0D2FE"/>
            </a:solidFill>
            <a:ln w="25400">
              <a:solidFill>
                <a:schemeClr val="tx1"/>
              </a:solidFill>
              <a:miter lim="800000"/>
              <a:headEnd/>
              <a:tailEnd/>
            </a:ln>
          </p:spPr>
          <p:txBody>
            <a:bodyPr wrap="none" anchor="ctr"/>
            <a:lstStyle/>
            <a:p>
              <a:endParaRPr lang="en-US" sz="2000" b="0">
                <a:latin typeface="Gill Sans Light" charset="0"/>
                <a:ea typeface="Gill Sans Light" charset="0"/>
                <a:cs typeface="Gill Sans Light" charset="0"/>
              </a:endParaRPr>
            </a:p>
          </p:txBody>
        </p:sp>
        <p:sp>
          <p:nvSpPr>
            <p:cNvPr id="14" name="Rectangle 19"/>
            <p:cNvSpPr>
              <a:spLocks noChangeArrowheads="1"/>
            </p:cNvSpPr>
            <p:nvPr/>
          </p:nvSpPr>
          <p:spPr bwMode="auto">
            <a:xfrm>
              <a:off x="7096125" y="3106684"/>
              <a:ext cx="1163703" cy="1044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sp>
          <p:nvSpPr>
            <p:cNvPr id="15" name="Rectangle 47"/>
            <p:cNvSpPr>
              <a:spLocks noChangeArrowheads="1"/>
            </p:cNvSpPr>
            <p:nvPr/>
          </p:nvSpPr>
          <p:spPr bwMode="auto">
            <a:xfrm>
              <a:off x="7481786" y="4648200"/>
              <a:ext cx="850900" cy="38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100ns</a:t>
              </a:r>
            </a:p>
          </p:txBody>
        </p:sp>
        <p:sp>
          <p:nvSpPr>
            <p:cNvPr id="16" name="Rectangle 17"/>
            <p:cNvSpPr>
              <a:spLocks noChangeArrowheads="1"/>
            </p:cNvSpPr>
            <p:nvPr/>
          </p:nvSpPr>
          <p:spPr bwMode="auto">
            <a:xfrm>
              <a:off x="5511800" y="3277012"/>
              <a:ext cx="889000" cy="1295400"/>
            </a:xfrm>
            <a:prstGeom prst="rect">
              <a:avLst/>
            </a:prstGeom>
            <a:solidFill>
              <a:srgbClr val="C0D2FE"/>
            </a:solidFill>
            <a:ln w="25400">
              <a:solidFill>
                <a:schemeClr val="tx1"/>
              </a:solidFill>
              <a:miter lim="800000"/>
              <a:headEnd/>
              <a:tailEnd/>
            </a:ln>
          </p:spPr>
          <p:txBody>
            <a:bodyPr wrap="none" anchor="ctr"/>
            <a:lstStyle/>
            <a:p>
              <a:endParaRPr lang="en-US" sz="1100" b="0">
                <a:latin typeface="Gill Sans Light" charset="0"/>
                <a:ea typeface="Gill Sans Light" charset="0"/>
                <a:cs typeface="Gill Sans Light" charset="0"/>
              </a:endParaRPr>
            </a:p>
          </p:txBody>
        </p:sp>
        <p:sp>
          <p:nvSpPr>
            <p:cNvPr id="17" name="Rectangle 53"/>
            <p:cNvSpPr>
              <a:spLocks noChangeArrowheads="1"/>
            </p:cNvSpPr>
            <p:nvPr/>
          </p:nvSpPr>
          <p:spPr bwMode="auto">
            <a:xfrm>
              <a:off x="5397500" y="4572413"/>
              <a:ext cx="850900" cy="38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 ns</a:t>
              </a:r>
            </a:p>
          </p:txBody>
        </p:sp>
        <p:sp>
          <p:nvSpPr>
            <p:cNvPr id="18" name="Rectangle 20"/>
            <p:cNvSpPr>
              <a:spLocks noChangeArrowheads="1"/>
            </p:cNvSpPr>
            <p:nvPr/>
          </p:nvSpPr>
          <p:spPr bwMode="auto">
            <a:xfrm>
              <a:off x="5537294" y="3505200"/>
              <a:ext cx="923832" cy="660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Cache</a:t>
              </a:r>
            </a:p>
            <a:p>
              <a:r>
                <a:rPr lang="en-US" altLang="ko-KR" sz="1600" b="0" dirty="0">
                  <a:latin typeface="Gill Sans Light" charset="0"/>
                  <a:ea typeface="Gill Sans Light" charset="0"/>
                  <a:cs typeface="Gill Sans Light" charset="0"/>
                </a:rPr>
                <a:t>(SRAM)</a:t>
              </a:r>
            </a:p>
          </p:txBody>
        </p:sp>
        <p:cxnSp>
          <p:nvCxnSpPr>
            <p:cNvPr id="19" name="Straight Arrow Connector 55"/>
            <p:cNvCxnSpPr>
              <a:cxnSpLocks noChangeShapeType="1"/>
            </p:cNvCxnSpPr>
            <p:nvPr/>
          </p:nvCxnSpPr>
          <p:spPr bwMode="auto">
            <a:xfrm>
              <a:off x="6400800" y="3962812"/>
              <a:ext cx="685800" cy="1588"/>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20" name="Straight Arrow Connector 61"/>
            <p:cNvCxnSpPr>
              <a:cxnSpLocks noChangeShapeType="1"/>
            </p:cNvCxnSpPr>
            <p:nvPr/>
          </p:nvCxnSpPr>
          <p:spPr bwMode="auto">
            <a:xfrm>
              <a:off x="4116285" y="3962812"/>
              <a:ext cx="1385991"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grpSp>
      <p:sp>
        <p:nvSpPr>
          <p:cNvPr id="22" name="Rectangle 10"/>
          <p:cNvSpPr>
            <a:spLocks noChangeArrowheads="1"/>
          </p:cNvSpPr>
          <p:nvPr/>
        </p:nvSpPr>
        <p:spPr bwMode="auto">
          <a:xfrm>
            <a:off x="3522730" y="1447962"/>
            <a:ext cx="1091161" cy="83803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0">
              <a:latin typeface="Gill Sans Light" charset="0"/>
              <a:ea typeface="Gill Sans Light" charset="0"/>
              <a:cs typeface="Gill Sans Light" charset="0"/>
            </a:endParaRPr>
          </a:p>
        </p:txBody>
      </p:sp>
      <p:sp>
        <p:nvSpPr>
          <p:cNvPr id="23" name="Rectangle 11"/>
          <p:cNvSpPr>
            <a:spLocks noChangeArrowheads="1"/>
          </p:cNvSpPr>
          <p:nvPr/>
        </p:nvSpPr>
        <p:spPr bwMode="auto">
          <a:xfrm>
            <a:off x="3439080" y="1679060"/>
            <a:ext cx="125846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altLang="ko-KR" b="0" dirty="0">
                <a:latin typeface="Gill Sans Light" charset="0"/>
                <a:ea typeface="Gill Sans Light" charset="0"/>
                <a:cs typeface="Gill Sans Light" charset="0"/>
              </a:rPr>
              <a:t>Processor</a:t>
            </a:r>
          </a:p>
        </p:txBody>
      </p:sp>
      <p:sp>
        <p:nvSpPr>
          <p:cNvPr id="24" name="Rectangle 18"/>
          <p:cNvSpPr>
            <a:spLocks noChangeArrowheads="1"/>
          </p:cNvSpPr>
          <p:nvPr/>
        </p:nvSpPr>
        <p:spPr bwMode="auto">
          <a:xfrm>
            <a:off x="7631666" y="1143001"/>
            <a:ext cx="1381736" cy="1450283"/>
          </a:xfrm>
          <a:prstGeom prst="rect">
            <a:avLst/>
          </a:prstGeom>
          <a:solidFill>
            <a:schemeClr val="accent1">
              <a:lumMod val="40000"/>
              <a:lumOff val="60000"/>
            </a:schemeClr>
          </a:solidFill>
          <a:ln w="25400">
            <a:solidFill>
              <a:schemeClr val="tx1"/>
            </a:solidFill>
            <a:miter lim="800000"/>
            <a:headEnd/>
            <a:tailEnd/>
          </a:ln>
        </p:spPr>
        <p:txBody>
          <a:bodyPr wrap="none" anchor="ctr"/>
          <a:lstStyle/>
          <a:p>
            <a:pPr>
              <a:defRPr/>
            </a:pPr>
            <a:endParaRPr lang="en-US" sz="2000" b="0">
              <a:latin typeface="Gill Sans Light" charset="0"/>
              <a:ea typeface="Gill Sans Light" charset="0"/>
              <a:cs typeface="Gill Sans Light" charset="0"/>
            </a:endParaRPr>
          </a:p>
        </p:txBody>
      </p:sp>
      <p:sp>
        <p:nvSpPr>
          <p:cNvPr id="25" name="Rectangle 19"/>
          <p:cNvSpPr>
            <a:spLocks noChangeArrowheads="1"/>
          </p:cNvSpPr>
          <p:nvPr/>
        </p:nvSpPr>
        <p:spPr bwMode="auto">
          <a:xfrm>
            <a:off x="7695922" y="1143002"/>
            <a:ext cx="1241280" cy="920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cxnSp>
        <p:nvCxnSpPr>
          <p:cNvPr id="27" name="Straight Arrow Connector 38"/>
          <p:cNvCxnSpPr>
            <a:cxnSpLocks noChangeShapeType="1"/>
            <a:stCxn id="22" idx="3"/>
            <a:endCxn id="24" idx="1"/>
          </p:cNvCxnSpPr>
          <p:nvPr/>
        </p:nvCxnSpPr>
        <p:spPr bwMode="auto">
          <a:xfrm>
            <a:off x="4613891" y="1866981"/>
            <a:ext cx="3017775" cy="1162"/>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sp>
        <p:nvSpPr>
          <p:cNvPr id="28" name="Rectangle 39"/>
          <p:cNvSpPr>
            <a:spLocks noChangeArrowheads="1"/>
          </p:cNvSpPr>
          <p:nvPr/>
        </p:nvSpPr>
        <p:spPr bwMode="auto">
          <a:xfrm>
            <a:off x="4864541" y="1859951"/>
            <a:ext cx="3048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ko-KR" sz="2000" b="0">
                <a:latin typeface="Gill Sans Light" charset="0"/>
                <a:ea typeface="Gill Sans Light" charset="0"/>
                <a:cs typeface="Gill Sans Light" charset="0"/>
              </a:rPr>
              <a:t>Access time = 100ns</a:t>
            </a:r>
            <a:endParaRPr lang="en-US" sz="2000" b="0">
              <a:latin typeface="Gill Sans Light" charset="0"/>
              <a:ea typeface="Gill Sans Light" charset="0"/>
              <a:cs typeface="Gill Sans Light" charset="0"/>
            </a:endParaRPr>
          </a:p>
        </p:txBody>
      </p:sp>
    </p:spTree>
    <p:extLst>
      <p:ext uri="{BB962C8B-B14F-4D97-AF65-F5344CB8AC3E}">
        <p14:creationId xmlns:p14="http://schemas.microsoft.com/office/powerpoint/2010/main" val="3909351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1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1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1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1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1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dissolve">
                                      <p:cBhvr>
                                        <p:cTn id="32" dur="1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0354" name="Rectangle 2"/>
          <p:cNvSpPr>
            <a:spLocks noGrp="1" noChangeArrowheads="1"/>
          </p:cNvSpPr>
          <p:nvPr>
            <p:ph type="body" idx="1"/>
          </p:nvPr>
        </p:nvSpPr>
        <p:spPr>
          <a:xfrm>
            <a:off x="1676400" y="838200"/>
            <a:ext cx="8839200" cy="5943600"/>
          </a:xfrm>
        </p:spPr>
        <p:txBody>
          <a:bodyPr>
            <a:normAutofit/>
          </a:bodyPr>
          <a:lstStyle/>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endParaRPr lang="ko-KR" altLang="en-US" dirty="0">
              <a:ea typeface="굴림" panose="020B0600000101010101" pitchFamily="34" charset="-127"/>
            </a:endParaRPr>
          </a:p>
          <a:p>
            <a:pPr>
              <a:lnSpc>
                <a:spcPct val="80000"/>
              </a:lnSpc>
              <a:spcBef>
                <a:spcPct val="20000"/>
              </a:spcBef>
            </a:pPr>
            <a:r>
              <a:rPr lang="en-US" altLang="ko-KR" dirty="0">
                <a:ea typeface="굴림" panose="020B0600000101010101" pitchFamily="34" charset="-127"/>
              </a:rPr>
              <a:t>Cannot afford to translate on every access</a:t>
            </a:r>
          </a:p>
          <a:p>
            <a:pPr lvl="1">
              <a:lnSpc>
                <a:spcPct val="80000"/>
              </a:lnSpc>
              <a:spcBef>
                <a:spcPct val="20000"/>
              </a:spcBef>
            </a:pPr>
            <a:r>
              <a:rPr lang="en-US" altLang="ko-KR" sz="2400" dirty="0">
                <a:ea typeface="굴림" panose="020B0600000101010101" pitchFamily="34" charset="-127"/>
              </a:rPr>
              <a:t>At least three DRAM accesses per actual DRAM access</a:t>
            </a:r>
          </a:p>
          <a:p>
            <a:pPr lvl="1">
              <a:lnSpc>
                <a:spcPct val="80000"/>
              </a:lnSpc>
              <a:spcBef>
                <a:spcPct val="20000"/>
              </a:spcBef>
            </a:pPr>
            <a:r>
              <a:rPr lang="en-US" altLang="ko-KR" sz="2400" dirty="0">
                <a:ea typeface="굴림" panose="020B0600000101010101" pitchFamily="34" charset="-127"/>
              </a:rPr>
              <a:t>Or: perhaps I/O if page table partially on disk!</a:t>
            </a:r>
          </a:p>
          <a:p>
            <a:pPr>
              <a:lnSpc>
                <a:spcPct val="80000"/>
              </a:lnSpc>
              <a:spcBef>
                <a:spcPct val="20000"/>
              </a:spcBef>
            </a:pPr>
            <a:r>
              <a:rPr lang="en-US" altLang="ko-KR" dirty="0">
                <a:ea typeface="굴림" panose="020B0600000101010101" pitchFamily="34" charset="-127"/>
              </a:rPr>
              <a:t>Even worse: What if we are using caching to make memory access faster than DRAM access?</a:t>
            </a:r>
          </a:p>
          <a:p>
            <a:pPr>
              <a:lnSpc>
                <a:spcPct val="80000"/>
              </a:lnSpc>
              <a:spcBef>
                <a:spcPct val="20000"/>
              </a:spcBef>
            </a:pPr>
            <a:r>
              <a:rPr lang="en-US" altLang="ko-KR" dirty="0">
                <a:ea typeface="굴림" panose="020B0600000101010101" pitchFamily="34" charset="-127"/>
              </a:rPr>
              <a:t>Solution? Cache translations!</a:t>
            </a:r>
          </a:p>
          <a:p>
            <a:pPr lvl="1">
              <a:lnSpc>
                <a:spcPct val="80000"/>
              </a:lnSpc>
              <a:spcBef>
                <a:spcPct val="20000"/>
              </a:spcBef>
            </a:pPr>
            <a:r>
              <a:rPr lang="en-US" altLang="ko-KR" sz="2400" dirty="0">
                <a:solidFill>
                  <a:schemeClr val="hlink"/>
                </a:solidFill>
                <a:ea typeface="굴림" panose="020B0600000101010101" pitchFamily="34" charset="-127"/>
              </a:rPr>
              <a:t>Translation Cache: TLB (“Translation </a:t>
            </a:r>
            <a:r>
              <a:rPr lang="en-US" altLang="ko-KR" sz="2400" dirty="0" err="1">
                <a:solidFill>
                  <a:schemeClr val="hlink"/>
                </a:solidFill>
                <a:ea typeface="굴림" panose="020B0600000101010101" pitchFamily="34" charset="-127"/>
              </a:rPr>
              <a:t>Lookaside</a:t>
            </a:r>
            <a:r>
              <a:rPr lang="en-US" altLang="ko-KR" sz="2400" dirty="0">
                <a:solidFill>
                  <a:schemeClr val="hlink"/>
                </a:solidFill>
                <a:ea typeface="굴림" panose="020B0600000101010101" pitchFamily="34" charset="-127"/>
              </a:rPr>
              <a:t> Buffer”)</a:t>
            </a:r>
          </a:p>
        </p:txBody>
      </p:sp>
      <p:sp>
        <p:nvSpPr>
          <p:cNvPr id="21507" name="Rectangle 3"/>
          <p:cNvSpPr>
            <a:spLocks noGrp="1" noChangeArrowheads="1"/>
          </p:cNvSpPr>
          <p:nvPr>
            <p:ph type="title"/>
          </p:nvPr>
        </p:nvSpPr>
        <p:spPr>
          <a:xfrm>
            <a:off x="1752600" y="152400"/>
            <a:ext cx="8686800" cy="533400"/>
          </a:xfrm>
        </p:spPr>
        <p:txBody>
          <a:bodyPr/>
          <a:lstStyle/>
          <a:p>
            <a:r>
              <a:rPr lang="en-US" altLang="ko-KR" dirty="0">
                <a:ea typeface="굴림" panose="020B0600000101010101" pitchFamily="34" charset="-127"/>
              </a:rPr>
              <a:t>Another Major Reason to Deal with Caching</a:t>
            </a:r>
          </a:p>
        </p:txBody>
      </p:sp>
      <p:grpSp>
        <p:nvGrpSpPr>
          <p:cNvPr id="21508" name="Group 180"/>
          <p:cNvGrpSpPr>
            <a:grpSpLocks/>
          </p:cNvGrpSpPr>
          <p:nvPr/>
        </p:nvGrpSpPr>
        <p:grpSpPr bwMode="auto">
          <a:xfrm>
            <a:off x="1600200" y="685800"/>
            <a:ext cx="8915400" cy="3481388"/>
            <a:chOff x="48" y="480"/>
            <a:chExt cx="5616" cy="2193"/>
          </a:xfrm>
        </p:grpSpPr>
        <p:grpSp>
          <p:nvGrpSpPr>
            <p:cNvPr id="21509" name="Group 93"/>
            <p:cNvGrpSpPr>
              <a:grpSpLocks/>
            </p:cNvGrpSpPr>
            <p:nvPr/>
          </p:nvGrpSpPr>
          <p:grpSpPr bwMode="auto">
            <a:xfrm>
              <a:off x="2512" y="912"/>
              <a:ext cx="1171" cy="1129"/>
              <a:chOff x="2512" y="1728"/>
              <a:chExt cx="1171" cy="1129"/>
            </a:xfrm>
          </p:grpSpPr>
          <p:sp>
            <p:nvSpPr>
              <p:cNvPr id="21575" name="Rectangle 94"/>
              <p:cNvSpPr>
                <a:spLocks noChangeArrowheads="1"/>
              </p:cNvSpPr>
              <p:nvPr/>
            </p:nvSpPr>
            <p:spPr bwMode="auto">
              <a:xfrm>
                <a:off x="2512" y="1728"/>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#0</a:t>
                </a:r>
              </a:p>
            </p:txBody>
          </p:sp>
          <p:sp>
            <p:nvSpPr>
              <p:cNvPr id="21576" name="Rectangle 95"/>
              <p:cNvSpPr>
                <a:spLocks noChangeArrowheads="1"/>
              </p:cNvSpPr>
              <p:nvPr/>
            </p:nvSpPr>
            <p:spPr bwMode="auto">
              <a:xfrm>
                <a:off x="2512" y="1916"/>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#1</a:t>
                </a:r>
              </a:p>
            </p:txBody>
          </p:sp>
          <p:sp>
            <p:nvSpPr>
              <p:cNvPr id="21577" name="Rectangle 96"/>
              <p:cNvSpPr>
                <a:spLocks noChangeArrowheads="1"/>
              </p:cNvSpPr>
              <p:nvPr/>
            </p:nvSpPr>
            <p:spPr bwMode="auto">
              <a:xfrm>
                <a:off x="2512" y="2293"/>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#3</a:t>
                </a:r>
              </a:p>
            </p:txBody>
          </p:sp>
          <p:sp>
            <p:nvSpPr>
              <p:cNvPr id="21578" name="Rectangle 97"/>
              <p:cNvSpPr>
                <a:spLocks noChangeArrowheads="1"/>
              </p:cNvSpPr>
              <p:nvPr/>
            </p:nvSpPr>
            <p:spPr bwMode="auto">
              <a:xfrm>
                <a:off x="2512" y="2481"/>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#4</a:t>
                </a:r>
              </a:p>
            </p:txBody>
          </p:sp>
          <p:sp>
            <p:nvSpPr>
              <p:cNvPr id="21579" name="Rectangle 98"/>
              <p:cNvSpPr>
                <a:spLocks noChangeArrowheads="1"/>
              </p:cNvSpPr>
              <p:nvPr/>
            </p:nvSpPr>
            <p:spPr bwMode="auto">
              <a:xfrm>
                <a:off x="2512" y="2669"/>
                <a:ext cx="753"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#5</a:t>
                </a:r>
              </a:p>
            </p:txBody>
          </p:sp>
          <p:sp>
            <p:nvSpPr>
              <p:cNvPr id="21580" name="Rectangle 99"/>
              <p:cNvSpPr>
                <a:spLocks noChangeArrowheads="1"/>
              </p:cNvSpPr>
              <p:nvPr/>
            </p:nvSpPr>
            <p:spPr bwMode="auto">
              <a:xfrm>
                <a:off x="3263" y="1728"/>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sp>
            <p:nvSpPr>
              <p:cNvPr id="21581" name="Rectangle 100"/>
              <p:cNvSpPr>
                <a:spLocks noChangeArrowheads="1"/>
              </p:cNvSpPr>
              <p:nvPr/>
            </p:nvSpPr>
            <p:spPr bwMode="auto">
              <a:xfrm>
                <a:off x="3263" y="1916"/>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a:t>
                </a:r>
              </a:p>
            </p:txBody>
          </p:sp>
          <p:grpSp>
            <p:nvGrpSpPr>
              <p:cNvPr id="21582" name="Group 101"/>
              <p:cNvGrpSpPr>
                <a:grpSpLocks/>
              </p:cNvGrpSpPr>
              <p:nvPr/>
            </p:nvGrpSpPr>
            <p:grpSpPr bwMode="auto">
              <a:xfrm>
                <a:off x="2512" y="2104"/>
                <a:ext cx="1171" cy="189"/>
                <a:chOff x="2512" y="2104"/>
                <a:chExt cx="1171" cy="189"/>
              </a:xfrm>
            </p:grpSpPr>
            <p:sp>
              <p:nvSpPr>
                <p:cNvPr id="21586" name="Rectangle 102"/>
                <p:cNvSpPr>
                  <a:spLocks noChangeArrowheads="1"/>
                </p:cNvSpPr>
                <p:nvPr/>
              </p:nvSpPr>
              <p:spPr bwMode="auto">
                <a:xfrm>
                  <a:off x="2512" y="2104"/>
                  <a:ext cx="753" cy="189"/>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page #2</a:t>
                  </a:r>
                </a:p>
              </p:txBody>
            </p:sp>
            <p:sp>
              <p:nvSpPr>
                <p:cNvPr id="21587" name="Rectangle 103"/>
                <p:cNvSpPr>
                  <a:spLocks noChangeArrowheads="1"/>
                </p:cNvSpPr>
                <p:nvPr/>
              </p:nvSpPr>
              <p:spPr bwMode="auto">
                <a:xfrm>
                  <a:off x="3263" y="2104"/>
                  <a:ext cx="420" cy="189"/>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sp>
            <p:nvSpPr>
              <p:cNvPr id="21583" name="Rectangle 104"/>
              <p:cNvSpPr>
                <a:spLocks noChangeArrowheads="1"/>
              </p:cNvSpPr>
              <p:nvPr/>
            </p:nvSpPr>
            <p:spPr bwMode="auto">
              <a:xfrm>
                <a:off x="3263" y="2293"/>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sp>
            <p:nvSpPr>
              <p:cNvPr id="21584" name="Rectangle 105"/>
              <p:cNvSpPr>
                <a:spLocks noChangeArrowheads="1"/>
              </p:cNvSpPr>
              <p:nvPr/>
            </p:nvSpPr>
            <p:spPr bwMode="auto">
              <a:xfrm>
                <a:off x="3263" y="2481"/>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N</a:t>
                </a:r>
              </a:p>
            </p:txBody>
          </p:sp>
          <p:sp>
            <p:nvSpPr>
              <p:cNvPr id="21585" name="Rectangle 106"/>
              <p:cNvSpPr>
                <a:spLocks noChangeArrowheads="1"/>
              </p:cNvSpPr>
              <p:nvPr/>
            </p:nvSpPr>
            <p:spPr bwMode="auto">
              <a:xfrm>
                <a:off x="3263" y="2669"/>
                <a:ext cx="420" cy="188"/>
              </a:xfrm>
              <a:prstGeom prst="rect">
                <a:avLst/>
              </a:prstGeom>
              <a:solidFill>
                <a:srgbClr val="99FF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a:latin typeface="Gill Sans" charset="0"/>
                    <a:ea typeface="Gill Sans" charset="0"/>
                    <a:cs typeface="Gill Sans" charset="0"/>
                  </a:rPr>
                  <a:t>V,R,W</a:t>
                </a:r>
              </a:p>
            </p:txBody>
          </p:sp>
        </p:grpSp>
        <p:grpSp>
          <p:nvGrpSpPr>
            <p:cNvPr id="21510" name="Group 107"/>
            <p:cNvGrpSpPr>
              <a:grpSpLocks/>
            </p:cNvGrpSpPr>
            <p:nvPr/>
          </p:nvGrpSpPr>
          <p:grpSpPr bwMode="auto">
            <a:xfrm>
              <a:off x="3168" y="672"/>
              <a:ext cx="2496" cy="938"/>
              <a:chOff x="3120" y="720"/>
              <a:chExt cx="2496" cy="938"/>
            </a:xfrm>
          </p:grpSpPr>
          <p:sp>
            <p:nvSpPr>
              <p:cNvPr id="21571" name="Rectangle 108"/>
              <p:cNvSpPr>
                <a:spLocks noChangeArrowheads="1"/>
              </p:cNvSpPr>
              <p:nvPr/>
            </p:nvSpPr>
            <p:spPr bwMode="auto">
              <a:xfrm>
                <a:off x="4026" y="1156"/>
                <a:ext cx="630" cy="238"/>
              </a:xfrm>
              <a:prstGeom prst="rect">
                <a:avLst/>
              </a:prstGeom>
              <a:solidFill>
                <a:schemeClr val="bg1"/>
              </a:solidFill>
              <a:ln w="38100" algn="ctr">
                <a:solidFill>
                  <a:schemeClr val="tx1"/>
                </a:solidFill>
                <a:prstDash val="sysDot"/>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endParaRPr lang="ko-KR" altLang="en-US" sz="1800" b="0">
                  <a:latin typeface="Gill Sans" charset="0"/>
                  <a:ea typeface="Gill Sans" charset="0"/>
                  <a:cs typeface="Gill Sans" charset="0"/>
                </a:endParaRPr>
              </a:p>
            </p:txBody>
          </p:sp>
          <p:sp>
            <p:nvSpPr>
              <p:cNvPr id="21572" name="Rectangle 109"/>
              <p:cNvSpPr>
                <a:spLocks noChangeArrowheads="1"/>
              </p:cNvSpPr>
              <p:nvPr/>
            </p:nvSpPr>
            <p:spPr bwMode="auto">
              <a:xfrm>
                <a:off x="4631" y="1156"/>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73" name="Freeform 110"/>
              <p:cNvSpPr>
                <a:spLocks/>
              </p:cNvSpPr>
              <p:nvPr/>
            </p:nvSpPr>
            <p:spPr bwMode="auto">
              <a:xfrm>
                <a:off x="3120" y="720"/>
                <a:ext cx="2001" cy="411"/>
              </a:xfrm>
              <a:custGeom>
                <a:avLst/>
                <a:gdLst>
                  <a:gd name="T0" fmla="*/ 0 w 1824"/>
                  <a:gd name="T1" fmla="*/ 0 h 288"/>
                  <a:gd name="T2" fmla="*/ 2001 w 1824"/>
                  <a:gd name="T3" fmla="*/ 0 h 288"/>
                  <a:gd name="T4" fmla="*/ 2001 w 1824"/>
                  <a:gd name="T5" fmla="*/ 411 h 288"/>
                  <a:gd name="T6" fmla="*/ 0 60000 65536"/>
                  <a:gd name="T7" fmla="*/ 0 60000 65536"/>
                  <a:gd name="T8" fmla="*/ 0 60000 65536"/>
                </a:gdLst>
                <a:ahLst/>
                <a:cxnLst>
                  <a:cxn ang="T6">
                    <a:pos x="T0" y="T1"/>
                  </a:cxn>
                  <a:cxn ang="T7">
                    <a:pos x="T2" y="T3"/>
                  </a:cxn>
                  <a:cxn ang="T8">
                    <a:pos x="T4" y="T5"/>
                  </a:cxn>
                </a:cxnLst>
                <a:rect l="0" t="0" r="r" b="b"/>
                <a:pathLst>
                  <a:path w="1824" h="288">
                    <a:moveTo>
                      <a:pt x="0" y="0"/>
                    </a:moveTo>
                    <a:lnTo>
                      <a:pt x="1824" y="0"/>
                    </a:lnTo>
                    <a:lnTo>
                      <a:pt x="1824"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74" name="Text Box 111"/>
              <p:cNvSpPr txBox="1">
                <a:spLocks noChangeArrowheads="1"/>
              </p:cNvSpPr>
              <p:nvPr/>
            </p:nvSpPr>
            <p:spPr bwMode="auto">
              <a:xfrm>
                <a:off x="4112" y="1408"/>
                <a:ext cx="1346"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 Address</a:t>
                </a:r>
              </a:p>
            </p:txBody>
          </p:sp>
        </p:grpSp>
        <p:grpSp>
          <p:nvGrpSpPr>
            <p:cNvPr id="21511" name="Group 112"/>
            <p:cNvGrpSpPr>
              <a:grpSpLocks/>
            </p:cNvGrpSpPr>
            <p:nvPr/>
          </p:nvGrpSpPr>
          <p:grpSpPr bwMode="auto">
            <a:xfrm>
              <a:off x="48" y="480"/>
              <a:ext cx="3111" cy="444"/>
              <a:chOff x="48" y="1440"/>
              <a:chExt cx="3111" cy="444"/>
            </a:xfrm>
          </p:grpSpPr>
          <p:sp>
            <p:nvSpPr>
              <p:cNvPr id="21566" name="Text Box 113"/>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Virtual </a:t>
                </a:r>
              </a:p>
              <a:p>
                <a:pPr>
                  <a:spcBef>
                    <a:spcPct val="0"/>
                  </a:spcBef>
                </a:pPr>
                <a:r>
                  <a:rPr lang="en-US" altLang="ko-KR" b="0">
                    <a:latin typeface="Gill Sans" charset="0"/>
                    <a:ea typeface="Gill Sans" charset="0"/>
                    <a:cs typeface="Gill Sans" charset="0"/>
                  </a:rPr>
                  <a:t>Address:</a:t>
                </a:r>
              </a:p>
            </p:txBody>
          </p:sp>
          <p:grpSp>
            <p:nvGrpSpPr>
              <p:cNvPr id="21567" name="Group 114"/>
              <p:cNvGrpSpPr>
                <a:grpSpLocks/>
              </p:cNvGrpSpPr>
              <p:nvPr/>
            </p:nvGrpSpPr>
            <p:grpSpPr bwMode="auto">
              <a:xfrm>
                <a:off x="912" y="1490"/>
                <a:ext cx="2247" cy="238"/>
                <a:chOff x="1625" y="528"/>
                <a:chExt cx="2247" cy="238"/>
              </a:xfrm>
            </p:grpSpPr>
            <p:sp>
              <p:nvSpPr>
                <p:cNvPr id="21568" name="Rectangle 115"/>
                <p:cNvSpPr>
                  <a:spLocks noChangeArrowheads="1"/>
                </p:cNvSpPr>
                <p:nvPr/>
              </p:nvSpPr>
              <p:spPr bwMode="auto">
                <a:xfrm>
                  <a:off x="2887" y="528"/>
                  <a:ext cx="985" cy="238"/>
                </a:xfrm>
                <a:prstGeom prst="rect">
                  <a:avLst/>
                </a:prstGeom>
                <a:solidFill>
                  <a:srgbClr val="00CC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Offset</a:t>
                  </a:r>
                </a:p>
              </p:txBody>
            </p:sp>
            <p:sp>
              <p:nvSpPr>
                <p:cNvPr id="21569" name="Rectangle 116"/>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Page #</a:t>
                  </a:r>
                </a:p>
              </p:txBody>
            </p:sp>
            <p:sp>
              <p:nvSpPr>
                <p:cNvPr id="21570" name="Rectangle 117"/>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Virtual</a:t>
                  </a:r>
                </a:p>
                <a:p>
                  <a:pPr>
                    <a:lnSpc>
                      <a:spcPct val="75000"/>
                    </a:lnSpc>
                    <a:spcBef>
                      <a:spcPct val="0"/>
                    </a:spcBef>
                  </a:pPr>
                  <a:r>
                    <a:rPr lang="en-US" altLang="ko-KR" sz="1800" b="0">
                      <a:latin typeface="Gill Sans" charset="0"/>
                      <a:ea typeface="Gill Sans" charset="0"/>
                      <a:cs typeface="Gill Sans" charset="0"/>
                    </a:rPr>
                    <a:t>Seg #</a:t>
                  </a:r>
                </a:p>
              </p:txBody>
            </p:sp>
          </p:grpSp>
        </p:grpSp>
        <p:grpSp>
          <p:nvGrpSpPr>
            <p:cNvPr id="21512" name="Group 118"/>
            <p:cNvGrpSpPr>
              <a:grpSpLocks/>
            </p:cNvGrpSpPr>
            <p:nvPr/>
          </p:nvGrpSpPr>
          <p:grpSpPr bwMode="auto">
            <a:xfrm>
              <a:off x="816" y="1152"/>
              <a:ext cx="1194" cy="1306"/>
              <a:chOff x="768" y="1200"/>
              <a:chExt cx="1194" cy="1306"/>
            </a:xfrm>
          </p:grpSpPr>
          <p:grpSp>
            <p:nvGrpSpPr>
              <p:cNvPr id="21533" name="Group 119"/>
              <p:cNvGrpSpPr>
                <a:grpSpLocks/>
              </p:cNvGrpSpPr>
              <p:nvPr/>
            </p:nvGrpSpPr>
            <p:grpSpPr bwMode="auto">
              <a:xfrm>
                <a:off x="768" y="1200"/>
                <a:ext cx="1018" cy="163"/>
                <a:chOff x="2352" y="960"/>
                <a:chExt cx="1392" cy="288"/>
              </a:xfrm>
            </p:grpSpPr>
            <p:sp>
              <p:nvSpPr>
                <p:cNvPr id="21564" name="Rectangle 120"/>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Base0</a:t>
                  </a:r>
                </a:p>
              </p:txBody>
            </p:sp>
            <p:sp>
              <p:nvSpPr>
                <p:cNvPr id="21565" name="Rectangle 121"/>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Limit0</a:t>
                  </a:r>
                </a:p>
              </p:txBody>
            </p:sp>
          </p:grpSp>
          <p:sp>
            <p:nvSpPr>
              <p:cNvPr id="21534" name="Rectangle 122"/>
              <p:cNvSpPr>
                <a:spLocks noChangeArrowheads="1"/>
              </p:cNvSpPr>
              <p:nvPr/>
            </p:nvSpPr>
            <p:spPr bwMode="auto">
              <a:xfrm>
                <a:off x="1786" y="120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5" name="Group 123"/>
              <p:cNvGrpSpPr>
                <a:grpSpLocks/>
              </p:cNvGrpSpPr>
              <p:nvPr/>
            </p:nvGrpSpPr>
            <p:grpSpPr bwMode="auto">
              <a:xfrm>
                <a:off x="768" y="1363"/>
                <a:ext cx="1018" cy="164"/>
                <a:chOff x="2352" y="960"/>
                <a:chExt cx="1392" cy="288"/>
              </a:xfrm>
            </p:grpSpPr>
            <p:sp>
              <p:nvSpPr>
                <p:cNvPr id="21562" name="Rectangle 124"/>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Base1</a:t>
                  </a:r>
                </a:p>
              </p:txBody>
            </p:sp>
            <p:sp>
              <p:nvSpPr>
                <p:cNvPr id="21563" name="Rectangle 125"/>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Limit1</a:t>
                  </a:r>
                </a:p>
              </p:txBody>
            </p:sp>
          </p:grpSp>
          <p:sp>
            <p:nvSpPr>
              <p:cNvPr id="21536" name="Rectangle 126"/>
              <p:cNvSpPr>
                <a:spLocks noChangeArrowheads="1"/>
              </p:cNvSpPr>
              <p:nvPr/>
            </p:nvSpPr>
            <p:spPr bwMode="auto">
              <a:xfrm>
                <a:off x="1786" y="1363"/>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37" name="Group 127"/>
              <p:cNvGrpSpPr>
                <a:grpSpLocks/>
              </p:cNvGrpSpPr>
              <p:nvPr/>
            </p:nvGrpSpPr>
            <p:grpSpPr bwMode="auto">
              <a:xfrm>
                <a:off x="768" y="1527"/>
                <a:ext cx="1194" cy="163"/>
                <a:chOff x="768" y="1527"/>
                <a:chExt cx="1194" cy="163"/>
              </a:xfrm>
            </p:grpSpPr>
            <p:grpSp>
              <p:nvGrpSpPr>
                <p:cNvPr id="21558" name="Group 128"/>
                <p:cNvGrpSpPr>
                  <a:grpSpLocks/>
                </p:cNvGrpSpPr>
                <p:nvPr/>
              </p:nvGrpSpPr>
              <p:grpSpPr bwMode="auto">
                <a:xfrm>
                  <a:off x="768" y="1527"/>
                  <a:ext cx="1018" cy="163"/>
                  <a:chOff x="2352" y="960"/>
                  <a:chExt cx="1392" cy="288"/>
                </a:xfrm>
              </p:grpSpPr>
              <p:sp>
                <p:nvSpPr>
                  <p:cNvPr id="21560" name="Rectangle 12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Base2</a:t>
                    </a:r>
                  </a:p>
                </p:txBody>
              </p:sp>
              <p:sp>
                <p:nvSpPr>
                  <p:cNvPr id="21561" name="Rectangle 13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Limit2</a:t>
                    </a:r>
                  </a:p>
                </p:txBody>
              </p:sp>
            </p:grpSp>
            <p:sp>
              <p:nvSpPr>
                <p:cNvPr id="21559" name="Rectangle 131"/>
                <p:cNvSpPr>
                  <a:spLocks noChangeArrowheads="1"/>
                </p:cNvSpPr>
                <p:nvPr/>
              </p:nvSpPr>
              <p:spPr bwMode="auto">
                <a:xfrm>
                  <a:off x="1786" y="1527"/>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grpSp>
            <p:nvGrpSpPr>
              <p:cNvPr id="21538" name="Group 132"/>
              <p:cNvGrpSpPr>
                <a:grpSpLocks/>
              </p:cNvGrpSpPr>
              <p:nvPr/>
            </p:nvGrpSpPr>
            <p:grpSpPr bwMode="auto">
              <a:xfrm>
                <a:off x="768" y="1690"/>
                <a:ext cx="1018" cy="163"/>
                <a:chOff x="2352" y="960"/>
                <a:chExt cx="1392" cy="288"/>
              </a:xfrm>
            </p:grpSpPr>
            <p:sp>
              <p:nvSpPr>
                <p:cNvPr id="21556" name="Rectangle 133"/>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Base3</a:t>
                  </a:r>
                </a:p>
              </p:txBody>
            </p:sp>
            <p:sp>
              <p:nvSpPr>
                <p:cNvPr id="21557" name="Rectangle 134"/>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Limit3</a:t>
                  </a:r>
                </a:p>
              </p:txBody>
            </p:sp>
          </p:grpSp>
          <p:sp>
            <p:nvSpPr>
              <p:cNvPr id="21539" name="Rectangle 135"/>
              <p:cNvSpPr>
                <a:spLocks noChangeArrowheads="1"/>
              </p:cNvSpPr>
              <p:nvPr/>
            </p:nvSpPr>
            <p:spPr bwMode="auto">
              <a:xfrm>
                <a:off x="1786" y="169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0" name="Group 136"/>
              <p:cNvGrpSpPr>
                <a:grpSpLocks/>
              </p:cNvGrpSpPr>
              <p:nvPr/>
            </p:nvGrpSpPr>
            <p:grpSpPr bwMode="auto">
              <a:xfrm>
                <a:off x="768" y="1853"/>
                <a:ext cx="1018" cy="163"/>
                <a:chOff x="2352" y="960"/>
                <a:chExt cx="1392" cy="288"/>
              </a:xfrm>
            </p:grpSpPr>
            <p:sp>
              <p:nvSpPr>
                <p:cNvPr id="21554" name="Rectangle 137"/>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Base4</a:t>
                  </a:r>
                </a:p>
              </p:txBody>
            </p:sp>
            <p:sp>
              <p:nvSpPr>
                <p:cNvPr id="21555" name="Rectangle 138"/>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Limit4</a:t>
                  </a:r>
                </a:p>
              </p:txBody>
            </p:sp>
          </p:grpSp>
          <p:sp>
            <p:nvSpPr>
              <p:cNvPr id="21541" name="Rectangle 139"/>
              <p:cNvSpPr>
                <a:spLocks noChangeArrowheads="1"/>
              </p:cNvSpPr>
              <p:nvPr/>
            </p:nvSpPr>
            <p:spPr bwMode="auto">
              <a:xfrm>
                <a:off x="1786" y="185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nvGrpSpPr>
              <p:cNvPr id="21542" name="Group 140"/>
              <p:cNvGrpSpPr>
                <a:grpSpLocks/>
              </p:cNvGrpSpPr>
              <p:nvPr/>
            </p:nvGrpSpPr>
            <p:grpSpPr bwMode="auto">
              <a:xfrm>
                <a:off x="768" y="2016"/>
                <a:ext cx="1018" cy="164"/>
                <a:chOff x="2352" y="960"/>
                <a:chExt cx="1392" cy="288"/>
              </a:xfrm>
            </p:grpSpPr>
            <p:sp>
              <p:nvSpPr>
                <p:cNvPr id="21552" name="Rectangle 141"/>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Base5</a:t>
                  </a:r>
                </a:p>
              </p:txBody>
            </p:sp>
            <p:sp>
              <p:nvSpPr>
                <p:cNvPr id="21553" name="Rectangle 142"/>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Limit5</a:t>
                  </a:r>
                </a:p>
              </p:txBody>
            </p:sp>
          </p:grpSp>
          <p:sp>
            <p:nvSpPr>
              <p:cNvPr id="21543" name="Rectangle 143"/>
              <p:cNvSpPr>
                <a:spLocks noChangeArrowheads="1"/>
              </p:cNvSpPr>
              <p:nvPr/>
            </p:nvSpPr>
            <p:spPr bwMode="auto">
              <a:xfrm>
                <a:off x="1786" y="2016"/>
                <a:ext cx="176" cy="164"/>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4" name="Group 144"/>
              <p:cNvGrpSpPr>
                <a:grpSpLocks/>
              </p:cNvGrpSpPr>
              <p:nvPr/>
            </p:nvGrpSpPr>
            <p:grpSpPr bwMode="auto">
              <a:xfrm>
                <a:off x="768" y="2180"/>
                <a:ext cx="1018" cy="163"/>
                <a:chOff x="2352" y="960"/>
                <a:chExt cx="1392" cy="288"/>
              </a:xfrm>
            </p:grpSpPr>
            <p:sp>
              <p:nvSpPr>
                <p:cNvPr id="21550" name="Rectangle 145"/>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Base6</a:t>
                  </a:r>
                </a:p>
              </p:txBody>
            </p:sp>
            <p:sp>
              <p:nvSpPr>
                <p:cNvPr id="21551" name="Rectangle 146"/>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Limit6</a:t>
                  </a:r>
                </a:p>
              </p:txBody>
            </p:sp>
          </p:grpSp>
          <p:sp>
            <p:nvSpPr>
              <p:cNvPr id="21545" name="Rectangle 147"/>
              <p:cNvSpPr>
                <a:spLocks noChangeArrowheads="1"/>
              </p:cNvSpPr>
              <p:nvPr/>
            </p:nvSpPr>
            <p:spPr bwMode="auto">
              <a:xfrm>
                <a:off x="1786" y="2180"/>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N</a:t>
                </a:r>
              </a:p>
            </p:txBody>
          </p:sp>
          <p:grpSp>
            <p:nvGrpSpPr>
              <p:cNvPr id="21546" name="Group 148"/>
              <p:cNvGrpSpPr>
                <a:grpSpLocks/>
              </p:cNvGrpSpPr>
              <p:nvPr/>
            </p:nvGrpSpPr>
            <p:grpSpPr bwMode="auto">
              <a:xfrm>
                <a:off x="768" y="2343"/>
                <a:ext cx="1018" cy="163"/>
                <a:chOff x="2352" y="960"/>
                <a:chExt cx="1392" cy="288"/>
              </a:xfrm>
            </p:grpSpPr>
            <p:sp>
              <p:nvSpPr>
                <p:cNvPr id="21548" name="Rectangle 149"/>
                <p:cNvSpPr>
                  <a:spLocks noChangeArrowheads="1"/>
                </p:cNvSpPr>
                <p:nvPr/>
              </p:nvSpPr>
              <p:spPr bwMode="auto">
                <a:xfrm>
                  <a:off x="2352" y="960"/>
                  <a:ext cx="672"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Base7</a:t>
                  </a:r>
                </a:p>
              </p:txBody>
            </p:sp>
            <p:sp>
              <p:nvSpPr>
                <p:cNvPr id="21549" name="Rectangle 150"/>
                <p:cNvSpPr>
                  <a:spLocks noChangeArrowheads="1"/>
                </p:cNvSpPr>
                <p:nvPr/>
              </p:nvSpPr>
              <p:spPr bwMode="auto">
                <a:xfrm>
                  <a:off x="3024" y="960"/>
                  <a:ext cx="720" cy="288"/>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Limit7</a:t>
                  </a:r>
                </a:p>
              </p:txBody>
            </p:sp>
          </p:grpSp>
          <p:sp>
            <p:nvSpPr>
              <p:cNvPr id="21547" name="Rectangle 151"/>
              <p:cNvSpPr>
                <a:spLocks noChangeArrowheads="1"/>
              </p:cNvSpPr>
              <p:nvPr/>
            </p:nvSpPr>
            <p:spPr bwMode="auto">
              <a:xfrm>
                <a:off x="1786" y="2343"/>
                <a:ext cx="176" cy="163"/>
              </a:xfrm>
              <a:prstGeom prst="rect">
                <a:avLst/>
              </a:prstGeom>
              <a:solidFill>
                <a:srgbClr val="99FF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V</a:t>
                </a:r>
              </a:p>
            </p:txBody>
          </p:sp>
        </p:grpSp>
        <p:sp>
          <p:nvSpPr>
            <p:cNvPr id="21513" name="Line 152"/>
            <p:cNvSpPr>
              <a:spLocks noChangeShapeType="1"/>
            </p:cNvSpPr>
            <p:nvPr/>
          </p:nvSpPr>
          <p:spPr bwMode="auto">
            <a:xfrm>
              <a:off x="1824" y="768"/>
              <a:ext cx="672" cy="624"/>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4" name="Freeform 153"/>
            <p:cNvSpPr>
              <a:spLocks/>
            </p:cNvSpPr>
            <p:nvPr/>
          </p:nvSpPr>
          <p:spPr bwMode="auto">
            <a:xfrm>
              <a:off x="432" y="768"/>
              <a:ext cx="768" cy="768"/>
            </a:xfrm>
            <a:custGeom>
              <a:avLst/>
              <a:gdLst>
                <a:gd name="T0" fmla="*/ 768 w 768"/>
                <a:gd name="T1" fmla="*/ 0 h 768"/>
                <a:gd name="T2" fmla="*/ 768 w 768"/>
                <a:gd name="T3" fmla="*/ 192 h 768"/>
                <a:gd name="T4" fmla="*/ 0 w 768"/>
                <a:gd name="T5" fmla="*/ 192 h 768"/>
                <a:gd name="T6" fmla="*/ 0 w 768"/>
                <a:gd name="T7" fmla="*/ 768 h 768"/>
                <a:gd name="T8" fmla="*/ 384 w 768"/>
                <a:gd name="T9" fmla="*/ 768 h 7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768">
                  <a:moveTo>
                    <a:pt x="768" y="0"/>
                  </a:moveTo>
                  <a:lnTo>
                    <a:pt x="768" y="192"/>
                  </a:lnTo>
                  <a:lnTo>
                    <a:pt x="0" y="192"/>
                  </a:lnTo>
                  <a:lnTo>
                    <a:pt x="0" y="768"/>
                  </a:lnTo>
                  <a:lnTo>
                    <a:pt x="38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15" name="Line 159"/>
            <p:cNvSpPr>
              <a:spLocks noChangeShapeType="1"/>
            </p:cNvSpPr>
            <p:nvPr/>
          </p:nvSpPr>
          <p:spPr bwMode="auto">
            <a:xfrm flipV="1">
              <a:off x="1200" y="912"/>
              <a:ext cx="1296" cy="624"/>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16" name="Group 160"/>
            <p:cNvGrpSpPr>
              <a:grpSpLocks/>
            </p:cNvGrpSpPr>
            <p:nvPr/>
          </p:nvGrpSpPr>
          <p:grpSpPr bwMode="auto">
            <a:xfrm>
              <a:off x="1680" y="1200"/>
              <a:ext cx="1596" cy="1473"/>
              <a:chOff x="1632" y="1248"/>
              <a:chExt cx="1596" cy="1473"/>
            </a:xfrm>
          </p:grpSpPr>
          <p:grpSp>
            <p:nvGrpSpPr>
              <p:cNvPr id="21525" name="Group 161"/>
              <p:cNvGrpSpPr>
                <a:grpSpLocks/>
              </p:cNvGrpSpPr>
              <p:nvPr/>
            </p:nvGrpSpPr>
            <p:grpSpPr bwMode="auto">
              <a:xfrm>
                <a:off x="2064" y="2277"/>
                <a:ext cx="1164" cy="444"/>
                <a:chOff x="2064" y="2160"/>
                <a:chExt cx="1164" cy="444"/>
              </a:xfrm>
            </p:grpSpPr>
            <p:sp>
              <p:nvSpPr>
                <p:cNvPr id="21530" name="Text Box 162"/>
                <p:cNvSpPr txBox="1">
                  <a:spLocks noChangeArrowheads="1"/>
                </p:cNvSpPr>
                <p:nvPr/>
              </p:nvSpPr>
              <p:spPr bwMode="auto">
                <a:xfrm>
                  <a:off x="2592" y="2160"/>
                  <a:ext cx="636"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31" name="Oval 163"/>
                <p:cNvSpPr>
                  <a:spLocks noChangeArrowheads="1"/>
                </p:cNvSpPr>
                <p:nvPr/>
              </p:nvSpPr>
              <p:spPr bwMode="auto">
                <a:xfrm>
                  <a:off x="2064" y="2208"/>
                  <a:ext cx="317" cy="269"/>
                </a:xfrm>
                <a:prstGeom prst="ellipse">
                  <a:avLst/>
                </a:prstGeom>
                <a:solidFill>
                  <a:srgbClr val="FF66CC"/>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4000" b="0">
                      <a:latin typeface="Gill Sans" charset="0"/>
                      <a:ea typeface="Gill Sans" charset="0"/>
                      <a:cs typeface="Gill Sans" charset="0"/>
                    </a:rPr>
                    <a:t>&gt;</a:t>
                  </a:r>
                </a:p>
              </p:txBody>
            </p:sp>
            <p:sp>
              <p:nvSpPr>
                <p:cNvPr id="21532" name="Line 164"/>
                <p:cNvSpPr>
                  <a:spLocks noChangeShapeType="1"/>
                </p:cNvSpPr>
                <p:nvPr/>
              </p:nvSpPr>
              <p:spPr bwMode="auto">
                <a:xfrm>
                  <a:off x="2400" y="2352"/>
                  <a:ext cx="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1526" name="Line 165"/>
              <p:cNvSpPr>
                <a:spLocks noChangeShapeType="1"/>
              </p:cNvSpPr>
              <p:nvPr/>
            </p:nvSpPr>
            <p:spPr bwMode="auto">
              <a:xfrm>
                <a:off x="2256" y="1248"/>
                <a:ext cx="0" cy="105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21527" name="Group 166"/>
              <p:cNvGrpSpPr>
                <a:grpSpLocks/>
              </p:cNvGrpSpPr>
              <p:nvPr/>
            </p:nvGrpSpPr>
            <p:grpSpPr bwMode="auto">
              <a:xfrm>
                <a:off x="1632" y="1584"/>
                <a:ext cx="480" cy="768"/>
                <a:chOff x="1632" y="1584"/>
                <a:chExt cx="480" cy="672"/>
              </a:xfrm>
            </p:grpSpPr>
            <p:sp>
              <p:nvSpPr>
                <p:cNvPr id="21528" name="Line 167"/>
                <p:cNvSpPr>
                  <a:spLocks noChangeShapeType="1"/>
                </p:cNvSpPr>
                <p:nvPr/>
              </p:nvSpPr>
              <p:spPr bwMode="auto">
                <a:xfrm>
                  <a:off x="1632" y="1584"/>
                  <a:ext cx="480" cy="672"/>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9" name="Line 168"/>
                <p:cNvSpPr>
                  <a:spLocks noChangeShapeType="1"/>
                </p:cNvSpPr>
                <p:nvPr/>
              </p:nvSpPr>
              <p:spPr bwMode="auto">
                <a:xfrm flipH="1">
                  <a:off x="1728" y="1632"/>
                  <a:ext cx="144" cy="96"/>
                </a:xfrm>
                <a:prstGeom prst="line">
                  <a:avLst/>
                </a:prstGeom>
                <a:noFill/>
                <a:ln w="762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grpSp>
          <p:nvGrpSpPr>
            <p:cNvPr id="21517" name="Group 172"/>
            <p:cNvGrpSpPr>
              <a:grpSpLocks/>
            </p:cNvGrpSpPr>
            <p:nvPr/>
          </p:nvGrpSpPr>
          <p:grpSpPr bwMode="auto">
            <a:xfrm>
              <a:off x="3216" y="1108"/>
              <a:ext cx="1487" cy="238"/>
              <a:chOff x="3168" y="1156"/>
              <a:chExt cx="1487" cy="238"/>
            </a:xfrm>
          </p:grpSpPr>
          <p:sp>
            <p:nvSpPr>
              <p:cNvPr id="21523" name="Rectangle 173"/>
              <p:cNvSpPr>
                <a:spLocks noChangeArrowheads="1"/>
              </p:cNvSpPr>
              <p:nvPr/>
            </p:nvSpPr>
            <p:spPr bwMode="auto">
              <a:xfrm>
                <a:off x="4025" y="1156"/>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ko-KR" sz="1800" b="0">
                    <a:latin typeface="Gill Sans" charset="0"/>
                    <a:ea typeface="Gill Sans" charset="0"/>
                    <a:cs typeface="Gill Sans" charset="0"/>
                  </a:rPr>
                  <a:t>Physical</a:t>
                </a:r>
              </a:p>
              <a:p>
                <a:pPr>
                  <a:lnSpc>
                    <a:spcPct val="75000"/>
                  </a:lnSpc>
                  <a:spcBef>
                    <a:spcPct val="0"/>
                  </a:spcBef>
                </a:pPr>
                <a:r>
                  <a:rPr lang="en-US" altLang="ko-KR" sz="1800" b="0">
                    <a:latin typeface="Gill Sans" charset="0"/>
                    <a:ea typeface="Gill Sans" charset="0"/>
                    <a:cs typeface="Gill Sans" charset="0"/>
                  </a:rPr>
                  <a:t>Page #</a:t>
                </a:r>
              </a:p>
            </p:txBody>
          </p:sp>
          <p:sp>
            <p:nvSpPr>
              <p:cNvPr id="21524" name="Line 174"/>
              <p:cNvSpPr>
                <a:spLocks noChangeShapeType="1"/>
              </p:cNvSpPr>
              <p:nvPr/>
            </p:nvSpPr>
            <p:spPr bwMode="auto">
              <a:xfrm flipV="1">
                <a:off x="3168" y="1292"/>
                <a:ext cx="827" cy="99"/>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21518" name="Group 175"/>
            <p:cNvGrpSpPr>
              <a:grpSpLocks/>
            </p:cNvGrpSpPr>
            <p:nvPr/>
          </p:nvGrpSpPr>
          <p:grpSpPr bwMode="auto">
            <a:xfrm>
              <a:off x="3648" y="1392"/>
              <a:ext cx="1246" cy="1274"/>
              <a:chOff x="3600" y="1440"/>
              <a:chExt cx="1246" cy="1274"/>
            </a:xfrm>
          </p:grpSpPr>
          <p:sp>
            <p:nvSpPr>
              <p:cNvPr id="21519" name="AutoShape 176"/>
              <p:cNvSpPr>
                <a:spLocks noChangeArrowheads="1"/>
              </p:cNvSpPr>
              <p:nvPr/>
            </p:nvSpPr>
            <p:spPr bwMode="auto">
              <a:xfrm>
                <a:off x="4080" y="1920"/>
                <a:ext cx="766" cy="175"/>
              </a:xfrm>
              <a:prstGeom prst="roundRect">
                <a:avLst>
                  <a:gd name="adj" fmla="val 16667"/>
                </a:avLst>
              </a:prstGeom>
              <a:solidFill>
                <a:srgbClr val="FF66CC"/>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b="0">
                    <a:latin typeface="Gill Sans" charset="0"/>
                    <a:ea typeface="Gill Sans" charset="0"/>
                    <a:cs typeface="Gill Sans" charset="0"/>
                  </a:rPr>
                  <a:t>Check Perm</a:t>
                </a:r>
              </a:p>
            </p:txBody>
          </p:sp>
          <p:sp>
            <p:nvSpPr>
              <p:cNvPr id="21520" name="Line 177"/>
              <p:cNvSpPr>
                <a:spLocks noChangeShapeType="1"/>
              </p:cNvSpPr>
              <p:nvPr/>
            </p:nvSpPr>
            <p:spPr bwMode="auto">
              <a:xfrm>
                <a:off x="3600" y="1440"/>
                <a:ext cx="528" cy="48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21521" name="Text Box 178"/>
              <p:cNvSpPr txBox="1">
                <a:spLocks noChangeArrowheads="1"/>
              </p:cNvSpPr>
              <p:nvPr/>
            </p:nvSpPr>
            <p:spPr bwMode="auto">
              <a:xfrm>
                <a:off x="4151" y="2270"/>
                <a:ext cx="636"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b="0">
                    <a:latin typeface="Gill Sans" charset="0"/>
                    <a:ea typeface="Gill Sans" charset="0"/>
                    <a:cs typeface="Gill Sans" charset="0"/>
                  </a:rPr>
                  <a:t>Access</a:t>
                </a:r>
              </a:p>
              <a:p>
                <a:pPr>
                  <a:spcBef>
                    <a:spcPct val="0"/>
                  </a:spcBef>
                </a:pPr>
                <a:r>
                  <a:rPr lang="en-US" altLang="ko-KR" b="0">
                    <a:latin typeface="Gill Sans" charset="0"/>
                    <a:ea typeface="Gill Sans" charset="0"/>
                    <a:cs typeface="Gill Sans" charset="0"/>
                  </a:rPr>
                  <a:t>Error</a:t>
                </a:r>
              </a:p>
            </p:txBody>
          </p:sp>
          <p:sp>
            <p:nvSpPr>
              <p:cNvPr id="21522" name="Line 179"/>
              <p:cNvSpPr>
                <a:spLocks noChangeShapeType="1"/>
              </p:cNvSpPr>
              <p:nvPr/>
            </p:nvSpPr>
            <p:spPr bwMode="auto">
              <a:xfrm>
                <a:off x="4485" y="2095"/>
                <a:ext cx="0" cy="1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spTree>
    <p:extLst>
      <p:ext uri="{BB962C8B-B14F-4D97-AF65-F5344CB8AC3E}">
        <p14:creationId xmlns:p14="http://schemas.microsoft.com/office/powerpoint/2010/main" val="167245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0354">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0354">
                                            <p:txEl>
                                              <p:pRg st="10" end="1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0354">
                                            <p:txEl>
                                              <p:pRg st="11" end="1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0354">
                                            <p:txEl>
                                              <p:pRg st="12" end="1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0354">
                                            <p:txEl>
                                              <p:pRg st="13" end="1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035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32713" y="228601"/>
            <a:ext cx="6439263" cy="494494"/>
          </a:xfrm>
          <a:noFill/>
        </p:spPr>
        <p:txBody>
          <a:bodyPr vert="horz" wrap="none" lIns="63500" tIns="25400" rIns="63500" bIns="25400" numCol="1" anchor="t" anchorCtr="0" compatLnSpc="1">
            <a:prstTxWarp prst="textNoShape">
              <a:avLst/>
            </a:prstTxWarp>
            <a:spAutoFit/>
          </a:bodyPr>
          <a:lstStyle/>
          <a:p>
            <a:r>
              <a:rPr lang="en-US" altLang="ko-KR">
                <a:ea typeface="굴림" panose="020B0600000101010101" pitchFamily="34" charset="-127"/>
              </a:rPr>
              <a:t>Why Does Caching Help? Locality!</a:t>
            </a:r>
          </a:p>
        </p:txBody>
      </p:sp>
      <p:sp>
        <p:nvSpPr>
          <p:cNvPr id="730115" name="Rectangle 3"/>
          <p:cNvSpPr>
            <a:spLocks noGrp="1" noChangeArrowheads="1"/>
          </p:cNvSpPr>
          <p:nvPr>
            <p:ph type="body" idx="1"/>
          </p:nvPr>
        </p:nvSpPr>
        <p:spPr>
          <a:xfrm>
            <a:off x="1981200" y="2781766"/>
            <a:ext cx="8534400" cy="1790234"/>
          </a:xfrm>
          <a:noFill/>
        </p:spPr>
        <p:txBody>
          <a:bodyPr vert="horz" wrap="square" lIns="63500" tIns="25400" rIns="63500" bIns="25400" numCol="1" anchor="t" anchorCtr="0" compatLnSpc="1">
            <a:prstTxWarp prst="textNoShape">
              <a:avLst/>
            </a:prstTxWarp>
            <a:spAutoFit/>
          </a:bodyPr>
          <a:lstStyle/>
          <a:p>
            <a:pPr>
              <a:spcBef>
                <a:spcPct val="25000"/>
              </a:spcBef>
            </a:pPr>
            <a:r>
              <a:rPr lang="en-US" altLang="ko-KR" sz="2800" dirty="0">
                <a:solidFill>
                  <a:schemeClr val="hlink"/>
                </a:solidFill>
                <a:ea typeface="굴림" panose="020B0600000101010101" pitchFamily="34" charset="-127"/>
              </a:rPr>
              <a:t>Temporal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Time):</a:t>
            </a:r>
          </a:p>
          <a:p>
            <a:pPr lvl="1">
              <a:spcBef>
                <a:spcPct val="25000"/>
              </a:spcBef>
            </a:pPr>
            <a:r>
              <a:rPr lang="en-US" altLang="ko-KR" sz="2400" dirty="0">
                <a:ea typeface="굴림" panose="020B0600000101010101" pitchFamily="34" charset="-127"/>
              </a:rPr>
              <a:t>Keep recently accessed data items closer to processor</a:t>
            </a:r>
          </a:p>
          <a:p>
            <a:pPr>
              <a:spcBef>
                <a:spcPct val="25000"/>
              </a:spcBef>
            </a:pPr>
            <a:r>
              <a:rPr lang="en-US" altLang="ko-KR" sz="2800" dirty="0">
                <a:solidFill>
                  <a:schemeClr val="hlink"/>
                </a:solidFill>
                <a:ea typeface="굴림" panose="020B0600000101010101" pitchFamily="34" charset="-127"/>
              </a:rPr>
              <a:t>Spatial Locality</a:t>
            </a:r>
            <a:r>
              <a:rPr lang="en-US" altLang="ko-KR" sz="2800" dirty="0">
                <a:solidFill>
                  <a:schemeClr val="accent1"/>
                </a:solidFill>
                <a:ea typeface="굴림" panose="020B0600000101010101" pitchFamily="34" charset="-127"/>
              </a:rPr>
              <a:t> </a:t>
            </a:r>
            <a:r>
              <a:rPr lang="en-US" altLang="ko-KR" sz="2800" dirty="0">
                <a:ea typeface="굴림" panose="020B0600000101010101" pitchFamily="34" charset="-127"/>
              </a:rPr>
              <a:t>(Locality in Space):</a:t>
            </a:r>
          </a:p>
          <a:p>
            <a:pPr lvl="1">
              <a:spcBef>
                <a:spcPct val="25000"/>
              </a:spcBef>
            </a:pPr>
            <a:r>
              <a:rPr lang="en-US" altLang="ko-KR" sz="2400" dirty="0">
                <a:ea typeface="굴림" panose="020B0600000101010101" pitchFamily="34" charset="-127"/>
              </a:rPr>
              <a:t>Move contiguous blocks to the upper levels </a:t>
            </a:r>
          </a:p>
        </p:txBody>
      </p:sp>
      <p:grpSp>
        <p:nvGrpSpPr>
          <p:cNvPr id="22532" name="Group 40"/>
          <p:cNvGrpSpPr>
            <a:grpSpLocks/>
          </p:cNvGrpSpPr>
          <p:nvPr/>
        </p:nvGrpSpPr>
        <p:grpSpPr bwMode="auto">
          <a:xfrm>
            <a:off x="3200401" y="914401"/>
            <a:ext cx="5386767" cy="1821361"/>
            <a:chOff x="1050" y="861"/>
            <a:chExt cx="3202" cy="873"/>
          </a:xfrm>
        </p:grpSpPr>
        <p:sp>
          <p:nvSpPr>
            <p:cNvPr id="22553" name="Rectangle 25" descr="Zig zag"/>
            <p:cNvSpPr>
              <a:spLocks noChangeArrowheads="1"/>
            </p:cNvSpPr>
            <p:nvPr/>
          </p:nvSpPr>
          <p:spPr bwMode="auto">
            <a:xfrm>
              <a:off x="2876" y="1194"/>
              <a:ext cx="162" cy="308"/>
            </a:xfrm>
            <a:prstGeom prst="rect">
              <a:avLst/>
            </a:prstGeom>
            <a:pattFill prst="zigZag">
              <a:fgClr>
                <a:schemeClr val="hlink"/>
              </a:fgClr>
              <a:bgClr>
                <a:schemeClr val="bg1"/>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4" name="Rectangle 26" descr="Zig zag"/>
            <p:cNvSpPr>
              <a:spLocks noChangeArrowheads="1"/>
            </p:cNvSpPr>
            <p:nvPr/>
          </p:nvSpPr>
          <p:spPr bwMode="auto">
            <a:xfrm>
              <a:off x="2442" y="893"/>
              <a:ext cx="121" cy="614"/>
            </a:xfrm>
            <a:prstGeom prst="rect">
              <a:avLst/>
            </a:prstGeom>
            <a:pattFill prst="zigZag">
              <a:fgClr>
                <a:schemeClr val="hlink"/>
              </a:fgClr>
              <a:bgClr>
                <a:schemeClr val="bg1"/>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2555" name="Line 27"/>
            <p:cNvSpPr>
              <a:spLocks noChangeShapeType="1"/>
            </p:cNvSpPr>
            <p:nvPr/>
          </p:nvSpPr>
          <p:spPr bwMode="auto">
            <a:xfrm>
              <a:off x="1901" y="892"/>
              <a:ext cx="0" cy="60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6" name="Line 28"/>
            <p:cNvSpPr>
              <a:spLocks noChangeShapeType="1"/>
            </p:cNvSpPr>
            <p:nvPr/>
          </p:nvSpPr>
          <p:spPr bwMode="auto">
            <a:xfrm>
              <a:off x="1865" y="1502"/>
              <a:ext cx="202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7" name="Rectangle 29"/>
            <p:cNvSpPr>
              <a:spLocks noChangeArrowheads="1"/>
            </p:cNvSpPr>
            <p:nvPr/>
          </p:nvSpPr>
          <p:spPr bwMode="auto">
            <a:xfrm>
              <a:off x="2471" y="1597"/>
              <a:ext cx="1006" cy="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Address Space</a:t>
              </a:r>
            </a:p>
          </p:txBody>
        </p:sp>
        <p:sp>
          <p:nvSpPr>
            <p:cNvPr id="22558" name="Rectangle 30"/>
            <p:cNvSpPr>
              <a:spLocks noChangeArrowheads="1"/>
            </p:cNvSpPr>
            <p:nvPr/>
          </p:nvSpPr>
          <p:spPr bwMode="auto">
            <a:xfrm>
              <a:off x="1861" y="1536"/>
              <a:ext cx="152" cy="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0</a:t>
              </a:r>
            </a:p>
          </p:txBody>
        </p:sp>
        <p:sp>
          <p:nvSpPr>
            <p:cNvPr id="22559" name="Rectangle 31"/>
            <p:cNvSpPr>
              <a:spLocks noChangeArrowheads="1"/>
            </p:cNvSpPr>
            <p:nvPr/>
          </p:nvSpPr>
          <p:spPr bwMode="auto">
            <a:xfrm>
              <a:off x="3851" y="1536"/>
              <a:ext cx="401" cy="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Arial" panose="020B0604020202020204" pitchFamily="34" charset="0"/>
                  <a:ea typeface="굴림" panose="020B0600000101010101" pitchFamily="34" charset="-127"/>
                </a:rPr>
                <a:t>2</a:t>
              </a:r>
              <a:r>
                <a:rPr lang="en-US" altLang="ko-KR" sz="1800" b="0" baseline="30000">
                  <a:latin typeface="Arial" panose="020B0604020202020204" pitchFamily="34" charset="0"/>
                  <a:ea typeface="굴림" panose="020B0600000101010101" pitchFamily="34" charset="-127"/>
                </a:rPr>
                <a:t>n</a:t>
              </a:r>
              <a:r>
                <a:rPr lang="en-US" altLang="ko-KR" sz="1800" b="0">
                  <a:latin typeface="Arial" panose="020B0604020202020204" pitchFamily="34" charset="0"/>
                  <a:ea typeface="굴림" panose="020B0600000101010101" pitchFamily="34" charset="-127"/>
                </a:rPr>
                <a:t> - 1</a:t>
              </a:r>
            </a:p>
          </p:txBody>
        </p:sp>
        <p:sp>
          <p:nvSpPr>
            <p:cNvPr id="22560" name="Rectangle 32"/>
            <p:cNvSpPr>
              <a:spLocks noChangeArrowheads="1"/>
            </p:cNvSpPr>
            <p:nvPr/>
          </p:nvSpPr>
          <p:spPr bwMode="auto">
            <a:xfrm>
              <a:off x="1050" y="861"/>
              <a:ext cx="808"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dirty="0">
                  <a:latin typeface="Gill Sans" charset="0"/>
                  <a:ea typeface="Gill Sans" charset="0"/>
                  <a:cs typeface="Gill Sans" charset="0"/>
                </a:rPr>
                <a:t>Probability</a:t>
              </a:r>
            </a:p>
            <a:p>
              <a:pPr algn="l">
                <a:lnSpc>
                  <a:spcPct val="85000"/>
                </a:lnSpc>
                <a:spcBef>
                  <a:spcPct val="0"/>
                </a:spcBef>
                <a:buSzTx/>
              </a:pPr>
              <a:r>
                <a:rPr lang="en-US" altLang="ko-KR" sz="1800" b="0" dirty="0">
                  <a:latin typeface="Gill Sans" charset="0"/>
                  <a:ea typeface="Gill Sans" charset="0"/>
                  <a:cs typeface="Gill Sans" charset="0"/>
                </a:rPr>
                <a:t>of reference</a:t>
              </a:r>
            </a:p>
          </p:txBody>
        </p:sp>
        <p:sp>
          <p:nvSpPr>
            <p:cNvPr id="22561" name="Line 33"/>
            <p:cNvSpPr>
              <a:spLocks noChangeShapeType="1"/>
            </p:cNvSpPr>
            <p:nvPr/>
          </p:nvSpPr>
          <p:spPr bwMode="auto">
            <a:xfrm>
              <a:off x="1905" y="1470"/>
              <a:ext cx="48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2" name="Line 34"/>
            <p:cNvSpPr>
              <a:spLocks noChangeShapeType="1"/>
            </p:cNvSpPr>
            <p:nvPr/>
          </p:nvSpPr>
          <p:spPr bwMode="auto">
            <a:xfrm flipV="1">
              <a:off x="2393" y="914"/>
              <a:ext cx="114" cy="56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3" name="Line 35"/>
            <p:cNvSpPr>
              <a:spLocks noChangeShapeType="1"/>
            </p:cNvSpPr>
            <p:nvPr/>
          </p:nvSpPr>
          <p:spPr bwMode="auto">
            <a:xfrm>
              <a:off x="2515" y="922"/>
              <a:ext cx="113" cy="54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4" name="Line 36"/>
            <p:cNvSpPr>
              <a:spLocks noChangeShapeType="1"/>
            </p:cNvSpPr>
            <p:nvPr/>
          </p:nvSpPr>
          <p:spPr bwMode="auto">
            <a:xfrm>
              <a:off x="2636" y="1470"/>
              <a:ext cx="19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5" name="Line 37"/>
            <p:cNvSpPr>
              <a:spLocks noChangeShapeType="1"/>
            </p:cNvSpPr>
            <p:nvPr/>
          </p:nvSpPr>
          <p:spPr bwMode="auto">
            <a:xfrm flipV="1">
              <a:off x="2839" y="1220"/>
              <a:ext cx="113" cy="25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6" name="Line 38"/>
            <p:cNvSpPr>
              <a:spLocks noChangeShapeType="1"/>
            </p:cNvSpPr>
            <p:nvPr/>
          </p:nvSpPr>
          <p:spPr bwMode="auto">
            <a:xfrm>
              <a:off x="2960" y="1228"/>
              <a:ext cx="74" cy="23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7" name="Line 39"/>
            <p:cNvSpPr>
              <a:spLocks noChangeShapeType="1"/>
            </p:cNvSpPr>
            <p:nvPr/>
          </p:nvSpPr>
          <p:spPr bwMode="auto">
            <a:xfrm>
              <a:off x="3042" y="1470"/>
              <a:ext cx="60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730153" name="Group 41"/>
          <p:cNvGrpSpPr>
            <a:grpSpLocks/>
          </p:cNvGrpSpPr>
          <p:nvPr/>
        </p:nvGrpSpPr>
        <p:grpSpPr bwMode="auto">
          <a:xfrm>
            <a:off x="3051175" y="4673600"/>
            <a:ext cx="5348288" cy="1879600"/>
            <a:chOff x="951" y="2312"/>
            <a:chExt cx="3369" cy="1184"/>
          </a:xfrm>
        </p:grpSpPr>
        <p:sp>
          <p:nvSpPr>
            <p:cNvPr id="22534" name="Rectangle 42"/>
            <p:cNvSpPr>
              <a:spLocks noChangeArrowheads="1"/>
            </p:cNvSpPr>
            <p:nvPr/>
          </p:nvSpPr>
          <p:spPr bwMode="auto">
            <a:xfrm>
              <a:off x="2120" y="2456"/>
              <a:ext cx="800" cy="89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5" name="Rectangle 43"/>
            <p:cNvSpPr>
              <a:spLocks noChangeArrowheads="1"/>
            </p:cNvSpPr>
            <p:nvPr/>
          </p:nvSpPr>
          <p:spPr bwMode="auto">
            <a:xfrm>
              <a:off x="3512" y="2312"/>
              <a:ext cx="752" cy="1184"/>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36" name="Rectangle 44"/>
            <p:cNvSpPr>
              <a:spLocks noChangeArrowheads="1"/>
            </p:cNvSpPr>
            <p:nvPr/>
          </p:nvSpPr>
          <p:spPr bwMode="auto">
            <a:xfrm>
              <a:off x="3509" y="2321"/>
              <a:ext cx="811" cy="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Lower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7" name="Rectangle 45"/>
            <p:cNvSpPr>
              <a:spLocks noChangeArrowheads="1"/>
            </p:cNvSpPr>
            <p:nvPr/>
          </p:nvSpPr>
          <p:spPr bwMode="auto">
            <a:xfrm>
              <a:off x="2117" y="2465"/>
              <a:ext cx="811" cy="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a:latin typeface="Gill Sans" charset="0"/>
                  <a:ea typeface="Gill Sans" charset="0"/>
                  <a:cs typeface="Gill Sans" charset="0"/>
                </a:rPr>
                <a:t>Upper Level</a:t>
              </a:r>
            </a:p>
            <a:p>
              <a:pPr>
                <a:lnSpc>
                  <a:spcPct val="100000"/>
                </a:lnSpc>
                <a:spcBef>
                  <a:spcPct val="0"/>
                </a:spcBef>
                <a:buSzTx/>
              </a:pPr>
              <a:r>
                <a:rPr lang="en-US" altLang="ko-KR" sz="1600" b="0">
                  <a:latin typeface="Gill Sans" charset="0"/>
                  <a:ea typeface="Gill Sans" charset="0"/>
                  <a:cs typeface="Gill Sans" charset="0"/>
                </a:rPr>
                <a:t>Memory</a:t>
              </a:r>
            </a:p>
          </p:txBody>
        </p:sp>
        <p:sp>
          <p:nvSpPr>
            <p:cNvPr id="22538" name="Line 46"/>
            <p:cNvSpPr>
              <a:spLocks noChangeShapeType="1"/>
            </p:cNvSpPr>
            <p:nvPr/>
          </p:nvSpPr>
          <p:spPr bwMode="auto">
            <a:xfrm flipH="1">
              <a:off x="952" y="2688"/>
              <a:ext cx="116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39" name="Rectangle 47"/>
            <p:cNvSpPr>
              <a:spLocks noChangeArrowheads="1"/>
            </p:cNvSpPr>
            <p:nvPr/>
          </p:nvSpPr>
          <p:spPr bwMode="auto">
            <a:xfrm>
              <a:off x="1191" y="2496"/>
              <a:ext cx="869"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To Processor</a:t>
              </a:r>
            </a:p>
          </p:txBody>
        </p:sp>
        <p:sp>
          <p:nvSpPr>
            <p:cNvPr id="22540" name="Line 48"/>
            <p:cNvSpPr>
              <a:spLocks noChangeShapeType="1"/>
            </p:cNvSpPr>
            <p:nvPr/>
          </p:nvSpPr>
          <p:spPr bwMode="auto">
            <a:xfrm>
              <a:off x="968" y="3168"/>
              <a:ext cx="113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1" name="Rectangle 49"/>
            <p:cNvSpPr>
              <a:spLocks noChangeArrowheads="1"/>
            </p:cNvSpPr>
            <p:nvPr/>
          </p:nvSpPr>
          <p:spPr bwMode="auto">
            <a:xfrm>
              <a:off x="951" y="2976"/>
              <a:ext cx="103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b="0">
                  <a:latin typeface="Gill Sans" charset="0"/>
                  <a:ea typeface="Gill Sans" charset="0"/>
                  <a:cs typeface="Gill Sans" charset="0"/>
                </a:rPr>
                <a:t>From Processor</a:t>
              </a:r>
            </a:p>
          </p:txBody>
        </p:sp>
        <p:sp>
          <p:nvSpPr>
            <p:cNvPr id="22542" name="Line 50"/>
            <p:cNvSpPr>
              <a:spLocks noChangeShapeType="1"/>
            </p:cNvSpPr>
            <p:nvPr/>
          </p:nvSpPr>
          <p:spPr bwMode="auto">
            <a:xfrm>
              <a:off x="2936" y="2880"/>
              <a:ext cx="56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3" name="Rectangle 51"/>
            <p:cNvSpPr>
              <a:spLocks noChangeArrowheads="1"/>
            </p:cNvSpPr>
            <p:nvPr/>
          </p:nvSpPr>
          <p:spPr bwMode="auto">
            <a:xfrm>
              <a:off x="2212" y="3028"/>
              <a:ext cx="568" cy="23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4" name="Rectangle 52"/>
            <p:cNvSpPr>
              <a:spLocks noChangeArrowheads="1"/>
            </p:cNvSpPr>
            <p:nvPr/>
          </p:nvSpPr>
          <p:spPr bwMode="auto">
            <a:xfrm>
              <a:off x="2295" y="2847"/>
              <a:ext cx="38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X</a:t>
              </a:r>
            </a:p>
          </p:txBody>
        </p:sp>
        <p:sp>
          <p:nvSpPr>
            <p:cNvPr id="22545" name="Rectangle 53"/>
            <p:cNvSpPr>
              <a:spLocks noChangeArrowheads="1"/>
            </p:cNvSpPr>
            <p:nvPr/>
          </p:nvSpPr>
          <p:spPr bwMode="auto">
            <a:xfrm>
              <a:off x="3604" y="3220"/>
              <a:ext cx="568" cy="232"/>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2546" name="Rectangle 54"/>
            <p:cNvSpPr>
              <a:spLocks noChangeArrowheads="1"/>
            </p:cNvSpPr>
            <p:nvPr/>
          </p:nvSpPr>
          <p:spPr bwMode="auto">
            <a:xfrm>
              <a:off x="3687" y="3039"/>
              <a:ext cx="37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Gill Sans" charset="0"/>
                  <a:ea typeface="Gill Sans" charset="0"/>
                  <a:cs typeface="Gill Sans" charset="0"/>
                </a:rPr>
                <a:t>Blk Y</a:t>
              </a:r>
            </a:p>
          </p:txBody>
        </p:sp>
        <p:sp>
          <p:nvSpPr>
            <p:cNvPr id="22547" name="Line 55"/>
            <p:cNvSpPr>
              <a:spLocks noChangeShapeType="1"/>
            </p:cNvSpPr>
            <p:nvPr/>
          </p:nvSpPr>
          <p:spPr bwMode="auto">
            <a:xfrm>
              <a:off x="2496" y="3032"/>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8" name="Line 56"/>
            <p:cNvSpPr>
              <a:spLocks noChangeShapeType="1"/>
            </p:cNvSpPr>
            <p:nvPr/>
          </p:nvSpPr>
          <p:spPr bwMode="auto">
            <a:xfrm>
              <a:off x="2640" y="3032"/>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49" name="Line 57"/>
            <p:cNvSpPr>
              <a:spLocks noChangeShapeType="1"/>
            </p:cNvSpPr>
            <p:nvPr/>
          </p:nvSpPr>
          <p:spPr bwMode="auto">
            <a:xfrm>
              <a:off x="2352" y="3032"/>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0" name="Line 58"/>
            <p:cNvSpPr>
              <a:spLocks noChangeShapeType="1"/>
            </p:cNvSpPr>
            <p:nvPr/>
          </p:nvSpPr>
          <p:spPr bwMode="auto">
            <a:xfrm>
              <a:off x="3888" y="3224"/>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1" name="Line 59"/>
            <p:cNvSpPr>
              <a:spLocks noChangeShapeType="1"/>
            </p:cNvSpPr>
            <p:nvPr/>
          </p:nvSpPr>
          <p:spPr bwMode="auto">
            <a:xfrm>
              <a:off x="4032" y="3224"/>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2552" name="Line 60"/>
            <p:cNvSpPr>
              <a:spLocks noChangeShapeType="1"/>
            </p:cNvSpPr>
            <p:nvPr/>
          </p:nvSpPr>
          <p:spPr bwMode="auto">
            <a:xfrm>
              <a:off x="3744" y="3224"/>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990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01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01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0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30153"/>
                                        </p:tgtEl>
                                        <p:attrNameLst>
                                          <p:attrName>style.visibility</p:attrName>
                                        </p:attrNameLst>
                                      </p:cBhvr>
                                      <p:to>
                                        <p:strVal val="visible"/>
                                      </p:to>
                                    </p:set>
                                    <p:anim calcmode="lin" valueType="num">
                                      <p:cBhvr additive="base">
                                        <p:cTn id="19" dur="500" fill="hold"/>
                                        <p:tgtEl>
                                          <p:spTgt spid="730153"/>
                                        </p:tgtEl>
                                        <p:attrNameLst>
                                          <p:attrName>ppt_x</p:attrName>
                                        </p:attrNameLst>
                                      </p:cBhvr>
                                      <p:tavLst>
                                        <p:tav tm="0">
                                          <p:val>
                                            <p:strVal val="1+#ppt_w/2"/>
                                          </p:val>
                                        </p:tav>
                                        <p:tav tm="100000">
                                          <p:val>
                                            <p:strVal val="#ppt_x"/>
                                          </p:val>
                                        </p:tav>
                                      </p:tavLst>
                                    </p:anim>
                                    <p:anim calcmode="lin" valueType="num">
                                      <p:cBhvr additive="base">
                                        <p:cTn id="20" dur="500" fill="hold"/>
                                        <p:tgtEl>
                                          <p:spTgt spid="7301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altLang="ko-KR"/>
              <a:t>Recall: Memory Hierarchy</a:t>
            </a:r>
            <a:endParaRPr lang="en-US" altLang="ko-KR" dirty="0"/>
          </a:p>
        </p:txBody>
      </p:sp>
      <p:sp>
        <p:nvSpPr>
          <p:cNvPr id="726019" name="Rectangle 3"/>
          <p:cNvSpPr>
            <a:spLocks noGrp="1" noChangeArrowheads="1"/>
          </p:cNvSpPr>
          <p:nvPr>
            <p:ph type="body" idx="1"/>
          </p:nvPr>
        </p:nvSpPr>
        <p:spPr>
          <a:xfrm>
            <a:off x="685800" y="711861"/>
            <a:ext cx="10591799" cy="1162002"/>
          </a:xfrm>
        </p:spPr>
        <p:txBody>
          <a:bodyPr>
            <a:normAutofit lnSpcReduction="10000"/>
          </a:bodyPr>
          <a:lstStyle/>
          <a:p>
            <a:r>
              <a:rPr lang="en-US" altLang="ko-KR" dirty="0"/>
              <a:t>Caching: Take advantage of the principle of locality to:</a:t>
            </a:r>
          </a:p>
          <a:p>
            <a:pPr lvl="1"/>
            <a:r>
              <a:rPr lang="en-US" altLang="ko-KR" dirty="0"/>
              <a:t>Present the illusion of having as much memory as in the cheapest technology</a:t>
            </a:r>
          </a:p>
          <a:p>
            <a:pPr lvl="1"/>
            <a:r>
              <a:rPr lang="en-US" altLang="ko-KR" dirty="0"/>
              <a:t>Provide average speed similar to that offered by the fastest technology</a:t>
            </a:r>
          </a:p>
          <a:p>
            <a:endParaRPr lang="en-US" altLang="ko-KR" dirty="0"/>
          </a:p>
        </p:txBody>
      </p:sp>
      <p:sp>
        <p:nvSpPr>
          <p:cNvPr id="12292" name="Rectangle 16"/>
          <p:cNvSpPr>
            <a:spLocks noChangeArrowheads="1"/>
          </p:cNvSpPr>
          <p:nvPr/>
        </p:nvSpPr>
        <p:spPr bwMode="auto">
          <a:xfrm>
            <a:off x="5021263" y="4149504"/>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L3 Cache</a:t>
            </a:r>
            <a:br>
              <a:rPr lang="en-US" sz="1600" dirty="0">
                <a:latin typeface="Gill Sans Light"/>
                <a:cs typeface="Helvetica" charset="0"/>
              </a:rPr>
            </a:br>
            <a:r>
              <a:rPr lang="en-US" sz="1600" dirty="0">
                <a:latin typeface="Gill Sans Light"/>
                <a:cs typeface="Helvetica" charset="0"/>
              </a:rPr>
              <a:t>(shared)</a:t>
            </a:r>
          </a:p>
        </p:txBody>
      </p:sp>
      <p:sp>
        <p:nvSpPr>
          <p:cNvPr id="12294" name="Rectangle 14"/>
          <p:cNvSpPr>
            <a:spLocks noChangeArrowheads="1"/>
          </p:cNvSpPr>
          <p:nvPr/>
        </p:nvSpPr>
        <p:spPr bwMode="auto">
          <a:xfrm>
            <a:off x="2924969" y="462813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25605" name="Rectangle 4"/>
          <p:cNvSpPr>
            <a:spLocks noChangeArrowheads="1"/>
          </p:cNvSpPr>
          <p:nvPr/>
        </p:nvSpPr>
        <p:spPr bwMode="auto">
          <a:xfrm>
            <a:off x="2819400" y="2965231"/>
            <a:ext cx="2019300" cy="12858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Gill Sans Light"/>
            </a:endParaRPr>
          </a:p>
        </p:txBody>
      </p:sp>
      <p:sp>
        <p:nvSpPr>
          <p:cNvPr id="25606" name="Rectangle 5"/>
          <p:cNvSpPr>
            <a:spLocks noChangeArrowheads="1"/>
          </p:cNvSpPr>
          <p:nvPr/>
        </p:nvSpPr>
        <p:spPr bwMode="auto">
          <a:xfrm>
            <a:off x="2894014" y="2949355"/>
            <a:ext cx="6492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7" name="Rectangle 6"/>
          <p:cNvSpPr>
            <a:spLocks noChangeArrowheads="1"/>
          </p:cNvSpPr>
          <p:nvPr/>
        </p:nvSpPr>
        <p:spPr bwMode="auto">
          <a:xfrm>
            <a:off x="2819400" y="4338418"/>
            <a:ext cx="2019300" cy="12985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Gill Sans Light"/>
            </a:endParaRPr>
          </a:p>
        </p:txBody>
      </p:sp>
      <p:sp>
        <p:nvSpPr>
          <p:cNvPr id="25608" name="Rectangle 7"/>
          <p:cNvSpPr>
            <a:spLocks noChangeArrowheads="1"/>
          </p:cNvSpPr>
          <p:nvPr/>
        </p:nvSpPr>
        <p:spPr bwMode="auto">
          <a:xfrm>
            <a:off x="2900363" y="4314605"/>
            <a:ext cx="647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Core</a:t>
            </a:r>
          </a:p>
        </p:txBody>
      </p:sp>
      <p:sp>
        <p:nvSpPr>
          <p:cNvPr id="25609" name="Rectangle 8"/>
          <p:cNvSpPr>
            <a:spLocks noChangeArrowheads="1"/>
          </p:cNvSpPr>
          <p:nvPr/>
        </p:nvSpPr>
        <p:spPr bwMode="auto">
          <a:xfrm>
            <a:off x="8610600" y="2655667"/>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(Disk)</a:t>
            </a:r>
          </a:p>
        </p:txBody>
      </p:sp>
      <p:sp>
        <p:nvSpPr>
          <p:cNvPr id="25610" name="Rectangle 10"/>
          <p:cNvSpPr>
            <a:spLocks noChangeArrowheads="1"/>
          </p:cNvSpPr>
          <p:nvPr/>
        </p:nvSpPr>
        <p:spPr bwMode="auto">
          <a:xfrm>
            <a:off x="2667000" y="2552480"/>
            <a:ext cx="3043238" cy="31940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Gill Sans Light"/>
            </a:endParaRPr>
          </a:p>
        </p:txBody>
      </p:sp>
      <p:sp>
        <p:nvSpPr>
          <p:cNvPr id="25611" name="Rectangle 11"/>
          <p:cNvSpPr>
            <a:spLocks noChangeArrowheads="1"/>
          </p:cNvSpPr>
          <p:nvPr/>
        </p:nvSpPr>
        <p:spPr bwMode="auto">
          <a:xfrm>
            <a:off x="3355976" y="2571530"/>
            <a:ext cx="1185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Gill Sans Light"/>
              </a:rPr>
              <a:t>Processor</a:t>
            </a:r>
          </a:p>
        </p:txBody>
      </p:sp>
      <p:sp>
        <p:nvSpPr>
          <p:cNvPr id="25612" name="Line 12"/>
          <p:cNvSpPr>
            <a:spLocks noChangeShapeType="1"/>
          </p:cNvSpPr>
          <p:nvPr/>
        </p:nvSpPr>
        <p:spPr bwMode="auto">
          <a:xfrm flipV="1">
            <a:off x="3827464" y="2655668"/>
            <a:ext cx="4783137" cy="19716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Gill Sans Light"/>
            </a:endParaRPr>
          </a:p>
        </p:txBody>
      </p:sp>
      <p:sp>
        <p:nvSpPr>
          <p:cNvPr id="25613" name="Line 13"/>
          <p:cNvSpPr>
            <a:spLocks noChangeShapeType="1"/>
          </p:cNvSpPr>
          <p:nvPr/>
        </p:nvSpPr>
        <p:spPr bwMode="auto">
          <a:xfrm>
            <a:off x="3363914" y="5643343"/>
            <a:ext cx="5210175" cy="1111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Gill Sans Light"/>
            </a:endParaRPr>
          </a:p>
        </p:txBody>
      </p:sp>
      <p:sp>
        <p:nvSpPr>
          <p:cNvPr id="25614" name="Rectangle 18"/>
          <p:cNvSpPr>
            <a:spLocks noChangeArrowheads="1"/>
          </p:cNvSpPr>
          <p:nvPr/>
        </p:nvSpPr>
        <p:spPr bwMode="auto">
          <a:xfrm>
            <a:off x="5938838" y="375739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Gill Sans Light"/>
              </a:rPr>
              <a:t>Main</a:t>
            </a:r>
          </a:p>
          <a:p>
            <a:r>
              <a:rPr lang="en-US" altLang="ko-KR" sz="1600">
                <a:latin typeface="Gill Sans Light"/>
              </a:rPr>
              <a:t>Memory</a:t>
            </a:r>
          </a:p>
          <a:p>
            <a:r>
              <a:rPr lang="en-US" altLang="ko-KR" sz="1600">
                <a:latin typeface="Gill Sans Light"/>
              </a:rPr>
              <a:t>(DRAM)</a:t>
            </a:r>
          </a:p>
          <a:p>
            <a:endParaRPr lang="en-US" sz="1600">
              <a:latin typeface="Gill Sans Light"/>
            </a:endParaRPr>
          </a:p>
        </p:txBody>
      </p:sp>
      <p:sp>
        <p:nvSpPr>
          <p:cNvPr id="25615" name="Rectangle 22"/>
          <p:cNvSpPr>
            <a:spLocks noChangeArrowheads="1"/>
          </p:cNvSpPr>
          <p:nvPr/>
        </p:nvSpPr>
        <p:spPr bwMode="auto">
          <a:xfrm>
            <a:off x="3544889" y="588305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a:t>
            </a:r>
          </a:p>
        </p:txBody>
      </p:sp>
      <p:sp>
        <p:nvSpPr>
          <p:cNvPr id="25616" name="Rectangle 23"/>
          <p:cNvSpPr>
            <a:spLocks noChangeArrowheads="1"/>
          </p:cNvSpPr>
          <p:nvPr/>
        </p:nvSpPr>
        <p:spPr bwMode="auto">
          <a:xfrm>
            <a:off x="8767763" y="5789392"/>
            <a:ext cx="130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10,000,000 </a:t>
            </a:r>
          </a:p>
          <a:p>
            <a:r>
              <a:rPr lang="en-US" altLang="ko-KR" sz="1400">
                <a:latin typeface="Gill Sans Light"/>
              </a:rPr>
              <a:t>   (10 ms)</a:t>
            </a:r>
          </a:p>
        </p:txBody>
      </p:sp>
      <p:sp>
        <p:nvSpPr>
          <p:cNvPr id="25617" name="Rectangle 24"/>
          <p:cNvSpPr>
            <a:spLocks noChangeArrowheads="1"/>
          </p:cNvSpPr>
          <p:nvPr/>
        </p:nvSpPr>
        <p:spPr bwMode="auto">
          <a:xfrm>
            <a:off x="1822451" y="5895755"/>
            <a:ext cx="11604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Speed (ns):</a:t>
            </a:r>
          </a:p>
        </p:txBody>
      </p:sp>
      <p:sp>
        <p:nvSpPr>
          <p:cNvPr id="25618" name="Rectangle 25"/>
          <p:cNvSpPr>
            <a:spLocks noChangeArrowheads="1"/>
          </p:cNvSpPr>
          <p:nvPr/>
        </p:nvSpPr>
        <p:spPr bwMode="auto">
          <a:xfrm>
            <a:off x="4968876" y="5875117"/>
            <a:ext cx="6381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10-30</a:t>
            </a:r>
          </a:p>
        </p:txBody>
      </p:sp>
      <p:sp>
        <p:nvSpPr>
          <p:cNvPr id="25619" name="Rectangle 26"/>
          <p:cNvSpPr>
            <a:spLocks noChangeArrowheads="1"/>
          </p:cNvSpPr>
          <p:nvPr/>
        </p:nvSpPr>
        <p:spPr bwMode="auto">
          <a:xfrm>
            <a:off x="6122989" y="5883055"/>
            <a:ext cx="5619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a:t>
            </a:r>
          </a:p>
        </p:txBody>
      </p:sp>
      <p:sp>
        <p:nvSpPr>
          <p:cNvPr id="25620" name="Rectangle 27"/>
          <p:cNvSpPr>
            <a:spLocks noChangeArrowheads="1"/>
          </p:cNvSpPr>
          <p:nvPr/>
        </p:nvSpPr>
        <p:spPr bwMode="auto">
          <a:xfrm>
            <a:off x="2794000" y="6324600"/>
            <a:ext cx="71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100Bs</a:t>
            </a:r>
          </a:p>
        </p:txBody>
      </p:sp>
      <p:sp>
        <p:nvSpPr>
          <p:cNvPr id="25621" name="Rectangle 29"/>
          <p:cNvSpPr>
            <a:spLocks noChangeArrowheads="1"/>
          </p:cNvSpPr>
          <p:nvPr/>
        </p:nvSpPr>
        <p:spPr bwMode="auto">
          <a:xfrm>
            <a:off x="1676400" y="6324600"/>
            <a:ext cx="12398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Size (bytes):</a:t>
            </a:r>
          </a:p>
        </p:txBody>
      </p:sp>
      <p:sp>
        <p:nvSpPr>
          <p:cNvPr id="25622" name="Rectangle 30"/>
          <p:cNvSpPr>
            <a:spLocks noChangeArrowheads="1"/>
          </p:cNvSpPr>
          <p:nvPr/>
        </p:nvSpPr>
        <p:spPr bwMode="auto">
          <a:xfrm>
            <a:off x="5122864" y="6303963"/>
            <a:ext cx="5667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MBs</a:t>
            </a:r>
          </a:p>
        </p:txBody>
      </p:sp>
      <p:sp>
        <p:nvSpPr>
          <p:cNvPr id="25623" name="Rectangle 31"/>
          <p:cNvSpPr>
            <a:spLocks noChangeArrowheads="1"/>
          </p:cNvSpPr>
          <p:nvPr/>
        </p:nvSpPr>
        <p:spPr bwMode="auto">
          <a:xfrm>
            <a:off x="6181726" y="6289675"/>
            <a:ext cx="5810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Gill Sans Light"/>
              </a:rPr>
              <a:t>GBs</a:t>
            </a:r>
          </a:p>
        </p:txBody>
      </p:sp>
      <p:sp>
        <p:nvSpPr>
          <p:cNvPr id="25624" name="Rectangle 36"/>
          <p:cNvSpPr>
            <a:spLocks noChangeArrowheads="1"/>
          </p:cNvSpPr>
          <p:nvPr/>
        </p:nvSpPr>
        <p:spPr bwMode="auto">
          <a:xfrm>
            <a:off x="8991600" y="6248400"/>
            <a:ext cx="5286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TBs</a:t>
            </a:r>
          </a:p>
        </p:txBody>
      </p:sp>
      <p:sp>
        <p:nvSpPr>
          <p:cNvPr id="34" name="Rectangle 14"/>
          <p:cNvSpPr>
            <a:spLocks noChangeArrowheads="1"/>
          </p:cNvSpPr>
          <p:nvPr/>
        </p:nvSpPr>
        <p:spPr bwMode="auto">
          <a:xfrm>
            <a:off x="2899604" y="326232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Registers</a:t>
            </a:r>
          </a:p>
        </p:txBody>
      </p:sp>
      <p:sp>
        <p:nvSpPr>
          <p:cNvPr id="35" name="Rectangle 14"/>
          <p:cNvSpPr>
            <a:spLocks noChangeArrowheads="1"/>
          </p:cNvSpPr>
          <p:nvPr/>
        </p:nvSpPr>
        <p:spPr bwMode="auto">
          <a:xfrm>
            <a:off x="3529013" y="326232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6" name="Rectangle 14"/>
          <p:cNvSpPr>
            <a:spLocks noChangeArrowheads="1"/>
          </p:cNvSpPr>
          <p:nvPr/>
        </p:nvSpPr>
        <p:spPr bwMode="auto">
          <a:xfrm>
            <a:off x="3530600" y="462813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L1 Cache</a:t>
            </a:r>
          </a:p>
        </p:txBody>
      </p:sp>
      <p:sp>
        <p:nvSpPr>
          <p:cNvPr id="38" name="Rectangle 14"/>
          <p:cNvSpPr>
            <a:spLocks noChangeArrowheads="1"/>
          </p:cNvSpPr>
          <p:nvPr/>
        </p:nvSpPr>
        <p:spPr bwMode="auto">
          <a:xfrm>
            <a:off x="4211638" y="446168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39" name="Rectangle 14"/>
          <p:cNvSpPr>
            <a:spLocks noChangeArrowheads="1"/>
          </p:cNvSpPr>
          <p:nvPr/>
        </p:nvSpPr>
        <p:spPr bwMode="auto">
          <a:xfrm>
            <a:off x="4208463" y="305039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Gill Sans Light"/>
                <a:cs typeface="Helvetica" charset="0"/>
              </a:rPr>
              <a:t>L2 Cache</a:t>
            </a:r>
          </a:p>
        </p:txBody>
      </p:sp>
      <p:sp>
        <p:nvSpPr>
          <p:cNvPr id="25630" name="Rectangle 22"/>
          <p:cNvSpPr>
            <a:spLocks noChangeArrowheads="1"/>
          </p:cNvSpPr>
          <p:nvPr/>
        </p:nvSpPr>
        <p:spPr bwMode="auto">
          <a:xfrm>
            <a:off x="2947988" y="5883055"/>
            <a:ext cx="431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0.3</a:t>
            </a:r>
          </a:p>
        </p:txBody>
      </p:sp>
      <p:sp>
        <p:nvSpPr>
          <p:cNvPr id="25631" name="Rectangle 22"/>
          <p:cNvSpPr>
            <a:spLocks noChangeArrowheads="1"/>
          </p:cNvSpPr>
          <p:nvPr/>
        </p:nvSpPr>
        <p:spPr bwMode="auto">
          <a:xfrm>
            <a:off x="4281489" y="588305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3</a:t>
            </a:r>
          </a:p>
        </p:txBody>
      </p:sp>
      <p:sp>
        <p:nvSpPr>
          <p:cNvPr id="25632" name="Rectangle 27"/>
          <p:cNvSpPr>
            <a:spLocks noChangeArrowheads="1"/>
          </p:cNvSpPr>
          <p:nvPr/>
        </p:nvSpPr>
        <p:spPr bwMode="auto">
          <a:xfrm>
            <a:off x="3429000" y="6324600"/>
            <a:ext cx="71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10kBs</a:t>
            </a:r>
          </a:p>
        </p:txBody>
      </p:sp>
      <p:sp>
        <p:nvSpPr>
          <p:cNvPr id="25633" name="Rectangle 27"/>
          <p:cNvSpPr>
            <a:spLocks noChangeArrowheads="1"/>
          </p:cNvSpPr>
          <p:nvPr/>
        </p:nvSpPr>
        <p:spPr bwMode="auto">
          <a:xfrm>
            <a:off x="4159251" y="6307138"/>
            <a:ext cx="8112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400">
                <a:latin typeface="Gill Sans Light"/>
              </a:rPr>
              <a:t>100kBs</a:t>
            </a:r>
          </a:p>
        </p:txBody>
      </p:sp>
      <p:sp>
        <p:nvSpPr>
          <p:cNvPr id="25634" name="Rectangle 8"/>
          <p:cNvSpPr>
            <a:spLocks noChangeArrowheads="1"/>
          </p:cNvSpPr>
          <p:nvPr/>
        </p:nvSpPr>
        <p:spPr bwMode="auto">
          <a:xfrm>
            <a:off x="7162800" y="325415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Gill Sans Light"/>
              </a:rPr>
              <a:t>Secondary</a:t>
            </a:r>
            <a:br>
              <a:rPr lang="en-US" sz="1600">
                <a:latin typeface="Gill Sans Light"/>
              </a:rPr>
            </a:br>
            <a:r>
              <a:rPr lang="en-US" sz="1600">
                <a:latin typeface="Gill Sans Light"/>
              </a:rPr>
              <a:t> Storage </a:t>
            </a:r>
            <a:br>
              <a:rPr lang="en-US" sz="1600">
                <a:latin typeface="Gill Sans Light"/>
              </a:rPr>
            </a:br>
            <a:r>
              <a:rPr lang="en-US" sz="1600">
                <a:latin typeface="Gill Sans Light"/>
              </a:rPr>
              <a:t>(SSD)</a:t>
            </a:r>
          </a:p>
        </p:txBody>
      </p:sp>
      <p:sp>
        <p:nvSpPr>
          <p:cNvPr id="25635" name="Rectangle 26"/>
          <p:cNvSpPr>
            <a:spLocks noChangeArrowheads="1"/>
          </p:cNvSpPr>
          <p:nvPr/>
        </p:nvSpPr>
        <p:spPr bwMode="auto">
          <a:xfrm>
            <a:off x="7315200" y="5789392"/>
            <a:ext cx="1066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100,000</a:t>
            </a:r>
            <a:br>
              <a:rPr lang="en-US" altLang="ko-KR" sz="1400">
                <a:latin typeface="Gill Sans Light"/>
              </a:rPr>
            </a:br>
            <a:r>
              <a:rPr lang="en-US" altLang="ko-KR" sz="1400">
                <a:latin typeface="Gill Sans Light"/>
              </a:rPr>
              <a:t>(0.1 ms)</a:t>
            </a:r>
          </a:p>
        </p:txBody>
      </p:sp>
      <p:sp>
        <p:nvSpPr>
          <p:cNvPr id="25636" name="Rectangle 31"/>
          <p:cNvSpPr>
            <a:spLocks noChangeArrowheads="1"/>
          </p:cNvSpPr>
          <p:nvPr/>
        </p:nvSpPr>
        <p:spPr bwMode="auto">
          <a:xfrm>
            <a:off x="7343776" y="6289675"/>
            <a:ext cx="9620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Gill Sans Light"/>
              </a:rPr>
              <a:t>100GBs</a:t>
            </a:r>
          </a:p>
        </p:txBody>
      </p:sp>
      <p:grpSp>
        <p:nvGrpSpPr>
          <p:cNvPr id="5" name="Group 4">
            <a:extLst>
              <a:ext uri="{FF2B5EF4-FFF2-40B4-BE49-F238E27FC236}">
                <a16:creationId xmlns:a16="http://schemas.microsoft.com/office/drawing/2014/main" id="{A0DF3C3D-0A57-7F4A-93B0-DDF797FC77FF}"/>
              </a:ext>
            </a:extLst>
          </p:cNvPr>
          <p:cNvGrpSpPr/>
          <p:nvPr/>
        </p:nvGrpSpPr>
        <p:grpSpPr>
          <a:xfrm>
            <a:off x="2495550" y="1899924"/>
            <a:ext cx="2019300" cy="1411894"/>
            <a:chOff x="971550" y="1544765"/>
            <a:chExt cx="2019300" cy="1411894"/>
          </a:xfrm>
        </p:grpSpPr>
        <p:sp>
          <p:nvSpPr>
            <p:cNvPr id="2" name="Down Arrow 1">
              <a:extLst>
                <a:ext uri="{FF2B5EF4-FFF2-40B4-BE49-F238E27FC236}">
                  <a16:creationId xmlns:a16="http://schemas.microsoft.com/office/drawing/2014/main" id="{8E04919E-C402-8F4D-AEB0-6E75F0B6DA9C}"/>
                </a:ext>
              </a:extLst>
            </p:cNvPr>
            <p:cNvSpPr/>
            <p:nvPr/>
          </p:nvSpPr>
          <p:spPr bwMode="auto">
            <a:xfrm>
              <a:off x="1636715" y="2079336"/>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 name="TextBox 2">
              <a:extLst>
                <a:ext uri="{FF2B5EF4-FFF2-40B4-BE49-F238E27FC236}">
                  <a16:creationId xmlns:a16="http://schemas.microsoft.com/office/drawing/2014/main" id="{E897E158-7C26-F542-A766-E8B441111400}"/>
                </a:ext>
              </a:extLst>
            </p:cNvPr>
            <p:cNvSpPr txBox="1"/>
            <p:nvPr/>
          </p:nvSpPr>
          <p:spPr>
            <a:xfrm>
              <a:off x="971550" y="1544765"/>
              <a:ext cx="2019300" cy="523220"/>
            </a:xfrm>
            <a:prstGeom prst="rect">
              <a:avLst/>
            </a:prstGeom>
            <a:noFill/>
          </p:spPr>
          <p:txBody>
            <a:bodyPr wrap="square" rtlCol="0">
              <a:spAutoFit/>
            </a:bodyPr>
            <a:lstStyle/>
            <a:p>
              <a:r>
                <a:rPr lang="en-US" sz="1400" dirty="0">
                  <a:solidFill>
                    <a:srgbClr val="FF0000"/>
                  </a:solidFill>
                  <a:latin typeface="Gill Sans Light"/>
                </a:rPr>
                <a:t>Address Translation needs to occur here</a:t>
              </a:r>
            </a:p>
          </p:txBody>
        </p:sp>
      </p:grpSp>
      <p:grpSp>
        <p:nvGrpSpPr>
          <p:cNvPr id="6" name="Group 5">
            <a:extLst>
              <a:ext uri="{FF2B5EF4-FFF2-40B4-BE49-F238E27FC236}">
                <a16:creationId xmlns:a16="http://schemas.microsoft.com/office/drawing/2014/main" id="{FFD5F355-1190-1C44-B34F-E83B2E951A4F}"/>
              </a:ext>
            </a:extLst>
          </p:cNvPr>
          <p:cNvGrpSpPr/>
          <p:nvPr/>
        </p:nvGrpSpPr>
        <p:grpSpPr>
          <a:xfrm>
            <a:off x="5414169" y="1867663"/>
            <a:ext cx="2019300" cy="3737219"/>
            <a:chOff x="3890169" y="1512503"/>
            <a:chExt cx="2019300" cy="3737219"/>
          </a:xfrm>
        </p:grpSpPr>
        <p:sp>
          <p:nvSpPr>
            <p:cNvPr id="40" name="Down Arrow 39">
              <a:extLst>
                <a:ext uri="{FF2B5EF4-FFF2-40B4-BE49-F238E27FC236}">
                  <a16:creationId xmlns:a16="http://schemas.microsoft.com/office/drawing/2014/main" id="{AD10C8DB-7264-A14C-AA05-67FD3EBC99BF}"/>
                </a:ext>
              </a:extLst>
            </p:cNvPr>
            <p:cNvSpPr/>
            <p:nvPr/>
          </p:nvSpPr>
          <p:spPr bwMode="auto">
            <a:xfrm>
              <a:off x="4544219" y="2120317"/>
              <a:ext cx="457200" cy="877323"/>
            </a:xfrm>
            <a:prstGeom prst="downArrow">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TextBox 40">
              <a:extLst>
                <a:ext uri="{FF2B5EF4-FFF2-40B4-BE49-F238E27FC236}">
                  <a16:creationId xmlns:a16="http://schemas.microsoft.com/office/drawing/2014/main" id="{DC6CA308-B9FE-F94C-87A8-6145BD6D80D0}"/>
                </a:ext>
              </a:extLst>
            </p:cNvPr>
            <p:cNvSpPr txBox="1"/>
            <p:nvPr/>
          </p:nvSpPr>
          <p:spPr>
            <a:xfrm>
              <a:off x="3890169" y="1512503"/>
              <a:ext cx="2019300" cy="523220"/>
            </a:xfrm>
            <a:prstGeom prst="rect">
              <a:avLst/>
            </a:prstGeom>
            <a:noFill/>
          </p:spPr>
          <p:txBody>
            <a:bodyPr wrap="square" rtlCol="0">
              <a:spAutoFit/>
            </a:bodyPr>
            <a:lstStyle/>
            <a:p>
              <a:r>
                <a:rPr lang="en-US" sz="1400" dirty="0">
                  <a:solidFill>
                    <a:srgbClr val="FF0000"/>
                  </a:solidFill>
                  <a:latin typeface="Gill Sans Light"/>
                </a:rPr>
                <a:t>Page table lives here (perhaps cached)</a:t>
              </a:r>
            </a:p>
          </p:txBody>
        </p:sp>
        <p:sp>
          <p:nvSpPr>
            <p:cNvPr id="4" name="Rounded Rectangle 3">
              <a:extLst>
                <a:ext uri="{FF2B5EF4-FFF2-40B4-BE49-F238E27FC236}">
                  <a16:creationId xmlns:a16="http://schemas.microsoft.com/office/drawing/2014/main" id="{672CA244-A666-D543-9F66-6D73B8BDC6F1}"/>
                </a:ext>
              </a:extLst>
            </p:cNvPr>
            <p:cNvSpPr/>
            <p:nvPr/>
          </p:nvSpPr>
          <p:spPr bwMode="auto">
            <a:xfrm>
              <a:off x="4500562" y="4675268"/>
              <a:ext cx="533400" cy="574454"/>
            </a:xfrm>
            <a:prstGeom prst="roundRect">
              <a:avLst/>
            </a:prstGeom>
            <a:solidFill>
              <a:srgbClr val="FFFF00"/>
            </a:solidFill>
            <a:ln w="127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Tree>
    <p:extLst>
      <p:ext uri="{BB962C8B-B14F-4D97-AF65-F5344CB8AC3E}">
        <p14:creationId xmlns:p14="http://schemas.microsoft.com/office/powerpoint/2010/main" val="1204083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93001</TotalTime>
  <Pages>60</Pages>
  <Words>5497</Words>
  <Application>Microsoft Macintosh PowerPoint</Application>
  <PresentationFormat>Widescreen</PresentationFormat>
  <Paragraphs>927</Paragraphs>
  <Slides>40</Slides>
  <Notes>27</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Comic Sans MS</vt:lpstr>
      <vt:lpstr>Courier</vt:lpstr>
      <vt:lpstr>Gill Sans</vt:lpstr>
      <vt:lpstr>Gill Sans Light</vt:lpstr>
      <vt:lpstr>Gill Sans MT</vt:lpstr>
      <vt:lpstr>Times New Roman</vt:lpstr>
      <vt:lpstr>Office</vt:lpstr>
      <vt:lpstr>CS162 Operating Systems and Systems Programming Lecture 15  Memory 3: Caching and TLBs (Con’t), Demand Paging</vt:lpstr>
      <vt:lpstr>Recall: The two-level page table</vt:lpstr>
      <vt:lpstr>How is the Translation Accomplished?</vt:lpstr>
      <vt:lpstr>Where and What is the MMU ?</vt:lpstr>
      <vt:lpstr>Recall: CS61c Caching Concept</vt:lpstr>
      <vt:lpstr>Recall: In Machine Structures (eg. 61C) …</vt:lpstr>
      <vt:lpstr>Another Major Reason to Deal with Caching</vt:lpstr>
      <vt:lpstr>Why Does Caching Help? Locality!</vt:lpstr>
      <vt:lpstr>Recall: Memory Hierarchy</vt:lpstr>
      <vt:lpstr>How do we make Address Translation Fast?</vt:lpstr>
      <vt:lpstr>Translation Look-Aside Buffer</vt:lpstr>
      <vt:lpstr>Caching Applied to Address Translation</vt:lpstr>
      <vt:lpstr>What kind of Cache for TLB?</vt:lpstr>
      <vt:lpstr>How might organization of TLB differ from that of a conventional instruction or data cache?</vt:lpstr>
      <vt:lpstr>A Summary on Sources of Cache Misses</vt:lpstr>
      <vt:lpstr>How is a Block found in a Cache?</vt:lpstr>
      <vt:lpstr>Review: Direct Mapped Cache</vt:lpstr>
      <vt:lpstr>Review: Set Associative Cache</vt:lpstr>
      <vt:lpstr>Review: Fully Associative Cache</vt:lpstr>
      <vt:lpstr>Where does a Block Get Placed in a Cache?</vt:lpstr>
      <vt:lpstr>Which block should be replaced on a miss?</vt:lpstr>
      <vt:lpstr>Review: What happens on a write?</vt:lpstr>
      <vt:lpstr>Physically-Indexed vs Virtually-Indexed Caches</vt:lpstr>
      <vt:lpstr>Administrivia</vt:lpstr>
      <vt:lpstr>What TLB Organization Makes Sense?</vt:lpstr>
      <vt:lpstr>TLB organization: include protection</vt:lpstr>
      <vt:lpstr>Example: R3000 pipeline includes TLB “stages”</vt:lpstr>
      <vt:lpstr>Reducing translation time for physically-indexed caches</vt:lpstr>
      <vt:lpstr>Overlapping TLB &amp; Cache Access</vt:lpstr>
      <vt:lpstr>Current Intel x86 (Skylake, Cascade Lake)</vt:lpstr>
      <vt:lpstr>Current Example: Memory Hierarchy</vt:lpstr>
      <vt:lpstr>What happens on a Context Switch?</vt:lpstr>
      <vt:lpstr>Putting Everything Together: Address Translation</vt:lpstr>
      <vt:lpstr>Putting Everything Together: TLB</vt:lpstr>
      <vt:lpstr>Putting Everything Together: Cache</vt:lpstr>
      <vt:lpstr>Page Fault</vt:lpstr>
      <vt:lpstr>Demand Paging</vt:lpstr>
      <vt:lpstr>Page Fault  Demand Paging</vt:lpstr>
      <vt:lpstr>Summary (1/2)</vt:lpstr>
      <vt:lpstr>Summary (2/2)</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Anthony Joseph</cp:lastModifiedBy>
  <cp:revision>1006</cp:revision>
  <cp:lastPrinted>2022-03-10T08:20:00Z</cp:lastPrinted>
  <dcterms:created xsi:type="dcterms:W3CDTF">1995-08-12T11:37:26Z</dcterms:created>
  <dcterms:modified xsi:type="dcterms:W3CDTF">2022-03-15T19:42:14Z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