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1498" r:id="rId3"/>
    <p:sldId id="1510" r:id="rId4"/>
    <p:sldId id="1517" r:id="rId5"/>
    <p:sldId id="1518" r:id="rId6"/>
    <p:sldId id="1519" r:id="rId7"/>
    <p:sldId id="1520" r:id="rId8"/>
    <p:sldId id="1521" r:id="rId9"/>
    <p:sldId id="1522" r:id="rId10"/>
    <p:sldId id="1523" r:id="rId11"/>
    <p:sldId id="1524" r:id="rId12"/>
    <p:sldId id="1525" r:id="rId13"/>
    <p:sldId id="1526" r:id="rId14"/>
    <p:sldId id="1568" r:id="rId15"/>
    <p:sldId id="1575" r:id="rId16"/>
    <p:sldId id="1572" r:id="rId17"/>
    <p:sldId id="1574" r:id="rId18"/>
    <p:sldId id="1531" r:id="rId19"/>
    <p:sldId id="1475" r:id="rId20"/>
    <p:sldId id="1602" r:id="rId21"/>
    <p:sldId id="1599" r:id="rId22"/>
    <p:sldId id="1600" r:id="rId23"/>
    <p:sldId id="1601" r:id="rId24"/>
    <p:sldId id="1637" r:id="rId25"/>
    <p:sldId id="1581" r:id="rId26"/>
    <p:sldId id="1603" r:id="rId27"/>
    <p:sldId id="1583" r:id="rId28"/>
    <p:sldId id="1604" r:id="rId29"/>
    <p:sldId id="1605" r:id="rId30"/>
    <p:sldId id="1606" r:id="rId31"/>
    <p:sldId id="1607" r:id="rId32"/>
    <p:sldId id="1608" r:id="rId33"/>
    <p:sldId id="1584" r:id="rId34"/>
    <p:sldId id="1638" r:id="rId35"/>
    <p:sldId id="1639" r:id="rId36"/>
    <p:sldId id="1587" r:id="rId37"/>
    <p:sldId id="1609" r:id="rId38"/>
    <p:sldId id="1610" r:id="rId39"/>
    <p:sldId id="1611" r:id="rId40"/>
    <p:sldId id="1612" r:id="rId41"/>
    <p:sldId id="1613" r:id="rId42"/>
    <p:sldId id="1614" r:id="rId43"/>
    <p:sldId id="1594" r:id="rId44"/>
    <p:sldId id="1615" r:id="rId45"/>
    <p:sldId id="1616" r:id="rId46"/>
    <p:sldId id="1617" r:id="rId47"/>
    <p:sldId id="1618" r:id="rId48"/>
    <p:sldId id="1619" r:id="rId49"/>
    <p:sldId id="1620" r:id="rId50"/>
    <p:sldId id="1621" r:id="rId51"/>
    <p:sldId id="1622" r:id="rId52"/>
    <p:sldId id="1596" r:id="rId53"/>
    <p:sldId id="1566" r:id="rId54"/>
    <p:sldId id="1597" r:id="rId55"/>
    <p:sldId id="1598" r:id="rId56"/>
    <p:sldId id="1623" r:id="rId57"/>
    <p:sldId id="1624" r:id="rId58"/>
    <p:sldId id="1625" r:id="rId59"/>
    <p:sldId id="1626" r:id="rId60"/>
    <p:sldId id="1627" r:id="rId61"/>
    <p:sldId id="1628" r:id="rId62"/>
    <p:sldId id="1629" r:id="rId63"/>
    <p:sldId id="1630" r:id="rId64"/>
    <p:sldId id="1631" r:id="rId65"/>
    <p:sldId id="1632" r:id="rId66"/>
    <p:sldId id="1633" r:id="rId67"/>
    <p:sldId id="1634" r:id="rId68"/>
    <p:sldId id="1635" r:id="rId69"/>
    <p:sldId id="1636" r:id="rId70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5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6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77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3" y="6956426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75" tIns="46978" rIns="92275" bIns="46978">
            <a:spAutoFit/>
          </a:bodyPr>
          <a:lstStyle/>
          <a:p>
            <a:pPr algn="ctr" defTabSz="917177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77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2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9" tIns="46978" rIns="95629" bIns="469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880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8543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49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325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531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765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17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7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08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6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65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25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241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18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67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26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89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15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/>
              <a:t>What is virtual address 0x6? 1|10 = 3|2 = 0xE</a:t>
            </a:r>
          </a:p>
          <a:p>
            <a:r>
              <a:rPr lang="en-US" altLang="en-US" sz="1400"/>
              <a:t>What is virtual address 0x9? 10|01 = 1|1 = 0x5</a:t>
            </a:r>
          </a:p>
        </p:txBody>
      </p:sp>
    </p:spTree>
    <p:extLst>
      <p:ext uri="{BB962C8B-B14F-4D97-AF65-F5344CB8AC3E}">
        <p14:creationId xmlns:p14="http://schemas.microsoft.com/office/powerpoint/2010/main" val="722705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970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8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What if page size is very small? VAX had a 512-byte page size = lots of space for page table entries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What if page size is really big? Wastes space inside of page (internal fragmentation)</a:t>
            </a:r>
          </a:p>
        </p:txBody>
      </p:sp>
    </p:spTree>
    <p:extLst>
      <p:ext uri="{BB962C8B-B14F-4D97-AF65-F5344CB8AC3E}">
        <p14:creationId xmlns:p14="http://schemas.microsoft.com/office/powerpoint/2010/main" val="308621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35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31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8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2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274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Now we're going to talk about other ways we can virtualize resources.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Seen: virtualizing CPU by multiplexing many processes and threads onto it (scheduling)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Now: memory</a:t>
            </a:r>
          </a:p>
        </p:txBody>
      </p:sp>
    </p:spTree>
    <p:extLst>
      <p:ext uri="{BB962C8B-B14F-4D97-AF65-F5344CB8AC3E}">
        <p14:creationId xmlns:p14="http://schemas.microsoft.com/office/powerpoint/2010/main" val="396212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914400"/>
            <a:ext cx="10566400" cy="51054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981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761661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64310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3/3/22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77876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CS162 © UCB Spring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13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Memory 1: Address Translation and Virtual Memory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March 3</a:t>
            </a:r>
            <a:r>
              <a:rPr lang="en-US" altLang="en-US" baseline="30000" dirty="0">
                <a:ea typeface="Gill Sans" charset="0"/>
              </a:rPr>
              <a:t>rd</a:t>
            </a:r>
            <a:r>
              <a:rPr lang="en-US" altLang="en-US" dirty="0">
                <a:ea typeface="Gill Sans" charset="0"/>
              </a:rPr>
              <a:t>, 2022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52400"/>
            <a:ext cx="10566400" cy="533400"/>
          </a:xfrm>
        </p:spPr>
        <p:txBody>
          <a:bodyPr/>
          <a:lstStyle/>
          <a:p>
            <a:r>
              <a:rPr lang="en-US" dirty="0"/>
              <a:t>Another view of virtual memory: Pre-empting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276600"/>
            <a:ext cx="10566400" cy="2743200"/>
          </a:xfrm>
        </p:spPr>
        <p:txBody>
          <a:bodyPr/>
          <a:lstStyle/>
          <a:p>
            <a:r>
              <a:rPr lang="en-US">
                <a:latin typeface="Gill Sans Light"/>
                <a:cs typeface="Arial" panose="020B0604020202020204" pitchFamily="34" charset="0"/>
              </a:rPr>
              <a:t>Before: With </a:t>
            </a:r>
            <a:r>
              <a:rPr lang="en-US" dirty="0">
                <a:latin typeface="Gill Sans Light"/>
                <a:cs typeface="Arial" panose="020B0604020202020204" pitchFamily="34" charset="0"/>
              </a:rPr>
              <a:t>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>
              <a:latin typeface="Gill Sans Ligh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Alternative view: we are “pre-empting” memory when paging out to disk, and giving it back when paging back in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  <a:cs typeface="Arial" panose="020B0604020202020204" pitchFamily="34" charset="0"/>
              </a:rPr>
              <a:t>This works because thread can’t use memory when paged out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144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157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212172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315E89A-C29E-476F-82D3-780763697BB8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FBF4A4-B5CA-42DF-8553-527D252DA583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Techniques for 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914400"/>
            <a:ext cx="8686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deadlock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pPr marL="457200" lvl="1" indent="0" algn="ctr">
              <a:buNone/>
            </a:pPr>
            <a:r>
              <a:rPr lang="en-US" sz="3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098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221059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9067801" y="4488358"/>
            <a:ext cx="872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Wait?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1DA8B1-0E73-4DFE-AD9E-0F671FE6DA9C}"/>
              </a:ext>
            </a:extLst>
          </p:cNvPr>
          <p:cNvSpPr txBox="1"/>
          <p:nvPr/>
        </p:nvSpPr>
        <p:spPr>
          <a:xfrm>
            <a:off x="8558594" y="4857690"/>
            <a:ext cx="324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But it’s already too late…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7B3B6-1732-4078-BC7F-F3152D65A60A}"/>
              </a:ext>
            </a:extLst>
          </p:cNvPr>
          <p:cNvSpPr txBox="1"/>
          <p:nvPr/>
        </p:nvSpPr>
        <p:spPr>
          <a:xfrm>
            <a:off x="1072934" y="4497288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</a:rPr>
              <a:t>Blocks…</a:t>
            </a:r>
          </a:p>
        </p:txBody>
      </p:sp>
    </p:spTree>
    <p:extLst>
      <p:ext uri="{BB962C8B-B14F-4D97-AF65-F5344CB8AC3E}">
        <p14:creationId xmlns:p14="http://schemas.microsoft.com/office/powerpoint/2010/main" val="1178257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0444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0.0444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4445 L 3.33333E-6 0.1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6" grpId="0" uiExpand="1" build="p"/>
      <p:bldP spid="49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F100-43A1-41EF-B409-838F6C33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Avoidance: Three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F98EE-9C4E-4C85-95D6-A792D0EE5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state</a:t>
            </a:r>
          </a:p>
          <a:p>
            <a:pPr lvl="1"/>
            <a:r>
              <a:rPr lang="en-US" dirty="0"/>
              <a:t>System can delay resource acquisition to prevent deadlock</a:t>
            </a:r>
          </a:p>
          <a:p>
            <a:pPr marL="857250" lvl="1" indent="-457200"/>
            <a:endParaRPr lang="en-US" dirty="0"/>
          </a:p>
          <a:p>
            <a:r>
              <a:rPr lang="en-US" dirty="0"/>
              <a:t>Unsafe state</a:t>
            </a:r>
          </a:p>
          <a:p>
            <a:pPr lvl="1"/>
            <a:r>
              <a:rPr lang="en-US" dirty="0"/>
              <a:t>No deadlock yet…</a:t>
            </a:r>
          </a:p>
          <a:p>
            <a:pPr lvl="1"/>
            <a:r>
              <a:rPr lang="en-US" dirty="0"/>
              <a:t>But threads can request resources in a pattern that </a:t>
            </a:r>
            <a:r>
              <a:rPr lang="en-US" b="1" i="1" dirty="0"/>
              <a:t>unavoidably</a:t>
            </a:r>
            <a:r>
              <a:rPr lang="en-US" dirty="0"/>
              <a:t> leads to deadlock</a:t>
            </a:r>
          </a:p>
          <a:p>
            <a:pPr lvl="1"/>
            <a:endParaRPr lang="en-US" dirty="0"/>
          </a:p>
          <a:p>
            <a:r>
              <a:rPr lang="en-US" dirty="0"/>
              <a:t>Deadlocked state</a:t>
            </a:r>
          </a:p>
          <a:p>
            <a:pPr lvl="1"/>
            <a:r>
              <a:rPr lang="en-US" dirty="0"/>
              <a:t>There exists a deadlock in the system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Also considered “unsafe”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A29B9-C531-468E-BE7C-BB823EE67A8D}"/>
              </a:ext>
            </a:extLst>
          </p:cNvPr>
          <p:cNvSpPr txBox="1"/>
          <p:nvPr/>
        </p:nvSpPr>
        <p:spPr>
          <a:xfrm>
            <a:off x="4572000" y="1981200"/>
            <a:ext cx="6139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A40E2"/>
                </a:solidFill>
                <a:latin typeface="Gill Sans Light"/>
              </a:rPr>
              <a:t>Deadlock avoidance: prevent system from reaching an </a:t>
            </a:r>
            <a:r>
              <a:rPr lang="en-US" sz="2400" i="1" dirty="0">
                <a:solidFill>
                  <a:srgbClr val="2A40E2"/>
                </a:solidFill>
                <a:latin typeface="Gill Sans Light"/>
              </a:rPr>
              <a:t>unsafe</a:t>
            </a:r>
            <a:r>
              <a:rPr lang="en-US" sz="2400" dirty="0">
                <a:solidFill>
                  <a:srgbClr val="2A40E2"/>
                </a:solidFill>
                <a:latin typeface="Gill Sans Light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1569780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BDC7E7-D566-40CB-997A-9068C4A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3E933-C738-412C-9FE4-A2BD63DE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914400"/>
            <a:ext cx="7924800" cy="28194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Idea: When a thread requests a resource, OS checks if it would result in </a:t>
            </a:r>
            <a:r>
              <a:rPr lang="en-US" strike="sngStrike" dirty="0"/>
              <a:t>deadlock</a:t>
            </a:r>
            <a:r>
              <a:rPr lang="en-US" dirty="0"/>
              <a:t> </a:t>
            </a:r>
            <a:r>
              <a:rPr lang="en-US" dirty="0">
                <a:solidFill>
                  <a:srgbClr val="2A40E2"/>
                </a:solidFill>
                <a:latin typeface="Gill Sans Light"/>
              </a:rPr>
              <a:t>an unsafe state</a:t>
            </a:r>
          </a:p>
          <a:p>
            <a:pPr lvl="1"/>
            <a:r>
              <a:rPr lang="en-US" dirty="0"/>
              <a:t>If not, it grants the resource right away</a:t>
            </a:r>
          </a:p>
          <a:p>
            <a:pPr lvl="1"/>
            <a:r>
              <a:rPr lang="en-US" dirty="0"/>
              <a:t>If so, it waits for other threads to release resources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17DCE-E06C-40E5-A3B3-77F571464343}"/>
              </a:ext>
            </a:extLst>
          </p:cNvPr>
          <p:cNvCxnSpPr/>
          <p:nvPr/>
        </p:nvCxnSpPr>
        <p:spPr bwMode="auto">
          <a:xfrm>
            <a:off x="228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68ECB6-563F-4264-8494-B8B58BF93A49}"/>
              </a:ext>
            </a:extLst>
          </p:cNvPr>
          <p:cNvCxnSpPr/>
          <p:nvPr/>
        </p:nvCxnSpPr>
        <p:spPr bwMode="auto">
          <a:xfrm>
            <a:off x="6096000" y="4191000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27133ED-7BD4-4EFC-B0F4-EBDDA30DC0CC}"/>
              </a:ext>
            </a:extLst>
          </p:cNvPr>
          <p:cNvSpPr txBox="1"/>
          <p:nvPr/>
        </p:nvSpPr>
        <p:spPr>
          <a:xfrm>
            <a:off x="8921885" y="4321433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ill Sans Light" panose="020B0302020104020203"/>
              </a:rPr>
              <a:t>Wait until Thread A releases </a:t>
            </a:r>
            <a:r>
              <a:rPr lang="en-US" sz="2000" dirty="0" err="1">
                <a:latin typeface="Gill Sans Light" panose="020B0302020104020203"/>
              </a:rPr>
              <a:t>mutex</a:t>
            </a:r>
            <a:r>
              <a:rPr lang="en-US" sz="2000" dirty="0">
                <a:latin typeface="Gill Sans Light" panose="020B0302020104020203"/>
              </a:rPr>
              <a:t>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897A6-EAA9-4BED-8CEF-F8AEA5F5D019}"/>
              </a:ext>
            </a:extLst>
          </p:cNvPr>
          <p:cNvSpPr txBox="1"/>
          <p:nvPr/>
        </p:nvSpPr>
        <p:spPr>
          <a:xfrm>
            <a:off x="2501514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06942-AC57-460B-A3C6-3169D542C127}"/>
              </a:ext>
            </a:extLst>
          </p:cNvPr>
          <p:cNvSpPr txBox="1"/>
          <p:nvPr/>
        </p:nvSpPr>
        <p:spPr>
          <a:xfrm>
            <a:off x="6444863" y="37338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  <a:r>
              <a:rPr lang="en-US" sz="2400" dirty="0">
                <a:latin typeface="Gill Sans Light" panose="020B0302020104020203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88412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2.77556E-17 0.04445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916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50209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6157"/>
            <a:ext cx="11049000" cy="5110163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762000" y="685800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done 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Foreach node 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if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7345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10490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(max)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Technique: pretend each request is granted, then run deadlock detection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algorithm, substituting: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</a:rPr>
              <a:t>] &lt;=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state: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</a:t>
            </a:r>
            <a:r>
              <a:rPr lang="en-US" altLang="ko-KR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marL="914400" lvl="2" indent="0">
              <a:lnSpc>
                <a:spcPct val="85000"/>
              </a:lnSpc>
              <a:spcBef>
                <a:spcPct val="20000"/>
              </a:spcBef>
              <a:buNone/>
            </a:pPr>
            <a:endParaRPr lang="en-US" altLang="ko-KR" dirty="0">
              <a:ea typeface="굴림" panose="020B0600000101010101" pitchFamily="34" charset="-127"/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1548384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2751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110490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two afterwards</a:t>
            </a: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505200"/>
            <a:ext cx="1981200" cy="209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870439" y="838200"/>
            <a:ext cx="5092961" cy="2209800"/>
            <a:chOff x="6946639" y="1447800"/>
            <a:chExt cx="5092961" cy="22098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2865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 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1125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prevention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write your code in a way that it isn’t prone to deadlock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recovery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let deadlock happen, and then figure out how to recover from 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avoidance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dynamically delay resource requests so deadlock doesn’t happen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Banker’s Algorithm provides on algorithmic way to do this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denial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ignore the possibility of deadlock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143996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Deadlock is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10" y="797966"/>
            <a:ext cx="7236797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7417794" y="1190626"/>
            <a:ext cx="4417873" cy="2749550"/>
            <a:chOff x="1429" y="1743"/>
            <a:chExt cx="2558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4343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0138"/>
            <a:ext cx="11277600" cy="4319261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Physical Reality: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use of Memory (starting today)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Probably don’t want different threads to even have access to each other’s memory if in different processes (protection)</a:t>
            </a:r>
          </a:p>
        </p:txBody>
      </p:sp>
    </p:spTree>
    <p:extLst>
      <p:ext uri="{BB962C8B-B14F-4D97-AF65-F5344CB8AC3E}">
        <p14:creationId xmlns:p14="http://schemas.microsoft.com/office/powerpoint/2010/main" val="20796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763000" cy="736600"/>
          </a:xfrm>
        </p:spPr>
        <p:txBody>
          <a:bodyPr/>
          <a:lstStyle/>
          <a:p>
            <a:r>
              <a:rPr lang="en-US" dirty="0"/>
              <a:t>Recall: Four Fundamental OS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838200"/>
            <a:ext cx="10210800" cy="56388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Thread: Execution Context</a:t>
            </a:r>
          </a:p>
          <a:p>
            <a:pPr lvl="1"/>
            <a:r>
              <a:rPr lang="en-US" altLang="en-US" dirty="0"/>
              <a:t>Fully describes program state</a:t>
            </a:r>
          </a:p>
          <a:p>
            <a:pPr lvl="1"/>
            <a:r>
              <a:rPr lang="en-US" altLang="en-US" dirty="0"/>
              <a:t>Program Counter, Registers, Execution Flags, Stack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Address space </a:t>
            </a:r>
            <a:r>
              <a:rPr lang="en-US" dirty="0">
                <a:solidFill>
                  <a:srgbClr val="FF0000"/>
                </a:solidFill>
              </a:rPr>
              <a:t>(with or w/o </a:t>
            </a:r>
            <a:r>
              <a:rPr lang="en-US" b="1" dirty="0">
                <a:solidFill>
                  <a:srgbClr val="FF0000"/>
                </a:solidFill>
              </a:rPr>
              <a:t>translation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Set of memory addresses accessible to program (for read or write)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May be distinct from memory space of the physical machine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(in which case programs operate in a virtual address space)</a:t>
            </a:r>
          </a:p>
          <a:p>
            <a:r>
              <a:rPr lang="en-US" b="1" dirty="0"/>
              <a:t>Process: an instance of a running program</a:t>
            </a:r>
          </a:p>
          <a:p>
            <a:pPr lvl="1"/>
            <a:r>
              <a:rPr lang="en-US" dirty="0"/>
              <a:t>Protected Address Space + One or more Threads</a:t>
            </a:r>
          </a:p>
          <a:p>
            <a:r>
              <a:rPr lang="en-US" b="1" dirty="0">
                <a:solidFill>
                  <a:srgbClr val="FF0000"/>
                </a:solidFill>
              </a:rPr>
              <a:t>Dual mode operation / Protection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Only the “system” has the ability to access certain resources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Combined with translation, isolates programs from each other and the OS from programs</a:t>
            </a:r>
          </a:p>
        </p:txBody>
      </p:sp>
    </p:spTree>
    <p:extLst>
      <p:ext uri="{BB962C8B-B14F-4D97-AF65-F5344CB8AC3E}">
        <p14:creationId xmlns:p14="http://schemas.microsoft.com/office/powerpoint/2010/main" val="292651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07B0-252A-4F4A-892D-BB2CBE370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620000" cy="533400"/>
          </a:xfrm>
        </p:spPr>
        <p:txBody>
          <a:bodyPr/>
          <a:lstStyle/>
          <a:p>
            <a:r>
              <a:rPr lang="en-US" dirty="0"/>
              <a:t>THE BASICS: Address/Address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AB96-0553-8948-93FE-29F2AD425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4696443"/>
            <a:ext cx="8673392" cy="17925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is 2</a:t>
            </a:r>
            <a:r>
              <a:rPr lang="en-US" baseline="30000" dirty="0"/>
              <a:t>10</a:t>
            </a:r>
            <a:r>
              <a:rPr lang="en-US" dirty="0"/>
              <a:t> bytes (where a byte is </a:t>
            </a:r>
            <a:r>
              <a:rPr lang="en-US" dirty="0" err="1"/>
              <a:t>appreviated</a:t>
            </a:r>
            <a:r>
              <a:rPr lang="en-US" dirty="0"/>
              <a:t> as “B”)?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10 </a:t>
            </a:r>
            <a:r>
              <a:rPr lang="en-US" dirty="0">
                <a:solidFill>
                  <a:srgbClr val="FF0000"/>
                </a:solidFill>
              </a:rPr>
              <a:t>B = 1024B = 1 KB (for memory, 1K = 1024, </a:t>
            </a:r>
            <a:r>
              <a:rPr lang="en-US" i="1" dirty="0">
                <a:solidFill>
                  <a:srgbClr val="FF0000"/>
                </a:solidFill>
              </a:rPr>
              <a:t>not</a:t>
            </a:r>
            <a:r>
              <a:rPr lang="en-US" dirty="0">
                <a:solidFill>
                  <a:srgbClr val="FF0000"/>
                </a:solidFill>
              </a:rPr>
              <a:t> 1000)</a:t>
            </a:r>
          </a:p>
          <a:p>
            <a:r>
              <a:rPr lang="en-US" dirty="0"/>
              <a:t>How many bits to address each byte of 4KB page?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4KB = 4×1KB = 4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dirty="0">
                <a:solidFill>
                  <a:srgbClr val="FF0000"/>
                </a:solidFill>
              </a:rPr>
              <a:t> 2</a:t>
            </a:r>
            <a:r>
              <a:rPr lang="en-US" baseline="30000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rgbClr val="FF0000"/>
                </a:solidFill>
              </a:rPr>
              <a:t>= 2</a:t>
            </a:r>
            <a:r>
              <a:rPr lang="en-US" baseline="30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12 bits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How much memory can be addressed with 20 bits? 32 bits? 64 bits?</a:t>
            </a:r>
          </a:p>
          <a:p>
            <a:pPr lvl="1"/>
            <a:r>
              <a:rPr lang="en-US" dirty="0"/>
              <a:t>Use 2</a:t>
            </a:r>
            <a:r>
              <a:rPr lang="en-US" baseline="30000" dirty="0"/>
              <a:t>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54F3DC-A5AF-F94E-AE57-A86068B61E07}"/>
              </a:ext>
            </a:extLst>
          </p:cNvPr>
          <p:cNvSpPr/>
          <p:nvPr/>
        </p:nvSpPr>
        <p:spPr bwMode="auto">
          <a:xfrm>
            <a:off x="2343912" y="3192411"/>
            <a:ext cx="2133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D94AC-6BBD-F344-8F74-566638354BC3}"/>
              </a:ext>
            </a:extLst>
          </p:cNvPr>
          <p:cNvSpPr txBox="1"/>
          <p:nvPr/>
        </p:nvSpPr>
        <p:spPr>
          <a:xfrm>
            <a:off x="2995374" y="3962769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 bits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54FF0-96CB-0D45-A63C-4B9320679C80}"/>
              </a:ext>
            </a:extLst>
          </p:cNvPr>
          <p:cNvSpPr txBox="1"/>
          <p:nvPr/>
        </p:nvSpPr>
        <p:spPr>
          <a:xfrm>
            <a:off x="1600201" y="280305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EA3D5-0041-9845-A742-316837AC1AED}"/>
              </a:ext>
            </a:extLst>
          </p:cNvPr>
          <p:cNvSpPr txBox="1"/>
          <p:nvPr/>
        </p:nvSpPr>
        <p:spPr>
          <a:xfrm>
            <a:off x="5391913" y="838200"/>
            <a:ext cx="194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Address Space: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C4CA7-390B-A747-975D-CAB1E1197769}"/>
              </a:ext>
            </a:extLst>
          </p:cNvPr>
          <p:cNvSpPr/>
          <p:nvPr/>
        </p:nvSpPr>
        <p:spPr bwMode="auto">
          <a:xfrm>
            <a:off x="5831945" y="1280054"/>
            <a:ext cx="1558339" cy="320775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D1F89F1-F6FA-C246-A7F0-95CAAF3B29D2}"/>
              </a:ext>
            </a:extLst>
          </p:cNvPr>
          <p:cNvSpPr/>
          <p:nvPr/>
        </p:nvSpPr>
        <p:spPr bwMode="auto">
          <a:xfrm rot="5400000">
            <a:off x="3279635" y="2764895"/>
            <a:ext cx="276902" cy="2118852"/>
          </a:xfrm>
          <a:prstGeom prst="rightBrac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8671-757F-504E-9B7D-BC7BD26A533B}"/>
              </a:ext>
            </a:extLst>
          </p:cNvPr>
          <p:cNvSpPr txBox="1"/>
          <p:nvPr/>
        </p:nvSpPr>
        <p:spPr>
          <a:xfrm>
            <a:off x="7754113" y="2646341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 “things”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2FA9E1-AA89-A144-B789-C3D32F3EBD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410712" y="2193937"/>
            <a:ext cx="2421232" cy="121503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0C31C4C-C9D6-0942-9CF2-ECD9114CB781}"/>
              </a:ext>
            </a:extLst>
          </p:cNvPr>
          <p:cNvSpPr/>
          <p:nvPr/>
        </p:nvSpPr>
        <p:spPr bwMode="auto">
          <a:xfrm>
            <a:off x="5925313" y="2125611"/>
            <a:ext cx="1416173" cy="152400"/>
          </a:xfrm>
          <a:prstGeom prst="roundRect">
            <a:avLst/>
          </a:prstGeom>
          <a:solidFill>
            <a:schemeClr val="accent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4F7F01B-2E84-524F-B541-6AB9313AB179}"/>
              </a:ext>
            </a:extLst>
          </p:cNvPr>
          <p:cNvSpPr/>
          <p:nvPr/>
        </p:nvSpPr>
        <p:spPr bwMode="auto">
          <a:xfrm>
            <a:off x="7449312" y="1290117"/>
            <a:ext cx="276902" cy="3207757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6214" y="3362705"/>
            <a:ext cx="2699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“Things” here usually</a:t>
            </a:r>
            <a:br>
              <a:rPr lang="en-US" dirty="0"/>
            </a:br>
            <a:r>
              <a:rPr lang="en-US" dirty="0"/>
              <a:t>means “bytes” (8 bits)</a:t>
            </a:r>
          </a:p>
        </p:txBody>
      </p:sp>
    </p:spTree>
    <p:extLst>
      <p:ext uri="{BB962C8B-B14F-4D97-AF65-F5344CB8AC3E}">
        <p14:creationId xmlns:p14="http://schemas.microsoft.com/office/powerpoint/2010/main" val="65855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296400" cy="5334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Address Space, </a:t>
            </a:r>
            <a:r>
              <a:rPr lang="en-US" altLang="en-US" dirty="0"/>
              <a:t>Process Virtual Address Space</a:t>
            </a:r>
            <a:endParaRPr lang="en-US" altLang="en-US" sz="3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8823651" y="1103151"/>
            <a:ext cx="1828800" cy="2895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8062" y="103540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2452" y="377186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65004" y="838200"/>
            <a:ext cx="8021796" cy="5638800"/>
          </a:xfrm>
        </p:spPr>
        <p:txBody>
          <a:bodyPr>
            <a:normAutofit/>
          </a:bodyPr>
          <a:lstStyle/>
          <a:p>
            <a:r>
              <a:rPr lang="en-US" altLang="en-US" dirty="0"/>
              <a:t>Definition: </a:t>
            </a:r>
            <a:r>
              <a:rPr lang="en-US" altLang="en-US" b="1" dirty="0"/>
              <a:t>Set of accessible addresses and the state associated with them</a:t>
            </a:r>
          </a:p>
          <a:p>
            <a:pPr lvl="1"/>
            <a:r>
              <a:rPr lang="en-US" altLang="en-US" dirty="0"/>
              <a:t>2</a:t>
            </a:r>
            <a:r>
              <a:rPr lang="en-US" altLang="en-US" baseline="30000" dirty="0"/>
              <a:t>32</a:t>
            </a:r>
            <a:r>
              <a:rPr lang="en-US" altLang="en-US" dirty="0"/>
              <a:t> = ~4 billion </a:t>
            </a:r>
            <a:r>
              <a:rPr lang="en-US" altLang="en-US" b="1" i="1" dirty="0"/>
              <a:t>bytes</a:t>
            </a:r>
            <a:r>
              <a:rPr lang="en-US" altLang="en-US" dirty="0"/>
              <a:t> on a 32-bit machine</a:t>
            </a:r>
          </a:p>
          <a:p>
            <a:r>
              <a:rPr lang="en-US" altLang="en-US" dirty="0"/>
              <a:t>How many 32-bit numbers fit in this address space?</a:t>
            </a:r>
          </a:p>
          <a:p>
            <a:pPr lvl="1"/>
            <a:r>
              <a:rPr lang="en-US" altLang="en-US" dirty="0"/>
              <a:t>32-bits = 4 bytes, so 2</a:t>
            </a:r>
            <a:r>
              <a:rPr lang="en-US" altLang="en-US" baseline="30000" dirty="0"/>
              <a:t>32</a:t>
            </a:r>
            <a:r>
              <a:rPr lang="en-US" altLang="en-US" dirty="0"/>
              <a:t>/4 = 2</a:t>
            </a:r>
            <a:r>
              <a:rPr lang="en-US" altLang="en-US" baseline="30000" dirty="0"/>
              <a:t>30</a:t>
            </a:r>
            <a:r>
              <a:rPr lang="en-US" altLang="en-US" dirty="0"/>
              <a:t>=~1billion</a:t>
            </a:r>
          </a:p>
          <a:p>
            <a:r>
              <a:rPr lang="en-US" altLang="en-US" dirty="0"/>
              <a:t>What happens when processor reads or writes to an address?</a:t>
            </a:r>
          </a:p>
          <a:p>
            <a:pPr lvl="1"/>
            <a:r>
              <a:rPr lang="en-US" altLang="en-US" dirty="0"/>
              <a:t>Perhaps acts like regular memory</a:t>
            </a:r>
          </a:p>
          <a:p>
            <a:pPr lvl="1"/>
            <a:r>
              <a:rPr lang="en-US" altLang="en-US" dirty="0"/>
              <a:t>Perhaps causes I/O operation</a:t>
            </a:r>
          </a:p>
          <a:p>
            <a:pPr lvl="2"/>
            <a:r>
              <a:rPr lang="en-US" altLang="en-US" dirty="0"/>
              <a:t>(Memory-mapped I/O)</a:t>
            </a:r>
          </a:p>
          <a:p>
            <a:pPr lvl="1"/>
            <a:r>
              <a:rPr lang="en-US" altLang="en-US" dirty="0"/>
              <a:t>Causes program to abort (</a:t>
            </a:r>
            <a:r>
              <a:rPr lang="en-US" altLang="en-US" dirty="0" err="1"/>
              <a:t>segfault</a:t>
            </a:r>
            <a:r>
              <a:rPr lang="en-US" altLang="en-US" dirty="0"/>
              <a:t>)?</a:t>
            </a:r>
          </a:p>
          <a:p>
            <a:pPr lvl="1"/>
            <a:r>
              <a:rPr lang="en-US" altLang="en-US" dirty="0"/>
              <a:t>Communicate with another program</a:t>
            </a:r>
          </a:p>
          <a:p>
            <a:pPr lvl="1"/>
            <a:r>
              <a:rPr lang="en-US" altLang="en-US" dirty="0"/>
              <a:t>…</a:t>
            </a:r>
          </a:p>
          <a:p>
            <a:endParaRPr lang="en-US" alt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2E7A8E-CDB1-114C-8762-E365D6A4C68F}"/>
              </a:ext>
            </a:extLst>
          </p:cNvPr>
          <p:cNvGrpSpPr/>
          <p:nvPr/>
        </p:nvGrpSpPr>
        <p:grpSpPr>
          <a:xfrm>
            <a:off x="8900569" y="1339731"/>
            <a:ext cx="1678006" cy="2422440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CC2495C-9762-3B45-BAE3-CE4A25202146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9C502C7-984C-6D47-B610-BC46A3D29707}"/>
                </a:ext>
              </a:extLst>
            </p:cNvPr>
            <p:cNvSpPr txBox="1"/>
            <p:nvPr/>
          </p:nvSpPr>
          <p:spPr>
            <a:xfrm>
              <a:off x="3372272" y="1638300"/>
              <a:ext cx="501270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A25004-0380-6D4D-9671-311CACF0B990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9F0421-4E2B-014A-8099-439CFDB3314B}"/>
                </a:ext>
              </a:extLst>
            </p:cNvPr>
            <p:cNvSpPr txBox="1"/>
            <p:nvPr/>
          </p:nvSpPr>
          <p:spPr>
            <a:xfrm>
              <a:off x="3352800" y="2133601"/>
              <a:ext cx="908882" cy="27446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8A601E2-9034-A647-A814-E3C90B5BD42B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D70DC3-4182-074D-8FD4-D95E95FA9B80}"/>
                </a:ext>
              </a:extLst>
            </p:cNvPr>
            <p:cNvSpPr txBox="1"/>
            <p:nvPr/>
          </p:nvSpPr>
          <p:spPr>
            <a:xfrm>
              <a:off x="3505200" y="2667001"/>
              <a:ext cx="509049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57BEA4-5CC9-5348-899C-FE470131B544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5A9EB-A0CE-CD40-B54F-1B3C840A9576}"/>
                </a:ext>
              </a:extLst>
            </p:cNvPr>
            <p:cNvSpPr txBox="1"/>
            <p:nvPr/>
          </p:nvSpPr>
          <p:spPr>
            <a:xfrm>
              <a:off x="3429000" y="3581400"/>
              <a:ext cx="527718" cy="2744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1FA5840-A7CE-4A40-9089-34B6E9C82CA0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341A40-B292-AC41-9D0B-105EF01D42F9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050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15887"/>
            <a:ext cx="9067800" cy="646113"/>
          </a:xfrm>
        </p:spPr>
        <p:txBody>
          <a:bodyPr/>
          <a:lstStyle/>
          <a:p>
            <a:r>
              <a:rPr lang="en-US" dirty="0"/>
              <a:t>Recall: Process Address Space: typical structure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736180" y="1896550"/>
            <a:ext cx="1828800" cy="1066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0606" y="296335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Processor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736180" y="2125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5673" y="1820350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PC: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736180" y="2506150"/>
            <a:ext cx="1828800" cy="2286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78981" y="2125150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SP: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B9B5569-F97B-964E-A54C-7236761155C8}"/>
              </a:ext>
            </a:extLst>
          </p:cNvPr>
          <p:cNvSpPr/>
          <p:nvPr/>
        </p:nvSpPr>
        <p:spPr bwMode="auto">
          <a:xfrm>
            <a:off x="6829195" y="1286950"/>
            <a:ext cx="1828800" cy="358207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300C6E-756A-D643-8977-394E972BA2D8}"/>
              </a:ext>
            </a:extLst>
          </p:cNvPr>
          <p:cNvSpPr txBox="1"/>
          <p:nvPr/>
        </p:nvSpPr>
        <p:spPr>
          <a:xfrm>
            <a:off x="8643606" y="12192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0x000…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4800B1-356A-AE46-978B-3ABD44A51ED6}"/>
              </a:ext>
            </a:extLst>
          </p:cNvPr>
          <p:cNvSpPr txBox="1"/>
          <p:nvPr/>
        </p:nvSpPr>
        <p:spPr>
          <a:xfrm>
            <a:off x="8657996" y="46126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0xFFF…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445BAE-8565-5B4C-9976-3A5B34730F21}"/>
              </a:ext>
            </a:extLst>
          </p:cNvPr>
          <p:cNvGrpSpPr/>
          <p:nvPr/>
        </p:nvGrpSpPr>
        <p:grpSpPr>
          <a:xfrm>
            <a:off x="6906113" y="1523530"/>
            <a:ext cx="1678006" cy="3336842"/>
            <a:chOff x="3200400" y="1638300"/>
            <a:chExt cx="1628564" cy="3306338"/>
          </a:xfrm>
          <a:solidFill>
            <a:srgbClr val="FFFF00"/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C24763A-E727-2A45-A6E6-DE973A5E7FE5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AAFC12-7F1C-0B44-9863-2E7009928F90}"/>
                </a:ext>
              </a:extLst>
            </p:cNvPr>
            <p:cNvSpPr txBox="1"/>
            <p:nvPr/>
          </p:nvSpPr>
          <p:spPr>
            <a:xfrm>
              <a:off x="3372272" y="1638300"/>
              <a:ext cx="1338275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Code Segment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2863E6-B152-B94C-8776-F849763400F8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C42CA7-DDF8-E043-A8CF-2414AFB4E431}"/>
                </a:ext>
              </a:extLst>
            </p:cNvPr>
            <p:cNvSpPr txBox="1"/>
            <p:nvPr/>
          </p:nvSpPr>
          <p:spPr>
            <a:xfrm>
              <a:off x="3352800" y="2133601"/>
              <a:ext cx="1030232" cy="3049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5C7EF40-C378-354B-9E07-0CD7EC49972E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63A06BB-FE68-4642-A1D2-F3ED27298138}"/>
                </a:ext>
              </a:extLst>
            </p:cNvPr>
            <p:cNvSpPr txBox="1"/>
            <p:nvPr/>
          </p:nvSpPr>
          <p:spPr>
            <a:xfrm>
              <a:off x="3391634" y="2762757"/>
              <a:ext cx="878200" cy="30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562BE49-3B51-2F4C-BFF0-6E7B19EEE833}"/>
                </a:ext>
              </a:extLst>
            </p:cNvPr>
            <p:cNvSpPr/>
            <p:nvPr/>
          </p:nvSpPr>
          <p:spPr bwMode="auto">
            <a:xfrm>
              <a:off x="3200400" y="4411238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9AA2F3-72A2-4F43-9F85-0BAA2159855F}"/>
                </a:ext>
              </a:extLst>
            </p:cNvPr>
            <p:cNvSpPr txBox="1"/>
            <p:nvPr/>
          </p:nvSpPr>
          <p:spPr>
            <a:xfrm>
              <a:off x="3429000" y="4487435"/>
              <a:ext cx="1358499" cy="304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Gill Sans" charset="0"/>
                  <a:ea typeface="Gill Sans" charset="0"/>
                  <a:cs typeface="Gill Sans" charset="0"/>
                </a:rPr>
                <a:t>Stack Segment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474397B-179D-754B-A6FA-E6B2930760C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24400" y="4171741"/>
              <a:ext cx="0" cy="772895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6FB3282-0611-F845-9B2D-2C318E12270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24400" y="2590800"/>
              <a:ext cx="0" cy="794368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0" name="Freeform 9"/>
          <p:cNvSpPr/>
          <p:nvPr/>
        </p:nvSpPr>
        <p:spPr bwMode="auto">
          <a:xfrm flipV="1">
            <a:off x="4381501" y="1752169"/>
            <a:ext cx="2701703" cy="270526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A02B7281-164A-C440-882A-090C00EDBB09}"/>
              </a:ext>
            </a:extLst>
          </p:cNvPr>
          <p:cNvSpPr/>
          <p:nvPr/>
        </p:nvSpPr>
        <p:spPr bwMode="auto">
          <a:xfrm>
            <a:off x="4404898" y="2215658"/>
            <a:ext cx="2584365" cy="2393107"/>
          </a:xfrm>
          <a:custGeom>
            <a:avLst/>
            <a:gdLst>
              <a:gd name="connsiteX0" fmla="*/ 0 w 1864894"/>
              <a:gd name="connsiteY0" fmla="*/ 70287 h 1862992"/>
              <a:gd name="connsiteX1" fmla="*/ 372978 w 1864894"/>
              <a:gd name="connsiteY1" fmla="*/ 106382 h 1862992"/>
              <a:gd name="connsiteX2" fmla="*/ 914400 w 1864894"/>
              <a:gd name="connsiteY2" fmla="*/ 1080940 h 1862992"/>
              <a:gd name="connsiteX3" fmla="*/ 1419726 w 1864894"/>
              <a:gd name="connsiteY3" fmla="*/ 1718613 h 1862992"/>
              <a:gd name="connsiteX4" fmla="*/ 1864894 w 1864894"/>
              <a:gd name="connsiteY4" fmla="*/ 1862992 h 1862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4894" h="1862992">
                <a:moveTo>
                  <a:pt x="0" y="70287"/>
                </a:moveTo>
                <a:cubicBezTo>
                  <a:pt x="110289" y="4113"/>
                  <a:pt x="220578" y="-62060"/>
                  <a:pt x="372978" y="106382"/>
                </a:cubicBezTo>
                <a:cubicBezTo>
                  <a:pt x="525378" y="274824"/>
                  <a:pt x="739942" y="812235"/>
                  <a:pt x="914400" y="1080940"/>
                </a:cubicBezTo>
                <a:cubicBezTo>
                  <a:pt x="1088858" y="1349645"/>
                  <a:pt x="1261310" y="1588271"/>
                  <a:pt x="1419726" y="1718613"/>
                </a:cubicBezTo>
                <a:cubicBezTo>
                  <a:pt x="1578142" y="1848955"/>
                  <a:pt x="1721518" y="1855973"/>
                  <a:pt x="1864894" y="1862992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FD9664-B651-4949-8DBC-78CC42593CC7}"/>
              </a:ext>
            </a:extLst>
          </p:cNvPr>
          <p:cNvSpPr txBox="1"/>
          <p:nvPr/>
        </p:nvSpPr>
        <p:spPr>
          <a:xfrm>
            <a:off x="8620034" y="303911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sbrk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rgbClr val="FF0000"/>
                </a:solidFill>
              </a:rPr>
              <a:t>syscall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8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A5B6-9CA5-4C6F-B525-4C55847B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Single and Multithreaded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4E8C-EA0C-4DF8-9112-48F71E95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567" y="1825625"/>
            <a:ext cx="6149514" cy="435133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Threads</a:t>
            </a:r>
            <a:r>
              <a:rPr lang="en-US" dirty="0"/>
              <a:t> encapsulate concurrency</a:t>
            </a:r>
          </a:p>
          <a:p>
            <a:pPr lvl="1"/>
            <a:r>
              <a:rPr lang="en-US" dirty="0"/>
              <a:t>“Active” component</a:t>
            </a:r>
          </a:p>
          <a:p>
            <a:r>
              <a:rPr lang="en-US" dirty="0">
                <a:solidFill>
                  <a:srgbClr val="FF0000"/>
                </a:solidFill>
              </a:rPr>
              <a:t>Address space </a:t>
            </a:r>
            <a:r>
              <a:rPr lang="en-US" dirty="0"/>
              <a:t>encapsulate protection:</a:t>
            </a:r>
          </a:p>
          <a:p>
            <a:pPr lvl="1"/>
            <a:r>
              <a:rPr lang="en-US" dirty="0"/>
              <a:t>“Passive” component</a:t>
            </a:r>
          </a:p>
          <a:p>
            <a:pPr lvl="1"/>
            <a:r>
              <a:rPr lang="en-US" dirty="0"/>
              <a:t>Keeps bugs from crashing the entire system</a:t>
            </a:r>
          </a:p>
          <a:p>
            <a:r>
              <a:rPr lang="en-US" dirty="0"/>
              <a:t>Why have multiple threads per address space?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BFA69C4-5398-4562-AF38-89B153B79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89527" y="1843017"/>
            <a:ext cx="5590040" cy="323387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1520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10591800" cy="5715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be used to give uniform view of memory to programs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Controlled 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29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54B3-8704-4FA7-B48F-6B79F9C7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View: Interposing on Process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04F2-BCB6-4416-A655-98904A58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interposes on process’ I/O operations</a:t>
            </a:r>
          </a:p>
          <a:p>
            <a:pPr lvl="1"/>
            <a:r>
              <a:rPr lang="en-US" dirty="0"/>
              <a:t>How? All I/O happens via </a:t>
            </a:r>
            <a:r>
              <a:rPr lang="en-US" dirty="0" err="1"/>
              <a:t>syscalls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OS interposes on process’ CPU usage</a:t>
            </a:r>
          </a:p>
          <a:p>
            <a:pPr lvl="1"/>
            <a:r>
              <a:rPr lang="en-US" dirty="0"/>
              <a:t>How? Interrupt lets OS preempt current thread</a:t>
            </a:r>
          </a:p>
          <a:p>
            <a:pPr lvl="1"/>
            <a:endParaRPr lang="en-US" dirty="0"/>
          </a:p>
          <a:p>
            <a:r>
              <a:rPr lang="en-US" b="1" dirty="0"/>
              <a:t>Question: How can the OS interpose on process’ memory accesses?</a:t>
            </a:r>
          </a:p>
          <a:p>
            <a:pPr lvl="1"/>
            <a:r>
              <a:rPr lang="en-US" dirty="0"/>
              <a:t>Too slow for the OS to interpose </a:t>
            </a:r>
            <a:r>
              <a:rPr lang="en-US" i="1" dirty="0"/>
              <a:t>every</a:t>
            </a:r>
            <a:r>
              <a:rPr lang="en-US" dirty="0"/>
              <a:t> memory access</a:t>
            </a:r>
          </a:p>
          <a:p>
            <a:pPr lvl="1"/>
            <a:r>
              <a:rPr lang="en-US" dirty="0"/>
              <a:t>Translation: hardware support to accelerate the common case</a:t>
            </a:r>
          </a:p>
          <a:p>
            <a:pPr lvl="1"/>
            <a:r>
              <a:rPr lang="en-US" dirty="0"/>
              <a:t>Page fault: uncommon cases trap to the OS to handle</a:t>
            </a:r>
          </a:p>
        </p:txBody>
      </p:sp>
    </p:spTree>
    <p:extLst>
      <p:ext uri="{BB962C8B-B14F-4D97-AF65-F5344CB8AC3E}">
        <p14:creationId xmlns:p14="http://schemas.microsoft.com/office/powerpoint/2010/main" val="1756114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3048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24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001000" cy="736600"/>
          </a:xfrm>
        </p:spPr>
        <p:txBody>
          <a:bodyPr/>
          <a:lstStyle/>
          <a:p>
            <a:r>
              <a:rPr lang="en-US" sz="3600" dirty="0"/>
              <a:t>Recall: Loading</a:t>
            </a:r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5334000" y="3379750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15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3886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storage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029201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5943601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3924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733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572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1" y="1657290"/>
            <a:ext cx="3273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0" y="213360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48001" y="1752600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248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Gill Sans Light" charset="0"/>
                <a:ea typeface="Gill Sans Light" charset="0"/>
                <a:cs typeface="Gill Sans Light" charset="0"/>
              </a:rPr>
              <a:t>Memory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1" y="4419600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Networks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53400" y="5943600"/>
            <a:ext cx="11560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Displays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81801" y="609600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Inputs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1" y="1371600"/>
            <a:ext cx="114165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Processes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67400" y="1143000"/>
            <a:ext cx="1677062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Address Spaces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165150" y="1371600"/>
            <a:ext cx="61587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Files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191001" y="2133600"/>
            <a:ext cx="51488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ISA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96201" y="1143000"/>
            <a:ext cx="1015021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Windows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493875" y="1371600"/>
            <a:ext cx="914033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Sockets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648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6324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6400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315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7239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5391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334001" y="914400"/>
            <a:ext cx="93647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Gill Sans" charset="0"/>
                <a:ea typeface="Gill Sans" charset="0"/>
                <a:cs typeface="Gill Sans" charset="0"/>
              </a:rPr>
              <a:t>Threads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31396" y="3048001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0" dirty="0" err="1"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lang="en-US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4229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4457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9714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7630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029200" y="22669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395207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6477000" y="16764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6477000" y="32004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0119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10515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058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45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5715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029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5759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077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2121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305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6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839200" cy="914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5715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0x0300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8C2000C0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0C000280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0x0908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5029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152400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1981201" y="2266950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5759451" y="2266950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8991600" y="13716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8153401" y="2743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8077200" y="5759451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8153401" y="19812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8153401" y="1295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8289926" y="35131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8914858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8229600" y="2895601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8991600" y="20574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581400" y="6019801"/>
            <a:ext cx="48526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791200" y="26622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676400" y="26622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715000" y="28432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5029200" y="35766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524000" y="27701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1981201" y="2262187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5715001" y="2262187"/>
            <a:ext cx="23952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8991600" y="13668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8153401" y="2738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8077200" y="5754688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8153401" y="19764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8153401" y="1290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8905876" y="685800"/>
            <a:ext cx="11416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8991600" y="20526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153400" y="36528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752601" y="5334000"/>
            <a:ext cx="78005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6E195-98BD-43AD-A3D5-A4A1F290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Program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A9AEE-7B20-423D-BF38-15BC482E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73482"/>
            <a:ext cx="7543800" cy="570351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Preparation of a program for execution involves components 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Compile time (i.e., “</a:t>
            </a:r>
            <a:r>
              <a:rPr lang="en-US" altLang="ko-KR" dirty="0" err="1"/>
              <a:t>gcc</a:t>
            </a:r>
            <a:r>
              <a:rPr lang="en-US" altLang="ko-KR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Link/Load time (UNIX “</a:t>
            </a:r>
            <a:r>
              <a:rPr lang="en-US" altLang="ko-KR" dirty="0" err="1"/>
              <a:t>ld</a:t>
            </a:r>
            <a:r>
              <a:rPr lang="en-US" altLang="ko-KR" dirty="0">
                <a:ea typeface="굴림" panose="020B0600000101010101" pitchFamily="34" charset="-127"/>
              </a:rPr>
              <a:t>” does link)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Execution time (e.g., dynamic libs)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Addresses can be bound to final values anywhere in this path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Depends on hardware support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Also depends on operating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Dynamic Libraries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Linking postponed until execution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Small piece of code (i.e. the </a:t>
            </a:r>
            <a:r>
              <a:rPr lang="en-US" altLang="ko-KR" i="1" dirty="0">
                <a:ea typeface="굴림" panose="020B0600000101010101" pitchFamily="34" charset="-127"/>
              </a:rPr>
              <a:t>stub)</a:t>
            </a:r>
            <a:r>
              <a:rPr lang="en-US" altLang="ko-KR" dirty="0">
                <a:ea typeface="굴림" panose="020B0600000101010101" pitchFamily="34" charset="-127"/>
              </a:rPr>
              <a:t>, locates appropriate memory-resident library routine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Stub replaces itself with the address of the routine, and executes routine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BB3B86A-E3D3-4459-9031-31E2EC2D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3" t="1004" r="30392" b="658"/>
          <a:stretch>
            <a:fillRect/>
          </a:stretch>
        </p:blipFill>
        <p:spPr bwMode="auto">
          <a:xfrm>
            <a:off x="8096250" y="762000"/>
            <a:ext cx="3257550" cy="58674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75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641558" y="190500"/>
            <a:ext cx="533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</a:t>
            </a:r>
            <a:r>
              <a:rPr lang="en-US" altLang="ko-KR" dirty="0" err="1">
                <a:ea typeface="굴림" panose="020B0600000101010101" pitchFamily="34" charset="-127"/>
              </a:rPr>
              <a:t>Uniprogramming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838200"/>
            <a:ext cx="8534400" cy="5638800"/>
          </a:xfrm>
        </p:spPr>
        <p:txBody>
          <a:bodyPr>
            <a:noAutofit/>
          </a:bodyPr>
          <a:lstStyle/>
          <a:p>
            <a:r>
              <a:rPr lang="en-US" altLang="ko-KR" sz="2800" dirty="0" err="1">
                <a:ea typeface="굴림" panose="020B0600000101010101" pitchFamily="34" charset="-127"/>
              </a:rPr>
              <a:t>Uniprogramming</a:t>
            </a:r>
            <a:r>
              <a:rPr lang="en-US" altLang="ko-KR" sz="2800" dirty="0">
                <a:ea typeface="굴림" panose="020B0600000101010101" pitchFamily="34" charset="-127"/>
              </a:rPr>
              <a:t> (no Translation or Protection)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always runs at same place in physical memory since only one application at a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can access any physical address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marL="457200" lvl="1" indent="0">
              <a:buNone/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Application given illusion of dedicated machine by giving it reality of a dedicated machine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62401" y="2514601"/>
            <a:ext cx="3465513" cy="2728913"/>
            <a:chOff x="1728" y="2112"/>
            <a:chExt cx="2183" cy="1719"/>
          </a:xfrm>
        </p:grpSpPr>
        <p:sp>
          <p:nvSpPr>
            <p:cNvPr id="27653" name="Text Box 6"/>
            <p:cNvSpPr txBox="1">
              <a:spLocks noChangeArrowheads="1"/>
            </p:cNvSpPr>
            <p:nvPr/>
          </p:nvSpPr>
          <p:spPr bwMode="auto">
            <a:xfrm>
              <a:off x="2932" y="3600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7654" name="Text Box 7"/>
            <p:cNvSpPr txBox="1">
              <a:spLocks noChangeArrowheads="1"/>
            </p:cNvSpPr>
            <p:nvPr/>
          </p:nvSpPr>
          <p:spPr bwMode="auto">
            <a:xfrm>
              <a:off x="2932" y="2121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grpSp>
          <p:nvGrpSpPr>
            <p:cNvPr id="27655" name="Group 11"/>
            <p:cNvGrpSpPr>
              <a:grpSpLocks/>
            </p:cNvGrpSpPr>
            <p:nvPr/>
          </p:nvGrpSpPr>
          <p:grpSpPr bwMode="auto">
            <a:xfrm>
              <a:off x="1728" y="2112"/>
              <a:ext cx="1104" cy="1680"/>
              <a:chOff x="2208" y="1968"/>
              <a:chExt cx="1104" cy="1680"/>
            </a:xfrm>
          </p:grpSpPr>
          <p:sp>
            <p:nvSpPr>
              <p:cNvPr id="61449" name="Rectangle 5"/>
              <p:cNvSpPr>
                <a:spLocks noChangeArrowheads="1"/>
              </p:cNvSpPr>
              <p:nvPr/>
            </p:nvSpPr>
            <p:spPr bwMode="auto">
              <a:xfrm>
                <a:off x="2208" y="1968"/>
                <a:ext cx="1104" cy="16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eaLnBrk="0" hangingPunct="0">
                  <a:defRPr/>
                </a:pPr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284" y="3312"/>
                <a:ext cx="82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Application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2324" y="2112"/>
                <a:ext cx="753" cy="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Operating</a:t>
                </a:r>
              </a:p>
              <a:p>
                <a:r>
                  <a:rPr lang="en-US" altLang="ko-KR" sz="1800" b="0">
                    <a:latin typeface="Gill Sans" charset="0"/>
                    <a:ea typeface="Gill Sans" charset="0"/>
                    <a:cs typeface="Gill Sans" charset="0"/>
                  </a:rPr>
                  <a:t>System</a:t>
                </a:r>
              </a:p>
            </p:txBody>
          </p:sp>
        </p:grpSp>
        <p:sp>
          <p:nvSpPr>
            <p:cNvPr id="27656" name="Text Box 12"/>
            <p:cNvSpPr txBox="1">
              <a:spLocks noChangeArrowheads="1"/>
            </p:cNvSpPr>
            <p:nvPr/>
          </p:nvSpPr>
          <p:spPr bwMode="auto">
            <a:xfrm rot="16200000">
              <a:off x="3098" y="2733"/>
              <a:ext cx="83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Valid 32-bit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</p:grpSp>
      <p:pic>
        <p:nvPicPr>
          <p:cNvPr id="27652" name="Picture 2" descr="ibm16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580" y="2565175"/>
            <a:ext cx="235982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1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4582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Primitive Multiprogramming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685800"/>
            <a:ext cx="87630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Multiprogramming without Translation or Protection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somehow prevent address overlap between threads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Loader/Linker: Adjust addresses while program loaded into memory (loads, stores, jumps)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Everything adjusted to memory location of program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Translation done by a linker-loader (relocation)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in early days (… till Windows 3.x, 95?)</a:t>
            </a: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With this solution, no protection: bugs in any program can cause other programs to crash or even the OS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038601" y="1524001"/>
            <a:ext cx="3465513" cy="2728913"/>
            <a:chOff x="1680" y="2256"/>
            <a:chExt cx="2183" cy="1719"/>
          </a:xfrm>
        </p:grpSpPr>
        <p:sp>
          <p:nvSpPr>
            <p:cNvPr id="29701" name="Text Box 4"/>
            <p:cNvSpPr txBox="1">
              <a:spLocks noChangeArrowheads="1"/>
            </p:cNvSpPr>
            <p:nvPr/>
          </p:nvSpPr>
          <p:spPr bwMode="auto">
            <a:xfrm>
              <a:off x="2884" y="3744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29702" name="Text Box 5"/>
            <p:cNvSpPr txBox="1">
              <a:spLocks noChangeArrowheads="1"/>
            </p:cNvSpPr>
            <p:nvPr/>
          </p:nvSpPr>
          <p:spPr bwMode="auto">
            <a:xfrm>
              <a:off x="2884" y="2265"/>
              <a:ext cx="97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1680" y="2256"/>
              <a:ext cx="1104" cy="168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1707" y="360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796" y="2400"/>
              <a:ext cx="753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29706" name="Text Box 11"/>
            <p:cNvSpPr txBox="1">
              <a:spLocks noChangeArrowheads="1"/>
            </p:cNvSpPr>
            <p:nvPr/>
          </p:nvSpPr>
          <p:spPr bwMode="auto">
            <a:xfrm>
              <a:off x="1727" y="3120"/>
              <a:ext cx="9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29707" name="Text Box 12"/>
            <p:cNvSpPr txBox="1">
              <a:spLocks noChangeArrowheads="1"/>
            </p:cNvSpPr>
            <p:nvPr/>
          </p:nvSpPr>
          <p:spPr bwMode="auto">
            <a:xfrm>
              <a:off x="2880" y="3102"/>
              <a:ext cx="9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18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490134"/>
            <a:ext cx="2133600" cy="25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6D1A-6C62-4C05-933B-99B063E2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Multiprogramming with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59E5-E2E2-4FD9-945E-CB2E3E79F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80415"/>
            <a:ext cx="7035412" cy="18208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protect programs from each other without translation?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Yes: Base and Bound!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Used by, e.g., Cray-1 supercomputer</a:t>
            </a:r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D82E74EC-E24F-405F-B867-5F6FB27101FD}"/>
              </a:ext>
            </a:extLst>
          </p:cNvPr>
          <p:cNvGrpSpPr>
            <a:grpSpLocks/>
          </p:cNvGrpSpPr>
          <p:nvPr/>
        </p:nvGrpSpPr>
        <p:grpSpPr bwMode="auto">
          <a:xfrm>
            <a:off x="5854700" y="3492500"/>
            <a:ext cx="3373438" cy="2684463"/>
            <a:chOff x="1680" y="2303"/>
            <a:chExt cx="2125" cy="1691"/>
          </a:xfrm>
        </p:grpSpPr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2ABA7BD3-4D90-45AD-97EA-CDE1C1FF3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4" y="3744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0x00000000</a:t>
              </a: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79BF3F46-6C34-4E9B-B3B4-29559DEB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9" y="2303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0xFFFFFFFF</a:t>
              </a: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39386D8-1DED-455A-811F-FAE27F6A4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31"/>
              <a:ext cx="1104" cy="1605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A3FFE5F-2E11-4F64-978E-12397BA3F5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" y="360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Application1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0FDCFF22-74B4-4249-9066-6D4B0C53E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2400"/>
              <a:ext cx="770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Operating</a:t>
              </a:r>
            </a:p>
            <a:p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System</a:t>
              </a: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36F0BE1C-7C1D-45DF-A73E-22601D66D7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7" y="3120"/>
              <a:ext cx="9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Application2</a:t>
              </a: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AF274D8F-7D3D-4DDD-957D-FEE25E3D8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02"/>
              <a:ext cx="9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>
                  <a:latin typeface="Gill Sans" charset="0"/>
                  <a:ea typeface="Gill Sans" charset="0"/>
                  <a:cs typeface="Gill Sans" charset="0"/>
                </a:rPr>
                <a:t>0x00020000</a:t>
              </a:r>
            </a:p>
          </p:txBody>
        </p:sp>
      </p:grpSp>
      <p:sp>
        <p:nvSpPr>
          <p:cNvPr id="16" name="Rectangle 14">
            <a:extLst>
              <a:ext uri="{FF2B5EF4-FFF2-40B4-BE49-F238E27FC236}">
                <a16:creationId xmlns:a16="http://schemas.microsoft.com/office/drawing/2014/main" id="{84673BC1-F61B-4626-9FF8-E3A57C89C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15486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Base  = 0x20000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0865385A-47D8-43BE-8CB9-9E5FF8173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97384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C1D07A23-9E85-42D0-BE53-8219AFBCD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315199"/>
            <a:ext cx="2578100" cy="3423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ko-KR" sz="1800" b="0" dirty="0">
                <a:latin typeface="Gill Sans" charset="0"/>
                <a:ea typeface="Gill Sans" charset="0"/>
                <a:cs typeface="Gill Sans" charset="0"/>
              </a:rPr>
              <a:t>Bound= 0x10000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5FA8E9AB-C324-42C9-9E6E-B9DA37BE4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482337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AD070AA-A412-4C53-8266-176ADAFAEB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790553"/>
            <a:ext cx="2416786" cy="241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0358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01600"/>
            <a:ext cx="8458200" cy="736600"/>
          </a:xfrm>
        </p:spPr>
        <p:txBody>
          <a:bodyPr/>
          <a:lstStyle/>
          <a:p>
            <a:r>
              <a:rPr lang="en-US" dirty="0"/>
              <a:t>Recall: Base and Bound (No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867399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54694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030894" y="3501127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8088295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88295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088295" y="3364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153399" y="5040868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19399" y="4724400"/>
            <a:ext cx="3200400" cy="762000"/>
            <a:chOff x="2667000" y="4724400"/>
            <a:chExt cx="3200400" cy="76200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667000" y="5105400"/>
              <a:ext cx="1828800" cy="381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819400" y="472440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Bound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124200" y="5105400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1100…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495800" y="5288232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30" name="Group 29"/>
          <p:cNvGrpSpPr/>
          <p:nvPr/>
        </p:nvGrpSpPr>
        <p:grpSpPr>
          <a:xfrm>
            <a:off x="2819399" y="2983468"/>
            <a:ext cx="3200400" cy="750332"/>
            <a:chOff x="2667000" y="2983468"/>
            <a:chExt cx="3200400" cy="750332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3352800"/>
              <a:ext cx="3200400" cy="381000"/>
              <a:chOff x="2667000" y="3276600"/>
              <a:chExt cx="3200400" cy="381000"/>
            </a:xfrm>
          </p:grpSpPr>
          <p:sp>
            <p:nvSpPr>
              <p:cNvPr id="56" name="Rectangle 55"/>
              <p:cNvSpPr/>
              <p:nvPr/>
            </p:nvSpPr>
            <p:spPr bwMode="auto">
              <a:xfrm>
                <a:off x="2667000" y="3276600"/>
                <a:ext cx="1828800" cy="3810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cxnSp>
            <p:nvCxnSpPr>
              <p:cNvPr id="57" name="Straight Arrow Connector 56"/>
              <p:cNvCxnSpPr/>
              <p:nvPr/>
            </p:nvCxnSpPr>
            <p:spPr bwMode="auto">
              <a:xfrm>
                <a:off x="4495800" y="3459432"/>
                <a:ext cx="1371600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2971800" y="3276600"/>
                <a:ext cx="928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Gill Sans" charset="0"/>
                    <a:ea typeface="Gill Sans" charset="0"/>
                    <a:cs typeface="Gill Sans" charset="0"/>
                  </a:rPr>
                  <a:t>1000…</a:t>
                </a: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886803" y="29834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Base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343399" y="3550968"/>
            <a:ext cx="990600" cy="792432"/>
            <a:chOff x="4191000" y="3162300"/>
            <a:chExt cx="990600" cy="792432"/>
          </a:xfrm>
        </p:grpSpPr>
        <p:sp>
          <p:nvSpPr>
            <p:cNvPr id="67" name="Oval 66"/>
            <p:cNvSpPr/>
            <p:nvPr/>
          </p:nvSpPr>
          <p:spPr bwMode="auto">
            <a:xfrm>
              <a:off x="4724400" y="3200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724400" y="328826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&gt;=</a:t>
              </a:r>
            </a:p>
          </p:txBody>
        </p:sp>
        <p:cxnSp>
          <p:nvCxnSpPr>
            <p:cNvPr id="72" name="Straight Arrow Connector 71"/>
            <p:cNvCxnSpPr>
              <a:endCxn id="67" idx="1"/>
            </p:cNvCxnSpPr>
            <p:nvPr/>
          </p:nvCxnSpPr>
          <p:spPr bwMode="auto">
            <a:xfrm>
              <a:off x="4495800" y="3162300"/>
              <a:ext cx="295555" cy="1162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endCxn id="70" idx="1"/>
            </p:cNvCxnSpPr>
            <p:nvPr/>
          </p:nvCxnSpPr>
          <p:spPr bwMode="auto">
            <a:xfrm flipV="1">
              <a:off x="4191000" y="3472934"/>
              <a:ext cx="533400" cy="4817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76" name="Group 75"/>
          <p:cNvGrpSpPr/>
          <p:nvPr/>
        </p:nvGrpSpPr>
        <p:grpSpPr>
          <a:xfrm>
            <a:off x="4343399" y="4343400"/>
            <a:ext cx="990600" cy="937284"/>
            <a:chOff x="4191000" y="3749016"/>
            <a:chExt cx="990600" cy="937284"/>
          </a:xfrm>
        </p:grpSpPr>
        <p:sp>
          <p:nvSpPr>
            <p:cNvPr id="77" name="Oval 76"/>
            <p:cNvSpPr/>
            <p:nvPr/>
          </p:nvSpPr>
          <p:spPr bwMode="auto">
            <a:xfrm>
              <a:off x="4724400" y="3962400"/>
              <a:ext cx="457200" cy="5334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724400" y="4038600"/>
              <a:ext cx="319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&lt;</a:t>
              </a:r>
            </a:p>
          </p:txBody>
        </p:sp>
        <p:cxnSp>
          <p:nvCxnSpPr>
            <p:cNvPr id="79" name="Straight Arrow Connector 78"/>
            <p:cNvCxnSpPr>
              <a:endCxn id="77" idx="1"/>
            </p:cNvCxnSpPr>
            <p:nvPr/>
          </p:nvCxnSpPr>
          <p:spPr bwMode="auto">
            <a:xfrm>
              <a:off x="4191000" y="3749016"/>
              <a:ext cx="600355" cy="2914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0" name="Straight Arrow Connector 79"/>
            <p:cNvCxnSpPr>
              <a:endCxn id="77" idx="3"/>
            </p:cNvCxnSpPr>
            <p:nvPr/>
          </p:nvCxnSpPr>
          <p:spPr bwMode="auto">
            <a:xfrm flipV="1">
              <a:off x="4495800" y="4417685"/>
              <a:ext cx="295555" cy="26861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cxnSp>
        <p:nvCxnSpPr>
          <p:cNvPr id="81" name="Straight Arrow Connector 80"/>
          <p:cNvCxnSpPr/>
          <p:nvPr/>
        </p:nvCxnSpPr>
        <p:spPr bwMode="auto">
          <a:xfrm>
            <a:off x="4343399" y="4343400"/>
            <a:ext cx="16764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304800" y="4001870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1371599" y="3962400"/>
            <a:ext cx="2971800" cy="381000"/>
            <a:chOff x="1219200" y="3962400"/>
            <a:chExt cx="2971800" cy="3810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>
              <a:off x="1219200" y="4343400"/>
              <a:ext cx="2971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>
              <a:off x="1219200" y="39624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1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010</a:t>
              </a:r>
              <a:r>
                <a:rPr lang="mr-IN" b="0" dirty="0">
                  <a:latin typeface="Gill Sans" charset="0"/>
                  <a:ea typeface="Gill Sans" charset="0"/>
                  <a:cs typeface="Gill Sans" charset="0"/>
                </a:rPr>
                <a:t>…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75" name="Content Placeholder 87"/>
          <p:cNvSpPr>
            <a:spLocks noGrp="1"/>
          </p:cNvSpPr>
          <p:nvPr>
            <p:ph idx="1"/>
          </p:nvPr>
        </p:nvSpPr>
        <p:spPr>
          <a:xfrm>
            <a:off x="405029" y="1292134"/>
            <a:ext cx="5427353" cy="1527265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Still protects OS and isolates program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Requires relocating loader</a:t>
            </a:r>
          </a:p>
          <a:p>
            <a:pPr>
              <a:lnSpc>
                <a:spcPct val="70000"/>
              </a:lnSpc>
            </a:pPr>
            <a:r>
              <a:rPr lang="en-US" sz="2000" dirty="0">
                <a:solidFill>
                  <a:srgbClr val="FF0000"/>
                </a:solidFill>
              </a:rPr>
              <a:t>No addition on address path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53739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0557" y="3384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0557" y="51745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14428" y="29673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360259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Recall: General Address translation</a:t>
            </a:r>
            <a:endParaRPr lang="en-US" altLang="ko-KR" dirty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59653"/>
            <a:ext cx="11430000" cy="3426877"/>
          </a:xfrm>
        </p:spPr>
        <p:txBody>
          <a:bodyPr/>
          <a:lstStyle/>
          <a:p>
            <a:r>
              <a:rPr lang="en-US" altLang="ko-KR" dirty="0"/>
              <a:t>Consequently, two views of memory:</a:t>
            </a:r>
          </a:p>
          <a:p>
            <a:pPr lvl="1"/>
            <a:r>
              <a:rPr lang="en-US" altLang="ko-KR" dirty="0"/>
              <a:t>View from the CPU (what program sees, virtual memory)</a:t>
            </a:r>
          </a:p>
          <a:p>
            <a:pPr lvl="1"/>
            <a:r>
              <a:rPr lang="en-US" altLang="ko-KR" dirty="0"/>
              <a:t>View from memory (physical memory)</a:t>
            </a:r>
          </a:p>
          <a:p>
            <a:pPr lvl="1"/>
            <a:r>
              <a:rPr lang="en-US" altLang="ko-KR" dirty="0">
                <a:solidFill>
                  <a:srgbClr val="FF0000"/>
                </a:solidFill>
              </a:rPr>
              <a:t>Translation box</a:t>
            </a:r>
            <a:r>
              <a:rPr lang="en-US" altLang="ko-KR" dirty="0"/>
              <a:t> (Memory Management Unit or MMU) converts between the two views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Translation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 much </a:t>
            </a:r>
            <a:r>
              <a:rPr lang="en-US" altLang="ko-KR" dirty="0">
                <a:solidFill>
                  <a:srgbClr val="FF0000"/>
                </a:solidFill>
              </a:rPr>
              <a:t>easier to implement protection!</a:t>
            </a:r>
          </a:p>
          <a:p>
            <a:pPr lvl="1"/>
            <a:r>
              <a:rPr lang="en-US" altLang="ko-KR" dirty="0"/>
              <a:t>If task A cannot even gain access to task B’s data, no way for A to adversely affect B</a:t>
            </a:r>
          </a:p>
          <a:p>
            <a:r>
              <a:rPr lang="en-US" altLang="ko-KR" dirty="0"/>
              <a:t>With translation, every program can be linked/loaded into same region of user address space</a:t>
            </a:r>
          </a:p>
        </p:txBody>
      </p:sp>
      <p:grpSp>
        <p:nvGrpSpPr>
          <p:cNvPr id="25603" name="Group 18"/>
          <p:cNvGrpSpPr>
            <a:grpSpLocks/>
          </p:cNvGrpSpPr>
          <p:nvPr/>
        </p:nvGrpSpPr>
        <p:grpSpPr bwMode="auto">
          <a:xfrm>
            <a:off x="2209800" y="828740"/>
            <a:ext cx="7616824" cy="1990660"/>
            <a:chOff x="698" y="409"/>
            <a:chExt cx="4263" cy="1110"/>
          </a:xfrm>
        </p:grpSpPr>
        <p:pic>
          <p:nvPicPr>
            <p:cNvPr id="25604" name="Picture 6" descr="mem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555559">
              <a:off x="3921" y="447"/>
              <a:ext cx="1008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5" name="Group 7"/>
            <p:cNvGrpSpPr>
              <a:grpSpLocks/>
            </p:cNvGrpSpPr>
            <p:nvPr/>
          </p:nvGrpSpPr>
          <p:grpSpPr bwMode="auto">
            <a:xfrm>
              <a:off x="698" y="409"/>
              <a:ext cx="3478" cy="779"/>
              <a:chOff x="890" y="2185"/>
              <a:chExt cx="3478" cy="779"/>
            </a:xfrm>
          </p:grpSpPr>
          <p:sp>
            <p:nvSpPr>
              <p:cNvPr id="25608" name="Text Box 8"/>
              <p:cNvSpPr txBox="1">
                <a:spLocks noChangeArrowheads="1"/>
              </p:cNvSpPr>
              <p:nvPr/>
            </p:nvSpPr>
            <p:spPr bwMode="auto">
              <a:xfrm>
                <a:off x="3283" y="2213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Physical</a:t>
                </a:r>
              </a:p>
              <a:p>
                <a:r>
                  <a:rPr lang="en-US" altLang="ko-KR" sz="2000" b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  <p:sp>
            <p:nvSpPr>
              <p:cNvPr id="25609" name="Oval 9"/>
              <p:cNvSpPr>
                <a:spLocks noChangeArrowheads="1"/>
              </p:cNvSpPr>
              <p:nvPr/>
            </p:nvSpPr>
            <p:spPr bwMode="auto">
              <a:xfrm>
                <a:off x="890" y="2334"/>
                <a:ext cx="671" cy="630"/>
              </a:xfrm>
              <a:prstGeom prst="ellipse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CPU</a:t>
                </a:r>
              </a:p>
            </p:txBody>
          </p:sp>
          <p:sp>
            <p:nvSpPr>
              <p:cNvPr id="25610" name="Line 10"/>
              <p:cNvSpPr>
                <a:spLocks noChangeShapeType="1"/>
              </p:cNvSpPr>
              <p:nvPr/>
            </p:nvSpPr>
            <p:spPr bwMode="auto">
              <a:xfrm flipV="1">
                <a:off x="1561" y="2670"/>
                <a:ext cx="926" cy="1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2487" y="2376"/>
                <a:ext cx="805" cy="5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/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MMU</a:t>
                </a:r>
              </a:p>
            </p:txBody>
          </p:sp>
          <p:sp>
            <p:nvSpPr>
              <p:cNvPr id="25612" name="Line 12"/>
              <p:cNvSpPr>
                <a:spLocks noChangeShapeType="1"/>
              </p:cNvSpPr>
              <p:nvPr/>
            </p:nvSpPr>
            <p:spPr bwMode="auto">
              <a:xfrm>
                <a:off x="3292" y="2670"/>
                <a:ext cx="1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5613" name="Text Box 13"/>
              <p:cNvSpPr txBox="1">
                <a:spLocks noChangeArrowheads="1"/>
              </p:cNvSpPr>
              <p:nvPr/>
            </p:nvSpPr>
            <p:spPr bwMode="auto">
              <a:xfrm>
                <a:off x="1505" y="2185"/>
                <a:ext cx="782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571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9" tIns="45714" rIns="91429" bIns="45714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Addresses</a:t>
                </a:r>
              </a:p>
            </p:txBody>
          </p:sp>
        </p:grpSp>
        <p:sp>
          <p:nvSpPr>
            <p:cNvPr id="25606" name="Freeform 14"/>
            <p:cNvSpPr>
              <a:spLocks/>
            </p:cNvSpPr>
            <p:nvPr/>
          </p:nvSpPr>
          <p:spPr bwMode="auto">
            <a:xfrm>
              <a:off x="1313" y="1019"/>
              <a:ext cx="2959" cy="325"/>
            </a:xfrm>
            <a:custGeom>
              <a:avLst/>
              <a:gdLst>
                <a:gd name="T0" fmla="*/ 0 w 2736"/>
                <a:gd name="T1" fmla="*/ 2 h 392"/>
                <a:gd name="T2" fmla="*/ 3809 w 2736"/>
                <a:gd name="T3" fmla="*/ 2 h 392"/>
                <a:gd name="T4" fmla="*/ 15248 w 2736"/>
                <a:gd name="T5" fmla="*/ 2 h 392"/>
                <a:gd name="T6" fmla="*/ 21733 w 2736"/>
                <a:gd name="T7" fmla="*/ 0 h 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36"/>
                <a:gd name="T13" fmla="*/ 0 h 392"/>
                <a:gd name="T14" fmla="*/ 2736 w 2736"/>
                <a:gd name="T15" fmla="*/ 392 h 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36" h="392">
                  <a:moveTo>
                    <a:pt x="0" y="48"/>
                  </a:moveTo>
                  <a:cubicBezTo>
                    <a:pt x="80" y="168"/>
                    <a:pt x="160" y="288"/>
                    <a:pt x="480" y="336"/>
                  </a:cubicBezTo>
                  <a:cubicBezTo>
                    <a:pt x="800" y="384"/>
                    <a:pt x="1544" y="392"/>
                    <a:pt x="1920" y="336"/>
                  </a:cubicBezTo>
                  <a:cubicBezTo>
                    <a:pt x="2296" y="280"/>
                    <a:pt x="2516" y="140"/>
                    <a:pt x="273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7" name="Text Box 15"/>
            <p:cNvSpPr txBox="1">
              <a:spLocks noChangeArrowheads="1"/>
            </p:cNvSpPr>
            <p:nvPr/>
          </p:nvSpPr>
          <p:spPr bwMode="auto">
            <a:xfrm>
              <a:off x="1511" y="1297"/>
              <a:ext cx="1752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ko-KR" sz="2000" b="0" dirty="0" err="1">
                  <a:latin typeface="Gill Sans" charset="0"/>
                  <a:ea typeface="Gill Sans" charset="0"/>
                  <a:cs typeface="Gill Sans" charset="0"/>
                </a:rPr>
                <a:t>Untranslated</a:t>
              </a:r>
              <a:r>
                <a:rPr lang="en-US" altLang="ko-KR" sz="2000" b="0" dirty="0">
                  <a:latin typeface="Gill Sans" charset="0"/>
                  <a:ea typeface="Gill Sans" charset="0"/>
                  <a:cs typeface="Gill Sans" charset="0"/>
                </a:rPr>
                <a:t> read or write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07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220200" cy="533400"/>
          </a:xfrm>
        </p:spPr>
        <p:txBody>
          <a:bodyPr/>
          <a:lstStyle/>
          <a:p>
            <a:r>
              <a:rPr lang="en-US" dirty="0"/>
              <a:t>Recall: Base and Bound (with Translation)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714749" y="990600"/>
            <a:ext cx="2133600" cy="53340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02044" y="1066800"/>
            <a:ext cx="1905000" cy="1790708"/>
            <a:chOff x="3200400" y="1371600"/>
            <a:chExt cx="1628564" cy="2724991"/>
          </a:xfrm>
        </p:grpSpPr>
        <p:sp>
          <p:nvSpPr>
            <p:cNvPr id="9" name="Rectangle 8"/>
            <p:cNvSpPr/>
            <p:nvPr/>
          </p:nvSpPr>
          <p:spPr bwMode="auto">
            <a:xfrm>
              <a:off x="3200400" y="1371600"/>
              <a:ext cx="1628564" cy="6858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72272" y="1371600"/>
              <a:ext cx="537467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2800" y="2133599"/>
              <a:ext cx="1015733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2666999"/>
              <a:ext cx="547060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9000" y="3581400"/>
              <a:ext cx="567616" cy="5151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878244" y="3184659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72272" y="1638300"/>
              <a:ext cx="459938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2800" y="2133601"/>
              <a:ext cx="833940" cy="3645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05200" y="2667001"/>
              <a:ext cx="46707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2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3581400"/>
              <a:ext cx="484205" cy="3645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0" dirty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52" name="TextBox 51"/>
          <p:cNvSpPr txBox="1"/>
          <p:nvPr/>
        </p:nvSpPr>
        <p:spPr>
          <a:xfrm>
            <a:off x="7935645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935645" y="6019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FFFF…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35645" y="3048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85550" y="3505201"/>
            <a:ext cx="1069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address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13066" y="2805724"/>
            <a:ext cx="1608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Base Address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2666749" y="3175056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Plus 58"/>
          <p:cNvSpPr/>
          <p:nvPr/>
        </p:nvSpPr>
        <p:spPr bwMode="auto">
          <a:xfrm>
            <a:off x="4724149" y="3733800"/>
            <a:ext cx="304800" cy="228600"/>
          </a:xfrm>
          <a:prstGeom prst="mathPlus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2666749" y="4876800"/>
            <a:ext cx="1828800" cy="3810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886552" y="4507468"/>
            <a:ext cx="99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Bound</a:t>
            </a:r>
          </a:p>
        </p:txBody>
      </p:sp>
      <p:cxnSp>
        <p:nvCxnSpPr>
          <p:cNvPr id="63" name="Straight Arrow Connector 62"/>
          <p:cNvCxnSpPr>
            <a:stCxn id="58" idx="3"/>
          </p:cNvCxnSpPr>
          <p:nvPr/>
        </p:nvCxnSpPr>
        <p:spPr bwMode="auto">
          <a:xfrm flipV="1">
            <a:off x="4495550" y="3193868"/>
            <a:ext cx="1382695" cy="17168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64" name="Oval 63"/>
          <p:cNvSpPr/>
          <p:nvPr/>
        </p:nvSpPr>
        <p:spPr bwMode="auto">
          <a:xfrm>
            <a:off x="4647949" y="3581402"/>
            <a:ext cx="457200" cy="53339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904749" y="3810000"/>
            <a:ext cx="27432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 bwMode="auto">
          <a:xfrm>
            <a:off x="5105150" y="3810000"/>
            <a:ext cx="77309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Straight Arrow Connector 72"/>
          <p:cNvCxnSpPr>
            <a:stCxn id="58" idx="3"/>
            <a:endCxn id="64" idx="1"/>
          </p:cNvCxnSpPr>
          <p:nvPr/>
        </p:nvCxnSpPr>
        <p:spPr bwMode="auto">
          <a:xfrm>
            <a:off x="4495550" y="3365557"/>
            <a:ext cx="219355" cy="2939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6" name="Oval 75"/>
          <p:cNvSpPr/>
          <p:nvPr/>
        </p:nvSpPr>
        <p:spPr bwMode="auto">
          <a:xfrm>
            <a:off x="4647949" y="4343400"/>
            <a:ext cx="457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24149" y="44196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&lt;</a:t>
            </a:r>
          </a:p>
        </p:txBody>
      </p:sp>
      <p:cxnSp>
        <p:nvCxnSpPr>
          <p:cNvPr id="78" name="Straight Arrow Connector 77"/>
          <p:cNvCxnSpPr>
            <a:endCxn id="76" idx="1"/>
          </p:cNvCxnSpPr>
          <p:nvPr/>
        </p:nvCxnSpPr>
        <p:spPr bwMode="auto">
          <a:xfrm>
            <a:off x="4038350" y="3810001"/>
            <a:ext cx="676555" cy="6115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0" name="Straight Arrow Connector 79"/>
          <p:cNvCxnSpPr>
            <a:stCxn id="60" idx="3"/>
            <a:endCxn id="76" idx="3"/>
          </p:cNvCxnSpPr>
          <p:nvPr/>
        </p:nvCxnSpPr>
        <p:spPr bwMode="auto">
          <a:xfrm flipV="1">
            <a:off x="4495550" y="4798686"/>
            <a:ext cx="219355" cy="2686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2971550" y="317505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1000…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935644" y="4724400"/>
            <a:ext cx="91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1100…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123950" y="48768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735447" y="5471063"/>
            <a:ext cx="53340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Hardware relocation</a:t>
            </a:r>
          </a:p>
          <a:p>
            <a:r>
              <a:rPr lang="en-US" dirty="0">
                <a:solidFill>
                  <a:srgbClr val="FF0000"/>
                </a:solidFill>
              </a:rPr>
              <a:t>Can the program touch OS?</a:t>
            </a:r>
          </a:p>
          <a:p>
            <a:r>
              <a:rPr lang="en-US" dirty="0">
                <a:solidFill>
                  <a:srgbClr val="FF0000"/>
                </a:solidFill>
              </a:rPr>
              <a:t>Can it touch other programs?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36020" y="348887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3123949" y="1600200"/>
            <a:ext cx="2461027" cy="762000"/>
          </a:xfrm>
          <a:prstGeom prst="wedgeRoundRectCallout">
            <a:avLst>
              <a:gd name="adj1" fmla="val 28695"/>
              <a:gd name="adj2" fmla="val 209461"/>
              <a:gd name="adj3" fmla="val 16667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latin typeface="Gill Sans"/>
                <a:cs typeface="Gill Sans"/>
              </a:rPr>
              <a:t>Addresses translated </a:t>
            </a:r>
            <a:br>
              <a:rPr lang="en-US" b="0" dirty="0">
                <a:latin typeface="Gill Sans"/>
                <a:cs typeface="Gill Sans"/>
              </a:rPr>
            </a:br>
            <a:r>
              <a:rPr lang="en-US" b="0" dirty="0">
                <a:latin typeface="Gill Sans"/>
                <a:cs typeface="Gill Sans"/>
              </a:rPr>
              <a:t>on-the-fly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03702" y="37524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</a:t>
            </a:r>
            <a:r>
              <a:rPr lang="mr-IN" b="0" dirty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AEFB99C-C2EF-46A7-991C-A21B74C0A286}"/>
              </a:ext>
            </a:extLst>
          </p:cNvPr>
          <p:cNvGrpSpPr/>
          <p:nvPr/>
        </p:nvGrpSpPr>
        <p:grpSpPr>
          <a:xfrm>
            <a:off x="9331757" y="3537391"/>
            <a:ext cx="1828800" cy="1823613"/>
            <a:chOff x="3200400" y="1638300"/>
            <a:chExt cx="1628564" cy="2400300"/>
          </a:xfrm>
          <a:solidFill>
            <a:srgbClr val="FFFF00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899707F-3CF1-4632-AED7-1B6C3F940282}"/>
                </a:ext>
              </a:extLst>
            </p:cNvPr>
            <p:cNvSpPr/>
            <p:nvPr/>
          </p:nvSpPr>
          <p:spPr bwMode="auto">
            <a:xfrm>
              <a:off x="3200400" y="1638300"/>
              <a:ext cx="1628564" cy="4191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7CF76C-1368-4EC9-BBD0-D5EFC751551F}"/>
                </a:ext>
              </a:extLst>
            </p:cNvPr>
            <p:cNvSpPr txBox="1"/>
            <p:nvPr/>
          </p:nvSpPr>
          <p:spPr>
            <a:xfrm>
              <a:off x="3372272" y="1638300"/>
              <a:ext cx="524060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code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E5E239E-AD28-4F50-A9B3-5C6716D35844}"/>
                </a:ext>
              </a:extLst>
            </p:cNvPr>
            <p:cNvSpPr/>
            <p:nvPr/>
          </p:nvSpPr>
          <p:spPr bwMode="auto">
            <a:xfrm>
              <a:off x="3200400" y="20574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79216CF-2093-4B7B-8FD6-99F9B32BF0EA}"/>
                </a:ext>
              </a:extLst>
            </p:cNvPr>
            <p:cNvSpPr txBox="1"/>
            <p:nvPr/>
          </p:nvSpPr>
          <p:spPr>
            <a:xfrm>
              <a:off x="3352800" y="2133601"/>
              <a:ext cx="958816" cy="44561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Static Data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7C0035F-705C-4B08-B503-5E25227D92ED}"/>
                </a:ext>
              </a:extLst>
            </p:cNvPr>
            <p:cNvSpPr/>
            <p:nvPr/>
          </p:nvSpPr>
          <p:spPr bwMode="auto">
            <a:xfrm>
              <a:off x="3200400" y="25908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0B69A5-99DC-4BF7-8BA6-49730FDDE54B}"/>
                </a:ext>
              </a:extLst>
            </p:cNvPr>
            <p:cNvSpPr txBox="1"/>
            <p:nvPr/>
          </p:nvSpPr>
          <p:spPr>
            <a:xfrm>
              <a:off x="3505200" y="2667001"/>
              <a:ext cx="53416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heap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7C25583-2ED8-4450-9568-929F99420CC9}"/>
                </a:ext>
              </a:extLst>
            </p:cNvPr>
            <p:cNvSpPr/>
            <p:nvPr/>
          </p:nvSpPr>
          <p:spPr bwMode="auto">
            <a:xfrm>
              <a:off x="3200400" y="3505200"/>
              <a:ext cx="1628564" cy="53340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Gill Sans" charset="0"/>
                <a:cs typeface="Gill Sans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3BE74DD-25E7-4D2C-9305-172B33AB359E}"/>
                </a:ext>
              </a:extLst>
            </p:cNvPr>
            <p:cNvSpPr txBox="1"/>
            <p:nvPr/>
          </p:nvSpPr>
          <p:spPr>
            <a:xfrm>
              <a:off x="3429000" y="3581400"/>
              <a:ext cx="539877" cy="44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ea typeface="Gill Sans" charset="0"/>
                  <a:cs typeface="Gill Sans" charset="0"/>
                </a:rPr>
                <a:t>stack</a:t>
              </a: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89C8948F-94B1-4CE0-BC1F-D6BCC0D92CF4}"/>
                </a:ext>
              </a:extLst>
            </p:cNvPr>
            <p:cNvCxnSpPr/>
            <p:nvPr/>
          </p:nvCxnSpPr>
          <p:spPr bwMode="auto">
            <a:xfrm flipV="1">
              <a:off x="4724400" y="3352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811F794-3F6E-4F4C-84C6-C3F426E1136F}"/>
                </a:ext>
              </a:extLst>
            </p:cNvPr>
            <p:cNvCxnSpPr/>
            <p:nvPr/>
          </p:nvCxnSpPr>
          <p:spPr bwMode="auto">
            <a:xfrm>
              <a:off x="4724400" y="2590800"/>
              <a:ext cx="0" cy="685800"/>
            </a:xfrm>
            <a:prstGeom prst="straightConnector1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DF7ED71-AA83-420A-91B6-755C28DC3DA7}"/>
              </a:ext>
            </a:extLst>
          </p:cNvPr>
          <p:cNvSpPr txBox="1"/>
          <p:nvPr/>
        </p:nvSpPr>
        <p:spPr>
          <a:xfrm>
            <a:off x="11160557" y="338499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0000…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8A4F5AF-D773-4104-A032-281692FD950F}"/>
              </a:ext>
            </a:extLst>
          </p:cNvPr>
          <p:cNvSpPr txBox="1"/>
          <p:nvPr/>
        </p:nvSpPr>
        <p:spPr>
          <a:xfrm>
            <a:off x="11160557" y="517453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0100…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7A14E59-57A4-4C12-8189-76A8D9A07E88}"/>
              </a:ext>
            </a:extLst>
          </p:cNvPr>
          <p:cNvSpPr txBox="1"/>
          <p:nvPr/>
        </p:nvSpPr>
        <p:spPr>
          <a:xfrm>
            <a:off x="9114428" y="2967335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/>
              </a:rPr>
              <a:t>Original Program</a:t>
            </a:r>
          </a:p>
        </p:txBody>
      </p:sp>
    </p:spTree>
    <p:extLst>
      <p:ext uri="{BB962C8B-B14F-4D97-AF65-F5344CB8AC3E}">
        <p14:creationId xmlns:p14="http://schemas.microsoft.com/office/powerpoint/2010/main" val="2579277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Techniques for Preventing Deadlock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4300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x.Acquire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y.Acquire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z.Acquire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8115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Issues with Simple B&amp;B Method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971800"/>
            <a:ext cx="11582400" cy="3733800"/>
          </a:xfrm>
        </p:spPr>
        <p:txBody>
          <a:bodyPr>
            <a:normAutofit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Fragmentation problem over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Not every process is same size </a:t>
            </a:r>
            <a:r>
              <a:rPr lang="en-US" altLang="ko-KR" sz="2400" dirty="0">
                <a:latin typeface="Wingdings"/>
                <a:ea typeface="Wingdings"/>
                <a:cs typeface="Wingdings"/>
                <a:sym typeface="Symbol" panose="05050102010706020507" pitchFamily="18" charset="2"/>
              </a:rPr>
              <a:t></a:t>
            </a:r>
            <a:r>
              <a:rPr lang="en-US" altLang="ko-KR" sz="2400" dirty="0">
                <a:ea typeface="굴림" panose="020B0600000101010101" pitchFamily="34" charset="-127"/>
                <a:sym typeface="Wingdings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</a:rPr>
              <a:t>memory becomes fragmented over time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Missing support for sparse address space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Would like to have multiple chunks/program (Code, Data, Stack, Heap,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Hard to do inter-process sharing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code segments when possible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Want to share memory between processes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Helped by providing multiple segments per process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819400" y="762000"/>
            <a:ext cx="1143000" cy="2133600"/>
          </a:xfrm>
          <a:prstGeom prst="rect">
            <a:avLst/>
          </a:prstGeom>
          <a:solidFill>
            <a:srgbClr val="C0D2F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solidFill>
                <a:srgbClr val="FF66CC"/>
              </a:solidFill>
              <a:ea typeface="굴림" panose="020B0600000101010101" pitchFamily="34" charset="-127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2819400" y="112553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2819400" y="15367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2819400" y="246856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870200" y="762000"/>
            <a:ext cx="952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6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2819400" y="1206500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5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819400" y="18891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process 2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2819400" y="2486025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1400" b="0">
                <a:latin typeface="Helvetica" panose="020B0604020202020204" pitchFamily="34" charset="0"/>
                <a:ea typeface="굴림" panose="020B0600000101010101" pitchFamily="34" charset="-127"/>
              </a:rPr>
              <a:t>OS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038600" y="762000"/>
            <a:ext cx="1752600" cy="2133600"/>
            <a:chOff x="2514600" y="914400"/>
            <a:chExt cx="1752600" cy="2133600"/>
          </a:xfrm>
        </p:grpSpPr>
        <p:sp>
          <p:nvSpPr>
            <p:cNvPr id="35881" name="Rectangle 12"/>
            <p:cNvSpPr>
              <a:spLocks noChangeArrowheads="1"/>
            </p:cNvSpPr>
            <p:nvPr/>
          </p:nvSpPr>
          <p:spPr bwMode="auto">
            <a:xfrm>
              <a:off x="31242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31242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>
              <a:off x="31242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31242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85" name="Text Box 16"/>
            <p:cNvSpPr txBox="1">
              <a:spLocks noChangeArrowheads="1"/>
            </p:cNvSpPr>
            <p:nvPr/>
          </p:nvSpPr>
          <p:spPr bwMode="auto">
            <a:xfrm>
              <a:off x="3173413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86" name="Text Box 17"/>
            <p:cNvSpPr txBox="1">
              <a:spLocks noChangeArrowheads="1"/>
            </p:cNvSpPr>
            <p:nvPr/>
          </p:nvSpPr>
          <p:spPr bwMode="auto">
            <a:xfrm>
              <a:off x="31242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87" name="Text Box 18"/>
            <p:cNvSpPr txBox="1">
              <a:spLocks noChangeArrowheads="1"/>
            </p:cNvSpPr>
            <p:nvPr/>
          </p:nvSpPr>
          <p:spPr bwMode="auto">
            <a:xfrm>
              <a:off x="3162300" y="26670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88" name="Rectangle 34"/>
            <p:cNvSpPr>
              <a:spLocks noChangeArrowheads="1"/>
            </p:cNvSpPr>
            <p:nvPr/>
          </p:nvSpPr>
          <p:spPr bwMode="auto">
            <a:xfrm>
              <a:off x="3124200" y="1676400"/>
              <a:ext cx="1143000" cy="990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89" name="AutoShape 40"/>
            <p:cNvSpPr>
              <a:spLocks noChangeArrowheads="1"/>
            </p:cNvSpPr>
            <p:nvPr/>
          </p:nvSpPr>
          <p:spPr bwMode="auto">
            <a:xfrm>
              <a:off x="25146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67400" y="762000"/>
            <a:ext cx="1752600" cy="2133600"/>
            <a:chOff x="4343400" y="914400"/>
            <a:chExt cx="1752600" cy="2133600"/>
          </a:xfrm>
        </p:grpSpPr>
        <p:sp>
          <p:nvSpPr>
            <p:cNvPr id="35871" name="Rectangle 19"/>
            <p:cNvSpPr>
              <a:spLocks noChangeArrowheads="1"/>
            </p:cNvSpPr>
            <p:nvPr/>
          </p:nvSpPr>
          <p:spPr bwMode="auto">
            <a:xfrm>
              <a:off x="4953000" y="914400"/>
              <a:ext cx="1143000" cy="2133600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>
              <a:off x="4953000" y="1277938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3" name="Line 21"/>
            <p:cNvSpPr>
              <a:spLocks noChangeShapeType="1"/>
            </p:cNvSpPr>
            <p:nvPr/>
          </p:nvSpPr>
          <p:spPr bwMode="auto">
            <a:xfrm>
              <a:off x="4953000" y="16891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4" name="Line 22"/>
            <p:cNvSpPr>
              <a:spLocks noChangeShapeType="1"/>
            </p:cNvSpPr>
            <p:nvPr/>
          </p:nvSpPr>
          <p:spPr bwMode="auto">
            <a:xfrm>
              <a:off x="4953000" y="2620963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5003800" y="914400"/>
              <a:ext cx="952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6</a:t>
              </a:r>
            </a:p>
          </p:txBody>
        </p:sp>
        <p:sp>
          <p:nvSpPr>
            <p:cNvPr id="35876" name="Text Box 24"/>
            <p:cNvSpPr txBox="1">
              <a:spLocks noChangeArrowheads="1"/>
            </p:cNvSpPr>
            <p:nvPr/>
          </p:nvSpPr>
          <p:spPr bwMode="auto">
            <a:xfrm>
              <a:off x="4953000" y="13589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5</a:t>
              </a:r>
            </a:p>
          </p:txBody>
        </p:sp>
        <p:sp>
          <p:nvSpPr>
            <p:cNvPr id="35877" name="Text Box 25"/>
            <p:cNvSpPr txBox="1">
              <a:spLocks noChangeArrowheads="1"/>
            </p:cNvSpPr>
            <p:nvPr/>
          </p:nvSpPr>
          <p:spPr bwMode="auto">
            <a:xfrm>
              <a:off x="4953000" y="2638425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OS</a:t>
              </a:r>
            </a:p>
          </p:txBody>
        </p:sp>
        <p:sp>
          <p:nvSpPr>
            <p:cNvPr id="35878" name="Rectangle 35"/>
            <p:cNvSpPr>
              <a:spLocks noChangeArrowheads="1"/>
            </p:cNvSpPr>
            <p:nvPr/>
          </p:nvSpPr>
          <p:spPr bwMode="auto">
            <a:xfrm>
              <a:off x="4953000" y="2057400"/>
              <a:ext cx="1143000" cy="6096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35879" name="Text Box 36"/>
            <p:cNvSpPr txBox="1">
              <a:spLocks noChangeArrowheads="1"/>
            </p:cNvSpPr>
            <p:nvPr/>
          </p:nvSpPr>
          <p:spPr bwMode="auto">
            <a:xfrm>
              <a:off x="4953000" y="167640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9</a:t>
              </a:r>
            </a:p>
          </p:txBody>
        </p:sp>
        <p:sp>
          <p:nvSpPr>
            <p:cNvPr id="35880" name="AutoShape 41"/>
            <p:cNvSpPr>
              <a:spLocks noChangeArrowheads="1"/>
            </p:cNvSpPr>
            <p:nvPr/>
          </p:nvSpPr>
          <p:spPr bwMode="auto">
            <a:xfrm>
              <a:off x="4343400" y="2057400"/>
              <a:ext cx="533400" cy="22860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696200" y="762000"/>
            <a:ext cx="1752600" cy="2133600"/>
            <a:chOff x="6172200" y="914400"/>
            <a:chExt cx="1752600" cy="2133600"/>
          </a:xfrm>
        </p:grpSpPr>
        <p:grpSp>
          <p:nvGrpSpPr>
            <p:cNvPr id="35858" name="Group 1"/>
            <p:cNvGrpSpPr>
              <a:grpSpLocks/>
            </p:cNvGrpSpPr>
            <p:nvPr/>
          </p:nvGrpSpPr>
          <p:grpSpPr bwMode="auto">
            <a:xfrm>
              <a:off x="6172200" y="914400"/>
              <a:ext cx="1752600" cy="2133600"/>
              <a:chOff x="6172200" y="914400"/>
              <a:chExt cx="1752600" cy="2133600"/>
            </a:xfrm>
          </p:grpSpPr>
          <p:sp>
            <p:nvSpPr>
              <p:cNvPr id="35860" name="Rectangle 26"/>
              <p:cNvSpPr>
                <a:spLocks noChangeArrowheads="1"/>
              </p:cNvSpPr>
              <p:nvPr/>
            </p:nvSpPr>
            <p:spPr bwMode="auto">
              <a:xfrm>
                <a:off x="6781800" y="914400"/>
                <a:ext cx="1143000" cy="2133600"/>
              </a:xfrm>
              <a:prstGeom prst="rect">
                <a:avLst/>
              </a:prstGeom>
              <a:solidFill>
                <a:srgbClr val="C0D2F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1" name="Line 27"/>
              <p:cNvSpPr>
                <a:spLocks noChangeShapeType="1"/>
              </p:cNvSpPr>
              <p:nvPr/>
            </p:nvSpPr>
            <p:spPr bwMode="auto">
              <a:xfrm>
                <a:off x="6781800" y="1277938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2" name="Line 28"/>
              <p:cNvSpPr>
                <a:spLocks noChangeShapeType="1"/>
              </p:cNvSpPr>
              <p:nvPr/>
            </p:nvSpPr>
            <p:spPr bwMode="auto">
              <a:xfrm>
                <a:off x="6781800" y="168910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Line 29"/>
              <p:cNvSpPr>
                <a:spLocks noChangeShapeType="1"/>
              </p:cNvSpPr>
              <p:nvPr/>
            </p:nvSpPr>
            <p:spPr bwMode="auto">
              <a:xfrm>
                <a:off x="6781800" y="2620963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Text Box 30"/>
              <p:cNvSpPr txBox="1">
                <a:spLocks noChangeArrowheads="1"/>
              </p:cNvSpPr>
              <p:nvPr/>
            </p:nvSpPr>
            <p:spPr bwMode="auto">
              <a:xfrm>
                <a:off x="6832600" y="914400"/>
                <a:ext cx="9525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6</a:t>
                </a:r>
              </a:p>
            </p:txBody>
          </p:sp>
          <p:sp>
            <p:nvSpPr>
              <p:cNvPr id="35865" name="Text Box 32"/>
              <p:cNvSpPr txBox="1">
                <a:spLocks noChangeArrowheads="1"/>
              </p:cNvSpPr>
              <p:nvPr/>
            </p:nvSpPr>
            <p:spPr bwMode="auto">
              <a:xfrm>
                <a:off x="6781800" y="1676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9</a:t>
                </a:r>
              </a:p>
            </p:txBody>
          </p:sp>
          <p:sp>
            <p:nvSpPr>
              <p:cNvPr id="35866" name="Text Box 33"/>
              <p:cNvSpPr txBox="1">
                <a:spLocks noChangeArrowheads="1"/>
              </p:cNvSpPr>
              <p:nvPr/>
            </p:nvSpPr>
            <p:spPr bwMode="auto">
              <a:xfrm>
                <a:off x="6781800" y="2638425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>
                    <a:latin typeface="Helvetica" panose="020B0604020202020204" pitchFamily="34" charset="0"/>
                    <a:ea typeface="굴림" panose="020B0600000101010101" pitchFamily="34" charset="-127"/>
                  </a:rPr>
                  <a:t>OS</a:t>
                </a:r>
              </a:p>
            </p:txBody>
          </p:sp>
          <p:sp>
            <p:nvSpPr>
              <p:cNvPr id="35867" name="Rectangle 37"/>
              <p:cNvSpPr>
                <a:spLocks noChangeArrowheads="1"/>
              </p:cNvSpPr>
              <p:nvPr/>
            </p:nvSpPr>
            <p:spPr bwMode="auto">
              <a:xfrm>
                <a:off x="6781800" y="2362200"/>
                <a:ext cx="1143000" cy="3048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868" name="Line 38"/>
              <p:cNvSpPr>
                <a:spLocks noChangeShapeType="1"/>
              </p:cNvSpPr>
              <p:nvPr/>
            </p:nvSpPr>
            <p:spPr bwMode="auto">
              <a:xfrm>
                <a:off x="6781800" y="2012950"/>
                <a:ext cx="1143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Text Box 39"/>
              <p:cNvSpPr txBox="1">
                <a:spLocks noChangeArrowheads="1"/>
              </p:cNvSpPr>
              <p:nvPr/>
            </p:nvSpPr>
            <p:spPr bwMode="auto">
              <a:xfrm>
                <a:off x="6781800" y="2057400"/>
                <a:ext cx="1066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ko-KR" sz="1400" b="0" dirty="0">
                    <a:latin typeface="Helvetica" panose="020B0604020202020204" pitchFamily="34" charset="0"/>
                    <a:ea typeface="굴림" panose="020B0600000101010101" pitchFamily="34" charset="-127"/>
                  </a:rPr>
                  <a:t>process 10</a:t>
                </a:r>
              </a:p>
            </p:txBody>
          </p:sp>
          <p:sp>
            <p:nvSpPr>
              <p:cNvPr id="35870" name="AutoShape 42"/>
              <p:cNvSpPr>
                <a:spLocks noChangeArrowheads="1"/>
              </p:cNvSpPr>
              <p:nvPr/>
            </p:nvSpPr>
            <p:spPr bwMode="auto">
              <a:xfrm>
                <a:off x="6172200" y="20574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  <p:sp>
          <p:nvSpPr>
            <p:cNvPr id="35859" name="Rectangle 37"/>
            <p:cNvSpPr>
              <a:spLocks noChangeArrowheads="1"/>
            </p:cNvSpPr>
            <p:nvPr/>
          </p:nvSpPr>
          <p:spPr bwMode="auto">
            <a:xfrm>
              <a:off x="6781800" y="1295400"/>
              <a:ext cx="1143000" cy="3810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9525000" y="1066800"/>
            <a:ext cx="1066800" cy="1447800"/>
            <a:chOff x="8001000" y="1219200"/>
            <a:chExt cx="1066800" cy="1447800"/>
          </a:xfrm>
        </p:grpSpPr>
        <p:sp>
          <p:nvSpPr>
            <p:cNvPr id="35855" name="Text Box 31"/>
            <p:cNvSpPr txBox="1">
              <a:spLocks noChangeArrowheads="1"/>
            </p:cNvSpPr>
            <p:nvPr/>
          </p:nvSpPr>
          <p:spPr bwMode="auto">
            <a:xfrm>
              <a:off x="8001000" y="1676400"/>
              <a:ext cx="1066800" cy="538096"/>
            </a:xfrm>
            <a:prstGeom prst="rect">
              <a:avLst/>
            </a:prstGeom>
            <a:solidFill>
              <a:srgbClr val="C0D2F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7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ko-KR" sz="1400" b="0">
                  <a:latin typeface="Helvetica" panose="020B0604020202020204" pitchFamily="34" charset="0"/>
                  <a:ea typeface="굴림" panose="020B0600000101010101" pitchFamily="34" charset="-127"/>
                </a:rPr>
                <a:t>process 11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endParaRPr lang="en-US" altLang="ko-KR" sz="800" b="0">
                <a:latin typeface="Helvetica" panose="020B0604020202020204" pitchFamily="34" charset="0"/>
                <a:ea typeface="굴림" panose="020B0600000101010101" pitchFamily="34" charset="-127"/>
              </a:endParaRPr>
            </a:p>
          </p:txBody>
        </p:sp>
        <p:sp>
          <p:nvSpPr>
            <p:cNvPr id="6" name="Bent Arrow 5"/>
            <p:cNvSpPr/>
            <p:nvPr/>
          </p:nvSpPr>
          <p:spPr bwMode="auto">
            <a:xfrm flipH="1">
              <a:off x="8001000" y="12192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  <p:sp>
          <p:nvSpPr>
            <p:cNvPr id="52" name="Bent Arrow 51"/>
            <p:cNvSpPr/>
            <p:nvPr/>
          </p:nvSpPr>
          <p:spPr bwMode="auto">
            <a:xfrm flipH="1" flipV="1">
              <a:off x="8001000" y="2286000"/>
              <a:ext cx="685800" cy="381000"/>
            </a:xfrm>
            <a:prstGeom prst="bentArrow">
              <a:avLst/>
            </a:prstGeom>
            <a:solidFill>
              <a:srgbClr val="FF44EC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0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More Flexible Segmentation</a:t>
            </a:r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4588730"/>
            <a:ext cx="10210800" cy="213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Logical View: multiple separate segments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Typical: Code, Data, Stack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Others: memory sharing,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is given region of contiguous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Has a base and limit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reside anywhere in physical memory</a:t>
            </a:r>
          </a:p>
        </p:txBody>
      </p:sp>
      <p:pic>
        <p:nvPicPr>
          <p:cNvPr id="69120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2" t="632" r="21811" b="964"/>
          <a:stretch>
            <a:fillRect/>
          </a:stretch>
        </p:blipFill>
        <p:spPr bwMode="auto">
          <a:xfrm>
            <a:off x="2286000" y="685800"/>
            <a:ext cx="2852738" cy="3759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638800" y="685800"/>
            <a:ext cx="4530726" cy="3862388"/>
            <a:chOff x="2592" y="480"/>
            <a:chExt cx="2854" cy="2433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688" y="558"/>
              <a:ext cx="1381" cy="1890"/>
            </a:xfrm>
            <a:prstGeom prst="ellipse">
              <a:avLst/>
            </a:prstGeom>
            <a:solidFill>
              <a:srgbClr val="99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2992" y="864"/>
              <a:ext cx="472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895" name="Rectangle 7"/>
            <p:cNvSpPr>
              <a:spLocks noChangeArrowheads="1"/>
            </p:cNvSpPr>
            <p:nvPr/>
          </p:nvSpPr>
          <p:spPr bwMode="auto">
            <a:xfrm>
              <a:off x="2800" y="1440"/>
              <a:ext cx="436" cy="4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896" name="Rectangle 8"/>
            <p:cNvSpPr>
              <a:spLocks noChangeArrowheads="1"/>
            </p:cNvSpPr>
            <p:nvPr/>
          </p:nvSpPr>
          <p:spPr bwMode="auto">
            <a:xfrm>
              <a:off x="3520" y="1248"/>
              <a:ext cx="437" cy="18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897" name="Rectangle 9"/>
            <p:cNvSpPr>
              <a:spLocks noChangeArrowheads="1"/>
            </p:cNvSpPr>
            <p:nvPr/>
          </p:nvSpPr>
          <p:spPr bwMode="auto">
            <a:xfrm>
              <a:off x="3376" y="1728"/>
              <a:ext cx="435" cy="254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898" name="Text Box 24"/>
            <p:cNvSpPr txBox="1">
              <a:spLocks noChangeArrowheads="1"/>
            </p:cNvSpPr>
            <p:nvPr/>
          </p:nvSpPr>
          <p:spPr bwMode="auto">
            <a:xfrm>
              <a:off x="2776" y="2462"/>
              <a:ext cx="1219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user view of</a:t>
              </a:r>
            </a:p>
            <a:p>
              <a:pPr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 </a:t>
              </a:r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4518" y="576"/>
              <a:ext cx="545" cy="509"/>
            </a:xfrm>
            <a:prstGeom prst="rect">
              <a:avLst/>
            </a:prstGeom>
            <a:solidFill>
              <a:srgbClr val="53FB2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>
              <a:off x="4518" y="831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1" name="Rectangle 15"/>
            <p:cNvSpPr>
              <a:spLocks noChangeArrowheads="1"/>
            </p:cNvSpPr>
            <p:nvPr/>
          </p:nvSpPr>
          <p:spPr bwMode="auto">
            <a:xfrm>
              <a:off x="4518" y="1085"/>
              <a:ext cx="545" cy="509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2" name="Line 16"/>
            <p:cNvSpPr>
              <a:spLocks noChangeShapeType="1"/>
            </p:cNvSpPr>
            <p:nvPr/>
          </p:nvSpPr>
          <p:spPr bwMode="auto">
            <a:xfrm>
              <a:off x="4518" y="134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3" name="Text Box 17"/>
            <p:cNvSpPr txBox="1">
              <a:spLocks noChangeArrowheads="1"/>
            </p:cNvSpPr>
            <p:nvPr/>
          </p:nvSpPr>
          <p:spPr bwMode="auto">
            <a:xfrm>
              <a:off x="4675" y="59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04" name="Text Box 18"/>
            <p:cNvSpPr txBox="1">
              <a:spLocks noChangeArrowheads="1"/>
            </p:cNvSpPr>
            <p:nvPr/>
          </p:nvSpPr>
          <p:spPr bwMode="auto">
            <a:xfrm>
              <a:off x="4691" y="828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4</a:t>
              </a:r>
            </a:p>
          </p:txBody>
        </p:sp>
        <p:sp>
          <p:nvSpPr>
            <p:cNvPr id="37905" name="Rectangle 19"/>
            <p:cNvSpPr>
              <a:spLocks noChangeArrowheads="1"/>
            </p:cNvSpPr>
            <p:nvPr/>
          </p:nvSpPr>
          <p:spPr bwMode="auto">
            <a:xfrm>
              <a:off x="4518" y="1594"/>
              <a:ext cx="545" cy="6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6" name="Rectangle 20"/>
            <p:cNvSpPr>
              <a:spLocks noChangeArrowheads="1"/>
            </p:cNvSpPr>
            <p:nvPr/>
          </p:nvSpPr>
          <p:spPr bwMode="auto">
            <a:xfrm>
              <a:off x="4518" y="2284"/>
              <a:ext cx="545" cy="18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7" name="Line 21"/>
            <p:cNvSpPr>
              <a:spLocks noChangeShapeType="1"/>
            </p:cNvSpPr>
            <p:nvPr/>
          </p:nvSpPr>
          <p:spPr bwMode="auto">
            <a:xfrm>
              <a:off x="4518" y="1775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4676" y="157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09" name="Text Box 23"/>
            <p:cNvSpPr txBox="1">
              <a:spLocks noChangeArrowheads="1"/>
            </p:cNvSpPr>
            <p:nvPr/>
          </p:nvSpPr>
          <p:spPr bwMode="auto">
            <a:xfrm>
              <a:off x="4691" y="192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3</a:t>
              </a:r>
            </a:p>
          </p:txBody>
        </p:sp>
        <p:sp>
          <p:nvSpPr>
            <p:cNvPr id="37910" name="Text Box 25"/>
            <p:cNvSpPr txBox="1">
              <a:spLocks noChangeArrowheads="1"/>
            </p:cNvSpPr>
            <p:nvPr/>
          </p:nvSpPr>
          <p:spPr bwMode="auto">
            <a:xfrm>
              <a:off x="4082" y="2457"/>
              <a:ext cx="136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physical </a:t>
              </a:r>
            </a:p>
            <a:p>
              <a:pPr algn="ctr" eaLnBrk="1" hangingPunct="1">
                <a:spcBef>
                  <a:spcPct val="5000"/>
                </a:spcBef>
              </a:pPr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memory space</a:t>
              </a:r>
            </a:p>
          </p:txBody>
        </p:sp>
        <p:sp>
          <p:nvSpPr>
            <p:cNvPr id="37911" name="Rectangle 26"/>
            <p:cNvSpPr>
              <a:spLocks noChangeArrowheads="1"/>
            </p:cNvSpPr>
            <p:nvPr/>
          </p:nvSpPr>
          <p:spPr bwMode="auto">
            <a:xfrm>
              <a:off x="4520" y="576"/>
              <a:ext cx="539" cy="254"/>
            </a:xfrm>
            <a:prstGeom prst="rect">
              <a:avLst/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 dirty="0">
                  <a:latin typeface="Gill Sans Light" charset="0"/>
                  <a:ea typeface="Gill Sans Light" charset="0"/>
                  <a:cs typeface="Gill Sans Light" charset="0"/>
                </a:rPr>
                <a:t>1</a:t>
              </a:r>
            </a:p>
          </p:txBody>
        </p:sp>
        <p:sp>
          <p:nvSpPr>
            <p:cNvPr id="37912" name="Rectangle 27"/>
            <p:cNvSpPr>
              <a:spLocks noChangeArrowheads="1"/>
            </p:cNvSpPr>
            <p:nvPr/>
          </p:nvSpPr>
          <p:spPr bwMode="auto">
            <a:xfrm>
              <a:off x="4521" y="1584"/>
              <a:ext cx="543" cy="2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b="0">
                  <a:latin typeface="Gill Sans Light" charset="0"/>
                  <a:ea typeface="Gill Sans Light" charset="0"/>
                  <a:cs typeface="Gill Sans Light" charset="0"/>
                </a:rPr>
                <a:t>2</a:t>
              </a:r>
            </a:p>
          </p:txBody>
        </p:sp>
        <p:sp>
          <p:nvSpPr>
            <p:cNvPr id="37913" name="Rectangle 50"/>
            <p:cNvSpPr>
              <a:spLocks noChangeArrowheads="1"/>
            </p:cNvSpPr>
            <p:nvPr/>
          </p:nvSpPr>
          <p:spPr bwMode="auto">
            <a:xfrm>
              <a:off x="2592" y="480"/>
              <a:ext cx="2854" cy="2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800" b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35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9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20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153400" cy="533400"/>
          </a:xfrm>
        </p:spPr>
        <p:txBody>
          <a:bodyPr/>
          <a:lstStyle/>
          <a:p>
            <a:r>
              <a:rPr lang="en-US" altLang="ko-KR" dirty="0"/>
              <a:t>Implementation of Multi-Segment Model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242" y="3459223"/>
            <a:ext cx="10231558" cy="3200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map resides in processor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number mapped into base/limit pair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Base added to offset to generate physical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Error check catches offset out of range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As many chunks of physical memory as entries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Segment addressed by portion of virtual address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However, could be included in instruction instead: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x86 Example: </a:t>
            </a:r>
            <a:r>
              <a:rPr lang="en-US" altLang="ko-KR" dirty="0" err="1"/>
              <a:t>mov</a:t>
            </a:r>
            <a:r>
              <a:rPr lang="en-US" altLang="ko-KR" dirty="0"/>
              <a:t> [</a:t>
            </a:r>
            <a:r>
              <a:rPr lang="en-US" altLang="ko-KR" dirty="0" err="1">
                <a:solidFill>
                  <a:schemeClr val="hlink"/>
                </a:solidFill>
              </a:rPr>
              <a:t>es</a:t>
            </a:r>
            <a:r>
              <a:rPr lang="en-US" altLang="ko-KR" dirty="0" err="1"/>
              <a:t>:bx</a:t>
            </a:r>
            <a:r>
              <a:rPr lang="en-US" altLang="ko-KR" dirty="0"/>
              <a:t>],ax.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What is “V/N” (valid / not valid)?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/>
              <a:t>Can mark segments as invalid; requires check as well</a:t>
            </a:r>
          </a:p>
        </p:txBody>
      </p:sp>
      <p:grpSp>
        <p:nvGrpSpPr>
          <p:cNvPr id="39939" name="Group 78"/>
          <p:cNvGrpSpPr>
            <a:grpSpLocks/>
          </p:cNvGrpSpPr>
          <p:nvPr/>
        </p:nvGrpSpPr>
        <p:grpSpPr bwMode="auto">
          <a:xfrm>
            <a:off x="5257801" y="1203326"/>
            <a:ext cx="1895475" cy="2073275"/>
            <a:chOff x="2352" y="758"/>
            <a:chExt cx="1194" cy="1306"/>
          </a:xfrm>
        </p:grpSpPr>
        <p:grpSp>
          <p:nvGrpSpPr>
            <p:cNvPr id="39968" name="Group 13"/>
            <p:cNvGrpSpPr>
              <a:grpSpLocks/>
            </p:cNvGrpSpPr>
            <p:nvPr/>
          </p:nvGrpSpPr>
          <p:grpSpPr bwMode="auto">
            <a:xfrm>
              <a:off x="2352" y="758"/>
              <a:ext cx="1194" cy="163"/>
              <a:chOff x="2352" y="960"/>
              <a:chExt cx="1632" cy="288"/>
            </a:xfrm>
          </p:grpSpPr>
          <p:grpSp>
            <p:nvGrpSpPr>
              <p:cNvPr id="40004" name="Group 11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6" name="Rectangle 8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Base0</a:t>
                  </a:r>
                </a:p>
              </p:txBody>
            </p:sp>
            <p:sp>
              <p:nvSpPr>
                <p:cNvPr id="40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Limit0</a:t>
                  </a:r>
                </a:p>
              </p:txBody>
            </p:sp>
          </p:grpSp>
          <p:sp>
            <p:nvSpPr>
              <p:cNvPr id="40005" name="Rectangle 12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69" name="Group 14"/>
            <p:cNvGrpSpPr>
              <a:grpSpLocks/>
            </p:cNvGrpSpPr>
            <p:nvPr/>
          </p:nvGrpSpPr>
          <p:grpSpPr bwMode="auto">
            <a:xfrm>
              <a:off x="2352" y="921"/>
              <a:ext cx="1194" cy="164"/>
              <a:chOff x="2352" y="960"/>
              <a:chExt cx="1632" cy="288"/>
            </a:xfrm>
          </p:grpSpPr>
          <p:grpSp>
            <p:nvGrpSpPr>
              <p:cNvPr id="40000" name="Group 1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4000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Base1</a:t>
                  </a:r>
                </a:p>
              </p:txBody>
            </p:sp>
            <p:sp>
              <p:nvSpPr>
                <p:cNvPr id="40003" name="Rectangle 1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Limit1</a:t>
                  </a:r>
                </a:p>
              </p:txBody>
            </p:sp>
          </p:grpSp>
          <p:sp>
            <p:nvSpPr>
              <p:cNvPr id="40001" name="Rectangle 1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0" name="Group 19"/>
            <p:cNvGrpSpPr>
              <a:grpSpLocks/>
            </p:cNvGrpSpPr>
            <p:nvPr/>
          </p:nvGrpSpPr>
          <p:grpSpPr bwMode="auto">
            <a:xfrm>
              <a:off x="2352" y="1085"/>
              <a:ext cx="1194" cy="163"/>
              <a:chOff x="2352" y="960"/>
              <a:chExt cx="1632" cy="288"/>
            </a:xfrm>
          </p:grpSpPr>
          <p:grpSp>
            <p:nvGrpSpPr>
              <p:cNvPr id="39996" name="Group 2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8" name="Rectangle 2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Base2</a:t>
                  </a:r>
                </a:p>
              </p:txBody>
            </p:sp>
            <p:sp>
              <p:nvSpPr>
                <p:cNvPr id="39999" name="Rectangle 2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Limit2</a:t>
                  </a:r>
                </a:p>
              </p:txBody>
            </p:sp>
          </p:grpSp>
          <p:sp>
            <p:nvSpPr>
              <p:cNvPr id="39997" name="Rectangle 2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1" name="Group 24"/>
            <p:cNvGrpSpPr>
              <a:grpSpLocks/>
            </p:cNvGrpSpPr>
            <p:nvPr/>
          </p:nvGrpSpPr>
          <p:grpSpPr bwMode="auto">
            <a:xfrm>
              <a:off x="2352" y="1248"/>
              <a:ext cx="1194" cy="163"/>
              <a:chOff x="2352" y="960"/>
              <a:chExt cx="1632" cy="288"/>
            </a:xfrm>
          </p:grpSpPr>
          <p:grpSp>
            <p:nvGrpSpPr>
              <p:cNvPr id="39992" name="Group 2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Base3</a:t>
                  </a:r>
                </a:p>
              </p:txBody>
            </p:sp>
            <p:sp>
              <p:nvSpPr>
                <p:cNvPr id="39995" name="Rectangle 2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Limit3</a:t>
                  </a:r>
                </a:p>
              </p:txBody>
            </p:sp>
          </p:grpSp>
          <p:sp>
            <p:nvSpPr>
              <p:cNvPr id="39993" name="Rectangle 2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2" name="Group 29"/>
            <p:cNvGrpSpPr>
              <a:grpSpLocks/>
            </p:cNvGrpSpPr>
            <p:nvPr/>
          </p:nvGrpSpPr>
          <p:grpSpPr bwMode="auto">
            <a:xfrm>
              <a:off x="2352" y="1411"/>
              <a:ext cx="1194" cy="163"/>
              <a:chOff x="2352" y="960"/>
              <a:chExt cx="1632" cy="288"/>
            </a:xfrm>
          </p:grpSpPr>
          <p:grpSp>
            <p:nvGrpSpPr>
              <p:cNvPr id="39988" name="Group 3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90" name="Rectangle 3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Base4</a:t>
                  </a:r>
                </a:p>
              </p:txBody>
            </p:sp>
            <p:sp>
              <p:nvSpPr>
                <p:cNvPr id="39991" name="Rectangle 3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Limit4</a:t>
                  </a:r>
                </a:p>
              </p:txBody>
            </p:sp>
          </p:grpSp>
          <p:sp>
            <p:nvSpPr>
              <p:cNvPr id="39989" name="Rectangle 3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  <p:grpSp>
          <p:nvGrpSpPr>
            <p:cNvPr id="39973" name="Group 34"/>
            <p:cNvGrpSpPr>
              <a:grpSpLocks/>
            </p:cNvGrpSpPr>
            <p:nvPr/>
          </p:nvGrpSpPr>
          <p:grpSpPr bwMode="auto">
            <a:xfrm>
              <a:off x="2352" y="1574"/>
              <a:ext cx="1194" cy="164"/>
              <a:chOff x="2352" y="960"/>
              <a:chExt cx="1632" cy="288"/>
            </a:xfrm>
          </p:grpSpPr>
          <p:grpSp>
            <p:nvGrpSpPr>
              <p:cNvPr id="39984" name="Group 3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6" name="Rectangle 3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Base5</a:t>
                  </a:r>
                </a:p>
              </p:txBody>
            </p:sp>
            <p:sp>
              <p:nvSpPr>
                <p:cNvPr id="39987" name="Rectangle 3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Limit5</a:t>
                  </a:r>
                </a:p>
              </p:txBody>
            </p:sp>
          </p:grpSp>
          <p:sp>
            <p:nvSpPr>
              <p:cNvPr id="39985" name="Rectangle 3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4" name="Group 39"/>
            <p:cNvGrpSpPr>
              <a:grpSpLocks/>
            </p:cNvGrpSpPr>
            <p:nvPr/>
          </p:nvGrpSpPr>
          <p:grpSpPr bwMode="auto">
            <a:xfrm>
              <a:off x="2352" y="1738"/>
              <a:ext cx="1194" cy="163"/>
              <a:chOff x="2352" y="960"/>
              <a:chExt cx="1632" cy="288"/>
            </a:xfrm>
          </p:grpSpPr>
          <p:grpSp>
            <p:nvGrpSpPr>
              <p:cNvPr id="39980" name="Group 40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82" name="Rectangle 41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Base6</a:t>
                  </a:r>
                </a:p>
              </p:txBody>
            </p:sp>
            <p:sp>
              <p:nvSpPr>
                <p:cNvPr id="39983" name="Rectangle 42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Limit6</a:t>
                  </a:r>
                </a:p>
              </p:txBody>
            </p:sp>
          </p:grpSp>
          <p:sp>
            <p:nvSpPr>
              <p:cNvPr id="39981" name="Rectangle 43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</p:grpSp>
        <p:grpSp>
          <p:nvGrpSpPr>
            <p:cNvPr id="39975" name="Group 44"/>
            <p:cNvGrpSpPr>
              <a:grpSpLocks/>
            </p:cNvGrpSpPr>
            <p:nvPr/>
          </p:nvGrpSpPr>
          <p:grpSpPr bwMode="auto">
            <a:xfrm>
              <a:off x="2352" y="1901"/>
              <a:ext cx="1194" cy="163"/>
              <a:chOff x="2352" y="960"/>
              <a:chExt cx="1632" cy="288"/>
            </a:xfrm>
          </p:grpSpPr>
          <p:grpSp>
            <p:nvGrpSpPr>
              <p:cNvPr id="39976" name="Group 45"/>
              <p:cNvGrpSpPr>
                <a:grpSpLocks/>
              </p:cNvGrpSpPr>
              <p:nvPr/>
            </p:nvGrpSpPr>
            <p:grpSpPr bwMode="auto">
              <a:xfrm>
                <a:off x="2352" y="960"/>
                <a:ext cx="1392" cy="288"/>
                <a:chOff x="2352" y="960"/>
                <a:chExt cx="1392" cy="288"/>
              </a:xfrm>
            </p:grpSpPr>
            <p:sp>
              <p:nvSpPr>
                <p:cNvPr id="39978" name="Rectangle 46"/>
                <p:cNvSpPr>
                  <a:spLocks noChangeArrowheads="1"/>
                </p:cNvSpPr>
                <p:nvPr/>
              </p:nvSpPr>
              <p:spPr bwMode="auto">
                <a:xfrm>
                  <a:off x="2352" y="960"/>
                  <a:ext cx="672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Base7</a:t>
                  </a:r>
                </a:p>
              </p:txBody>
            </p:sp>
            <p:sp>
              <p:nvSpPr>
                <p:cNvPr id="39979" name="Rectangle 47"/>
                <p:cNvSpPr>
                  <a:spLocks noChangeArrowheads="1"/>
                </p:cNvSpPr>
                <p:nvPr/>
              </p:nvSpPr>
              <p:spPr bwMode="auto">
                <a:xfrm>
                  <a:off x="3024" y="960"/>
                  <a:ext cx="720" cy="288"/>
                </a:xfrm>
                <a:prstGeom prst="rect">
                  <a:avLst/>
                </a:prstGeom>
                <a:solidFill>
                  <a:srgbClr val="99FF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Limit7</a:t>
                  </a:r>
                </a:p>
              </p:txBody>
            </p:sp>
          </p:grpSp>
          <p:sp>
            <p:nvSpPr>
              <p:cNvPr id="39977" name="Rectangle 48"/>
              <p:cNvSpPr>
                <a:spLocks noChangeArrowheads="1"/>
              </p:cNvSpPr>
              <p:nvPr/>
            </p:nvSpPr>
            <p:spPr bwMode="auto">
              <a:xfrm>
                <a:off x="3744" y="960"/>
                <a:ext cx="240" cy="288"/>
              </a:xfrm>
              <a:prstGeom prst="rect">
                <a:avLst/>
              </a:prstGeom>
              <a:solidFill>
                <a:srgbClr val="99FF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V</a:t>
                </a:r>
              </a:p>
            </p:txBody>
          </p:sp>
        </p:grp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2057400" y="746125"/>
            <a:ext cx="3106738" cy="704850"/>
            <a:chOff x="336" y="432"/>
            <a:chExt cx="1957" cy="444"/>
          </a:xfrm>
        </p:grpSpPr>
        <p:sp>
          <p:nvSpPr>
            <p:cNvPr id="39965" name="Rectangle 4"/>
            <p:cNvSpPr>
              <a:spLocks noChangeArrowheads="1"/>
            </p:cNvSpPr>
            <p:nvPr/>
          </p:nvSpPr>
          <p:spPr bwMode="auto">
            <a:xfrm>
              <a:off x="1577" y="511"/>
              <a:ext cx="716" cy="199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39966" name="Rectangle 5"/>
            <p:cNvSpPr>
              <a:spLocks noChangeArrowheads="1"/>
            </p:cNvSpPr>
            <p:nvPr/>
          </p:nvSpPr>
          <p:spPr bwMode="auto">
            <a:xfrm>
              <a:off x="1077" y="511"/>
              <a:ext cx="500" cy="199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Seg #</a:t>
              </a:r>
            </a:p>
          </p:txBody>
        </p:sp>
        <p:sp>
          <p:nvSpPr>
            <p:cNvPr id="39967" name="Text Box 59"/>
            <p:cNvSpPr txBox="1">
              <a:spLocks noChangeArrowheads="1"/>
            </p:cNvSpPr>
            <p:nvPr/>
          </p:nvSpPr>
          <p:spPr bwMode="auto">
            <a:xfrm>
              <a:off x="336" y="432"/>
              <a:ext cx="708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5257801" y="1724026"/>
            <a:ext cx="1895475" cy="258763"/>
            <a:chOff x="2352" y="960"/>
            <a:chExt cx="1632" cy="288"/>
          </a:xfrm>
        </p:grpSpPr>
        <p:grpSp>
          <p:nvGrpSpPr>
            <p:cNvPr id="39961" name="Group 74"/>
            <p:cNvGrpSpPr>
              <a:grpSpLocks/>
            </p:cNvGrpSpPr>
            <p:nvPr/>
          </p:nvGrpSpPr>
          <p:grpSpPr bwMode="auto">
            <a:xfrm>
              <a:off x="2352" y="960"/>
              <a:ext cx="1392" cy="288"/>
              <a:chOff x="2352" y="960"/>
              <a:chExt cx="1392" cy="288"/>
            </a:xfrm>
          </p:grpSpPr>
          <p:sp>
            <p:nvSpPr>
              <p:cNvPr id="39963" name="Rectangle 75"/>
              <p:cNvSpPr>
                <a:spLocks noChangeArrowheads="1"/>
              </p:cNvSpPr>
              <p:nvPr/>
            </p:nvSpPr>
            <p:spPr bwMode="auto">
              <a:xfrm>
                <a:off x="2352" y="960"/>
                <a:ext cx="67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Base2</a:t>
                </a:r>
              </a:p>
            </p:txBody>
          </p:sp>
          <p:sp>
            <p:nvSpPr>
              <p:cNvPr id="39964" name="Rectangle 76"/>
              <p:cNvSpPr>
                <a:spLocks noChangeArrowheads="1"/>
              </p:cNvSpPr>
              <p:nvPr/>
            </p:nvSpPr>
            <p:spPr bwMode="auto">
              <a:xfrm>
                <a:off x="3024" y="960"/>
                <a:ext cx="720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Limit2</a:t>
                </a:r>
              </a:p>
            </p:txBody>
          </p:sp>
        </p:grpSp>
        <p:sp>
          <p:nvSpPr>
            <p:cNvPr id="39962" name="Rectangle 77"/>
            <p:cNvSpPr>
              <a:spLocks noChangeArrowheads="1"/>
            </p:cNvSpPr>
            <p:nvPr/>
          </p:nvSpPr>
          <p:spPr bwMode="auto">
            <a:xfrm>
              <a:off x="3744" y="960"/>
              <a:ext cx="240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V</a:t>
              </a:r>
            </a:p>
          </p:txBody>
        </p:sp>
      </p:grpSp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5138739" y="1035050"/>
            <a:ext cx="4919663" cy="1498600"/>
            <a:chOff x="2277" y="566"/>
            <a:chExt cx="3099" cy="944"/>
          </a:xfrm>
        </p:grpSpPr>
        <p:sp>
          <p:nvSpPr>
            <p:cNvPr id="39956" name="Freeform 67"/>
            <p:cNvSpPr>
              <a:spLocks/>
            </p:cNvSpPr>
            <p:nvPr/>
          </p:nvSpPr>
          <p:spPr bwMode="auto">
            <a:xfrm>
              <a:off x="2277" y="566"/>
              <a:ext cx="1728" cy="576"/>
            </a:xfrm>
            <a:custGeom>
              <a:avLst/>
              <a:gdLst>
                <a:gd name="T0" fmla="*/ 0 w 1728"/>
                <a:gd name="T1" fmla="*/ 0 h 528"/>
                <a:gd name="T2" fmla="*/ 1344 w 1728"/>
                <a:gd name="T3" fmla="*/ 0 h 528"/>
                <a:gd name="T4" fmla="*/ 1728 w 1728"/>
                <a:gd name="T5" fmla="*/ 3901 h 528"/>
                <a:gd name="T6" fmla="*/ 0 60000 65536"/>
                <a:gd name="T7" fmla="*/ 0 60000 65536"/>
                <a:gd name="T8" fmla="*/ 0 60000 65536"/>
                <a:gd name="T9" fmla="*/ 0 w 1728"/>
                <a:gd name="T10" fmla="*/ 0 h 528"/>
                <a:gd name="T11" fmla="*/ 1728 w 1728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8" h="528">
                  <a:moveTo>
                    <a:pt x="0" y="0"/>
                  </a:moveTo>
                  <a:lnTo>
                    <a:pt x="1344" y="0"/>
                  </a:lnTo>
                  <a:lnTo>
                    <a:pt x="1728" y="52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7" name="Oval 52"/>
            <p:cNvSpPr>
              <a:spLocks noChangeArrowheads="1"/>
            </p:cNvSpPr>
            <p:nvPr/>
          </p:nvSpPr>
          <p:spPr bwMode="auto">
            <a:xfrm>
              <a:off x="3934" y="1115"/>
              <a:ext cx="358" cy="327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+</a:t>
              </a:r>
            </a:p>
          </p:txBody>
        </p:sp>
        <p:sp>
          <p:nvSpPr>
            <p:cNvPr id="39958" name="Line 54"/>
            <p:cNvSpPr>
              <a:spLocks noChangeShapeType="1"/>
            </p:cNvSpPr>
            <p:nvPr/>
          </p:nvSpPr>
          <p:spPr bwMode="auto">
            <a:xfrm>
              <a:off x="2784" y="1104"/>
              <a:ext cx="1140" cy="13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9" name="Line 58"/>
            <p:cNvSpPr>
              <a:spLocks noChangeShapeType="1"/>
            </p:cNvSpPr>
            <p:nvPr/>
          </p:nvSpPr>
          <p:spPr bwMode="auto">
            <a:xfrm>
              <a:off x="4282" y="1279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60" name="Text Box 60"/>
            <p:cNvSpPr txBox="1">
              <a:spLocks noChangeArrowheads="1"/>
            </p:cNvSpPr>
            <p:nvPr/>
          </p:nvSpPr>
          <p:spPr bwMode="auto">
            <a:xfrm>
              <a:off x="4604" y="1066"/>
              <a:ext cx="772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</a:t>
              </a:r>
            </a:p>
          </p:txBody>
        </p:sp>
      </p:grpSp>
      <p:grpSp>
        <p:nvGrpSpPr>
          <p:cNvPr id="23" name="Group 72"/>
          <p:cNvGrpSpPr>
            <a:grpSpLocks/>
          </p:cNvGrpSpPr>
          <p:nvPr/>
        </p:nvGrpSpPr>
        <p:grpSpPr bwMode="auto">
          <a:xfrm>
            <a:off x="6742114" y="746125"/>
            <a:ext cx="2782888" cy="1041400"/>
            <a:chOff x="3287" y="384"/>
            <a:chExt cx="1753" cy="656"/>
          </a:xfrm>
        </p:grpSpPr>
        <p:sp>
          <p:nvSpPr>
            <p:cNvPr id="39951" name="Oval 51"/>
            <p:cNvSpPr>
              <a:spLocks noChangeArrowheads="1"/>
            </p:cNvSpPr>
            <p:nvPr/>
          </p:nvSpPr>
          <p:spPr bwMode="auto">
            <a:xfrm>
              <a:off x="3934" y="384"/>
              <a:ext cx="358" cy="326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 dirty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39952" name="Line 55"/>
            <p:cNvSpPr>
              <a:spLocks noChangeShapeType="1"/>
            </p:cNvSpPr>
            <p:nvPr/>
          </p:nvSpPr>
          <p:spPr bwMode="auto">
            <a:xfrm flipV="1">
              <a:off x="3287" y="626"/>
              <a:ext cx="677" cy="414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3" name="Line 57"/>
            <p:cNvSpPr>
              <a:spLocks noChangeShapeType="1"/>
            </p:cNvSpPr>
            <p:nvPr/>
          </p:nvSpPr>
          <p:spPr bwMode="auto">
            <a:xfrm>
              <a:off x="4282" y="544"/>
              <a:ext cx="31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54" name="Text Box 62"/>
            <p:cNvSpPr txBox="1">
              <a:spLocks noChangeArrowheads="1"/>
            </p:cNvSpPr>
            <p:nvPr/>
          </p:nvSpPr>
          <p:spPr bwMode="auto">
            <a:xfrm>
              <a:off x="4570" y="394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5" name="Line 68"/>
            <p:cNvSpPr>
              <a:spLocks noChangeShapeType="1"/>
            </p:cNvSpPr>
            <p:nvPr/>
          </p:nvSpPr>
          <p:spPr bwMode="auto">
            <a:xfrm>
              <a:off x="3621" y="56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92274" name="Freeform 50"/>
          <p:cNvSpPr>
            <a:spLocks/>
          </p:cNvSpPr>
          <p:nvPr/>
        </p:nvSpPr>
        <p:spPr bwMode="auto">
          <a:xfrm>
            <a:off x="3767138" y="1187450"/>
            <a:ext cx="1530350" cy="635000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9945" name="TextBox 1"/>
          <p:cNvSpPr txBox="1">
            <a:spLocks noChangeArrowheads="1"/>
          </p:cNvSpPr>
          <p:nvPr/>
        </p:nvSpPr>
        <p:spPr bwMode="auto">
          <a:xfrm>
            <a:off x="6096000" y="685800"/>
            <a:ext cx="805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offset</a:t>
            </a:r>
          </a:p>
        </p:txBody>
      </p:sp>
      <p:grpSp>
        <p:nvGrpSpPr>
          <p:cNvPr id="69" name="Group 135"/>
          <p:cNvGrpSpPr>
            <a:grpSpLocks/>
          </p:cNvGrpSpPr>
          <p:nvPr/>
        </p:nvGrpSpPr>
        <p:grpSpPr bwMode="auto">
          <a:xfrm>
            <a:off x="7162800" y="1905000"/>
            <a:ext cx="3276600" cy="2338388"/>
            <a:chOff x="3024" y="672"/>
            <a:chExt cx="2064" cy="1473"/>
          </a:xfrm>
        </p:grpSpPr>
        <p:sp>
          <p:nvSpPr>
            <p:cNvPr id="3994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Valid</a:t>
              </a:r>
            </a:p>
          </p:txBody>
        </p:sp>
        <p:sp>
          <p:nvSpPr>
            <p:cNvPr id="39948" name="Line 113"/>
            <p:cNvSpPr>
              <a:spLocks noChangeShapeType="1"/>
            </p:cNvSpPr>
            <p:nvPr/>
          </p:nvSpPr>
          <p:spPr bwMode="auto">
            <a:xfrm>
              <a:off x="3024" y="672"/>
              <a:ext cx="1106" cy="767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994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3995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1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uiExpand="1" build="p"/>
      <p:bldP spid="692274" grpId="0" uiExpand="1" animBg="1"/>
      <p:bldP spid="3994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A890-11B3-4275-B1E4-CB664F6A8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x86 Special Registers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BD212C0-DA1A-4652-BAC4-725EA9C57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3505200"/>
            <a:ext cx="6715622" cy="2743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Typical Segment Register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Current Priority is RPL of Code Segment (CS)</a:t>
            </a:r>
          </a:p>
          <a:p>
            <a:r>
              <a:rPr lang="en-US" dirty="0"/>
              <a:t>Segmentation can’t be just “turned off”</a:t>
            </a:r>
          </a:p>
          <a:p>
            <a:pPr lvl="1"/>
            <a:r>
              <a:rPr lang="en-US" dirty="0"/>
              <a:t>What if we just want to use paging?</a:t>
            </a:r>
          </a:p>
          <a:p>
            <a:pPr lvl="1"/>
            <a:r>
              <a:rPr lang="en-US" dirty="0"/>
              <a:t>Set base and bound to all of memory, in all segments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021987-5890-4B11-86F8-BB13CCA6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 r="1314" b="8861"/>
          <a:stretch>
            <a:fillRect/>
          </a:stretch>
        </p:blipFill>
        <p:spPr bwMode="auto">
          <a:xfrm>
            <a:off x="7052280" y="1030197"/>
            <a:ext cx="4648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B381D09-E3C3-4731-B2F5-06B9A6D06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4" y="1030197"/>
            <a:ext cx="33528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8C09DFC-09FB-460A-8CC3-A78AF09C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005" y="649197"/>
            <a:ext cx="3106600" cy="45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b="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80386 Special Registers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1EE28EE-CB89-4F96-AFA5-C8D999F8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5636" r="51389" b="8795"/>
          <a:stretch>
            <a:fillRect/>
          </a:stretch>
        </p:blipFill>
        <p:spPr bwMode="auto">
          <a:xfrm>
            <a:off x="4367092" y="811881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4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22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sp>
        <p:nvSpPr>
          <p:cNvPr id="49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  <p:sp>
        <p:nvSpPr>
          <p:cNvPr id="44" name="Rectangle 66"/>
          <p:cNvSpPr>
            <a:spLocks noChangeArrowheads="1"/>
          </p:cNvSpPr>
          <p:nvPr/>
        </p:nvSpPr>
        <p:spPr bwMode="auto">
          <a:xfrm>
            <a:off x="6953253" y="3429000"/>
            <a:ext cx="1219200" cy="152400"/>
          </a:xfrm>
          <a:prstGeom prst="rect">
            <a:avLst/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5" name="Rectangle 67"/>
          <p:cNvSpPr>
            <a:spLocks noChangeArrowheads="1"/>
          </p:cNvSpPr>
          <p:nvPr/>
        </p:nvSpPr>
        <p:spPr bwMode="auto">
          <a:xfrm>
            <a:off x="6953253" y="3581400"/>
            <a:ext cx="1219200" cy="30480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Example: Four Segments (16 bit addresses)</a:t>
            </a:r>
          </a:p>
        </p:txBody>
      </p:sp>
      <p:graphicFrame>
        <p:nvGraphicFramePr>
          <p:cNvPr id="693356" name="Group 108"/>
          <p:cNvGraphicFramePr>
            <a:graphicFrameLocks noGrp="1"/>
          </p:cNvGraphicFramePr>
          <p:nvPr>
            <p:ph idx="1"/>
          </p:nvPr>
        </p:nvGraphicFramePr>
        <p:xfrm>
          <a:off x="6019800" y="685800"/>
          <a:ext cx="3505200" cy="181623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2012" name="Group 105"/>
          <p:cNvGrpSpPr>
            <a:grpSpLocks/>
          </p:cNvGrpSpPr>
          <p:nvPr/>
        </p:nvGrpSpPr>
        <p:grpSpPr bwMode="auto">
          <a:xfrm>
            <a:off x="2057401" y="1143000"/>
            <a:ext cx="3573463" cy="641350"/>
            <a:chOff x="-48" y="480"/>
            <a:chExt cx="2251" cy="504"/>
          </a:xfrm>
        </p:grpSpPr>
        <p:sp>
          <p:nvSpPr>
            <p:cNvPr id="42051" name="Rectangle 57"/>
            <p:cNvSpPr>
              <a:spLocks noChangeArrowheads="1"/>
            </p:cNvSpPr>
            <p:nvPr/>
          </p:nvSpPr>
          <p:spPr bwMode="auto">
            <a:xfrm>
              <a:off x="432" y="480"/>
              <a:ext cx="1680" cy="240"/>
            </a:xfrm>
            <a:prstGeom prst="rect">
              <a:avLst/>
            </a:prstGeom>
            <a:solidFill>
              <a:srgbClr val="00CC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Offset</a:t>
              </a:r>
            </a:p>
          </p:txBody>
        </p:sp>
        <p:sp>
          <p:nvSpPr>
            <p:cNvPr id="42052" name="Rectangle 58"/>
            <p:cNvSpPr>
              <a:spLocks noChangeArrowheads="1"/>
            </p:cNvSpPr>
            <p:nvPr/>
          </p:nvSpPr>
          <p:spPr bwMode="auto">
            <a:xfrm>
              <a:off x="48" y="480"/>
              <a:ext cx="384" cy="240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Seg</a:t>
              </a:r>
            </a:p>
          </p:txBody>
        </p:sp>
        <p:sp>
          <p:nvSpPr>
            <p:cNvPr id="42053" name="Text Box 59"/>
            <p:cNvSpPr txBox="1">
              <a:spLocks noChangeArrowheads="1"/>
            </p:cNvSpPr>
            <p:nvPr/>
          </p:nvSpPr>
          <p:spPr bwMode="auto">
            <a:xfrm>
              <a:off x="2016" y="720"/>
              <a:ext cx="18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42054" name="Text Box 60"/>
            <p:cNvSpPr txBox="1">
              <a:spLocks noChangeArrowheads="1"/>
            </p:cNvSpPr>
            <p:nvPr/>
          </p:nvSpPr>
          <p:spPr bwMode="auto">
            <a:xfrm>
              <a:off x="192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14</a:t>
              </a:r>
            </a:p>
          </p:txBody>
        </p:sp>
        <p:sp>
          <p:nvSpPr>
            <p:cNvPr id="42055" name="Text Box 61"/>
            <p:cNvSpPr txBox="1">
              <a:spLocks noChangeArrowheads="1"/>
            </p:cNvSpPr>
            <p:nvPr/>
          </p:nvSpPr>
          <p:spPr bwMode="auto">
            <a:xfrm>
              <a:off x="384" y="720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13</a:t>
              </a:r>
            </a:p>
          </p:txBody>
        </p:sp>
        <p:sp>
          <p:nvSpPr>
            <p:cNvPr id="42056" name="Text Box 62"/>
            <p:cNvSpPr txBox="1">
              <a:spLocks noChangeArrowheads="1"/>
            </p:cNvSpPr>
            <p:nvPr/>
          </p:nvSpPr>
          <p:spPr bwMode="auto">
            <a:xfrm>
              <a:off x="-48" y="719"/>
              <a:ext cx="25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15</a:t>
              </a:r>
            </a:p>
          </p:txBody>
        </p:sp>
      </p:grpSp>
      <p:grpSp>
        <p:nvGrpSpPr>
          <p:cNvPr id="42013" name="Group 103"/>
          <p:cNvGrpSpPr>
            <a:grpSpLocks/>
          </p:cNvGrpSpPr>
          <p:nvPr/>
        </p:nvGrpSpPr>
        <p:grpSpPr bwMode="auto">
          <a:xfrm>
            <a:off x="1676402" y="2590801"/>
            <a:ext cx="2519363" cy="3905251"/>
            <a:chOff x="2640" y="672"/>
            <a:chExt cx="1587" cy="2460"/>
          </a:xfrm>
        </p:grpSpPr>
        <p:grpSp>
          <p:nvGrpSpPr>
            <p:cNvPr id="42038" name="Group 90"/>
            <p:cNvGrpSpPr>
              <a:grpSpLocks/>
            </p:cNvGrpSpPr>
            <p:nvPr/>
          </p:nvGrpSpPr>
          <p:grpSpPr bwMode="auto">
            <a:xfrm>
              <a:off x="2640" y="672"/>
              <a:ext cx="1349" cy="1968"/>
              <a:chOff x="2299" y="816"/>
              <a:chExt cx="1349" cy="1968"/>
            </a:xfrm>
          </p:grpSpPr>
          <p:sp>
            <p:nvSpPr>
              <p:cNvPr id="42040" name="Rectangle 45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1" name="Rectangle 46"/>
              <p:cNvSpPr>
                <a:spLocks noChangeArrowheads="1"/>
              </p:cNvSpPr>
              <p:nvPr/>
            </p:nvSpPr>
            <p:spPr bwMode="auto">
              <a:xfrm>
                <a:off x="2880" y="86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2" name="Rectangle 47"/>
              <p:cNvSpPr>
                <a:spLocks noChangeArrowheads="1"/>
              </p:cNvSpPr>
              <p:nvPr/>
            </p:nvSpPr>
            <p:spPr bwMode="auto">
              <a:xfrm>
                <a:off x="2880" y="1344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3" name="Rectangle 48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4" name="Rectangle 80"/>
              <p:cNvSpPr>
                <a:spLocks noChangeArrowheads="1"/>
              </p:cNvSpPr>
              <p:nvPr/>
            </p:nvSpPr>
            <p:spPr bwMode="auto">
              <a:xfrm>
                <a:off x="2880" y="2304"/>
                <a:ext cx="768" cy="48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45" name="Rectangle 82"/>
              <p:cNvSpPr>
                <a:spLocks noChangeArrowheads="1"/>
              </p:cNvSpPr>
              <p:nvPr/>
            </p:nvSpPr>
            <p:spPr bwMode="auto">
              <a:xfrm>
                <a:off x="2880" y="1824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grpSp>
            <p:nvGrpSpPr>
              <p:cNvPr id="42046" name="Group 87"/>
              <p:cNvGrpSpPr>
                <a:grpSpLocks/>
              </p:cNvGrpSpPr>
              <p:nvPr/>
            </p:nvGrpSpPr>
            <p:grpSpPr bwMode="auto">
              <a:xfrm>
                <a:off x="2299" y="816"/>
                <a:ext cx="568" cy="1604"/>
                <a:chOff x="2299" y="816"/>
                <a:chExt cx="568" cy="1604"/>
              </a:xfrm>
            </p:grpSpPr>
            <p:sp>
              <p:nvSpPr>
                <p:cNvPr id="42047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2299" y="129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0x4000</a:t>
                  </a:r>
                </a:p>
              </p:txBody>
            </p:sp>
            <p:sp>
              <p:nvSpPr>
                <p:cNvPr id="42048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299" y="816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0x0000</a:t>
                  </a:r>
                </a:p>
              </p:txBody>
            </p:sp>
            <p:sp>
              <p:nvSpPr>
                <p:cNvPr id="42049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299" y="1728"/>
                  <a:ext cx="546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0x8000</a:t>
                  </a:r>
                </a:p>
              </p:txBody>
            </p:sp>
            <p:sp>
              <p:nvSpPr>
                <p:cNvPr id="42050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2299" y="2208"/>
                  <a:ext cx="56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78" tIns="44445" rIns="90478" bIns="44445">
                  <a:spAutoFit/>
                </a:bodyPr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0xC000</a:t>
                  </a:r>
                </a:p>
              </p:txBody>
            </p:sp>
          </p:grpSp>
        </p:grpSp>
        <p:sp>
          <p:nvSpPr>
            <p:cNvPr id="42039" name="Text Box 101"/>
            <p:cNvSpPr txBox="1">
              <a:spLocks noChangeArrowheads="1"/>
            </p:cNvSpPr>
            <p:nvPr/>
          </p:nvSpPr>
          <p:spPr bwMode="auto">
            <a:xfrm>
              <a:off x="3016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4" name="Text Box 107"/>
          <p:cNvSpPr txBox="1">
            <a:spLocks noChangeArrowheads="1"/>
          </p:cNvSpPr>
          <p:nvPr/>
        </p:nvSpPr>
        <p:spPr bwMode="auto">
          <a:xfrm>
            <a:off x="2286000" y="1752601"/>
            <a:ext cx="2784846" cy="39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Virtual Address Format</a:t>
            </a:r>
          </a:p>
        </p:txBody>
      </p:sp>
      <p:grpSp>
        <p:nvGrpSpPr>
          <p:cNvPr id="42015" name="Group 104"/>
          <p:cNvGrpSpPr>
            <a:grpSpLocks/>
          </p:cNvGrpSpPr>
          <p:nvPr/>
        </p:nvGrpSpPr>
        <p:grpSpPr bwMode="auto">
          <a:xfrm>
            <a:off x="6030916" y="2514601"/>
            <a:ext cx="2443163" cy="3981451"/>
            <a:chOff x="4176" y="624"/>
            <a:chExt cx="1539" cy="2508"/>
          </a:xfrm>
        </p:grpSpPr>
        <p:grpSp>
          <p:nvGrpSpPr>
            <p:cNvPr id="42026" name="Group 89"/>
            <p:cNvGrpSpPr>
              <a:grpSpLocks/>
            </p:cNvGrpSpPr>
            <p:nvPr/>
          </p:nvGrpSpPr>
          <p:grpSpPr bwMode="auto">
            <a:xfrm>
              <a:off x="4176" y="624"/>
              <a:ext cx="1349" cy="2016"/>
              <a:chOff x="3883" y="768"/>
              <a:chExt cx="1349" cy="2016"/>
            </a:xfrm>
          </p:grpSpPr>
          <p:sp>
            <p:nvSpPr>
              <p:cNvPr id="42028" name="Rectangle 6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19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29" name="Rectangle 66"/>
              <p:cNvSpPr>
                <a:spLocks noChangeArrowheads="1"/>
              </p:cNvSpPr>
              <p:nvPr/>
            </p:nvSpPr>
            <p:spPr bwMode="auto">
              <a:xfrm>
                <a:off x="4464" y="1344"/>
                <a:ext cx="768" cy="96"/>
              </a:xfrm>
              <a:prstGeom prst="rect">
                <a:avLst/>
              </a:prstGeom>
              <a:solidFill>
                <a:srgbClr val="FF66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0" name="Rectangle 67"/>
              <p:cNvSpPr>
                <a:spLocks noChangeArrowheads="1"/>
              </p:cNvSpPr>
              <p:nvPr/>
            </p:nvSpPr>
            <p:spPr bwMode="auto">
              <a:xfrm>
                <a:off x="4464" y="1440"/>
                <a:ext cx="768" cy="192"/>
              </a:xfrm>
              <a:prstGeom prst="rect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1" name="Rectangle 68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768" cy="336"/>
              </a:xfrm>
              <a:prstGeom prst="rect">
                <a:avLst/>
              </a:prstGeom>
              <a:solidFill>
                <a:srgbClr val="53FB25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2" name="Text Box 71"/>
              <p:cNvSpPr txBox="1">
                <a:spLocks noChangeArrowheads="1"/>
              </p:cNvSpPr>
              <p:nvPr/>
            </p:nvSpPr>
            <p:spPr bwMode="auto">
              <a:xfrm>
                <a:off x="3883" y="768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0x0000</a:t>
                </a:r>
              </a:p>
            </p:txBody>
          </p:sp>
          <p:sp>
            <p:nvSpPr>
              <p:cNvPr id="42033" name="Text Box 73"/>
              <p:cNvSpPr txBox="1">
                <a:spLocks noChangeArrowheads="1"/>
              </p:cNvSpPr>
              <p:nvPr/>
            </p:nvSpPr>
            <p:spPr bwMode="auto">
              <a:xfrm>
                <a:off x="3883" y="1344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0x4800</a:t>
                </a:r>
              </a:p>
            </p:txBody>
          </p:sp>
          <p:sp>
            <p:nvSpPr>
              <p:cNvPr id="42034" name="Text Box 74"/>
              <p:cNvSpPr txBox="1">
                <a:spLocks noChangeArrowheads="1"/>
              </p:cNvSpPr>
              <p:nvPr/>
            </p:nvSpPr>
            <p:spPr bwMode="auto">
              <a:xfrm>
                <a:off x="3883" y="1536"/>
                <a:ext cx="56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0x5C00</a:t>
                </a:r>
              </a:p>
            </p:txBody>
          </p:sp>
          <p:sp>
            <p:nvSpPr>
              <p:cNvPr id="42035" name="Rectangle 78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768" cy="144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panose="020B0604020202020204" pitchFamily="34" charset="0"/>
                </a:endParaRPr>
              </a:p>
            </p:txBody>
          </p:sp>
          <p:sp>
            <p:nvSpPr>
              <p:cNvPr id="42036" name="Text Box 79"/>
              <p:cNvSpPr txBox="1">
                <a:spLocks noChangeArrowheads="1"/>
              </p:cNvSpPr>
              <p:nvPr/>
            </p:nvSpPr>
            <p:spPr bwMode="auto">
              <a:xfrm>
                <a:off x="3883" y="1200"/>
                <a:ext cx="54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0x4000</a:t>
                </a:r>
              </a:p>
            </p:txBody>
          </p:sp>
          <p:sp>
            <p:nvSpPr>
              <p:cNvPr id="42037" name="Text Box 85"/>
              <p:cNvSpPr txBox="1">
                <a:spLocks noChangeArrowheads="1"/>
              </p:cNvSpPr>
              <p:nvPr/>
            </p:nvSpPr>
            <p:spPr bwMode="auto">
              <a:xfrm>
                <a:off x="3888" y="2496"/>
                <a:ext cx="55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0xF000</a:t>
                </a:r>
              </a:p>
            </p:txBody>
          </p:sp>
        </p:grpSp>
        <p:sp>
          <p:nvSpPr>
            <p:cNvPr id="42027" name="Text Box 102"/>
            <p:cNvSpPr txBox="1">
              <a:spLocks noChangeArrowheads="1"/>
            </p:cNvSpPr>
            <p:nvPr/>
          </p:nvSpPr>
          <p:spPr bwMode="auto">
            <a:xfrm>
              <a:off x="4504" y="2688"/>
              <a:ext cx="1211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Address Space</a:t>
              </a:r>
            </a:p>
          </p:txBody>
        </p:sp>
      </p:grpSp>
      <p:sp>
        <p:nvSpPr>
          <p:cNvPr id="42016" name="AutoShape 109"/>
          <p:cNvSpPr>
            <a:spLocks/>
          </p:cNvSpPr>
          <p:nvPr/>
        </p:nvSpPr>
        <p:spPr bwMode="auto">
          <a:xfrm>
            <a:off x="8240713" y="3962400"/>
            <a:ext cx="533400" cy="1524000"/>
          </a:xfrm>
          <a:prstGeom prst="rightBrace">
            <a:avLst>
              <a:gd name="adj1" fmla="val 2381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17" name="Text Box 110"/>
          <p:cNvSpPr txBox="1">
            <a:spLocks noChangeArrowheads="1"/>
          </p:cNvSpPr>
          <p:nvPr/>
        </p:nvSpPr>
        <p:spPr bwMode="auto">
          <a:xfrm>
            <a:off x="8769351" y="4342940"/>
            <a:ext cx="146377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Space for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18" name="AutoShape 111"/>
          <p:cNvSpPr>
            <a:spLocks/>
          </p:cNvSpPr>
          <p:nvPr/>
        </p:nvSpPr>
        <p:spPr bwMode="auto">
          <a:xfrm>
            <a:off x="8240713" y="3429000"/>
            <a:ext cx="533400" cy="1524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019" name="AutoShape 113"/>
          <p:cNvSpPr>
            <a:spLocks/>
          </p:cNvSpPr>
          <p:nvPr/>
        </p:nvSpPr>
        <p:spPr bwMode="auto">
          <a:xfrm>
            <a:off x="8240713" y="5486400"/>
            <a:ext cx="533400" cy="2286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42020" name="Text Box 114"/>
          <p:cNvSpPr txBox="1">
            <a:spLocks noChangeArrowheads="1"/>
          </p:cNvSpPr>
          <p:nvPr/>
        </p:nvSpPr>
        <p:spPr bwMode="auto">
          <a:xfrm>
            <a:off x="8796339" y="5238290"/>
            <a:ext cx="1537261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Shared with</a:t>
            </a:r>
          </a:p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Other Apps</a:t>
            </a:r>
          </a:p>
        </p:txBody>
      </p:sp>
      <p:sp>
        <p:nvSpPr>
          <p:cNvPr id="42021" name="Text Box 117"/>
          <p:cNvSpPr txBox="1">
            <a:spLocks noChangeArrowheads="1"/>
          </p:cNvSpPr>
          <p:nvPr/>
        </p:nvSpPr>
        <p:spPr bwMode="auto">
          <a:xfrm>
            <a:off x="8859839" y="3124201"/>
            <a:ext cx="1322459" cy="70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Might 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be shared</a:t>
            </a:r>
          </a:p>
        </p:txBody>
      </p:sp>
      <p:cxnSp>
        <p:nvCxnSpPr>
          <p:cNvPr id="42022" name="Elbow Connector 4"/>
          <p:cNvCxnSpPr>
            <a:cxnSpLocks noChangeShapeType="1"/>
            <a:stCxn id="42041" idx="3"/>
          </p:cNvCxnSpPr>
          <p:nvPr/>
        </p:nvCxnSpPr>
        <p:spPr bwMode="auto">
          <a:xfrm>
            <a:off x="3817938" y="2743200"/>
            <a:ext cx="2201862" cy="762000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3" name="TextBox 11"/>
          <p:cNvSpPr txBox="1">
            <a:spLocks noChangeArrowheads="1"/>
          </p:cNvSpPr>
          <p:nvPr/>
        </p:nvSpPr>
        <p:spPr bwMode="auto">
          <a:xfrm>
            <a:off x="3810001" y="24050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0</a:t>
            </a:r>
          </a:p>
        </p:txBody>
      </p:sp>
      <p:cxnSp>
        <p:nvCxnSpPr>
          <p:cNvPr id="42024" name="Elbow Connector 60"/>
          <p:cNvCxnSpPr>
            <a:cxnSpLocks noChangeShapeType="1"/>
          </p:cNvCxnSpPr>
          <p:nvPr/>
        </p:nvCxnSpPr>
        <p:spPr bwMode="auto">
          <a:xfrm>
            <a:off x="3810000" y="3565526"/>
            <a:ext cx="2209800" cy="2444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025" name="TextBox 64"/>
          <p:cNvSpPr txBox="1">
            <a:spLocks noChangeArrowheads="1"/>
          </p:cNvSpPr>
          <p:nvPr/>
        </p:nvSpPr>
        <p:spPr bwMode="auto">
          <a:xfrm>
            <a:off x="3838576" y="3243264"/>
            <a:ext cx="1114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SegID = 1</a:t>
            </a:r>
          </a:p>
        </p:txBody>
      </p:sp>
    </p:spTree>
    <p:extLst>
      <p:ext uri="{BB962C8B-B14F-4D97-AF65-F5344CB8AC3E}">
        <p14:creationId xmlns:p14="http://schemas.microsoft.com/office/powerpoint/2010/main" val="127980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905000" y="533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34802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6" grpId="0" build="p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154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8382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113729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6677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(x, y);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92460"/>
            <a:ext cx="371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Acquire_both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(y, x);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04886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8607373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89916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3970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42375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76400" y="2819400"/>
            <a:ext cx="9144000" cy="3581400"/>
          </a:xfrm>
        </p:spPr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Let’s simulate a bit of this code to see what happens (PC=0x0240):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altLang="ko-KR" sz="1900" dirty="0">
                <a:ea typeface="굴림" panose="020B0600000101010101" pitchFamily="34" charset="-127"/>
              </a:rPr>
              <a:t>Fetch 0x0240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00</a:t>
            </a:r>
            <a:r>
              <a:rPr lang="en-US" altLang="ko-KR" sz="1900" dirty="0">
                <a:ea typeface="굴림" panose="020B0600000101010101" pitchFamily="34" charset="-127"/>
              </a:rPr>
              <a:t>00 0010 0100 0000). Virtual segment #? 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</a:rPr>
              <a:t>0</a:t>
            </a:r>
            <a:r>
              <a:rPr lang="en-US" altLang="ko-KR" sz="1900" dirty="0">
                <a:ea typeface="굴림" panose="020B0600000101010101" pitchFamily="34" charset="-127"/>
              </a:rPr>
              <a:t>; Offset? 0x240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Physical address? Base=0x4000, so physical </a:t>
            </a:r>
            <a:r>
              <a:rPr lang="en-US" altLang="ko-KR" sz="1900" dirty="0" err="1">
                <a:ea typeface="굴림" panose="020B0600000101010101" pitchFamily="34" charset="-127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</a:rPr>
              <a:t>=0x4240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Fetch instruction at 0x4240. Get “la $a0, </a:t>
            </a:r>
            <a:r>
              <a:rPr lang="en-US" altLang="ko-KR" sz="1900" dirty="0" err="1">
                <a:ea typeface="굴림" panose="020B0600000101010101" pitchFamily="34" charset="-127"/>
              </a:rPr>
              <a:t>varx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0x4050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$a0,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</a:rPr>
              <a:t>Fetch 0x0244. Translated to Physical=0x4244.  Get “</a:t>
            </a:r>
            <a:r>
              <a:rPr lang="en-US" altLang="ko-KR" sz="1900" dirty="0" err="1">
                <a:ea typeface="굴림" panose="020B0600000101010101" pitchFamily="34" charset="-127"/>
              </a:rPr>
              <a:t>jal</a:t>
            </a:r>
            <a:r>
              <a:rPr lang="en-US" altLang="ko-KR" sz="1900" dirty="0">
                <a:ea typeface="굴림" panose="020B0600000101010101" pitchFamily="34" charset="-127"/>
              </a:rPr>
              <a:t> </a:t>
            </a:r>
            <a:r>
              <a:rPr lang="en-US" altLang="ko-KR" sz="1900" dirty="0" err="1">
                <a:ea typeface="굴림" panose="020B0600000101010101" pitchFamily="34" charset="-127"/>
              </a:rPr>
              <a:t>strlen</a:t>
            </a:r>
            <a:r>
              <a:rPr lang="en-US" altLang="ko-KR" sz="1900" dirty="0">
                <a:ea typeface="굴림" panose="020B0600000101010101" pitchFamily="34" charset="-127"/>
              </a:rPr>
              <a:t>”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</a:rPr>
              <a:t>Move 0x0248 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 $</a:t>
            </a:r>
            <a:r>
              <a:rPr lang="en-US" altLang="ko-KR" sz="1900" dirty="0" err="1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(return address!), Move 0x0360  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0x0360. Translated to Physical=0x4360. Get “li $v0, 0”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Move 0x0000  $v0, Move PC+4PC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Tx/>
              <a:buAutoNum type="arabicPeriod" startAt="2"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Fetch 0x0364. Translated to Physical=0x4364. Get “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lb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$t0, ($a0)”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Since $a0 is 0x4050, try to load byte from 0x4050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Translate 0x4050 (</a:t>
            </a:r>
            <a:r>
              <a:rPr lang="en-US" altLang="ko-KR" sz="1900" dirty="0">
                <a:solidFill>
                  <a:schemeClr val="accent2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01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00 0000 0101 0000). Virtual segment #? 1; Offset? 0x50</a:t>
            </a:r>
            <a:b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Physical address? Base=0x4800, Physical </a:t>
            </a:r>
            <a:r>
              <a:rPr lang="en-US" altLang="ko-KR" sz="1900" dirty="0" err="1">
                <a:ea typeface="굴림" panose="020B0600000101010101" pitchFamily="34" charset="-127"/>
                <a:sym typeface="Symbol" panose="05050102010706020507" pitchFamily="18" charset="2"/>
              </a:rPr>
              <a:t>addr</a:t>
            </a: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 = 0x4850,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ko-KR" sz="1900" dirty="0">
                <a:ea typeface="굴림" panose="020B0600000101010101" pitchFamily="34" charset="-127"/>
                <a:sym typeface="Symbol" panose="05050102010706020507" pitchFamily="18" charset="2"/>
              </a:rPr>
              <a:t>	</a:t>
            </a:r>
            <a:r>
              <a:rPr lang="en-US" altLang="ko-KR" sz="19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Load Byte from 0x4850$t0, Move PC+4PC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533401"/>
            <a:ext cx="4953000" cy="2305749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8" tIns="44445" rIns="90478" bIns="44445">
            <a:spAutoFit/>
          </a:bodyPr>
          <a:lstStyle>
            <a:lvl1pPr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tabLst>
                <a:tab pos="1027113" algn="l"/>
                <a:tab pos="2166938" algn="l"/>
                <a:tab pos="2805113" algn="l"/>
                <a:tab pos="4459288" algn="l"/>
              </a:tabLst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0x0240	main:	la $a0,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0x0244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endParaRPr lang="en-US" altLang="en-US" sz="1800" b="0" dirty="0">
              <a:latin typeface="Consolas" charset="0"/>
              <a:ea typeface="Consolas" charset="0"/>
              <a:cs typeface="Consolas" charset="0"/>
            </a:endParaRP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:	li 	$v0, 0  ;count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0x0364	loop: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lb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	$t0, ($a0)</a:t>
            </a:r>
            <a:b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0x0368	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beq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$r0,$t0, done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  …		   …</a:t>
            </a:r>
          </a:p>
          <a:p>
            <a:pPr algn="l"/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0x4050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varx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en-US" sz="1800" b="0" dirty="0">
                <a:latin typeface="Consolas" charset="0"/>
                <a:ea typeface="Consolas" charset="0"/>
                <a:cs typeface="Consolas" charset="0"/>
              </a:rPr>
              <a:t>	0x314159</a:t>
            </a:r>
          </a:p>
        </p:txBody>
      </p:sp>
      <p:graphicFrame>
        <p:nvGraphicFramePr>
          <p:cNvPr id="696357" name="Group 37"/>
          <p:cNvGraphicFramePr>
            <a:graphicFrameLocks noGrp="1"/>
          </p:cNvGraphicFramePr>
          <p:nvPr>
            <p:ph idx="4294967295"/>
          </p:nvPr>
        </p:nvGraphicFramePr>
        <p:xfrm>
          <a:off x="7010400" y="838200"/>
          <a:ext cx="3429000" cy="1816230"/>
        </p:xfrm>
        <a:graphic>
          <a:graphicData uri="http://schemas.openxmlformats.org/drawingml/2006/table">
            <a:tbl>
              <a:tblPr/>
              <a:tblGrid>
                <a:gridCol w="134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2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Seg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 ID #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Base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Limit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 (code)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1 (data)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0x4800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0x1400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2 (shared)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0xF000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0x1000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3 (stack)</a:t>
                      </a:r>
                    </a:p>
                  </a:txBody>
                  <a:tcPr marL="90478" marR="90478" marT="44463" marB="4446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0x0000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0x3000</a:t>
                      </a:r>
                    </a:p>
                  </a:txBody>
                  <a:tcPr marL="90478" marR="90478" marT="44463" marB="4446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1905000" y="1676400"/>
            <a:ext cx="4953000" cy="3048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8991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of Segment Translation (16bit address)</a:t>
            </a:r>
          </a:p>
        </p:txBody>
      </p:sp>
    </p:spTree>
    <p:extLst>
      <p:ext uri="{BB962C8B-B14F-4D97-AF65-F5344CB8AC3E}">
        <p14:creationId xmlns:p14="http://schemas.microsoft.com/office/powerpoint/2010/main" val="27581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2C59-B8C6-4183-9FF1-B32695DFB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Observations about Segmentation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60BE2-FDDD-4A86-9CE1-C92D5D4D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105400"/>
          </a:xfrm>
        </p:spPr>
        <p:txBody>
          <a:bodyPr/>
          <a:lstStyle/>
          <a:p>
            <a:r>
              <a:rPr lang="en-US" altLang="ko-KR" dirty="0"/>
              <a:t>Translation on every instruction fetch, load or store</a:t>
            </a:r>
          </a:p>
          <a:p>
            <a:r>
              <a:rPr lang="en-US" altLang="ko-KR" dirty="0"/>
              <a:t>Virtual address space has holes</a:t>
            </a:r>
          </a:p>
          <a:p>
            <a:pPr lvl="1"/>
            <a:r>
              <a:rPr lang="en-US" altLang="ko-KR" dirty="0"/>
              <a:t>Segmentation efficient for sparse address spaces</a:t>
            </a:r>
          </a:p>
          <a:p>
            <a:r>
              <a:rPr lang="en-US" altLang="ko-KR" dirty="0"/>
              <a:t>When it is OK to address outside valid range?</a:t>
            </a:r>
          </a:p>
          <a:p>
            <a:pPr lvl="1"/>
            <a:r>
              <a:rPr lang="en-US" altLang="ko-KR" dirty="0"/>
              <a:t>This is how the stack (and heap?) allowed to grow</a:t>
            </a:r>
          </a:p>
          <a:p>
            <a:pPr lvl="1"/>
            <a:r>
              <a:rPr lang="en-US" altLang="ko-KR" dirty="0"/>
              <a:t>For instance, stack takes fault, system automatically increases size of stack</a:t>
            </a:r>
          </a:p>
          <a:p>
            <a:r>
              <a:rPr lang="en-US" altLang="ko-KR" dirty="0"/>
              <a:t>Need protection mode in segment table</a:t>
            </a:r>
          </a:p>
          <a:p>
            <a:pPr lvl="1"/>
            <a:r>
              <a:rPr lang="en-US" altLang="ko-KR" dirty="0"/>
              <a:t>For example, code segment would be read-only</a:t>
            </a:r>
          </a:p>
          <a:p>
            <a:pPr lvl="1"/>
            <a:r>
              <a:rPr lang="en-US" altLang="ko-KR" dirty="0"/>
              <a:t>Data and stack would be read-write (stores allowed)</a:t>
            </a:r>
          </a:p>
          <a:p>
            <a:r>
              <a:rPr lang="en-US" altLang="ko-KR" dirty="0"/>
              <a:t>What must be saved/restored on context switch?</a:t>
            </a:r>
          </a:p>
          <a:p>
            <a:pPr lvl="1"/>
            <a:r>
              <a:rPr lang="en-US" altLang="ko-KR" dirty="0"/>
              <a:t>Segment table stored in CPU, not in memory (small)</a:t>
            </a:r>
          </a:p>
          <a:p>
            <a:pPr lvl="1"/>
            <a:r>
              <a:rPr lang="en-US" altLang="ko-KR" dirty="0"/>
              <a:t>Might store all of processes memory onto disk when switched (called “swapping”)</a:t>
            </a:r>
          </a:p>
        </p:txBody>
      </p:sp>
    </p:spTree>
    <p:extLst>
      <p:ext uri="{BB962C8B-B14F-4D97-AF65-F5344CB8AC3E}">
        <p14:creationId xmlns:p14="http://schemas.microsoft.com/office/powerpoint/2010/main" val="144129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41138-1E8E-8D4C-BCDD-7D4DF2913B07}"/>
              </a:ext>
            </a:extLst>
          </p:cNvPr>
          <p:cNvSpPr txBox="1">
            <a:spLocks/>
          </p:cNvSpPr>
          <p:nvPr/>
        </p:nvSpPr>
        <p:spPr bwMode="auto">
          <a:xfrm>
            <a:off x="609600" y="990600"/>
            <a:ext cx="10566400" cy="502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 Joseph’s office hours: Tuesdays 1-2pm and Thursdays 12-1 (room TBD)</a:t>
            </a:r>
          </a:p>
          <a:p>
            <a:pPr marL="0" indent="0">
              <a:buNone/>
            </a:pPr>
            <a:endParaRPr lang="en-US" kern="0" dirty="0"/>
          </a:p>
          <a:p>
            <a:r>
              <a:rPr lang="en-US" kern="0" dirty="0"/>
              <a:t>Homework 2 is due </a:t>
            </a:r>
            <a:r>
              <a:rPr lang="en-US" kern="0" dirty="0">
                <a:solidFill>
                  <a:srgbClr val="FF0000"/>
                </a:solidFill>
              </a:rPr>
              <a:t>TODAY</a:t>
            </a:r>
            <a:r>
              <a:rPr lang="en-US" kern="0" dirty="0"/>
              <a:t> (Thursday 3/3)</a:t>
            </a:r>
          </a:p>
          <a:p>
            <a:endParaRPr lang="en-US" kern="0" dirty="0"/>
          </a:p>
          <a:p>
            <a:r>
              <a:rPr lang="en-US" kern="0" dirty="0"/>
              <a:t>Midterm 2 conflict requests are due </a:t>
            </a:r>
            <a:r>
              <a:rPr lang="en-US" kern="0" dirty="0">
                <a:solidFill>
                  <a:srgbClr val="FF0000"/>
                </a:solidFill>
              </a:rPr>
              <a:t>TOMORROW</a:t>
            </a:r>
            <a:r>
              <a:rPr lang="en-US" kern="0" dirty="0"/>
              <a:t> (Friday 3/4)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9848331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22DC-6A46-41F7-9DF3-08F3A402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not all segments fit in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0C1A-24E2-4741-B5B4-DE33731C3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778250"/>
            <a:ext cx="11468100" cy="26987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Extreme form of Context Switch: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Swapping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 make room for next process, some or all of the previous process is moved to disk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Likely need to send out complete segments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This greatly increases the cost of context-switching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might be a desirable alternative?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Some way to keep only active portions of a process in memory at any one time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finer granularity control over physical memory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399CB37A-A535-44C1-8638-18C40FC9A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342" r="487" b="1299"/>
          <a:stretch>
            <a:fillRect/>
          </a:stretch>
        </p:blipFill>
        <p:spPr bwMode="auto">
          <a:xfrm>
            <a:off x="3886200" y="838200"/>
            <a:ext cx="3733800" cy="27876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62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F0AE-A8D2-4D31-B376-B76FE2718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F1253-939A-44B9-AED3-15A064A7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Must fit variable-sized chunks into physical memory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May move processes multiple times to fit everything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Limited options for swapping to disk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Fragmentation</a:t>
            </a:r>
            <a:r>
              <a:rPr lang="en-US" altLang="ko-KR" dirty="0">
                <a:ea typeface="굴림" panose="020B0600000101010101" pitchFamily="34" charset="-127"/>
              </a:rPr>
              <a:t>: wasted space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External</a:t>
            </a:r>
            <a:r>
              <a:rPr lang="en-US" altLang="ko-KR" dirty="0">
                <a:ea typeface="굴림" panose="020B0600000101010101" pitchFamily="34" charset="-127"/>
              </a:rPr>
              <a:t>: free gaps between allocated chunks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Internal</a:t>
            </a:r>
            <a:r>
              <a:rPr lang="en-US" altLang="ko-KR" dirty="0">
                <a:ea typeface="굴림" panose="020B0600000101010101" pitchFamily="34" charset="-127"/>
              </a:rPr>
              <a:t>: don’t need all memory within allocated chunks</a:t>
            </a:r>
          </a:p>
        </p:txBody>
      </p:sp>
    </p:spTree>
    <p:extLst>
      <p:ext uri="{BB962C8B-B14F-4D97-AF65-F5344CB8AC3E}">
        <p14:creationId xmlns:p14="http://schemas.microsoft.com/office/powerpoint/2010/main" val="322797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2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9144000" cy="533400"/>
          </a:xfrm>
        </p:spPr>
        <p:txBody>
          <a:bodyPr/>
          <a:lstStyle/>
          <a:p>
            <a:r>
              <a:rPr lang="en-US" altLang="ko-KR" dirty="0"/>
              <a:t>Recall: General Address Translation</a:t>
            </a:r>
            <a:endParaRPr lang="en-US" altLang="en-US" dirty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612991" y="2928939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1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1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8191466" y="2963864"/>
            <a:ext cx="1125607" cy="132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Prog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2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Virtual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Address</a:t>
            </a:r>
          </a:p>
          <a:p>
            <a:pPr algn="ctr">
              <a:defRPr/>
            </a:pP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Space 2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2574925" y="854075"/>
            <a:ext cx="1295400" cy="1828800"/>
            <a:chOff x="672" y="672"/>
            <a:chExt cx="816" cy="1152"/>
          </a:xfrm>
        </p:grpSpPr>
        <p:sp>
          <p:nvSpPr>
            <p:cNvPr id="23594" name="Rectangle 8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5" name="Line 9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6" name="Line 10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7" name="Line 11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rgbClr val="2A40E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061325" y="930275"/>
            <a:ext cx="1295400" cy="1828800"/>
            <a:chOff x="672" y="672"/>
            <a:chExt cx="816" cy="1152"/>
          </a:xfrm>
        </p:grpSpPr>
        <p:sp>
          <p:nvSpPr>
            <p:cNvPr id="23590" name="Rectangle 13"/>
            <p:cNvSpPr>
              <a:spLocks noChangeArrowheads="1"/>
            </p:cNvSpPr>
            <p:nvPr/>
          </p:nvSpPr>
          <p:spPr bwMode="auto">
            <a:xfrm>
              <a:off x="672" y="672"/>
              <a:ext cx="816" cy="115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Code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Data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Heap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Stack</a:t>
              </a:r>
            </a:p>
          </p:txBody>
        </p:sp>
        <p:sp>
          <p:nvSpPr>
            <p:cNvPr id="23591" name="Line 14"/>
            <p:cNvSpPr>
              <a:spLocks noChangeShapeType="1"/>
            </p:cNvSpPr>
            <p:nvPr/>
          </p:nvSpPr>
          <p:spPr bwMode="auto">
            <a:xfrm>
              <a:off x="672" y="1008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2" name="Line 15"/>
            <p:cNvSpPr>
              <a:spLocks noChangeShapeType="1"/>
            </p:cNvSpPr>
            <p:nvPr/>
          </p:nvSpPr>
          <p:spPr bwMode="auto">
            <a:xfrm>
              <a:off x="672" y="129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93" name="Line 16"/>
            <p:cNvSpPr>
              <a:spLocks noChangeShapeType="1"/>
            </p:cNvSpPr>
            <p:nvPr/>
          </p:nvSpPr>
          <p:spPr bwMode="auto">
            <a:xfrm>
              <a:off x="672" y="1536"/>
              <a:ext cx="816" cy="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3560" name="Group 17"/>
          <p:cNvGrpSpPr>
            <a:grpSpLocks/>
          </p:cNvGrpSpPr>
          <p:nvPr/>
        </p:nvGrpSpPr>
        <p:grpSpPr bwMode="auto">
          <a:xfrm>
            <a:off x="5394325" y="777875"/>
            <a:ext cx="1295400" cy="5334000"/>
            <a:chOff x="2448" y="624"/>
            <a:chExt cx="816" cy="3360"/>
          </a:xfrm>
        </p:grpSpPr>
        <p:sp>
          <p:nvSpPr>
            <p:cNvPr id="23579" name="Rectangle 18"/>
            <p:cNvSpPr>
              <a:spLocks noChangeArrowheads="1"/>
            </p:cNvSpPr>
            <p:nvPr/>
          </p:nvSpPr>
          <p:spPr bwMode="auto">
            <a:xfrm>
              <a:off x="2448" y="624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2</a:t>
              </a:r>
            </a:p>
          </p:txBody>
        </p:sp>
        <p:sp>
          <p:nvSpPr>
            <p:cNvPr id="47133" name="Rectangle 19"/>
            <p:cNvSpPr>
              <a:spLocks noChangeArrowheads="1"/>
            </p:cNvSpPr>
            <p:nvPr/>
          </p:nvSpPr>
          <p:spPr bwMode="auto">
            <a:xfrm>
              <a:off x="2448" y="912"/>
              <a:ext cx="816" cy="2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pPr algn="ctr" eaLnBrk="0" hangingPunct="0">
                <a:defRPr/>
              </a:pP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Stack 1</a:t>
              </a:r>
            </a:p>
          </p:txBody>
        </p:sp>
        <p:sp>
          <p:nvSpPr>
            <p:cNvPr id="23581" name="Rectangle 20"/>
            <p:cNvSpPr>
              <a:spLocks noChangeArrowheads="1"/>
            </p:cNvSpPr>
            <p:nvPr/>
          </p:nvSpPr>
          <p:spPr bwMode="auto">
            <a:xfrm>
              <a:off x="2448" y="1200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1</a:t>
              </a:r>
            </a:p>
          </p:txBody>
        </p:sp>
        <p:sp>
          <p:nvSpPr>
            <p:cNvPr id="23582" name="Rectangle 21"/>
            <p:cNvSpPr>
              <a:spLocks noChangeArrowheads="1"/>
            </p:cNvSpPr>
            <p:nvPr/>
          </p:nvSpPr>
          <p:spPr bwMode="auto">
            <a:xfrm>
              <a:off x="2448" y="3504"/>
              <a:ext cx="816" cy="4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heap &amp; </a:t>
              </a:r>
            </a:p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Stacks</a:t>
              </a:r>
            </a:p>
          </p:txBody>
        </p:sp>
        <p:sp>
          <p:nvSpPr>
            <p:cNvPr id="23583" name="Rectangle 22"/>
            <p:cNvSpPr>
              <a:spLocks noChangeArrowheads="1"/>
            </p:cNvSpPr>
            <p:nvPr/>
          </p:nvSpPr>
          <p:spPr bwMode="auto">
            <a:xfrm>
              <a:off x="2448" y="1488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1</a:t>
              </a:r>
            </a:p>
          </p:txBody>
        </p:sp>
        <p:sp>
          <p:nvSpPr>
            <p:cNvPr id="23584" name="Rectangle 23"/>
            <p:cNvSpPr>
              <a:spLocks noChangeArrowheads="1"/>
            </p:cNvSpPr>
            <p:nvPr/>
          </p:nvSpPr>
          <p:spPr bwMode="auto">
            <a:xfrm>
              <a:off x="2448" y="1776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Stack 2</a:t>
              </a:r>
            </a:p>
          </p:txBody>
        </p:sp>
        <p:sp>
          <p:nvSpPr>
            <p:cNvPr id="23585" name="Rectangle 24"/>
            <p:cNvSpPr>
              <a:spLocks noChangeArrowheads="1"/>
            </p:cNvSpPr>
            <p:nvPr/>
          </p:nvSpPr>
          <p:spPr bwMode="auto">
            <a:xfrm>
              <a:off x="2448" y="2064"/>
              <a:ext cx="816" cy="288"/>
            </a:xfrm>
            <a:prstGeom prst="rect">
              <a:avLst/>
            </a:prstGeom>
            <a:solidFill>
              <a:srgbClr val="A0BCFE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Data 1</a:t>
              </a:r>
            </a:p>
          </p:txBody>
        </p:sp>
        <p:sp>
          <p:nvSpPr>
            <p:cNvPr id="23586" name="Rectangle 25"/>
            <p:cNvSpPr>
              <a:spLocks noChangeArrowheads="1"/>
            </p:cNvSpPr>
            <p:nvPr/>
          </p:nvSpPr>
          <p:spPr bwMode="auto">
            <a:xfrm>
              <a:off x="2448" y="2352"/>
              <a:ext cx="816" cy="288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Heap 2</a:t>
              </a:r>
            </a:p>
          </p:txBody>
        </p:sp>
        <p:sp>
          <p:nvSpPr>
            <p:cNvPr id="23587" name="Rectangle 26"/>
            <p:cNvSpPr>
              <a:spLocks noChangeArrowheads="1"/>
            </p:cNvSpPr>
            <p:nvPr/>
          </p:nvSpPr>
          <p:spPr bwMode="auto">
            <a:xfrm>
              <a:off x="2448" y="2640"/>
              <a:ext cx="816" cy="288"/>
            </a:xfrm>
            <a:prstGeom prst="rect">
              <a:avLst/>
            </a:prstGeom>
            <a:solidFill>
              <a:srgbClr val="00AE00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Code 2</a:t>
              </a:r>
            </a:p>
          </p:txBody>
        </p:sp>
        <p:sp>
          <p:nvSpPr>
            <p:cNvPr id="23588" name="Rectangle 27"/>
            <p:cNvSpPr>
              <a:spLocks noChangeArrowheads="1"/>
            </p:cNvSpPr>
            <p:nvPr/>
          </p:nvSpPr>
          <p:spPr bwMode="auto">
            <a:xfrm>
              <a:off x="2448" y="2928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code</a:t>
              </a:r>
            </a:p>
          </p:txBody>
        </p:sp>
        <p:sp>
          <p:nvSpPr>
            <p:cNvPr id="23589" name="Rectangle 28"/>
            <p:cNvSpPr>
              <a:spLocks noChangeArrowheads="1"/>
            </p:cNvSpPr>
            <p:nvPr/>
          </p:nvSpPr>
          <p:spPr bwMode="auto">
            <a:xfrm>
              <a:off x="2448" y="3216"/>
              <a:ext cx="816" cy="28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2A40E2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OS data</a:t>
              </a:r>
            </a:p>
          </p:txBody>
        </p:sp>
      </p:grpSp>
      <p:sp>
        <p:nvSpPr>
          <p:cNvPr id="23561" name="Line 29"/>
          <p:cNvSpPr>
            <a:spLocks noChangeShapeType="1"/>
          </p:cNvSpPr>
          <p:nvPr/>
        </p:nvSpPr>
        <p:spPr bwMode="auto">
          <a:xfrm>
            <a:off x="3870325" y="1082675"/>
            <a:ext cx="15240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870325" y="1616075"/>
            <a:ext cx="15240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 flipV="1">
            <a:off x="3870325" y="1920875"/>
            <a:ext cx="1524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3870325" y="1463675"/>
            <a:ext cx="152400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5" name="Line 33"/>
          <p:cNvSpPr>
            <a:spLocks noChangeShapeType="1"/>
          </p:cNvSpPr>
          <p:nvPr/>
        </p:nvSpPr>
        <p:spPr bwMode="auto">
          <a:xfrm flipH="1">
            <a:off x="6689725" y="1235075"/>
            <a:ext cx="13716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6" name="Line 34"/>
          <p:cNvSpPr>
            <a:spLocks noChangeShapeType="1"/>
          </p:cNvSpPr>
          <p:nvPr/>
        </p:nvSpPr>
        <p:spPr bwMode="auto">
          <a:xfrm flipH="1" flipV="1">
            <a:off x="6689725" y="1006475"/>
            <a:ext cx="13716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7" name="Line 35"/>
          <p:cNvSpPr>
            <a:spLocks noChangeShapeType="1"/>
          </p:cNvSpPr>
          <p:nvPr/>
        </p:nvSpPr>
        <p:spPr bwMode="auto">
          <a:xfrm flipH="1">
            <a:off x="6689725" y="2149475"/>
            <a:ext cx="13716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8" name="Line 36"/>
          <p:cNvSpPr>
            <a:spLocks noChangeShapeType="1"/>
          </p:cNvSpPr>
          <p:nvPr/>
        </p:nvSpPr>
        <p:spPr bwMode="auto">
          <a:xfrm flipH="1">
            <a:off x="6689725" y="2530475"/>
            <a:ext cx="1371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69" name="Rectangle 37"/>
          <p:cNvSpPr>
            <a:spLocks noChangeArrowheads="1"/>
          </p:cNvSpPr>
          <p:nvPr/>
        </p:nvSpPr>
        <p:spPr bwMode="auto">
          <a:xfrm>
            <a:off x="4435476" y="1524000"/>
            <a:ext cx="258763" cy="1371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0" name="Oval 38"/>
          <p:cNvSpPr>
            <a:spLocks noChangeArrowheads="1"/>
          </p:cNvSpPr>
          <p:nvPr/>
        </p:nvSpPr>
        <p:spPr bwMode="auto">
          <a:xfrm>
            <a:off x="4403725" y="9302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1" name="Rectangle 39"/>
          <p:cNvSpPr>
            <a:spLocks noChangeArrowheads="1"/>
          </p:cNvSpPr>
          <p:nvPr/>
        </p:nvSpPr>
        <p:spPr bwMode="auto">
          <a:xfrm>
            <a:off x="7527925" y="1692275"/>
            <a:ext cx="304800" cy="1447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2" name="Rectangle 40"/>
          <p:cNvSpPr>
            <a:spLocks noChangeArrowheads="1"/>
          </p:cNvSpPr>
          <p:nvPr/>
        </p:nvSpPr>
        <p:spPr bwMode="auto">
          <a:xfrm rot="-689794">
            <a:off x="7680325" y="1311275"/>
            <a:ext cx="1524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3" name="Oval 41"/>
          <p:cNvSpPr>
            <a:spLocks noChangeArrowheads="1"/>
          </p:cNvSpPr>
          <p:nvPr/>
        </p:nvSpPr>
        <p:spPr bwMode="auto">
          <a:xfrm>
            <a:off x="7299325" y="1006475"/>
            <a:ext cx="609600" cy="3048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4" name="Text Box 42"/>
          <p:cNvSpPr txBox="1">
            <a:spLocks noChangeArrowheads="1"/>
          </p:cNvSpPr>
          <p:nvPr/>
        </p:nvSpPr>
        <p:spPr bwMode="auto">
          <a:xfrm>
            <a:off x="18129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B52FC"/>
                </a:solidFill>
                <a:latin typeface="Gill Sans" charset="0"/>
                <a:ea typeface="Gill Sans" charset="0"/>
                <a:cs typeface="Gill Sans" charset="0"/>
              </a:rPr>
              <a:t>Translation Map 1</a:t>
            </a:r>
          </a:p>
        </p:txBody>
      </p:sp>
      <p:sp>
        <p:nvSpPr>
          <p:cNvPr id="23575" name="Text Box 43"/>
          <p:cNvSpPr txBox="1">
            <a:spLocks noChangeArrowheads="1"/>
          </p:cNvSpPr>
          <p:nvPr/>
        </p:nvSpPr>
        <p:spPr bwMode="auto">
          <a:xfrm>
            <a:off x="7070726" y="4968876"/>
            <a:ext cx="2638649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rgbClr val="008200"/>
                </a:solidFill>
                <a:latin typeface="Gill Sans" charset="0"/>
                <a:ea typeface="Gill Sans" charset="0"/>
                <a:cs typeface="Gill Sans" charset="0"/>
              </a:rPr>
              <a:t>Translation Map 2</a:t>
            </a:r>
          </a:p>
        </p:txBody>
      </p:sp>
      <p:sp>
        <p:nvSpPr>
          <p:cNvPr id="23576" name="Line 44"/>
          <p:cNvSpPr>
            <a:spLocks noChangeShapeType="1"/>
          </p:cNvSpPr>
          <p:nvPr/>
        </p:nvSpPr>
        <p:spPr bwMode="auto">
          <a:xfrm flipV="1">
            <a:off x="4556125" y="4130675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7" name="Line 45"/>
          <p:cNvSpPr>
            <a:spLocks noChangeShapeType="1"/>
          </p:cNvSpPr>
          <p:nvPr/>
        </p:nvSpPr>
        <p:spPr bwMode="auto">
          <a:xfrm flipH="1" flipV="1">
            <a:off x="7604125" y="4130675"/>
            <a:ext cx="76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578" name="Text Box 46"/>
          <p:cNvSpPr txBox="1">
            <a:spLocks noChangeArrowheads="1"/>
          </p:cNvSpPr>
          <p:nvPr/>
        </p:nvSpPr>
        <p:spPr bwMode="auto">
          <a:xfrm>
            <a:off x="4267200" y="6091239"/>
            <a:ext cx="3489074" cy="46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Physical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94990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dirty="0">
                <a:ea typeface="굴림" charset="-127"/>
                <a:cs typeface="굴림" charset="-127"/>
              </a:rPr>
              <a:t>Paging: Physical Memory in Fixed Size Chunks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7630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Solution to fragmentation from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Allocate physical memory in 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fixed size </a:t>
            </a:r>
            <a:r>
              <a:rPr lang="en-US" altLang="ko-KR" sz="2400" dirty="0">
                <a:ea typeface="굴림" panose="020B0600000101010101" pitchFamily="34" charset="-127"/>
              </a:rPr>
              <a:t>chunks (“</a:t>
            </a:r>
            <a:r>
              <a:rPr lang="en-US" altLang="ko-KR" sz="2400" dirty="0">
                <a:solidFill>
                  <a:srgbClr val="FF0000"/>
                </a:solidFill>
                <a:ea typeface="굴림" panose="020B0600000101010101" pitchFamily="34" charset="-127"/>
              </a:rPr>
              <a:t>pages</a:t>
            </a:r>
            <a:r>
              <a:rPr lang="en-US" altLang="ko-KR" sz="2400" dirty="0">
                <a:ea typeface="굴림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Every chunk of physical memory is equivalent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Can use simple vector of bits to handle allocation: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	00110001110001101 … 110010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bit represents page of physical memory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	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</a:rPr>
              <a:t>1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allocated, </a:t>
            </a:r>
            <a:r>
              <a:rPr lang="en-US" altLang="ko-KR" sz="240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0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 free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Should pages be as big as our previous segments?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No: Can lead to lots of internal fragmentation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Typically have small pages (1K-16K)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Consequently: need multiple pages/segment</a:t>
            </a:r>
          </a:p>
        </p:txBody>
      </p:sp>
    </p:spTree>
    <p:extLst>
      <p:ext uri="{BB962C8B-B14F-4D97-AF65-F5344CB8AC3E}">
        <p14:creationId xmlns:p14="http://schemas.microsoft.com/office/powerpoint/2010/main" val="219442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6750050" y="838200"/>
            <a:ext cx="3689350" cy="1336675"/>
            <a:chOff x="3292" y="576"/>
            <a:chExt cx="2324" cy="842"/>
          </a:xfrm>
        </p:grpSpPr>
        <p:sp>
          <p:nvSpPr>
            <p:cNvPr id="52269" name="Freeform 86"/>
            <p:cNvSpPr>
              <a:spLocks/>
            </p:cNvSpPr>
            <p:nvPr/>
          </p:nvSpPr>
          <p:spPr bwMode="auto">
            <a:xfrm>
              <a:off x="3292" y="576"/>
              <a:ext cx="1829" cy="315"/>
            </a:xfrm>
            <a:custGeom>
              <a:avLst/>
              <a:gdLst>
                <a:gd name="T0" fmla="*/ 0 w 1824"/>
                <a:gd name="T1" fmla="*/ 0 h 288"/>
                <a:gd name="T2" fmla="*/ 1964 w 1824"/>
                <a:gd name="T3" fmla="*/ 0 h 288"/>
                <a:gd name="T4" fmla="*/ 1964 w 1824"/>
                <a:gd name="T5" fmla="*/ 3536 h 288"/>
                <a:gd name="T6" fmla="*/ 0 60000 65536"/>
                <a:gd name="T7" fmla="*/ 0 60000 65536"/>
                <a:gd name="T8" fmla="*/ 0 60000 65536"/>
                <a:gd name="T9" fmla="*/ 0 w 1824"/>
                <a:gd name="T10" fmla="*/ 0 h 288"/>
                <a:gd name="T11" fmla="*/ 1824 w 1824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24" h="288">
                  <a:moveTo>
                    <a:pt x="0" y="0"/>
                  </a:moveTo>
                  <a:lnTo>
                    <a:pt x="1824" y="0"/>
                  </a:lnTo>
                  <a:lnTo>
                    <a:pt x="1824" y="288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70" name="Text Box 87"/>
            <p:cNvSpPr txBox="1">
              <a:spLocks noChangeArrowheads="1"/>
            </p:cNvSpPr>
            <p:nvPr/>
          </p:nvSpPr>
          <p:spPr bwMode="auto">
            <a:xfrm>
              <a:off x="4112" y="1168"/>
              <a:ext cx="13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</a:t>
              </a:r>
            </a:p>
          </p:txBody>
        </p:sp>
        <p:grpSp>
          <p:nvGrpSpPr>
            <p:cNvPr id="52271" name="Group 140"/>
            <p:cNvGrpSpPr>
              <a:grpSpLocks/>
            </p:cNvGrpSpPr>
            <p:nvPr/>
          </p:nvGrpSpPr>
          <p:grpSpPr bwMode="auto">
            <a:xfrm>
              <a:off x="4026" y="920"/>
              <a:ext cx="1590" cy="238"/>
              <a:chOff x="4026" y="920"/>
              <a:chExt cx="1590" cy="238"/>
            </a:xfrm>
          </p:grpSpPr>
          <p:sp>
            <p:nvSpPr>
              <p:cNvPr id="52272" name="Rectangle 84"/>
              <p:cNvSpPr>
                <a:spLocks noChangeArrowheads="1"/>
              </p:cNvSpPr>
              <p:nvPr/>
            </p:nvSpPr>
            <p:spPr bwMode="auto">
              <a:xfrm>
                <a:off x="4631" y="920"/>
                <a:ext cx="985" cy="238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73" name="Rectangle 137"/>
              <p:cNvSpPr>
                <a:spLocks noChangeArrowheads="1"/>
              </p:cNvSpPr>
              <p:nvPr/>
            </p:nvSpPr>
            <p:spPr bwMode="auto">
              <a:xfrm>
                <a:off x="4026" y="920"/>
                <a:ext cx="630" cy="23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endParaRPr lang="en-US" altLang="en-US" sz="18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How to Implement Simple Paging?</a:t>
            </a:r>
            <a:endParaRPr lang="en-US" altLang="ko-KR" dirty="0"/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311526"/>
            <a:ext cx="11734800" cy="3470274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sym typeface="Symbol" panose="05050102010706020507" pitchFamily="18" charset="2"/>
              </a:rPr>
              <a:t>Page Table (One per process)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Resides in physical memory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Contains physical page and permission for each virtual page (e.g. Valid bits, Read, Write, </a:t>
            </a:r>
            <a:r>
              <a:rPr lang="en-US" altLang="ko-KR" dirty="0" err="1">
                <a:sym typeface="Symbol" panose="05050102010706020507" pitchFamily="18" charset="2"/>
              </a:rPr>
              <a:t>etc</a:t>
            </a:r>
            <a:r>
              <a:rPr lang="en-US" altLang="ko-KR" dirty="0">
                <a:sym typeface="Symbol" panose="05050102010706020507" pitchFamily="18" charset="2"/>
              </a:rPr>
              <a:t>)</a:t>
            </a:r>
          </a:p>
          <a:p>
            <a:r>
              <a:rPr lang="en-US" altLang="ko-KR" dirty="0"/>
              <a:t>Virtual address mapping</a:t>
            </a:r>
          </a:p>
          <a:p>
            <a:pPr lvl="1"/>
            <a:r>
              <a:rPr lang="en-US" altLang="ko-KR" dirty="0"/>
              <a:t>Offset from Virtual address copied to Physical Address</a:t>
            </a:r>
          </a:p>
          <a:p>
            <a:pPr lvl="2"/>
            <a:r>
              <a:rPr lang="en-US" altLang="ko-KR" dirty="0"/>
              <a:t>Example: 10 bit offset </a:t>
            </a:r>
            <a:r>
              <a:rPr lang="en-US" altLang="ko-KR" dirty="0">
                <a:sym typeface="Symbol" panose="05050102010706020507" pitchFamily="18" charset="2"/>
              </a:rPr>
              <a:t> 1024-byte pages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Virtual page # is all remaining bits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Example for 32-bits: 32-10 = 22 bits, i.e. 4 million entries</a:t>
            </a:r>
          </a:p>
          <a:p>
            <a:pPr lvl="2"/>
            <a:r>
              <a:rPr lang="en-US" altLang="ko-KR" dirty="0">
                <a:sym typeface="Symbol" panose="05050102010706020507" pitchFamily="18" charset="2"/>
              </a:rPr>
              <a:t>Physical page # copied from table into physical address</a:t>
            </a:r>
          </a:p>
          <a:p>
            <a:pPr lvl="1"/>
            <a:r>
              <a:rPr lang="en-US" altLang="ko-KR" dirty="0">
                <a:sym typeface="Symbol" panose="05050102010706020507" pitchFamily="18" charset="2"/>
              </a:rPr>
              <a:t>Check Page Table bounds and permissions</a:t>
            </a:r>
          </a:p>
        </p:txBody>
      </p:sp>
      <p:sp>
        <p:nvSpPr>
          <p:cNvPr id="700486" name="Freeform 70"/>
          <p:cNvSpPr>
            <a:spLocks/>
          </p:cNvSpPr>
          <p:nvPr/>
        </p:nvSpPr>
        <p:spPr bwMode="auto">
          <a:xfrm>
            <a:off x="4589464" y="1066800"/>
            <a:ext cx="846137" cy="684213"/>
          </a:xfrm>
          <a:custGeom>
            <a:avLst/>
            <a:gdLst>
              <a:gd name="T0" fmla="*/ 0 w 1152"/>
              <a:gd name="T1" fmla="*/ 0 h 912"/>
              <a:gd name="T2" fmla="*/ 2147483647 w 1152"/>
              <a:gd name="T3" fmla="*/ 2147483647 h 912"/>
              <a:gd name="T4" fmla="*/ 2147483647 w 1152"/>
              <a:gd name="T5" fmla="*/ 2147483647 h 912"/>
              <a:gd name="T6" fmla="*/ 0 60000 65536"/>
              <a:gd name="T7" fmla="*/ 0 60000 65536"/>
              <a:gd name="T8" fmla="*/ 0 60000 65536"/>
              <a:gd name="T9" fmla="*/ 0 w 1152"/>
              <a:gd name="T10" fmla="*/ 0 h 912"/>
              <a:gd name="T11" fmla="*/ 1152 w 115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912">
                <a:moveTo>
                  <a:pt x="0" y="0"/>
                </a:moveTo>
                <a:lnTo>
                  <a:pt x="288" y="912"/>
                </a:lnTo>
                <a:lnTo>
                  <a:pt x="1152" y="912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1981200" y="685800"/>
            <a:ext cx="4768850" cy="396875"/>
            <a:chOff x="160" y="559"/>
            <a:chExt cx="3004" cy="250"/>
          </a:xfrm>
        </p:grpSpPr>
        <p:grpSp>
          <p:nvGrpSpPr>
            <p:cNvPr id="52265" name="Group 11"/>
            <p:cNvGrpSpPr>
              <a:grpSpLocks/>
            </p:cNvGrpSpPr>
            <p:nvPr/>
          </p:nvGrpSpPr>
          <p:grpSpPr bwMode="auto">
            <a:xfrm>
              <a:off x="1548" y="566"/>
              <a:ext cx="1616" cy="238"/>
              <a:chOff x="480" y="624"/>
              <a:chExt cx="1968" cy="336"/>
            </a:xfrm>
          </p:grpSpPr>
          <p:sp>
            <p:nvSpPr>
              <p:cNvPr id="52267" name="Rectangle 5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2268" name="Rectangle 6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2266" name="Text Box 80"/>
            <p:cNvSpPr txBox="1">
              <a:spLocks noChangeArrowheads="1"/>
            </p:cNvSpPr>
            <p:nvPr/>
          </p:nvSpPr>
          <p:spPr bwMode="auto">
            <a:xfrm>
              <a:off x="160" y="559"/>
              <a:ext cx="1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Address: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2286001" y="1751012"/>
            <a:ext cx="3276601" cy="1598612"/>
            <a:chOff x="352" y="1375"/>
            <a:chExt cx="2064" cy="1007"/>
          </a:xfrm>
        </p:grpSpPr>
        <p:sp>
          <p:nvSpPr>
            <p:cNvPr id="52259" name="Text Box 82"/>
            <p:cNvSpPr txBox="1">
              <a:spLocks noChangeArrowheads="1"/>
            </p:cNvSpPr>
            <p:nvPr/>
          </p:nvSpPr>
          <p:spPr bwMode="auto">
            <a:xfrm>
              <a:off x="1389" y="1938"/>
              <a:ext cx="1027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 Error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0" name="Oval 71"/>
            <p:cNvSpPr>
              <a:spLocks noChangeArrowheads="1"/>
            </p:cNvSpPr>
            <p:nvPr/>
          </p:nvSpPr>
          <p:spPr bwMode="auto">
            <a:xfrm>
              <a:off x="1760" y="1544"/>
              <a:ext cx="317" cy="269"/>
            </a:xfrm>
            <a:prstGeom prst="ellipse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 b="0">
                  <a:latin typeface="Gill Sans" charset="0"/>
                  <a:ea typeface="Gill Sans" charset="0"/>
                  <a:cs typeface="Gill Sans" charset="0"/>
                </a:rPr>
                <a:t>&gt;</a:t>
              </a:r>
            </a:p>
          </p:txBody>
        </p:sp>
        <p:sp>
          <p:nvSpPr>
            <p:cNvPr id="52261" name="Line 88"/>
            <p:cNvSpPr>
              <a:spLocks noChangeShapeType="1"/>
            </p:cNvSpPr>
            <p:nvPr/>
          </p:nvSpPr>
          <p:spPr bwMode="auto">
            <a:xfrm>
              <a:off x="1936" y="1375"/>
              <a:ext cx="0" cy="176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2" name="Line 90"/>
            <p:cNvSpPr>
              <a:spLocks noChangeShapeType="1"/>
            </p:cNvSpPr>
            <p:nvPr/>
          </p:nvSpPr>
          <p:spPr bwMode="auto">
            <a:xfrm>
              <a:off x="1936" y="1832"/>
              <a:ext cx="0" cy="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63" name="Rectangle 92"/>
            <p:cNvSpPr>
              <a:spLocks noChangeArrowheads="1"/>
            </p:cNvSpPr>
            <p:nvPr/>
          </p:nvSpPr>
          <p:spPr bwMode="auto">
            <a:xfrm>
              <a:off x="352" y="1586"/>
              <a:ext cx="1196" cy="222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PageTableSize</a:t>
              </a:r>
            </a:p>
          </p:txBody>
        </p:sp>
        <p:sp>
          <p:nvSpPr>
            <p:cNvPr id="52264" name="Line 95"/>
            <p:cNvSpPr>
              <a:spLocks noChangeShapeType="1"/>
            </p:cNvSpPr>
            <p:nvPr/>
          </p:nvSpPr>
          <p:spPr bwMode="auto">
            <a:xfrm>
              <a:off x="1548" y="1677"/>
              <a:ext cx="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7" name="Group 148"/>
          <p:cNvGrpSpPr>
            <a:grpSpLocks/>
          </p:cNvGrpSpPr>
          <p:nvPr/>
        </p:nvGrpSpPr>
        <p:grpSpPr bwMode="auto">
          <a:xfrm>
            <a:off x="2286001" y="1268413"/>
            <a:ext cx="5008563" cy="1838325"/>
            <a:chOff x="480" y="847"/>
            <a:chExt cx="3155" cy="1158"/>
          </a:xfrm>
        </p:grpSpPr>
        <p:sp>
          <p:nvSpPr>
            <p:cNvPr id="52243" name="Rectangle 93"/>
            <p:cNvSpPr>
              <a:spLocks noChangeArrowheads="1"/>
            </p:cNvSpPr>
            <p:nvPr/>
          </p:nvSpPr>
          <p:spPr bwMode="auto">
            <a:xfrm>
              <a:off x="480" y="847"/>
              <a:ext cx="1196" cy="209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</a:t>
              </a:r>
            </a:p>
          </p:txBody>
        </p:sp>
        <p:sp>
          <p:nvSpPr>
            <p:cNvPr id="52244" name="Line 94"/>
            <p:cNvSpPr>
              <a:spLocks noChangeShapeType="1"/>
            </p:cNvSpPr>
            <p:nvPr/>
          </p:nvSpPr>
          <p:spPr bwMode="auto">
            <a:xfrm>
              <a:off x="1676" y="946"/>
              <a:ext cx="788" cy="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2245" name="Group 147"/>
            <p:cNvGrpSpPr>
              <a:grpSpLocks/>
            </p:cNvGrpSpPr>
            <p:nvPr/>
          </p:nvGrpSpPr>
          <p:grpSpPr bwMode="auto">
            <a:xfrm>
              <a:off x="2464" y="876"/>
              <a:ext cx="1171" cy="1129"/>
              <a:chOff x="2464" y="876"/>
              <a:chExt cx="1171" cy="1129"/>
            </a:xfrm>
          </p:grpSpPr>
          <p:sp>
            <p:nvSpPr>
              <p:cNvPr id="52246" name="Rectangle 14"/>
              <p:cNvSpPr>
                <a:spLocks noChangeArrowheads="1"/>
              </p:cNvSpPr>
              <p:nvPr/>
            </p:nvSpPr>
            <p:spPr bwMode="auto">
              <a:xfrm>
                <a:off x="2464" y="876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2247" name="Rectangle 16"/>
              <p:cNvSpPr>
                <a:spLocks noChangeArrowheads="1"/>
              </p:cNvSpPr>
              <p:nvPr/>
            </p:nvSpPr>
            <p:spPr bwMode="auto">
              <a:xfrm>
                <a:off x="2464" y="1252"/>
                <a:ext cx="753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2248" name="Rectangle 17"/>
              <p:cNvSpPr>
                <a:spLocks noChangeArrowheads="1"/>
              </p:cNvSpPr>
              <p:nvPr/>
            </p:nvSpPr>
            <p:spPr bwMode="auto">
              <a:xfrm>
                <a:off x="2464" y="1441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2249" name="Rectangle 18"/>
              <p:cNvSpPr>
                <a:spLocks noChangeArrowheads="1"/>
              </p:cNvSpPr>
              <p:nvPr/>
            </p:nvSpPr>
            <p:spPr bwMode="auto">
              <a:xfrm>
                <a:off x="2464" y="1629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2250" name="Rectangle 19"/>
              <p:cNvSpPr>
                <a:spLocks noChangeArrowheads="1"/>
              </p:cNvSpPr>
              <p:nvPr/>
            </p:nvSpPr>
            <p:spPr bwMode="auto">
              <a:xfrm>
                <a:off x="2464" y="181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2251" name="Rectangle 102"/>
              <p:cNvSpPr>
                <a:spLocks noChangeArrowheads="1"/>
              </p:cNvSpPr>
              <p:nvPr/>
            </p:nvSpPr>
            <p:spPr bwMode="auto">
              <a:xfrm>
                <a:off x="3215" y="876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2252" name="Group 143"/>
              <p:cNvGrpSpPr>
                <a:grpSpLocks/>
              </p:cNvGrpSpPr>
              <p:nvPr/>
            </p:nvGrpSpPr>
            <p:grpSpPr bwMode="auto">
              <a:xfrm>
                <a:off x="2464" y="1064"/>
                <a:ext cx="1171" cy="188"/>
                <a:chOff x="2464" y="1064"/>
                <a:chExt cx="1171" cy="188"/>
              </a:xfrm>
            </p:grpSpPr>
            <p:sp>
              <p:nvSpPr>
                <p:cNvPr id="52257" name="Rectangle 15"/>
                <p:cNvSpPr>
                  <a:spLocks noChangeArrowheads="1"/>
                </p:cNvSpPr>
                <p:nvPr/>
              </p:nvSpPr>
              <p:spPr bwMode="auto">
                <a:xfrm>
                  <a:off x="2464" y="1064"/>
                  <a:ext cx="753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#1</a:t>
                  </a:r>
                </a:p>
              </p:txBody>
            </p:sp>
            <p:sp>
              <p:nvSpPr>
                <p:cNvPr id="52258" name="Rectangle 103"/>
                <p:cNvSpPr>
                  <a:spLocks noChangeArrowheads="1"/>
                </p:cNvSpPr>
                <p:nvPr/>
              </p:nvSpPr>
              <p:spPr bwMode="auto">
                <a:xfrm>
                  <a:off x="3215" y="1064"/>
                  <a:ext cx="420" cy="188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2253" name="Rectangle 104"/>
              <p:cNvSpPr>
                <a:spLocks noChangeArrowheads="1"/>
              </p:cNvSpPr>
              <p:nvPr/>
            </p:nvSpPr>
            <p:spPr bwMode="auto">
              <a:xfrm>
                <a:off x="3215" y="1252"/>
                <a:ext cx="420" cy="189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4" name="Rectangle 105"/>
              <p:cNvSpPr>
                <a:spLocks noChangeArrowheads="1"/>
              </p:cNvSpPr>
              <p:nvPr/>
            </p:nvSpPr>
            <p:spPr bwMode="auto">
              <a:xfrm>
                <a:off x="3215" y="1441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2255" name="Rectangle 106"/>
              <p:cNvSpPr>
                <a:spLocks noChangeArrowheads="1"/>
              </p:cNvSpPr>
              <p:nvPr/>
            </p:nvSpPr>
            <p:spPr bwMode="auto">
              <a:xfrm>
                <a:off x="3215" y="1629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2256" name="Rectangle 107"/>
              <p:cNvSpPr>
                <a:spLocks noChangeArrowheads="1"/>
              </p:cNvSpPr>
              <p:nvPr/>
            </p:nvSpPr>
            <p:spPr bwMode="auto">
              <a:xfrm>
                <a:off x="3215" y="181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5435601" y="1609724"/>
            <a:ext cx="1858963" cy="298450"/>
            <a:chOff x="2464" y="1064"/>
            <a:chExt cx="1171" cy="188"/>
          </a:xfrm>
        </p:grpSpPr>
        <p:sp>
          <p:nvSpPr>
            <p:cNvPr id="52241" name="Rectangle 145"/>
            <p:cNvSpPr>
              <a:spLocks noChangeArrowheads="1"/>
            </p:cNvSpPr>
            <p:nvPr/>
          </p:nvSpPr>
          <p:spPr bwMode="auto">
            <a:xfrm>
              <a:off x="2464" y="1064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#1</a:t>
              </a:r>
            </a:p>
          </p:txBody>
        </p:sp>
        <p:sp>
          <p:nvSpPr>
            <p:cNvPr id="52242" name="Rectangle 146"/>
            <p:cNvSpPr>
              <a:spLocks noChangeArrowheads="1"/>
            </p:cNvSpPr>
            <p:nvPr/>
          </p:nvSpPr>
          <p:spPr bwMode="auto">
            <a:xfrm>
              <a:off x="3215" y="1064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7315200" y="1827213"/>
            <a:ext cx="2286000" cy="1652587"/>
            <a:chOff x="3648" y="1104"/>
            <a:chExt cx="1440" cy="1041"/>
          </a:xfrm>
        </p:grpSpPr>
        <p:sp>
          <p:nvSpPr>
            <p:cNvPr id="52237" name="AutoShape 112"/>
            <p:cNvSpPr>
              <a:spLocks noChangeArrowheads="1"/>
            </p:cNvSpPr>
            <p:nvPr/>
          </p:nvSpPr>
          <p:spPr bwMode="auto">
            <a:xfrm>
              <a:off x="4130" y="1351"/>
              <a:ext cx="958" cy="186"/>
            </a:xfrm>
            <a:prstGeom prst="roundRect">
              <a:avLst>
                <a:gd name="adj" fmla="val 16667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Check Perm</a:t>
              </a:r>
            </a:p>
          </p:txBody>
        </p:sp>
        <p:sp>
          <p:nvSpPr>
            <p:cNvPr id="52238" name="Line 113"/>
            <p:cNvSpPr>
              <a:spLocks noChangeShapeType="1"/>
            </p:cNvSpPr>
            <p:nvPr/>
          </p:nvSpPr>
          <p:spPr bwMode="auto">
            <a:xfrm>
              <a:off x="3648" y="1104"/>
              <a:ext cx="482" cy="335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239" name="Text Box 114"/>
            <p:cNvSpPr txBox="1">
              <a:spLocks noChangeArrowheads="1"/>
            </p:cNvSpPr>
            <p:nvPr/>
          </p:nvSpPr>
          <p:spPr bwMode="auto">
            <a:xfrm>
              <a:off x="4201" y="1701"/>
              <a:ext cx="636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Access</a:t>
              </a:r>
            </a:p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Error</a:t>
              </a:r>
            </a:p>
          </p:txBody>
        </p:sp>
        <p:sp>
          <p:nvSpPr>
            <p:cNvPr id="52240" name="Line 115"/>
            <p:cNvSpPr>
              <a:spLocks noChangeShapeType="1"/>
            </p:cNvSpPr>
            <p:nvPr/>
          </p:nvSpPr>
          <p:spPr bwMode="auto">
            <a:xfrm>
              <a:off x="4535" y="1526"/>
              <a:ext cx="0" cy="1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6553200" y="1384300"/>
            <a:ext cx="2362200" cy="377825"/>
            <a:chOff x="3168" y="920"/>
            <a:chExt cx="1488" cy="238"/>
          </a:xfrm>
        </p:grpSpPr>
        <p:sp>
          <p:nvSpPr>
            <p:cNvPr id="52235" name="Rectangle 85"/>
            <p:cNvSpPr>
              <a:spLocks noChangeArrowheads="1"/>
            </p:cNvSpPr>
            <p:nvPr/>
          </p:nvSpPr>
          <p:spPr bwMode="auto">
            <a:xfrm>
              <a:off x="4026" y="920"/>
              <a:ext cx="630" cy="238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Physical</a:t>
              </a:r>
            </a:p>
            <a:p>
              <a:pPr eaLnBrk="1" hangingPunct="1">
                <a:lnSpc>
                  <a:spcPct val="75000"/>
                </a:lnSpc>
              </a:pPr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Page #</a:t>
              </a:r>
            </a:p>
          </p:txBody>
        </p:sp>
        <p:sp>
          <p:nvSpPr>
            <p:cNvPr id="52236" name="Line 75"/>
            <p:cNvSpPr>
              <a:spLocks noChangeShapeType="1"/>
            </p:cNvSpPr>
            <p:nvPr/>
          </p:nvSpPr>
          <p:spPr bwMode="auto">
            <a:xfrm flipV="1">
              <a:off x="3168" y="1052"/>
              <a:ext cx="827" cy="99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9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19" grpId="0" uiExpand="1" build="p"/>
      <p:bldP spid="700486" grpId="0" uiExpan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Simple Page Table Example</a:t>
            </a:r>
          </a:p>
        </p:txBody>
      </p:sp>
      <p:grpSp>
        <p:nvGrpSpPr>
          <p:cNvPr id="56322" name="Group 56"/>
          <p:cNvGrpSpPr>
            <a:grpSpLocks/>
          </p:cNvGrpSpPr>
          <p:nvPr/>
        </p:nvGrpSpPr>
        <p:grpSpPr bwMode="auto">
          <a:xfrm>
            <a:off x="1779589" y="1277938"/>
            <a:ext cx="1618324" cy="3712012"/>
            <a:chOff x="2712" y="480"/>
            <a:chExt cx="1131" cy="2572"/>
          </a:xfrm>
        </p:grpSpPr>
        <p:grpSp>
          <p:nvGrpSpPr>
            <p:cNvPr id="56382" name="Group 50"/>
            <p:cNvGrpSpPr>
              <a:grpSpLocks/>
            </p:cNvGrpSpPr>
            <p:nvPr/>
          </p:nvGrpSpPr>
          <p:grpSpPr bwMode="auto">
            <a:xfrm>
              <a:off x="2712" y="480"/>
              <a:ext cx="840" cy="1968"/>
              <a:chOff x="3240" y="480"/>
              <a:chExt cx="840" cy="1968"/>
            </a:xfrm>
          </p:grpSpPr>
          <p:grpSp>
            <p:nvGrpSpPr>
              <p:cNvPr id="56384" name="Group 16"/>
              <p:cNvGrpSpPr>
                <a:grpSpLocks/>
              </p:cNvGrpSpPr>
              <p:nvPr/>
            </p:nvGrpSpPr>
            <p:grpSpPr bwMode="auto">
              <a:xfrm>
                <a:off x="3744" y="528"/>
                <a:ext cx="336" cy="1920"/>
                <a:chOff x="1392" y="528"/>
                <a:chExt cx="336" cy="2160"/>
              </a:xfrm>
            </p:grpSpPr>
            <p:sp>
              <p:nvSpPr>
                <p:cNvPr id="56388" name="Rectangle 6"/>
                <p:cNvSpPr>
                  <a:spLocks noChangeArrowheads="1"/>
                </p:cNvSpPr>
                <p:nvPr/>
              </p:nvSpPr>
              <p:spPr bwMode="auto">
                <a:xfrm>
                  <a:off x="1392" y="528"/>
                  <a:ext cx="336" cy="72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a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b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c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d</a:t>
                  </a:r>
                </a:p>
              </p:txBody>
            </p:sp>
            <p:sp>
              <p:nvSpPr>
                <p:cNvPr id="563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92" y="1248"/>
                  <a:ext cx="336" cy="72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e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f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g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h</a:t>
                  </a:r>
                </a:p>
              </p:txBody>
            </p:sp>
            <p:sp>
              <p:nvSpPr>
                <p:cNvPr id="56390" name="Rectangle 8"/>
                <p:cNvSpPr>
                  <a:spLocks noChangeArrowheads="1"/>
                </p:cNvSpPr>
                <p:nvPr/>
              </p:nvSpPr>
              <p:spPr bwMode="auto">
                <a:xfrm>
                  <a:off x="1392" y="1968"/>
                  <a:ext cx="336" cy="72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i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j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k</a:t>
                  </a:r>
                </a:p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l</a:t>
                  </a:r>
                </a:p>
              </p:txBody>
            </p:sp>
          </p:grpSp>
          <p:sp>
            <p:nvSpPr>
              <p:cNvPr id="56385" name="Text Box 47"/>
              <p:cNvSpPr txBox="1">
                <a:spLocks noChangeArrowheads="1"/>
              </p:cNvSpPr>
              <p:nvPr/>
            </p:nvSpPr>
            <p:spPr bwMode="auto">
              <a:xfrm>
                <a:off x="3240" y="480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0x00</a:t>
                </a:r>
              </a:p>
            </p:txBody>
          </p:sp>
          <p:sp>
            <p:nvSpPr>
              <p:cNvPr id="56386" name="Text Box 48"/>
              <p:cNvSpPr txBox="1">
                <a:spLocks noChangeArrowheads="1"/>
              </p:cNvSpPr>
              <p:nvPr/>
            </p:nvSpPr>
            <p:spPr bwMode="auto">
              <a:xfrm>
                <a:off x="3240" y="1056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0x04</a:t>
                </a:r>
              </a:p>
            </p:txBody>
          </p:sp>
          <p:sp>
            <p:nvSpPr>
              <p:cNvPr id="56387" name="Text Box 49"/>
              <p:cNvSpPr txBox="1">
                <a:spLocks noChangeArrowheads="1"/>
              </p:cNvSpPr>
              <p:nvPr/>
            </p:nvSpPr>
            <p:spPr bwMode="auto">
              <a:xfrm>
                <a:off x="3240" y="1679"/>
                <a:ext cx="44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>
                    <a:latin typeface="Helvetica" panose="020B0604020202020204" pitchFamily="34" charset="0"/>
                  </a:rPr>
                  <a:t>0x08</a:t>
                </a:r>
              </a:p>
            </p:txBody>
          </p:sp>
        </p:grpSp>
        <p:sp>
          <p:nvSpPr>
            <p:cNvPr id="56383" name="Text Box 51"/>
            <p:cNvSpPr txBox="1">
              <a:spLocks noChangeArrowheads="1"/>
            </p:cNvSpPr>
            <p:nvPr/>
          </p:nvSpPr>
          <p:spPr bwMode="auto">
            <a:xfrm>
              <a:off x="2938" y="2478"/>
              <a:ext cx="905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Virtual</a:t>
              </a:r>
            </a:p>
            <a:p>
              <a:pPr eaLnBrk="1" hangingPunct="1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56323" name="Text Box 27"/>
          <p:cNvSpPr txBox="1">
            <a:spLocks noChangeArrowheads="1"/>
          </p:cNvSpPr>
          <p:nvPr/>
        </p:nvSpPr>
        <p:spPr bwMode="auto">
          <a:xfrm>
            <a:off x="7362826" y="1219200"/>
            <a:ext cx="638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0x00</a:t>
            </a:r>
          </a:p>
        </p:txBody>
      </p:sp>
      <p:grpSp>
        <p:nvGrpSpPr>
          <p:cNvPr id="26671" name="Group 26670"/>
          <p:cNvGrpSpPr>
            <a:grpSpLocks/>
          </p:cNvGrpSpPr>
          <p:nvPr/>
        </p:nvGrpSpPr>
        <p:grpSpPr bwMode="auto">
          <a:xfrm>
            <a:off x="7362826" y="1719263"/>
            <a:ext cx="1171575" cy="1238250"/>
            <a:chOff x="5838218" y="1719848"/>
            <a:chExt cx="1172182" cy="1237636"/>
          </a:xfrm>
        </p:grpSpPr>
        <p:sp>
          <p:nvSpPr>
            <p:cNvPr id="56379" name="Rectangle 20"/>
            <p:cNvSpPr>
              <a:spLocks noChangeArrowheads="1"/>
            </p:cNvSpPr>
            <p:nvPr/>
          </p:nvSpPr>
          <p:spPr bwMode="auto">
            <a:xfrm>
              <a:off x="6529165" y="1841156"/>
              <a:ext cx="481235" cy="924255"/>
            </a:xfrm>
            <a:prstGeom prst="rect">
              <a:avLst/>
            </a:prstGeom>
            <a:solidFill>
              <a:srgbClr val="53FB25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i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j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k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l</a:t>
              </a:r>
            </a:p>
          </p:txBody>
        </p:sp>
        <p:sp>
          <p:nvSpPr>
            <p:cNvPr id="56380" name="Text Box 28"/>
            <p:cNvSpPr txBox="1">
              <a:spLocks noChangeArrowheads="1"/>
            </p:cNvSpPr>
            <p:nvPr/>
          </p:nvSpPr>
          <p:spPr bwMode="auto">
            <a:xfrm>
              <a:off x="5838218" y="1719848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0x04</a:t>
              </a:r>
            </a:p>
          </p:txBody>
        </p:sp>
        <p:sp>
          <p:nvSpPr>
            <p:cNvPr id="56381" name="Text Box 29"/>
            <p:cNvSpPr txBox="1">
              <a:spLocks noChangeArrowheads="1"/>
            </p:cNvSpPr>
            <p:nvPr/>
          </p:nvSpPr>
          <p:spPr bwMode="auto">
            <a:xfrm>
              <a:off x="5838218" y="2620997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0x08</a:t>
              </a:r>
            </a:p>
          </p:txBody>
        </p:sp>
      </p:grpSp>
      <p:grpSp>
        <p:nvGrpSpPr>
          <p:cNvPr id="26663" name="Group 26662"/>
          <p:cNvGrpSpPr>
            <a:grpSpLocks/>
          </p:cNvGrpSpPr>
          <p:nvPr/>
        </p:nvGrpSpPr>
        <p:grpSpPr bwMode="auto">
          <a:xfrm>
            <a:off x="7327900" y="3106739"/>
            <a:ext cx="1206500" cy="1044575"/>
            <a:chOff x="5803844" y="3106231"/>
            <a:chExt cx="1206556" cy="1045563"/>
          </a:xfrm>
        </p:grpSpPr>
        <p:sp>
          <p:nvSpPr>
            <p:cNvPr id="56377" name="Rectangle 19"/>
            <p:cNvSpPr>
              <a:spLocks noChangeArrowheads="1"/>
            </p:cNvSpPr>
            <p:nvPr/>
          </p:nvSpPr>
          <p:spPr bwMode="auto">
            <a:xfrm>
              <a:off x="6529165" y="3227539"/>
              <a:ext cx="481235" cy="924255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e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f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g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h</a:t>
              </a:r>
            </a:p>
          </p:txBody>
        </p:sp>
        <p:sp>
          <p:nvSpPr>
            <p:cNvPr id="56378" name="Text Box 30"/>
            <p:cNvSpPr txBox="1">
              <a:spLocks noChangeArrowheads="1"/>
            </p:cNvSpPr>
            <p:nvPr/>
          </p:nvSpPr>
          <p:spPr bwMode="auto">
            <a:xfrm>
              <a:off x="5803844" y="3106231"/>
              <a:ext cx="673156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0x0C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362826" y="4006851"/>
            <a:ext cx="1171575" cy="1082675"/>
            <a:chOff x="5838218" y="4007380"/>
            <a:chExt cx="1172182" cy="1081667"/>
          </a:xfrm>
        </p:grpSpPr>
        <p:sp>
          <p:nvSpPr>
            <p:cNvPr id="56375" name="Rectangle 18"/>
            <p:cNvSpPr>
              <a:spLocks noChangeArrowheads="1"/>
            </p:cNvSpPr>
            <p:nvPr/>
          </p:nvSpPr>
          <p:spPr bwMode="auto">
            <a:xfrm>
              <a:off x="6529165" y="4164792"/>
              <a:ext cx="481235" cy="924255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c</a:t>
              </a:r>
            </a:p>
            <a:p>
              <a:pPr eaLnBrk="1" hangingPunct="1"/>
              <a:r>
                <a:rPr lang="en-US" altLang="en-US" sz="1600" b="0">
                  <a:latin typeface="Gill Sans Light" charset="0"/>
                  <a:ea typeface="Gill Sans Light" charset="0"/>
                  <a:cs typeface="Gill Sans Light" charset="0"/>
                </a:rPr>
                <a:t>d</a:t>
              </a:r>
            </a:p>
          </p:txBody>
        </p:sp>
        <p:sp>
          <p:nvSpPr>
            <p:cNvPr id="56376" name="Text Box 31"/>
            <p:cNvSpPr txBox="1">
              <a:spLocks noChangeArrowheads="1"/>
            </p:cNvSpPr>
            <p:nvPr/>
          </p:nvSpPr>
          <p:spPr bwMode="auto">
            <a:xfrm>
              <a:off x="5838218" y="4007380"/>
              <a:ext cx="638782" cy="336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0x10</a:t>
              </a:r>
            </a:p>
          </p:txBody>
        </p:sp>
      </p:grpSp>
      <p:sp>
        <p:nvSpPr>
          <p:cNvPr id="56327" name="Text Box 52"/>
          <p:cNvSpPr txBox="1">
            <a:spLocks noChangeArrowheads="1"/>
          </p:cNvSpPr>
          <p:nvPr/>
        </p:nvSpPr>
        <p:spPr bwMode="auto">
          <a:xfrm>
            <a:off x="7693026" y="5029200"/>
            <a:ext cx="1330473" cy="82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56328" name="Rectangle 57"/>
          <p:cNvSpPr>
            <a:spLocks noChangeArrowheads="1"/>
          </p:cNvSpPr>
          <p:nvPr/>
        </p:nvSpPr>
        <p:spPr bwMode="auto">
          <a:xfrm>
            <a:off x="1676400" y="1143000"/>
            <a:ext cx="8153400" cy="46482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>
              <a:latin typeface="Helvetica" panose="020B0604020202020204" pitchFamily="34" charset="0"/>
            </a:endParaRPr>
          </a:p>
        </p:txBody>
      </p:sp>
      <p:sp>
        <p:nvSpPr>
          <p:cNvPr id="56329" name="Text Box 59"/>
          <p:cNvSpPr txBox="1">
            <a:spLocks noChangeArrowheads="1"/>
          </p:cNvSpPr>
          <p:nvPr/>
        </p:nvSpPr>
        <p:spPr bwMode="auto">
          <a:xfrm>
            <a:off x="1684339" y="685800"/>
            <a:ext cx="3435217" cy="45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Example (4 byte pages)</a:t>
            </a:r>
          </a:p>
        </p:txBody>
      </p:sp>
      <p:grpSp>
        <p:nvGrpSpPr>
          <p:cNvPr id="56330" name="Group 19"/>
          <p:cNvGrpSpPr>
            <a:grpSpLocks/>
          </p:cNvGrpSpPr>
          <p:nvPr/>
        </p:nvGrpSpPr>
        <p:grpSpPr bwMode="auto">
          <a:xfrm>
            <a:off x="4705350" y="1797051"/>
            <a:ext cx="1016544" cy="2040525"/>
            <a:chOff x="3181349" y="1797621"/>
            <a:chExt cx="1016545" cy="2039917"/>
          </a:xfrm>
        </p:grpSpPr>
        <p:grpSp>
          <p:nvGrpSpPr>
            <p:cNvPr id="56366" name="Group 54"/>
            <p:cNvGrpSpPr>
              <a:grpSpLocks/>
            </p:cNvGrpSpPr>
            <p:nvPr/>
          </p:nvGrpSpPr>
          <p:grpSpPr bwMode="auto">
            <a:xfrm>
              <a:off x="3278192" y="1901825"/>
              <a:ext cx="919702" cy="1935713"/>
              <a:chOff x="3752" y="864"/>
              <a:chExt cx="642" cy="1340"/>
            </a:xfrm>
          </p:grpSpPr>
          <p:grpSp>
            <p:nvGrpSpPr>
              <p:cNvPr id="56370" name="Group 26"/>
              <p:cNvGrpSpPr>
                <a:grpSpLocks/>
              </p:cNvGrpSpPr>
              <p:nvPr/>
            </p:nvGrpSpPr>
            <p:grpSpPr bwMode="auto">
              <a:xfrm>
                <a:off x="3888" y="864"/>
                <a:ext cx="336" cy="720"/>
                <a:chOff x="2976" y="1248"/>
                <a:chExt cx="336" cy="720"/>
              </a:xfrm>
            </p:grpSpPr>
            <p:sp>
              <p:nvSpPr>
                <p:cNvPr id="56372" name="Rectangle 9"/>
                <p:cNvSpPr>
                  <a:spLocks noChangeArrowheads="1"/>
                </p:cNvSpPr>
                <p:nvPr/>
              </p:nvSpPr>
              <p:spPr bwMode="auto">
                <a:xfrm>
                  <a:off x="2976" y="1248"/>
                  <a:ext cx="336" cy="240"/>
                </a:xfrm>
                <a:prstGeom prst="rect">
                  <a:avLst/>
                </a:prstGeom>
                <a:solidFill>
                  <a:srgbClr val="FF66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6373" name="Rectangle 10"/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336" cy="240"/>
                </a:xfrm>
                <a:prstGeom prst="rect">
                  <a:avLst/>
                </a:prstGeom>
                <a:solidFill>
                  <a:srgbClr val="00FFFF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6374" name="Rectangle 11"/>
                <p:cNvSpPr>
                  <a:spLocks noChangeArrowheads="1"/>
                </p:cNvSpPr>
                <p:nvPr/>
              </p:nvSpPr>
              <p:spPr bwMode="auto">
                <a:xfrm>
                  <a:off x="2976" y="1728"/>
                  <a:ext cx="336" cy="240"/>
                </a:xfrm>
                <a:prstGeom prst="rect">
                  <a:avLst/>
                </a:prstGeom>
                <a:solidFill>
                  <a:srgbClr val="53FB25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Helvetica" panose="020B0604020202020204" pitchFamily="34" charset="0"/>
                    </a:rPr>
                    <a:t>1</a:t>
                  </a:r>
                </a:p>
              </p:txBody>
            </p:sp>
          </p:grpSp>
          <p:sp>
            <p:nvSpPr>
              <p:cNvPr id="56371" name="Text Box 53"/>
              <p:cNvSpPr txBox="1">
                <a:spLocks noChangeArrowheads="1"/>
              </p:cNvSpPr>
              <p:nvPr/>
            </p:nvSpPr>
            <p:spPr bwMode="auto">
              <a:xfrm>
                <a:off x="3752" y="1631"/>
                <a:ext cx="642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Page</a:t>
                </a:r>
              </a:p>
              <a:p>
                <a:pPr eaLnBrk="1" hangingPunct="1"/>
                <a:r>
                  <a:rPr lang="en-US" altLang="en-US" b="0" dirty="0">
                    <a:latin typeface="Gill Sans" charset="0"/>
                    <a:ea typeface="Gill Sans" charset="0"/>
                    <a:cs typeface="Gill Sans" charset="0"/>
                  </a:rPr>
                  <a:t>Table</a:t>
                </a:r>
              </a:p>
            </p:txBody>
          </p:sp>
        </p:grpSp>
        <p:sp>
          <p:nvSpPr>
            <p:cNvPr id="56367" name="Text Box 47"/>
            <p:cNvSpPr txBox="1">
              <a:spLocks noChangeArrowheads="1"/>
            </p:cNvSpPr>
            <p:nvPr/>
          </p:nvSpPr>
          <p:spPr bwMode="auto">
            <a:xfrm>
              <a:off x="3181349" y="1797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0</a:t>
              </a:r>
            </a:p>
          </p:txBody>
        </p:sp>
        <p:sp>
          <p:nvSpPr>
            <p:cNvPr id="56368" name="Text Box 47"/>
            <p:cNvSpPr txBox="1">
              <a:spLocks noChangeArrowheads="1"/>
            </p:cNvSpPr>
            <p:nvPr/>
          </p:nvSpPr>
          <p:spPr bwMode="auto">
            <a:xfrm>
              <a:off x="3181349" y="2178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1</a:t>
              </a:r>
            </a:p>
          </p:txBody>
        </p:sp>
        <p:sp>
          <p:nvSpPr>
            <p:cNvPr id="56369" name="Text Box 47"/>
            <p:cNvSpPr txBox="1">
              <a:spLocks noChangeArrowheads="1"/>
            </p:cNvSpPr>
            <p:nvPr/>
          </p:nvSpPr>
          <p:spPr bwMode="auto">
            <a:xfrm>
              <a:off x="3181349" y="2559621"/>
              <a:ext cx="296837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latin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971800" y="1143001"/>
            <a:ext cx="1733550" cy="822325"/>
            <a:chOff x="1447800" y="1143000"/>
            <a:chExt cx="1733549" cy="822611"/>
          </a:xfrm>
        </p:grpSpPr>
        <p:cxnSp>
          <p:nvCxnSpPr>
            <p:cNvPr id="56364" name="Elbow Connector 3"/>
            <p:cNvCxnSpPr>
              <a:cxnSpLocks noChangeShapeType="1"/>
              <a:endCxn id="56367" idx="1"/>
            </p:cNvCxnSpPr>
            <p:nvPr/>
          </p:nvCxnSpPr>
          <p:spPr bwMode="auto">
            <a:xfrm>
              <a:off x="1447800" y="1447800"/>
              <a:ext cx="1733549" cy="517811"/>
            </a:xfrm>
            <a:prstGeom prst="bentConnector3">
              <a:avLst>
                <a:gd name="adj1" fmla="val 6811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5" name="TextBox 4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929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622925" y="1643063"/>
            <a:ext cx="1739900" cy="2532062"/>
            <a:chOff x="4098508" y="1642646"/>
            <a:chExt cx="1739710" cy="2532978"/>
          </a:xfrm>
        </p:grpSpPr>
        <p:cxnSp>
          <p:nvCxnSpPr>
            <p:cNvPr id="56361" name="Elbow Connector 48"/>
            <p:cNvCxnSpPr>
              <a:cxnSpLocks noChangeShapeType="1"/>
              <a:endCxn id="56376" idx="1"/>
            </p:cNvCxnSpPr>
            <p:nvPr/>
          </p:nvCxnSpPr>
          <p:spPr bwMode="auto">
            <a:xfrm rot="16200000" flipH="1">
              <a:off x="4488897" y="2826303"/>
              <a:ext cx="2194424" cy="5042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62" name="Straight Connector 17"/>
            <p:cNvCxnSpPr>
              <a:cxnSpLocks noChangeShapeType="1"/>
            </p:cNvCxnSpPr>
            <p:nvPr/>
          </p:nvCxnSpPr>
          <p:spPr bwMode="auto">
            <a:xfrm>
              <a:off x="4114800" y="1981200"/>
              <a:ext cx="1219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3" name="TextBox 58"/>
            <p:cNvSpPr txBox="1">
              <a:spLocks noChangeArrowheads="1"/>
            </p:cNvSpPr>
            <p:nvPr/>
          </p:nvSpPr>
          <p:spPr bwMode="auto">
            <a:xfrm>
              <a:off x="4098508" y="1642646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0001 00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56334" name="Rectangle 21"/>
          <p:cNvSpPr>
            <a:spLocks noChangeArrowheads="1"/>
          </p:cNvSpPr>
          <p:nvPr/>
        </p:nvSpPr>
        <p:spPr bwMode="auto">
          <a:xfrm>
            <a:off x="8053388" y="1343026"/>
            <a:ext cx="481012" cy="3762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2971800" y="2057400"/>
            <a:ext cx="1733550" cy="338138"/>
            <a:chOff x="1447800" y="1143000"/>
            <a:chExt cx="1733549" cy="338554"/>
          </a:xfrm>
        </p:grpSpPr>
        <p:cxnSp>
          <p:nvCxnSpPr>
            <p:cNvPr id="56359" name="Elbow Connector 67"/>
            <p:cNvCxnSpPr>
              <a:cxnSpLocks noChangeShapeType="1"/>
              <a:endCxn id="56368" idx="1"/>
            </p:cNvCxnSpPr>
            <p:nvPr/>
          </p:nvCxnSpPr>
          <p:spPr bwMode="auto">
            <a:xfrm flipV="1">
              <a:off x="1447800" y="1432158"/>
              <a:ext cx="1733549" cy="1564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60" name="TextBox 68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5638800" y="2100263"/>
            <a:ext cx="1689100" cy="1174750"/>
            <a:chOff x="4085618" y="1627270"/>
            <a:chExt cx="1689045" cy="1174628"/>
          </a:xfrm>
        </p:grpSpPr>
        <p:cxnSp>
          <p:nvCxnSpPr>
            <p:cNvPr id="56356" name="Elbow Connector 76"/>
            <p:cNvCxnSpPr>
              <a:cxnSpLocks noChangeShapeType="1"/>
              <a:endCxn id="56378" idx="1"/>
            </p:cNvCxnSpPr>
            <p:nvPr/>
          </p:nvCxnSpPr>
          <p:spPr bwMode="auto">
            <a:xfrm rot="16200000" flipH="1">
              <a:off x="5083605" y="2110841"/>
              <a:ext cx="836073" cy="546042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7" name="Straight Connector 77"/>
            <p:cNvCxnSpPr>
              <a:cxnSpLocks noChangeShapeType="1"/>
            </p:cNvCxnSpPr>
            <p:nvPr/>
          </p:nvCxnSpPr>
          <p:spPr bwMode="auto">
            <a:xfrm>
              <a:off x="4085618" y="1965824"/>
              <a:ext cx="1143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8" name="TextBox 78"/>
            <p:cNvSpPr txBox="1">
              <a:spLocks noChangeArrowheads="1"/>
            </p:cNvSpPr>
            <p:nvPr/>
          </p:nvSpPr>
          <p:spPr bwMode="auto">
            <a:xfrm>
              <a:off x="4098508" y="1627270"/>
              <a:ext cx="1143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2971800" y="2819401"/>
            <a:ext cx="1752600" cy="506413"/>
            <a:chOff x="1447800" y="975011"/>
            <a:chExt cx="1752600" cy="506543"/>
          </a:xfrm>
        </p:grpSpPr>
        <p:cxnSp>
          <p:nvCxnSpPr>
            <p:cNvPr id="56354" name="Elbow Connector 85"/>
            <p:cNvCxnSpPr>
              <a:cxnSpLocks noChangeShapeType="1"/>
            </p:cNvCxnSpPr>
            <p:nvPr/>
          </p:nvCxnSpPr>
          <p:spPr bwMode="auto">
            <a:xfrm flipV="1">
              <a:off x="1447800" y="975011"/>
              <a:ext cx="1752600" cy="472789"/>
            </a:xfrm>
            <a:prstGeom prst="bentConnector3">
              <a:avLst>
                <a:gd name="adj1" fmla="val 67921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5" name="TextBox 86"/>
            <p:cNvSpPr txBox="1">
              <a:spLocks noChangeArrowheads="1"/>
            </p:cNvSpPr>
            <p:nvPr/>
          </p:nvSpPr>
          <p:spPr bwMode="auto">
            <a:xfrm>
              <a:off x="1524000" y="1143000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0000 10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5638801" y="1887538"/>
            <a:ext cx="1724025" cy="965200"/>
            <a:chOff x="4085618" y="1108590"/>
            <a:chExt cx="1723418" cy="965062"/>
          </a:xfrm>
        </p:grpSpPr>
        <p:cxnSp>
          <p:nvCxnSpPr>
            <p:cNvPr id="56351" name="Elbow Connector 92"/>
            <p:cNvCxnSpPr>
              <a:cxnSpLocks noChangeShapeType="1"/>
              <a:endCxn id="56380" idx="1"/>
            </p:cNvCxnSpPr>
            <p:nvPr/>
          </p:nvCxnSpPr>
          <p:spPr bwMode="auto">
            <a:xfrm rot="5400000" flipH="1" flipV="1">
              <a:off x="5015073" y="1245935"/>
              <a:ext cx="931308" cy="656618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352" name="Straight Connector 93"/>
            <p:cNvCxnSpPr>
              <a:cxnSpLocks noChangeShapeType="1"/>
            </p:cNvCxnSpPr>
            <p:nvPr/>
          </p:nvCxnSpPr>
          <p:spPr bwMode="auto">
            <a:xfrm flipV="1">
              <a:off x="4085618" y="2037772"/>
              <a:ext cx="1066800" cy="2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3" name="TextBox 94"/>
            <p:cNvSpPr txBox="1">
              <a:spLocks noChangeArrowheads="1"/>
            </p:cNvSpPr>
            <p:nvPr/>
          </p:nvSpPr>
          <p:spPr bwMode="auto">
            <a:xfrm>
              <a:off x="4098508" y="1735098"/>
              <a:ext cx="11545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>
                  <a:latin typeface="Helvetica" panose="020B0604020202020204" pitchFamily="34" charset="0"/>
                </a:rPr>
                <a:t>00</a:t>
              </a:r>
            </a:p>
          </p:txBody>
        </p:sp>
      </p:grpSp>
      <p:sp>
        <p:nvSpPr>
          <p:cNvPr id="60" name="Text Box 48"/>
          <p:cNvSpPr txBox="1">
            <a:spLocks noChangeArrowheads="1"/>
          </p:cNvSpPr>
          <p:nvPr/>
        </p:nvSpPr>
        <p:spPr bwMode="auto">
          <a:xfrm>
            <a:off x="1752601" y="27114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0x06?</a:t>
            </a: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3657601" y="4191000"/>
            <a:ext cx="114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0000 01</a:t>
            </a:r>
            <a:r>
              <a:rPr lang="en-US" altLang="en-US" sz="1600">
                <a:latin typeface="Helvetica" panose="020B0604020202020204" pitchFamily="34" charset="0"/>
              </a:rPr>
              <a:t>10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76800" y="4191000"/>
            <a:ext cx="1817688" cy="336550"/>
            <a:chOff x="3352800" y="4191000"/>
            <a:chExt cx="1817579" cy="335979"/>
          </a:xfrm>
        </p:grpSpPr>
        <p:cxnSp>
          <p:nvCxnSpPr>
            <p:cNvPr id="56349" name="Elbow Connector 67"/>
            <p:cNvCxnSpPr>
              <a:cxnSpLocks noChangeShapeType="1"/>
              <a:endCxn id="56350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50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30198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0000 11</a:t>
              </a:r>
              <a:r>
                <a:rPr lang="en-US" altLang="en-US" sz="1600" u="sng">
                  <a:latin typeface="Helvetica" panose="020B0604020202020204" pitchFamily="34" charset="0"/>
                </a:rPr>
                <a:t>10</a:t>
              </a:r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8686800" y="3657600"/>
            <a:ext cx="730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0x0E!</a:t>
            </a:r>
          </a:p>
        </p:txBody>
      </p:sp>
      <p:sp>
        <p:nvSpPr>
          <p:cNvPr id="68" name="Text Box 48"/>
          <p:cNvSpPr txBox="1">
            <a:spLocks noChangeArrowheads="1"/>
          </p:cNvSpPr>
          <p:nvPr/>
        </p:nvSpPr>
        <p:spPr bwMode="auto">
          <a:xfrm>
            <a:off x="1752601" y="3397250"/>
            <a:ext cx="765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0x09?</a:t>
            </a:r>
          </a:p>
        </p:txBody>
      </p:sp>
      <p:sp>
        <p:nvSpPr>
          <p:cNvPr id="69" name="Text Box 48"/>
          <p:cNvSpPr txBox="1">
            <a:spLocks noChangeArrowheads="1"/>
          </p:cNvSpPr>
          <p:nvPr/>
        </p:nvSpPr>
        <p:spPr bwMode="auto">
          <a:xfrm>
            <a:off x="3657601" y="4616450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0000 10</a:t>
            </a:r>
            <a:r>
              <a:rPr lang="en-US" altLang="en-US" sz="1600">
                <a:latin typeface="Helvetica" panose="020B0604020202020204" pitchFamily="34" charset="0"/>
              </a:rPr>
              <a:t>01</a:t>
            </a: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4876801" y="4616450"/>
            <a:ext cx="1839913" cy="336550"/>
            <a:chOff x="3352800" y="4191000"/>
            <a:chExt cx="1840021" cy="335979"/>
          </a:xfrm>
        </p:grpSpPr>
        <p:cxnSp>
          <p:nvCxnSpPr>
            <p:cNvPr id="56347" name="Elbow Connector 67"/>
            <p:cNvCxnSpPr>
              <a:cxnSpLocks noChangeShapeType="1"/>
              <a:endCxn id="56348" idx="1"/>
            </p:cNvCxnSpPr>
            <p:nvPr/>
          </p:nvCxnSpPr>
          <p:spPr bwMode="auto">
            <a:xfrm>
              <a:off x="3352800" y="4358970"/>
              <a:ext cx="687381" cy="20"/>
            </a:xfrm>
            <a:prstGeom prst="straightConnector1">
              <a:avLst/>
            </a:prstGeom>
            <a:noFill/>
            <a:ln w="38100">
              <a:solidFill>
                <a:srgbClr val="0000FF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348" name="Text Box 48"/>
            <p:cNvSpPr txBox="1">
              <a:spLocks noChangeArrowheads="1"/>
            </p:cNvSpPr>
            <p:nvPr/>
          </p:nvSpPr>
          <p:spPr bwMode="auto">
            <a:xfrm>
              <a:off x="4040181" y="4191000"/>
              <a:ext cx="1152640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u="sng">
                  <a:solidFill>
                    <a:srgbClr val="FF0000"/>
                  </a:solidFill>
                  <a:latin typeface="Helvetica" panose="020B0604020202020204" pitchFamily="34" charset="0"/>
                </a:rPr>
                <a:t>0000 01</a:t>
              </a:r>
              <a:r>
                <a:rPr lang="en-US" altLang="en-US" sz="1600" u="sng">
                  <a:latin typeface="Helvetica" panose="020B0604020202020204" pitchFamily="34" charset="0"/>
                </a:rPr>
                <a:t>01</a:t>
              </a:r>
            </a:p>
          </p:txBody>
        </p:sp>
      </p:grpSp>
      <p:sp>
        <p:nvSpPr>
          <p:cNvPr id="73" name="Text Box 48"/>
          <p:cNvSpPr txBox="1">
            <a:spLocks noChangeArrowheads="1"/>
          </p:cNvSpPr>
          <p:nvPr/>
        </p:nvSpPr>
        <p:spPr bwMode="auto">
          <a:xfrm>
            <a:off x="8686801" y="205740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0x05!</a:t>
            </a:r>
          </a:p>
        </p:txBody>
      </p:sp>
    </p:spTree>
    <p:extLst>
      <p:ext uri="{BB962C8B-B14F-4D97-AF65-F5344CB8AC3E}">
        <p14:creationId xmlns:p14="http://schemas.microsoft.com/office/powerpoint/2010/main" val="37477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Resources Atomically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A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621544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z.Release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2025890" y="892062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Or consider this:</a:t>
            </a:r>
          </a:p>
        </p:txBody>
      </p:sp>
    </p:spTree>
    <p:extLst>
      <p:ext uri="{BB962C8B-B14F-4D97-AF65-F5344CB8AC3E}">
        <p14:creationId xmlns:p14="http://schemas.microsoft.com/office/powerpoint/2010/main" val="1990809476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9"/>
          <p:cNvGrpSpPr>
            <a:grpSpLocks/>
          </p:cNvGrpSpPr>
          <p:nvPr/>
        </p:nvGrpSpPr>
        <p:grpSpPr bwMode="auto">
          <a:xfrm>
            <a:off x="1981200" y="3613151"/>
            <a:ext cx="5106988" cy="1838325"/>
            <a:chOff x="288" y="2276"/>
            <a:chExt cx="3217" cy="1158"/>
          </a:xfrm>
        </p:grpSpPr>
        <p:sp>
          <p:nvSpPr>
            <p:cNvPr id="54316" name="Rectangle 56"/>
            <p:cNvSpPr>
              <a:spLocks noChangeArrowheads="1"/>
            </p:cNvSpPr>
            <p:nvPr/>
          </p:nvSpPr>
          <p:spPr bwMode="auto">
            <a:xfrm>
              <a:off x="288" y="2276"/>
              <a:ext cx="1258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PageTablePtrB</a:t>
              </a:r>
            </a:p>
          </p:txBody>
        </p:sp>
        <p:sp>
          <p:nvSpPr>
            <p:cNvPr id="54317" name="Line 57"/>
            <p:cNvSpPr>
              <a:spLocks noChangeShapeType="1"/>
            </p:cNvSpPr>
            <p:nvPr/>
          </p:nvSpPr>
          <p:spPr bwMode="auto">
            <a:xfrm flipV="1">
              <a:off x="1546" y="2290"/>
              <a:ext cx="772" cy="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318" name="Group 98"/>
            <p:cNvGrpSpPr>
              <a:grpSpLocks/>
            </p:cNvGrpSpPr>
            <p:nvPr/>
          </p:nvGrpSpPr>
          <p:grpSpPr bwMode="auto">
            <a:xfrm>
              <a:off x="2334" y="2305"/>
              <a:ext cx="1171" cy="1129"/>
              <a:chOff x="2334" y="2305"/>
              <a:chExt cx="1171" cy="1129"/>
            </a:xfrm>
          </p:grpSpPr>
          <p:sp>
            <p:nvSpPr>
              <p:cNvPr id="54319" name="Rectangle 59"/>
              <p:cNvSpPr>
                <a:spLocks noChangeArrowheads="1"/>
              </p:cNvSpPr>
              <p:nvPr/>
            </p:nvSpPr>
            <p:spPr bwMode="auto">
              <a:xfrm>
                <a:off x="2334" y="2305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320" name="Rectangle 60"/>
              <p:cNvSpPr>
                <a:spLocks noChangeArrowheads="1"/>
              </p:cNvSpPr>
              <p:nvPr/>
            </p:nvSpPr>
            <p:spPr bwMode="auto">
              <a:xfrm>
                <a:off x="2334" y="2493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321" name="Rectangle 61"/>
              <p:cNvSpPr>
                <a:spLocks noChangeArrowheads="1"/>
              </p:cNvSpPr>
              <p:nvPr/>
            </p:nvSpPr>
            <p:spPr bwMode="auto">
              <a:xfrm>
                <a:off x="2334" y="2681"/>
                <a:ext cx="753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#2</a:t>
                </a:r>
              </a:p>
            </p:txBody>
          </p:sp>
          <p:sp>
            <p:nvSpPr>
              <p:cNvPr id="54322" name="Rectangle 62"/>
              <p:cNvSpPr>
                <a:spLocks noChangeArrowheads="1"/>
              </p:cNvSpPr>
              <p:nvPr/>
            </p:nvSpPr>
            <p:spPr bwMode="auto">
              <a:xfrm>
                <a:off x="2334" y="2870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23" name="Rectangle 64"/>
              <p:cNvSpPr>
                <a:spLocks noChangeArrowheads="1"/>
              </p:cNvSpPr>
              <p:nvPr/>
            </p:nvSpPr>
            <p:spPr bwMode="auto">
              <a:xfrm>
                <a:off x="2334" y="3246"/>
                <a:ext cx="753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24" name="Rectangle 66"/>
              <p:cNvSpPr>
                <a:spLocks noChangeArrowheads="1"/>
              </p:cNvSpPr>
              <p:nvPr/>
            </p:nvSpPr>
            <p:spPr bwMode="auto">
              <a:xfrm>
                <a:off x="3085" y="2305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25" name="Rectangle 67"/>
              <p:cNvSpPr>
                <a:spLocks noChangeArrowheads="1"/>
              </p:cNvSpPr>
              <p:nvPr/>
            </p:nvSpPr>
            <p:spPr bwMode="auto">
              <a:xfrm>
                <a:off x="3085" y="2493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26" name="Rectangle 68"/>
              <p:cNvSpPr>
                <a:spLocks noChangeArrowheads="1"/>
              </p:cNvSpPr>
              <p:nvPr/>
            </p:nvSpPr>
            <p:spPr bwMode="auto">
              <a:xfrm>
                <a:off x="3085" y="2681"/>
                <a:ext cx="420" cy="189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27" name="Rectangle 69"/>
              <p:cNvSpPr>
                <a:spLocks noChangeArrowheads="1"/>
              </p:cNvSpPr>
              <p:nvPr/>
            </p:nvSpPr>
            <p:spPr bwMode="auto">
              <a:xfrm>
                <a:off x="3085" y="2870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grpSp>
            <p:nvGrpSpPr>
              <p:cNvPr id="54328" name="Group 94"/>
              <p:cNvGrpSpPr>
                <a:grpSpLocks/>
              </p:cNvGrpSpPr>
              <p:nvPr/>
            </p:nvGrpSpPr>
            <p:grpSpPr bwMode="auto">
              <a:xfrm>
                <a:off x="2334" y="3058"/>
                <a:ext cx="1171" cy="188"/>
                <a:chOff x="2334" y="3058"/>
                <a:chExt cx="1171" cy="188"/>
              </a:xfrm>
            </p:grpSpPr>
            <p:sp>
              <p:nvSpPr>
                <p:cNvPr id="54330" name="Rectangle 63"/>
                <p:cNvSpPr>
                  <a:spLocks noChangeArrowheads="1"/>
                </p:cNvSpPr>
                <p:nvPr/>
              </p:nvSpPr>
              <p:spPr bwMode="auto">
                <a:xfrm>
                  <a:off x="2334" y="3058"/>
                  <a:ext cx="753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#4</a:t>
                  </a:r>
                </a:p>
              </p:txBody>
            </p:sp>
            <p:sp>
              <p:nvSpPr>
                <p:cNvPr id="54331" name="Rectangle 70"/>
                <p:cNvSpPr>
                  <a:spLocks noChangeArrowheads="1"/>
                </p:cNvSpPr>
                <p:nvPr/>
              </p:nvSpPr>
              <p:spPr bwMode="auto">
                <a:xfrm>
                  <a:off x="3085" y="3058"/>
                  <a:ext cx="420" cy="1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</a:t>
                  </a:r>
                </a:p>
              </p:txBody>
            </p:sp>
          </p:grpSp>
          <p:sp>
            <p:nvSpPr>
              <p:cNvPr id="54329" name="Rectangle 71"/>
              <p:cNvSpPr>
                <a:spLocks noChangeArrowheads="1"/>
              </p:cNvSpPr>
              <p:nvPr/>
            </p:nvSpPr>
            <p:spPr bwMode="auto">
              <a:xfrm>
                <a:off x="3085" y="3246"/>
                <a:ext cx="420" cy="1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5227638" y="4852988"/>
            <a:ext cx="1858962" cy="298450"/>
            <a:chOff x="2334" y="3058"/>
            <a:chExt cx="1171" cy="188"/>
          </a:xfrm>
        </p:grpSpPr>
        <p:sp>
          <p:nvSpPr>
            <p:cNvPr id="54314" name="Rectangle 96"/>
            <p:cNvSpPr>
              <a:spLocks noChangeArrowheads="1"/>
            </p:cNvSpPr>
            <p:nvPr/>
          </p:nvSpPr>
          <p:spPr bwMode="auto">
            <a:xfrm>
              <a:off x="2334" y="3058"/>
              <a:ext cx="753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#4</a:t>
              </a:r>
            </a:p>
          </p:txBody>
        </p:sp>
        <p:sp>
          <p:nvSpPr>
            <p:cNvPr id="54315" name="Rectangle 97"/>
            <p:cNvSpPr>
              <a:spLocks noChangeArrowheads="1"/>
            </p:cNvSpPr>
            <p:nvPr/>
          </p:nvSpPr>
          <p:spPr bwMode="auto">
            <a:xfrm>
              <a:off x="3085" y="3058"/>
              <a:ext cx="420" cy="188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</a:t>
              </a:r>
            </a:p>
          </p:txBody>
        </p:sp>
      </p:grpSp>
      <p:sp>
        <p:nvSpPr>
          <p:cNvPr id="54275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What about Sharing?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984374" y="685800"/>
            <a:ext cx="4637088" cy="704850"/>
            <a:chOff x="371" y="296"/>
            <a:chExt cx="2921" cy="444"/>
          </a:xfrm>
        </p:grpSpPr>
        <p:grpSp>
          <p:nvGrpSpPr>
            <p:cNvPr id="54310" name="Group 12"/>
            <p:cNvGrpSpPr>
              <a:grpSpLocks/>
            </p:cNvGrpSpPr>
            <p:nvPr/>
          </p:nvGrpSpPr>
          <p:grpSpPr bwMode="auto">
            <a:xfrm>
              <a:off x="1676" y="447"/>
              <a:ext cx="1616" cy="238"/>
              <a:chOff x="480" y="624"/>
              <a:chExt cx="1968" cy="336"/>
            </a:xfrm>
          </p:grpSpPr>
          <p:sp>
            <p:nvSpPr>
              <p:cNvPr id="54312" name="Rectangle 13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313" name="Rectangle 14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311" name="Text Box 15"/>
            <p:cNvSpPr txBox="1">
              <a:spLocks noChangeArrowheads="1"/>
            </p:cNvSpPr>
            <p:nvPr/>
          </p:nvSpPr>
          <p:spPr bwMode="auto">
            <a:xfrm>
              <a:off x="371" y="29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A):</a:t>
              </a:r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2057400" y="1631951"/>
            <a:ext cx="5030788" cy="1838325"/>
            <a:chOff x="336" y="1028"/>
            <a:chExt cx="3169" cy="1158"/>
          </a:xfrm>
        </p:grpSpPr>
        <p:sp>
          <p:nvSpPr>
            <p:cNvPr id="54294" name="Rectangle 24"/>
            <p:cNvSpPr>
              <a:spLocks noChangeArrowheads="1"/>
            </p:cNvSpPr>
            <p:nvPr/>
          </p:nvSpPr>
          <p:spPr bwMode="auto">
            <a:xfrm>
              <a:off x="336" y="1028"/>
              <a:ext cx="1210" cy="220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PageTablePtrA</a:t>
              </a:r>
            </a:p>
          </p:txBody>
        </p:sp>
        <p:sp>
          <p:nvSpPr>
            <p:cNvPr id="54295" name="Line 25"/>
            <p:cNvSpPr>
              <a:spLocks noChangeShapeType="1"/>
            </p:cNvSpPr>
            <p:nvPr/>
          </p:nvSpPr>
          <p:spPr bwMode="auto">
            <a:xfrm flipV="1">
              <a:off x="1546" y="1076"/>
              <a:ext cx="772" cy="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54296" name="Group 92"/>
            <p:cNvGrpSpPr>
              <a:grpSpLocks/>
            </p:cNvGrpSpPr>
            <p:nvPr/>
          </p:nvGrpSpPr>
          <p:grpSpPr bwMode="auto">
            <a:xfrm>
              <a:off x="2334" y="1057"/>
              <a:ext cx="1171" cy="1129"/>
              <a:chOff x="2334" y="1057"/>
              <a:chExt cx="1171" cy="1129"/>
            </a:xfrm>
          </p:grpSpPr>
          <p:sp>
            <p:nvSpPr>
              <p:cNvPr id="54297" name="Rectangle 27"/>
              <p:cNvSpPr>
                <a:spLocks noChangeArrowheads="1"/>
              </p:cNvSpPr>
              <p:nvPr/>
            </p:nvSpPr>
            <p:spPr bwMode="auto">
              <a:xfrm>
                <a:off x="2334" y="1057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#0</a:t>
                </a:r>
              </a:p>
            </p:txBody>
          </p:sp>
          <p:sp>
            <p:nvSpPr>
              <p:cNvPr id="54298" name="Rectangle 28"/>
              <p:cNvSpPr>
                <a:spLocks noChangeArrowheads="1"/>
              </p:cNvSpPr>
              <p:nvPr/>
            </p:nvSpPr>
            <p:spPr bwMode="auto">
              <a:xfrm>
                <a:off x="2334" y="1245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#1</a:t>
                </a:r>
              </a:p>
            </p:txBody>
          </p:sp>
          <p:sp>
            <p:nvSpPr>
              <p:cNvPr id="54299" name="Rectangle 30"/>
              <p:cNvSpPr>
                <a:spLocks noChangeArrowheads="1"/>
              </p:cNvSpPr>
              <p:nvPr/>
            </p:nvSpPr>
            <p:spPr bwMode="auto">
              <a:xfrm>
                <a:off x="2334" y="1622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#3</a:t>
                </a:r>
              </a:p>
            </p:txBody>
          </p:sp>
          <p:sp>
            <p:nvSpPr>
              <p:cNvPr id="54300" name="Rectangle 31"/>
              <p:cNvSpPr>
                <a:spLocks noChangeArrowheads="1"/>
              </p:cNvSpPr>
              <p:nvPr/>
            </p:nvSpPr>
            <p:spPr bwMode="auto">
              <a:xfrm>
                <a:off x="2334" y="1810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#4</a:t>
                </a:r>
              </a:p>
            </p:txBody>
          </p:sp>
          <p:sp>
            <p:nvSpPr>
              <p:cNvPr id="54301" name="Rectangle 32"/>
              <p:cNvSpPr>
                <a:spLocks noChangeArrowheads="1"/>
              </p:cNvSpPr>
              <p:nvPr/>
            </p:nvSpPr>
            <p:spPr bwMode="auto">
              <a:xfrm>
                <a:off x="2334" y="1998"/>
                <a:ext cx="753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page #5</a:t>
                </a:r>
              </a:p>
            </p:txBody>
          </p:sp>
          <p:sp>
            <p:nvSpPr>
              <p:cNvPr id="54302" name="Rectangle 34"/>
              <p:cNvSpPr>
                <a:spLocks noChangeArrowheads="1"/>
              </p:cNvSpPr>
              <p:nvPr/>
            </p:nvSpPr>
            <p:spPr bwMode="auto">
              <a:xfrm>
                <a:off x="3085" y="1057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sp>
            <p:nvSpPr>
              <p:cNvPr id="54303" name="Rectangle 35"/>
              <p:cNvSpPr>
                <a:spLocks noChangeArrowheads="1"/>
              </p:cNvSpPr>
              <p:nvPr/>
            </p:nvSpPr>
            <p:spPr bwMode="auto">
              <a:xfrm>
                <a:off x="3085" y="1245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</a:t>
                </a:r>
              </a:p>
            </p:txBody>
          </p:sp>
          <p:grpSp>
            <p:nvGrpSpPr>
              <p:cNvPr id="54304" name="Group 88"/>
              <p:cNvGrpSpPr>
                <a:grpSpLocks/>
              </p:cNvGrpSpPr>
              <p:nvPr/>
            </p:nvGrpSpPr>
            <p:grpSpPr bwMode="auto">
              <a:xfrm>
                <a:off x="2334" y="1433"/>
                <a:ext cx="1171" cy="189"/>
                <a:chOff x="2334" y="1433"/>
                <a:chExt cx="1171" cy="189"/>
              </a:xfrm>
            </p:grpSpPr>
            <p:sp>
              <p:nvSpPr>
                <p:cNvPr id="54308" name="Rectangle 29"/>
                <p:cNvSpPr>
                  <a:spLocks noChangeArrowheads="1"/>
                </p:cNvSpPr>
                <p:nvPr/>
              </p:nvSpPr>
              <p:spPr bwMode="auto">
                <a:xfrm>
                  <a:off x="2334" y="1433"/>
                  <a:ext cx="753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 b="0">
                      <a:latin typeface="Gill Sans" charset="0"/>
                      <a:ea typeface="Gill Sans" charset="0"/>
                      <a:cs typeface="Gill Sans" charset="0"/>
                    </a:rPr>
                    <a:t>page #2</a:t>
                  </a:r>
                </a:p>
              </p:txBody>
            </p:sp>
            <p:sp>
              <p:nvSpPr>
                <p:cNvPr id="54309" name="Rectangle 36"/>
                <p:cNvSpPr>
                  <a:spLocks noChangeArrowheads="1"/>
                </p:cNvSpPr>
                <p:nvPr/>
              </p:nvSpPr>
              <p:spPr bwMode="auto">
                <a:xfrm>
                  <a:off x="3085" y="1433"/>
                  <a:ext cx="420" cy="189"/>
                </a:xfrm>
                <a:prstGeom prst="rect">
                  <a:avLst/>
                </a:prstGeom>
                <a:solidFill>
                  <a:srgbClr val="99FFCC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78" tIns="44445" rIns="90478" bIns="44445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V,R,W</a:t>
                  </a:r>
                </a:p>
              </p:txBody>
            </p:sp>
          </p:grpSp>
          <p:sp>
            <p:nvSpPr>
              <p:cNvPr id="54305" name="Rectangle 37"/>
              <p:cNvSpPr>
                <a:spLocks noChangeArrowheads="1"/>
              </p:cNvSpPr>
              <p:nvPr/>
            </p:nvSpPr>
            <p:spPr bwMode="auto">
              <a:xfrm>
                <a:off x="3085" y="1622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  <p:sp>
            <p:nvSpPr>
              <p:cNvPr id="54306" name="Rectangle 38"/>
              <p:cNvSpPr>
                <a:spLocks noChangeArrowheads="1"/>
              </p:cNvSpPr>
              <p:nvPr/>
            </p:nvSpPr>
            <p:spPr bwMode="auto">
              <a:xfrm>
                <a:off x="3085" y="1810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N</a:t>
                </a:r>
              </a:p>
            </p:txBody>
          </p:sp>
          <p:sp>
            <p:nvSpPr>
              <p:cNvPr id="54307" name="Rectangle 39"/>
              <p:cNvSpPr>
                <a:spLocks noChangeArrowheads="1"/>
              </p:cNvSpPr>
              <p:nvPr/>
            </p:nvSpPr>
            <p:spPr bwMode="auto">
              <a:xfrm>
                <a:off x="3085" y="1998"/>
                <a:ext cx="420" cy="188"/>
              </a:xfrm>
              <a:prstGeom prst="rect">
                <a:avLst/>
              </a:prstGeom>
              <a:solidFill>
                <a:srgbClr val="99FF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V,R,W</a:t>
                </a:r>
              </a:p>
            </p:txBody>
          </p:sp>
        </p:grpSp>
      </p:grp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982788" y="5562600"/>
            <a:ext cx="4638675" cy="704850"/>
            <a:chOff x="562" y="3436"/>
            <a:chExt cx="2922" cy="444"/>
          </a:xfrm>
        </p:grpSpPr>
        <p:grpSp>
          <p:nvGrpSpPr>
            <p:cNvPr id="54290" name="Group 51"/>
            <p:cNvGrpSpPr>
              <a:grpSpLocks/>
            </p:cNvGrpSpPr>
            <p:nvPr/>
          </p:nvGrpSpPr>
          <p:grpSpPr bwMode="auto">
            <a:xfrm>
              <a:off x="1868" y="3567"/>
              <a:ext cx="1616" cy="238"/>
              <a:chOff x="480" y="624"/>
              <a:chExt cx="1968" cy="336"/>
            </a:xfrm>
          </p:grpSpPr>
          <p:sp>
            <p:nvSpPr>
              <p:cNvPr id="54292" name="Rectangle 52"/>
              <p:cNvSpPr>
                <a:spLocks noChangeArrowheads="1"/>
              </p:cNvSpPr>
              <p:nvPr/>
            </p:nvSpPr>
            <p:spPr bwMode="auto">
              <a:xfrm>
                <a:off x="1248" y="624"/>
                <a:ext cx="1200" cy="336"/>
              </a:xfrm>
              <a:prstGeom prst="rect">
                <a:avLst/>
              </a:prstGeom>
              <a:solidFill>
                <a:srgbClr val="00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b="0">
                    <a:latin typeface="Gill Sans" charset="0"/>
                    <a:ea typeface="Gill Sans" charset="0"/>
                    <a:cs typeface="Gill Sans" charset="0"/>
                  </a:rPr>
                  <a:t>Offset</a:t>
                </a:r>
              </a:p>
            </p:txBody>
          </p:sp>
          <p:sp>
            <p:nvSpPr>
              <p:cNvPr id="54293" name="Rectangle 53"/>
              <p:cNvSpPr>
                <a:spLocks noChangeArrowheads="1"/>
              </p:cNvSpPr>
              <p:nvPr/>
            </p:nvSpPr>
            <p:spPr bwMode="auto">
              <a:xfrm>
                <a:off x="480" y="624"/>
                <a:ext cx="768" cy="336"/>
              </a:xfrm>
              <a:prstGeom prst="rect">
                <a:avLst/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78" tIns="44445" rIns="90478" bIns="44445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Virtual</a:t>
                </a:r>
              </a:p>
              <a:p>
                <a:pPr eaLnBrk="1" hangingPunct="1">
                  <a:lnSpc>
                    <a:spcPct val="75000"/>
                  </a:lnSpc>
                </a:pPr>
                <a:r>
                  <a:rPr lang="en-US" altLang="en-US" sz="1600" b="0" dirty="0">
                    <a:latin typeface="Gill Sans" charset="0"/>
                    <a:ea typeface="Gill Sans" charset="0"/>
                    <a:cs typeface="Gill Sans" charset="0"/>
                  </a:rPr>
                  <a:t>Page #</a:t>
                </a:r>
              </a:p>
            </p:txBody>
          </p:sp>
        </p:grpSp>
        <p:sp>
          <p:nvSpPr>
            <p:cNvPr id="54291" name="Text Box 54"/>
            <p:cNvSpPr txBox="1">
              <a:spLocks noChangeArrowheads="1"/>
            </p:cNvSpPr>
            <p:nvPr/>
          </p:nvSpPr>
          <p:spPr bwMode="auto">
            <a:xfrm>
              <a:off x="562" y="3436"/>
              <a:ext cx="1199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Virtual Address</a:t>
              </a:r>
            </a:p>
            <a:p>
              <a:pPr algn="r"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(Process B):</a:t>
              </a:r>
            </a:p>
          </p:txBody>
        </p:sp>
      </p:grpSp>
      <p:sp>
        <p:nvSpPr>
          <p:cNvPr id="710735" name="Freeform 79"/>
          <p:cNvSpPr>
            <a:spLocks/>
          </p:cNvSpPr>
          <p:nvPr/>
        </p:nvSpPr>
        <p:spPr bwMode="auto">
          <a:xfrm>
            <a:off x="4441825" y="1327150"/>
            <a:ext cx="762000" cy="1066800"/>
          </a:xfrm>
          <a:custGeom>
            <a:avLst/>
            <a:gdLst>
              <a:gd name="T0" fmla="*/ 0 w 480"/>
              <a:gd name="T1" fmla="*/ 0 h 720"/>
              <a:gd name="T2" fmla="*/ 0 w 480"/>
              <a:gd name="T3" fmla="*/ 2147483647 h 720"/>
              <a:gd name="T4" fmla="*/ 2147483647 w 480"/>
              <a:gd name="T5" fmla="*/ 2147483647 h 720"/>
              <a:gd name="T6" fmla="*/ 0 60000 65536"/>
              <a:gd name="T7" fmla="*/ 0 60000 65536"/>
              <a:gd name="T8" fmla="*/ 0 60000 65536"/>
              <a:gd name="T9" fmla="*/ 0 w 480"/>
              <a:gd name="T10" fmla="*/ 0 h 720"/>
              <a:gd name="T11" fmla="*/ 480 w 480"/>
              <a:gd name="T12" fmla="*/ 720 h 7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720">
                <a:moveTo>
                  <a:pt x="0" y="0"/>
                </a:moveTo>
                <a:lnTo>
                  <a:pt x="0" y="720"/>
                </a:lnTo>
                <a:lnTo>
                  <a:pt x="480" y="72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6" name="Freeform 80"/>
          <p:cNvSpPr>
            <a:spLocks/>
          </p:cNvSpPr>
          <p:nvPr/>
        </p:nvSpPr>
        <p:spPr bwMode="auto">
          <a:xfrm>
            <a:off x="4441825" y="4984750"/>
            <a:ext cx="762000" cy="762000"/>
          </a:xfrm>
          <a:custGeom>
            <a:avLst/>
            <a:gdLst>
              <a:gd name="T0" fmla="*/ 0 w 480"/>
              <a:gd name="T1" fmla="*/ 2147483647 h 480"/>
              <a:gd name="T2" fmla="*/ 0 w 480"/>
              <a:gd name="T3" fmla="*/ 0 h 480"/>
              <a:gd name="T4" fmla="*/ 2147483647 w 480"/>
              <a:gd name="T5" fmla="*/ 0 h 480"/>
              <a:gd name="T6" fmla="*/ 0 60000 65536"/>
              <a:gd name="T7" fmla="*/ 0 60000 65536"/>
              <a:gd name="T8" fmla="*/ 0 60000 65536"/>
              <a:gd name="T9" fmla="*/ 0 w 480"/>
              <a:gd name="T10" fmla="*/ 0 h 480"/>
              <a:gd name="T11" fmla="*/ 480 w 48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480">
                <a:moveTo>
                  <a:pt x="0" y="480"/>
                </a:moveTo>
                <a:lnTo>
                  <a:pt x="0" y="0"/>
                </a:lnTo>
                <a:lnTo>
                  <a:pt x="480" y="0"/>
                </a:lnTo>
              </a:path>
            </a:pathLst>
          </a:cu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8328023" y="2012950"/>
            <a:ext cx="1371600" cy="1905000"/>
            <a:chOff x="4286" y="1268"/>
            <a:chExt cx="864" cy="1200"/>
          </a:xfrm>
        </p:grpSpPr>
        <p:sp>
          <p:nvSpPr>
            <p:cNvPr id="54288" name="Rectangle 74"/>
            <p:cNvSpPr>
              <a:spLocks noChangeArrowheads="1"/>
            </p:cNvSpPr>
            <p:nvPr/>
          </p:nvSpPr>
          <p:spPr bwMode="auto">
            <a:xfrm>
              <a:off x="4286" y="1268"/>
              <a:ext cx="864" cy="120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4289" name="Text Box 75"/>
            <p:cNvSpPr txBox="1">
              <a:spLocks noChangeArrowheads="1"/>
            </p:cNvSpPr>
            <p:nvPr/>
          </p:nvSpPr>
          <p:spPr bwMode="auto">
            <a:xfrm>
              <a:off x="4385" y="1667"/>
              <a:ext cx="741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Shared</a:t>
              </a:r>
            </a:p>
            <a:p>
              <a:pPr eaLnBrk="1" hangingPunct="1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Page</a:t>
              </a:r>
            </a:p>
          </p:txBody>
        </p:sp>
      </p:grpSp>
      <p:sp>
        <p:nvSpPr>
          <p:cNvPr id="710737" name="Text Box 81"/>
          <p:cNvSpPr txBox="1">
            <a:spLocks noChangeArrowheads="1"/>
          </p:cNvSpPr>
          <p:nvPr/>
        </p:nvSpPr>
        <p:spPr bwMode="auto">
          <a:xfrm>
            <a:off x="7218598" y="3907646"/>
            <a:ext cx="3520175" cy="1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This physical page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appears in address</a:t>
            </a:r>
          </a:p>
          <a:p>
            <a:pPr algn="ctr" eaLnBrk="1" hangingPunct="1"/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space of both processes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5229226" y="2276475"/>
            <a:ext cx="1858963" cy="300038"/>
            <a:chOff x="2334" y="1433"/>
            <a:chExt cx="1171" cy="189"/>
          </a:xfrm>
        </p:grpSpPr>
        <p:sp>
          <p:nvSpPr>
            <p:cNvPr id="54286" name="Rectangle 90"/>
            <p:cNvSpPr>
              <a:spLocks noChangeArrowheads="1"/>
            </p:cNvSpPr>
            <p:nvPr/>
          </p:nvSpPr>
          <p:spPr bwMode="auto">
            <a:xfrm>
              <a:off x="2334" y="1433"/>
              <a:ext cx="753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page #2</a:t>
              </a:r>
            </a:p>
          </p:txBody>
        </p:sp>
        <p:sp>
          <p:nvSpPr>
            <p:cNvPr id="54287" name="Rectangle 91"/>
            <p:cNvSpPr>
              <a:spLocks noChangeArrowheads="1"/>
            </p:cNvSpPr>
            <p:nvPr/>
          </p:nvSpPr>
          <p:spPr bwMode="auto">
            <a:xfrm>
              <a:off x="3085" y="1433"/>
              <a:ext cx="420" cy="189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V,R,W</a:t>
              </a:r>
            </a:p>
          </p:txBody>
        </p:sp>
      </p:grpSp>
      <p:sp>
        <p:nvSpPr>
          <p:cNvPr id="710733" name="Line 77"/>
          <p:cNvSpPr>
            <a:spLocks noChangeShapeType="1"/>
          </p:cNvSpPr>
          <p:nvPr/>
        </p:nvSpPr>
        <p:spPr bwMode="auto">
          <a:xfrm flipV="1">
            <a:off x="6270625" y="2012950"/>
            <a:ext cx="2057400" cy="3810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10734" name="Line 78"/>
          <p:cNvSpPr>
            <a:spLocks noChangeShapeType="1"/>
          </p:cNvSpPr>
          <p:nvPr/>
        </p:nvSpPr>
        <p:spPr bwMode="auto">
          <a:xfrm flipV="1">
            <a:off x="6270625" y="2089150"/>
            <a:ext cx="1981200" cy="2895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0478" tIns="44445" rIns="90478" bIns="44445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8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1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735" grpId="0" animBg="1"/>
      <p:bldP spid="710736" grpId="0" animBg="1"/>
      <p:bldP spid="710737" grpId="0"/>
      <p:bldP spid="710733" grpId="0" animBg="1"/>
      <p:bldP spid="71073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7CD44-FCAF-BC44-A86F-66769A7D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page sharing used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04F4F-ED07-3D49-BAA4-B96BDAEA0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287000" cy="5486400"/>
          </a:xfrm>
        </p:spPr>
        <p:txBody>
          <a:bodyPr>
            <a:normAutofit/>
          </a:bodyPr>
          <a:lstStyle/>
          <a:p>
            <a:r>
              <a:rPr lang="en-US" dirty="0"/>
              <a:t>The “kernel region” of every process has the same page table entries</a:t>
            </a:r>
          </a:p>
          <a:p>
            <a:pPr lvl="1"/>
            <a:r>
              <a:rPr lang="en-US" dirty="0"/>
              <a:t>The process cannot access it at user level</a:t>
            </a:r>
          </a:p>
          <a:p>
            <a:pPr lvl="1"/>
            <a:r>
              <a:rPr lang="en-US" dirty="0"/>
              <a:t>But on U-&gt;K switch, kernel code can access it AS WELL AS the region for THIS user</a:t>
            </a:r>
          </a:p>
          <a:p>
            <a:pPr lvl="2"/>
            <a:r>
              <a:rPr lang="en-US" dirty="0"/>
              <a:t>What does the kernel need to do to access other user processes?</a:t>
            </a:r>
          </a:p>
          <a:p>
            <a:r>
              <a:rPr lang="en-US" dirty="0"/>
              <a:t>Different processes running same binary! </a:t>
            </a:r>
          </a:p>
          <a:p>
            <a:pPr lvl="1"/>
            <a:r>
              <a:rPr lang="en-US" dirty="0"/>
              <a:t>Execute-only, but do not need to duplicate code segments</a:t>
            </a:r>
          </a:p>
          <a:p>
            <a:r>
              <a:rPr lang="en-US" dirty="0"/>
              <a:t>User-level system libraries (execute only)</a:t>
            </a:r>
          </a:p>
          <a:p>
            <a:r>
              <a:rPr lang="en-US" dirty="0"/>
              <a:t>Shared-memory segments between different processes</a:t>
            </a:r>
          </a:p>
          <a:p>
            <a:pPr lvl="1"/>
            <a:r>
              <a:rPr lang="en-US" dirty="0"/>
              <a:t>Can actually share objects directly between processes</a:t>
            </a:r>
          </a:p>
          <a:p>
            <a:pPr lvl="2"/>
            <a:r>
              <a:rPr lang="en-US" dirty="0"/>
              <a:t>Must map page into same place in address space!</a:t>
            </a:r>
          </a:p>
          <a:p>
            <a:pPr lvl="1"/>
            <a:r>
              <a:rPr lang="en-US" dirty="0"/>
              <a:t>This is a limited form of the sharing that threads have within a single process</a:t>
            </a:r>
          </a:p>
        </p:txBody>
      </p:sp>
    </p:spTree>
    <p:extLst>
      <p:ext uri="{BB962C8B-B14F-4D97-AF65-F5344CB8AC3E}">
        <p14:creationId xmlns:p14="http://schemas.microsoft.com/office/powerpoint/2010/main" val="14534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linuxFlexibleAddressSpaceLayou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1"/>
            <a:ext cx="60198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52600" y="6096001"/>
            <a:ext cx="815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/>
              <a:t>http://static.duartes.org/img/blogPosts/linuxFlexibleAddressSpaceLayout.png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11430000" cy="533400"/>
          </a:xfrm>
        </p:spPr>
        <p:txBody>
          <a:bodyPr/>
          <a:lstStyle/>
          <a:p>
            <a:r>
              <a:rPr lang="en-US" altLang="en-US" dirty="0"/>
              <a:t>Memory Layout for Linux 32-bit (Pre-Meltdown patch!)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2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DF3E-A2A0-214F-96A4-7EB03575A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security measures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B6BD8-6278-804F-8339-657F33DBE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685800"/>
            <a:ext cx="11226800" cy="5105400"/>
          </a:xfrm>
        </p:spPr>
        <p:txBody>
          <a:bodyPr/>
          <a:lstStyle/>
          <a:p>
            <a:r>
              <a:rPr lang="en-US" dirty="0"/>
              <a:t>Address Space Randomization</a:t>
            </a:r>
          </a:p>
          <a:p>
            <a:pPr lvl="1"/>
            <a:r>
              <a:rPr lang="en-US" dirty="0"/>
              <a:t>Position-Independent Code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can place user code anywhere in address space</a:t>
            </a:r>
          </a:p>
          <a:p>
            <a:pPr lvl="2"/>
            <a:r>
              <a:rPr lang="en-US" dirty="0"/>
              <a:t>Random start address makes much harder for attacker to cause jump to code that it seeks to take over</a:t>
            </a:r>
          </a:p>
          <a:p>
            <a:pPr lvl="1"/>
            <a:r>
              <a:rPr lang="en-US" dirty="0"/>
              <a:t>Stack &amp; Heap can start anywhere, so randomize placement</a:t>
            </a:r>
          </a:p>
          <a:p>
            <a:r>
              <a:rPr lang="en-US" dirty="0"/>
              <a:t>Kernel address space isolation</a:t>
            </a:r>
          </a:p>
          <a:p>
            <a:pPr lvl="1"/>
            <a:r>
              <a:rPr lang="en-US" dirty="0"/>
              <a:t>Don’t map whole kernel space into each process, switch to kernel page table</a:t>
            </a:r>
          </a:p>
          <a:p>
            <a:pPr lvl="1"/>
            <a:r>
              <a:rPr lang="en-US" dirty="0" err="1"/>
              <a:t>Meltdown</a:t>
            </a:r>
            <a:r>
              <a:rPr lang="en-US" dirty="0" err="1">
                <a:sym typeface="Symbol" panose="05050102010706020507" pitchFamily="18" charset="2"/>
              </a:rPr>
              <a:t>map</a:t>
            </a:r>
            <a:r>
              <a:rPr lang="en-US" dirty="0">
                <a:sym typeface="Symbol" panose="05050102010706020507" pitchFamily="18" charset="2"/>
              </a:rPr>
              <a:t> none of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kernel into user mode!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A260B-3613-7242-A52B-0BF81A900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505200"/>
            <a:ext cx="3657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6"/>
          <p:cNvSpPr>
            <a:spLocks noChangeArrowheads="1"/>
          </p:cNvSpPr>
          <p:nvPr/>
        </p:nvSpPr>
        <p:spPr bwMode="auto">
          <a:xfrm>
            <a:off x="4647841" y="6312205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solidFill>
                  <a:srgbClr val="FF0000"/>
                </a:solidFill>
                <a:latin typeface="Helvetica" charset="0"/>
                <a:cs typeface="Helvetica" charset="0"/>
              </a:rPr>
              <a:t>1111 1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Helvetica" charset="0"/>
                <a:cs typeface="Helvetica" charset="0"/>
              </a:rPr>
              <a:t>111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6632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3" name="Up Arrow 11"/>
          <p:cNvSpPr>
            <a:spLocks noChangeArrowheads="1"/>
          </p:cNvSpPr>
          <p:nvPr/>
        </p:nvSpPr>
        <p:spPr bwMode="auto">
          <a:xfrm flipH="1" flipV="1">
            <a:off x="3733801" y="14049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6636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7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8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39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0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1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2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3" name="TextBox 21"/>
          <p:cNvSpPr txBox="1">
            <a:spLocks noChangeArrowheads="1"/>
          </p:cNvSpPr>
          <p:nvPr/>
        </p:nvSpPr>
        <p:spPr bwMode="auto">
          <a:xfrm>
            <a:off x="2079626" y="1176337"/>
            <a:ext cx="1120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1111 0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6644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5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6646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6647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6648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6649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6650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5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7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6659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6660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6661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6662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6663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6728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6757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6758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6729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0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1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2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3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4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5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6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7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8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39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0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1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2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3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4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5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6" name="Straight Arrow Connector 177"/>
          <p:cNvCxnSpPr>
            <a:cxnSpLocks noChangeShapeType="1"/>
            <a:endCxn id="108" idx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7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8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49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50" name="Straight Arrow Connector 182"/>
          <p:cNvCxnSpPr>
            <a:cxnSpLocks noChangeShapeType="1"/>
            <a:endCxn id="26655" idx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51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52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53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754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6755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6756" name="TextBox 5"/>
          <p:cNvSpPr txBox="1">
            <a:spLocks noChangeArrowheads="1"/>
          </p:cNvSpPr>
          <p:nvPr/>
        </p:nvSpPr>
        <p:spPr bwMode="auto">
          <a:xfrm rot="1327648">
            <a:off x="6881813" y="947738"/>
            <a:ext cx="1098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1110 1</a:t>
            </a:r>
            <a:r>
              <a:rPr lang="en-US" altLang="en-US" sz="1600">
                <a:solidFill>
                  <a:srgbClr val="0330D8"/>
                </a:solidFill>
                <a:latin typeface="Helvetica" panose="020B0604020202020204" pitchFamily="34" charset="0"/>
              </a:rPr>
              <a:t>111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7652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7656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7" name="Up Arrow 11"/>
          <p:cNvSpPr>
            <a:spLocks noChangeArrowheads="1"/>
          </p:cNvSpPr>
          <p:nvPr/>
        </p:nvSpPr>
        <p:spPr bwMode="auto">
          <a:xfrm flipH="1" flipV="1">
            <a:off x="3733801" y="1633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8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7660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1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2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7667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68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7669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7670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7671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27672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7673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78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0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7682" name="TextBox 42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7683" name="TextBox 43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7684" name="TextBox 44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7685" name="TextBox 45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7686" name="TextBox 46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34" name="Rectangle 133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7751" name="Group 134"/>
          <p:cNvGrpSpPr>
            <a:grpSpLocks/>
          </p:cNvGrpSpPr>
          <p:nvPr/>
        </p:nvGrpSpPr>
        <p:grpSpPr bwMode="auto">
          <a:xfrm>
            <a:off x="5711825" y="871538"/>
            <a:ext cx="1344342" cy="6001643"/>
            <a:chOff x="4188007" y="838200"/>
            <a:chExt cx="1344785" cy="6000946"/>
          </a:xfrm>
        </p:grpSpPr>
        <p:sp>
          <p:nvSpPr>
            <p:cNvPr id="27781" name="TextBox 136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344785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11101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11100     null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01110     null     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7782" name="Rectangle 138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cxnSp>
        <p:nvCxnSpPr>
          <p:cNvPr id="27752" name="Straight Arrow Connector 142"/>
          <p:cNvCxnSpPr>
            <a:cxnSpLocks noChangeShapeType="1"/>
            <a:stCxn id="48" idx="3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3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4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5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6" name="Straight Arrow Connector 146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7" name="Straight Arrow Connector 149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8" name="Straight Arrow Connector 150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59" name="Straight Arrow Connector 151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67" name="Straight Arrow Connector 174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68" name="Straight Arrow Connector 176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76" name="Straight Arrow Connector 187"/>
          <p:cNvCxnSpPr>
            <a:cxnSpLocks noChangeShapeType="1"/>
            <a:endCxn id="121" idx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777" name="Straight Arrow Connector 189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7778" name="TextBox 191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>
                <a:latin typeface="Helvetica" panose="020B0604020202020204" pitchFamily="34" charset="0"/>
              </a:rPr>
              <a:t>Page Table</a:t>
            </a:r>
          </a:p>
        </p:txBody>
      </p:sp>
      <p:sp>
        <p:nvSpPr>
          <p:cNvPr id="27779" name="TextBox 135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0" name="Rounded Rectangular Callout 139"/>
          <p:cNvSpPr>
            <a:spLocks noChangeArrowheads="1"/>
          </p:cNvSpPr>
          <p:nvPr/>
        </p:nvSpPr>
        <p:spPr bwMode="auto">
          <a:xfrm>
            <a:off x="1828800" y="2090737"/>
            <a:ext cx="2286000" cy="1143000"/>
          </a:xfrm>
          <a:prstGeom prst="wedgeRoundRectCallout">
            <a:avLst>
              <a:gd name="adj1" fmla="val 21153"/>
              <a:gd name="adj2" fmla="val -86569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What happens if stack grows to 1110 0000?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</a:rPr>
              <a:t>Summary: Paging</a:t>
            </a:r>
            <a:endParaRPr lang="en-US" dirty="0"/>
          </a:p>
        </p:txBody>
      </p:sp>
      <p:cxnSp>
        <p:nvCxnSpPr>
          <p:cNvPr id="137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8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9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1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2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3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5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6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7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8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9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0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1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539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6"/>
          <p:cNvSpPr>
            <a:spLocks noChangeArrowheads="1"/>
          </p:cNvSpPr>
          <p:nvPr/>
        </p:nvSpPr>
        <p:spPr bwMode="auto">
          <a:xfrm>
            <a:off x="4343400" y="6324600"/>
            <a:ext cx="3200400" cy="533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r>
              <a:rPr lang="en-US" altLang="en-US">
                <a:latin typeface="Helvetica" panose="020B0604020202020204" pitchFamily="34" charset="0"/>
              </a:rPr>
              <a:t>Summary: Paging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12964" y="947737"/>
            <a:ext cx="10874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1111 1111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200400" y="1100137"/>
            <a:ext cx="12954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200400" y="30813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53673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3200400" y="41481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28681" name="Up Arrow 10"/>
          <p:cNvSpPr>
            <a:spLocks noChangeArrowheads="1"/>
          </p:cNvSpPr>
          <p:nvPr/>
        </p:nvSpPr>
        <p:spPr bwMode="auto">
          <a:xfrm flipH="1">
            <a:off x="3733801" y="27765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2" name="Up Arrow 11"/>
          <p:cNvSpPr>
            <a:spLocks noChangeArrowheads="1"/>
          </p:cNvSpPr>
          <p:nvPr/>
        </p:nvSpPr>
        <p:spPr bwMode="auto">
          <a:xfrm flipH="1" flipV="1">
            <a:off x="3733801" y="1709737"/>
            <a:ext cx="106363" cy="304800"/>
          </a:xfrm>
          <a:prstGeom prst="upArrow">
            <a:avLst>
              <a:gd name="adj1" fmla="val 50000"/>
              <a:gd name="adj2" fmla="val 50149"/>
            </a:avLst>
          </a:prstGeom>
          <a:solidFill>
            <a:schemeClr val="tx1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3200400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4" name="TextBox 13"/>
          <p:cNvSpPr txBox="1">
            <a:spLocks noChangeArrowheads="1"/>
          </p:cNvSpPr>
          <p:nvPr/>
        </p:nvSpPr>
        <p:spPr bwMode="auto">
          <a:xfrm>
            <a:off x="2690814" y="719137"/>
            <a:ext cx="2185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Virtual memory view</a:t>
            </a:r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3200400" y="47577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200400" y="35385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200400" y="2319337"/>
            <a:ext cx="1295400" cy="1219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28688" name="TextBox 17"/>
          <p:cNvSpPr txBox="1">
            <a:spLocks noChangeArrowheads="1"/>
          </p:cNvSpPr>
          <p:nvPr/>
        </p:nvSpPr>
        <p:spPr bwMode="auto">
          <a:xfrm>
            <a:off x="2057401" y="5715001"/>
            <a:ext cx="11541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89" name="TextBox 18"/>
          <p:cNvSpPr txBox="1">
            <a:spLocks noChangeArrowheads="1"/>
          </p:cNvSpPr>
          <p:nvPr/>
        </p:nvSpPr>
        <p:spPr bwMode="auto">
          <a:xfrm>
            <a:off x="2057401" y="45291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0100 0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0" name="TextBox 19"/>
          <p:cNvSpPr txBox="1">
            <a:spLocks noChangeArrowheads="1"/>
          </p:cNvSpPr>
          <p:nvPr/>
        </p:nvSpPr>
        <p:spPr bwMode="auto">
          <a:xfrm>
            <a:off x="2057401" y="3309937"/>
            <a:ext cx="11541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1000 0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1" name="TextBox 20"/>
          <p:cNvSpPr txBox="1">
            <a:spLocks noChangeArrowheads="1"/>
          </p:cNvSpPr>
          <p:nvPr/>
        </p:nvSpPr>
        <p:spPr bwMode="auto">
          <a:xfrm>
            <a:off x="2068513" y="2057401"/>
            <a:ext cx="114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1100 0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28692" name="Left Brace 22"/>
          <p:cNvSpPr>
            <a:spLocks/>
          </p:cNvSpPr>
          <p:nvPr/>
        </p:nvSpPr>
        <p:spPr bwMode="auto">
          <a:xfrm rot="5400000" flipH="1">
            <a:off x="2342356" y="5768181"/>
            <a:ext cx="192088" cy="609600"/>
          </a:xfrm>
          <a:prstGeom prst="leftBrace">
            <a:avLst>
              <a:gd name="adj1" fmla="val 83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8693" name="TextBox 23"/>
          <p:cNvSpPr txBox="1">
            <a:spLocks noChangeArrowheads="1"/>
          </p:cNvSpPr>
          <p:nvPr/>
        </p:nvSpPr>
        <p:spPr bwMode="auto">
          <a:xfrm>
            <a:off x="2006600" y="6096001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solidFill>
                  <a:srgbClr val="FF0000"/>
                </a:solidFill>
                <a:latin typeface="Helvetica" panose="020B0604020202020204" pitchFamily="34" charset="0"/>
              </a:rPr>
              <a:t>page #</a:t>
            </a:r>
          </a:p>
        </p:txBody>
      </p:sp>
      <p:sp>
        <p:nvSpPr>
          <p:cNvPr id="28694" name="TextBox 24"/>
          <p:cNvSpPr txBox="1">
            <a:spLocks noChangeArrowheads="1"/>
          </p:cNvSpPr>
          <p:nvPr/>
        </p:nvSpPr>
        <p:spPr bwMode="auto">
          <a:xfrm>
            <a:off x="2686050" y="6096001"/>
            <a:ext cx="742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Helvetica" panose="020B0604020202020204" pitchFamily="34" charset="0"/>
              </a:rPr>
              <a:t>offset</a:t>
            </a:r>
          </a:p>
        </p:txBody>
      </p:sp>
      <p:sp>
        <p:nvSpPr>
          <p:cNvPr id="28695" name="Left Brace 25"/>
          <p:cNvSpPr>
            <a:spLocks/>
          </p:cNvSpPr>
          <p:nvPr/>
        </p:nvSpPr>
        <p:spPr bwMode="auto">
          <a:xfrm rot="5400000" flipH="1">
            <a:off x="2870994" y="5925344"/>
            <a:ext cx="201613" cy="304800"/>
          </a:xfrm>
          <a:prstGeom prst="leftBrace">
            <a:avLst>
              <a:gd name="adj1" fmla="val 832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00400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200400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200400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200400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3200400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3200400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0400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200400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00400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3200400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200400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200400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200400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200400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3200400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200400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3200400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200400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200400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3200400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3200400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200400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200400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3200400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3200400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grpSp>
        <p:nvGrpSpPr>
          <p:cNvPr id="28739" name="Group 141"/>
          <p:cNvGrpSpPr>
            <a:grpSpLocks/>
          </p:cNvGrpSpPr>
          <p:nvPr/>
        </p:nvGrpSpPr>
        <p:grpSpPr bwMode="auto">
          <a:xfrm>
            <a:off x="5711825" y="871538"/>
            <a:ext cx="1198918" cy="6001643"/>
            <a:chOff x="4188007" y="838200"/>
            <a:chExt cx="1199313" cy="6000946"/>
          </a:xfrm>
        </p:grpSpPr>
        <p:sp>
          <p:nvSpPr>
            <p:cNvPr id="28811" name="TextBox 4"/>
            <p:cNvSpPr txBox="1">
              <a:spLocks noChangeArrowheads="1"/>
            </p:cNvSpPr>
            <p:nvPr/>
          </p:nvSpPr>
          <p:spPr bwMode="auto">
            <a:xfrm>
              <a:off x="4188007" y="838200"/>
              <a:ext cx="1199313" cy="6000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11111   11101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11110   11100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11101   10111</a:t>
              </a:r>
            </a:p>
            <a:p>
              <a:pPr eaLnBrk="1" hangingPunct="1"/>
              <a:r>
                <a:rPr lang="en-US" altLang="en-US" sz="1200" dirty="0">
                  <a:solidFill>
                    <a:srgbClr val="FF6600"/>
                  </a:solidFill>
                  <a:latin typeface="Helvetica" panose="020B0604020202020204" pitchFamily="34" charset="0"/>
                </a:rPr>
                <a:t>11100   10110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11000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10010   10000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10001   01111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10000   01110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01100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01011   01101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01010   01100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01001   01011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01000   01010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00111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00110     null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00101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00100     null 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00011   00101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00010   00100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00001   00011</a:t>
              </a:r>
            </a:p>
            <a:p>
              <a:pPr eaLnBrk="1" hangingPunct="1"/>
              <a:r>
                <a:rPr lang="en-US" altLang="en-US" sz="1200" dirty="0">
                  <a:latin typeface="Helvetica" panose="020B0604020202020204" pitchFamily="34" charset="0"/>
                </a:rPr>
                <a:t>00000   00010</a:t>
              </a:r>
            </a:p>
          </p:txBody>
        </p:sp>
        <p:sp>
          <p:nvSpPr>
            <p:cNvPr id="28812" name="Rectangle 85"/>
            <p:cNvSpPr>
              <a:spLocks noChangeArrowheads="1"/>
            </p:cNvSpPr>
            <p:nvPr/>
          </p:nvSpPr>
          <p:spPr bwMode="auto">
            <a:xfrm>
              <a:off x="4724400" y="838200"/>
              <a:ext cx="609600" cy="5943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Helvetica" panose="020B0604020202020204" pitchFamily="34" charset="0"/>
              </a:endParaRPr>
            </a:p>
          </p:txBody>
        </p:sp>
      </p:grpSp>
      <p:sp>
        <p:nvSpPr>
          <p:cNvPr id="28772" name="TextBox 140"/>
          <p:cNvSpPr txBox="1">
            <a:spLocks noChangeArrowheads="1"/>
          </p:cNvSpPr>
          <p:nvPr/>
        </p:nvSpPr>
        <p:spPr bwMode="auto">
          <a:xfrm>
            <a:off x="5681664" y="609601"/>
            <a:ext cx="1252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Page Table</a:t>
            </a:r>
          </a:p>
        </p:txBody>
      </p:sp>
      <p:cxnSp>
        <p:nvCxnSpPr>
          <p:cNvPr id="28773" name="Straight Arrow Connector 142"/>
          <p:cNvCxnSpPr>
            <a:cxnSpLocks noChangeShapeType="1"/>
          </p:cNvCxnSpPr>
          <p:nvPr/>
        </p:nvCxnSpPr>
        <p:spPr bwMode="auto">
          <a:xfrm>
            <a:off x="4495800" y="59007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74" name="Straight Arrow Connector 143"/>
          <p:cNvCxnSpPr>
            <a:cxnSpLocks noChangeShapeType="1"/>
          </p:cNvCxnSpPr>
          <p:nvPr/>
        </p:nvCxnSpPr>
        <p:spPr bwMode="auto">
          <a:xfrm>
            <a:off x="4495800" y="57483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75" name="Straight Arrow Connector 144"/>
          <p:cNvCxnSpPr>
            <a:cxnSpLocks noChangeShapeType="1"/>
          </p:cNvCxnSpPr>
          <p:nvPr/>
        </p:nvCxnSpPr>
        <p:spPr bwMode="auto">
          <a:xfrm>
            <a:off x="4495800" y="55959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76" name="Straight Arrow Connector 145"/>
          <p:cNvCxnSpPr>
            <a:cxnSpLocks noChangeShapeType="1"/>
          </p:cNvCxnSpPr>
          <p:nvPr/>
        </p:nvCxnSpPr>
        <p:spPr bwMode="auto">
          <a:xfrm>
            <a:off x="4495800" y="5443537"/>
            <a:ext cx="1295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4" name="Straight Arrow Connector 153"/>
          <p:cNvCxnSpPr>
            <a:cxnSpLocks noChangeShapeType="1"/>
          </p:cNvCxnSpPr>
          <p:nvPr/>
        </p:nvCxnSpPr>
        <p:spPr bwMode="auto">
          <a:xfrm flipV="1">
            <a:off x="4495800" y="10239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5" name="Straight Arrow Connector 154"/>
          <p:cNvCxnSpPr>
            <a:cxnSpLocks noChangeShapeType="1"/>
          </p:cNvCxnSpPr>
          <p:nvPr/>
        </p:nvCxnSpPr>
        <p:spPr bwMode="auto">
          <a:xfrm flipV="1">
            <a:off x="4495800" y="1176337"/>
            <a:ext cx="1295400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6" name="Straight Arrow Connector 155"/>
          <p:cNvCxnSpPr>
            <a:cxnSpLocks noChangeShapeType="1"/>
          </p:cNvCxnSpPr>
          <p:nvPr/>
        </p:nvCxnSpPr>
        <p:spPr bwMode="auto">
          <a:xfrm flipV="1">
            <a:off x="6858000" y="51387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7" name="Straight Arrow Connector 156"/>
          <p:cNvCxnSpPr>
            <a:cxnSpLocks noChangeShapeType="1"/>
          </p:cNvCxnSpPr>
          <p:nvPr/>
        </p:nvCxnSpPr>
        <p:spPr bwMode="auto">
          <a:xfrm flipV="1">
            <a:off x="6858000" y="52911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8" name="Straight Arrow Connector 157"/>
          <p:cNvCxnSpPr>
            <a:cxnSpLocks noChangeShapeType="1"/>
          </p:cNvCxnSpPr>
          <p:nvPr/>
        </p:nvCxnSpPr>
        <p:spPr bwMode="auto">
          <a:xfrm flipV="1">
            <a:off x="6858000" y="54435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89" name="Straight Arrow Connector 158"/>
          <p:cNvCxnSpPr>
            <a:cxnSpLocks noChangeShapeType="1"/>
          </p:cNvCxnSpPr>
          <p:nvPr/>
        </p:nvCxnSpPr>
        <p:spPr bwMode="auto">
          <a:xfrm flipV="1">
            <a:off x="6858000" y="5595937"/>
            <a:ext cx="1143000" cy="990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97" name="Straight Arrow Connector 166"/>
          <p:cNvCxnSpPr>
            <a:cxnSpLocks noChangeShapeType="1"/>
          </p:cNvCxnSpPr>
          <p:nvPr/>
        </p:nvCxnSpPr>
        <p:spPr bwMode="auto">
          <a:xfrm>
            <a:off x="6858001" y="10239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798" name="Straight Arrow Connector 167"/>
          <p:cNvCxnSpPr>
            <a:cxnSpLocks noChangeShapeType="1"/>
          </p:cNvCxnSpPr>
          <p:nvPr/>
        </p:nvCxnSpPr>
        <p:spPr bwMode="auto">
          <a:xfrm>
            <a:off x="6858001" y="1176337"/>
            <a:ext cx="1158875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799" name="TextBox 168"/>
          <p:cNvSpPr txBox="1">
            <a:spLocks noChangeArrowheads="1"/>
          </p:cNvSpPr>
          <p:nvPr/>
        </p:nvSpPr>
        <p:spPr bwMode="auto">
          <a:xfrm>
            <a:off x="9285288" y="57150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0000 0000</a:t>
            </a:r>
          </a:p>
        </p:txBody>
      </p:sp>
      <p:sp>
        <p:nvSpPr>
          <p:cNvPr id="28800" name="TextBox 169"/>
          <p:cNvSpPr txBox="1">
            <a:spLocks noChangeArrowheads="1"/>
          </p:cNvSpPr>
          <p:nvPr/>
        </p:nvSpPr>
        <p:spPr bwMode="auto">
          <a:xfrm>
            <a:off x="9285288" y="5410201"/>
            <a:ext cx="11541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0001 0000</a:t>
            </a:r>
          </a:p>
        </p:txBody>
      </p:sp>
      <p:sp>
        <p:nvSpPr>
          <p:cNvPr id="28801" name="TextBox 170"/>
          <p:cNvSpPr txBox="1">
            <a:spLocks noChangeArrowheads="1"/>
          </p:cNvSpPr>
          <p:nvPr/>
        </p:nvSpPr>
        <p:spPr bwMode="auto">
          <a:xfrm>
            <a:off x="9296401" y="4148137"/>
            <a:ext cx="1039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0101 000</a:t>
            </a:r>
          </a:p>
        </p:txBody>
      </p:sp>
      <p:sp>
        <p:nvSpPr>
          <p:cNvPr id="28802" name="TextBox 171"/>
          <p:cNvSpPr txBox="1">
            <a:spLocks noChangeArrowheads="1"/>
          </p:cNvSpPr>
          <p:nvPr/>
        </p:nvSpPr>
        <p:spPr bwMode="auto">
          <a:xfrm>
            <a:off x="9318625" y="3581401"/>
            <a:ext cx="101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0111 000</a:t>
            </a:r>
          </a:p>
        </p:txBody>
      </p:sp>
      <p:sp>
        <p:nvSpPr>
          <p:cNvPr id="28803" name="TextBox 172"/>
          <p:cNvSpPr txBox="1">
            <a:spLocks noChangeArrowheads="1"/>
          </p:cNvSpPr>
          <p:nvPr/>
        </p:nvSpPr>
        <p:spPr bwMode="auto">
          <a:xfrm>
            <a:off x="9220200" y="1447801"/>
            <a:ext cx="11318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1110 0000</a:t>
            </a:r>
          </a:p>
        </p:txBody>
      </p:sp>
      <p:cxnSp>
        <p:nvCxnSpPr>
          <p:cNvPr id="28805" name="Straight Arrow Connector 173"/>
          <p:cNvCxnSpPr>
            <a:cxnSpLocks noChangeShapeType="1"/>
          </p:cNvCxnSpPr>
          <p:nvPr/>
        </p:nvCxnSpPr>
        <p:spPr bwMode="auto">
          <a:xfrm flipV="1">
            <a:off x="4495800" y="1328737"/>
            <a:ext cx="1295400" cy="1524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806" name="Straight Arrow Connector 174"/>
          <p:cNvCxnSpPr>
            <a:cxnSpLocks noChangeShapeType="1"/>
          </p:cNvCxnSpPr>
          <p:nvPr/>
        </p:nvCxnSpPr>
        <p:spPr bwMode="auto">
          <a:xfrm flipV="1">
            <a:off x="4495801" y="1557337"/>
            <a:ext cx="1282811" cy="762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807" name="Straight Arrow Connector 175"/>
          <p:cNvCxnSpPr>
            <a:cxnSpLocks noChangeShapeType="1"/>
          </p:cNvCxnSpPr>
          <p:nvPr/>
        </p:nvCxnSpPr>
        <p:spPr bwMode="auto">
          <a:xfrm>
            <a:off x="6858000" y="1404937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808" name="Straight Arrow Connector 177"/>
          <p:cNvCxnSpPr>
            <a:cxnSpLocks noChangeShapeType="1"/>
          </p:cNvCxnSpPr>
          <p:nvPr/>
        </p:nvCxnSpPr>
        <p:spPr bwMode="auto">
          <a:xfrm>
            <a:off x="6868868" y="1574006"/>
            <a:ext cx="1143000" cy="990600"/>
          </a:xfrm>
          <a:prstGeom prst="straightConnector1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8810" name="TextBox 179"/>
          <p:cNvSpPr txBox="1">
            <a:spLocks noChangeArrowheads="1"/>
          </p:cNvSpPr>
          <p:nvPr/>
        </p:nvSpPr>
        <p:spPr bwMode="auto">
          <a:xfrm>
            <a:off x="2068514" y="1524001"/>
            <a:ext cx="1131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600">
                <a:solidFill>
                  <a:srgbClr val="FF0000"/>
                </a:solidFill>
                <a:latin typeface="Helvetica" panose="020B0604020202020204" pitchFamily="34" charset="0"/>
              </a:rPr>
              <a:t>1110 0</a:t>
            </a:r>
            <a:r>
              <a:rPr lang="en-US" altLang="en-US" sz="1600">
                <a:solidFill>
                  <a:srgbClr val="2A40E2"/>
                </a:solidFill>
                <a:latin typeface="Helvetica" panose="020B0604020202020204" pitchFamily="34" charset="0"/>
              </a:rPr>
              <a:t>000</a:t>
            </a:r>
          </a:p>
        </p:txBody>
      </p:sp>
      <p:sp>
        <p:nvSpPr>
          <p:cNvPr id="142" name="TextBox 27"/>
          <p:cNvSpPr txBox="1">
            <a:spLocks noChangeArrowheads="1"/>
          </p:cNvSpPr>
          <p:nvPr/>
        </p:nvSpPr>
        <p:spPr bwMode="auto">
          <a:xfrm>
            <a:off x="7467601" y="762001"/>
            <a:ext cx="2378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>
                <a:latin typeface="Helvetica" panose="020B0604020202020204" pitchFamily="34" charset="0"/>
              </a:rPr>
              <a:t>Physical memory view</a:t>
            </a:r>
          </a:p>
        </p:txBody>
      </p:sp>
      <p:sp>
        <p:nvSpPr>
          <p:cNvPr id="143" name="Rectangle 28"/>
          <p:cNvSpPr>
            <a:spLocks noChangeArrowheads="1"/>
          </p:cNvSpPr>
          <p:nvPr/>
        </p:nvSpPr>
        <p:spPr bwMode="auto">
          <a:xfrm>
            <a:off x="8016875" y="1100137"/>
            <a:ext cx="1295400" cy="48768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b="0">
              <a:latin typeface="Helvetica" panose="020B0604020202020204" pitchFamily="34" charset="0"/>
            </a:endParaRPr>
          </a:p>
        </p:txBody>
      </p:sp>
      <p:sp>
        <p:nvSpPr>
          <p:cNvPr id="144" name="Rectangle 29"/>
          <p:cNvSpPr>
            <a:spLocks noChangeArrowheads="1"/>
          </p:cNvSpPr>
          <p:nvPr/>
        </p:nvSpPr>
        <p:spPr bwMode="auto">
          <a:xfrm>
            <a:off x="8016875" y="3843337"/>
            <a:ext cx="1295400" cy="6096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data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8016875" y="5062537"/>
            <a:ext cx="12954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Helvetica"/>
                <a:ea typeface="ＭＳ Ｐゴシック" charset="-128"/>
                <a:cs typeface="Helvetica"/>
              </a:rPr>
              <a:t>code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8016875" y="1100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8016875" y="56721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8016875" y="44529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49" name="Rectangle 35"/>
          <p:cNvSpPr>
            <a:spLocks noChangeArrowheads="1"/>
          </p:cNvSpPr>
          <p:nvPr/>
        </p:nvSpPr>
        <p:spPr bwMode="auto">
          <a:xfrm>
            <a:off x="8016875" y="3386137"/>
            <a:ext cx="1295400" cy="457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heap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8016875" y="2776537"/>
            <a:ext cx="12954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1" name="Rectangle 39"/>
          <p:cNvSpPr>
            <a:spLocks noChangeArrowheads="1"/>
          </p:cNvSpPr>
          <p:nvPr/>
        </p:nvSpPr>
        <p:spPr bwMode="auto">
          <a:xfrm>
            <a:off x="8016875" y="14049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8016875" y="1862137"/>
            <a:ext cx="12954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016875" y="3538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8016875" y="3690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016875" y="3843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6" name="Rectangle 155"/>
          <p:cNvSpPr/>
          <p:nvPr/>
        </p:nvSpPr>
        <p:spPr bwMode="auto">
          <a:xfrm>
            <a:off x="8016875" y="3995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7" name="Rectangle 156"/>
          <p:cNvSpPr/>
          <p:nvPr/>
        </p:nvSpPr>
        <p:spPr bwMode="auto">
          <a:xfrm>
            <a:off x="8016875" y="4148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8016875" y="4300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59" name="Rectangle 158"/>
          <p:cNvSpPr/>
          <p:nvPr/>
        </p:nvSpPr>
        <p:spPr bwMode="auto">
          <a:xfrm>
            <a:off x="8016875" y="4452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8016875" y="4605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8016875" y="4757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8016875" y="491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8016875" y="506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4" name="Rectangle 163"/>
          <p:cNvSpPr/>
          <p:nvPr/>
        </p:nvSpPr>
        <p:spPr bwMode="auto">
          <a:xfrm>
            <a:off x="8016875" y="521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016875" y="536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6" name="Rectangle 165"/>
          <p:cNvSpPr/>
          <p:nvPr/>
        </p:nvSpPr>
        <p:spPr bwMode="auto">
          <a:xfrm>
            <a:off x="8016875" y="551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7" name="Rectangle 166"/>
          <p:cNvSpPr/>
          <p:nvPr/>
        </p:nvSpPr>
        <p:spPr bwMode="auto">
          <a:xfrm>
            <a:off x="8016875" y="567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8" name="Rectangle 167"/>
          <p:cNvSpPr/>
          <p:nvPr/>
        </p:nvSpPr>
        <p:spPr bwMode="auto">
          <a:xfrm>
            <a:off x="8016875" y="582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69" name="Rectangle 168"/>
          <p:cNvSpPr/>
          <p:nvPr/>
        </p:nvSpPr>
        <p:spPr bwMode="auto">
          <a:xfrm>
            <a:off x="8016875" y="1100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0" name="Rectangle 169"/>
          <p:cNvSpPr/>
          <p:nvPr/>
        </p:nvSpPr>
        <p:spPr bwMode="auto">
          <a:xfrm>
            <a:off x="8016875" y="1252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8016875" y="1404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8016875" y="1557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8016875" y="1709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" name="Rectangle 173"/>
          <p:cNvSpPr/>
          <p:nvPr/>
        </p:nvSpPr>
        <p:spPr bwMode="auto">
          <a:xfrm>
            <a:off x="8016875" y="1862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5" name="Rectangle 174"/>
          <p:cNvSpPr/>
          <p:nvPr/>
        </p:nvSpPr>
        <p:spPr bwMode="auto">
          <a:xfrm>
            <a:off x="8016875" y="2014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8016875" y="2166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8" name="Rectangle 17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8016875" y="2624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1" name="Rectangle 180"/>
          <p:cNvSpPr/>
          <p:nvPr/>
        </p:nvSpPr>
        <p:spPr bwMode="auto">
          <a:xfrm>
            <a:off x="8016875" y="27765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8016875" y="29289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8016875" y="3081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4" name="Rectangle 183"/>
          <p:cNvSpPr/>
          <p:nvPr/>
        </p:nvSpPr>
        <p:spPr bwMode="auto">
          <a:xfrm>
            <a:off x="8016875" y="3233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5" name="Rectangle 184"/>
          <p:cNvSpPr/>
          <p:nvPr/>
        </p:nvSpPr>
        <p:spPr bwMode="auto">
          <a:xfrm>
            <a:off x="8016875" y="33861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8016875" y="2319337"/>
            <a:ext cx="1295400" cy="304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0" dirty="0">
                <a:latin typeface="Helvetica" panose="020B0604020202020204" pitchFamily="34" charset="0"/>
              </a:rPr>
              <a:t>stack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8016875" y="23193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88" name="Rectangle 187"/>
          <p:cNvSpPr/>
          <p:nvPr/>
        </p:nvSpPr>
        <p:spPr bwMode="auto">
          <a:xfrm>
            <a:off x="8016875" y="2471737"/>
            <a:ext cx="1295400" cy="152400"/>
          </a:xfrm>
          <a:prstGeom prst="rect">
            <a:avLst/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28804" name="Rounded Rectangular Callout 137"/>
          <p:cNvSpPr>
            <a:spLocks noChangeArrowheads="1"/>
          </p:cNvSpPr>
          <p:nvPr/>
        </p:nvSpPr>
        <p:spPr bwMode="auto">
          <a:xfrm>
            <a:off x="8534400" y="2928937"/>
            <a:ext cx="1828800" cy="914400"/>
          </a:xfrm>
          <a:prstGeom prst="wedgeRoundRectCallout">
            <a:avLst>
              <a:gd name="adj1" fmla="val -21194"/>
              <a:gd name="adj2" fmla="val -91648"/>
              <a:gd name="adj3" fmla="val 16667"/>
            </a:avLst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Helvetica" panose="020B0604020202020204" pitchFamily="34" charset="0"/>
              </a:rPr>
              <a:t>Allocate new pages where room!</a:t>
            </a: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-6164357" y="4333874"/>
            <a:ext cx="5943600" cy="12192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Helvetica" panose="020B0604020202020204" pitchFamily="34" charset="0"/>
              </a:rPr>
              <a:t>Challenge: </a:t>
            </a:r>
            <a:r>
              <a:rPr lang="en-US" altLang="en-US" b="0">
                <a:latin typeface="Helvetica" panose="020B0604020202020204" pitchFamily="34" charset="0"/>
              </a:rPr>
              <a:t>Table size equal to # of pages in virtual memory!</a:t>
            </a:r>
          </a:p>
        </p:txBody>
      </p:sp>
      <p:cxnSp>
        <p:nvCxnSpPr>
          <p:cNvPr id="189" name="Straight Arrow Connector 167"/>
          <p:cNvCxnSpPr>
            <a:cxnSpLocks noChangeShapeType="1"/>
          </p:cNvCxnSpPr>
          <p:nvPr/>
        </p:nvCxnSpPr>
        <p:spPr bwMode="auto">
          <a:xfrm>
            <a:off x="4495800" y="33099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0" name="Straight Arrow Connector 172"/>
          <p:cNvCxnSpPr>
            <a:cxnSpLocks noChangeShapeType="1"/>
          </p:cNvCxnSpPr>
          <p:nvPr/>
        </p:nvCxnSpPr>
        <p:spPr bwMode="auto">
          <a:xfrm>
            <a:off x="4495800" y="3462337"/>
            <a:ext cx="1295400" cy="271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1" name="Straight Arrow Connector 173"/>
          <p:cNvCxnSpPr>
            <a:cxnSpLocks noChangeShapeType="1"/>
          </p:cNvCxnSpPr>
          <p:nvPr/>
        </p:nvCxnSpPr>
        <p:spPr bwMode="auto">
          <a:xfrm>
            <a:off x="4495800" y="3157537"/>
            <a:ext cx="1295400" cy="2286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2" name="Straight Arrow Connector 182"/>
          <p:cNvCxnSpPr>
            <a:cxnSpLocks noChangeShapeType="1"/>
          </p:cNvCxnSpPr>
          <p:nvPr/>
        </p:nvCxnSpPr>
        <p:spPr bwMode="auto">
          <a:xfrm>
            <a:off x="6863791" y="3581399"/>
            <a:ext cx="1153085" cy="33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3" name="Straight Arrow Connector 185"/>
          <p:cNvCxnSpPr>
            <a:cxnSpLocks noChangeShapeType="1"/>
          </p:cNvCxnSpPr>
          <p:nvPr/>
        </p:nvCxnSpPr>
        <p:spPr bwMode="auto">
          <a:xfrm>
            <a:off x="6858001" y="3767137"/>
            <a:ext cx="11588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4" name="Straight Arrow Connector 186"/>
          <p:cNvCxnSpPr>
            <a:cxnSpLocks noChangeShapeType="1"/>
          </p:cNvCxnSpPr>
          <p:nvPr/>
        </p:nvCxnSpPr>
        <p:spPr bwMode="auto">
          <a:xfrm>
            <a:off x="6880225" y="3414367"/>
            <a:ext cx="1136650" cy="4797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5" name="Straight Arrow Connector 162"/>
          <p:cNvCxnSpPr>
            <a:cxnSpLocks noChangeShapeType="1"/>
          </p:cNvCxnSpPr>
          <p:nvPr/>
        </p:nvCxnSpPr>
        <p:spPr bwMode="auto">
          <a:xfrm>
            <a:off x="4495800" y="46815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6" name="Straight Arrow Connector 164"/>
          <p:cNvCxnSpPr>
            <a:cxnSpLocks noChangeShapeType="1"/>
          </p:cNvCxnSpPr>
          <p:nvPr/>
        </p:nvCxnSpPr>
        <p:spPr bwMode="auto">
          <a:xfrm>
            <a:off x="4495800" y="4529137"/>
            <a:ext cx="1295400" cy="533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7" name="Straight Arrow Connector 165"/>
          <p:cNvCxnSpPr>
            <a:cxnSpLocks noChangeShapeType="1"/>
          </p:cNvCxnSpPr>
          <p:nvPr/>
        </p:nvCxnSpPr>
        <p:spPr bwMode="auto">
          <a:xfrm>
            <a:off x="4495800" y="4376737"/>
            <a:ext cx="1295400" cy="4905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8" name="Straight Arrow Connector 166"/>
          <p:cNvCxnSpPr>
            <a:cxnSpLocks noChangeShapeType="1"/>
          </p:cNvCxnSpPr>
          <p:nvPr/>
        </p:nvCxnSpPr>
        <p:spPr bwMode="auto">
          <a:xfrm>
            <a:off x="4495800" y="4224337"/>
            <a:ext cx="1295400" cy="457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9" name="Straight Arrow Connector 177"/>
          <p:cNvCxnSpPr>
            <a:cxnSpLocks noChangeShapeType="1"/>
          </p:cNvCxnSpPr>
          <p:nvPr/>
        </p:nvCxnSpPr>
        <p:spPr bwMode="auto">
          <a:xfrm flipV="1">
            <a:off x="6858001" y="4376737"/>
            <a:ext cx="1158875" cy="8382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0" name="Straight Arrow Connector 179"/>
          <p:cNvCxnSpPr>
            <a:cxnSpLocks noChangeShapeType="1"/>
          </p:cNvCxnSpPr>
          <p:nvPr/>
        </p:nvCxnSpPr>
        <p:spPr bwMode="auto">
          <a:xfrm flipV="1">
            <a:off x="6878515" y="4224337"/>
            <a:ext cx="1138360" cy="778486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1" name="Straight Arrow Connector 180"/>
          <p:cNvCxnSpPr>
            <a:cxnSpLocks noChangeShapeType="1"/>
          </p:cNvCxnSpPr>
          <p:nvPr/>
        </p:nvCxnSpPr>
        <p:spPr bwMode="auto">
          <a:xfrm flipV="1">
            <a:off x="6857441" y="4071937"/>
            <a:ext cx="1159435" cy="7953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2" name="Straight Arrow Connector 181"/>
          <p:cNvCxnSpPr>
            <a:cxnSpLocks noChangeShapeType="1"/>
          </p:cNvCxnSpPr>
          <p:nvPr/>
        </p:nvCxnSpPr>
        <p:spPr bwMode="auto">
          <a:xfrm flipV="1">
            <a:off x="6863791" y="3919537"/>
            <a:ext cx="1153085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989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91 0.01736 L 0.7737 0.150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74" y="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6CF1E-16FB-7E46-9641-C2F14A29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do things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6FE34-76D6-0749-A35C-B897B93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85800"/>
            <a:ext cx="11506200" cy="6019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5000"/>
              </a:lnSpc>
            </a:pPr>
            <a:r>
              <a:rPr lang="en-US" dirty="0"/>
              <a:t>32-bit address space =&gt; 2</a:t>
            </a:r>
            <a:r>
              <a:rPr lang="en-US" baseline="30000" dirty="0"/>
              <a:t>32</a:t>
            </a:r>
            <a:r>
              <a:rPr lang="en-US" dirty="0"/>
              <a:t> bytes (</a:t>
            </a:r>
            <a:r>
              <a:rPr lang="en-US" dirty="0">
                <a:solidFill>
                  <a:srgbClr val="FF0000"/>
                </a:solidFill>
              </a:rPr>
              <a:t>4 GB</a:t>
            </a:r>
            <a:r>
              <a:rPr lang="en-US" dirty="0"/>
              <a:t>)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Note: “b” = bit, and “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” = byte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for memory</a:t>
            </a:r>
            <a:r>
              <a:rPr lang="en-US" dirty="0"/>
              <a:t>: </a:t>
            </a:r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“K”(kilo) 	= 2</a:t>
            </a:r>
            <a:r>
              <a:rPr lang="en-US" baseline="30000" dirty="0"/>
              <a:t>10 </a:t>
            </a:r>
            <a:r>
              <a:rPr lang="en-US" dirty="0"/>
              <a:t>= 1024	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3</a:t>
            </a:r>
            <a:r>
              <a:rPr lang="en-US" dirty="0">
                <a:sym typeface="Symbol" panose="05050102010706020507" pitchFamily="18" charset="2"/>
              </a:rPr>
              <a:t> (But not quite!): Sometimes called “Ki” (</a:t>
            </a:r>
            <a:r>
              <a:rPr lang="en-US" dirty="0" err="1">
                <a:sym typeface="Symbol" panose="05050102010706020507" pitchFamily="18" charset="2"/>
              </a:rPr>
              <a:t>Kibi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“M”(mega)	= 2</a:t>
            </a:r>
            <a:r>
              <a:rPr lang="en-US" baseline="30000" dirty="0"/>
              <a:t>20</a:t>
            </a:r>
            <a:r>
              <a:rPr lang="en-US" dirty="0"/>
              <a:t> = (1024)</a:t>
            </a:r>
            <a:r>
              <a:rPr lang="en-US" baseline="30000" dirty="0"/>
              <a:t>2 	</a:t>
            </a:r>
            <a:r>
              <a:rPr lang="en-US" dirty="0"/>
              <a:t>= 1,048,576    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6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Mi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Mibi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dirty="0"/>
          </a:p>
          <a:p>
            <a:pPr lvl="2">
              <a:lnSpc>
                <a:spcPct val="105000"/>
              </a:lnSpc>
              <a:tabLst>
                <a:tab pos="2233613" algn="l"/>
                <a:tab pos="3719513" algn="l"/>
                <a:tab pos="5372100" algn="l"/>
              </a:tabLst>
            </a:pP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”(</a:t>
            </a:r>
            <a:r>
              <a:rPr lang="en-US" dirty="0" err="1"/>
              <a:t>giga</a:t>
            </a:r>
            <a:r>
              <a:rPr lang="en-US" dirty="0"/>
              <a:t>)   	= 2</a:t>
            </a:r>
            <a:r>
              <a:rPr lang="en-US" baseline="30000" dirty="0"/>
              <a:t>30</a:t>
            </a:r>
            <a:r>
              <a:rPr lang="en-US" dirty="0"/>
              <a:t> = (1024)</a:t>
            </a:r>
            <a:r>
              <a:rPr lang="en-US" baseline="30000" dirty="0"/>
              <a:t>3	</a:t>
            </a:r>
            <a:r>
              <a:rPr lang="en-US" dirty="0"/>
              <a:t>= 1,073,741,824	</a:t>
            </a:r>
            <a:r>
              <a:rPr lang="en-US" dirty="0">
                <a:sym typeface="Symbol" panose="05050102010706020507" pitchFamily="18" charset="2"/>
              </a:rPr>
              <a:t> 10</a:t>
            </a:r>
            <a:r>
              <a:rPr lang="en-US" baseline="30000" dirty="0">
                <a:sym typeface="Symbol" panose="05050102010706020507" pitchFamily="18" charset="2"/>
              </a:rPr>
              <a:t>9</a:t>
            </a:r>
            <a:r>
              <a:rPr lang="en-US" dirty="0">
                <a:sym typeface="Symbol" panose="05050102010706020507" pitchFamily="18" charset="2"/>
              </a:rPr>
              <a:t> (But not quite!): Sometimes called “</a:t>
            </a:r>
            <a:r>
              <a:rPr lang="en-US" dirty="0" err="1">
                <a:sym typeface="Symbol" panose="05050102010706020507" pitchFamily="18" charset="2"/>
              </a:rPr>
              <a:t>Gi</a:t>
            </a:r>
            <a:r>
              <a:rPr lang="en-US" dirty="0">
                <a:sym typeface="Symbol" panose="05050102010706020507" pitchFamily="18" charset="2"/>
              </a:rPr>
              <a:t>” (</a:t>
            </a:r>
            <a:r>
              <a:rPr lang="en-US" dirty="0" err="1">
                <a:sym typeface="Symbol" panose="05050102010706020507" pitchFamily="18" charset="2"/>
              </a:rPr>
              <a:t>Gibi</a:t>
            </a:r>
            <a:r>
              <a:rPr lang="en-US" dirty="0">
                <a:sym typeface="Symbol" panose="05050102010706020507" pitchFamily="18" charset="2"/>
              </a:rPr>
              <a:t>)</a:t>
            </a:r>
            <a:endParaRPr lang="en-US" baseline="30000" dirty="0"/>
          </a:p>
          <a:p>
            <a:pPr>
              <a:lnSpc>
                <a:spcPct val="105000"/>
              </a:lnSpc>
            </a:pPr>
            <a:r>
              <a:rPr lang="en-US" dirty="0"/>
              <a:t>Typical page size: 4 KB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how many bits of the address is that ? (remember 2</a:t>
            </a:r>
            <a:r>
              <a:rPr lang="en-US" baseline="30000" dirty="0"/>
              <a:t>10</a:t>
            </a:r>
            <a:r>
              <a:rPr lang="en-US" dirty="0"/>
              <a:t> = 1024)</a:t>
            </a:r>
          </a:p>
          <a:p>
            <a:pPr lvl="1">
              <a:lnSpc>
                <a:spcPct val="105000"/>
              </a:lnSpc>
            </a:pPr>
            <a:r>
              <a:rPr lang="en-US" dirty="0" err="1"/>
              <a:t>Ans</a:t>
            </a:r>
            <a:r>
              <a:rPr lang="en-US" dirty="0"/>
              <a:t> – 4KB = 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dirty="0"/>
              <a:t>12 bits of the address</a:t>
            </a:r>
          </a:p>
          <a:p>
            <a:pPr>
              <a:lnSpc>
                <a:spcPct val="105000"/>
              </a:lnSpc>
            </a:pPr>
            <a:r>
              <a:rPr lang="en-US" dirty="0">
                <a:solidFill>
                  <a:srgbClr val="FF0000"/>
                </a:solidFill>
              </a:rPr>
              <a:t>So how big is the simple page table for </a:t>
            </a:r>
            <a:r>
              <a:rPr lang="en-US" i="1" dirty="0">
                <a:solidFill>
                  <a:srgbClr val="FF0000"/>
                </a:solidFill>
              </a:rPr>
              <a:t>each</a:t>
            </a:r>
            <a:r>
              <a:rPr lang="en-US" dirty="0">
                <a:solidFill>
                  <a:srgbClr val="FF0000"/>
                </a:solidFill>
              </a:rPr>
              <a:t> process?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/2</a:t>
            </a:r>
            <a:r>
              <a:rPr lang="en-US" baseline="30000" dirty="0"/>
              <a:t>12</a:t>
            </a:r>
            <a:r>
              <a:rPr lang="en-US" dirty="0"/>
              <a:t> = 2</a:t>
            </a:r>
            <a:r>
              <a:rPr lang="en-US" baseline="30000" dirty="0"/>
              <a:t>20  </a:t>
            </a:r>
            <a:r>
              <a:rPr lang="en-US" dirty="0"/>
              <a:t>(that’s about a million entries) x 4 bytes each =&gt; </a:t>
            </a:r>
            <a:r>
              <a:rPr lang="en-US" dirty="0">
                <a:solidFill>
                  <a:srgbClr val="FF0000"/>
                </a:solidFill>
              </a:rPr>
              <a:t>4 MB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When 32-bit machines got started (vax 11/780, intel 80386), 16 MB was a LOT of memory</a:t>
            </a:r>
          </a:p>
          <a:p>
            <a:pPr>
              <a:lnSpc>
                <a:spcPct val="105000"/>
              </a:lnSpc>
            </a:pPr>
            <a:r>
              <a:rPr lang="en-US" dirty="0"/>
              <a:t>How big is a simple page table on a 64-bit processor (x86_64)?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2</a:t>
            </a:r>
            <a:r>
              <a:rPr lang="en-US" baseline="30000" dirty="0"/>
              <a:t>64</a:t>
            </a:r>
            <a:r>
              <a:rPr lang="en-US" dirty="0"/>
              <a:t>/2</a:t>
            </a:r>
            <a:r>
              <a:rPr lang="en-US" baseline="30000" dirty="0"/>
              <a:t>12 </a:t>
            </a:r>
            <a:r>
              <a:rPr lang="en-US" dirty="0"/>
              <a:t>= 2</a:t>
            </a:r>
            <a:r>
              <a:rPr lang="en-US" baseline="30000" dirty="0"/>
              <a:t>52</a:t>
            </a:r>
            <a:r>
              <a:rPr lang="en-US" dirty="0"/>
              <a:t>(that’s 4.5</a:t>
            </a:r>
            <a:r>
              <a:rPr lang="en-US" dirty="0">
                <a:sym typeface="Symbol" panose="05050102010706020507" pitchFamily="18" charset="2"/>
              </a:rPr>
              <a:t>10</a:t>
            </a:r>
            <a:r>
              <a:rPr lang="en-US" baseline="30000" dirty="0">
                <a:sym typeface="Symbol" panose="05050102010706020507" pitchFamily="18" charset="2"/>
              </a:rPr>
              <a:t>15 </a:t>
            </a:r>
            <a:r>
              <a:rPr lang="en-US" dirty="0">
                <a:sym typeface="Symbol" panose="05050102010706020507" pitchFamily="18" charset="2"/>
              </a:rPr>
              <a:t>or 4.5 </a:t>
            </a:r>
            <a:r>
              <a:rPr lang="en-US" dirty="0" err="1">
                <a:sym typeface="Symbol" panose="05050102010706020507" pitchFamily="18" charset="2"/>
              </a:rPr>
              <a:t>exa</a:t>
            </a:r>
            <a:r>
              <a:rPr lang="en-US" dirty="0">
                <a:sym typeface="Symbol" panose="05050102010706020507" pitchFamily="18" charset="2"/>
              </a:rPr>
              <a:t>-entries)8 bytes each = </a:t>
            </a: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3610</a:t>
            </a:r>
            <a:r>
              <a:rPr lang="en-US" baseline="30000" dirty="0">
                <a:solidFill>
                  <a:srgbClr val="FF0000"/>
                </a:solidFill>
                <a:sym typeface="Symbol" panose="05050102010706020507" pitchFamily="18" charset="2"/>
              </a:rPr>
              <a:t>15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bytes or 36 </a:t>
            </a:r>
            <a:r>
              <a:rPr lang="en-US" dirty="0" err="1">
                <a:solidFill>
                  <a:srgbClr val="FF0000"/>
                </a:solidFill>
                <a:sym typeface="Symbol" panose="05050102010706020507" pitchFamily="18" charset="2"/>
              </a:rPr>
              <a:t>exa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-bytes!!!!  This is a ridiculous amount of memory!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This is really a lot of space – for only the page table!!!</a:t>
            </a:r>
          </a:p>
          <a:p>
            <a:pPr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The address space is </a:t>
            </a:r>
            <a:r>
              <a:rPr lang="en-US" i="1" dirty="0">
                <a:sym typeface="Symbol" panose="05050102010706020507" pitchFamily="18" charset="2"/>
              </a:rPr>
              <a:t>sparse</a:t>
            </a:r>
            <a:r>
              <a:rPr lang="en-US" dirty="0">
                <a:sym typeface="Symbol" panose="05050102010706020507" pitchFamily="18" charset="2"/>
              </a:rPr>
              <a:t>, i.e. has holes that are not mapped to physical memory</a:t>
            </a:r>
          </a:p>
          <a:p>
            <a:pPr lvl="1">
              <a:lnSpc>
                <a:spcPct val="105000"/>
              </a:lnSpc>
            </a:pPr>
            <a:r>
              <a:rPr lang="en-US" dirty="0">
                <a:sym typeface="Symbol" panose="05050102010706020507" pitchFamily="18" charset="2"/>
              </a:rPr>
              <a:t>So, most of this space is taken up by page tables mapped to nothing</a:t>
            </a:r>
            <a:endParaRPr lang="en-US" dirty="0"/>
          </a:p>
          <a:p>
            <a:pPr marL="0" indent="0">
              <a:lnSpc>
                <a:spcPct val="105000"/>
              </a:lnSpc>
              <a:buNone/>
            </a:pPr>
            <a:endParaRPr lang="en-US" sz="2800" dirty="0"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363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52400"/>
            <a:ext cx="71628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Page Table Discussion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762000"/>
            <a:ext cx="10629900" cy="5867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needs to be switched on a context switch?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Page table pointer and limit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What provides protection here?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Translation (per process) </a:t>
            </a:r>
            <a:r>
              <a:rPr lang="en-US" altLang="ko-KR" sz="2600" i="1" dirty="0">
                <a:solidFill>
                  <a:srgbClr val="FF0000"/>
                </a:solidFill>
                <a:ea typeface="굴림" panose="020B0600000101010101" pitchFamily="34" charset="-127"/>
              </a:rPr>
              <a:t>and</a:t>
            </a: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 dual-mode!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solidFill>
                  <a:srgbClr val="FF0000"/>
                </a:solidFill>
                <a:ea typeface="굴림" panose="020B0600000101010101" pitchFamily="34" charset="-127"/>
              </a:rPr>
              <a:t>Can’t let process alter its own page table!</a:t>
            </a:r>
            <a:endParaRPr lang="en-US" altLang="ko-KR" sz="2600" dirty="0">
              <a:ea typeface="굴림" panose="020B0600000101010101" pitchFamily="34" charset="-127"/>
            </a:endParaRP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Analysis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Pros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Simple memory allocation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Easy to share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address space is sparse?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E.g., on UNIX, code starts at 0, stack starts at (2</a:t>
            </a:r>
            <a:r>
              <a:rPr lang="en-US" altLang="ko-KR" sz="2400" baseline="30000" dirty="0">
                <a:ea typeface="굴림" panose="020B0600000101010101" pitchFamily="34" charset="-127"/>
              </a:rPr>
              <a:t>31</a:t>
            </a:r>
            <a:r>
              <a:rPr lang="en-US" altLang="ko-KR" sz="2400" dirty="0">
                <a:ea typeface="굴림" panose="020B0600000101010101" pitchFamily="34" charset="-127"/>
              </a:rPr>
              <a:t>-1)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With 1K pages, need 2 million page table entries!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Con: What if table really big?</a:t>
            </a:r>
          </a:p>
          <a:p>
            <a:pPr lvl="2">
              <a:lnSpc>
                <a:spcPct val="95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Not all pages used all the time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 would be nice to have working set of page table in memory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Simple Page table </a:t>
            </a:r>
            <a:r>
              <a:rPr lang="en-US" altLang="ko-KR" sz="2800" dirty="0" err="1">
                <a:ea typeface="굴림" panose="020B0600000101010101" pitchFamily="34" charset="-127"/>
                <a:sym typeface="Symbol" panose="05050102010706020507" pitchFamily="18" charset="2"/>
              </a:rPr>
              <a:t>isway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 too big!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Does it all need to be in memory?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How about multi-level paging? 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 altLang="ko-KR" sz="2600" dirty="0">
                <a:ea typeface="굴림" panose="020B0600000101010101" pitchFamily="34" charset="-127"/>
                <a:sym typeface="Symbol" panose="05050102010706020507" pitchFamily="18" charset="2"/>
              </a:rPr>
              <a:t>or combining paging and segmentation</a:t>
            </a:r>
          </a:p>
        </p:txBody>
      </p:sp>
    </p:spTree>
    <p:extLst>
      <p:ext uri="{BB962C8B-B14F-4D97-AF65-F5344CB8AC3E}">
        <p14:creationId xmlns:p14="http://schemas.microsoft.com/office/powerpoint/2010/main" val="8153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3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3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3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3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34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34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439400" cy="58674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Mapping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registers within processor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Segment ID associated with each access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 comes from portion of virtual address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come from bits in instruction instead (x86)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segment contains base and limit information </a:t>
            </a:r>
          </a:p>
          <a:p>
            <a:pPr lvl="2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(rest of address) adjusted by adding base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Page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Memory divided into fixed-sized chunks of memory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page number from virtual address mapped through page table to physical page number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Offset of virtual address same as physical address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Large page tables can be placed into virtual memory</a:t>
            </a:r>
          </a:p>
          <a:p>
            <a:pPr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Next Time: Multi-Level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Virtual address mapped to series of tables</a:t>
            </a:r>
          </a:p>
          <a:p>
            <a:pPr lvl="1"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Permit sparse population of address space</a:t>
            </a:r>
          </a:p>
        </p:txBody>
      </p:sp>
    </p:spTree>
    <p:extLst>
      <p:ext uri="{BB962C8B-B14F-4D97-AF65-F5344CB8AC3E}">
        <p14:creationId xmlns:p14="http://schemas.microsoft.com/office/powerpoint/2010/main" val="34050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/>
          <a:lstStyle/>
          <a:p>
            <a:r>
              <a:rPr lang="en-US" dirty="0"/>
              <a:t>Acquire Resources in Consistent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112067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359158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Consider instead: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CE5BA4-8B81-4353-8591-19783F1F61C9}"/>
              </a:ext>
            </a:extLst>
          </p:cNvPr>
          <p:cNvSpPr txBox="1"/>
          <p:nvPr/>
        </p:nvSpPr>
        <p:spPr>
          <a:xfrm>
            <a:off x="2152651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FE5EBC-B6C1-4BB0-8A3B-ED88D2587070}"/>
              </a:ext>
            </a:extLst>
          </p:cNvPr>
          <p:cNvSpPr txBox="1"/>
          <p:nvPr/>
        </p:nvSpPr>
        <p:spPr>
          <a:xfrm>
            <a:off x="6096000" y="4008267"/>
            <a:ext cx="3714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</a:t>
            </a:r>
            <a:r>
              <a:rPr lang="en-US" sz="2400" dirty="0" err="1">
                <a:latin typeface="Consolas" panose="020B0609020204030204" pitchFamily="49" charset="0"/>
              </a:rPr>
              <a:t>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A91D6-5845-4043-9901-D792989B49F9}"/>
              </a:ext>
            </a:extLst>
          </p:cNvPr>
          <p:cNvSpPr txBox="1"/>
          <p:nvPr/>
        </p:nvSpPr>
        <p:spPr>
          <a:xfrm>
            <a:off x="8313906" y="5393261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Does it matter in which order the locks are released?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905000" y="715018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ill Sans Light"/>
              </a:rPr>
              <a:t>Rather than:</a:t>
            </a:r>
          </a:p>
        </p:txBody>
      </p:sp>
    </p:spTree>
    <p:extLst>
      <p:ext uri="{BB962C8B-B14F-4D97-AF65-F5344CB8AC3E}">
        <p14:creationId xmlns:p14="http://schemas.microsoft.com/office/powerpoint/2010/main" val="31416303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2209801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6868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1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1752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5292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6408738" y="4403726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5334001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6415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5326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5951539" y="4411664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4017964" y="5580064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5613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5029201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5257800" y="4406900"/>
            <a:ext cx="1524000" cy="1524000"/>
            <a:chOff x="2352" y="2776"/>
            <a:chExt cx="960" cy="960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356" y="3033"/>
              <a:ext cx="959" cy="446"/>
            </a:xfrm>
            <a:prstGeom prst="rect">
              <a:avLst/>
            </a:prstGeom>
            <a:solidFill>
              <a:srgbClr val="DFE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4194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141833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Recovering from Deadlock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11658600" cy="57912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Hold dining lawyer in contempt and take away in handcuffs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20614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86559</TotalTime>
  <Pages>60</Pages>
  <Words>7338</Words>
  <Application>Microsoft Macintosh PowerPoint</Application>
  <PresentationFormat>Widescreen</PresentationFormat>
  <Paragraphs>1521</Paragraphs>
  <Slides>69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Arial</vt:lpstr>
      <vt:lpstr>Comic Sans MS</vt:lpstr>
      <vt:lpstr>Consolas</vt:lpstr>
      <vt:lpstr>Gill Sans</vt:lpstr>
      <vt:lpstr>Gill Sans Light</vt:lpstr>
      <vt:lpstr>Gill Sans MT</vt:lpstr>
      <vt:lpstr>Helvetica</vt:lpstr>
      <vt:lpstr>Times New Roman</vt:lpstr>
      <vt:lpstr>Wingdings</vt:lpstr>
      <vt:lpstr>Office</vt:lpstr>
      <vt:lpstr>CS162 Operating Systems and Systems Programming Lecture 13  Memory 1: Address Translation and Virtual Memory</vt:lpstr>
      <vt:lpstr>Recall: Deadlock is A Deadly type of Starvation</vt:lpstr>
      <vt:lpstr>Recall: Four requirements for occurrence of Deadlock</vt:lpstr>
      <vt:lpstr>Recall: Techniques for Preventing Deadlock</vt:lpstr>
      <vt:lpstr>Request Resources Atomically (1)</vt:lpstr>
      <vt:lpstr>Request Resources Atomically (2)</vt:lpstr>
      <vt:lpstr>Acquire Resources in Consistent Order</vt:lpstr>
      <vt:lpstr>Review: Train Example (Wormhole-Routed Network)</vt:lpstr>
      <vt:lpstr>Techniques for Recovering from Deadlock</vt:lpstr>
      <vt:lpstr>Another view of virtual memory: Pre-empting Resources</vt:lpstr>
      <vt:lpstr>Techniques for 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Banker’s Algorithm for Avoiding Deadlock</vt:lpstr>
      <vt:lpstr>Banker’s Algorithm Example</vt:lpstr>
      <vt:lpstr>Deadlock Summary</vt:lpstr>
      <vt:lpstr>Virtualizing Resources</vt:lpstr>
      <vt:lpstr>Recall: Four Fundamental OS Concepts</vt:lpstr>
      <vt:lpstr>THE BASICS: Address/Address Space</vt:lpstr>
      <vt:lpstr>Address Space, Process Virtual Address Space</vt:lpstr>
      <vt:lpstr>Recall: Process Address Space: typical structure</vt:lpstr>
      <vt:lpstr>Recall: Single and Multithreaded Processes</vt:lpstr>
      <vt:lpstr>Important Aspects of Memory Multiplexing</vt:lpstr>
      <vt:lpstr>Alternative View: Interposing on Process Behavior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From Program to Process</vt:lpstr>
      <vt:lpstr>Recall: Uniprogramming</vt:lpstr>
      <vt:lpstr>Primitive Multiprogramming</vt:lpstr>
      <vt:lpstr>Multiprogramming with Protection</vt:lpstr>
      <vt:lpstr>Recall: Base and Bound (No Translation)</vt:lpstr>
      <vt:lpstr>Recall: General Address translation</vt:lpstr>
      <vt:lpstr>Recall: Base and Bound (with Translation)</vt:lpstr>
      <vt:lpstr>Issues with Simple B&amp;B Method</vt:lpstr>
      <vt:lpstr>More Flexible Segmentation</vt:lpstr>
      <vt:lpstr>Implementation of Multi-Segment Model</vt:lpstr>
      <vt:lpstr>Intel x86 Special Registers</vt:lpstr>
      <vt:lpstr>Example: Four Segments (16 bit addresses)</vt:lpstr>
      <vt:lpstr>Example: Four Segments (16 bit addresses)</vt:lpstr>
      <vt:lpstr>Example: Four Segments (16 bit addresses)</vt:lpstr>
      <vt:lpstr>Example: Four Segments (16 bit addresses)</vt:lpstr>
      <vt:lpstr>Example of Segment Translation (16bit address)</vt:lpstr>
      <vt:lpstr>Example of Segment Translation (16bit address)</vt:lpstr>
      <vt:lpstr>Example of Segment Translation (16bit address)</vt:lpstr>
      <vt:lpstr>Example of Segment Translation (16bit address)</vt:lpstr>
      <vt:lpstr>Observations about Segmentation</vt:lpstr>
      <vt:lpstr>Administrivia</vt:lpstr>
      <vt:lpstr>What if not all segments fit in memory?</vt:lpstr>
      <vt:lpstr>Problems with Segmentation</vt:lpstr>
      <vt:lpstr>Recall: General Address Translation</vt:lpstr>
      <vt:lpstr>Paging: Physical Memory in Fixed Size Chunks</vt:lpstr>
      <vt:lpstr>How to Implement Simple Paging?</vt:lpstr>
      <vt:lpstr>Simple Page Table Example</vt:lpstr>
      <vt:lpstr>What about Sharing?</vt:lpstr>
      <vt:lpstr>Where is page sharing used ?</vt:lpstr>
      <vt:lpstr>Memory Layout for Linux 32-bit (Pre-Meltdown patch!)</vt:lpstr>
      <vt:lpstr>Some simple security measures</vt:lpstr>
      <vt:lpstr>Summary: Paging</vt:lpstr>
      <vt:lpstr>Summary: Paging</vt:lpstr>
      <vt:lpstr>Summary: Paging</vt:lpstr>
      <vt:lpstr>How big do things get?</vt:lpstr>
      <vt:lpstr>Page Table Discussion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945</cp:revision>
  <cp:lastPrinted>2022-03-03T02:54:02Z</cp:lastPrinted>
  <dcterms:created xsi:type="dcterms:W3CDTF">1995-08-12T11:37:26Z</dcterms:created>
  <dcterms:modified xsi:type="dcterms:W3CDTF">2022-03-04T01:57:18Z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