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1433" r:id="rId3"/>
    <p:sldId id="1437" r:id="rId4"/>
    <p:sldId id="1582" r:id="rId5"/>
    <p:sldId id="1455" r:id="rId6"/>
    <p:sldId id="1596" r:id="rId7"/>
    <p:sldId id="1597" r:id="rId8"/>
    <p:sldId id="1598" r:id="rId9"/>
    <p:sldId id="1599" r:id="rId10"/>
    <p:sldId id="1600" r:id="rId11"/>
    <p:sldId id="1601" r:id="rId12"/>
    <p:sldId id="1602" r:id="rId13"/>
    <p:sldId id="1489" r:id="rId14"/>
    <p:sldId id="1604" r:id="rId15"/>
    <p:sldId id="1605" r:id="rId16"/>
    <p:sldId id="1606" r:id="rId17"/>
    <p:sldId id="1464" r:id="rId18"/>
    <p:sldId id="1484" r:id="rId19"/>
    <p:sldId id="1465" r:id="rId20"/>
    <p:sldId id="1612" r:id="rId21"/>
    <p:sldId id="1613" r:id="rId22"/>
    <p:sldId id="1534" r:id="rId23"/>
    <p:sldId id="1535" r:id="rId24"/>
    <p:sldId id="1536" r:id="rId25"/>
    <p:sldId id="1537" r:id="rId26"/>
    <p:sldId id="1579" r:id="rId27"/>
    <p:sldId id="1470" r:id="rId28"/>
    <p:sldId id="1471" r:id="rId29"/>
    <p:sldId id="1472" r:id="rId30"/>
    <p:sldId id="1542" r:id="rId31"/>
    <p:sldId id="1543" r:id="rId32"/>
    <p:sldId id="1546" r:id="rId33"/>
    <p:sldId id="1547" r:id="rId34"/>
    <p:sldId id="1549" r:id="rId35"/>
    <p:sldId id="1550" r:id="rId36"/>
    <p:sldId id="1551" r:id="rId37"/>
    <p:sldId id="1552" r:id="rId38"/>
    <p:sldId id="1553" r:id="rId39"/>
    <p:sldId id="1554" r:id="rId40"/>
    <p:sldId id="1555" r:id="rId41"/>
    <p:sldId id="1556" r:id="rId42"/>
    <p:sldId id="1557" r:id="rId43"/>
    <p:sldId id="1558" r:id="rId44"/>
    <p:sldId id="1583" r:id="rId45"/>
    <p:sldId id="1559" r:id="rId46"/>
    <p:sldId id="1560" r:id="rId47"/>
    <p:sldId id="1561" r:id="rId48"/>
    <p:sldId id="1562" r:id="rId49"/>
    <p:sldId id="1563" r:id="rId50"/>
    <p:sldId id="1564" r:id="rId51"/>
    <p:sldId id="1566" r:id="rId52"/>
    <p:sldId id="1567" r:id="rId53"/>
    <p:sldId id="1568" r:id="rId54"/>
    <p:sldId id="1569" r:id="rId55"/>
    <p:sldId id="1586" r:id="rId56"/>
    <p:sldId id="1587" r:id="rId57"/>
    <p:sldId id="1588" r:id="rId58"/>
    <p:sldId id="1589" r:id="rId59"/>
    <p:sldId id="1590" r:id="rId60"/>
    <p:sldId id="1591" r:id="rId61"/>
    <p:sldId id="1592" r:id="rId62"/>
    <p:sldId id="1593" r:id="rId63"/>
    <p:sldId id="1541" r:id="rId64"/>
    <p:sldId id="1473" r:id="rId65"/>
    <p:sldId id="1580" r:id="rId66"/>
    <p:sldId id="1581" r:id="rId6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109" d="100"/>
          <a:sy n="109" d="100"/>
        </p:scale>
        <p:origin x="138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8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998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8135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54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6450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8023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548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4627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308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729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What does CPU scheduling have to do with efficient use of the disk? </a:t>
            </a:r>
          </a:p>
          <a:p>
            <a:r>
              <a:rPr lang="en-US" altLang="en-US" smtClean="0"/>
              <a:t>A lot! Have to have the CPU to make a disk request</a:t>
            </a:r>
          </a:p>
          <a:p>
            <a:r>
              <a:rPr lang="en-US" altLang="en-US" smtClean="0"/>
              <a:t>Fairness: Minimize # of angry phone calls? Minimize my response time?</a:t>
            </a:r>
          </a:p>
        </p:txBody>
      </p:sp>
    </p:spTree>
    <p:extLst>
      <p:ext uri="{BB962C8B-B14F-4D97-AF65-F5344CB8AC3E}">
        <p14:creationId xmlns:p14="http://schemas.microsoft.com/office/powerpoint/2010/main" val="200730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564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Rich get richer, and poor get poorer = short jobs get through the system faster, long jobs take even longer</a:t>
            </a:r>
          </a:p>
        </p:txBody>
      </p:sp>
    </p:spTree>
    <p:extLst>
      <p:ext uri="{BB962C8B-B14F-4D97-AF65-F5344CB8AC3E}">
        <p14:creationId xmlns:p14="http://schemas.microsoft.com/office/powerpoint/2010/main" val="259443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027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852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214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457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41706" y="6551613"/>
            <a:ext cx="974094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11.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2/24/2022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416329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2022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s://www.ibm.com/developerworks/library/l-scheduler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tiff"/><Relationship Id="rId3" Type="http://schemas.openxmlformats.org/officeDocument/2006/relationships/image" Target="../media/image19.png"/><Relationship Id="rId21" Type="http://schemas.openxmlformats.org/officeDocument/2006/relationships/image" Target="../media/image36.tiff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jpeg"/><Relationship Id="rId16" Type="http://schemas.openxmlformats.org/officeDocument/2006/relationships/image" Target="../media/image31.png"/><Relationship Id="rId20" Type="http://schemas.openxmlformats.org/officeDocument/2006/relationships/image" Target="../media/image3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4.tiff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11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Scheduling 2: </a:t>
            </a:r>
            <a:br>
              <a:rPr lang="en-US" sz="3000" dirty="0" smtClean="0"/>
            </a:br>
            <a:r>
              <a:rPr lang="en-US" sz="3000" dirty="0" smtClean="0"/>
              <a:t>Case Studies, Real Time, and Forward Progress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February 24, 2022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Anthony Joseph and 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7" y="838200"/>
            <a:ext cx="13573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Lottery Scheduling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114300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Yet another alternative: Lottery Scheduling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Give each job some number of lottery tickets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On each time slice, randomly pick a winning ticket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On average, CPU time is proportional to number of tickets </a:t>
            </a:r>
            <a:r>
              <a:rPr lang="en-US" altLang="ko-KR" sz="2400" dirty="0" smtClean="0">
                <a:ea typeface="굴림" charset="-127"/>
              </a:rPr>
              <a:t/>
            </a:r>
            <a:br>
              <a:rPr lang="en-US" altLang="ko-KR" sz="2400" dirty="0" smtClean="0">
                <a:ea typeface="굴림" charset="-127"/>
              </a:rPr>
            </a:br>
            <a:r>
              <a:rPr lang="en-US" altLang="ko-KR" sz="2400" dirty="0" smtClean="0">
                <a:ea typeface="굴림" charset="-127"/>
              </a:rPr>
              <a:t>given </a:t>
            </a:r>
            <a:r>
              <a:rPr lang="en-US" altLang="ko-KR" sz="2400" dirty="0">
                <a:ea typeface="굴림" charset="-127"/>
              </a:rPr>
              <a:t>to each job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How to assign tickets?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To approximate SRTF, short running jobs get more, long running jobs get fewer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To avoid starvation, every job gets at least one ticket (everyone makes progress)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Advantage over strict priority scheduling: behaves gracefully as load changes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Adding or deleting a job affects all jobs proportionally, independent of how many tickets each job possesses</a:t>
            </a:r>
          </a:p>
        </p:txBody>
      </p:sp>
    </p:spTree>
    <p:extLst>
      <p:ext uri="{BB962C8B-B14F-4D97-AF65-F5344CB8AC3E}">
        <p14:creationId xmlns:p14="http://schemas.microsoft.com/office/powerpoint/2010/main" val="1757585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Lottery Scheduling Example (Cont.)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838200"/>
            <a:ext cx="104140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charset="-127"/>
              </a:rPr>
              <a:t>Lottery Scheduling Example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Assume short jobs get 10 tickets, long jobs get 1 ticket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What if too many short jobs to give reasonable </a:t>
            </a:r>
            <a:r>
              <a:rPr lang="en-US" altLang="ko-KR" sz="2400" dirty="0" smtClean="0">
                <a:ea typeface="굴림" charset="-127"/>
              </a:rPr>
              <a:t>response </a:t>
            </a:r>
            <a:r>
              <a:rPr lang="en-US" altLang="ko-KR" sz="2400" dirty="0">
                <a:ea typeface="굴림" charset="-127"/>
              </a:rPr>
              <a:t>time?  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If load average is 100, hard to make progress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One approach: log some user out</a:t>
            </a:r>
          </a:p>
        </p:txBody>
      </p:sp>
      <p:graphicFrame>
        <p:nvGraphicFramePr>
          <p:cNvPr id="632836" name="Group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667000" y="1752600"/>
          <a:ext cx="6934200" cy="2947356"/>
        </p:xfrm>
        <a:graphic>
          <a:graphicData uri="http://schemas.openxmlformats.org/drawingml/2006/table">
            <a:tbl>
              <a:tblPr/>
              <a:tblGrid>
                <a:gridCol w="233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9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# short jobs/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# long jobs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% of CPU each short jobs gets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% of CPU each long jobs gets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1/1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91%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0/2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N/A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50%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2/0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50%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N/A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10/1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9.9%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0.99%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1/10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50%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689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Evaluate a Scheduling algorithm?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11658600" cy="5105400"/>
          </a:xfrm>
        </p:spPr>
        <p:txBody>
          <a:bodyPr/>
          <a:lstStyle/>
          <a:p>
            <a:r>
              <a:rPr lang="en-US" altLang="ko-KR" dirty="0" smtClean="0"/>
              <a:t>Deterministic modeling</a:t>
            </a:r>
          </a:p>
          <a:p>
            <a:pPr lvl="1"/>
            <a:r>
              <a:rPr lang="en-US" altLang="ko-KR" dirty="0" smtClean="0"/>
              <a:t>takes a predetermined workload and compute the performance of each algorithm </a:t>
            </a:r>
            <a:br>
              <a:rPr lang="en-US" altLang="ko-KR" dirty="0" smtClean="0"/>
            </a:br>
            <a:r>
              <a:rPr lang="en-US" altLang="ko-KR" dirty="0" smtClean="0"/>
              <a:t>for that workload</a:t>
            </a:r>
          </a:p>
          <a:p>
            <a:r>
              <a:rPr lang="en-US" altLang="ko-KR" dirty="0" smtClean="0"/>
              <a:t>Queueing models</a:t>
            </a:r>
          </a:p>
          <a:p>
            <a:pPr lvl="1"/>
            <a:r>
              <a:rPr lang="en-US" altLang="ko-KR" dirty="0" smtClean="0"/>
              <a:t>Mathematical approach for handling stochastic workloads</a:t>
            </a:r>
          </a:p>
          <a:p>
            <a:r>
              <a:rPr lang="en-US" altLang="ko-KR" dirty="0" smtClean="0"/>
              <a:t>Implementation/Simulation:</a:t>
            </a:r>
          </a:p>
          <a:p>
            <a:pPr lvl="1"/>
            <a:r>
              <a:rPr lang="en-US" altLang="ko-KR" dirty="0" smtClean="0"/>
              <a:t>Build system which allows actual algorithms </a:t>
            </a:r>
            <a:br>
              <a:rPr lang="en-US" altLang="ko-KR" dirty="0" smtClean="0"/>
            </a:br>
            <a:r>
              <a:rPr lang="en-US" altLang="ko-KR" dirty="0" smtClean="0"/>
              <a:t>to be run against actual data </a:t>
            </a:r>
          </a:p>
          <a:p>
            <a:pPr lvl="1"/>
            <a:r>
              <a:rPr lang="en-US" altLang="ko-KR" dirty="0" smtClean="0"/>
              <a:t>Most flexible/general</a:t>
            </a:r>
          </a:p>
          <a:p>
            <a:endParaRPr lang="en-US" altLang="ko-KR" dirty="0" smtClean="0"/>
          </a:p>
        </p:txBody>
      </p:sp>
      <p:pic>
        <p:nvPicPr>
          <p:cNvPr id="6338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8588" r="624" b="9142"/>
          <a:stretch>
            <a:fillRect/>
          </a:stretch>
        </p:blipFill>
        <p:spPr bwMode="auto">
          <a:xfrm>
            <a:off x="6705600" y="3200400"/>
            <a:ext cx="4876800" cy="30400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44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11201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mix of interactive and high throughput apps:</a:t>
            </a:r>
          </a:p>
          <a:p>
            <a:pPr lvl="1"/>
            <a:r>
              <a:rPr lang="en-US" dirty="0" smtClean="0"/>
              <a:t>How to best schedule them?</a:t>
            </a:r>
          </a:p>
          <a:p>
            <a:pPr lvl="1"/>
            <a:r>
              <a:rPr lang="en-US" dirty="0" smtClean="0"/>
              <a:t>How to recognize one from the other?</a:t>
            </a:r>
          </a:p>
          <a:p>
            <a:pPr lvl="2"/>
            <a:r>
              <a:rPr lang="en-US" dirty="0" smtClean="0"/>
              <a:t>Do you trust app to say that it is “interactive”?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Should you schedule the set of apps identically 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servers, workstations, pads, and cellphones?</a:t>
            </a:r>
          </a:p>
          <a:p>
            <a:r>
              <a:rPr lang="en-US" dirty="0" smtClean="0"/>
              <a:t>For instance, is Burst </a:t>
            </a:r>
            <a:r>
              <a:rPr lang="en-US" dirty="0"/>
              <a:t>Time (observed) </a:t>
            </a:r>
            <a:r>
              <a:rPr lang="en-US" dirty="0" smtClean="0"/>
              <a:t>useful to </a:t>
            </a:r>
            <a:br>
              <a:rPr lang="en-US" dirty="0" smtClean="0"/>
            </a:br>
            <a:r>
              <a:rPr lang="en-US" dirty="0" smtClean="0"/>
              <a:t>decide which </a:t>
            </a:r>
            <a:r>
              <a:rPr lang="en-US" dirty="0"/>
              <a:t>application gets CPU time?</a:t>
            </a:r>
          </a:p>
          <a:p>
            <a:pPr lvl="1"/>
            <a:r>
              <a:rPr lang="en-US" dirty="0"/>
              <a:t>Short Bursts </a:t>
            </a:r>
            <a:r>
              <a:rPr lang="en-US" dirty="0">
                <a:sym typeface="Symbol" panose="05050102010706020507" pitchFamily="18" charset="2"/>
              </a:rPr>
              <a:t> Interactivity  High Priority</a:t>
            </a:r>
            <a:r>
              <a:rPr lang="en-US" dirty="0" smtClean="0">
                <a:sym typeface="Symbol" panose="05050102010706020507" pitchFamily="18" charset="2"/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Assumptions encoded into many schedulers:</a:t>
            </a:r>
          </a:p>
          <a:p>
            <a:pPr lvl="1"/>
            <a:r>
              <a:rPr lang="en-US" dirty="0" smtClean="0"/>
              <a:t>Apps that sleep a lot and have short bursts must </a:t>
            </a:r>
            <a:br>
              <a:rPr lang="en-US" dirty="0" smtClean="0"/>
            </a:br>
            <a:r>
              <a:rPr lang="en-US" dirty="0" smtClean="0"/>
              <a:t>be interactive apps – they should get high priority</a:t>
            </a:r>
          </a:p>
          <a:p>
            <a:pPr lvl="1"/>
            <a:r>
              <a:rPr lang="en-US" dirty="0" smtClean="0"/>
              <a:t>Apps that compute a lot should get low(</a:t>
            </a:r>
            <a:r>
              <a:rPr lang="en-US" dirty="0" err="1" smtClean="0"/>
              <a:t>er</a:t>
            </a:r>
            <a:r>
              <a:rPr lang="en-US" dirty="0" smtClean="0"/>
              <a:t>?) priority, since they won’t notice intermittent bursts from interactive apps</a:t>
            </a:r>
          </a:p>
          <a:p>
            <a:r>
              <a:rPr lang="en-US" dirty="0" smtClean="0"/>
              <a:t>Hard to characterize apps:</a:t>
            </a:r>
          </a:p>
          <a:p>
            <a:pPr lvl="1"/>
            <a:r>
              <a:rPr lang="en-US" dirty="0" smtClean="0"/>
              <a:t>What about apps that sleep for a long time, but then compute for a long time?</a:t>
            </a:r>
          </a:p>
          <a:p>
            <a:pPr lvl="1"/>
            <a:r>
              <a:rPr lang="en-US" dirty="0" smtClean="0"/>
              <a:t>Or, what about apps that must run under all circumstances (say periodically)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/>
              <a:t>How to Handle Simultaneous </a:t>
            </a:r>
            <a:r>
              <a:rPr lang="en-US" dirty="0" smtClean="0"/>
              <a:t>Mix </a:t>
            </a:r>
            <a:r>
              <a:rPr lang="en-US" dirty="0"/>
              <a:t>of Diff Types of Apps?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43800" y="1828800"/>
            <a:ext cx="4330700" cy="2879725"/>
            <a:chOff x="7658791" y="2971800"/>
            <a:chExt cx="4330700" cy="2879725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" t="6123" r="418" b="6123"/>
            <a:stretch>
              <a:fillRect/>
            </a:stretch>
          </p:blipFill>
          <p:spPr bwMode="auto">
            <a:xfrm>
              <a:off x="7658791" y="2971800"/>
              <a:ext cx="4330700" cy="2879725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8355623" y="3352800"/>
              <a:ext cx="355738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</a:rPr>
                <a:t>Weighted toward small bursts</a:t>
              </a: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8268391" y="3657599"/>
              <a:ext cx="914400" cy="495300"/>
            </a:xfrm>
            <a:custGeom>
              <a:avLst/>
              <a:gdLst>
                <a:gd name="T0" fmla="*/ 914400 w 576"/>
                <a:gd name="T1" fmla="*/ 0 h 312"/>
                <a:gd name="T2" fmla="*/ 533400 w 576"/>
                <a:gd name="T3" fmla="*/ 457200 h 312"/>
                <a:gd name="T4" fmla="*/ 0 w 576"/>
                <a:gd name="T5" fmla="*/ 228600 h 3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312">
                  <a:moveTo>
                    <a:pt x="576" y="0"/>
                  </a:moveTo>
                  <a:cubicBezTo>
                    <a:pt x="504" y="132"/>
                    <a:pt x="432" y="264"/>
                    <a:pt x="336" y="288"/>
                  </a:cubicBezTo>
                  <a:cubicBezTo>
                    <a:pt x="240" y="312"/>
                    <a:pt x="120" y="228"/>
                    <a:pt x="0" y="144"/>
                  </a:cubicBezTo>
                </a:path>
              </a:pathLst>
            </a:custGeom>
            <a:noFill/>
            <a:ln w="571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049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Multi-Level Feedback Scheduling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11430000" cy="6019800"/>
          </a:xfrm>
        </p:spPr>
        <p:txBody>
          <a:bodyPr>
            <a:normAutofit lnSpcReduction="10000"/>
          </a:bodyPr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r>
              <a:rPr lang="en-US" altLang="ko-KR" dirty="0" smtClean="0"/>
              <a:t>Another method for exploiting past behavior (first use in CTSS)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Multiple queues, each with different priority</a:t>
            </a:r>
          </a:p>
          <a:p>
            <a:pPr lvl="2"/>
            <a:r>
              <a:rPr lang="en-US" altLang="ko-KR" dirty="0" smtClean="0"/>
              <a:t>Higher priority queues often considered “foreground” tasks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Each queue has its own scheduling algorithm</a:t>
            </a:r>
          </a:p>
          <a:p>
            <a:pPr lvl="2"/>
            <a:r>
              <a:rPr lang="en-US" altLang="ko-KR" dirty="0" smtClean="0"/>
              <a:t>e.g. foreground – RR, background – FCFS</a:t>
            </a:r>
          </a:p>
          <a:p>
            <a:pPr lvl="2"/>
            <a:r>
              <a:rPr lang="en-US" altLang="ko-KR" dirty="0" smtClean="0"/>
              <a:t>Sometimes multiple RR priorities with quantum increasing exponentially </a:t>
            </a:r>
            <a:br>
              <a:rPr lang="en-US" altLang="ko-KR" dirty="0" smtClean="0"/>
            </a:br>
            <a:r>
              <a:rPr lang="en-US" altLang="ko-KR" dirty="0" smtClean="0"/>
              <a:t>(highest:1ms, next: 2ms, next: 4ms, 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Adjust each job’s priority as follows (details vary)</a:t>
            </a:r>
          </a:p>
          <a:p>
            <a:pPr lvl="1"/>
            <a:r>
              <a:rPr lang="en-US" altLang="ko-KR" dirty="0" smtClean="0"/>
              <a:t>Job starts in highest priority queue</a:t>
            </a:r>
          </a:p>
          <a:p>
            <a:pPr lvl="1"/>
            <a:r>
              <a:rPr lang="en-US" altLang="ko-KR" dirty="0" smtClean="0"/>
              <a:t>If timeout expires, drop one level</a:t>
            </a:r>
          </a:p>
          <a:p>
            <a:pPr lvl="1"/>
            <a:r>
              <a:rPr lang="en-US" altLang="ko-KR" dirty="0" smtClean="0"/>
              <a:t>If timeout doesn’t expire, push up one level (or to top)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4114800" y="838200"/>
            <a:ext cx="3657600" cy="1828800"/>
            <a:chOff x="1872" y="1392"/>
            <a:chExt cx="2016" cy="1233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627725" name="Group 13"/>
          <p:cNvGrpSpPr>
            <a:grpSpLocks/>
          </p:cNvGrpSpPr>
          <p:nvPr/>
        </p:nvGrpSpPr>
        <p:grpSpPr bwMode="auto">
          <a:xfrm>
            <a:off x="7239002" y="1143000"/>
            <a:ext cx="3433763" cy="914400"/>
            <a:chOff x="3600" y="624"/>
            <a:chExt cx="2163" cy="576"/>
          </a:xfrm>
        </p:grpSpPr>
        <p:sp>
          <p:nvSpPr>
            <p:cNvPr id="13318" name="Text Box 10"/>
            <p:cNvSpPr txBox="1">
              <a:spLocks noChangeArrowheads="1"/>
            </p:cNvSpPr>
            <p:nvPr/>
          </p:nvSpPr>
          <p:spPr bwMode="auto">
            <a:xfrm>
              <a:off x="3932" y="624"/>
              <a:ext cx="183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3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1823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10972800" cy="3733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Result approximates SRTF:</a:t>
            </a:r>
          </a:p>
          <a:p>
            <a:pPr lvl="1"/>
            <a:r>
              <a:rPr lang="en-US" altLang="ko-KR" dirty="0" smtClean="0"/>
              <a:t>CPU bound jobs drop like a rock</a:t>
            </a:r>
          </a:p>
          <a:p>
            <a:pPr lvl="1"/>
            <a:r>
              <a:rPr lang="en-US" altLang="ko-KR" dirty="0" smtClean="0"/>
              <a:t>Short-running I/O bound jobs stay near top</a:t>
            </a:r>
          </a:p>
          <a:p>
            <a:r>
              <a:rPr lang="en-US" altLang="ko-KR" dirty="0" smtClean="0"/>
              <a:t>Scheduling must be done between the queues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Fixed priority scheduling: </a:t>
            </a:r>
          </a:p>
          <a:p>
            <a:pPr lvl="2"/>
            <a:r>
              <a:rPr lang="en-US" altLang="ko-KR" dirty="0" smtClean="0"/>
              <a:t>serve all from highest priority, then next priority, etc.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Time slice:</a:t>
            </a:r>
          </a:p>
          <a:p>
            <a:pPr lvl="2"/>
            <a:r>
              <a:rPr lang="en-US" altLang="ko-KR" dirty="0" smtClean="0"/>
              <a:t>each queue gets a certain amount of CPU time </a:t>
            </a:r>
          </a:p>
          <a:p>
            <a:pPr lvl="2"/>
            <a:r>
              <a:rPr lang="en-US" altLang="ko-KR" dirty="0" smtClean="0"/>
              <a:t>e.g., 70% to highest, 20% next, 10% lowest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114800" y="838200"/>
            <a:ext cx="3657600" cy="1828800"/>
            <a:chOff x="1872" y="1392"/>
            <a:chExt cx="2016" cy="1233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7239002" y="1143000"/>
            <a:ext cx="3433763" cy="914400"/>
            <a:chOff x="3600" y="624"/>
            <a:chExt cx="2163" cy="576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932" y="624"/>
              <a:ext cx="183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48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19446"/>
            <a:ext cx="10515600" cy="348135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Countermeasure: </a:t>
            </a:r>
            <a:r>
              <a:rPr lang="en-US" altLang="ko-KR" dirty="0" smtClean="0"/>
              <a:t>user action that can foil intent of the OS designers</a:t>
            </a:r>
          </a:p>
          <a:p>
            <a:pPr lvl="1"/>
            <a:r>
              <a:rPr lang="en-US" altLang="ko-KR" dirty="0" smtClean="0"/>
              <a:t>For multilevel feedback, put in a bunch of meaningless I/O to keep job’s priority high</a:t>
            </a:r>
          </a:p>
          <a:p>
            <a:pPr lvl="1"/>
            <a:r>
              <a:rPr lang="en-US" altLang="ko-KR" dirty="0" smtClean="0"/>
              <a:t>Of course, if everyone did this, wouldn’t work!</a:t>
            </a:r>
          </a:p>
          <a:p>
            <a:r>
              <a:rPr lang="en-US" altLang="ko-KR" dirty="0" smtClean="0"/>
              <a:t>Example of Othello program:</a:t>
            </a:r>
          </a:p>
          <a:p>
            <a:pPr lvl="1"/>
            <a:r>
              <a:rPr lang="en-US" altLang="ko-KR" dirty="0" smtClean="0"/>
              <a:t>Playing against competitor, so key was to do computing at higher priority the competitors. </a:t>
            </a:r>
          </a:p>
          <a:p>
            <a:pPr lvl="2"/>
            <a:r>
              <a:rPr lang="en-US" altLang="ko-KR" dirty="0" smtClean="0"/>
              <a:t>Put in </a:t>
            </a:r>
            <a:r>
              <a:rPr lang="en-US" altLang="ko-KR" dirty="0" err="1" smtClean="0"/>
              <a:t>printf’s</a:t>
            </a:r>
            <a:r>
              <a:rPr lang="en-US" altLang="ko-KR" dirty="0" smtClean="0"/>
              <a:t>, ran much faster!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114800" y="838200"/>
            <a:ext cx="3657600" cy="1828800"/>
            <a:chOff x="1872" y="1392"/>
            <a:chExt cx="2016" cy="1233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7239002" y="1143000"/>
            <a:ext cx="3433763" cy="914400"/>
            <a:chOff x="3600" y="624"/>
            <a:chExt cx="2163" cy="576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932" y="624"/>
              <a:ext cx="183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9773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Linux O(1)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1506200" cy="50140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Priority-based scheduler: 140 priorities</a:t>
            </a:r>
          </a:p>
          <a:p>
            <a:pPr lvl="1"/>
            <a:r>
              <a:rPr lang="en-US" dirty="0" smtClean="0"/>
              <a:t>40 for “user tasks” (set by “nice”), 100 for “</a:t>
            </a:r>
            <a:r>
              <a:rPr lang="en-US" dirty="0" err="1" smtClean="0"/>
              <a:t>Realtime</a:t>
            </a:r>
            <a:r>
              <a:rPr lang="en-US" dirty="0" smtClean="0"/>
              <a:t>/Kernel”</a:t>
            </a:r>
          </a:p>
          <a:p>
            <a:pPr lvl="1"/>
            <a:r>
              <a:rPr lang="en-US" dirty="0" smtClean="0"/>
              <a:t>Lower priority value </a:t>
            </a:r>
            <a:r>
              <a:rPr lang="en-US" dirty="0" smtClean="0">
                <a:sym typeface="Symbol"/>
              </a:rPr>
              <a:t> higher priority (for </a:t>
            </a:r>
            <a:r>
              <a:rPr lang="en-US" dirty="0" err="1" smtClean="0">
                <a:sym typeface="Symbol"/>
              </a:rPr>
              <a:t>realtime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values)</a:t>
            </a:r>
          </a:p>
          <a:p>
            <a:pPr lvl="1"/>
            <a:r>
              <a:rPr lang="en-US" dirty="0" smtClean="0">
                <a:sym typeface="Symbol"/>
              </a:rPr>
              <a:t>Highest priority value </a:t>
            </a:r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Lower priority </a:t>
            </a:r>
            <a:r>
              <a:rPr lang="en-US" dirty="0">
                <a:sym typeface="Symbol"/>
              </a:rPr>
              <a:t>(for </a:t>
            </a:r>
            <a:r>
              <a:rPr lang="en-US" dirty="0" smtClean="0">
                <a:sym typeface="Symbol"/>
              </a:rPr>
              <a:t>nice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values</a:t>
            </a:r>
            <a:r>
              <a:rPr lang="en-US" dirty="0">
                <a:sym typeface="Symbol"/>
              </a:rPr>
              <a:t>)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All algorithms O(1)</a:t>
            </a:r>
          </a:p>
          <a:p>
            <a:pPr lvl="2"/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/priorities/interactivity credits all computed when job finishes time slice</a:t>
            </a:r>
          </a:p>
          <a:p>
            <a:pPr lvl="2"/>
            <a:r>
              <a:rPr lang="en-US" dirty="0" smtClean="0">
                <a:sym typeface="Symbol"/>
              </a:rPr>
              <a:t>140-bit bit mask indicates presence or absence of job at given priority level</a:t>
            </a:r>
          </a:p>
          <a:p>
            <a:r>
              <a:rPr lang="en-US" dirty="0" smtClean="0">
                <a:sym typeface="Symbol"/>
              </a:rPr>
              <a:t>Two separate priority queues: “active” and “expired”</a:t>
            </a:r>
          </a:p>
          <a:p>
            <a:pPr lvl="1"/>
            <a:r>
              <a:rPr lang="en-US" dirty="0" smtClean="0">
                <a:sym typeface="Symbol"/>
              </a:rPr>
              <a:t>All tasks in the active queue use up their </a:t>
            </a:r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 and get placed on the expired queue, after which queues swapped</a:t>
            </a:r>
          </a:p>
          <a:p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depends on priority – linearly mapped onto </a:t>
            </a:r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range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Like a multi-level queue (one queue per priority) with different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timeslice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at each level</a:t>
            </a:r>
          </a:p>
          <a:p>
            <a:pPr lvl="1"/>
            <a:r>
              <a:rPr lang="en-US" dirty="0">
                <a:sym typeface="Symbol"/>
              </a:rPr>
              <a:t>Execution split into “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Granularity” chunks – round robin through priority</a:t>
            </a:r>
          </a:p>
          <a:p>
            <a:pPr lvl="1"/>
            <a:endParaRPr lang="en-US" dirty="0" smtClean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57600" y="773668"/>
            <a:ext cx="35814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Kernel/</a:t>
            </a:r>
            <a:r>
              <a:rPr lang="en-US" dirty="0" err="1">
                <a:latin typeface="Comic Sans MS" pitchFamily="66" charset="0"/>
              </a:rPr>
              <a:t>Realtim</a:t>
            </a:r>
            <a:r>
              <a:rPr lang="en-US" dirty="0" err="1" smtClean="0"/>
              <a:t>e</a:t>
            </a:r>
            <a:r>
              <a:rPr lang="en-US" dirty="0" smtClean="0"/>
              <a:t> Tasks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39000" y="773668"/>
            <a:ext cx="1600200" cy="533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User Tasks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3832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4607" y="13832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1" y="13832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82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AF70-696E-417F-8843-A6CDCD38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O(1)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A4BF-B365-4E14-BA6E-8FD0EB19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07" y="1371600"/>
            <a:ext cx="4568687" cy="4351338"/>
          </a:xfrm>
        </p:spPr>
        <p:txBody>
          <a:bodyPr/>
          <a:lstStyle/>
          <a:p>
            <a:r>
              <a:rPr lang="en-US" sz="3600" dirty="0"/>
              <a:t>Lots of ad-hoc heuristics</a:t>
            </a:r>
          </a:p>
          <a:p>
            <a:pPr lvl="1"/>
            <a:r>
              <a:rPr lang="en-US" sz="3200" dirty="0"/>
              <a:t>Try to boost priority of I/O-bound tasks</a:t>
            </a:r>
          </a:p>
          <a:p>
            <a:pPr lvl="1"/>
            <a:r>
              <a:rPr lang="en-US" sz="3200" dirty="0"/>
              <a:t>Try to boost priority of starved tasks</a:t>
            </a:r>
          </a:p>
          <a:p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0F01E48-6C9D-4A41-9A2F-C055E822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77" y="1371600"/>
            <a:ext cx="6428605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O(1) Scheduler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1277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sym typeface="Symbol"/>
              </a:rPr>
              <a:t>Heuristics </a:t>
            </a:r>
            <a:endParaRPr lang="en-US" smtClean="0"/>
          </a:p>
          <a:p>
            <a:pPr lvl="1"/>
            <a:r>
              <a:rPr lang="en-US" smtClean="0"/>
              <a:t>User-task priority adjusted ±5 based on heuristics</a:t>
            </a:r>
          </a:p>
          <a:p>
            <a:pPr lvl="2"/>
            <a:r>
              <a:rPr lang="en-US" smtClean="0"/>
              <a:t>p-&gt;sleep_avg = sleep_time – run_time</a:t>
            </a:r>
          </a:p>
          <a:p>
            <a:pPr lvl="2"/>
            <a:r>
              <a:rPr lang="en-US" smtClean="0"/>
              <a:t>Higher sleep_avg </a:t>
            </a:r>
            <a:r>
              <a:rPr lang="en-US" smtClean="0">
                <a:sym typeface="Symbol"/>
              </a:rPr>
              <a:t> more I/O bound the task, more reward (and vice versa)</a:t>
            </a:r>
          </a:p>
          <a:p>
            <a:pPr lvl="1"/>
            <a:r>
              <a:rPr lang="en-US" smtClean="0">
                <a:sym typeface="Symbol"/>
              </a:rPr>
              <a:t>Interactive Credit</a:t>
            </a:r>
          </a:p>
          <a:p>
            <a:pPr lvl="2"/>
            <a:r>
              <a:rPr lang="en-US" smtClean="0">
                <a:sym typeface="Symbol"/>
              </a:rPr>
              <a:t>Earned when a task sleeps for a “long” time</a:t>
            </a:r>
          </a:p>
          <a:p>
            <a:pPr lvl="2"/>
            <a:r>
              <a:rPr lang="en-US" smtClean="0">
                <a:sym typeface="Symbol"/>
              </a:rPr>
              <a:t>Spend when a task runs for a “long” time</a:t>
            </a:r>
          </a:p>
          <a:p>
            <a:pPr lvl="2"/>
            <a:r>
              <a:rPr lang="en-US" smtClean="0">
                <a:sym typeface="Symbol"/>
              </a:rPr>
              <a:t>IC is used to provide hysteresis to avoid changing interactivity for temporary changes in behavior</a:t>
            </a:r>
          </a:p>
          <a:p>
            <a:pPr lvl="1"/>
            <a:r>
              <a:rPr lang="en-US" smtClean="0">
                <a:sym typeface="Symbol"/>
              </a:rPr>
              <a:t>However, “interactive tasks” get special dispensation</a:t>
            </a:r>
          </a:p>
          <a:p>
            <a:pPr lvl="2"/>
            <a:r>
              <a:rPr lang="en-US" smtClean="0">
                <a:sym typeface="Symbol"/>
              </a:rPr>
              <a:t>To try to maintain interactivity</a:t>
            </a:r>
          </a:p>
          <a:p>
            <a:pPr lvl="2"/>
            <a:r>
              <a:rPr lang="en-US" smtClean="0">
                <a:sym typeface="Symbol"/>
              </a:rPr>
              <a:t>Placed back into active queue, unless some other task has been starved for too long…</a:t>
            </a:r>
          </a:p>
          <a:p>
            <a:r>
              <a:rPr lang="en-US" smtClean="0">
                <a:sym typeface="Symbol"/>
              </a:rPr>
              <a:t>Real-Time Tasks</a:t>
            </a:r>
          </a:p>
          <a:p>
            <a:pPr lvl="1"/>
            <a:r>
              <a:rPr lang="en-US" smtClean="0">
                <a:sym typeface="Symbol"/>
              </a:rPr>
              <a:t>Always preempt non-RT tasks</a:t>
            </a:r>
          </a:p>
          <a:p>
            <a:pPr lvl="1"/>
            <a:r>
              <a:rPr lang="en-US" smtClean="0">
                <a:sym typeface="Symbol"/>
              </a:rPr>
              <a:t>No dynamic adjustment of priorities</a:t>
            </a:r>
          </a:p>
          <a:p>
            <a:pPr lvl="1"/>
            <a:r>
              <a:rPr lang="en-US" smtClean="0">
                <a:sym typeface="Symbol"/>
              </a:rPr>
              <a:t>Scheduling schemes:</a:t>
            </a:r>
          </a:p>
          <a:p>
            <a:pPr lvl="2"/>
            <a:r>
              <a:rPr lang="en-US" smtClean="0">
                <a:sym typeface="Symbol"/>
              </a:rPr>
              <a:t>SCHED_FIFO: preempts other tasks, no timeslice limit</a:t>
            </a:r>
          </a:p>
          <a:p>
            <a:pPr lvl="2"/>
            <a:r>
              <a:rPr lang="en-US" smtClean="0">
                <a:sym typeface="Symbol"/>
              </a:rPr>
              <a:t>SCHED_RR: preempts normal tasks, RR scheduling amongst tasks of same priority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63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Scheduling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657600"/>
            <a:ext cx="8686800" cy="243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Question: How is the OS to decide which of several tasks to take off a queue?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Scheduling</a:t>
            </a:r>
            <a:r>
              <a:rPr lang="en-US" altLang="ko-KR" dirty="0">
                <a:ea typeface="굴림" panose="020B0600000101010101" pitchFamily="34" charset="-127"/>
              </a:rPr>
              <a:t>: deciding which threads are given access to resources from moment to moment 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Often, we think in terms of CPU time, but could also think about access to resources like network BW or disk access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3505200" y="685800"/>
            <a:ext cx="4876800" cy="2819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4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276600"/>
            <a:ext cx="8686800" cy="3276600"/>
          </a:xfrm>
        </p:spPr>
        <p:txBody>
          <a:bodyPr>
            <a:normAutofit/>
          </a:bodyPr>
          <a:lstStyle/>
          <a:p>
            <a:r>
              <a:rPr lang="en-US" dirty="0"/>
              <a:t>Midterm I graded: </a:t>
            </a:r>
          </a:p>
          <a:p>
            <a:pPr lvl="1"/>
            <a:r>
              <a:rPr lang="en-US" dirty="0"/>
              <a:t>Mean 47.8, </a:t>
            </a:r>
            <a:r>
              <a:rPr lang="en-US" dirty="0" err="1"/>
              <a:t>Std</a:t>
            </a:r>
            <a:r>
              <a:rPr lang="en-US" dirty="0"/>
              <a:t> Dev: 12.8, Low: 17.5, High: 83.0</a:t>
            </a:r>
          </a:p>
          <a:p>
            <a:pPr lvl="1"/>
            <a:r>
              <a:rPr lang="en-US" dirty="0"/>
              <a:t>Regrade requests before </a:t>
            </a:r>
            <a:r>
              <a:rPr lang="en-US" dirty="0" smtClean="0"/>
              <a:t>Sunday 2/27@midnight</a:t>
            </a:r>
            <a:endParaRPr lang="en-US" dirty="0"/>
          </a:p>
          <a:p>
            <a:pPr lvl="2"/>
            <a:r>
              <a:rPr lang="en-US" dirty="0"/>
              <a:t>We will take reasonable arguments for regrades..!</a:t>
            </a:r>
          </a:p>
          <a:p>
            <a:r>
              <a:rPr lang="en-US" dirty="0"/>
              <a:t>Solutions are posted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1CCA37D9-5A00-6C47-B17B-2E48A8C78D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1"/>
            <a:ext cx="9144000" cy="24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6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r>
              <a:rPr lang="en-US" dirty="0"/>
              <a:t>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Project 1 final report is due Tuesday March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Also due Tuesday March 1</a:t>
            </a:r>
            <a:r>
              <a:rPr lang="en-US" baseline="30000" dirty="0"/>
              <a:t>st</a:t>
            </a:r>
            <a:r>
              <a:rPr lang="en-US" dirty="0"/>
              <a:t>: Peer evaluations</a:t>
            </a:r>
          </a:p>
          <a:p>
            <a:pPr lvl="1"/>
            <a:r>
              <a:rPr lang="en-US" dirty="0"/>
              <a:t>These are a required mechanism for evaluating group dynamics</a:t>
            </a:r>
          </a:p>
          <a:p>
            <a:pPr lvl="1"/>
            <a:r>
              <a:rPr lang="en-US" dirty="0"/>
              <a:t>Project scores are a zero-sum game</a:t>
            </a:r>
          </a:p>
          <a:p>
            <a:pPr lvl="2"/>
            <a:r>
              <a:rPr lang="en-US" dirty="0"/>
              <a:t>In the normal/best case, all partners get the same grade</a:t>
            </a:r>
          </a:p>
          <a:p>
            <a:pPr lvl="2"/>
            <a:r>
              <a:rPr lang="en-US" dirty="0"/>
              <a:t>In groups with issues, we may take points from non-participating group members and give them to participating group members!</a:t>
            </a:r>
          </a:p>
          <a:p>
            <a:r>
              <a:rPr lang="en-US" dirty="0"/>
              <a:t>How does this work?</a:t>
            </a:r>
          </a:p>
          <a:p>
            <a:pPr lvl="1"/>
            <a:r>
              <a:rPr lang="en-US" dirty="0"/>
              <a:t>You get 20 points/partner to distribute as you want:</a:t>
            </a:r>
            <a:br>
              <a:rPr lang="en-US" dirty="0"/>
            </a:br>
            <a:r>
              <a:rPr lang="en-US" dirty="0"/>
              <a:t>Example—4 person group, you get 3 x 20 = 60 points</a:t>
            </a:r>
          </a:p>
          <a:p>
            <a:pPr lvl="2"/>
            <a:r>
              <a:rPr lang="en-US" dirty="0"/>
              <a:t>If all your partners contributed equally, give the 20 points each</a:t>
            </a:r>
          </a:p>
          <a:p>
            <a:pPr lvl="2"/>
            <a:r>
              <a:rPr lang="en-US" dirty="0"/>
              <a:t>Or, you could do something like:</a:t>
            </a:r>
          </a:p>
          <a:p>
            <a:pPr lvl="3"/>
            <a:r>
              <a:rPr lang="en-US" dirty="0"/>
              <a:t>22 points partner 1</a:t>
            </a:r>
          </a:p>
          <a:p>
            <a:pPr lvl="3"/>
            <a:r>
              <a:rPr lang="en-US" dirty="0"/>
              <a:t>22 points partner 2</a:t>
            </a:r>
          </a:p>
          <a:p>
            <a:pPr lvl="3"/>
            <a:r>
              <a:rPr lang="en-US" dirty="0"/>
              <a:t>16 points partner 3</a:t>
            </a:r>
          </a:p>
          <a:p>
            <a:pPr lvl="1"/>
            <a:r>
              <a:rPr lang="en-US" dirty="0"/>
              <a:t>DO NOT GIVE YOURSELF POINTS!</a:t>
            </a:r>
          </a:p>
          <a:p>
            <a:pPr lvl="2"/>
            <a:r>
              <a:rPr lang="en-US" dirty="0"/>
              <a:t>You are NOT an unbiased evaluator of your group behavior</a:t>
            </a:r>
          </a:p>
        </p:txBody>
      </p:sp>
    </p:spTree>
    <p:extLst>
      <p:ext uri="{BB962C8B-B14F-4D97-AF65-F5344CB8AC3E}">
        <p14:creationId xmlns:p14="http://schemas.microsoft.com/office/powerpoint/2010/main" val="936337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8FEA-0761-4830-ABC5-18E6C5CB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Does the OS Schedule Processes or Threads?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450F-6497-4476-A479-00A8FFAC7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textbooks use the “old model”—one thread per process</a:t>
            </a:r>
          </a:p>
          <a:p>
            <a:r>
              <a:rPr lang="en-US" dirty="0"/>
              <a:t>Usually it's really: </a:t>
            </a:r>
            <a:r>
              <a:rPr lang="en-US" b="1" dirty="0"/>
              <a:t>threads</a:t>
            </a:r>
            <a:r>
              <a:rPr lang="en-US" dirty="0"/>
              <a:t> (e.g., in Linux)</a:t>
            </a:r>
          </a:p>
          <a:p>
            <a:endParaRPr lang="en-US" dirty="0"/>
          </a:p>
          <a:p>
            <a:r>
              <a:rPr lang="en-US" dirty="0"/>
              <a:t>One point to notice: switching threads vs. switching processes incurs different costs:</a:t>
            </a:r>
          </a:p>
          <a:p>
            <a:pPr lvl="1"/>
            <a:r>
              <a:rPr lang="en-US" dirty="0"/>
              <a:t>Switch threads: Save/restore registers</a:t>
            </a:r>
          </a:p>
          <a:p>
            <a:pPr lvl="1"/>
            <a:r>
              <a:rPr lang="en-US" dirty="0"/>
              <a:t>Switch processes: Change active address space too!</a:t>
            </a:r>
          </a:p>
          <a:p>
            <a:pPr lvl="2"/>
            <a:r>
              <a:rPr lang="en-US" dirty="0"/>
              <a:t>Expensive</a:t>
            </a:r>
          </a:p>
          <a:p>
            <a:pPr lvl="2"/>
            <a:r>
              <a:rPr lang="en-US" dirty="0"/>
              <a:t>Disrupts </a:t>
            </a:r>
            <a:r>
              <a:rPr lang="en-US" dirty="0" smtClean="0"/>
              <a:t>caching</a:t>
            </a:r>
          </a:p>
          <a:p>
            <a:pPr lvl="2"/>
            <a:endParaRPr lang="en-US" dirty="0"/>
          </a:p>
          <a:p>
            <a:r>
              <a:rPr lang="en-US" dirty="0" smtClean="0"/>
              <a:t>Recall, However: Simultaneous Multithreading (or “</a:t>
            </a:r>
            <a:r>
              <a:rPr lang="en-US" dirty="0" err="1" smtClean="0"/>
              <a:t>Hyperthreading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Different threads interleaved on a cycle-by-cycle basis and can be in different processes (have different address spaces)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87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9AD2-370C-4F19-B43C-EC3AA76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E0B-0D86-4BE6-BF2F-BC4A32FF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Algorithmically, not a huge difference from single-core scheduling</a:t>
            </a:r>
          </a:p>
          <a:p>
            <a:endParaRPr lang="en-US" dirty="0"/>
          </a:p>
          <a:p>
            <a:r>
              <a:rPr lang="en-US" dirty="0"/>
              <a:t>Implementation-wise, helpful to have </a:t>
            </a:r>
            <a:r>
              <a:rPr lang="en-US" i="1" dirty="0"/>
              <a:t>per-core</a:t>
            </a:r>
            <a:r>
              <a:rPr lang="en-US" dirty="0"/>
              <a:t> scheduling data structures</a:t>
            </a:r>
          </a:p>
          <a:p>
            <a:pPr lvl="1"/>
            <a:r>
              <a:rPr lang="en-US" dirty="0"/>
              <a:t>Cache coherence</a:t>
            </a:r>
          </a:p>
          <a:p>
            <a:pPr lvl="1"/>
            <a:endParaRPr lang="en-US" i="1" dirty="0"/>
          </a:p>
          <a:p>
            <a:r>
              <a:rPr lang="en-US" i="1" dirty="0"/>
              <a:t>Affinity scheduling</a:t>
            </a:r>
            <a:r>
              <a:rPr lang="en-US" dirty="0"/>
              <a:t>: once a thread is scheduled on a CPU, OS tries to reschedule it on the same CPU</a:t>
            </a:r>
          </a:p>
          <a:p>
            <a:pPr lvl="1"/>
            <a:r>
              <a:rPr lang="en-US" dirty="0"/>
              <a:t>Cache reuse</a:t>
            </a:r>
          </a:p>
        </p:txBody>
      </p:sp>
    </p:spTree>
    <p:extLst>
      <p:ext uri="{BB962C8B-B14F-4D97-AF65-F5344CB8AC3E}">
        <p14:creationId xmlns:p14="http://schemas.microsoft.com/office/powerpoint/2010/main" val="4053931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8F80-B910-45FA-B535-D3B785B5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i="1" dirty="0" smtClean="0"/>
              <a:t>Spinlocks for multiprocessing</a:t>
            </a:r>
            <a:endParaRPr lang="en-US" i="1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4A25-1BB0-40AB-B5B3-5F37098B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11582400" cy="6172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Spinlock implementation</a:t>
            </a:r>
            <a:r>
              <a:rPr lang="en-US" altLang="ko-KR" sz="2000" dirty="0" smtClean="0">
                <a:ea typeface="굴림" panose="020B0600000101010101" pitchFamily="34" charset="-127"/>
              </a:rPr>
              <a:t>:</a:t>
            </a:r>
            <a:endParaRPr lang="en-US" altLang="ko-KR" sz="2000" dirty="0">
              <a:ea typeface="굴림" panose="020B0600000101010101" pitchFamily="34" charset="-127"/>
            </a:endParaRPr>
          </a:p>
          <a:p>
            <a:pPr>
              <a:spcBef>
                <a:spcPts val="0"/>
              </a:spcBef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solidFill>
                  <a:srgbClr val="233AE1"/>
                </a:solidFill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int value = 0; // Free</a:t>
            </a:r>
          </a:p>
          <a:p>
            <a:pPr>
              <a:spcBef>
                <a:spcPts val="0"/>
              </a:spcBef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Acquire()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while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(&amp;value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)) {}; // spin while busy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spcBef>
                <a:spcPts val="0"/>
              </a:spcBef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Release()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value = 0;                  // atomic store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Spinlock doesn’t put the calling thread to sleep—it just busy waits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When might this be preferable</a:t>
            </a:r>
            <a:r>
              <a:rPr lang="en-US" altLang="ko-KR" sz="2000" dirty="0" smtClean="0">
                <a:ea typeface="굴림" panose="020B0600000101010101" pitchFamily="34" charset="-127"/>
              </a:rPr>
              <a:t>? </a:t>
            </a:r>
          </a:p>
          <a:p>
            <a:pPr lvl="2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 smtClean="0">
                <a:ea typeface="굴림" panose="020B0600000101010101" pitchFamily="34" charset="-127"/>
              </a:rPr>
              <a:t>Waiting for limited number of threads at a barrier in a multiprocessing (multicore) program</a:t>
            </a:r>
          </a:p>
          <a:p>
            <a:pPr lvl="2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 smtClean="0">
                <a:ea typeface="굴림" panose="020B0600000101010101" pitchFamily="34" charset="-127"/>
              </a:rPr>
              <a:t>Wait time at barrier would be greatly increased if threads must be woken inside kernel</a:t>
            </a:r>
            <a:endParaRPr lang="en-US" altLang="ko-KR" sz="1800" dirty="0">
              <a:ea typeface="굴림" panose="020B0600000101010101" pitchFamily="34" charset="-127"/>
            </a:endParaRP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 smtClean="0">
                <a:ea typeface="굴림" panose="020B0600000101010101" pitchFamily="34" charset="-127"/>
              </a:rPr>
              <a:t>Every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test&amp;set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</a:t>
            </a:r>
            <a:r>
              <a:rPr lang="en-US" altLang="ko-KR" sz="2000" dirty="0">
                <a:ea typeface="굴림" panose="020B0600000101010101" pitchFamily="34" charset="-127"/>
              </a:rPr>
              <a:t>is a write, which makes value ping-pong around </a:t>
            </a:r>
            <a:r>
              <a:rPr lang="en-US" altLang="ko-KR" sz="2000" dirty="0" smtClean="0">
                <a:ea typeface="굴림" panose="020B0600000101010101" pitchFamily="34" charset="-127"/>
              </a:rPr>
              <a:t>between core-local caches </a:t>
            </a:r>
            <a:r>
              <a:rPr lang="en-US" altLang="ko-KR" sz="2000" dirty="0">
                <a:ea typeface="굴림" panose="020B0600000101010101" pitchFamily="34" charset="-127"/>
              </a:rPr>
              <a:t>(using lots of </a:t>
            </a:r>
            <a:r>
              <a:rPr lang="en-US" altLang="ko-KR" sz="2000" dirty="0" smtClean="0">
                <a:ea typeface="굴림" panose="020B0600000101010101" pitchFamily="34" charset="-127"/>
              </a:rPr>
              <a:t>memory!)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 smtClean="0">
                <a:ea typeface="굴림" panose="020B0600000101010101" pitchFamily="34" charset="-127"/>
              </a:rPr>
              <a:t>So – really want to use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test&amp;test&amp;set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 </a:t>
            </a:r>
            <a:r>
              <a:rPr lang="en-US" altLang="ko-KR" sz="2000" dirty="0" smtClean="0">
                <a:ea typeface="굴림" panose="020B0600000101010101" pitchFamily="34" charset="-127"/>
              </a:rPr>
              <a:t>!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200" dirty="0" smtClean="0">
                <a:ea typeface="굴림" panose="020B0600000101010101" pitchFamily="34" charset="-127"/>
              </a:rPr>
              <a:t>As we discussed in Lecture </a:t>
            </a:r>
            <a:r>
              <a:rPr lang="en-US" altLang="ko-KR" sz="2200" dirty="0" smtClean="0">
                <a:ea typeface="굴림" panose="020B0600000101010101" pitchFamily="34" charset="-127"/>
              </a:rPr>
              <a:t>8, </a:t>
            </a:r>
            <a:r>
              <a:rPr lang="en-US" altLang="ko-KR" sz="2200" dirty="0" smtClean="0">
                <a:ea typeface="굴림" panose="020B0600000101010101" pitchFamily="34" charset="-127"/>
              </a:rPr>
              <a:t>the extra read eliminates the ping-ponging issues:</a:t>
            </a:r>
          </a:p>
          <a:p>
            <a:pPr marL="457200" lvl="1" indent="0"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// Implementation of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test&amp;test&amp;set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():</a:t>
            </a:r>
            <a:b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Acquire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{</a:t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do {</a:t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	while(value);		  // wait until might be free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} while (</a:t>
            </a:r>
            <a:r>
              <a:rPr lang="en-US" altLang="ko-KR" sz="1800" dirty="0" err="1" smtClean="0"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(&amp;value)); 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exit if acquire lock</a:t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endParaRPr lang="en-US" altLang="ko-KR" sz="20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848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36F5-3803-4F7F-9C85-20E3CBD3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Gang Scheduling and Parallel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8187-AB78-47A7-988A-DECFC7B1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multiple threads work together on a multi-core system, try to schedule them together</a:t>
            </a:r>
          </a:p>
          <a:p>
            <a:pPr lvl="1"/>
            <a:r>
              <a:rPr lang="en-US" dirty="0"/>
              <a:t>Makes spin-waiting more efficient (inefficient to spin-wait for a thread that’s suspended)</a:t>
            </a:r>
          </a:p>
          <a:p>
            <a:pPr lvl="1"/>
            <a:endParaRPr lang="en-US" dirty="0"/>
          </a:p>
          <a:p>
            <a:r>
              <a:rPr lang="en-US" dirty="0"/>
              <a:t>Alternative: OS informs a parallel program how many processors its threads are scheduled on (</a:t>
            </a:r>
            <a:r>
              <a:rPr lang="en-US" i="1" dirty="0"/>
              <a:t>Scheduler Activations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 adapts to number of cores that it has scheduled</a:t>
            </a:r>
          </a:p>
          <a:p>
            <a:pPr lvl="1"/>
            <a:r>
              <a:rPr lang="en-US" dirty="0"/>
              <a:t>“Space sharing” with other parallel programs can be more efficient, because parallel speedup is often sublinear with the number of cores</a:t>
            </a:r>
          </a:p>
        </p:txBody>
      </p:sp>
    </p:spTree>
    <p:extLst>
      <p:ext uri="{BB962C8B-B14F-4D97-AF65-F5344CB8AC3E}">
        <p14:creationId xmlns:p14="http://schemas.microsoft.com/office/powerpoint/2010/main" val="106924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1662"/>
            <a:ext cx="11201400" cy="5257800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 smtClean="0">
                <a:solidFill>
                  <a:srgbClr val="FF0000"/>
                </a:solidFill>
              </a:rPr>
              <a:t>Predictability</a:t>
            </a:r>
            <a:r>
              <a:rPr lang="en-US" dirty="0" smtClean="0"/>
              <a:t> of Performance!</a:t>
            </a:r>
          </a:p>
          <a:p>
            <a:pPr lvl="1"/>
            <a:r>
              <a:rPr lang="en-US" dirty="0" smtClean="0"/>
              <a:t>We need to predict with confidence worst case response times for systems!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RTS, performance guarantees are:</a:t>
            </a:r>
          </a:p>
          <a:p>
            <a:pPr lvl="2"/>
            <a:r>
              <a:rPr lang="en-US" dirty="0"/>
              <a:t>Task- and/or class centric and often ensured a priori</a:t>
            </a:r>
          </a:p>
          <a:p>
            <a:pPr lvl="1"/>
            <a:r>
              <a:rPr lang="en-US" dirty="0"/>
              <a:t>In conventional systems, performance is:</a:t>
            </a:r>
          </a:p>
          <a:p>
            <a:pPr lvl="2"/>
            <a:r>
              <a:rPr lang="en-US" dirty="0"/>
              <a:t>System/throughput oriented with post-processing (… wait and see …)</a:t>
            </a:r>
          </a:p>
          <a:p>
            <a:pPr lvl="1"/>
            <a:r>
              <a:rPr lang="en-US" dirty="0" smtClean="0"/>
              <a:t>Real-time is about enforcing predictability, and does not equal fast computing!!!</a:t>
            </a:r>
          </a:p>
          <a:p>
            <a:r>
              <a:rPr lang="en-US" dirty="0" smtClean="0"/>
              <a:t>Hard real-time: for time-critical safety-oriented systems</a:t>
            </a:r>
          </a:p>
          <a:p>
            <a:pPr lvl="1"/>
            <a:r>
              <a:rPr lang="en-US" dirty="0" smtClean="0"/>
              <a:t>Meet all deadlines (if at all possible)</a:t>
            </a:r>
          </a:p>
          <a:p>
            <a:pPr lvl="1"/>
            <a:r>
              <a:rPr lang="en-US" dirty="0" smtClean="0"/>
              <a:t>Ideally: determine in advance if this is possible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Earliest Deadline First (EDF), Least Laxity First (LLF),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Rate-</a:t>
            </a:r>
            <a:r>
              <a:rPr lang="en-US" dirty="0" err="1" smtClean="0">
                <a:solidFill>
                  <a:srgbClr val="FF0000"/>
                </a:solidFill>
              </a:rPr>
              <a:t>Monitonic</a:t>
            </a:r>
            <a:r>
              <a:rPr lang="en-US" dirty="0" smtClean="0">
                <a:solidFill>
                  <a:srgbClr val="FF0000"/>
                </a:solidFill>
              </a:rPr>
              <a:t> Scheduling (RMS), Deadline Monotonic Scheduling (DM)</a:t>
            </a:r>
            <a:endParaRPr lang="en-US" dirty="0" smtClean="0"/>
          </a:p>
          <a:p>
            <a:r>
              <a:rPr lang="en-US" dirty="0" smtClean="0"/>
              <a:t>Soft real-time: for multimedia</a:t>
            </a:r>
          </a:p>
          <a:p>
            <a:pPr lvl="1"/>
            <a:r>
              <a:rPr lang="en-US" dirty="0" smtClean="0"/>
              <a:t>Attempt to meet deadlines with high probability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Constant Bandwidth Server (CBS)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6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Workload Characteristics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006" y="863600"/>
            <a:ext cx="10894594" cy="4927600"/>
          </a:xfrm>
        </p:spPr>
        <p:txBody>
          <a:bodyPr/>
          <a:lstStyle/>
          <a:p>
            <a:r>
              <a:rPr lang="en-US" dirty="0" smtClean="0"/>
              <a:t>Tasks are </a:t>
            </a:r>
            <a:r>
              <a:rPr lang="en-US" dirty="0" err="1" smtClean="0"/>
              <a:t>preemptable</a:t>
            </a:r>
            <a:r>
              <a:rPr lang="en-US" dirty="0" smtClean="0"/>
              <a:t>, independent with arbitrary arrival (=release) times</a:t>
            </a:r>
          </a:p>
          <a:p>
            <a:r>
              <a:rPr lang="en-US" dirty="0" smtClean="0"/>
              <a:t>Tasks have deadlines (D) and known computation times (C) </a:t>
            </a:r>
          </a:p>
          <a:p>
            <a:r>
              <a:rPr lang="en-US" dirty="0" smtClean="0"/>
              <a:t>Example Setup: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162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3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58010"/>
            <a:ext cx="9220200" cy="427790"/>
          </a:xfrm>
        </p:spPr>
        <p:txBody>
          <a:bodyPr/>
          <a:lstStyle/>
          <a:p>
            <a:r>
              <a:rPr lang="en-US" dirty="0" smtClean="0"/>
              <a:t>Example: Round-Robin Scheduling Doesn’t Work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7392565" cy="3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0137" y="4724401"/>
            <a:ext cx="11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4241797" y="5029200"/>
            <a:ext cx="5030541" cy="1836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48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Tasks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periodic</a:t>
                </a:r>
                <a:r>
                  <a:rPr lang="en-US" dirty="0" smtClean="0"/>
                  <a:t> with period P and computation C in each period: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for each task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Preemptive priority-based dynamic scheduling:</a:t>
                </a:r>
              </a:p>
              <a:p>
                <a:pPr lvl="1"/>
                <a:r>
                  <a:rPr lang="en-US" dirty="0" smtClean="0"/>
                  <a:t>Each task is assigned a (current) priority based on how close the absolute deadline is 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for each task!)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The scheduler always schedules the active task with the closest absolute deadline</a:t>
                </a:r>
              </a:p>
              <a:p>
                <a:pPr lvl="1"/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84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  <a:blipFill>
                <a:blip r:embed="rId3"/>
                <a:stretch>
                  <a:fillRect l="-772" t="-1455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08" name="Rectangle 108"/>
          <p:cNvSpPr>
            <a:spLocks noChangeArrowheads="1"/>
          </p:cNvSpPr>
          <p:nvPr/>
        </p:nvSpPr>
        <p:spPr bwMode="auto">
          <a:xfrm>
            <a:off x="6019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Deadline First (EDF)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2971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4"/>
          <p:cNvSpPr>
            <a:spLocks noChangeArrowheads="1"/>
          </p:cNvSpPr>
          <p:nvPr/>
        </p:nvSpPr>
        <p:spPr bwMode="auto">
          <a:xfrm>
            <a:off x="7924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47850" y="3371850"/>
            <a:ext cx="8058150" cy="2343150"/>
            <a:chOff x="323850" y="3371850"/>
            <a:chExt cx="8058150" cy="2343150"/>
          </a:xfrm>
        </p:grpSpPr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1"/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2"/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3"/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4"/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5"/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6"/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7"/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0"/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1"/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2"/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3"/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4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5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6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7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8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9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0"/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1"/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2" name="Line 33"/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3" name="Line 34"/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4" name="Line 35"/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5" name="Line 36"/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6" name="Line 37"/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7" name="Line 38"/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8" name="Line 39"/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9" name="Line 40"/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0" name="Line 41"/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1" name="Line 42"/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2" name="Line 43"/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3" name="Line 44"/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4" name="Line 45"/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5" name="Line 46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6" name="Line 47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7" name="Line 48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8" name="Line 49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9" name="Line 50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0" name="Line 51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1" name="Line 52"/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2" name="Line 53"/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4" name="Line 55"/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5" name="Line 56"/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6" name="Line 57"/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7" name="Line 58"/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8" name="Line 59"/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9" name="Line 60"/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0" name="Line 61"/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1" name="Line 62"/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2" name="Line 63"/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3" name="Line 64"/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4" name="Line 65"/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5" name="Line 66"/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6" name="Line 67"/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7" name="Line 68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8" name="Line 69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9" name="Line 70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0" name="Line 71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1" name="Line 72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2" name="Line 73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3" name="Line 74"/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4" name="Text Box 75"/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18515" name="Text Box 76"/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5</a:t>
              </a:r>
            </a:p>
          </p:txBody>
        </p:sp>
        <p:sp>
          <p:nvSpPr>
            <p:cNvPr id="18516" name="Text Box 77"/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10</a:t>
              </a:r>
            </a:p>
          </p:txBody>
        </p:sp>
        <p:sp>
          <p:nvSpPr>
            <p:cNvPr id="18517" name="Text Box 78"/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15</a:t>
              </a:r>
            </a:p>
          </p:txBody>
        </p:sp>
        <p:graphicFrame>
          <p:nvGraphicFramePr>
            <p:cNvPr id="18434" name="Object 79"/>
            <p:cNvGraphicFramePr>
              <a:graphicFrameLocks noChangeAspect="1"/>
            </p:cNvGraphicFramePr>
            <p:nvPr>
              <p:extLst/>
            </p:nvPr>
          </p:nvGraphicFramePr>
          <p:xfrm>
            <a:off x="339725" y="3430587"/>
            <a:ext cx="966788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5" name="Equation" r:id="rId4" imgW="583920" imgH="215640" progId="Equation.3">
                    <p:embed/>
                  </p:oleObj>
                </mc:Choice>
                <mc:Fallback>
                  <p:oleObj name="Equation" r:id="rId4" imgW="583920" imgH="215640" progId="Equation.3">
                    <p:embed/>
                    <p:pic>
                      <p:nvPicPr>
                        <p:cNvPr id="18434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5" y="3430587"/>
                          <a:ext cx="966788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Object 80"/>
            <p:cNvGraphicFramePr>
              <a:graphicFrameLocks noChangeAspect="1"/>
            </p:cNvGraphicFramePr>
            <p:nvPr>
              <p:extLst/>
            </p:nvPr>
          </p:nvGraphicFramePr>
          <p:xfrm>
            <a:off x="323850" y="4221162"/>
            <a:ext cx="10302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Equation" r:id="rId6" imgW="622080" imgH="215640" progId="Equation.3">
                    <p:embed/>
                  </p:oleObj>
                </mc:Choice>
                <mc:Fallback>
                  <p:oleObj name="Equation" r:id="rId6" imgW="622080" imgH="215640" progId="Equation.3">
                    <p:embed/>
                    <p:pic>
                      <p:nvPicPr>
                        <p:cNvPr id="18435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4221162"/>
                          <a:ext cx="103028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81"/>
            <p:cNvGraphicFramePr>
              <a:graphicFrameLocks noChangeAspect="1"/>
            </p:cNvGraphicFramePr>
            <p:nvPr>
              <p:extLst/>
            </p:nvPr>
          </p:nvGraphicFramePr>
          <p:xfrm>
            <a:off x="352425" y="4924425"/>
            <a:ext cx="1030288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Equation" r:id="rId8" imgW="622080" imgH="228600" progId="Equation.3">
                    <p:embed/>
                  </p:oleObj>
                </mc:Choice>
                <mc:Fallback>
                  <p:oleObj name="Equation" r:id="rId8" imgW="622080" imgH="228600" progId="Equation.3">
                    <p:embed/>
                    <p:pic>
                      <p:nvPicPr>
                        <p:cNvPr id="18436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25" y="4924425"/>
                          <a:ext cx="1030288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18" name="Line 82"/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83"/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20" name="Line 84"/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2510" name="Rectangle 110"/>
          <p:cNvSpPr>
            <a:spLocks noChangeArrowheads="1"/>
          </p:cNvSpPr>
          <p:nvPr/>
        </p:nvSpPr>
        <p:spPr bwMode="auto">
          <a:xfrm>
            <a:off x="9448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4495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4876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5638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6019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6781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7" name="Line 97"/>
          <p:cNvSpPr>
            <a:spLocks noChangeShapeType="1"/>
          </p:cNvSpPr>
          <p:nvPr/>
        </p:nvSpPr>
        <p:spPr bwMode="auto">
          <a:xfrm flipV="1">
            <a:off x="7543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9" name="Line 99"/>
          <p:cNvSpPr>
            <a:spLocks noChangeShapeType="1"/>
          </p:cNvSpPr>
          <p:nvPr/>
        </p:nvSpPr>
        <p:spPr bwMode="auto">
          <a:xfrm flipV="1">
            <a:off x="9067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352800" y="4210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4114800" y="4972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876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5257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6400800" y="4967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3" name="Rectangle 103"/>
          <p:cNvSpPr>
            <a:spLocks noChangeArrowheads="1"/>
          </p:cNvSpPr>
          <p:nvPr/>
        </p:nvSpPr>
        <p:spPr bwMode="auto">
          <a:xfrm>
            <a:off x="7162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8686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8305800" y="4953001"/>
            <a:ext cx="762000" cy="3190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8" name="Line 98"/>
          <p:cNvSpPr>
            <a:spLocks noChangeShapeType="1"/>
          </p:cNvSpPr>
          <p:nvPr/>
        </p:nvSpPr>
        <p:spPr bwMode="auto">
          <a:xfrm flipV="1">
            <a:off x="8686800" y="4129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3" name="Line 93"/>
          <p:cNvSpPr>
            <a:spLocks noChangeShapeType="1"/>
          </p:cNvSpPr>
          <p:nvPr/>
        </p:nvSpPr>
        <p:spPr bwMode="auto">
          <a:xfrm flipV="1">
            <a:off x="8305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23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uiExpand="1" build="p"/>
      <p:bldP spid="102508" grpId="0" animBg="1"/>
      <p:bldP spid="102408" grpId="0" animBg="1"/>
      <p:bldP spid="102504" grpId="0" animBg="1"/>
      <p:bldP spid="102510" grpId="0" animBg="1"/>
      <p:bldP spid="102485" grpId="0" animBg="1"/>
      <p:bldP spid="102486" grpId="0" animBg="1"/>
      <p:bldP spid="102487" grpId="0" animBg="1"/>
      <p:bldP spid="102491" grpId="0" animBg="1"/>
      <p:bldP spid="102492" grpId="0" animBg="1"/>
      <p:bldP spid="102497" grpId="0" animBg="1"/>
      <p:bldP spid="102499" grpId="0" animBg="1"/>
      <p:bldP spid="102406" grpId="0" animBg="1"/>
      <p:bldP spid="102488" grpId="0" animBg="1"/>
      <p:bldP spid="102407" grpId="0" animBg="1"/>
      <p:bldP spid="102500" grpId="0" animBg="1"/>
      <p:bldP spid="102502" grpId="0" animBg="1"/>
      <p:bldP spid="102503" grpId="0" animBg="1"/>
      <p:bldP spid="102509" grpId="0" animBg="1"/>
      <p:bldP spid="102507" grpId="0" animBg="1"/>
      <p:bldP spid="102498" grpId="0" animBg="1"/>
      <p:bldP spid="1024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Scheduling Policy Goals/Criteria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363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Minimize Response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Minimize elapsed time to do an operation (or job)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Response time is what the user sees: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Time to echo a keystroke in editor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Time to compile a program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Real-time Tasks: Must meet deadlines imposed by World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Maximize Throughput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Maximize operations (or jobs) per second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Throughput related to response time, but not identical: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Minimizing response time will lead to more context switching than if you only maximized throughput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Two parts to maximizing throughput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Minimize overhead (for example, context-switching)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Efficient use of resources (CPU, disk, memory, </a:t>
            </a:r>
            <a:r>
              <a:rPr lang="en-US" altLang="ko-KR" dirty="0" err="1" smtClean="0">
                <a:ea typeface="굴림" panose="020B0600000101010101" pitchFamily="34" charset="-127"/>
              </a:rPr>
              <a:t>etc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Fairness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Share CPU among users in some equitable way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Fairness is not minimizing average response time: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Better </a:t>
            </a:r>
            <a:r>
              <a:rPr lang="en-US" altLang="ko-KR" i="1" dirty="0" smtClean="0">
                <a:ea typeface="굴림" panose="020B0600000101010101" pitchFamily="34" charset="-127"/>
              </a:rPr>
              <a:t>average</a:t>
            </a:r>
            <a:r>
              <a:rPr lang="en-US" altLang="ko-KR" dirty="0" smtClean="0">
                <a:ea typeface="굴림" panose="020B0600000101010101" pitchFamily="34" charset="-127"/>
              </a:rPr>
              <a:t> response time by making system </a:t>
            </a:r>
            <a:r>
              <a:rPr lang="en-US" altLang="ko-KR" i="1" dirty="0" smtClean="0">
                <a:ea typeface="굴림" panose="020B0600000101010101" pitchFamily="34" charset="-127"/>
              </a:rPr>
              <a:t>less</a:t>
            </a:r>
            <a:r>
              <a:rPr lang="en-US" altLang="ko-KR" dirty="0" smtClean="0">
                <a:ea typeface="굴림" panose="020B0600000101010101" pitchFamily="34" charset="-127"/>
              </a:rPr>
              <a:t> fair</a:t>
            </a:r>
          </a:p>
        </p:txBody>
      </p:sp>
    </p:spTree>
    <p:extLst>
      <p:ext uri="{BB962C8B-B14F-4D97-AF65-F5344CB8AC3E}">
        <p14:creationId xmlns:p14="http://schemas.microsoft.com/office/powerpoint/2010/main" val="82962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3C54-1092-4E28-8458-7E7777A8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EDF Feasibility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</p:spPr>
            <p:txBody>
              <a:bodyPr/>
              <a:lstStyle/>
              <a:p>
                <a:r>
                  <a:rPr lang="en-US" dirty="0"/>
                  <a:t>Even EDF won’t work if you have too many tasks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tasks with computation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deadline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a feasible schedule exists if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  <a:blipFill>
                <a:blip r:embed="rId2"/>
                <a:stretch>
                  <a:fillRect l="-808" t="-3030" b="-1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49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430000" cy="5105400"/>
          </a:xfrm>
        </p:spPr>
        <p:txBody>
          <a:bodyPr/>
          <a:lstStyle/>
          <a:p>
            <a:r>
              <a:rPr lang="en-US" dirty="0"/>
              <a:t>Starvation: thread fails to make progress for an indefinite period of </a:t>
            </a:r>
            <a:r>
              <a:rPr lang="en-US" dirty="0" smtClean="0"/>
              <a:t>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Starvation (this lecture) ≠ Deadlock (next lecture) because starvation </a:t>
            </a:r>
            <a:br>
              <a:rPr lang="en-US" dirty="0" smtClean="0"/>
            </a:br>
            <a:r>
              <a:rPr lang="en-US" i="1" dirty="0" smtClean="0"/>
              <a:t>could</a:t>
            </a:r>
            <a:r>
              <a:rPr lang="en-US" dirty="0" smtClean="0"/>
              <a:t> resolve under right circumstances</a:t>
            </a:r>
          </a:p>
          <a:p>
            <a:pPr lvl="1"/>
            <a:r>
              <a:rPr lang="en-US" dirty="0" smtClean="0"/>
              <a:t>Deadlocks are unresolvable, cyclic requests for resources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Causes of starvation:</a:t>
            </a:r>
          </a:p>
          <a:p>
            <a:pPr lvl="1"/>
            <a:r>
              <a:rPr lang="en-US" dirty="0"/>
              <a:t>Scheduling policy never runs a particular thread on the CPU</a:t>
            </a:r>
          </a:p>
          <a:p>
            <a:pPr lvl="1"/>
            <a:r>
              <a:rPr lang="en-US" dirty="0"/>
              <a:t>Threads wait for each other or are spinning in a way that will never be resolved</a:t>
            </a:r>
          </a:p>
          <a:p>
            <a:pPr lvl="1"/>
            <a:endParaRPr lang="en-US" dirty="0"/>
          </a:p>
          <a:p>
            <a:r>
              <a:rPr lang="en-US" dirty="0"/>
              <a:t>Let’s explore what sorts of problems we might </a:t>
            </a:r>
            <a:r>
              <a:rPr lang="en-US" dirty="0" smtClean="0"/>
              <a:t>encounter and </a:t>
            </a:r>
            <a:r>
              <a:rPr lang="en-US" dirty="0"/>
              <a:t>how to avoid them…</a:t>
            </a:r>
          </a:p>
        </p:txBody>
      </p:sp>
    </p:spTree>
    <p:extLst>
      <p:ext uri="{BB962C8B-B14F-4D97-AF65-F5344CB8AC3E}">
        <p14:creationId xmlns:p14="http://schemas.microsoft.com/office/powerpoint/2010/main" val="146306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9587-350B-4EFA-BB86-387E39A3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Non-Work-Conserving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6AB1-EEF9-4D0F-8507-95AA1316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work-conserving</a:t>
            </a:r>
            <a:r>
              <a:rPr lang="en-US" dirty="0"/>
              <a:t> scheduler is one that does not leave the CPU idle when there is work to do</a:t>
            </a:r>
          </a:p>
          <a:p>
            <a:endParaRPr lang="en-US" dirty="0"/>
          </a:p>
          <a:p>
            <a:r>
              <a:rPr lang="en-US" dirty="0"/>
              <a:t>A non-work-conserving scheduler could trivially lead to starvation</a:t>
            </a:r>
          </a:p>
          <a:p>
            <a:endParaRPr lang="en-US" dirty="0"/>
          </a:p>
          <a:p>
            <a:r>
              <a:rPr lang="en-US" dirty="0"/>
              <a:t>In this class, we’ll assume that the scheduler is work-conserving (unless stated otherwise)</a:t>
            </a:r>
          </a:p>
        </p:txBody>
      </p:sp>
    </p:spTree>
    <p:extLst>
      <p:ext uri="{BB962C8B-B14F-4D97-AF65-F5344CB8AC3E}">
        <p14:creationId xmlns:p14="http://schemas.microsoft.com/office/powerpoint/2010/main" val="18429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57E0-A44B-4EE4-8F3C-D6537C9C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Last-Come, First-Served (LCFS)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43AE5-817E-4E80-8DAF-B371F91E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(LIFO) as a scheduling data structure </a:t>
            </a:r>
          </a:p>
          <a:p>
            <a:pPr lvl="1"/>
            <a:r>
              <a:rPr lang="en-US" dirty="0"/>
              <a:t>Late arrivals get fast service</a:t>
            </a:r>
          </a:p>
          <a:p>
            <a:pPr lvl="1"/>
            <a:r>
              <a:rPr lang="en-US" dirty="0"/>
              <a:t>Early ones wait – extremely unfair</a:t>
            </a:r>
          </a:p>
          <a:p>
            <a:pPr lvl="1"/>
            <a:r>
              <a:rPr lang="en-US" dirty="0"/>
              <a:t>In the worst case – </a:t>
            </a:r>
            <a:r>
              <a:rPr lang="en-US" i="1" dirty="0"/>
              <a:t>starvation</a:t>
            </a:r>
          </a:p>
          <a:p>
            <a:r>
              <a:rPr lang="en-US" dirty="0"/>
              <a:t>When would this occur?</a:t>
            </a:r>
          </a:p>
          <a:p>
            <a:pPr lvl="1"/>
            <a:r>
              <a:rPr lang="en-US" dirty="0"/>
              <a:t>When arrival rate (offered load) exceeds service rate (delivered load)</a:t>
            </a:r>
          </a:p>
          <a:p>
            <a:pPr lvl="1"/>
            <a:r>
              <a:rPr lang="en-US" dirty="0"/>
              <a:t>Queue builds up faster than it drains</a:t>
            </a:r>
          </a:p>
          <a:p>
            <a:r>
              <a:rPr lang="en-US" dirty="0"/>
              <a:t>Queue can build in FIFO too, but “serviced in the order received”…</a:t>
            </a:r>
          </a:p>
        </p:txBody>
      </p:sp>
    </p:spTree>
    <p:extLst>
      <p:ext uri="{BB962C8B-B14F-4D97-AF65-F5344CB8AC3E}">
        <p14:creationId xmlns:p14="http://schemas.microsoft.com/office/powerpoint/2010/main" val="412484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817-12AF-4589-B1B4-0D5E74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FCFS Prone to Starvation?</a:t>
            </a:r>
          </a:p>
        </p:txBody>
      </p:sp>
      <p:sp>
        <p:nvSpPr>
          <p:cNvPr id="7" name="Content Placeholder 83">
            <a:extLst>
              <a:ext uri="{FF2B5EF4-FFF2-40B4-BE49-F238E27FC236}">
                <a16:creationId xmlns:a16="http://schemas.microsoft.com/office/drawing/2014/main" id="{0356474F-10C2-4B41-B151-5B56BCB2FB72}"/>
              </a:ext>
            </a:extLst>
          </p:cNvPr>
          <p:cNvSpPr txBox="1">
            <a:spLocks/>
          </p:cNvSpPr>
          <p:nvPr/>
        </p:nvSpPr>
        <p:spPr>
          <a:xfrm>
            <a:off x="1050174" y="4155315"/>
            <a:ext cx="10379826" cy="161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If a task never yields (e.g., goes into an infinite loop), then other tasks don’t get to run</a:t>
            </a:r>
          </a:p>
          <a:p>
            <a:r>
              <a:rPr lang="en-US" b="0" dirty="0">
                <a:latin typeface="Gill Sans Light"/>
              </a:rPr>
              <a:t>Problem with all non-preemptive schedulers</a:t>
            </a:r>
            <a:r>
              <a:rPr lang="en-US" b="0" dirty="0" smtClean="0">
                <a:latin typeface="Gill Sans Light"/>
              </a:rPr>
              <a:t>…</a:t>
            </a:r>
          </a:p>
          <a:p>
            <a:pPr lvl="1"/>
            <a:r>
              <a:rPr lang="en-US" b="0" dirty="0" smtClean="0">
                <a:latin typeface="Gill Sans Light"/>
              </a:rPr>
              <a:t>And early personal OSes such as original </a:t>
            </a:r>
            <a:r>
              <a:rPr lang="en-US" b="0" dirty="0" err="1" smtClean="0">
                <a:latin typeface="Gill Sans Light"/>
              </a:rPr>
              <a:t>MacOS</a:t>
            </a:r>
            <a:r>
              <a:rPr lang="en-US" b="0" dirty="0" smtClean="0">
                <a:latin typeface="Gill Sans Light"/>
              </a:rPr>
              <a:t>, Windows 3.1, </a:t>
            </a:r>
            <a:r>
              <a:rPr lang="en-US" b="0" dirty="0" err="1" smtClean="0">
                <a:latin typeface="Gill Sans Light"/>
              </a:rPr>
              <a:t>etc</a:t>
            </a:r>
            <a:endParaRPr lang="en-US" b="0" dirty="0">
              <a:latin typeface="Gill Sans Ligh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7A4A7E-A070-4727-9E98-B36EAC674A05}"/>
              </a:ext>
            </a:extLst>
          </p:cNvPr>
          <p:cNvCxnSpPr/>
          <p:nvPr/>
        </p:nvCxnSpPr>
        <p:spPr>
          <a:xfrm>
            <a:off x="2011491" y="1556449"/>
            <a:ext cx="788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020013-10E7-4F91-AA53-52179C1BAA94}"/>
              </a:ext>
            </a:extLst>
          </p:cNvPr>
          <p:cNvSpPr txBox="1"/>
          <p:nvPr/>
        </p:nvSpPr>
        <p:spPr>
          <a:xfrm>
            <a:off x="9291301" y="156850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Light"/>
              </a:rPr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48758-FCA3-4258-98EA-48DC3B500E35}"/>
              </a:ext>
            </a:extLst>
          </p:cNvPr>
          <p:cNvSpPr/>
          <p:nvPr/>
        </p:nvSpPr>
        <p:spPr>
          <a:xfrm>
            <a:off x="2019655" y="1316963"/>
            <a:ext cx="394607" cy="163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E1785-13EA-477E-8912-8A853C8612B0}"/>
              </a:ext>
            </a:extLst>
          </p:cNvPr>
          <p:cNvSpPr/>
          <p:nvPr/>
        </p:nvSpPr>
        <p:spPr>
          <a:xfrm>
            <a:off x="2414262" y="1316963"/>
            <a:ext cx="394607" cy="1632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824B44-5DC8-4BEF-8F3F-432C15C8563D}"/>
              </a:ext>
            </a:extLst>
          </p:cNvPr>
          <p:cNvSpPr/>
          <p:nvPr/>
        </p:nvSpPr>
        <p:spPr>
          <a:xfrm>
            <a:off x="2808869" y="1316963"/>
            <a:ext cx="394607" cy="1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42DC8-0950-4C37-A4FC-47AA7C881CE9}"/>
              </a:ext>
            </a:extLst>
          </p:cNvPr>
          <p:cNvSpPr/>
          <p:nvPr/>
        </p:nvSpPr>
        <p:spPr>
          <a:xfrm>
            <a:off x="3203475" y="1316962"/>
            <a:ext cx="3388179" cy="16325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9F6D6-C8F5-430D-94B5-BDCEC8E1D3E6}"/>
              </a:ext>
            </a:extLst>
          </p:cNvPr>
          <p:cNvSpPr txBox="1"/>
          <p:nvPr/>
        </p:nvSpPr>
        <p:spPr>
          <a:xfrm rot="16200000">
            <a:off x="237373" y="2272032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Scheduling Queue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46C6E-7D8C-412D-BD56-0DC234004466}"/>
              </a:ext>
            </a:extLst>
          </p:cNvPr>
          <p:cNvGrpSpPr/>
          <p:nvPr/>
        </p:nvGrpSpPr>
        <p:grpSpPr>
          <a:xfrm>
            <a:off x="3621485" y="1937840"/>
            <a:ext cx="394607" cy="354984"/>
            <a:chOff x="2263137" y="2656505"/>
            <a:chExt cx="394607" cy="3549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27F713-5C4E-44C5-A998-A0EDA2724C21}"/>
                </a:ext>
              </a:extLst>
            </p:cNvPr>
            <p:cNvSpPr/>
            <p:nvPr/>
          </p:nvSpPr>
          <p:spPr>
            <a:xfrm>
              <a:off x="2263137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1F416-626E-4D63-AE70-003E6D3E41F0}"/>
                </a:ext>
              </a:extLst>
            </p:cNvPr>
            <p:cNvSpPr/>
            <p:nvPr/>
          </p:nvSpPr>
          <p:spPr>
            <a:xfrm>
              <a:off x="2263137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06CED-C658-4765-A298-5E73CA69C96F}"/>
              </a:ext>
            </a:extLst>
          </p:cNvPr>
          <p:cNvGrpSpPr/>
          <p:nvPr/>
        </p:nvGrpSpPr>
        <p:grpSpPr>
          <a:xfrm>
            <a:off x="4052560" y="1937840"/>
            <a:ext cx="394607" cy="568062"/>
            <a:chOff x="2694212" y="2656505"/>
            <a:chExt cx="394607" cy="5680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29FA87-3396-4B62-8DAF-707E446329A0}"/>
                </a:ext>
              </a:extLst>
            </p:cNvPr>
            <p:cNvSpPr/>
            <p:nvPr/>
          </p:nvSpPr>
          <p:spPr>
            <a:xfrm>
              <a:off x="2694212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C65B17-63BE-41CF-84C7-5274DA226B4D}"/>
                </a:ext>
              </a:extLst>
            </p:cNvPr>
            <p:cNvSpPr/>
            <p:nvPr/>
          </p:nvSpPr>
          <p:spPr>
            <a:xfrm>
              <a:off x="2694212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F9314C-7DB8-4D01-95CB-ABEA895D3A23}"/>
                </a:ext>
              </a:extLst>
            </p:cNvPr>
            <p:cNvSpPr/>
            <p:nvPr/>
          </p:nvSpPr>
          <p:spPr>
            <a:xfrm>
              <a:off x="269421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1108A4-E7A8-4043-B189-E44226F78D7E}"/>
              </a:ext>
            </a:extLst>
          </p:cNvPr>
          <p:cNvGrpSpPr/>
          <p:nvPr/>
        </p:nvGrpSpPr>
        <p:grpSpPr>
          <a:xfrm>
            <a:off x="4659364" y="1937840"/>
            <a:ext cx="394607" cy="774892"/>
            <a:chOff x="3301016" y="2656505"/>
            <a:chExt cx="394607" cy="7748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DED9E-7149-4673-A7AB-C42B956612D7}"/>
                </a:ext>
              </a:extLst>
            </p:cNvPr>
            <p:cNvSpPr/>
            <p:nvPr/>
          </p:nvSpPr>
          <p:spPr>
            <a:xfrm>
              <a:off x="3301016" y="3268111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BB60AA-4B91-4F46-868E-A2C91F1EC0A9}"/>
                </a:ext>
              </a:extLst>
            </p:cNvPr>
            <p:cNvSpPr/>
            <p:nvPr/>
          </p:nvSpPr>
          <p:spPr>
            <a:xfrm>
              <a:off x="3301016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6B3930-39DA-4356-98C5-189BD47C3F60}"/>
                </a:ext>
              </a:extLst>
            </p:cNvPr>
            <p:cNvSpPr/>
            <p:nvPr/>
          </p:nvSpPr>
          <p:spPr>
            <a:xfrm>
              <a:off x="3301016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CAE0B9-A567-4DC5-82C9-08759F7F7B10}"/>
                </a:ext>
              </a:extLst>
            </p:cNvPr>
            <p:cNvSpPr/>
            <p:nvPr/>
          </p:nvSpPr>
          <p:spPr>
            <a:xfrm>
              <a:off x="3301016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9A11F0-7FDA-4B1A-A206-51C47EF10FF6}"/>
              </a:ext>
            </a:extLst>
          </p:cNvPr>
          <p:cNvGrpSpPr/>
          <p:nvPr/>
        </p:nvGrpSpPr>
        <p:grpSpPr>
          <a:xfrm>
            <a:off x="5236230" y="1937840"/>
            <a:ext cx="394607" cy="966764"/>
            <a:chOff x="3877882" y="2656505"/>
            <a:chExt cx="394607" cy="9667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BB018-C4AD-4384-9570-F823A459554B}"/>
                </a:ext>
              </a:extLst>
            </p:cNvPr>
            <p:cNvSpPr/>
            <p:nvPr/>
          </p:nvSpPr>
          <p:spPr>
            <a:xfrm>
              <a:off x="3877882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193ADF-A0B6-4207-B96E-6CD6D82BAA36}"/>
                </a:ext>
              </a:extLst>
            </p:cNvPr>
            <p:cNvSpPr/>
            <p:nvPr/>
          </p:nvSpPr>
          <p:spPr>
            <a:xfrm>
              <a:off x="3877882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6F2B0-4A57-4A89-A8E1-7658B7DA0D79}"/>
                </a:ext>
              </a:extLst>
            </p:cNvPr>
            <p:cNvSpPr/>
            <p:nvPr/>
          </p:nvSpPr>
          <p:spPr>
            <a:xfrm>
              <a:off x="3877882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7DDCAB-4BFD-4A57-BFC0-97824FF8ED8E}"/>
                </a:ext>
              </a:extLst>
            </p:cNvPr>
            <p:cNvSpPr/>
            <p:nvPr/>
          </p:nvSpPr>
          <p:spPr>
            <a:xfrm>
              <a:off x="387788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1D842F-BF41-44B3-BEB2-7E9E28EFAA43}"/>
                </a:ext>
              </a:extLst>
            </p:cNvPr>
            <p:cNvSpPr/>
            <p:nvPr/>
          </p:nvSpPr>
          <p:spPr>
            <a:xfrm>
              <a:off x="3877882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973323-AAB8-42E3-9EF4-F609A6166ADD}"/>
              </a:ext>
            </a:extLst>
          </p:cNvPr>
          <p:cNvGrpSpPr/>
          <p:nvPr/>
        </p:nvGrpSpPr>
        <p:grpSpPr>
          <a:xfrm>
            <a:off x="5793723" y="1937840"/>
            <a:ext cx="394607" cy="1167634"/>
            <a:chOff x="4435375" y="2656505"/>
            <a:chExt cx="394607" cy="11676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0F3A13-9C2C-4E8F-B206-58AC115C90F8}"/>
                </a:ext>
              </a:extLst>
            </p:cNvPr>
            <p:cNvSpPr/>
            <p:nvPr/>
          </p:nvSpPr>
          <p:spPr>
            <a:xfrm>
              <a:off x="4435375" y="3660853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87661D-68CC-4C29-90D4-5B934F35260A}"/>
                </a:ext>
              </a:extLst>
            </p:cNvPr>
            <p:cNvSpPr/>
            <p:nvPr/>
          </p:nvSpPr>
          <p:spPr>
            <a:xfrm>
              <a:off x="4435375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C404EA-C6C9-4B84-9C02-7EC7D7139FE7}"/>
                </a:ext>
              </a:extLst>
            </p:cNvPr>
            <p:cNvSpPr/>
            <p:nvPr/>
          </p:nvSpPr>
          <p:spPr>
            <a:xfrm>
              <a:off x="4435375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23306C-434D-4D44-B4C3-81AAD8EECFAA}"/>
                </a:ext>
              </a:extLst>
            </p:cNvPr>
            <p:cNvSpPr/>
            <p:nvPr/>
          </p:nvSpPr>
          <p:spPr>
            <a:xfrm>
              <a:off x="4435375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BC38A1-04D8-4811-9BA9-2E137F327CF0}"/>
                </a:ext>
              </a:extLst>
            </p:cNvPr>
            <p:cNvSpPr/>
            <p:nvPr/>
          </p:nvSpPr>
          <p:spPr>
            <a:xfrm>
              <a:off x="4435375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EED081-C272-4E46-B14A-74CF0E668148}"/>
                </a:ext>
              </a:extLst>
            </p:cNvPr>
            <p:cNvSpPr/>
            <p:nvPr/>
          </p:nvSpPr>
          <p:spPr>
            <a:xfrm>
              <a:off x="4435375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10117B-A2E9-44DC-892F-7484F87471E4}"/>
              </a:ext>
            </a:extLst>
          </p:cNvPr>
          <p:cNvGrpSpPr/>
          <p:nvPr/>
        </p:nvGrpSpPr>
        <p:grpSpPr>
          <a:xfrm>
            <a:off x="6591655" y="1316963"/>
            <a:ext cx="2722789" cy="1612392"/>
            <a:chOff x="5233307" y="2035628"/>
            <a:chExt cx="2722789" cy="16123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3A56C6-C30B-4186-98F4-74902360D9DE}"/>
                </a:ext>
              </a:extLst>
            </p:cNvPr>
            <p:cNvSpPr/>
            <p:nvPr/>
          </p:nvSpPr>
          <p:spPr>
            <a:xfrm>
              <a:off x="5233307" y="2035628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493065-1DCF-483E-92A8-C451F1935A54}"/>
                </a:ext>
              </a:extLst>
            </p:cNvPr>
            <p:cNvSpPr/>
            <p:nvPr/>
          </p:nvSpPr>
          <p:spPr>
            <a:xfrm>
              <a:off x="5627914" y="2035628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B266B0-CF41-4626-AEC1-56E8A2C95576}"/>
                </a:ext>
              </a:extLst>
            </p:cNvPr>
            <p:cNvSpPr/>
            <p:nvPr/>
          </p:nvSpPr>
          <p:spPr>
            <a:xfrm>
              <a:off x="6022521" y="2035628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CB552F-DE60-4FEA-BA56-A8ED0CF1CB24}"/>
                </a:ext>
              </a:extLst>
            </p:cNvPr>
            <p:cNvSpPr/>
            <p:nvPr/>
          </p:nvSpPr>
          <p:spPr>
            <a:xfrm>
              <a:off x="6417128" y="2035628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3FA531-6156-485F-98A6-ACB6B930E08F}"/>
                </a:ext>
              </a:extLst>
            </p:cNvPr>
            <p:cNvSpPr/>
            <p:nvPr/>
          </p:nvSpPr>
          <p:spPr>
            <a:xfrm>
              <a:off x="6772275" y="20359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8536DA-E7A2-4E72-8A3A-56BFD9BDE057}"/>
                </a:ext>
              </a:extLst>
            </p:cNvPr>
            <p:cNvSpPr/>
            <p:nvPr/>
          </p:nvSpPr>
          <p:spPr>
            <a:xfrm>
              <a:off x="7166882" y="203598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33D085-3CA1-4688-84D7-F25A5881978A}"/>
                </a:ext>
              </a:extLst>
            </p:cNvPr>
            <p:cNvSpPr/>
            <p:nvPr/>
          </p:nvSpPr>
          <p:spPr>
            <a:xfrm>
              <a:off x="7561489" y="203598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946D5-2DCC-443A-BB72-2145C0D4B2DF}"/>
                </a:ext>
              </a:extLst>
            </p:cNvPr>
            <p:cNvSpPr/>
            <p:nvPr/>
          </p:nvSpPr>
          <p:spPr>
            <a:xfrm>
              <a:off x="6069432" y="329669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D4038D-54E0-478F-99B2-C9DAAECA052D}"/>
                </a:ext>
              </a:extLst>
            </p:cNvPr>
            <p:cNvSpPr/>
            <p:nvPr/>
          </p:nvSpPr>
          <p:spPr>
            <a:xfrm>
              <a:off x="5240903" y="3484734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55DA59-E795-40EC-8718-983B25A55A6F}"/>
                </a:ext>
              </a:extLst>
            </p:cNvPr>
            <p:cNvSpPr/>
            <p:nvPr/>
          </p:nvSpPr>
          <p:spPr>
            <a:xfrm>
              <a:off x="5240903" y="3283864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85D82E-F722-46B3-A0EB-0363946E82C9}"/>
                </a:ext>
              </a:extLst>
            </p:cNvPr>
            <p:cNvSpPr/>
            <p:nvPr/>
          </p:nvSpPr>
          <p:spPr>
            <a:xfrm>
              <a:off x="5240903" y="2882125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7C2D36-B85F-4F0B-BFFD-6035C143F9AD}"/>
                </a:ext>
              </a:extLst>
            </p:cNvPr>
            <p:cNvSpPr/>
            <p:nvPr/>
          </p:nvSpPr>
          <p:spPr>
            <a:xfrm>
              <a:off x="5240903" y="2681256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D0B33B-61B1-47F3-A198-A98B79F2D967}"/>
                </a:ext>
              </a:extLst>
            </p:cNvPr>
            <p:cNvSpPr/>
            <p:nvPr/>
          </p:nvSpPr>
          <p:spPr>
            <a:xfrm>
              <a:off x="5240903" y="3082994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010FED-9CC5-4611-A2AC-14AD3BEDCBD9}"/>
                </a:ext>
              </a:extLst>
            </p:cNvPr>
            <p:cNvSpPr/>
            <p:nvPr/>
          </p:nvSpPr>
          <p:spPr>
            <a:xfrm>
              <a:off x="5655275" y="328244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7307A4-D04C-4846-9EEC-4A4D6676AE8E}"/>
                </a:ext>
              </a:extLst>
            </p:cNvPr>
            <p:cNvSpPr/>
            <p:nvPr/>
          </p:nvSpPr>
          <p:spPr>
            <a:xfrm>
              <a:off x="5655275" y="308157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4AE5525-C4D1-44B4-B94E-4834A4FAA55E}"/>
                </a:ext>
              </a:extLst>
            </p:cNvPr>
            <p:cNvSpPr/>
            <p:nvPr/>
          </p:nvSpPr>
          <p:spPr>
            <a:xfrm>
              <a:off x="5655275" y="267983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7219A8-263E-4767-9358-CFAD675964AB}"/>
                </a:ext>
              </a:extLst>
            </p:cNvPr>
            <p:cNvSpPr/>
            <p:nvPr/>
          </p:nvSpPr>
          <p:spPr>
            <a:xfrm>
              <a:off x="5655275" y="2880700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341039-311E-48EF-8164-14EDEB47EFEA}"/>
                </a:ext>
              </a:extLst>
            </p:cNvPr>
            <p:cNvSpPr/>
            <p:nvPr/>
          </p:nvSpPr>
          <p:spPr>
            <a:xfrm>
              <a:off x="6069432" y="309582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02E9F42-6A23-4D92-B5C3-A756B0964761}"/>
                </a:ext>
              </a:extLst>
            </p:cNvPr>
            <p:cNvSpPr/>
            <p:nvPr/>
          </p:nvSpPr>
          <p:spPr>
            <a:xfrm>
              <a:off x="6069432" y="289495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FED3C1-3757-4434-ABE1-F54C1AA5E9DC}"/>
                </a:ext>
              </a:extLst>
            </p:cNvPr>
            <p:cNvSpPr/>
            <p:nvPr/>
          </p:nvSpPr>
          <p:spPr>
            <a:xfrm>
              <a:off x="6069432" y="2694089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41656DE-1E53-4905-A912-13C86B3E5ADD}"/>
                </a:ext>
              </a:extLst>
            </p:cNvPr>
            <p:cNvSpPr/>
            <p:nvPr/>
          </p:nvSpPr>
          <p:spPr>
            <a:xfrm>
              <a:off x="6483589" y="309582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1A39047-DA81-4956-994F-9A7BAD1AD8B9}"/>
                </a:ext>
              </a:extLst>
            </p:cNvPr>
            <p:cNvSpPr/>
            <p:nvPr/>
          </p:nvSpPr>
          <p:spPr>
            <a:xfrm>
              <a:off x="6483589" y="289495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4A61BD-59D1-46B6-B4EB-700A239D9614}"/>
                </a:ext>
              </a:extLst>
            </p:cNvPr>
            <p:cNvSpPr/>
            <p:nvPr/>
          </p:nvSpPr>
          <p:spPr>
            <a:xfrm>
              <a:off x="6483589" y="26940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EEA450-94B0-4A61-B4CF-092C1E206B16}"/>
                </a:ext>
              </a:extLst>
            </p:cNvPr>
            <p:cNvSpPr/>
            <p:nvPr/>
          </p:nvSpPr>
          <p:spPr>
            <a:xfrm>
              <a:off x="6881721" y="288070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94969F9-F252-48FE-9586-A83582D8C23E}"/>
                </a:ext>
              </a:extLst>
            </p:cNvPr>
            <p:cNvSpPr/>
            <p:nvPr/>
          </p:nvSpPr>
          <p:spPr>
            <a:xfrm>
              <a:off x="6881721" y="2679831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5239DE-605E-45CF-AA08-8BDE9E6F7A84}"/>
                </a:ext>
              </a:extLst>
            </p:cNvPr>
            <p:cNvSpPr/>
            <p:nvPr/>
          </p:nvSpPr>
          <p:spPr>
            <a:xfrm>
              <a:off x="7295878" y="268904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A84A87B-C623-4D89-9EC4-0FCFB0A5A5DD}"/>
              </a:ext>
            </a:extLst>
          </p:cNvPr>
          <p:cNvSpPr txBox="1"/>
          <p:nvPr/>
        </p:nvSpPr>
        <p:spPr>
          <a:xfrm>
            <a:off x="2019655" y="892421"/>
            <a:ext cx="508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Scheduled Task (process, thread)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E7D811-5445-42F6-AB44-C2E24DC709BB}"/>
              </a:ext>
            </a:extLst>
          </p:cNvPr>
          <p:cNvGrpSpPr/>
          <p:nvPr/>
        </p:nvGrpSpPr>
        <p:grpSpPr>
          <a:xfrm>
            <a:off x="2216958" y="1568508"/>
            <a:ext cx="394607" cy="532618"/>
            <a:chOff x="858610" y="2287173"/>
            <a:chExt cx="394607" cy="53261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07E8A4F-8894-474B-95DC-A14C024ED347}"/>
                </a:ext>
              </a:extLst>
            </p:cNvPr>
            <p:cNvSpPr/>
            <p:nvPr/>
          </p:nvSpPr>
          <p:spPr>
            <a:xfrm>
              <a:off x="858610" y="2656505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F43B9D-80CF-4E36-80EB-665955C001FF}"/>
                </a:ext>
              </a:extLst>
            </p:cNvPr>
            <p:cNvCxnSpPr/>
            <p:nvPr/>
          </p:nvCxnSpPr>
          <p:spPr>
            <a:xfrm flipV="1">
              <a:off x="894277" y="2287173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FE34EB-EBC3-449A-A71B-BD77D238D921}"/>
              </a:ext>
            </a:extLst>
          </p:cNvPr>
          <p:cNvGrpSpPr/>
          <p:nvPr/>
        </p:nvGrpSpPr>
        <p:grpSpPr>
          <a:xfrm>
            <a:off x="2414262" y="1568508"/>
            <a:ext cx="394607" cy="738664"/>
            <a:chOff x="1055914" y="2287173"/>
            <a:chExt cx="394607" cy="73866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C032BD2-E704-40EC-B68A-7661C8216207}"/>
                </a:ext>
              </a:extLst>
            </p:cNvPr>
            <p:cNvSpPr/>
            <p:nvPr/>
          </p:nvSpPr>
          <p:spPr>
            <a:xfrm>
              <a:off x="1055914" y="286255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88A5BB1-6D8E-4C2D-9A5D-623372F522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14" y="2287173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DFEDC3-5A43-467E-97CC-4D1A799286D6}"/>
              </a:ext>
            </a:extLst>
          </p:cNvPr>
          <p:cNvGrpSpPr/>
          <p:nvPr/>
        </p:nvGrpSpPr>
        <p:grpSpPr>
          <a:xfrm>
            <a:off x="2909562" y="1579394"/>
            <a:ext cx="394608" cy="521342"/>
            <a:chOff x="1551214" y="2298059"/>
            <a:chExt cx="394608" cy="52134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89326E-193F-430F-8E3E-A64EC975917A}"/>
                </a:ext>
              </a:extLst>
            </p:cNvPr>
            <p:cNvSpPr/>
            <p:nvPr/>
          </p:nvSpPr>
          <p:spPr>
            <a:xfrm>
              <a:off x="1551214" y="2656533"/>
              <a:ext cx="394608" cy="1628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FBA4539-E08B-4665-8C28-E620A64822B5}"/>
                </a:ext>
              </a:extLst>
            </p:cNvPr>
            <p:cNvCxnSpPr/>
            <p:nvPr/>
          </p:nvCxnSpPr>
          <p:spPr>
            <a:xfrm flipV="1">
              <a:off x="1558308" y="2298059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89182CE-AD38-439B-A2AB-2F130153459C}"/>
              </a:ext>
            </a:extLst>
          </p:cNvPr>
          <p:cNvSpPr txBox="1"/>
          <p:nvPr/>
        </p:nvSpPr>
        <p:spPr>
          <a:xfrm>
            <a:off x="2186118" y="2379109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arrivals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5EB1C1-7219-4304-BA66-4335C0C73651}"/>
              </a:ext>
            </a:extLst>
          </p:cNvPr>
          <p:cNvGrpSpPr/>
          <p:nvPr/>
        </p:nvGrpSpPr>
        <p:grpSpPr>
          <a:xfrm>
            <a:off x="3177485" y="1579394"/>
            <a:ext cx="396927" cy="727778"/>
            <a:chOff x="1819137" y="2298059"/>
            <a:chExt cx="396927" cy="72777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0729D27-0530-4238-9EF8-9A3E72EFBDF3}"/>
                </a:ext>
              </a:extLst>
            </p:cNvPr>
            <p:cNvSpPr/>
            <p:nvPr/>
          </p:nvSpPr>
          <p:spPr>
            <a:xfrm>
              <a:off x="1821457" y="2862551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473550A-87BB-46FD-A866-45FE9BBB9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137" y="2298059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25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B172-3BB2-478F-A685-7DCB1291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Round Robin (RR)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76D8-8BCE-4023-ADF8-CB3EA824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</a:t>
            </a:r>
            <a:r>
              <a:rPr lang="en-US" i="1" dirty="0"/>
              <a:t>N</a:t>
            </a:r>
            <a:r>
              <a:rPr lang="en-US" dirty="0"/>
              <a:t> processes gets ~1/</a:t>
            </a:r>
            <a:r>
              <a:rPr lang="en-US" i="1" dirty="0"/>
              <a:t>N</a:t>
            </a:r>
            <a:r>
              <a:rPr lang="en-US" dirty="0"/>
              <a:t> of CPU (in window)</a:t>
            </a:r>
          </a:p>
          <a:p>
            <a:pPr lvl="1"/>
            <a:r>
              <a:rPr lang="en-US" dirty="0"/>
              <a:t>With quantum length </a:t>
            </a:r>
            <a:r>
              <a:rPr lang="en-US" i="1" dirty="0"/>
              <a:t>Q </a:t>
            </a:r>
            <a:r>
              <a:rPr lang="en-US" dirty="0" err="1"/>
              <a:t>ms</a:t>
            </a:r>
            <a:r>
              <a:rPr lang="en-US" dirty="0"/>
              <a:t>, process waits at most</a:t>
            </a:r>
            <a:br>
              <a:rPr lang="en-US" dirty="0"/>
            </a:br>
            <a:r>
              <a:rPr lang="en-US" i="1" dirty="0"/>
              <a:t>(N-1)*Q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to run again</a:t>
            </a:r>
          </a:p>
          <a:p>
            <a:pPr lvl="1"/>
            <a:r>
              <a:rPr lang="en-US" dirty="0"/>
              <a:t>So a process can’t be kept waiting indefinitely</a:t>
            </a:r>
          </a:p>
          <a:p>
            <a:endParaRPr lang="en-US" dirty="0"/>
          </a:p>
          <a:p>
            <a:r>
              <a:rPr lang="en-US" dirty="0"/>
              <a:t>So RR is fair in terms of </a:t>
            </a:r>
            <a:r>
              <a:rPr lang="en-US" i="1" dirty="0"/>
              <a:t>waiting time</a:t>
            </a:r>
          </a:p>
          <a:p>
            <a:pPr lvl="1"/>
            <a:r>
              <a:rPr lang="en-US" dirty="0"/>
              <a:t>Not necessarily in terms of throughput</a:t>
            </a:r>
            <a:r>
              <a:rPr lang="en-US" dirty="0" smtClean="0"/>
              <a:t>… (if you give up your time slot early, you don’t get the time back!)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1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2C20-A926-44D9-9A3F-B886BD3E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Priority Scheduling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4D10-7492-40A0-88F9-911C8B69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804985"/>
            <a:ext cx="10566400" cy="5105400"/>
          </a:xfrm>
        </p:spPr>
        <p:txBody>
          <a:bodyPr/>
          <a:lstStyle/>
          <a:p>
            <a:r>
              <a:rPr lang="en-US" dirty="0" smtClean="0"/>
              <a:t>Recall: Priority Scheduler always runs the</a:t>
            </a:r>
            <a:br>
              <a:rPr lang="en-US" dirty="0" smtClean="0"/>
            </a:br>
            <a:r>
              <a:rPr lang="en-US" dirty="0" smtClean="0"/>
              <a:t>thread </a:t>
            </a:r>
            <a:r>
              <a:rPr lang="en-US" dirty="0"/>
              <a:t>with highest </a:t>
            </a:r>
            <a:r>
              <a:rPr lang="en-US" dirty="0" smtClean="0"/>
              <a:t>priority</a:t>
            </a:r>
            <a:endParaRPr lang="en-US" dirty="0"/>
          </a:p>
          <a:p>
            <a:pPr lvl="1"/>
            <a:r>
              <a:rPr lang="en-US" dirty="0"/>
              <a:t>Low priority thread might never run!</a:t>
            </a:r>
          </a:p>
          <a:p>
            <a:pPr lvl="1"/>
            <a:r>
              <a:rPr lang="en-US" dirty="0" smtClean="0"/>
              <a:t>Starvation…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But there are more serious problems as well…</a:t>
            </a:r>
          </a:p>
          <a:p>
            <a:pPr lvl="1"/>
            <a:r>
              <a:rPr lang="en-US" dirty="0"/>
              <a:t>Priority inversion: even high priority threads might become starved</a:t>
            </a:r>
          </a:p>
        </p:txBody>
      </p:sp>
      <p:cxnSp>
        <p:nvCxnSpPr>
          <p:cNvPr id="7" name="Straight Arrow Connector 6"/>
          <p:cNvCxnSpPr>
            <a:endCxn id="21" idx="1"/>
          </p:cNvCxnSpPr>
          <p:nvPr/>
        </p:nvCxnSpPr>
        <p:spPr bwMode="auto">
          <a:xfrm>
            <a:off x="10693400" y="1028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endCxn id="22" idx="1"/>
          </p:cNvCxnSpPr>
          <p:nvPr/>
        </p:nvCxnSpPr>
        <p:spPr bwMode="auto">
          <a:xfrm>
            <a:off x="10693400" y="2171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6578600" y="838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578600" y="1219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78600" y="1600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78600" y="1981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4836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8171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6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483600" y="838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817100" y="8509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937500" y="21590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50200" y="1041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6" idx="1"/>
          </p:cNvCxnSpPr>
          <p:nvPr/>
        </p:nvCxnSpPr>
        <p:spPr bwMode="auto">
          <a:xfrm>
            <a:off x="9385300" y="10414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366250" y="2171700"/>
            <a:ext cx="4699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11125200" y="838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3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11252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7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483600" y="1219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4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950200" y="1422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824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696A-A205-4AF6-AB66-00D9938A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5129-9C8F-4C27-B612-47F35C6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8446"/>
            <a:ext cx="10515600" cy="1267472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3 (Highest priority)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880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671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6463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6159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880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859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835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671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627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4899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8051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C27FFE68-F528-0D40-ABDA-59332FF3FF94}"/>
              </a:ext>
            </a:extLst>
          </p:cNvPr>
          <p:cNvSpPr txBox="1"/>
          <p:nvPr/>
        </p:nvSpPr>
        <p:spPr>
          <a:xfrm>
            <a:off x="6219579" y="3093362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22331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BDB5-B520-4343-B73D-4B98FB54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ACE7-222B-42C8-B197-0283E925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338"/>
            <a:ext cx="10515600" cy="1722005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attempts to acquire lock held by Job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2A6456-9E69-8044-83DE-128CC5B42A3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50C8F4-A9D0-3348-9E79-7DD60E769C5D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270933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0D3E-D1D8-4CC1-8AFD-2BD591F0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AF1C-858E-4CA7-8FD9-79A0C4DD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2856"/>
            <a:ext cx="10515600" cy="1604963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2 (Medium Priority)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Priority Inversion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7994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6734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3526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3223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5294136" y="155509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69223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6734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1690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19623"/>
            <a:ext cx="1318121" cy="131812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V="1">
            <a:off x="5700217" y="2878684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CC0E3752-6C65-AC45-A3E2-83B063187D63}"/>
              </a:ext>
            </a:extLst>
          </p:cNvPr>
          <p:cNvSpPr txBox="1"/>
          <p:nvPr/>
        </p:nvSpPr>
        <p:spPr>
          <a:xfrm>
            <a:off x="6280084" y="1524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</p:spTree>
    <p:extLst>
      <p:ext uri="{BB962C8B-B14F-4D97-AF65-F5344CB8AC3E}">
        <p14:creationId xmlns:p14="http://schemas.microsoft.com/office/powerpoint/2010/main" val="295113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4100" y="666750"/>
            <a:ext cx="10363200" cy="6172200"/>
          </a:xfrm>
        </p:spPr>
        <p:txBody>
          <a:bodyPr/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Example:</a:t>
            </a:r>
            <a:r>
              <a:rPr lang="en-US" altLang="ko-KR" sz="1800" dirty="0">
                <a:ea typeface="굴림" panose="020B0600000101010101" pitchFamily="34" charset="-127"/>
              </a:rPr>
              <a:t>	</a:t>
            </a:r>
            <a:r>
              <a:rPr lang="en-US" altLang="ko-KR" sz="1800" u="sng" dirty="0">
                <a:ea typeface="굴림" panose="020B0600000101010101" pitchFamily="34" charset="-127"/>
              </a:rPr>
              <a:t>Process</a:t>
            </a:r>
            <a:r>
              <a:rPr lang="en-US" altLang="ko-KR" sz="1800" dirty="0">
                <a:ea typeface="굴림" panose="020B0600000101010101" pitchFamily="34" charset="-127"/>
              </a:rPr>
              <a:t>		</a:t>
            </a:r>
            <a:r>
              <a:rPr lang="en-US" altLang="ko-KR" sz="1800" u="sng" dirty="0">
                <a:ea typeface="굴림" panose="020B0600000101010101" pitchFamily="34" charset="-127"/>
              </a:rPr>
              <a:t>Burst Time</a:t>
            </a:r>
            <a:br>
              <a:rPr lang="en-US" altLang="ko-KR" sz="1800" u="sng" dirty="0">
                <a:ea typeface="굴림" panose="020B0600000101010101" pitchFamily="34" charset="-127"/>
              </a:rPr>
            </a:br>
            <a:r>
              <a:rPr lang="en-US" altLang="ko-KR" sz="1800" i="1" dirty="0">
                <a:ea typeface="굴림" panose="020B0600000101010101" pitchFamily="34" charset="-127"/>
              </a:rPr>
              <a:t>	 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1	  	</a:t>
            </a:r>
            <a:r>
              <a:rPr lang="en-US" altLang="ko-KR" sz="1800" dirty="0">
                <a:ea typeface="굴림" panose="020B0600000101010101" pitchFamily="34" charset="-127"/>
              </a:rPr>
              <a:t>53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2	 	 </a:t>
            </a:r>
            <a:r>
              <a:rPr lang="en-US" altLang="ko-KR" sz="1800" dirty="0">
                <a:ea typeface="굴림" panose="020B0600000101010101" pitchFamily="34" charset="-127"/>
              </a:rPr>
              <a:t>8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3	 	</a:t>
            </a:r>
            <a:r>
              <a:rPr lang="en-US" altLang="ko-KR" sz="1800" dirty="0">
                <a:ea typeface="굴림" panose="020B0600000101010101" pitchFamily="34" charset="-127"/>
              </a:rPr>
              <a:t>68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4		</a:t>
            </a:r>
            <a:r>
              <a:rPr lang="en-US" altLang="ko-KR" sz="1800" dirty="0">
                <a:ea typeface="굴림" panose="020B0600000101010101" pitchFamily="34" charset="-127"/>
              </a:rPr>
              <a:t>24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457200" lvl="1" indent="0">
              <a:buNone/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Waiting </a:t>
            </a:r>
            <a:r>
              <a:rPr lang="en-US" altLang="ko-KR" sz="2400" dirty="0">
                <a:ea typeface="굴림" panose="020B0600000101010101" pitchFamily="34" charset="-127"/>
              </a:rPr>
              <a:t>time for 	</a:t>
            </a:r>
            <a:r>
              <a:rPr lang="en-US" altLang="ko-KR" dirty="0" smtClean="0">
                <a:ea typeface="굴림" panose="020B0600000101010101" pitchFamily="34" charset="-127"/>
              </a:rPr>
              <a:t>P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=(68-20)+(112-88)=72							P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=(20-0)=20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	P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3</a:t>
            </a:r>
            <a:r>
              <a:rPr lang="en-US" altLang="ko-KR" dirty="0" smtClean="0">
                <a:ea typeface="굴림" panose="020B0600000101010101" pitchFamily="34" charset="-127"/>
              </a:rPr>
              <a:t>=(28-0)+(88-48)+(125-108)=85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	P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4</a:t>
            </a:r>
            <a:r>
              <a:rPr lang="en-US" altLang="ko-KR" dirty="0" smtClean="0">
                <a:ea typeface="굴림" panose="020B0600000101010101" pitchFamily="34" charset="-127"/>
              </a:rPr>
              <a:t>=(48-0)+(108-68)=88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Average waiting time = (72+20+85+88)/4=66¼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Average completion time = (125+28+153+112)/4 = 104½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Thus, Round-Robin Pros and Cons: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Better for short jobs, Fair (+)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Context-switching time adds up for long jobs (-)</a:t>
            </a:r>
          </a:p>
          <a:p>
            <a:pPr marL="342900" indent="-342900">
              <a:buNone/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2000" dirty="0">
              <a:ea typeface="굴림" panose="020B0600000101010101" pitchFamily="34" charset="-127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91000" y="2286000"/>
            <a:ext cx="908050" cy="976312"/>
            <a:chOff x="2895600" y="2452688"/>
            <a:chExt cx="908050" cy="976312"/>
          </a:xfrm>
        </p:grpSpPr>
        <p:sp>
          <p:nvSpPr>
            <p:cNvPr id="23569" name="Rectangle 6"/>
            <p:cNvSpPr>
              <a:spLocks noChangeArrowheads="1"/>
            </p:cNvSpPr>
            <p:nvPr/>
          </p:nvSpPr>
          <p:spPr bwMode="auto">
            <a:xfrm>
              <a:off x="3048000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1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23558" name="Text Box 16"/>
            <p:cNvSpPr txBox="1">
              <a:spLocks noChangeArrowheads="1"/>
            </p:cNvSpPr>
            <p:nvPr/>
          </p:nvSpPr>
          <p:spPr bwMode="auto">
            <a:xfrm>
              <a:off x="2895600" y="306228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23559" name="Text Box 17"/>
            <p:cNvSpPr txBox="1">
              <a:spLocks noChangeArrowheads="1"/>
            </p:cNvSpPr>
            <p:nvPr/>
          </p:nvSpPr>
          <p:spPr bwMode="auto">
            <a:xfrm>
              <a:off x="33655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20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07402" y="2286000"/>
            <a:ext cx="725048" cy="976312"/>
            <a:chOff x="3612002" y="2452688"/>
            <a:chExt cx="725048" cy="976312"/>
          </a:xfrm>
        </p:grpSpPr>
        <p:sp>
          <p:nvSpPr>
            <p:cNvPr id="23570" name="Rectangle 7"/>
            <p:cNvSpPr>
              <a:spLocks noChangeArrowheads="1"/>
            </p:cNvSpPr>
            <p:nvPr/>
          </p:nvSpPr>
          <p:spPr bwMode="auto">
            <a:xfrm>
              <a:off x="3612002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23560" name="Text Box 18"/>
            <p:cNvSpPr txBox="1">
              <a:spLocks noChangeArrowheads="1"/>
            </p:cNvSpPr>
            <p:nvPr/>
          </p:nvSpPr>
          <p:spPr bwMode="auto">
            <a:xfrm>
              <a:off x="38989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28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3362" y="2286000"/>
            <a:ext cx="762338" cy="976312"/>
            <a:chOff x="4177962" y="2452688"/>
            <a:chExt cx="762338" cy="976312"/>
          </a:xfrm>
        </p:grpSpPr>
        <p:sp>
          <p:nvSpPr>
            <p:cNvPr id="23571" name="Rectangle 8"/>
            <p:cNvSpPr>
              <a:spLocks noChangeArrowheads="1"/>
            </p:cNvSpPr>
            <p:nvPr/>
          </p:nvSpPr>
          <p:spPr bwMode="auto">
            <a:xfrm>
              <a:off x="4177962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61" name="Text Box 19"/>
            <p:cNvSpPr txBox="1">
              <a:spLocks noChangeArrowheads="1"/>
            </p:cNvSpPr>
            <p:nvPr/>
          </p:nvSpPr>
          <p:spPr bwMode="auto">
            <a:xfrm>
              <a:off x="450215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48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37364" y="2286000"/>
            <a:ext cx="814287" cy="976312"/>
            <a:chOff x="4741963" y="2452688"/>
            <a:chExt cx="814287" cy="976312"/>
          </a:xfrm>
        </p:grpSpPr>
        <p:sp>
          <p:nvSpPr>
            <p:cNvPr id="23572" name="Rectangle 9"/>
            <p:cNvSpPr>
              <a:spLocks noChangeArrowheads="1"/>
            </p:cNvSpPr>
            <p:nvPr/>
          </p:nvSpPr>
          <p:spPr bwMode="auto">
            <a:xfrm>
              <a:off x="4741963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23562" name="Text Box 20"/>
            <p:cNvSpPr txBox="1">
              <a:spLocks noChangeArrowheads="1"/>
            </p:cNvSpPr>
            <p:nvPr/>
          </p:nvSpPr>
          <p:spPr bwMode="auto">
            <a:xfrm>
              <a:off x="51181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68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01366" y="2286000"/>
            <a:ext cx="783685" cy="976312"/>
            <a:chOff x="5305965" y="2452688"/>
            <a:chExt cx="783685" cy="976312"/>
          </a:xfrm>
        </p:grpSpPr>
        <p:sp>
          <p:nvSpPr>
            <p:cNvPr id="23573" name="Rectangle 10"/>
            <p:cNvSpPr>
              <a:spLocks noChangeArrowheads="1"/>
            </p:cNvSpPr>
            <p:nvPr/>
          </p:nvSpPr>
          <p:spPr bwMode="auto">
            <a:xfrm>
              <a:off x="5305965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23563" name="Text Box 21"/>
            <p:cNvSpPr txBox="1">
              <a:spLocks noChangeArrowheads="1"/>
            </p:cNvSpPr>
            <p:nvPr/>
          </p:nvSpPr>
          <p:spPr bwMode="auto">
            <a:xfrm>
              <a:off x="56515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88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65368" y="2286000"/>
            <a:ext cx="816583" cy="976312"/>
            <a:chOff x="5869967" y="2452688"/>
            <a:chExt cx="816583" cy="976312"/>
          </a:xfrm>
        </p:grpSpPr>
        <p:sp>
          <p:nvSpPr>
            <p:cNvPr id="23574" name="Rectangle 11"/>
            <p:cNvSpPr>
              <a:spLocks noChangeArrowheads="1"/>
            </p:cNvSpPr>
            <p:nvPr/>
          </p:nvSpPr>
          <p:spPr bwMode="auto">
            <a:xfrm>
              <a:off x="5869967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64" name="Text Box 22"/>
            <p:cNvSpPr txBox="1">
              <a:spLocks noChangeArrowheads="1"/>
            </p:cNvSpPr>
            <p:nvPr/>
          </p:nvSpPr>
          <p:spPr bwMode="auto">
            <a:xfrm>
              <a:off x="61214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108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29368" y="2286000"/>
            <a:ext cx="2513182" cy="976312"/>
            <a:chOff x="6433968" y="2452688"/>
            <a:chExt cx="2513182" cy="976312"/>
          </a:xfrm>
        </p:grpSpPr>
        <p:sp>
          <p:nvSpPr>
            <p:cNvPr id="23575" name="Rectangle 12"/>
            <p:cNvSpPr>
              <a:spLocks noChangeArrowheads="1"/>
            </p:cNvSpPr>
            <p:nvPr/>
          </p:nvSpPr>
          <p:spPr bwMode="auto">
            <a:xfrm>
              <a:off x="6433968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23576" name="Rectangle 13"/>
            <p:cNvSpPr>
              <a:spLocks noChangeArrowheads="1"/>
            </p:cNvSpPr>
            <p:nvPr/>
          </p:nvSpPr>
          <p:spPr bwMode="auto">
            <a:xfrm>
              <a:off x="6997970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23577" name="Rectangle 14"/>
            <p:cNvSpPr>
              <a:spLocks noChangeArrowheads="1"/>
            </p:cNvSpPr>
            <p:nvPr/>
          </p:nvSpPr>
          <p:spPr bwMode="auto">
            <a:xfrm>
              <a:off x="7561972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78" name="Rectangle 15"/>
            <p:cNvSpPr>
              <a:spLocks noChangeArrowheads="1"/>
            </p:cNvSpPr>
            <p:nvPr/>
          </p:nvSpPr>
          <p:spPr bwMode="auto">
            <a:xfrm>
              <a:off x="8125973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65" name="Text Box 23"/>
            <p:cNvSpPr txBox="1">
              <a:spLocks noChangeArrowheads="1"/>
            </p:cNvSpPr>
            <p:nvPr/>
          </p:nvSpPr>
          <p:spPr bwMode="auto">
            <a:xfrm>
              <a:off x="67310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112</a:t>
              </a:r>
            </a:p>
          </p:txBody>
        </p:sp>
        <p:sp>
          <p:nvSpPr>
            <p:cNvPr id="23566" name="Text Box 24"/>
            <p:cNvSpPr txBox="1">
              <a:spLocks noChangeArrowheads="1"/>
            </p:cNvSpPr>
            <p:nvPr/>
          </p:nvSpPr>
          <p:spPr bwMode="auto">
            <a:xfrm>
              <a:off x="72644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125</a:t>
              </a:r>
            </a:p>
          </p:txBody>
        </p:sp>
        <p:sp>
          <p:nvSpPr>
            <p:cNvPr id="23567" name="Text Box 25"/>
            <p:cNvSpPr txBox="1">
              <a:spLocks noChangeArrowheads="1"/>
            </p:cNvSpPr>
            <p:nvPr/>
          </p:nvSpPr>
          <p:spPr bwMode="auto">
            <a:xfrm>
              <a:off x="78486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145</a:t>
              </a:r>
            </a:p>
          </p:txBody>
        </p:sp>
        <p:sp>
          <p:nvSpPr>
            <p:cNvPr id="23568" name="Text Box 26"/>
            <p:cNvSpPr txBox="1">
              <a:spLocks noChangeArrowheads="1"/>
            </p:cNvSpPr>
            <p:nvPr/>
          </p:nvSpPr>
          <p:spPr bwMode="auto">
            <a:xfrm>
              <a:off x="83820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153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Example of RR with Time Quantum 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C1-C4A9-4923-BB4D-A895E66E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E8E4-2213-418F-A604-FF1C4DEC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2578125"/>
          </a:xfrm>
        </p:spPr>
        <p:txBody>
          <a:bodyPr/>
          <a:lstStyle/>
          <a:p>
            <a:r>
              <a:rPr lang="en-US" dirty="0"/>
              <a:t>Where high priority task is blocked waiting on low priority task</a:t>
            </a:r>
          </a:p>
          <a:p>
            <a:r>
              <a:rPr lang="en-US" dirty="0"/>
              <a:t>Low priority one </a:t>
            </a:r>
            <a:r>
              <a:rPr lang="en-US" b="1" i="1" dirty="0"/>
              <a:t>must</a:t>
            </a:r>
            <a:r>
              <a:rPr lang="en-US" dirty="0"/>
              <a:t> run for high priority to make progress</a:t>
            </a:r>
          </a:p>
          <a:p>
            <a:r>
              <a:rPr lang="en-US" dirty="0"/>
              <a:t>Medium priority task can starve a high priority one</a:t>
            </a:r>
          </a:p>
          <a:p>
            <a:endParaRPr lang="en-US" dirty="0"/>
          </a:p>
          <a:p>
            <a:r>
              <a:rPr lang="en-US" dirty="0"/>
              <a:t>When else might priority lead to starvation or “live lock”?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6592796" y="3779862"/>
            <a:ext cx="3231816" cy="1578683"/>
            <a:chOff x="5219981" y="4520217"/>
            <a:chExt cx="3231816" cy="1578683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0842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Consolas" panose="020B0609020204030204" pitchFamily="49" charset="0"/>
                </a:rPr>
                <a:t>lock.acquire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lock.release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219981" y="4520217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Low Priority</a:t>
              </a:r>
            </a:p>
          </p:txBody>
        </p:sp>
        <p:sp>
          <p:nvSpPr>
            <p:cNvPr id="22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1928475" y="3845177"/>
            <a:ext cx="3269191" cy="1334341"/>
            <a:chOff x="555660" y="4585532"/>
            <a:chExt cx="3269191" cy="1334341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46413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nsolas" panose="020B0609020204030204" pitchFamily="49" charset="0"/>
                </a:rPr>
                <a:t>while (</a:t>
              </a:r>
              <a:r>
                <a:rPr lang="en-US" dirty="0" err="1">
                  <a:latin typeface="Consolas" panose="020B0609020204030204" pitchFamily="49" charset="0"/>
                </a:rPr>
                <a:t>try_lock</a:t>
              </a:r>
              <a:r>
                <a:rPr lang="en-US" dirty="0"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947842" y="4585532"/>
              <a:ext cx="1721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High Priority</a:t>
              </a:r>
            </a:p>
          </p:txBody>
        </p:sp>
        <p:sp>
          <p:nvSpPr>
            <p:cNvPr id="1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851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</a:t>
            </a:r>
            <a:r>
              <a:rPr lang="en-US" dirty="0" smtClean="0">
                <a:latin typeface="Gill Sans Light"/>
              </a:rPr>
              <a:t>Donation/Inheritance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4772"/>
            <a:ext cx="10515600" cy="153657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400083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</a:t>
            </a:r>
            <a:r>
              <a:rPr lang="en-US" dirty="0" smtClean="0">
                <a:latin typeface="Gill Sans Light"/>
              </a:rPr>
              <a:t>Donation/Inheritance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8947"/>
            <a:ext cx="10515600" cy="146434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44644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31256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8047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1841193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5700217" y="11549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9419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31256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6211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64834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5700217" y="2075151"/>
            <a:ext cx="2528887" cy="84874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4D51F80C-9395-46A6-81DA-EE51ECDD812F}"/>
              </a:ext>
            </a:extLst>
          </p:cNvPr>
          <p:cNvSpPr txBox="1"/>
          <p:nvPr/>
        </p:nvSpPr>
        <p:spPr>
          <a:xfrm>
            <a:off x="6740941" y="1143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EF137-23FA-4B00-86F2-D92AB1EC95E0}"/>
              </a:ext>
            </a:extLst>
          </p:cNvPr>
          <p:cNvSpPr txBox="1"/>
          <p:nvPr/>
        </p:nvSpPr>
        <p:spPr>
          <a:xfrm>
            <a:off x="6515173" y="190163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Release()</a:t>
            </a:r>
          </a:p>
        </p:txBody>
      </p:sp>
    </p:spTree>
    <p:extLst>
      <p:ext uri="{BB962C8B-B14F-4D97-AF65-F5344CB8AC3E}">
        <p14:creationId xmlns:p14="http://schemas.microsoft.com/office/powerpoint/2010/main" val="1580042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Solution: Priority </a:t>
            </a:r>
            <a:r>
              <a:rPr lang="en-US" dirty="0" smtClean="0"/>
              <a:t>Donation/Inheritance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4772"/>
            <a:ext cx="10515600" cy="153657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1 completes critical section and releases lock</a:t>
            </a:r>
          </a:p>
          <a:p>
            <a:r>
              <a:rPr lang="en-US" dirty="0">
                <a:latin typeface="Gill Sans Light"/>
              </a:rPr>
              <a:t>Job 3 acquires lock, runs again</a:t>
            </a:r>
          </a:p>
          <a:p>
            <a:r>
              <a:rPr lang="en-US" dirty="0">
                <a:latin typeface="Gill Sans Light"/>
              </a:rPr>
              <a:t>How does the scheduler know?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CADBF77E-1FE8-4DB5-AC46-B72B02AFF2ED}"/>
              </a:ext>
            </a:extLst>
          </p:cNvPr>
          <p:cNvSpPr/>
          <p:nvPr/>
        </p:nvSpPr>
        <p:spPr>
          <a:xfrm>
            <a:off x="7964576" y="3561012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Light"/>
              </a:rPr>
              <a:t>Project 2: Scheduling</a:t>
            </a:r>
          </a:p>
        </p:txBody>
      </p:sp>
    </p:spTree>
    <p:extLst>
      <p:ext uri="{BB962C8B-B14F-4D97-AF65-F5344CB8AC3E}">
        <p14:creationId xmlns:p14="http://schemas.microsoft.com/office/powerpoint/2010/main" val="315179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20969"/>
            <a:ext cx="11455400" cy="6137031"/>
          </a:xfrm>
        </p:spPr>
        <p:txBody>
          <a:bodyPr>
            <a:normAutofit/>
          </a:bodyPr>
          <a:lstStyle/>
          <a:p>
            <a:r>
              <a:rPr lang="en-US" dirty="0" smtClean="0"/>
              <a:t>July 4, 1997 – Pathfinder lands on Mars</a:t>
            </a:r>
          </a:p>
          <a:p>
            <a:pPr lvl="1"/>
            <a:r>
              <a:rPr lang="en-US" dirty="0" smtClean="0"/>
              <a:t>First US Mars landing since Vikings in 1976; first rover</a:t>
            </a:r>
          </a:p>
          <a:p>
            <a:pPr lvl="1"/>
            <a:r>
              <a:rPr lang="en-US" dirty="0" smtClean="0"/>
              <a:t>Novel delivery mechanism: inside air-filled balloons </a:t>
            </a:r>
            <a:br>
              <a:rPr lang="en-US" dirty="0" smtClean="0"/>
            </a:br>
            <a:r>
              <a:rPr lang="en-US" dirty="0" smtClean="0"/>
              <a:t>bounced to stop on the surface from orbit!</a:t>
            </a:r>
          </a:p>
          <a:p>
            <a:r>
              <a:rPr lang="en-US" dirty="0" smtClean="0"/>
              <a:t>And then…a few days into mission…:</a:t>
            </a:r>
          </a:p>
          <a:p>
            <a:pPr lvl="1"/>
            <a:r>
              <a:rPr lang="en-US" dirty="0" smtClean="0"/>
              <a:t>Multiple system resets occur to </a:t>
            </a:r>
            <a:r>
              <a:rPr lang="en-US" dirty="0" err="1" smtClean="0"/>
              <a:t>realtime</a:t>
            </a:r>
            <a:r>
              <a:rPr lang="en-US" dirty="0" smtClean="0"/>
              <a:t> OS (</a:t>
            </a:r>
            <a:r>
              <a:rPr lang="en-US" dirty="0" err="1" smtClean="0"/>
              <a:t>VxWorks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System would reboot randomly, losing valuable time and progress</a:t>
            </a:r>
          </a:p>
          <a:p>
            <a:r>
              <a:rPr lang="en-US" dirty="0" smtClean="0"/>
              <a:t>Problem? Priority Inversion!</a:t>
            </a:r>
          </a:p>
          <a:p>
            <a:pPr lvl="1"/>
            <a:r>
              <a:rPr lang="en-US" dirty="0" smtClean="0"/>
              <a:t>Low priority task grabs </a:t>
            </a:r>
            <a:r>
              <a:rPr lang="en-US" dirty="0" err="1" smtClean="0"/>
              <a:t>mutex</a:t>
            </a:r>
            <a:r>
              <a:rPr lang="en-US" dirty="0" smtClean="0"/>
              <a:t> trying to </a:t>
            </a:r>
            <a:br>
              <a:rPr lang="en-US" dirty="0" smtClean="0"/>
            </a:br>
            <a:r>
              <a:rPr lang="en-US" dirty="0" smtClean="0"/>
              <a:t>communicate with high priority task: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watchdog detected lack of forward progress and invoked reset to safe state</a:t>
            </a:r>
          </a:p>
          <a:p>
            <a:pPr lvl="2"/>
            <a:r>
              <a:rPr lang="en-US" dirty="0" smtClean="0"/>
              <a:t>High-priority data distribution task was supposed to complete with regular deadline</a:t>
            </a:r>
          </a:p>
          <a:p>
            <a:r>
              <a:rPr lang="en-US" dirty="0"/>
              <a:t>Solution: Turn priority donation back on and upload fixes!</a:t>
            </a:r>
          </a:p>
          <a:p>
            <a:r>
              <a:rPr lang="en-US" dirty="0" smtClean="0"/>
              <a:t>Original </a:t>
            </a:r>
            <a:r>
              <a:rPr lang="en-US" dirty="0"/>
              <a:t>developers turned off priority </a:t>
            </a:r>
            <a:r>
              <a:rPr lang="en-US" dirty="0" smtClean="0"/>
              <a:t>donation </a:t>
            </a:r>
            <a:r>
              <a:rPr lang="en-US" dirty="0"/>
              <a:t>(also called priority inheritance)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Worried about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costs of donating priority!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Martian Pathfinder Rover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8229600" y="777018"/>
            <a:ext cx="2363418" cy="196618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6324600" y="3581400"/>
            <a:ext cx="5257800" cy="990600"/>
            <a:chOff x="5702300" y="4686300"/>
            <a:chExt cx="6248400" cy="1169377"/>
          </a:xfrm>
        </p:grpSpPr>
        <p:sp>
          <p:nvSpPr>
            <p:cNvPr id="6" name="Rectangle 5"/>
            <p:cNvSpPr/>
            <p:nvPr/>
          </p:nvSpPr>
          <p:spPr bwMode="auto">
            <a:xfrm>
              <a:off x="5702300" y="4686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02300" y="5067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02300" y="5448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7073900" y="5676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073900" y="4914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073900" y="5295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0" y="5474677"/>
              <a:ext cx="4330700" cy="3810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Gill Sans Light"/>
                </a:rPr>
                <a:t>ASI/MET collector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: grab lock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20000" y="5093676"/>
              <a:ext cx="4330700" cy="381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Lots of random medium stuff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620000" y="4724400"/>
              <a:ext cx="4330700" cy="381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Data Distribution Task: needs 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54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SRTF and MLFQ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946"/>
            <a:ext cx="10515600" cy="1771650"/>
          </a:xfrm>
        </p:spPr>
        <p:txBody>
          <a:bodyPr/>
          <a:lstStyle/>
          <a:p>
            <a:r>
              <a:rPr lang="en-US" dirty="0"/>
              <a:t>In SRTF, long jobs are starved in favor of short ones</a:t>
            </a:r>
          </a:p>
          <a:p>
            <a:pPr lvl="1"/>
            <a:r>
              <a:rPr lang="en-US" dirty="0"/>
              <a:t>Same fundamental problem as priority scheduling</a:t>
            </a:r>
          </a:p>
          <a:p>
            <a:r>
              <a:rPr lang="en-US" dirty="0"/>
              <a:t>MLFQ is an approximation of SRTF, so it suffers from the same problem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256597" y="9144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380797" y="13345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0183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C99-3B8E-4BCE-8C81-ADDC865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for Starvation: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196D-903B-4E8F-A37B-1EDA39BD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But priorities were a means, not an end</a:t>
            </a:r>
          </a:p>
          <a:p>
            <a:r>
              <a:rPr lang="en-US" dirty="0"/>
              <a:t>Our end goal was to serve a mix of CPU-bound, I/O bound, and Interactive jobs effectively on common hardware</a:t>
            </a:r>
          </a:p>
          <a:p>
            <a:pPr lvl="1"/>
            <a:r>
              <a:rPr lang="en-US" dirty="0"/>
              <a:t>Give the I/O bound ones enough CPU to issue their next file operation and wait (on those slow discs)</a:t>
            </a:r>
          </a:p>
          <a:p>
            <a:pPr lvl="1"/>
            <a:r>
              <a:rPr lang="en-US" dirty="0"/>
              <a:t>Give the interactive ones enough CPU to respond to an input and wait (on those slow humans)</a:t>
            </a:r>
          </a:p>
          <a:p>
            <a:pPr lvl="1"/>
            <a:r>
              <a:rPr lang="en-US" dirty="0"/>
              <a:t>Let the CPU bound ones grind away without too much disturbance</a:t>
            </a:r>
          </a:p>
        </p:txBody>
      </p:sp>
    </p:spTree>
    <p:extLst>
      <p:ext uri="{BB962C8B-B14F-4D97-AF65-F5344CB8AC3E}">
        <p14:creationId xmlns:p14="http://schemas.microsoft.com/office/powerpoint/2010/main" val="105633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Changing </a:t>
            </a:r>
            <a:r>
              <a:rPr lang="en-US" dirty="0">
                <a:latin typeface="Gill Sans Light"/>
              </a:rPr>
              <a:t>Landscape…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721344" y="873229"/>
            <a:ext cx="5893843" cy="4883647"/>
            <a:chOff x="2767" y="1426"/>
            <a:chExt cx="2710" cy="2189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Gill Sans Light"/>
                </a:rPr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1426"/>
              <a:ext cx="792" cy="3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Computers</a:t>
              </a:r>
            </a:p>
            <a:p>
              <a:pPr eaLnBrk="0" hangingPunct="0"/>
              <a:r>
                <a:rPr lang="en-US" sz="2000" b="1" dirty="0">
                  <a:latin typeface="Gill Sans Light"/>
                </a:rPr>
                <a:t>Per Person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10</a:t>
              </a:r>
              <a:r>
                <a:rPr lang="en-US" sz="2000" b="1" baseline="30000">
                  <a:latin typeface="Gill Sans Light"/>
                </a:rPr>
                <a:t>3</a:t>
              </a:r>
              <a:r>
                <a:rPr lang="en-US" sz="2000" b="1">
                  <a:latin typeface="Gill Sans Light"/>
                </a:rPr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1:10</a:t>
              </a:r>
              <a:r>
                <a:rPr lang="en-US" sz="2000" b="1" baseline="30000" dirty="0">
                  <a:latin typeface="Gill Sans Light"/>
                </a:rPr>
                <a:t>6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Laptop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197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7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 Light"/>
                </a:rPr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1:10</a:t>
              </a:r>
              <a:r>
                <a:rPr lang="en-US" sz="2000" b="1" baseline="30000">
                  <a:latin typeface="Gill Sans Light"/>
                </a:rPr>
                <a:t>3</a:t>
              </a: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1699EAD4-1C3F-4139-A113-A84FC1B4547B}"/>
              </a:ext>
            </a:extLst>
          </p:cNvPr>
          <p:cNvGrpSpPr>
            <a:grpSpLocks/>
          </p:cNvGrpSpPr>
          <p:nvPr/>
        </p:nvGrpSpPr>
        <p:grpSpPr bwMode="auto">
          <a:xfrm>
            <a:off x="7803014" y="4811671"/>
            <a:ext cx="781050" cy="1096963"/>
            <a:chOff x="4992" y="3124"/>
            <a:chExt cx="492" cy="691"/>
          </a:xfrm>
        </p:grpSpPr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BF058DE4-9103-4F29-8EC2-917A7FCFE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 dirty="0">
                  <a:latin typeface="Gill Sans Light"/>
                </a:rPr>
                <a:t>Mote!</a:t>
              </a:r>
            </a:p>
          </p:txBody>
        </p:sp>
        <p:pic>
          <p:nvPicPr>
            <p:cNvPr id="34" name="Picture 9" descr="dots">
              <a:extLst>
                <a:ext uri="{FF2B5EF4-FFF2-40B4-BE49-F238E27FC236}">
                  <a16:creationId xmlns:a16="http://schemas.microsoft.com/office/drawing/2014/main" id="{D207A8E7-360F-42AA-9F04-75157D11A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35" name="Picture 3">
            <a:extLst>
              <a:ext uri="{FF2B5EF4-FFF2-40B4-BE49-F238E27FC236}">
                <a16:creationId xmlns:a16="http://schemas.microsoft.com/office/drawing/2014/main" id="{FE365BF6-594A-48A9-B078-E751D65F771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51781" y="1120612"/>
            <a:ext cx="1252243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10018B-C7FD-47F0-9242-43E0008A96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3" y="4069229"/>
            <a:ext cx="467971" cy="493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929489-B9F1-47A2-B557-29F9AC3BC3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07032" y="1588995"/>
            <a:ext cx="1333500" cy="952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AB8D1F-E62B-494A-B5B1-6BAE3DB8D6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8978" y="2469404"/>
            <a:ext cx="864217" cy="8228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B786B3-DE01-48A3-86E8-C9B1EDCB14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7431" y="3295925"/>
            <a:ext cx="583453" cy="575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C60093-309B-4D0E-A03A-7D5CA888A1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4619" y="3665819"/>
            <a:ext cx="540718" cy="48596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884FD5-35B5-48B3-88FA-5EA73C48FF56}"/>
              </a:ext>
            </a:extLst>
          </p:cNvPr>
          <p:cNvCxnSpPr/>
          <p:nvPr/>
        </p:nvCxnSpPr>
        <p:spPr>
          <a:xfrm>
            <a:off x="6086020" y="19475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5A1874-FC17-4583-85C5-CBD37EE466A0}"/>
              </a:ext>
            </a:extLst>
          </p:cNvPr>
          <p:cNvCxnSpPr/>
          <p:nvPr/>
        </p:nvCxnSpPr>
        <p:spPr>
          <a:xfrm>
            <a:off x="6387832" y="26079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5DD88E-FB99-4306-862F-57817C6E44E4}"/>
              </a:ext>
            </a:extLst>
          </p:cNvPr>
          <p:cNvCxnSpPr/>
          <p:nvPr/>
        </p:nvCxnSpPr>
        <p:spPr>
          <a:xfrm flipV="1">
            <a:off x="7391878" y="3456642"/>
            <a:ext cx="696259" cy="5977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loud 43">
            <a:extLst>
              <a:ext uri="{FF2B5EF4-FFF2-40B4-BE49-F238E27FC236}">
                <a16:creationId xmlns:a16="http://schemas.microsoft.com/office/drawing/2014/main" id="{F975EE18-8172-42FB-8A4B-407C5EEF78DF}"/>
              </a:ext>
            </a:extLst>
          </p:cNvPr>
          <p:cNvSpPr/>
          <p:nvPr/>
        </p:nvSpPr>
        <p:spPr>
          <a:xfrm>
            <a:off x="7999722" y="838200"/>
            <a:ext cx="1722481" cy="1677147"/>
          </a:xfrm>
          <a:prstGeom prst="cloud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258417" y="2400190"/>
            <a:ext cx="289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Light"/>
              </a:rPr>
              <a:t>Bell’s Law: New computer class every 10 years</a:t>
            </a:r>
          </a:p>
        </p:txBody>
      </p:sp>
      <p:sp>
        <p:nvSpPr>
          <p:cNvPr id="46" name="Rounded Rectangular Callout 52">
            <a:extLst>
              <a:ext uri="{FF2B5EF4-FFF2-40B4-BE49-F238E27FC236}">
                <a16:creationId xmlns:a16="http://schemas.microsoft.com/office/drawing/2014/main" id="{2DEE9904-AB45-4909-8510-B053CB1C9135}"/>
              </a:ext>
            </a:extLst>
          </p:cNvPr>
          <p:cNvSpPr/>
          <p:nvPr/>
        </p:nvSpPr>
        <p:spPr bwMode="auto">
          <a:xfrm>
            <a:off x="8446305" y="5477319"/>
            <a:ext cx="1905000" cy="838200"/>
          </a:xfrm>
          <a:prstGeom prst="wedgeRoundRectCallout">
            <a:avLst>
              <a:gd name="adj1" fmla="val -45887"/>
              <a:gd name="adj2" fmla="val -90962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Gill Sans Light"/>
                <a:cs typeface="Helvetica"/>
              </a:rPr>
              <a:t>The Internet of Things!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4260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27976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E1E06743-1856-47F4-85E1-278B5FEDD8AB}"/>
              </a:ext>
            </a:extLst>
          </p:cNvPr>
          <p:cNvSpPr/>
          <p:nvPr/>
        </p:nvSpPr>
        <p:spPr bwMode="auto">
          <a:xfrm>
            <a:off x="9712332" y="4245416"/>
            <a:ext cx="304800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2" y="127361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Number crunching, Data Storage, Massive </a:t>
            </a:r>
            <a:r>
              <a:rPr lang="en-US" sz="1600" dirty="0" err="1">
                <a:latin typeface="Gill Sans Light"/>
              </a:rPr>
              <a:t>Inet</a:t>
            </a:r>
            <a:r>
              <a:rPr lang="en-US" sz="1600" dirty="0">
                <a:latin typeface="Gill Sans Light"/>
              </a:rPr>
              <a:t> Services,</a:t>
            </a:r>
          </a:p>
          <a:p>
            <a:r>
              <a:rPr lang="en-US" sz="1600" dirty="0">
                <a:latin typeface="Gill Sans Light"/>
              </a:rPr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178616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Productivity,</a:t>
            </a:r>
          </a:p>
          <a:p>
            <a:r>
              <a:rPr lang="en-US" sz="1600" dirty="0">
                <a:latin typeface="Gill Sans Light"/>
              </a:rPr>
              <a:t>Interactive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3FD829-0C79-42AC-AFD1-B73328F45500}"/>
              </a:ext>
            </a:extLst>
          </p:cNvPr>
          <p:cNvSpPr txBox="1"/>
          <p:nvPr/>
        </p:nvSpPr>
        <p:spPr>
          <a:xfrm>
            <a:off x="10080632" y="432161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Streaming from/to the physical world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B86084-5FD0-474B-A0B4-FB0B5C7D9D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30347" y="4593143"/>
            <a:ext cx="540718" cy="4565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0DE51F8-E1EF-4652-B930-7D51C1E58F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7902" y="4974074"/>
            <a:ext cx="328530" cy="3285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F7E81C6-0856-44D2-AD1C-CDED770A9B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32038" y="4737114"/>
            <a:ext cx="351694" cy="3516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E19C7A9-1FFA-4024-9134-63308BAAEA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41748" y="4410316"/>
            <a:ext cx="463487" cy="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Landscape of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Priority-based scheduling rooted in “time-sharing”</a:t>
            </a:r>
          </a:p>
          <a:p>
            <a:pPr lvl="1"/>
            <a:r>
              <a:rPr lang="en-US" dirty="0"/>
              <a:t>Allocating precious, limited resources across a diverse workload</a:t>
            </a:r>
          </a:p>
          <a:p>
            <a:pPr lvl="2"/>
            <a:r>
              <a:rPr lang="en-US" dirty="0"/>
              <a:t>CPU bound, vs interactive, vs I/O bound</a:t>
            </a:r>
          </a:p>
          <a:p>
            <a:r>
              <a:rPr lang="en-US" dirty="0"/>
              <a:t>80’s brought about personal computers, workstations, and servers on networks</a:t>
            </a:r>
          </a:p>
          <a:p>
            <a:pPr lvl="1"/>
            <a:r>
              <a:rPr lang="en-US" dirty="0"/>
              <a:t>Different machines of different types for different purposes</a:t>
            </a:r>
          </a:p>
          <a:p>
            <a:pPr lvl="1"/>
            <a:r>
              <a:rPr lang="en-US" dirty="0"/>
              <a:t>Shift to fairness and avoiding extremes (starvation)</a:t>
            </a:r>
          </a:p>
          <a:p>
            <a:r>
              <a:rPr lang="en-US" dirty="0"/>
              <a:t>90’s emergence of the web, rise of internet-based services, the data-center-is-the-computer</a:t>
            </a:r>
          </a:p>
          <a:p>
            <a:pPr lvl="1"/>
            <a:r>
              <a:rPr lang="en-US" dirty="0"/>
              <a:t>Server consolidation, massive clustered services, huge </a:t>
            </a:r>
            <a:r>
              <a:rPr lang="en-US" dirty="0" err="1"/>
              <a:t>flashcrowds</a:t>
            </a:r>
            <a:endParaRPr lang="en-US" dirty="0"/>
          </a:p>
          <a:p>
            <a:pPr lvl="1"/>
            <a:r>
              <a:rPr lang="en-US" dirty="0"/>
              <a:t>It’s about predictability, 95</a:t>
            </a:r>
            <a:r>
              <a:rPr lang="en-US" baseline="30000" dirty="0"/>
              <a:t>th</a:t>
            </a:r>
            <a:r>
              <a:rPr lang="en-US" dirty="0"/>
              <a:t> percentile performance guarantees</a:t>
            </a:r>
          </a:p>
        </p:txBody>
      </p:sp>
    </p:spTree>
    <p:extLst>
      <p:ext uri="{BB962C8B-B14F-4D97-AF65-F5344CB8AC3E}">
        <p14:creationId xmlns:p14="http://schemas.microsoft.com/office/powerpoint/2010/main" val="3447572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BA01-9EB4-4A5D-BE16-8E714E9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90800"/>
            <a:ext cx="10363200" cy="1362075"/>
          </a:xfrm>
        </p:spPr>
        <p:txBody>
          <a:bodyPr/>
          <a:lstStyle/>
          <a:p>
            <a:r>
              <a:rPr lang="en-US" dirty="0"/>
              <a:t>Does prioritizing some jobs </a:t>
            </a:r>
            <a:r>
              <a:rPr lang="en-US" i="1" dirty="0"/>
              <a:t>necessarily</a:t>
            </a:r>
            <a:r>
              <a:rPr lang="en-US" dirty="0"/>
              <a:t> starve those that aren’t prioritized?</a:t>
            </a:r>
          </a:p>
        </p:txBody>
      </p:sp>
    </p:spTree>
    <p:extLst>
      <p:ext uri="{BB962C8B-B14F-4D97-AF65-F5344CB8AC3E}">
        <p14:creationId xmlns:p14="http://schemas.microsoft.com/office/powerpoint/2010/main" val="3313386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Recall: What if we Knew the Future?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10515600" cy="5867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Could we always mirror best FCFS?</a:t>
            </a:r>
          </a:p>
          <a:p>
            <a:r>
              <a:rPr lang="en-US" altLang="ko-KR" dirty="0" smtClean="0"/>
              <a:t>Shortest Job First (SJF):</a:t>
            </a:r>
          </a:p>
          <a:p>
            <a:pPr lvl="1"/>
            <a:r>
              <a:rPr lang="en-US" altLang="ko-KR" dirty="0" smtClean="0"/>
              <a:t>Run whatever job has least amount of </a:t>
            </a:r>
            <a:br>
              <a:rPr lang="en-US" altLang="ko-KR" dirty="0" smtClean="0"/>
            </a:br>
            <a:r>
              <a:rPr lang="en-US" altLang="ko-KR" dirty="0" smtClean="0"/>
              <a:t>computation to do</a:t>
            </a:r>
          </a:p>
          <a:p>
            <a:pPr lvl="1"/>
            <a:r>
              <a:rPr lang="en-US" altLang="ko-KR" dirty="0" smtClean="0"/>
              <a:t>Sometimes called “Shortest Time to Completion First” (STCF)</a:t>
            </a:r>
          </a:p>
          <a:p>
            <a:r>
              <a:rPr lang="en-US" altLang="ko-KR" dirty="0" smtClean="0"/>
              <a:t>Shortest Remaining Time First (SRTF):</a:t>
            </a:r>
          </a:p>
          <a:p>
            <a:pPr lvl="1"/>
            <a:r>
              <a:rPr lang="en-US" altLang="ko-KR" dirty="0" smtClean="0"/>
              <a:t>Preemptive version of SJF: if job arrives and has a shorter time to completion than the remaining time on the current job, immediately preempt CPU</a:t>
            </a:r>
          </a:p>
          <a:p>
            <a:pPr lvl="1"/>
            <a:r>
              <a:rPr lang="en-US" altLang="ko-KR" dirty="0" smtClean="0"/>
              <a:t>Sometimes called “Shortest Remaining Time to Completion First” (SRTCF)</a:t>
            </a:r>
          </a:p>
          <a:p>
            <a:r>
              <a:rPr lang="en-US" altLang="ko-KR" dirty="0" smtClean="0"/>
              <a:t>These can be applied to whole program or current CPU burst</a:t>
            </a:r>
          </a:p>
          <a:p>
            <a:pPr lvl="1"/>
            <a:r>
              <a:rPr lang="en-US" altLang="ko-KR" dirty="0" smtClean="0"/>
              <a:t>Idea is to get short jobs out of the system</a:t>
            </a:r>
          </a:p>
          <a:p>
            <a:pPr lvl="1"/>
            <a:r>
              <a:rPr lang="en-US" altLang="ko-KR" dirty="0" smtClean="0"/>
              <a:t>Big effect on short jobs, only small effect on long ones</a:t>
            </a:r>
          </a:p>
          <a:p>
            <a:pPr lvl="1"/>
            <a:r>
              <a:rPr lang="en-US" altLang="ko-KR" dirty="0" smtClean="0"/>
              <a:t>Result is better average response time</a:t>
            </a:r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0"/>
            <a:ext cx="1682678" cy="15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81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Instead, we can share the CPU </a:t>
            </a:r>
            <a:r>
              <a:rPr lang="en-US" i="1" dirty="0"/>
              <a:t>proportionally</a:t>
            </a:r>
            <a:endParaRPr lang="en-US" dirty="0"/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</a:p>
        </p:txBody>
      </p:sp>
    </p:spTree>
    <p:extLst>
      <p:ext uri="{BB962C8B-B14F-4D97-AF65-F5344CB8AC3E}">
        <p14:creationId xmlns:p14="http://schemas.microsoft.com/office/powerpoint/2010/main" val="6048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A935-B018-4F8F-8EF7-9DEC6DC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Lottery </a:t>
            </a:r>
            <a:r>
              <a:rPr lang="en-US" dirty="0">
                <a:latin typeface="Gill Sans Light"/>
              </a:rPr>
              <a:t>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DF51-3462-455F-8559-9FED5A48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29979"/>
            <a:ext cx="10800283" cy="2146984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Given a set of jobs (the mix), provide each with a share of a resource</a:t>
            </a:r>
          </a:p>
          <a:p>
            <a:pPr lvl="1"/>
            <a:r>
              <a:rPr lang="en-US" dirty="0">
                <a:latin typeface="Gill Sans Light"/>
              </a:rPr>
              <a:t>e.g., 50% of the CPU for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Job A</a:t>
            </a:r>
            <a:r>
              <a:rPr lang="en-US" dirty="0">
                <a:latin typeface="Gill Sans Light"/>
              </a:rPr>
              <a:t>, 30% for </a:t>
            </a:r>
            <a:r>
              <a:rPr lang="en-US" b="1" dirty="0">
                <a:solidFill>
                  <a:schemeClr val="accent5"/>
                </a:solidFill>
                <a:latin typeface="Gill Sans Light"/>
              </a:rPr>
              <a:t>Job B</a:t>
            </a:r>
            <a:r>
              <a:rPr lang="en-US" dirty="0">
                <a:latin typeface="Gill Sans Light"/>
              </a:rPr>
              <a:t>, and 20% for </a:t>
            </a:r>
            <a:r>
              <a:rPr lang="en-US" dirty="0">
                <a:highlight>
                  <a:srgbClr val="FFFF00"/>
                </a:highlight>
                <a:latin typeface="Gill Sans Light"/>
              </a:rPr>
              <a:t>Job C</a:t>
            </a:r>
          </a:p>
          <a:p>
            <a:r>
              <a:rPr lang="en-US" dirty="0">
                <a:latin typeface="Gill Sans Light"/>
              </a:rPr>
              <a:t>Idea: Give out tickets according to the proportion each should receive, </a:t>
            </a:r>
          </a:p>
          <a:p>
            <a:r>
              <a:rPr lang="en-US" dirty="0">
                <a:latin typeface="Gill Sans Light"/>
              </a:rPr>
              <a:t>Every quantum (tick): draw one at random, schedule that job (thread) to run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FB2612-29EF-554A-9C66-26F8141850F2}"/>
              </a:ext>
            </a:extLst>
          </p:cNvPr>
          <p:cNvCxnSpPr>
            <a:cxnSpLocks/>
          </p:cNvCxnSpPr>
          <p:nvPr/>
        </p:nvCxnSpPr>
        <p:spPr>
          <a:xfrm flipV="1">
            <a:off x="1676406" y="3559629"/>
            <a:ext cx="61939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EAD79EFB-EB0B-8543-9B9B-BED57067E2A4}"/>
              </a:ext>
            </a:extLst>
          </p:cNvPr>
          <p:cNvSpPr txBox="1"/>
          <p:nvPr/>
        </p:nvSpPr>
        <p:spPr>
          <a:xfrm>
            <a:off x="8066309" y="333838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ill Sans Light"/>
              </a:rPr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DCE20-678F-AA4D-9B83-3F64812D9BB9}"/>
              </a:ext>
            </a:extLst>
          </p:cNvPr>
          <p:cNvSpPr/>
          <p:nvPr/>
        </p:nvSpPr>
        <p:spPr>
          <a:xfrm>
            <a:off x="188323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397E85-1D14-9444-9023-8212EDA65EB7}"/>
              </a:ext>
            </a:extLst>
          </p:cNvPr>
          <p:cNvSpPr/>
          <p:nvPr/>
        </p:nvSpPr>
        <p:spPr>
          <a:xfrm>
            <a:off x="235132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A141B-6070-2D4F-86E5-7C7AFD7000D4}"/>
              </a:ext>
            </a:extLst>
          </p:cNvPr>
          <p:cNvSpPr/>
          <p:nvPr/>
        </p:nvSpPr>
        <p:spPr>
          <a:xfrm>
            <a:off x="281940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3E9C2E-208B-0A4F-B5EC-882BEBB257F4}"/>
              </a:ext>
            </a:extLst>
          </p:cNvPr>
          <p:cNvSpPr/>
          <p:nvPr/>
        </p:nvSpPr>
        <p:spPr>
          <a:xfrm>
            <a:off x="328749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D8C53-7FC8-E847-A5C3-5101C65F6DC1}"/>
              </a:ext>
            </a:extLst>
          </p:cNvPr>
          <p:cNvSpPr/>
          <p:nvPr/>
        </p:nvSpPr>
        <p:spPr>
          <a:xfrm>
            <a:off x="375557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F2A6C4-0638-774C-B6D8-E7DDBC0F9940}"/>
              </a:ext>
            </a:extLst>
          </p:cNvPr>
          <p:cNvSpPr/>
          <p:nvPr/>
        </p:nvSpPr>
        <p:spPr>
          <a:xfrm>
            <a:off x="422366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5E0B4-3548-5647-B99F-73684135892B}"/>
              </a:ext>
            </a:extLst>
          </p:cNvPr>
          <p:cNvSpPr/>
          <p:nvPr/>
        </p:nvSpPr>
        <p:spPr>
          <a:xfrm>
            <a:off x="469174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74181-E11E-1249-99DE-E468B40A971B}"/>
              </a:ext>
            </a:extLst>
          </p:cNvPr>
          <p:cNvSpPr/>
          <p:nvPr/>
        </p:nvSpPr>
        <p:spPr>
          <a:xfrm>
            <a:off x="515983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DE802-7531-F04A-B1D1-083A058299A7}"/>
              </a:ext>
            </a:extLst>
          </p:cNvPr>
          <p:cNvSpPr/>
          <p:nvPr/>
        </p:nvSpPr>
        <p:spPr>
          <a:xfrm>
            <a:off x="562791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9C296-BEDF-7443-8F1A-A203A7E1E7E7}"/>
              </a:ext>
            </a:extLst>
          </p:cNvPr>
          <p:cNvSpPr/>
          <p:nvPr/>
        </p:nvSpPr>
        <p:spPr>
          <a:xfrm>
            <a:off x="609600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6042B-400F-C54B-8D23-B16A30942086}"/>
              </a:ext>
            </a:extLst>
          </p:cNvPr>
          <p:cNvSpPr/>
          <p:nvPr/>
        </p:nvSpPr>
        <p:spPr>
          <a:xfrm>
            <a:off x="656408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6FD17-948A-3C4B-BF24-3B57810CC49A}"/>
              </a:ext>
            </a:extLst>
          </p:cNvPr>
          <p:cNvSpPr/>
          <p:nvPr/>
        </p:nvSpPr>
        <p:spPr>
          <a:xfrm>
            <a:off x="703217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A119FA5C-B9C0-054F-A029-247F3E23EFD7}"/>
              </a:ext>
            </a:extLst>
          </p:cNvPr>
          <p:cNvSpPr/>
          <p:nvPr/>
        </p:nvSpPr>
        <p:spPr>
          <a:xfrm>
            <a:off x="1766214" y="3652155"/>
            <a:ext cx="234042" cy="3156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81E16-6242-1D42-99F4-57F1F7A1D3C3}"/>
              </a:ext>
            </a:extLst>
          </p:cNvPr>
          <p:cNvSpPr txBox="1"/>
          <p:nvPr/>
        </p:nvSpPr>
        <p:spPr>
          <a:xfrm>
            <a:off x="1881384" y="320775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 err="1">
                <a:latin typeface="Gill Sans Light"/>
              </a:rPr>
              <a:t>i</a:t>
            </a:r>
            <a:endParaRPr lang="en-US" baseline="-25000" dirty="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1AC14-D0D2-E048-89DF-CB8DCD4F0C28}"/>
              </a:ext>
            </a:extLst>
          </p:cNvPr>
          <p:cNvSpPr txBox="1"/>
          <p:nvPr/>
        </p:nvSpPr>
        <p:spPr>
          <a:xfrm>
            <a:off x="2274553" y="32135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>
                <a:latin typeface="Gill Sans Light"/>
              </a:rPr>
              <a:t>i+1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9F333C-4969-3249-B1B9-F60EE041CE85}"/>
              </a:ext>
            </a:extLst>
          </p:cNvPr>
          <p:cNvSpPr/>
          <p:nvPr/>
        </p:nvSpPr>
        <p:spPr>
          <a:xfrm>
            <a:off x="2446387" y="16771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44C219-217C-D340-8E73-C6179C6756D6}"/>
              </a:ext>
            </a:extLst>
          </p:cNvPr>
          <p:cNvSpPr/>
          <p:nvPr/>
        </p:nvSpPr>
        <p:spPr>
          <a:xfrm>
            <a:off x="2598787" y="18295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BF094-E597-5E49-A01B-11754C28B435}"/>
              </a:ext>
            </a:extLst>
          </p:cNvPr>
          <p:cNvSpPr/>
          <p:nvPr/>
        </p:nvSpPr>
        <p:spPr>
          <a:xfrm>
            <a:off x="2751187" y="19819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76E5E-97C6-314E-9A80-A45DFD8EE869}"/>
              </a:ext>
            </a:extLst>
          </p:cNvPr>
          <p:cNvSpPr/>
          <p:nvPr/>
        </p:nvSpPr>
        <p:spPr>
          <a:xfrm>
            <a:off x="2903587" y="21343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F8C213-40CD-9F45-99F0-7EAB0592ABD4}"/>
              </a:ext>
            </a:extLst>
          </p:cNvPr>
          <p:cNvSpPr/>
          <p:nvPr/>
        </p:nvSpPr>
        <p:spPr>
          <a:xfrm>
            <a:off x="3055987" y="22867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4B999C-2D3E-DE4E-94AA-81FFCF36A5DC}"/>
              </a:ext>
            </a:extLst>
          </p:cNvPr>
          <p:cNvSpPr/>
          <p:nvPr/>
        </p:nvSpPr>
        <p:spPr>
          <a:xfrm>
            <a:off x="3199314" y="16771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7C2CF4-902B-9047-BC5B-BCD77EFA1686}"/>
              </a:ext>
            </a:extLst>
          </p:cNvPr>
          <p:cNvSpPr/>
          <p:nvPr/>
        </p:nvSpPr>
        <p:spPr>
          <a:xfrm>
            <a:off x="3351714" y="18295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96EAD6-BDDD-D44D-A2DD-1A09221D8616}"/>
              </a:ext>
            </a:extLst>
          </p:cNvPr>
          <p:cNvSpPr/>
          <p:nvPr/>
        </p:nvSpPr>
        <p:spPr>
          <a:xfrm>
            <a:off x="3504114" y="19819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7505C7-7BB1-4349-AA3C-367C241C4B22}"/>
              </a:ext>
            </a:extLst>
          </p:cNvPr>
          <p:cNvSpPr/>
          <p:nvPr/>
        </p:nvSpPr>
        <p:spPr>
          <a:xfrm>
            <a:off x="1862003" y="16876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4E4FF1-9F17-1B4B-A8FF-05A814957E14}"/>
              </a:ext>
            </a:extLst>
          </p:cNvPr>
          <p:cNvSpPr/>
          <p:nvPr/>
        </p:nvSpPr>
        <p:spPr>
          <a:xfrm>
            <a:off x="2014403" y="18400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DF6539F-AFF5-4716-8799-F55BAB44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21" y="852171"/>
            <a:ext cx="1530011" cy="214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0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D06F-34BC-4EDF-8007-F615E2A5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 Scheduling: Simple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9098" y="1825625"/>
                <a:ext cx="617470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𝑡𝑖𝑐𝑘𝑒𝑡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endParaRPr lang="en-US" baseline="-25000" dirty="0"/>
              </a:p>
              <a:p>
                <a:r>
                  <a:rPr lang="en-US" dirty="0"/>
                  <a:t>Pick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1  ..  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𝑡𝑖𝑐𝑘𝑒𝑡</m:t>
                    </m:r>
                  </m:oMath>
                </a14:m>
                <a:r>
                  <a:rPr lang="en-US" sz="2400" dirty="0">
                    <a:latin typeface="Courier" pitchFamily="2" charset="0"/>
                  </a:rPr>
                  <a:t> </a:t>
                </a:r>
                <a:r>
                  <a:rPr lang="en-US" dirty="0"/>
                  <a:t>as the random “dart”</a:t>
                </a:r>
              </a:p>
              <a:p>
                <a:r>
                  <a:rPr lang="en-US" dirty="0"/>
                  <a:t>Jobs record their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of allocated tickets</a:t>
                </a:r>
              </a:p>
              <a:p>
                <a:r>
                  <a:rPr lang="en-US" dirty="0"/>
                  <a:t>Order them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Select the first j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dirty="0"/>
                  <a:t> up to j exceeds </a:t>
                </a:r>
                <a:r>
                  <a:rPr lang="en-US" i="1" dirty="0"/>
                  <a:t>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9098" y="1825625"/>
                <a:ext cx="6174702" cy="4351338"/>
              </a:xfrm>
              <a:blipFill>
                <a:blip r:embed="rId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53DA1AD-F160-4AA4-903F-5FEC2A85922D}"/>
              </a:ext>
            </a:extLst>
          </p:cNvPr>
          <p:cNvSpPr/>
          <p:nvPr/>
        </p:nvSpPr>
        <p:spPr>
          <a:xfrm>
            <a:off x="3478245" y="3692075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EF428B-BEE3-46DF-944E-B5143ABCD17E}"/>
              </a:ext>
            </a:extLst>
          </p:cNvPr>
          <p:cNvSpPr/>
          <p:nvPr/>
        </p:nvSpPr>
        <p:spPr>
          <a:xfrm>
            <a:off x="3478245" y="4030937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3E16D-052C-4200-8936-FCB04B17E548}"/>
              </a:ext>
            </a:extLst>
          </p:cNvPr>
          <p:cNvSpPr/>
          <p:nvPr/>
        </p:nvSpPr>
        <p:spPr>
          <a:xfrm>
            <a:off x="3478245" y="4369799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9B70E-58D3-4BFD-BDAF-DC982A339775}"/>
              </a:ext>
            </a:extLst>
          </p:cNvPr>
          <p:cNvSpPr/>
          <p:nvPr/>
        </p:nvSpPr>
        <p:spPr>
          <a:xfrm>
            <a:off x="3478245" y="4708661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15D98-02E4-4936-9B52-DC38C6B77829}"/>
              </a:ext>
            </a:extLst>
          </p:cNvPr>
          <p:cNvSpPr/>
          <p:nvPr/>
        </p:nvSpPr>
        <p:spPr>
          <a:xfrm>
            <a:off x="3478245" y="5047519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7BEC7-B23B-46C2-81C9-3A4AD6CF0C91}"/>
              </a:ext>
            </a:extLst>
          </p:cNvPr>
          <p:cNvSpPr/>
          <p:nvPr/>
        </p:nvSpPr>
        <p:spPr>
          <a:xfrm>
            <a:off x="3478245" y="2675489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F452CC-C17D-4C5D-806C-4146B71DDF46}"/>
              </a:ext>
            </a:extLst>
          </p:cNvPr>
          <p:cNvSpPr/>
          <p:nvPr/>
        </p:nvSpPr>
        <p:spPr>
          <a:xfrm>
            <a:off x="3478245" y="3014351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BA45B5-E5BD-4712-9E05-63667E6AA498}"/>
              </a:ext>
            </a:extLst>
          </p:cNvPr>
          <p:cNvSpPr/>
          <p:nvPr/>
        </p:nvSpPr>
        <p:spPr>
          <a:xfrm>
            <a:off x="3478245" y="3353213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69F69-0F8F-4158-9B82-0E4BC1B4F659}"/>
              </a:ext>
            </a:extLst>
          </p:cNvPr>
          <p:cNvSpPr/>
          <p:nvPr/>
        </p:nvSpPr>
        <p:spPr>
          <a:xfrm>
            <a:off x="3478245" y="1997765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895582-EFBA-4AC9-A1FF-95B5E7550B55}"/>
              </a:ext>
            </a:extLst>
          </p:cNvPr>
          <p:cNvSpPr/>
          <p:nvPr/>
        </p:nvSpPr>
        <p:spPr>
          <a:xfrm>
            <a:off x="3478245" y="2336627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13185-84CC-48D3-86EF-AF74ADF46DC3}"/>
              </a:ext>
            </a:extLst>
          </p:cNvPr>
          <p:cNvSpPr txBox="1"/>
          <p:nvPr/>
        </p:nvSpPr>
        <p:spPr>
          <a:xfrm>
            <a:off x="4050691" y="5036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AD3884-BACD-44DA-93D8-0BB2D55CAE13}"/>
              </a:ext>
            </a:extLst>
          </p:cNvPr>
          <p:cNvSpPr txBox="1"/>
          <p:nvPr/>
        </p:nvSpPr>
        <p:spPr>
          <a:xfrm>
            <a:off x="3963830" y="17568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20945A-C6DC-4F23-AECB-A4061870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356" y="3096519"/>
            <a:ext cx="1422400" cy="1422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7C4940-F899-4C25-AA5B-E9950354CCA8}"/>
              </a:ext>
            </a:extLst>
          </p:cNvPr>
          <p:cNvCxnSpPr/>
          <p:nvPr/>
        </p:nvCxnSpPr>
        <p:spPr>
          <a:xfrm flipV="1">
            <a:off x="2025100" y="2094573"/>
            <a:ext cx="1324428" cy="118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8AADD8-9A86-4522-822B-3231451CDEA5}"/>
              </a:ext>
            </a:extLst>
          </p:cNvPr>
          <p:cNvCxnSpPr>
            <a:cxnSpLocks/>
          </p:cNvCxnSpPr>
          <p:nvPr/>
        </p:nvCxnSpPr>
        <p:spPr>
          <a:xfrm>
            <a:off x="2038024" y="3668545"/>
            <a:ext cx="1224418" cy="150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48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D230-0DAA-4754-B409-DE1E2128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24D0-2256-4993-A6FA-E48DD0C7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8" y="1825625"/>
            <a:ext cx="6854951" cy="4351338"/>
          </a:xfrm>
        </p:spPr>
        <p:txBody>
          <a:bodyPr/>
          <a:lstStyle/>
          <a:p>
            <a:r>
              <a:rPr lang="en-US" dirty="0"/>
              <a:t>E.g., Given two jobs A and B of same run time (# Qs) that are each supposed to receive 50%, </a:t>
            </a:r>
          </a:p>
          <a:p>
            <a:pPr marL="0" indent="0">
              <a:buNone/>
            </a:pPr>
            <a:r>
              <a:rPr lang="en-US" dirty="0"/>
              <a:t>      U = finish time of first / finish time of last</a:t>
            </a:r>
          </a:p>
          <a:p>
            <a:r>
              <a:rPr lang="en-US" dirty="0"/>
              <a:t>As a function of run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1D7C-75FC-4E39-B97B-C7ECDF8E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" y="1825625"/>
            <a:ext cx="3519715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as a “pass” counter </a:t>
                </a:r>
              </a:p>
              <a:p>
                <a:r>
                  <a:rPr lang="en-US" dirty="0"/>
                  <a:t>Scheduler: pick job with lowest </a:t>
                </a:r>
                <a:r>
                  <a:rPr lang="en-US" i="1" dirty="0"/>
                  <a:t>pass</a:t>
                </a:r>
                <a:r>
                  <a:rPr lang="en-US" dirty="0"/>
                  <a:t>, runs it, add its </a:t>
                </a:r>
                <a:r>
                  <a:rPr lang="en-US" i="1" dirty="0"/>
                  <a:t>stride</a:t>
                </a:r>
                <a:r>
                  <a:rPr lang="en-US" dirty="0"/>
                  <a:t> to its </a:t>
                </a:r>
                <a:r>
                  <a:rPr lang="en-US" i="1" dirty="0"/>
                  <a:t>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018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Linux </a:t>
            </a:r>
            <a:r>
              <a:rPr lang="en-US" dirty="0">
                <a:latin typeface="Gill Sans Light"/>
              </a:rPr>
              <a:t>Completely Fair Scheduler (CFS)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</p:spPr>
            <p:txBody>
              <a:bodyPr/>
              <a:lstStyle/>
              <a:p>
                <a:r>
                  <a:rPr lang="en-US" dirty="0" smtClean="0">
                    <a:latin typeface="Gill Sans Light"/>
                  </a:rPr>
                  <a:t>Goal: Each process gets an equal share of CPU</a:t>
                </a:r>
              </a:p>
              <a:p>
                <a:pPr lvl="1"/>
                <a:r>
                  <a:rPr lang="en-US" i="1" dirty="0">
                    <a:latin typeface="Gill Sans Light"/>
                  </a:rPr>
                  <a:t>N</a:t>
                </a:r>
                <a:r>
                  <a:rPr lang="en-US" dirty="0">
                    <a:latin typeface="Gill Sans Light"/>
                  </a:rPr>
                  <a:t> threads “simultaneously” execute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</a:t>
                </a:r>
                <a:r>
                  <a:rPr lang="en-US" dirty="0" smtClean="0">
                    <a:latin typeface="Gill Sans Light"/>
                  </a:rPr>
                  <a:t>CPU</a:t>
                </a:r>
              </a:p>
              <a:p>
                <a:pPr lvl="1"/>
                <a:r>
                  <a:rPr lang="en-US" dirty="0" smtClean="0">
                    <a:latin typeface="Gill Sans Light"/>
                  </a:rPr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  <a:latin typeface="Gill Sans Light"/>
                  </a:rPr>
                  <a:t>model</a:t>
                </a:r>
                <a:r>
                  <a:rPr lang="en-US" dirty="0" smtClean="0">
                    <a:latin typeface="Gill Sans Light"/>
                  </a:rPr>
                  <a:t> is somewhat like simultaneous multithreading – each thread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>
                    <a:latin typeface="Gill Sans Light"/>
                  </a:rPr>
                  <a:t> of the cycles </a:t>
                </a:r>
                <a:endParaRPr lang="en-US" dirty="0">
                  <a:latin typeface="Gill Sans Light"/>
                </a:endParaRP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dirty="0" smtClean="0">
                    <a:latin typeface="Gill Sans Light"/>
                  </a:rPr>
                  <a:t>In general, can’t </a:t>
                </a:r>
                <a:r>
                  <a:rPr lang="en-US" dirty="0">
                    <a:latin typeface="Gill Sans Light"/>
                  </a:rPr>
                  <a:t>do this with real hardware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OS needs to give out full CPU in time </a:t>
                </a:r>
                <a:r>
                  <a:rPr lang="en-US" dirty="0" smtClean="0">
                    <a:latin typeface="Gill Sans Light"/>
                  </a:rPr>
                  <a:t>slices</a:t>
                </a:r>
              </a:p>
              <a:p>
                <a:pPr lvl="1"/>
                <a:r>
                  <a:rPr lang="en-US" dirty="0" smtClean="0">
                    <a:latin typeface="Gill Sans Light"/>
                  </a:rPr>
                  <a:t>Thus, we must use something to keep the threads roughly in sync with one another</a:t>
                </a:r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  <a:blipFill>
                <a:blip r:embed="rId2"/>
                <a:stretch>
                  <a:fillRect l="-116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704517" y="762000"/>
            <a:ext cx="4294187" cy="3124200"/>
            <a:chOff x="921546" y="1650801"/>
            <a:chExt cx="4294187" cy="3124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E0FA7-909E-4F68-A7E8-B5B0EC7D5D31}"/>
                </a:ext>
              </a:extLst>
            </p:cNvPr>
            <p:cNvSpPr txBox="1"/>
            <p:nvPr/>
          </p:nvSpPr>
          <p:spPr>
            <a:xfrm>
              <a:off x="1734847" y="1650801"/>
              <a:ext cx="307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latin typeface="Gill Sans Light"/>
                </a:rPr>
                <a:t>Model: “Perfectly” subdivided CPU:</a:t>
              </a:r>
              <a:endParaRPr lang="en-US" sz="2400" b="0" dirty="0">
                <a:latin typeface="Gill Sans Ligh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50CDD-EA78-4212-9CF5-0DB013325EC9}"/>
                </a:ext>
              </a:extLst>
            </p:cNvPr>
            <p:cNvGrpSpPr/>
            <p:nvPr/>
          </p:nvGrpSpPr>
          <p:grpSpPr>
            <a:xfrm>
              <a:off x="921546" y="2518547"/>
              <a:ext cx="4294187" cy="2256454"/>
              <a:chOff x="4333981" y="4158641"/>
              <a:chExt cx="4294187" cy="2256454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EC34E6A-BCFA-4ED3-A830-7B238152C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7775" y="6415094"/>
                <a:ext cx="32146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D5C5ADD-7E3B-4243-9843-9F69E3EB3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7775" y="4158641"/>
                <a:ext cx="0" cy="22564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2F9E6B-B43D-4BA1-9592-FE1952211E4C}"/>
                  </a:ext>
                </a:extLst>
              </p:cNvPr>
              <p:cNvSpPr txBox="1"/>
              <p:nvPr/>
            </p:nvSpPr>
            <p:spPr>
              <a:xfrm rot="5400000">
                <a:off x="3445049" y="5064497"/>
                <a:ext cx="2239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Gill Sans Light"/>
                  </a:rPr>
                  <a:t>CPU Time</a:t>
                </a:r>
                <a:endParaRPr lang="en-US" sz="2400" b="1" dirty="0">
                  <a:latin typeface="Gill Sans Ligh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C7037D-DE33-421A-A0BD-1194A8C02EF2}"/>
                  </a:ext>
                </a:extLst>
              </p:cNvPr>
              <p:cNvSpPr/>
              <p:nvPr/>
            </p:nvSpPr>
            <p:spPr>
              <a:xfrm>
                <a:off x="4979223" y="4843463"/>
                <a:ext cx="707190" cy="155734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CE092B-B6A3-4C80-BDDA-5D59B296211A}"/>
                  </a:ext>
                </a:extLst>
              </p:cNvPr>
              <p:cNvSpPr/>
              <p:nvPr/>
            </p:nvSpPr>
            <p:spPr>
              <a:xfrm>
                <a:off x="5979373" y="4843462"/>
                <a:ext cx="707190" cy="1557344"/>
              </a:xfrm>
              <a:prstGeom prst="rect">
                <a:avLst/>
              </a:prstGeom>
              <a:solidFill>
                <a:srgbClr val="4472C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E6AC74-1869-4E02-88E5-F63B607A731C}"/>
                  </a:ext>
                </a:extLst>
              </p:cNvPr>
              <p:cNvSpPr/>
              <p:nvPr/>
            </p:nvSpPr>
            <p:spPr>
              <a:xfrm>
                <a:off x="6979523" y="4843462"/>
                <a:ext cx="707190" cy="1557344"/>
              </a:xfrm>
              <a:prstGeom prst="rect">
                <a:avLst/>
              </a:prstGeom>
              <a:solidFill>
                <a:srgbClr val="00AE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4857775" y="4829174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6145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Linux </a:t>
            </a:r>
            <a:r>
              <a:rPr lang="en-US" dirty="0">
                <a:latin typeface="Gill Sans Light"/>
              </a:rPr>
              <a:t>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62" y="761999"/>
            <a:ext cx="7601049" cy="467283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Basic Idea: track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CPU time </a:t>
            </a: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per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thread </a:t>
            </a: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and schedule threads to match up average rate of execution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b="1" dirty="0">
                <a:latin typeface="Gill Sans Light"/>
              </a:rPr>
              <a:t>Scheduling Decision:</a:t>
            </a:r>
          </a:p>
          <a:p>
            <a:pPr lvl="1"/>
            <a:r>
              <a:rPr lang="en-US" sz="2400" dirty="0">
                <a:latin typeface="Gill Sans Light"/>
              </a:rPr>
              <a:t>“Repair” illusion of complete fairness</a:t>
            </a:r>
          </a:p>
          <a:p>
            <a:pPr lvl="1"/>
            <a:r>
              <a:rPr lang="en-US" sz="2400" dirty="0">
                <a:latin typeface="Gill Sans Light"/>
              </a:rPr>
              <a:t>Choose thread with minimum CPU </a:t>
            </a:r>
            <a:r>
              <a:rPr lang="en-US" sz="2400" dirty="0" smtClean="0">
                <a:latin typeface="Gill Sans Light"/>
              </a:rPr>
              <a:t>time</a:t>
            </a:r>
          </a:p>
          <a:p>
            <a:pPr lvl="1"/>
            <a:r>
              <a:rPr lang="en-US" sz="2400" dirty="0" smtClean="0">
                <a:latin typeface="Gill Sans Light"/>
              </a:rPr>
              <a:t>Closely related to Fair Queueing</a:t>
            </a:r>
          </a:p>
          <a:p>
            <a:r>
              <a:rPr lang="en-US" sz="2600" dirty="0" smtClean="0">
                <a:latin typeface="Gill Sans Light"/>
              </a:rPr>
              <a:t>Use a heap-like scheduling queue for this…</a:t>
            </a:r>
            <a:endParaRPr lang="en-US" sz="2400" dirty="0" smtClean="0">
              <a:latin typeface="Gill Sans Light"/>
            </a:endParaRPr>
          </a:p>
          <a:p>
            <a:pPr lvl="1"/>
            <a:r>
              <a:rPr lang="en-US" sz="2400" dirty="0" smtClean="0">
                <a:latin typeface="Gill Sans Light"/>
              </a:rPr>
              <a:t>O(log N) to add/remove threads, where N is number of threads</a:t>
            </a:r>
            <a:endParaRPr lang="en-US" sz="2400" dirty="0">
              <a:latin typeface="Gill Sans Light"/>
            </a:endParaRPr>
          </a:p>
          <a:p>
            <a:r>
              <a:rPr lang="en-US" dirty="0" smtClean="0">
                <a:latin typeface="Gill Sans Light"/>
              </a:rPr>
              <a:t>Sleeping threads don’t advance their CPU time, so they get a boost when they wake up again…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Gill Sans Light"/>
              </a:rPr>
              <a:t>Get interactivity automatically!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9205741" y="2668399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6200" y="762000"/>
            <a:ext cx="4307071" cy="3214057"/>
            <a:chOff x="7696200" y="932182"/>
            <a:chExt cx="4307071" cy="3214057"/>
          </a:xfrm>
        </p:grpSpPr>
        <p:grpSp>
          <p:nvGrpSpPr>
            <p:cNvPr id="4" name="Group 3"/>
            <p:cNvGrpSpPr/>
            <p:nvPr/>
          </p:nvGrpSpPr>
          <p:grpSpPr>
            <a:xfrm>
              <a:off x="7696200" y="1889785"/>
              <a:ext cx="4307071" cy="2256454"/>
              <a:chOff x="7388122" y="1219200"/>
              <a:chExt cx="4307071" cy="22564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850CDD-EA78-4212-9CF5-0DB013325EC9}"/>
                  </a:ext>
                </a:extLst>
              </p:cNvPr>
              <p:cNvGrpSpPr/>
              <p:nvPr/>
            </p:nvGrpSpPr>
            <p:grpSpPr>
              <a:xfrm>
                <a:off x="7388122" y="1219200"/>
                <a:ext cx="3750052" cy="2256454"/>
                <a:chOff x="4322386" y="4158641"/>
                <a:chExt cx="3750052" cy="2256454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C34E6A-BCFA-4ED3-A830-7B238152C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775" y="6415094"/>
                  <a:ext cx="321466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D5C5ADD-7E3B-4243-9843-9F69E3EB3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7775" y="4158641"/>
                  <a:ext cx="0" cy="2256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2F9E6B-B43D-4BA1-9592-FE1952211E4C}"/>
                    </a:ext>
                  </a:extLst>
                </p:cNvPr>
                <p:cNvSpPr txBox="1"/>
                <p:nvPr/>
              </p:nvSpPr>
              <p:spPr>
                <a:xfrm rot="5400000">
                  <a:off x="3529878" y="4982492"/>
                  <a:ext cx="2046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Gill Sans Light"/>
                    </a:rPr>
                    <a:t>CPU Time</a:t>
                  </a:r>
                  <a:endParaRPr lang="en-US" sz="2400" b="1" dirty="0">
                    <a:latin typeface="Gill Sans Light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C7037D-DE33-421A-A0BD-1194A8C02EF2}"/>
                    </a:ext>
                  </a:extLst>
                </p:cNvPr>
                <p:cNvSpPr/>
                <p:nvPr/>
              </p:nvSpPr>
              <p:spPr>
                <a:xfrm>
                  <a:off x="4979223" y="4207568"/>
                  <a:ext cx="707190" cy="219323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1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3CE092B-B6A3-4C80-BDDA-5D59B296211A}"/>
                    </a:ext>
                  </a:extLst>
                </p:cNvPr>
                <p:cNvSpPr/>
                <p:nvPr/>
              </p:nvSpPr>
              <p:spPr>
                <a:xfrm>
                  <a:off x="5979373" y="5300868"/>
                  <a:ext cx="707190" cy="1099937"/>
                </a:xfrm>
                <a:prstGeom prst="rect">
                  <a:avLst/>
                </a:prstGeom>
                <a:solidFill>
                  <a:srgbClr val="4472C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2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E6AC74-1869-4E02-88E5-F63B607A731C}"/>
                    </a:ext>
                  </a:extLst>
                </p:cNvPr>
                <p:cNvSpPr/>
                <p:nvPr/>
              </p:nvSpPr>
              <p:spPr>
                <a:xfrm>
                  <a:off x="6979523" y="4843462"/>
                  <a:ext cx="707190" cy="1557344"/>
                </a:xfrm>
                <a:prstGeom prst="rect">
                  <a:avLst/>
                </a:prstGeom>
                <a:solidFill>
                  <a:srgbClr val="00AE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7924800" y="1897282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/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 smtClean="0">
                      <a:latin typeface="Gill Sans Light"/>
                    </a:rPr>
                    <a:t>CFS: Average rate of execution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a14:m>
                  <a:r>
                    <a:rPr lang="en-US" sz="2400" b="0" dirty="0" smtClean="0">
                      <a:latin typeface="Gill Sans Light"/>
                    </a:rPr>
                    <a:t>:</a:t>
                  </a:r>
                  <a:endParaRPr lang="en-US" sz="2400" b="0" dirty="0">
                    <a:latin typeface="Gill Sans Ligh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blipFill>
                  <a:blip r:embed="rId3"/>
                  <a:stretch>
                    <a:fillRect l="-3168" t="-4348" r="-3960" b="-5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793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896600" cy="5105400"/>
          </a:xfrm>
        </p:spPr>
        <p:txBody>
          <a:bodyPr>
            <a:normAutofit/>
          </a:bodyPr>
          <a:lstStyle/>
          <a:p>
            <a:r>
              <a:rPr lang="en-US" dirty="0"/>
              <a:t>In addition to fairness, we want </a:t>
            </a:r>
            <a:r>
              <a:rPr lang="en-US" b="1" dirty="0"/>
              <a:t>low response </a:t>
            </a:r>
            <a:r>
              <a:rPr lang="en-US" b="1" dirty="0" smtClean="0"/>
              <a:t>time </a:t>
            </a:r>
            <a:r>
              <a:rPr lang="en-US" dirty="0" smtClean="0"/>
              <a:t>and starvation freedom</a:t>
            </a:r>
            <a:endParaRPr lang="en-US" b="1" dirty="0" smtClean="0"/>
          </a:p>
          <a:p>
            <a:pPr lvl="1"/>
            <a:r>
              <a:rPr lang="en-US" dirty="0" smtClean="0"/>
              <a:t>Make sure that everyone gets to run at least a bit!</a:t>
            </a:r>
            <a:endParaRPr lang="en-US" dirty="0"/>
          </a:p>
          <a:p>
            <a:r>
              <a:rPr lang="en-US" dirty="0"/>
              <a:t>Constraint 1: </a:t>
            </a:r>
            <a:r>
              <a:rPr lang="en-US" i="1" dirty="0"/>
              <a:t>Target Latency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Period of time over which every process gets service</a:t>
            </a:r>
          </a:p>
          <a:p>
            <a:pPr lvl="1"/>
            <a:r>
              <a:rPr lang="en-US" sz="2000" dirty="0"/>
              <a:t>Quanta = </a:t>
            </a:r>
            <a:r>
              <a:rPr lang="en-US" sz="2000" dirty="0" err="1"/>
              <a:t>Target_Latency</a:t>
            </a:r>
            <a:r>
              <a:rPr lang="en-US" sz="2000" dirty="0"/>
              <a:t> / n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4 Processes</a:t>
            </a:r>
          </a:p>
          <a:p>
            <a:pPr lvl="1"/>
            <a:r>
              <a:rPr lang="en-US" sz="2000" dirty="0"/>
              <a:t>Each process gets 5ms time slice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sz="2000" dirty="0"/>
              <a:t>Each process gets </a:t>
            </a:r>
            <a:r>
              <a:rPr lang="en-US" sz="2000" dirty="0">
                <a:solidFill>
                  <a:srgbClr val="FF0000"/>
                </a:solidFill>
              </a:rPr>
              <a:t>0.1ms</a:t>
            </a:r>
            <a:r>
              <a:rPr lang="en-US" sz="2000" dirty="0"/>
              <a:t> time slice  (!!!)</a:t>
            </a:r>
          </a:p>
          <a:p>
            <a:pPr lvl="1"/>
            <a:r>
              <a:rPr lang="en-US" sz="2000" dirty="0"/>
              <a:t>Recall Round-Robin: large context switching overhead if slice gets to small</a:t>
            </a:r>
          </a:p>
          <a:p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</a:t>
            </a:r>
            <a:r>
              <a:rPr lang="en-US" dirty="0" smtClean="0"/>
              <a:t>Responsiveness/Starvation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6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CFS: Throughput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1150600" cy="5105400"/>
          </a:xfrm>
        </p:spPr>
        <p:txBody>
          <a:bodyPr/>
          <a:lstStyle/>
          <a:p>
            <a:r>
              <a:rPr lang="en-US" dirty="0" smtClean="0"/>
              <a:t>Goal: Throughput</a:t>
            </a:r>
          </a:p>
          <a:p>
            <a:pPr lvl="1"/>
            <a:r>
              <a:rPr lang="en-US" dirty="0" smtClean="0"/>
              <a:t>Avoid excessive overhead</a:t>
            </a:r>
          </a:p>
          <a:p>
            <a:r>
              <a:rPr lang="en-US" dirty="0" smtClean="0"/>
              <a:t>Constraint 2: Minimum Granularity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Minimum length of any time slice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Target Latency 20 </a:t>
            </a:r>
            <a:r>
              <a:rPr lang="en-US" dirty="0" err="1" smtClean="0"/>
              <a:t>ms</a:t>
            </a:r>
            <a:r>
              <a:rPr lang="en-US" dirty="0" smtClean="0"/>
              <a:t>, Minimum Granularity 1 </a:t>
            </a:r>
            <a:r>
              <a:rPr lang="en-US" dirty="0" err="1" smtClean="0"/>
              <a:t>ms</a:t>
            </a:r>
            <a:r>
              <a:rPr lang="en-US" dirty="0" smtClean="0"/>
              <a:t>, 200 processes</a:t>
            </a:r>
          </a:p>
          <a:p>
            <a:pPr lvl="1"/>
            <a:r>
              <a:rPr lang="en-US" dirty="0" smtClean="0"/>
              <a:t>Each process gets 1 </a:t>
            </a:r>
            <a:r>
              <a:rPr lang="en-US" dirty="0" err="1" smtClean="0"/>
              <a:t>ms</a:t>
            </a:r>
            <a:r>
              <a:rPr lang="en-US" dirty="0" smtClean="0"/>
              <a:t> time slice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3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5E7-D45E-4C51-9717-9B71F34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Priority in Unix – Being 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F4E-4606-41EB-9212-EABD7DE8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26800" cy="5105400"/>
          </a:xfrm>
        </p:spPr>
        <p:txBody>
          <a:bodyPr/>
          <a:lstStyle/>
          <a:p>
            <a:r>
              <a:rPr lang="en-US" dirty="0"/>
              <a:t>The industrial operating systems of the 60s and 70’s provided priority to enforced desired usage policies.</a:t>
            </a:r>
          </a:p>
          <a:p>
            <a:pPr lvl="1"/>
            <a:r>
              <a:rPr lang="en-US" dirty="0"/>
              <a:t>When it was being developed at Berkeley, instead it provided ways to “be nice”.</a:t>
            </a:r>
          </a:p>
          <a:p>
            <a:r>
              <a:rPr lang="en-US" dirty="0">
                <a:latin typeface="Consolas" panose="020B0609020204030204" pitchFamily="49" charset="0"/>
              </a:rPr>
              <a:t>nice</a:t>
            </a:r>
            <a:r>
              <a:rPr lang="en-US" dirty="0"/>
              <a:t> values range from -20 to 19</a:t>
            </a:r>
          </a:p>
          <a:p>
            <a:pPr lvl="1"/>
            <a:r>
              <a:rPr lang="en-US" dirty="0"/>
              <a:t>Negative values are “not nice”</a:t>
            </a:r>
          </a:p>
          <a:p>
            <a:pPr lvl="1"/>
            <a:r>
              <a:rPr lang="en-US" dirty="0"/>
              <a:t>If you wanted to let your friends get more time, you would nice up your job</a:t>
            </a:r>
          </a:p>
          <a:p>
            <a:r>
              <a:rPr lang="en-US" dirty="0" smtClean="0"/>
              <a:t>Scheduler </a:t>
            </a:r>
            <a:r>
              <a:rPr lang="en-US" dirty="0"/>
              <a:t>puts higher </a:t>
            </a:r>
            <a:r>
              <a:rPr lang="en-US" dirty="0" smtClean="0"/>
              <a:t>nice-value tasks </a:t>
            </a:r>
            <a:r>
              <a:rPr lang="en-US" dirty="0"/>
              <a:t>(lower priority) to sleep more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In O(1) scheduler, this translated fairly directly to priority (and time slice)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does this idea translate to CFS?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Change the rate of CPU cycles given to threads to change relative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7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Example to illustrate benefits of SRTF</a:t>
            </a:r>
            <a:endParaRPr lang="en-US" altLang="ko-KR" dirty="0" smtClean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19400"/>
            <a:ext cx="8305800" cy="35179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Three jobs:	</a:t>
            </a:r>
          </a:p>
          <a:p>
            <a:pPr lvl="1"/>
            <a:r>
              <a:rPr lang="en-US" altLang="ko-KR" dirty="0" smtClean="0"/>
              <a:t>A, B: both CPU bound, run for week</a:t>
            </a:r>
            <a:br>
              <a:rPr lang="en-US" altLang="ko-KR" dirty="0" smtClean="0"/>
            </a:br>
            <a:r>
              <a:rPr lang="en-US" altLang="ko-KR" dirty="0" smtClean="0"/>
              <a:t>C: I/O bound, loop 1ms CPU, 9ms disk I/O</a:t>
            </a:r>
          </a:p>
          <a:p>
            <a:pPr lvl="1"/>
            <a:r>
              <a:rPr lang="en-US" altLang="ko-KR" dirty="0" smtClean="0"/>
              <a:t>If only one at a time, C uses 90% of the disk, A or B could use 100% of the CPU</a:t>
            </a:r>
          </a:p>
          <a:p>
            <a:r>
              <a:rPr lang="en-US" altLang="ko-KR" dirty="0" smtClean="0"/>
              <a:t>With FCFS:</a:t>
            </a:r>
          </a:p>
          <a:p>
            <a:pPr lvl="1"/>
            <a:r>
              <a:rPr lang="en-US" altLang="ko-KR" dirty="0" smtClean="0"/>
              <a:t>Once A or B get in, keep CPU for two weeks</a:t>
            </a:r>
          </a:p>
          <a:p>
            <a:r>
              <a:rPr lang="en-US" altLang="ko-KR" dirty="0" smtClean="0"/>
              <a:t>What about RR or SRTF?</a:t>
            </a:r>
          </a:p>
          <a:p>
            <a:pPr lvl="1"/>
            <a:r>
              <a:rPr lang="en-US" altLang="ko-KR" dirty="0" smtClean="0"/>
              <a:t>Easier to see with a timeline</a:t>
            </a:r>
          </a:p>
        </p:txBody>
      </p:sp>
      <p:grpSp>
        <p:nvGrpSpPr>
          <p:cNvPr id="596002" name="Group 34"/>
          <p:cNvGrpSpPr>
            <a:grpSpLocks/>
          </p:cNvGrpSpPr>
          <p:nvPr/>
        </p:nvGrpSpPr>
        <p:grpSpPr bwMode="auto">
          <a:xfrm>
            <a:off x="6924675" y="914401"/>
            <a:ext cx="2146300" cy="1893889"/>
            <a:chOff x="568" y="576"/>
            <a:chExt cx="1352" cy="1193"/>
          </a:xfrm>
        </p:grpSpPr>
        <p:sp>
          <p:nvSpPr>
            <p:cNvPr id="29706" name="Line 6"/>
            <p:cNvSpPr>
              <a:spLocks noChangeShapeType="1"/>
            </p:cNvSpPr>
            <p:nvPr/>
          </p:nvSpPr>
          <p:spPr bwMode="auto">
            <a:xfrm>
              <a:off x="574" y="1036"/>
              <a:ext cx="1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9707" name="Group 33"/>
            <p:cNvGrpSpPr>
              <a:grpSpLocks/>
            </p:cNvGrpSpPr>
            <p:nvPr/>
          </p:nvGrpSpPr>
          <p:grpSpPr bwMode="auto">
            <a:xfrm>
              <a:off x="568" y="576"/>
              <a:ext cx="1305" cy="1193"/>
              <a:chOff x="568" y="576"/>
              <a:chExt cx="1305" cy="1193"/>
            </a:xfrm>
          </p:grpSpPr>
          <p:sp>
            <p:nvSpPr>
              <p:cNvPr id="29708" name="Text Box 18"/>
              <p:cNvSpPr txBox="1">
                <a:spLocks noChangeArrowheads="1"/>
              </p:cNvSpPr>
              <p:nvPr/>
            </p:nvSpPr>
            <p:spPr bwMode="auto">
              <a:xfrm>
                <a:off x="1076" y="576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grpSp>
            <p:nvGrpSpPr>
              <p:cNvPr id="29709" name="Group 20"/>
              <p:cNvGrpSpPr>
                <a:grpSpLocks/>
              </p:cNvGrpSpPr>
              <p:nvPr/>
            </p:nvGrpSpPr>
            <p:grpSpPr bwMode="auto">
              <a:xfrm>
                <a:off x="568" y="844"/>
                <a:ext cx="439" cy="925"/>
                <a:chOff x="568" y="844"/>
                <a:chExt cx="439" cy="925"/>
              </a:xfrm>
            </p:grpSpPr>
            <p:sp>
              <p:nvSpPr>
                <p:cNvPr id="29722" name="Line 7"/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9723" name="Line 8"/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9724" name="Group 12"/>
                <p:cNvGrpSpPr>
                  <a:grpSpLocks/>
                </p:cNvGrpSpPr>
                <p:nvPr/>
              </p:nvGrpSpPr>
              <p:grpSpPr bwMode="auto">
                <a:xfrm>
                  <a:off x="568" y="1276"/>
                  <a:ext cx="439" cy="493"/>
                  <a:chOff x="609" y="1296"/>
                  <a:chExt cx="351" cy="493"/>
                </a:xfrm>
              </p:grpSpPr>
              <p:sp>
                <p:nvSpPr>
                  <p:cNvPr id="2972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972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" y="1343"/>
                    <a:ext cx="313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29710" name="Group 21"/>
              <p:cNvGrpSpPr>
                <a:grpSpLocks/>
              </p:cNvGrpSpPr>
              <p:nvPr/>
            </p:nvGrpSpPr>
            <p:grpSpPr bwMode="auto">
              <a:xfrm>
                <a:off x="1002" y="844"/>
                <a:ext cx="439" cy="925"/>
                <a:chOff x="568" y="844"/>
                <a:chExt cx="439" cy="925"/>
              </a:xfrm>
            </p:grpSpPr>
            <p:sp>
              <p:nvSpPr>
                <p:cNvPr id="29717" name="Line 22"/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9718" name="Line 23"/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9719" name="Group 24"/>
                <p:cNvGrpSpPr>
                  <a:grpSpLocks/>
                </p:cNvGrpSpPr>
                <p:nvPr/>
              </p:nvGrpSpPr>
              <p:grpSpPr bwMode="auto">
                <a:xfrm>
                  <a:off x="568" y="1276"/>
                  <a:ext cx="439" cy="493"/>
                  <a:chOff x="609" y="1296"/>
                  <a:chExt cx="351" cy="493"/>
                </a:xfrm>
              </p:grpSpPr>
              <p:sp>
                <p:nvSpPr>
                  <p:cNvPr id="2972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9721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" y="1343"/>
                    <a:ext cx="313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29711" name="Group 27"/>
              <p:cNvGrpSpPr>
                <a:grpSpLocks/>
              </p:cNvGrpSpPr>
              <p:nvPr/>
            </p:nvGrpSpPr>
            <p:grpSpPr bwMode="auto">
              <a:xfrm>
                <a:off x="1434" y="844"/>
                <a:ext cx="439" cy="925"/>
                <a:chOff x="568" y="844"/>
                <a:chExt cx="439" cy="925"/>
              </a:xfrm>
            </p:grpSpPr>
            <p:sp>
              <p:nvSpPr>
                <p:cNvPr id="29712" name="Line 28"/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9713" name="Line 29"/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9714" name="Group 30"/>
                <p:cNvGrpSpPr>
                  <a:grpSpLocks/>
                </p:cNvGrpSpPr>
                <p:nvPr/>
              </p:nvGrpSpPr>
              <p:grpSpPr bwMode="auto">
                <a:xfrm>
                  <a:off x="568" y="1276"/>
                  <a:ext cx="439" cy="493"/>
                  <a:chOff x="609" y="1296"/>
                  <a:chExt cx="351" cy="493"/>
                </a:xfrm>
              </p:grpSpPr>
              <p:sp>
                <p:nvSpPr>
                  <p:cNvPr id="2971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971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" y="1343"/>
                    <a:ext cx="313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</p:grpSp>
      </p:grpSp>
      <p:grpSp>
        <p:nvGrpSpPr>
          <p:cNvPr id="596019" name="Group 51"/>
          <p:cNvGrpSpPr>
            <a:grpSpLocks/>
          </p:cNvGrpSpPr>
          <p:nvPr/>
        </p:nvGrpSpPr>
        <p:grpSpPr bwMode="auto">
          <a:xfrm>
            <a:off x="2663826" y="957264"/>
            <a:ext cx="3127375" cy="992187"/>
            <a:chOff x="574" y="603"/>
            <a:chExt cx="1970" cy="625"/>
          </a:xfrm>
        </p:grpSpPr>
        <p:sp>
          <p:nvSpPr>
            <p:cNvPr id="29702" name="Line 37"/>
            <p:cNvSpPr>
              <a:spLocks noChangeShapeType="1"/>
            </p:cNvSpPr>
            <p:nvPr/>
          </p:nvSpPr>
          <p:spPr bwMode="auto">
            <a:xfrm>
              <a:off x="574" y="1036"/>
              <a:ext cx="19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3" name="Line 38"/>
            <p:cNvSpPr>
              <a:spLocks noChangeShapeType="1"/>
            </p:cNvSpPr>
            <p:nvPr/>
          </p:nvSpPr>
          <p:spPr bwMode="auto">
            <a:xfrm>
              <a:off x="574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4" name="Line 40"/>
            <p:cNvSpPr>
              <a:spLocks noChangeShapeType="1"/>
            </p:cNvSpPr>
            <p:nvPr/>
          </p:nvSpPr>
          <p:spPr bwMode="auto">
            <a:xfrm>
              <a:off x="2542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5" name="Text Box 47"/>
            <p:cNvSpPr txBox="1">
              <a:spLocks noChangeArrowheads="1"/>
            </p:cNvSpPr>
            <p:nvPr/>
          </p:nvSpPr>
          <p:spPr bwMode="auto">
            <a:xfrm>
              <a:off x="1251" y="603"/>
              <a:ext cx="5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 or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139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What if we want to give more CPU to some and less to others in CFS (proportional share) ?</a:t>
                </a:r>
              </a:p>
              <a:p>
                <a:pPr lvl="1"/>
                <a:r>
                  <a:rPr lang="en-US" dirty="0" smtClean="0"/>
                  <a:t>Allow different threads to have different </a:t>
                </a:r>
                <a:r>
                  <a:rPr lang="en-US" i="1" dirty="0" smtClean="0"/>
                  <a:t>rates</a:t>
                </a:r>
                <a:r>
                  <a:rPr lang="en-US" dirty="0" smtClean="0"/>
                  <a:t> of execution (cycles/time)</a:t>
                </a:r>
              </a:p>
              <a:p>
                <a:r>
                  <a:rPr lang="en-US" dirty="0" smtClean="0"/>
                  <a:t>Use weights! </a:t>
                </a:r>
                <a:r>
                  <a:rPr lang="en-US" dirty="0"/>
                  <a:t>Key Idea: Assign a weight </a:t>
                </a:r>
                <a:r>
                  <a:rPr lang="en-US" i="1" dirty="0" err="1"/>
                  <a:t>w</a:t>
                </a:r>
                <a:r>
                  <a:rPr lang="en-US" i="1" baseline="-25000" dirty="0" err="1"/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to each process </a:t>
                </a:r>
                <a:r>
                  <a:rPr lang="en-US" i="1" dirty="0" smtClean="0"/>
                  <a:t>I </a:t>
                </a:r>
                <a:r>
                  <a:rPr lang="en-US" dirty="0" smtClean="0"/>
                  <a:t>to compute the switching quanta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Basic equal share: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Share: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Reuse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nice</a:t>
                </a:r>
                <a:r>
                  <a:rPr lang="en-US" dirty="0"/>
                  <a:t> value to reflect share, rather than </a:t>
                </a:r>
                <a:r>
                  <a:rPr lang="en-US" dirty="0" smtClean="0"/>
                  <a:t>priority,</a:t>
                </a:r>
              </a:p>
              <a:p>
                <a:pPr lvl="1"/>
                <a:r>
                  <a:rPr lang="en-US" dirty="0" smtClean="0"/>
                  <a:t>Remember that lower nice value </a:t>
                </a:r>
                <a:r>
                  <a:rPr lang="en-US" dirty="0" smtClean="0">
                    <a:sym typeface="Symbol" panose="05050102010706020507" pitchFamily="18" charset="2"/>
                  </a:rPr>
                  <a:t> higher priority</a:t>
                </a:r>
                <a:endParaRPr lang="en-US" dirty="0"/>
              </a:p>
              <a:p>
                <a:pPr lvl="1"/>
                <a:r>
                  <a:rPr lang="en-US" dirty="0" smtClean="0"/>
                  <a:t>CFS uses nice </a:t>
                </a:r>
                <a:r>
                  <a:rPr lang="en-US" dirty="0"/>
                  <a:t>values </a:t>
                </a:r>
                <a:r>
                  <a:rPr lang="en-US" dirty="0" smtClean="0"/>
                  <a:t>to scale </a:t>
                </a:r>
                <a:r>
                  <a:rPr lang="en-US" dirty="0"/>
                  <a:t>weights exponentially: Weight=1024/(</a:t>
                </a:r>
                <a:r>
                  <a:rPr lang="en-US" dirty="0" smtClean="0"/>
                  <a:t>1.25)</a:t>
                </a:r>
                <a:r>
                  <a:rPr lang="en-US" baseline="30000" dirty="0" smtClean="0"/>
                  <a:t>nice</a:t>
                </a:r>
              </a:p>
              <a:p>
                <a:pPr lvl="2"/>
                <a:r>
                  <a:rPr lang="en-US" dirty="0" smtClean="0"/>
                  <a:t>Two CPU tasks separated by nice value of 5 </a:t>
                </a:r>
                <a:r>
                  <a:rPr lang="en-US" dirty="0" smtClean="0">
                    <a:sym typeface="Symbol" panose="05050102010706020507" pitchFamily="18" charset="2"/>
                  </a:rPr>
                  <a:t> </a:t>
                </a:r>
                <a:br>
                  <a:rPr lang="en-US" dirty="0" smtClean="0">
                    <a:sym typeface="Symbol" panose="05050102010706020507" pitchFamily="18" charset="2"/>
                  </a:rPr>
                </a:br>
                <a:r>
                  <a:rPr lang="en-US" dirty="0" smtClean="0">
                    <a:sym typeface="Symbol" panose="05050102010706020507" pitchFamily="18" charset="2"/>
                  </a:rPr>
                  <a:t>Task with lower nice value has 3 times the weight, since (1.25)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5 </a:t>
                </a:r>
                <a:r>
                  <a:rPr lang="en-US" dirty="0" smtClean="0">
                    <a:sym typeface="Symbol" panose="05050102010706020507" pitchFamily="18" charset="2"/>
                  </a:rPr>
                  <a:t> 3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So, we use “Virtual Runtime” instead of CPU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  <a:blipFill>
                <a:blip r:embed="rId2"/>
                <a:stretch>
                  <a:fillRect l="-781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04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Linux CFS: Proportional Shares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5105400"/>
          </a:xfrm>
        </p:spPr>
        <p:txBody>
          <a:bodyPr/>
          <a:lstStyle/>
          <a:p>
            <a:r>
              <a:rPr lang="en-US" dirty="0" smtClean="0"/>
              <a:t>Target Latency = 20ms</a:t>
            </a:r>
          </a:p>
          <a:p>
            <a:r>
              <a:rPr lang="en-US" dirty="0" smtClean="0"/>
              <a:t>Minimum Granularity = 1ms</a:t>
            </a:r>
          </a:p>
          <a:p>
            <a:r>
              <a:rPr lang="en-US" dirty="0" smtClean="0"/>
              <a:t>Example: Two CPU-Bound Threads</a:t>
            </a:r>
          </a:p>
          <a:p>
            <a:pPr lvl="1"/>
            <a:r>
              <a:rPr lang="en-US" dirty="0" smtClean="0"/>
              <a:t>Thread A has weight 1</a:t>
            </a:r>
          </a:p>
          <a:p>
            <a:pPr lvl="1"/>
            <a:r>
              <a:rPr lang="en-US" dirty="0" smtClean="0"/>
              <a:t>Thread B has weight 4</a:t>
            </a:r>
          </a:p>
          <a:p>
            <a:r>
              <a:rPr lang="en-US" dirty="0" smtClean="0"/>
              <a:t>Time slice for A? 4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Time slice for B? 16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233062"/>
            <a:ext cx="11523496" cy="339633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Gill Sans Light"/>
              </a:rPr>
              <a:t>Track a thread's </a:t>
            </a:r>
            <a:r>
              <a:rPr lang="en-US" i="1" dirty="0">
                <a:latin typeface="Gill Sans Light"/>
              </a:rPr>
              <a:t>virtual</a:t>
            </a:r>
            <a:r>
              <a:rPr lang="en-US" dirty="0">
                <a:latin typeface="Gill Sans Light"/>
              </a:rPr>
              <a:t> runtime rather than its true physical runtime</a:t>
            </a:r>
          </a:p>
          <a:p>
            <a:pPr lvl="1"/>
            <a:r>
              <a:rPr lang="en-US" dirty="0">
                <a:latin typeface="Gill Sans Light"/>
              </a:rPr>
              <a:t>Higher weight: Virtual runtime increases more slowly</a:t>
            </a:r>
          </a:p>
          <a:p>
            <a:pPr lvl="1"/>
            <a:r>
              <a:rPr lang="en-US" dirty="0">
                <a:latin typeface="Gill Sans Light"/>
              </a:rPr>
              <a:t>Lower weight: Virtual runtime increases more </a:t>
            </a:r>
            <a:r>
              <a:rPr lang="en-US" dirty="0" smtClean="0">
                <a:latin typeface="Gill Sans Light"/>
              </a:rPr>
              <a:t>quickly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Scheduler’s Decisions are based on Virtual CPU Time</a:t>
            </a:r>
          </a:p>
          <a:p>
            <a:r>
              <a:rPr lang="en-US" dirty="0"/>
              <a:t>Use of Red-Black tree to hold all runnable processes as sorted on </a:t>
            </a:r>
            <a:r>
              <a:rPr lang="en-US" dirty="0" err="1"/>
              <a:t>vruntime</a:t>
            </a:r>
            <a:r>
              <a:rPr lang="en-US" dirty="0"/>
              <a:t> variable</a:t>
            </a:r>
          </a:p>
          <a:p>
            <a:pPr lvl="1"/>
            <a:r>
              <a:rPr lang="en-US" dirty="0" smtClean="0"/>
              <a:t>O(1) time to find next thread to run (top of heap!)</a:t>
            </a:r>
          </a:p>
          <a:p>
            <a:pPr lvl="1"/>
            <a:r>
              <a:rPr lang="en-US" dirty="0" smtClean="0"/>
              <a:t>O(log </a:t>
            </a:r>
            <a:r>
              <a:rPr lang="en-US" dirty="0"/>
              <a:t>N</a:t>
            </a:r>
            <a:r>
              <a:rPr lang="en-US" dirty="0" smtClean="0"/>
              <a:t>) </a:t>
            </a:r>
            <a:r>
              <a:rPr lang="en-US" dirty="0"/>
              <a:t>time to perform insertions/deletions </a:t>
            </a:r>
          </a:p>
          <a:p>
            <a:pPr lvl="2"/>
            <a:r>
              <a:rPr lang="en-US" dirty="0"/>
              <a:t>Cash the item at far left (item with earliest </a:t>
            </a:r>
            <a:r>
              <a:rPr lang="en-US" dirty="0" err="1"/>
              <a:t>vruntime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ready to schedule, grab version with smallest </a:t>
            </a:r>
            <a:r>
              <a:rPr lang="en-US" dirty="0" err="1"/>
              <a:t>vruntime</a:t>
            </a:r>
            <a:r>
              <a:rPr lang="en-US" dirty="0"/>
              <a:t> (which will be item at the far left).</a:t>
            </a:r>
          </a:p>
          <a:p>
            <a:endParaRPr lang="en-US" dirty="0">
              <a:latin typeface="Gill Sans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0262" y="762000"/>
            <a:ext cx="5023538" cy="2256454"/>
            <a:chOff x="5965751" y="928721"/>
            <a:chExt cx="5023538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7774626" y="3185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626" y="928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5965751" y="1537559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Virtual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7933187" y="1906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9296400" y="1905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062" y="762000"/>
            <a:ext cx="5513667" cy="2256454"/>
            <a:chOff x="253423" y="1066800"/>
            <a:chExt cx="5513667" cy="22564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3323253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1066800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53423" y="1675638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Physical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1484404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2854005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2916326" y="1096726"/>
              <a:ext cx="1787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Gill Sans Light"/>
                </a:rPr>
                <a:t>16 (</a:t>
              </a:r>
              <a:r>
                <a:rPr lang="en-US" sz="2800" b="1" i="1" dirty="0" err="1" smtClean="0">
                  <a:latin typeface="Gill Sans Light"/>
                </a:rPr>
                <a:t>w</a:t>
              </a:r>
              <a:r>
                <a:rPr lang="en-US" sz="2800" b="1" i="1" baseline="-25000" dirty="0" err="1" smtClean="0">
                  <a:latin typeface="Gill Sans Light"/>
                </a:rPr>
                <a:t>B</a:t>
              </a:r>
              <a:r>
                <a:rPr lang="en-US" sz="2800" b="1" i="1" dirty="0" smtClean="0">
                  <a:latin typeface="Gill Sans Light"/>
                </a:rPr>
                <a:t>=4)</a:t>
              </a:r>
              <a:endParaRPr lang="en-US" sz="2800" b="1" i="1" dirty="0">
                <a:latin typeface="Gill Sans Ligh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179796" y="2377787"/>
              <a:ext cx="158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Gill Sans Light"/>
                </a:rPr>
                <a:t>4 (</a:t>
              </a:r>
              <a:r>
                <a:rPr lang="en-US" sz="2800" b="1" i="1" dirty="0" err="1" smtClean="0">
                  <a:latin typeface="Gill Sans Light"/>
                </a:rPr>
                <a:t>w</a:t>
              </a:r>
              <a:r>
                <a:rPr lang="en-US" sz="2800" b="1" i="1" baseline="-25000" dirty="0" err="1" smtClean="0">
                  <a:latin typeface="Gill Sans Light"/>
                </a:rPr>
                <a:t>A</a:t>
              </a:r>
              <a:r>
                <a:rPr lang="en-US" sz="2800" b="1" i="1" dirty="0" smtClean="0">
                  <a:latin typeface="Gill Sans Light"/>
                </a:rPr>
                <a:t>=1)</a:t>
              </a:r>
              <a:endParaRPr lang="en-US" sz="2800" b="1" i="1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13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F61-B0CF-5D45-BD1C-A39620A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dirty="0"/>
              <a:t>the Right Scheduler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05B34-9C65-7943-8932-26DD389C6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787886"/>
              </p:ext>
            </p:extLst>
          </p:nvPr>
        </p:nvGraphicFramePr>
        <p:xfrm>
          <a:off x="2152650" y="1143000"/>
          <a:ext cx="7886700" cy="5222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788446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26346348"/>
                    </a:ext>
                  </a:extLst>
                </a:gridCol>
              </a:tblGrid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567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338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Avg.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9629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20895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6581"/>
                  </a:ext>
                </a:extLst>
              </a:tr>
              <a:tr h="880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– Wait Time to Get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89084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79631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2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799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there aren’t enough resources to go around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One approach: Buy it when it will pay 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Perhaps you’re paying for worse response time in reduced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productivity, customer angst, etc…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Might think that you should buy a faster X when X is utilized 100%,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but usually, response time goes to infinity as utilization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100%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Most scheduling algorithms work fine in the “linear” portion of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9220200" y="3886200"/>
            <a:ext cx="2471738" cy="2438399"/>
            <a:chOff x="4059" y="1677"/>
            <a:chExt cx="1557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28"/>
              <a:ext cx="818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21" y="2100"/>
              <a:ext cx="8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45" y="2468"/>
              <a:ext cx="487" cy="1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324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(1 of 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4300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Scheduling Goals: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Minimize Response Time (e.g. for human interaction)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Maximize Throughput (e.g. for large computations)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Fairness (e.g. Proper Sharing of Resources)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Predictability (e.g. Hard/Soft </a:t>
            </a:r>
            <a:r>
              <a:rPr lang="en-US" altLang="ko-KR" dirty="0" err="1" smtClean="0">
                <a:ea typeface="굴림" panose="020B0600000101010101" pitchFamily="34" charset="-127"/>
              </a:rPr>
              <a:t>Realtime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Round-Robin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Scheduling</a:t>
            </a:r>
            <a:r>
              <a:rPr lang="en-US" altLang="ko-KR" dirty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each thread a small amount of CPU time when it executes; cycle between all ready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Pros: Better for short jobs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Shortest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Job First (SJF)/Shortest Remaining Time First (SRTF):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Run whatever job has the least amount of computation to do/least remaining amount of computation to do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Multi-Level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Feedback Scheduling: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Multiple queues of different </a:t>
            </a:r>
            <a:r>
              <a:rPr lang="en-US" altLang="ko-KR" dirty="0" smtClean="0">
                <a:ea typeface="굴림" panose="020B0600000101010101" pitchFamily="34" charset="-127"/>
              </a:rPr>
              <a:t>priorities and scheduling algorithms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Automatic promotion/demotion of process priority in order to approximate SJF/SRTF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6238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(2 of 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430000" cy="4267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Realtime</a:t>
            </a:r>
            <a:r>
              <a:rPr lang="en-US" dirty="0" smtClean="0">
                <a:solidFill>
                  <a:srgbClr val="FF0000"/>
                </a:solidFill>
              </a:rPr>
              <a:t> Schedulers such as EDF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</a:t>
            </a:r>
            <a:r>
              <a:rPr lang="en-US" dirty="0" smtClean="0"/>
              <a:t>uaranteed </a:t>
            </a:r>
            <a:r>
              <a:rPr lang="en-US" dirty="0"/>
              <a:t>behavior by meeting </a:t>
            </a:r>
            <a:r>
              <a:rPr lang="en-US" dirty="0" smtClean="0"/>
              <a:t>deadlines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</a:t>
            </a:r>
            <a:r>
              <a:rPr lang="en-US" dirty="0"/>
              <a:t>tasks defined by tuple of compute time and period</a:t>
            </a:r>
          </a:p>
          <a:p>
            <a:pPr lvl="1"/>
            <a:r>
              <a:rPr lang="en-US" dirty="0" err="1"/>
              <a:t>Schedulability</a:t>
            </a:r>
            <a:r>
              <a:rPr lang="en-US" dirty="0"/>
              <a:t> test: is it possible to meet deadlines with proposed set of processes</a:t>
            </a:r>
            <a:r>
              <a:rPr lang="en-US" dirty="0" smtClean="0"/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Lottery Scheduling: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each thread a priority-dependent number of tokens (short </a:t>
            </a:r>
            <a:r>
              <a:rPr lang="en-US" altLang="ko-KR" dirty="0" err="1">
                <a:ea typeface="굴림" panose="020B0600000101010101" pitchFamily="34" charset="-127"/>
              </a:rPr>
              <a:t>tasks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more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tokens)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charset="-127"/>
              </a:rPr>
              <a:t>Linux CFS Scheduler: Fair fraction of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Approximates </a:t>
            </a:r>
            <a:r>
              <a:rPr lang="en-US" altLang="ko-KR" dirty="0" smtClean="0">
                <a:ea typeface="굴림" charset="-127"/>
              </a:rPr>
              <a:t>an </a:t>
            </a:r>
            <a:r>
              <a:rPr lang="en-US" altLang="ko-KR" dirty="0">
                <a:ea typeface="굴림" charset="-127"/>
              </a:rPr>
              <a:t>“ideal” multitasking </a:t>
            </a:r>
            <a:r>
              <a:rPr lang="en-US" altLang="ko-KR" dirty="0" smtClean="0">
                <a:ea typeface="굴림" charset="-127"/>
              </a:rPr>
              <a:t>processor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</a:rPr>
              <a:t>Practical example of “Fair Queueing”</a:t>
            </a:r>
            <a:endParaRPr lang="en-US" altLang="ko-KR" dirty="0">
              <a:ea typeface="굴림" charset="-127"/>
            </a:endParaRPr>
          </a:p>
          <a:p>
            <a:endParaRPr lang="en-US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128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SRTF Example continued:</a:t>
            </a:r>
          </a:p>
        </p:txBody>
      </p:sp>
      <p:grpSp>
        <p:nvGrpSpPr>
          <p:cNvPr id="597079" name="Group 87"/>
          <p:cNvGrpSpPr>
            <a:grpSpLocks/>
          </p:cNvGrpSpPr>
          <p:nvPr/>
        </p:nvGrpSpPr>
        <p:grpSpPr bwMode="auto">
          <a:xfrm>
            <a:off x="2259013" y="2786065"/>
            <a:ext cx="7567612" cy="1743076"/>
            <a:chOff x="463" y="1755"/>
            <a:chExt cx="4767" cy="1098"/>
          </a:xfrm>
        </p:grpSpPr>
        <p:sp>
          <p:nvSpPr>
            <p:cNvPr id="30768" name="Line 22"/>
            <p:cNvSpPr>
              <a:spLocks noChangeShapeType="1"/>
            </p:cNvSpPr>
            <p:nvPr/>
          </p:nvSpPr>
          <p:spPr bwMode="auto">
            <a:xfrm>
              <a:off x="574" y="2092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69" name="Group 28"/>
            <p:cNvGrpSpPr>
              <a:grpSpLocks/>
            </p:cNvGrpSpPr>
            <p:nvPr/>
          </p:nvGrpSpPr>
          <p:grpSpPr bwMode="auto">
            <a:xfrm>
              <a:off x="574" y="1900"/>
              <a:ext cx="48" cy="384"/>
              <a:chOff x="672" y="1776"/>
              <a:chExt cx="48" cy="384"/>
            </a:xfrm>
          </p:grpSpPr>
          <p:sp>
            <p:nvSpPr>
              <p:cNvPr id="30788" name="Line 2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9" name="Line 2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0" name="Group 29"/>
            <p:cNvGrpSpPr>
              <a:grpSpLocks/>
            </p:cNvGrpSpPr>
            <p:nvPr/>
          </p:nvGrpSpPr>
          <p:grpSpPr bwMode="auto">
            <a:xfrm>
              <a:off x="670" y="1900"/>
              <a:ext cx="48" cy="384"/>
              <a:chOff x="672" y="1776"/>
              <a:chExt cx="48" cy="384"/>
            </a:xfrm>
          </p:grpSpPr>
          <p:sp>
            <p:nvSpPr>
              <p:cNvPr id="30786" name="Line 30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7" name="Line 31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1" name="Group 32"/>
            <p:cNvGrpSpPr>
              <a:grpSpLocks/>
            </p:cNvGrpSpPr>
            <p:nvPr/>
          </p:nvGrpSpPr>
          <p:grpSpPr bwMode="auto">
            <a:xfrm>
              <a:off x="766" y="1900"/>
              <a:ext cx="48" cy="384"/>
              <a:chOff x="672" y="1776"/>
              <a:chExt cx="48" cy="384"/>
            </a:xfrm>
          </p:grpSpPr>
          <p:sp>
            <p:nvSpPr>
              <p:cNvPr id="30784" name="Line 3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5" name="Line 3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2" name="Group 35"/>
            <p:cNvGrpSpPr>
              <a:grpSpLocks/>
            </p:cNvGrpSpPr>
            <p:nvPr/>
          </p:nvGrpSpPr>
          <p:grpSpPr bwMode="auto">
            <a:xfrm>
              <a:off x="1054" y="1900"/>
              <a:ext cx="48" cy="384"/>
              <a:chOff x="672" y="1776"/>
              <a:chExt cx="48" cy="384"/>
            </a:xfrm>
          </p:grpSpPr>
          <p:sp>
            <p:nvSpPr>
              <p:cNvPr id="30782" name="Line 36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3" name="Line 37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3" name="Group 41"/>
            <p:cNvGrpSpPr>
              <a:grpSpLocks/>
            </p:cNvGrpSpPr>
            <p:nvPr/>
          </p:nvGrpSpPr>
          <p:grpSpPr bwMode="auto">
            <a:xfrm>
              <a:off x="584" y="2360"/>
              <a:ext cx="422" cy="493"/>
              <a:chOff x="622" y="1296"/>
              <a:chExt cx="338" cy="493"/>
            </a:xfrm>
          </p:grpSpPr>
          <p:sp>
            <p:nvSpPr>
              <p:cNvPr id="30780" name="Line 4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1" name="Text Box 43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74" name="Text Box 44"/>
            <p:cNvSpPr txBox="1">
              <a:spLocks noChangeArrowheads="1"/>
            </p:cNvSpPr>
            <p:nvPr/>
          </p:nvSpPr>
          <p:spPr bwMode="auto">
            <a:xfrm>
              <a:off x="463" y="1755"/>
              <a:ext cx="61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latin typeface="Gill Sans" charset="0"/>
                  <a:ea typeface="Gill Sans" charset="0"/>
                  <a:cs typeface="Gill Sans" charset="0"/>
                </a:rPr>
                <a:t>CABAB…</a:t>
              </a:r>
            </a:p>
          </p:txBody>
        </p:sp>
        <p:sp>
          <p:nvSpPr>
            <p:cNvPr id="30775" name="Text Box 45"/>
            <p:cNvSpPr txBox="1">
              <a:spLocks noChangeArrowheads="1"/>
            </p:cNvSpPr>
            <p:nvPr/>
          </p:nvSpPr>
          <p:spPr bwMode="auto">
            <a:xfrm>
              <a:off x="1001" y="1755"/>
              <a:ext cx="19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30776" name="Group 75"/>
            <p:cNvGrpSpPr>
              <a:grpSpLocks/>
            </p:cNvGrpSpPr>
            <p:nvPr/>
          </p:nvGrpSpPr>
          <p:grpSpPr bwMode="auto">
            <a:xfrm>
              <a:off x="1064" y="2360"/>
              <a:ext cx="422" cy="493"/>
              <a:chOff x="622" y="1296"/>
              <a:chExt cx="338" cy="493"/>
            </a:xfrm>
          </p:grpSpPr>
          <p:sp>
            <p:nvSpPr>
              <p:cNvPr id="30778" name="Line 76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79" name="Text Box 77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77" name="Text Box 78"/>
            <p:cNvSpPr txBox="1">
              <a:spLocks noChangeArrowheads="1"/>
            </p:cNvSpPr>
            <p:nvPr/>
          </p:nvSpPr>
          <p:spPr bwMode="auto">
            <a:xfrm>
              <a:off x="2046" y="2187"/>
              <a:ext cx="19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RR 1ms time slice</a:t>
              </a:r>
            </a:p>
          </p:txBody>
        </p:sp>
      </p:grpSp>
      <p:grpSp>
        <p:nvGrpSpPr>
          <p:cNvPr id="597081" name="Group 89"/>
          <p:cNvGrpSpPr>
            <a:grpSpLocks/>
          </p:cNvGrpSpPr>
          <p:nvPr/>
        </p:nvGrpSpPr>
        <p:grpSpPr bwMode="auto">
          <a:xfrm>
            <a:off x="2359025" y="957263"/>
            <a:ext cx="7467600" cy="1851026"/>
            <a:chOff x="526" y="603"/>
            <a:chExt cx="4704" cy="1166"/>
          </a:xfrm>
        </p:grpSpPr>
        <p:grpSp>
          <p:nvGrpSpPr>
            <p:cNvPr id="30750" name="Group 72"/>
            <p:cNvGrpSpPr>
              <a:grpSpLocks/>
            </p:cNvGrpSpPr>
            <p:nvPr/>
          </p:nvGrpSpPr>
          <p:grpSpPr bwMode="auto">
            <a:xfrm>
              <a:off x="4424" y="1276"/>
              <a:ext cx="422" cy="493"/>
              <a:chOff x="622" y="1296"/>
              <a:chExt cx="338" cy="493"/>
            </a:xfrm>
          </p:grpSpPr>
          <p:sp>
            <p:nvSpPr>
              <p:cNvPr id="30766" name="Line 73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7" name="Text Box 74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0751" name="Group 20"/>
            <p:cNvGrpSpPr>
              <a:grpSpLocks/>
            </p:cNvGrpSpPr>
            <p:nvPr/>
          </p:nvGrpSpPr>
          <p:grpSpPr bwMode="auto">
            <a:xfrm>
              <a:off x="574" y="844"/>
              <a:ext cx="4656" cy="384"/>
              <a:chOff x="672" y="672"/>
              <a:chExt cx="4656" cy="384"/>
            </a:xfrm>
          </p:grpSpPr>
          <p:sp>
            <p:nvSpPr>
              <p:cNvPr id="30760" name="Line 4"/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1" name="Line 5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2" name="Line 6"/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3" name="Line 7"/>
              <p:cNvSpPr>
                <a:spLocks noChangeShapeType="1"/>
              </p:cNvSpPr>
              <p:nvPr/>
            </p:nvSpPr>
            <p:spPr bwMode="auto">
              <a:xfrm>
                <a:off x="264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4" name="Line 9"/>
              <p:cNvSpPr>
                <a:spLocks noChangeShapeType="1"/>
              </p:cNvSpPr>
              <p:nvPr/>
            </p:nvSpPr>
            <p:spPr bwMode="auto">
              <a:xfrm>
                <a:off x="451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5" name="Line 11"/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52" name="Group 14"/>
            <p:cNvGrpSpPr>
              <a:grpSpLocks/>
            </p:cNvGrpSpPr>
            <p:nvPr/>
          </p:nvGrpSpPr>
          <p:grpSpPr bwMode="auto">
            <a:xfrm>
              <a:off x="575" y="1276"/>
              <a:ext cx="431" cy="493"/>
              <a:chOff x="615" y="1296"/>
              <a:chExt cx="345" cy="493"/>
            </a:xfrm>
          </p:grpSpPr>
          <p:sp>
            <p:nvSpPr>
              <p:cNvPr id="30758" name="Line 1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59" name="Text Box 13"/>
              <p:cNvSpPr txBox="1">
                <a:spLocks noChangeArrowheads="1"/>
              </p:cNvSpPr>
              <p:nvPr/>
            </p:nvSpPr>
            <p:spPr bwMode="auto">
              <a:xfrm>
                <a:off x="615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53" name="Text Box 15"/>
            <p:cNvSpPr txBox="1">
              <a:spLocks noChangeArrowheads="1"/>
            </p:cNvSpPr>
            <p:nvPr/>
          </p:nvSpPr>
          <p:spPr bwMode="auto">
            <a:xfrm>
              <a:off x="4366" y="603"/>
              <a:ext cx="2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0754" name="Text Box 16"/>
            <p:cNvSpPr txBox="1">
              <a:spLocks noChangeArrowheads="1"/>
            </p:cNvSpPr>
            <p:nvPr/>
          </p:nvSpPr>
          <p:spPr bwMode="auto">
            <a:xfrm>
              <a:off x="1430" y="603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55" name="Text Box 17"/>
            <p:cNvSpPr txBox="1">
              <a:spLocks noChangeArrowheads="1"/>
            </p:cNvSpPr>
            <p:nvPr/>
          </p:nvSpPr>
          <p:spPr bwMode="auto">
            <a:xfrm>
              <a:off x="3413" y="603"/>
              <a:ext cx="2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0756" name="Text Box 18"/>
            <p:cNvSpPr txBox="1">
              <a:spLocks noChangeArrowheads="1"/>
            </p:cNvSpPr>
            <p:nvPr/>
          </p:nvSpPr>
          <p:spPr bwMode="auto">
            <a:xfrm>
              <a:off x="526" y="603"/>
              <a:ext cx="2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0757" name="Text Box 79"/>
            <p:cNvSpPr txBox="1">
              <a:spLocks noChangeArrowheads="1"/>
            </p:cNvSpPr>
            <p:nvPr/>
          </p:nvSpPr>
          <p:spPr bwMode="auto">
            <a:xfrm>
              <a:off x="1873" y="1230"/>
              <a:ext cx="219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RR 100ms time slice</a:t>
              </a:r>
            </a:p>
          </p:txBody>
        </p:sp>
      </p:grpSp>
      <p:grpSp>
        <p:nvGrpSpPr>
          <p:cNvPr id="597080" name="Group 88"/>
          <p:cNvGrpSpPr>
            <a:grpSpLocks/>
          </p:cNvGrpSpPr>
          <p:nvPr/>
        </p:nvGrpSpPr>
        <p:grpSpPr bwMode="auto">
          <a:xfrm>
            <a:off x="2347913" y="4614865"/>
            <a:ext cx="7478712" cy="1851026"/>
            <a:chOff x="519" y="2907"/>
            <a:chExt cx="4711" cy="1166"/>
          </a:xfrm>
        </p:grpSpPr>
        <p:sp>
          <p:nvSpPr>
            <p:cNvPr id="30729" name="Line 47"/>
            <p:cNvSpPr>
              <a:spLocks noChangeShapeType="1"/>
            </p:cNvSpPr>
            <p:nvPr/>
          </p:nvSpPr>
          <p:spPr bwMode="auto">
            <a:xfrm>
              <a:off x="574" y="3340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30" name="Group 60"/>
            <p:cNvGrpSpPr>
              <a:grpSpLocks/>
            </p:cNvGrpSpPr>
            <p:nvPr/>
          </p:nvGrpSpPr>
          <p:grpSpPr bwMode="auto">
            <a:xfrm>
              <a:off x="574" y="3148"/>
              <a:ext cx="48" cy="384"/>
              <a:chOff x="672" y="3072"/>
              <a:chExt cx="48" cy="384"/>
            </a:xfrm>
          </p:grpSpPr>
          <p:sp>
            <p:nvSpPr>
              <p:cNvPr id="30748" name="Line 4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9" name="Line 4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31" name="Group 53"/>
            <p:cNvGrpSpPr>
              <a:grpSpLocks/>
            </p:cNvGrpSpPr>
            <p:nvPr/>
          </p:nvGrpSpPr>
          <p:grpSpPr bwMode="auto">
            <a:xfrm>
              <a:off x="584" y="3580"/>
              <a:ext cx="422" cy="493"/>
              <a:chOff x="622" y="1296"/>
              <a:chExt cx="338" cy="493"/>
            </a:xfrm>
          </p:grpSpPr>
          <p:sp>
            <p:nvSpPr>
              <p:cNvPr id="30746" name="Line 54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7" name="Text Box 55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32" name="Text Box 57"/>
            <p:cNvSpPr txBox="1">
              <a:spLocks noChangeArrowheads="1"/>
            </p:cNvSpPr>
            <p:nvPr/>
          </p:nvSpPr>
          <p:spPr bwMode="auto">
            <a:xfrm>
              <a:off x="770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3" name="Text Box 59"/>
            <p:cNvSpPr txBox="1">
              <a:spLocks noChangeArrowheads="1"/>
            </p:cNvSpPr>
            <p:nvPr/>
          </p:nvSpPr>
          <p:spPr bwMode="auto">
            <a:xfrm>
              <a:off x="519" y="2907"/>
              <a:ext cx="2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30734" name="Group 61"/>
            <p:cNvGrpSpPr>
              <a:grpSpLocks/>
            </p:cNvGrpSpPr>
            <p:nvPr/>
          </p:nvGrpSpPr>
          <p:grpSpPr bwMode="auto">
            <a:xfrm>
              <a:off x="1006" y="3148"/>
              <a:ext cx="48" cy="384"/>
              <a:chOff x="672" y="3072"/>
              <a:chExt cx="48" cy="384"/>
            </a:xfrm>
          </p:grpSpPr>
          <p:sp>
            <p:nvSpPr>
              <p:cNvPr id="30744" name="Line 62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5" name="Line 63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35" name="Group 64"/>
            <p:cNvGrpSpPr>
              <a:grpSpLocks/>
            </p:cNvGrpSpPr>
            <p:nvPr/>
          </p:nvGrpSpPr>
          <p:grpSpPr bwMode="auto">
            <a:xfrm>
              <a:off x="1016" y="3580"/>
              <a:ext cx="422" cy="493"/>
              <a:chOff x="622" y="1296"/>
              <a:chExt cx="338" cy="493"/>
            </a:xfrm>
          </p:grpSpPr>
          <p:sp>
            <p:nvSpPr>
              <p:cNvPr id="30742" name="Line 65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3" name="Text Box 66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0736" name="Group 67"/>
            <p:cNvGrpSpPr>
              <a:grpSpLocks/>
            </p:cNvGrpSpPr>
            <p:nvPr/>
          </p:nvGrpSpPr>
          <p:grpSpPr bwMode="auto">
            <a:xfrm>
              <a:off x="1438" y="3148"/>
              <a:ext cx="48" cy="384"/>
              <a:chOff x="672" y="3072"/>
              <a:chExt cx="48" cy="384"/>
            </a:xfrm>
          </p:grpSpPr>
          <p:sp>
            <p:nvSpPr>
              <p:cNvPr id="30740" name="Line 6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1" name="Line 6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7" name="Text Box 70"/>
            <p:cNvSpPr txBox="1">
              <a:spLocks noChangeArrowheads="1"/>
            </p:cNvSpPr>
            <p:nvPr/>
          </p:nvSpPr>
          <p:spPr bwMode="auto">
            <a:xfrm>
              <a:off x="1586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8" name="Text Box 71"/>
            <p:cNvSpPr txBox="1">
              <a:spLocks noChangeArrowheads="1"/>
            </p:cNvSpPr>
            <p:nvPr/>
          </p:nvSpPr>
          <p:spPr bwMode="auto">
            <a:xfrm>
              <a:off x="1154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9" name="Text Box 81"/>
            <p:cNvSpPr txBox="1">
              <a:spLocks noChangeArrowheads="1"/>
            </p:cNvSpPr>
            <p:nvPr/>
          </p:nvSpPr>
          <p:spPr bwMode="auto">
            <a:xfrm>
              <a:off x="2569" y="3435"/>
              <a:ext cx="70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SRTF</a:t>
              </a:r>
            </a:p>
          </p:txBody>
        </p:sp>
      </p:grpSp>
      <p:sp>
        <p:nvSpPr>
          <p:cNvPr id="597075" name="AutoShape 83"/>
          <p:cNvSpPr>
            <a:spLocks noChangeArrowheads="1"/>
          </p:cNvSpPr>
          <p:nvPr/>
        </p:nvSpPr>
        <p:spPr bwMode="auto">
          <a:xfrm>
            <a:off x="8077200" y="1981200"/>
            <a:ext cx="2438400" cy="1143000"/>
          </a:xfrm>
          <a:prstGeom prst="wedgeRoundRectCallout">
            <a:avLst>
              <a:gd name="adj1" fmla="val -71157"/>
              <a:gd name="adj2" fmla="val 57222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~90% but lots of wakeups!</a:t>
            </a:r>
          </a:p>
        </p:txBody>
      </p:sp>
      <p:sp>
        <p:nvSpPr>
          <p:cNvPr id="597076" name="AutoShape 84"/>
          <p:cNvSpPr>
            <a:spLocks noChangeArrowheads="1"/>
          </p:cNvSpPr>
          <p:nvPr/>
        </p:nvSpPr>
        <p:spPr bwMode="auto">
          <a:xfrm>
            <a:off x="8153400" y="4191000"/>
            <a:ext cx="23622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90%</a:t>
            </a:r>
          </a:p>
        </p:txBody>
      </p:sp>
      <p:sp>
        <p:nvSpPr>
          <p:cNvPr id="597077" name="AutoShape 85"/>
          <p:cNvSpPr>
            <a:spLocks noChangeArrowheads="1"/>
          </p:cNvSpPr>
          <p:nvPr/>
        </p:nvSpPr>
        <p:spPr bwMode="auto">
          <a:xfrm>
            <a:off x="8077200" y="533400"/>
            <a:ext cx="23622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9/201 ~ 4.5%</a:t>
            </a:r>
          </a:p>
        </p:txBody>
      </p:sp>
    </p:spTree>
    <p:extLst>
      <p:ext uri="{BB962C8B-B14F-4D97-AF65-F5344CB8AC3E}">
        <p14:creationId xmlns:p14="http://schemas.microsoft.com/office/powerpoint/2010/main" val="175755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75" grpId="0" animBg="1"/>
      <p:bldP spid="597076" grpId="0" animBg="1"/>
      <p:bldP spid="5970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85979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Starvation</a:t>
            </a:r>
          </a:p>
          <a:p>
            <a:pPr lvl="1"/>
            <a:r>
              <a:rPr lang="en-US" altLang="ko-KR" dirty="0" smtClean="0"/>
              <a:t>SRTF can lead to starvation if many small jobs!</a:t>
            </a:r>
          </a:p>
          <a:p>
            <a:pPr lvl="1"/>
            <a:r>
              <a:rPr lang="en-US" altLang="ko-KR" dirty="0" smtClean="0"/>
              <a:t>Large jobs never get to run</a:t>
            </a:r>
          </a:p>
          <a:p>
            <a:r>
              <a:rPr lang="en-US" altLang="ko-KR" dirty="0" smtClean="0"/>
              <a:t>Somehow need to predict future</a:t>
            </a:r>
          </a:p>
          <a:p>
            <a:pPr lvl="1"/>
            <a:r>
              <a:rPr lang="en-US" altLang="ko-KR" dirty="0" smtClean="0"/>
              <a:t>How can we do this? </a:t>
            </a:r>
          </a:p>
          <a:p>
            <a:pPr lvl="1"/>
            <a:r>
              <a:rPr lang="en-US" altLang="ko-KR" dirty="0" smtClean="0"/>
              <a:t>Some systems ask the user</a:t>
            </a:r>
          </a:p>
          <a:p>
            <a:pPr lvl="2"/>
            <a:r>
              <a:rPr lang="en-US" altLang="ko-KR" dirty="0" smtClean="0"/>
              <a:t>When you submit a job, have to say how long it will take</a:t>
            </a:r>
          </a:p>
          <a:p>
            <a:pPr lvl="2"/>
            <a:r>
              <a:rPr lang="en-US" altLang="ko-KR" dirty="0" smtClean="0"/>
              <a:t>To stop cheating, system kills job if takes too long</a:t>
            </a:r>
          </a:p>
          <a:p>
            <a:pPr lvl="1"/>
            <a:r>
              <a:rPr lang="en-US" altLang="ko-KR" dirty="0" smtClean="0"/>
              <a:t>But: hard to predict job’s runtime even for non-malicious users</a:t>
            </a:r>
          </a:p>
          <a:p>
            <a:r>
              <a:rPr lang="en-US" altLang="ko-KR" dirty="0"/>
              <a:t>Bottom line, can’t really know how long job will take</a:t>
            </a:r>
          </a:p>
          <a:p>
            <a:pPr lvl="1"/>
            <a:r>
              <a:rPr lang="en-US" altLang="ko-KR" dirty="0"/>
              <a:t>However, can use SRTF as a yardstick </a:t>
            </a:r>
            <a:br>
              <a:rPr lang="en-US" altLang="ko-KR" dirty="0"/>
            </a:br>
            <a:r>
              <a:rPr lang="en-US" altLang="ko-KR" dirty="0"/>
              <a:t>for measuring other policies</a:t>
            </a:r>
          </a:p>
          <a:p>
            <a:pPr lvl="1"/>
            <a:r>
              <a:rPr lang="en-US" altLang="ko-KR" dirty="0"/>
              <a:t>Optimal, so can’t do any better</a:t>
            </a:r>
          </a:p>
          <a:p>
            <a:r>
              <a:rPr lang="en-US" altLang="ko-KR" dirty="0"/>
              <a:t>SRTF Pros &amp; Cons</a:t>
            </a:r>
          </a:p>
          <a:p>
            <a:pPr lvl="1"/>
            <a:r>
              <a:rPr lang="en-US" altLang="ko-KR" dirty="0"/>
              <a:t>Optimal (average response time) (+)</a:t>
            </a:r>
          </a:p>
          <a:p>
            <a:pPr lvl="1"/>
            <a:r>
              <a:rPr lang="en-US" altLang="ko-KR" dirty="0"/>
              <a:t>Hard to predict future (-)</a:t>
            </a:r>
          </a:p>
          <a:p>
            <a:pPr lvl="1"/>
            <a:r>
              <a:rPr lang="en-US" altLang="ko-KR" dirty="0"/>
              <a:t>Unfair (-)</a:t>
            </a:r>
          </a:p>
          <a:p>
            <a:endParaRPr lang="en-US" altLang="ko-KR" dirty="0" smtClean="0"/>
          </a:p>
        </p:txBody>
      </p:sp>
      <p:pic>
        <p:nvPicPr>
          <p:cNvPr id="598034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69" y="3962400"/>
            <a:ext cx="22733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SRTF Further discussion</a:t>
            </a:r>
          </a:p>
        </p:txBody>
      </p:sp>
    </p:spTree>
    <p:extLst>
      <p:ext uri="{BB962C8B-B14F-4D97-AF65-F5344CB8AC3E}">
        <p14:creationId xmlns:p14="http://schemas.microsoft.com/office/powerpoint/2010/main" val="1093360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9448800" cy="533400"/>
          </a:xfrm>
        </p:spPr>
        <p:txBody>
          <a:bodyPr/>
          <a:lstStyle/>
          <a:p>
            <a:r>
              <a:rPr lang="en-US" altLang="ko-KR" dirty="0" smtClean="0"/>
              <a:t>Predicting the Length of the Next CPU Burst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27833"/>
            <a:ext cx="10591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Adaptive: </a:t>
            </a:r>
            <a:r>
              <a:rPr lang="en-US" altLang="ko-KR" dirty="0" smtClean="0">
                <a:sym typeface="Symbol" panose="05050102010706020507" pitchFamily="18" charset="2"/>
              </a:rPr>
              <a:t>Changing policy based on past behavior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CPU scheduling, in virtual memory, in file systems, </a:t>
            </a:r>
            <a:r>
              <a:rPr lang="en-US" altLang="ko-KR" dirty="0" err="1" smtClean="0">
                <a:sym typeface="Symbol" panose="05050102010706020507" pitchFamily="18" charset="2"/>
              </a:rPr>
              <a:t>etc</a:t>
            </a:r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Works because programs have predictable behavior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If program was I/O bound in past, likely in future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If computer behavior were random, wouldn’t help</a:t>
            </a:r>
            <a:endParaRPr lang="en-US" altLang="ko-KR" dirty="0" smtClean="0"/>
          </a:p>
          <a:p>
            <a:r>
              <a:rPr lang="en-US" altLang="ko-KR" dirty="0" smtClean="0"/>
              <a:t>Example: SRTF with estimated burst length</a:t>
            </a:r>
          </a:p>
          <a:p>
            <a:pPr lvl="1"/>
            <a:r>
              <a:rPr lang="en-US" altLang="ko-KR" dirty="0" smtClean="0"/>
              <a:t>Use an estimator function on previous bursts: </a:t>
            </a:r>
            <a:br>
              <a:rPr lang="en-US" altLang="ko-KR" dirty="0" smtClean="0"/>
            </a:br>
            <a:r>
              <a:rPr lang="en-US" altLang="ko-KR" dirty="0" smtClean="0"/>
              <a:t>Let tn-1, tn-2, tn-3, etc. be previous CPU burst lengths. </a:t>
            </a:r>
            <a:br>
              <a:rPr lang="en-US" altLang="ko-KR" dirty="0" smtClean="0"/>
            </a:br>
            <a:r>
              <a:rPr lang="en-US" altLang="ko-KR" dirty="0" smtClean="0"/>
              <a:t>Estimate next burst </a:t>
            </a:r>
            <a:r>
              <a:rPr lang="en-US" altLang="ko-KR" dirty="0" smtClean="0">
                <a:sym typeface="Symbol" panose="05050102010706020507" pitchFamily="18" charset="2"/>
              </a:rPr>
              <a:t>n = f(</a:t>
            </a:r>
            <a:r>
              <a:rPr lang="en-US" altLang="ko-KR" dirty="0" smtClean="0"/>
              <a:t>tn-1, tn-2, tn-3, …)</a:t>
            </a:r>
          </a:p>
          <a:p>
            <a:pPr lvl="1"/>
            <a:r>
              <a:rPr lang="en-US" altLang="ko-KR" dirty="0" smtClean="0"/>
              <a:t>Function f could be one of many different time series estimation schemes 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 err="1" smtClean="0"/>
              <a:t>Kalman</a:t>
            </a:r>
            <a:r>
              <a:rPr lang="en-US" altLang="ko-KR" dirty="0" smtClean="0"/>
              <a:t> filters, 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For instance, 	</a:t>
            </a:r>
            <a:r>
              <a:rPr lang="en-US" altLang="ko-KR" dirty="0" smtClean="0">
                <a:solidFill>
                  <a:srgbClr val="FF0000"/>
                </a:solidFill>
              </a:rPr>
              <a:t>exponential averaging</a:t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en-US" altLang="ko-KR" dirty="0" smtClean="0">
                <a:solidFill>
                  <a:srgbClr val="FF0000"/>
                </a:solidFill>
              </a:rPr>
              <a:t>			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n = tn-1+(1-)n-1</a:t>
            </a:r>
            <a:b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			with (0&lt;1)</a:t>
            </a:r>
          </a:p>
          <a:p>
            <a:pPr marL="45720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/>
            </a:r>
            <a:br>
              <a:rPr lang="en-US" altLang="ko-KR" dirty="0" smtClean="0">
                <a:sym typeface="Symbol" panose="05050102010706020507" pitchFamily="18" charset="2"/>
              </a:rPr>
            </a:br>
            <a:endParaRPr lang="en-US" altLang="ko-KR" dirty="0" smtClean="0">
              <a:sym typeface="Symbol" panose="05050102010706020507" pitchFamily="18" charset="2"/>
            </a:endParaRPr>
          </a:p>
        </p:txBody>
      </p:sp>
      <p:pic>
        <p:nvPicPr>
          <p:cNvPr id="6266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2280" r="641" b="2849"/>
          <a:stretch>
            <a:fillRect/>
          </a:stretch>
        </p:blipFill>
        <p:spPr bwMode="auto">
          <a:xfrm>
            <a:off x="6705600" y="4180633"/>
            <a:ext cx="3352800" cy="214396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3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77479</TotalTime>
  <Pages>60</Pages>
  <Words>5746</Words>
  <Application>Microsoft Office PowerPoint</Application>
  <PresentationFormat>Widescreen</PresentationFormat>
  <Paragraphs>797</Paragraphs>
  <Slides>66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ＭＳ Ｐゴシック</vt:lpstr>
      <vt:lpstr>Arial</vt:lpstr>
      <vt:lpstr>Cambria Math</vt:lpstr>
      <vt:lpstr>Comic Sans MS</vt:lpstr>
      <vt:lpstr>Consolas</vt:lpstr>
      <vt:lpstr>Courier</vt:lpstr>
      <vt:lpstr>Gill Sans</vt:lpstr>
      <vt:lpstr>Gill Sans Light</vt:lpstr>
      <vt:lpstr>굴림</vt:lpstr>
      <vt:lpstr>Helvetica</vt:lpstr>
      <vt:lpstr>Symbol</vt:lpstr>
      <vt:lpstr>Office</vt:lpstr>
      <vt:lpstr>Equation</vt:lpstr>
      <vt:lpstr>CS162 Operating Systems and Systems Programming Lecture 11  Scheduling 2:  Case Studies, Real Time, and Forward Progress </vt:lpstr>
      <vt:lpstr>Recall: Scheduling</vt:lpstr>
      <vt:lpstr>Recall: Scheduling Policy Goals/Criteria</vt:lpstr>
      <vt:lpstr>Recall: Example of RR with Time Quantum = 20</vt:lpstr>
      <vt:lpstr>Recall: What if we Knew the Future?</vt:lpstr>
      <vt:lpstr>Example to illustrate benefits of SRTF</vt:lpstr>
      <vt:lpstr>SRTF Example continued:</vt:lpstr>
      <vt:lpstr>SRTF Further discussion</vt:lpstr>
      <vt:lpstr>Predicting the Length of the Next CPU Burst</vt:lpstr>
      <vt:lpstr>Lottery Scheduling</vt:lpstr>
      <vt:lpstr>Lottery Scheduling Example (Cont.)</vt:lpstr>
      <vt:lpstr>How to Evaluate a Scheduling algorithm?</vt:lpstr>
      <vt:lpstr>How to Handle Simultaneous Mix of Diff Types of Apps?</vt:lpstr>
      <vt:lpstr>Multi-Level Feedback Scheduling</vt:lpstr>
      <vt:lpstr>Scheduling Details</vt:lpstr>
      <vt:lpstr>Scheduling Details</vt:lpstr>
      <vt:lpstr>Case Study: Linux O(1) Scheduler</vt:lpstr>
      <vt:lpstr>Linux O(1) Scheduler</vt:lpstr>
      <vt:lpstr>O(1) Scheduler Continued</vt:lpstr>
      <vt:lpstr>Administrivia</vt:lpstr>
      <vt:lpstr>Administrivia (Con’t)</vt:lpstr>
      <vt:lpstr>So, Does the OS Schedule Processes or Threads?</vt:lpstr>
      <vt:lpstr>Multi-Core Scheduling</vt:lpstr>
      <vt:lpstr>Recall: Spinlocks for multiprocessing</vt:lpstr>
      <vt:lpstr>Gang Scheduling and Parallel Applications</vt:lpstr>
      <vt:lpstr>Real-Time Scheduling</vt:lpstr>
      <vt:lpstr>Example: Workload Characteristics</vt:lpstr>
      <vt:lpstr>Example: Round-Robin Scheduling Doesn’t Work</vt:lpstr>
      <vt:lpstr>Earliest Deadline First (EDF)</vt:lpstr>
      <vt:lpstr>EDF Feasibility Testing</vt:lpstr>
      <vt:lpstr>Ensuring Progress</vt:lpstr>
      <vt:lpstr>Strawman: Non-Work-Conserving Scheduler</vt:lpstr>
      <vt:lpstr>Strawman: Last-Come, First-Served (LCFS)</vt:lpstr>
      <vt:lpstr>Is FCFS Prone to Starvation?</vt:lpstr>
      <vt:lpstr>Is Round Robin (RR) Prone to Starvation?</vt:lpstr>
      <vt:lpstr>Is Priority Scheduling Prone to Starvation?</vt:lpstr>
      <vt:lpstr>Priority Inversion</vt:lpstr>
      <vt:lpstr>Priority Inversion</vt:lpstr>
      <vt:lpstr>Priority Inversion</vt:lpstr>
      <vt:lpstr>Priority Inversion</vt:lpstr>
      <vt:lpstr>One Solution: Priority Donation/Inheritance</vt:lpstr>
      <vt:lpstr>One Solution: Priority Donation/Inheritance</vt:lpstr>
      <vt:lpstr>One Solution: Priority Donation/Inheritance</vt:lpstr>
      <vt:lpstr>Case Study: Martian Pathfinder Rover</vt:lpstr>
      <vt:lpstr>Are SRTF and MLFQ Prone to Starvation?</vt:lpstr>
      <vt:lpstr>Cause for Starvation: Priorities?</vt:lpstr>
      <vt:lpstr>Recall: Changing Landscape…</vt:lpstr>
      <vt:lpstr>Changing Landscape of Scheduling</vt:lpstr>
      <vt:lpstr>Does prioritizing some jobs necessarily starve those that aren’t prioritized?</vt:lpstr>
      <vt:lpstr>Key Idea: Proportional-Share Scheduling</vt:lpstr>
      <vt:lpstr>Recall: Lottery Scheduling</vt:lpstr>
      <vt:lpstr>Lottery Scheduling: Simple Mechanism</vt:lpstr>
      <vt:lpstr>Unfairness</vt:lpstr>
      <vt:lpstr>Stride Scheduling</vt:lpstr>
      <vt:lpstr>Linux Completely Fair Scheduler (CFS)</vt:lpstr>
      <vt:lpstr>Linux Completely Fair Scheduler (CFS)</vt:lpstr>
      <vt:lpstr>Linux CFS: Responsiveness/Starvation Freedom</vt:lpstr>
      <vt:lpstr>Linux CFS: Throughput</vt:lpstr>
      <vt:lpstr>Aside: Priority in Unix – Being Nice</vt:lpstr>
      <vt:lpstr>Linux CFS: Proportional Shares</vt:lpstr>
      <vt:lpstr>Example: Linux CFS: Proportional Shares</vt:lpstr>
      <vt:lpstr>Linux CFS: Proportional Shares</vt:lpstr>
      <vt:lpstr>Choosing the Right Scheduler</vt:lpstr>
      <vt:lpstr>A Final Word On Scheduling</vt:lpstr>
      <vt:lpstr>Summary (1 of 2)</vt:lpstr>
      <vt:lpstr>Summary (2 of 2)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940</cp:revision>
  <cp:lastPrinted>2020-10-05T00:59:39Z</cp:lastPrinted>
  <dcterms:created xsi:type="dcterms:W3CDTF">1995-08-12T11:37:26Z</dcterms:created>
  <dcterms:modified xsi:type="dcterms:W3CDTF">2022-02-24T20:28:36Z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