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1086" r:id="rId3"/>
    <p:sldId id="1094" r:id="rId4"/>
    <p:sldId id="1176" r:id="rId5"/>
    <p:sldId id="1271" r:id="rId6"/>
    <p:sldId id="1272" r:id="rId7"/>
    <p:sldId id="1273" r:id="rId8"/>
    <p:sldId id="1274" r:id="rId9"/>
    <p:sldId id="1275" r:id="rId10"/>
    <p:sldId id="1276" r:id="rId11"/>
    <p:sldId id="1357" r:id="rId12"/>
    <p:sldId id="1277" r:id="rId13"/>
    <p:sldId id="1278" r:id="rId14"/>
    <p:sldId id="1279" r:id="rId15"/>
    <p:sldId id="1280" r:id="rId16"/>
    <p:sldId id="1281" r:id="rId17"/>
    <p:sldId id="1282" r:id="rId18"/>
    <p:sldId id="1283" r:id="rId19"/>
    <p:sldId id="1284" r:id="rId20"/>
    <p:sldId id="1285" r:id="rId21"/>
    <p:sldId id="1286" r:id="rId22"/>
    <p:sldId id="1287" r:id="rId23"/>
    <p:sldId id="1172" r:id="rId24"/>
    <p:sldId id="1292" r:id="rId25"/>
    <p:sldId id="1289" r:id="rId26"/>
    <p:sldId id="1291" r:id="rId27"/>
    <p:sldId id="1177" r:id="rId28"/>
    <p:sldId id="1359" r:id="rId29"/>
    <p:sldId id="1179" r:id="rId30"/>
    <p:sldId id="1293" r:id="rId31"/>
    <p:sldId id="1295" r:id="rId32"/>
    <p:sldId id="1294" r:id="rId33"/>
    <p:sldId id="1290" r:id="rId34"/>
    <p:sldId id="1296" r:id="rId35"/>
    <p:sldId id="1297" r:id="rId36"/>
    <p:sldId id="1188" r:id="rId37"/>
    <p:sldId id="1298" r:id="rId38"/>
    <p:sldId id="1299" r:id="rId39"/>
    <p:sldId id="1300" r:id="rId40"/>
    <p:sldId id="1301" r:id="rId41"/>
    <p:sldId id="1302" r:id="rId42"/>
    <p:sldId id="1303" r:id="rId43"/>
    <p:sldId id="1358" r:id="rId44"/>
    <p:sldId id="1304" r:id="rId45"/>
    <p:sldId id="1305" r:id="rId46"/>
    <p:sldId id="1306" r:id="rId47"/>
    <p:sldId id="1307" r:id="rId48"/>
    <p:sldId id="1355" r:id="rId49"/>
    <p:sldId id="1356" r:id="rId50"/>
  </p:sldIdLst>
  <p:sldSz cx="12192000" cy="6858000"/>
  <p:notesSz cx="9601200" cy="7315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b="1" kern="1200">
        <a:solidFill>
          <a:schemeClr val="tx1"/>
        </a:solidFill>
        <a:latin typeface="Comic Sans M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  <a:srgbClr val="BCFFBC"/>
    <a:srgbClr val="2A40E2"/>
    <a:srgbClr val="F430AB"/>
    <a:srgbClr val="A18623"/>
    <a:srgbClr val="9E7800"/>
    <a:srgbClr val="C49500"/>
    <a:srgbClr val="E6E703"/>
    <a:srgbClr val="72AAAE"/>
    <a:srgbClr val="233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75"/>
    <p:restoredTop sz="95005" autoAdjust="0"/>
  </p:normalViewPr>
  <p:slideViewPr>
    <p:cSldViewPr>
      <p:cViewPr varScale="1">
        <p:scale>
          <a:sx n="128" d="100"/>
          <a:sy n="128" d="100"/>
        </p:scale>
        <p:origin x="840" y="1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655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4377496" y="6956426"/>
            <a:ext cx="847805" cy="28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81" tIns="46981" rIns="92281" bIns="46981">
            <a:spAutoFit/>
          </a:bodyPr>
          <a:lstStyle/>
          <a:p>
            <a:pPr algn="ctr" defTabSz="917242">
              <a:lnSpc>
                <a:spcPct val="90000"/>
              </a:lnSpc>
            </a:pPr>
            <a:r>
              <a:rPr lang="en-US" sz="1300" b="0">
                <a:latin typeface="Gill Sans Light" charset="0"/>
                <a:cs typeface="Gill Sans Light" charset="0"/>
              </a:rPr>
              <a:t>Page </a:t>
            </a:r>
            <a:fld id="{073744B8-EF17-EB47-B355-93F8159194C2}" type="slidenum">
              <a:rPr lang="en-US" sz="1300" b="0">
                <a:latin typeface="Gill Sans Light" charset="0"/>
                <a:cs typeface="Gill Sans Light" charset="0"/>
              </a:rPr>
              <a:pPr algn="ctr" defTabSz="917242">
                <a:lnSpc>
                  <a:spcPct val="90000"/>
                </a:lnSpc>
              </a:pPr>
              <a:t>‹#›</a:t>
            </a:fld>
            <a:endParaRPr lang="en-US" sz="1300" b="0">
              <a:latin typeface="Gill Sans Light" charset="0"/>
              <a:cs typeface="Gill Sans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74449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362594" y="6956426"/>
            <a:ext cx="877605" cy="283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281" tIns="46981" rIns="92281" bIns="46981">
            <a:spAutoFit/>
          </a:bodyPr>
          <a:lstStyle/>
          <a:p>
            <a:pPr algn="ctr" defTabSz="917242">
              <a:lnSpc>
                <a:spcPct val="90000"/>
              </a:lnSpc>
            </a:pPr>
            <a:r>
              <a:rPr lang="en-US" sz="1300" b="0"/>
              <a:t>Page </a:t>
            </a:r>
            <a:fld id="{6D259941-7246-4245-A40C-55C6F952DF9E}" type="slidenum">
              <a:rPr lang="en-US" sz="1300" b="0"/>
              <a:pPr algn="ctr" defTabSz="917242">
                <a:lnSpc>
                  <a:spcPct val="90000"/>
                </a:lnSpc>
              </a:pPr>
              <a:t>‹#›</a:t>
            </a:fld>
            <a:endParaRPr lang="en-US" sz="1300" b="0"/>
          </a:p>
        </p:txBody>
      </p:sp>
      <p:sp>
        <p:nvSpPr>
          <p:cNvPr id="65539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62200" y="547688"/>
            <a:ext cx="4876800" cy="27447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81115" y="3475041"/>
            <a:ext cx="7038975" cy="329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636" tIns="46981" rIns="95636" bIns="469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51077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ＭＳ Ｐゴシック" charset="0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62200" y="547688"/>
            <a:ext cx="4876800" cy="2744787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extLst>
            <a:ext uri="{FAA26D3D-D897-4be2-8F04-BA451C77F1D7}">
              <ma14:placeholderFlag xmlns="" xmlns:ma14="http://schemas.microsoft.com/office/mac/drawingml/2011/main" val="1"/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Comic Sans MS" charset="0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0108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50255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49098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494994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297280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887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6422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46623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96292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537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328878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992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9193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5888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39784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489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5926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83039" y="8763001"/>
            <a:ext cx="3038475" cy="409575"/>
          </a:xfrm>
          <a:prstGeom prst="rect">
            <a:avLst/>
          </a:prstGeom>
        </p:spPr>
        <p:txBody>
          <a:bodyPr lIns="91427" tIns="45714" rIns="91427" bIns="45714"/>
          <a:lstStyle/>
          <a:p>
            <a:pPr>
              <a:defRPr/>
            </a:pPr>
            <a:fld id="{7DAEA246-AA45-9741-BAF0-58C69264CAE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42944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337356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26023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74020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061241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57491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8954001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289123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26055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012542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857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59400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13599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lIns="91421" tIns="45711" rIns="91421" bIns="45711"/>
          <a:lstStyle/>
          <a:p>
            <a:fld id="{BB7440CD-BA39-A148-AE3A-F33EF3E7FD39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51760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102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52736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51013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9873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0103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ko-KR" altLang="en-US">
              <a:ea typeface="굴림" charset="0"/>
              <a:cs typeface="굴림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932477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843308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ko-KR" altLang="en-US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5331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931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4618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75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6640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12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0069191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21120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152400"/>
            <a:ext cx="2641600" cy="5867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152400"/>
            <a:ext cx="77216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29190270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0800" y="152400"/>
            <a:ext cx="9550400" cy="533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1692831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i="0">
                <a:latin typeface="Gill Sans" charset="0"/>
                <a:ea typeface="Gill Sans" charset="0"/>
                <a:cs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0" i="0">
                <a:latin typeface="Gill Sans Light" charset="0"/>
                <a:ea typeface="Gill Sans Light" charset="0"/>
                <a:cs typeface="Gill Sans Light" charset="0"/>
              </a:defRPr>
            </a:lvl1pPr>
            <a:lvl2pPr>
              <a:defRPr b="0" i="0">
                <a:latin typeface="Gill Sans Light" charset="0"/>
                <a:ea typeface="Gill Sans Light" charset="0"/>
                <a:cs typeface="Gill Sans Light" charset="0"/>
              </a:defRPr>
            </a:lvl2pPr>
            <a:lvl3pPr>
              <a:defRPr b="0" i="0">
                <a:latin typeface="Gill Sans Light" charset="0"/>
                <a:ea typeface="Gill Sans Light" charset="0"/>
                <a:cs typeface="Gill Sans Light" charset="0"/>
              </a:defRPr>
            </a:lvl3pPr>
            <a:lvl4pPr>
              <a:defRPr b="0" i="0">
                <a:latin typeface="Gill Sans Light" charset="0"/>
                <a:ea typeface="Gill Sans Light" charset="0"/>
                <a:cs typeface="Gill Sans Light" charset="0"/>
              </a:defRPr>
            </a:lvl4pPr>
            <a:lvl5pPr>
              <a:defRPr b="0" i="0">
                <a:latin typeface="Gill Sans Light" charset="0"/>
                <a:ea typeface="Gill Sans Light" charset="0"/>
                <a:cs typeface="Gill Sans Light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218968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545881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914400"/>
            <a:ext cx="5181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36857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304875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63878328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76462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9463132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5009511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20800" y="152400"/>
            <a:ext cx="9550400" cy="533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Slide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2800" y="914400"/>
            <a:ext cx="10566400" cy="51054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pattFill prst="narHorz">
                  <a:fgClr>
                    <a:schemeClr val="tx1"/>
                  </a:fgClr>
                  <a:bgClr>
                    <a:schemeClr val="bg1"/>
                  </a:bgClr>
                </a:patt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0478" tIns="44445" rIns="90478" bIns="444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Body Text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Line 6"/>
          <p:cNvSpPr>
            <a:spLocks noChangeShapeType="1"/>
          </p:cNvSpPr>
          <p:nvPr userDrawn="1"/>
        </p:nvSpPr>
        <p:spPr bwMode="auto">
          <a:xfrm>
            <a:off x="1320800" y="685800"/>
            <a:ext cx="9550400" cy="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defRPr/>
            </a:pPr>
            <a:endParaRPr lang="en-US">
              <a:ea typeface="Arial" charset="0"/>
              <a:cs typeface="Arial" charset="0"/>
            </a:endParaRPr>
          </a:p>
        </p:txBody>
      </p:sp>
      <p:sp>
        <p:nvSpPr>
          <p:cNvPr id="8" name="Google Shape;9;p94">
            <a:extLst>
              <a:ext uri="{FF2B5EF4-FFF2-40B4-BE49-F238E27FC236}">
                <a16:creationId xmlns:a16="http://schemas.microsoft.com/office/drawing/2014/main" id="{4FDF926F-1C9D-834F-B46C-FD2D441F1788}"/>
              </a:ext>
            </a:extLst>
          </p:cNvPr>
          <p:cNvSpPr/>
          <p:nvPr userDrawn="1"/>
        </p:nvSpPr>
        <p:spPr>
          <a:xfrm>
            <a:off x="8001000" y="6551613"/>
            <a:ext cx="888044" cy="3052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475" tIns="44425" rIns="90475" bIns="4442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 err="1">
                <a:solidFill>
                  <a:srgbClr val="2A40E2"/>
                </a:solidFill>
                <a:latin typeface="Gill Sans"/>
                <a:ea typeface="Gill Sans"/>
                <a:cs typeface="Gill Sans"/>
                <a:sym typeface="Gill Sans"/>
              </a:rPr>
              <a:t>Lec</a:t>
            </a:r>
            <a:r>
              <a:rPr lang="en-US" sz="1400" b="0" i="0" u="none" strike="noStrike" cap="none" dirty="0">
                <a:solidFill>
                  <a:srgbClr val="2A40E2"/>
                </a:solidFill>
                <a:latin typeface="Gill Sans"/>
                <a:ea typeface="Gill Sans"/>
                <a:cs typeface="Gill Sans"/>
                <a:sym typeface="Gill Sans"/>
              </a:rPr>
              <a:t> 8.</a:t>
            </a:r>
            <a:fld id="{00000000-1234-1234-1234-123412341234}" type="slidenum">
              <a:rPr lang="en-US" sz="1400" b="0" i="0" u="none" strike="noStrike" cap="none" smtClean="0">
                <a:solidFill>
                  <a:srgbClr val="2A40E2"/>
                </a:solidFill>
                <a:latin typeface="Gill Sans"/>
                <a:ea typeface="Gill Sans"/>
                <a:cs typeface="Gill Sans"/>
                <a:sym typeface="Gill Sans"/>
              </a:rPr>
              <a:t>‹#›</a:t>
            </a:fld>
            <a:endParaRPr sz="1400" b="0" i="0" u="none" strike="noStrike" cap="none" dirty="0">
              <a:solidFill>
                <a:srgbClr val="2A40E2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9" name="Google Shape;10;p94">
            <a:extLst>
              <a:ext uri="{FF2B5EF4-FFF2-40B4-BE49-F238E27FC236}">
                <a16:creationId xmlns:a16="http://schemas.microsoft.com/office/drawing/2014/main" id="{22AAE212-6DFA-5F44-9A32-56919783EC74}"/>
              </a:ext>
            </a:extLst>
          </p:cNvPr>
          <p:cNvSpPr txBox="1"/>
          <p:nvPr userDrawn="1"/>
        </p:nvSpPr>
        <p:spPr>
          <a:xfrm>
            <a:off x="1" y="6550025"/>
            <a:ext cx="732871" cy="307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rgbClr val="2A40E2"/>
                </a:solidFill>
                <a:latin typeface="Gill Sans"/>
                <a:ea typeface="Gill Sans"/>
                <a:cs typeface="Gill Sans"/>
                <a:sym typeface="Gill Sans"/>
              </a:rPr>
              <a:t>2/11/21</a:t>
            </a:r>
            <a:endParaRPr dirty="0"/>
          </a:p>
        </p:txBody>
      </p:sp>
      <p:sp>
        <p:nvSpPr>
          <p:cNvPr id="10" name="Google Shape;12;p94">
            <a:extLst>
              <a:ext uri="{FF2B5EF4-FFF2-40B4-BE49-F238E27FC236}">
                <a16:creationId xmlns:a16="http://schemas.microsoft.com/office/drawing/2014/main" id="{3408731E-BD3F-8049-8490-B3237F1EED30}"/>
              </a:ext>
            </a:extLst>
          </p:cNvPr>
          <p:cNvSpPr txBox="1"/>
          <p:nvPr userDrawn="1"/>
        </p:nvSpPr>
        <p:spPr>
          <a:xfrm>
            <a:off x="4004418" y="6550025"/>
            <a:ext cx="3440279" cy="3077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rgbClr val="2A40E2"/>
                </a:solidFill>
                <a:latin typeface="Gill Sans"/>
                <a:ea typeface="Gill Sans"/>
                <a:cs typeface="Gill Sans"/>
                <a:sym typeface="Gill Sans"/>
              </a:rPr>
              <a:t>Crooks &amp; Joseph CS162 © UCB Spring 2021</a:t>
            </a:r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</p:sldLayoutIdLst>
  <p:transition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2A40E2"/>
          </a:solidFill>
          <a:latin typeface="Gill Sans" charset="0"/>
          <a:ea typeface="ＭＳ Ｐゴシック" charset="0"/>
          <a:cs typeface="Gill Sans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2A40E2"/>
          </a:solidFill>
          <a:latin typeface="Comic Sans MS" pitchFamily="66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Gill Sans" charset="0"/>
          <a:ea typeface="ＭＳ Ｐゴシック" charset="0"/>
          <a:cs typeface="Gill Sans" charset="0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2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Gill Sans" charset="0"/>
          <a:ea typeface="Gill Sans" charset="0"/>
          <a:cs typeface="Gill Sans" charset="0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 b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dept-info.labri.fr/~denis/Enseignement/2008-IR/Articles/01-futex.pdf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295400"/>
            <a:ext cx="10439400" cy="2057400"/>
          </a:xfrm>
        </p:spPr>
        <p:txBody>
          <a:bodyPr/>
          <a:lstStyle/>
          <a:p>
            <a:pPr>
              <a:defRPr/>
            </a:pPr>
            <a:r>
              <a:rPr lang="en-US" sz="3000" dirty="0"/>
              <a:t>CS162</a:t>
            </a:r>
            <a:br>
              <a:rPr lang="en-US" sz="3000" dirty="0"/>
            </a:br>
            <a:r>
              <a:rPr lang="en-US" sz="3000" dirty="0"/>
              <a:t>Operating Systems and</a:t>
            </a:r>
            <a:br>
              <a:rPr lang="en-US" sz="3000" dirty="0"/>
            </a:br>
            <a:r>
              <a:rPr lang="en-US" sz="3000" dirty="0"/>
              <a:t>Systems Programming</a:t>
            </a:r>
            <a:br>
              <a:rPr lang="en-US" sz="3000" dirty="0"/>
            </a:br>
            <a:r>
              <a:rPr lang="en-US" sz="3000" dirty="0"/>
              <a:t>Lecture 8</a:t>
            </a:r>
            <a:br>
              <a:rPr lang="en-US" sz="3000" dirty="0"/>
            </a:br>
            <a:br>
              <a:rPr lang="en-US" sz="3000" dirty="0"/>
            </a:br>
            <a:r>
              <a:rPr lang="en-US" sz="3200" dirty="0"/>
              <a:t>Synchronization 3: </a:t>
            </a:r>
            <a:br>
              <a:rPr lang="en-US" sz="3200" dirty="0"/>
            </a:br>
            <a:r>
              <a:rPr lang="en-US" sz="3200" dirty="0"/>
              <a:t>Atomic Instructions (</a:t>
            </a:r>
            <a:r>
              <a:rPr lang="en-US" sz="3200" dirty="0" err="1"/>
              <a:t>Con’t</a:t>
            </a:r>
            <a:r>
              <a:rPr lang="en-US" sz="3200" dirty="0"/>
              <a:t>), Monitors, Readers/Writers</a:t>
            </a:r>
            <a:br>
              <a:rPr lang="en-US" sz="3200" dirty="0"/>
            </a:br>
            <a:endParaRPr lang="en-US" sz="3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4191000"/>
            <a:ext cx="8001000" cy="1447800"/>
          </a:xfrm>
        </p:spPr>
        <p:txBody>
          <a:bodyPr/>
          <a:lstStyle/>
          <a:p>
            <a:pPr marL="285750" lvl="0" indent="-28575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/>
              <a:t>February 11</a:t>
            </a:r>
            <a:r>
              <a:rPr lang="en-US" baseline="30000"/>
              <a:t>th</a:t>
            </a:r>
            <a:r>
              <a:rPr lang="en-US" dirty="0"/>
              <a:t>, 2021</a:t>
            </a:r>
          </a:p>
          <a:p>
            <a:pPr marL="285750" lvl="0" indent="-28575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dirty="0"/>
              <a:t>Profs. Natacha Crooks and Anthony D. Joseph</a:t>
            </a:r>
          </a:p>
          <a:p>
            <a:pPr marL="285750" lvl="0" indent="-285750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SzPts val="2400"/>
            </a:pPr>
            <a:r>
              <a:rPr lang="en-US" dirty="0"/>
              <a:t>http://cs162.eecs.Berkeley.edu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Freeform 45"/>
          <p:cNvSpPr/>
          <p:nvPr/>
        </p:nvSpPr>
        <p:spPr>
          <a:xfrm flipH="1">
            <a:off x="7055199" y="1242152"/>
            <a:ext cx="2013855" cy="516227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386577 w 4372942"/>
              <a:gd name="connsiteY3" fmla="*/ 209351 h 745790"/>
              <a:gd name="connsiteX4" fmla="*/ 577188 w 4372942"/>
              <a:gd name="connsiteY4" fmla="*/ 27914 h 745790"/>
              <a:gd name="connsiteX5" fmla="*/ 0 w 4372942"/>
              <a:gd name="connsiteY5" fmla="*/ 745790 h 745790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386577 w 4372942"/>
              <a:gd name="connsiteY3" fmla="*/ 209351 h 745790"/>
              <a:gd name="connsiteX4" fmla="*/ 603314 w 4372942"/>
              <a:gd name="connsiteY4" fmla="*/ 410318 h 745790"/>
              <a:gd name="connsiteX5" fmla="*/ 0 w 4372942"/>
              <a:gd name="connsiteY5" fmla="*/ 745790 h 745790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804587 w 4372942"/>
              <a:gd name="connsiteY3" fmla="*/ 417934 h 745790"/>
              <a:gd name="connsiteX4" fmla="*/ 603314 w 4372942"/>
              <a:gd name="connsiteY4" fmla="*/ 410318 h 745790"/>
              <a:gd name="connsiteX5" fmla="*/ 0 w 4372942"/>
              <a:gd name="connsiteY5" fmla="*/ 745790 h 745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2942" h="745790">
                <a:moveTo>
                  <a:pt x="4372942" y="0"/>
                </a:moveTo>
                <a:cubicBezTo>
                  <a:pt x="4302004" y="137241"/>
                  <a:pt x="4231067" y="274483"/>
                  <a:pt x="4024068" y="348919"/>
                </a:cubicBezTo>
                <a:cubicBezTo>
                  <a:pt x="3817069" y="423355"/>
                  <a:pt x="3500862" y="435114"/>
                  <a:pt x="3130949" y="446616"/>
                </a:cubicBezTo>
                <a:lnTo>
                  <a:pt x="1804587" y="417934"/>
                </a:lnTo>
                <a:cubicBezTo>
                  <a:pt x="1383315" y="411884"/>
                  <a:pt x="812639" y="361469"/>
                  <a:pt x="603314" y="410318"/>
                </a:cubicBezTo>
                <a:cubicBezTo>
                  <a:pt x="393989" y="459167"/>
                  <a:pt x="0" y="745790"/>
                  <a:pt x="0" y="745790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/>
          <p:cNvSpPr txBox="1"/>
          <p:nvPr/>
        </p:nvSpPr>
        <p:spPr>
          <a:xfrm>
            <a:off x="8701568" y="1383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Running</a:t>
            </a:r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6872768" y="2799929"/>
            <a:ext cx="1502239" cy="101091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Freeform 4"/>
          <p:cNvSpPr/>
          <p:nvPr/>
        </p:nvSpPr>
        <p:spPr>
          <a:xfrm>
            <a:off x="3495932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360569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357131" y="2107730"/>
            <a:ext cx="5048101" cy="1144194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061186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35193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B</a:t>
            </a:r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S PGothic" charset="0"/>
              </a:rPr>
              <a:t>Recall: In-Kernel Lock: Simulation</a:t>
            </a:r>
            <a:endParaRPr lang="en-US" dirty="0">
              <a:latin typeface="Helvetica" charset="0"/>
              <a:ea typeface="MS PGothic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934362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8358186" y="2107729"/>
            <a:ext cx="0" cy="558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3378439" y="3557918"/>
            <a:ext cx="1071251" cy="9446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3363381" y="3254048"/>
            <a:ext cx="4186" cy="251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300768" y="1380107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Running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675799" y="4756302"/>
            <a:ext cx="0" cy="4356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Freeform 46"/>
          <p:cNvSpPr/>
          <p:nvPr/>
        </p:nvSpPr>
        <p:spPr>
          <a:xfrm>
            <a:off x="8238543" y="1359934"/>
            <a:ext cx="379614" cy="459881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4483" h="502443">
                <a:moveTo>
                  <a:pt x="82362" y="0"/>
                </a:moveTo>
                <a:cubicBezTo>
                  <a:pt x="6772" y="170970"/>
                  <a:pt x="-68817" y="341941"/>
                  <a:pt x="110272" y="418703"/>
                </a:cubicBezTo>
                <a:cubicBezTo>
                  <a:pt x="289361" y="495465"/>
                  <a:pt x="1156895" y="460573"/>
                  <a:pt x="1156895" y="460573"/>
                </a:cubicBezTo>
                <a:lnTo>
                  <a:pt x="2524483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529348" y="5275653"/>
            <a:ext cx="139550" cy="600140"/>
          </a:xfrm>
          <a:custGeom>
            <a:avLst/>
            <a:gdLst>
              <a:gd name="connsiteX0" fmla="*/ 139550 w 139550"/>
              <a:gd name="connsiteY0" fmla="*/ 0 h 600140"/>
              <a:gd name="connsiteX1" fmla="*/ 0 w 139550"/>
              <a:gd name="connsiteY1" fmla="*/ 97697 h 600140"/>
              <a:gd name="connsiteX2" fmla="*/ 13955 w 139550"/>
              <a:gd name="connsiteY2" fmla="*/ 390789 h 600140"/>
              <a:gd name="connsiteX3" fmla="*/ 125595 w 139550"/>
              <a:gd name="connsiteY3" fmla="*/ 600140 h 60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9550" h="600140">
                <a:moveTo>
                  <a:pt x="139550" y="0"/>
                </a:moveTo>
                <a:lnTo>
                  <a:pt x="0" y="97697"/>
                </a:lnTo>
                <a:lnTo>
                  <a:pt x="13955" y="390789"/>
                </a:lnTo>
                <a:lnTo>
                  <a:pt x="125595" y="60014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Arrow Connector 52"/>
          <p:cNvCxnSpPr/>
          <p:nvPr/>
        </p:nvCxnSpPr>
        <p:spPr>
          <a:xfrm flipH="1" flipV="1">
            <a:off x="3357131" y="3747622"/>
            <a:ext cx="1003439" cy="19886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3357131" y="3852065"/>
            <a:ext cx="1" cy="60014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4452868" y="24196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452868" y="37150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4473829" y="5866918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4462720" y="4486925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/>
          <p:cNvCxnSpPr/>
          <p:nvPr/>
        </p:nvCxnSpPr>
        <p:spPr>
          <a:xfrm flipV="1">
            <a:off x="3310086" y="3009057"/>
            <a:ext cx="3297343" cy="1510845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3723644" y="4187336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Arrow Connector 60"/>
          <p:cNvCxnSpPr/>
          <p:nvPr/>
        </p:nvCxnSpPr>
        <p:spPr>
          <a:xfrm flipH="1">
            <a:off x="8358188" y="2896448"/>
            <a:ext cx="8409" cy="41029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 flipH="1">
            <a:off x="3378438" y="1288233"/>
            <a:ext cx="5355168" cy="571470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  <a:gd name="connsiteX0" fmla="*/ 40460 w 2598357"/>
              <a:gd name="connsiteY0" fmla="*/ 0 h 463417"/>
              <a:gd name="connsiteX1" fmla="*/ 184146 w 2598357"/>
              <a:gd name="connsiteY1" fmla="*/ 379677 h 463417"/>
              <a:gd name="connsiteX2" fmla="*/ 1230769 w 2598357"/>
              <a:gd name="connsiteY2" fmla="*/ 421547 h 463417"/>
              <a:gd name="connsiteX3" fmla="*/ 2598357 w 2598357"/>
              <a:gd name="connsiteY3" fmla="*/ 463417 h 463417"/>
              <a:gd name="connsiteX0" fmla="*/ 18664 w 2576561"/>
              <a:gd name="connsiteY0" fmla="*/ 0 h 463417"/>
              <a:gd name="connsiteX1" fmla="*/ 307071 w 2576561"/>
              <a:gd name="connsiteY1" fmla="*/ 330894 h 463417"/>
              <a:gd name="connsiteX2" fmla="*/ 1208973 w 2576561"/>
              <a:gd name="connsiteY2" fmla="*/ 421547 h 463417"/>
              <a:gd name="connsiteX3" fmla="*/ 2576561 w 2576561"/>
              <a:gd name="connsiteY3" fmla="*/ 463417 h 463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6561" h="463417">
                <a:moveTo>
                  <a:pt x="18664" y="0"/>
                </a:moveTo>
                <a:cubicBezTo>
                  <a:pt x="-56926" y="170970"/>
                  <a:pt x="108686" y="260636"/>
                  <a:pt x="307071" y="330894"/>
                </a:cubicBezTo>
                <a:cubicBezTo>
                  <a:pt x="505456" y="401152"/>
                  <a:pt x="1208973" y="421547"/>
                  <a:pt x="1208973" y="421547"/>
                </a:cubicBezTo>
                <a:lnTo>
                  <a:pt x="2576561" y="463417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5" name="Straight Arrow Connector 64"/>
          <p:cNvCxnSpPr/>
          <p:nvPr/>
        </p:nvCxnSpPr>
        <p:spPr>
          <a:xfrm flipH="1" flipV="1">
            <a:off x="3495933" y="2833223"/>
            <a:ext cx="907657" cy="881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>
            <a:off x="3357130" y="2833222"/>
            <a:ext cx="0" cy="4187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Freeform 67"/>
          <p:cNvSpPr/>
          <p:nvPr/>
        </p:nvSpPr>
        <p:spPr>
          <a:xfrm>
            <a:off x="6705655" y="1982363"/>
            <a:ext cx="1661313" cy="793739"/>
          </a:xfrm>
          <a:custGeom>
            <a:avLst/>
            <a:gdLst>
              <a:gd name="connsiteX0" fmla="*/ 2104169 w 2104169"/>
              <a:gd name="connsiteY0" fmla="*/ 712960 h 781452"/>
              <a:gd name="connsiteX1" fmla="*/ 1685520 w 2104169"/>
              <a:gd name="connsiteY1" fmla="*/ 712960 h 781452"/>
              <a:gd name="connsiteX2" fmla="*/ 513302 w 2104169"/>
              <a:gd name="connsiteY2" fmla="*/ 1166 h 781452"/>
              <a:gd name="connsiteX3" fmla="*/ 24877 w 2104169"/>
              <a:gd name="connsiteY3" fmla="*/ 545479 h 781452"/>
              <a:gd name="connsiteX4" fmla="*/ 66742 w 2104169"/>
              <a:gd name="connsiteY4" fmla="*/ 545479 h 781452"/>
              <a:gd name="connsiteX0" fmla="*/ 2105845 w 2105845"/>
              <a:gd name="connsiteY0" fmla="*/ 712960 h 781452"/>
              <a:gd name="connsiteX1" fmla="*/ 1687196 w 2105845"/>
              <a:gd name="connsiteY1" fmla="*/ 712960 h 781452"/>
              <a:gd name="connsiteX2" fmla="*/ 514978 w 2105845"/>
              <a:gd name="connsiteY2" fmla="*/ 1166 h 781452"/>
              <a:gd name="connsiteX3" fmla="*/ 26553 w 2105845"/>
              <a:gd name="connsiteY3" fmla="*/ 545479 h 781452"/>
              <a:gd name="connsiteX4" fmla="*/ 57786 w 2105845"/>
              <a:gd name="connsiteY4" fmla="*/ 396623 h 781452"/>
              <a:gd name="connsiteX0" fmla="*/ 2048059 w 2048059"/>
              <a:gd name="connsiteY0" fmla="*/ 725247 h 793739"/>
              <a:gd name="connsiteX1" fmla="*/ 1629410 w 2048059"/>
              <a:gd name="connsiteY1" fmla="*/ 725247 h 793739"/>
              <a:gd name="connsiteX2" fmla="*/ 457192 w 2048059"/>
              <a:gd name="connsiteY2" fmla="*/ 13453 h 793739"/>
              <a:gd name="connsiteX3" fmla="*/ 117623 w 2048059"/>
              <a:gd name="connsiteY3" fmla="*/ 281319 h 793739"/>
              <a:gd name="connsiteX4" fmla="*/ 0 w 2048059"/>
              <a:gd name="connsiteY4" fmla="*/ 408910 h 79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8059" h="793739">
                <a:moveTo>
                  <a:pt x="2048059" y="725247"/>
                </a:moveTo>
                <a:cubicBezTo>
                  <a:pt x="1971306" y="784563"/>
                  <a:pt x="1894554" y="843879"/>
                  <a:pt x="1629410" y="725247"/>
                </a:cubicBezTo>
                <a:cubicBezTo>
                  <a:pt x="1364266" y="606615"/>
                  <a:pt x="709157" y="87441"/>
                  <a:pt x="457192" y="13453"/>
                </a:cubicBezTo>
                <a:cubicBezTo>
                  <a:pt x="205228" y="-60535"/>
                  <a:pt x="192050" y="190600"/>
                  <a:pt x="117623" y="281319"/>
                </a:cubicBezTo>
                <a:cubicBezTo>
                  <a:pt x="43196" y="372038"/>
                  <a:pt x="0" y="408910"/>
                  <a:pt x="0" y="408910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6607429" y="2362201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0" name="Straight Arrow Connector 69"/>
          <p:cNvCxnSpPr/>
          <p:nvPr/>
        </p:nvCxnSpPr>
        <p:spPr>
          <a:xfrm flipH="1">
            <a:off x="6644167" y="2590800"/>
            <a:ext cx="21054" cy="418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flipH="1">
            <a:off x="3357130" y="3009056"/>
            <a:ext cx="3250298" cy="290080"/>
          </a:xfrm>
          <a:prstGeom prst="straightConnector1">
            <a:avLst/>
          </a:prstGeom>
          <a:ln w="28575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406691" y="972774"/>
            <a:ext cx="86754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waiters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6378791" y="972774"/>
            <a:ext cx="793166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owner</a:t>
            </a:r>
          </a:p>
        </p:txBody>
      </p:sp>
      <p:sp>
        <p:nvSpPr>
          <p:cNvPr id="75" name="Oval 74"/>
          <p:cNvSpPr/>
          <p:nvPr/>
        </p:nvSpPr>
        <p:spPr>
          <a:xfrm>
            <a:off x="6646693" y="37912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 flipH="1" flipV="1">
            <a:off x="6644167" y="3793846"/>
            <a:ext cx="194188" cy="168555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TextBox 76"/>
          <p:cNvSpPr txBox="1"/>
          <p:nvPr/>
        </p:nvSpPr>
        <p:spPr>
          <a:xfrm>
            <a:off x="2308321" y="137107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00B05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685047" y="1397553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00B05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cxnSp>
        <p:nvCxnSpPr>
          <p:cNvPr id="79" name="Straight Arrow Connector 78"/>
          <p:cNvCxnSpPr/>
          <p:nvPr/>
        </p:nvCxnSpPr>
        <p:spPr>
          <a:xfrm>
            <a:off x="6665222" y="3102961"/>
            <a:ext cx="40433" cy="6446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3"/>
          <p:cNvSpPr txBox="1">
            <a:spLocks noChangeArrowheads="1"/>
          </p:cNvSpPr>
          <p:nvPr/>
        </p:nvSpPr>
        <p:spPr bwMode="auto">
          <a:xfrm>
            <a:off x="1614967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76" name="Rectangle 3"/>
          <p:cNvSpPr txBox="1">
            <a:spLocks noChangeArrowheads="1"/>
          </p:cNvSpPr>
          <p:nvPr/>
        </p:nvSpPr>
        <p:spPr bwMode="auto">
          <a:xfrm>
            <a:off x="8358187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4046157" y="994233"/>
            <a:ext cx="1274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mylock</a:t>
            </a:r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: 1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046157" y="972774"/>
            <a:ext cx="1278125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Text Box 4"/>
          <p:cNvSpPr txBox="1">
            <a:spLocks noChangeArrowheads="1"/>
          </p:cNvSpPr>
          <p:nvPr/>
        </p:nvSpPr>
        <p:spPr bwMode="auto">
          <a:xfrm>
            <a:off x="4428543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mylock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83" name="Text Box 5"/>
          <p:cNvSpPr txBox="1">
            <a:spLocks noChangeArrowheads="1"/>
          </p:cNvSpPr>
          <p:nvPr/>
        </p:nvSpPr>
        <p:spPr bwMode="auto">
          <a:xfrm>
            <a:off x="4428543" y="4286666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7630177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50" grpId="0"/>
      <p:bldP spid="47" grpId="0" animBg="1"/>
      <p:bldP spid="59" grpId="0" animBg="1"/>
      <p:bldP spid="59" grpId="1" animBg="1"/>
      <p:bldP spid="63" grpId="0" animBg="1"/>
      <p:bldP spid="75" grpId="0" animBg="1"/>
      <p:bldP spid="62" grpId="0" animBg="1"/>
      <p:bldP spid="62" grpId="1" animBg="1"/>
      <p:bldP spid="77" grpId="0"/>
      <p:bldP spid="7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77B51B-FBC2-D14C-BF58-CB967D3AC381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612298291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Recall: Atomic Read-Modify-Write Instructions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95400" y="762000"/>
            <a:ext cx="9677400" cy="5486400"/>
          </a:xfrm>
        </p:spPr>
        <p:txBody>
          <a:bodyPr>
            <a:noAutofit/>
          </a:bodyPr>
          <a:lstStyle/>
          <a:p>
            <a:r>
              <a:rPr lang="en-US" altLang="ko-KR" dirty="0">
                <a:ea typeface="굴림" panose="020B0600000101010101" pitchFamily="34" charset="-127"/>
              </a:rPr>
              <a:t>Problems with previous solution:</a:t>
            </a:r>
          </a:p>
          <a:p>
            <a:pPr lvl="1"/>
            <a:r>
              <a:rPr lang="en-US" altLang="ko-KR" sz="2000" dirty="0">
                <a:ea typeface="굴림" panose="020B0600000101010101" pitchFamily="34" charset="-127"/>
              </a:rPr>
              <a:t>Can’t give lock implementation to users</a:t>
            </a:r>
          </a:p>
          <a:p>
            <a:pPr lvl="1"/>
            <a:r>
              <a:rPr lang="en-US" altLang="ko-KR" sz="2000" dirty="0">
                <a:ea typeface="굴림" panose="020B0600000101010101" pitchFamily="34" charset="-127"/>
              </a:rPr>
              <a:t>Doesn’t work well on multiprocessor</a:t>
            </a:r>
          </a:p>
          <a:p>
            <a:pPr lvl="2"/>
            <a:r>
              <a:rPr lang="en-US" altLang="ko-KR" dirty="0">
                <a:ea typeface="굴림" panose="020B0600000101010101" pitchFamily="34" charset="-127"/>
              </a:rPr>
              <a:t>Disabling interrupts on all processors requires messages and would be very time consuming</a:t>
            </a:r>
          </a:p>
          <a:p>
            <a:pPr lvl="2"/>
            <a:endParaRPr lang="en-US" altLang="ko-KR" sz="800" dirty="0">
              <a:ea typeface="굴림" panose="020B0600000101010101" pitchFamily="34" charset="-127"/>
            </a:endParaRPr>
          </a:p>
          <a:p>
            <a:r>
              <a:rPr lang="en-US" altLang="ko-KR" dirty="0">
                <a:ea typeface="굴림" panose="020B0600000101010101" pitchFamily="34" charset="-127"/>
              </a:rPr>
              <a:t>Alternative: </a:t>
            </a:r>
            <a:r>
              <a:rPr lang="en-US" altLang="ko-KR" dirty="0">
                <a:solidFill>
                  <a:srgbClr val="2A40E2"/>
                </a:solidFill>
                <a:ea typeface="굴림" panose="020B0600000101010101" pitchFamily="34" charset="-127"/>
              </a:rPr>
              <a:t>atomic instruction sequences</a:t>
            </a:r>
          </a:p>
          <a:p>
            <a:pPr lvl="1"/>
            <a:r>
              <a:rPr lang="en-US" altLang="ko-KR" sz="2000" dirty="0">
                <a:ea typeface="굴림" panose="020B0600000101010101" pitchFamily="34" charset="-127"/>
              </a:rPr>
              <a:t>These instructions read a value and write a new value atomically</a:t>
            </a:r>
          </a:p>
          <a:p>
            <a:pPr lvl="1"/>
            <a:r>
              <a:rPr lang="en-US" altLang="ko-KR" sz="2000" dirty="0">
                <a:solidFill>
                  <a:srgbClr val="FF0000"/>
                </a:solidFill>
                <a:ea typeface="굴림" panose="020B0600000101010101" pitchFamily="34" charset="-127"/>
              </a:rPr>
              <a:t>Hardware</a:t>
            </a:r>
            <a:r>
              <a:rPr lang="en-US" altLang="ko-KR" sz="2000" dirty="0">
                <a:ea typeface="굴림" panose="020B0600000101010101" pitchFamily="34" charset="-127"/>
              </a:rPr>
              <a:t> is responsible for implementing this correctly </a:t>
            </a:r>
          </a:p>
          <a:p>
            <a:pPr lvl="2"/>
            <a:r>
              <a:rPr lang="en-US" altLang="ko-KR" dirty="0">
                <a:ea typeface="굴림" panose="020B0600000101010101" pitchFamily="34" charset="-127"/>
              </a:rPr>
              <a:t>on both uniprocessors (not too hard) </a:t>
            </a:r>
          </a:p>
          <a:p>
            <a:pPr lvl="2"/>
            <a:r>
              <a:rPr lang="en-US" altLang="ko-KR" dirty="0">
                <a:ea typeface="굴림" panose="020B0600000101010101" pitchFamily="34" charset="-127"/>
              </a:rPr>
              <a:t>and multiprocessors (requires help from cache coherence protocol)</a:t>
            </a:r>
          </a:p>
          <a:p>
            <a:pPr lvl="1"/>
            <a:r>
              <a:rPr lang="en-US" altLang="ko-KR" sz="2000" dirty="0">
                <a:ea typeface="굴림" panose="020B0600000101010101" pitchFamily="34" charset="-127"/>
              </a:rPr>
              <a:t>Unlike disabling interrupts, can be used on both uniprocessors and multiprocessors</a:t>
            </a:r>
          </a:p>
        </p:txBody>
      </p:sp>
    </p:spTree>
    <p:extLst>
      <p:ext uri="{BB962C8B-B14F-4D97-AF65-F5344CB8AC3E}">
        <p14:creationId xmlns:p14="http://schemas.microsoft.com/office/powerpoint/2010/main" val="26551714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Examples of Read-Modify-Write 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2317" y="716485"/>
            <a:ext cx="8915400" cy="57912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  <a:tabLst>
                <a:tab pos="801688" algn="l"/>
                <a:tab pos="1252538" algn="l"/>
              </a:tabLst>
            </a:pPr>
            <a:r>
              <a:rPr lang="en-US" altLang="ko-KR" sz="1500" b="1" dirty="0" err="1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test&amp;set</a:t>
            </a: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(&amp;address) {           /* most architectures */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result = M[address];  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return result from “address” and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M[address] = 1;       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set value at “address” to 1 </a:t>
            </a:r>
            <a:br>
              <a:rPr lang="en-US" altLang="ko-KR" sz="1500" b="1" dirty="0">
                <a:solidFill>
                  <a:srgbClr val="0082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solidFill>
                  <a:srgbClr val="0082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</a:t>
            </a: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return result;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801688" algn="l"/>
                <a:tab pos="1252538" algn="l"/>
              </a:tabLst>
            </a:pP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swap (&amp;address, register) {     /* x86 */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temp = M[address];    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swap register’s value to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M[address] = register;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value at “address” </a:t>
            </a:r>
            <a:br>
              <a:rPr lang="en-US" altLang="ko-KR" sz="1500" b="1" dirty="0">
                <a:solidFill>
                  <a:srgbClr val="0082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register = temp;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801688" algn="l"/>
                <a:tab pos="1252538" algn="l"/>
              </a:tabLst>
            </a:pPr>
            <a:r>
              <a:rPr lang="en-US" altLang="ko-KR" sz="1500" b="1" dirty="0" err="1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compare&amp;swap</a:t>
            </a: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(&amp;address, reg1, reg2) { /* x86 (returns old value), 68000 */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if (reg1 == M[address]) {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If memory still == reg1,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    M[address] = reg2;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then  put reg2 =&gt; memory</a:t>
            </a:r>
            <a:b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    return success;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} else {              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// Otherwise do not change memory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    return failure;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    }</a:t>
            </a:r>
            <a:b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charset="0"/>
                <a:cs typeface="Courier New" panose="02070309020205020404" pitchFamily="49" charset="0"/>
              </a:rPr>
              <a:t>}</a:t>
            </a: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801688" algn="l"/>
                <a:tab pos="1252538" algn="l"/>
              </a:tabLst>
            </a:pPr>
            <a:r>
              <a:rPr lang="en-US" altLang="ko-KR" sz="1500" b="1" dirty="0" err="1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load-linked&amp;store-conditional</a:t>
            </a: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(&amp;address) { /* R4000, alpha, ARM, RISC-V */</a:t>
            </a:r>
            <a:b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    loop:</a:t>
            </a:r>
            <a:b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		</a:t>
            </a:r>
            <a:r>
              <a:rPr lang="en-US" altLang="ko-KR" sz="1500" b="1" dirty="0" err="1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ll</a:t>
            </a: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 r1, M[address];</a:t>
            </a:r>
            <a:b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		</a:t>
            </a:r>
            <a:r>
              <a:rPr lang="en-US" altLang="ko-KR" sz="1500" b="1" dirty="0" err="1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movi</a:t>
            </a: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 r2, 1;	          </a:t>
            </a:r>
            <a: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// Can do arbitrary computation</a:t>
            </a:r>
            <a:br>
              <a:rPr lang="en-US" altLang="ko-KR" sz="1500" b="1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		</a:t>
            </a:r>
            <a:r>
              <a:rPr lang="en-US" altLang="ko-KR" sz="1500" b="1" dirty="0" err="1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sc</a:t>
            </a: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 r2, M[address];</a:t>
            </a:r>
            <a:b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		</a:t>
            </a:r>
            <a:r>
              <a:rPr lang="en-US" altLang="ko-KR" sz="1500" b="1" dirty="0" err="1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beqz</a:t>
            </a: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 r2, loop;</a:t>
            </a:r>
            <a:b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</a:br>
            <a:r>
              <a:rPr lang="en-US" altLang="ko-KR" sz="1500" b="1" dirty="0">
                <a:latin typeface="Consolas" panose="020B0609020204030204" pitchFamily="49" charset="0"/>
                <a:ea typeface="굴림" panose="020B0600000101010101" pitchFamily="34" charset="-127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853337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41488" y="666750"/>
            <a:ext cx="8458200" cy="6127750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801688" algn="l"/>
                <a:tab pos="1252538" algn="l"/>
                <a:tab pos="1603375" algn="l"/>
                <a:tab pos="3944938" algn="l"/>
              </a:tabLst>
            </a:pP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compare&amp;swap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(&amp;address, reg1, reg2) { /* x86, 68000 */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if (reg1 == M[address])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M[address] = reg2;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return success;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} else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return failure;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}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</a:p>
          <a:p>
            <a:pPr>
              <a:lnSpc>
                <a:spcPct val="80000"/>
              </a:lnSpc>
              <a:spcBef>
                <a:spcPct val="20000"/>
              </a:spcBef>
              <a:buNone/>
              <a:tabLst>
                <a:tab pos="801688" algn="l"/>
                <a:tab pos="1252538" algn="l"/>
                <a:tab pos="1603375" algn="l"/>
                <a:tab pos="3944938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Here is an atomic add to linked-list function:</a:t>
            </a:r>
            <a:endParaRPr lang="en-US" altLang="ko-KR" sz="2000" dirty="0">
              <a:solidFill>
                <a:schemeClr val="hlink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None/>
              <a:tabLst>
                <a:tab pos="801688" algn="l"/>
                <a:tab pos="1252538" algn="l"/>
                <a:tab pos="1603375" algn="l"/>
                <a:tab pos="3944938" algn="l"/>
              </a:tabLst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addToQueue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(&amp;object) {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do {		// repeat until no conflict	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ld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r1, M[root]	// Get 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ptr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to current head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st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 r1, M[object]  // Save link in new object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	} until (</a:t>
            </a:r>
            <a:r>
              <a:rPr lang="en-US" altLang="ko-KR" sz="2000" dirty="0" err="1">
                <a:latin typeface="Consolas" panose="020B0609020204030204" pitchFamily="49" charset="0"/>
                <a:ea typeface="굴림" panose="020B0600000101010101" pitchFamily="34" charset="-127"/>
              </a:rPr>
              <a:t>compare&amp;swap</a:t>
            </a: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(&amp;root,r1,object));</a:t>
            </a:r>
            <a:b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panose="020B0600000101010101" pitchFamily="34" charset="-127"/>
              </a:rPr>
              <a:t>}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Using of Compare&amp;Swap for queues </a:t>
            </a:r>
          </a:p>
        </p:txBody>
      </p:sp>
      <p:grpSp>
        <p:nvGrpSpPr>
          <p:cNvPr id="479236" name="Group 4"/>
          <p:cNvGrpSpPr>
            <a:grpSpLocks/>
          </p:cNvGrpSpPr>
          <p:nvPr/>
        </p:nvGrpSpPr>
        <p:grpSpPr bwMode="auto">
          <a:xfrm>
            <a:off x="2895600" y="4724400"/>
            <a:ext cx="5029200" cy="1066800"/>
            <a:chOff x="1680" y="1632"/>
            <a:chExt cx="3168" cy="672"/>
          </a:xfrm>
        </p:grpSpPr>
        <p:sp>
          <p:nvSpPr>
            <p:cNvPr id="33805" name="Rectangle 5"/>
            <p:cNvSpPr>
              <a:spLocks noChangeArrowheads="1"/>
            </p:cNvSpPr>
            <p:nvPr/>
          </p:nvSpPr>
          <p:spPr bwMode="auto">
            <a:xfrm>
              <a:off x="1680" y="1632"/>
              <a:ext cx="672" cy="192"/>
            </a:xfrm>
            <a:prstGeom prst="rect">
              <a:avLst/>
            </a:prstGeom>
            <a:solidFill>
              <a:srgbClr val="00FFFF"/>
            </a:solidFill>
            <a:ln w="38100" algn="ctr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 algn="ctr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b="0" dirty="0">
                  <a:latin typeface="Gill Sans" panose="020B0502020104020203" pitchFamily="34" charset="-79"/>
                  <a:ea typeface="굴림" panose="020B0600000101010101" pitchFamily="34" charset="-127"/>
                  <a:cs typeface="Gill Sans" panose="020B0502020104020203" pitchFamily="34" charset="-79"/>
                </a:rPr>
                <a:t>root</a:t>
              </a:r>
            </a:p>
          </p:txBody>
        </p:sp>
        <p:grpSp>
          <p:nvGrpSpPr>
            <p:cNvPr id="33806" name="Group 6"/>
            <p:cNvGrpSpPr>
              <a:grpSpLocks/>
            </p:cNvGrpSpPr>
            <p:nvPr/>
          </p:nvGrpSpPr>
          <p:grpSpPr bwMode="auto">
            <a:xfrm>
              <a:off x="3312" y="1632"/>
              <a:ext cx="624" cy="672"/>
              <a:chOff x="3312" y="1728"/>
              <a:chExt cx="624" cy="672"/>
            </a:xfrm>
          </p:grpSpPr>
          <p:sp>
            <p:nvSpPr>
              <p:cNvPr id="33812" name="Rectangle 7"/>
              <p:cNvSpPr>
                <a:spLocks noChangeArrowheads="1"/>
              </p:cNvSpPr>
              <p:nvPr/>
            </p:nvSpPr>
            <p:spPr bwMode="auto">
              <a:xfrm>
                <a:off x="3312" y="1728"/>
                <a:ext cx="624" cy="672"/>
              </a:xfrm>
              <a:prstGeom prst="rect">
                <a:avLst/>
              </a:pr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endParaRPr lang="en-US" altLang="en-US" b="0">
                  <a:latin typeface="Gill Sans" panose="020B0502020104020203" pitchFamily="34" charset="-79"/>
                  <a:cs typeface="Gill Sans" panose="020B0502020104020203" pitchFamily="34" charset="-79"/>
                </a:endParaRPr>
              </a:p>
            </p:txBody>
          </p:sp>
          <p:sp>
            <p:nvSpPr>
              <p:cNvPr id="33813" name="Rectangle 8"/>
              <p:cNvSpPr>
                <a:spLocks noChangeArrowheads="1"/>
              </p:cNvSpPr>
              <p:nvPr/>
            </p:nvSpPr>
            <p:spPr bwMode="auto">
              <a:xfrm>
                <a:off x="3312" y="1728"/>
                <a:ext cx="624" cy="240"/>
              </a:xfrm>
              <a:prstGeom prst="rect">
                <a:avLst/>
              </a:prstGeom>
              <a:solidFill>
                <a:srgbClr val="00FFFF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b="0">
                    <a:latin typeface="Gill Sans" panose="020B0502020104020203" pitchFamily="34" charset="-79"/>
                    <a:ea typeface="굴림" panose="020B0600000101010101" pitchFamily="34" charset="-127"/>
                    <a:cs typeface="Gill Sans" panose="020B0502020104020203" pitchFamily="34" charset="-79"/>
                  </a:rPr>
                  <a:t>next</a:t>
                </a:r>
              </a:p>
            </p:txBody>
          </p:sp>
        </p:grpSp>
        <p:grpSp>
          <p:nvGrpSpPr>
            <p:cNvPr id="33807" name="Group 9"/>
            <p:cNvGrpSpPr>
              <a:grpSpLocks/>
            </p:cNvGrpSpPr>
            <p:nvPr/>
          </p:nvGrpSpPr>
          <p:grpSpPr bwMode="auto">
            <a:xfrm>
              <a:off x="4224" y="1632"/>
              <a:ext cx="624" cy="672"/>
              <a:chOff x="4128" y="1728"/>
              <a:chExt cx="624" cy="672"/>
            </a:xfrm>
          </p:grpSpPr>
          <p:sp>
            <p:nvSpPr>
              <p:cNvPr id="33810" name="Rectangle 10"/>
              <p:cNvSpPr>
                <a:spLocks noChangeArrowheads="1"/>
              </p:cNvSpPr>
              <p:nvPr/>
            </p:nvSpPr>
            <p:spPr bwMode="auto">
              <a:xfrm>
                <a:off x="4128" y="1728"/>
                <a:ext cx="624" cy="672"/>
              </a:xfrm>
              <a:prstGeom prst="rect">
                <a:avLst/>
              </a:prstGeom>
              <a:solidFill>
                <a:srgbClr val="FF66CC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endParaRPr lang="en-US" altLang="en-US" b="0">
                  <a:latin typeface="Gill Sans" panose="020B0502020104020203" pitchFamily="34" charset="-79"/>
                  <a:cs typeface="Gill Sans" panose="020B0502020104020203" pitchFamily="34" charset="-79"/>
                </a:endParaRPr>
              </a:p>
            </p:txBody>
          </p:sp>
          <p:sp>
            <p:nvSpPr>
              <p:cNvPr id="33811" name="Rectangle 11"/>
              <p:cNvSpPr>
                <a:spLocks noChangeArrowheads="1"/>
              </p:cNvSpPr>
              <p:nvPr/>
            </p:nvSpPr>
            <p:spPr bwMode="auto">
              <a:xfrm>
                <a:off x="4128" y="1728"/>
                <a:ext cx="624" cy="240"/>
              </a:xfrm>
              <a:prstGeom prst="rect">
                <a:avLst/>
              </a:prstGeom>
              <a:solidFill>
                <a:srgbClr val="00FFFF"/>
              </a:solidFill>
              <a:ln w="38100" algn="ctr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b="0">
                    <a:latin typeface="Gill Sans" panose="020B0502020104020203" pitchFamily="34" charset="-79"/>
                    <a:ea typeface="굴림" panose="020B0600000101010101" pitchFamily="34" charset="-127"/>
                    <a:cs typeface="Gill Sans" panose="020B0502020104020203" pitchFamily="34" charset="-79"/>
                  </a:rPr>
                  <a:t>next</a:t>
                </a:r>
              </a:p>
            </p:txBody>
          </p:sp>
        </p:grpSp>
        <p:sp>
          <p:nvSpPr>
            <p:cNvPr id="33808" name="Line 12"/>
            <p:cNvSpPr>
              <a:spLocks noChangeShapeType="1"/>
            </p:cNvSpPr>
            <p:nvPr/>
          </p:nvSpPr>
          <p:spPr bwMode="auto">
            <a:xfrm>
              <a:off x="3936" y="1728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panose="020B0502020104020203" pitchFamily="34" charset="-79"/>
                <a:cs typeface="Gill Sans" panose="020B0502020104020203" pitchFamily="34" charset="-79"/>
              </a:endParaRPr>
            </a:p>
          </p:txBody>
        </p:sp>
        <p:sp>
          <p:nvSpPr>
            <p:cNvPr id="33809" name="Line 13"/>
            <p:cNvSpPr>
              <a:spLocks noChangeShapeType="1"/>
            </p:cNvSpPr>
            <p:nvPr/>
          </p:nvSpPr>
          <p:spPr bwMode="auto">
            <a:xfrm>
              <a:off x="2352" y="1728"/>
              <a:ext cx="9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panose="020B0502020104020203" pitchFamily="34" charset="-79"/>
                <a:cs typeface="Gill Sans" panose="020B0502020104020203" pitchFamily="34" charset="-79"/>
              </a:endParaRPr>
            </a:p>
          </p:txBody>
        </p:sp>
      </p:grpSp>
      <p:grpSp>
        <p:nvGrpSpPr>
          <p:cNvPr id="479246" name="Group 14"/>
          <p:cNvGrpSpPr>
            <a:grpSpLocks/>
          </p:cNvGrpSpPr>
          <p:nvPr/>
        </p:nvGrpSpPr>
        <p:grpSpPr bwMode="auto">
          <a:xfrm>
            <a:off x="3962400" y="4953000"/>
            <a:ext cx="1524000" cy="1676400"/>
            <a:chOff x="2352" y="1776"/>
            <a:chExt cx="960" cy="1056"/>
          </a:xfrm>
        </p:grpSpPr>
        <p:sp>
          <p:nvSpPr>
            <p:cNvPr id="33798" name="Line 15"/>
            <p:cNvSpPr>
              <a:spLocks noChangeShapeType="1"/>
            </p:cNvSpPr>
            <p:nvPr/>
          </p:nvSpPr>
          <p:spPr bwMode="auto">
            <a:xfrm flipV="1">
              <a:off x="3024" y="1776"/>
              <a:ext cx="288" cy="38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panose="020B0502020104020203" pitchFamily="34" charset="-79"/>
                <a:cs typeface="Gill Sans" panose="020B0502020104020203" pitchFamily="34" charset="-79"/>
              </a:endParaRPr>
            </a:p>
          </p:txBody>
        </p:sp>
        <p:sp>
          <p:nvSpPr>
            <p:cNvPr id="33799" name="Line 16"/>
            <p:cNvSpPr>
              <a:spLocks noChangeShapeType="1"/>
            </p:cNvSpPr>
            <p:nvPr/>
          </p:nvSpPr>
          <p:spPr bwMode="auto">
            <a:xfrm>
              <a:off x="2352" y="1824"/>
              <a:ext cx="96" cy="33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prstDash val="sysDot"/>
              <a:round/>
              <a:headEnd/>
              <a:tailEnd type="stealth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panose="020B0502020104020203" pitchFamily="34" charset="-79"/>
                <a:cs typeface="Gill Sans" panose="020B0502020104020203" pitchFamily="34" charset="-79"/>
              </a:endParaRPr>
            </a:p>
          </p:txBody>
        </p:sp>
        <p:grpSp>
          <p:nvGrpSpPr>
            <p:cNvPr id="33800" name="Group 17"/>
            <p:cNvGrpSpPr>
              <a:grpSpLocks/>
            </p:cNvGrpSpPr>
            <p:nvPr/>
          </p:nvGrpSpPr>
          <p:grpSpPr bwMode="auto">
            <a:xfrm>
              <a:off x="2448" y="2160"/>
              <a:ext cx="624" cy="672"/>
              <a:chOff x="2448" y="2160"/>
              <a:chExt cx="624" cy="672"/>
            </a:xfrm>
          </p:grpSpPr>
          <p:grpSp>
            <p:nvGrpSpPr>
              <p:cNvPr id="33801" name="Group 18"/>
              <p:cNvGrpSpPr>
                <a:grpSpLocks/>
              </p:cNvGrpSpPr>
              <p:nvPr/>
            </p:nvGrpSpPr>
            <p:grpSpPr bwMode="auto">
              <a:xfrm>
                <a:off x="2448" y="2160"/>
                <a:ext cx="624" cy="672"/>
                <a:chOff x="2400" y="1728"/>
                <a:chExt cx="624" cy="672"/>
              </a:xfrm>
            </p:grpSpPr>
            <p:sp>
              <p:nvSpPr>
                <p:cNvPr id="33803" name="Rectangle 19"/>
                <p:cNvSpPr>
                  <a:spLocks noChangeArrowheads="1"/>
                </p:cNvSpPr>
                <p:nvPr/>
              </p:nvSpPr>
              <p:spPr bwMode="auto">
                <a:xfrm>
                  <a:off x="2400" y="1728"/>
                  <a:ext cx="624" cy="672"/>
                </a:xfrm>
                <a:prstGeom prst="rect">
                  <a:avLst/>
                </a:prstGeom>
                <a:solidFill>
                  <a:srgbClr val="FF66CC"/>
                </a:solidFill>
                <a:ln w="38100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endParaRPr lang="ko-KR" altLang="en-US" b="0">
                    <a:latin typeface="Gill Sans" panose="020B0502020104020203" pitchFamily="34" charset="-79"/>
                    <a:ea typeface="굴림" panose="020B0600000101010101" pitchFamily="34" charset="-127"/>
                    <a:cs typeface="Gill Sans" panose="020B0502020104020203" pitchFamily="34" charset="-79"/>
                  </a:endParaRPr>
                </a:p>
              </p:txBody>
            </p:sp>
            <p:sp>
              <p:nvSpPr>
                <p:cNvPr id="33804" name="Rectangle 20"/>
                <p:cNvSpPr>
                  <a:spLocks noChangeArrowheads="1"/>
                </p:cNvSpPr>
                <p:nvPr/>
              </p:nvSpPr>
              <p:spPr bwMode="auto">
                <a:xfrm>
                  <a:off x="2400" y="1728"/>
                  <a:ext cx="624" cy="240"/>
                </a:xfrm>
                <a:prstGeom prst="rect">
                  <a:avLst/>
                </a:prstGeom>
                <a:solidFill>
                  <a:srgbClr val="00FFFF"/>
                </a:solidFill>
                <a:ln w="38100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1pPr>
                  <a:lvl2pPr marL="742950" indent="-28575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2pPr>
                  <a:lvl3pPr marL="11430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3pPr>
                  <a:lvl4pPr marL="16002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4pPr>
                  <a:lvl5pPr marL="2057400" indent="-228600" algn="ctr"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5pPr>
                  <a:lvl6pPr marL="25146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6pPr>
                  <a:lvl7pPr marL="29718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7pPr>
                  <a:lvl8pPr marL="34290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8pPr>
                  <a:lvl9pPr marL="3886200" indent="-228600"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b="1">
                      <a:solidFill>
                        <a:schemeClr val="tx1"/>
                      </a:solidFill>
                      <a:latin typeface="Comic Sans MS" panose="030F0702030302020204" pitchFamily="66" charset="0"/>
                    </a:defRPr>
                  </a:lvl9pPr>
                </a:lstStyle>
                <a:p>
                  <a:r>
                    <a:rPr lang="en-US" altLang="ko-KR" b="0">
                      <a:latin typeface="Gill Sans" panose="020B0502020104020203" pitchFamily="34" charset="-79"/>
                      <a:ea typeface="굴림" panose="020B0600000101010101" pitchFamily="34" charset="-127"/>
                      <a:cs typeface="Gill Sans" panose="020B0502020104020203" pitchFamily="34" charset="-79"/>
                    </a:rPr>
                    <a:t>next</a:t>
                  </a:r>
                </a:p>
              </p:txBody>
            </p:sp>
          </p:grpSp>
          <p:sp>
            <p:nvSpPr>
              <p:cNvPr id="33802" name="Text Box 21"/>
              <p:cNvSpPr txBox="1">
                <a:spLocks noChangeArrowheads="1"/>
              </p:cNvSpPr>
              <p:nvPr/>
            </p:nvSpPr>
            <p:spPr bwMode="auto">
              <a:xfrm>
                <a:off x="2485" y="2400"/>
                <a:ext cx="523" cy="40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 algn="ctr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b="0">
                    <a:latin typeface="Gill Sans" panose="020B0502020104020203" pitchFamily="34" charset="-79"/>
                    <a:ea typeface="굴림" panose="020B0600000101010101" pitchFamily="34" charset="-127"/>
                    <a:cs typeface="Gill Sans" panose="020B0502020104020203" pitchFamily="34" charset="-79"/>
                  </a:rPr>
                  <a:t>New</a:t>
                </a:r>
              </a:p>
              <a:p>
                <a:r>
                  <a:rPr lang="en-US" altLang="ko-KR" b="0">
                    <a:latin typeface="Gill Sans" panose="020B0502020104020203" pitchFamily="34" charset="-79"/>
                    <a:ea typeface="굴림" panose="020B0600000101010101" pitchFamily="34" charset="-127"/>
                    <a:cs typeface="Gill Sans" panose="020B0502020104020203" pitchFamily="34" charset="-79"/>
                  </a:rPr>
                  <a:t>Object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845511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92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9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92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9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92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9234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Implementing Locks with test&amp;set</a:t>
            </a: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85800"/>
            <a:ext cx="10896600" cy="6096000"/>
          </a:xfrm>
        </p:spPr>
        <p:txBody>
          <a:bodyPr>
            <a:normAutofit/>
          </a:bodyPr>
          <a:lstStyle/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200" dirty="0">
                <a:ea typeface="굴림" panose="020B0600000101010101" pitchFamily="34" charset="-127"/>
              </a:rPr>
              <a:t>Simple lock that doesn’t require entry into the kernel: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	// (Free) Can access this memory location from user space!</a:t>
            </a:r>
            <a:b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800" dirty="0">
                <a:solidFill>
                  <a:srgbClr val="233AE1"/>
                </a:solidFill>
                <a:latin typeface="Consolas" charset="0"/>
                <a:ea typeface="굴림" panose="020B0600000101010101" pitchFamily="34" charset="-127"/>
              </a:rPr>
              <a:t>	</a:t>
            </a:r>
            <a:r>
              <a:rPr lang="en-US" altLang="ko-KR" sz="18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ko-KR" sz="18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ko-KR" sz="18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ko-KR" sz="18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= 0; </a:t>
            </a:r>
            <a:r>
              <a:rPr lang="en-US" altLang="en-US" sz="18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// Interface: acquire(&amp;</a:t>
            </a:r>
            <a:r>
              <a:rPr lang="en-US" altLang="en-US" sz="18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sz="18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  <a:br>
              <a:rPr lang="en-US" altLang="en-US" sz="18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8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	                //            release(&amp;</a:t>
            </a:r>
            <a:r>
              <a:rPr lang="en-US" altLang="en-US" sz="18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sz="18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	acquire(</a:t>
            </a:r>
            <a:r>
              <a:rPr lang="en-US" altLang="ko-KR" sz="180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 *</a:t>
            </a:r>
            <a:r>
              <a:rPr lang="en-US" altLang="ko-KR" sz="1800" dirty="0" err="1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) {</a:t>
            </a:r>
            <a:b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	while (</a:t>
            </a:r>
            <a:r>
              <a:rPr lang="en-US" altLang="ko-KR" sz="180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test&amp;set</a:t>
            </a:r>
            <a: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ko-KR" sz="180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); </a:t>
            </a:r>
            <a: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// Atomic operation!</a:t>
            </a:r>
            <a:b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}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	release(</a:t>
            </a:r>
            <a:r>
              <a:rPr lang="en-US" altLang="ko-KR" sz="180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 *</a:t>
            </a:r>
            <a:r>
              <a:rPr lang="en-US" altLang="ko-KR" sz="1800" dirty="0" err="1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) {</a:t>
            </a:r>
            <a:b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*</a:t>
            </a:r>
            <a:r>
              <a:rPr lang="en-US" altLang="ko-KR" sz="180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 = 0;		  // Atomic operation!</a:t>
            </a:r>
            <a:br>
              <a:rPr lang="en-US" altLang="ko-KR" sz="18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800" dirty="0">
                <a:latin typeface="Consolas" charset="0"/>
                <a:ea typeface="Consolas" charset="0"/>
                <a:cs typeface="Consolas" charset="0"/>
              </a:rPr>
              <a:t>	}</a:t>
            </a: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200" dirty="0">
                <a:ea typeface="굴림" panose="020B0600000101010101" pitchFamily="34" charset="-127"/>
              </a:rPr>
              <a:t>Simple explanation: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>
                <a:ea typeface="굴림" panose="020B0600000101010101" pitchFamily="34" charset="-127"/>
              </a:rPr>
              <a:t>If lock is free, </a:t>
            </a:r>
            <a:r>
              <a:rPr lang="en-US" altLang="ko-KR" sz="2000" dirty="0" err="1">
                <a:ea typeface="굴림" panose="020B0600000101010101" pitchFamily="34" charset="-127"/>
              </a:rPr>
              <a:t>test&amp;set</a:t>
            </a:r>
            <a:r>
              <a:rPr lang="en-US" altLang="ko-KR" sz="2000" dirty="0">
                <a:ea typeface="굴림" panose="020B0600000101010101" pitchFamily="34" charset="-127"/>
              </a:rPr>
              <a:t> reads 0 and sets lock=1, so lock is now busy. </a:t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It returns 0 so while exits.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>
                <a:ea typeface="굴림" panose="020B0600000101010101" pitchFamily="34" charset="-127"/>
              </a:rPr>
              <a:t>If lock is busy, </a:t>
            </a:r>
            <a:r>
              <a:rPr lang="en-US" altLang="ko-KR" sz="2000" dirty="0" err="1">
                <a:ea typeface="굴림" panose="020B0600000101010101" pitchFamily="34" charset="-127"/>
              </a:rPr>
              <a:t>test&amp;set</a:t>
            </a:r>
            <a:r>
              <a:rPr lang="en-US" altLang="ko-KR" sz="2000" dirty="0">
                <a:ea typeface="굴림" panose="020B0600000101010101" pitchFamily="34" charset="-127"/>
              </a:rPr>
              <a:t> reads 1 and sets lock=1 (no change)</a:t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It returns 1, so while loop continues.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>
                <a:ea typeface="굴림" panose="020B0600000101010101" pitchFamily="34" charset="-127"/>
              </a:rPr>
              <a:t>When we set </a:t>
            </a:r>
            <a:r>
              <a:rPr lang="en-US" altLang="ko-KR" sz="2000" dirty="0" err="1">
                <a:ea typeface="굴림" panose="020B0600000101010101" pitchFamily="34" charset="-127"/>
              </a:rPr>
              <a:t>thelock</a:t>
            </a:r>
            <a:r>
              <a:rPr lang="en-US" altLang="ko-KR" sz="2000" dirty="0">
                <a:ea typeface="굴림" panose="020B0600000101010101" pitchFamily="34" charset="-127"/>
              </a:rPr>
              <a:t> = 0, someone else can get lock.</a:t>
            </a: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200" dirty="0">
                <a:solidFill>
                  <a:schemeClr val="hlink"/>
                </a:solidFill>
                <a:ea typeface="굴림" panose="020B0600000101010101" pitchFamily="34" charset="-127"/>
              </a:rPr>
              <a:t>Busy-Waiting</a:t>
            </a:r>
            <a:r>
              <a:rPr lang="en-US" altLang="ko-KR" sz="2200" dirty="0">
                <a:ea typeface="굴림" panose="020B0600000101010101" pitchFamily="34" charset="-127"/>
              </a:rPr>
              <a:t>: thread consumes cycles while waiting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2000" dirty="0">
                <a:ea typeface="굴림" panose="020B0600000101010101" pitchFamily="34" charset="-127"/>
              </a:rPr>
              <a:t>For multiprocessors: every </a:t>
            </a:r>
            <a:r>
              <a:rPr lang="en-US" altLang="ko-KR" sz="2000" dirty="0" err="1">
                <a:ea typeface="굴림" panose="020B0600000101010101" pitchFamily="34" charset="-127"/>
              </a:rPr>
              <a:t>test&amp;set</a:t>
            </a:r>
            <a:r>
              <a:rPr lang="en-US" altLang="ko-KR" sz="2000" dirty="0">
                <a:ea typeface="굴림" panose="020B0600000101010101" pitchFamily="34" charset="-127"/>
              </a:rPr>
              <a:t>() is a write, which makes value </a:t>
            </a:r>
            <a:br>
              <a:rPr lang="en-US" altLang="ko-KR" sz="2000" dirty="0">
                <a:ea typeface="굴림" panose="020B0600000101010101" pitchFamily="34" charset="-127"/>
              </a:rPr>
            </a:br>
            <a:r>
              <a:rPr lang="en-US" altLang="ko-KR" sz="2000" dirty="0">
                <a:ea typeface="굴림" panose="020B0600000101010101" pitchFamily="34" charset="-127"/>
              </a:rPr>
              <a:t>ping-pong around in cache (using lots of network BW)</a:t>
            </a:r>
          </a:p>
        </p:txBody>
      </p:sp>
    </p:spTree>
    <p:extLst>
      <p:ext uri="{BB962C8B-B14F-4D97-AF65-F5344CB8AC3E}">
        <p14:creationId xmlns:p14="http://schemas.microsoft.com/office/powerpoint/2010/main" val="35515384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659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Problem: Busy-Waiting for Lock</a:t>
            </a:r>
          </a:p>
        </p:txBody>
      </p:sp>
      <p:sp>
        <p:nvSpPr>
          <p:cNvPr id="455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26831"/>
            <a:ext cx="11277600" cy="60960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Positives for this solution</a:t>
            </a:r>
          </a:p>
          <a:p>
            <a:pPr lvl="1"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Machine can receive interrupts</a:t>
            </a:r>
          </a:p>
          <a:p>
            <a:pPr lvl="1"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User code can use this lock</a:t>
            </a:r>
          </a:p>
          <a:p>
            <a:pPr lvl="1"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Works on a multiprocessor</a:t>
            </a:r>
          </a:p>
          <a:p>
            <a:pPr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Negatives</a:t>
            </a:r>
          </a:p>
          <a:p>
            <a:pPr lvl="1"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This is very inefficient as thread will consume cycles waiting</a:t>
            </a:r>
          </a:p>
          <a:p>
            <a:pPr lvl="1"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Waiting thread may take cycles away from thread holding lock (no one wins!)</a:t>
            </a:r>
          </a:p>
          <a:p>
            <a:pPr lvl="1"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Priority Inversion</a:t>
            </a:r>
            <a:r>
              <a:rPr lang="en-US" altLang="ko-KR" dirty="0">
                <a:ea typeface="굴림" panose="020B0600000101010101" pitchFamily="34" charset="-127"/>
              </a:rPr>
              <a:t>: If busy-waiting thread has higher priority than thread holding lock </a:t>
            </a:r>
            <a:r>
              <a:rPr lang="en-US" altLang="ko-KR" dirty="0">
                <a:ea typeface="굴림" panose="020B0600000101010101" pitchFamily="34" charset="-127"/>
                <a:sym typeface="Symbol" panose="05050102010706020507" pitchFamily="18" charset="2"/>
              </a:rPr>
              <a:t> no progress!</a:t>
            </a:r>
          </a:p>
          <a:p>
            <a:pPr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Priority Inversion problem with original Martian rover </a:t>
            </a:r>
          </a:p>
          <a:p>
            <a:pPr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For semaphores and monitors, waiting thread may wait for an arbitrary long time!</a:t>
            </a:r>
          </a:p>
          <a:p>
            <a:pPr lvl="1"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Thus even if busy-waiting was OK for locks, definitely not ok for other primitives</a:t>
            </a:r>
          </a:p>
          <a:p>
            <a:pPr lvl="1"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Homework/exam solutions should avoid busy-waiting!</a:t>
            </a:r>
          </a:p>
        </p:txBody>
      </p:sp>
      <p:pic>
        <p:nvPicPr>
          <p:cNvPr id="21508" name="Picture 9" descr="MCj0285432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1" y="685800"/>
            <a:ext cx="1851025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387878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5334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Multiprocessor Spin Locks: </a:t>
            </a:r>
            <a:r>
              <a:rPr lang="en-US" altLang="ko-KR" dirty="0" err="1">
                <a:ea typeface="굴림" panose="020B0600000101010101" pitchFamily="34" charset="-127"/>
              </a:rPr>
              <a:t>test&amp;test&amp;set</a:t>
            </a:r>
            <a:endParaRPr lang="en-US" altLang="ko-KR" dirty="0">
              <a:ea typeface="굴림" panose="020B0600000101010101" pitchFamily="34" charset="-127"/>
            </a:endParaRPr>
          </a:p>
        </p:txBody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10972800" cy="6019800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A better solution for multiprocessors: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>
                <a:solidFill>
                  <a:srgbClr val="233AE1"/>
                </a:solidFill>
                <a:ea typeface="굴림" panose="020B0600000101010101" pitchFamily="34" charset="-127"/>
              </a:rPr>
              <a:t>		</a:t>
            </a:r>
            <a:r>
              <a:rPr lang="en-US" altLang="ko-KR" sz="19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// (Free) Can access this memory location from user space!</a:t>
            </a:r>
            <a:br>
              <a:rPr lang="en-US" altLang="ko-KR" sz="19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1900" dirty="0">
                <a:solidFill>
                  <a:srgbClr val="233AE1"/>
                </a:solidFill>
                <a:ea typeface="굴림" panose="020B0600000101010101" pitchFamily="34" charset="-127"/>
              </a:rPr>
              <a:t>	</a:t>
            </a:r>
            <a:r>
              <a:rPr lang="en-US" altLang="ko-KR" sz="19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ko-KR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ko-KR" sz="19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ko-KR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= 0; </a:t>
            </a:r>
            <a:r>
              <a:rPr lang="en-US" altLang="en-US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// Interface: acquire(&amp;</a:t>
            </a:r>
            <a:r>
              <a:rPr lang="en-US" altLang="en-US" sz="19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  <a:br>
              <a:rPr lang="en-US" altLang="en-US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	                //            release(&amp;</a:t>
            </a:r>
            <a:r>
              <a:rPr lang="en-US" altLang="en-US" sz="190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sz="190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acquire(</a:t>
            </a:r>
            <a:r>
              <a:rPr lang="en-US" altLang="ko-KR" sz="1900" dirty="0" err="1">
                <a:latin typeface="Consolas" panose="020B0609020204030204" pitchFamily="49" charset="0"/>
                <a:ea typeface="굴림" panose="020B0600000101010101" pitchFamily="34" charset="-127"/>
              </a:rPr>
              <a:t>int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 *</a:t>
            </a:r>
            <a:r>
              <a:rPr lang="en-US" altLang="ko-KR" sz="1900" dirty="0" err="1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) {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	do {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		while(*</a:t>
            </a:r>
            <a:r>
              <a:rPr lang="en-US" altLang="ko-KR" sz="1900" dirty="0" err="1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);         // Wait until might be free (quick check/test!)</a:t>
            </a:r>
            <a:b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} while(</a:t>
            </a:r>
            <a:r>
              <a:rPr lang="en-US" altLang="ko-KR" sz="1900" dirty="0" err="1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test&amp;set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(</a:t>
            </a:r>
            <a:r>
              <a:rPr lang="en-US" altLang="ko-KR" sz="1900" dirty="0" err="1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)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); // Atomic grab of lock (exit if succeeded)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}</a:t>
            </a:r>
          </a:p>
          <a:p>
            <a:pPr>
              <a:buNone/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release(</a:t>
            </a:r>
            <a:r>
              <a:rPr lang="en-US" altLang="ko-KR" sz="1900" dirty="0" err="1">
                <a:latin typeface="Consolas" panose="020B0609020204030204" pitchFamily="49" charset="0"/>
                <a:ea typeface="굴림" panose="020B0600000101010101" pitchFamily="34" charset="-127"/>
              </a:rPr>
              <a:t>int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 *</a:t>
            </a:r>
            <a:r>
              <a:rPr lang="en-US" altLang="ko-KR" sz="1900" dirty="0" err="1"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) {</a:t>
            </a:r>
            <a:b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	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*</a:t>
            </a:r>
            <a:r>
              <a:rPr lang="en-US" altLang="ko-KR" sz="1900" dirty="0" err="1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thelock</a:t>
            </a:r>
            <a: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= 0;		 // Atomic release of lock</a:t>
            </a:r>
            <a:br>
              <a:rPr lang="en-US" altLang="ko-KR" sz="1900" dirty="0">
                <a:solidFill>
                  <a:srgbClr val="FF0000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</a:br>
            <a:r>
              <a:rPr lang="en-US" altLang="ko-KR" sz="1900" dirty="0">
                <a:latin typeface="Consolas" panose="020B0609020204030204" pitchFamily="49" charset="0"/>
                <a:ea typeface="굴림" panose="020B0600000101010101" pitchFamily="34" charset="-127"/>
              </a:rPr>
              <a:t>	}</a:t>
            </a: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Simple explanation: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Wait until lock might be free (only reading – stays in cache)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Then, try to grab lock with </a:t>
            </a:r>
            <a:r>
              <a:rPr lang="en-US" altLang="ko-KR" dirty="0" err="1">
                <a:ea typeface="굴림" panose="020B0600000101010101" pitchFamily="34" charset="-127"/>
              </a:rPr>
              <a:t>test&amp;set</a:t>
            </a:r>
            <a:endParaRPr lang="en-US" altLang="ko-KR" dirty="0">
              <a:ea typeface="굴림" panose="020B0600000101010101" pitchFamily="34" charset="-127"/>
            </a:endParaRP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Repeat if fail to actually get lock</a:t>
            </a: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Issues with this solution:</a:t>
            </a: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Busy-Waiting</a:t>
            </a:r>
            <a:r>
              <a:rPr lang="en-US" altLang="ko-KR" dirty="0">
                <a:ea typeface="굴림" panose="020B0600000101010101" pitchFamily="34" charset="-127"/>
              </a:rPr>
              <a:t>: thread still consumes cycles while waiting</a:t>
            </a:r>
          </a:p>
          <a:p>
            <a:pPr lvl="2">
              <a:tabLst>
                <a:tab pos="1027113" algn="l"/>
                <a:tab pos="1377950" algn="l"/>
                <a:tab pos="1716088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However, it does not impact other processors!</a:t>
            </a: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tabLst>
                <a:tab pos="1027113" algn="l"/>
                <a:tab pos="1377950" algn="l"/>
                <a:tab pos="1716088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 lvl="1">
              <a:tabLst>
                <a:tab pos="1027113" algn="l"/>
                <a:tab pos="1377950" algn="l"/>
                <a:tab pos="1716088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69382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6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465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Better Locks using </a:t>
            </a:r>
            <a:r>
              <a:rPr lang="en-US" altLang="ko-KR" dirty="0" err="1">
                <a:ea typeface="굴림" panose="020B0600000101010101" pitchFamily="34" charset="-127"/>
              </a:rPr>
              <a:t>test&amp;set</a:t>
            </a:r>
            <a:endParaRPr lang="en-US" altLang="ko-KR" dirty="0">
              <a:ea typeface="굴림" panose="020B0600000101010101" pitchFamily="34" charset="-127"/>
            </a:endParaRPr>
          </a:p>
        </p:txBody>
      </p:sp>
      <p:sp>
        <p:nvSpPr>
          <p:cNvPr id="456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85800"/>
            <a:ext cx="9118600" cy="61722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sz="2200" dirty="0">
                <a:ea typeface="굴림" panose="020B0600000101010101" pitchFamily="34" charset="-127"/>
              </a:rPr>
              <a:t>Can we build </a:t>
            </a:r>
            <a:r>
              <a:rPr lang="en-US" altLang="ko-KR" sz="2200" dirty="0" err="1">
                <a:ea typeface="굴림" panose="020B0600000101010101" pitchFamily="34" charset="-127"/>
              </a:rPr>
              <a:t>test&amp;set</a:t>
            </a:r>
            <a:r>
              <a:rPr lang="en-US" altLang="ko-KR" sz="2200" dirty="0">
                <a:ea typeface="굴림" panose="020B0600000101010101" pitchFamily="34" charset="-127"/>
              </a:rPr>
              <a:t> locks without busy-waiting?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sz="2000" dirty="0">
                <a:ea typeface="굴림" panose="020B0600000101010101" pitchFamily="34" charset="-127"/>
              </a:rPr>
              <a:t>Mostly.  Idea: only busy-wait to atomically check lock value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br>
              <a:rPr lang="en-US" altLang="ko-KR" sz="2000" dirty="0">
                <a:ea typeface="굴림" panose="020B0600000101010101" pitchFamily="34" charset="-127"/>
              </a:rPr>
            </a:b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32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 marL="0" indent="0">
              <a:lnSpc>
                <a:spcPct val="85000"/>
              </a:lnSpc>
              <a:spcBef>
                <a:spcPct val="20000"/>
              </a:spcBef>
              <a:buNone/>
            </a:pPr>
            <a:endParaRPr lang="en-US" altLang="ko-KR" sz="2000" dirty="0">
              <a:ea typeface="굴림" panose="020B0600000101010101" pitchFamily="34" charset="-127"/>
            </a:endParaRP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sz="2200" dirty="0">
                <a:ea typeface="굴림" panose="020B0600000101010101" pitchFamily="34" charset="-127"/>
              </a:rPr>
              <a:t>Note: sleep has to be sure to reset the guard variable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sz="2000" dirty="0">
                <a:ea typeface="굴림" panose="020B0600000101010101" pitchFamily="34" charset="-127"/>
              </a:rPr>
              <a:t>Why can’t we do it just before or just after the sleep?</a:t>
            </a:r>
          </a:p>
        </p:txBody>
      </p:sp>
      <p:sp>
        <p:nvSpPr>
          <p:cNvPr id="456709" name="Text Box 5"/>
          <p:cNvSpPr txBox="1">
            <a:spLocks noChangeArrowheads="1"/>
          </p:cNvSpPr>
          <p:nvPr/>
        </p:nvSpPr>
        <p:spPr bwMode="auto">
          <a:xfrm>
            <a:off x="6462713" y="1619137"/>
            <a:ext cx="4662487" cy="371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ts val="6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release(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*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) 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// Short busy-wait time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while (</a:t>
            </a:r>
            <a:r>
              <a:rPr lang="en-US" altLang="en-US" b="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test&amp;set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(guard));</a:t>
            </a:r>
            <a:b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if anyone on wait queue 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take thread off wait queue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Place on ready queue;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*</a:t>
            </a:r>
            <a:r>
              <a:rPr lang="en-US" altLang="en-US" b="0" dirty="0" err="1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 = FREE;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guard = 0;</a:t>
            </a:r>
            <a:b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endParaRPr lang="en-US" altLang="en-US" b="0" dirty="0">
              <a:solidFill>
                <a:schemeClr val="hlink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22534" name="Text Box 4"/>
          <p:cNvSpPr txBox="1">
            <a:spLocks noChangeArrowheads="1"/>
          </p:cNvSpPr>
          <p:nvPr/>
        </p:nvSpPr>
        <p:spPr bwMode="auto">
          <a:xfrm>
            <a:off x="1600200" y="1371600"/>
            <a:ext cx="82296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/>
            <a:r>
              <a:rPr lang="en-US" altLang="en-US" b="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 guard = 0; // Global Variable!</a:t>
            </a:r>
          </a:p>
          <a:p>
            <a:r>
              <a:rPr lang="en-US" altLang="en-US" b="0" dirty="0" err="1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en-US" b="0" dirty="0" err="1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>
                <a:solidFill>
                  <a:srgbClr val="233AE1"/>
                </a:solidFill>
                <a:latin typeface="Consolas" charset="0"/>
                <a:ea typeface="Consolas" charset="0"/>
                <a:cs typeface="Consolas" charset="0"/>
              </a:rPr>
              <a:t> = FREE; 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// Interface: acquire(&amp;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  <a:b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                  //            release(&amp;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  <a:endParaRPr lang="en-US" altLang="en-US" b="0" dirty="0">
              <a:solidFill>
                <a:srgbClr val="233AE1"/>
              </a:solidFill>
              <a:latin typeface="Consolas" charset="0"/>
              <a:ea typeface="Consolas" charset="0"/>
              <a:cs typeface="Consolas" charset="0"/>
            </a:endParaRPr>
          </a:p>
          <a:p>
            <a:pPr algn="l">
              <a:spcBef>
                <a:spcPts val="0"/>
              </a:spcBef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spcBef>
                <a:spcPts val="0"/>
              </a:spcBef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acquire(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*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// Short busy-wait time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while (</a:t>
            </a:r>
            <a:r>
              <a:rPr lang="en-US" altLang="en-US" b="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test&amp;set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(guard));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if (</a:t>
            </a:r>
            <a:r>
              <a:rPr lang="en-US" altLang="en-US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*</a:t>
            </a:r>
            <a:r>
              <a:rPr lang="en-US" altLang="en-US" b="0" dirty="0" err="1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 == BUSY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put thread on wait queue;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go to sleep() &amp; 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guard = 0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// guard == 0 on </a:t>
            </a:r>
            <a:r>
              <a:rPr lang="en-US" altLang="en-US" b="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wakup</a:t>
            </a:r>
            <a:r>
              <a:rPr lang="en-US" alt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!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 else 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*</a:t>
            </a:r>
            <a:r>
              <a:rPr lang="en-US" altLang="en-US" b="0" dirty="0" err="1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 = BUSY;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guard = 0;</a:t>
            </a:r>
            <a:br>
              <a:rPr lang="en-US" altLang="en-US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grpSp>
        <p:nvGrpSpPr>
          <p:cNvPr id="22535" name="Group 6"/>
          <p:cNvGrpSpPr>
            <a:grpSpLocks/>
          </p:cNvGrpSpPr>
          <p:nvPr/>
        </p:nvGrpSpPr>
        <p:grpSpPr bwMode="auto">
          <a:xfrm>
            <a:off x="836612" y="1828800"/>
            <a:ext cx="611188" cy="685800"/>
            <a:chOff x="1776" y="912"/>
            <a:chExt cx="477" cy="576"/>
          </a:xfrm>
        </p:grpSpPr>
        <p:sp>
          <p:nvSpPr>
            <p:cNvPr id="22536" name="AutoShape 7"/>
            <p:cNvSpPr>
              <a:spLocks noChangeAspect="1" noChangeArrowheads="1" noTextEdit="1"/>
            </p:cNvSpPr>
            <p:nvPr/>
          </p:nvSpPr>
          <p:spPr bwMode="auto">
            <a:xfrm>
              <a:off x="1776" y="912"/>
              <a:ext cx="47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37" name="Freeform 8"/>
            <p:cNvSpPr>
              <a:spLocks/>
            </p:cNvSpPr>
            <p:nvPr/>
          </p:nvSpPr>
          <p:spPr bwMode="auto">
            <a:xfrm>
              <a:off x="1819" y="1046"/>
              <a:ext cx="434" cy="442"/>
            </a:xfrm>
            <a:custGeom>
              <a:avLst/>
              <a:gdLst>
                <a:gd name="T0" fmla="*/ 4 w 1303"/>
                <a:gd name="T1" fmla="*/ 79 h 1327"/>
                <a:gd name="T2" fmla="*/ 7 w 1303"/>
                <a:gd name="T3" fmla="*/ 86 h 1327"/>
                <a:gd name="T4" fmla="*/ 13 w 1303"/>
                <a:gd name="T5" fmla="*/ 97 h 1327"/>
                <a:gd name="T6" fmla="*/ 19 w 1303"/>
                <a:gd name="T7" fmla="*/ 109 h 1327"/>
                <a:gd name="T8" fmla="*/ 28 w 1303"/>
                <a:gd name="T9" fmla="*/ 121 h 1327"/>
                <a:gd name="T10" fmla="*/ 38 w 1303"/>
                <a:gd name="T11" fmla="*/ 132 h 1327"/>
                <a:gd name="T12" fmla="*/ 50 w 1303"/>
                <a:gd name="T13" fmla="*/ 140 h 1327"/>
                <a:gd name="T14" fmla="*/ 63 w 1303"/>
                <a:gd name="T15" fmla="*/ 145 h 1327"/>
                <a:gd name="T16" fmla="*/ 76 w 1303"/>
                <a:gd name="T17" fmla="*/ 147 h 1327"/>
                <a:gd name="T18" fmla="*/ 90 w 1303"/>
                <a:gd name="T19" fmla="*/ 146 h 1327"/>
                <a:gd name="T20" fmla="*/ 104 w 1303"/>
                <a:gd name="T21" fmla="*/ 142 h 1327"/>
                <a:gd name="T22" fmla="*/ 116 w 1303"/>
                <a:gd name="T23" fmla="*/ 136 h 1327"/>
                <a:gd name="T24" fmla="*/ 128 w 1303"/>
                <a:gd name="T25" fmla="*/ 126 h 1327"/>
                <a:gd name="T26" fmla="*/ 136 w 1303"/>
                <a:gd name="T27" fmla="*/ 116 h 1327"/>
                <a:gd name="T28" fmla="*/ 142 w 1303"/>
                <a:gd name="T29" fmla="*/ 105 h 1327"/>
                <a:gd name="T30" fmla="*/ 144 w 1303"/>
                <a:gd name="T31" fmla="*/ 94 h 1327"/>
                <a:gd name="T32" fmla="*/ 145 w 1303"/>
                <a:gd name="T33" fmla="*/ 82 h 1327"/>
                <a:gd name="T34" fmla="*/ 143 w 1303"/>
                <a:gd name="T35" fmla="*/ 71 h 1327"/>
                <a:gd name="T36" fmla="*/ 140 w 1303"/>
                <a:gd name="T37" fmla="*/ 59 h 1327"/>
                <a:gd name="T38" fmla="*/ 136 w 1303"/>
                <a:gd name="T39" fmla="*/ 48 h 1327"/>
                <a:gd name="T40" fmla="*/ 132 w 1303"/>
                <a:gd name="T41" fmla="*/ 37 h 1327"/>
                <a:gd name="T42" fmla="*/ 128 w 1303"/>
                <a:gd name="T43" fmla="*/ 27 h 1327"/>
                <a:gd name="T44" fmla="*/ 123 w 1303"/>
                <a:gd name="T45" fmla="*/ 18 h 1327"/>
                <a:gd name="T46" fmla="*/ 117 w 1303"/>
                <a:gd name="T47" fmla="*/ 11 h 1327"/>
                <a:gd name="T48" fmla="*/ 111 w 1303"/>
                <a:gd name="T49" fmla="*/ 5 h 1327"/>
                <a:gd name="T50" fmla="*/ 104 w 1303"/>
                <a:gd name="T51" fmla="*/ 1 h 1327"/>
                <a:gd name="T52" fmla="*/ 98 w 1303"/>
                <a:gd name="T53" fmla="*/ 0 h 1327"/>
                <a:gd name="T54" fmla="*/ 93 w 1303"/>
                <a:gd name="T55" fmla="*/ 0 h 1327"/>
                <a:gd name="T56" fmla="*/ 89 w 1303"/>
                <a:gd name="T57" fmla="*/ 3 h 1327"/>
                <a:gd name="T58" fmla="*/ 85 w 1303"/>
                <a:gd name="T59" fmla="*/ 6 h 1327"/>
                <a:gd name="T60" fmla="*/ 84 w 1303"/>
                <a:gd name="T61" fmla="*/ 10 h 1327"/>
                <a:gd name="T62" fmla="*/ 83 w 1303"/>
                <a:gd name="T63" fmla="*/ 15 h 1327"/>
                <a:gd name="T64" fmla="*/ 83 w 1303"/>
                <a:gd name="T65" fmla="*/ 20 h 1327"/>
                <a:gd name="T66" fmla="*/ 83 w 1303"/>
                <a:gd name="T67" fmla="*/ 25 h 1327"/>
                <a:gd name="T68" fmla="*/ 84 w 1303"/>
                <a:gd name="T69" fmla="*/ 28 h 1327"/>
                <a:gd name="T70" fmla="*/ 85 w 1303"/>
                <a:gd name="T71" fmla="*/ 32 h 1327"/>
                <a:gd name="T72" fmla="*/ 85 w 1303"/>
                <a:gd name="T73" fmla="*/ 36 h 1327"/>
                <a:gd name="T74" fmla="*/ 82 w 1303"/>
                <a:gd name="T75" fmla="*/ 40 h 1327"/>
                <a:gd name="T76" fmla="*/ 78 w 1303"/>
                <a:gd name="T77" fmla="*/ 41 h 1327"/>
                <a:gd name="T78" fmla="*/ 73 w 1303"/>
                <a:gd name="T79" fmla="*/ 43 h 1327"/>
                <a:gd name="T80" fmla="*/ 68 w 1303"/>
                <a:gd name="T81" fmla="*/ 45 h 1327"/>
                <a:gd name="T82" fmla="*/ 63 w 1303"/>
                <a:gd name="T83" fmla="*/ 47 h 1327"/>
                <a:gd name="T84" fmla="*/ 58 w 1303"/>
                <a:gd name="T85" fmla="*/ 49 h 1327"/>
                <a:gd name="T86" fmla="*/ 54 w 1303"/>
                <a:gd name="T87" fmla="*/ 52 h 1327"/>
                <a:gd name="T88" fmla="*/ 50 w 1303"/>
                <a:gd name="T89" fmla="*/ 55 h 1327"/>
                <a:gd name="T90" fmla="*/ 45 w 1303"/>
                <a:gd name="T91" fmla="*/ 57 h 1327"/>
                <a:gd name="T92" fmla="*/ 41 w 1303"/>
                <a:gd name="T93" fmla="*/ 55 h 1327"/>
                <a:gd name="T94" fmla="*/ 38 w 1303"/>
                <a:gd name="T95" fmla="*/ 52 h 1327"/>
                <a:gd name="T96" fmla="*/ 34 w 1303"/>
                <a:gd name="T97" fmla="*/ 48 h 1327"/>
                <a:gd name="T98" fmla="*/ 29 w 1303"/>
                <a:gd name="T99" fmla="*/ 44 h 1327"/>
                <a:gd name="T100" fmla="*/ 24 w 1303"/>
                <a:gd name="T101" fmla="*/ 41 h 1327"/>
                <a:gd name="T102" fmla="*/ 17 w 1303"/>
                <a:gd name="T103" fmla="*/ 40 h 1327"/>
                <a:gd name="T104" fmla="*/ 11 w 1303"/>
                <a:gd name="T105" fmla="*/ 41 h 1327"/>
                <a:gd name="T106" fmla="*/ 5 w 1303"/>
                <a:gd name="T107" fmla="*/ 45 h 1327"/>
                <a:gd name="T108" fmla="*/ 1 w 1303"/>
                <a:gd name="T109" fmla="*/ 51 h 1327"/>
                <a:gd name="T110" fmla="*/ 0 w 1303"/>
                <a:gd name="T111" fmla="*/ 58 h 1327"/>
                <a:gd name="T112" fmla="*/ 0 w 1303"/>
                <a:gd name="T113" fmla="*/ 65 h 1327"/>
                <a:gd name="T114" fmla="*/ 2 w 1303"/>
                <a:gd name="T115" fmla="*/ 71 h 1327"/>
                <a:gd name="T116" fmla="*/ 3 w 1303"/>
                <a:gd name="T117" fmla="*/ 75 h 132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1303" h="1327">
                  <a:moveTo>
                    <a:pt x="28" y="680"/>
                  </a:moveTo>
                  <a:lnTo>
                    <a:pt x="28" y="681"/>
                  </a:lnTo>
                  <a:lnTo>
                    <a:pt x="30" y="684"/>
                  </a:lnTo>
                  <a:lnTo>
                    <a:pt x="30" y="686"/>
                  </a:lnTo>
                  <a:lnTo>
                    <a:pt x="30" y="688"/>
                  </a:lnTo>
                  <a:lnTo>
                    <a:pt x="33" y="691"/>
                  </a:lnTo>
                  <a:lnTo>
                    <a:pt x="34" y="697"/>
                  </a:lnTo>
                  <a:lnTo>
                    <a:pt x="36" y="698"/>
                  </a:lnTo>
                  <a:lnTo>
                    <a:pt x="36" y="704"/>
                  </a:lnTo>
                  <a:lnTo>
                    <a:pt x="37" y="708"/>
                  </a:lnTo>
                  <a:lnTo>
                    <a:pt x="40" y="714"/>
                  </a:lnTo>
                  <a:lnTo>
                    <a:pt x="43" y="720"/>
                  </a:lnTo>
                  <a:lnTo>
                    <a:pt x="44" y="725"/>
                  </a:lnTo>
                  <a:lnTo>
                    <a:pt x="47" y="733"/>
                  </a:lnTo>
                  <a:lnTo>
                    <a:pt x="51" y="740"/>
                  </a:lnTo>
                  <a:lnTo>
                    <a:pt x="53" y="745"/>
                  </a:lnTo>
                  <a:lnTo>
                    <a:pt x="55" y="752"/>
                  </a:lnTo>
                  <a:lnTo>
                    <a:pt x="60" y="761"/>
                  </a:lnTo>
                  <a:lnTo>
                    <a:pt x="64" y="769"/>
                  </a:lnTo>
                  <a:lnTo>
                    <a:pt x="67" y="778"/>
                  </a:lnTo>
                  <a:lnTo>
                    <a:pt x="70" y="785"/>
                  </a:lnTo>
                  <a:lnTo>
                    <a:pt x="74" y="795"/>
                  </a:lnTo>
                  <a:lnTo>
                    <a:pt x="80" y="804"/>
                  </a:lnTo>
                  <a:lnTo>
                    <a:pt x="84" y="812"/>
                  </a:lnTo>
                  <a:lnTo>
                    <a:pt x="87" y="822"/>
                  </a:lnTo>
                  <a:lnTo>
                    <a:pt x="92" y="832"/>
                  </a:lnTo>
                  <a:lnTo>
                    <a:pt x="98" y="842"/>
                  </a:lnTo>
                  <a:lnTo>
                    <a:pt x="101" y="852"/>
                  </a:lnTo>
                  <a:lnTo>
                    <a:pt x="108" y="861"/>
                  </a:lnTo>
                  <a:lnTo>
                    <a:pt x="114" y="872"/>
                  </a:lnTo>
                  <a:lnTo>
                    <a:pt x="118" y="883"/>
                  </a:lnTo>
                  <a:lnTo>
                    <a:pt x="124" y="893"/>
                  </a:lnTo>
                  <a:lnTo>
                    <a:pt x="129" y="903"/>
                  </a:lnTo>
                  <a:lnTo>
                    <a:pt x="136" y="915"/>
                  </a:lnTo>
                  <a:lnTo>
                    <a:pt x="142" y="926"/>
                  </a:lnTo>
                  <a:lnTo>
                    <a:pt x="148" y="936"/>
                  </a:lnTo>
                  <a:lnTo>
                    <a:pt x="153" y="947"/>
                  </a:lnTo>
                  <a:lnTo>
                    <a:pt x="161" y="959"/>
                  </a:lnTo>
                  <a:lnTo>
                    <a:pt x="168" y="969"/>
                  </a:lnTo>
                  <a:lnTo>
                    <a:pt x="173" y="980"/>
                  </a:lnTo>
                  <a:lnTo>
                    <a:pt x="180" y="991"/>
                  </a:lnTo>
                  <a:lnTo>
                    <a:pt x="189" y="1003"/>
                  </a:lnTo>
                  <a:lnTo>
                    <a:pt x="196" y="1014"/>
                  </a:lnTo>
                  <a:lnTo>
                    <a:pt x="202" y="1024"/>
                  </a:lnTo>
                  <a:lnTo>
                    <a:pt x="210" y="1035"/>
                  </a:lnTo>
                  <a:lnTo>
                    <a:pt x="219" y="1047"/>
                  </a:lnTo>
                  <a:lnTo>
                    <a:pt x="226" y="1058"/>
                  </a:lnTo>
                  <a:lnTo>
                    <a:pt x="233" y="1068"/>
                  </a:lnTo>
                  <a:lnTo>
                    <a:pt x="243" y="1078"/>
                  </a:lnTo>
                  <a:lnTo>
                    <a:pt x="250" y="1091"/>
                  </a:lnTo>
                  <a:lnTo>
                    <a:pt x="260" y="1101"/>
                  </a:lnTo>
                  <a:lnTo>
                    <a:pt x="269" y="1111"/>
                  </a:lnTo>
                  <a:lnTo>
                    <a:pt x="277" y="1122"/>
                  </a:lnTo>
                  <a:lnTo>
                    <a:pt x="286" y="1131"/>
                  </a:lnTo>
                  <a:lnTo>
                    <a:pt x="296" y="1141"/>
                  </a:lnTo>
                  <a:lnTo>
                    <a:pt x="304" y="1152"/>
                  </a:lnTo>
                  <a:lnTo>
                    <a:pt x="314" y="1161"/>
                  </a:lnTo>
                  <a:lnTo>
                    <a:pt x="324" y="1171"/>
                  </a:lnTo>
                  <a:lnTo>
                    <a:pt x="333" y="1181"/>
                  </a:lnTo>
                  <a:lnTo>
                    <a:pt x="342" y="1188"/>
                  </a:lnTo>
                  <a:lnTo>
                    <a:pt x="352" y="1199"/>
                  </a:lnTo>
                  <a:lnTo>
                    <a:pt x="362" y="1206"/>
                  </a:lnTo>
                  <a:lnTo>
                    <a:pt x="372" y="1215"/>
                  </a:lnTo>
                  <a:lnTo>
                    <a:pt x="382" y="1222"/>
                  </a:lnTo>
                  <a:lnTo>
                    <a:pt x="394" y="1230"/>
                  </a:lnTo>
                  <a:lnTo>
                    <a:pt x="405" y="1237"/>
                  </a:lnTo>
                  <a:lnTo>
                    <a:pt x="415" y="1245"/>
                  </a:lnTo>
                  <a:lnTo>
                    <a:pt x="425" y="1252"/>
                  </a:lnTo>
                  <a:lnTo>
                    <a:pt x="436" y="1259"/>
                  </a:lnTo>
                  <a:lnTo>
                    <a:pt x="448" y="1264"/>
                  </a:lnTo>
                  <a:lnTo>
                    <a:pt x="459" y="1270"/>
                  </a:lnTo>
                  <a:lnTo>
                    <a:pt x="469" y="1274"/>
                  </a:lnTo>
                  <a:lnTo>
                    <a:pt x="480" y="1281"/>
                  </a:lnTo>
                  <a:lnTo>
                    <a:pt x="492" y="1286"/>
                  </a:lnTo>
                  <a:lnTo>
                    <a:pt x="504" y="1290"/>
                  </a:lnTo>
                  <a:lnTo>
                    <a:pt x="516" y="1294"/>
                  </a:lnTo>
                  <a:lnTo>
                    <a:pt x="527" y="1299"/>
                  </a:lnTo>
                  <a:lnTo>
                    <a:pt x="539" y="1301"/>
                  </a:lnTo>
                  <a:lnTo>
                    <a:pt x="551" y="1307"/>
                  </a:lnTo>
                  <a:lnTo>
                    <a:pt x="563" y="1310"/>
                  </a:lnTo>
                  <a:lnTo>
                    <a:pt x="576" y="1313"/>
                  </a:lnTo>
                  <a:lnTo>
                    <a:pt x="587" y="1316"/>
                  </a:lnTo>
                  <a:lnTo>
                    <a:pt x="600" y="1317"/>
                  </a:lnTo>
                  <a:lnTo>
                    <a:pt x="611" y="1318"/>
                  </a:lnTo>
                  <a:lnTo>
                    <a:pt x="624" y="1321"/>
                  </a:lnTo>
                  <a:lnTo>
                    <a:pt x="637" y="1323"/>
                  </a:lnTo>
                  <a:lnTo>
                    <a:pt x="648" y="1324"/>
                  </a:lnTo>
                  <a:lnTo>
                    <a:pt x="661" y="1324"/>
                  </a:lnTo>
                  <a:lnTo>
                    <a:pt x="674" y="1326"/>
                  </a:lnTo>
                  <a:lnTo>
                    <a:pt x="686" y="1327"/>
                  </a:lnTo>
                  <a:lnTo>
                    <a:pt x="698" y="1327"/>
                  </a:lnTo>
                  <a:lnTo>
                    <a:pt x="710" y="1327"/>
                  </a:lnTo>
                  <a:lnTo>
                    <a:pt x="723" y="1327"/>
                  </a:lnTo>
                  <a:lnTo>
                    <a:pt x="736" y="1326"/>
                  </a:lnTo>
                  <a:lnTo>
                    <a:pt x="749" y="1326"/>
                  </a:lnTo>
                  <a:lnTo>
                    <a:pt x="762" y="1324"/>
                  </a:lnTo>
                  <a:lnTo>
                    <a:pt x="772" y="1323"/>
                  </a:lnTo>
                  <a:lnTo>
                    <a:pt x="786" y="1321"/>
                  </a:lnTo>
                  <a:lnTo>
                    <a:pt x="799" y="1318"/>
                  </a:lnTo>
                  <a:lnTo>
                    <a:pt x="810" y="1317"/>
                  </a:lnTo>
                  <a:lnTo>
                    <a:pt x="823" y="1314"/>
                  </a:lnTo>
                  <a:lnTo>
                    <a:pt x="836" y="1311"/>
                  </a:lnTo>
                  <a:lnTo>
                    <a:pt x="848" y="1310"/>
                  </a:lnTo>
                  <a:lnTo>
                    <a:pt x="860" y="1306"/>
                  </a:lnTo>
                  <a:lnTo>
                    <a:pt x="872" y="1301"/>
                  </a:lnTo>
                  <a:lnTo>
                    <a:pt x="885" y="1299"/>
                  </a:lnTo>
                  <a:lnTo>
                    <a:pt x="897" y="1296"/>
                  </a:lnTo>
                  <a:lnTo>
                    <a:pt x="908" y="1290"/>
                  </a:lnTo>
                  <a:lnTo>
                    <a:pt x="921" y="1287"/>
                  </a:lnTo>
                  <a:lnTo>
                    <a:pt x="934" y="1281"/>
                  </a:lnTo>
                  <a:lnTo>
                    <a:pt x="945" y="1277"/>
                  </a:lnTo>
                  <a:lnTo>
                    <a:pt x="958" y="1272"/>
                  </a:lnTo>
                  <a:lnTo>
                    <a:pt x="969" y="1266"/>
                  </a:lnTo>
                  <a:lnTo>
                    <a:pt x="980" y="1262"/>
                  </a:lnTo>
                  <a:lnTo>
                    <a:pt x="992" y="1256"/>
                  </a:lnTo>
                  <a:lnTo>
                    <a:pt x="1003" y="1249"/>
                  </a:lnTo>
                  <a:lnTo>
                    <a:pt x="1016" y="1242"/>
                  </a:lnTo>
                  <a:lnTo>
                    <a:pt x="1026" y="1235"/>
                  </a:lnTo>
                  <a:lnTo>
                    <a:pt x="1039" y="1230"/>
                  </a:lnTo>
                  <a:lnTo>
                    <a:pt x="1049" y="1222"/>
                  </a:lnTo>
                  <a:lnTo>
                    <a:pt x="1060" y="1215"/>
                  </a:lnTo>
                  <a:lnTo>
                    <a:pt x="1070" y="1206"/>
                  </a:lnTo>
                  <a:lnTo>
                    <a:pt x="1081" y="1200"/>
                  </a:lnTo>
                  <a:lnTo>
                    <a:pt x="1093" y="1190"/>
                  </a:lnTo>
                  <a:lnTo>
                    <a:pt x="1103" y="1183"/>
                  </a:lnTo>
                  <a:lnTo>
                    <a:pt x="1114" y="1175"/>
                  </a:lnTo>
                  <a:lnTo>
                    <a:pt x="1125" y="1168"/>
                  </a:lnTo>
                  <a:lnTo>
                    <a:pt x="1134" y="1158"/>
                  </a:lnTo>
                  <a:lnTo>
                    <a:pt x="1144" y="1149"/>
                  </a:lnTo>
                  <a:lnTo>
                    <a:pt x="1152" y="1139"/>
                  </a:lnTo>
                  <a:lnTo>
                    <a:pt x="1162" y="1131"/>
                  </a:lnTo>
                  <a:lnTo>
                    <a:pt x="1171" y="1122"/>
                  </a:lnTo>
                  <a:lnTo>
                    <a:pt x="1179" y="1112"/>
                  </a:lnTo>
                  <a:lnTo>
                    <a:pt x="1186" y="1104"/>
                  </a:lnTo>
                  <a:lnTo>
                    <a:pt x="1195" y="1095"/>
                  </a:lnTo>
                  <a:lnTo>
                    <a:pt x="1202" y="1084"/>
                  </a:lnTo>
                  <a:lnTo>
                    <a:pt x="1209" y="1075"/>
                  </a:lnTo>
                  <a:lnTo>
                    <a:pt x="1215" y="1067"/>
                  </a:lnTo>
                  <a:lnTo>
                    <a:pt x="1223" y="1057"/>
                  </a:lnTo>
                  <a:lnTo>
                    <a:pt x="1229" y="1047"/>
                  </a:lnTo>
                  <a:lnTo>
                    <a:pt x="1235" y="1038"/>
                  </a:lnTo>
                  <a:lnTo>
                    <a:pt x="1240" y="1028"/>
                  </a:lnTo>
                  <a:lnTo>
                    <a:pt x="1246" y="1018"/>
                  </a:lnTo>
                  <a:lnTo>
                    <a:pt x="1252" y="1008"/>
                  </a:lnTo>
                  <a:lnTo>
                    <a:pt x="1256" y="998"/>
                  </a:lnTo>
                  <a:lnTo>
                    <a:pt x="1260" y="989"/>
                  </a:lnTo>
                  <a:lnTo>
                    <a:pt x="1266" y="979"/>
                  </a:lnTo>
                  <a:lnTo>
                    <a:pt x="1269" y="969"/>
                  </a:lnTo>
                  <a:lnTo>
                    <a:pt x="1273" y="960"/>
                  </a:lnTo>
                  <a:lnTo>
                    <a:pt x="1276" y="949"/>
                  </a:lnTo>
                  <a:lnTo>
                    <a:pt x="1282" y="940"/>
                  </a:lnTo>
                  <a:lnTo>
                    <a:pt x="1283" y="929"/>
                  </a:lnTo>
                  <a:lnTo>
                    <a:pt x="1286" y="919"/>
                  </a:lnTo>
                  <a:lnTo>
                    <a:pt x="1289" y="907"/>
                  </a:lnTo>
                  <a:lnTo>
                    <a:pt x="1292" y="899"/>
                  </a:lnTo>
                  <a:lnTo>
                    <a:pt x="1293" y="888"/>
                  </a:lnTo>
                  <a:lnTo>
                    <a:pt x="1296" y="879"/>
                  </a:lnTo>
                  <a:lnTo>
                    <a:pt x="1297" y="868"/>
                  </a:lnTo>
                  <a:lnTo>
                    <a:pt x="1299" y="858"/>
                  </a:lnTo>
                  <a:lnTo>
                    <a:pt x="1300" y="848"/>
                  </a:lnTo>
                  <a:lnTo>
                    <a:pt x="1300" y="836"/>
                  </a:lnTo>
                  <a:lnTo>
                    <a:pt x="1302" y="826"/>
                  </a:lnTo>
                  <a:lnTo>
                    <a:pt x="1303" y="816"/>
                  </a:lnTo>
                  <a:lnTo>
                    <a:pt x="1303" y="805"/>
                  </a:lnTo>
                  <a:lnTo>
                    <a:pt x="1303" y="795"/>
                  </a:lnTo>
                  <a:lnTo>
                    <a:pt x="1303" y="784"/>
                  </a:lnTo>
                  <a:lnTo>
                    <a:pt x="1303" y="774"/>
                  </a:lnTo>
                  <a:lnTo>
                    <a:pt x="1303" y="764"/>
                  </a:lnTo>
                  <a:lnTo>
                    <a:pt x="1303" y="752"/>
                  </a:lnTo>
                  <a:lnTo>
                    <a:pt x="1302" y="742"/>
                  </a:lnTo>
                  <a:lnTo>
                    <a:pt x="1302" y="733"/>
                  </a:lnTo>
                  <a:lnTo>
                    <a:pt x="1300" y="721"/>
                  </a:lnTo>
                  <a:lnTo>
                    <a:pt x="1300" y="711"/>
                  </a:lnTo>
                  <a:lnTo>
                    <a:pt x="1299" y="701"/>
                  </a:lnTo>
                  <a:lnTo>
                    <a:pt x="1297" y="691"/>
                  </a:lnTo>
                  <a:lnTo>
                    <a:pt x="1296" y="680"/>
                  </a:lnTo>
                  <a:lnTo>
                    <a:pt x="1294" y="669"/>
                  </a:lnTo>
                  <a:lnTo>
                    <a:pt x="1293" y="659"/>
                  </a:lnTo>
                  <a:lnTo>
                    <a:pt x="1290" y="649"/>
                  </a:lnTo>
                  <a:lnTo>
                    <a:pt x="1289" y="637"/>
                  </a:lnTo>
                  <a:lnTo>
                    <a:pt x="1287" y="627"/>
                  </a:lnTo>
                  <a:lnTo>
                    <a:pt x="1285" y="616"/>
                  </a:lnTo>
                  <a:lnTo>
                    <a:pt x="1283" y="607"/>
                  </a:lnTo>
                  <a:lnTo>
                    <a:pt x="1280" y="596"/>
                  </a:lnTo>
                  <a:lnTo>
                    <a:pt x="1277" y="586"/>
                  </a:lnTo>
                  <a:lnTo>
                    <a:pt x="1275" y="576"/>
                  </a:lnTo>
                  <a:lnTo>
                    <a:pt x="1272" y="566"/>
                  </a:lnTo>
                  <a:lnTo>
                    <a:pt x="1269" y="555"/>
                  </a:lnTo>
                  <a:lnTo>
                    <a:pt x="1266" y="545"/>
                  </a:lnTo>
                  <a:lnTo>
                    <a:pt x="1263" y="533"/>
                  </a:lnTo>
                  <a:lnTo>
                    <a:pt x="1260" y="525"/>
                  </a:lnTo>
                  <a:lnTo>
                    <a:pt x="1256" y="515"/>
                  </a:lnTo>
                  <a:lnTo>
                    <a:pt x="1253" y="504"/>
                  </a:lnTo>
                  <a:lnTo>
                    <a:pt x="1250" y="494"/>
                  </a:lnTo>
                  <a:lnTo>
                    <a:pt x="1246" y="484"/>
                  </a:lnTo>
                  <a:lnTo>
                    <a:pt x="1243" y="474"/>
                  </a:lnTo>
                  <a:lnTo>
                    <a:pt x="1239" y="464"/>
                  </a:lnTo>
                  <a:lnTo>
                    <a:pt x="1236" y="452"/>
                  </a:lnTo>
                  <a:lnTo>
                    <a:pt x="1233" y="442"/>
                  </a:lnTo>
                  <a:lnTo>
                    <a:pt x="1229" y="432"/>
                  </a:lnTo>
                  <a:lnTo>
                    <a:pt x="1226" y="422"/>
                  </a:lnTo>
                  <a:lnTo>
                    <a:pt x="1222" y="413"/>
                  </a:lnTo>
                  <a:lnTo>
                    <a:pt x="1219" y="403"/>
                  </a:lnTo>
                  <a:lnTo>
                    <a:pt x="1213" y="393"/>
                  </a:lnTo>
                  <a:lnTo>
                    <a:pt x="1212" y="383"/>
                  </a:lnTo>
                  <a:lnTo>
                    <a:pt x="1208" y="373"/>
                  </a:lnTo>
                  <a:lnTo>
                    <a:pt x="1205" y="364"/>
                  </a:lnTo>
                  <a:lnTo>
                    <a:pt x="1201" y="354"/>
                  </a:lnTo>
                  <a:lnTo>
                    <a:pt x="1196" y="343"/>
                  </a:lnTo>
                  <a:lnTo>
                    <a:pt x="1192" y="334"/>
                  </a:lnTo>
                  <a:lnTo>
                    <a:pt x="1188" y="326"/>
                  </a:lnTo>
                  <a:lnTo>
                    <a:pt x="1185" y="316"/>
                  </a:lnTo>
                  <a:lnTo>
                    <a:pt x="1181" y="306"/>
                  </a:lnTo>
                  <a:lnTo>
                    <a:pt x="1178" y="297"/>
                  </a:lnTo>
                  <a:lnTo>
                    <a:pt x="1174" y="287"/>
                  </a:lnTo>
                  <a:lnTo>
                    <a:pt x="1169" y="279"/>
                  </a:lnTo>
                  <a:lnTo>
                    <a:pt x="1165" y="270"/>
                  </a:lnTo>
                  <a:lnTo>
                    <a:pt x="1161" y="260"/>
                  </a:lnTo>
                  <a:lnTo>
                    <a:pt x="1157" y="252"/>
                  </a:lnTo>
                  <a:lnTo>
                    <a:pt x="1152" y="243"/>
                  </a:lnTo>
                  <a:lnTo>
                    <a:pt x="1148" y="235"/>
                  </a:lnTo>
                  <a:lnTo>
                    <a:pt x="1144" y="226"/>
                  </a:lnTo>
                  <a:lnTo>
                    <a:pt x="1140" y="219"/>
                  </a:lnTo>
                  <a:lnTo>
                    <a:pt x="1135" y="209"/>
                  </a:lnTo>
                  <a:lnTo>
                    <a:pt x="1131" y="202"/>
                  </a:lnTo>
                  <a:lnTo>
                    <a:pt x="1127" y="193"/>
                  </a:lnTo>
                  <a:lnTo>
                    <a:pt x="1123" y="185"/>
                  </a:lnTo>
                  <a:lnTo>
                    <a:pt x="1117" y="178"/>
                  </a:lnTo>
                  <a:lnTo>
                    <a:pt x="1113" y="171"/>
                  </a:lnTo>
                  <a:lnTo>
                    <a:pt x="1107" y="162"/>
                  </a:lnTo>
                  <a:lnTo>
                    <a:pt x="1103" y="155"/>
                  </a:lnTo>
                  <a:lnTo>
                    <a:pt x="1098" y="148"/>
                  </a:lnTo>
                  <a:lnTo>
                    <a:pt x="1094" y="141"/>
                  </a:lnTo>
                  <a:lnTo>
                    <a:pt x="1088" y="134"/>
                  </a:lnTo>
                  <a:lnTo>
                    <a:pt x="1083" y="127"/>
                  </a:lnTo>
                  <a:lnTo>
                    <a:pt x="1078" y="120"/>
                  </a:lnTo>
                  <a:lnTo>
                    <a:pt x="1073" y="114"/>
                  </a:lnTo>
                  <a:lnTo>
                    <a:pt x="1067" y="107"/>
                  </a:lnTo>
                  <a:lnTo>
                    <a:pt x="1064" y="101"/>
                  </a:lnTo>
                  <a:lnTo>
                    <a:pt x="1057" y="95"/>
                  </a:lnTo>
                  <a:lnTo>
                    <a:pt x="1052" y="90"/>
                  </a:lnTo>
                  <a:lnTo>
                    <a:pt x="1047" y="84"/>
                  </a:lnTo>
                  <a:lnTo>
                    <a:pt x="1042" y="78"/>
                  </a:lnTo>
                  <a:lnTo>
                    <a:pt x="1036" y="73"/>
                  </a:lnTo>
                  <a:lnTo>
                    <a:pt x="1030" y="67"/>
                  </a:lnTo>
                  <a:lnTo>
                    <a:pt x="1025" y="63"/>
                  </a:lnTo>
                  <a:lnTo>
                    <a:pt x="1019" y="57"/>
                  </a:lnTo>
                  <a:lnTo>
                    <a:pt x="1013" y="53"/>
                  </a:lnTo>
                  <a:lnTo>
                    <a:pt x="1007" y="47"/>
                  </a:lnTo>
                  <a:lnTo>
                    <a:pt x="1000" y="44"/>
                  </a:lnTo>
                  <a:lnTo>
                    <a:pt x="995" y="40"/>
                  </a:lnTo>
                  <a:lnTo>
                    <a:pt x="989" y="37"/>
                  </a:lnTo>
                  <a:lnTo>
                    <a:pt x="983" y="33"/>
                  </a:lnTo>
                  <a:lnTo>
                    <a:pt x="978" y="30"/>
                  </a:lnTo>
                  <a:lnTo>
                    <a:pt x="971" y="27"/>
                  </a:lnTo>
                  <a:lnTo>
                    <a:pt x="963" y="23"/>
                  </a:lnTo>
                  <a:lnTo>
                    <a:pt x="958" y="20"/>
                  </a:lnTo>
                  <a:lnTo>
                    <a:pt x="952" y="17"/>
                  </a:lnTo>
                  <a:lnTo>
                    <a:pt x="945" y="14"/>
                  </a:lnTo>
                  <a:lnTo>
                    <a:pt x="939" y="13"/>
                  </a:lnTo>
                  <a:lnTo>
                    <a:pt x="932" y="10"/>
                  </a:lnTo>
                  <a:lnTo>
                    <a:pt x="926" y="9"/>
                  </a:lnTo>
                  <a:lnTo>
                    <a:pt x="922" y="7"/>
                  </a:lnTo>
                  <a:lnTo>
                    <a:pt x="915" y="6"/>
                  </a:lnTo>
                  <a:lnTo>
                    <a:pt x="909" y="4"/>
                  </a:lnTo>
                  <a:lnTo>
                    <a:pt x="904" y="3"/>
                  </a:lnTo>
                  <a:lnTo>
                    <a:pt x="899" y="3"/>
                  </a:lnTo>
                  <a:lnTo>
                    <a:pt x="892" y="0"/>
                  </a:lnTo>
                  <a:lnTo>
                    <a:pt x="887" y="0"/>
                  </a:lnTo>
                  <a:lnTo>
                    <a:pt x="882" y="0"/>
                  </a:lnTo>
                  <a:lnTo>
                    <a:pt x="878" y="0"/>
                  </a:lnTo>
                  <a:lnTo>
                    <a:pt x="872" y="0"/>
                  </a:lnTo>
                  <a:lnTo>
                    <a:pt x="867" y="0"/>
                  </a:lnTo>
                  <a:lnTo>
                    <a:pt x="863" y="0"/>
                  </a:lnTo>
                  <a:lnTo>
                    <a:pt x="858" y="0"/>
                  </a:lnTo>
                  <a:lnTo>
                    <a:pt x="853" y="0"/>
                  </a:lnTo>
                  <a:lnTo>
                    <a:pt x="848" y="1"/>
                  </a:lnTo>
                  <a:lnTo>
                    <a:pt x="845" y="3"/>
                  </a:lnTo>
                  <a:lnTo>
                    <a:pt x="841" y="4"/>
                  </a:lnTo>
                  <a:lnTo>
                    <a:pt x="836" y="4"/>
                  </a:lnTo>
                  <a:lnTo>
                    <a:pt x="831" y="6"/>
                  </a:lnTo>
                  <a:lnTo>
                    <a:pt x="827" y="7"/>
                  </a:lnTo>
                  <a:lnTo>
                    <a:pt x="824" y="9"/>
                  </a:lnTo>
                  <a:lnTo>
                    <a:pt x="818" y="10"/>
                  </a:lnTo>
                  <a:lnTo>
                    <a:pt x="817" y="11"/>
                  </a:lnTo>
                  <a:lnTo>
                    <a:pt x="811" y="13"/>
                  </a:lnTo>
                  <a:lnTo>
                    <a:pt x="809" y="16"/>
                  </a:lnTo>
                  <a:lnTo>
                    <a:pt x="806" y="17"/>
                  </a:lnTo>
                  <a:lnTo>
                    <a:pt x="801" y="20"/>
                  </a:lnTo>
                  <a:lnTo>
                    <a:pt x="799" y="23"/>
                  </a:lnTo>
                  <a:lnTo>
                    <a:pt x="796" y="26"/>
                  </a:lnTo>
                  <a:lnTo>
                    <a:pt x="793" y="29"/>
                  </a:lnTo>
                  <a:lnTo>
                    <a:pt x="789" y="31"/>
                  </a:lnTo>
                  <a:lnTo>
                    <a:pt x="786" y="34"/>
                  </a:lnTo>
                  <a:lnTo>
                    <a:pt x="783" y="37"/>
                  </a:lnTo>
                  <a:lnTo>
                    <a:pt x="780" y="40"/>
                  </a:lnTo>
                  <a:lnTo>
                    <a:pt x="777" y="43"/>
                  </a:lnTo>
                  <a:lnTo>
                    <a:pt x="774" y="46"/>
                  </a:lnTo>
                  <a:lnTo>
                    <a:pt x="773" y="50"/>
                  </a:lnTo>
                  <a:lnTo>
                    <a:pt x="770" y="53"/>
                  </a:lnTo>
                  <a:lnTo>
                    <a:pt x="769" y="57"/>
                  </a:lnTo>
                  <a:lnTo>
                    <a:pt x="767" y="60"/>
                  </a:lnTo>
                  <a:lnTo>
                    <a:pt x="764" y="64"/>
                  </a:lnTo>
                  <a:lnTo>
                    <a:pt x="763" y="68"/>
                  </a:lnTo>
                  <a:lnTo>
                    <a:pt x="762" y="71"/>
                  </a:lnTo>
                  <a:lnTo>
                    <a:pt x="759" y="75"/>
                  </a:lnTo>
                  <a:lnTo>
                    <a:pt x="757" y="80"/>
                  </a:lnTo>
                  <a:lnTo>
                    <a:pt x="756" y="84"/>
                  </a:lnTo>
                  <a:lnTo>
                    <a:pt x="755" y="88"/>
                  </a:lnTo>
                  <a:lnTo>
                    <a:pt x="753" y="91"/>
                  </a:lnTo>
                  <a:lnTo>
                    <a:pt x="753" y="97"/>
                  </a:lnTo>
                  <a:lnTo>
                    <a:pt x="752" y="101"/>
                  </a:lnTo>
                  <a:lnTo>
                    <a:pt x="750" y="107"/>
                  </a:lnTo>
                  <a:lnTo>
                    <a:pt x="749" y="111"/>
                  </a:lnTo>
                  <a:lnTo>
                    <a:pt x="749" y="115"/>
                  </a:lnTo>
                  <a:lnTo>
                    <a:pt x="749" y="120"/>
                  </a:lnTo>
                  <a:lnTo>
                    <a:pt x="749" y="124"/>
                  </a:lnTo>
                  <a:lnTo>
                    <a:pt x="749" y="128"/>
                  </a:lnTo>
                  <a:lnTo>
                    <a:pt x="749" y="135"/>
                  </a:lnTo>
                  <a:lnTo>
                    <a:pt x="747" y="138"/>
                  </a:lnTo>
                  <a:lnTo>
                    <a:pt x="747" y="144"/>
                  </a:lnTo>
                  <a:lnTo>
                    <a:pt x="747" y="148"/>
                  </a:lnTo>
                  <a:lnTo>
                    <a:pt x="747" y="152"/>
                  </a:lnTo>
                  <a:lnTo>
                    <a:pt x="747" y="157"/>
                  </a:lnTo>
                  <a:lnTo>
                    <a:pt x="747" y="162"/>
                  </a:lnTo>
                  <a:lnTo>
                    <a:pt x="747" y="166"/>
                  </a:lnTo>
                  <a:lnTo>
                    <a:pt x="747" y="171"/>
                  </a:lnTo>
                  <a:lnTo>
                    <a:pt x="747" y="175"/>
                  </a:lnTo>
                  <a:lnTo>
                    <a:pt x="747" y="178"/>
                  </a:lnTo>
                  <a:lnTo>
                    <a:pt x="749" y="182"/>
                  </a:lnTo>
                  <a:lnTo>
                    <a:pt x="749" y="188"/>
                  </a:lnTo>
                  <a:lnTo>
                    <a:pt x="749" y="191"/>
                  </a:lnTo>
                  <a:lnTo>
                    <a:pt x="749" y="195"/>
                  </a:lnTo>
                  <a:lnTo>
                    <a:pt x="750" y="199"/>
                  </a:lnTo>
                  <a:lnTo>
                    <a:pt x="750" y="203"/>
                  </a:lnTo>
                  <a:lnTo>
                    <a:pt x="750" y="206"/>
                  </a:lnTo>
                  <a:lnTo>
                    <a:pt x="752" y="209"/>
                  </a:lnTo>
                  <a:lnTo>
                    <a:pt x="752" y="215"/>
                  </a:lnTo>
                  <a:lnTo>
                    <a:pt x="752" y="218"/>
                  </a:lnTo>
                  <a:lnTo>
                    <a:pt x="752" y="221"/>
                  </a:lnTo>
                  <a:lnTo>
                    <a:pt x="752" y="225"/>
                  </a:lnTo>
                  <a:lnTo>
                    <a:pt x="753" y="228"/>
                  </a:lnTo>
                  <a:lnTo>
                    <a:pt x="755" y="232"/>
                  </a:lnTo>
                  <a:lnTo>
                    <a:pt x="755" y="235"/>
                  </a:lnTo>
                  <a:lnTo>
                    <a:pt x="755" y="239"/>
                  </a:lnTo>
                  <a:lnTo>
                    <a:pt x="755" y="243"/>
                  </a:lnTo>
                  <a:lnTo>
                    <a:pt x="756" y="246"/>
                  </a:lnTo>
                  <a:lnTo>
                    <a:pt x="756" y="249"/>
                  </a:lnTo>
                  <a:lnTo>
                    <a:pt x="757" y="252"/>
                  </a:lnTo>
                  <a:lnTo>
                    <a:pt x="757" y="255"/>
                  </a:lnTo>
                  <a:lnTo>
                    <a:pt x="759" y="259"/>
                  </a:lnTo>
                  <a:lnTo>
                    <a:pt x="759" y="260"/>
                  </a:lnTo>
                  <a:lnTo>
                    <a:pt x="760" y="265"/>
                  </a:lnTo>
                  <a:lnTo>
                    <a:pt x="760" y="266"/>
                  </a:lnTo>
                  <a:lnTo>
                    <a:pt x="762" y="270"/>
                  </a:lnTo>
                  <a:lnTo>
                    <a:pt x="762" y="272"/>
                  </a:lnTo>
                  <a:lnTo>
                    <a:pt x="762" y="275"/>
                  </a:lnTo>
                  <a:lnTo>
                    <a:pt x="762" y="277"/>
                  </a:lnTo>
                  <a:lnTo>
                    <a:pt x="763" y="280"/>
                  </a:lnTo>
                  <a:lnTo>
                    <a:pt x="764" y="286"/>
                  </a:lnTo>
                  <a:lnTo>
                    <a:pt x="764" y="290"/>
                  </a:lnTo>
                  <a:lnTo>
                    <a:pt x="766" y="296"/>
                  </a:lnTo>
                  <a:lnTo>
                    <a:pt x="767" y="300"/>
                  </a:lnTo>
                  <a:lnTo>
                    <a:pt x="767" y="304"/>
                  </a:lnTo>
                  <a:lnTo>
                    <a:pt x="767" y="309"/>
                  </a:lnTo>
                  <a:lnTo>
                    <a:pt x="769" y="313"/>
                  </a:lnTo>
                  <a:lnTo>
                    <a:pt x="769" y="317"/>
                  </a:lnTo>
                  <a:lnTo>
                    <a:pt x="769" y="320"/>
                  </a:lnTo>
                  <a:lnTo>
                    <a:pt x="769" y="324"/>
                  </a:lnTo>
                  <a:lnTo>
                    <a:pt x="769" y="327"/>
                  </a:lnTo>
                  <a:lnTo>
                    <a:pt x="770" y="331"/>
                  </a:lnTo>
                  <a:lnTo>
                    <a:pt x="767" y="333"/>
                  </a:lnTo>
                  <a:lnTo>
                    <a:pt x="767" y="337"/>
                  </a:lnTo>
                  <a:lnTo>
                    <a:pt x="764" y="339"/>
                  </a:lnTo>
                  <a:lnTo>
                    <a:pt x="762" y="341"/>
                  </a:lnTo>
                  <a:lnTo>
                    <a:pt x="757" y="344"/>
                  </a:lnTo>
                  <a:lnTo>
                    <a:pt x="753" y="347"/>
                  </a:lnTo>
                  <a:lnTo>
                    <a:pt x="749" y="350"/>
                  </a:lnTo>
                  <a:lnTo>
                    <a:pt x="743" y="354"/>
                  </a:lnTo>
                  <a:lnTo>
                    <a:pt x="740" y="356"/>
                  </a:lnTo>
                  <a:lnTo>
                    <a:pt x="737" y="356"/>
                  </a:lnTo>
                  <a:lnTo>
                    <a:pt x="735" y="358"/>
                  </a:lnTo>
                  <a:lnTo>
                    <a:pt x="730" y="360"/>
                  </a:lnTo>
                  <a:lnTo>
                    <a:pt x="728" y="361"/>
                  </a:lnTo>
                  <a:lnTo>
                    <a:pt x="723" y="363"/>
                  </a:lnTo>
                  <a:lnTo>
                    <a:pt x="720" y="364"/>
                  </a:lnTo>
                  <a:lnTo>
                    <a:pt x="716" y="366"/>
                  </a:lnTo>
                  <a:lnTo>
                    <a:pt x="712" y="367"/>
                  </a:lnTo>
                  <a:lnTo>
                    <a:pt x="709" y="368"/>
                  </a:lnTo>
                  <a:lnTo>
                    <a:pt x="705" y="370"/>
                  </a:lnTo>
                  <a:lnTo>
                    <a:pt x="701" y="371"/>
                  </a:lnTo>
                  <a:lnTo>
                    <a:pt x="696" y="373"/>
                  </a:lnTo>
                  <a:lnTo>
                    <a:pt x="692" y="374"/>
                  </a:lnTo>
                  <a:lnTo>
                    <a:pt x="689" y="376"/>
                  </a:lnTo>
                  <a:lnTo>
                    <a:pt x="683" y="378"/>
                  </a:lnTo>
                  <a:lnTo>
                    <a:pt x="679" y="380"/>
                  </a:lnTo>
                  <a:lnTo>
                    <a:pt x="674" y="381"/>
                  </a:lnTo>
                  <a:lnTo>
                    <a:pt x="669" y="383"/>
                  </a:lnTo>
                  <a:lnTo>
                    <a:pt x="665" y="384"/>
                  </a:lnTo>
                  <a:lnTo>
                    <a:pt x="659" y="385"/>
                  </a:lnTo>
                  <a:lnTo>
                    <a:pt x="655" y="387"/>
                  </a:lnTo>
                  <a:lnTo>
                    <a:pt x="652" y="388"/>
                  </a:lnTo>
                  <a:lnTo>
                    <a:pt x="647" y="390"/>
                  </a:lnTo>
                  <a:lnTo>
                    <a:pt x="642" y="391"/>
                  </a:lnTo>
                  <a:lnTo>
                    <a:pt x="637" y="393"/>
                  </a:lnTo>
                  <a:lnTo>
                    <a:pt x="631" y="394"/>
                  </a:lnTo>
                  <a:lnTo>
                    <a:pt x="628" y="395"/>
                  </a:lnTo>
                  <a:lnTo>
                    <a:pt x="621" y="398"/>
                  </a:lnTo>
                  <a:lnTo>
                    <a:pt x="617" y="400"/>
                  </a:lnTo>
                  <a:lnTo>
                    <a:pt x="612" y="401"/>
                  </a:lnTo>
                  <a:lnTo>
                    <a:pt x="607" y="404"/>
                  </a:lnTo>
                  <a:lnTo>
                    <a:pt x="602" y="405"/>
                  </a:lnTo>
                  <a:lnTo>
                    <a:pt x="598" y="408"/>
                  </a:lnTo>
                  <a:lnTo>
                    <a:pt x="593" y="410"/>
                  </a:lnTo>
                  <a:lnTo>
                    <a:pt x="588" y="411"/>
                  </a:lnTo>
                  <a:lnTo>
                    <a:pt x="583" y="414"/>
                  </a:lnTo>
                  <a:lnTo>
                    <a:pt x="578" y="415"/>
                  </a:lnTo>
                  <a:lnTo>
                    <a:pt x="573" y="417"/>
                  </a:lnTo>
                  <a:lnTo>
                    <a:pt x="568" y="418"/>
                  </a:lnTo>
                  <a:lnTo>
                    <a:pt x="563" y="421"/>
                  </a:lnTo>
                  <a:lnTo>
                    <a:pt x="558" y="422"/>
                  </a:lnTo>
                  <a:lnTo>
                    <a:pt x="554" y="424"/>
                  </a:lnTo>
                  <a:lnTo>
                    <a:pt x="550" y="427"/>
                  </a:lnTo>
                  <a:lnTo>
                    <a:pt x="546" y="430"/>
                  </a:lnTo>
                  <a:lnTo>
                    <a:pt x="541" y="432"/>
                  </a:lnTo>
                  <a:lnTo>
                    <a:pt x="537" y="434"/>
                  </a:lnTo>
                  <a:lnTo>
                    <a:pt x="533" y="437"/>
                  </a:lnTo>
                  <a:lnTo>
                    <a:pt x="529" y="438"/>
                  </a:lnTo>
                  <a:lnTo>
                    <a:pt x="524" y="441"/>
                  </a:lnTo>
                  <a:lnTo>
                    <a:pt x="520" y="442"/>
                  </a:lnTo>
                  <a:lnTo>
                    <a:pt x="516" y="445"/>
                  </a:lnTo>
                  <a:lnTo>
                    <a:pt x="512" y="448"/>
                  </a:lnTo>
                  <a:lnTo>
                    <a:pt x="507" y="449"/>
                  </a:lnTo>
                  <a:lnTo>
                    <a:pt x="503" y="452"/>
                  </a:lnTo>
                  <a:lnTo>
                    <a:pt x="500" y="454"/>
                  </a:lnTo>
                  <a:lnTo>
                    <a:pt x="496" y="455"/>
                  </a:lnTo>
                  <a:lnTo>
                    <a:pt x="492" y="458"/>
                  </a:lnTo>
                  <a:lnTo>
                    <a:pt x="490" y="461"/>
                  </a:lnTo>
                  <a:lnTo>
                    <a:pt x="487" y="464"/>
                  </a:lnTo>
                  <a:lnTo>
                    <a:pt x="482" y="465"/>
                  </a:lnTo>
                  <a:lnTo>
                    <a:pt x="479" y="468"/>
                  </a:lnTo>
                  <a:lnTo>
                    <a:pt x="477" y="471"/>
                  </a:lnTo>
                  <a:lnTo>
                    <a:pt x="475" y="474"/>
                  </a:lnTo>
                  <a:lnTo>
                    <a:pt x="472" y="474"/>
                  </a:lnTo>
                  <a:lnTo>
                    <a:pt x="469" y="477"/>
                  </a:lnTo>
                  <a:lnTo>
                    <a:pt x="466" y="478"/>
                  </a:lnTo>
                  <a:lnTo>
                    <a:pt x="463" y="481"/>
                  </a:lnTo>
                  <a:lnTo>
                    <a:pt x="456" y="485"/>
                  </a:lnTo>
                  <a:lnTo>
                    <a:pt x="452" y="489"/>
                  </a:lnTo>
                  <a:lnTo>
                    <a:pt x="448" y="492"/>
                  </a:lnTo>
                  <a:lnTo>
                    <a:pt x="443" y="496"/>
                  </a:lnTo>
                  <a:lnTo>
                    <a:pt x="438" y="499"/>
                  </a:lnTo>
                  <a:lnTo>
                    <a:pt x="435" y="502"/>
                  </a:lnTo>
                  <a:lnTo>
                    <a:pt x="429" y="505"/>
                  </a:lnTo>
                  <a:lnTo>
                    <a:pt x="425" y="508"/>
                  </a:lnTo>
                  <a:lnTo>
                    <a:pt x="421" y="508"/>
                  </a:lnTo>
                  <a:lnTo>
                    <a:pt x="418" y="511"/>
                  </a:lnTo>
                  <a:lnTo>
                    <a:pt x="414" y="512"/>
                  </a:lnTo>
                  <a:lnTo>
                    <a:pt x="409" y="513"/>
                  </a:lnTo>
                  <a:lnTo>
                    <a:pt x="406" y="515"/>
                  </a:lnTo>
                  <a:lnTo>
                    <a:pt x="401" y="515"/>
                  </a:lnTo>
                  <a:lnTo>
                    <a:pt x="398" y="513"/>
                  </a:lnTo>
                  <a:lnTo>
                    <a:pt x="394" y="513"/>
                  </a:lnTo>
                  <a:lnTo>
                    <a:pt x="389" y="511"/>
                  </a:lnTo>
                  <a:lnTo>
                    <a:pt x="387" y="509"/>
                  </a:lnTo>
                  <a:lnTo>
                    <a:pt x="382" y="506"/>
                  </a:lnTo>
                  <a:lnTo>
                    <a:pt x="378" y="505"/>
                  </a:lnTo>
                  <a:lnTo>
                    <a:pt x="374" y="501"/>
                  </a:lnTo>
                  <a:lnTo>
                    <a:pt x="369" y="498"/>
                  </a:lnTo>
                  <a:lnTo>
                    <a:pt x="367" y="495"/>
                  </a:lnTo>
                  <a:lnTo>
                    <a:pt x="364" y="492"/>
                  </a:lnTo>
                  <a:lnTo>
                    <a:pt x="362" y="489"/>
                  </a:lnTo>
                  <a:lnTo>
                    <a:pt x="360" y="486"/>
                  </a:lnTo>
                  <a:lnTo>
                    <a:pt x="357" y="484"/>
                  </a:lnTo>
                  <a:lnTo>
                    <a:pt x="354" y="479"/>
                  </a:lnTo>
                  <a:lnTo>
                    <a:pt x="351" y="477"/>
                  </a:lnTo>
                  <a:lnTo>
                    <a:pt x="348" y="475"/>
                  </a:lnTo>
                  <a:lnTo>
                    <a:pt x="345" y="471"/>
                  </a:lnTo>
                  <a:lnTo>
                    <a:pt x="342" y="468"/>
                  </a:lnTo>
                  <a:lnTo>
                    <a:pt x="340" y="464"/>
                  </a:lnTo>
                  <a:lnTo>
                    <a:pt x="335" y="461"/>
                  </a:lnTo>
                  <a:lnTo>
                    <a:pt x="333" y="457"/>
                  </a:lnTo>
                  <a:lnTo>
                    <a:pt x="330" y="454"/>
                  </a:lnTo>
                  <a:lnTo>
                    <a:pt x="327" y="451"/>
                  </a:lnTo>
                  <a:lnTo>
                    <a:pt x="324" y="448"/>
                  </a:lnTo>
                  <a:lnTo>
                    <a:pt x="318" y="444"/>
                  </a:lnTo>
                  <a:lnTo>
                    <a:pt x="315" y="440"/>
                  </a:lnTo>
                  <a:lnTo>
                    <a:pt x="311" y="437"/>
                  </a:lnTo>
                  <a:lnTo>
                    <a:pt x="308" y="432"/>
                  </a:lnTo>
                  <a:lnTo>
                    <a:pt x="304" y="428"/>
                  </a:lnTo>
                  <a:lnTo>
                    <a:pt x="300" y="424"/>
                  </a:lnTo>
                  <a:lnTo>
                    <a:pt x="296" y="421"/>
                  </a:lnTo>
                  <a:lnTo>
                    <a:pt x="291" y="418"/>
                  </a:lnTo>
                  <a:lnTo>
                    <a:pt x="287" y="414"/>
                  </a:lnTo>
                  <a:lnTo>
                    <a:pt x="283" y="411"/>
                  </a:lnTo>
                  <a:lnTo>
                    <a:pt x="279" y="408"/>
                  </a:lnTo>
                  <a:lnTo>
                    <a:pt x="276" y="404"/>
                  </a:lnTo>
                  <a:lnTo>
                    <a:pt x="270" y="401"/>
                  </a:lnTo>
                  <a:lnTo>
                    <a:pt x="266" y="397"/>
                  </a:lnTo>
                  <a:lnTo>
                    <a:pt x="261" y="394"/>
                  </a:lnTo>
                  <a:lnTo>
                    <a:pt x="257" y="391"/>
                  </a:lnTo>
                  <a:lnTo>
                    <a:pt x="252" y="387"/>
                  </a:lnTo>
                  <a:lnTo>
                    <a:pt x="247" y="384"/>
                  </a:lnTo>
                  <a:lnTo>
                    <a:pt x="242" y="381"/>
                  </a:lnTo>
                  <a:lnTo>
                    <a:pt x="237" y="380"/>
                  </a:lnTo>
                  <a:lnTo>
                    <a:pt x="232" y="376"/>
                  </a:lnTo>
                  <a:lnTo>
                    <a:pt x="227" y="373"/>
                  </a:lnTo>
                  <a:lnTo>
                    <a:pt x="223" y="371"/>
                  </a:lnTo>
                  <a:lnTo>
                    <a:pt x="217" y="370"/>
                  </a:lnTo>
                  <a:lnTo>
                    <a:pt x="212" y="367"/>
                  </a:lnTo>
                  <a:lnTo>
                    <a:pt x="207" y="364"/>
                  </a:lnTo>
                  <a:lnTo>
                    <a:pt x="202" y="364"/>
                  </a:lnTo>
                  <a:lnTo>
                    <a:pt x="196" y="361"/>
                  </a:lnTo>
                  <a:lnTo>
                    <a:pt x="192" y="361"/>
                  </a:lnTo>
                  <a:lnTo>
                    <a:pt x="185" y="358"/>
                  </a:lnTo>
                  <a:lnTo>
                    <a:pt x="179" y="358"/>
                  </a:lnTo>
                  <a:lnTo>
                    <a:pt x="175" y="357"/>
                  </a:lnTo>
                  <a:lnTo>
                    <a:pt x="168" y="356"/>
                  </a:lnTo>
                  <a:lnTo>
                    <a:pt x="163" y="356"/>
                  </a:lnTo>
                  <a:lnTo>
                    <a:pt x="156" y="356"/>
                  </a:lnTo>
                  <a:lnTo>
                    <a:pt x="151" y="356"/>
                  </a:lnTo>
                  <a:lnTo>
                    <a:pt x="145" y="356"/>
                  </a:lnTo>
                  <a:lnTo>
                    <a:pt x="139" y="356"/>
                  </a:lnTo>
                  <a:lnTo>
                    <a:pt x="134" y="356"/>
                  </a:lnTo>
                  <a:lnTo>
                    <a:pt x="128" y="358"/>
                  </a:lnTo>
                  <a:lnTo>
                    <a:pt x="121" y="358"/>
                  </a:lnTo>
                  <a:lnTo>
                    <a:pt x="117" y="360"/>
                  </a:lnTo>
                  <a:lnTo>
                    <a:pt x="109" y="361"/>
                  </a:lnTo>
                  <a:lnTo>
                    <a:pt x="104" y="364"/>
                  </a:lnTo>
                  <a:lnTo>
                    <a:pt x="98" y="366"/>
                  </a:lnTo>
                  <a:lnTo>
                    <a:pt x="91" y="370"/>
                  </a:lnTo>
                  <a:lnTo>
                    <a:pt x="85" y="371"/>
                  </a:lnTo>
                  <a:lnTo>
                    <a:pt x="80" y="376"/>
                  </a:lnTo>
                  <a:lnTo>
                    <a:pt x="71" y="380"/>
                  </a:lnTo>
                  <a:lnTo>
                    <a:pt x="67" y="383"/>
                  </a:lnTo>
                  <a:lnTo>
                    <a:pt x="61" y="385"/>
                  </a:lnTo>
                  <a:lnTo>
                    <a:pt x="55" y="390"/>
                  </a:lnTo>
                  <a:lnTo>
                    <a:pt x="50" y="394"/>
                  </a:lnTo>
                  <a:lnTo>
                    <a:pt x="46" y="398"/>
                  </a:lnTo>
                  <a:lnTo>
                    <a:pt x="41" y="404"/>
                  </a:lnTo>
                  <a:lnTo>
                    <a:pt x="37" y="410"/>
                  </a:lnTo>
                  <a:lnTo>
                    <a:pt x="33" y="414"/>
                  </a:lnTo>
                  <a:lnTo>
                    <a:pt x="30" y="418"/>
                  </a:lnTo>
                  <a:lnTo>
                    <a:pt x="26" y="424"/>
                  </a:lnTo>
                  <a:lnTo>
                    <a:pt x="23" y="430"/>
                  </a:lnTo>
                  <a:lnTo>
                    <a:pt x="20" y="435"/>
                  </a:lnTo>
                  <a:lnTo>
                    <a:pt x="17" y="441"/>
                  </a:lnTo>
                  <a:lnTo>
                    <a:pt x="14" y="448"/>
                  </a:lnTo>
                  <a:lnTo>
                    <a:pt x="13" y="452"/>
                  </a:lnTo>
                  <a:lnTo>
                    <a:pt x="11" y="458"/>
                  </a:lnTo>
                  <a:lnTo>
                    <a:pt x="9" y="465"/>
                  </a:lnTo>
                  <a:lnTo>
                    <a:pt x="7" y="471"/>
                  </a:lnTo>
                  <a:lnTo>
                    <a:pt x="6" y="478"/>
                  </a:lnTo>
                  <a:lnTo>
                    <a:pt x="4" y="484"/>
                  </a:lnTo>
                  <a:lnTo>
                    <a:pt x="3" y="491"/>
                  </a:lnTo>
                  <a:lnTo>
                    <a:pt x="3" y="498"/>
                  </a:lnTo>
                  <a:lnTo>
                    <a:pt x="3" y="504"/>
                  </a:lnTo>
                  <a:lnTo>
                    <a:pt x="1" y="509"/>
                  </a:lnTo>
                  <a:lnTo>
                    <a:pt x="0" y="516"/>
                  </a:lnTo>
                  <a:lnTo>
                    <a:pt x="0" y="523"/>
                  </a:lnTo>
                  <a:lnTo>
                    <a:pt x="0" y="529"/>
                  </a:lnTo>
                  <a:lnTo>
                    <a:pt x="0" y="535"/>
                  </a:lnTo>
                  <a:lnTo>
                    <a:pt x="0" y="542"/>
                  </a:lnTo>
                  <a:lnTo>
                    <a:pt x="1" y="549"/>
                  </a:lnTo>
                  <a:lnTo>
                    <a:pt x="1" y="555"/>
                  </a:lnTo>
                  <a:lnTo>
                    <a:pt x="1" y="560"/>
                  </a:lnTo>
                  <a:lnTo>
                    <a:pt x="3" y="568"/>
                  </a:lnTo>
                  <a:lnTo>
                    <a:pt x="3" y="573"/>
                  </a:lnTo>
                  <a:lnTo>
                    <a:pt x="4" y="580"/>
                  </a:lnTo>
                  <a:lnTo>
                    <a:pt x="4" y="585"/>
                  </a:lnTo>
                  <a:lnTo>
                    <a:pt x="6" y="590"/>
                  </a:lnTo>
                  <a:lnTo>
                    <a:pt x="6" y="596"/>
                  </a:lnTo>
                  <a:lnTo>
                    <a:pt x="7" y="603"/>
                  </a:lnTo>
                  <a:lnTo>
                    <a:pt x="9" y="607"/>
                  </a:lnTo>
                  <a:lnTo>
                    <a:pt x="9" y="613"/>
                  </a:lnTo>
                  <a:lnTo>
                    <a:pt x="10" y="617"/>
                  </a:lnTo>
                  <a:lnTo>
                    <a:pt x="11" y="624"/>
                  </a:lnTo>
                  <a:lnTo>
                    <a:pt x="13" y="629"/>
                  </a:lnTo>
                  <a:lnTo>
                    <a:pt x="14" y="633"/>
                  </a:lnTo>
                  <a:lnTo>
                    <a:pt x="14" y="637"/>
                  </a:lnTo>
                  <a:lnTo>
                    <a:pt x="16" y="643"/>
                  </a:lnTo>
                  <a:lnTo>
                    <a:pt x="17" y="646"/>
                  </a:lnTo>
                  <a:lnTo>
                    <a:pt x="19" y="651"/>
                  </a:lnTo>
                  <a:lnTo>
                    <a:pt x="19" y="654"/>
                  </a:lnTo>
                  <a:lnTo>
                    <a:pt x="20" y="659"/>
                  </a:lnTo>
                  <a:lnTo>
                    <a:pt x="20" y="661"/>
                  </a:lnTo>
                  <a:lnTo>
                    <a:pt x="23" y="664"/>
                  </a:lnTo>
                  <a:lnTo>
                    <a:pt x="23" y="667"/>
                  </a:lnTo>
                  <a:lnTo>
                    <a:pt x="24" y="670"/>
                  </a:lnTo>
                  <a:lnTo>
                    <a:pt x="26" y="673"/>
                  </a:lnTo>
                  <a:lnTo>
                    <a:pt x="27" y="677"/>
                  </a:lnTo>
                  <a:lnTo>
                    <a:pt x="27" y="680"/>
                  </a:lnTo>
                  <a:lnTo>
                    <a:pt x="28" y="680"/>
                  </a:lnTo>
                  <a:close/>
                </a:path>
              </a:pathLst>
            </a:custGeom>
            <a:solidFill>
              <a:srgbClr val="2A40E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38" name="Freeform 9"/>
            <p:cNvSpPr>
              <a:spLocks/>
            </p:cNvSpPr>
            <p:nvPr/>
          </p:nvSpPr>
          <p:spPr bwMode="auto">
            <a:xfrm>
              <a:off x="2044" y="1293"/>
              <a:ext cx="95" cy="137"/>
            </a:xfrm>
            <a:custGeom>
              <a:avLst/>
              <a:gdLst>
                <a:gd name="T0" fmla="*/ 31 w 285"/>
                <a:gd name="T1" fmla="*/ 35 h 411"/>
                <a:gd name="T2" fmla="*/ 30 w 285"/>
                <a:gd name="T3" fmla="*/ 33 h 411"/>
                <a:gd name="T4" fmla="*/ 29 w 285"/>
                <a:gd name="T5" fmla="*/ 30 h 411"/>
                <a:gd name="T6" fmla="*/ 27 w 285"/>
                <a:gd name="T7" fmla="*/ 28 h 411"/>
                <a:gd name="T8" fmla="*/ 26 w 285"/>
                <a:gd name="T9" fmla="*/ 25 h 411"/>
                <a:gd name="T10" fmla="*/ 25 w 285"/>
                <a:gd name="T11" fmla="*/ 23 h 411"/>
                <a:gd name="T12" fmla="*/ 25 w 285"/>
                <a:gd name="T13" fmla="*/ 21 h 411"/>
                <a:gd name="T14" fmla="*/ 25 w 285"/>
                <a:gd name="T15" fmla="*/ 19 h 411"/>
                <a:gd name="T16" fmla="*/ 26 w 285"/>
                <a:gd name="T17" fmla="*/ 17 h 411"/>
                <a:gd name="T18" fmla="*/ 26 w 285"/>
                <a:gd name="T19" fmla="*/ 15 h 411"/>
                <a:gd name="T20" fmla="*/ 26 w 285"/>
                <a:gd name="T21" fmla="*/ 13 h 411"/>
                <a:gd name="T22" fmla="*/ 26 w 285"/>
                <a:gd name="T23" fmla="*/ 11 h 411"/>
                <a:gd name="T24" fmla="*/ 26 w 285"/>
                <a:gd name="T25" fmla="*/ 10 h 411"/>
                <a:gd name="T26" fmla="*/ 25 w 285"/>
                <a:gd name="T27" fmla="*/ 8 h 411"/>
                <a:gd name="T28" fmla="*/ 25 w 285"/>
                <a:gd name="T29" fmla="*/ 6 h 411"/>
                <a:gd name="T30" fmla="*/ 23 w 285"/>
                <a:gd name="T31" fmla="*/ 4 h 411"/>
                <a:gd name="T32" fmla="*/ 21 w 285"/>
                <a:gd name="T33" fmla="*/ 2 h 411"/>
                <a:gd name="T34" fmla="*/ 19 w 285"/>
                <a:gd name="T35" fmla="*/ 1 h 411"/>
                <a:gd name="T36" fmla="*/ 18 w 285"/>
                <a:gd name="T37" fmla="*/ 1 h 411"/>
                <a:gd name="T38" fmla="*/ 16 w 285"/>
                <a:gd name="T39" fmla="*/ 0 h 411"/>
                <a:gd name="T40" fmla="*/ 14 w 285"/>
                <a:gd name="T41" fmla="*/ 0 h 411"/>
                <a:gd name="T42" fmla="*/ 12 w 285"/>
                <a:gd name="T43" fmla="*/ 0 h 411"/>
                <a:gd name="T44" fmla="*/ 10 w 285"/>
                <a:gd name="T45" fmla="*/ 0 h 411"/>
                <a:gd name="T46" fmla="*/ 9 w 285"/>
                <a:gd name="T47" fmla="*/ 1 h 411"/>
                <a:gd name="T48" fmla="*/ 7 w 285"/>
                <a:gd name="T49" fmla="*/ 2 h 411"/>
                <a:gd name="T50" fmla="*/ 5 w 285"/>
                <a:gd name="T51" fmla="*/ 3 h 411"/>
                <a:gd name="T52" fmla="*/ 2 w 285"/>
                <a:gd name="T53" fmla="*/ 6 h 411"/>
                <a:gd name="T54" fmla="*/ 1 w 285"/>
                <a:gd name="T55" fmla="*/ 8 h 411"/>
                <a:gd name="T56" fmla="*/ 0 w 285"/>
                <a:gd name="T57" fmla="*/ 9 h 411"/>
                <a:gd name="T58" fmla="*/ 0 w 285"/>
                <a:gd name="T59" fmla="*/ 12 h 411"/>
                <a:gd name="T60" fmla="*/ 0 w 285"/>
                <a:gd name="T61" fmla="*/ 14 h 411"/>
                <a:gd name="T62" fmla="*/ 1 w 285"/>
                <a:gd name="T63" fmla="*/ 17 h 411"/>
                <a:gd name="T64" fmla="*/ 2 w 285"/>
                <a:gd name="T65" fmla="*/ 19 h 411"/>
                <a:gd name="T66" fmla="*/ 4 w 285"/>
                <a:gd name="T67" fmla="*/ 21 h 411"/>
                <a:gd name="T68" fmla="*/ 6 w 285"/>
                <a:gd name="T69" fmla="*/ 23 h 411"/>
                <a:gd name="T70" fmla="*/ 8 w 285"/>
                <a:gd name="T71" fmla="*/ 24 h 411"/>
                <a:gd name="T72" fmla="*/ 10 w 285"/>
                <a:gd name="T73" fmla="*/ 25 h 411"/>
                <a:gd name="T74" fmla="*/ 11 w 285"/>
                <a:gd name="T75" fmla="*/ 26 h 411"/>
                <a:gd name="T76" fmla="*/ 12 w 285"/>
                <a:gd name="T77" fmla="*/ 28 h 411"/>
                <a:gd name="T78" fmla="*/ 13 w 285"/>
                <a:gd name="T79" fmla="*/ 31 h 411"/>
                <a:gd name="T80" fmla="*/ 13 w 285"/>
                <a:gd name="T81" fmla="*/ 33 h 411"/>
                <a:gd name="T82" fmla="*/ 14 w 285"/>
                <a:gd name="T83" fmla="*/ 34 h 411"/>
                <a:gd name="T84" fmla="*/ 15 w 285"/>
                <a:gd name="T85" fmla="*/ 36 h 411"/>
                <a:gd name="T86" fmla="*/ 16 w 285"/>
                <a:gd name="T87" fmla="*/ 38 h 411"/>
                <a:gd name="T88" fmla="*/ 17 w 285"/>
                <a:gd name="T89" fmla="*/ 40 h 411"/>
                <a:gd name="T90" fmla="*/ 18 w 285"/>
                <a:gd name="T91" fmla="*/ 42 h 411"/>
                <a:gd name="T92" fmla="*/ 20 w 285"/>
                <a:gd name="T93" fmla="*/ 44 h 411"/>
                <a:gd name="T94" fmla="*/ 23 w 285"/>
                <a:gd name="T95" fmla="*/ 45 h 411"/>
                <a:gd name="T96" fmla="*/ 25 w 285"/>
                <a:gd name="T97" fmla="*/ 46 h 411"/>
                <a:gd name="T98" fmla="*/ 28 w 285"/>
                <a:gd name="T99" fmla="*/ 45 h 411"/>
                <a:gd name="T100" fmla="*/ 29 w 285"/>
                <a:gd name="T101" fmla="*/ 44 h 411"/>
                <a:gd name="T102" fmla="*/ 31 w 285"/>
                <a:gd name="T103" fmla="*/ 42 h 411"/>
                <a:gd name="T104" fmla="*/ 31 w 285"/>
                <a:gd name="T105" fmla="*/ 40 h 411"/>
                <a:gd name="T106" fmla="*/ 32 w 285"/>
                <a:gd name="T107" fmla="*/ 38 h 411"/>
                <a:gd name="T108" fmla="*/ 32 w 285"/>
                <a:gd name="T109" fmla="*/ 37 h 41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285" h="411">
                  <a:moveTo>
                    <a:pt x="284" y="330"/>
                  </a:moveTo>
                  <a:lnTo>
                    <a:pt x="283" y="326"/>
                  </a:lnTo>
                  <a:lnTo>
                    <a:pt x="283" y="323"/>
                  </a:lnTo>
                  <a:lnTo>
                    <a:pt x="281" y="319"/>
                  </a:lnTo>
                  <a:lnTo>
                    <a:pt x="280" y="316"/>
                  </a:lnTo>
                  <a:lnTo>
                    <a:pt x="278" y="312"/>
                  </a:lnTo>
                  <a:lnTo>
                    <a:pt x="277" y="307"/>
                  </a:lnTo>
                  <a:lnTo>
                    <a:pt x="275" y="303"/>
                  </a:lnTo>
                  <a:lnTo>
                    <a:pt x="274" y="300"/>
                  </a:lnTo>
                  <a:lnTo>
                    <a:pt x="270" y="294"/>
                  </a:lnTo>
                  <a:lnTo>
                    <a:pt x="268" y="290"/>
                  </a:lnTo>
                  <a:lnTo>
                    <a:pt x="266" y="286"/>
                  </a:lnTo>
                  <a:lnTo>
                    <a:pt x="264" y="282"/>
                  </a:lnTo>
                  <a:lnTo>
                    <a:pt x="261" y="277"/>
                  </a:lnTo>
                  <a:lnTo>
                    <a:pt x="258" y="272"/>
                  </a:lnTo>
                  <a:lnTo>
                    <a:pt x="256" y="267"/>
                  </a:lnTo>
                  <a:lnTo>
                    <a:pt x="254" y="263"/>
                  </a:lnTo>
                  <a:lnTo>
                    <a:pt x="251" y="257"/>
                  </a:lnTo>
                  <a:lnTo>
                    <a:pt x="248" y="253"/>
                  </a:lnTo>
                  <a:lnTo>
                    <a:pt x="246" y="248"/>
                  </a:lnTo>
                  <a:lnTo>
                    <a:pt x="243" y="243"/>
                  </a:lnTo>
                  <a:lnTo>
                    <a:pt x="240" y="239"/>
                  </a:lnTo>
                  <a:lnTo>
                    <a:pt x="239" y="235"/>
                  </a:lnTo>
                  <a:lnTo>
                    <a:pt x="236" y="230"/>
                  </a:lnTo>
                  <a:lnTo>
                    <a:pt x="233" y="226"/>
                  </a:lnTo>
                  <a:lnTo>
                    <a:pt x="231" y="222"/>
                  </a:lnTo>
                  <a:lnTo>
                    <a:pt x="230" y="219"/>
                  </a:lnTo>
                  <a:lnTo>
                    <a:pt x="229" y="213"/>
                  </a:lnTo>
                  <a:lnTo>
                    <a:pt x="227" y="212"/>
                  </a:lnTo>
                  <a:lnTo>
                    <a:pt x="224" y="206"/>
                  </a:lnTo>
                  <a:lnTo>
                    <a:pt x="224" y="203"/>
                  </a:lnTo>
                  <a:lnTo>
                    <a:pt x="224" y="201"/>
                  </a:lnTo>
                  <a:lnTo>
                    <a:pt x="224" y="199"/>
                  </a:lnTo>
                  <a:lnTo>
                    <a:pt x="223" y="196"/>
                  </a:lnTo>
                  <a:lnTo>
                    <a:pt x="223" y="193"/>
                  </a:lnTo>
                  <a:lnTo>
                    <a:pt x="223" y="191"/>
                  </a:lnTo>
                  <a:lnTo>
                    <a:pt x="223" y="188"/>
                  </a:lnTo>
                  <a:lnTo>
                    <a:pt x="223" y="184"/>
                  </a:lnTo>
                  <a:lnTo>
                    <a:pt x="224" y="181"/>
                  </a:lnTo>
                  <a:lnTo>
                    <a:pt x="224" y="175"/>
                  </a:lnTo>
                  <a:lnTo>
                    <a:pt x="226" y="172"/>
                  </a:lnTo>
                  <a:lnTo>
                    <a:pt x="226" y="168"/>
                  </a:lnTo>
                  <a:lnTo>
                    <a:pt x="227" y="164"/>
                  </a:lnTo>
                  <a:lnTo>
                    <a:pt x="229" y="159"/>
                  </a:lnTo>
                  <a:lnTo>
                    <a:pt x="230" y="154"/>
                  </a:lnTo>
                  <a:lnTo>
                    <a:pt x="230" y="148"/>
                  </a:lnTo>
                  <a:lnTo>
                    <a:pt x="230" y="144"/>
                  </a:lnTo>
                  <a:lnTo>
                    <a:pt x="231" y="138"/>
                  </a:lnTo>
                  <a:lnTo>
                    <a:pt x="233" y="134"/>
                  </a:lnTo>
                  <a:lnTo>
                    <a:pt x="233" y="131"/>
                  </a:lnTo>
                  <a:lnTo>
                    <a:pt x="233" y="127"/>
                  </a:lnTo>
                  <a:lnTo>
                    <a:pt x="233" y="124"/>
                  </a:lnTo>
                  <a:lnTo>
                    <a:pt x="233" y="121"/>
                  </a:lnTo>
                  <a:lnTo>
                    <a:pt x="233" y="118"/>
                  </a:lnTo>
                  <a:lnTo>
                    <a:pt x="233" y="115"/>
                  </a:lnTo>
                  <a:lnTo>
                    <a:pt x="233" y="112"/>
                  </a:lnTo>
                  <a:lnTo>
                    <a:pt x="233" y="111"/>
                  </a:lnTo>
                  <a:lnTo>
                    <a:pt x="233" y="107"/>
                  </a:lnTo>
                  <a:lnTo>
                    <a:pt x="233" y="104"/>
                  </a:lnTo>
                  <a:lnTo>
                    <a:pt x="233" y="101"/>
                  </a:lnTo>
                  <a:lnTo>
                    <a:pt x="233" y="98"/>
                  </a:lnTo>
                  <a:lnTo>
                    <a:pt x="233" y="95"/>
                  </a:lnTo>
                  <a:lnTo>
                    <a:pt x="233" y="92"/>
                  </a:lnTo>
                  <a:lnTo>
                    <a:pt x="231" y="90"/>
                  </a:lnTo>
                  <a:lnTo>
                    <a:pt x="231" y="87"/>
                  </a:lnTo>
                  <a:lnTo>
                    <a:pt x="230" y="84"/>
                  </a:lnTo>
                  <a:lnTo>
                    <a:pt x="230" y="81"/>
                  </a:lnTo>
                  <a:lnTo>
                    <a:pt x="230" y="78"/>
                  </a:lnTo>
                  <a:lnTo>
                    <a:pt x="229" y="75"/>
                  </a:lnTo>
                  <a:lnTo>
                    <a:pt x="227" y="71"/>
                  </a:lnTo>
                  <a:lnTo>
                    <a:pt x="226" y="68"/>
                  </a:lnTo>
                  <a:lnTo>
                    <a:pt x="224" y="65"/>
                  </a:lnTo>
                  <a:lnTo>
                    <a:pt x="224" y="63"/>
                  </a:lnTo>
                  <a:lnTo>
                    <a:pt x="223" y="60"/>
                  </a:lnTo>
                  <a:lnTo>
                    <a:pt x="221" y="57"/>
                  </a:lnTo>
                  <a:lnTo>
                    <a:pt x="220" y="54"/>
                  </a:lnTo>
                  <a:lnTo>
                    <a:pt x="219" y="51"/>
                  </a:lnTo>
                  <a:lnTo>
                    <a:pt x="214" y="47"/>
                  </a:lnTo>
                  <a:lnTo>
                    <a:pt x="210" y="40"/>
                  </a:lnTo>
                  <a:lnTo>
                    <a:pt x="207" y="37"/>
                  </a:lnTo>
                  <a:lnTo>
                    <a:pt x="206" y="34"/>
                  </a:lnTo>
                  <a:lnTo>
                    <a:pt x="203" y="31"/>
                  </a:lnTo>
                  <a:lnTo>
                    <a:pt x="202" y="30"/>
                  </a:lnTo>
                  <a:lnTo>
                    <a:pt x="196" y="26"/>
                  </a:lnTo>
                  <a:lnTo>
                    <a:pt x="190" y="21"/>
                  </a:lnTo>
                  <a:lnTo>
                    <a:pt x="186" y="19"/>
                  </a:lnTo>
                  <a:lnTo>
                    <a:pt x="183" y="16"/>
                  </a:lnTo>
                  <a:lnTo>
                    <a:pt x="180" y="16"/>
                  </a:lnTo>
                  <a:lnTo>
                    <a:pt x="177" y="13"/>
                  </a:lnTo>
                  <a:lnTo>
                    <a:pt x="175" y="11"/>
                  </a:lnTo>
                  <a:lnTo>
                    <a:pt x="173" y="10"/>
                  </a:lnTo>
                  <a:lnTo>
                    <a:pt x="170" y="9"/>
                  </a:lnTo>
                  <a:lnTo>
                    <a:pt x="167" y="7"/>
                  </a:lnTo>
                  <a:lnTo>
                    <a:pt x="163" y="7"/>
                  </a:lnTo>
                  <a:lnTo>
                    <a:pt x="160" y="6"/>
                  </a:lnTo>
                  <a:lnTo>
                    <a:pt x="158" y="4"/>
                  </a:lnTo>
                  <a:lnTo>
                    <a:pt x="155" y="4"/>
                  </a:lnTo>
                  <a:lnTo>
                    <a:pt x="150" y="3"/>
                  </a:lnTo>
                  <a:lnTo>
                    <a:pt x="148" y="3"/>
                  </a:lnTo>
                  <a:lnTo>
                    <a:pt x="143" y="1"/>
                  </a:lnTo>
                  <a:lnTo>
                    <a:pt x="140" y="1"/>
                  </a:lnTo>
                  <a:lnTo>
                    <a:pt x="138" y="1"/>
                  </a:lnTo>
                  <a:lnTo>
                    <a:pt x="133" y="0"/>
                  </a:lnTo>
                  <a:lnTo>
                    <a:pt x="131" y="0"/>
                  </a:lnTo>
                  <a:lnTo>
                    <a:pt x="128" y="0"/>
                  </a:lnTo>
                  <a:lnTo>
                    <a:pt x="123" y="0"/>
                  </a:lnTo>
                  <a:lnTo>
                    <a:pt x="121" y="0"/>
                  </a:lnTo>
                  <a:lnTo>
                    <a:pt x="118" y="0"/>
                  </a:lnTo>
                  <a:lnTo>
                    <a:pt x="115" y="1"/>
                  </a:lnTo>
                  <a:lnTo>
                    <a:pt x="111" y="1"/>
                  </a:lnTo>
                  <a:lnTo>
                    <a:pt x="108" y="1"/>
                  </a:lnTo>
                  <a:lnTo>
                    <a:pt x="104" y="1"/>
                  </a:lnTo>
                  <a:lnTo>
                    <a:pt x="101" y="3"/>
                  </a:lnTo>
                  <a:lnTo>
                    <a:pt x="96" y="3"/>
                  </a:lnTo>
                  <a:lnTo>
                    <a:pt x="94" y="3"/>
                  </a:lnTo>
                  <a:lnTo>
                    <a:pt x="91" y="4"/>
                  </a:lnTo>
                  <a:lnTo>
                    <a:pt x="88" y="4"/>
                  </a:lnTo>
                  <a:lnTo>
                    <a:pt x="84" y="6"/>
                  </a:lnTo>
                  <a:lnTo>
                    <a:pt x="81" y="7"/>
                  </a:lnTo>
                  <a:lnTo>
                    <a:pt x="77" y="7"/>
                  </a:lnTo>
                  <a:lnTo>
                    <a:pt x="74" y="9"/>
                  </a:lnTo>
                  <a:lnTo>
                    <a:pt x="71" y="10"/>
                  </a:lnTo>
                  <a:lnTo>
                    <a:pt x="68" y="11"/>
                  </a:lnTo>
                  <a:lnTo>
                    <a:pt x="65" y="13"/>
                  </a:lnTo>
                  <a:lnTo>
                    <a:pt x="62" y="16"/>
                  </a:lnTo>
                  <a:lnTo>
                    <a:pt x="59" y="16"/>
                  </a:lnTo>
                  <a:lnTo>
                    <a:pt x="57" y="19"/>
                  </a:lnTo>
                  <a:lnTo>
                    <a:pt x="52" y="20"/>
                  </a:lnTo>
                  <a:lnTo>
                    <a:pt x="50" y="23"/>
                  </a:lnTo>
                  <a:lnTo>
                    <a:pt x="45" y="26"/>
                  </a:lnTo>
                  <a:lnTo>
                    <a:pt x="40" y="30"/>
                  </a:lnTo>
                  <a:lnTo>
                    <a:pt x="34" y="34"/>
                  </a:lnTo>
                  <a:lnTo>
                    <a:pt x="30" y="38"/>
                  </a:lnTo>
                  <a:lnTo>
                    <a:pt x="25" y="44"/>
                  </a:lnTo>
                  <a:lnTo>
                    <a:pt x="21" y="50"/>
                  </a:lnTo>
                  <a:lnTo>
                    <a:pt x="17" y="54"/>
                  </a:lnTo>
                  <a:lnTo>
                    <a:pt x="14" y="60"/>
                  </a:lnTo>
                  <a:lnTo>
                    <a:pt x="11" y="64"/>
                  </a:lnTo>
                  <a:lnTo>
                    <a:pt x="8" y="70"/>
                  </a:lnTo>
                  <a:lnTo>
                    <a:pt x="7" y="73"/>
                  </a:lnTo>
                  <a:lnTo>
                    <a:pt x="5" y="75"/>
                  </a:lnTo>
                  <a:lnTo>
                    <a:pt x="5" y="78"/>
                  </a:lnTo>
                  <a:lnTo>
                    <a:pt x="5" y="81"/>
                  </a:lnTo>
                  <a:lnTo>
                    <a:pt x="3" y="84"/>
                  </a:lnTo>
                  <a:lnTo>
                    <a:pt x="3" y="85"/>
                  </a:lnTo>
                  <a:lnTo>
                    <a:pt x="3" y="90"/>
                  </a:lnTo>
                  <a:lnTo>
                    <a:pt x="3" y="92"/>
                  </a:lnTo>
                  <a:lnTo>
                    <a:pt x="0" y="97"/>
                  </a:lnTo>
                  <a:lnTo>
                    <a:pt x="0" y="104"/>
                  </a:lnTo>
                  <a:lnTo>
                    <a:pt x="0" y="107"/>
                  </a:lnTo>
                  <a:lnTo>
                    <a:pt x="0" y="110"/>
                  </a:lnTo>
                  <a:lnTo>
                    <a:pt x="0" y="112"/>
                  </a:lnTo>
                  <a:lnTo>
                    <a:pt x="0" y="115"/>
                  </a:lnTo>
                  <a:lnTo>
                    <a:pt x="0" y="120"/>
                  </a:lnTo>
                  <a:lnTo>
                    <a:pt x="1" y="125"/>
                  </a:lnTo>
                  <a:lnTo>
                    <a:pt x="3" y="131"/>
                  </a:lnTo>
                  <a:lnTo>
                    <a:pt x="4" y="135"/>
                  </a:lnTo>
                  <a:lnTo>
                    <a:pt x="5" y="141"/>
                  </a:lnTo>
                  <a:lnTo>
                    <a:pt x="7" y="145"/>
                  </a:lnTo>
                  <a:lnTo>
                    <a:pt x="8" y="149"/>
                  </a:lnTo>
                  <a:lnTo>
                    <a:pt x="11" y="154"/>
                  </a:lnTo>
                  <a:lnTo>
                    <a:pt x="13" y="159"/>
                  </a:lnTo>
                  <a:lnTo>
                    <a:pt x="14" y="165"/>
                  </a:lnTo>
                  <a:lnTo>
                    <a:pt x="17" y="168"/>
                  </a:lnTo>
                  <a:lnTo>
                    <a:pt x="21" y="172"/>
                  </a:lnTo>
                  <a:lnTo>
                    <a:pt x="23" y="176"/>
                  </a:lnTo>
                  <a:lnTo>
                    <a:pt x="27" y="181"/>
                  </a:lnTo>
                  <a:lnTo>
                    <a:pt x="30" y="185"/>
                  </a:lnTo>
                  <a:lnTo>
                    <a:pt x="34" y="188"/>
                  </a:lnTo>
                  <a:lnTo>
                    <a:pt x="37" y="191"/>
                  </a:lnTo>
                  <a:lnTo>
                    <a:pt x="40" y="193"/>
                  </a:lnTo>
                  <a:lnTo>
                    <a:pt x="44" y="196"/>
                  </a:lnTo>
                  <a:lnTo>
                    <a:pt x="47" y="199"/>
                  </a:lnTo>
                  <a:lnTo>
                    <a:pt x="50" y="201"/>
                  </a:lnTo>
                  <a:lnTo>
                    <a:pt x="55" y="203"/>
                  </a:lnTo>
                  <a:lnTo>
                    <a:pt x="58" y="205"/>
                  </a:lnTo>
                  <a:lnTo>
                    <a:pt x="59" y="206"/>
                  </a:lnTo>
                  <a:lnTo>
                    <a:pt x="62" y="209"/>
                  </a:lnTo>
                  <a:lnTo>
                    <a:pt x="65" y="212"/>
                  </a:lnTo>
                  <a:lnTo>
                    <a:pt x="68" y="212"/>
                  </a:lnTo>
                  <a:lnTo>
                    <a:pt x="71" y="213"/>
                  </a:lnTo>
                  <a:lnTo>
                    <a:pt x="75" y="216"/>
                  </a:lnTo>
                  <a:lnTo>
                    <a:pt x="79" y="219"/>
                  </a:lnTo>
                  <a:lnTo>
                    <a:pt x="84" y="220"/>
                  </a:lnTo>
                  <a:lnTo>
                    <a:pt x="86" y="222"/>
                  </a:lnTo>
                  <a:lnTo>
                    <a:pt x="89" y="225"/>
                  </a:lnTo>
                  <a:lnTo>
                    <a:pt x="92" y="228"/>
                  </a:lnTo>
                  <a:lnTo>
                    <a:pt x="95" y="230"/>
                  </a:lnTo>
                  <a:lnTo>
                    <a:pt x="98" y="233"/>
                  </a:lnTo>
                  <a:lnTo>
                    <a:pt x="99" y="238"/>
                  </a:lnTo>
                  <a:lnTo>
                    <a:pt x="102" y="243"/>
                  </a:lnTo>
                  <a:lnTo>
                    <a:pt x="104" y="246"/>
                  </a:lnTo>
                  <a:lnTo>
                    <a:pt x="105" y="249"/>
                  </a:lnTo>
                  <a:lnTo>
                    <a:pt x="105" y="252"/>
                  </a:lnTo>
                  <a:lnTo>
                    <a:pt x="108" y="256"/>
                  </a:lnTo>
                  <a:lnTo>
                    <a:pt x="109" y="259"/>
                  </a:lnTo>
                  <a:lnTo>
                    <a:pt x="109" y="265"/>
                  </a:lnTo>
                  <a:lnTo>
                    <a:pt x="111" y="269"/>
                  </a:lnTo>
                  <a:lnTo>
                    <a:pt x="113" y="275"/>
                  </a:lnTo>
                  <a:lnTo>
                    <a:pt x="115" y="279"/>
                  </a:lnTo>
                  <a:lnTo>
                    <a:pt x="116" y="283"/>
                  </a:lnTo>
                  <a:lnTo>
                    <a:pt x="118" y="286"/>
                  </a:lnTo>
                  <a:lnTo>
                    <a:pt x="118" y="289"/>
                  </a:lnTo>
                  <a:lnTo>
                    <a:pt x="119" y="293"/>
                  </a:lnTo>
                  <a:lnTo>
                    <a:pt x="121" y="296"/>
                  </a:lnTo>
                  <a:lnTo>
                    <a:pt x="122" y="297"/>
                  </a:lnTo>
                  <a:lnTo>
                    <a:pt x="123" y="302"/>
                  </a:lnTo>
                  <a:lnTo>
                    <a:pt x="123" y="304"/>
                  </a:lnTo>
                  <a:lnTo>
                    <a:pt x="125" y="307"/>
                  </a:lnTo>
                  <a:lnTo>
                    <a:pt x="126" y="310"/>
                  </a:lnTo>
                  <a:lnTo>
                    <a:pt x="128" y="313"/>
                  </a:lnTo>
                  <a:lnTo>
                    <a:pt x="129" y="317"/>
                  </a:lnTo>
                  <a:lnTo>
                    <a:pt x="131" y="320"/>
                  </a:lnTo>
                  <a:lnTo>
                    <a:pt x="131" y="324"/>
                  </a:lnTo>
                  <a:lnTo>
                    <a:pt x="133" y="327"/>
                  </a:lnTo>
                  <a:lnTo>
                    <a:pt x="136" y="330"/>
                  </a:lnTo>
                  <a:lnTo>
                    <a:pt x="136" y="331"/>
                  </a:lnTo>
                  <a:lnTo>
                    <a:pt x="139" y="334"/>
                  </a:lnTo>
                  <a:lnTo>
                    <a:pt x="140" y="337"/>
                  </a:lnTo>
                  <a:lnTo>
                    <a:pt x="140" y="341"/>
                  </a:lnTo>
                  <a:lnTo>
                    <a:pt x="143" y="344"/>
                  </a:lnTo>
                  <a:lnTo>
                    <a:pt x="145" y="347"/>
                  </a:lnTo>
                  <a:lnTo>
                    <a:pt x="146" y="350"/>
                  </a:lnTo>
                  <a:lnTo>
                    <a:pt x="148" y="354"/>
                  </a:lnTo>
                  <a:lnTo>
                    <a:pt x="150" y="357"/>
                  </a:lnTo>
                  <a:lnTo>
                    <a:pt x="152" y="358"/>
                  </a:lnTo>
                  <a:lnTo>
                    <a:pt x="153" y="363"/>
                  </a:lnTo>
                  <a:lnTo>
                    <a:pt x="155" y="364"/>
                  </a:lnTo>
                  <a:lnTo>
                    <a:pt x="158" y="367"/>
                  </a:lnTo>
                  <a:lnTo>
                    <a:pt x="160" y="374"/>
                  </a:lnTo>
                  <a:lnTo>
                    <a:pt x="166" y="378"/>
                  </a:lnTo>
                  <a:lnTo>
                    <a:pt x="170" y="384"/>
                  </a:lnTo>
                  <a:lnTo>
                    <a:pt x="175" y="388"/>
                  </a:lnTo>
                  <a:lnTo>
                    <a:pt x="179" y="393"/>
                  </a:lnTo>
                  <a:lnTo>
                    <a:pt x="183" y="395"/>
                  </a:lnTo>
                  <a:lnTo>
                    <a:pt x="187" y="400"/>
                  </a:lnTo>
                  <a:lnTo>
                    <a:pt x="193" y="403"/>
                  </a:lnTo>
                  <a:lnTo>
                    <a:pt x="199" y="405"/>
                  </a:lnTo>
                  <a:lnTo>
                    <a:pt x="204" y="408"/>
                  </a:lnTo>
                  <a:lnTo>
                    <a:pt x="207" y="408"/>
                  </a:lnTo>
                  <a:lnTo>
                    <a:pt x="209" y="410"/>
                  </a:lnTo>
                  <a:lnTo>
                    <a:pt x="212" y="411"/>
                  </a:lnTo>
                  <a:lnTo>
                    <a:pt x="214" y="411"/>
                  </a:lnTo>
                  <a:lnTo>
                    <a:pt x="220" y="411"/>
                  </a:lnTo>
                  <a:lnTo>
                    <a:pt x="224" y="411"/>
                  </a:lnTo>
                  <a:lnTo>
                    <a:pt x="230" y="411"/>
                  </a:lnTo>
                  <a:lnTo>
                    <a:pt x="234" y="411"/>
                  </a:lnTo>
                  <a:lnTo>
                    <a:pt x="239" y="410"/>
                  </a:lnTo>
                  <a:lnTo>
                    <a:pt x="244" y="408"/>
                  </a:lnTo>
                  <a:lnTo>
                    <a:pt x="248" y="408"/>
                  </a:lnTo>
                  <a:lnTo>
                    <a:pt x="251" y="407"/>
                  </a:lnTo>
                  <a:lnTo>
                    <a:pt x="254" y="404"/>
                  </a:lnTo>
                  <a:lnTo>
                    <a:pt x="257" y="403"/>
                  </a:lnTo>
                  <a:lnTo>
                    <a:pt x="261" y="398"/>
                  </a:lnTo>
                  <a:lnTo>
                    <a:pt x="264" y="395"/>
                  </a:lnTo>
                  <a:lnTo>
                    <a:pt x="267" y="393"/>
                  </a:lnTo>
                  <a:lnTo>
                    <a:pt x="268" y="390"/>
                  </a:lnTo>
                  <a:lnTo>
                    <a:pt x="271" y="387"/>
                  </a:lnTo>
                  <a:lnTo>
                    <a:pt x="274" y="384"/>
                  </a:lnTo>
                  <a:lnTo>
                    <a:pt x="275" y="381"/>
                  </a:lnTo>
                  <a:lnTo>
                    <a:pt x="277" y="377"/>
                  </a:lnTo>
                  <a:lnTo>
                    <a:pt x="278" y="374"/>
                  </a:lnTo>
                  <a:lnTo>
                    <a:pt x="280" y="370"/>
                  </a:lnTo>
                  <a:lnTo>
                    <a:pt x="280" y="366"/>
                  </a:lnTo>
                  <a:lnTo>
                    <a:pt x="281" y="363"/>
                  </a:lnTo>
                  <a:lnTo>
                    <a:pt x="283" y="358"/>
                  </a:lnTo>
                  <a:lnTo>
                    <a:pt x="284" y="356"/>
                  </a:lnTo>
                  <a:lnTo>
                    <a:pt x="284" y="351"/>
                  </a:lnTo>
                  <a:lnTo>
                    <a:pt x="284" y="348"/>
                  </a:lnTo>
                  <a:lnTo>
                    <a:pt x="284" y="344"/>
                  </a:lnTo>
                  <a:lnTo>
                    <a:pt x="285" y="341"/>
                  </a:lnTo>
                  <a:lnTo>
                    <a:pt x="284" y="337"/>
                  </a:lnTo>
                  <a:lnTo>
                    <a:pt x="284" y="334"/>
                  </a:lnTo>
                  <a:lnTo>
                    <a:pt x="284" y="331"/>
                  </a:lnTo>
                  <a:lnTo>
                    <a:pt x="284" y="3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39" name="Freeform 10"/>
            <p:cNvSpPr>
              <a:spLocks/>
            </p:cNvSpPr>
            <p:nvPr/>
          </p:nvSpPr>
          <p:spPr bwMode="auto">
            <a:xfrm>
              <a:off x="1776" y="912"/>
              <a:ext cx="314" cy="278"/>
            </a:xfrm>
            <a:custGeom>
              <a:avLst/>
              <a:gdLst>
                <a:gd name="T0" fmla="*/ 10 w 942"/>
                <a:gd name="T1" fmla="*/ 24 h 833"/>
                <a:gd name="T2" fmla="*/ 17 w 942"/>
                <a:gd name="T3" fmla="*/ 16 h 833"/>
                <a:gd name="T4" fmla="*/ 24 w 942"/>
                <a:gd name="T5" fmla="*/ 10 h 833"/>
                <a:gd name="T6" fmla="*/ 33 w 942"/>
                <a:gd name="T7" fmla="*/ 5 h 833"/>
                <a:gd name="T8" fmla="*/ 41 w 942"/>
                <a:gd name="T9" fmla="*/ 2 h 833"/>
                <a:gd name="T10" fmla="*/ 49 w 942"/>
                <a:gd name="T11" fmla="*/ 0 h 833"/>
                <a:gd name="T12" fmla="*/ 56 w 942"/>
                <a:gd name="T13" fmla="*/ 0 h 833"/>
                <a:gd name="T14" fmla="*/ 63 w 942"/>
                <a:gd name="T15" fmla="*/ 0 h 833"/>
                <a:gd name="T16" fmla="*/ 68 w 942"/>
                <a:gd name="T17" fmla="*/ 1 h 833"/>
                <a:gd name="T18" fmla="*/ 73 w 942"/>
                <a:gd name="T19" fmla="*/ 2 h 833"/>
                <a:gd name="T20" fmla="*/ 77 w 942"/>
                <a:gd name="T21" fmla="*/ 4 h 833"/>
                <a:gd name="T22" fmla="*/ 81 w 942"/>
                <a:gd name="T23" fmla="*/ 6 h 833"/>
                <a:gd name="T24" fmla="*/ 83 w 942"/>
                <a:gd name="T25" fmla="*/ 10 h 833"/>
                <a:gd name="T26" fmla="*/ 87 w 942"/>
                <a:gd name="T27" fmla="*/ 13 h 833"/>
                <a:gd name="T28" fmla="*/ 91 w 942"/>
                <a:gd name="T29" fmla="*/ 12 h 833"/>
                <a:gd name="T30" fmla="*/ 94 w 942"/>
                <a:gd name="T31" fmla="*/ 11 h 833"/>
                <a:gd name="T32" fmla="*/ 99 w 942"/>
                <a:gd name="T33" fmla="*/ 11 h 833"/>
                <a:gd name="T34" fmla="*/ 103 w 942"/>
                <a:gd name="T35" fmla="*/ 14 h 833"/>
                <a:gd name="T36" fmla="*/ 105 w 942"/>
                <a:gd name="T37" fmla="*/ 19 h 833"/>
                <a:gd name="T38" fmla="*/ 104 w 942"/>
                <a:gd name="T39" fmla="*/ 22 h 833"/>
                <a:gd name="T40" fmla="*/ 104 w 942"/>
                <a:gd name="T41" fmla="*/ 26 h 833"/>
                <a:gd name="T42" fmla="*/ 102 w 942"/>
                <a:gd name="T43" fmla="*/ 30 h 833"/>
                <a:gd name="T44" fmla="*/ 98 w 942"/>
                <a:gd name="T45" fmla="*/ 34 h 833"/>
                <a:gd name="T46" fmla="*/ 92 w 942"/>
                <a:gd name="T47" fmla="*/ 36 h 833"/>
                <a:gd name="T48" fmla="*/ 87 w 942"/>
                <a:gd name="T49" fmla="*/ 34 h 833"/>
                <a:gd name="T50" fmla="*/ 87 w 942"/>
                <a:gd name="T51" fmla="*/ 30 h 833"/>
                <a:gd name="T52" fmla="*/ 85 w 942"/>
                <a:gd name="T53" fmla="*/ 26 h 833"/>
                <a:gd name="T54" fmla="*/ 81 w 942"/>
                <a:gd name="T55" fmla="*/ 25 h 833"/>
                <a:gd name="T56" fmla="*/ 76 w 942"/>
                <a:gd name="T57" fmla="*/ 27 h 833"/>
                <a:gd name="T58" fmla="*/ 72 w 942"/>
                <a:gd name="T59" fmla="*/ 27 h 833"/>
                <a:gd name="T60" fmla="*/ 68 w 942"/>
                <a:gd name="T61" fmla="*/ 25 h 833"/>
                <a:gd name="T62" fmla="*/ 63 w 942"/>
                <a:gd name="T63" fmla="*/ 24 h 833"/>
                <a:gd name="T64" fmla="*/ 56 w 942"/>
                <a:gd name="T65" fmla="*/ 23 h 833"/>
                <a:gd name="T66" fmla="*/ 49 w 942"/>
                <a:gd name="T67" fmla="*/ 24 h 833"/>
                <a:gd name="T68" fmla="*/ 40 w 942"/>
                <a:gd name="T69" fmla="*/ 27 h 833"/>
                <a:gd name="T70" fmla="*/ 34 w 942"/>
                <a:gd name="T71" fmla="*/ 32 h 833"/>
                <a:gd name="T72" fmla="*/ 30 w 942"/>
                <a:gd name="T73" fmla="*/ 37 h 833"/>
                <a:gd name="T74" fmla="*/ 27 w 942"/>
                <a:gd name="T75" fmla="*/ 43 h 833"/>
                <a:gd name="T76" fmla="*/ 26 w 942"/>
                <a:gd name="T77" fmla="*/ 49 h 833"/>
                <a:gd name="T78" fmla="*/ 26 w 942"/>
                <a:gd name="T79" fmla="*/ 55 h 833"/>
                <a:gd name="T80" fmla="*/ 26 w 942"/>
                <a:gd name="T81" fmla="*/ 60 h 833"/>
                <a:gd name="T82" fmla="*/ 26 w 942"/>
                <a:gd name="T83" fmla="*/ 65 h 833"/>
                <a:gd name="T84" fmla="*/ 27 w 942"/>
                <a:gd name="T85" fmla="*/ 69 h 833"/>
                <a:gd name="T86" fmla="*/ 29 w 942"/>
                <a:gd name="T87" fmla="*/ 72 h 833"/>
                <a:gd name="T88" fmla="*/ 31 w 942"/>
                <a:gd name="T89" fmla="*/ 77 h 833"/>
                <a:gd name="T90" fmla="*/ 27 w 942"/>
                <a:gd name="T91" fmla="*/ 80 h 833"/>
                <a:gd name="T92" fmla="*/ 24 w 942"/>
                <a:gd name="T93" fmla="*/ 80 h 833"/>
                <a:gd name="T94" fmla="*/ 19 w 942"/>
                <a:gd name="T95" fmla="*/ 82 h 833"/>
                <a:gd name="T96" fmla="*/ 15 w 942"/>
                <a:gd name="T97" fmla="*/ 85 h 833"/>
                <a:gd name="T98" fmla="*/ 11 w 942"/>
                <a:gd name="T99" fmla="*/ 89 h 833"/>
                <a:gd name="T100" fmla="*/ 10 w 942"/>
                <a:gd name="T101" fmla="*/ 92 h 833"/>
                <a:gd name="T102" fmla="*/ 6 w 942"/>
                <a:gd name="T103" fmla="*/ 91 h 833"/>
                <a:gd name="T104" fmla="*/ 4 w 942"/>
                <a:gd name="T105" fmla="*/ 87 h 833"/>
                <a:gd name="T106" fmla="*/ 2 w 942"/>
                <a:gd name="T107" fmla="*/ 78 h 833"/>
                <a:gd name="T108" fmla="*/ 0 w 942"/>
                <a:gd name="T109" fmla="*/ 68 h 833"/>
                <a:gd name="T110" fmla="*/ 0 w 942"/>
                <a:gd name="T111" fmla="*/ 56 h 833"/>
                <a:gd name="T112" fmla="*/ 1 w 942"/>
                <a:gd name="T113" fmla="*/ 44 h 833"/>
                <a:gd name="T114" fmla="*/ 5 w 942"/>
                <a:gd name="T115" fmla="*/ 34 h 83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942" h="833">
                  <a:moveTo>
                    <a:pt x="44" y="304"/>
                  </a:moveTo>
                  <a:lnTo>
                    <a:pt x="47" y="294"/>
                  </a:lnTo>
                  <a:lnTo>
                    <a:pt x="53" y="284"/>
                  </a:lnTo>
                  <a:lnTo>
                    <a:pt x="57" y="274"/>
                  </a:lnTo>
                  <a:lnTo>
                    <a:pt x="61" y="265"/>
                  </a:lnTo>
                  <a:lnTo>
                    <a:pt x="67" y="255"/>
                  </a:lnTo>
                  <a:lnTo>
                    <a:pt x="72" y="246"/>
                  </a:lnTo>
                  <a:lnTo>
                    <a:pt x="77" y="238"/>
                  </a:lnTo>
                  <a:lnTo>
                    <a:pt x="84" y="229"/>
                  </a:lnTo>
                  <a:lnTo>
                    <a:pt x="88" y="220"/>
                  </a:lnTo>
                  <a:lnTo>
                    <a:pt x="94" y="212"/>
                  </a:lnTo>
                  <a:lnTo>
                    <a:pt x="99" y="202"/>
                  </a:lnTo>
                  <a:lnTo>
                    <a:pt x="107" y="195"/>
                  </a:lnTo>
                  <a:lnTo>
                    <a:pt x="112" y="188"/>
                  </a:lnTo>
                  <a:lnTo>
                    <a:pt x="118" y="181"/>
                  </a:lnTo>
                  <a:lnTo>
                    <a:pt x="125" y="172"/>
                  </a:lnTo>
                  <a:lnTo>
                    <a:pt x="131" y="165"/>
                  </a:lnTo>
                  <a:lnTo>
                    <a:pt x="136" y="158"/>
                  </a:lnTo>
                  <a:lnTo>
                    <a:pt x="144" y="152"/>
                  </a:lnTo>
                  <a:lnTo>
                    <a:pt x="149" y="145"/>
                  </a:lnTo>
                  <a:lnTo>
                    <a:pt x="158" y="138"/>
                  </a:lnTo>
                  <a:lnTo>
                    <a:pt x="162" y="132"/>
                  </a:lnTo>
                  <a:lnTo>
                    <a:pt x="171" y="127"/>
                  </a:lnTo>
                  <a:lnTo>
                    <a:pt x="178" y="119"/>
                  </a:lnTo>
                  <a:lnTo>
                    <a:pt x="185" y="114"/>
                  </a:lnTo>
                  <a:lnTo>
                    <a:pt x="192" y="108"/>
                  </a:lnTo>
                  <a:lnTo>
                    <a:pt x="198" y="104"/>
                  </a:lnTo>
                  <a:lnTo>
                    <a:pt x="206" y="98"/>
                  </a:lnTo>
                  <a:lnTo>
                    <a:pt x="212" y="92"/>
                  </a:lnTo>
                  <a:lnTo>
                    <a:pt x="220" y="87"/>
                  </a:lnTo>
                  <a:lnTo>
                    <a:pt x="226" y="82"/>
                  </a:lnTo>
                  <a:lnTo>
                    <a:pt x="234" y="78"/>
                  </a:lnTo>
                  <a:lnTo>
                    <a:pt x="242" y="74"/>
                  </a:lnTo>
                  <a:lnTo>
                    <a:pt x="249" y="70"/>
                  </a:lnTo>
                  <a:lnTo>
                    <a:pt x="256" y="65"/>
                  </a:lnTo>
                  <a:lnTo>
                    <a:pt x="264" y="61"/>
                  </a:lnTo>
                  <a:lnTo>
                    <a:pt x="271" y="57"/>
                  </a:lnTo>
                  <a:lnTo>
                    <a:pt x="278" y="53"/>
                  </a:lnTo>
                  <a:lnTo>
                    <a:pt x="287" y="50"/>
                  </a:lnTo>
                  <a:lnTo>
                    <a:pt x="294" y="47"/>
                  </a:lnTo>
                  <a:lnTo>
                    <a:pt x="301" y="44"/>
                  </a:lnTo>
                  <a:lnTo>
                    <a:pt x="310" y="40"/>
                  </a:lnTo>
                  <a:lnTo>
                    <a:pt x="317" y="37"/>
                  </a:lnTo>
                  <a:lnTo>
                    <a:pt x="324" y="34"/>
                  </a:lnTo>
                  <a:lnTo>
                    <a:pt x="332" y="31"/>
                  </a:lnTo>
                  <a:lnTo>
                    <a:pt x="340" y="28"/>
                  </a:lnTo>
                  <a:lnTo>
                    <a:pt x="348" y="27"/>
                  </a:lnTo>
                  <a:lnTo>
                    <a:pt x="355" y="24"/>
                  </a:lnTo>
                  <a:lnTo>
                    <a:pt x="362" y="21"/>
                  </a:lnTo>
                  <a:lnTo>
                    <a:pt x="371" y="20"/>
                  </a:lnTo>
                  <a:lnTo>
                    <a:pt x="378" y="17"/>
                  </a:lnTo>
                  <a:lnTo>
                    <a:pt x="385" y="16"/>
                  </a:lnTo>
                  <a:lnTo>
                    <a:pt x="394" y="14"/>
                  </a:lnTo>
                  <a:lnTo>
                    <a:pt x="401" y="11"/>
                  </a:lnTo>
                  <a:lnTo>
                    <a:pt x="408" y="10"/>
                  </a:lnTo>
                  <a:lnTo>
                    <a:pt x="415" y="9"/>
                  </a:lnTo>
                  <a:lnTo>
                    <a:pt x="423" y="9"/>
                  </a:lnTo>
                  <a:lnTo>
                    <a:pt x="429" y="6"/>
                  </a:lnTo>
                  <a:lnTo>
                    <a:pt x="438" y="6"/>
                  </a:lnTo>
                  <a:lnTo>
                    <a:pt x="445" y="4"/>
                  </a:lnTo>
                  <a:lnTo>
                    <a:pt x="452" y="4"/>
                  </a:lnTo>
                  <a:lnTo>
                    <a:pt x="459" y="3"/>
                  </a:lnTo>
                  <a:lnTo>
                    <a:pt x="466" y="3"/>
                  </a:lnTo>
                  <a:lnTo>
                    <a:pt x="473" y="1"/>
                  </a:lnTo>
                  <a:lnTo>
                    <a:pt x="482" y="1"/>
                  </a:lnTo>
                  <a:lnTo>
                    <a:pt x="487" y="1"/>
                  </a:lnTo>
                  <a:lnTo>
                    <a:pt x="492" y="0"/>
                  </a:lnTo>
                  <a:lnTo>
                    <a:pt x="497" y="0"/>
                  </a:lnTo>
                  <a:lnTo>
                    <a:pt x="503" y="0"/>
                  </a:lnTo>
                  <a:lnTo>
                    <a:pt x="507" y="0"/>
                  </a:lnTo>
                  <a:lnTo>
                    <a:pt x="514" y="0"/>
                  </a:lnTo>
                  <a:lnTo>
                    <a:pt x="519" y="0"/>
                  </a:lnTo>
                  <a:lnTo>
                    <a:pt x="526" y="0"/>
                  </a:lnTo>
                  <a:lnTo>
                    <a:pt x="531" y="0"/>
                  </a:lnTo>
                  <a:lnTo>
                    <a:pt x="536" y="0"/>
                  </a:lnTo>
                  <a:lnTo>
                    <a:pt x="541" y="1"/>
                  </a:lnTo>
                  <a:lnTo>
                    <a:pt x="547" y="1"/>
                  </a:lnTo>
                  <a:lnTo>
                    <a:pt x="551" y="1"/>
                  </a:lnTo>
                  <a:lnTo>
                    <a:pt x="557" y="3"/>
                  </a:lnTo>
                  <a:lnTo>
                    <a:pt x="563" y="3"/>
                  </a:lnTo>
                  <a:lnTo>
                    <a:pt x="568" y="4"/>
                  </a:lnTo>
                  <a:lnTo>
                    <a:pt x="573" y="4"/>
                  </a:lnTo>
                  <a:lnTo>
                    <a:pt x="578" y="6"/>
                  </a:lnTo>
                  <a:lnTo>
                    <a:pt x="583" y="6"/>
                  </a:lnTo>
                  <a:lnTo>
                    <a:pt x="588" y="6"/>
                  </a:lnTo>
                  <a:lnTo>
                    <a:pt x="594" y="7"/>
                  </a:lnTo>
                  <a:lnTo>
                    <a:pt x="598" y="9"/>
                  </a:lnTo>
                  <a:lnTo>
                    <a:pt x="604" y="9"/>
                  </a:lnTo>
                  <a:lnTo>
                    <a:pt x="608" y="9"/>
                  </a:lnTo>
                  <a:lnTo>
                    <a:pt x="614" y="10"/>
                  </a:lnTo>
                  <a:lnTo>
                    <a:pt x="618" y="11"/>
                  </a:lnTo>
                  <a:lnTo>
                    <a:pt x="622" y="11"/>
                  </a:lnTo>
                  <a:lnTo>
                    <a:pt x="628" y="14"/>
                  </a:lnTo>
                  <a:lnTo>
                    <a:pt x="632" y="16"/>
                  </a:lnTo>
                  <a:lnTo>
                    <a:pt x="637" y="16"/>
                  </a:lnTo>
                  <a:lnTo>
                    <a:pt x="642" y="17"/>
                  </a:lnTo>
                  <a:lnTo>
                    <a:pt x="647" y="18"/>
                  </a:lnTo>
                  <a:lnTo>
                    <a:pt x="651" y="20"/>
                  </a:lnTo>
                  <a:lnTo>
                    <a:pt x="654" y="21"/>
                  </a:lnTo>
                  <a:lnTo>
                    <a:pt x="658" y="21"/>
                  </a:lnTo>
                  <a:lnTo>
                    <a:pt x="662" y="23"/>
                  </a:lnTo>
                  <a:lnTo>
                    <a:pt x="666" y="24"/>
                  </a:lnTo>
                  <a:lnTo>
                    <a:pt x="671" y="24"/>
                  </a:lnTo>
                  <a:lnTo>
                    <a:pt x="675" y="27"/>
                  </a:lnTo>
                  <a:lnTo>
                    <a:pt x="678" y="28"/>
                  </a:lnTo>
                  <a:lnTo>
                    <a:pt x="681" y="30"/>
                  </a:lnTo>
                  <a:lnTo>
                    <a:pt x="685" y="30"/>
                  </a:lnTo>
                  <a:lnTo>
                    <a:pt x="688" y="31"/>
                  </a:lnTo>
                  <a:lnTo>
                    <a:pt x="691" y="33"/>
                  </a:lnTo>
                  <a:lnTo>
                    <a:pt x="695" y="34"/>
                  </a:lnTo>
                  <a:lnTo>
                    <a:pt x="698" y="36"/>
                  </a:lnTo>
                  <a:lnTo>
                    <a:pt x="701" y="37"/>
                  </a:lnTo>
                  <a:lnTo>
                    <a:pt x="703" y="38"/>
                  </a:lnTo>
                  <a:lnTo>
                    <a:pt x="709" y="40"/>
                  </a:lnTo>
                  <a:lnTo>
                    <a:pt x="715" y="44"/>
                  </a:lnTo>
                  <a:lnTo>
                    <a:pt x="718" y="47"/>
                  </a:lnTo>
                  <a:lnTo>
                    <a:pt x="722" y="50"/>
                  </a:lnTo>
                  <a:lnTo>
                    <a:pt x="725" y="51"/>
                  </a:lnTo>
                  <a:lnTo>
                    <a:pt x="729" y="54"/>
                  </a:lnTo>
                  <a:lnTo>
                    <a:pt x="730" y="57"/>
                  </a:lnTo>
                  <a:lnTo>
                    <a:pt x="732" y="58"/>
                  </a:lnTo>
                  <a:lnTo>
                    <a:pt x="732" y="61"/>
                  </a:lnTo>
                  <a:lnTo>
                    <a:pt x="733" y="64"/>
                  </a:lnTo>
                  <a:lnTo>
                    <a:pt x="735" y="67"/>
                  </a:lnTo>
                  <a:lnTo>
                    <a:pt x="736" y="71"/>
                  </a:lnTo>
                  <a:lnTo>
                    <a:pt x="737" y="74"/>
                  </a:lnTo>
                  <a:lnTo>
                    <a:pt x="739" y="78"/>
                  </a:lnTo>
                  <a:lnTo>
                    <a:pt x="740" y="81"/>
                  </a:lnTo>
                  <a:lnTo>
                    <a:pt x="745" y="87"/>
                  </a:lnTo>
                  <a:lnTo>
                    <a:pt x="746" y="90"/>
                  </a:lnTo>
                  <a:lnTo>
                    <a:pt x="750" y="95"/>
                  </a:lnTo>
                  <a:lnTo>
                    <a:pt x="753" y="100"/>
                  </a:lnTo>
                  <a:lnTo>
                    <a:pt x="759" y="104"/>
                  </a:lnTo>
                  <a:lnTo>
                    <a:pt x="762" y="107"/>
                  </a:lnTo>
                  <a:lnTo>
                    <a:pt x="767" y="111"/>
                  </a:lnTo>
                  <a:lnTo>
                    <a:pt x="769" y="112"/>
                  </a:lnTo>
                  <a:lnTo>
                    <a:pt x="772" y="114"/>
                  </a:lnTo>
                  <a:lnTo>
                    <a:pt x="777" y="115"/>
                  </a:lnTo>
                  <a:lnTo>
                    <a:pt x="779" y="117"/>
                  </a:lnTo>
                  <a:lnTo>
                    <a:pt x="784" y="118"/>
                  </a:lnTo>
                  <a:lnTo>
                    <a:pt x="790" y="118"/>
                  </a:lnTo>
                  <a:lnTo>
                    <a:pt x="793" y="118"/>
                  </a:lnTo>
                  <a:lnTo>
                    <a:pt x="796" y="118"/>
                  </a:lnTo>
                  <a:lnTo>
                    <a:pt x="799" y="118"/>
                  </a:lnTo>
                  <a:lnTo>
                    <a:pt x="803" y="117"/>
                  </a:lnTo>
                  <a:lnTo>
                    <a:pt x="806" y="115"/>
                  </a:lnTo>
                  <a:lnTo>
                    <a:pt x="808" y="114"/>
                  </a:lnTo>
                  <a:lnTo>
                    <a:pt x="813" y="114"/>
                  </a:lnTo>
                  <a:lnTo>
                    <a:pt x="816" y="112"/>
                  </a:lnTo>
                  <a:lnTo>
                    <a:pt x="818" y="111"/>
                  </a:lnTo>
                  <a:lnTo>
                    <a:pt x="821" y="110"/>
                  </a:lnTo>
                  <a:lnTo>
                    <a:pt x="824" y="108"/>
                  </a:lnTo>
                  <a:lnTo>
                    <a:pt x="828" y="107"/>
                  </a:lnTo>
                  <a:lnTo>
                    <a:pt x="831" y="105"/>
                  </a:lnTo>
                  <a:lnTo>
                    <a:pt x="834" y="104"/>
                  </a:lnTo>
                  <a:lnTo>
                    <a:pt x="838" y="102"/>
                  </a:lnTo>
                  <a:lnTo>
                    <a:pt x="841" y="100"/>
                  </a:lnTo>
                  <a:lnTo>
                    <a:pt x="845" y="100"/>
                  </a:lnTo>
                  <a:lnTo>
                    <a:pt x="848" y="98"/>
                  </a:lnTo>
                  <a:lnTo>
                    <a:pt x="850" y="97"/>
                  </a:lnTo>
                  <a:lnTo>
                    <a:pt x="854" y="97"/>
                  </a:lnTo>
                  <a:lnTo>
                    <a:pt x="855" y="94"/>
                  </a:lnTo>
                  <a:lnTo>
                    <a:pt x="861" y="92"/>
                  </a:lnTo>
                  <a:lnTo>
                    <a:pt x="862" y="92"/>
                  </a:lnTo>
                  <a:lnTo>
                    <a:pt x="865" y="92"/>
                  </a:lnTo>
                  <a:lnTo>
                    <a:pt x="871" y="92"/>
                  </a:lnTo>
                  <a:lnTo>
                    <a:pt x="875" y="92"/>
                  </a:lnTo>
                  <a:lnTo>
                    <a:pt x="880" y="95"/>
                  </a:lnTo>
                  <a:lnTo>
                    <a:pt x="887" y="97"/>
                  </a:lnTo>
                  <a:lnTo>
                    <a:pt x="892" y="98"/>
                  </a:lnTo>
                  <a:lnTo>
                    <a:pt x="897" y="101"/>
                  </a:lnTo>
                  <a:lnTo>
                    <a:pt x="901" y="102"/>
                  </a:lnTo>
                  <a:lnTo>
                    <a:pt x="905" y="105"/>
                  </a:lnTo>
                  <a:lnTo>
                    <a:pt x="909" y="108"/>
                  </a:lnTo>
                  <a:lnTo>
                    <a:pt x="914" y="111"/>
                  </a:lnTo>
                  <a:lnTo>
                    <a:pt x="916" y="114"/>
                  </a:lnTo>
                  <a:lnTo>
                    <a:pt x="921" y="117"/>
                  </a:lnTo>
                  <a:lnTo>
                    <a:pt x="924" y="119"/>
                  </a:lnTo>
                  <a:lnTo>
                    <a:pt x="926" y="124"/>
                  </a:lnTo>
                  <a:lnTo>
                    <a:pt x="928" y="128"/>
                  </a:lnTo>
                  <a:lnTo>
                    <a:pt x="931" y="131"/>
                  </a:lnTo>
                  <a:lnTo>
                    <a:pt x="932" y="135"/>
                  </a:lnTo>
                  <a:lnTo>
                    <a:pt x="935" y="139"/>
                  </a:lnTo>
                  <a:lnTo>
                    <a:pt x="936" y="144"/>
                  </a:lnTo>
                  <a:lnTo>
                    <a:pt x="939" y="148"/>
                  </a:lnTo>
                  <a:lnTo>
                    <a:pt x="939" y="154"/>
                  </a:lnTo>
                  <a:lnTo>
                    <a:pt x="939" y="158"/>
                  </a:lnTo>
                  <a:lnTo>
                    <a:pt x="941" y="164"/>
                  </a:lnTo>
                  <a:lnTo>
                    <a:pt x="941" y="168"/>
                  </a:lnTo>
                  <a:lnTo>
                    <a:pt x="941" y="171"/>
                  </a:lnTo>
                  <a:lnTo>
                    <a:pt x="941" y="174"/>
                  </a:lnTo>
                  <a:lnTo>
                    <a:pt x="941" y="176"/>
                  </a:lnTo>
                  <a:lnTo>
                    <a:pt x="942" y="181"/>
                  </a:lnTo>
                  <a:lnTo>
                    <a:pt x="941" y="183"/>
                  </a:lnTo>
                  <a:lnTo>
                    <a:pt x="941" y="186"/>
                  </a:lnTo>
                  <a:lnTo>
                    <a:pt x="941" y="189"/>
                  </a:lnTo>
                  <a:lnTo>
                    <a:pt x="941" y="192"/>
                  </a:lnTo>
                  <a:lnTo>
                    <a:pt x="939" y="195"/>
                  </a:lnTo>
                  <a:lnTo>
                    <a:pt x="939" y="198"/>
                  </a:lnTo>
                  <a:lnTo>
                    <a:pt x="939" y="201"/>
                  </a:lnTo>
                  <a:lnTo>
                    <a:pt x="939" y="205"/>
                  </a:lnTo>
                  <a:lnTo>
                    <a:pt x="936" y="208"/>
                  </a:lnTo>
                  <a:lnTo>
                    <a:pt x="936" y="210"/>
                  </a:lnTo>
                  <a:lnTo>
                    <a:pt x="936" y="215"/>
                  </a:lnTo>
                  <a:lnTo>
                    <a:pt x="935" y="218"/>
                  </a:lnTo>
                  <a:lnTo>
                    <a:pt x="934" y="220"/>
                  </a:lnTo>
                  <a:lnTo>
                    <a:pt x="934" y="225"/>
                  </a:lnTo>
                  <a:lnTo>
                    <a:pt x="934" y="228"/>
                  </a:lnTo>
                  <a:lnTo>
                    <a:pt x="934" y="233"/>
                  </a:lnTo>
                  <a:lnTo>
                    <a:pt x="932" y="235"/>
                  </a:lnTo>
                  <a:lnTo>
                    <a:pt x="931" y="238"/>
                  </a:lnTo>
                  <a:lnTo>
                    <a:pt x="931" y="240"/>
                  </a:lnTo>
                  <a:lnTo>
                    <a:pt x="929" y="243"/>
                  </a:lnTo>
                  <a:lnTo>
                    <a:pt x="928" y="246"/>
                  </a:lnTo>
                  <a:lnTo>
                    <a:pt x="926" y="249"/>
                  </a:lnTo>
                  <a:lnTo>
                    <a:pt x="926" y="252"/>
                  </a:lnTo>
                  <a:lnTo>
                    <a:pt x="925" y="255"/>
                  </a:lnTo>
                  <a:lnTo>
                    <a:pt x="924" y="259"/>
                  </a:lnTo>
                  <a:lnTo>
                    <a:pt x="921" y="265"/>
                  </a:lnTo>
                  <a:lnTo>
                    <a:pt x="918" y="270"/>
                  </a:lnTo>
                  <a:lnTo>
                    <a:pt x="915" y="274"/>
                  </a:lnTo>
                  <a:lnTo>
                    <a:pt x="911" y="279"/>
                  </a:lnTo>
                  <a:lnTo>
                    <a:pt x="908" y="283"/>
                  </a:lnTo>
                  <a:lnTo>
                    <a:pt x="904" y="289"/>
                  </a:lnTo>
                  <a:lnTo>
                    <a:pt x="901" y="292"/>
                  </a:lnTo>
                  <a:lnTo>
                    <a:pt x="897" y="296"/>
                  </a:lnTo>
                  <a:lnTo>
                    <a:pt x="892" y="299"/>
                  </a:lnTo>
                  <a:lnTo>
                    <a:pt x="889" y="302"/>
                  </a:lnTo>
                  <a:lnTo>
                    <a:pt x="885" y="306"/>
                  </a:lnTo>
                  <a:lnTo>
                    <a:pt x="880" y="309"/>
                  </a:lnTo>
                  <a:lnTo>
                    <a:pt x="877" y="310"/>
                  </a:lnTo>
                  <a:lnTo>
                    <a:pt x="871" y="313"/>
                  </a:lnTo>
                  <a:lnTo>
                    <a:pt x="867" y="316"/>
                  </a:lnTo>
                  <a:lnTo>
                    <a:pt x="862" y="317"/>
                  </a:lnTo>
                  <a:lnTo>
                    <a:pt x="858" y="319"/>
                  </a:lnTo>
                  <a:lnTo>
                    <a:pt x="853" y="320"/>
                  </a:lnTo>
                  <a:lnTo>
                    <a:pt x="848" y="321"/>
                  </a:lnTo>
                  <a:lnTo>
                    <a:pt x="843" y="321"/>
                  </a:lnTo>
                  <a:lnTo>
                    <a:pt x="837" y="323"/>
                  </a:lnTo>
                  <a:lnTo>
                    <a:pt x="831" y="323"/>
                  </a:lnTo>
                  <a:lnTo>
                    <a:pt x="827" y="323"/>
                  </a:lnTo>
                  <a:lnTo>
                    <a:pt x="821" y="321"/>
                  </a:lnTo>
                  <a:lnTo>
                    <a:pt x="816" y="320"/>
                  </a:lnTo>
                  <a:lnTo>
                    <a:pt x="811" y="320"/>
                  </a:lnTo>
                  <a:lnTo>
                    <a:pt x="807" y="319"/>
                  </a:lnTo>
                  <a:lnTo>
                    <a:pt x="803" y="317"/>
                  </a:lnTo>
                  <a:lnTo>
                    <a:pt x="799" y="313"/>
                  </a:lnTo>
                  <a:lnTo>
                    <a:pt x="794" y="311"/>
                  </a:lnTo>
                  <a:lnTo>
                    <a:pt x="791" y="310"/>
                  </a:lnTo>
                  <a:lnTo>
                    <a:pt x="787" y="304"/>
                  </a:lnTo>
                  <a:lnTo>
                    <a:pt x="784" y="300"/>
                  </a:lnTo>
                  <a:lnTo>
                    <a:pt x="783" y="296"/>
                  </a:lnTo>
                  <a:lnTo>
                    <a:pt x="781" y="293"/>
                  </a:lnTo>
                  <a:lnTo>
                    <a:pt x="780" y="290"/>
                  </a:lnTo>
                  <a:lnTo>
                    <a:pt x="779" y="287"/>
                  </a:lnTo>
                  <a:lnTo>
                    <a:pt x="779" y="283"/>
                  </a:lnTo>
                  <a:lnTo>
                    <a:pt x="779" y="280"/>
                  </a:lnTo>
                  <a:lnTo>
                    <a:pt x="779" y="277"/>
                  </a:lnTo>
                  <a:lnTo>
                    <a:pt x="779" y="274"/>
                  </a:lnTo>
                  <a:lnTo>
                    <a:pt x="779" y="270"/>
                  </a:lnTo>
                  <a:lnTo>
                    <a:pt x="777" y="267"/>
                  </a:lnTo>
                  <a:lnTo>
                    <a:pt x="777" y="265"/>
                  </a:lnTo>
                  <a:lnTo>
                    <a:pt x="777" y="260"/>
                  </a:lnTo>
                  <a:lnTo>
                    <a:pt x="776" y="257"/>
                  </a:lnTo>
                  <a:lnTo>
                    <a:pt x="774" y="255"/>
                  </a:lnTo>
                  <a:lnTo>
                    <a:pt x="773" y="252"/>
                  </a:lnTo>
                  <a:lnTo>
                    <a:pt x="772" y="249"/>
                  </a:lnTo>
                  <a:lnTo>
                    <a:pt x="769" y="243"/>
                  </a:lnTo>
                  <a:lnTo>
                    <a:pt x="766" y="239"/>
                  </a:lnTo>
                  <a:lnTo>
                    <a:pt x="762" y="236"/>
                  </a:lnTo>
                  <a:lnTo>
                    <a:pt x="759" y="235"/>
                  </a:lnTo>
                  <a:lnTo>
                    <a:pt x="756" y="233"/>
                  </a:lnTo>
                  <a:lnTo>
                    <a:pt x="753" y="233"/>
                  </a:lnTo>
                  <a:lnTo>
                    <a:pt x="749" y="230"/>
                  </a:lnTo>
                  <a:lnTo>
                    <a:pt x="746" y="229"/>
                  </a:lnTo>
                  <a:lnTo>
                    <a:pt x="743" y="229"/>
                  </a:lnTo>
                  <a:lnTo>
                    <a:pt x="739" y="229"/>
                  </a:lnTo>
                  <a:lnTo>
                    <a:pt x="735" y="226"/>
                  </a:lnTo>
                  <a:lnTo>
                    <a:pt x="730" y="226"/>
                  </a:lnTo>
                  <a:lnTo>
                    <a:pt x="725" y="226"/>
                  </a:lnTo>
                  <a:lnTo>
                    <a:pt x="722" y="228"/>
                  </a:lnTo>
                  <a:lnTo>
                    <a:pt x="716" y="229"/>
                  </a:lnTo>
                  <a:lnTo>
                    <a:pt x="713" y="229"/>
                  </a:lnTo>
                  <a:lnTo>
                    <a:pt x="709" y="232"/>
                  </a:lnTo>
                  <a:lnTo>
                    <a:pt x="705" y="233"/>
                  </a:lnTo>
                  <a:lnTo>
                    <a:pt x="701" y="235"/>
                  </a:lnTo>
                  <a:lnTo>
                    <a:pt x="696" y="238"/>
                  </a:lnTo>
                  <a:lnTo>
                    <a:pt x="691" y="239"/>
                  </a:lnTo>
                  <a:lnTo>
                    <a:pt x="685" y="242"/>
                  </a:lnTo>
                  <a:lnTo>
                    <a:pt x="683" y="243"/>
                  </a:lnTo>
                  <a:lnTo>
                    <a:pt x="681" y="245"/>
                  </a:lnTo>
                  <a:lnTo>
                    <a:pt x="678" y="246"/>
                  </a:lnTo>
                  <a:lnTo>
                    <a:pt x="675" y="247"/>
                  </a:lnTo>
                  <a:lnTo>
                    <a:pt x="672" y="246"/>
                  </a:lnTo>
                  <a:lnTo>
                    <a:pt x="669" y="246"/>
                  </a:lnTo>
                  <a:lnTo>
                    <a:pt x="666" y="246"/>
                  </a:lnTo>
                  <a:lnTo>
                    <a:pt x="662" y="245"/>
                  </a:lnTo>
                  <a:lnTo>
                    <a:pt x="656" y="243"/>
                  </a:lnTo>
                  <a:lnTo>
                    <a:pt x="651" y="242"/>
                  </a:lnTo>
                  <a:lnTo>
                    <a:pt x="649" y="240"/>
                  </a:lnTo>
                  <a:lnTo>
                    <a:pt x="647" y="239"/>
                  </a:lnTo>
                  <a:lnTo>
                    <a:pt x="644" y="238"/>
                  </a:lnTo>
                  <a:lnTo>
                    <a:pt x="641" y="236"/>
                  </a:lnTo>
                  <a:lnTo>
                    <a:pt x="637" y="236"/>
                  </a:lnTo>
                  <a:lnTo>
                    <a:pt x="632" y="233"/>
                  </a:lnTo>
                  <a:lnTo>
                    <a:pt x="628" y="233"/>
                  </a:lnTo>
                  <a:lnTo>
                    <a:pt x="625" y="230"/>
                  </a:lnTo>
                  <a:lnTo>
                    <a:pt x="621" y="229"/>
                  </a:lnTo>
                  <a:lnTo>
                    <a:pt x="617" y="228"/>
                  </a:lnTo>
                  <a:lnTo>
                    <a:pt x="614" y="226"/>
                  </a:lnTo>
                  <a:lnTo>
                    <a:pt x="610" y="225"/>
                  </a:lnTo>
                  <a:lnTo>
                    <a:pt x="604" y="223"/>
                  </a:lnTo>
                  <a:lnTo>
                    <a:pt x="600" y="220"/>
                  </a:lnTo>
                  <a:lnTo>
                    <a:pt x="597" y="220"/>
                  </a:lnTo>
                  <a:lnTo>
                    <a:pt x="591" y="218"/>
                  </a:lnTo>
                  <a:lnTo>
                    <a:pt x="585" y="218"/>
                  </a:lnTo>
                  <a:lnTo>
                    <a:pt x="581" y="216"/>
                  </a:lnTo>
                  <a:lnTo>
                    <a:pt x="575" y="215"/>
                  </a:lnTo>
                  <a:lnTo>
                    <a:pt x="571" y="213"/>
                  </a:lnTo>
                  <a:lnTo>
                    <a:pt x="566" y="212"/>
                  </a:lnTo>
                  <a:lnTo>
                    <a:pt x="560" y="210"/>
                  </a:lnTo>
                  <a:lnTo>
                    <a:pt x="554" y="210"/>
                  </a:lnTo>
                  <a:lnTo>
                    <a:pt x="550" y="210"/>
                  </a:lnTo>
                  <a:lnTo>
                    <a:pt x="543" y="208"/>
                  </a:lnTo>
                  <a:lnTo>
                    <a:pt x="537" y="208"/>
                  </a:lnTo>
                  <a:lnTo>
                    <a:pt x="531" y="208"/>
                  </a:lnTo>
                  <a:lnTo>
                    <a:pt x="526" y="208"/>
                  </a:lnTo>
                  <a:lnTo>
                    <a:pt x="519" y="206"/>
                  </a:lnTo>
                  <a:lnTo>
                    <a:pt x="513" y="206"/>
                  </a:lnTo>
                  <a:lnTo>
                    <a:pt x="507" y="206"/>
                  </a:lnTo>
                  <a:lnTo>
                    <a:pt x="500" y="206"/>
                  </a:lnTo>
                  <a:lnTo>
                    <a:pt x="494" y="206"/>
                  </a:lnTo>
                  <a:lnTo>
                    <a:pt x="487" y="206"/>
                  </a:lnTo>
                  <a:lnTo>
                    <a:pt x="482" y="208"/>
                  </a:lnTo>
                  <a:lnTo>
                    <a:pt x="475" y="209"/>
                  </a:lnTo>
                  <a:lnTo>
                    <a:pt x="467" y="209"/>
                  </a:lnTo>
                  <a:lnTo>
                    <a:pt x="460" y="210"/>
                  </a:lnTo>
                  <a:lnTo>
                    <a:pt x="453" y="212"/>
                  </a:lnTo>
                  <a:lnTo>
                    <a:pt x="446" y="212"/>
                  </a:lnTo>
                  <a:lnTo>
                    <a:pt x="439" y="215"/>
                  </a:lnTo>
                  <a:lnTo>
                    <a:pt x="432" y="216"/>
                  </a:lnTo>
                  <a:lnTo>
                    <a:pt x="425" y="218"/>
                  </a:lnTo>
                  <a:lnTo>
                    <a:pt x="418" y="220"/>
                  </a:lnTo>
                  <a:lnTo>
                    <a:pt x="411" y="223"/>
                  </a:lnTo>
                  <a:lnTo>
                    <a:pt x="404" y="226"/>
                  </a:lnTo>
                  <a:lnTo>
                    <a:pt x="395" y="229"/>
                  </a:lnTo>
                  <a:lnTo>
                    <a:pt x="388" y="233"/>
                  </a:lnTo>
                  <a:lnTo>
                    <a:pt x="379" y="236"/>
                  </a:lnTo>
                  <a:lnTo>
                    <a:pt x="372" y="242"/>
                  </a:lnTo>
                  <a:lnTo>
                    <a:pt x="364" y="245"/>
                  </a:lnTo>
                  <a:lnTo>
                    <a:pt x="357" y="249"/>
                  </a:lnTo>
                  <a:lnTo>
                    <a:pt x="351" y="252"/>
                  </a:lnTo>
                  <a:lnTo>
                    <a:pt x="344" y="257"/>
                  </a:lnTo>
                  <a:lnTo>
                    <a:pt x="340" y="260"/>
                  </a:lnTo>
                  <a:lnTo>
                    <a:pt x="332" y="265"/>
                  </a:lnTo>
                  <a:lnTo>
                    <a:pt x="327" y="269"/>
                  </a:lnTo>
                  <a:lnTo>
                    <a:pt x="323" y="273"/>
                  </a:lnTo>
                  <a:lnTo>
                    <a:pt x="318" y="277"/>
                  </a:lnTo>
                  <a:lnTo>
                    <a:pt x="314" y="282"/>
                  </a:lnTo>
                  <a:lnTo>
                    <a:pt x="308" y="286"/>
                  </a:lnTo>
                  <a:lnTo>
                    <a:pt x="304" y="292"/>
                  </a:lnTo>
                  <a:lnTo>
                    <a:pt x="300" y="296"/>
                  </a:lnTo>
                  <a:lnTo>
                    <a:pt x="296" y="300"/>
                  </a:lnTo>
                  <a:lnTo>
                    <a:pt x="290" y="304"/>
                  </a:lnTo>
                  <a:lnTo>
                    <a:pt x="288" y="310"/>
                  </a:lnTo>
                  <a:lnTo>
                    <a:pt x="284" y="314"/>
                  </a:lnTo>
                  <a:lnTo>
                    <a:pt x="280" y="320"/>
                  </a:lnTo>
                  <a:lnTo>
                    <a:pt x="277" y="324"/>
                  </a:lnTo>
                  <a:lnTo>
                    <a:pt x="273" y="330"/>
                  </a:lnTo>
                  <a:lnTo>
                    <a:pt x="270" y="334"/>
                  </a:lnTo>
                  <a:lnTo>
                    <a:pt x="269" y="338"/>
                  </a:lnTo>
                  <a:lnTo>
                    <a:pt x="264" y="346"/>
                  </a:lnTo>
                  <a:lnTo>
                    <a:pt x="263" y="350"/>
                  </a:lnTo>
                  <a:lnTo>
                    <a:pt x="260" y="356"/>
                  </a:lnTo>
                  <a:lnTo>
                    <a:pt x="259" y="361"/>
                  </a:lnTo>
                  <a:lnTo>
                    <a:pt x="254" y="366"/>
                  </a:lnTo>
                  <a:lnTo>
                    <a:pt x="253" y="373"/>
                  </a:lnTo>
                  <a:lnTo>
                    <a:pt x="250" y="377"/>
                  </a:lnTo>
                  <a:lnTo>
                    <a:pt x="249" y="383"/>
                  </a:lnTo>
                  <a:lnTo>
                    <a:pt x="247" y="387"/>
                  </a:lnTo>
                  <a:lnTo>
                    <a:pt x="246" y="393"/>
                  </a:lnTo>
                  <a:lnTo>
                    <a:pt x="243" y="398"/>
                  </a:lnTo>
                  <a:lnTo>
                    <a:pt x="243" y="404"/>
                  </a:lnTo>
                  <a:lnTo>
                    <a:pt x="242" y="408"/>
                  </a:lnTo>
                  <a:lnTo>
                    <a:pt x="240" y="414"/>
                  </a:lnTo>
                  <a:lnTo>
                    <a:pt x="239" y="420"/>
                  </a:lnTo>
                  <a:lnTo>
                    <a:pt x="239" y="425"/>
                  </a:lnTo>
                  <a:lnTo>
                    <a:pt x="237" y="431"/>
                  </a:lnTo>
                  <a:lnTo>
                    <a:pt x="236" y="437"/>
                  </a:lnTo>
                  <a:lnTo>
                    <a:pt x="236" y="441"/>
                  </a:lnTo>
                  <a:lnTo>
                    <a:pt x="234" y="447"/>
                  </a:lnTo>
                  <a:lnTo>
                    <a:pt x="233" y="454"/>
                  </a:lnTo>
                  <a:lnTo>
                    <a:pt x="233" y="458"/>
                  </a:lnTo>
                  <a:lnTo>
                    <a:pt x="233" y="464"/>
                  </a:lnTo>
                  <a:lnTo>
                    <a:pt x="233" y="469"/>
                  </a:lnTo>
                  <a:lnTo>
                    <a:pt x="232" y="474"/>
                  </a:lnTo>
                  <a:lnTo>
                    <a:pt x="232" y="479"/>
                  </a:lnTo>
                  <a:lnTo>
                    <a:pt x="232" y="485"/>
                  </a:lnTo>
                  <a:lnTo>
                    <a:pt x="232" y="491"/>
                  </a:lnTo>
                  <a:lnTo>
                    <a:pt x="230" y="495"/>
                  </a:lnTo>
                  <a:lnTo>
                    <a:pt x="230" y="499"/>
                  </a:lnTo>
                  <a:lnTo>
                    <a:pt x="230" y="505"/>
                  </a:lnTo>
                  <a:lnTo>
                    <a:pt x="230" y="511"/>
                  </a:lnTo>
                  <a:lnTo>
                    <a:pt x="230" y="515"/>
                  </a:lnTo>
                  <a:lnTo>
                    <a:pt x="230" y="519"/>
                  </a:lnTo>
                  <a:lnTo>
                    <a:pt x="230" y="525"/>
                  </a:lnTo>
                  <a:lnTo>
                    <a:pt x="232" y="529"/>
                  </a:lnTo>
                  <a:lnTo>
                    <a:pt x="232" y="535"/>
                  </a:lnTo>
                  <a:lnTo>
                    <a:pt x="232" y="539"/>
                  </a:lnTo>
                  <a:lnTo>
                    <a:pt x="232" y="543"/>
                  </a:lnTo>
                  <a:lnTo>
                    <a:pt x="232" y="548"/>
                  </a:lnTo>
                  <a:lnTo>
                    <a:pt x="232" y="552"/>
                  </a:lnTo>
                  <a:lnTo>
                    <a:pt x="233" y="556"/>
                  </a:lnTo>
                  <a:lnTo>
                    <a:pt x="233" y="560"/>
                  </a:lnTo>
                  <a:lnTo>
                    <a:pt x="233" y="566"/>
                  </a:lnTo>
                  <a:lnTo>
                    <a:pt x="233" y="569"/>
                  </a:lnTo>
                  <a:lnTo>
                    <a:pt x="233" y="573"/>
                  </a:lnTo>
                  <a:lnTo>
                    <a:pt x="233" y="576"/>
                  </a:lnTo>
                  <a:lnTo>
                    <a:pt x="234" y="580"/>
                  </a:lnTo>
                  <a:lnTo>
                    <a:pt x="234" y="585"/>
                  </a:lnTo>
                  <a:lnTo>
                    <a:pt x="236" y="589"/>
                  </a:lnTo>
                  <a:lnTo>
                    <a:pt x="236" y="592"/>
                  </a:lnTo>
                  <a:lnTo>
                    <a:pt x="237" y="596"/>
                  </a:lnTo>
                  <a:lnTo>
                    <a:pt x="239" y="599"/>
                  </a:lnTo>
                  <a:lnTo>
                    <a:pt x="239" y="603"/>
                  </a:lnTo>
                  <a:lnTo>
                    <a:pt x="239" y="606"/>
                  </a:lnTo>
                  <a:lnTo>
                    <a:pt x="240" y="610"/>
                  </a:lnTo>
                  <a:lnTo>
                    <a:pt x="242" y="613"/>
                  </a:lnTo>
                  <a:lnTo>
                    <a:pt x="242" y="616"/>
                  </a:lnTo>
                  <a:lnTo>
                    <a:pt x="243" y="620"/>
                  </a:lnTo>
                  <a:lnTo>
                    <a:pt x="244" y="623"/>
                  </a:lnTo>
                  <a:lnTo>
                    <a:pt x="246" y="626"/>
                  </a:lnTo>
                  <a:lnTo>
                    <a:pt x="246" y="629"/>
                  </a:lnTo>
                  <a:lnTo>
                    <a:pt x="247" y="631"/>
                  </a:lnTo>
                  <a:lnTo>
                    <a:pt x="249" y="634"/>
                  </a:lnTo>
                  <a:lnTo>
                    <a:pt x="250" y="637"/>
                  </a:lnTo>
                  <a:lnTo>
                    <a:pt x="251" y="640"/>
                  </a:lnTo>
                  <a:lnTo>
                    <a:pt x="253" y="643"/>
                  </a:lnTo>
                  <a:lnTo>
                    <a:pt x="254" y="646"/>
                  </a:lnTo>
                  <a:lnTo>
                    <a:pt x="257" y="651"/>
                  </a:lnTo>
                  <a:lnTo>
                    <a:pt x="259" y="656"/>
                  </a:lnTo>
                  <a:lnTo>
                    <a:pt x="261" y="660"/>
                  </a:lnTo>
                  <a:lnTo>
                    <a:pt x="264" y="666"/>
                  </a:lnTo>
                  <a:lnTo>
                    <a:pt x="267" y="670"/>
                  </a:lnTo>
                  <a:lnTo>
                    <a:pt x="269" y="674"/>
                  </a:lnTo>
                  <a:lnTo>
                    <a:pt x="270" y="678"/>
                  </a:lnTo>
                  <a:lnTo>
                    <a:pt x="273" y="681"/>
                  </a:lnTo>
                  <a:lnTo>
                    <a:pt x="273" y="684"/>
                  </a:lnTo>
                  <a:lnTo>
                    <a:pt x="276" y="688"/>
                  </a:lnTo>
                  <a:lnTo>
                    <a:pt x="276" y="691"/>
                  </a:lnTo>
                  <a:lnTo>
                    <a:pt x="277" y="694"/>
                  </a:lnTo>
                  <a:lnTo>
                    <a:pt x="277" y="700"/>
                  </a:lnTo>
                  <a:lnTo>
                    <a:pt x="277" y="704"/>
                  </a:lnTo>
                  <a:lnTo>
                    <a:pt x="276" y="707"/>
                  </a:lnTo>
                  <a:lnTo>
                    <a:pt x="271" y="711"/>
                  </a:lnTo>
                  <a:lnTo>
                    <a:pt x="266" y="713"/>
                  </a:lnTo>
                  <a:lnTo>
                    <a:pt x="261" y="714"/>
                  </a:lnTo>
                  <a:lnTo>
                    <a:pt x="257" y="714"/>
                  </a:lnTo>
                  <a:lnTo>
                    <a:pt x="251" y="715"/>
                  </a:lnTo>
                  <a:lnTo>
                    <a:pt x="247" y="715"/>
                  </a:lnTo>
                  <a:lnTo>
                    <a:pt x="242" y="715"/>
                  </a:lnTo>
                  <a:lnTo>
                    <a:pt x="239" y="715"/>
                  </a:lnTo>
                  <a:lnTo>
                    <a:pt x="237" y="715"/>
                  </a:lnTo>
                  <a:lnTo>
                    <a:pt x="233" y="715"/>
                  </a:lnTo>
                  <a:lnTo>
                    <a:pt x="232" y="717"/>
                  </a:lnTo>
                  <a:lnTo>
                    <a:pt x="227" y="717"/>
                  </a:lnTo>
                  <a:lnTo>
                    <a:pt x="223" y="718"/>
                  </a:lnTo>
                  <a:lnTo>
                    <a:pt x="220" y="718"/>
                  </a:lnTo>
                  <a:lnTo>
                    <a:pt x="216" y="720"/>
                  </a:lnTo>
                  <a:lnTo>
                    <a:pt x="212" y="721"/>
                  </a:lnTo>
                  <a:lnTo>
                    <a:pt x="207" y="722"/>
                  </a:lnTo>
                  <a:lnTo>
                    <a:pt x="203" y="725"/>
                  </a:lnTo>
                  <a:lnTo>
                    <a:pt x="199" y="727"/>
                  </a:lnTo>
                  <a:lnTo>
                    <a:pt x="193" y="728"/>
                  </a:lnTo>
                  <a:lnTo>
                    <a:pt x="188" y="731"/>
                  </a:lnTo>
                  <a:lnTo>
                    <a:pt x="185" y="734"/>
                  </a:lnTo>
                  <a:lnTo>
                    <a:pt x="182" y="734"/>
                  </a:lnTo>
                  <a:lnTo>
                    <a:pt x="179" y="735"/>
                  </a:lnTo>
                  <a:lnTo>
                    <a:pt x="176" y="738"/>
                  </a:lnTo>
                  <a:lnTo>
                    <a:pt x="172" y="740"/>
                  </a:lnTo>
                  <a:lnTo>
                    <a:pt x="169" y="741"/>
                  </a:lnTo>
                  <a:lnTo>
                    <a:pt x="165" y="742"/>
                  </a:lnTo>
                  <a:lnTo>
                    <a:pt x="162" y="745"/>
                  </a:lnTo>
                  <a:lnTo>
                    <a:pt x="159" y="747"/>
                  </a:lnTo>
                  <a:lnTo>
                    <a:pt x="155" y="750"/>
                  </a:lnTo>
                  <a:lnTo>
                    <a:pt x="152" y="752"/>
                  </a:lnTo>
                  <a:lnTo>
                    <a:pt x="149" y="757"/>
                  </a:lnTo>
                  <a:lnTo>
                    <a:pt x="144" y="758"/>
                  </a:lnTo>
                  <a:lnTo>
                    <a:pt x="139" y="761"/>
                  </a:lnTo>
                  <a:lnTo>
                    <a:pt x="136" y="762"/>
                  </a:lnTo>
                  <a:lnTo>
                    <a:pt x="134" y="765"/>
                  </a:lnTo>
                  <a:lnTo>
                    <a:pt x="131" y="768"/>
                  </a:lnTo>
                  <a:lnTo>
                    <a:pt x="126" y="771"/>
                  </a:lnTo>
                  <a:lnTo>
                    <a:pt x="125" y="772"/>
                  </a:lnTo>
                  <a:lnTo>
                    <a:pt x="122" y="775"/>
                  </a:lnTo>
                  <a:lnTo>
                    <a:pt x="117" y="779"/>
                  </a:lnTo>
                  <a:lnTo>
                    <a:pt x="114" y="784"/>
                  </a:lnTo>
                  <a:lnTo>
                    <a:pt x="108" y="788"/>
                  </a:lnTo>
                  <a:lnTo>
                    <a:pt x="105" y="792"/>
                  </a:lnTo>
                  <a:lnTo>
                    <a:pt x="102" y="796"/>
                  </a:lnTo>
                  <a:lnTo>
                    <a:pt x="99" y="799"/>
                  </a:lnTo>
                  <a:lnTo>
                    <a:pt x="98" y="802"/>
                  </a:lnTo>
                  <a:lnTo>
                    <a:pt x="97" y="808"/>
                  </a:lnTo>
                  <a:lnTo>
                    <a:pt x="94" y="809"/>
                  </a:lnTo>
                  <a:lnTo>
                    <a:pt x="94" y="812"/>
                  </a:lnTo>
                  <a:lnTo>
                    <a:pt x="92" y="816"/>
                  </a:lnTo>
                  <a:lnTo>
                    <a:pt x="92" y="819"/>
                  </a:lnTo>
                  <a:lnTo>
                    <a:pt x="90" y="822"/>
                  </a:lnTo>
                  <a:lnTo>
                    <a:pt x="90" y="826"/>
                  </a:lnTo>
                  <a:lnTo>
                    <a:pt x="87" y="831"/>
                  </a:lnTo>
                  <a:lnTo>
                    <a:pt x="85" y="832"/>
                  </a:lnTo>
                  <a:lnTo>
                    <a:pt x="82" y="833"/>
                  </a:lnTo>
                  <a:lnTo>
                    <a:pt x="78" y="833"/>
                  </a:lnTo>
                  <a:lnTo>
                    <a:pt x="77" y="833"/>
                  </a:lnTo>
                  <a:lnTo>
                    <a:pt x="74" y="833"/>
                  </a:lnTo>
                  <a:lnTo>
                    <a:pt x="71" y="832"/>
                  </a:lnTo>
                  <a:lnTo>
                    <a:pt x="68" y="832"/>
                  </a:lnTo>
                  <a:lnTo>
                    <a:pt x="64" y="829"/>
                  </a:lnTo>
                  <a:lnTo>
                    <a:pt x="60" y="825"/>
                  </a:lnTo>
                  <a:lnTo>
                    <a:pt x="57" y="822"/>
                  </a:lnTo>
                  <a:lnTo>
                    <a:pt x="55" y="819"/>
                  </a:lnTo>
                  <a:lnTo>
                    <a:pt x="53" y="818"/>
                  </a:lnTo>
                  <a:lnTo>
                    <a:pt x="51" y="815"/>
                  </a:lnTo>
                  <a:lnTo>
                    <a:pt x="48" y="809"/>
                  </a:lnTo>
                  <a:lnTo>
                    <a:pt x="47" y="805"/>
                  </a:lnTo>
                  <a:lnTo>
                    <a:pt x="44" y="799"/>
                  </a:lnTo>
                  <a:lnTo>
                    <a:pt x="43" y="795"/>
                  </a:lnTo>
                  <a:lnTo>
                    <a:pt x="40" y="789"/>
                  </a:lnTo>
                  <a:lnTo>
                    <a:pt x="40" y="785"/>
                  </a:lnTo>
                  <a:lnTo>
                    <a:pt x="36" y="779"/>
                  </a:lnTo>
                  <a:lnTo>
                    <a:pt x="34" y="772"/>
                  </a:lnTo>
                  <a:lnTo>
                    <a:pt x="31" y="765"/>
                  </a:lnTo>
                  <a:lnTo>
                    <a:pt x="30" y="759"/>
                  </a:lnTo>
                  <a:lnTo>
                    <a:pt x="28" y="751"/>
                  </a:lnTo>
                  <a:lnTo>
                    <a:pt x="27" y="744"/>
                  </a:lnTo>
                  <a:lnTo>
                    <a:pt x="24" y="735"/>
                  </a:lnTo>
                  <a:lnTo>
                    <a:pt x="21" y="728"/>
                  </a:lnTo>
                  <a:lnTo>
                    <a:pt x="20" y="721"/>
                  </a:lnTo>
                  <a:lnTo>
                    <a:pt x="18" y="713"/>
                  </a:lnTo>
                  <a:lnTo>
                    <a:pt x="16" y="704"/>
                  </a:lnTo>
                  <a:lnTo>
                    <a:pt x="16" y="694"/>
                  </a:lnTo>
                  <a:lnTo>
                    <a:pt x="13" y="686"/>
                  </a:lnTo>
                  <a:lnTo>
                    <a:pt x="13" y="677"/>
                  </a:lnTo>
                  <a:lnTo>
                    <a:pt x="10" y="667"/>
                  </a:lnTo>
                  <a:lnTo>
                    <a:pt x="9" y="657"/>
                  </a:lnTo>
                  <a:lnTo>
                    <a:pt x="7" y="649"/>
                  </a:lnTo>
                  <a:lnTo>
                    <a:pt x="6" y="639"/>
                  </a:lnTo>
                  <a:lnTo>
                    <a:pt x="6" y="629"/>
                  </a:lnTo>
                  <a:lnTo>
                    <a:pt x="4" y="619"/>
                  </a:lnTo>
                  <a:lnTo>
                    <a:pt x="3" y="607"/>
                  </a:lnTo>
                  <a:lnTo>
                    <a:pt x="3" y="599"/>
                  </a:lnTo>
                  <a:lnTo>
                    <a:pt x="1" y="589"/>
                  </a:lnTo>
                  <a:lnTo>
                    <a:pt x="0" y="577"/>
                  </a:lnTo>
                  <a:lnTo>
                    <a:pt x="0" y="567"/>
                  </a:lnTo>
                  <a:lnTo>
                    <a:pt x="0" y="556"/>
                  </a:lnTo>
                  <a:lnTo>
                    <a:pt x="0" y="545"/>
                  </a:lnTo>
                  <a:lnTo>
                    <a:pt x="0" y="535"/>
                  </a:lnTo>
                  <a:lnTo>
                    <a:pt x="0" y="525"/>
                  </a:lnTo>
                  <a:lnTo>
                    <a:pt x="0" y="513"/>
                  </a:lnTo>
                  <a:lnTo>
                    <a:pt x="0" y="502"/>
                  </a:lnTo>
                  <a:lnTo>
                    <a:pt x="0" y="492"/>
                  </a:lnTo>
                  <a:lnTo>
                    <a:pt x="1" y="482"/>
                  </a:lnTo>
                  <a:lnTo>
                    <a:pt x="3" y="469"/>
                  </a:lnTo>
                  <a:lnTo>
                    <a:pt x="3" y="459"/>
                  </a:lnTo>
                  <a:lnTo>
                    <a:pt x="4" y="448"/>
                  </a:lnTo>
                  <a:lnTo>
                    <a:pt x="6" y="438"/>
                  </a:lnTo>
                  <a:lnTo>
                    <a:pt x="9" y="427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3" y="394"/>
                  </a:lnTo>
                  <a:lnTo>
                    <a:pt x="16" y="384"/>
                  </a:lnTo>
                  <a:lnTo>
                    <a:pt x="18" y="374"/>
                  </a:lnTo>
                  <a:lnTo>
                    <a:pt x="21" y="363"/>
                  </a:lnTo>
                  <a:lnTo>
                    <a:pt x="24" y="354"/>
                  </a:lnTo>
                  <a:lnTo>
                    <a:pt x="27" y="343"/>
                  </a:lnTo>
                  <a:lnTo>
                    <a:pt x="30" y="333"/>
                  </a:lnTo>
                  <a:lnTo>
                    <a:pt x="34" y="324"/>
                  </a:lnTo>
                  <a:lnTo>
                    <a:pt x="40" y="313"/>
                  </a:lnTo>
                  <a:lnTo>
                    <a:pt x="44" y="304"/>
                  </a:lnTo>
                  <a:close/>
                </a:path>
              </a:pathLst>
            </a:custGeom>
            <a:solidFill>
              <a:srgbClr val="2A40E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40" name="Freeform 11"/>
            <p:cNvSpPr>
              <a:spLocks/>
            </p:cNvSpPr>
            <p:nvPr/>
          </p:nvSpPr>
          <p:spPr bwMode="auto">
            <a:xfrm>
              <a:off x="1923" y="937"/>
              <a:ext cx="81" cy="29"/>
            </a:xfrm>
            <a:custGeom>
              <a:avLst/>
              <a:gdLst>
                <a:gd name="T0" fmla="*/ 9 w 243"/>
                <a:gd name="T1" fmla="*/ 0 h 87"/>
                <a:gd name="T2" fmla="*/ 10 w 243"/>
                <a:gd name="T3" fmla="*/ 0 h 87"/>
                <a:gd name="T4" fmla="*/ 12 w 243"/>
                <a:gd name="T5" fmla="*/ 0 h 87"/>
                <a:gd name="T6" fmla="*/ 13 w 243"/>
                <a:gd name="T7" fmla="*/ 0 h 87"/>
                <a:gd name="T8" fmla="*/ 14 w 243"/>
                <a:gd name="T9" fmla="*/ 0 h 87"/>
                <a:gd name="T10" fmla="*/ 15 w 243"/>
                <a:gd name="T11" fmla="*/ 0 h 87"/>
                <a:gd name="T12" fmla="*/ 17 w 243"/>
                <a:gd name="T13" fmla="*/ 0 h 87"/>
                <a:gd name="T14" fmla="*/ 18 w 243"/>
                <a:gd name="T15" fmla="*/ 0 h 87"/>
                <a:gd name="T16" fmla="*/ 19 w 243"/>
                <a:gd name="T17" fmla="*/ 1 h 87"/>
                <a:gd name="T18" fmla="*/ 21 w 243"/>
                <a:gd name="T19" fmla="*/ 1 h 87"/>
                <a:gd name="T20" fmla="*/ 22 w 243"/>
                <a:gd name="T21" fmla="*/ 2 h 87"/>
                <a:gd name="T22" fmla="*/ 24 w 243"/>
                <a:gd name="T23" fmla="*/ 3 h 87"/>
                <a:gd name="T24" fmla="*/ 25 w 243"/>
                <a:gd name="T25" fmla="*/ 3 h 87"/>
                <a:gd name="T26" fmla="*/ 26 w 243"/>
                <a:gd name="T27" fmla="*/ 4 h 87"/>
                <a:gd name="T28" fmla="*/ 27 w 243"/>
                <a:gd name="T29" fmla="*/ 5 h 87"/>
                <a:gd name="T30" fmla="*/ 26 w 243"/>
                <a:gd name="T31" fmla="*/ 6 h 87"/>
                <a:gd name="T32" fmla="*/ 25 w 243"/>
                <a:gd name="T33" fmla="*/ 7 h 87"/>
                <a:gd name="T34" fmla="*/ 24 w 243"/>
                <a:gd name="T35" fmla="*/ 7 h 87"/>
                <a:gd name="T36" fmla="*/ 23 w 243"/>
                <a:gd name="T37" fmla="*/ 6 h 87"/>
                <a:gd name="T38" fmla="*/ 22 w 243"/>
                <a:gd name="T39" fmla="*/ 6 h 87"/>
                <a:gd name="T40" fmla="*/ 20 w 243"/>
                <a:gd name="T41" fmla="*/ 6 h 87"/>
                <a:gd name="T42" fmla="*/ 19 w 243"/>
                <a:gd name="T43" fmla="*/ 6 h 87"/>
                <a:gd name="T44" fmla="*/ 18 w 243"/>
                <a:gd name="T45" fmla="*/ 5 h 87"/>
                <a:gd name="T46" fmla="*/ 16 w 243"/>
                <a:gd name="T47" fmla="*/ 5 h 87"/>
                <a:gd name="T48" fmla="*/ 15 w 243"/>
                <a:gd name="T49" fmla="*/ 5 h 87"/>
                <a:gd name="T50" fmla="*/ 13 w 243"/>
                <a:gd name="T51" fmla="*/ 6 h 87"/>
                <a:gd name="T52" fmla="*/ 11 w 243"/>
                <a:gd name="T53" fmla="*/ 6 h 87"/>
                <a:gd name="T54" fmla="*/ 10 w 243"/>
                <a:gd name="T55" fmla="*/ 7 h 87"/>
                <a:gd name="T56" fmla="*/ 9 w 243"/>
                <a:gd name="T57" fmla="*/ 7 h 87"/>
                <a:gd name="T58" fmla="*/ 7 w 243"/>
                <a:gd name="T59" fmla="*/ 8 h 87"/>
                <a:gd name="T60" fmla="*/ 6 w 243"/>
                <a:gd name="T61" fmla="*/ 9 h 87"/>
                <a:gd name="T62" fmla="*/ 5 w 243"/>
                <a:gd name="T63" fmla="*/ 9 h 87"/>
                <a:gd name="T64" fmla="*/ 4 w 243"/>
                <a:gd name="T65" fmla="*/ 9 h 87"/>
                <a:gd name="T66" fmla="*/ 3 w 243"/>
                <a:gd name="T67" fmla="*/ 10 h 87"/>
                <a:gd name="T68" fmla="*/ 1 w 243"/>
                <a:gd name="T69" fmla="*/ 9 h 87"/>
                <a:gd name="T70" fmla="*/ 0 w 243"/>
                <a:gd name="T71" fmla="*/ 8 h 87"/>
                <a:gd name="T72" fmla="*/ 0 w 243"/>
                <a:gd name="T73" fmla="*/ 7 h 87"/>
                <a:gd name="T74" fmla="*/ 0 w 243"/>
                <a:gd name="T75" fmla="*/ 6 h 87"/>
                <a:gd name="T76" fmla="*/ 1 w 243"/>
                <a:gd name="T77" fmla="*/ 4 h 87"/>
                <a:gd name="T78" fmla="*/ 2 w 243"/>
                <a:gd name="T79" fmla="*/ 4 h 87"/>
                <a:gd name="T80" fmla="*/ 3 w 243"/>
                <a:gd name="T81" fmla="*/ 3 h 87"/>
                <a:gd name="T82" fmla="*/ 4 w 243"/>
                <a:gd name="T83" fmla="*/ 2 h 87"/>
                <a:gd name="T84" fmla="*/ 5 w 243"/>
                <a:gd name="T85" fmla="*/ 2 h 87"/>
                <a:gd name="T86" fmla="*/ 7 w 243"/>
                <a:gd name="T87" fmla="*/ 1 h 87"/>
                <a:gd name="T88" fmla="*/ 8 w 243"/>
                <a:gd name="T89" fmla="*/ 1 h 87"/>
                <a:gd name="T90" fmla="*/ 9 w 243"/>
                <a:gd name="T91" fmla="*/ 1 h 8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0" t="0" r="r" b="b"/>
              <a:pathLst>
                <a:path w="243" h="87">
                  <a:moveTo>
                    <a:pt x="77" y="6"/>
                  </a:moveTo>
                  <a:lnTo>
                    <a:pt x="80" y="4"/>
                  </a:lnTo>
                  <a:lnTo>
                    <a:pt x="83" y="3"/>
                  </a:lnTo>
                  <a:lnTo>
                    <a:pt x="86" y="3"/>
                  </a:lnTo>
                  <a:lnTo>
                    <a:pt x="90" y="3"/>
                  </a:lnTo>
                  <a:lnTo>
                    <a:pt x="94" y="1"/>
                  </a:lnTo>
                  <a:lnTo>
                    <a:pt x="96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6" y="0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37" y="0"/>
                  </a:lnTo>
                  <a:lnTo>
                    <a:pt x="141" y="0"/>
                  </a:lnTo>
                  <a:lnTo>
                    <a:pt x="145" y="1"/>
                  </a:lnTo>
                  <a:lnTo>
                    <a:pt x="150" y="3"/>
                  </a:lnTo>
                  <a:lnTo>
                    <a:pt x="154" y="3"/>
                  </a:lnTo>
                  <a:lnTo>
                    <a:pt x="157" y="3"/>
                  </a:lnTo>
                  <a:lnTo>
                    <a:pt x="161" y="4"/>
                  </a:lnTo>
                  <a:lnTo>
                    <a:pt x="165" y="6"/>
                  </a:lnTo>
                  <a:lnTo>
                    <a:pt x="170" y="7"/>
                  </a:lnTo>
                  <a:lnTo>
                    <a:pt x="175" y="7"/>
                  </a:lnTo>
                  <a:lnTo>
                    <a:pt x="180" y="10"/>
                  </a:lnTo>
                  <a:lnTo>
                    <a:pt x="182" y="11"/>
                  </a:lnTo>
                  <a:lnTo>
                    <a:pt x="188" y="13"/>
                  </a:lnTo>
                  <a:lnTo>
                    <a:pt x="192" y="16"/>
                  </a:lnTo>
                  <a:lnTo>
                    <a:pt x="197" y="17"/>
                  </a:lnTo>
                  <a:lnTo>
                    <a:pt x="202" y="18"/>
                  </a:lnTo>
                  <a:lnTo>
                    <a:pt x="207" y="21"/>
                  </a:lnTo>
                  <a:lnTo>
                    <a:pt x="211" y="23"/>
                  </a:lnTo>
                  <a:lnTo>
                    <a:pt x="214" y="26"/>
                  </a:lnTo>
                  <a:lnTo>
                    <a:pt x="218" y="27"/>
                  </a:lnTo>
                  <a:lnTo>
                    <a:pt x="221" y="28"/>
                  </a:lnTo>
                  <a:lnTo>
                    <a:pt x="224" y="31"/>
                  </a:lnTo>
                  <a:lnTo>
                    <a:pt x="228" y="33"/>
                  </a:lnTo>
                  <a:lnTo>
                    <a:pt x="231" y="36"/>
                  </a:lnTo>
                  <a:lnTo>
                    <a:pt x="235" y="37"/>
                  </a:lnTo>
                  <a:lnTo>
                    <a:pt x="238" y="40"/>
                  </a:lnTo>
                  <a:lnTo>
                    <a:pt x="241" y="43"/>
                  </a:lnTo>
                  <a:lnTo>
                    <a:pt x="243" y="45"/>
                  </a:lnTo>
                  <a:lnTo>
                    <a:pt x="243" y="50"/>
                  </a:lnTo>
                  <a:lnTo>
                    <a:pt x="241" y="54"/>
                  </a:lnTo>
                  <a:lnTo>
                    <a:pt x="238" y="55"/>
                  </a:lnTo>
                  <a:lnTo>
                    <a:pt x="235" y="57"/>
                  </a:lnTo>
                  <a:lnTo>
                    <a:pt x="232" y="58"/>
                  </a:lnTo>
                  <a:lnTo>
                    <a:pt x="228" y="60"/>
                  </a:lnTo>
                  <a:lnTo>
                    <a:pt x="222" y="60"/>
                  </a:lnTo>
                  <a:lnTo>
                    <a:pt x="216" y="60"/>
                  </a:lnTo>
                  <a:lnTo>
                    <a:pt x="214" y="60"/>
                  </a:lnTo>
                  <a:lnTo>
                    <a:pt x="211" y="60"/>
                  </a:lnTo>
                  <a:lnTo>
                    <a:pt x="208" y="60"/>
                  </a:lnTo>
                  <a:lnTo>
                    <a:pt x="205" y="58"/>
                  </a:lnTo>
                  <a:lnTo>
                    <a:pt x="202" y="57"/>
                  </a:lnTo>
                  <a:lnTo>
                    <a:pt x="198" y="57"/>
                  </a:lnTo>
                  <a:lnTo>
                    <a:pt x="194" y="55"/>
                  </a:lnTo>
                  <a:lnTo>
                    <a:pt x="191" y="54"/>
                  </a:lnTo>
                  <a:lnTo>
                    <a:pt x="188" y="54"/>
                  </a:lnTo>
                  <a:lnTo>
                    <a:pt x="184" y="53"/>
                  </a:lnTo>
                  <a:lnTo>
                    <a:pt x="181" y="53"/>
                  </a:lnTo>
                  <a:lnTo>
                    <a:pt x="177" y="51"/>
                  </a:lnTo>
                  <a:lnTo>
                    <a:pt x="174" y="50"/>
                  </a:lnTo>
                  <a:lnTo>
                    <a:pt x="168" y="50"/>
                  </a:lnTo>
                  <a:lnTo>
                    <a:pt x="164" y="47"/>
                  </a:lnTo>
                  <a:lnTo>
                    <a:pt x="161" y="47"/>
                  </a:lnTo>
                  <a:lnTo>
                    <a:pt x="157" y="47"/>
                  </a:lnTo>
                  <a:lnTo>
                    <a:pt x="151" y="45"/>
                  </a:lnTo>
                  <a:lnTo>
                    <a:pt x="148" y="45"/>
                  </a:lnTo>
                  <a:lnTo>
                    <a:pt x="143" y="47"/>
                  </a:lnTo>
                  <a:lnTo>
                    <a:pt x="138" y="47"/>
                  </a:lnTo>
                  <a:lnTo>
                    <a:pt x="133" y="47"/>
                  </a:lnTo>
                  <a:lnTo>
                    <a:pt x="128" y="47"/>
                  </a:lnTo>
                  <a:lnTo>
                    <a:pt x="124" y="50"/>
                  </a:lnTo>
                  <a:lnTo>
                    <a:pt x="118" y="51"/>
                  </a:lnTo>
                  <a:lnTo>
                    <a:pt x="113" y="53"/>
                  </a:lnTo>
                  <a:lnTo>
                    <a:pt x="108" y="54"/>
                  </a:lnTo>
                  <a:lnTo>
                    <a:pt x="103" y="57"/>
                  </a:lnTo>
                  <a:lnTo>
                    <a:pt x="100" y="58"/>
                  </a:lnTo>
                  <a:lnTo>
                    <a:pt x="97" y="60"/>
                  </a:lnTo>
                  <a:lnTo>
                    <a:pt x="94" y="60"/>
                  </a:lnTo>
                  <a:lnTo>
                    <a:pt x="93" y="63"/>
                  </a:lnTo>
                  <a:lnTo>
                    <a:pt x="86" y="64"/>
                  </a:lnTo>
                  <a:lnTo>
                    <a:pt x="81" y="67"/>
                  </a:lnTo>
                  <a:lnTo>
                    <a:pt x="76" y="68"/>
                  </a:lnTo>
                  <a:lnTo>
                    <a:pt x="72" y="71"/>
                  </a:lnTo>
                  <a:lnTo>
                    <a:pt x="67" y="71"/>
                  </a:lnTo>
                  <a:lnTo>
                    <a:pt x="63" y="74"/>
                  </a:lnTo>
                  <a:lnTo>
                    <a:pt x="57" y="75"/>
                  </a:lnTo>
                  <a:lnTo>
                    <a:pt x="53" y="78"/>
                  </a:lnTo>
                  <a:lnTo>
                    <a:pt x="49" y="78"/>
                  </a:lnTo>
                  <a:lnTo>
                    <a:pt x="46" y="81"/>
                  </a:lnTo>
                  <a:lnTo>
                    <a:pt x="42" y="81"/>
                  </a:lnTo>
                  <a:lnTo>
                    <a:pt x="39" y="84"/>
                  </a:lnTo>
                  <a:lnTo>
                    <a:pt x="36" y="84"/>
                  </a:lnTo>
                  <a:lnTo>
                    <a:pt x="32" y="85"/>
                  </a:lnTo>
                  <a:lnTo>
                    <a:pt x="29" y="85"/>
                  </a:lnTo>
                  <a:lnTo>
                    <a:pt x="26" y="87"/>
                  </a:lnTo>
                  <a:lnTo>
                    <a:pt x="23" y="87"/>
                  </a:lnTo>
                  <a:lnTo>
                    <a:pt x="20" y="87"/>
                  </a:lnTo>
                  <a:lnTo>
                    <a:pt x="15" y="87"/>
                  </a:lnTo>
                  <a:lnTo>
                    <a:pt x="10" y="85"/>
                  </a:lnTo>
                  <a:lnTo>
                    <a:pt x="6" y="82"/>
                  </a:lnTo>
                  <a:lnTo>
                    <a:pt x="3" y="80"/>
                  </a:lnTo>
                  <a:lnTo>
                    <a:pt x="2" y="75"/>
                  </a:lnTo>
                  <a:lnTo>
                    <a:pt x="0" y="71"/>
                  </a:lnTo>
                  <a:lnTo>
                    <a:pt x="0" y="68"/>
                  </a:lnTo>
                  <a:lnTo>
                    <a:pt x="0" y="65"/>
                  </a:lnTo>
                  <a:lnTo>
                    <a:pt x="0" y="63"/>
                  </a:lnTo>
                  <a:lnTo>
                    <a:pt x="0" y="60"/>
                  </a:lnTo>
                  <a:lnTo>
                    <a:pt x="2" y="54"/>
                  </a:lnTo>
                  <a:lnTo>
                    <a:pt x="5" y="50"/>
                  </a:lnTo>
                  <a:lnTo>
                    <a:pt x="9" y="44"/>
                  </a:lnTo>
                  <a:lnTo>
                    <a:pt x="12" y="40"/>
                  </a:lnTo>
                  <a:lnTo>
                    <a:pt x="15" y="37"/>
                  </a:lnTo>
                  <a:lnTo>
                    <a:pt x="18" y="36"/>
                  </a:lnTo>
                  <a:lnTo>
                    <a:pt x="20" y="33"/>
                  </a:lnTo>
                  <a:lnTo>
                    <a:pt x="23" y="31"/>
                  </a:lnTo>
                  <a:lnTo>
                    <a:pt x="26" y="28"/>
                  </a:lnTo>
                  <a:lnTo>
                    <a:pt x="29" y="26"/>
                  </a:lnTo>
                  <a:lnTo>
                    <a:pt x="32" y="24"/>
                  </a:lnTo>
                  <a:lnTo>
                    <a:pt x="36" y="23"/>
                  </a:lnTo>
                  <a:lnTo>
                    <a:pt x="39" y="21"/>
                  </a:lnTo>
                  <a:lnTo>
                    <a:pt x="42" y="18"/>
                  </a:lnTo>
                  <a:lnTo>
                    <a:pt x="46" y="17"/>
                  </a:lnTo>
                  <a:lnTo>
                    <a:pt x="49" y="16"/>
                  </a:lnTo>
                  <a:lnTo>
                    <a:pt x="52" y="14"/>
                  </a:lnTo>
                  <a:lnTo>
                    <a:pt x="56" y="13"/>
                  </a:lnTo>
                  <a:lnTo>
                    <a:pt x="59" y="10"/>
                  </a:lnTo>
                  <a:lnTo>
                    <a:pt x="64" y="10"/>
                  </a:lnTo>
                  <a:lnTo>
                    <a:pt x="67" y="7"/>
                  </a:lnTo>
                  <a:lnTo>
                    <a:pt x="70" y="7"/>
                  </a:lnTo>
                  <a:lnTo>
                    <a:pt x="73" y="6"/>
                  </a:lnTo>
                  <a:lnTo>
                    <a:pt x="77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41" name="Freeform 12"/>
            <p:cNvSpPr>
              <a:spLocks/>
            </p:cNvSpPr>
            <p:nvPr/>
          </p:nvSpPr>
          <p:spPr bwMode="auto">
            <a:xfrm>
              <a:off x="2190" y="1213"/>
              <a:ext cx="34" cy="110"/>
            </a:xfrm>
            <a:custGeom>
              <a:avLst/>
              <a:gdLst>
                <a:gd name="T0" fmla="*/ 2 w 102"/>
                <a:gd name="T1" fmla="*/ 12 h 330"/>
                <a:gd name="T2" fmla="*/ 2 w 102"/>
                <a:gd name="T3" fmla="*/ 13 h 330"/>
                <a:gd name="T4" fmla="*/ 2 w 102"/>
                <a:gd name="T5" fmla="*/ 14 h 330"/>
                <a:gd name="T6" fmla="*/ 2 w 102"/>
                <a:gd name="T7" fmla="*/ 16 h 330"/>
                <a:gd name="T8" fmla="*/ 2 w 102"/>
                <a:gd name="T9" fmla="*/ 17 h 330"/>
                <a:gd name="T10" fmla="*/ 2 w 102"/>
                <a:gd name="T11" fmla="*/ 19 h 330"/>
                <a:gd name="T12" fmla="*/ 2 w 102"/>
                <a:gd name="T13" fmla="*/ 20 h 330"/>
                <a:gd name="T14" fmla="*/ 2 w 102"/>
                <a:gd name="T15" fmla="*/ 22 h 330"/>
                <a:gd name="T16" fmla="*/ 2 w 102"/>
                <a:gd name="T17" fmla="*/ 23 h 330"/>
                <a:gd name="T18" fmla="*/ 2 w 102"/>
                <a:gd name="T19" fmla="*/ 25 h 330"/>
                <a:gd name="T20" fmla="*/ 2 w 102"/>
                <a:gd name="T21" fmla="*/ 27 h 330"/>
                <a:gd name="T22" fmla="*/ 2 w 102"/>
                <a:gd name="T23" fmla="*/ 28 h 330"/>
                <a:gd name="T24" fmla="*/ 2 w 102"/>
                <a:gd name="T25" fmla="*/ 29 h 330"/>
                <a:gd name="T26" fmla="*/ 2 w 102"/>
                <a:gd name="T27" fmla="*/ 30 h 330"/>
                <a:gd name="T28" fmla="*/ 2 w 102"/>
                <a:gd name="T29" fmla="*/ 32 h 330"/>
                <a:gd name="T30" fmla="*/ 2 w 102"/>
                <a:gd name="T31" fmla="*/ 33 h 330"/>
                <a:gd name="T32" fmla="*/ 2 w 102"/>
                <a:gd name="T33" fmla="*/ 34 h 330"/>
                <a:gd name="T34" fmla="*/ 3 w 102"/>
                <a:gd name="T35" fmla="*/ 35 h 330"/>
                <a:gd name="T36" fmla="*/ 4 w 102"/>
                <a:gd name="T37" fmla="*/ 36 h 330"/>
                <a:gd name="T38" fmla="*/ 5 w 102"/>
                <a:gd name="T39" fmla="*/ 36 h 330"/>
                <a:gd name="T40" fmla="*/ 7 w 102"/>
                <a:gd name="T41" fmla="*/ 36 h 330"/>
                <a:gd name="T42" fmla="*/ 8 w 102"/>
                <a:gd name="T43" fmla="*/ 36 h 330"/>
                <a:gd name="T44" fmla="*/ 9 w 102"/>
                <a:gd name="T45" fmla="*/ 35 h 330"/>
                <a:gd name="T46" fmla="*/ 10 w 102"/>
                <a:gd name="T47" fmla="*/ 34 h 330"/>
                <a:gd name="T48" fmla="*/ 11 w 102"/>
                <a:gd name="T49" fmla="*/ 33 h 330"/>
                <a:gd name="T50" fmla="*/ 11 w 102"/>
                <a:gd name="T51" fmla="*/ 31 h 330"/>
                <a:gd name="T52" fmla="*/ 11 w 102"/>
                <a:gd name="T53" fmla="*/ 30 h 330"/>
                <a:gd name="T54" fmla="*/ 11 w 102"/>
                <a:gd name="T55" fmla="*/ 28 h 330"/>
                <a:gd name="T56" fmla="*/ 11 w 102"/>
                <a:gd name="T57" fmla="*/ 27 h 330"/>
                <a:gd name="T58" fmla="*/ 11 w 102"/>
                <a:gd name="T59" fmla="*/ 25 h 330"/>
                <a:gd name="T60" fmla="*/ 11 w 102"/>
                <a:gd name="T61" fmla="*/ 24 h 330"/>
                <a:gd name="T62" fmla="*/ 11 w 102"/>
                <a:gd name="T63" fmla="*/ 23 h 330"/>
                <a:gd name="T64" fmla="*/ 11 w 102"/>
                <a:gd name="T65" fmla="*/ 22 h 330"/>
                <a:gd name="T66" fmla="*/ 10 w 102"/>
                <a:gd name="T67" fmla="*/ 21 h 330"/>
                <a:gd name="T68" fmla="*/ 10 w 102"/>
                <a:gd name="T69" fmla="*/ 19 h 330"/>
                <a:gd name="T70" fmla="*/ 10 w 102"/>
                <a:gd name="T71" fmla="*/ 18 h 330"/>
                <a:gd name="T72" fmla="*/ 9 w 102"/>
                <a:gd name="T73" fmla="*/ 16 h 330"/>
                <a:gd name="T74" fmla="*/ 9 w 102"/>
                <a:gd name="T75" fmla="*/ 14 h 330"/>
                <a:gd name="T76" fmla="*/ 8 w 102"/>
                <a:gd name="T77" fmla="*/ 13 h 330"/>
                <a:gd name="T78" fmla="*/ 8 w 102"/>
                <a:gd name="T79" fmla="*/ 11 h 330"/>
                <a:gd name="T80" fmla="*/ 7 w 102"/>
                <a:gd name="T81" fmla="*/ 9 h 330"/>
                <a:gd name="T82" fmla="*/ 7 w 102"/>
                <a:gd name="T83" fmla="*/ 8 h 330"/>
                <a:gd name="T84" fmla="*/ 6 w 102"/>
                <a:gd name="T85" fmla="*/ 6 h 330"/>
                <a:gd name="T86" fmla="*/ 6 w 102"/>
                <a:gd name="T87" fmla="*/ 5 h 330"/>
                <a:gd name="T88" fmla="*/ 5 w 102"/>
                <a:gd name="T89" fmla="*/ 3 h 330"/>
                <a:gd name="T90" fmla="*/ 4 w 102"/>
                <a:gd name="T91" fmla="*/ 2 h 330"/>
                <a:gd name="T92" fmla="*/ 4 w 102"/>
                <a:gd name="T93" fmla="*/ 2 h 330"/>
                <a:gd name="T94" fmla="*/ 3 w 102"/>
                <a:gd name="T95" fmla="*/ 0 h 330"/>
                <a:gd name="T96" fmla="*/ 2 w 102"/>
                <a:gd name="T97" fmla="*/ 0 h 330"/>
                <a:gd name="T98" fmla="*/ 0 w 102"/>
                <a:gd name="T99" fmla="*/ 2 h 330"/>
                <a:gd name="T100" fmla="*/ 0 w 102"/>
                <a:gd name="T101" fmla="*/ 2 h 330"/>
                <a:gd name="T102" fmla="*/ 0 w 102"/>
                <a:gd name="T103" fmla="*/ 4 h 330"/>
                <a:gd name="T104" fmla="*/ 0 w 102"/>
                <a:gd name="T105" fmla="*/ 5 h 330"/>
                <a:gd name="T106" fmla="*/ 0 w 102"/>
                <a:gd name="T107" fmla="*/ 6 h 330"/>
                <a:gd name="T108" fmla="*/ 1 w 102"/>
                <a:gd name="T109" fmla="*/ 7 h 330"/>
                <a:gd name="T110" fmla="*/ 1 w 102"/>
                <a:gd name="T111" fmla="*/ 9 h 330"/>
                <a:gd name="T112" fmla="*/ 2 w 102"/>
                <a:gd name="T113" fmla="*/ 9 h 330"/>
                <a:gd name="T114" fmla="*/ 2 w 102"/>
                <a:gd name="T115" fmla="*/ 11 h 33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0" t="0" r="r" b="b"/>
              <a:pathLst>
                <a:path w="102" h="330">
                  <a:moveTo>
                    <a:pt x="18" y="99"/>
                  </a:moveTo>
                  <a:lnTo>
                    <a:pt x="18" y="102"/>
                  </a:lnTo>
                  <a:lnTo>
                    <a:pt x="18" y="105"/>
                  </a:lnTo>
                  <a:lnTo>
                    <a:pt x="18" y="109"/>
                  </a:lnTo>
                  <a:lnTo>
                    <a:pt x="20" y="112"/>
                  </a:lnTo>
                  <a:lnTo>
                    <a:pt x="20" y="116"/>
                  </a:lnTo>
                  <a:lnTo>
                    <a:pt x="21" y="119"/>
                  </a:lnTo>
                  <a:lnTo>
                    <a:pt x="21" y="125"/>
                  </a:lnTo>
                  <a:lnTo>
                    <a:pt x="21" y="129"/>
                  </a:lnTo>
                  <a:lnTo>
                    <a:pt x="21" y="132"/>
                  </a:lnTo>
                  <a:lnTo>
                    <a:pt x="21" y="136"/>
                  </a:lnTo>
                  <a:lnTo>
                    <a:pt x="21" y="140"/>
                  </a:lnTo>
                  <a:lnTo>
                    <a:pt x="21" y="145"/>
                  </a:lnTo>
                  <a:lnTo>
                    <a:pt x="21" y="150"/>
                  </a:lnTo>
                  <a:lnTo>
                    <a:pt x="21" y="155"/>
                  </a:lnTo>
                  <a:lnTo>
                    <a:pt x="21" y="159"/>
                  </a:lnTo>
                  <a:lnTo>
                    <a:pt x="23" y="163"/>
                  </a:lnTo>
                  <a:lnTo>
                    <a:pt x="21" y="168"/>
                  </a:lnTo>
                  <a:lnTo>
                    <a:pt x="21" y="172"/>
                  </a:lnTo>
                  <a:lnTo>
                    <a:pt x="21" y="177"/>
                  </a:lnTo>
                  <a:lnTo>
                    <a:pt x="21" y="182"/>
                  </a:lnTo>
                  <a:lnTo>
                    <a:pt x="20" y="187"/>
                  </a:lnTo>
                  <a:lnTo>
                    <a:pt x="20" y="190"/>
                  </a:lnTo>
                  <a:lnTo>
                    <a:pt x="20" y="196"/>
                  </a:lnTo>
                  <a:lnTo>
                    <a:pt x="20" y="200"/>
                  </a:lnTo>
                  <a:lnTo>
                    <a:pt x="18" y="206"/>
                  </a:lnTo>
                  <a:lnTo>
                    <a:pt x="18" y="210"/>
                  </a:lnTo>
                  <a:lnTo>
                    <a:pt x="18" y="214"/>
                  </a:lnTo>
                  <a:lnTo>
                    <a:pt x="18" y="219"/>
                  </a:lnTo>
                  <a:lnTo>
                    <a:pt x="18" y="224"/>
                  </a:lnTo>
                  <a:lnTo>
                    <a:pt x="18" y="227"/>
                  </a:lnTo>
                  <a:lnTo>
                    <a:pt x="18" y="233"/>
                  </a:lnTo>
                  <a:lnTo>
                    <a:pt x="18" y="239"/>
                  </a:lnTo>
                  <a:lnTo>
                    <a:pt x="17" y="243"/>
                  </a:lnTo>
                  <a:lnTo>
                    <a:pt x="17" y="246"/>
                  </a:lnTo>
                  <a:lnTo>
                    <a:pt x="15" y="250"/>
                  </a:lnTo>
                  <a:lnTo>
                    <a:pt x="15" y="254"/>
                  </a:lnTo>
                  <a:lnTo>
                    <a:pt x="15" y="259"/>
                  </a:lnTo>
                  <a:lnTo>
                    <a:pt x="15" y="263"/>
                  </a:lnTo>
                  <a:lnTo>
                    <a:pt x="15" y="267"/>
                  </a:lnTo>
                  <a:lnTo>
                    <a:pt x="17" y="271"/>
                  </a:lnTo>
                  <a:lnTo>
                    <a:pt x="17" y="274"/>
                  </a:lnTo>
                  <a:lnTo>
                    <a:pt x="17" y="278"/>
                  </a:lnTo>
                  <a:lnTo>
                    <a:pt x="17" y="281"/>
                  </a:lnTo>
                  <a:lnTo>
                    <a:pt x="17" y="287"/>
                  </a:lnTo>
                  <a:lnTo>
                    <a:pt x="17" y="290"/>
                  </a:lnTo>
                  <a:lnTo>
                    <a:pt x="18" y="293"/>
                  </a:lnTo>
                  <a:lnTo>
                    <a:pt x="18" y="296"/>
                  </a:lnTo>
                  <a:lnTo>
                    <a:pt x="18" y="300"/>
                  </a:lnTo>
                  <a:lnTo>
                    <a:pt x="18" y="303"/>
                  </a:lnTo>
                  <a:lnTo>
                    <a:pt x="20" y="305"/>
                  </a:lnTo>
                  <a:lnTo>
                    <a:pt x="21" y="308"/>
                  </a:lnTo>
                  <a:lnTo>
                    <a:pt x="23" y="310"/>
                  </a:lnTo>
                  <a:lnTo>
                    <a:pt x="25" y="315"/>
                  </a:lnTo>
                  <a:lnTo>
                    <a:pt x="28" y="320"/>
                  </a:lnTo>
                  <a:lnTo>
                    <a:pt x="31" y="323"/>
                  </a:lnTo>
                  <a:lnTo>
                    <a:pt x="34" y="325"/>
                  </a:lnTo>
                  <a:lnTo>
                    <a:pt x="40" y="327"/>
                  </a:lnTo>
                  <a:lnTo>
                    <a:pt x="44" y="328"/>
                  </a:lnTo>
                  <a:lnTo>
                    <a:pt x="48" y="328"/>
                  </a:lnTo>
                  <a:lnTo>
                    <a:pt x="54" y="330"/>
                  </a:lnTo>
                  <a:lnTo>
                    <a:pt x="58" y="328"/>
                  </a:lnTo>
                  <a:lnTo>
                    <a:pt x="62" y="328"/>
                  </a:lnTo>
                  <a:lnTo>
                    <a:pt x="65" y="327"/>
                  </a:lnTo>
                  <a:lnTo>
                    <a:pt x="69" y="325"/>
                  </a:lnTo>
                  <a:lnTo>
                    <a:pt x="72" y="324"/>
                  </a:lnTo>
                  <a:lnTo>
                    <a:pt x="77" y="323"/>
                  </a:lnTo>
                  <a:lnTo>
                    <a:pt x="79" y="320"/>
                  </a:lnTo>
                  <a:lnTo>
                    <a:pt x="82" y="317"/>
                  </a:lnTo>
                  <a:lnTo>
                    <a:pt x="85" y="314"/>
                  </a:lnTo>
                  <a:lnTo>
                    <a:pt x="87" y="311"/>
                  </a:lnTo>
                  <a:lnTo>
                    <a:pt x="89" y="308"/>
                  </a:lnTo>
                  <a:lnTo>
                    <a:pt x="91" y="304"/>
                  </a:lnTo>
                  <a:lnTo>
                    <a:pt x="92" y="300"/>
                  </a:lnTo>
                  <a:lnTo>
                    <a:pt x="95" y="297"/>
                  </a:lnTo>
                  <a:lnTo>
                    <a:pt x="95" y="293"/>
                  </a:lnTo>
                  <a:lnTo>
                    <a:pt x="96" y="288"/>
                  </a:lnTo>
                  <a:lnTo>
                    <a:pt x="98" y="283"/>
                  </a:lnTo>
                  <a:lnTo>
                    <a:pt x="99" y="278"/>
                  </a:lnTo>
                  <a:lnTo>
                    <a:pt x="99" y="274"/>
                  </a:lnTo>
                  <a:lnTo>
                    <a:pt x="99" y="270"/>
                  </a:lnTo>
                  <a:lnTo>
                    <a:pt x="101" y="266"/>
                  </a:lnTo>
                  <a:lnTo>
                    <a:pt x="102" y="260"/>
                  </a:lnTo>
                  <a:lnTo>
                    <a:pt x="102" y="256"/>
                  </a:lnTo>
                  <a:lnTo>
                    <a:pt x="102" y="250"/>
                  </a:lnTo>
                  <a:lnTo>
                    <a:pt x="102" y="244"/>
                  </a:lnTo>
                  <a:lnTo>
                    <a:pt x="102" y="240"/>
                  </a:lnTo>
                  <a:lnTo>
                    <a:pt x="102" y="236"/>
                  </a:lnTo>
                  <a:lnTo>
                    <a:pt x="102" y="230"/>
                  </a:lnTo>
                  <a:lnTo>
                    <a:pt x="101" y="226"/>
                  </a:lnTo>
                  <a:lnTo>
                    <a:pt x="101" y="222"/>
                  </a:lnTo>
                  <a:lnTo>
                    <a:pt x="99" y="219"/>
                  </a:lnTo>
                  <a:lnTo>
                    <a:pt x="99" y="216"/>
                  </a:lnTo>
                  <a:lnTo>
                    <a:pt x="99" y="213"/>
                  </a:lnTo>
                  <a:lnTo>
                    <a:pt x="99" y="210"/>
                  </a:lnTo>
                  <a:lnTo>
                    <a:pt x="98" y="207"/>
                  </a:lnTo>
                  <a:lnTo>
                    <a:pt x="96" y="204"/>
                  </a:lnTo>
                  <a:lnTo>
                    <a:pt x="96" y="200"/>
                  </a:lnTo>
                  <a:lnTo>
                    <a:pt x="96" y="197"/>
                  </a:lnTo>
                  <a:lnTo>
                    <a:pt x="95" y="193"/>
                  </a:lnTo>
                  <a:lnTo>
                    <a:pt x="95" y="189"/>
                  </a:lnTo>
                  <a:lnTo>
                    <a:pt x="94" y="185"/>
                  </a:lnTo>
                  <a:lnTo>
                    <a:pt x="94" y="182"/>
                  </a:lnTo>
                  <a:lnTo>
                    <a:pt x="92" y="176"/>
                  </a:lnTo>
                  <a:lnTo>
                    <a:pt x="91" y="172"/>
                  </a:lnTo>
                  <a:lnTo>
                    <a:pt x="89" y="168"/>
                  </a:lnTo>
                  <a:lnTo>
                    <a:pt x="89" y="163"/>
                  </a:lnTo>
                  <a:lnTo>
                    <a:pt x="88" y="159"/>
                  </a:lnTo>
                  <a:lnTo>
                    <a:pt x="87" y="153"/>
                  </a:lnTo>
                  <a:lnTo>
                    <a:pt x="85" y="149"/>
                  </a:lnTo>
                  <a:lnTo>
                    <a:pt x="84" y="143"/>
                  </a:lnTo>
                  <a:lnTo>
                    <a:pt x="82" y="139"/>
                  </a:lnTo>
                  <a:lnTo>
                    <a:pt x="81" y="135"/>
                  </a:lnTo>
                  <a:lnTo>
                    <a:pt x="79" y="129"/>
                  </a:lnTo>
                  <a:lnTo>
                    <a:pt x="78" y="125"/>
                  </a:lnTo>
                  <a:lnTo>
                    <a:pt x="77" y="119"/>
                  </a:lnTo>
                  <a:lnTo>
                    <a:pt x="74" y="113"/>
                  </a:lnTo>
                  <a:lnTo>
                    <a:pt x="74" y="109"/>
                  </a:lnTo>
                  <a:lnTo>
                    <a:pt x="71" y="104"/>
                  </a:lnTo>
                  <a:lnTo>
                    <a:pt x="71" y="99"/>
                  </a:lnTo>
                  <a:lnTo>
                    <a:pt x="68" y="94"/>
                  </a:lnTo>
                  <a:lnTo>
                    <a:pt x="67" y="89"/>
                  </a:lnTo>
                  <a:lnTo>
                    <a:pt x="65" y="85"/>
                  </a:lnTo>
                  <a:lnTo>
                    <a:pt x="64" y="79"/>
                  </a:lnTo>
                  <a:lnTo>
                    <a:pt x="62" y="75"/>
                  </a:lnTo>
                  <a:lnTo>
                    <a:pt x="61" y="69"/>
                  </a:lnTo>
                  <a:lnTo>
                    <a:pt x="58" y="65"/>
                  </a:lnTo>
                  <a:lnTo>
                    <a:pt x="57" y="61"/>
                  </a:lnTo>
                  <a:lnTo>
                    <a:pt x="55" y="57"/>
                  </a:lnTo>
                  <a:lnTo>
                    <a:pt x="54" y="52"/>
                  </a:lnTo>
                  <a:lnTo>
                    <a:pt x="52" y="48"/>
                  </a:lnTo>
                  <a:lnTo>
                    <a:pt x="50" y="44"/>
                  </a:lnTo>
                  <a:lnTo>
                    <a:pt x="48" y="38"/>
                  </a:lnTo>
                  <a:lnTo>
                    <a:pt x="45" y="35"/>
                  </a:lnTo>
                  <a:lnTo>
                    <a:pt x="44" y="31"/>
                  </a:lnTo>
                  <a:lnTo>
                    <a:pt x="42" y="28"/>
                  </a:lnTo>
                  <a:lnTo>
                    <a:pt x="41" y="25"/>
                  </a:lnTo>
                  <a:lnTo>
                    <a:pt x="40" y="22"/>
                  </a:lnTo>
                  <a:lnTo>
                    <a:pt x="38" y="20"/>
                  </a:lnTo>
                  <a:lnTo>
                    <a:pt x="37" y="17"/>
                  </a:lnTo>
                  <a:lnTo>
                    <a:pt x="34" y="14"/>
                  </a:lnTo>
                  <a:lnTo>
                    <a:pt x="34" y="10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7" y="3"/>
                  </a:lnTo>
                  <a:lnTo>
                    <a:pt x="20" y="0"/>
                  </a:lnTo>
                  <a:lnTo>
                    <a:pt x="15" y="3"/>
                  </a:lnTo>
                  <a:lnTo>
                    <a:pt x="11" y="5"/>
                  </a:lnTo>
                  <a:lnTo>
                    <a:pt x="8" y="10"/>
                  </a:lnTo>
                  <a:lnTo>
                    <a:pt x="4" y="14"/>
                  </a:lnTo>
                  <a:lnTo>
                    <a:pt x="3" y="17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0" y="28"/>
                  </a:lnTo>
                  <a:lnTo>
                    <a:pt x="0" y="31"/>
                  </a:lnTo>
                  <a:lnTo>
                    <a:pt x="0" y="34"/>
                  </a:lnTo>
                  <a:lnTo>
                    <a:pt x="0" y="35"/>
                  </a:lnTo>
                  <a:lnTo>
                    <a:pt x="0" y="38"/>
                  </a:lnTo>
                  <a:lnTo>
                    <a:pt x="1" y="42"/>
                  </a:lnTo>
                  <a:lnTo>
                    <a:pt x="3" y="45"/>
                  </a:lnTo>
                  <a:lnTo>
                    <a:pt x="3" y="48"/>
                  </a:lnTo>
                  <a:lnTo>
                    <a:pt x="4" y="51"/>
                  </a:lnTo>
                  <a:lnTo>
                    <a:pt x="6" y="57"/>
                  </a:lnTo>
                  <a:lnTo>
                    <a:pt x="7" y="59"/>
                  </a:lnTo>
                  <a:lnTo>
                    <a:pt x="8" y="65"/>
                  </a:lnTo>
                  <a:lnTo>
                    <a:pt x="10" y="69"/>
                  </a:lnTo>
                  <a:lnTo>
                    <a:pt x="11" y="75"/>
                  </a:lnTo>
                  <a:lnTo>
                    <a:pt x="11" y="78"/>
                  </a:lnTo>
                  <a:lnTo>
                    <a:pt x="13" y="79"/>
                  </a:lnTo>
                  <a:lnTo>
                    <a:pt x="13" y="82"/>
                  </a:lnTo>
                  <a:lnTo>
                    <a:pt x="14" y="85"/>
                  </a:lnTo>
                  <a:lnTo>
                    <a:pt x="14" y="88"/>
                  </a:lnTo>
                  <a:lnTo>
                    <a:pt x="15" y="91"/>
                  </a:lnTo>
                  <a:lnTo>
                    <a:pt x="15" y="95"/>
                  </a:lnTo>
                  <a:lnTo>
                    <a:pt x="18" y="9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  <p:sp>
          <p:nvSpPr>
            <p:cNvPr id="22542" name="Freeform 13"/>
            <p:cNvSpPr>
              <a:spLocks/>
            </p:cNvSpPr>
            <p:nvPr/>
          </p:nvSpPr>
          <p:spPr bwMode="auto">
            <a:xfrm>
              <a:off x="1899" y="1341"/>
              <a:ext cx="50" cy="73"/>
            </a:xfrm>
            <a:custGeom>
              <a:avLst/>
              <a:gdLst>
                <a:gd name="T0" fmla="*/ 0 w 151"/>
                <a:gd name="T1" fmla="*/ 8 h 219"/>
                <a:gd name="T2" fmla="*/ 1 w 151"/>
                <a:gd name="T3" fmla="*/ 9 h 219"/>
                <a:gd name="T4" fmla="*/ 1 w 151"/>
                <a:gd name="T5" fmla="*/ 10 h 219"/>
                <a:gd name="T6" fmla="*/ 2 w 151"/>
                <a:gd name="T7" fmla="*/ 12 h 219"/>
                <a:gd name="T8" fmla="*/ 3 w 151"/>
                <a:gd name="T9" fmla="*/ 14 h 219"/>
                <a:gd name="T10" fmla="*/ 4 w 151"/>
                <a:gd name="T11" fmla="*/ 15 h 219"/>
                <a:gd name="T12" fmla="*/ 4 w 151"/>
                <a:gd name="T13" fmla="*/ 16 h 219"/>
                <a:gd name="T14" fmla="*/ 5 w 151"/>
                <a:gd name="T15" fmla="*/ 18 h 219"/>
                <a:gd name="T16" fmla="*/ 6 w 151"/>
                <a:gd name="T17" fmla="*/ 20 h 219"/>
                <a:gd name="T18" fmla="*/ 7 w 151"/>
                <a:gd name="T19" fmla="*/ 21 h 219"/>
                <a:gd name="T20" fmla="*/ 8 w 151"/>
                <a:gd name="T21" fmla="*/ 22 h 219"/>
                <a:gd name="T22" fmla="*/ 9 w 151"/>
                <a:gd name="T23" fmla="*/ 23 h 219"/>
                <a:gd name="T24" fmla="*/ 11 w 151"/>
                <a:gd name="T25" fmla="*/ 23 h 219"/>
                <a:gd name="T26" fmla="*/ 12 w 151"/>
                <a:gd name="T27" fmla="*/ 24 h 219"/>
                <a:gd name="T28" fmla="*/ 13 w 151"/>
                <a:gd name="T29" fmla="*/ 24 h 219"/>
                <a:gd name="T30" fmla="*/ 14 w 151"/>
                <a:gd name="T31" fmla="*/ 24 h 219"/>
                <a:gd name="T32" fmla="*/ 15 w 151"/>
                <a:gd name="T33" fmla="*/ 24 h 219"/>
                <a:gd name="T34" fmla="*/ 16 w 151"/>
                <a:gd name="T35" fmla="*/ 24 h 219"/>
                <a:gd name="T36" fmla="*/ 17 w 151"/>
                <a:gd name="T37" fmla="*/ 22 h 219"/>
                <a:gd name="T38" fmla="*/ 16 w 151"/>
                <a:gd name="T39" fmla="*/ 21 h 219"/>
                <a:gd name="T40" fmla="*/ 15 w 151"/>
                <a:gd name="T41" fmla="*/ 20 h 219"/>
                <a:gd name="T42" fmla="*/ 15 w 151"/>
                <a:gd name="T43" fmla="*/ 19 h 219"/>
                <a:gd name="T44" fmla="*/ 14 w 151"/>
                <a:gd name="T45" fmla="*/ 18 h 219"/>
                <a:gd name="T46" fmla="*/ 13 w 151"/>
                <a:gd name="T47" fmla="*/ 17 h 219"/>
                <a:gd name="T48" fmla="*/ 13 w 151"/>
                <a:gd name="T49" fmla="*/ 16 h 219"/>
                <a:gd name="T50" fmla="*/ 12 w 151"/>
                <a:gd name="T51" fmla="*/ 14 h 219"/>
                <a:gd name="T52" fmla="*/ 11 w 151"/>
                <a:gd name="T53" fmla="*/ 13 h 219"/>
                <a:gd name="T54" fmla="*/ 11 w 151"/>
                <a:gd name="T55" fmla="*/ 12 h 219"/>
                <a:gd name="T56" fmla="*/ 10 w 151"/>
                <a:gd name="T57" fmla="*/ 10 h 219"/>
                <a:gd name="T58" fmla="*/ 9 w 151"/>
                <a:gd name="T59" fmla="*/ 9 h 219"/>
                <a:gd name="T60" fmla="*/ 9 w 151"/>
                <a:gd name="T61" fmla="*/ 7 h 219"/>
                <a:gd name="T62" fmla="*/ 8 w 151"/>
                <a:gd name="T63" fmla="*/ 6 h 219"/>
                <a:gd name="T64" fmla="*/ 7 w 151"/>
                <a:gd name="T65" fmla="*/ 5 h 219"/>
                <a:gd name="T66" fmla="*/ 7 w 151"/>
                <a:gd name="T67" fmla="*/ 4 h 219"/>
                <a:gd name="T68" fmla="*/ 6 w 151"/>
                <a:gd name="T69" fmla="*/ 3 h 219"/>
                <a:gd name="T70" fmla="*/ 5 w 151"/>
                <a:gd name="T71" fmla="*/ 2 h 219"/>
                <a:gd name="T72" fmla="*/ 4 w 151"/>
                <a:gd name="T73" fmla="*/ 0 h 219"/>
                <a:gd name="T74" fmla="*/ 3 w 151"/>
                <a:gd name="T75" fmla="*/ 0 h 219"/>
                <a:gd name="T76" fmla="*/ 2 w 151"/>
                <a:gd name="T77" fmla="*/ 1 h 219"/>
                <a:gd name="T78" fmla="*/ 1 w 151"/>
                <a:gd name="T79" fmla="*/ 2 h 219"/>
                <a:gd name="T80" fmla="*/ 1 w 151"/>
                <a:gd name="T81" fmla="*/ 3 h 219"/>
                <a:gd name="T82" fmla="*/ 0 w 151"/>
                <a:gd name="T83" fmla="*/ 5 h 219"/>
                <a:gd name="T84" fmla="*/ 0 w 151"/>
                <a:gd name="T85" fmla="*/ 6 h 219"/>
                <a:gd name="T86" fmla="*/ 0 w 151"/>
                <a:gd name="T87" fmla="*/ 7 h 21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151" h="219">
                  <a:moveTo>
                    <a:pt x="2" y="66"/>
                  </a:moveTo>
                  <a:lnTo>
                    <a:pt x="2" y="67"/>
                  </a:lnTo>
                  <a:lnTo>
                    <a:pt x="3" y="70"/>
                  </a:lnTo>
                  <a:lnTo>
                    <a:pt x="5" y="74"/>
                  </a:lnTo>
                  <a:lnTo>
                    <a:pt x="5" y="77"/>
                  </a:lnTo>
                  <a:lnTo>
                    <a:pt x="8" y="80"/>
                  </a:lnTo>
                  <a:lnTo>
                    <a:pt x="9" y="85"/>
                  </a:lnTo>
                  <a:lnTo>
                    <a:pt x="10" y="90"/>
                  </a:lnTo>
                  <a:lnTo>
                    <a:pt x="13" y="94"/>
                  </a:lnTo>
                  <a:lnTo>
                    <a:pt x="13" y="98"/>
                  </a:lnTo>
                  <a:lnTo>
                    <a:pt x="16" y="103"/>
                  </a:lnTo>
                  <a:lnTo>
                    <a:pt x="19" y="108"/>
                  </a:lnTo>
                  <a:lnTo>
                    <a:pt x="22" y="114"/>
                  </a:lnTo>
                  <a:lnTo>
                    <a:pt x="25" y="118"/>
                  </a:lnTo>
                  <a:lnTo>
                    <a:pt x="27" y="124"/>
                  </a:lnTo>
                  <a:lnTo>
                    <a:pt x="29" y="127"/>
                  </a:lnTo>
                  <a:lnTo>
                    <a:pt x="30" y="130"/>
                  </a:lnTo>
                  <a:lnTo>
                    <a:pt x="32" y="132"/>
                  </a:lnTo>
                  <a:lnTo>
                    <a:pt x="33" y="135"/>
                  </a:lnTo>
                  <a:lnTo>
                    <a:pt x="36" y="139"/>
                  </a:lnTo>
                  <a:lnTo>
                    <a:pt x="39" y="145"/>
                  </a:lnTo>
                  <a:lnTo>
                    <a:pt x="42" y="151"/>
                  </a:lnTo>
                  <a:lnTo>
                    <a:pt x="44" y="157"/>
                  </a:lnTo>
                  <a:lnTo>
                    <a:pt x="47" y="161"/>
                  </a:lnTo>
                  <a:lnTo>
                    <a:pt x="52" y="167"/>
                  </a:lnTo>
                  <a:lnTo>
                    <a:pt x="54" y="171"/>
                  </a:lnTo>
                  <a:lnTo>
                    <a:pt x="57" y="176"/>
                  </a:lnTo>
                  <a:lnTo>
                    <a:pt x="60" y="179"/>
                  </a:lnTo>
                  <a:lnTo>
                    <a:pt x="63" y="185"/>
                  </a:lnTo>
                  <a:lnTo>
                    <a:pt x="66" y="188"/>
                  </a:lnTo>
                  <a:lnTo>
                    <a:pt x="70" y="192"/>
                  </a:lnTo>
                  <a:lnTo>
                    <a:pt x="73" y="195"/>
                  </a:lnTo>
                  <a:lnTo>
                    <a:pt x="76" y="198"/>
                  </a:lnTo>
                  <a:lnTo>
                    <a:pt x="80" y="202"/>
                  </a:lnTo>
                  <a:lnTo>
                    <a:pt x="83" y="205"/>
                  </a:lnTo>
                  <a:lnTo>
                    <a:pt x="86" y="205"/>
                  </a:lnTo>
                  <a:lnTo>
                    <a:pt x="89" y="208"/>
                  </a:lnTo>
                  <a:lnTo>
                    <a:pt x="91" y="209"/>
                  </a:lnTo>
                  <a:lnTo>
                    <a:pt x="96" y="211"/>
                  </a:lnTo>
                  <a:lnTo>
                    <a:pt x="98" y="212"/>
                  </a:lnTo>
                  <a:lnTo>
                    <a:pt x="103" y="213"/>
                  </a:lnTo>
                  <a:lnTo>
                    <a:pt x="106" y="215"/>
                  </a:lnTo>
                  <a:lnTo>
                    <a:pt x="110" y="216"/>
                  </a:lnTo>
                  <a:lnTo>
                    <a:pt x="113" y="216"/>
                  </a:lnTo>
                  <a:lnTo>
                    <a:pt x="117" y="218"/>
                  </a:lnTo>
                  <a:lnTo>
                    <a:pt x="120" y="218"/>
                  </a:lnTo>
                  <a:lnTo>
                    <a:pt x="123" y="219"/>
                  </a:lnTo>
                  <a:lnTo>
                    <a:pt x="125" y="219"/>
                  </a:lnTo>
                  <a:lnTo>
                    <a:pt x="128" y="219"/>
                  </a:lnTo>
                  <a:lnTo>
                    <a:pt x="133" y="219"/>
                  </a:lnTo>
                  <a:lnTo>
                    <a:pt x="135" y="219"/>
                  </a:lnTo>
                  <a:lnTo>
                    <a:pt x="141" y="218"/>
                  </a:lnTo>
                  <a:lnTo>
                    <a:pt x="145" y="216"/>
                  </a:lnTo>
                  <a:lnTo>
                    <a:pt x="148" y="213"/>
                  </a:lnTo>
                  <a:lnTo>
                    <a:pt x="150" y="211"/>
                  </a:lnTo>
                  <a:lnTo>
                    <a:pt x="151" y="205"/>
                  </a:lnTo>
                  <a:lnTo>
                    <a:pt x="150" y="202"/>
                  </a:lnTo>
                  <a:lnTo>
                    <a:pt x="150" y="198"/>
                  </a:lnTo>
                  <a:lnTo>
                    <a:pt x="147" y="195"/>
                  </a:lnTo>
                  <a:lnTo>
                    <a:pt x="145" y="192"/>
                  </a:lnTo>
                  <a:lnTo>
                    <a:pt x="144" y="189"/>
                  </a:lnTo>
                  <a:lnTo>
                    <a:pt x="141" y="185"/>
                  </a:lnTo>
                  <a:lnTo>
                    <a:pt x="137" y="181"/>
                  </a:lnTo>
                  <a:lnTo>
                    <a:pt x="135" y="178"/>
                  </a:lnTo>
                  <a:lnTo>
                    <a:pt x="134" y="175"/>
                  </a:lnTo>
                  <a:lnTo>
                    <a:pt x="133" y="172"/>
                  </a:lnTo>
                  <a:lnTo>
                    <a:pt x="131" y="169"/>
                  </a:lnTo>
                  <a:lnTo>
                    <a:pt x="128" y="167"/>
                  </a:lnTo>
                  <a:lnTo>
                    <a:pt x="127" y="164"/>
                  </a:lnTo>
                  <a:lnTo>
                    <a:pt x="125" y="159"/>
                  </a:lnTo>
                  <a:lnTo>
                    <a:pt x="123" y="157"/>
                  </a:lnTo>
                  <a:lnTo>
                    <a:pt x="121" y="152"/>
                  </a:lnTo>
                  <a:lnTo>
                    <a:pt x="120" y="149"/>
                  </a:lnTo>
                  <a:lnTo>
                    <a:pt x="118" y="145"/>
                  </a:lnTo>
                  <a:lnTo>
                    <a:pt x="117" y="141"/>
                  </a:lnTo>
                  <a:lnTo>
                    <a:pt x="114" y="138"/>
                  </a:lnTo>
                  <a:lnTo>
                    <a:pt x="113" y="134"/>
                  </a:lnTo>
                  <a:lnTo>
                    <a:pt x="110" y="130"/>
                  </a:lnTo>
                  <a:lnTo>
                    <a:pt x="108" y="125"/>
                  </a:lnTo>
                  <a:lnTo>
                    <a:pt x="106" y="121"/>
                  </a:lnTo>
                  <a:lnTo>
                    <a:pt x="104" y="117"/>
                  </a:lnTo>
                  <a:lnTo>
                    <a:pt x="101" y="112"/>
                  </a:lnTo>
                  <a:lnTo>
                    <a:pt x="100" y="108"/>
                  </a:lnTo>
                  <a:lnTo>
                    <a:pt x="97" y="104"/>
                  </a:lnTo>
                  <a:lnTo>
                    <a:pt x="96" y="101"/>
                  </a:lnTo>
                  <a:lnTo>
                    <a:pt x="94" y="95"/>
                  </a:lnTo>
                  <a:lnTo>
                    <a:pt x="91" y="93"/>
                  </a:lnTo>
                  <a:lnTo>
                    <a:pt x="89" y="87"/>
                  </a:lnTo>
                  <a:lnTo>
                    <a:pt x="89" y="83"/>
                  </a:lnTo>
                  <a:lnTo>
                    <a:pt x="86" y="78"/>
                  </a:lnTo>
                  <a:lnTo>
                    <a:pt x="83" y="75"/>
                  </a:lnTo>
                  <a:lnTo>
                    <a:pt x="81" y="71"/>
                  </a:lnTo>
                  <a:lnTo>
                    <a:pt x="80" y="67"/>
                  </a:lnTo>
                  <a:lnTo>
                    <a:pt x="76" y="61"/>
                  </a:lnTo>
                  <a:lnTo>
                    <a:pt x="74" y="58"/>
                  </a:lnTo>
                  <a:lnTo>
                    <a:pt x="73" y="54"/>
                  </a:lnTo>
                  <a:lnTo>
                    <a:pt x="71" y="51"/>
                  </a:lnTo>
                  <a:lnTo>
                    <a:pt x="69" y="47"/>
                  </a:lnTo>
                  <a:lnTo>
                    <a:pt x="67" y="44"/>
                  </a:lnTo>
                  <a:lnTo>
                    <a:pt x="64" y="40"/>
                  </a:lnTo>
                  <a:lnTo>
                    <a:pt x="63" y="36"/>
                  </a:lnTo>
                  <a:lnTo>
                    <a:pt x="60" y="33"/>
                  </a:lnTo>
                  <a:lnTo>
                    <a:pt x="59" y="30"/>
                  </a:lnTo>
                  <a:lnTo>
                    <a:pt x="57" y="27"/>
                  </a:lnTo>
                  <a:lnTo>
                    <a:pt x="54" y="24"/>
                  </a:lnTo>
                  <a:lnTo>
                    <a:pt x="53" y="21"/>
                  </a:lnTo>
                  <a:lnTo>
                    <a:pt x="52" y="20"/>
                  </a:lnTo>
                  <a:lnTo>
                    <a:pt x="47" y="14"/>
                  </a:lnTo>
                  <a:lnTo>
                    <a:pt x="44" y="9"/>
                  </a:lnTo>
                  <a:lnTo>
                    <a:pt x="42" y="6"/>
                  </a:lnTo>
                  <a:lnTo>
                    <a:pt x="39" y="3"/>
                  </a:lnTo>
                  <a:lnTo>
                    <a:pt x="36" y="2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9" y="2"/>
                  </a:lnTo>
                  <a:lnTo>
                    <a:pt x="25" y="4"/>
                  </a:lnTo>
                  <a:lnTo>
                    <a:pt x="19" y="7"/>
                  </a:lnTo>
                  <a:lnTo>
                    <a:pt x="16" y="9"/>
                  </a:lnTo>
                  <a:lnTo>
                    <a:pt x="13" y="14"/>
                  </a:lnTo>
                  <a:lnTo>
                    <a:pt x="10" y="17"/>
                  </a:lnTo>
                  <a:lnTo>
                    <a:pt x="8" y="20"/>
                  </a:lnTo>
                  <a:lnTo>
                    <a:pt x="5" y="24"/>
                  </a:lnTo>
                  <a:lnTo>
                    <a:pt x="5" y="29"/>
                  </a:lnTo>
                  <a:lnTo>
                    <a:pt x="2" y="33"/>
                  </a:lnTo>
                  <a:lnTo>
                    <a:pt x="2" y="36"/>
                  </a:lnTo>
                  <a:lnTo>
                    <a:pt x="0" y="41"/>
                  </a:lnTo>
                  <a:lnTo>
                    <a:pt x="0" y="46"/>
                  </a:lnTo>
                  <a:lnTo>
                    <a:pt x="0" y="51"/>
                  </a:lnTo>
                  <a:lnTo>
                    <a:pt x="0" y="54"/>
                  </a:lnTo>
                  <a:lnTo>
                    <a:pt x="2" y="60"/>
                  </a:lnTo>
                  <a:lnTo>
                    <a:pt x="2" y="6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1600"/>
            </a:p>
          </p:txBody>
        </p:sp>
      </p:grpSp>
    </p:spTree>
    <p:extLst>
      <p:ext uri="{BB962C8B-B14F-4D97-AF65-F5344CB8AC3E}">
        <p14:creationId xmlns:p14="http://schemas.microsoft.com/office/powerpoint/2010/main" val="8989810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670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670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8839200" cy="533400"/>
          </a:xfrm>
        </p:spPr>
        <p:txBody>
          <a:bodyPr/>
          <a:lstStyle/>
          <a:p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Recall: Locks using Interrupts vs. </a:t>
            </a:r>
            <a:r>
              <a:rPr lang="en-US" altLang="ko-KR" dirty="0" err="1">
                <a:latin typeface="Helvetica" charset="0"/>
                <a:ea typeface="굴림" charset="0"/>
                <a:cs typeface="굴림" charset="0"/>
              </a:rPr>
              <a:t>test&amp;set</a:t>
            </a: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823914"/>
            <a:ext cx="8610600" cy="5881687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ct val="25000"/>
              </a:spcBef>
              <a:buNone/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r>
              <a:rPr lang="en-US" altLang="ko-KR" dirty="0">
                <a:latin typeface="Gill Sans Light"/>
                <a:ea typeface="굴림" charset="0"/>
                <a:cs typeface="Gill Sans Light"/>
              </a:rPr>
              <a:t>Compare to “disable interrupt” solution</a:t>
            </a: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Helvetica" charset="0"/>
              <a:ea typeface="굴림" charset="0"/>
              <a:cs typeface="굴림" charset="0"/>
            </a:endParaRP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Gill Sans Light"/>
              <a:ea typeface="굴림" charset="0"/>
              <a:cs typeface="Gill Sans Light"/>
            </a:endParaRP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r>
              <a:rPr lang="en-US" altLang="ko-KR" sz="2200" dirty="0">
                <a:latin typeface="Gill Sans Light"/>
                <a:ea typeface="굴림" charset="0"/>
                <a:cs typeface="Gill Sans Light"/>
              </a:rPr>
              <a:t>Basically we replaced:</a:t>
            </a:r>
          </a:p>
          <a:p>
            <a:pPr lvl="1"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r>
              <a:rPr lang="en-US" sz="2000" b="1" dirty="0">
                <a:solidFill>
                  <a:schemeClr val="hlink"/>
                </a:solidFill>
                <a:latin typeface="Courier New" charset="0"/>
                <a:ea typeface="ＭＳ Ｐゴシック" charset="0"/>
              </a:rPr>
              <a:t>disable interrupts </a:t>
            </a:r>
            <a:r>
              <a:rPr lang="en-US" sz="2000" b="1" dirty="0">
                <a:solidFill>
                  <a:schemeClr val="hlink"/>
                </a:solidFill>
                <a:latin typeface="Courier New" charset="0"/>
                <a:ea typeface="ＭＳ Ｐゴシック" charset="0"/>
                <a:sym typeface="Wingdings" charset="0"/>
              </a:rPr>
              <a:t> </a:t>
            </a:r>
            <a:r>
              <a:rPr lang="en-US" sz="2000" b="1" dirty="0">
                <a:solidFill>
                  <a:schemeClr val="hlink"/>
                </a:solidFill>
                <a:latin typeface="Courier New" charset="0"/>
                <a:ea typeface="ＭＳ Ｐゴシック" charset="0"/>
              </a:rPr>
              <a:t>while (</a:t>
            </a:r>
            <a:r>
              <a:rPr lang="en-US" sz="2000" b="1" dirty="0" err="1">
                <a:solidFill>
                  <a:schemeClr val="hlink"/>
                </a:solidFill>
                <a:latin typeface="Courier New" charset="0"/>
                <a:ea typeface="ＭＳ Ｐゴシック" charset="0"/>
              </a:rPr>
              <a:t>test&amp;set</a:t>
            </a:r>
            <a:r>
              <a:rPr lang="en-US" sz="2000" b="1" dirty="0">
                <a:solidFill>
                  <a:schemeClr val="hlink"/>
                </a:solidFill>
                <a:latin typeface="Courier New" charset="0"/>
                <a:ea typeface="ＭＳ Ｐゴシック" charset="0"/>
              </a:rPr>
              <a:t>(guard))</a:t>
            </a:r>
            <a:r>
              <a:rPr lang="en-US" sz="2000" dirty="0">
                <a:solidFill>
                  <a:schemeClr val="hlink"/>
                </a:solidFill>
                <a:latin typeface="Courier New" charset="0"/>
                <a:ea typeface="ＭＳ Ｐゴシック" charset="0"/>
              </a:rPr>
              <a:t>;</a:t>
            </a:r>
          </a:p>
          <a:p>
            <a:pPr lvl="1"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enable interrupts 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  <a:sym typeface="Wingdings" charset="0"/>
              </a:rPr>
              <a:t> guard = 0;</a:t>
            </a:r>
            <a:endParaRPr lang="en-US" altLang="ko-KR" sz="2000" b="1" dirty="0">
              <a:latin typeface="Helvetica" charset="0"/>
              <a:ea typeface="굴림" charset="0"/>
              <a:cs typeface="굴림" charset="0"/>
            </a:endParaRPr>
          </a:p>
          <a:p>
            <a:pPr lvl="1"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000" dirty="0">
              <a:latin typeface="Courier New" charset="0"/>
              <a:ea typeface="굴림" charset="0"/>
              <a:cs typeface="굴림" charset="0"/>
            </a:endParaRPr>
          </a:p>
        </p:txBody>
      </p:sp>
      <p:sp>
        <p:nvSpPr>
          <p:cNvPr id="445445" name="Text Box 5"/>
          <p:cNvSpPr txBox="1">
            <a:spLocks noChangeArrowheads="1"/>
          </p:cNvSpPr>
          <p:nvPr/>
        </p:nvSpPr>
        <p:spPr bwMode="auto">
          <a:xfrm>
            <a:off x="1676401" y="1211282"/>
            <a:ext cx="9753599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 sz="1800" b="0" dirty="0" err="1">
                <a:solidFill>
                  <a:srgbClr val="233AE1"/>
                </a:solidFill>
                <a:latin typeface="Consolas" panose="020B0609020204030204" pitchFamily="49" charset="0"/>
              </a:rPr>
              <a:t>int</a:t>
            </a:r>
            <a:r>
              <a:rPr lang="en-US" sz="1800" b="0" dirty="0">
                <a:solidFill>
                  <a:srgbClr val="233AE1"/>
                </a:solidFill>
                <a:latin typeface="Consolas" panose="020B0609020204030204" pitchFamily="49" charset="0"/>
              </a:rPr>
              <a:t> value = FREE; </a:t>
            </a:r>
            <a:r>
              <a:rPr lang="en-US" altLang="en-US" sz="1800" b="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  <a:ea typeface="Consolas" charset="0"/>
                <a:cs typeface="Consolas" charset="0"/>
              </a:rPr>
              <a:t>// Interface: acquire(&amp;</a:t>
            </a:r>
            <a:r>
              <a:rPr lang="en-US" altLang="en-US" sz="1800" b="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  <a:ea typeface="Consolas" charset="0"/>
                <a:cs typeface="Consolas" charset="0"/>
              </a:rPr>
              <a:t>mylock</a:t>
            </a:r>
            <a:r>
              <a:rPr lang="en-US" altLang="en-US" sz="1800" b="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  <a:ea typeface="Consolas" charset="0"/>
                <a:cs typeface="Consolas" charset="0"/>
              </a:rPr>
              <a:t>);</a:t>
            </a:r>
            <a:br>
              <a:rPr lang="en-US" altLang="en-US" sz="1800" b="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  <a:ea typeface="Consolas" charset="0"/>
                <a:cs typeface="Consolas" charset="0"/>
              </a:rPr>
            </a:br>
            <a:r>
              <a:rPr lang="en-US" altLang="en-US" sz="1800" b="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  <a:ea typeface="Consolas" charset="0"/>
                <a:cs typeface="Consolas" charset="0"/>
              </a:rPr>
              <a:t>                  //            release(&amp;</a:t>
            </a:r>
            <a:r>
              <a:rPr lang="en-US" altLang="en-US" sz="1800" b="0" dirty="0" err="1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  <a:ea typeface="Consolas" charset="0"/>
                <a:cs typeface="Consolas" charset="0"/>
              </a:rPr>
              <a:t>mylock</a:t>
            </a:r>
            <a:r>
              <a:rPr lang="en-US" altLang="en-US" sz="1800" b="0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  <a:ea typeface="Consolas" charset="0"/>
                <a:cs typeface="Consolas" charset="0"/>
              </a:rPr>
              <a:t>);</a:t>
            </a:r>
            <a:endParaRPr lang="en-US" sz="1800" b="0" dirty="0">
              <a:latin typeface="Consolas" panose="020B0609020204030204" pitchFamily="49" charset="0"/>
            </a:endParaRPr>
          </a:p>
          <a:p>
            <a:endParaRPr lang="en-US" sz="1800" b="0" dirty="0">
              <a:latin typeface="Consolas" panose="020B0609020204030204" pitchFamily="49" charset="0"/>
            </a:endParaRPr>
          </a:p>
          <a:p>
            <a:r>
              <a:rPr lang="en-US" sz="1800" b="0" dirty="0">
                <a:latin typeface="Consolas" panose="020B0609020204030204" pitchFamily="49" charset="0"/>
              </a:rPr>
              <a:t>acquire(</a:t>
            </a:r>
            <a:r>
              <a:rPr lang="en-US" sz="1800" b="0" dirty="0" err="1">
                <a:latin typeface="Consolas" panose="020B0609020204030204" pitchFamily="49" charset="0"/>
              </a:rPr>
              <a:t>int</a:t>
            </a:r>
            <a:r>
              <a:rPr lang="en-US" sz="1800" b="0" dirty="0">
                <a:latin typeface="Consolas" panose="020B0609020204030204" pitchFamily="49" charset="0"/>
              </a:rPr>
              <a:t> *</a:t>
            </a:r>
            <a:r>
              <a:rPr lang="en-US" sz="1800" b="0" dirty="0" err="1">
                <a:latin typeface="Consolas" panose="020B0609020204030204" pitchFamily="49" charset="0"/>
              </a:rPr>
              <a:t>thelock</a:t>
            </a:r>
            <a:r>
              <a:rPr lang="en-US" sz="1800" b="0" dirty="0">
                <a:latin typeface="Consolas" panose="020B0609020204030204" pitchFamily="49" charset="0"/>
              </a:rPr>
              <a:t>) {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</a:t>
            </a:r>
            <a:r>
              <a:rPr lang="en-US" sz="1800" b="0" dirty="0">
                <a:solidFill>
                  <a:schemeClr val="hlink"/>
                </a:solidFill>
                <a:latin typeface="Consolas" panose="020B0609020204030204" pitchFamily="49" charset="0"/>
              </a:rPr>
              <a:t>disable interrupts;</a:t>
            </a:r>
            <a:br>
              <a:rPr lang="en-US" sz="1800" b="0" dirty="0">
                <a:solidFill>
                  <a:schemeClr val="hlink"/>
                </a:solidFill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if (*</a:t>
            </a:r>
            <a:r>
              <a:rPr lang="en-US" sz="1800" b="0" dirty="0" err="1">
                <a:latin typeface="Consolas" panose="020B0609020204030204" pitchFamily="49" charset="0"/>
              </a:rPr>
              <a:t>thelock</a:t>
            </a:r>
            <a:r>
              <a:rPr lang="en-US" sz="1800" b="0" dirty="0">
                <a:latin typeface="Consolas" panose="020B0609020204030204" pitchFamily="49" charset="0"/>
              </a:rPr>
              <a:t> == BUSY) {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	put thread on wait queue;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	Go to sleep();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	// Enable interrupts?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} else {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	</a:t>
            </a:r>
            <a:r>
              <a:rPr lang="en-US" sz="1800" b="0" dirty="0">
                <a:solidFill>
                  <a:srgbClr val="233AE1"/>
                </a:solidFill>
                <a:latin typeface="Consolas" panose="020B0609020204030204" pitchFamily="49" charset="0"/>
              </a:rPr>
              <a:t>*</a:t>
            </a:r>
            <a:r>
              <a:rPr lang="en-US" sz="1800" b="0" dirty="0" err="1">
                <a:solidFill>
                  <a:srgbClr val="233AE1"/>
                </a:solidFill>
                <a:latin typeface="Consolas" panose="020B0609020204030204" pitchFamily="49" charset="0"/>
              </a:rPr>
              <a:t>thelock</a:t>
            </a:r>
            <a:r>
              <a:rPr lang="en-US" sz="1800" b="0" dirty="0">
                <a:solidFill>
                  <a:srgbClr val="233AE1"/>
                </a:solidFill>
                <a:latin typeface="Consolas" panose="020B0609020204030204" pitchFamily="49" charset="0"/>
              </a:rPr>
              <a:t> = BUSY;</a:t>
            </a:r>
            <a:br>
              <a:rPr lang="en-US" sz="1800" b="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sz="1800" b="0" dirty="0">
                <a:solidFill>
                  <a:srgbClr val="233AE1"/>
                </a:solidFill>
                <a:latin typeface="Consolas" panose="020B0609020204030204" pitchFamily="49" charset="0"/>
              </a:rPr>
              <a:t>	</a:t>
            </a:r>
            <a:r>
              <a:rPr lang="en-US" sz="1800" b="0" dirty="0">
                <a:latin typeface="Consolas" panose="020B0609020204030204" pitchFamily="49" charset="0"/>
              </a:rPr>
              <a:t>}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</a:t>
            </a:r>
            <a:r>
              <a:rPr lang="en-US" sz="1800" b="0" dirty="0">
                <a:solidFill>
                  <a:schemeClr val="hlink"/>
                </a:solidFill>
                <a:latin typeface="Consolas" panose="020B0609020204030204" pitchFamily="49" charset="0"/>
              </a:rPr>
              <a:t>enable interrupts;</a:t>
            </a:r>
            <a:br>
              <a:rPr lang="en-US" sz="1800" b="0" dirty="0">
                <a:solidFill>
                  <a:schemeClr val="hlink"/>
                </a:solidFill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45446" name="Text Box 6"/>
          <p:cNvSpPr txBox="1">
            <a:spLocks noChangeArrowheads="1"/>
          </p:cNvSpPr>
          <p:nvPr/>
        </p:nvSpPr>
        <p:spPr bwMode="auto">
          <a:xfrm>
            <a:off x="6019800" y="1219200"/>
            <a:ext cx="4648200" cy="391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sz="1800" b="0" dirty="0"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sz="1800" b="0" dirty="0"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sz="1800" b="0" dirty="0">
              <a:latin typeface="Consolas" panose="020B0609020204030204" pitchFamily="49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800" b="0" dirty="0">
                <a:latin typeface="Consolas" panose="020B0609020204030204" pitchFamily="49" charset="0"/>
              </a:rPr>
              <a:t>release(</a:t>
            </a:r>
            <a:r>
              <a:rPr lang="en-US" sz="1800" b="0" dirty="0" err="1">
                <a:latin typeface="Consolas" panose="020B0609020204030204" pitchFamily="49" charset="0"/>
              </a:rPr>
              <a:t>int</a:t>
            </a:r>
            <a:r>
              <a:rPr lang="en-US" sz="1800" b="0" dirty="0">
                <a:latin typeface="Consolas" panose="020B0609020204030204" pitchFamily="49" charset="0"/>
              </a:rPr>
              <a:t> *</a:t>
            </a:r>
            <a:r>
              <a:rPr lang="en-US" sz="1800" b="0" dirty="0" err="1">
                <a:latin typeface="Consolas" panose="020B0609020204030204" pitchFamily="49" charset="0"/>
              </a:rPr>
              <a:t>thelock</a:t>
            </a:r>
            <a:r>
              <a:rPr lang="en-US" sz="1800" b="0" dirty="0">
                <a:latin typeface="Consolas" panose="020B0609020204030204" pitchFamily="49" charset="0"/>
              </a:rPr>
              <a:t>) {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</a:t>
            </a:r>
            <a:r>
              <a:rPr lang="en-US" sz="1800" b="0" dirty="0">
                <a:solidFill>
                  <a:schemeClr val="hlink"/>
                </a:solidFill>
                <a:latin typeface="Consolas" panose="020B0609020204030204" pitchFamily="49" charset="0"/>
              </a:rPr>
              <a:t>disable interrupts;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if (anyone on wait queue) {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	take thread off wait queue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	Place on ready queue;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} else {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	</a:t>
            </a:r>
            <a:r>
              <a:rPr lang="en-US" sz="1800" b="0" dirty="0">
                <a:solidFill>
                  <a:srgbClr val="233AE1"/>
                </a:solidFill>
                <a:latin typeface="Consolas" panose="020B0609020204030204" pitchFamily="49" charset="0"/>
              </a:rPr>
              <a:t>*</a:t>
            </a:r>
            <a:r>
              <a:rPr lang="en-US" sz="1800" b="0" dirty="0" err="1">
                <a:solidFill>
                  <a:srgbClr val="233AE1"/>
                </a:solidFill>
                <a:latin typeface="Consolas" panose="020B0609020204030204" pitchFamily="49" charset="0"/>
              </a:rPr>
              <a:t>thelock</a:t>
            </a:r>
            <a:r>
              <a:rPr lang="en-US" sz="1800" b="0" dirty="0">
                <a:solidFill>
                  <a:srgbClr val="233AE1"/>
                </a:solidFill>
                <a:latin typeface="Consolas" panose="020B0609020204030204" pitchFamily="49" charset="0"/>
              </a:rPr>
              <a:t> = FREE;</a:t>
            </a:r>
            <a:br>
              <a:rPr lang="en-US" sz="1800" b="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}</a:t>
            </a:r>
            <a:br>
              <a:rPr lang="en-US" sz="1800" b="0" dirty="0"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	</a:t>
            </a:r>
            <a:r>
              <a:rPr lang="en-US" sz="1800" b="0" dirty="0">
                <a:solidFill>
                  <a:schemeClr val="hlink"/>
                </a:solidFill>
                <a:latin typeface="Consolas" panose="020B0609020204030204" pitchFamily="49" charset="0"/>
              </a:rPr>
              <a:t>enable interrupts;</a:t>
            </a:r>
            <a:br>
              <a:rPr lang="en-US" sz="1800" b="0" dirty="0">
                <a:solidFill>
                  <a:schemeClr val="hlink"/>
                </a:solidFill>
                <a:latin typeface="Consolas" panose="020B0609020204030204" pitchFamily="49" charset="0"/>
              </a:rPr>
            </a:br>
            <a:r>
              <a:rPr lang="en-US" sz="1800" b="0" dirty="0">
                <a:latin typeface="Consolas" panose="020B0609020204030204" pitchFamily="49" charset="0"/>
              </a:rPr>
              <a:t>}</a:t>
            </a:r>
            <a:br>
              <a:rPr lang="en-US" sz="1800" b="0" dirty="0">
                <a:latin typeface="Consolas" panose="020B0609020204030204" pitchFamily="49" charset="0"/>
              </a:rPr>
            </a:br>
            <a:br>
              <a:rPr lang="en-US" sz="1800" b="0" dirty="0">
                <a:latin typeface="Consolas" panose="020B0609020204030204" pitchFamily="49" charset="0"/>
              </a:rPr>
            </a:br>
            <a:endParaRPr lang="en-US" sz="1800" b="0" dirty="0">
              <a:latin typeface="Consolas" panose="020B0609020204030204" pitchFamily="49" charset="0"/>
            </a:endParaRP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838200" y="1245883"/>
            <a:ext cx="609600" cy="685800"/>
            <a:chOff x="1776" y="912"/>
            <a:chExt cx="476" cy="576"/>
          </a:xfrm>
        </p:grpSpPr>
        <p:sp>
          <p:nvSpPr>
            <p:cNvPr id="18438" name="AutoShape 8"/>
            <p:cNvSpPr>
              <a:spLocks noChangeAspect="1" noChangeArrowheads="1" noTextEdit="1"/>
            </p:cNvSpPr>
            <p:nvPr/>
          </p:nvSpPr>
          <p:spPr bwMode="auto">
            <a:xfrm>
              <a:off x="1776" y="912"/>
              <a:ext cx="476" cy="5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39" name="Freeform 10"/>
            <p:cNvSpPr>
              <a:spLocks/>
            </p:cNvSpPr>
            <p:nvPr/>
          </p:nvSpPr>
          <p:spPr bwMode="auto">
            <a:xfrm>
              <a:off x="1818" y="1046"/>
              <a:ext cx="434" cy="442"/>
            </a:xfrm>
            <a:custGeom>
              <a:avLst/>
              <a:gdLst>
                <a:gd name="T0" fmla="*/ 0 w 1303"/>
                <a:gd name="T1" fmla="*/ 0 h 1327"/>
                <a:gd name="T2" fmla="*/ 0 w 1303"/>
                <a:gd name="T3" fmla="*/ 0 h 1327"/>
                <a:gd name="T4" fmla="*/ 0 w 1303"/>
                <a:gd name="T5" fmla="*/ 0 h 1327"/>
                <a:gd name="T6" fmla="*/ 0 w 1303"/>
                <a:gd name="T7" fmla="*/ 0 h 1327"/>
                <a:gd name="T8" fmla="*/ 0 w 1303"/>
                <a:gd name="T9" fmla="*/ 0 h 1327"/>
                <a:gd name="T10" fmla="*/ 0 w 1303"/>
                <a:gd name="T11" fmla="*/ 0 h 1327"/>
                <a:gd name="T12" fmla="*/ 0 w 1303"/>
                <a:gd name="T13" fmla="*/ 0 h 1327"/>
                <a:gd name="T14" fmla="*/ 0 w 1303"/>
                <a:gd name="T15" fmla="*/ 0 h 1327"/>
                <a:gd name="T16" fmla="*/ 0 w 1303"/>
                <a:gd name="T17" fmla="*/ 0 h 1327"/>
                <a:gd name="T18" fmla="*/ 0 w 1303"/>
                <a:gd name="T19" fmla="*/ 0 h 1327"/>
                <a:gd name="T20" fmla="*/ 0 w 1303"/>
                <a:gd name="T21" fmla="*/ 0 h 1327"/>
                <a:gd name="T22" fmla="*/ 0 w 1303"/>
                <a:gd name="T23" fmla="*/ 0 h 1327"/>
                <a:gd name="T24" fmla="*/ 0 w 1303"/>
                <a:gd name="T25" fmla="*/ 0 h 1327"/>
                <a:gd name="T26" fmla="*/ 0 w 1303"/>
                <a:gd name="T27" fmla="*/ 0 h 1327"/>
                <a:gd name="T28" fmla="*/ 0 w 1303"/>
                <a:gd name="T29" fmla="*/ 0 h 1327"/>
                <a:gd name="T30" fmla="*/ 0 w 1303"/>
                <a:gd name="T31" fmla="*/ 0 h 1327"/>
                <a:gd name="T32" fmla="*/ 0 w 1303"/>
                <a:gd name="T33" fmla="*/ 0 h 1327"/>
                <a:gd name="T34" fmla="*/ 0 w 1303"/>
                <a:gd name="T35" fmla="*/ 0 h 1327"/>
                <a:gd name="T36" fmla="*/ 0 w 1303"/>
                <a:gd name="T37" fmla="*/ 0 h 1327"/>
                <a:gd name="T38" fmla="*/ 0 w 1303"/>
                <a:gd name="T39" fmla="*/ 0 h 1327"/>
                <a:gd name="T40" fmla="*/ 0 w 1303"/>
                <a:gd name="T41" fmla="*/ 0 h 1327"/>
                <a:gd name="T42" fmla="*/ 0 w 1303"/>
                <a:gd name="T43" fmla="*/ 0 h 1327"/>
                <a:gd name="T44" fmla="*/ 0 w 1303"/>
                <a:gd name="T45" fmla="*/ 0 h 1327"/>
                <a:gd name="T46" fmla="*/ 0 w 1303"/>
                <a:gd name="T47" fmla="*/ 0 h 1327"/>
                <a:gd name="T48" fmla="*/ 0 w 1303"/>
                <a:gd name="T49" fmla="*/ 0 h 1327"/>
                <a:gd name="T50" fmla="*/ 0 w 1303"/>
                <a:gd name="T51" fmla="*/ 0 h 1327"/>
                <a:gd name="T52" fmla="*/ 0 w 1303"/>
                <a:gd name="T53" fmla="*/ 0 h 1327"/>
                <a:gd name="T54" fmla="*/ 0 w 1303"/>
                <a:gd name="T55" fmla="*/ 0 h 1327"/>
                <a:gd name="T56" fmla="*/ 0 w 1303"/>
                <a:gd name="T57" fmla="*/ 0 h 1327"/>
                <a:gd name="T58" fmla="*/ 0 w 1303"/>
                <a:gd name="T59" fmla="*/ 0 h 1327"/>
                <a:gd name="T60" fmla="*/ 0 w 1303"/>
                <a:gd name="T61" fmla="*/ 0 h 1327"/>
                <a:gd name="T62" fmla="*/ 0 w 1303"/>
                <a:gd name="T63" fmla="*/ 0 h 1327"/>
                <a:gd name="T64" fmla="*/ 0 w 1303"/>
                <a:gd name="T65" fmla="*/ 0 h 1327"/>
                <a:gd name="T66" fmla="*/ 0 w 1303"/>
                <a:gd name="T67" fmla="*/ 0 h 1327"/>
                <a:gd name="T68" fmla="*/ 0 w 1303"/>
                <a:gd name="T69" fmla="*/ 0 h 1327"/>
                <a:gd name="T70" fmla="*/ 0 w 1303"/>
                <a:gd name="T71" fmla="*/ 0 h 1327"/>
                <a:gd name="T72" fmla="*/ 0 w 1303"/>
                <a:gd name="T73" fmla="*/ 0 h 1327"/>
                <a:gd name="T74" fmla="*/ 0 w 1303"/>
                <a:gd name="T75" fmla="*/ 0 h 1327"/>
                <a:gd name="T76" fmla="*/ 0 w 1303"/>
                <a:gd name="T77" fmla="*/ 0 h 1327"/>
                <a:gd name="T78" fmla="*/ 0 w 1303"/>
                <a:gd name="T79" fmla="*/ 0 h 1327"/>
                <a:gd name="T80" fmla="*/ 0 w 1303"/>
                <a:gd name="T81" fmla="*/ 0 h 1327"/>
                <a:gd name="T82" fmla="*/ 0 w 1303"/>
                <a:gd name="T83" fmla="*/ 0 h 1327"/>
                <a:gd name="T84" fmla="*/ 0 w 1303"/>
                <a:gd name="T85" fmla="*/ 0 h 1327"/>
                <a:gd name="T86" fmla="*/ 0 w 1303"/>
                <a:gd name="T87" fmla="*/ 0 h 1327"/>
                <a:gd name="T88" fmla="*/ 0 w 1303"/>
                <a:gd name="T89" fmla="*/ 0 h 1327"/>
                <a:gd name="T90" fmla="*/ 0 w 1303"/>
                <a:gd name="T91" fmla="*/ 0 h 1327"/>
                <a:gd name="T92" fmla="*/ 0 w 1303"/>
                <a:gd name="T93" fmla="*/ 0 h 1327"/>
                <a:gd name="T94" fmla="*/ 0 w 1303"/>
                <a:gd name="T95" fmla="*/ 0 h 1327"/>
                <a:gd name="T96" fmla="*/ 0 w 1303"/>
                <a:gd name="T97" fmla="*/ 0 h 1327"/>
                <a:gd name="T98" fmla="*/ 0 w 1303"/>
                <a:gd name="T99" fmla="*/ 0 h 1327"/>
                <a:gd name="T100" fmla="*/ 0 w 1303"/>
                <a:gd name="T101" fmla="*/ 0 h 1327"/>
                <a:gd name="T102" fmla="*/ 0 w 1303"/>
                <a:gd name="T103" fmla="*/ 0 h 1327"/>
                <a:gd name="T104" fmla="*/ 0 w 1303"/>
                <a:gd name="T105" fmla="*/ 0 h 1327"/>
                <a:gd name="T106" fmla="*/ 0 w 1303"/>
                <a:gd name="T107" fmla="*/ 0 h 1327"/>
                <a:gd name="T108" fmla="*/ 0 w 1303"/>
                <a:gd name="T109" fmla="*/ 0 h 1327"/>
                <a:gd name="T110" fmla="*/ 0 w 1303"/>
                <a:gd name="T111" fmla="*/ 0 h 1327"/>
                <a:gd name="T112" fmla="*/ 0 w 1303"/>
                <a:gd name="T113" fmla="*/ 0 h 1327"/>
                <a:gd name="T114" fmla="*/ 0 w 1303"/>
                <a:gd name="T115" fmla="*/ 0 h 1327"/>
                <a:gd name="T116" fmla="*/ 0 w 1303"/>
                <a:gd name="T117" fmla="*/ 0 h 1327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303"/>
                <a:gd name="T178" fmla="*/ 0 h 1327"/>
                <a:gd name="T179" fmla="*/ 1303 w 1303"/>
                <a:gd name="T180" fmla="*/ 1327 h 1327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303" h="1327">
                  <a:moveTo>
                    <a:pt x="28" y="680"/>
                  </a:moveTo>
                  <a:lnTo>
                    <a:pt x="28" y="681"/>
                  </a:lnTo>
                  <a:lnTo>
                    <a:pt x="30" y="684"/>
                  </a:lnTo>
                  <a:lnTo>
                    <a:pt x="30" y="686"/>
                  </a:lnTo>
                  <a:lnTo>
                    <a:pt x="30" y="688"/>
                  </a:lnTo>
                  <a:lnTo>
                    <a:pt x="33" y="691"/>
                  </a:lnTo>
                  <a:lnTo>
                    <a:pt x="34" y="697"/>
                  </a:lnTo>
                  <a:lnTo>
                    <a:pt x="36" y="698"/>
                  </a:lnTo>
                  <a:lnTo>
                    <a:pt x="36" y="704"/>
                  </a:lnTo>
                  <a:lnTo>
                    <a:pt x="37" y="708"/>
                  </a:lnTo>
                  <a:lnTo>
                    <a:pt x="40" y="714"/>
                  </a:lnTo>
                  <a:lnTo>
                    <a:pt x="43" y="720"/>
                  </a:lnTo>
                  <a:lnTo>
                    <a:pt x="44" y="725"/>
                  </a:lnTo>
                  <a:lnTo>
                    <a:pt x="47" y="733"/>
                  </a:lnTo>
                  <a:lnTo>
                    <a:pt x="51" y="740"/>
                  </a:lnTo>
                  <a:lnTo>
                    <a:pt x="53" y="745"/>
                  </a:lnTo>
                  <a:lnTo>
                    <a:pt x="55" y="752"/>
                  </a:lnTo>
                  <a:lnTo>
                    <a:pt x="60" y="761"/>
                  </a:lnTo>
                  <a:lnTo>
                    <a:pt x="64" y="769"/>
                  </a:lnTo>
                  <a:lnTo>
                    <a:pt x="67" y="778"/>
                  </a:lnTo>
                  <a:lnTo>
                    <a:pt x="70" y="785"/>
                  </a:lnTo>
                  <a:lnTo>
                    <a:pt x="74" y="795"/>
                  </a:lnTo>
                  <a:lnTo>
                    <a:pt x="80" y="804"/>
                  </a:lnTo>
                  <a:lnTo>
                    <a:pt x="84" y="812"/>
                  </a:lnTo>
                  <a:lnTo>
                    <a:pt x="87" y="822"/>
                  </a:lnTo>
                  <a:lnTo>
                    <a:pt x="92" y="832"/>
                  </a:lnTo>
                  <a:lnTo>
                    <a:pt x="98" y="842"/>
                  </a:lnTo>
                  <a:lnTo>
                    <a:pt x="101" y="852"/>
                  </a:lnTo>
                  <a:lnTo>
                    <a:pt x="108" y="861"/>
                  </a:lnTo>
                  <a:lnTo>
                    <a:pt x="114" y="872"/>
                  </a:lnTo>
                  <a:lnTo>
                    <a:pt x="118" y="883"/>
                  </a:lnTo>
                  <a:lnTo>
                    <a:pt x="124" y="893"/>
                  </a:lnTo>
                  <a:lnTo>
                    <a:pt x="129" y="903"/>
                  </a:lnTo>
                  <a:lnTo>
                    <a:pt x="136" y="915"/>
                  </a:lnTo>
                  <a:lnTo>
                    <a:pt x="142" y="926"/>
                  </a:lnTo>
                  <a:lnTo>
                    <a:pt x="148" y="936"/>
                  </a:lnTo>
                  <a:lnTo>
                    <a:pt x="153" y="947"/>
                  </a:lnTo>
                  <a:lnTo>
                    <a:pt x="161" y="959"/>
                  </a:lnTo>
                  <a:lnTo>
                    <a:pt x="168" y="969"/>
                  </a:lnTo>
                  <a:lnTo>
                    <a:pt x="173" y="980"/>
                  </a:lnTo>
                  <a:lnTo>
                    <a:pt x="180" y="991"/>
                  </a:lnTo>
                  <a:lnTo>
                    <a:pt x="189" y="1003"/>
                  </a:lnTo>
                  <a:lnTo>
                    <a:pt x="196" y="1014"/>
                  </a:lnTo>
                  <a:lnTo>
                    <a:pt x="202" y="1024"/>
                  </a:lnTo>
                  <a:lnTo>
                    <a:pt x="210" y="1035"/>
                  </a:lnTo>
                  <a:lnTo>
                    <a:pt x="219" y="1047"/>
                  </a:lnTo>
                  <a:lnTo>
                    <a:pt x="226" y="1058"/>
                  </a:lnTo>
                  <a:lnTo>
                    <a:pt x="233" y="1068"/>
                  </a:lnTo>
                  <a:lnTo>
                    <a:pt x="243" y="1078"/>
                  </a:lnTo>
                  <a:lnTo>
                    <a:pt x="250" y="1091"/>
                  </a:lnTo>
                  <a:lnTo>
                    <a:pt x="260" y="1101"/>
                  </a:lnTo>
                  <a:lnTo>
                    <a:pt x="269" y="1111"/>
                  </a:lnTo>
                  <a:lnTo>
                    <a:pt x="277" y="1122"/>
                  </a:lnTo>
                  <a:lnTo>
                    <a:pt x="286" y="1131"/>
                  </a:lnTo>
                  <a:lnTo>
                    <a:pt x="296" y="1141"/>
                  </a:lnTo>
                  <a:lnTo>
                    <a:pt x="304" y="1152"/>
                  </a:lnTo>
                  <a:lnTo>
                    <a:pt x="314" y="1161"/>
                  </a:lnTo>
                  <a:lnTo>
                    <a:pt x="324" y="1171"/>
                  </a:lnTo>
                  <a:lnTo>
                    <a:pt x="333" y="1181"/>
                  </a:lnTo>
                  <a:lnTo>
                    <a:pt x="342" y="1188"/>
                  </a:lnTo>
                  <a:lnTo>
                    <a:pt x="352" y="1199"/>
                  </a:lnTo>
                  <a:lnTo>
                    <a:pt x="362" y="1206"/>
                  </a:lnTo>
                  <a:lnTo>
                    <a:pt x="372" y="1215"/>
                  </a:lnTo>
                  <a:lnTo>
                    <a:pt x="382" y="1222"/>
                  </a:lnTo>
                  <a:lnTo>
                    <a:pt x="394" y="1230"/>
                  </a:lnTo>
                  <a:lnTo>
                    <a:pt x="405" y="1237"/>
                  </a:lnTo>
                  <a:lnTo>
                    <a:pt x="415" y="1245"/>
                  </a:lnTo>
                  <a:lnTo>
                    <a:pt x="425" y="1252"/>
                  </a:lnTo>
                  <a:lnTo>
                    <a:pt x="436" y="1259"/>
                  </a:lnTo>
                  <a:lnTo>
                    <a:pt x="448" y="1264"/>
                  </a:lnTo>
                  <a:lnTo>
                    <a:pt x="459" y="1270"/>
                  </a:lnTo>
                  <a:lnTo>
                    <a:pt x="469" y="1274"/>
                  </a:lnTo>
                  <a:lnTo>
                    <a:pt x="480" y="1281"/>
                  </a:lnTo>
                  <a:lnTo>
                    <a:pt x="492" y="1286"/>
                  </a:lnTo>
                  <a:lnTo>
                    <a:pt x="504" y="1290"/>
                  </a:lnTo>
                  <a:lnTo>
                    <a:pt x="516" y="1294"/>
                  </a:lnTo>
                  <a:lnTo>
                    <a:pt x="527" y="1299"/>
                  </a:lnTo>
                  <a:lnTo>
                    <a:pt x="539" y="1301"/>
                  </a:lnTo>
                  <a:lnTo>
                    <a:pt x="551" y="1307"/>
                  </a:lnTo>
                  <a:lnTo>
                    <a:pt x="563" y="1310"/>
                  </a:lnTo>
                  <a:lnTo>
                    <a:pt x="576" y="1313"/>
                  </a:lnTo>
                  <a:lnTo>
                    <a:pt x="587" y="1316"/>
                  </a:lnTo>
                  <a:lnTo>
                    <a:pt x="600" y="1317"/>
                  </a:lnTo>
                  <a:lnTo>
                    <a:pt x="611" y="1318"/>
                  </a:lnTo>
                  <a:lnTo>
                    <a:pt x="624" y="1321"/>
                  </a:lnTo>
                  <a:lnTo>
                    <a:pt x="637" y="1323"/>
                  </a:lnTo>
                  <a:lnTo>
                    <a:pt x="648" y="1324"/>
                  </a:lnTo>
                  <a:lnTo>
                    <a:pt x="661" y="1324"/>
                  </a:lnTo>
                  <a:lnTo>
                    <a:pt x="674" y="1326"/>
                  </a:lnTo>
                  <a:lnTo>
                    <a:pt x="686" y="1327"/>
                  </a:lnTo>
                  <a:lnTo>
                    <a:pt x="698" y="1327"/>
                  </a:lnTo>
                  <a:lnTo>
                    <a:pt x="710" y="1327"/>
                  </a:lnTo>
                  <a:lnTo>
                    <a:pt x="723" y="1327"/>
                  </a:lnTo>
                  <a:lnTo>
                    <a:pt x="736" y="1326"/>
                  </a:lnTo>
                  <a:lnTo>
                    <a:pt x="749" y="1326"/>
                  </a:lnTo>
                  <a:lnTo>
                    <a:pt x="762" y="1324"/>
                  </a:lnTo>
                  <a:lnTo>
                    <a:pt x="772" y="1323"/>
                  </a:lnTo>
                  <a:lnTo>
                    <a:pt x="786" y="1321"/>
                  </a:lnTo>
                  <a:lnTo>
                    <a:pt x="799" y="1318"/>
                  </a:lnTo>
                  <a:lnTo>
                    <a:pt x="810" y="1317"/>
                  </a:lnTo>
                  <a:lnTo>
                    <a:pt x="823" y="1314"/>
                  </a:lnTo>
                  <a:lnTo>
                    <a:pt x="836" y="1311"/>
                  </a:lnTo>
                  <a:lnTo>
                    <a:pt x="848" y="1310"/>
                  </a:lnTo>
                  <a:lnTo>
                    <a:pt x="860" y="1306"/>
                  </a:lnTo>
                  <a:lnTo>
                    <a:pt x="872" y="1301"/>
                  </a:lnTo>
                  <a:lnTo>
                    <a:pt x="885" y="1299"/>
                  </a:lnTo>
                  <a:lnTo>
                    <a:pt x="897" y="1296"/>
                  </a:lnTo>
                  <a:lnTo>
                    <a:pt x="908" y="1290"/>
                  </a:lnTo>
                  <a:lnTo>
                    <a:pt x="921" y="1287"/>
                  </a:lnTo>
                  <a:lnTo>
                    <a:pt x="934" y="1281"/>
                  </a:lnTo>
                  <a:lnTo>
                    <a:pt x="945" y="1277"/>
                  </a:lnTo>
                  <a:lnTo>
                    <a:pt x="958" y="1272"/>
                  </a:lnTo>
                  <a:lnTo>
                    <a:pt x="969" y="1266"/>
                  </a:lnTo>
                  <a:lnTo>
                    <a:pt x="980" y="1262"/>
                  </a:lnTo>
                  <a:lnTo>
                    <a:pt x="992" y="1256"/>
                  </a:lnTo>
                  <a:lnTo>
                    <a:pt x="1003" y="1249"/>
                  </a:lnTo>
                  <a:lnTo>
                    <a:pt x="1016" y="1242"/>
                  </a:lnTo>
                  <a:lnTo>
                    <a:pt x="1026" y="1235"/>
                  </a:lnTo>
                  <a:lnTo>
                    <a:pt x="1039" y="1230"/>
                  </a:lnTo>
                  <a:lnTo>
                    <a:pt x="1049" y="1222"/>
                  </a:lnTo>
                  <a:lnTo>
                    <a:pt x="1060" y="1215"/>
                  </a:lnTo>
                  <a:lnTo>
                    <a:pt x="1070" y="1206"/>
                  </a:lnTo>
                  <a:lnTo>
                    <a:pt x="1081" y="1200"/>
                  </a:lnTo>
                  <a:lnTo>
                    <a:pt x="1093" y="1190"/>
                  </a:lnTo>
                  <a:lnTo>
                    <a:pt x="1103" y="1183"/>
                  </a:lnTo>
                  <a:lnTo>
                    <a:pt x="1114" y="1175"/>
                  </a:lnTo>
                  <a:lnTo>
                    <a:pt x="1125" y="1168"/>
                  </a:lnTo>
                  <a:lnTo>
                    <a:pt x="1134" y="1158"/>
                  </a:lnTo>
                  <a:lnTo>
                    <a:pt x="1144" y="1149"/>
                  </a:lnTo>
                  <a:lnTo>
                    <a:pt x="1152" y="1139"/>
                  </a:lnTo>
                  <a:lnTo>
                    <a:pt x="1162" y="1131"/>
                  </a:lnTo>
                  <a:lnTo>
                    <a:pt x="1171" y="1122"/>
                  </a:lnTo>
                  <a:lnTo>
                    <a:pt x="1179" y="1112"/>
                  </a:lnTo>
                  <a:lnTo>
                    <a:pt x="1186" y="1104"/>
                  </a:lnTo>
                  <a:lnTo>
                    <a:pt x="1195" y="1095"/>
                  </a:lnTo>
                  <a:lnTo>
                    <a:pt x="1202" y="1084"/>
                  </a:lnTo>
                  <a:lnTo>
                    <a:pt x="1209" y="1075"/>
                  </a:lnTo>
                  <a:lnTo>
                    <a:pt x="1215" y="1067"/>
                  </a:lnTo>
                  <a:lnTo>
                    <a:pt x="1223" y="1057"/>
                  </a:lnTo>
                  <a:lnTo>
                    <a:pt x="1229" y="1047"/>
                  </a:lnTo>
                  <a:lnTo>
                    <a:pt x="1235" y="1038"/>
                  </a:lnTo>
                  <a:lnTo>
                    <a:pt x="1240" y="1028"/>
                  </a:lnTo>
                  <a:lnTo>
                    <a:pt x="1246" y="1018"/>
                  </a:lnTo>
                  <a:lnTo>
                    <a:pt x="1252" y="1008"/>
                  </a:lnTo>
                  <a:lnTo>
                    <a:pt x="1256" y="998"/>
                  </a:lnTo>
                  <a:lnTo>
                    <a:pt x="1260" y="989"/>
                  </a:lnTo>
                  <a:lnTo>
                    <a:pt x="1266" y="979"/>
                  </a:lnTo>
                  <a:lnTo>
                    <a:pt x="1269" y="969"/>
                  </a:lnTo>
                  <a:lnTo>
                    <a:pt x="1273" y="960"/>
                  </a:lnTo>
                  <a:lnTo>
                    <a:pt x="1276" y="949"/>
                  </a:lnTo>
                  <a:lnTo>
                    <a:pt x="1282" y="940"/>
                  </a:lnTo>
                  <a:lnTo>
                    <a:pt x="1283" y="929"/>
                  </a:lnTo>
                  <a:lnTo>
                    <a:pt x="1286" y="919"/>
                  </a:lnTo>
                  <a:lnTo>
                    <a:pt x="1289" y="907"/>
                  </a:lnTo>
                  <a:lnTo>
                    <a:pt x="1292" y="899"/>
                  </a:lnTo>
                  <a:lnTo>
                    <a:pt x="1293" y="888"/>
                  </a:lnTo>
                  <a:lnTo>
                    <a:pt x="1296" y="879"/>
                  </a:lnTo>
                  <a:lnTo>
                    <a:pt x="1297" y="868"/>
                  </a:lnTo>
                  <a:lnTo>
                    <a:pt x="1299" y="858"/>
                  </a:lnTo>
                  <a:lnTo>
                    <a:pt x="1300" y="848"/>
                  </a:lnTo>
                  <a:lnTo>
                    <a:pt x="1300" y="836"/>
                  </a:lnTo>
                  <a:lnTo>
                    <a:pt x="1302" y="826"/>
                  </a:lnTo>
                  <a:lnTo>
                    <a:pt x="1303" y="816"/>
                  </a:lnTo>
                  <a:lnTo>
                    <a:pt x="1303" y="805"/>
                  </a:lnTo>
                  <a:lnTo>
                    <a:pt x="1303" y="795"/>
                  </a:lnTo>
                  <a:lnTo>
                    <a:pt x="1303" y="784"/>
                  </a:lnTo>
                  <a:lnTo>
                    <a:pt x="1303" y="774"/>
                  </a:lnTo>
                  <a:lnTo>
                    <a:pt x="1303" y="764"/>
                  </a:lnTo>
                  <a:lnTo>
                    <a:pt x="1303" y="752"/>
                  </a:lnTo>
                  <a:lnTo>
                    <a:pt x="1302" y="742"/>
                  </a:lnTo>
                  <a:lnTo>
                    <a:pt x="1302" y="733"/>
                  </a:lnTo>
                  <a:lnTo>
                    <a:pt x="1300" y="721"/>
                  </a:lnTo>
                  <a:lnTo>
                    <a:pt x="1300" y="711"/>
                  </a:lnTo>
                  <a:lnTo>
                    <a:pt x="1299" y="701"/>
                  </a:lnTo>
                  <a:lnTo>
                    <a:pt x="1297" y="691"/>
                  </a:lnTo>
                  <a:lnTo>
                    <a:pt x="1296" y="680"/>
                  </a:lnTo>
                  <a:lnTo>
                    <a:pt x="1294" y="669"/>
                  </a:lnTo>
                  <a:lnTo>
                    <a:pt x="1293" y="659"/>
                  </a:lnTo>
                  <a:lnTo>
                    <a:pt x="1290" y="649"/>
                  </a:lnTo>
                  <a:lnTo>
                    <a:pt x="1289" y="637"/>
                  </a:lnTo>
                  <a:lnTo>
                    <a:pt x="1287" y="627"/>
                  </a:lnTo>
                  <a:lnTo>
                    <a:pt x="1285" y="616"/>
                  </a:lnTo>
                  <a:lnTo>
                    <a:pt x="1283" y="607"/>
                  </a:lnTo>
                  <a:lnTo>
                    <a:pt x="1280" y="596"/>
                  </a:lnTo>
                  <a:lnTo>
                    <a:pt x="1277" y="586"/>
                  </a:lnTo>
                  <a:lnTo>
                    <a:pt x="1275" y="576"/>
                  </a:lnTo>
                  <a:lnTo>
                    <a:pt x="1272" y="566"/>
                  </a:lnTo>
                  <a:lnTo>
                    <a:pt x="1269" y="555"/>
                  </a:lnTo>
                  <a:lnTo>
                    <a:pt x="1266" y="545"/>
                  </a:lnTo>
                  <a:lnTo>
                    <a:pt x="1263" y="533"/>
                  </a:lnTo>
                  <a:lnTo>
                    <a:pt x="1260" y="525"/>
                  </a:lnTo>
                  <a:lnTo>
                    <a:pt x="1256" y="515"/>
                  </a:lnTo>
                  <a:lnTo>
                    <a:pt x="1253" y="504"/>
                  </a:lnTo>
                  <a:lnTo>
                    <a:pt x="1250" y="494"/>
                  </a:lnTo>
                  <a:lnTo>
                    <a:pt x="1246" y="484"/>
                  </a:lnTo>
                  <a:lnTo>
                    <a:pt x="1243" y="474"/>
                  </a:lnTo>
                  <a:lnTo>
                    <a:pt x="1239" y="464"/>
                  </a:lnTo>
                  <a:lnTo>
                    <a:pt x="1236" y="452"/>
                  </a:lnTo>
                  <a:lnTo>
                    <a:pt x="1233" y="442"/>
                  </a:lnTo>
                  <a:lnTo>
                    <a:pt x="1229" y="432"/>
                  </a:lnTo>
                  <a:lnTo>
                    <a:pt x="1226" y="422"/>
                  </a:lnTo>
                  <a:lnTo>
                    <a:pt x="1222" y="413"/>
                  </a:lnTo>
                  <a:lnTo>
                    <a:pt x="1219" y="403"/>
                  </a:lnTo>
                  <a:lnTo>
                    <a:pt x="1213" y="393"/>
                  </a:lnTo>
                  <a:lnTo>
                    <a:pt x="1212" y="383"/>
                  </a:lnTo>
                  <a:lnTo>
                    <a:pt x="1208" y="373"/>
                  </a:lnTo>
                  <a:lnTo>
                    <a:pt x="1205" y="364"/>
                  </a:lnTo>
                  <a:lnTo>
                    <a:pt x="1201" y="354"/>
                  </a:lnTo>
                  <a:lnTo>
                    <a:pt x="1196" y="343"/>
                  </a:lnTo>
                  <a:lnTo>
                    <a:pt x="1192" y="334"/>
                  </a:lnTo>
                  <a:lnTo>
                    <a:pt x="1188" y="326"/>
                  </a:lnTo>
                  <a:lnTo>
                    <a:pt x="1185" y="316"/>
                  </a:lnTo>
                  <a:lnTo>
                    <a:pt x="1181" y="306"/>
                  </a:lnTo>
                  <a:lnTo>
                    <a:pt x="1178" y="297"/>
                  </a:lnTo>
                  <a:lnTo>
                    <a:pt x="1174" y="287"/>
                  </a:lnTo>
                  <a:lnTo>
                    <a:pt x="1169" y="279"/>
                  </a:lnTo>
                  <a:lnTo>
                    <a:pt x="1165" y="270"/>
                  </a:lnTo>
                  <a:lnTo>
                    <a:pt x="1161" y="260"/>
                  </a:lnTo>
                  <a:lnTo>
                    <a:pt x="1157" y="252"/>
                  </a:lnTo>
                  <a:lnTo>
                    <a:pt x="1152" y="243"/>
                  </a:lnTo>
                  <a:lnTo>
                    <a:pt x="1148" y="235"/>
                  </a:lnTo>
                  <a:lnTo>
                    <a:pt x="1144" y="226"/>
                  </a:lnTo>
                  <a:lnTo>
                    <a:pt x="1140" y="219"/>
                  </a:lnTo>
                  <a:lnTo>
                    <a:pt x="1135" y="209"/>
                  </a:lnTo>
                  <a:lnTo>
                    <a:pt x="1131" y="202"/>
                  </a:lnTo>
                  <a:lnTo>
                    <a:pt x="1127" y="193"/>
                  </a:lnTo>
                  <a:lnTo>
                    <a:pt x="1123" y="185"/>
                  </a:lnTo>
                  <a:lnTo>
                    <a:pt x="1117" y="178"/>
                  </a:lnTo>
                  <a:lnTo>
                    <a:pt x="1113" y="171"/>
                  </a:lnTo>
                  <a:lnTo>
                    <a:pt x="1107" y="162"/>
                  </a:lnTo>
                  <a:lnTo>
                    <a:pt x="1103" y="155"/>
                  </a:lnTo>
                  <a:lnTo>
                    <a:pt x="1098" y="148"/>
                  </a:lnTo>
                  <a:lnTo>
                    <a:pt x="1094" y="141"/>
                  </a:lnTo>
                  <a:lnTo>
                    <a:pt x="1088" y="134"/>
                  </a:lnTo>
                  <a:lnTo>
                    <a:pt x="1083" y="127"/>
                  </a:lnTo>
                  <a:lnTo>
                    <a:pt x="1078" y="120"/>
                  </a:lnTo>
                  <a:lnTo>
                    <a:pt x="1073" y="114"/>
                  </a:lnTo>
                  <a:lnTo>
                    <a:pt x="1067" y="107"/>
                  </a:lnTo>
                  <a:lnTo>
                    <a:pt x="1064" y="101"/>
                  </a:lnTo>
                  <a:lnTo>
                    <a:pt x="1057" y="95"/>
                  </a:lnTo>
                  <a:lnTo>
                    <a:pt x="1052" y="90"/>
                  </a:lnTo>
                  <a:lnTo>
                    <a:pt x="1047" y="84"/>
                  </a:lnTo>
                  <a:lnTo>
                    <a:pt x="1042" y="78"/>
                  </a:lnTo>
                  <a:lnTo>
                    <a:pt x="1036" y="73"/>
                  </a:lnTo>
                  <a:lnTo>
                    <a:pt x="1030" y="67"/>
                  </a:lnTo>
                  <a:lnTo>
                    <a:pt x="1025" y="63"/>
                  </a:lnTo>
                  <a:lnTo>
                    <a:pt x="1019" y="57"/>
                  </a:lnTo>
                  <a:lnTo>
                    <a:pt x="1013" y="53"/>
                  </a:lnTo>
                  <a:lnTo>
                    <a:pt x="1007" y="47"/>
                  </a:lnTo>
                  <a:lnTo>
                    <a:pt x="1000" y="44"/>
                  </a:lnTo>
                  <a:lnTo>
                    <a:pt x="995" y="40"/>
                  </a:lnTo>
                  <a:lnTo>
                    <a:pt x="989" y="37"/>
                  </a:lnTo>
                  <a:lnTo>
                    <a:pt x="983" y="33"/>
                  </a:lnTo>
                  <a:lnTo>
                    <a:pt x="978" y="30"/>
                  </a:lnTo>
                  <a:lnTo>
                    <a:pt x="971" y="27"/>
                  </a:lnTo>
                  <a:lnTo>
                    <a:pt x="963" y="23"/>
                  </a:lnTo>
                  <a:lnTo>
                    <a:pt x="958" y="20"/>
                  </a:lnTo>
                  <a:lnTo>
                    <a:pt x="952" y="17"/>
                  </a:lnTo>
                  <a:lnTo>
                    <a:pt x="945" y="14"/>
                  </a:lnTo>
                  <a:lnTo>
                    <a:pt x="939" y="13"/>
                  </a:lnTo>
                  <a:lnTo>
                    <a:pt x="932" y="10"/>
                  </a:lnTo>
                  <a:lnTo>
                    <a:pt x="926" y="9"/>
                  </a:lnTo>
                  <a:lnTo>
                    <a:pt x="922" y="7"/>
                  </a:lnTo>
                  <a:lnTo>
                    <a:pt x="915" y="6"/>
                  </a:lnTo>
                  <a:lnTo>
                    <a:pt x="909" y="4"/>
                  </a:lnTo>
                  <a:lnTo>
                    <a:pt x="904" y="3"/>
                  </a:lnTo>
                  <a:lnTo>
                    <a:pt x="899" y="3"/>
                  </a:lnTo>
                  <a:lnTo>
                    <a:pt x="892" y="0"/>
                  </a:lnTo>
                  <a:lnTo>
                    <a:pt x="887" y="0"/>
                  </a:lnTo>
                  <a:lnTo>
                    <a:pt x="882" y="0"/>
                  </a:lnTo>
                  <a:lnTo>
                    <a:pt x="878" y="0"/>
                  </a:lnTo>
                  <a:lnTo>
                    <a:pt x="872" y="0"/>
                  </a:lnTo>
                  <a:lnTo>
                    <a:pt x="867" y="0"/>
                  </a:lnTo>
                  <a:lnTo>
                    <a:pt x="863" y="0"/>
                  </a:lnTo>
                  <a:lnTo>
                    <a:pt x="858" y="0"/>
                  </a:lnTo>
                  <a:lnTo>
                    <a:pt x="853" y="0"/>
                  </a:lnTo>
                  <a:lnTo>
                    <a:pt x="848" y="1"/>
                  </a:lnTo>
                  <a:lnTo>
                    <a:pt x="845" y="3"/>
                  </a:lnTo>
                  <a:lnTo>
                    <a:pt x="841" y="4"/>
                  </a:lnTo>
                  <a:lnTo>
                    <a:pt x="836" y="4"/>
                  </a:lnTo>
                  <a:lnTo>
                    <a:pt x="831" y="6"/>
                  </a:lnTo>
                  <a:lnTo>
                    <a:pt x="827" y="7"/>
                  </a:lnTo>
                  <a:lnTo>
                    <a:pt x="824" y="9"/>
                  </a:lnTo>
                  <a:lnTo>
                    <a:pt x="818" y="10"/>
                  </a:lnTo>
                  <a:lnTo>
                    <a:pt x="817" y="11"/>
                  </a:lnTo>
                  <a:lnTo>
                    <a:pt x="811" y="13"/>
                  </a:lnTo>
                  <a:lnTo>
                    <a:pt x="809" y="16"/>
                  </a:lnTo>
                  <a:lnTo>
                    <a:pt x="806" y="17"/>
                  </a:lnTo>
                  <a:lnTo>
                    <a:pt x="801" y="20"/>
                  </a:lnTo>
                  <a:lnTo>
                    <a:pt x="799" y="23"/>
                  </a:lnTo>
                  <a:lnTo>
                    <a:pt x="796" y="26"/>
                  </a:lnTo>
                  <a:lnTo>
                    <a:pt x="793" y="29"/>
                  </a:lnTo>
                  <a:lnTo>
                    <a:pt x="789" y="31"/>
                  </a:lnTo>
                  <a:lnTo>
                    <a:pt x="786" y="34"/>
                  </a:lnTo>
                  <a:lnTo>
                    <a:pt x="783" y="37"/>
                  </a:lnTo>
                  <a:lnTo>
                    <a:pt x="780" y="40"/>
                  </a:lnTo>
                  <a:lnTo>
                    <a:pt x="777" y="43"/>
                  </a:lnTo>
                  <a:lnTo>
                    <a:pt x="774" y="46"/>
                  </a:lnTo>
                  <a:lnTo>
                    <a:pt x="773" y="50"/>
                  </a:lnTo>
                  <a:lnTo>
                    <a:pt x="770" y="53"/>
                  </a:lnTo>
                  <a:lnTo>
                    <a:pt x="769" y="57"/>
                  </a:lnTo>
                  <a:lnTo>
                    <a:pt x="767" y="60"/>
                  </a:lnTo>
                  <a:lnTo>
                    <a:pt x="764" y="64"/>
                  </a:lnTo>
                  <a:lnTo>
                    <a:pt x="763" y="68"/>
                  </a:lnTo>
                  <a:lnTo>
                    <a:pt x="762" y="71"/>
                  </a:lnTo>
                  <a:lnTo>
                    <a:pt x="759" y="75"/>
                  </a:lnTo>
                  <a:lnTo>
                    <a:pt x="757" y="80"/>
                  </a:lnTo>
                  <a:lnTo>
                    <a:pt x="756" y="84"/>
                  </a:lnTo>
                  <a:lnTo>
                    <a:pt x="755" y="88"/>
                  </a:lnTo>
                  <a:lnTo>
                    <a:pt x="753" y="91"/>
                  </a:lnTo>
                  <a:lnTo>
                    <a:pt x="753" y="97"/>
                  </a:lnTo>
                  <a:lnTo>
                    <a:pt x="752" y="101"/>
                  </a:lnTo>
                  <a:lnTo>
                    <a:pt x="750" y="107"/>
                  </a:lnTo>
                  <a:lnTo>
                    <a:pt x="749" y="111"/>
                  </a:lnTo>
                  <a:lnTo>
                    <a:pt x="749" y="115"/>
                  </a:lnTo>
                  <a:lnTo>
                    <a:pt x="749" y="120"/>
                  </a:lnTo>
                  <a:lnTo>
                    <a:pt x="749" y="124"/>
                  </a:lnTo>
                  <a:lnTo>
                    <a:pt x="749" y="128"/>
                  </a:lnTo>
                  <a:lnTo>
                    <a:pt x="749" y="135"/>
                  </a:lnTo>
                  <a:lnTo>
                    <a:pt x="747" y="138"/>
                  </a:lnTo>
                  <a:lnTo>
                    <a:pt x="747" y="144"/>
                  </a:lnTo>
                  <a:lnTo>
                    <a:pt x="747" y="148"/>
                  </a:lnTo>
                  <a:lnTo>
                    <a:pt x="747" y="152"/>
                  </a:lnTo>
                  <a:lnTo>
                    <a:pt x="747" y="157"/>
                  </a:lnTo>
                  <a:lnTo>
                    <a:pt x="747" y="162"/>
                  </a:lnTo>
                  <a:lnTo>
                    <a:pt x="747" y="166"/>
                  </a:lnTo>
                  <a:lnTo>
                    <a:pt x="747" y="171"/>
                  </a:lnTo>
                  <a:lnTo>
                    <a:pt x="747" y="175"/>
                  </a:lnTo>
                  <a:lnTo>
                    <a:pt x="747" y="178"/>
                  </a:lnTo>
                  <a:lnTo>
                    <a:pt x="749" y="182"/>
                  </a:lnTo>
                  <a:lnTo>
                    <a:pt x="749" y="188"/>
                  </a:lnTo>
                  <a:lnTo>
                    <a:pt x="749" y="191"/>
                  </a:lnTo>
                  <a:lnTo>
                    <a:pt x="749" y="195"/>
                  </a:lnTo>
                  <a:lnTo>
                    <a:pt x="750" y="199"/>
                  </a:lnTo>
                  <a:lnTo>
                    <a:pt x="750" y="203"/>
                  </a:lnTo>
                  <a:lnTo>
                    <a:pt x="750" y="206"/>
                  </a:lnTo>
                  <a:lnTo>
                    <a:pt x="752" y="209"/>
                  </a:lnTo>
                  <a:lnTo>
                    <a:pt x="752" y="215"/>
                  </a:lnTo>
                  <a:lnTo>
                    <a:pt x="752" y="218"/>
                  </a:lnTo>
                  <a:lnTo>
                    <a:pt x="752" y="221"/>
                  </a:lnTo>
                  <a:lnTo>
                    <a:pt x="752" y="225"/>
                  </a:lnTo>
                  <a:lnTo>
                    <a:pt x="753" y="228"/>
                  </a:lnTo>
                  <a:lnTo>
                    <a:pt x="755" y="232"/>
                  </a:lnTo>
                  <a:lnTo>
                    <a:pt x="755" y="235"/>
                  </a:lnTo>
                  <a:lnTo>
                    <a:pt x="755" y="239"/>
                  </a:lnTo>
                  <a:lnTo>
                    <a:pt x="755" y="243"/>
                  </a:lnTo>
                  <a:lnTo>
                    <a:pt x="756" y="246"/>
                  </a:lnTo>
                  <a:lnTo>
                    <a:pt x="756" y="249"/>
                  </a:lnTo>
                  <a:lnTo>
                    <a:pt x="757" y="252"/>
                  </a:lnTo>
                  <a:lnTo>
                    <a:pt x="757" y="255"/>
                  </a:lnTo>
                  <a:lnTo>
                    <a:pt x="759" y="259"/>
                  </a:lnTo>
                  <a:lnTo>
                    <a:pt x="759" y="260"/>
                  </a:lnTo>
                  <a:lnTo>
                    <a:pt x="760" y="265"/>
                  </a:lnTo>
                  <a:lnTo>
                    <a:pt x="760" y="266"/>
                  </a:lnTo>
                  <a:lnTo>
                    <a:pt x="762" y="270"/>
                  </a:lnTo>
                  <a:lnTo>
                    <a:pt x="762" y="272"/>
                  </a:lnTo>
                  <a:lnTo>
                    <a:pt x="762" y="275"/>
                  </a:lnTo>
                  <a:lnTo>
                    <a:pt x="762" y="277"/>
                  </a:lnTo>
                  <a:lnTo>
                    <a:pt x="763" y="280"/>
                  </a:lnTo>
                  <a:lnTo>
                    <a:pt x="764" y="286"/>
                  </a:lnTo>
                  <a:lnTo>
                    <a:pt x="764" y="290"/>
                  </a:lnTo>
                  <a:lnTo>
                    <a:pt x="766" y="296"/>
                  </a:lnTo>
                  <a:lnTo>
                    <a:pt x="767" y="300"/>
                  </a:lnTo>
                  <a:lnTo>
                    <a:pt x="767" y="304"/>
                  </a:lnTo>
                  <a:lnTo>
                    <a:pt x="767" y="309"/>
                  </a:lnTo>
                  <a:lnTo>
                    <a:pt x="769" y="313"/>
                  </a:lnTo>
                  <a:lnTo>
                    <a:pt x="769" y="317"/>
                  </a:lnTo>
                  <a:lnTo>
                    <a:pt x="769" y="320"/>
                  </a:lnTo>
                  <a:lnTo>
                    <a:pt x="769" y="324"/>
                  </a:lnTo>
                  <a:lnTo>
                    <a:pt x="769" y="327"/>
                  </a:lnTo>
                  <a:lnTo>
                    <a:pt x="770" y="331"/>
                  </a:lnTo>
                  <a:lnTo>
                    <a:pt x="767" y="333"/>
                  </a:lnTo>
                  <a:lnTo>
                    <a:pt x="767" y="337"/>
                  </a:lnTo>
                  <a:lnTo>
                    <a:pt x="764" y="339"/>
                  </a:lnTo>
                  <a:lnTo>
                    <a:pt x="762" y="341"/>
                  </a:lnTo>
                  <a:lnTo>
                    <a:pt x="757" y="344"/>
                  </a:lnTo>
                  <a:lnTo>
                    <a:pt x="753" y="347"/>
                  </a:lnTo>
                  <a:lnTo>
                    <a:pt x="749" y="350"/>
                  </a:lnTo>
                  <a:lnTo>
                    <a:pt x="743" y="354"/>
                  </a:lnTo>
                  <a:lnTo>
                    <a:pt x="740" y="356"/>
                  </a:lnTo>
                  <a:lnTo>
                    <a:pt x="737" y="356"/>
                  </a:lnTo>
                  <a:lnTo>
                    <a:pt x="735" y="358"/>
                  </a:lnTo>
                  <a:lnTo>
                    <a:pt x="730" y="360"/>
                  </a:lnTo>
                  <a:lnTo>
                    <a:pt x="728" y="361"/>
                  </a:lnTo>
                  <a:lnTo>
                    <a:pt x="723" y="363"/>
                  </a:lnTo>
                  <a:lnTo>
                    <a:pt x="720" y="364"/>
                  </a:lnTo>
                  <a:lnTo>
                    <a:pt x="716" y="366"/>
                  </a:lnTo>
                  <a:lnTo>
                    <a:pt x="712" y="367"/>
                  </a:lnTo>
                  <a:lnTo>
                    <a:pt x="709" y="368"/>
                  </a:lnTo>
                  <a:lnTo>
                    <a:pt x="705" y="370"/>
                  </a:lnTo>
                  <a:lnTo>
                    <a:pt x="701" y="371"/>
                  </a:lnTo>
                  <a:lnTo>
                    <a:pt x="696" y="373"/>
                  </a:lnTo>
                  <a:lnTo>
                    <a:pt x="692" y="374"/>
                  </a:lnTo>
                  <a:lnTo>
                    <a:pt x="689" y="376"/>
                  </a:lnTo>
                  <a:lnTo>
                    <a:pt x="683" y="378"/>
                  </a:lnTo>
                  <a:lnTo>
                    <a:pt x="679" y="380"/>
                  </a:lnTo>
                  <a:lnTo>
                    <a:pt x="674" y="381"/>
                  </a:lnTo>
                  <a:lnTo>
                    <a:pt x="669" y="383"/>
                  </a:lnTo>
                  <a:lnTo>
                    <a:pt x="665" y="384"/>
                  </a:lnTo>
                  <a:lnTo>
                    <a:pt x="659" y="385"/>
                  </a:lnTo>
                  <a:lnTo>
                    <a:pt x="655" y="387"/>
                  </a:lnTo>
                  <a:lnTo>
                    <a:pt x="652" y="388"/>
                  </a:lnTo>
                  <a:lnTo>
                    <a:pt x="647" y="390"/>
                  </a:lnTo>
                  <a:lnTo>
                    <a:pt x="642" y="391"/>
                  </a:lnTo>
                  <a:lnTo>
                    <a:pt x="637" y="393"/>
                  </a:lnTo>
                  <a:lnTo>
                    <a:pt x="631" y="394"/>
                  </a:lnTo>
                  <a:lnTo>
                    <a:pt x="628" y="395"/>
                  </a:lnTo>
                  <a:lnTo>
                    <a:pt x="621" y="398"/>
                  </a:lnTo>
                  <a:lnTo>
                    <a:pt x="617" y="400"/>
                  </a:lnTo>
                  <a:lnTo>
                    <a:pt x="612" y="401"/>
                  </a:lnTo>
                  <a:lnTo>
                    <a:pt x="607" y="404"/>
                  </a:lnTo>
                  <a:lnTo>
                    <a:pt x="602" y="405"/>
                  </a:lnTo>
                  <a:lnTo>
                    <a:pt x="598" y="408"/>
                  </a:lnTo>
                  <a:lnTo>
                    <a:pt x="593" y="410"/>
                  </a:lnTo>
                  <a:lnTo>
                    <a:pt x="588" y="411"/>
                  </a:lnTo>
                  <a:lnTo>
                    <a:pt x="583" y="414"/>
                  </a:lnTo>
                  <a:lnTo>
                    <a:pt x="578" y="415"/>
                  </a:lnTo>
                  <a:lnTo>
                    <a:pt x="573" y="417"/>
                  </a:lnTo>
                  <a:lnTo>
                    <a:pt x="568" y="418"/>
                  </a:lnTo>
                  <a:lnTo>
                    <a:pt x="563" y="421"/>
                  </a:lnTo>
                  <a:lnTo>
                    <a:pt x="558" y="422"/>
                  </a:lnTo>
                  <a:lnTo>
                    <a:pt x="554" y="424"/>
                  </a:lnTo>
                  <a:lnTo>
                    <a:pt x="550" y="427"/>
                  </a:lnTo>
                  <a:lnTo>
                    <a:pt x="546" y="430"/>
                  </a:lnTo>
                  <a:lnTo>
                    <a:pt x="541" y="432"/>
                  </a:lnTo>
                  <a:lnTo>
                    <a:pt x="537" y="434"/>
                  </a:lnTo>
                  <a:lnTo>
                    <a:pt x="533" y="437"/>
                  </a:lnTo>
                  <a:lnTo>
                    <a:pt x="529" y="438"/>
                  </a:lnTo>
                  <a:lnTo>
                    <a:pt x="524" y="441"/>
                  </a:lnTo>
                  <a:lnTo>
                    <a:pt x="520" y="442"/>
                  </a:lnTo>
                  <a:lnTo>
                    <a:pt x="516" y="445"/>
                  </a:lnTo>
                  <a:lnTo>
                    <a:pt x="512" y="448"/>
                  </a:lnTo>
                  <a:lnTo>
                    <a:pt x="507" y="449"/>
                  </a:lnTo>
                  <a:lnTo>
                    <a:pt x="503" y="452"/>
                  </a:lnTo>
                  <a:lnTo>
                    <a:pt x="500" y="454"/>
                  </a:lnTo>
                  <a:lnTo>
                    <a:pt x="496" y="455"/>
                  </a:lnTo>
                  <a:lnTo>
                    <a:pt x="492" y="458"/>
                  </a:lnTo>
                  <a:lnTo>
                    <a:pt x="490" y="461"/>
                  </a:lnTo>
                  <a:lnTo>
                    <a:pt x="487" y="464"/>
                  </a:lnTo>
                  <a:lnTo>
                    <a:pt x="482" y="465"/>
                  </a:lnTo>
                  <a:lnTo>
                    <a:pt x="479" y="468"/>
                  </a:lnTo>
                  <a:lnTo>
                    <a:pt x="477" y="471"/>
                  </a:lnTo>
                  <a:lnTo>
                    <a:pt x="475" y="474"/>
                  </a:lnTo>
                  <a:lnTo>
                    <a:pt x="472" y="474"/>
                  </a:lnTo>
                  <a:lnTo>
                    <a:pt x="469" y="477"/>
                  </a:lnTo>
                  <a:lnTo>
                    <a:pt x="466" y="478"/>
                  </a:lnTo>
                  <a:lnTo>
                    <a:pt x="463" y="481"/>
                  </a:lnTo>
                  <a:lnTo>
                    <a:pt x="456" y="485"/>
                  </a:lnTo>
                  <a:lnTo>
                    <a:pt x="452" y="489"/>
                  </a:lnTo>
                  <a:lnTo>
                    <a:pt x="448" y="492"/>
                  </a:lnTo>
                  <a:lnTo>
                    <a:pt x="443" y="496"/>
                  </a:lnTo>
                  <a:lnTo>
                    <a:pt x="438" y="499"/>
                  </a:lnTo>
                  <a:lnTo>
                    <a:pt x="435" y="502"/>
                  </a:lnTo>
                  <a:lnTo>
                    <a:pt x="429" y="505"/>
                  </a:lnTo>
                  <a:lnTo>
                    <a:pt x="425" y="508"/>
                  </a:lnTo>
                  <a:lnTo>
                    <a:pt x="421" y="508"/>
                  </a:lnTo>
                  <a:lnTo>
                    <a:pt x="418" y="511"/>
                  </a:lnTo>
                  <a:lnTo>
                    <a:pt x="414" y="512"/>
                  </a:lnTo>
                  <a:lnTo>
                    <a:pt x="409" y="513"/>
                  </a:lnTo>
                  <a:lnTo>
                    <a:pt x="406" y="515"/>
                  </a:lnTo>
                  <a:lnTo>
                    <a:pt x="401" y="515"/>
                  </a:lnTo>
                  <a:lnTo>
                    <a:pt x="398" y="513"/>
                  </a:lnTo>
                  <a:lnTo>
                    <a:pt x="394" y="513"/>
                  </a:lnTo>
                  <a:lnTo>
                    <a:pt x="389" y="511"/>
                  </a:lnTo>
                  <a:lnTo>
                    <a:pt x="387" y="509"/>
                  </a:lnTo>
                  <a:lnTo>
                    <a:pt x="382" y="506"/>
                  </a:lnTo>
                  <a:lnTo>
                    <a:pt x="378" y="505"/>
                  </a:lnTo>
                  <a:lnTo>
                    <a:pt x="374" y="501"/>
                  </a:lnTo>
                  <a:lnTo>
                    <a:pt x="369" y="498"/>
                  </a:lnTo>
                  <a:lnTo>
                    <a:pt x="367" y="495"/>
                  </a:lnTo>
                  <a:lnTo>
                    <a:pt x="364" y="492"/>
                  </a:lnTo>
                  <a:lnTo>
                    <a:pt x="362" y="489"/>
                  </a:lnTo>
                  <a:lnTo>
                    <a:pt x="360" y="486"/>
                  </a:lnTo>
                  <a:lnTo>
                    <a:pt x="357" y="484"/>
                  </a:lnTo>
                  <a:lnTo>
                    <a:pt x="354" y="479"/>
                  </a:lnTo>
                  <a:lnTo>
                    <a:pt x="351" y="477"/>
                  </a:lnTo>
                  <a:lnTo>
                    <a:pt x="348" y="475"/>
                  </a:lnTo>
                  <a:lnTo>
                    <a:pt x="345" y="471"/>
                  </a:lnTo>
                  <a:lnTo>
                    <a:pt x="342" y="468"/>
                  </a:lnTo>
                  <a:lnTo>
                    <a:pt x="340" y="464"/>
                  </a:lnTo>
                  <a:lnTo>
                    <a:pt x="335" y="461"/>
                  </a:lnTo>
                  <a:lnTo>
                    <a:pt x="333" y="457"/>
                  </a:lnTo>
                  <a:lnTo>
                    <a:pt x="330" y="454"/>
                  </a:lnTo>
                  <a:lnTo>
                    <a:pt x="327" y="451"/>
                  </a:lnTo>
                  <a:lnTo>
                    <a:pt x="324" y="448"/>
                  </a:lnTo>
                  <a:lnTo>
                    <a:pt x="318" y="444"/>
                  </a:lnTo>
                  <a:lnTo>
                    <a:pt x="315" y="440"/>
                  </a:lnTo>
                  <a:lnTo>
                    <a:pt x="311" y="437"/>
                  </a:lnTo>
                  <a:lnTo>
                    <a:pt x="308" y="432"/>
                  </a:lnTo>
                  <a:lnTo>
                    <a:pt x="304" y="428"/>
                  </a:lnTo>
                  <a:lnTo>
                    <a:pt x="300" y="424"/>
                  </a:lnTo>
                  <a:lnTo>
                    <a:pt x="296" y="421"/>
                  </a:lnTo>
                  <a:lnTo>
                    <a:pt x="291" y="418"/>
                  </a:lnTo>
                  <a:lnTo>
                    <a:pt x="287" y="414"/>
                  </a:lnTo>
                  <a:lnTo>
                    <a:pt x="283" y="411"/>
                  </a:lnTo>
                  <a:lnTo>
                    <a:pt x="279" y="408"/>
                  </a:lnTo>
                  <a:lnTo>
                    <a:pt x="276" y="404"/>
                  </a:lnTo>
                  <a:lnTo>
                    <a:pt x="270" y="401"/>
                  </a:lnTo>
                  <a:lnTo>
                    <a:pt x="266" y="397"/>
                  </a:lnTo>
                  <a:lnTo>
                    <a:pt x="261" y="394"/>
                  </a:lnTo>
                  <a:lnTo>
                    <a:pt x="257" y="391"/>
                  </a:lnTo>
                  <a:lnTo>
                    <a:pt x="252" y="387"/>
                  </a:lnTo>
                  <a:lnTo>
                    <a:pt x="247" y="384"/>
                  </a:lnTo>
                  <a:lnTo>
                    <a:pt x="242" y="381"/>
                  </a:lnTo>
                  <a:lnTo>
                    <a:pt x="237" y="380"/>
                  </a:lnTo>
                  <a:lnTo>
                    <a:pt x="232" y="376"/>
                  </a:lnTo>
                  <a:lnTo>
                    <a:pt x="227" y="373"/>
                  </a:lnTo>
                  <a:lnTo>
                    <a:pt x="223" y="371"/>
                  </a:lnTo>
                  <a:lnTo>
                    <a:pt x="217" y="370"/>
                  </a:lnTo>
                  <a:lnTo>
                    <a:pt x="212" y="367"/>
                  </a:lnTo>
                  <a:lnTo>
                    <a:pt x="207" y="364"/>
                  </a:lnTo>
                  <a:lnTo>
                    <a:pt x="202" y="364"/>
                  </a:lnTo>
                  <a:lnTo>
                    <a:pt x="196" y="361"/>
                  </a:lnTo>
                  <a:lnTo>
                    <a:pt x="192" y="361"/>
                  </a:lnTo>
                  <a:lnTo>
                    <a:pt x="185" y="358"/>
                  </a:lnTo>
                  <a:lnTo>
                    <a:pt x="179" y="358"/>
                  </a:lnTo>
                  <a:lnTo>
                    <a:pt x="175" y="357"/>
                  </a:lnTo>
                  <a:lnTo>
                    <a:pt x="168" y="356"/>
                  </a:lnTo>
                  <a:lnTo>
                    <a:pt x="163" y="356"/>
                  </a:lnTo>
                  <a:lnTo>
                    <a:pt x="156" y="356"/>
                  </a:lnTo>
                  <a:lnTo>
                    <a:pt x="151" y="356"/>
                  </a:lnTo>
                  <a:lnTo>
                    <a:pt x="145" y="356"/>
                  </a:lnTo>
                  <a:lnTo>
                    <a:pt x="139" y="356"/>
                  </a:lnTo>
                  <a:lnTo>
                    <a:pt x="134" y="356"/>
                  </a:lnTo>
                  <a:lnTo>
                    <a:pt x="128" y="358"/>
                  </a:lnTo>
                  <a:lnTo>
                    <a:pt x="121" y="358"/>
                  </a:lnTo>
                  <a:lnTo>
                    <a:pt x="117" y="360"/>
                  </a:lnTo>
                  <a:lnTo>
                    <a:pt x="109" y="361"/>
                  </a:lnTo>
                  <a:lnTo>
                    <a:pt x="104" y="364"/>
                  </a:lnTo>
                  <a:lnTo>
                    <a:pt x="98" y="366"/>
                  </a:lnTo>
                  <a:lnTo>
                    <a:pt x="91" y="370"/>
                  </a:lnTo>
                  <a:lnTo>
                    <a:pt x="85" y="371"/>
                  </a:lnTo>
                  <a:lnTo>
                    <a:pt x="80" y="376"/>
                  </a:lnTo>
                  <a:lnTo>
                    <a:pt x="71" y="380"/>
                  </a:lnTo>
                  <a:lnTo>
                    <a:pt x="67" y="383"/>
                  </a:lnTo>
                  <a:lnTo>
                    <a:pt x="61" y="385"/>
                  </a:lnTo>
                  <a:lnTo>
                    <a:pt x="55" y="390"/>
                  </a:lnTo>
                  <a:lnTo>
                    <a:pt x="50" y="394"/>
                  </a:lnTo>
                  <a:lnTo>
                    <a:pt x="46" y="398"/>
                  </a:lnTo>
                  <a:lnTo>
                    <a:pt x="41" y="404"/>
                  </a:lnTo>
                  <a:lnTo>
                    <a:pt x="37" y="410"/>
                  </a:lnTo>
                  <a:lnTo>
                    <a:pt x="33" y="414"/>
                  </a:lnTo>
                  <a:lnTo>
                    <a:pt x="30" y="418"/>
                  </a:lnTo>
                  <a:lnTo>
                    <a:pt x="26" y="424"/>
                  </a:lnTo>
                  <a:lnTo>
                    <a:pt x="23" y="430"/>
                  </a:lnTo>
                  <a:lnTo>
                    <a:pt x="20" y="435"/>
                  </a:lnTo>
                  <a:lnTo>
                    <a:pt x="17" y="441"/>
                  </a:lnTo>
                  <a:lnTo>
                    <a:pt x="14" y="448"/>
                  </a:lnTo>
                  <a:lnTo>
                    <a:pt x="13" y="452"/>
                  </a:lnTo>
                  <a:lnTo>
                    <a:pt x="11" y="458"/>
                  </a:lnTo>
                  <a:lnTo>
                    <a:pt x="9" y="465"/>
                  </a:lnTo>
                  <a:lnTo>
                    <a:pt x="7" y="471"/>
                  </a:lnTo>
                  <a:lnTo>
                    <a:pt x="6" y="478"/>
                  </a:lnTo>
                  <a:lnTo>
                    <a:pt x="4" y="484"/>
                  </a:lnTo>
                  <a:lnTo>
                    <a:pt x="3" y="491"/>
                  </a:lnTo>
                  <a:lnTo>
                    <a:pt x="3" y="498"/>
                  </a:lnTo>
                  <a:lnTo>
                    <a:pt x="3" y="504"/>
                  </a:lnTo>
                  <a:lnTo>
                    <a:pt x="1" y="509"/>
                  </a:lnTo>
                  <a:lnTo>
                    <a:pt x="0" y="516"/>
                  </a:lnTo>
                  <a:lnTo>
                    <a:pt x="0" y="523"/>
                  </a:lnTo>
                  <a:lnTo>
                    <a:pt x="0" y="529"/>
                  </a:lnTo>
                  <a:lnTo>
                    <a:pt x="0" y="535"/>
                  </a:lnTo>
                  <a:lnTo>
                    <a:pt x="0" y="542"/>
                  </a:lnTo>
                  <a:lnTo>
                    <a:pt x="1" y="549"/>
                  </a:lnTo>
                  <a:lnTo>
                    <a:pt x="1" y="555"/>
                  </a:lnTo>
                  <a:lnTo>
                    <a:pt x="1" y="560"/>
                  </a:lnTo>
                  <a:lnTo>
                    <a:pt x="3" y="568"/>
                  </a:lnTo>
                  <a:lnTo>
                    <a:pt x="3" y="573"/>
                  </a:lnTo>
                  <a:lnTo>
                    <a:pt x="4" y="580"/>
                  </a:lnTo>
                  <a:lnTo>
                    <a:pt x="4" y="585"/>
                  </a:lnTo>
                  <a:lnTo>
                    <a:pt x="6" y="590"/>
                  </a:lnTo>
                  <a:lnTo>
                    <a:pt x="6" y="596"/>
                  </a:lnTo>
                  <a:lnTo>
                    <a:pt x="7" y="603"/>
                  </a:lnTo>
                  <a:lnTo>
                    <a:pt x="9" y="607"/>
                  </a:lnTo>
                  <a:lnTo>
                    <a:pt x="9" y="613"/>
                  </a:lnTo>
                  <a:lnTo>
                    <a:pt x="10" y="617"/>
                  </a:lnTo>
                  <a:lnTo>
                    <a:pt x="11" y="624"/>
                  </a:lnTo>
                  <a:lnTo>
                    <a:pt x="13" y="629"/>
                  </a:lnTo>
                  <a:lnTo>
                    <a:pt x="14" y="633"/>
                  </a:lnTo>
                  <a:lnTo>
                    <a:pt x="14" y="637"/>
                  </a:lnTo>
                  <a:lnTo>
                    <a:pt x="16" y="643"/>
                  </a:lnTo>
                  <a:lnTo>
                    <a:pt x="17" y="646"/>
                  </a:lnTo>
                  <a:lnTo>
                    <a:pt x="19" y="651"/>
                  </a:lnTo>
                  <a:lnTo>
                    <a:pt x="19" y="654"/>
                  </a:lnTo>
                  <a:lnTo>
                    <a:pt x="20" y="659"/>
                  </a:lnTo>
                  <a:lnTo>
                    <a:pt x="20" y="661"/>
                  </a:lnTo>
                  <a:lnTo>
                    <a:pt x="23" y="664"/>
                  </a:lnTo>
                  <a:lnTo>
                    <a:pt x="23" y="667"/>
                  </a:lnTo>
                  <a:lnTo>
                    <a:pt x="24" y="670"/>
                  </a:lnTo>
                  <a:lnTo>
                    <a:pt x="26" y="673"/>
                  </a:lnTo>
                  <a:lnTo>
                    <a:pt x="27" y="677"/>
                  </a:lnTo>
                  <a:lnTo>
                    <a:pt x="27" y="680"/>
                  </a:lnTo>
                  <a:lnTo>
                    <a:pt x="28" y="680"/>
                  </a:lnTo>
                  <a:close/>
                </a:path>
              </a:pathLst>
            </a:custGeom>
            <a:solidFill>
              <a:srgbClr val="2A40E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0" name="Freeform 11"/>
            <p:cNvSpPr>
              <a:spLocks/>
            </p:cNvSpPr>
            <p:nvPr/>
          </p:nvSpPr>
          <p:spPr bwMode="auto">
            <a:xfrm>
              <a:off x="2044" y="1293"/>
              <a:ext cx="95" cy="137"/>
            </a:xfrm>
            <a:custGeom>
              <a:avLst/>
              <a:gdLst>
                <a:gd name="T0" fmla="*/ 0 w 285"/>
                <a:gd name="T1" fmla="*/ 0 h 411"/>
                <a:gd name="T2" fmla="*/ 0 w 285"/>
                <a:gd name="T3" fmla="*/ 0 h 411"/>
                <a:gd name="T4" fmla="*/ 0 w 285"/>
                <a:gd name="T5" fmla="*/ 0 h 411"/>
                <a:gd name="T6" fmla="*/ 0 w 285"/>
                <a:gd name="T7" fmla="*/ 0 h 411"/>
                <a:gd name="T8" fmla="*/ 0 w 285"/>
                <a:gd name="T9" fmla="*/ 0 h 411"/>
                <a:gd name="T10" fmla="*/ 0 w 285"/>
                <a:gd name="T11" fmla="*/ 0 h 411"/>
                <a:gd name="T12" fmla="*/ 0 w 285"/>
                <a:gd name="T13" fmla="*/ 0 h 411"/>
                <a:gd name="T14" fmla="*/ 0 w 285"/>
                <a:gd name="T15" fmla="*/ 0 h 411"/>
                <a:gd name="T16" fmla="*/ 0 w 285"/>
                <a:gd name="T17" fmla="*/ 0 h 411"/>
                <a:gd name="T18" fmla="*/ 0 w 285"/>
                <a:gd name="T19" fmla="*/ 0 h 411"/>
                <a:gd name="T20" fmla="*/ 0 w 285"/>
                <a:gd name="T21" fmla="*/ 0 h 411"/>
                <a:gd name="T22" fmla="*/ 0 w 285"/>
                <a:gd name="T23" fmla="*/ 0 h 411"/>
                <a:gd name="T24" fmla="*/ 0 w 285"/>
                <a:gd name="T25" fmla="*/ 0 h 411"/>
                <a:gd name="T26" fmla="*/ 0 w 285"/>
                <a:gd name="T27" fmla="*/ 0 h 411"/>
                <a:gd name="T28" fmla="*/ 0 w 285"/>
                <a:gd name="T29" fmla="*/ 0 h 411"/>
                <a:gd name="T30" fmla="*/ 0 w 285"/>
                <a:gd name="T31" fmla="*/ 0 h 411"/>
                <a:gd name="T32" fmla="*/ 0 w 285"/>
                <a:gd name="T33" fmla="*/ 0 h 411"/>
                <a:gd name="T34" fmla="*/ 0 w 285"/>
                <a:gd name="T35" fmla="*/ 0 h 411"/>
                <a:gd name="T36" fmla="*/ 0 w 285"/>
                <a:gd name="T37" fmla="*/ 0 h 411"/>
                <a:gd name="T38" fmla="*/ 0 w 285"/>
                <a:gd name="T39" fmla="*/ 0 h 411"/>
                <a:gd name="T40" fmla="*/ 0 w 285"/>
                <a:gd name="T41" fmla="*/ 0 h 411"/>
                <a:gd name="T42" fmla="*/ 0 w 285"/>
                <a:gd name="T43" fmla="*/ 0 h 411"/>
                <a:gd name="T44" fmla="*/ 0 w 285"/>
                <a:gd name="T45" fmla="*/ 0 h 411"/>
                <a:gd name="T46" fmla="*/ 0 w 285"/>
                <a:gd name="T47" fmla="*/ 0 h 411"/>
                <a:gd name="T48" fmla="*/ 0 w 285"/>
                <a:gd name="T49" fmla="*/ 0 h 411"/>
                <a:gd name="T50" fmla="*/ 0 w 285"/>
                <a:gd name="T51" fmla="*/ 0 h 411"/>
                <a:gd name="T52" fmla="*/ 0 w 285"/>
                <a:gd name="T53" fmla="*/ 0 h 411"/>
                <a:gd name="T54" fmla="*/ 0 w 285"/>
                <a:gd name="T55" fmla="*/ 0 h 411"/>
                <a:gd name="T56" fmla="*/ 0 w 285"/>
                <a:gd name="T57" fmla="*/ 0 h 411"/>
                <a:gd name="T58" fmla="*/ 0 w 285"/>
                <a:gd name="T59" fmla="*/ 0 h 411"/>
                <a:gd name="T60" fmla="*/ 0 w 285"/>
                <a:gd name="T61" fmla="*/ 0 h 411"/>
                <a:gd name="T62" fmla="*/ 0 w 285"/>
                <a:gd name="T63" fmla="*/ 0 h 411"/>
                <a:gd name="T64" fmla="*/ 0 w 285"/>
                <a:gd name="T65" fmla="*/ 0 h 411"/>
                <a:gd name="T66" fmla="*/ 0 w 285"/>
                <a:gd name="T67" fmla="*/ 0 h 411"/>
                <a:gd name="T68" fmla="*/ 0 w 285"/>
                <a:gd name="T69" fmla="*/ 0 h 411"/>
                <a:gd name="T70" fmla="*/ 0 w 285"/>
                <a:gd name="T71" fmla="*/ 0 h 411"/>
                <a:gd name="T72" fmla="*/ 0 w 285"/>
                <a:gd name="T73" fmla="*/ 0 h 411"/>
                <a:gd name="T74" fmla="*/ 0 w 285"/>
                <a:gd name="T75" fmla="*/ 0 h 411"/>
                <a:gd name="T76" fmla="*/ 0 w 285"/>
                <a:gd name="T77" fmla="*/ 0 h 411"/>
                <a:gd name="T78" fmla="*/ 0 w 285"/>
                <a:gd name="T79" fmla="*/ 0 h 411"/>
                <a:gd name="T80" fmla="*/ 0 w 285"/>
                <a:gd name="T81" fmla="*/ 0 h 411"/>
                <a:gd name="T82" fmla="*/ 0 w 285"/>
                <a:gd name="T83" fmla="*/ 0 h 411"/>
                <a:gd name="T84" fmla="*/ 0 w 285"/>
                <a:gd name="T85" fmla="*/ 0 h 411"/>
                <a:gd name="T86" fmla="*/ 0 w 285"/>
                <a:gd name="T87" fmla="*/ 0 h 411"/>
                <a:gd name="T88" fmla="*/ 0 w 285"/>
                <a:gd name="T89" fmla="*/ 0 h 411"/>
                <a:gd name="T90" fmla="*/ 0 w 285"/>
                <a:gd name="T91" fmla="*/ 0 h 411"/>
                <a:gd name="T92" fmla="*/ 0 w 285"/>
                <a:gd name="T93" fmla="*/ 0 h 411"/>
                <a:gd name="T94" fmla="*/ 0 w 285"/>
                <a:gd name="T95" fmla="*/ 0 h 411"/>
                <a:gd name="T96" fmla="*/ 0 w 285"/>
                <a:gd name="T97" fmla="*/ 0 h 411"/>
                <a:gd name="T98" fmla="*/ 0 w 285"/>
                <a:gd name="T99" fmla="*/ 0 h 411"/>
                <a:gd name="T100" fmla="*/ 0 w 285"/>
                <a:gd name="T101" fmla="*/ 0 h 411"/>
                <a:gd name="T102" fmla="*/ 0 w 285"/>
                <a:gd name="T103" fmla="*/ 0 h 411"/>
                <a:gd name="T104" fmla="*/ 0 w 285"/>
                <a:gd name="T105" fmla="*/ 0 h 411"/>
                <a:gd name="T106" fmla="*/ 0 w 285"/>
                <a:gd name="T107" fmla="*/ 0 h 411"/>
                <a:gd name="T108" fmla="*/ 0 w 285"/>
                <a:gd name="T109" fmla="*/ 0 h 411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285"/>
                <a:gd name="T166" fmla="*/ 0 h 411"/>
                <a:gd name="T167" fmla="*/ 285 w 285"/>
                <a:gd name="T168" fmla="*/ 411 h 411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285" h="411">
                  <a:moveTo>
                    <a:pt x="284" y="330"/>
                  </a:moveTo>
                  <a:lnTo>
                    <a:pt x="283" y="326"/>
                  </a:lnTo>
                  <a:lnTo>
                    <a:pt x="283" y="323"/>
                  </a:lnTo>
                  <a:lnTo>
                    <a:pt x="281" y="319"/>
                  </a:lnTo>
                  <a:lnTo>
                    <a:pt x="280" y="316"/>
                  </a:lnTo>
                  <a:lnTo>
                    <a:pt x="278" y="312"/>
                  </a:lnTo>
                  <a:lnTo>
                    <a:pt x="277" y="307"/>
                  </a:lnTo>
                  <a:lnTo>
                    <a:pt x="275" y="303"/>
                  </a:lnTo>
                  <a:lnTo>
                    <a:pt x="274" y="300"/>
                  </a:lnTo>
                  <a:lnTo>
                    <a:pt x="270" y="294"/>
                  </a:lnTo>
                  <a:lnTo>
                    <a:pt x="268" y="290"/>
                  </a:lnTo>
                  <a:lnTo>
                    <a:pt x="266" y="286"/>
                  </a:lnTo>
                  <a:lnTo>
                    <a:pt x="264" y="282"/>
                  </a:lnTo>
                  <a:lnTo>
                    <a:pt x="261" y="277"/>
                  </a:lnTo>
                  <a:lnTo>
                    <a:pt x="258" y="272"/>
                  </a:lnTo>
                  <a:lnTo>
                    <a:pt x="256" y="267"/>
                  </a:lnTo>
                  <a:lnTo>
                    <a:pt x="254" y="263"/>
                  </a:lnTo>
                  <a:lnTo>
                    <a:pt x="251" y="257"/>
                  </a:lnTo>
                  <a:lnTo>
                    <a:pt x="248" y="253"/>
                  </a:lnTo>
                  <a:lnTo>
                    <a:pt x="246" y="248"/>
                  </a:lnTo>
                  <a:lnTo>
                    <a:pt x="243" y="243"/>
                  </a:lnTo>
                  <a:lnTo>
                    <a:pt x="240" y="239"/>
                  </a:lnTo>
                  <a:lnTo>
                    <a:pt x="239" y="235"/>
                  </a:lnTo>
                  <a:lnTo>
                    <a:pt x="236" y="230"/>
                  </a:lnTo>
                  <a:lnTo>
                    <a:pt x="233" y="226"/>
                  </a:lnTo>
                  <a:lnTo>
                    <a:pt x="231" y="222"/>
                  </a:lnTo>
                  <a:lnTo>
                    <a:pt x="230" y="219"/>
                  </a:lnTo>
                  <a:lnTo>
                    <a:pt x="229" y="213"/>
                  </a:lnTo>
                  <a:lnTo>
                    <a:pt x="227" y="212"/>
                  </a:lnTo>
                  <a:lnTo>
                    <a:pt x="224" y="206"/>
                  </a:lnTo>
                  <a:lnTo>
                    <a:pt x="224" y="203"/>
                  </a:lnTo>
                  <a:lnTo>
                    <a:pt x="224" y="201"/>
                  </a:lnTo>
                  <a:lnTo>
                    <a:pt x="224" y="199"/>
                  </a:lnTo>
                  <a:lnTo>
                    <a:pt x="223" y="196"/>
                  </a:lnTo>
                  <a:lnTo>
                    <a:pt x="223" y="193"/>
                  </a:lnTo>
                  <a:lnTo>
                    <a:pt x="223" y="191"/>
                  </a:lnTo>
                  <a:lnTo>
                    <a:pt x="223" y="188"/>
                  </a:lnTo>
                  <a:lnTo>
                    <a:pt x="223" y="184"/>
                  </a:lnTo>
                  <a:lnTo>
                    <a:pt x="224" y="181"/>
                  </a:lnTo>
                  <a:lnTo>
                    <a:pt x="224" y="175"/>
                  </a:lnTo>
                  <a:lnTo>
                    <a:pt x="226" y="172"/>
                  </a:lnTo>
                  <a:lnTo>
                    <a:pt x="226" y="168"/>
                  </a:lnTo>
                  <a:lnTo>
                    <a:pt x="227" y="164"/>
                  </a:lnTo>
                  <a:lnTo>
                    <a:pt x="229" y="159"/>
                  </a:lnTo>
                  <a:lnTo>
                    <a:pt x="230" y="154"/>
                  </a:lnTo>
                  <a:lnTo>
                    <a:pt x="230" y="148"/>
                  </a:lnTo>
                  <a:lnTo>
                    <a:pt x="230" y="144"/>
                  </a:lnTo>
                  <a:lnTo>
                    <a:pt x="231" y="138"/>
                  </a:lnTo>
                  <a:lnTo>
                    <a:pt x="233" y="134"/>
                  </a:lnTo>
                  <a:lnTo>
                    <a:pt x="233" y="131"/>
                  </a:lnTo>
                  <a:lnTo>
                    <a:pt x="233" y="127"/>
                  </a:lnTo>
                  <a:lnTo>
                    <a:pt x="233" y="124"/>
                  </a:lnTo>
                  <a:lnTo>
                    <a:pt x="233" y="121"/>
                  </a:lnTo>
                  <a:lnTo>
                    <a:pt x="233" y="118"/>
                  </a:lnTo>
                  <a:lnTo>
                    <a:pt x="233" y="115"/>
                  </a:lnTo>
                  <a:lnTo>
                    <a:pt x="233" y="112"/>
                  </a:lnTo>
                  <a:lnTo>
                    <a:pt x="233" y="111"/>
                  </a:lnTo>
                  <a:lnTo>
                    <a:pt x="233" y="107"/>
                  </a:lnTo>
                  <a:lnTo>
                    <a:pt x="233" y="104"/>
                  </a:lnTo>
                  <a:lnTo>
                    <a:pt x="233" y="101"/>
                  </a:lnTo>
                  <a:lnTo>
                    <a:pt x="233" y="98"/>
                  </a:lnTo>
                  <a:lnTo>
                    <a:pt x="233" y="95"/>
                  </a:lnTo>
                  <a:lnTo>
                    <a:pt x="233" y="92"/>
                  </a:lnTo>
                  <a:lnTo>
                    <a:pt x="231" y="90"/>
                  </a:lnTo>
                  <a:lnTo>
                    <a:pt x="231" y="87"/>
                  </a:lnTo>
                  <a:lnTo>
                    <a:pt x="230" y="84"/>
                  </a:lnTo>
                  <a:lnTo>
                    <a:pt x="230" y="81"/>
                  </a:lnTo>
                  <a:lnTo>
                    <a:pt x="230" y="78"/>
                  </a:lnTo>
                  <a:lnTo>
                    <a:pt x="229" y="75"/>
                  </a:lnTo>
                  <a:lnTo>
                    <a:pt x="227" y="71"/>
                  </a:lnTo>
                  <a:lnTo>
                    <a:pt x="226" y="68"/>
                  </a:lnTo>
                  <a:lnTo>
                    <a:pt x="224" y="65"/>
                  </a:lnTo>
                  <a:lnTo>
                    <a:pt x="224" y="63"/>
                  </a:lnTo>
                  <a:lnTo>
                    <a:pt x="223" y="60"/>
                  </a:lnTo>
                  <a:lnTo>
                    <a:pt x="221" y="57"/>
                  </a:lnTo>
                  <a:lnTo>
                    <a:pt x="220" y="54"/>
                  </a:lnTo>
                  <a:lnTo>
                    <a:pt x="219" y="51"/>
                  </a:lnTo>
                  <a:lnTo>
                    <a:pt x="214" y="47"/>
                  </a:lnTo>
                  <a:lnTo>
                    <a:pt x="210" y="40"/>
                  </a:lnTo>
                  <a:lnTo>
                    <a:pt x="207" y="37"/>
                  </a:lnTo>
                  <a:lnTo>
                    <a:pt x="206" y="34"/>
                  </a:lnTo>
                  <a:lnTo>
                    <a:pt x="203" y="31"/>
                  </a:lnTo>
                  <a:lnTo>
                    <a:pt x="202" y="30"/>
                  </a:lnTo>
                  <a:lnTo>
                    <a:pt x="196" y="26"/>
                  </a:lnTo>
                  <a:lnTo>
                    <a:pt x="190" y="21"/>
                  </a:lnTo>
                  <a:lnTo>
                    <a:pt x="186" y="19"/>
                  </a:lnTo>
                  <a:lnTo>
                    <a:pt x="183" y="16"/>
                  </a:lnTo>
                  <a:lnTo>
                    <a:pt x="180" y="16"/>
                  </a:lnTo>
                  <a:lnTo>
                    <a:pt x="177" y="13"/>
                  </a:lnTo>
                  <a:lnTo>
                    <a:pt x="175" y="11"/>
                  </a:lnTo>
                  <a:lnTo>
                    <a:pt x="173" y="10"/>
                  </a:lnTo>
                  <a:lnTo>
                    <a:pt x="170" y="9"/>
                  </a:lnTo>
                  <a:lnTo>
                    <a:pt x="167" y="7"/>
                  </a:lnTo>
                  <a:lnTo>
                    <a:pt x="163" y="7"/>
                  </a:lnTo>
                  <a:lnTo>
                    <a:pt x="160" y="6"/>
                  </a:lnTo>
                  <a:lnTo>
                    <a:pt x="158" y="4"/>
                  </a:lnTo>
                  <a:lnTo>
                    <a:pt x="155" y="4"/>
                  </a:lnTo>
                  <a:lnTo>
                    <a:pt x="150" y="3"/>
                  </a:lnTo>
                  <a:lnTo>
                    <a:pt x="148" y="3"/>
                  </a:lnTo>
                  <a:lnTo>
                    <a:pt x="143" y="1"/>
                  </a:lnTo>
                  <a:lnTo>
                    <a:pt x="140" y="1"/>
                  </a:lnTo>
                  <a:lnTo>
                    <a:pt x="138" y="1"/>
                  </a:lnTo>
                  <a:lnTo>
                    <a:pt x="133" y="0"/>
                  </a:lnTo>
                  <a:lnTo>
                    <a:pt x="131" y="0"/>
                  </a:lnTo>
                  <a:lnTo>
                    <a:pt x="128" y="0"/>
                  </a:lnTo>
                  <a:lnTo>
                    <a:pt x="123" y="0"/>
                  </a:lnTo>
                  <a:lnTo>
                    <a:pt x="121" y="0"/>
                  </a:lnTo>
                  <a:lnTo>
                    <a:pt x="118" y="0"/>
                  </a:lnTo>
                  <a:lnTo>
                    <a:pt x="115" y="1"/>
                  </a:lnTo>
                  <a:lnTo>
                    <a:pt x="111" y="1"/>
                  </a:lnTo>
                  <a:lnTo>
                    <a:pt x="108" y="1"/>
                  </a:lnTo>
                  <a:lnTo>
                    <a:pt x="104" y="1"/>
                  </a:lnTo>
                  <a:lnTo>
                    <a:pt x="101" y="3"/>
                  </a:lnTo>
                  <a:lnTo>
                    <a:pt x="96" y="3"/>
                  </a:lnTo>
                  <a:lnTo>
                    <a:pt x="94" y="3"/>
                  </a:lnTo>
                  <a:lnTo>
                    <a:pt x="91" y="4"/>
                  </a:lnTo>
                  <a:lnTo>
                    <a:pt x="88" y="4"/>
                  </a:lnTo>
                  <a:lnTo>
                    <a:pt x="84" y="6"/>
                  </a:lnTo>
                  <a:lnTo>
                    <a:pt x="81" y="7"/>
                  </a:lnTo>
                  <a:lnTo>
                    <a:pt x="77" y="7"/>
                  </a:lnTo>
                  <a:lnTo>
                    <a:pt x="74" y="9"/>
                  </a:lnTo>
                  <a:lnTo>
                    <a:pt x="71" y="10"/>
                  </a:lnTo>
                  <a:lnTo>
                    <a:pt x="68" y="11"/>
                  </a:lnTo>
                  <a:lnTo>
                    <a:pt x="65" y="13"/>
                  </a:lnTo>
                  <a:lnTo>
                    <a:pt x="62" y="16"/>
                  </a:lnTo>
                  <a:lnTo>
                    <a:pt x="59" y="16"/>
                  </a:lnTo>
                  <a:lnTo>
                    <a:pt x="57" y="19"/>
                  </a:lnTo>
                  <a:lnTo>
                    <a:pt x="52" y="20"/>
                  </a:lnTo>
                  <a:lnTo>
                    <a:pt x="50" y="23"/>
                  </a:lnTo>
                  <a:lnTo>
                    <a:pt x="45" y="26"/>
                  </a:lnTo>
                  <a:lnTo>
                    <a:pt x="40" y="30"/>
                  </a:lnTo>
                  <a:lnTo>
                    <a:pt x="34" y="34"/>
                  </a:lnTo>
                  <a:lnTo>
                    <a:pt x="30" y="38"/>
                  </a:lnTo>
                  <a:lnTo>
                    <a:pt x="25" y="44"/>
                  </a:lnTo>
                  <a:lnTo>
                    <a:pt x="21" y="50"/>
                  </a:lnTo>
                  <a:lnTo>
                    <a:pt x="17" y="54"/>
                  </a:lnTo>
                  <a:lnTo>
                    <a:pt x="14" y="60"/>
                  </a:lnTo>
                  <a:lnTo>
                    <a:pt x="11" y="64"/>
                  </a:lnTo>
                  <a:lnTo>
                    <a:pt x="8" y="70"/>
                  </a:lnTo>
                  <a:lnTo>
                    <a:pt x="7" y="73"/>
                  </a:lnTo>
                  <a:lnTo>
                    <a:pt x="5" y="75"/>
                  </a:lnTo>
                  <a:lnTo>
                    <a:pt x="5" y="78"/>
                  </a:lnTo>
                  <a:lnTo>
                    <a:pt x="5" y="81"/>
                  </a:lnTo>
                  <a:lnTo>
                    <a:pt x="3" y="84"/>
                  </a:lnTo>
                  <a:lnTo>
                    <a:pt x="3" y="85"/>
                  </a:lnTo>
                  <a:lnTo>
                    <a:pt x="3" y="90"/>
                  </a:lnTo>
                  <a:lnTo>
                    <a:pt x="3" y="92"/>
                  </a:lnTo>
                  <a:lnTo>
                    <a:pt x="0" y="97"/>
                  </a:lnTo>
                  <a:lnTo>
                    <a:pt x="0" y="104"/>
                  </a:lnTo>
                  <a:lnTo>
                    <a:pt x="0" y="107"/>
                  </a:lnTo>
                  <a:lnTo>
                    <a:pt x="0" y="110"/>
                  </a:lnTo>
                  <a:lnTo>
                    <a:pt x="0" y="112"/>
                  </a:lnTo>
                  <a:lnTo>
                    <a:pt x="0" y="115"/>
                  </a:lnTo>
                  <a:lnTo>
                    <a:pt x="0" y="120"/>
                  </a:lnTo>
                  <a:lnTo>
                    <a:pt x="1" y="125"/>
                  </a:lnTo>
                  <a:lnTo>
                    <a:pt x="3" y="131"/>
                  </a:lnTo>
                  <a:lnTo>
                    <a:pt x="4" y="135"/>
                  </a:lnTo>
                  <a:lnTo>
                    <a:pt x="5" y="141"/>
                  </a:lnTo>
                  <a:lnTo>
                    <a:pt x="7" y="145"/>
                  </a:lnTo>
                  <a:lnTo>
                    <a:pt x="8" y="149"/>
                  </a:lnTo>
                  <a:lnTo>
                    <a:pt x="11" y="154"/>
                  </a:lnTo>
                  <a:lnTo>
                    <a:pt x="13" y="159"/>
                  </a:lnTo>
                  <a:lnTo>
                    <a:pt x="14" y="165"/>
                  </a:lnTo>
                  <a:lnTo>
                    <a:pt x="17" y="168"/>
                  </a:lnTo>
                  <a:lnTo>
                    <a:pt x="21" y="172"/>
                  </a:lnTo>
                  <a:lnTo>
                    <a:pt x="23" y="176"/>
                  </a:lnTo>
                  <a:lnTo>
                    <a:pt x="27" y="181"/>
                  </a:lnTo>
                  <a:lnTo>
                    <a:pt x="30" y="185"/>
                  </a:lnTo>
                  <a:lnTo>
                    <a:pt x="34" y="188"/>
                  </a:lnTo>
                  <a:lnTo>
                    <a:pt x="37" y="191"/>
                  </a:lnTo>
                  <a:lnTo>
                    <a:pt x="40" y="193"/>
                  </a:lnTo>
                  <a:lnTo>
                    <a:pt x="44" y="196"/>
                  </a:lnTo>
                  <a:lnTo>
                    <a:pt x="47" y="199"/>
                  </a:lnTo>
                  <a:lnTo>
                    <a:pt x="50" y="201"/>
                  </a:lnTo>
                  <a:lnTo>
                    <a:pt x="55" y="203"/>
                  </a:lnTo>
                  <a:lnTo>
                    <a:pt x="58" y="205"/>
                  </a:lnTo>
                  <a:lnTo>
                    <a:pt x="59" y="206"/>
                  </a:lnTo>
                  <a:lnTo>
                    <a:pt x="62" y="209"/>
                  </a:lnTo>
                  <a:lnTo>
                    <a:pt x="65" y="212"/>
                  </a:lnTo>
                  <a:lnTo>
                    <a:pt x="68" y="212"/>
                  </a:lnTo>
                  <a:lnTo>
                    <a:pt x="71" y="213"/>
                  </a:lnTo>
                  <a:lnTo>
                    <a:pt x="75" y="216"/>
                  </a:lnTo>
                  <a:lnTo>
                    <a:pt x="79" y="219"/>
                  </a:lnTo>
                  <a:lnTo>
                    <a:pt x="84" y="220"/>
                  </a:lnTo>
                  <a:lnTo>
                    <a:pt x="86" y="222"/>
                  </a:lnTo>
                  <a:lnTo>
                    <a:pt x="89" y="225"/>
                  </a:lnTo>
                  <a:lnTo>
                    <a:pt x="92" y="228"/>
                  </a:lnTo>
                  <a:lnTo>
                    <a:pt x="95" y="230"/>
                  </a:lnTo>
                  <a:lnTo>
                    <a:pt x="98" y="233"/>
                  </a:lnTo>
                  <a:lnTo>
                    <a:pt x="99" y="238"/>
                  </a:lnTo>
                  <a:lnTo>
                    <a:pt x="102" y="243"/>
                  </a:lnTo>
                  <a:lnTo>
                    <a:pt x="104" y="246"/>
                  </a:lnTo>
                  <a:lnTo>
                    <a:pt x="105" y="249"/>
                  </a:lnTo>
                  <a:lnTo>
                    <a:pt x="105" y="252"/>
                  </a:lnTo>
                  <a:lnTo>
                    <a:pt x="108" y="256"/>
                  </a:lnTo>
                  <a:lnTo>
                    <a:pt x="109" y="259"/>
                  </a:lnTo>
                  <a:lnTo>
                    <a:pt x="109" y="265"/>
                  </a:lnTo>
                  <a:lnTo>
                    <a:pt x="111" y="269"/>
                  </a:lnTo>
                  <a:lnTo>
                    <a:pt x="113" y="275"/>
                  </a:lnTo>
                  <a:lnTo>
                    <a:pt x="115" y="279"/>
                  </a:lnTo>
                  <a:lnTo>
                    <a:pt x="116" y="283"/>
                  </a:lnTo>
                  <a:lnTo>
                    <a:pt x="118" y="286"/>
                  </a:lnTo>
                  <a:lnTo>
                    <a:pt x="118" y="289"/>
                  </a:lnTo>
                  <a:lnTo>
                    <a:pt x="119" y="293"/>
                  </a:lnTo>
                  <a:lnTo>
                    <a:pt x="121" y="296"/>
                  </a:lnTo>
                  <a:lnTo>
                    <a:pt x="122" y="297"/>
                  </a:lnTo>
                  <a:lnTo>
                    <a:pt x="123" y="302"/>
                  </a:lnTo>
                  <a:lnTo>
                    <a:pt x="123" y="304"/>
                  </a:lnTo>
                  <a:lnTo>
                    <a:pt x="125" y="307"/>
                  </a:lnTo>
                  <a:lnTo>
                    <a:pt x="126" y="310"/>
                  </a:lnTo>
                  <a:lnTo>
                    <a:pt x="128" y="313"/>
                  </a:lnTo>
                  <a:lnTo>
                    <a:pt x="129" y="317"/>
                  </a:lnTo>
                  <a:lnTo>
                    <a:pt x="131" y="320"/>
                  </a:lnTo>
                  <a:lnTo>
                    <a:pt x="131" y="324"/>
                  </a:lnTo>
                  <a:lnTo>
                    <a:pt x="133" y="327"/>
                  </a:lnTo>
                  <a:lnTo>
                    <a:pt x="136" y="330"/>
                  </a:lnTo>
                  <a:lnTo>
                    <a:pt x="136" y="331"/>
                  </a:lnTo>
                  <a:lnTo>
                    <a:pt x="139" y="334"/>
                  </a:lnTo>
                  <a:lnTo>
                    <a:pt x="140" y="337"/>
                  </a:lnTo>
                  <a:lnTo>
                    <a:pt x="140" y="341"/>
                  </a:lnTo>
                  <a:lnTo>
                    <a:pt x="143" y="344"/>
                  </a:lnTo>
                  <a:lnTo>
                    <a:pt x="145" y="347"/>
                  </a:lnTo>
                  <a:lnTo>
                    <a:pt x="146" y="350"/>
                  </a:lnTo>
                  <a:lnTo>
                    <a:pt x="148" y="354"/>
                  </a:lnTo>
                  <a:lnTo>
                    <a:pt x="150" y="357"/>
                  </a:lnTo>
                  <a:lnTo>
                    <a:pt x="152" y="358"/>
                  </a:lnTo>
                  <a:lnTo>
                    <a:pt x="153" y="363"/>
                  </a:lnTo>
                  <a:lnTo>
                    <a:pt x="155" y="364"/>
                  </a:lnTo>
                  <a:lnTo>
                    <a:pt x="158" y="367"/>
                  </a:lnTo>
                  <a:lnTo>
                    <a:pt x="160" y="374"/>
                  </a:lnTo>
                  <a:lnTo>
                    <a:pt x="166" y="378"/>
                  </a:lnTo>
                  <a:lnTo>
                    <a:pt x="170" y="384"/>
                  </a:lnTo>
                  <a:lnTo>
                    <a:pt x="175" y="388"/>
                  </a:lnTo>
                  <a:lnTo>
                    <a:pt x="179" y="393"/>
                  </a:lnTo>
                  <a:lnTo>
                    <a:pt x="183" y="395"/>
                  </a:lnTo>
                  <a:lnTo>
                    <a:pt x="187" y="400"/>
                  </a:lnTo>
                  <a:lnTo>
                    <a:pt x="193" y="403"/>
                  </a:lnTo>
                  <a:lnTo>
                    <a:pt x="199" y="405"/>
                  </a:lnTo>
                  <a:lnTo>
                    <a:pt x="204" y="408"/>
                  </a:lnTo>
                  <a:lnTo>
                    <a:pt x="207" y="408"/>
                  </a:lnTo>
                  <a:lnTo>
                    <a:pt x="209" y="410"/>
                  </a:lnTo>
                  <a:lnTo>
                    <a:pt x="212" y="411"/>
                  </a:lnTo>
                  <a:lnTo>
                    <a:pt x="214" y="411"/>
                  </a:lnTo>
                  <a:lnTo>
                    <a:pt x="220" y="411"/>
                  </a:lnTo>
                  <a:lnTo>
                    <a:pt x="224" y="411"/>
                  </a:lnTo>
                  <a:lnTo>
                    <a:pt x="230" y="411"/>
                  </a:lnTo>
                  <a:lnTo>
                    <a:pt x="234" y="411"/>
                  </a:lnTo>
                  <a:lnTo>
                    <a:pt x="239" y="410"/>
                  </a:lnTo>
                  <a:lnTo>
                    <a:pt x="244" y="408"/>
                  </a:lnTo>
                  <a:lnTo>
                    <a:pt x="248" y="408"/>
                  </a:lnTo>
                  <a:lnTo>
                    <a:pt x="251" y="407"/>
                  </a:lnTo>
                  <a:lnTo>
                    <a:pt x="254" y="404"/>
                  </a:lnTo>
                  <a:lnTo>
                    <a:pt x="257" y="403"/>
                  </a:lnTo>
                  <a:lnTo>
                    <a:pt x="261" y="398"/>
                  </a:lnTo>
                  <a:lnTo>
                    <a:pt x="264" y="395"/>
                  </a:lnTo>
                  <a:lnTo>
                    <a:pt x="267" y="393"/>
                  </a:lnTo>
                  <a:lnTo>
                    <a:pt x="268" y="390"/>
                  </a:lnTo>
                  <a:lnTo>
                    <a:pt x="271" y="387"/>
                  </a:lnTo>
                  <a:lnTo>
                    <a:pt x="274" y="384"/>
                  </a:lnTo>
                  <a:lnTo>
                    <a:pt x="275" y="381"/>
                  </a:lnTo>
                  <a:lnTo>
                    <a:pt x="277" y="377"/>
                  </a:lnTo>
                  <a:lnTo>
                    <a:pt x="278" y="374"/>
                  </a:lnTo>
                  <a:lnTo>
                    <a:pt x="280" y="370"/>
                  </a:lnTo>
                  <a:lnTo>
                    <a:pt x="280" y="366"/>
                  </a:lnTo>
                  <a:lnTo>
                    <a:pt x="281" y="363"/>
                  </a:lnTo>
                  <a:lnTo>
                    <a:pt x="283" y="358"/>
                  </a:lnTo>
                  <a:lnTo>
                    <a:pt x="284" y="356"/>
                  </a:lnTo>
                  <a:lnTo>
                    <a:pt x="284" y="351"/>
                  </a:lnTo>
                  <a:lnTo>
                    <a:pt x="284" y="348"/>
                  </a:lnTo>
                  <a:lnTo>
                    <a:pt x="284" y="344"/>
                  </a:lnTo>
                  <a:lnTo>
                    <a:pt x="285" y="341"/>
                  </a:lnTo>
                  <a:lnTo>
                    <a:pt x="284" y="337"/>
                  </a:lnTo>
                  <a:lnTo>
                    <a:pt x="284" y="334"/>
                  </a:lnTo>
                  <a:lnTo>
                    <a:pt x="284" y="331"/>
                  </a:lnTo>
                  <a:lnTo>
                    <a:pt x="284" y="3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1" name="Freeform 12"/>
            <p:cNvSpPr>
              <a:spLocks/>
            </p:cNvSpPr>
            <p:nvPr/>
          </p:nvSpPr>
          <p:spPr bwMode="auto">
            <a:xfrm>
              <a:off x="1776" y="912"/>
              <a:ext cx="314" cy="278"/>
            </a:xfrm>
            <a:custGeom>
              <a:avLst/>
              <a:gdLst>
                <a:gd name="T0" fmla="*/ 0 w 942"/>
                <a:gd name="T1" fmla="*/ 0 h 833"/>
                <a:gd name="T2" fmla="*/ 0 w 942"/>
                <a:gd name="T3" fmla="*/ 0 h 833"/>
                <a:gd name="T4" fmla="*/ 0 w 942"/>
                <a:gd name="T5" fmla="*/ 0 h 833"/>
                <a:gd name="T6" fmla="*/ 0 w 942"/>
                <a:gd name="T7" fmla="*/ 0 h 833"/>
                <a:gd name="T8" fmla="*/ 0 w 942"/>
                <a:gd name="T9" fmla="*/ 0 h 833"/>
                <a:gd name="T10" fmla="*/ 0 w 942"/>
                <a:gd name="T11" fmla="*/ 0 h 833"/>
                <a:gd name="T12" fmla="*/ 0 w 942"/>
                <a:gd name="T13" fmla="*/ 0 h 833"/>
                <a:gd name="T14" fmla="*/ 0 w 942"/>
                <a:gd name="T15" fmla="*/ 0 h 833"/>
                <a:gd name="T16" fmla="*/ 0 w 942"/>
                <a:gd name="T17" fmla="*/ 0 h 833"/>
                <a:gd name="T18" fmla="*/ 0 w 942"/>
                <a:gd name="T19" fmla="*/ 0 h 833"/>
                <a:gd name="T20" fmla="*/ 0 w 942"/>
                <a:gd name="T21" fmla="*/ 0 h 833"/>
                <a:gd name="T22" fmla="*/ 0 w 942"/>
                <a:gd name="T23" fmla="*/ 0 h 833"/>
                <a:gd name="T24" fmla="*/ 0 w 942"/>
                <a:gd name="T25" fmla="*/ 0 h 833"/>
                <a:gd name="T26" fmla="*/ 0 w 942"/>
                <a:gd name="T27" fmla="*/ 0 h 833"/>
                <a:gd name="T28" fmla="*/ 0 w 942"/>
                <a:gd name="T29" fmla="*/ 0 h 833"/>
                <a:gd name="T30" fmla="*/ 0 w 942"/>
                <a:gd name="T31" fmla="*/ 0 h 833"/>
                <a:gd name="T32" fmla="*/ 0 w 942"/>
                <a:gd name="T33" fmla="*/ 0 h 833"/>
                <a:gd name="T34" fmla="*/ 0 w 942"/>
                <a:gd name="T35" fmla="*/ 0 h 833"/>
                <a:gd name="T36" fmla="*/ 0 w 942"/>
                <a:gd name="T37" fmla="*/ 0 h 833"/>
                <a:gd name="T38" fmla="*/ 0 w 942"/>
                <a:gd name="T39" fmla="*/ 0 h 833"/>
                <a:gd name="T40" fmla="*/ 0 w 942"/>
                <a:gd name="T41" fmla="*/ 0 h 833"/>
                <a:gd name="T42" fmla="*/ 0 w 942"/>
                <a:gd name="T43" fmla="*/ 0 h 833"/>
                <a:gd name="T44" fmla="*/ 0 w 942"/>
                <a:gd name="T45" fmla="*/ 0 h 833"/>
                <a:gd name="T46" fmla="*/ 0 w 942"/>
                <a:gd name="T47" fmla="*/ 0 h 833"/>
                <a:gd name="T48" fmla="*/ 0 w 942"/>
                <a:gd name="T49" fmla="*/ 0 h 833"/>
                <a:gd name="T50" fmla="*/ 0 w 942"/>
                <a:gd name="T51" fmla="*/ 0 h 833"/>
                <a:gd name="T52" fmla="*/ 0 w 942"/>
                <a:gd name="T53" fmla="*/ 0 h 833"/>
                <a:gd name="T54" fmla="*/ 0 w 942"/>
                <a:gd name="T55" fmla="*/ 0 h 833"/>
                <a:gd name="T56" fmla="*/ 0 w 942"/>
                <a:gd name="T57" fmla="*/ 0 h 833"/>
                <a:gd name="T58" fmla="*/ 0 w 942"/>
                <a:gd name="T59" fmla="*/ 0 h 833"/>
                <a:gd name="T60" fmla="*/ 0 w 942"/>
                <a:gd name="T61" fmla="*/ 0 h 833"/>
                <a:gd name="T62" fmla="*/ 0 w 942"/>
                <a:gd name="T63" fmla="*/ 0 h 833"/>
                <a:gd name="T64" fmla="*/ 0 w 942"/>
                <a:gd name="T65" fmla="*/ 0 h 833"/>
                <a:gd name="T66" fmla="*/ 0 w 942"/>
                <a:gd name="T67" fmla="*/ 0 h 833"/>
                <a:gd name="T68" fmla="*/ 0 w 942"/>
                <a:gd name="T69" fmla="*/ 0 h 833"/>
                <a:gd name="T70" fmla="*/ 0 w 942"/>
                <a:gd name="T71" fmla="*/ 0 h 833"/>
                <a:gd name="T72" fmla="*/ 0 w 942"/>
                <a:gd name="T73" fmla="*/ 0 h 833"/>
                <a:gd name="T74" fmla="*/ 0 w 942"/>
                <a:gd name="T75" fmla="*/ 0 h 833"/>
                <a:gd name="T76" fmla="*/ 0 w 942"/>
                <a:gd name="T77" fmla="*/ 0 h 833"/>
                <a:gd name="T78" fmla="*/ 0 w 942"/>
                <a:gd name="T79" fmla="*/ 0 h 833"/>
                <a:gd name="T80" fmla="*/ 0 w 942"/>
                <a:gd name="T81" fmla="*/ 0 h 833"/>
                <a:gd name="T82" fmla="*/ 0 w 942"/>
                <a:gd name="T83" fmla="*/ 0 h 833"/>
                <a:gd name="T84" fmla="*/ 0 w 942"/>
                <a:gd name="T85" fmla="*/ 0 h 833"/>
                <a:gd name="T86" fmla="*/ 0 w 942"/>
                <a:gd name="T87" fmla="*/ 0 h 833"/>
                <a:gd name="T88" fmla="*/ 0 w 942"/>
                <a:gd name="T89" fmla="*/ 0 h 833"/>
                <a:gd name="T90" fmla="*/ 0 w 942"/>
                <a:gd name="T91" fmla="*/ 0 h 833"/>
                <a:gd name="T92" fmla="*/ 0 w 942"/>
                <a:gd name="T93" fmla="*/ 0 h 833"/>
                <a:gd name="T94" fmla="*/ 0 w 942"/>
                <a:gd name="T95" fmla="*/ 0 h 833"/>
                <a:gd name="T96" fmla="*/ 0 w 942"/>
                <a:gd name="T97" fmla="*/ 0 h 833"/>
                <a:gd name="T98" fmla="*/ 0 w 942"/>
                <a:gd name="T99" fmla="*/ 0 h 833"/>
                <a:gd name="T100" fmla="*/ 0 w 942"/>
                <a:gd name="T101" fmla="*/ 0 h 833"/>
                <a:gd name="T102" fmla="*/ 0 w 942"/>
                <a:gd name="T103" fmla="*/ 0 h 833"/>
                <a:gd name="T104" fmla="*/ 0 w 942"/>
                <a:gd name="T105" fmla="*/ 0 h 833"/>
                <a:gd name="T106" fmla="*/ 0 w 942"/>
                <a:gd name="T107" fmla="*/ 0 h 833"/>
                <a:gd name="T108" fmla="*/ 0 w 942"/>
                <a:gd name="T109" fmla="*/ 0 h 833"/>
                <a:gd name="T110" fmla="*/ 0 w 942"/>
                <a:gd name="T111" fmla="*/ 0 h 833"/>
                <a:gd name="T112" fmla="*/ 0 w 942"/>
                <a:gd name="T113" fmla="*/ 0 h 833"/>
                <a:gd name="T114" fmla="*/ 0 w 942"/>
                <a:gd name="T115" fmla="*/ 0 h 833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942"/>
                <a:gd name="T175" fmla="*/ 0 h 833"/>
                <a:gd name="T176" fmla="*/ 942 w 942"/>
                <a:gd name="T177" fmla="*/ 833 h 833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942" h="833">
                  <a:moveTo>
                    <a:pt x="44" y="304"/>
                  </a:moveTo>
                  <a:lnTo>
                    <a:pt x="47" y="294"/>
                  </a:lnTo>
                  <a:lnTo>
                    <a:pt x="53" y="284"/>
                  </a:lnTo>
                  <a:lnTo>
                    <a:pt x="57" y="274"/>
                  </a:lnTo>
                  <a:lnTo>
                    <a:pt x="61" y="265"/>
                  </a:lnTo>
                  <a:lnTo>
                    <a:pt x="67" y="255"/>
                  </a:lnTo>
                  <a:lnTo>
                    <a:pt x="72" y="246"/>
                  </a:lnTo>
                  <a:lnTo>
                    <a:pt x="77" y="238"/>
                  </a:lnTo>
                  <a:lnTo>
                    <a:pt x="84" y="229"/>
                  </a:lnTo>
                  <a:lnTo>
                    <a:pt x="88" y="220"/>
                  </a:lnTo>
                  <a:lnTo>
                    <a:pt x="94" y="212"/>
                  </a:lnTo>
                  <a:lnTo>
                    <a:pt x="99" y="202"/>
                  </a:lnTo>
                  <a:lnTo>
                    <a:pt x="107" y="195"/>
                  </a:lnTo>
                  <a:lnTo>
                    <a:pt x="112" y="188"/>
                  </a:lnTo>
                  <a:lnTo>
                    <a:pt x="118" y="181"/>
                  </a:lnTo>
                  <a:lnTo>
                    <a:pt x="125" y="172"/>
                  </a:lnTo>
                  <a:lnTo>
                    <a:pt x="131" y="165"/>
                  </a:lnTo>
                  <a:lnTo>
                    <a:pt x="136" y="158"/>
                  </a:lnTo>
                  <a:lnTo>
                    <a:pt x="144" y="152"/>
                  </a:lnTo>
                  <a:lnTo>
                    <a:pt x="149" y="145"/>
                  </a:lnTo>
                  <a:lnTo>
                    <a:pt x="158" y="138"/>
                  </a:lnTo>
                  <a:lnTo>
                    <a:pt x="162" y="132"/>
                  </a:lnTo>
                  <a:lnTo>
                    <a:pt x="171" y="127"/>
                  </a:lnTo>
                  <a:lnTo>
                    <a:pt x="178" y="119"/>
                  </a:lnTo>
                  <a:lnTo>
                    <a:pt x="185" y="114"/>
                  </a:lnTo>
                  <a:lnTo>
                    <a:pt x="192" y="108"/>
                  </a:lnTo>
                  <a:lnTo>
                    <a:pt x="198" y="104"/>
                  </a:lnTo>
                  <a:lnTo>
                    <a:pt x="206" y="98"/>
                  </a:lnTo>
                  <a:lnTo>
                    <a:pt x="212" y="92"/>
                  </a:lnTo>
                  <a:lnTo>
                    <a:pt x="220" y="87"/>
                  </a:lnTo>
                  <a:lnTo>
                    <a:pt x="226" y="82"/>
                  </a:lnTo>
                  <a:lnTo>
                    <a:pt x="234" y="78"/>
                  </a:lnTo>
                  <a:lnTo>
                    <a:pt x="242" y="74"/>
                  </a:lnTo>
                  <a:lnTo>
                    <a:pt x="249" y="70"/>
                  </a:lnTo>
                  <a:lnTo>
                    <a:pt x="256" y="65"/>
                  </a:lnTo>
                  <a:lnTo>
                    <a:pt x="264" y="61"/>
                  </a:lnTo>
                  <a:lnTo>
                    <a:pt x="271" y="57"/>
                  </a:lnTo>
                  <a:lnTo>
                    <a:pt x="278" y="53"/>
                  </a:lnTo>
                  <a:lnTo>
                    <a:pt x="287" y="50"/>
                  </a:lnTo>
                  <a:lnTo>
                    <a:pt x="294" y="47"/>
                  </a:lnTo>
                  <a:lnTo>
                    <a:pt x="301" y="44"/>
                  </a:lnTo>
                  <a:lnTo>
                    <a:pt x="310" y="40"/>
                  </a:lnTo>
                  <a:lnTo>
                    <a:pt x="317" y="37"/>
                  </a:lnTo>
                  <a:lnTo>
                    <a:pt x="324" y="34"/>
                  </a:lnTo>
                  <a:lnTo>
                    <a:pt x="332" y="31"/>
                  </a:lnTo>
                  <a:lnTo>
                    <a:pt x="340" y="28"/>
                  </a:lnTo>
                  <a:lnTo>
                    <a:pt x="348" y="27"/>
                  </a:lnTo>
                  <a:lnTo>
                    <a:pt x="355" y="24"/>
                  </a:lnTo>
                  <a:lnTo>
                    <a:pt x="362" y="21"/>
                  </a:lnTo>
                  <a:lnTo>
                    <a:pt x="371" y="20"/>
                  </a:lnTo>
                  <a:lnTo>
                    <a:pt x="378" y="17"/>
                  </a:lnTo>
                  <a:lnTo>
                    <a:pt x="385" y="16"/>
                  </a:lnTo>
                  <a:lnTo>
                    <a:pt x="394" y="14"/>
                  </a:lnTo>
                  <a:lnTo>
                    <a:pt x="401" y="11"/>
                  </a:lnTo>
                  <a:lnTo>
                    <a:pt x="408" y="10"/>
                  </a:lnTo>
                  <a:lnTo>
                    <a:pt x="415" y="9"/>
                  </a:lnTo>
                  <a:lnTo>
                    <a:pt x="423" y="9"/>
                  </a:lnTo>
                  <a:lnTo>
                    <a:pt x="429" y="6"/>
                  </a:lnTo>
                  <a:lnTo>
                    <a:pt x="438" y="6"/>
                  </a:lnTo>
                  <a:lnTo>
                    <a:pt x="445" y="4"/>
                  </a:lnTo>
                  <a:lnTo>
                    <a:pt x="452" y="4"/>
                  </a:lnTo>
                  <a:lnTo>
                    <a:pt x="459" y="3"/>
                  </a:lnTo>
                  <a:lnTo>
                    <a:pt x="466" y="3"/>
                  </a:lnTo>
                  <a:lnTo>
                    <a:pt x="473" y="1"/>
                  </a:lnTo>
                  <a:lnTo>
                    <a:pt x="482" y="1"/>
                  </a:lnTo>
                  <a:lnTo>
                    <a:pt x="487" y="1"/>
                  </a:lnTo>
                  <a:lnTo>
                    <a:pt x="492" y="0"/>
                  </a:lnTo>
                  <a:lnTo>
                    <a:pt x="497" y="0"/>
                  </a:lnTo>
                  <a:lnTo>
                    <a:pt x="503" y="0"/>
                  </a:lnTo>
                  <a:lnTo>
                    <a:pt x="507" y="0"/>
                  </a:lnTo>
                  <a:lnTo>
                    <a:pt x="514" y="0"/>
                  </a:lnTo>
                  <a:lnTo>
                    <a:pt x="519" y="0"/>
                  </a:lnTo>
                  <a:lnTo>
                    <a:pt x="526" y="0"/>
                  </a:lnTo>
                  <a:lnTo>
                    <a:pt x="531" y="0"/>
                  </a:lnTo>
                  <a:lnTo>
                    <a:pt x="536" y="0"/>
                  </a:lnTo>
                  <a:lnTo>
                    <a:pt x="541" y="1"/>
                  </a:lnTo>
                  <a:lnTo>
                    <a:pt x="547" y="1"/>
                  </a:lnTo>
                  <a:lnTo>
                    <a:pt x="551" y="1"/>
                  </a:lnTo>
                  <a:lnTo>
                    <a:pt x="557" y="3"/>
                  </a:lnTo>
                  <a:lnTo>
                    <a:pt x="563" y="3"/>
                  </a:lnTo>
                  <a:lnTo>
                    <a:pt x="568" y="4"/>
                  </a:lnTo>
                  <a:lnTo>
                    <a:pt x="573" y="4"/>
                  </a:lnTo>
                  <a:lnTo>
                    <a:pt x="578" y="6"/>
                  </a:lnTo>
                  <a:lnTo>
                    <a:pt x="583" y="6"/>
                  </a:lnTo>
                  <a:lnTo>
                    <a:pt x="588" y="6"/>
                  </a:lnTo>
                  <a:lnTo>
                    <a:pt x="594" y="7"/>
                  </a:lnTo>
                  <a:lnTo>
                    <a:pt x="598" y="9"/>
                  </a:lnTo>
                  <a:lnTo>
                    <a:pt x="604" y="9"/>
                  </a:lnTo>
                  <a:lnTo>
                    <a:pt x="608" y="9"/>
                  </a:lnTo>
                  <a:lnTo>
                    <a:pt x="614" y="10"/>
                  </a:lnTo>
                  <a:lnTo>
                    <a:pt x="618" y="11"/>
                  </a:lnTo>
                  <a:lnTo>
                    <a:pt x="622" y="11"/>
                  </a:lnTo>
                  <a:lnTo>
                    <a:pt x="628" y="14"/>
                  </a:lnTo>
                  <a:lnTo>
                    <a:pt x="632" y="16"/>
                  </a:lnTo>
                  <a:lnTo>
                    <a:pt x="637" y="16"/>
                  </a:lnTo>
                  <a:lnTo>
                    <a:pt x="642" y="17"/>
                  </a:lnTo>
                  <a:lnTo>
                    <a:pt x="647" y="18"/>
                  </a:lnTo>
                  <a:lnTo>
                    <a:pt x="651" y="20"/>
                  </a:lnTo>
                  <a:lnTo>
                    <a:pt x="654" y="21"/>
                  </a:lnTo>
                  <a:lnTo>
                    <a:pt x="658" y="21"/>
                  </a:lnTo>
                  <a:lnTo>
                    <a:pt x="662" y="23"/>
                  </a:lnTo>
                  <a:lnTo>
                    <a:pt x="666" y="24"/>
                  </a:lnTo>
                  <a:lnTo>
                    <a:pt x="671" y="24"/>
                  </a:lnTo>
                  <a:lnTo>
                    <a:pt x="675" y="27"/>
                  </a:lnTo>
                  <a:lnTo>
                    <a:pt x="678" y="28"/>
                  </a:lnTo>
                  <a:lnTo>
                    <a:pt x="681" y="30"/>
                  </a:lnTo>
                  <a:lnTo>
                    <a:pt x="685" y="30"/>
                  </a:lnTo>
                  <a:lnTo>
                    <a:pt x="688" y="31"/>
                  </a:lnTo>
                  <a:lnTo>
                    <a:pt x="691" y="33"/>
                  </a:lnTo>
                  <a:lnTo>
                    <a:pt x="695" y="34"/>
                  </a:lnTo>
                  <a:lnTo>
                    <a:pt x="698" y="36"/>
                  </a:lnTo>
                  <a:lnTo>
                    <a:pt x="701" y="37"/>
                  </a:lnTo>
                  <a:lnTo>
                    <a:pt x="703" y="38"/>
                  </a:lnTo>
                  <a:lnTo>
                    <a:pt x="709" y="40"/>
                  </a:lnTo>
                  <a:lnTo>
                    <a:pt x="715" y="44"/>
                  </a:lnTo>
                  <a:lnTo>
                    <a:pt x="718" y="47"/>
                  </a:lnTo>
                  <a:lnTo>
                    <a:pt x="722" y="50"/>
                  </a:lnTo>
                  <a:lnTo>
                    <a:pt x="725" y="51"/>
                  </a:lnTo>
                  <a:lnTo>
                    <a:pt x="729" y="54"/>
                  </a:lnTo>
                  <a:lnTo>
                    <a:pt x="730" y="57"/>
                  </a:lnTo>
                  <a:lnTo>
                    <a:pt x="732" y="58"/>
                  </a:lnTo>
                  <a:lnTo>
                    <a:pt x="732" y="61"/>
                  </a:lnTo>
                  <a:lnTo>
                    <a:pt x="733" y="64"/>
                  </a:lnTo>
                  <a:lnTo>
                    <a:pt x="735" y="67"/>
                  </a:lnTo>
                  <a:lnTo>
                    <a:pt x="736" y="71"/>
                  </a:lnTo>
                  <a:lnTo>
                    <a:pt x="737" y="74"/>
                  </a:lnTo>
                  <a:lnTo>
                    <a:pt x="739" y="78"/>
                  </a:lnTo>
                  <a:lnTo>
                    <a:pt x="740" y="81"/>
                  </a:lnTo>
                  <a:lnTo>
                    <a:pt x="745" y="87"/>
                  </a:lnTo>
                  <a:lnTo>
                    <a:pt x="746" y="90"/>
                  </a:lnTo>
                  <a:lnTo>
                    <a:pt x="750" y="95"/>
                  </a:lnTo>
                  <a:lnTo>
                    <a:pt x="753" y="100"/>
                  </a:lnTo>
                  <a:lnTo>
                    <a:pt x="759" y="104"/>
                  </a:lnTo>
                  <a:lnTo>
                    <a:pt x="762" y="107"/>
                  </a:lnTo>
                  <a:lnTo>
                    <a:pt x="767" y="111"/>
                  </a:lnTo>
                  <a:lnTo>
                    <a:pt x="769" y="112"/>
                  </a:lnTo>
                  <a:lnTo>
                    <a:pt x="772" y="114"/>
                  </a:lnTo>
                  <a:lnTo>
                    <a:pt x="777" y="115"/>
                  </a:lnTo>
                  <a:lnTo>
                    <a:pt x="779" y="117"/>
                  </a:lnTo>
                  <a:lnTo>
                    <a:pt x="784" y="118"/>
                  </a:lnTo>
                  <a:lnTo>
                    <a:pt x="790" y="118"/>
                  </a:lnTo>
                  <a:lnTo>
                    <a:pt x="793" y="118"/>
                  </a:lnTo>
                  <a:lnTo>
                    <a:pt x="796" y="118"/>
                  </a:lnTo>
                  <a:lnTo>
                    <a:pt x="799" y="118"/>
                  </a:lnTo>
                  <a:lnTo>
                    <a:pt x="803" y="117"/>
                  </a:lnTo>
                  <a:lnTo>
                    <a:pt x="806" y="115"/>
                  </a:lnTo>
                  <a:lnTo>
                    <a:pt x="808" y="114"/>
                  </a:lnTo>
                  <a:lnTo>
                    <a:pt x="813" y="114"/>
                  </a:lnTo>
                  <a:lnTo>
                    <a:pt x="816" y="112"/>
                  </a:lnTo>
                  <a:lnTo>
                    <a:pt x="818" y="111"/>
                  </a:lnTo>
                  <a:lnTo>
                    <a:pt x="821" y="110"/>
                  </a:lnTo>
                  <a:lnTo>
                    <a:pt x="824" y="108"/>
                  </a:lnTo>
                  <a:lnTo>
                    <a:pt x="828" y="107"/>
                  </a:lnTo>
                  <a:lnTo>
                    <a:pt x="831" y="105"/>
                  </a:lnTo>
                  <a:lnTo>
                    <a:pt x="834" y="104"/>
                  </a:lnTo>
                  <a:lnTo>
                    <a:pt x="838" y="102"/>
                  </a:lnTo>
                  <a:lnTo>
                    <a:pt x="841" y="100"/>
                  </a:lnTo>
                  <a:lnTo>
                    <a:pt x="845" y="100"/>
                  </a:lnTo>
                  <a:lnTo>
                    <a:pt x="848" y="98"/>
                  </a:lnTo>
                  <a:lnTo>
                    <a:pt x="850" y="97"/>
                  </a:lnTo>
                  <a:lnTo>
                    <a:pt x="854" y="97"/>
                  </a:lnTo>
                  <a:lnTo>
                    <a:pt x="855" y="94"/>
                  </a:lnTo>
                  <a:lnTo>
                    <a:pt x="861" y="92"/>
                  </a:lnTo>
                  <a:lnTo>
                    <a:pt x="862" y="92"/>
                  </a:lnTo>
                  <a:lnTo>
                    <a:pt x="865" y="92"/>
                  </a:lnTo>
                  <a:lnTo>
                    <a:pt x="871" y="92"/>
                  </a:lnTo>
                  <a:lnTo>
                    <a:pt x="875" y="92"/>
                  </a:lnTo>
                  <a:lnTo>
                    <a:pt x="880" y="95"/>
                  </a:lnTo>
                  <a:lnTo>
                    <a:pt x="887" y="97"/>
                  </a:lnTo>
                  <a:lnTo>
                    <a:pt x="892" y="98"/>
                  </a:lnTo>
                  <a:lnTo>
                    <a:pt x="897" y="101"/>
                  </a:lnTo>
                  <a:lnTo>
                    <a:pt x="901" y="102"/>
                  </a:lnTo>
                  <a:lnTo>
                    <a:pt x="905" y="105"/>
                  </a:lnTo>
                  <a:lnTo>
                    <a:pt x="909" y="108"/>
                  </a:lnTo>
                  <a:lnTo>
                    <a:pt x="914" y="111"/>
                  </a:lnTo>
                  <a:lnTo>
                    <a:pt x="916" y="114"/>
                  </a:lnTo>
                  <a:lnTo>
                    <a:pt x="921" y="117"/>
                  </a:lnTo>
                  <a:lnTo>
                    <a:pt x="924" y="119"/>
                  </a:lnTo>
                  <a:lnTo>
                    <a:pt x="926" y="124"/>
                  </a:lnTo>
                  <a:lnTo>
                    <a:pt x="928" y="128"/>
                  </a:lnTo>
                  <a:lnTo>
                    <a:pt x="931" y="131"/>
                  </a:lnTo>
                  <a:lnTo>
                    <a:pt x="932" y="135"/>
                  </a:lnTo>
                  <a:lnTo>
                    <a:pt x="935" y="139"/>
                  </a:lnTo>
                  <a:lnTo>
                    <a:pt x="936" y="144"/>
                  </a:lnTo>
                  <a:lnTo>
                    <a:pt x="939" y="148"/>
                  </a:lnTo>
                  <a:lnTo>
                    <a:pt x="939" y="154"/>
                  </a:lnTo>
                  <a:lnTo>
                    <a:pt x="939" y="158"/>
                  </a:lnTo>
                  <a:lnTo>
                    <a:pt x="941" y="164"/>
                  </a:lnTo>
                  <a:lnTo>
                    <a:pt x="941" y="168"/>
                  </a:lnTo>
                  <a:lnTo>
                    <a:pt x="941" y="171"/>
                  </a:lnTo>
                  <a:lnTo>
                    <a:pt x="941" y="174"/>
                  </a:lnTo>
                  <a:lnTo>
                    <a:pt x="941" y="176"/>
                  </a:lnTo>
                  <a:lnTo>
                    <a:pt x="942" y="181"/>
                  </a:lnTo>
                  <a:lnTo>
                    <a:pt x="941" y="183"/>
                  </a:lnTo>
                  <a:lnTo>
                    <a:pt x="941" y="186"/>
                  </a:lnTo>
                  <a:lnTo>
                    <a:pt x="941" y="189"/>
                  </a:lnTo>
                  <a:lnTo>
                    <a:pt x="941" y="192"/>
                  </a:lnTo>
                  <a:lnTo>
                    <a:pt x="939" y="195"/>
                  </a:lnTo>
                  <a:lnTo>
                    <a:pt x="939" y="198"/>
                  </a:lnTo>
                  <a:lnTo>
                    <a:pt x="939" y="201"/>
                  </a:lnTo>
                  <a:lnTo>
                    <a:pt x="939" y="205"/>
                  </a:lnTo>
                  <a:lnTo>
                    <a:pt x="936" y="208"/>
                  </a:lnTo>
                  <a:lnTo>
                    <a:pt x="936" y="210"/>
                  </a:lnTo>
                  <a:lnTo>
                    <a:pt x="936" y="215"/>
                  </a:lnTo>
                  <a:lnTo>
                    <a:pt x="935" y="218"/>
                  </a:lnTo>
                  <a:lnTo>
                    <a:pt x="934" y="220"/>
                  </a:lnTo>
                  <a:lnTo>
                    <a:pt x="934" y="225"/>
                  </a:lnTo>
                  <a:lnTo>
                    <a:pt x="934" y="228"/>
                  </a:lnTo>
                  <a:lnTo>
                    <a:pt x="934" y="233"/>
                  </a:lnTo>
                  <a:lnTo>
                    <a:pt x="932" y="235"/>
                  </a:lnTo>
                  <a:lnTo>
                    <a:pt x="931" y="238"/>
                  </a:lnTo>
                  <a:lnTo>
                    <a:pt x="931" y="240"/>
                  </a:lnTo>
                  <a:lnTo>
                    <a:pt x="929" y="243"/>
                  </a:lnTo>
                  <a:lnTo>
                    <a:pt x="928" y="246"/>
                  </a:lnTo>
                  <a:lnTo>
                    <a:pt x="926" y="249"/>
                  </a:lnTo>
                  <a:lnTo>
                    <a:pt x="926" y="252"/>
                  </a:lnTo>
                  <a:lnTo>
                    <a:pt x="925" y="255"/>
                  </a:lnTo>
                  <a:lnTo>
                    <a:pt x="924" y="259"/>
                  </a:lnTo>
                  <a:lnTo>
                    <a:pt x="921" y="265"/>
                  </a:lnTo>
                  <a:lnTo>
                    <a:pt x="918" y="270"/>
                  </a:lnTo>
                  <a:lnTo>
                    <a:pt x="915" y="274"/>
                  </a:lnTo>
                  <a:lnTo>
                    <a:pt x="911" y="279"/>
                  </a:lnTo>
                  <a:lnTo>
                    <a:pt x="908" y="283"/>
                  </a:lnTo>
                  <a:lnTo>
                    <a:pt x="904" y="289"/>
                  </a:lnTo>
                  <a:lnTo>
                    <a:pt x="901" y="292"/>
                  </a:lnTo>
                  <a:lnTo>
                    <a:pt x="897" y="296"/>
                  </a:lnTo>
                  <a:lnTo>
                    <a:pt x="892" y="299"/>
                  </a:lnTo>
                  <a:lnTo>
                    <a:pt x="889" y="302"/>
                  </a:lnTo>
                  <a:lnTo>
                    <a:pt x="885" y="306"/>
                  </a:lnTo>
                  <a:lnTo>
                    <a:pt x="880" y="309"/>
                  </a:lnTo>
                  <a:lnTo>
                    <a:pt x="877" y="310"/>
                  </a:lnTo>
                  <a:lnTo>
                    <a:pt x="871" y="313"/>
                  </a:lnTo>
                  <a:lnTo>
                    <a:pt x="867" y="316"/>
                  </a:lnTo>
                  <a:lnTo>
                    <a:pt x="862" y="317"/>
                  </a:lnTo>
                  <a:lnTo>
                    <a:pt x="858" y="319"/>
                  </a:lnTo>
                  <a:lnTo>
                    <a:pt x="853" y="320"/>
                  </a:lnTo>
                  <a:lnTo>
                    <a:pt x="848" y="321"/>
                  </a:lnTo>
                  <a:lnTo>
                    <a:pt x="843" y="321"/>
                  </a:lnTo>
                  <a:lnTo>
                    <a:pt x="837" y="323"/>
                  </a:lnTo>
                  <a:lnTo>
                    <a:pt x="831" y="323"/>
                  </a:lnTo>
                  <a:lnTo>
                    <a:pt x="827" y="323"/>
                  </a:lnTo>
                  <a:lnTo>
                    <a:pt x="821" y="321"/>
                  </a:lnTo>
                  <a:lnTo>
                    <a:pt x="816" y="320"/>
                  </a:lnTo>
                  <a:lnTo>
                    <a:pt x="811" y="320"/>
                  </a:lnTo>
                  <a:lnTo>
                    <a:pt x="807" y="319"/>
                  </a:lnTo>
                  <a:lnTo>
                    <a:pt x="803" y="317"/>
                  </a:lnTo>
                  <a:lnTo>
                    <a:pt x="799" y="313"/>
                  </a:lnTo>
                  <a:lnTo>
                    <a:pt x="794" y="311"/>
                  </a:lnTo>
                  <a:lnTo>
                    <a:pt x="791" y="310"/>
                  </a:lnTo>
                  <a:lnTo>
                    <a:pt x="787" y="304"/>
                  </a:lnTo>
                  <a:lnTo>
                    <a:pt x="784" y="300"/>
                  </a:lnTo>
                  <a:lnTo>
                    <a:pt x="783" y="296"/>
                  </a:lnTo>
                  <a:lnTo>
                    <a:pt x="781" y="293"/>
                  </a:lnTo>
                  <a:lnTo>
                    <a:pt x="780" y="290"/>
                  </a:lnTo>
                  <a:lnTo>
                    <a:pt x="779" y="287"/>
                  </a:lnTo>
                  <a:lnTo>
                    <a:pt x="779" y="283"/>
                  </a:lnTo>
                  <a:lnTo>
                    <a:pt x="779" y="280"/>
                  </a:lnTo>
                  <a:lnTo>
                    <a:pt x="779" y="277"/>
                  </a:lnTo>
                  <a:lnTo>
                    <a:pt x="779" y="274"/>
                  </a:lnTo>
                  <a:lnTo>
                    <a:pt x="779" y="270"/>
                  </a:lnTo>
                  <a:lnTo>
                    <a:pt x="777" y="267"/>
                  </a:lnTo>
                  <a:lnTo>
                    <a:pt x="777" y="265"/>
                  </a:lnTo>
                  <a:lnTo>
                    <a:pt x="777" y="260"/>
                  </a:lnTo>
                  <a:lnTo>
                    <a:pt x="776" y="257"/>
                  </a:lnTo>
                  <a:lnTo>
                    <a:pt x="774" y="255"/>
                  </a:lnTo>
                  <a:lnTo>
                    <a:pt x="773" y="252"/>
                  </a:lnTo>
                  <a:lnTo>
                    <a:pt x="772" y="249"/>
                  </a:lnTo>
                  <a:lnTo>
                    <a:pt x="769" y="243"/>
                  </a:lnTo>
                  <a:lnTo>
                    <a:pt x="766" y="239"/>
                  </a:lnTo>
                  <a:lnTo>
                    <a:pt x="762" y="236"/>
                  </a:lnTo>
                  <a:lnTo>
                    <a:pt x="759" y="235"/>
                  </a:lnTo>
                  <a:lnTo>
                    <a:pt x="756" y="233"/>
                  </a:lnTo>
                  <a:lnTo>
                    <a:pt x="753" y="233"/>
                  </a:lnTo>
                  <a:lnTo>
                    <a:pt x="749" y="230"/>
                  </a:lnTo>
                  <a:lnTo>
                    <a:pt x="746" y="229"/>
                  </a:lnTo>
                  <a:lnTo>
                    <a:pt x="743" y="229"/>
                  </a:lnTo>
                  <a:lnTo>
                    <a:pt x="739" y="229"/>
                  </a:lnTo>
                  <a:lnTo>
                    <a:pt x="735" y="226"/>
                  </a:lnTo>
                  <a:lnTo>
                    <a:pt x="730" y="226"/>
                  </a:lnTo>
                  <a:lnTo>
                    <a:pt x="725" y="226"/>
                  </a:lnTo>
                  <a:lnTo>
                    <a:pt x="722" y="228"/>
                  </a:lnTo>
                  <a:lnTo>
                    <a:pt x="716" y="229"/>
                  </a:lnTo>
                  <a:lnTo>
                    <a:pt x="713" y="229"/>
                  </a:lnTo>
                  <a:lnTo>
                    <a:pt x="709" y="232"/>
                  </a:lnTo>
                  <a:lnTo>
                    <a:pt x="705" y="233"/>
                  </a:lnTo>
                  <a:lnTo>
                    <a:pt x="701" y="235"/>
                  </a:lnTo>
                  <a:lnTo>
                    <a:pt x="696" y="238"/>
                  </a:lnTo>
                  <a:lnTo>
                    <a:pt x="691" y="239"/>
                  </a:lnTo>
                  <a:lnTo>
                    <a:pt x="685" y="242"/>
                  </a:lnTo>
                  <a:lnTo>
                    <a:pt x="683" y="243"/>
                  </a:lnTo>
                  <a:lnTo>
                    <a:pt x="681" y="245"/>
                  </a:lnTo>
                  <a:lnTo>
                    <a:pt x="678" y="246"/>
                  </a:lnTo>
                  <a:lnTo>
                    <a:pt x="675" y="247"/>
                  </a:lnTo>
                  <a:lnTo>
                    <a:pt x="672" y="246"/>
                  </a:lnTo>
                  <a:lnTo>
                    <a:pt x="669" y="246"/>
                  </a:lnTo>
                  <a:lnTo>
                    <a:pt x="666" y="246"/>
                  </a:lnTo>
                  <a:lnTo>
                    <a:pt x="662" y="245"/>
                  </a:lnTo>
                  <a:lnTo>
                    <a:pt x="656" y="243"/>
                  </a:lnTo>
                  <a:lnTo>
                    <a:pt x="651" y="242"/>
                  </a:lnTo>
                  <a:lnTo>
                    <a:pt x="649" y="240"/>
                  </a:lnTo>
                  <a:lnTo>
                    <a:pt x="647" y="239"/>
                  </a:lnTo>
                  <a:lnTo>
                    <a:pt x="644" y="238"/>
                  </a:lnTo>
                  <a:lnTo>
                    <a:pt x="641" y="236"/>
                  </a:lnTo>
                  <a:lnTo>
                    <a:pt x="637" y="236"/>
                  </a:lnTo>
                  <a:lnTo>
                    <a:pt x="632" y="233"/>
                  </a:lnTo>
                  <a:lnTo>
                    <a:pt x="628" y="233"/>
                  </a:lnTo>
                  <a:lnTo>
                    <a:pt x="625" y="230"/>
                  </a:lnTo>
                  <a:lnTo>
                    <a:pt x="621" y="229"/>
                  </a:lnTo>
                  <a:lnTo>
                    <a:pt x="617" y="228"/>
                  </a:lnTo>
                  <a:lnTo>
                    <a:pt x="614" y="226"/>
                  </a:lnTo>
                  <a:lnTo>
                    <a:pt x="610" y="225"/>
                  </a:lnTo>
                  <a:lnTo>
                    <a:pt x="604" y="223"/>
                  </a:lnTo>
                  <a:lnTo>
                    <a:pt x="600" y="220"/>
                  </a:lnTo>
                  <a:lnTo>
                    <a:pt x="597" y="220"/>
                  </a:lnTo>
                  <a:lnTo>
                    <a:pt x="591" y="218"/>
                  </a:lnTo>
                  <a:lnTo>
                    <a:pt x="585" y="218"/>
                  </a:lnTo>
                  <a:lnTo>
                    <a:pt x="581" y="216"/>
                  </a:lnTo>
                  <a:lnTo>
                    <a:pt x="575" y="215"/>
                  </a:lnTo>
                  <a:lnTo>
                    <a:pt x="571" y="213"/>
                  </a:lnTo>
                  <a:lnTo>
                    <a:pt x="566" y="212"/>
                  </a:lnTo>
                  <a:lnTo>
                    <a:pt x="560" y="210"/>
                  </a:lnTo>
                  <a:lnTo>
                    <a:pt x="554" y="210"/>
                  </a:lnTo>
                  <a:lnTo>
                    <a:pt x="550" y="210"/>
                  </a:lnTo>
                  <a:lnTo>
                    <a:pt x="543" y="208"/>
                  </a:lnTo>
                  <a:lnTo>
                    <a:pt x="537" y="208"/>
                  </a:lnTo>
                  <a:lnTo>
                    <a:pt x="531" y="208"/>
                  </a:lnTo>
                  <a:lnTo>
                    <a:pt x="526" y="208"/>
                  </a:lnTo>
                  <a:lnTo>
                    <a:pt x="519" y="206"/>
                  </a:lnTo>
                  <a:lnTo>
                    <a:pt x="513" y="206"/>
                  </a:lnTo>
                  <a:lnTo>
                    <a:pt x="507" y="206"/>
                  </a:lnTo>
                  <a:lnTo>
                    <a:pt x="500" y="206"/>
                  </a:lnTo>
                  <a:lnTo>
                    <a:pt x="494" y="206"/>
                  </a:lnTo>
                  <a:lnTo>
                    <a:pt x="487" y="206"/>
                  </a:lnTo>
                  <a:lnTo>
                    <a:pt x="482" y="208"/>
                  </a:lnTo>
                  <a:lnTo>
                    <a:pt x="475" y="209"/>
                  </a:lnTo>
                  <a:lnTo>
                    <a:pt x="467" y="209"/>
                  </a:lnTo>
                  <a:lnTo>
                    <a:pt x="460" y="210"/>
                  </a:lnTo>
                  <a:lnTo>
                    <a:pt x="453" y="212"/>
                  </a:lnTo>
                  <a:lnTo>
                    <a:pt x="446" y="212"/>
                  </a:lnTo>
                  <a:lnTo>
                    <a:pt x="439" y="215"/>
                  </a:lnTo>
                  <a:lnTo>
                    <a:pt x="432" y="216"/>
                  </a:lnTo>
                  <a:lnTo>
                    <a:pt x="425" y="218"/>
                  </a:lnTo>
                  <a:lnTo>
                    <a:pt x="418" y="220"/>
                  </a:lnTo>
                  <a:lnTo>
                    <a:pt x="411" y="223"/>
                  </a:lnTo>
                  <a:lnTo>
                    <a:pt x="404" y="226"/>
                  </a:lnTo>
                  <a:lnTo>
                    <a:pt x="395" y="229"/>
                  </a:lnTo>
                  <a:lnTo>
                    <a:pt x="388" y="233"/>
                  </a:lnTo>
                  <a:lnTo>
                    <a:pt x="379" y="236"/>
                  </a:lnTo>
                  <a:lnTo>
                    <a:pt x="372" y="242"/>
                  </a:lnTo>
                  <a:lnTo>
                    <a:pt x="364" y="245"/>
                  </a:lnTo>
                  <a:lnTo>
                    <a:pt x="357" y="249"/>
                  </a:lnTo>
                  <a:lnTo>
                    <a:pt x="351" y="252"/>
                  </a:lnTo>
                  <a:lnTo>
                    <a:pt x="344" y="257"/>
                  </a:lnTo>
                  <a:lnTo>
                    <a:pt x="340" y="260"/>
                  </a:lnTo>
                  <a:lnTo>
                    <a:pt x="332" y="265"/>
                  </a:lnTo>
                  <a:lnTo>
                    <a:pt x="327" y="269"/>
                  </a:lnTo>
                  <a:lnTo>
                    <a:pt x="323" y="273"/>
                  </a:lnTo>
                  <a:lnTo>
                    <a:pt x="318" y="277"/>
                  </a:lnTo>
                  <a:lnTo>
                    <a:pt x="314" y="282"/>
                  </a:lnTo>
                  <a:lnTo>
                    <a:pt x="308" y="286"/>
                  </a:lnTo>
                  <a:lnTo>
                    <a:pt x="304" y="292"/>
                  </a:lnTo>
                  <a:lnTo>
                    <a:pt x="300" y="296"/>
                  </a:lnTo>
                  <a:lnTo>
                    <a:pt x="296" y="300"/>
                  </a:lnTo>
                  <a:lnTo>
                    <a:pt x="290" y="304"/>
                  </a:lnTo>
                  <a:lnTo>
                    <a:pt x="288" y="310"/>
                  </a:lnTo>
                  <a:lnTo>
                    <a:pt x="284" y="314"/>
                  </a:lnTo>
                  <a:lnTo>
                    <a:pt x="280" y="320"/>
                  </a:lnTo>
                  <a:lnTo>
                    <a:pt x="277" y="324"/>
                  </a:lnTo>
                  <a:lnTo>
                    <a:pt x="273" y="330"/>
                  </a:lnTo>
                  <a:lnTo>
                    <a:pt x="270" y="334"/>
                  </a:lnTo>
                  <a:lnTo>
                    <a:pt x="269" y="338"/>
                  </a:lnTo>
                  <a:lnTo>
                    <a:pt x="264" y="346"/>
                  </a:lnTo>
                  <a:lnTo>
                    <a:pt x="263" y="350"/>
                  </a:lnTo>
                  <a:lnTo>
                    <a:pt x="260" y="356"/>
                  </a:lnTo>
                  <a:lnTo>
                    <a:pt x="259" y="361"/>
                  </a:lnTo>
                  <a:lnTo>
                    <a:pt x="254" y="366"/>
                  </a:lnTo>
                  <a:lnTo>
                    <a:pt x="253" y="373"/>
                  </a:lnTo>
                  <a:lnTo>
                    <a:pt x="250" y="377"/>
                  </a:lnTo>
                  <a:lnTo>
                    <a:pt x="249" y="383"/>
                  </a:lnTo>
                  <a:lnTo>
                    <a:pt x="247" y="387"/>
                  </a:lnTo>
                  <a:lnTo>
                    <a:pt x="246" y="393"/>
                  </a:lnTo>
                  <a:lnTo>
                    <a:pt x="243" y="398"/>
                  </a:lnTo>
                  <a:lnTo>
                    <a:pt x="243" y="404"/>
                  </a:lnTo>
                  <a:lnTo>
                    <a:pt x="242" y="408"/>
                  </a:lnTo>
                  <a:lnTo>
                    <a:pt x="240" y="414"/>
                  </a:lnTo>
                  <a:lnTo>
                    <a:pt x="239" y="420"/>
                  </a:lnTo>
                  <a:lnTo>
                    <a:pt x="239" y="425"/>
                  </a:lnTo>
                  <a:lnTo>
                    <a:pt x="237" y="431"/>
                  </a:lnTo>
                  <a:lnTo>
                    <a:pt x="236" y="437"/>
                  </a:lnTo>
                  <a:lnTo>
                    <a:pt x="236" y="441"/>
                  </a:lnTo>
                  <a:lnTo>
                    <a:pt x="234" y="447"/>
                  </a:lnTo>
                  <a:lnTo>
                    <a:pt x="233" y="454"/>
                  </a:lnTo>
                  <a:lnTo>
                    <a:pt x="233" y="458"/>
                  </a:lnTo>
                  <a:lnTo>
                    <a:pt x="233" y="464"/>
                  </a:lnTo>
                  <a:lnTo>
                    <a:pt x="233" y="469"/>
                  </a:lnTo>
                  <a:lnTo>
                    <a:pt x="232" y="474"/>
                  </a:lnTo>
                  <a:lnTo>
                    <a:pt x="232" y="479"/>
                  </a:lnTo>
                  <a:lnTo>
                    <a:pt x="232" y="485"/>
                  </a:lnTo>
                  <a:lnTo>
                    <a:pt x="232" y="491"/>
                  </a:lnTo>
                  <a:lnTo>
                    <a:pt x="230" y="495"/>
                  </a:lnTo>
                  <a:lnTo>
                    <a:pt x="230" y="499"/>
                  </a:lnTo>
                  <a:lnTo>
                    <a:pt x="230" y="505"/>
                  </a:lnTo>
                  <a:lnTo>
                    <a:pt x="230" y="511"/>
                  </a:lnTo>
                  <a:lnTo>
                    <a:pt x="230" y="515"/>
                  </a:lnTo>
                  <a:lnTo>
                    <a:pt x="230" y="519"/>
                  </a:lnTo>
                  <a:lnTo>
                    <a:pt x="230" y="525"/>
                  </a:lnTo>
                  <a:lnTo>
                    <a:pt x="232" y="529"/>
                  </a:lnTo>
                  <a:lnTo>
                    <a:pt x="232" y="535"/>
                  </a:lnTo>
                  <a:lnTo>
                    <a:pt x="232" y="539"/>
                  </a:lnTo>
                  <a:lnTo>
                    <a:pt x="232" y="543"/>
                  </a:lnTo>
                  <a:lnTo>
                    <a:pt x="232" y="548"/>
                  </a:lnTo>
                  <a:lnTo>
                    <a:pt x="232" y="552"/>
                  </a:lnTo>
                  <a:lnTo>
                    <a:pt x="233" y="556"/>
                  </a:lnTo>
                  <a:lnTo>
                    <a:pt x="233" y="560"/>
                  </a:lnTo>
                  <a:lnTo>
                    <a:pt x="233" y="566"/>
                  </a:lnTo>
                  <a:lnTo>
                    <a:pt x="233" y="569"/>
                  </a:lnTo>
                  <a:lnTo>
                    <a:pt x="233" y="573"/>
                  </a:lnTo>
                  <a:lnTo>
                    <a:pt x="233" y="576"/>
                  </a:lnTo>
                  <a:lnTo>
                    <a:pt x="234" y="580"/>
                  </a:lnTo>
                  <a:lnTo>
                    <a:pt x="234" y="585"/>
                  </a:lnTo>
                  <a:lnTo>
                    <a:pt x="236" y="589"/>
                  </a:lnTo>
                  <a:lnTo>
                    <a:pt x="236" y="592"/>
                  </a:lnTo>
                  <a:lnTo>
                    <a:pt x="237" y="596"/>
                  </a:lnTo>
                  <a:lnTo>
                    <a:pt x="239" y="599"/>
                  </a:lnTo>
                  <a:lnTo>
                    <a:pt x="239" y="603"/>
                  </a:lnTo>
                  <a:lnTo>
                    <a:pt x="239" y="606"/>
                  </a:lnTo>
                  <a:lnTo>
                    <a:pt x="240" y="610"/>
                  </a:lnTo>
                  <a:lnTo>
                    <a:pt x="242" y="613"/>
                  </a:lnTo>
                  <a:lnTo>
                    <a:pt x="242" y="616"/>
                  </a:lnTo>
                  <a:lnTo>
                    <a:pt x="243" y="620"/>
                  </a:lnTo>
                  <a:lnTo>
                    <a:pt x="244" y="623"/>
                  </a:lnTo>
                  <a:lnTo>
                    <a:pt x="246" y="626"/>
                  </a:lnTo>
                  <a:lnTo>
                    <a:pt x="246" y="629"/>
                  </a:lnTo>
                  <a:lnTo>
                    <a:pt x="247" y="631"/>
                  </a:lnTo>
                  <a:lnTo>
                    <a:pt x="249" y="634"/>
                  </a:lnTo>
                  <a:lnTo>
                    <a:pt x="250" y="637"/>
                  </a:lnTo>
                  <a:lnTo>
                    <a:pt x="251" y="640"/>
                  </a:lnTo>
                  <a:lnTo>
                    <a:pt x="253" y="643"/>
                  </a:lnTo>
                  <a:lnTo>
                    <a:pt x="254" y="646"/>
                  </a:lnTo>
                  <a:lnTo>
                    <a:pt x="257" y="651"/>
                  </a:lnTo>
                  <a:lnTo>
                    <a:pt x="259" y="656"/>
                  </a:lnTo>
                  <a:lnTo>
                    <a:pt x="261" y="660"/>
                  </a:lnTo>
                  <a:lnTo>
                    <a:pt x="264" y="666"/>
                  </a:lnTo>
                  <a:lnTo>
                    <a:pt x="267" y="670"/>
                  </a:lnTo>
                  <a:lnTo>
                    <a:pt x="269" y="674"/>
                  </a:lnTo>
                  <a:lnTo>
                    <a:pt x="270" y="678"/>
                  </a:lnTo>
                  <a:lnTo>
                    <a:pt x="273" y="681"/>
                  </a:lnTo>
                  <a:lnTo>
                    <a:pt x="273" y="684"/>
                  </a:lnTo>
                  <a:lnTo>
                    <a:pt x="276" y="688"/>
                  </a:lnTo>
                  <a:lnTo>
                    <a:pt x="276" y="691"/>
                  </a:lnTo>
                  <a:lnTo>
                    <a:pt x="277" y="694"/>
                  </a:lnTo>
                  <a:lnTo>
                    <a:pt x="277" y="700"/>
                  </a:lnTo>
                  <a:lnTo>
                    <a:pt x="277" y="704"/>
                  </a:lnTo>
                  <a:lnTo>
                    <a:pt x="276" y="707"/>
                  </a:lnTo>
                  <a:lnTo>
                    <a:pt x="271" y="711"/>
                  </a:lnTo>
                  <a:lnTo>
                    <a:pt x="266" y="713"/>
                  </a:lnTo>
                  <a:lnTo>
                    <a:pt x="261" y="714"/>
                  </a:lnTo>
                  <a:lnTo>
                    <a:pt x="257" y="714"/>
                  </a:lnTo>
                  <a:lnTo>
                    <a:pt x="251" y="715"/>
                  </a:lnTo>
                  <a:lnTo>
                    <a:pt x="247" y="715"/>
                  </a:lnTo>
                  <a:lnTo>
                    <a:pt x="242" y="715"/>
                  </a:lnTo>
                  <a:lnTo>
                    <a:pt x="239" y="715"/>
                  </a:lnTo>
                  <a:lnTo>
                    <a:pt x="237" y="715"/>
                  </a:lnTo>
                  <a:lnTo>
                    <a:pt x="233" y="715"/>
                  </a:lnTo>
                  <a:lnTo>
                    <a:pt x="232" y="717"/>
                  </a:lnTo>
                  <a:lnTo>
                    <a:pt x="227" y="717"/>
                  </a:lnTo>
                  <a:lnTo>
                    <a:pt x="223" y="718"/>
                  </a:lnTo>
                  <a:lnTo>
                    <a:pt x="220" y="718"/>
                  </a:lnTo>
                  <a:lnTo>
                    <a:pt x="216" y="720"/>
                  </a:lnTo>
                  <a:lnTo>
                    <a:pt x="212" y="721"/>
                  </a:lnTo>
                  <a:lnTo>
                    <a:pt x="207" y="722"/>
                  </a:lnTo>
                  <a:lnTo>
                    <a:pt x="203" y="725"/>
                  </a:lnTo>
                  <a:lnTo>
                    <a:pt x="199" y="727"/>
                  </a:lnTo>
                  <a:lnTo>
                    <a:pt x="193" y="728"/>
                  </a:lnTo>
                  <a:lnTo>
                    <a:pt x="188" y="731"/>
                  </a:lnTo>
                  <a:lnTo>
                    <a:pt x="185" y="734"/>
                  </a:lnTo>
                  <a:lnTo>
                    <a:pt x="182" y="734"/>
                  </a:lnTo>
                  <a:lnTo>
                    <a:pt x="179" y="735"/>
                  </a:lnTo>
                  <a:lnTo>
                    <a:pt x="176" y="738"/>
                  </a:lnTo>
                  <a:lnTo>
                    <a:pt x="172" y="740"/>
                  </a:lnTo>
                  <a:lnTo>
                    <a:pt x="169" y="741"/>
                  </a:lnTo>
                  <a:lnTo>
                    <a:pt x="165" y="742"/>
                  </a:lnTo>
                  <a:lnTo>
                    <a:pt x="162" y="745"/>
                  </a:lnTo>
                  <a:lnTo>
                    <a:pt x="159" y="747"/>
                  </a:lnTo>
                  <a:lnTo>
                    <a:pt x="155" y="750"/>
                  </a:lnTo>
                  <a:lnTo>
                    <a:pt x="152" y="752"/>
                  </a:lnTo>
                  <a:lnTo>
                    <a:pt x="149" y="757"/>
                  </a:lnTo>
                  <a:lnTo>
                    <a:pt x="144" y="758"/>
                  </a:lnTo>
                  <a:lnTo>
                    <a:pt x="139" y="761"/>
                  </a:lnTo>
                  <a:lnTo>
                    <a:pt x="136" y="762"/>
                  </a:lnTo>
                  <a:lnTo>
                    <a:pt x="134" y="765"/>
                  </a:lnTo>
                  <a:lnTo>
                    <a:pt x="131" y="768"/>
                  </a:lnTo>
                  <a:lnTo>
                    <a:pt x="126" y="771"/>
                  </a:lnTo>
                  <a:lnTo>
                    <a:pt x="125" y="772"/>
                  </a:lnTo>
                  <a:lnTo>
                    <a:pt x="122" y="775"/>
                  </a:lnTo>
                  <a:lnTo>
                    <a:pt x="117" y="779"/>
                  </a:lnTo>
                  <a:lnTo>
                    <a:pt x="114" y="784"/>
                  </a:lnTo>
                  <a:lnTo>
                    <a:pt x="108" y="788"/>
                  </a:lnTo>
                  <a:lnTo>
                    <a:pt x="105" y="792"/>
                  </a:lnTo>
                  <a:lnTo>
                    <a:pt x="102" y="796"/>
                  </a:lnTo>
                  <a:lnTo>
                    <a:pt x="99" y="799"/>
                  </a:lnTo>
                  <a:lnTo>
                    <a:pt x="98" y="802"/>
                  </a:lnTo>
                  <a:lnTo>
                    <a:pt x="97" y="808"/>
                  </a:lnTo>
                  <a:lnTo>
                    <a:pt x="94" y="809"/>
                  </a:lnTo>
                  <a:lnTo>
                    <a:pt x="94" y="812"/>
                  </a:lnTo>
                  <a:lnTo>
                    <a:pt x="92" y="816"/>
                  </a:lnTo>
                  <a:lnTo>
                    <a:pt x="92" y="819"/>
                  </a:lnTo>
                  <a:lnTo>
                    <a:pt x="90" y="822"/>
                  </a:lnTo>
                  <a:lnTo>
                    <a:pt x="90" y="826"/>
                  </a:lnTo>
                  <a:lnTo>
                    <a:pt x="87" y="831"/>
                  </a:lnTo>
                  <a:lnTo>
                    <a:pt x="85" y="832"/>
                  </a:lnTo>
                  <a:lnTo>
                    <a:pt x="82" y="833"/>
                  </a:lnTo>
                  <a:lnTo>
                    <a:pt x="78" y="833"/>
                  </a:lnTo>
                  <a:lnTo>
                    <a:pt x="77" y="833"/>
                  </a:lnTo>
                  <a:lnTo>
                    <a:pt x="74" y="833"/>
                  </a:lnTo>
                  <a:lnTo>
                    <a:pt x="71" y="832"/>
                  </a:lnTo>
                  <a:lnTo>
                    <a:pt x="68" y="832"/>
                  </a:lnTo>
                  <a:lnTo>
                    <a:pt x="64" y="829"/>
                  </a:lnTo>
                  <a:lnTo>
                    <a:pt x="60" y="825"/>
                  </a:lnTo>
                  <a:lnTo>
                    <a:pt x="57" y="822"/>
                  </a:lnTo>
                  <a:lnTo>
                    <a:pt x="55" y="819"/>
                  </a:lnTo>
                  <a:lnTo>
                    <a:pt x="53" y="818"/>
                  </a:lnTo>
                  <a:lnTo>
                    <a:pt x="51" y="815"/>
                  </a:lnTo>
                  <a:lnTo>
                    <a:pt x="48" y="809"/>
                  </a:lnTo>
                  <a:lnTo>
                    <a:pt x="47" y="805"/>
                  </a:lnTo>
                  <a:lnTo>
                    <a:pt x="44" y="799"/>
                  </a:lnTo>
                  <a:lnTo>
                    <a:pt x="43" y="795"/>
                  </a:lnTo>
                  <a:lnTo>
                    <a:pt x="40" y="789"/>
                  </a:lnTo>
                  <a:lnTo>
                    <a:pt x="40" y="785"/>
                  </a:lnTo>
                  <a:lnTo>
                    <a:pt x="36" y="779"/>
                  </a:lnTo>
                  <a:lnTo>
                    <a:pt x="34" y="772"/>
                  </a:lnTo>
                  <a:lnTo>
                    <a:pt x="31" y="765"/>
                  </a:lnTo>
                  <a:lnTo>
                    <a:pt x="30" y="759"/>
                  </a:lnTo>
                  <a:lnTo>
                    <a:pt x="28" y="751"/>
                  </a:lnTo>
                  <a:lnTo>
                    <a:pt x="27" y="744"/>
                  </a:lnTo>
                  <a:lnTo>
                    <a:pt x="24" y="735"/>
                  </a:lnTo>
                  <a:lnTo>
                    <a:pt x="21" y="728"/>
                  </a:lnTo>
                  <a:lnTo>
                    <a:pt x="20" y="721"/>
                  </a:lnTo>
                  <a:lnTo>
                    <a:pt x="18" y="713"/>
                  </a:lnTo>
                  <a:lnTo>
                    <a:pt x="16" y="704"/>
                  </a:lnTo>
                  <a:lnTo>
                    <a:pt x="16" y="694"/>
                  </a:lnTo>
                  <a:lnTo>
                    <a:pt x="13" y="686"/>
                  </a:lnTo>
                  <a:lnTo>
                    <a:pt x="13" y="677"/>
                  </a:lnTo>
                  <a:lnTo>
                    <a:pt x="10" y="667"/>
                  </a:lnTo>
                  <a:lnTo>
                    <a:pt x="9" y="657"/>
                  </a:lnTo>
                  <a:lnTo>
                    <a:pt x="7" y="649"/>
                  </a:lnTo>
                  <a:lnTo>
                    <a:pt x="6" y="639"/>
                  </a:lnTo>
                  <a:lnTo>
                    <a:pt x="6" y="629"/>
                  </a:lnTo>
                  <a:lnTo>
                    <a:pt x="4" y="619"/>
                  </a:lnTo>
                  <a:lnTo>
                    <a:pt x="3" y="607"/>
                  </a:lnTo>
                  <a:lnTo>
                    <a:pt x="3" y="599"/>
                  </a:lnTo>
                  <a:lnTo>
                    <a:pt x="1" y="589"/>
                  </a:lnTo>
                  <a:lnTo>
                    <a:pt x="0" y="577"/>
                  </a:lnTo>
                  <a:lnTo>
                    <a:pt x="0" y="567"/>
                  </a:lnTo>
                  <a:lnTo>
                    <a:pt x="0" y="556"/>
                  </a:lnTo>
                  <a:lnTo>
                    <a:pt x="0" y="545"/>
                  </a:lnTo>
                  <a:lnTo>
                    <a:pt x="0" y="535"/>
                  </a:lnTo>
                  <a:lnTo>
                    <a:pt x="0" y="525"/>
                  </a:lnTo>
                  <a:lnTo>
                    <a:pt x="0" y="513"/>
                  </a:lnTo>
                  <a:lnTo>
                    <a:pt x="0" y="502"/>
                  </a:lnTo>
                  <a:lnTo>
                    <a:pt x="0" y="492"/>
                  </a:lnTo>
                  <a:lnTo>
                    <a:pt x="1" y="482"/>
                  </a:lnTo>
                  <a:lnTo>
                    <a:pt x="3" y="469"/>
                  </a:lnTo>
                  <a:lnTo>
                    <a:pt x="3" y="459"/>
                  </a:lnTo>
                  <a:lnTo>
                    <a:pt x="4" y="448"/>
                  </a:lnTo>
                  <a:lnTo>
                    <a:pt x="6" y="438"/>
                  </a:lnTo>
                  <a:lnTo>
                    <a:pt x="9" y="427"/>
                  </a:lnTo>
                  <a:lnTo>
                    <a:pt x="9" y="415"/>
                  </a:lnTo>
                  <a:lnTo>
                    <a:pt x="11" y="405"/>
                  </a:lnTo>
                  <a:lnTo>
                    <a:pt x="13" y="394"/>
                  </a:lnTo>
                  <a:lnTo>
                    <a:pt x="16" y="384"/>
                  </a:lnTo>
                  <a:lnTo>
                    <a:pt x="18" y="374"/>
                  </a:lnTo>
                  <a:lnTo>
                    <a:pt x="21" y="363"/>
                  </a:lnTo>
                  <a:lnTo>
                    <a:pt x="24" y="354"/>
                  </a:lnTo>
                  <a:lnTo>
                    <a:pt x="27" y="343"/>
                  </a:lnTo>
                  <a:lnTo>
                    <a:pt x="30" y="333"/>
                  </a:lnTo>
                  <a:lnTo>
                    <a:pt x="34" y="324"/>
                  </a:lnTo>
                  <a:lnTo>
                    <a:pt x="40" y="313"/>
                  </a:lnTo>
                  <a:lnTo>
                    <a:pt x="44" y="304"/>
                  </a:lnTo>
                  <a:close/>
                </a:path>
              </a:pathLst>
            </a:custGeom>
            <a:solidFill>
              <a:srgbClr val="2A40E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Freeform 13"/>
            <p:cNvSpPr>
              <a:spLocks/>
            </p:cNvSpPr>
            <p:nvPr/>
          </p:nvSpPr>
          <p:spPr bwMode="auto">
            <a:xfrm>
              <a:off x="1923" y="937"/>
              <a:ext cx="81" cy="29"/>
            </a:xfrm>
            <a:custGeom>
              <a:avLst/>
              <a:gdLst>
                <a:gd name="T0" fmla="*/ 0 w 243"/>
                <a:gd name="T1" fmla="*/ 0 h 87"/>
                <a:gd name="T2" fmla="*/ 0 w 243"/>
                <a:gd name="T3" fmla="*/ 0 h 87"/>
                <a:gd name="T4" fmla="*/ 0 w 243"/>
                <a:gd name="T5" fmla="*/ 0 h 87"/>
                <a:gd name="T6" fmla="*/ 0 w 243"/>
                <a:gd name="T7" fmla="*/ 0 h 87"/>
                <a:gd name="T8" fmla="*/ 0 w 243"/>
                <a:gd name="T9" fmla="*/ 0 h 87"/>
                <a:gd name="T10" fmla="*/ 0 w 243"/>
                <a:gd name="T11" fmla="*/ 0 h 87"/>
                <a:gd name="T12" fmla="*/ 0 w 243"/>
                <a:gd name="T13" fmla="*/ 0 h 87"/>
                <a:gd name="T14" fmla="*/ 0 w 243"/>
                <a:gd name="T15" fmla="*/ 0 h 87"/>
                <a:gd name="T16" fmla="*/ 0 w 243"/>
                <a:gd name="T17" fmla="*/ 0 h 87"/>
                <a:gd name="T18" fmla="*/ 0 w 243"/>
                <a:gd name="T19" fmla="*/ 0 h 87"/>
                <a:gd name="T20" fmla="*/ 0 w 243"/>
                <a:gd name="T21" fmla="*/ 0 h 87"/>
                <a:gd name="T22" fmla="*/ 0 w 243"/>
                <a:gd name="T23" fmla="*/ 0 h 87"/>
                <a:gd name="T24" fmla="*/ 0 w 243"/>
                <a:gd name="T25" fmla="*/ 0 h 87"/>
                <a:gd name="T26" fmla="*/ 0 w 243"/>
                <a:gd name="T27" fmla="*/ 0 h 87"/>
                <a:gd name="T28" fmla="*/ 0 w 243"/>
                <a:gd name="T29" fmla="*/ 0 h 87"/>
                <a:gd name="T30" fmla="*/ 0 w 243"/>
                <a:gd name="T31" fmla="*/ 0 h 87"/>
                <a:gd name="T32" fmla="*/ 0 w 243"/>
                <a:gd name="T33" fmla="*/ 0 h 87"/>
                <a:gd name="T34" fmla="*/ 0 w 243"/>
                <a:gd name="T35" fmla="*/ 0 h 87"/>
                <a:gd name="T36" fmla="*/ 0 w 243"/>
                <a:gd name="T37" fmla="*/ 0 h 87"/>
                <a:gd name="T38" fmla="*/ 0 w 243"/>
                <a:gd name="T39" fmla="*/ 0 h 87"/>
                <a:gd name="T40" fmla="*/ 0 w 243"/>
                <a:gd name="T41" fmla="*/ 0 h 87"/>
                <a:gd name="T42" fmla="*/ 0 w 243"/>
                <a:gd name="T43" fmla="*/ 0 h 87"/>
                <a:gd name="T44" fmla="*/ 0 w 243"/>
                <a:gd name="T45" fmla="*/ 0 h 87"/>
                <a:gd name="T46" fmla="*/ 0 w 243"/>
                <a:gd name="T47" fmla="*/ 0 h 87"/>
                <a:gd name="T48" fmla="*/ 0 w 243"/>
                <a:gd name="T49" fmla="*/ 0 h 87"/>
                <a:gd name="T50" fmla="*/ 0 w 243"/>
                <a:gd name="T51" fmla="*/ 0 h 87"/>
                <a:gd name="T52" fmla="*/ 0 w 243"/>
                <a:gd name="T53" fmla="*/ 0 h 87"/>
                <a:gd name="T54" fmla="*/ 0 w 243"/>
                <a:gd name="T55" fmla="*/ 0 h 87"/>
                <a:gd name="T56" fmla="*/ 0 w 243"/>
                <a:gd name="T57" fmla="*/ 0 h 87"/>
                <a:gd name="T58" fmla="*/ 0 w 243"/>
                <a:gd name="T59" fmla="*/ 0 h 87"/>
                <a:gd name="T60" fmla="*/ 0 w 243"/>
                <a:gd name="T61" fmla="*/ 0 h 87"/>
                <a:gd name="T62" fmla="*/ 0 w 243"/>
                <a:gd name="T63" fmla="*/ 0 h 87"/>
                <a:gd name="T64" fmla="*/ 0 w 243"/>
                <a:gd name="T65" fmla="*/ 0 h 87"/>
                <a:gd name="T66" fmla="*/ 0 w 243"/>
                <a:gd name="T67" fmla="*/ 0 h 87"/>
                <a:gd name="T68" fmla="*/ 0 w 243"/>
                <a:gd name="T69" fmla="*/ 0 h 87"/>
                <a:gd name="T70" fmla="*/ 0 w 243"/>
                <a:gd name="T71" fmla="*/ 0 h 87"/>
                <a:gd name="T72" fmla="*/ 0 w 243"/>
                <a:gd name="T73" fmla="*/ 0 h 87"/>
                <a:gd name="T74" fmla="*/ 0 w 243"/>
                <a:gd name="T75" fmla="*/ 0 h 87"/>
                <a:gd name="T76" fmla="*/ 0 w 243"/>
                <a:gd name="T77" fmla="*/ 0 h 87"/>
                <a:gd name="T78" fmla="*/ 0 w 243"/>
                <a:gd name="T79" fmla="*/ 0 h 87"/>
                <a:gd name="T80" fmla="*/ 0 w 243"/>
                <a:gd name="T81" fmla="*/ 0 h 87"/>
                <a:gd name="T82" fmla="*/ 0 w 243"/>
                <a:gd name="T83" fmla="*/ 0 h 87"/>
                <a:gd name="T84" fmla="*/ 0 w 243"/>
                <a:gd name="T85" fmla="*/ 0 h 87"/>
                <a:gd name="T86" fmla="*/ 0 w 243"/>
                <a:gd name="T87" fmla="*/ 0 h 87"/>
                <a:gd name="T88" fmla="*/ 0 w 243"/>
                <a:gd name="T89" fmla="*/ 0 h 87"/>
                <a:gd name="T90" fmla="*/ 0 w 243"/>
                <a:gd name="T91" fmla="*/ 0 h 87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243"/>
                <a:gd name="T139" fmla="*/ 0 h 87"/>
                <a:gd name="T140" fmla="*/ 243 w 243"/>
                <a:gd name="T141" fmla="*/ 87 h 87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243" h="87">
                  <a:moveTo>
                    <a:pt x="77" y="6"/>
                  </a:moveTo>
                  <a:lnTo>
                    <a:pt x="80" y="4"/>
                  </a:lnTo>
                  <a:lnTo>
                    <a:pt x="83" y="3"/>
                  </a:lnTo>
                  <a:lnTo>
                    <a:pt x="86" y="3"/>
                  </a:lnTo>
                  <a:lnTo>
                    <a:pt x="90" y="3"/>
                  </a:lnTo>
                  <a:lnTo>
                    <a:pt x="94" y="1"/>
                  </a:lnTo>
                  <a:lnTo>
                    <a:pt x="96" y="0"/>
                  </a:lnTo>
                  <a:lnTo>
                    <a:pt x="100" y="0"/>
                  </a:lnTo>
                  <a:lnTo>
                    <a:pt x="104" y="0"/>
                  </a:lnTo>
                  <a:lnTo>
                    <a:pt x="107" y="0"/>
                  </a:lnTo>
                  <a:lnTo>
                    <a:pt x="111" y="0"/>
                  </a:lnTo>
                  <a:lnTo>
                    <a:pt x="114" y="0"/>
                  </a:lnTo>
                  <a:lnTo>
                    <a:pt x="118" y="0"/>
                  </a:lnTo>
                  <a:lnTo>
                    <a:pt x="123" y="0"/>
                  </a:lnTo>
                  <a:lnTo>
                    <a:pt x="126" y="0"/>
                  </a:lnTo>
                  <a:lnTo>
                    <a:pt x="130" y="0"/>
                  </a:lnTo>
                  <a:lnTo>
                    <a:pt x="134" y="0"/>
                  </a:lnTo>
                  <a:lnTo>
                    <a:pt x="137" y="0"/>
                  </a:lnTo>
                  <a:lnTo>
                    <a:pt x="141" y="0"/>
                  </a:lnTo>
                  <a:lnTo>
                    <a:pt x="145" y="1"/>
                  </a:lnTo>
                  <a:lnTo>
                    <a:pt x="150" y="3"/>
                  </a:lnTo>
                  <a:lnTo>
                    <a:pt x="154" y="3"/>
                  </a:lnTo>
                  <a:lnTo>
                    <a:pt x="157" y="3"/>
                  </a:lnTo>
                  <a:lnTo>
                    <a:pt x="161" y="4"/>
                  </a:lnTo>
                  <a:lnTo>
                    <a:pt x="165" y="6"/>
                  </a:lnTo>
                  <a:lnTo>
                    <a:pt x="170" y="7"/>
                  </a:lnTo>
                  <a:lnTo>
                    <a:pt x="175" y="7"/>
                  </a:lnTo>
                  <a:lnTo>
                    <a:pt x="180" y="10"/>
                  </a:lnTo>
                  <a:lnTo>
                    <a:pt x="182" y="11"/>
                  </a:lnTo>
                  <a:lnTo>
                    <a:pt x="188" y="13"/>
                  </a:lnTo>
                  <a:lnTo>
                    <a:pt x="192" y="16"/>
                  </a:lnTo>
                  <a:lnTo>
                    <a:pt x="197" y="17"/>
                  </a:lnTo>
                  <a:lnTo>
                    <a:pt x="202" y="18"/>
                  </a:lnTo>
                  <a:lnTo>
                    <a:pt x="207" y="21"/>
                  </a:lnTo>
                  <a:lnTo>
                    <a:pt x="211" y="23"/>
                  </a:lnTo>
                  <a:lnTo>
                    <a:pt x="214" y="26"/>
                  </a:lnTo>
                  <a:lnTo>
                    <a:pt x="218" y="27"/>
                  </a:lnTo>
                  <a:lnTo>
                    <a:pt x="221" y="28"/>
                  </a:lnTo>
                  <a:lnTo>
                    <a:pt x="224" y="31"/>
                  </a:lnTo>
                  <a:lnTo>
                    <a:pt x="228" y="33"/>
                  </a:lnTo>
                  <a:lnTo>
                    <a:pt x="231" y="36"/>
                  </a:lnTo>
                  <a:lnTo>
                    <a:pt x="235" y="37"/>
                  </a:lnTo>
                  <a:lnTo>
                    <a:pt x="238" y="40"/>
                  </a:lnTo>
                  <a:lnTo>
                    <a:pt x="241" y="43"/>
                  </a:lnTo>
                  <a:lnTo>
                    <a:pt x="243" y="45"/>
                  </a:lnTo>
                  <a:lnTo>
                    <a:pt x="243" y="50"/>
                  </a:lnTo>
                  <a:lnTo>
                    <a:pt x="241" y="54"/>
                  </a:lnTo>
                  <a:lnTo>
                    <a:pt x="238" y="55"/>
                  </a:lnTo>
                  <a:lnTo>
                    <a:pt x="235" y="57"/>
                  </a:lnTo>
                  <a:lnTo>
                    <a:pt x="232" y="58"/>
                  </a:lnTo>
                  <a:lnTo>
                    <a:pt x="228" y="60"/>
                  </a:lnTo>
                  <a:lnTo>
                    <a:pt x="222" y="60"/>
                  </a:lnTo>
                  <a:lnTo>
                    <a:pt x="216" y="60"/>
                  </a:lnTo>
                  <a:lnTo>
                    <a:pt x="214" y="60"/>
                  </a:lnTo>
                  <a:lnTo>
                    <a:pt x="211" y="60"/>
                  </a:lnTo>
                  <a:lnTo>
                    <a:pt x="208" y="60"/>
                  </a:lnTo>
                  <a:lnTo>
                    <a:pt x="205" y="58"/>
                  </a:lnTo>
                  <a:lnTo>
                    <a:pt x="202" y="57"/>
                  </a:lnTo>
                  <a:lnTo>
                    <a:pt x="198" y="57"/>
                  </a:lnTo>
                  <a:lnTo>
                    <a:pt x="194" y="55"/>
                  </a:lnTo>
                  <a:lnTo>
                    <a:pt x="191" y="54"/>
                  </a:lnTo>
                  <a:lnTo>
                    <a:pt x="188" y="54"/>
                  </a:lnTo>
                  <a:lnTo>
                    <a:pt x="184" y="53"/>
                  </a:lnTo>
                  <a:lnTo>
                    <a:pt x="181" y="53"/>
                  </a:lnTo>
                  <a:lnTo>
                    <a:pt x="177" y="51"/>
                  </a:lnTo>
                  <a:lnTo>
                    <a:pt x="174" y="50"/>
                  </a:lnTo>
                  <a:lnTo>
                    <a:pt x="168" y="50"/>
                  </a:lnTo>
                  <a:lnTo>
                    <a:pt x="164" y="47"/>
                  </a:lnTo>
                  <a:lnTo>
                    <a:pt x="161" y="47"/>
                  </a:lnTo>
                  <a:lnTo>
                    <a:pt x="157" y="47"/>
                  </a:lnTo>
                  <a:lnTo>
                    <a:pt x="151" y="45"/>
                  </a:lnTo>
                  <a:lnTo>
                    <a:pt x="148" y="45"/>
                  </a:lnTo>
                  <a:lnTo>
                    <a:pt x="143" y="47"/>
                  </a:lnTo>
                  <a:lnTo>
                    <a:pt x="138" y="47"/>
                  </a:lnTo>
                  <a:lnTo>
                    <a:pt x="133" y="47"/>
                  </a:lnTo>
                  <a:lnTo>
                    <a:pt x="128" y="47"/>
                  </a:lnTo>
                  <a:lnTo>
                    <a:pt x="124" y="50"/>
                  </a:lnTo>
                  <a:lnTo>
                    <a:pt x="118" y="51"/>
                  </a:lnTo>
                  <a:lnTo>
                    <a:pt x="113" y="53"/>
                  </a:lnTo>
                  <a:lnTo>
                    <a:pt x="108" y="54"/>
                  </a:lnTo>
                  <a:lnTo>
                    <a:pt x="103" y="57"/>
                  </a:lnTo>
                  <a:lnTo>
                    <a:pt x="100" y="58"/>
                  </a:lnTo>
                  <a:lnTo>
                    <a:pt x="97" y="60"/>
                  </a:lnTo>
                  <a:lnTo>
                    <a:pt x="94" y="60"/>
                  </a:lnTo>
                  <a:lnTo>
                    <a:pt x="93" y="63"/>
                  </a:lnTo>
                  <a:lnTo>
                    <a:pt x="86" y="64"/>
                  </a:lnTo>
                  <a:lnTo>
                    <a:pt x="81" y="67"/>
                  </a:lnTo>
                  <a:lnTo>
                    <a:pt x="76" y="68"/>
                  </a:lnTo>
                  <a:lnTo>
                    <a:pt x="72" y="71"/>
                  </a:lnTo>
                  <a:lnTo>
                    <a:pt x="67" y="71"/>
                  </a:lnTo>
                  <a:lnTo>
                    <a:pt x="63" y="74"/>
                  </a:lnTo>
                  <a:lnTo>
                    <a:pt x="57" y="75"/>
                  </a:lnTo>
                  <a:lnTo>
                    <a:pt x="53" y="78"/>
                  </a:lnTo>
                  <a:lnTo>
                    <a:pt x="49" y="78"/>
                  </a:lnTo>
                  <a:lnTo>
                    <a:pt x="46" y="81"/>
                  </a:lnTo>
                  <a:lnTo>
                    <a:pt x="42" y="81"/>
                  </a:lnTo>
                  <a:lnTo>
                    <a:pt x="39" y="84"/>
                  </a:lnTo>
                  <a:lnTo>
                    <a:pt x="36" y="84"/>
                  </a:lnTo>
                  <a:lnTo>
                    <a:pt x="32" y="85"/>
                  </a:lnTo>
                  <a:lnTo>
                    <a:pt x="29" y="85"/>
                  </a:lnTo>
                  <a:lnTo>
                    <a:pt x="26" y="87"/>
                  </a:lnTo>
                  <a:lnTo>
                    <a:pt x="23" y="87"/>
                  </a:lnTo>
                  <a:lnTo>
                    <a:pt x="20" y="87"/>
                  </a:lnTo>
                  <a:lnTo>
                    <a:pt x="15" y="87"/>
                  </a:lnTo>
                  <a:lnTo>
                    <a:pt x="10" y="85"/>
                  </a:lnTo>
                  <a:lnTo>
                    <a:pt x="6" y="82"/>
                  </a:lnTo>
                  <a:lnTo>
                    <a:pt x="3" y="80"/>
                  </a:lnTo>
                  <a:lnTo>
                    <a:pt x="2" y="75"/>
                  </a:lnTo>
                  <a:lnTo>
                    <a:pt x="0" y="71"/>
                  </a:lnTo>
                  <a:lnTo>
                    <a:pt x="0" y="68"/>
                  </a:lnTo>
                  <a:lnTo>
                    <a:pt x="0" y="65"/>
                  </a:lnTo>
                  <a:lnTo>
                    <a:pt x="0" y="63"/>
                  </a:lnTo>
                  <a:lnTo>
                    <a:pt x="0" y="60"/>
                  </a:lnTo>
                  <a:lnTo>
                    <a:pt x="2" y="54"/>
                  </a:lnTo>
                  <a:lnTo>
                    <a:pt x="5" y="50"/>
                  </a:lnTo>
                  <a:lnTo>
                    <a:pt x="9" y="44"/>
                  </a:lnTo>
                  <a:lnTo>
                    <a:pt x="12" y="40"/>
                  </a:lnTo>
                  <a:lnTo>
                    <a:pt x="15" y="37"/>
                  </a:lnTo>
                  <a:lnTo>
                    <a:pt x="18" y="36"/>
                  </a:lnTo>
                  <a:lnTo>
                    <a:pt x="20" y="33"/>
                  </a:lnTo>
                  <a:lnTo>
                    <a:pt x="23" y="31"/>
                  </a:lnTo>
                  <a:lnTo>
                    <a:pt x="26" y="28"/>
                  </a:lnTo>
                  <a:lnTo>
                    <a:pt x="29" y="26"/>
                  </a:lnTo>
                  <a:lnTo>
                    <a:pt x="32" y="24"/>
                  </a:lnTo>
                  <a:lnTo>
                    <a:pt x="36" y="23"/>
                  </a:lnTo>
                  <a:lnTo>
                    <a:pt x="39" y="21"/>
                  </a:lnTo>
                  <a:lnTo>
                    <a:pt x="42" y="18"/>
                  </a:lnTo>
                  <a:lnTo>
                    <a:pt x="46" y="17"/>
                  </a:lnTo>
                  <a:lnTo>
                    <a:pt x="49" y="16"/>
                  </a:lnTo>
                  <a:lnTo>
                    <a:pt x="52" y="14"/>
                  </a:lnTo>
                  <a:lnTo>
                    <a:pt x="56" y="13"/>
                  </a:lnTo>
                  <a:lnTo>
                    <a:pt x="59" y="10"/>
                  </a:lnTo>
                  <a:lnTo>
                    <a:pt x="64" y="10"/>
                  </a:lnTo>
                  <a:lnTo>
                    <a:pt x="67" y="7"/>
                  </a:lnTo>
                  <a:lnTo>
                    <a:pt x="70" y="7"/>
                  </a:lnTo>
                  <a:lnTo>
                    <a:pt x="73" y="6"/>
                  </a:lnTo>
                  <a:lnTo>
                    <a:pt x="77" y="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Freeform 14"/>
            <p:cNvSpPr>
              <a:spLocks/>
            </p:cNvSpPr>
            <p:nvPr/>
          </p:nvSpPr>
          <p:spPr bwMode="auto">
            <a:xfrm>
              <a:off x="2190" y="1213"/>
              <a:ext cx="34" cy="110"/>
            </a:xfrm>
            <a:custGeom>
              <a:avLst/>
              <a:gdLst>
                <a:gd name="T0" fmla="*/ 0 w 102"/>
                <a:gd name="T1" fmla="*/ 0 h 330"/>
                <a:gd name="T2" fmla="*/ 0 w 102"/>
                <a:gd name="T3" fmla="*/ 0 h 330"/>
                <a:gd name="T4" fmla="*/ 0 w 102"/>
                <a:gd name="T5" fmla="*/ 0 h 330"/>
                <a:gd name="T6" fmla="*/ 0 w 102"/>
                <a:gd name="T7" fmla="*/ 0 h 330"/>
                <a:gd name="T8" fmla="*/ 0 w 102"/>
                <a:gd name="T9" fmla="*/ 0 h 330"/>
                <a:gd name="T10" fmla="*/ 0 w 102"/>
                <a:gd name="T11" fmla="*/ 0 h 330"/>
                <a:gd name="T12" fmla="*/ 0 w 102"/>
                <a:gd name="T13" fmla="*/ 0 h 330"/>
                <a:gd name="T14" fmla="*/ 0 w 102"/>
                <a:gd name="T15" fmla="*/ 0 h 330"/>
                <a:gd name="T16" fmla="*/ 0 w 102"/>
                <a:gd name="T17" fmla="*/ 0 h 330"/>
                <a:gd name="T18" fmla="*/ 0 w 102"/>
                <a:gd name="T19" fmla="*/ 0 h 330"/>
                <a:gd name="T20" fmla="*/ 0 w 102"/>
                <a:gd name="T21" fmla="*/ 0 h 330"/>
                <a:gd name="T22" fmla="*/ 0 w 102"/>
                <a:gd name="T23" fmla="*/ 0 h 330"/>
                <a:gd name="T24" fmla="*/ 0 w 102"/>
                <a:gd name="T25" fmla="*/ 0 h 330"/>
                <a:gd name="T26" fmla="*/ 0 w 102"/>
                <a:gd name="T27" fmla="*/ 0 h 330"/>
                <a:gd name="T28" fmla="*/ 0 w 102"/>
                <a:gd name="T29" fmla="*/ 0 h 330"/>
                <a:gd name="T30" fmla="*/ 0 w 102"/>
                <a:gd name="T31" fmla="*/ 0 h 330"/>
                <a:gd name="T32" fmla="*/ 0 w 102"/>
                <a:gd name="T33" fmla="*/ 0 h 330"/>
                <a:gd name="T34" fmla="*/ 0 w 102"/>
                <a:gd name="T35" fmla="*/ 0 h 330"/>
                <a:gd name="T36" fmla="*/ 0 w 102"/>
                <a:gd name="T37" fmla="*/ 0 h 330"/>
                <a:gd name="T38" fmla="*/ 0 w 102"/>
                <a:gd name="T39" fmla="*/ 0 h 330"/>
                <a:gd name="T40" fmla="*/ 0 w 102"/>
                <a:gd name="T41" fmla="*/ 0 h 330"/>
                <a:gd name="T42" fmla="*/ 0 w 102"/>
                <a:gd name="T43" fmla="*/ 0 h 330"/>
                <a:gd name="T44" fmla="*/ 0 w 102"/>
                <a:gd name="T45" fmla="*/ 0 h 330"/>
                <a:gd name="T46" fmla="*/ 0 w 102"/>
                <a:gd name="T47" fmla="*/ 0 h 330"/>
                <a:gd name="T48" fmla="*/ 0 w 102"/>
                <a:gd name="T49" fmla="*/ 0 h 330"/>
                <a:gd name="T50" fmla="*/ 0 w 102"/>
                <a:gd name="T51" fmla="*/ 0 h 330"/>
                <a:gd name="T52" fmla="*/ 0 w 102"/>
                <a:gd name="T53" fmla="*/ 0 h 330"/>
                <a:gd name="T54" fmla="*/ 0 w 102"/>
                <a:gd name="T55" fmla="*/ 0 h 330"/>
                <a:gd name="T56" fmla="*/ 0 w 102"/>
                <a:gd name="T57" fmla="*/ 0 h 330"/>
                <a:gd name="T58" fmla="*/ 0 w 102"/>
                <a:gd name="T59" fmla="*/ 0 h 330"/>
                <a:gd name="T60" fmla="*/ 0 w 102"/>
                <a:gd name="T61" fmla="*/ 0 h 330"/>
                <a:gd name="T62" fmla="*/ 0 w 102"/>
                <a:gd name="T63" fmla="*/ 0 h 330"/>
                <a:gd name="T64" fmla="*/ 0 w 102"/>
                <a:gd name="T65" fmla="*/ 0 h 330"/>
                <a:gd name="T66" fmla="*/ 0 w 102"/>
                <a:gd name="T67" fmla="*/ 0 h 330"/>
                <a:gd name="T68" fmla="*/ 0 w 102"/>
                <a:gd name="T69" fmla="*/ 0 h 330"/>
                <a:gd name="T70" fmla="*/ 0 w 102"/>
                <a:gd name="T71" fmla="*/ 0 h 330"/>
                <a:gd name="T72" fmla="*/ 0 w 102"/>
                <a:gd name="T73" fmla="*/ 0 h 330"/>
                <a:gd name="T74" fmla="*/ 0 w 102"/>
                <a:gd name="T75" fmla="*/ 0 h 330"/>
                <a:gd name="T76" fmla="*/ 0 w 102"/>
                <a:gd name="T77" fmla="*/ 0 h 330"/>
                <a:gd name="T78" fmla="*/ 0 w 102"/>
                <a:gd name="T79" fmla="*/ 0 h 330"/>
                <a:gd name="T80" fmla="*/ 0 w 102"/>
                <a:gd name="T81" fmla="*/ 0 h 330"/>
                <a:gd name="T82" fmla="*/ 0 w 102"/>
                <a:gd name="T83" fmla="*/ 0 h 330"/>
                <a:gd name="T84" fmla="*/ 0 w 102"/>
                <a:gd name="T85" fmla="*/ 0 h 330"/>
                <a:gd name="T86" fmla="*/ 0 w 102"/>
                <a:gd name="T87" fmla="*/ 0 h 330"/>
                <a:gd name="T88" fmla="*/ 0 w 102"/>
                <a:gd name="T89" fmla="*/ 0 h 330"/>
                <a:gd name="T90" fmla="*/ 0 w 102"/>
                <a:gd name="T91" fmla="*/ 0 h 330"/>
                <a:gd name="T92" fmla="*/ 0 w 102"/>
                <a:gd name="T93" fmla="*/ 0 h 330"/>
                <a:gd name="T94" fmla="*/ 0 w 102"/>
                <a:gd name="T95" fmla="*/ 0 h 330"/>
                <a:gd name="T96" fmla="*/ 0 w 102"/>
                <a:gd name="T97" fmla="*/ 0 h 330"/>
                <a:gd name="T98" fmla="*/ 0 w 102"/>
                <a:gd name="T99" fmla="*/ 0 h 330"/>
                <a:gd name="T100" fmla="*/ 0 w 102"/>
                <a:gd name="T101" fmla="*/ 0 h 330"/>
                <a:gd name="T102" fmla="*/ 0 w 102"/>
                <a:gd name="T103" fmla="*/ 0 h 330"/>
                <a:gd name="T104" fmla="*/ 0 w 102"/>
                <a:gd name="T105" fmla="*/ 0 h 330"/>
                <a:gd name="T106" fmla="*/ 0 w 102"/>
                <a:gd name="T107" fmla="*/ 0 h 330"/>
                <a:gd name="T108" fmla="*/ 0 w 102"/>
                <a:gd name="T109" fmla="*/ 0 h 330"/>
                <a:gd name="T110" fmla="*/ 0 w 102"/>
                <a:gd name="T111" fmla="*/ 0 h 330"/>
                <a:gd name="T112" fmla="*/ 0 w 102"/>
                <a:gd name="T113" fmla="*/ 0 h 330"/>
                <a:gd name="T114" fmla="*/ 0 w 102"/>
                <a:gd name="T115" fmla="*/ 0 h 33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02"/>
                <a:gd name="T175" fmla="*/ 0 h 330"/>
                <a:gd name="T176" fmla="*/ 102 w 102"/>
                <a:gd name="T177" fmla="*/ 330 h 33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02" h="330">
                  <a:moveTo>
                    <a:pt x="18" y="99"/>
                  </a:moveTo>
                  <a:lnTo>
                    <a:pt x="18" y="102"/>
                  </a:lnTo>
                  <a:lnTo>
                    <a:pt x="18" y="105"/>
                  </a:lnTo>
                  <a:lnTo>
                    <a:pt x="18" y="109"/>
                  </a:lnTo>
                  <a:lnTo>
                    <a:pt x="20" y="112"/>
                  </a:lnTo>
                  <a:lnTo>
                    <a:pt x="20" y="116"/>
                  </a:lnTo>
                  <a:lnTo>
                    <a:pt x="21" y="119"/>
                  </a:lnTo>
                  <a:lnTo>
                    <a:pt x="21" y="125"/>
                  </a:lnTo>
                  <a:lnTo>
                    <a:pt x="21" y="129"/>
                  </a:lnTo>
                  <a:lnTo>
                    <a:pt x="21" y="132"/>
                  </a:lnTo>
                  <a:lnTo>
                    <a:pt x="21" y="136"/>
                  </a:lnTo>
                  <a:lnTo>
                    <a:pt x="21" y="140"/>
                  </a:lnTo>
                  <a:lnTo>
                    <a:pt x="21" y="145"/>
                  </a:lnTo>
                  <a:lnTo>
                    <a:pt x="21" y="150"/>
                  </a:lnTo>
                  <a:lnTo>
                    <a:pt x="21" y="155"/>
                  </a:lnTo>
                  <a:lnTo>
                    <a:pt x="21" y="159"/>
                  </a:lnTo>
                  <a:lnTo>
                    <a:pt x="23" y="163"/>
                  </a:lnTo>
                  <a:lnTo>
                    <a:pt x="21" y="168"/>
                  </a:lnTo>
                  <a:lnTo>
                    <a:pt x="21" y="172"/>
                  </a:lnTo>
                  <a:lnTo>
                    <a:pt x="21" y="177"/>
                  </a:lnTo>
                  <a:lnTo>
                    <a:pt x="21" y="182"/>
                  </a:lnTo>
                  <a:lnTo>
                    <a:pt x="20" y="187"/>
                  </a:lnTo>
                  <a:lnTo>
                    <a:pt x="20" y="190"/>
                  </a:lnTo>
                  <a:lnTo>
                    <a:pt x="20" y="196"/>
                  </a:lnTo>
                  <a:lnTo>
                    <a:pt x="20" y="200"/>
                  </a:lnTo>
                  <a:lnTo>
                    <a:pt x="18" y="206"/>
                  </a:lnTo>
                  <a:lnTo>
                    <a:pt x="18" y="210"/>
                  </a:lnTo>
                  <a:lnTo>
                    <a:pt x="18" y="214"/>
                  </a:lnTo>
                  <a:lnTo>
                    <a:pt x="18" y="219"/>
                  </a:lnTo>
                  <a:lnTo>
                    <a:pt x="18" y="224"/>
                  </a:lnTo>
                  <a:lnTo>
                    <a:pt x="18" y="227"/>
                  </a:lnTo>
                  <a:lnTo>
                    <a:pt x="18" y="233"/>
                  </a:lnTo>
                  <a:lnTo>
                    <a:pt x="18" y="239"/>
                  </a:lnTo>
                  <a:lnTo>
                    <a:pt x="17" y="243"/>
                  </a:lnTo>
                  <a:lnTo>
                    <a:pt x="17" y="246"/>
                  </a:lnTo>
                  <a:lnTo>
                    <a:pt x="15" y="250"/>
                  </a:lnTo>
                  <a:lnTo>
                    <a:pt x="15" y="254"/>
                  </a:lnTo>
                  <a:lnTo>
                    <a:pt x="15" y="259"/>
                  </a:lnTo>
                  <a:lnTo>
                    <a:pt x="15" y="263"/>
                  </a:lnTo>
                  <a:lnTo>
                    <a:pt x="15" y="267"/>
                  </a:lnTo>
                  <a:lnTo>
                    <a:pt x="17" y="271"/>
                  </a:lnTo>
                  <a:lnTo>
                    <a:pt x="17" y="274"/>
                  </a:lnTo>
                  <a:lnTo>
                    <a:pt x="17" y="278"/>
                  </a:lnTo>
                  <a:lnTo>
                    <a:pt x="17" y="281"/>
                  </a:lnTo>
                  <a:lnTo>
                    <a:pt x="17" y="287"/>
                  </a:lnTo>
                  <a:lnTo>
                    <a:pt x="17" y="290"/>
                  </a:lnTo>
                  <a:lnTo>
                    <a:pt x="18" y="293"/>
                  </a:lnTo>
                  <a:lnTo>
                    <a:pt x="18" y="296"/>
                  </a:lnTo>
                  <a:lnTo>
                    <a:pt x="18" y="300"/>
                  </a:lnTo>
                  <a:lnTo>
                    <a:pt x="18" y="303"/>
                  </a:lnTo>
                  <a:lnTo>
                    <a:pt x="20" y="305"/>
                  </a:lnTo>
                  <a:lnTo>
                    <a:pt x="21" y="308"/>
                  </a:lnTo>
                  <a:lnTo>
                    <a:pt x="23" y="310"/>
                  </a:lnTo>
                  <a:lnTo>
                    <a:pt x="25" y="315"/>
                  </a:lnTo>
                  <a:lnTo>
                    <a:pt x="28" y="320"/>
                  </a:lnTo>
                  <a:lnTo>
                    <a:pt x="31" y="323"/>
                  </a:lnTo>
                  <a:lnTo>
                    <a:pt x="34" y="325"/>
                  </a:lnTo>
                  <a:lnTo>
                    <a:pt x="40" y="327"/>
                  </a:lnTo>
                  <a:lnTo>
                    <a:pt x="44" y="328"/>
                  </a:lnTo>
                  <a:lnTo>
                    <a:pt x="48" y="328"/>
                  </a:lnTo>
                  <a:lnTo>
                    <a:pt x="54" y="330"/>
                  </a:lnTo>
                  <a:lnTo>
                    <a:pt x="58" y="328"/>
                  </a:lnTo>
                  <a:lnTo>
                    <a:pt x="62" y="328"/>
                  </a:lnTo>
                  <a:lnTo>
                    <a:pt x="65" y="327"/>
                  </a:lnTo>
                  <a:lnTo>
                    <a:pt x="69" y="325"/>
                  </a:lnTo>
                  <a:lnTo>
                    <a:pt x="72" y="324"/>
                  </a:lnTo>
                  <a:lnTo>
                    <a:pt x="77" y="323"/>
                  </a:lnTo>
                  <a:lnTo>
                    <a:pt x="79" y="320"/>
                  </a:lnTo>
                  <a:lnTo>
                    <a:pt x="82" y="317"/>
                  </a:lnTo>
                  <a:lnTo>
                    <a:pt x="85" y="314"/>
                  </a:lnTo>
                  <a:lnTo>
                    <a:pt x="87" y="311"/>
                  </a:lnTo>
                  <a:lnTo>
                    <a:pt x="89" y="308"/>
                  </a:lnTo>
                  <a:lnTo>
                    <a:pt x="91" y="304"/>
                  </a:lnTo>
                  <a:lnTo>
                    <a:pt x="92" y="300"/>
                  </a:lnTo>
                  <a:lnTo>
                    <a:pt x="95" y="297"/>
                  </a:lnTo>
                  <a:lnTo>
                    <a:pt x="95" y="293"/>
                  </a:lnTo>
                  <a:lnTo>
                    <a:pt x="96" y="288"/>
                  </a:lnTo>
                  <a:lnTo>
                    <a:pt x="98" y="283"/>
                  </a:lnTo>
                  <a:lnTo>
                    <a:pt x="99" y="278"/>
                  </a:lnTo>
                  <a:lnTo>
                    <a:pt x="99" y="274"/>
                  </a:lnTo>
                  <a:lnTo>
                    <a:pt x="99" y="270"/>
                  </a:lnTo>
                  <a:lnTo>
                    <a:pt x="101" y="266"/>
                  </a:lnTo>
                  <a:lnTo>
                    <a:pt x="102" y="260"/>
                  </a:lnTo>
                  <a:lnTo>
                    <a:pt x="102" y="256"/>
                  </a:lnTo>
                  <a:lnTo>
                    <a:pt x="102" y="250"/>
                  </a:lnTo>
                  <a:lnTo>
                    <a:pt x="102" y="244"/>
                  </a:lnTo>
                  <a:lnTo>
                    <a:pt x="102" y="240"/>
                  </a:lnTo>
                  <a:lnTo>
                    <a:pt x="102" y="236"/>
                  </a:lnTo>
                  <a:lnTo>
                    <a:pt x="102" y="230"/>
                  </a:lnTo>
                  <a:lnTo>
                    <a:pt x="101" y="226"/>
                  </a:lnTo>
                  <a:lnTo>
                    <a:pt x="101" y="222"/>
                  </a:lnTo>
                  <a:lnTo>
                    <a:pt x="99" y="219"/>
                  </a:lnTo>
                  <a:lnTo>
                    <a:pt x="99" y="216"/>
                  </a:lnTo>
                  <a:lnTo>
                    <a:pt x="99" y="213"/>
                  </a:lnTo>
                  <a:lnTo>
                    <a:pt x="99" y="210"/>
                  </a:lnTo>
                  <a:lnTo>
                    <a:pt x="98" y="207"/>
                  </a:lnTo>
                  <a:lnTo>
                    <a:pt x="96" y="204"/>
                  </a:lnTo>
                  <a:lnTo>
                    <a:pt x="96" y="200"/>
                  </a:lnTo>
                  <a:lnTo>
                    <a:pt x="96" y="197"/>
                  </a:lnTo>
                  <a:lnTo>
                    <a:pt x="95" y="193"/>
                  </a:lnTo>
                  <a:lnTo>
                    <a:pt x="95" y="189"/>
                  </a:lnTo>
                  <a:lnTo>
                    <a:pt x="94" y="185"/>
                  </a:lnTo>
                  <a:lnTo>
                    <a:pt x="94" y="182"/>
                  </a:lnTo>
                  <a:lnTo>
                    <a:pt x="92" y="176"/>
                  </a:lnTo>
                  <a:lnTo>
                    <a:pt x="91" y="172"/>
                  </a:lnTo>
                  <a:lnTo>
                    <a:pt x="89" y="168"/>
                  </a:lnTo>
                  <a:lnTo>
                    <a:pt x="89" y="163"/>
                  </a:lnTo>
                  <a:lnTo>
                    <a:pt x="88" y="159"/>
                  </a:lnTo>
                  <a:lnTo>
                    <a:pt x="87" y="153"/>
                  </a:lnTo>
                  <a:lnTo>
                    <a:pt x="85" y="149"/>
                  </a:lnTo>
                  <a:lnTo>
                    <a:pt x="84" y="143"/>
                  </a:lnTo>
                  <a:lnTo>
                    <a:pt x="82" y="139"/>
                  </a:lnTo>
                  <a:lnTo>
                    <a:pt x="81" y="135"/>
                  </a:lnTo>
                  <a:lnTo>
                    <a:pt x="79" y="129"/>
                  </a:lnTo>
                  <a:lnTo>
                    <a:pt x="78" y="125"/>
                  </a:lnTo>
                  <a:lnTo>
                    <a:pt x="77" y="119"/>
                  </a:lnTo>
                  <a:lnTo>
                    <a:pt x="74" y="113"/>
                  </a:lnTo>
                  <a:lnTo>
                    <a:pt x="74" y="109"/>
                  </a:lnTo>
                  <a:lnTo>
                    <a:pt x="71" y="104"/>
                  </a:lnTo>
                  <a:lnTo>
                    <a:pt x="71" y="99"/>
                  </a:lnTo>
                  <a:lnTo>
                    <a:pt x="68" y="94"/>
                  </a:lnTo>
                  <a:lnTo>
                    <a:pt x="67" y="89"/>
                  </a:lnTo>
                  <a:lnTo>
                    <a:pt x="65" y="85"/>
                  </a:lnTo>
                  <a:lnTo>
                    <a:pt x="64" y="79"/>
                  </a:lnTo>
                  <a:lnTo>
                    <a:pt x="62" y="75"/>
                  </a:lnTo>
                  <a:lnTo>
                    <a:pt x="61" y="69"/>
                  </a:lnTo>
                  <a:lnTo>
                    <a:pt x="58" y="65"/>
                  </a:lnTo>
                  <a:lnTo>
                    <a:pt x="57" y="61"/>
                  </a:lnTo>
                  <a:lnTo>
                    <a:pt x="55" y="57"/>
                  </a:lnTo>
                  <a:lnTo>
                    <a:pt x="54" y="52"/>
                  </a:lnTo>
                  <a:lnTo>
                    <a:pt x="52" y="48"/>
                  </a:lnTo>
                  <a:lnTo>
                    <a:pt x="50" y="44"/>
                  </a:lnTo>
                  <a:lnTo>
                    <a:pt x="48" y="38"/>
                  </a:lnTo>
                  <a:lnTo>
                    <a:pt x="45" y="35"/>
                  </a:lnTo>
                  <a:lnTo>
                    <a:pt x="44" y="31"/>
                  </a:lnTo>
                  <a:lnTo>
                    <a:pt x="42" y="28"/>
                  </a:lnTo>
                  <a:lnTo>
                    <a:pt x="41" y="25"/>
                  </a:lnTo>
                  <a:lnTo>
                    <a:pt x="40" y="22"/>
                  </a:lnTo>
                  <a:lnTo>
                    <a:pt x="38" y="20"/>
                  </a:lnTo>
                  <a:lnTo>
                    <a:pt x="37" y="17"/>
                  </a:lnTo>
                  <a:lnTo>
                    <a:pt x="34" y="14"/>
                  </a:lnTo>
                  <a:lnTo>
                    <a:pt x="34" y="10"/>
                  </a:lnTo>
                  <a:lnTo>
                    <a:pt x="31" y="8"/>
                  </a:lnTo>
                  <a:lnTo>
                    <a:pt x="28" y="4"/>
                  </a:lnTo>
                  <a:lnTo>
                    <a:pt x="27" y="3"/>
                  </a:lnTo>
                  <a:lnTo>
                    <a:pt x="20" y="0"/>
                  </a:lnTo>
                  <a:lnTo>
                    <a:pt x="15" y="3"/>
                  </a:lnTo>
                  <a:lnTo>
                    <a:pt x="11" y="5"/>
                  </a:lnTo>
                  <a:lnTo>
                    <a:pt x="8" y="10"/>
                  </a:lnTo>
                  <a:lnTo>
                    <a:pt x="4" y="14"/>
                  </a:lnTo>
                  <a:lnTo>
                    <a:pt x="3" y="17"/>
                  </a:lnTo>
                  <a:lnTo>
                    <a:pt x="0" y="20"/>
                  </a:lnTo>
                  <a:lnTo>
                    <a:pt x="0" y="22"/>
                  </a:lnTo>
                  <a:lnTo>
                    <a:pt x="0" y="28"/>
                  </a:lnTo>
                  <a:lnTo>
                    <a:pt x="0" y="31"/>
                  </a:lnTo>
                  <a:lnTo>
                    <a:pt x="0" y="34"/>
                  </a:lnTo>
                  <a:lnTo>
                    <a:pt x="0" y="35"/>
                  </a:lnTo>
                  <a:lnTo>
                    <a:pt x="0" y="38"/>
                  </a:lnTo>
                  <a:lnTo>
                    <a:pt x="1" y="42"/>
                  </a:lnTo>
                  <a:lnTo>
                    <a:pt x="3" y="45"/>
                  </a:lnTo>
                  <a:lnTo>
                    <a:pt x="3" y="48"/>
                  </a:lnTo>
                  <a:lnTo>
                    <a:pt x="4" y="51"/>
                  </a:lnTo>
                  <a:lnTo>
                    <a:pt x="6" y="57"/>
                  </a:lnTo>
                  <a:lnTo>
                    <a:pt x="7" y="59"/>
                  </a:lnTo>
                  <a:lnTo>
                    <a:pt x="8" y="65"/>
                  </a:lnTo>
                  <a:lnTo>
                    <a:pt x="10" y="69"/>
                  </a:lnTo>
                  <a:lnTo>
                    <a:pt x="11" y="75"/>
                  </a:lnTo>
                  <a:lnTo>
                    <a:pt x="11" y="78"/>
                  </a:lnTo>
                  <a:lnTo>
                    <a:pt x="13" y="79"/>
                  </a:lnTo>
                  <a:lnTo>
                    <a:pt x="13" y="82"/>
                  </a:lnTo>
                  <a:lnTo>
                    <a:pt x="14" y="85"/>
                  </a:lnTo>
                  <a:lnTo>
                    <a:pt x="14" y="88"/>
                  </a:lnTo>
                  <a:lnTo>
                    <a:pt x="15" y="91"/>
                  </a:lnTo>
                  <a:lnTo>
                    <a:pt x="15" y="95"/>
                  </a:lnTo>
                  <a:lnTo>
                    <a:pt x="18" y="99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Freeform 15"/>
            <p:cNvSpPr>
              <a:spLocks/>
            </p:cNvSpPr>
            <p:nvPr/>
          </p:nvSpPr>
          <p:spPr bwMode="auto">
            <a:xfrm>
              <a:off x="1899" y="1341"/>
              <a:ext cx="50" cy="73"/>
            </a:xfrm>
            <a:custGeom>
              <a:avLst/>
              <a:gdLst>
                <a:gd name="T0" fmla="*/ 0 w 151"/>
                <a:gd name="T1" fmla="*/ 0 h 219"/>
                <a:gd name="T2" fmla="*/ 0 w 151"/>
                <a:gd name="T3" fmla="*/ 0 h 219"/>
                <a:gd name="T4" fmla="*/ 0 w 151"/>
                <a:gd name="T5" fmla="*/ 0 h 219"/>
                <a:gd name="T6" fmla="*/ 0 w 151"/>
                <a:gd name="T7" fmla="*/ 0 h 219"/>
                <a:gd name="T8" fmla="*/ 0 w 151"/>
                <a:gd name="T9" fmla="*/ 0 h 219"/>
                <a:gd name="T10" fmla="*/ 0 w 151"/>
                <a:gd name="T11" fmla="*/ 0 h 219"/>
                <a:gd name="T12" fmla="*/ 0 w 151"/>
                <a:gd name="T13" fmla="*/ 0 h 219"/>
                <a:gd name="T14" fmla="*/ 0 w 151"/>
                <a:gd name="T15" fmla="*/ 0 h 219"/>
                <a:gd name="T16" fmla="*/ 0 w 151"/>
                <a:gd name="T17" fmla="*/ 0 h 219"/>
                <a:gd name="T18" fmla="*/ 0 w 151"/>
                <a:gd name="T19" fmla="*/ 0 h 219"/>
                <a:gd name="T20" fmla="*/ 0 w 151"/>
                <a:gd name="T21" fmla="*/ 0 h 219"/>
                <a:gd name="T22" fmla="*/ 0 w 151"/>
                <a:gd name="T23" fmla="*/ 0 h 219"/>
                <a:gd name="T24" fmla="*/ 0 w 151"/>
                <a:gd name="T25" fmla="*/ 0 h 219"/>
                <a:gd name="T26" fmla="*/ 0 w 151"/>
                <a:gd name="T27" fmla="*/ 0 h 219"/>
                <a:gd name="T28" fmla="*/ 0 w 151"/>
                <a:gd name="T29" fmla="*/ 0 h 219"/>
                <a:gd name="T30" fmla="*/ 0 w 151"/>
                <a:gd name="T31" fmla="*/ 0 h 219"/>
                <a:gd name="T32" fmla="*/ 0 w 151"/>
                <a:gd name="T33" fmla="*/ 0 h 219"/>
                <a:gd name="T34" fmla="*/ 0 w 151"/>
                <a:gd name="T35" fmla="*/ 0 h 219"/>
                <a:gd name="T36" fmla="*/ 0 w 151"/>
                <a:gd name="T37" fmla="*/ 0 h 219"/>
                <a:gd name="T38" fmla="*/ 0 w 151"/>
                <a:gd name="T39" fmla="*/ 0 h 219"/>
                <a:gd name="T40" fmla="*/ 0 w 151"/>
                <a:gd name="T41" fmla="*/ 0 h 219"/>
                <a:gd name="T42" fmla="*/ 0 w 151"/>
                <a:gd name="T43" fmla="*/ 0 h 219"/>
                <a:gd name="T44" fmla="*/ 0 w 151"/>
                <a:gd name="T45" fmla="*/ 0 h 219"/>
                <a:gd name="T46" fmla="*/ 0 w 151"/>
                <a:gd name="T47" fmla="*/ 0 h 219"/>
                <a:gd name="T48" fmla="*/ 0 w 151"/>
                <a:gd name="T49" fmla="*/ 0 h 219"/>
                <a:gd name="T50" fmla="*/ 0 w 151"/>
                <a:gd name="T51" fmla="*/ 0 h 219"/>
                <a:gd name="T52" fmla="*/ 0 w 151"/>
                <a:gd name="T53" fmla="*/ 0 h 219"/>
                <a:gd name="T54" fmla="*/ 0 w 151"/>
                <a:gd name="T55" fmla="*/ 0 h 219"/>
                <a:gd name="T56" fmla="*/ 0 w 151"/>
                <a:gd name="T57" fmla="*/ 0 h 219"/>
                <a:gd name="T58" fmla="*/ 0 w 151"/>
                <a:gd name="T59" fmla="*/ 0 h 219"/>
                <a:gd name="T60" fmla="*/ 0 w 151"/>
                <a:gd name="T61" fmla="*/ 0 h 219"/>
                <a:gd name="T62" fmla="*/ 0 w 151"/>
                <a:gd name="T63" fmla="*/ 0 h 219"/>
                <a:gd name="T64" fmla="*/ 0 w 151"/>
                <a:gd name="T65" fmla="*/ 0 h 219"/>
                <a:gd name="T66" fmla="*/ 0 w 151"/>
                <a:gd name="T67" fmla="*/ 0 h 219"/>
                <a:gd name="T68" fmla="*/ 0 w 151"/>
                <a:gd name="T69" fmla="*/ 0 h 219"/>
                <a:gd name="T70" fmla="*/ 0 w 151"/>
                <a:gd name="T71" fmla="*/ 0 h 219"/>
                <a:gd name="T72" fmla="*/ 0 w 151"/>
                <a:gd name="T73" fmla="*/ 0 h 219"/>
                <a:gd name="T74" fmla="*/ 0 w 151"/>
                <a:gd name="T75" fmla="*/ 0 h 219"/>
                <a:gd name="T76" fmla="*/ 0 w 151"/>
                <a:gd name="T77" fmla="*/ 0 h 219"/>
                <a:gd name="T78" fmla="*/ 0 w 151"/>
                <a:gd name="T79" fmla="*/ 0 h 219"/>
                <a:gd name="T80" fmla="*/ 0 w 151"/>
                <a:gd name="T81" fmla="*/ 0 h 219"/>
                <a:gd name="T82" fmla="*/ 0 w 151"/>
                <a:gd name="T83" fmla="*/ 0 h 219"/>
                <a:gd name="T84" fmla="*/ 0 w 151"/>
                <a:gd name="T85" fmla="*/ 0 h 219"/>
                <a:gd name="T86" fmla="*/ 0 w 151"/>
                <a:gd name="T87" fmla="*/ 0 h 219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51"/>
                <a:gd name="T133" fmla="*/ 0 h 219"/>
                <a:gd name="T134" fmla="*/ 151 w 151"/>
                <a:gd name="T135" fmla="*/ 219 h 219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51" h="219">
                  <a:moveTo>
                    <a:pt x="2" y="66"/>
                  </a:moveTo>
                  <a:lnTo>
                    <a:pt x="2" y="67"/>
                  </a:lnTo>
                  <a:lnTo>
                    <a:pt x="3" y="70"/>
                  </a:lnTo>
                  <a:lnTo>
                    <a:pt x="5" y="74"/>
                  </a:lnTo>
                  <a:lnTo>
                    <a:pt x="5" y="77"/>
                  </a:lnTo>
                  <a:lnTo>
                    <a:pt x="8" y="80"/>
                  </a:lnTo>
                  <a:lnTo>
                    <a:pt x="9" y="85"/>
                  </a:lnTo>
                  <a:lnTo>
                    <a:pt x="10" y="90"/>
                  </a:lnTo>
                  <a:lnTo>
                    <a:pt x="13" y="94"/>
                  </a:lnTo>
                  <a:lnTo>
                    <a:pt x="13" y="98"/>
                  </a:lnTo>
                  <a:lnTo>
                    <a:pt x="16" y="103"/>
                  </a:lnTo>
                  <a:lnTo>
                    <a:pt x="19" y="108"/>
                  </a:lnTo>
                  <a:lnTo>
                    <a:pt x="22" y="114"/>
                  </a:lnTo>
                  <a:lnTo>
                    <a:pt x="25" y="118"/>
                  </a:lnTo>
                  <a:lnTo>
                    <a:pt x="27" y="124"/>
                  </a:lnTo>
                  <a:lnTo>
                    <a:pt x="29" y="127"/>
                  </a:lnTo>
                  <a:lnTo>
                    <a:pt x="30" y="130"/>
                  </a:lnTo>
                  <a:lnTo>
                    <a:pt x="32" y="132"/>
                  </a:lnTo>
                  <a:lnTo>
                    <a:pt x="33" y="135"/>
                  </a:lnTo>
                  <a:lnTo>
                    <a:pt x="36" y="139"/>
                  </a:lnTo>
                  <a:lnTo>
                    <a:pt x="39" y="145"/>
                  </a:lnTo>
                  <a:lnTo>
                    <a:pt x="42" y="151"/>
                  </a:lnTo>
                  <a:lnTo>
                    <a:pt x="44" y="157"/>
                  </a:lnTo>
                  <a:lnTo>
                    <a:pt x="47" y="161"/>
                  </a:lnTo>
                  <a:lnTo>
                    <a:pt x="52" y="167"/>
                  </a:lnTo>
                  <a:lnTo>
                    <a:pt x="54" y="171"/>
                  </a:lnTo>
                  <a:lnTo>
                    <a:pt x="57" y="176"/>
                  </a:lnTo>
                  <a:lnTo>
                    <a:pt x="60" y="179"/>
                  </a:lnTo>
                  <a:lnTo>
                    <a:pt x="63" y="185"/>
                  </a:lnTo>
                  <a:lnTo>
                    <a:pt x="66" y="188"/>
                  </a:lnTo>
                  <a:lnTo>
                    <a:pt x="70" y="192"/>
                  </a:lnTo>
                  <a:lnTo>
                    <a:pt x="73" y="195"/>
                  </a:lnTo>
                  <a:lnTo>
                    <a:pt x="76" y="198"/>
                  </a:lnTo>
                  <a:lnTo>
                    <a:pt x="80" y="202"/>
                  </a:lnTo>
                  <a:lnTo>
                    <a:pt x="83" y="205"/>
                  </a:lnTo>
                  <a:lnTo>
                    <a:pt x="86" y="205"/>
                  </a:lnTo>
                  <a:lnTo>
                    <a:pt x="89" y="208"/>
                  </a:lnTo>
                  <a:lnTo>
                    <a:pt x="91" y="209"/>
                  </a:lnTo>
                  <a:lnTo>
                    <a:pt x="96" y="211"/>
                  </a:lnTo>
                  <a:lnTo>
                    <a:pt x="98" y="212"/>
                  </a:lnTo>
                  <a:lnTo>
                    <a:pt x="103" y="213"/>
                  </a:lnTo>
                  <a:lnTo>
                    <a:pt x="106" y="215"/>
                  </a:lnTo>
                  <a:lnTo>
                    <a:pt x="110" y="216"/>
                  </a:lnTo>
                  <a:lnTo>
                    <a:pt x="113" y="216"/>
                  </a:lnTo>
                  <a:lnTo>
                    <a:pt x="117" y="218"/>
                  </a:lnTo>
                  <a:lnTo>
                    <a:pt x="120" y="218"/>
                  </a:lnTo>
                  <a:lnTo>
                    <a:pt x="123" y="219"/>
                  </a:lnTo>
                  <a:lnTo>
                    <a:pt x="125" y="219"/>
                  </a:lnTo>
                  <a:lnTo>
                    <a:pt x="128" y="219"/>
                  </a:lnTo>
                  <a:lnTo>
                    <a:pt x="133" y="219"/>
                  </a:lnTo>
                  <a:lnTo>
                    <a:pt x="135" y="219"/>
                  </a:lnTo>
                  <a:lnTo>
                    <a:pt x="141" y="218"/>
                  </a:lnTo>
                  <a:lnTo>
                    <a:pt x="145" y="216"/>
                  </a:lnTo>
                  <a:lnTo>
                    <a:pt x="148" y="213"/>
                  </a:lnTo>
                  <a:lnTo>
                    <a:pt x="150" y="211"/>
                  </a:lnTo>
                  <a:lnTo>
                    <a:pt x="151" y="205"/>
                  </a:lnTo>
                  <a:lnTo>
                    <a:pt x="150" y="202"/>
                  </a:lnTo>
                  <a:lnTo>
                    <a:pt x="150" y="198"/>
                  </a:lnTo>
                  <a:lnTo>
                    <a:pt x="147" y="195"/>
                  </a:lnTo>
                  <a:lnTo>
                    <a:pt x="145" y="192"/>
                  </a:lnTo>
                  <a:lnTo>
                    <a:pt x="144" y="189"/>
                  </a:lnTo>
                  <a:lnTo>
                    <a:pt x="141" y="185"/>
                  </a:lnTo>
                  <a:lnTo>
                    <a:pt x="137" y="181"/>
                  </a:lnTo>
                  <a:lnTo>
                    <a:pt x="135" y="178"/>
                  </a:lnTo>
                  <a:lnTo>
                    <a:pt x="134" y="175"/>
                  </a:lnTo>
                  <a:lnTo>
                    <a:pt x="133" y="172"/>
                  </a:lnTo>
                  <a:lnTo>
                    <a:pt x="131" y="169"/>
                  </a:lnTo>
                  <a:lnTo>
                    <a:pt x="128" y="167"/>
                  </a:lnTo>
                  <a:lnTo>
                    <a:pt x="127" y="164"/>
                  </a:lnTo>
                  <a:lnTo>
                    <a:pt x="125" y="159"/>
                  </a:lnTo>
                  <a:lnTo>
                    <a:pt x="123" y="157"/>
                  </a:lnTo>
                  <a:lnTo>
                    <a:pt x="121" y="152"/>
                  </a:lnTo>
                  <a:lnTo>
                    <a:pt x="120" y="149"/>
                  </a:lnTo>
                  <a:lnTo>
                    <a:pt x="118" y="145"/>
                  </a:lnTo>
                  <a:lnTo>
                    <a:pt x="117" y="141"/>
                  </a:lnTo>
                  <a:lnTo>
                    <a:pt x="114" y="138"/>
                  </a:lnTo>
                  <a:lnTo>
                    <a:pt x="113" y="134"/>
                  </a:lnTo>
                  <a:lnTo>
                    <a:pt x="110" y="130"/>
                  </a:lnTo>
                  <a:lnTo>
                    <a:pt x="108" y="125"/>
                  </a:lnTo>
                  <a:lnTo>
                    <a:pt x="106" y="121"/>
                  </a:lnTo>
                  <a:lnTo>
                    <a:pt x="104" y="117"/>
                  </a:lnTo>
                  <a:lnTo>
                    <a:pt x="101" y="112"/>
                  </a:lnTo>
                  <a:lnTo>
                    <a:pt x="100" y="108"/>
                  </a:lnTo>
                  <a:lnTo>
                    <a:pt x="97" y="104"/>
                  </a:lnTo>
                  <a:lnTo>
                    <a:pt x="96" y="101"/>
                  </a:lnTo>
                  <a:lnTo>
                    <a:pt x="94" y="95"/>
                  </a:lnTo>
                  <a:lnTo>
                    <a:pt x="91" y="93"/>
                  </a:lnTo>
                  <a:lnTo>
                    <a:pt x="89" y="87"/>
                  </a:lnTo>
                  <a:lnTo>
                    <a:pt x="89" y="83"/>
                  </a:lnTo>
                  <a:lnTo>
                    <a:pt x="86" y="78"/>
                  </a:lnTo>
                  <a:lnTo>
                    <a:pt x="83" y="75"/>
                  </a:lnTo>
                  <a:lnTo>
                    <a:pt x="81" y="71"/>
                  </a:lnTo>
                  <a:lnTo>
                    <a:pt x="80" y="67"/>
                  </a:lnTo>
                  <a:lnTo>
                    <a:pt x="76" y="61"/>
                  </a:lnTo>
                  <a:lnTo>
                    <a:pt x="74" y="58"/>
                  </a:lnTo>
                  <a:lnTo>
                    <a:pt x="73" y="54"/>
                  </a:lnTo>
                  <a:lnTo>
                    <a:pt x="71" y="51"/>
                  </a:lnTo>
                  <a:lnTo>
                    <a:pt x="69" y="47"/>
                  </a:lnTo>
                  <a:lnTo>
                    <a:pt x="67" y="44"/>
                  </a:lnTo>
                  <a:lnTo>
                    <a:pt x="64" y="40"/>
                  </a:lnTo>
                  <a:lnTo>
                    <a:pt x="63" y="36"/>
                  </a:lnTo>
                  <a:lnTo>
                    <a:pt x="60" y="33"/>
                  </a:lnTo>
                  <a:lnTo>
                    <a:pt x="59" y="30"/>
                  </a:lnTo>
                  <a:lnTo>
                    <a:pt x="57" y="27"/>
                  </a:lnTo>
                  <a:lnTo>
                    <a:pt x="54" y="24"/>
                  </a:lnTo>
                  <a:lnTo>
                    <a:pt x="53" y="21"/>
                  </a:lnTo>
                  <a:lnTo>
                    <a:pt x="52" y="20"/>
                  </a:lnTo>
                  <a:lnTo>
                    <a:pt x="47" y="14"/>
                  </a:lnTo>
                  <a:lnTo>
                    <a:pt x="44" y="9"/>
                  </a:lnTo>
                  <a:lnTo>
                    <a:pt x="42" y="6"/>
                  </a:lnTo>
                  <a:lnTo>
                    <a:pt x="39" y="3"/>
                  </a:lnTo>
                  <a:lnTo>
                    <a:pt x="36" y="2"/>
                  </a:lnTo>
                  <a:lnTo>
                    <a:pt x="33" y="0"/>
                  </a:lnTo>
                  <a:lnTo>
                    <a:pt x="30" y="0"/>
                  </a:lnTo>
                  <a:lnTo>
                    <a:pt x="29" y="2"/>
                  </a:lnTo>
                  <a:lnTo>
                    <a:pt x="25" y="4"/>
                  </a:lnTo>
                  <a:lnTo>
                    <a:pt x="19" y="7"/>
                  </a:lnTo>
                  <a:lnTo>
                    <a:pt x="16" y="9"/>
                  </a:lnTo>
                  <a:lnTo>
                    <a:pt x="13" y="14"/>
                  </a:lnTo>
                  <a:lnTo>
                    <a:pt x="10" y="17"/>
                  </a:lnTo>
                  <a:lnTo>
                    <a:pt x="8" y="20"/>
                  </a:lnTo>
                  <a:lnTo>
                    <a:pt x="5" y="24"/>
                  </a:lnTo>
                  <a:lnTo>
                    <a:pt x="5" y="29"/>
                  </a:lnTo>
                  <a:lnTo>
                    <a:pt x="2" y="33"/>
                  </a:lnTo>
                  <a:lnTo>
                    <a:pt x="2" y="36"/>
                  </a:lnTo>
                  <a:lnTo>
                    <a:pt x="0" y="41"/>
                  </a:lnTo>
                  <a:lnTo>
                    <a:pt x="0" y="46"/>
                  </a:lnTo>
                  <a:lnTo>
                    <a:pt x="0" y="51"/>
                  </a:lnTo>
                  <a:lnTo>
                    <a:pt x="0" y="54"/>
                  </a:lnTo>
                  <a:lnTo>
                    <a:pt x="2" y="60"/>
                  </a:lnTo>
                  <a:lnTo>
                    <a:pt x="2" y="66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988724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544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5443" grpId="0" uiExpand="1" build="p"/>
      <p:bldP spid="445445" grpId="0"/>
      <p:bldP spid="4454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Recall: Too Much Milk Solution #3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5300" y="668338"/>
            <a:ext cx="8686800" cy="6189662"/>
          </a:xfrm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Here is a possible two-note solution:</a:t>
            </a:r>
          </a:p>
          <a:p>
            <a:pPr>
              <a:lnSpc>
                <a:spcPct val="80000"/>
              </a:lnSpc>
              <a:spcBef>
                <a:spcPct val="20000"/>
              </a:spcBef>
              <a:buNone/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ea typeface="굴림" panose="020B0600000101010101" pitchFamily="34" charset="-127"/>
              </a:rPr>
              <a:t>		</a:t>
            </a:r>
            <a:r>
              <a:rPr lang="en-US" altLang="ko-KR" sz="2000" u="sng" dirty="0">
                <a:ea typeface="굴림" panose="020B0600000101010101" pitchFamily="34" charset="-127"/>
              </a:rPr>
              <a:t>Thread A</a:t>
            </a:r>
            <a:r>
              <a:rPr lang="en-US" altLang="ko-KR" sz="2000" dirty="0">
                <a:ea typeface="굴림" panose="020B0600000101010101" pitchFamily="34" charset="-127"/>
              </a:rPr>
              <a:t>		</a:t>
            </a:r>
            <a:r>
              <a:rPr lang="en-US" altLang="ko-KR" sz="2000" u="sng" dirty="0">
                <a:ea typeface="굴림" panose="020B0600000101010101" pitchFamily="34" charset="-127"/>
              </a:rPr>
              <a:t>Thread B</a:t>
            </a:r>
          </a:p>
          <a:p>
            <a:pPr>
              <a:lnSpc>
                <a:spcPct val="80000"/>
              </a:lnSpc>
              <a:spcBef>
                <a:spcPct val="20000"/>
              </a:spcBef>
              <a:buNone/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leave note A;	leave note B;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while (note B) {\\X 	if (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noNote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 A) {\\Y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   do nothing;	   if (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noMilk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 {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}		      buy milk;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if (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noMilk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 {	   }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   buy milk;	}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}		remove note B;</a:t>
            </a:r>
            <a:br>
              <a:rPr lang="en-US" altLang="ko-KR" sz="2000" dirty="0">
                <a:latin typeface="Courier New" panose="02070309020205020404" pitchFamily="49" charset="0"/>
                <a:ea typeface="굴림" panose="020B0600000101010101" pitchFamily="34" charset="-127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remove note A;</a:t>
            </a:r>
            <a:endParaRPr lang="en-US" altLang="ko-KR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Does this work? </a:t>
            </a: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Yes</a:t>
            </a:r>
            <a:r>
              <a:rPr lang="en-US" altLang="ko-KR" dirty="0">
                <a:ea typeface="굴림" panose="020B0600000101010101" pitchFamily="34" charset="-127"/>
              </a:rPr>
              <a:t>. Both can guarantee that: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It is safe to buy, or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Other will buy, ok to quit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At </a:t>
            </a:r>
            <a:r>
              <a:rPr lang="en-US" altLang="ko-KR" dirty="0">
                <a:latin typeface="Consolas" charset="0"/>
                <a:ea typeface="Consolas" charset="0"/>
                <a:cs typeface="Consolas" charset="0"/>
              </a:rPr>
              <a:t>X</a:t>
            </a:r>
            <a:r>
              <a:rPr lang="en-US" altLang="ko-KR" dirty="0">
                <a:ea typeface="굴림" panose="020B0600000101010101" pitchFamily="34" charset="-127"/>
              </a:rPr>
              <a:t>: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If no note B, safe for A to buy,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Otherwise wait to find out what will happen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At </a:t>
            </a:r>
            <a:r>
              <a:rPr lang="en-US" altLang="ko-KR" dirty="0">
                <a:latin typeface="Consolas" charset="0"/>
                <a:ea typeface="Consolas" charset="0"/>
                <a:cs typeface="Consolas" charset="0"/>
              </a:rPr>
              <a:t>Y</a:t>
            </a:r>
            <a:r>
              <a:rPr lang="en-US" altLang="ko-KR" dirty="0">
                <a:ea typeface="굴림" panose="020B0600000101010101" pitchFamily="34" charset="-127"/>
              </a:rPr>
              <a:t>: 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If no note A, safe for B to buy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1139825" algn="l"/>
                <a:tab pos="1828800" algn="ctr"/>
                <a:tab pos="4684713" algn="l"/>
                <a:tab pos="5548313" algn="ctr"/>
              </a:tabLst>
            </a:pPr>
            <a:r>
              <a:rPr lang="en-US" altLang="ko-KR" dirty="0">
                <a:ea typeface="굴림" panose="020B0600000101010101" pitchFamily="34" charset="-127"/>
              </a:rPr>
              <a:t>Otherwise, A is either buying or waiting for B to quit</a:t>
            </a:r>
          </a:p>
        </p:txBody>
      </p:sp>
    </p:spTree>
    <p:extLst>
      <p:ext uri="{BB962C8B-B14F-4D97-AF65-F5344CB8AC3E}">
        <p14:creationId xmlns:p14="http://schemas.microsoft.com/office/powerpoint/2010/main" val="2531031449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auto">
          <a:xfrm>
            <a:off x="2538413" y="838200"/>
            <a:ext cx="3352800" cy="5486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noFill/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Helvetica"/>
              <a:cs typeface="Helvetica"/>
            </a:endParaRPr>
          </a:p>
        </p:txBody>
      </p:sp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Recap: Locks using interrupts</a:t>
            </a:r>
          </a:p>
        </p:txBody>
      </p:sp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5891213" y="1127677"/>
            <a:ext cx="3810000" cy="2529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acquire(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*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// Short busy-wait time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disable interrupts;</a:t>
            </a:r>
            <a:br>
              <a:rPr lang="en-US" sz="16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if (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== 1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go to sleep() //?? 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 else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= 1;</a:t>
            </a:r>
            <a:b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enable interrupts;</a:t>
            </a:r>
            <a:br>
              <a:rPr lang="en-US" sz="16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5891213" y="3962400"/>
            <a:ext cx="3976688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 dirty="0">
                <a:latin typeface="Courier New" charset="0"/>
              </a:rPr>
              <a:t>release(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*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>
                <a:latin typeface="Courier New" charset="0"/>
              </a:rPr>
              <a:t>)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// Short busy-wait time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disable interrupts;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if anyone on wait queue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take thread off wait-queue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Place on ready queue;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 else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= 0;</a:t>
            </a:r>
            <a:b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enable interrupts;</a:t>
            </a:r>
            <a:br>
              <a:rPr lang="en-US" sz="16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0485" name="Rectangle 3"/>
          <p:cNvSpPr txBox="1">
            <a:spLocks noChangeArrowheads="1"/>
          </p:cNvSpPr>
          <p:nvPr/>
        </p:nvSpPr>
        <p:spPr bwMode="auto">
          <a:xfrm>
            <a:off x="152400" y="1930400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int</a:t>
            </a:r>
            <a:r>
              <a:rPr lang="en-US" altLang="ko-KR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 </a:t>
            </a:r>
            <a:r>
              <a:rPr lang="en-US" altLang="ko-KR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=0; 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endParaRPr lang="en-US" altLang="ko-KR" sz="1600" dirty="0">
              <a:latin typeface="Courier New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sz="1600" dirty="0" err="1"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release(&amp;</a:t>
            </a:r>
            <a:r>
              <a:rPr lang="en-US" altLang="ko-KR" sz="1600" dirty="0" err="1"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);</a:t>
            </a:r>
          </a:p>
        </p:txBody>
      </p:sp>
      <p:sp>
        <p:nvSpPr>
          <p:cNvPr id="20486" name="Text Box 4"/>
          <p:cNvSpPr txBox="1">
            <a:spLocks noChangeArrowheads="1"/>
          </p:cNvSpPr>
          <p:nvPr/>
        </p:nvSpPr>
        <p:spPr bwMode="auto">
          <a:xfrm>
            <a:off x="2919413" y="1600200"/>
            <a:ext cx="3124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acquire(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thelock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chemeClr val="hlink"/>
                </a:solidFill>
                <a:latin typeface="Courier New" charset="0"/>
              </a:rPr>
              <a:t>disable interrupts;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0487" name="Text Box 5"/>
          <p:cNvSpPr txBox="1">
            <a:spLocks noChangeArrowheads="1"/>
          </p:cNvSpPr>
          <p:nvPr/>
        </p:nvSpPr>
        <p:spPr bwMode="auto">
          <a:xfrm>
            <a:off x="2919413" y="3962400"/>
            <a:ext cx="2819400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 dirty="0">
                <a:latin typeface="Courier New" charset="0"/>
              </a:rPr>
              <a:t>release(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thelock</a:t>
            </a:r>
            <a:r>
              <a:rPr lang="en-US" sz="1600" dirty="0">
                <a:latin typeface="Courier New" charset="0"/>
              </a:rPr>
              <a:t>)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enable interrupts;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0488" name="Freeform 9"/>
          <p:cNvSpPr>
            <a:spLocks/>
          </p:cNvSpPr>
          <p:nvPr/>
        </p:nvSpPr>
        <p:spPr bwMode="auto">
          <a:xfrm>
            <a:off x="2386013" y="3733800"/>
            <a:ext cx="508000" cy="393700"/>
          </a:xfrm>
          <a:custGeom>
            <a:avLst/>
            <a:gdLst>
              <a:gd name="T0" fmla="*/ 0 w 1222375"/>
              <a:gd name="T1" fmla="*/ 0 h 333375"/>
              <a:gd name="T2" fmla="*/ 2617 w 1222375"/>
              <a:gd name="T3" fmla="*/ 1067973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489" name="Freeform 10"/>
          <p:cNvSpPr>
            <a:spLocks/>
          </p:cNvSpPr>
          <p:nvPr/>
        </p:nvSpPr>
        <p:spPr bwMode="auto">
          <a:xfrm>
            <a:off x="2386013" y="3657600"/>
            <a:ext cx="3429000" cy="381000"/>
          </a:xfrm>
          <a:custGeom>
            <a:avLst/>
            <a:gdLst>
              <a:gd name="T0" fmla="*/ 0 w 1222375"/>
              <a:gd name="T1" fmla="*/ 0 h 333375"/>
              <a:gd name="T2" fmla="*/ 1670881437 w 1222375"/>
              <a:gd name="T3" fmla="*/ 848942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490" name="Freeform 11"/>
          <p:cNvSpPr>
            <a:spLocks/>
          </p:cNvSpPr>
          <p:nvPr/>
        </p:nvSpPr>
        <p:spPr bwMode="auto">
          <a:xfrm flipV="1">
            <a:off x="2462213" y="1828800"/>
            <a:ext cx="457200" cy="762000"/>
          </a:xfrm>
          <a:custGeom>
            <a:avLst/>
            <a:gdLst>
              <a:gd name="T0" fmla="*/ 0 w 1222375"/>
              <a:gd name="T1" fmla="*/ 0 h 333375"/>
              <a:gd name="T2" fmla="*/ 1252 w 1222375"/>
              <a:gd name="T3" fmla="*/ 108664398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491" name="Freeform 12"/>
          <p:cNvSpPr>
            <a:spLocks/>
          </p:cNvSpPr>
          <p:nvPr/>
        </p:nvSpPr>
        <p:spPr bwMode="auto">
          <a:xfrm>
            <a:off x="2386013" y="1162050"/>
            <a:ext cx="3429000" cy="1352550"/>
          </a:xfrm>
          <a:custGeom>
            <a:avLst/>
            <a:gdLst>
              <a:gd name="T0" fmla="*/ 0 w 3540125"/>
              <a:gd name="T1" fmla="*/ 2159956 h 1251057"/>
              <a:gd name="T2" fmla="*/ 711121 w 3540125"/>
              <a:gd name="T3" fmla="*/ 241376 h 1251057"/>
              <a:gd name="T4" fmla="*/ 2120666 w 3540125"/>
              <a:gd name="T5" fmla="*/ 22110 h 1251057"/>
              <a:gd name="T6" fmla="*/ 2831789 w 3540125"/>
              <a:gd name="T7" fmla="*/ 186560 h 12510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40125" h="1251057">
                <a:moveTo>
                  <a:pt x="0" y="1251057"/>
                </a:moveTo>
                <a:cubicBezTo>
                  <a:pt x="223573" y="798619"/>
                  <a:pt x="447146" y="346182"/>
                  <a:pt x="889000" y="139807"/>
                </a:cubicBezTo>
                <a:cubicBezTo>
                  <a:pt x="1330854" y="-66568"/>
                  <a:pt x="2209271" y="18099"/>
                  <a:pt x="2651125" y="12807"/>
                </a:cubicBezTo>
                <a:cubicBezTo>
                  <a:pt x="3092979" y="7515"/>
                  <a:pt x="3540125" y="108057"/>
                  <a:pt x="3540125" y="108057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0492" name="Rounded Rectangle 13"/>
          <p:cNvSpPr>
            <a:spLocks noChangeArrowheads="1"/>
          </p:cNvSpPr>
          <p:nvPr/>
        </p:nvSpPr>
        <p:spPr bwMode="auto">
          <a:xfrm>
            <a:off x="2538413" y="4921250"/>
            <a:ext cx="3352800" cy="163195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r>
              <a:rPr lang="en-US" sz="2000" b="0" dirty="0">
                <a:latin typeface="Helvetica" charset="0"/>
                <a:cs typeface="Helvetica" charset="0"/>
              </a:rPr>
              <a:t>If one thread in critical section, </a:t>
            </a:r>
            <a:r>
              <a:rPr lang="en-US" sz="2000" b="0" dirty="0">
                <a:latin typeface="Helvetica" charset="0"/>
                <a:cs typeface="Helvetica" charset="0"/>
                <a:sym typeface="Wingdings" charset="0"/>
              </a:rPr>
              <a:t>no other activity (including OS) can run!</a:t>
            </a:r>
          </a:p>
          <a:p>
            <a:endParaRPr lang="en-US" sz="2000" b="0" dirty="0">
              <a:latin typeface="Helvetica" charset="0"/>
              <a:cs typeface="Helvetica" charset="0"/>
              <a:sym typeface="Wingdings" charset="0"/>
            </a:endParaRPr>
          </a:p>
          <a:p>
            <a:r>
              <a:rPr lang="en-US" sz="2000" b="0" dirty="0">
                <a:solidFill>
                  <a:srgbClr val="FF0000"/>
                </a:solidFill>
                <a:latin typeface="Helvetica" charset="0"/>
                <a:cs typeface="Helvetica" charset="0"/>
                <a:sym typeface="Wingdings" charset="0"/>
              </a:rPr>
              <a:t>Lock argument not used! </a:t>
            </a:r>
            <a:endParaRPr lang="en-US" sz="2000" b="0" dirty="0">
              <a:solidFill>
                <a:srgbClr val="FF0000"/>
              </a:solidFill>
              <a:latin typeface="Helvetica" charset="0"/>
              <a:cs typeface="Helvetic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743718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auto">
          <a:xfrm>
            <a:off x="2472471" y="838200"/>
            <a:ext cx="3352800" cy="54864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 cap="flat" cmpd="sng" algn="ctr">
            <a:noFill/>
            <a:prstDash val="solid"/>
            <a:round/>
            <a:headEnd type="triangle" w="med" len="med"/>
            <a:tailEnd type="none" w="med" len="med"/>
          </a:ln>
          <a:effectLst/>
        </p:spPr>
        <p:txBody>
          <a:bodyPr anchor="ctr"/>
          <a:lstStyle/>
          <a:p>
            <a:pPr algn="ctr">
              <a:defRPr/>
            </a:pPr>
            <a:endParaRPr lang="en-US" b="0" dirty="0">
              <a:latin typeface="Helvetica"/>
              <a:cs typeface="Helvetica"/>
            </a:endParaRPr>
          </a:p>
        </p:txBody>
      </p:sp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charset="0"/>
                <a:ea typeface="ＭＳ Ｐゴシック" charset="0"/>
                <a:cs typeface="ＭＳ Ｐゴシック" charset="0"/>
              </a:rPr>
              <a:t>Recap: Locks using test &amp; set</a:t>
            </a:r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5825271" y="685800"/>
            <a:ext cx="3810000" cy="3194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 guard = 0; // global!</a:t>
            </a:r>
          </a:p>
          <a:p>
            <a:pPr>
              <a:lnSpc>
                <a:spcPct val="90000"/>
              </a:lnSpc>
            </a:pPr>
            <a:endParaRPr lang="en-US" sz="16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acquire(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// Short busy-wait time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while(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</a:rPr>
              <a:t>test&amp;set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(guard));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if (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== 1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  go to sleep()&amp;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guard = 0;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solidFill>
                  <a:srgbClr val="233AE1"/>
                </a:solidFill>
                <a:latin typeface="Courier New" charset="0"/>
              </a:rPr>
              <a:t>	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// guard == 0 on wakeup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 else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   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= 1;</a:t>
            </a:r>
            <a:b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guard = 0;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1508" name="Text Box 5"/>
          <p:cNvSpPr txBox="1">
            <a:spLocks noChangeArrowheads="1"/>
          </p:cNvSpPr>
          <p:nvPr/>
        </p:nvSpPr>
        <p:spPr bwMode="auto">
          <a:xfrm>
            <a:off x="5672871" y="3962400"/>
            <a:ext cx="3976688" cy="2533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 dirty="0">
                <a:latin typeface="Courier New" charset="0"/>
              </a:rPr>
              <a:t>release(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*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>
                <a:latin typeface="Courier New" charset="0"/>
              </a:rPr>
              <a:t>)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// Short busy-wait time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while (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</a:rPr>
              <a:t>test&amp;set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(guard));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if anyone on wait queue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take thread off wait-queue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Place on ready queue;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 else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  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*</a:t>
            </a:r>
            <a:r>
              <a:rPr lang="en-US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thelock</a:t>
            </a:r>
            <a: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  <a:t> = 0;</a:t>
            </a:r>
            <a:br>
              <a:rPr lang="en-US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}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guard = 0;</a:t>
            </a:r>
            <a:br>
              <a:rPr lang="en-US" sz="16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1509" name="Rectangle 3"/>
          <p:cNvSpPr txBox="1">
            <a:spLocks noChangeArrowheads="1"/>
          </p:cNvSpPr>
          <p:nvPr/>
        </p:nvSpPr>
        <p:spPr bwMode="auto">
          <a:xfrm>
            <a:off x="76200" y="1955319"/>
            <a:ext cx="2462213" cy="16256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int</a:t>
            </a:r>
            <a:r>
              <a:rPr lang="en-US" altLang="ko-KR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 </a:t>
            </a:r>
            <a:r>
              <a:rPr lang="en-US" altLang="ko-KR" sz="1600" dirty="0" err="1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>
                <a:solidFill>
                  <a:schemeClr val="accent5">
                    <a:lumMod val="50000"/>
                  </a:schemeClr>
                </a:solidFill>
                <a:latin typeface="Courier New" charset="0"/>
                <a:ea typeface="굴림" charset="0"/>
                <a:cs typeface="굴림" charset="0"/>
              </a:rPr>
              <a:t>=0; 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endParaRPr lang="en-US" altLang="ko-KR" sz="1600" dirty="0">
              <a:latin typeface="Courier New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sz="1600" dirty="0" err="1"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release(&amp;</a:t>
            </a:r>
            <a:r>
              <a:rPr lang="en-US" altLang="ko-KR" sz="1600" dirty="0" err="1">
                <a:latin typeface="Courier New" charset="0"/>
                <a:ea typeface="굴림" charset="0"/>
                <a:cs typeface="굴림" charset="0"/>
              </a:rPr>
              <a:t>mylock</a:t>
            </a:r>
            <a:r>
              <a:rPr lang="en-US" altLang="ko-KR" sz="1600" dirty="0">
                <a:latin typeface="Courier New" charset="0"/>
                <a:ea typeface="굴림" charset="0"/>
                <a:cs typeface="굴림" charset="0"/>
              </a:rPr>
              <a:t>);</a:t>
            </a:r>
          </a:p>
        </p:txBody>
      </p:sp>
      <p:sp>
        <p:nvSpPr>
          <p:cNvPr id="21510" name="Text Box 4"/>
          <p:cNvSpPr txBox="1">
            <a:spLocks noChangeArrowheads="1"/>
          </p:cNvSpPr>
          <p:nvPr/>
        </p:nvSpPr>
        <p:spPr bwMode="auto">
          <a:xfrm>
            <a:off x="2472471" y="1608138"/>
            <a:ext cx="3505200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600" dirty="0" err="1">
                <a:solidFill>
                  <a:schemeClr val="hlink"/>
                </a:solidFill>
                <a:latin typeface="Courier New" charset="0"/>
              </a:rPr>
              <a:t>int</a:t>
            </a:r>
            <a:r>
              <a:rPr lang="en-US" sz="1600" dirty="0">
                <a:solidFill>
                  <a:schemeClr val="hlink"/>
                </a:solidFill>
                <a:latin typeface="Courier New" charset="0"/>
              </a:rPr>
              <a:t> </a:t>
            </a:r>
            <a:r>
              <a:rPr lang="en-US" sz="1600" dirty="0" err="1">
                <a:solidFill>
                  <a:schemeClr val="hlink"/>
                </a:solidFill>
                <a:latin typeface="Courier New" charset="0"/>
              </a:rPr>
              <a:t>mylock</a:t>
            </a:r>
            <a:r>
              <a:rPr lang="en-US" sz="1600" dirty="0">
                <a:solidFill>
                  <a:schemeClr val="hlink"/>
                </a:solidFill>
                <a:latin typeface="Courier New" charset="0"/>
              </a:rPr>
              <a:t> = 0;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acquire(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thelock</a:t>
            </a:r>
            <a:r>
              <a:rPr lang="en-US" sz="16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chemeClr val="hlink"/>
                </a:solidFill>
                <a:latin typeface="Courier New" charset="0"/>
              </a:rPr>
              <a:t>while(</a:t>
            </a:r>
            <a:r>
              <a:rPr lang="en-US" sz="1600" dirty="0" err="1">
                <a:solidFill>
                  <a:schemeClr val="hlink"/>
                </a:solidFill>
                <a:latin typeface="Courier New" charset="0"/>
              </a:rPr>
              <a:t>test&amp;set</a:t>
            </a:r>
            <a:r>
              <a:rPr lang="en-US" sz="1600" dirty="0">
                <a:solidFill>
                  <a:schemeClr val="hlink"/>
                </a:solidFill>
                <a:latin typeface="Courier New" charset="0"/>
              </a:rPr>
              <a:t>(</a:t>
            </a:r>
            <a:r>
              <a:rPr lang="en-US" sz="1600" dirty="0" err="1">
                <a:solidFill>
                  <a:schemeClr val="hlink"/>
                </a:solidFill>
                <a:latin typeface="Courier New" charset="0"/>
              </a:rPr>
              <a:t>thelock</a:t>
            </a:r>
            <a:r>
              <a:rPr lang="en-US" sz="1600" dirty="0">
                <a:solidFill>
                  <a:schemeClr val="hlink"/>
                </a:solidFill>
                <a:latin typeface="Courier New" charset="0"/>
              </a:rPr>
              <a:t>));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1511" name="Text Box 5"/>
          <p:cNvSpPr txBox="1">
            <a:spLocks noChangeArrowheads="1"/>
          </p:cNvSpPr>
          <p:nvPr/>
        </p:nvSpPr>
        <p:spPr bwMode="auto">
          <a:xfrm>
            <a:off x="2472470" y="3962400"/>
            <a:ext cx="3048001" cy="757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600" dirty="0">
                <a:latin typeface="Courier New" charset="0"/>
              </a:rPr>
              <a:t>release(</a:t>
            </a:r>
            <a:r>
              <a:rPr lang="en-US" sz="1600" dirty="0" err="1">
                <a:latin typeface="Courier New" charset="0"/>
              </a:rPr>
              <a:t>int</a:t>
            </a:r>
            <a:r>
              <a:rPr lang="en-US" sz="1600" dirty="0">
                <a:latin typeface="Courier New" charset="0"/>
              </a:rPr>
              <a:t> *</a:t>
            </a:r>
            <a:r>
              <a:rPr lang="en-US" sz="1600" dirty="0" err="1">
                <a:latin typeface="Courier New" charset="0"/>
              </a:rPr>
              <a:t>thelock</a:t>
            </a:r>
            <a:r>
              <a:rPr lang="en-US" sz="1600" dirty="0">
                <a:latin typeface="Courier New" charset="0"/>
              </a:rPr>
              <a:t>) {</a:t>
            </a:r>
            <a:br>
              <a:rPr lang="en-US" sz="1600" dirty="0"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  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6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600" dirty="0">
                <a:solidFill>
                  <a:srgbClr val="FF0000"/>
                </a:solidFill>
                <a:latin typeface="Courier New" charset="0"/>
              </a:rPr>
              <a:t> = 0;</a:t>
            </a:r>
            <a:br>
              <a:rPr lang="en-US" sz="16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600" dirty="0">
                <a:latin typeface="Courier New" charset="0"/>
              </a:rPr>
              <a:t>}</a:t>
            </a:r>
          </a:p>
        </p:txBody>
      </p:sp>
      <p:sp>
        <p:nvSpPr>
          <p:cNvPr id="21512" name="Rounded Rectangle 9"/>
          <p:cNvSpPr>
            <a:spLocks noChangeArrowheads="1"/>
          </p:cNvSpPr>
          <p:nvPr/>
        </p:nvSpPr>
        <p:spPr bwMode="auto">
          <a:xfrm>
            <a:off x="2472470" y="4995862"/>
            <a:ext cx="3311769" cy="1219200"/>
          </a:xfrm>
          <a:prstGeom prst="roundRect">
            <a:avLst>
              <a:gd name="adj" fmla="val 16667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sz="2000" b="0" dirty="0">
                <a:latin typeface="Helvetica" charset="0"/>
                <a:cs typeface="Helvetica" charset="0"/>
              </a:rPr>
              <a:t>Threads waiting to enter critical section busy-wait</a:t>
            </a:r>
          </a:p>
        </p:txBody>
      </p:sp>
      <p:sp>
        <p:nvSpPr>
          <p:cNvPr id="21513" name="Freeform 10"/>
          <p:cNvSpPr>
            <a:spLocks/>
          </p:cNvSpPr>
          <p:nvPr/>
        </p:nvSpPr>
        <p:spPr bwMode="auto">
          <a:xfrm>
            <a:off x="2320071" y="3657600"/>
            <a:ext cx="3429000" cy="381000"/>
          </a:xfrm>
          <a:custGeom>
            <a:avLst/>
            <a:gdLst>
              <a:gd name="T0" fmla="*/ 0 w 1222375"/>
              <a:gd name="T1" fmla="*/ 0 h 333375"/>
              <a:gd name="T2" fmla="*/ 1670881437 w 1222375"/>
              <a:gd name="T3" fmla="*/ 848942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1514" name="Freeform 11"/>
          <p:cNvSpPr>
            <a:spLocks/>
          </p:cNvSpPr>
          <p:nvPr/>
        </p:nvSpPr>
        <p:spPr bwMode="auto">
          <a:xfrm>
            <a:off x="2320071" y="3733800"/>
            <a:ext cx="304800" cy="381000"/>
          </a:xfrm>
          <a:custGeom>
            <a:avLst/>
            <a:gdLst>
              <a:gd name="T0" fmla="*/ 0 w 1222375"/>
              <a:gd name="T1" fmla="*/ 0 h 333375"/>
              <a:gd name="T2" fmla="*/ 73 w 1222375"/>
              <a:gd name="T3" fmla="*/ 848939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1515" name="Freeform 12"/>
          <p:cNvSpPr>
            <a:spLocks/>
          </p:cNvSpPr>
          <p:nvPr/>
        </p:nvSpPr>
        <p:spPr bwMode="auto">
          <a:xfrm flipV="1">
            <a:off x="2243871" y="2057400"/>
            <a:ext cx="381000" cy="457200"/>
          </a:xfrm>
          <a:custGeom>
            <a:avLst/>
            <a:gdLst>
              <a:gd name="T0" fmla="*/ 0 w 1222375"/>
              <a:gd name="T1" fmla="*/ 0 h 333375"/>
              <a:gd name="T2" fmla="*/ 349 w 1222375"/>
              <a:gd name="T3" fmla="*/ 3041914 h 333375"/>
              <a:gd name="T4" fmla="*/ 0 60000 65536"/>
              <a:gd name="T5" fmla="*/ 0 60000 6553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0" t="0" r="r" b="b"/>
            <a:pathLst>
              <a:path w="1222375" h="333375">
                <a:moveTo>
                  <a:pt x="0" y="0"/>
                </a:moveTo>
                <a:lnTo>
                  <a:pt x="1222375" y="333375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  <p:sp>
        <p:nvSpPr>
          <p:cNvPr id="21516" name="Freeform 13"/>
          <p:cNvSpPr>
            <a:spLocks/>
          </p:cNvSpPr>
          <p:nvPr/>
        </p:nvSpPr>
        <p:spPr bwMode="auto">
          <a:xfrm>
            <a:off x="2091471" y="1162050"/>
            <a:ext cx="3657600" cy="1352550"/>
          </a:xfrm>
          <a:custGeom>
            <a:avLst/>
            <a:gdLst>
              <a:gd name="T0" fmla="*/ 0 w 3540125"/>
              <a:gd name="T1" fmla="*/ 2159956 h 1251057"/>
              <a:gd name="T2" fmla="*/ 1117235 w 3540125"/>
              <a:gd name="T3" fmla="*/ 241376 h 1251057"/>
              <a:gd name="T4" fmla="*/ 3331759 w 3540125"/>
              <a:gd name="T5" fmla="*/ 22110 h 1251057"/>
              <a:gd name="T6" fmla="*/ 4448995 w 3540125"/>
              <a:gd name="T7" fmla="*/ 186560 h 1251057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40125" h="1251057">
                <a:moveTo>
                  <a:pt x="0" y="1251057"/>
                </a:moveTo>
                <a:cubicBezTo>
                  <a:pt x="223573" y="798619"/>
                  <a:pt x="447146" y="346182"/>
                  <a:pt x="889000" y="139807"/>
                </a:cubicBezTo>
                <a:cubicBezTo>
                  <a:pt x="1330854" y="-66568"/>
                  <a:pt x="2209271" y="18099"/>
                  <a:pt x="2651125" y="12807"/>
                </a:cubicBezTo>
                <a:cubicBezTo>
                  <a:pt x="3092979" y="7515"/>
                  <a:pt x="3540125" y="108057"/>
                  <a:pt x="3540125" y="108057"/>
                </a:cubicBezTo>
              </a:path>
            </a:pathLst>
          </a:custGeom>
          <a:noFill/>
          <a:ln w="38100" cmpd="sng">
            <a:solidFill>
              <a:srgbClr val="00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36398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E1626-6CAF-4545-B750-C59A8494E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Linux </a:t>
            </a:r>
            <a:r>
              <a:rPr lang="en-US" dirty="0" err="1">
                <a:latin typeface="Consolas" panose="020B0609020204030204" pitchFamily="49" charset="0"/>
              </a:rPr>
              <a:t>futex</a:t>
            </a:r>
            <a:r>
              <a:rPr lang="en-US" dirty="0"/>
              <a:t>: Fast </a:t>
            </a:r>
            <a:r>
              <a:rPr lang="en-US" dirty="0" err="1"/>
              <a:t>Userspace</a:t>
            </a:r>
            <a:r>
              <a:rPr lang="en-US" dirty="0"/>
              <a:t> Mutex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8059F1-E5B6-48E1-987F-5DDF58163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461302"/>
            <a:ext cx="10744200" cy="42442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6000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6000"/>
                </a:solidFill>
                <a:latin typeface="Consolas" panose="020B0609020204030204" pitchFamily="49" charset="0"/>
              </a:rPr>
              <a:t>uaddr</a:t>
            </a:r>
            <a:r>
              <a:rPr lang="en-US" dirty="0"/>
              <a:t> points to a 32-bit value in user space</a:t>
            </a:r>
          </a:p>
          <a:p>
            <a:pPr marL="0" indent="0">
              <a:buNone/>
            </a:pPr>
            <a:r>
              <a:rPr lang="en-US" dirty="0">
                <a:solidFill>
                  <a:srgbClr val="006000"/>
                </a:solidFill>
                <a:latin typeface="Consolas" panose="020B0609020204030204" pitchFamily="49" charset="0"/>
              </a:rPr>
              <a:t>  </a:t>
            </a:r>
            <a:r>
              <a:rPr lang="en-US" dirty="0" err="1">
                <a:solidFill>
                  <a:srgbClr val="006000"/>
                </a:solidFill>
                <a:latin typeface="Consolas" panose="020B0609020204030204" pitchFamily="49" charset="0"/>
              </a:rPr>
              <a:t>futex_op</a:t>
            </a:r>
            <a:endParaRPr lang="en-US" dirty="0">
              <a:solidFill>
                <a:srgbClr val="006000"/>
              </a:solidFill>
              <a:latin typeface="Consolas" panose="020B0609020204030204" pitchFamily="49" charset="0"/>
            </a:endParaRPr>
          </a:p>
          <a:p>
            <a:pPr lvl="1"/>
            <a:r>
              <a:rPr lang="en-US" dirty="0">
                <a:latin typeface="Consolas" panose="020B0609020204030204" pitchFamily="49" charset="0"/>
              </a:rPr>
              <a:t>FUTEX_WAIT</a:t>
            </a:r>
            <a:r>
              <a:rPr lang="en-US" dirty="0"/>
              <a:t> – if </a:t>
            </a:r>
            <a:r>
              <a:rPr lang="en-US" dirty="0" err="1">
                <a:latin typeface="Consolas" panose="020B0609020204030204" pitchFamily="49" charset="0"/>
              </a:rPr>
              <a:t>val</a:t>
            </a:r>
            <a:r>
              <a:rPr lang="en-US" dirty="0">
                <a:latin typeface="Consolas" panose="020B0609020204030204" pitchFamily="49" charset="0"/>
              </a:rPr>
              <a:t> == *</a:t>
            </a:r>
            <a:r>
              <a:rPr lang="en-US" dirty="0" err="1">
                <a:latin typeface="Consolas" panose="020B0609020204030204" pitchFamily="49" charset="0"/>
              </a:rPr>
              <a:t>uaddr</a:t>
            </a:r>
            <a:r>
              <a:rPr lang="en-US" dirty="0"/>
              <a:t> sleep till </a:t>
            </a:r>
            <a:r>
              <a:rPr lang="en-US" dirty="0">
                <a:latin typeface="Consolas" panose="020B0609020204030204" pitchFamily="49" charset="0"/>
              </a:rPr>
              <a:t>FUTEX_WAIT</a:t>
            </a:r>
          </a:p>
          <a:p>
            <a:pPr lvl="2"/>
            <a:r>
              <a:rPr lang="en-US" b="1" i="1" dirty="0"/>
              <a:t>Atomic</a:t>
            </a:r>
            <a:r>
              <a:rPr lang="en-US" dirty="0"/>
              <a:t> check that condition still holds after we disable interrupts (in kernel!)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FUTEX_WAKE</a:t>
            </a:r>
            <a:r>
              <a:rPr lang="en-US" dirty="0"/>
              <a:t> – wake up at most </a:t>
            </a:r>
            <a:r>
              <a:rPr lang="en-US" dirty="0" err="1">
                <a:solidFill>
                  <a:srgbClr val="006000"/>
                </a:solidFill>
                <a:latin typeface="Consolas" panose="020B0609020204030204" pitchFamily="49" charset="0"/>
              </a:rPr>
              <a:t>val</a:t>
            </a:r>
            <a:r>
              <a:rPr lang="en-US" dirty="0"/>
              <a:t> waiting threads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FUTEX_FD</a:t>
            </a:r>
            <a:r>
              <a:rPr lang="en-US" dirty="0"/>
              <a:t>, </a:t>
            </a:r>
            <a:r>
              <a:rPr lang="en-US" dirty="0">
                <a:latin typeface="Consolas" panose="020B0609020204030204" pitchFamily="49" charset="0"/>
              </a:rPr>
              <a:t>FUTEX_WAKE_OP</a:t>
            </a:r>
            <a:r>
              <a:rPr lang="en-US" dirty="0"/>
              <a:t>, </a:t>
            </a:r>
            <a:r>
              <a:rPr lang="en-US" dirty="0">
                <a:latin typeface="Consolas" panose="020B0609020204030204" pitchFamily="49" charset="0"/>
              </a:rPr>
              <a:t>FUTEX_CMP_REQUEUE: More interesting operations!</a:t>
            </a:r>
          </a:p>
          <a:p>
            <a:pPr marL="0" indent="0">
              <a:buNone/>
            </a:pPr>
            <a:r>
              <a:rPr lang="en-US" dirty="0">
                <a:solidFill>
                  <a:srgbClr val="006000"/>
                </a:solidFill>
                <a:latin typeface="Consolas" panose="020B0609020204030204" pitchFamily="49" charset="0"/>
              </a:rPr>
              <a:t>  timeout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ptr</a:t>
            </a:r>
            <a:r>
              <a:rPr lang="en-US" dirty="0"/>
              <a:t> to a </a:t>
            </a:r>
            <a:r>
              <a:rPr lang="en-US" i="1" dirty="0" err="1"/>
              <a:t>timespec</a:t>
            </a:r>
            <a:r>
              <a:rPr lang="en-US" dirty="0"/>
              <a:t> structure that specifies a timeout for the op</a:t>
            </a:r>
          </a:p>
          <a:p>
            <a:endParaRPr lang="en-US" i="1" dirty="0">
              <a:solidFill>
                <a:srgbClr val="006000"/>
              </a:solidFill>
              <a:latin typeface="Courier" pitchFamily="2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Interface to the kernel sleep() functionality!</a:t>
            </a:r>
          </a:p>
          <a:p>
            <a:pPr lvl="1"/>
            <a:r>
              <a:rPr lang="en-US" dirty="0">
                <a:latin typeface="Consolas" panose="020B0609020204030204" pitchFamily="49" charset="0"/>
              </a:rPr>
              <a:t>Let thread put themselves to sleep – conditionally! </a:t>
            </a:r>
          </a:p>
          <a:p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futex</a:t>
            </a:r>
            <a:r>
              <a:rPr lang="en-US" dirty="0">
                <a:solidFill>
                  <a:srgbClr val="FF0000"/>
                </a:solidFill>
              </a:rPr>
              <a:t> is not exposed in </a:t>
            </a:r>
            <a:r>
              <a:rPr lang="en-US" dirty="0" err="1">
                <a:solidFill>
                  <a:srgbClr val="FF0000"/>
                </a:solidFill>
              </a:rPr>
              <a:t>libc</a:t>
            </a:r>
            <a:r>
              <a:rPr lang="en-US" dirty="0">
                <a:solidFill>
                  <a:srgbClr val="FF0000"/>
                </a:solidFill>
              </a:rPr>
              <a:t>; it is used within the implementation of </a:t>
            </a:r>
            <a:r>
              <a:rPr lang="en-US" dirty="0" err="1">
                <a:solidFill>
                  <a:srgbClr val="FF0000"/>
                </a:solidFill>
              </a:rPr>
              <a:t>pthreads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>
                <a:solidFill>
                  <a:srgbClr val="FF0000"/>
                </a:solidFill>
              </a:rPr>
              <a:t>Can be used to implement locks, semaphores, monitors, etc…</a:t>
            </a:r>
          </a:p>
          <a:p>
            <a:endParaRPr lang="en-US" i="1" dirty="0">
              <a:solidFill>
                <a:srgbClr val="006000"/>
              </a:solidFill>
              <a:latin typeface="Courier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6D02215-E8C6-4049-B3B2-D96C2751B9C0}"/>
              </a:ext>
            </a:extLst>
          </p:cNvPr>
          <p:cNvSpPr/>
          <p:nvPr/>
        </p:nvSpPr>
        <p:spPr>
          <a:xfrm>
            <a:off x="957470" y="685800"/>
            <a:ext cx="8153400" cy="163121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#include &lt;</a:t>
            </a:r>
            <a:r>
              <a:rPr lang="en-US" sz="2000" b="1" dirty="0" err="1">
                <a:solidFill>
                  <a:srgbClr val="502000"/>
                </a:solidFill>
                <a:latin typeface="Consolas" panose="020B0609020204030204" pitchFamily="49" charset="0"/>
              </a:rPr>
              <a:t>linux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/</a:t>
            </a:r>
            <a:r>
              <a:rPr lang="en-US" sz="2000" b="1" dirty="0" err="1">
                <a:solidFill>
                  <a:srgbClr val="502000"/>
                </a:solidFill>
                <a:latin typeface="Consolas" panose="020B0609020204030204" pitchFamily="49" charset="0"/>
              </a:rPr>
              <a:t>futex.h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&gt;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</a:p>
          <a:p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#include &lt;sys/</a:t>
            </a:r>
            <a:r>
              <a:rPr lang="en-US" sz="2000" b="1" dirty="0" err="1">
                <a:solidFill>
                  <a:srgbClr val="502000"/>
                </a:solidFill>
                <a:latin typeface="Consolas" panose="020B0609020204030204" pitchFamily="49" charset="0"/>
              </a:rPr>
              <a:t>time.h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&gt;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</a:p>
          <a:p>
            <a:endParaRPr lang="en-US" sz="2000" b="1" dirty="0">
              <a:solidFill>
                <a:srgbClr val="502000"/>
              </a:solidFill>
              <a:latin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int </a:t>
            </a:r>
            <a:r>
              <a:rPr lang="en-US" sz="2000" b="1" dirty="0" err="1">
                <a:solidFill>
                  <a:srgbClr val="502000"/>
                </a:solidFill>
                <a:latin typeface="Consolas" panose="020B0609020204030204" pitchFamily="49" charset="0"/>
              </a:rPr>
              <a:t>futex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(int *</a:t>
            </a:r>
            <a:r>
              <a:rPr lang="en-US" sz="2000" i="1" dirty="0" err="1">
                <a:solidFill>
                  <a:srgbClr val="006000"/>
                </a:solidFill>
                <a:latin typeface="Consolas" panose="020B0609020204030204" pitchFamily="49" charset="0"/>
              </a:rPr>
              <a:t>uaddr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, int </a:t>
            </a:r>
            <a:r>
              <a:rPr lang="en-US" sz="2000" i="1" dirty="0" err="1">
                <a:solidFill>
                  <a:srgbClr val="006000"/>
                </a:solidFill>
                <a:latin typeface="Consolas" panose="020B0609020204030204" pitchFamily="49" charset="0"/>
              </a:rPr>
              <a:t>futex_op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, int </a:t>
            </a:r>
            <a:r>
              <a:rPr lang="en-US" sz="2000" i="1" dirty="0" err="1">
                <a:solidFill>
                  <a:srgbClr val="006000"/>
                </a:solidFill>
                <a:latin typeface="Consolas" panose="020B0609020204030204" pitchFamily="49" charset="0"/>
              </a:rPr>
              <a:t>val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,</a:t>
            </a:r>
            <a:r>
              <a:rPr lang="en-US" sz="2000" dirty="0">
                <a:latin typeface="Consolas" panose="020B0609020204030204" pitchFamily="49" charset="0"/>
              </a:rPr>
              <a:t> </a:t>
            </a:r>
          </a:p>
          <a:p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	   </a:t>
            </a:r>
            <a:r>
              <a:rPr lang="en-US" sz="2000" b="1" dirty="0" err="1">
                <a:solidFill>
                  <a:srgbClr val="502000"/>
                </a:solidFill>
                <a:latin typeface="Consolas" panose="020B0609020204030204" pitchFamily="49" charset="0"/>
              </a:rPr>
              <a:t>const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502000"/>
                </a:solidFill>
                <a:latin typeface="Consolas" panose="020B0609020204030204" pitchFamily="49" charset="0"/>
              </a:rPr>
              <a:t>struct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 </a:t>
            </a:r>
            <a:r>
              <a:rPr lang="en-US" sz="2000" b="1" dirty="0" err="1">
                <a:solidFill>
                  <a:srgbClr val="502000"/>
                </a:solidFill>
                <a:latin typeface="Consolas" panose="020B0609020204030204" pitchFamily="49" charset="0"/>
              </a:rPr>
              <a:t>timespec</a:t>
            </a:r>
            <a:r>
              <a:rPr lang="en-US" sz="2000" b="1" dirty="0">
                <a:solidFill>
                  <a:srgbClr val="502000"/>
                </a:solidFill>
                <a:latin typeface="Consolas" panose="020B0609020204030204" pitchFamily="49" charset="0"/>
              </a:rPr>
              <a:t> *</a:t>
            </a:r>
            <a:r>
              <a:rPr lang="en-US" sz="2000" i="1" dirty="0">
                <a:solidFill>
                  <a:srgbClr val="006000"/>
                </a:solidFill>
                <a:latin typeface="Consolas" panose="020B0609020204030204" pitchFamily="49" charset="0"/>
              </a:rPr>
              <a:t>timeout</a:t>
            </a:r>
            <a:r>
              <a:rPr lang="en-US" sz="2000" b="1" i="1" dirty="0">
                <a:solidFill>
                  <a:srgbClr val="502000"/>
                </a:solidFill>
                <a:latin typeface="Consolas" panose="020B0609020204030204" pitchFamily="49" charset="0"/>
              </a:rPr>
              <a:t> );</a:t>
            </a:r>
            <a:endParaRPr lang="en-US" sz="2000" b="1" dirty="0">
              <a:solidFill>
                <a:srgbClr val="502000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3904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49291-30D7-4D59-8190-708CDC783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Linux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futex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: Fast </a:t>
            </a:r>
            <a:r>
              <a:rPr lang="en-US" dirty="0" err="1">
                <a:latin typeface="Gill Sans" panose="020B0502020104020203" pitchFamily="34" charset="-79"/>
                <a:cs typeface="Gill Sans" panose="020B0502020104020203" pitchFamily="34" charset="-79"/>
              </a:rPr>
              <a:t>Userspace</a:t>
            </a:r>
            <a:r>
              <a:rPr lang="en-US" dirty="0">
                <a:latin typeface="Gill Sans" panose="020B0502020104020203" pitchFamily="34" charset="-79"/>
                <a:cs typeface="Gill Sans" panose="020B0502020104020203" pitchFamily="34" charset="-79"/>
              </a:rPr>
              <a:t> Mutex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38F283-9467-4DAF-945B-3AB965D94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Futex</a:t>
            </a:r>
            <a:r>
              <a:rPr lang="en-US" dirty="0"/>
              <a:t>: </a:t>
            </a:r>
            <a:r>
              <a:rPr lang="en-US" dirty="0" err="1"/>
              <a:t>Kernelspace</a:t>
            </a:r>
            <a:r>
              <a:rPr lang="en-US" dirty="0"/>
              <a:t> wait queue attached to </a:t>
            </a:r>
            <a:r>
              <a:rPr lang="en-US" dirty="0" err="1"/>
              <a:t>userspace</a:t>
            </a:r>
            <a:r>
              <a:rPr lang="en-US" dirty="0"/>
              <a:t> atomic integer</a:t>
            </a:r>
          </a:p>
          <a:p>
            <a:r>
              <a:rPr lang="en-US" dirty="0"/>
              <a:t>Idea: </a:t>
            </a:r>
            <a:r>
              <a:rPr lang="en-US" dirty="0" err="1"/>
              <a:t>Userspace</a:t>
            </a:r>
            <a:r>
              <a:rPr lang="en-US" dirty="0"/>
              <a:t> lock is </a:t>
            </a:r>
            <a:r>
              <a:rPr lang="en-US" i="1" dirty="0" err="1"/>
              <a:t>syscall</a:t>
            </a:r>
            <a:r>
              <a:rPr lang="en-US" i="1" dirty="0"/>
              <a:t>-free</a:t>
            </a:r>
            <a:r>
              <a:rPr lang="en-US" dirty="0"/>
              <a:t> in the uncontended case</a:t>
            </a:r>
          </a:p>
          <a:p>
            <a:r>
              <a:rPr lang="en-US" dirty="0"/>
              <a:t>Lock has three states</a:t>
            </a:r>
          </a:p>
          <a:p>
            <a:pPr lvl="1"/>
            <a:r>
              <a:rPr lang="en-US" dirty="0"/>
              <a:t>Free (no </a:t>
            </a:r>
            <a:r>
              <a:rPr lang="en-US" dirty="0" err="1"/>
              <a:t>syscall</a:t>
            </a:r>
            <a:r>
              <a:rPr lang="en-US" dirty="0"/>
              <a:t> when acquiring lock)</a:t>
            </a:r>
          </a:p>
          <a:p>
            <a:pPr lvl="1"/>
            <a:r>
              <a:rPr lang="en-US" dirty="0"/>
              <a:t>Busy, no waiters (no </a:t>
            </a:r>
            <a:r>
              <a:rPr lang="en-US" dirty="0" err="1"/>
              <a:t>syscall</a:t>
            </a:r>
            <a:r>
              <a:rPr lang="en-US" dirty="0"/>
              <a:t> when releasing lock)</a:t>
            </a:r>
          </a:p>
          <a:p>
            <a:pPr lvl="1"/>
            <a:r>
              <a:rPr lang="en-US" dirty="0"/>
              <a:t>Busy, possibly with some waiters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103973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E3C9-B7F6-4BE6-BC72-0E0A55B9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First try: T&amp;S and </a:t>
            </a:r>
            <a:r>
              <a:rPr lang="en-US" dirty="0" err="1">
                <a:latin typeface="Consolas" panose="020B0609020204030204" pitchFamily="49" charset="0"/>
              </a:rPr>
              <a:t>futex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852B3-0CDC-454B-890D-1FD10A575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400" y="3352800"/>
            <a:ext cx="10693400" cy="3048000"/>
          </a:xfrm>
        </p:spPr>
        <p:txBody>
          <a:bodyPr>
            <a:normAutofit/>
          </a:bodyPr>
          <a:lstStyle/>
          <a:p>
            <a:r>
              <a:rPr lang="en-US" dirty="0"/>
              <a:t>Properties: </a:t>
            </a:r>
          </a:p>
          <a:p>
            <a:pPr lvl="1"/>
            <a:r>
              <a:rPr lang="en-US" dirty="0"/>
              <a:t>Sleep interface by using </a:t>
            </a:r>
            <a:r>
              <a:rPr lang="en-US" dirty="0" err="1"/>
              <a:t>futex</a:t>
            </a:r>
            <a:r>
              <a:rPr lang="en-US" dirty="0"/>
              <a:t> – no busy waiting</a:t>
            </a:r>
          </a:p>
          <a:p>
            <a:r>
              <a:rPr lang="en-US" dirty="0"/>
              <a:t>No overhead to acquire lock</a:t>
            </a:r>
          </a:p>
          <a:p>
            <a:pPr lvl="1"/>
            <a:r>
              <a:rPr lang="en-US" dirty="0"/>
              <a:t>Good!</a:t>
            </a:r>
          </a:p>
          <a:p>
            <a:r>
              <a:rPr lang="en-US" dirty="0"/>
              <a:t>Every unlock has to call kernel to potentially wake someone up – even if none</a:t>
            </a:r>
          </a:p>
          <a:p>
            <a:pPr lvl="1"/>
            <a:r>
              <a:rPr lang="en-US" dirty="0"/>
              <a:t>Doesn’t quite give us no-kernel crossings when uncontended…!</a:t>
            </a:r>
          </a:p>
        </p:txBody>
      </p:sp>
      <p:grpSp>
        <p:nvGrpSpPr>
          <p:cNvPr id="8" name="Group 14">
            <a:extLst>
              <a:ext uri="{FF2B5EF4-FFF2-40B4-BE49-F238E27FC236}">
                <a16:creationId xmlns:a16="http://schemas.microsoft.com/office/drawing/2014/main" id="{10F605D2-C136-4AFE-B7DC-F7F971608D06}"/>
              </a:ext>
            </a:extLst>
          </p:cNvPr>
          <p:cNvGrpSpPr>
            <a:grpSpLocks/>
          </p:cNvGrpSpPr>
          <p:nvPr/>
        </p:nvGrpSpPr>
        <p:grpSpPr bwMode="auto">
          <a:xfrm>
            <a:off x="1066800" y="817562"/>
            <a:ext cx="7140161" cy="2724151"/>
            <a:chOff x="-136" y="1152"/>
            <a:chExt cx="3584" cy="1716"/>
          </a:xfrm>
        </p:grpSpPr>
        <p:sp>
          <p:nvSpPr>
            <p:cNvPr id="9" name="Text Box 4">
              <a:extLst>
                <a:ext uri="{FF2B5EF4-FFF2-40B4-BE49-F238E27FC236}">
                  <a16:creationId xmlns:a16="http://schemas.microsoft.com/office/drawing/2014/main" id="{1162A227-EC73-435D-9290-CF11F61DC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136" y="1152"/>
              <a:ext cx="3584" cy="17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 algn="l"/>
              <a:r>
                <a:rPr lang="en-US" altLang="en-US" sz="1900" b="0" dirty="0" err="1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sz="1900" b="0" dirty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 </a:t>
              </a:r>
              <a:r>
                <a:rPr lang="en-US" altLang="en-US" sz="1900" b="0" dirty="0" err="1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mylock</a:t>
              </a:r>
              <a:r>
                <a:rPr lang="en-US" altLang="en-US" sz="1900" b="0" dirty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 = 0; // Interface: acquire(&amp;</a:t>
              </a:r>
              <a:r>
                <a:rPr lang="en-US" altLang="en-US" sz="1900" b="0" dirty="0" err="1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mylock</a:t>
              </a:r>
              <a:r>
                <a:rPr lang="en-US" altLang="en-US" sz="1900" b="0" dirty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);</a:t>
              </a:r>
            </a:p>
            <a:p>
              <a:pPr algn="l"/>
              <a:r>
                <a:rPr lang="en-US" altLang="en-US" sz="1900" b="0" dirty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                //            release(&amp;</a:t>
              </a:r>
              <a:r>
                <a:rPr lang="en-US" altLang="en-US" sz="1900" b="0" dirty="0" err="1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mylock</a:t>
              </a:r>
              <a:r>
                <a:rPr lang="en-US" altLang="en-US" sz="1900" b="0" dirty="0">
                  <a:solidFill>
                    <a:schemeClr val="accent5">
                      <a:lumMod val="50000"/>
                    </a:schemeClr>
                  </a:solidFill>
                  <a:latin typeface="Consolas" charset="0"/>
                  <a:ea typeface="Consolas" charset="0"/>
                  <a:cs typeface="Consolas" charset="0"/>
                </a:rPr>
                <a:t>);</a:t>
              </a:r>
            </a:p>
            <a:p>
              <a:pPr algn="l"/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acquire(</a:t>
              </a:r>
              <a:r>
                <a:rPr lang="en-US" altLang="en-US" sz="1900" b="0" dirty="0" err="1"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 *</a:t>
              </a:r>
              <a:r>
                <a:rPr lang="en-US" altLang="en-US" sz="1900" b="0" dirty="0" err="1"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 algn="l"/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	while (</a:t>
              </a:r>
              <a:r>
                <a:rPr lang="en-US" altLang="en-US" sz="1900" b="0" dirty="0" err="1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test&amp;set</a:t>
              </a:r>
              <a:r>
                <a:rPr lang="en-US" altLang="en-US" sz="1900" b="0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(</a:t>
              </a:r>
              <a:r>
                <a:rPr lang="en-US" altLang="en-US" sz="1900" b="0" dirty="0" err="1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>
                  <a:solidFill>
                    <a:srgbClr val="FF0000"/>
                  </a:solidFill>
                  <a:latin typeface="Consolas" charset="0"/>
                  <a:ea typeface="Consolas" charset="0"/>
                  <a:cs typeface="Consolas" charset="0"/>
                </a:rPr>
                <a:t>)</a:t>
              </a: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 algn="l"/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		</a:t>
              </a:r>
              <a:r>
                <a:rPr lang="en-US" altLang="en-US" sz="1900" b="0" dirty="0" err="1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futex</a:t>
              </a:r>
              <a:r>
                <a:rPr lang="en-US" altLang="en-US" sz="1900" b="0" dirty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(</a:t>
              </a:r>
              <a:r>
                <a:rPr lang="en-US" altLang="en-US" sz="1900" b="0" dirty="0" err="1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, FUTEX_WAIT, 1);</a:t>
              </a:r>
            </a:p>
            <a:p>
              <a:pPr algn="l"/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	}</a:t>
              </a:r>
              <a:b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</a:p>
            <a:p>
              <a:pPr algn="l"/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11" name="AutoShape 7">
              <a:extLst>
                <a:ext uri="{FF2B5EF4-FFF2-40B4-BE49-F238E27FC236}">
                  <a16:creationId xmlns:a16="http://schemas.microsoft.com/office/drawing/2014/main" id="{B61CD74D-455A-43A0-B4F1-0206171159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8" y="1248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" name="Group 14">
            <a:extLst>
              <a:ext uri="{FF2B5EF4-FFF2-40B4-BE49-F238E27FC236}">
                <a16:creationId xmlns:a16="http://schemas.microsoft.com/office/drawing/2014/main" id="{10F605D2-C136-4AFE-B7DC-F7F971608D06}"/>
              </a:ext>
            </a:extLst>
          </p:cNvPr>
          <p:cNvGrpSpPr>
            <a:grpSpLocks/>
          </p:cNvGrpSpPr>
          <p:nvPr/>
        </p:nvGrpSpPr>
        <p:grpSpPr bwMode="auto">
          <a:xfrm>
            <a:off x="6271615" y="817562"/>
            <a:ext cx="5311361" cy="3513138"/>
            <a:chOff x="-27" y="997"/>
            <a:chExt cx="3584" cy="2213"/>
          </a:xfrm>
        </p:grpSpPr>
        <p:sp>
          <p:nvSpPr>
            <p:cNvPr id="12" name="Text Box 4">
              <a:extLst>
                <a:ext uri="{FF2B5EF4-FFF2-40B4-BE49-F238E27FC236}">
                  <a16:creationId xmlns:a16="http://schemas.microsoft.com/office/drawing/2014/main" id="{1162A227-EC73-435D-9290-CF11F61DC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7" y="997"/>
              <a:ext cx="3584" cy="2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xmlns="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338138" algn="l"/>
                  <a:tab pos="688975" algn="l"/>
                  <a:tab pos="1027113" algn="l"/>
                </a:tabLs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release(</a:t>
              </a:r>
              <a:r>
                <a:rPr lang="en-US" altLang="en-US" sz="1900" b="0" dirty="0" err="1">
                  <a:latin typeface="Consolas" charset="0"/>
                  <a:ea typeface="Consolas" charset="0"/>
                  <a:cs typeface="Consolas" charset="0"/>
                </a:rPr>
                <a:t>int</a:t>
              </a: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 *</a:t>
              </a:r>
              <a:r>
                <a:rPr lang="en-US" altLang="en-US" sz="1900" b="0" dirty="0" err="1"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) {</a:t>
              </a:r>
            </a:p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	</a:t>
              </a:r>
              <a:r>
                <a:rPr lang="en-US" altLang="en-US" sz="1900" b="0" dirty="0" err="1"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 = 0; // unlock</a:t>
              </a:r>
              <a:b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	</a:t>
              </a:r>
              <a:r>
                <a:rPr lang="en-US" altLang="en-US" sz="1900" b="0" dirty="0" err="1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futex</a:t>
              </a:r>
              <a:r>
                <a:rPr lang="en-US" altLang="en-US" sz="1900" b="0" dirty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(&amp;</a:t>
              </a:r>
              <a:r>
                <a:rPr lang="en-US" altLang="en-US" sz="1900" b="0" dirty="0" err="1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thelock</a:t>
              </a:r>
              <a:r>
                <a:rPr lang="en-US" altLang="en-US" sz="1900" b="0" dirty="0">
                  <a:solidFill>
                    <a:schemeClr val="accent2"/>
                  </a:solidFill>
                  <a:latin typeface="Consolas" charset="0"/>
                  <a:ea typeface="Consolas" charset="0"/>
                  <a:cs typeface="Consolas" charset="0"/>
                </a:rPr>
                <a:t>, FUTEX_WAKE, 1);</a:t>
              </a:r>
            </a:p>
            <a:p>
              <a:pPr>
                <a:lnSpc>
                  <a:spcPct val="90000"/>
                </a:lnSpc>
                <a:spcBef>
                  <a:spcPct val="10000"/>
                </a:spcBef>
                <a:buSzPct val="100000"/>
              </a:pPr>
              <a:b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</a:br>
              <a:r>
                <a:rPr lang="en-US" altLang="en-US" sz="1900" b="0" dirty="0">
                  <a:latin typeface="Consolas" charset="0"/>
                  <a:ea typeface="Consolas" charset="0"/>
                  <a:cs typeface="Consolas" charset="0"/>
                </a:rPr>
                <a:t>}</a:t>
              </a:r>
              <a:endParaRPr lang="en-US" altLang="en-US" sz="1900" b="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  <a:p>
              <a:pPr algn="l"/>
              <a:endParaRPr lang="en-US" altLang="en-US" sz="1900" b="0" dirty="0">
                <a:latin typeface="Consolas" charset="0"/>
                <a:ea typeface="Consolas" charset="0"/>
                <a:cs typeface="Consolas" charset="0"/>
              </a:endParaRPr>
            </a:p>
          </p:txBody>
        </p:sp>
        <p:sp>
          <p:nvSpPr>
            <p:cNvPr id="13" name="AutoShape 7">
              <a:extLst>
                <a:ext uri="{FF2B5EF4-FFF2-40B4-BE49-F238E27FC236}">
                  <a16:creationId xmlns:a16="http://schemas.microsoft.com/office/drawing/2014/main" id="{B61CD74D-455A-43A0-B4F1-02061711597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1728" y="1248"/>
              <a:ext cx="384" cy="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983858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E3C9-B7F6-4BE6-BC72-0E0A55B9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Try #2: T&amp;S and </a:t>
            </a:r>
            <a:r>
              <a:rPr lang="en-US" dirty="0" err="1">
                <a:latin typeface="Consolas" panose="020B0609020204030204" pitchFamily="49" charset="0"/>
              </a:rPr>
              <a:t>futex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852B3-0CDC-454B-890D-1FD10A575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4732674"/>
            <a:ext cx="10896600" cy="1744326"/>
          </a:xfrm>
        </p:spPr>
        <p:txBody>
          <a:bodyPr>
            <a:normAutofit/>
          </a:bodyPr>
          <a:lstStyle/>
          <a:p>
            <a:r>
              <a:rPr lang="en-US" dirty="0"/>
              <a:t>This is </a:t>
            </a:r>
            <a:r>
              <a:rPr lang="en-US" dirty="0" err="1"/>
              <a:t>syscall</a:t>
            </a:r>
            <a:r>
              <a:rPr lang="en-US" dirty="0"/>
              <a:t>-free in the uncontended case</a:t>
            </a:r>
          </a:p>
          <a:p>
            <a:pPr lvl="1"/>
            <a:r>
              <a:rPr lang="en-US" dirty="0"/>
              <a:t>Temporarily falls back to </a:t>
            </a:r>
            <a:r>
              <a:rPr lang="en-US" dirty="0" err="1"/>
              <a:t>syscalls</a:t>
            </a:r>
            <a:r>
              <a:rPr lang="en-US" dirty="0"/>
              <a:t> if multiple waiters, or concurrent acquire/release</a:t>
            </a:r>
          </a:p>
          <a:p>
            <a:r>
              <a:rPr lang="en-US" dirty="0"/>
              <a:t>But it can be considerably optimized!</a:t>
            </a:r>
          </a:p>
          <a:p>
            <a:pPr lvl="1"/>
            <a:r>
              <a:rPr lang="en-US" dirty="0"/>
              <a:t>See “</a:t>
            </a:r>
            <a:r>
              <a:rPr lang="en-US" dirty="0" err="1">
                <a:hlinkClick r:id="rId3"/>
              </a:rPr>
              <a:t>Futexes</a:t>
            </a:r>
            <a:r>
              <a:rPr lang="en-US" dirty="0">
                <a:hlinkClick r:id="rId3"/>
              </a:rPr>
              <a:t> are Tricky</a:t>
            </a:r>
            <a:r>
              <a:rPr lang="en-US" dirty="0"/>
              <a:t>” by Ulrich </a:t>
            </a:r>
            <a:r>
              <a:rPr lang="en-US" dirty="0" err="1"/>
              <a:t>Drepper</a:t>
            </a:r>
            <a:endParaRPr lang="en-US" dirty="0"/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FD31D945-3296-45FA-9F38-10591FC65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5716" y="706437"/>
            <a:ext cx="5596284" cy="333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release(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*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, bool *maybe) {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value = 0;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solidFill>
                  <a:srgbClr val="2A40E2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if (*maybe) {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*maybe = false;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// Try to wake up someone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err="1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futex</a:t>
            </a:r>
            <a:r>
              <a:rPr lang="en-US" altLang="en-US" b="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(&amp;value, FUTEX_WAKE, 1);</a:t>
            </a: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altLang="en-US" b="0" dirty="0">
              <a:solidFill>
                <a:schemeClr val="hlink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1162A227-EC73-435D-9290-CF11F61DC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916" y="706437"/>
            <a:ext cx="7958484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bool 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maybe_waiters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= false;</a:t>
            </a:r>
          </a:p>
          <a:p>
            <a:pPr algn="l"/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= 0; // Interface: acquire(&amp;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,&amp;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maybe_waiters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               //            release(&amp;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,&amp;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maybe_waiters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 algn="l"/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acquire(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 *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, bool *maybe) {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while (</a:t>
            </a:r>
            <a:r>
              <a:rPr lang="en-US" altLang="en-US" b="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test&amp;set</a:t>
            </a:r>
            <a:r>
              <a:rPr lang="en-US" alt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en-US" b="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// Sleep, since lock busy!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*maybe = true;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err="1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futex</a:t>
            </a:r>
            <a:r>
              <a:rPr lang="en-US" altLang="en-US" b="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en-US" b="0" dirty="0" err="1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, FUTEX_WAIT, 1);</a:t>
            </a:r>
          </a:p>
          <a:p>
            <a:pPr algn="l"/>
            <a:endParaRPr lang="en-US" altLang="en-US" b="0" dirty="0">
              <a:solidFill>
                <a:schemeClr val="accent2"/>
              </a:solidFill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b="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// Make sure other sleepers not stuck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*maybe = true;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</p:txBody>
      </p:sp>
      <p:sp>
        <p:nvSpPr>
          <p:cNvPr id="11" name="AutoShape 7">
            <a:extLst>
              <a:ext uri="{FF2B5EF4-FFF2-40B4-BE49-F238E27FC236}">
                <a16:creationId xmlns:a16="http://schemas.microsoft.com/office/drawing/2014/main" id="{B61CD74D-455A-43A0-B4F1-02061711597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3649398" y="1011237"/>
            <a:ext cx="626224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754870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4E3C9-B7F6-4BE6-BC72-0E0A55B9BF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#3: Better, using more atomics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852B3-0CDC-454B-890D-1FD10A5753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23889"/>
            <a:ext cx="4724400" cy="5867400"/>
          </a:xfrm>
        </p:spPr>
        <p:txBody>
          <a:bodyPr>
            <a:normAutofit/>
          </a:bodyPr>
          <a:lstStyle/>
          <a:p>
            <a:r>
              <a:rPr lang="en-US" sz="2000" dirty="0"/>
              <a:t>Much better: Three (3) states:</a:t>
            </a:r>
          </a:p>
          <a:p>
            <a:pPr lvl="1"/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UNLOCKED</a:t>
            </a:r>
            <a:r>
              <a:rPr lang="en-US" sz="2000" dirty="0"/>
              <a:t>: No one has lock</a:t>
            </a:r>
          </a:p>
          <a:p>
            <a:pPr lvl="1"/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LOCKED</a:t>
            </a:r>
            <a:r>
              <a:rPr lang="en-US" sz="2000" dirty="0"/>
              <a:t>: One thread has lock</a:t>
            </a:r>
          </a:p>
          <a:p>
            <a:pPr lvl="1"/>
            <a:r>
              <a:rPr lang="en-US" sz="2000" dirty="0">
                <a:solidFill>
                  <a:schemeClr val="accent5">
                    <a:lumMod val="50000"/>
                  </a:schemeClr>
                </a:solidFill>
              </a:rPr>
              <a:t>CONTESTED</a:t>
            </a:r>
            <a:r>
              <a:rPr lang="en-US" sz="2000" dirty="0"/>
              <a:t>: Possibly more than one (with someone sleeping)</a:t>
            </a:r>
          </a:p>
          <a:p>
            <a:r>
              <a:rPr lang="en-US" sz="2000" dirty="0"/>
              <a:t>Clean interface!</a:t>
            </a:r>
          </a:p>
          <a:p>
            <a:r>
              <a:rPr lang="en-US" sz="2000" dirty="0"/>
              <a:t>Lock grabbed cleanly by either</a:t>
            </a:r>
          </a:p>
          <a:p>
            <a:pPr lvl="1"/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</a:rPr>
              <a:t>compare_and_swap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</a:rPr>
              <a:t>()</a:t>
            </a:r>
          </a:p>
          <a:p>
            <a:pPr lvl="1"/>
            <a:r>
              <a:rPr lang="en-US" sz="2000" dirty="0"/>
              <a:t>First 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</a:rPr>
              <a:t>swap()</a:t>
            </a:r>
          </a:p>
          <a:p>
            <a:r>
              <a:rPr lang="en-US" sz="2000" dirty="0">
                <a:latin typeface="Gill Sans Light"/>
              </a:rPr>
              <a:t>No overhead if uncontested!</a:t>
            </a:r>
          </a:p>
          <a:p>
            <a:r>
              <a:rPr lang="en-US" sz="2000" dirty="0">
                <a:latin typeface="Gill Sans Light"/>
              </a:rPr>
              <a:t>Could build semaphores in a similar way!</a:t>
            </a:r>
          </a:p>
          <a:p>
            <a:pPr lvl="2"/>
            <a:endParaRPr lang="en-US" sz="1800" dirty="0"/>
          </a:p>
        </p:txBody>
      </p:sp>
      <p:sp>
        <p:nvSpPr>
          <p:cNvPr id="9" name="Text Box 4">
            <a:extLst>
              <a:ext uri="{FF2B5EF4-FFF2-40B4-BE49-F238E27FC236}">
                <a16:creationId xmlns:a16="http://schemas.microsoft.com/office/drawing/2014/main" id="{1162A227-EC73-435D-9290-CF11F61DC6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823889"/>
            <a:ext cx="7086600" cy="5576911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typedef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enum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{ UNLOCKED,LOCKED,CONTESTED } Lock;</a:t>
            </a:r>
          </a:p>
          <a:p>
            <a:r>
              <a:rPr lang="en-US" altLang="en-US" b="0" dirty="0">
                <a:solidFill>
                  <a:srgbClr val="233AE1"/>
                </a:solidFill>
                <a:latin typeface="Consolas" panose="020B0609020204030204" pitchFamily="49" charset="0"/>
              </a:rPr>
              <a:t>Lock </a:t>
            </a:r>
            <a:r>
              <a:rPr lang="en-US" altLang="en-US" b="0" dirty="0" err="1">
                <a:solidFill>
                  <a:srgbClr val="233AE1"/>
                </a:solidFill>
                <a:latin typeface="Consolas" panose="020B0609020204030204" pitchFamily="49" charset="0"/>
              </a:rPr>
              <a:t>mylock</a:t>
            </a:r>
            <a:r>
              <a:rPr lang="en-US" altLang="en-US" b="0" dirty="0">
                <a:solidFill>
                  <a:srgbClr val="233AE1"/>
                </a:solidFill>
                <a:latin typeface="Consolas" panose="020B0609020204030204" pitchFamily="49" charset="0"/>
              </a:rPr>
              <a:t> = UNLOCKED; // Interface: 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acquire(&amp;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                        //            release(&amp;</a:t>
            </a:r>
            <a:r>
              <a:rPr lang="en-US" altLang="en-US" b="0" dirty="0" err="1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mylock</a:t>
            </a:r>
            <a:r>
              <a:rPr lang="en-US" altLang="en-US" b="0" dirty="0">
                <a:solidFill>
                  <a:schemeClr val="accent5">
                    <a:lumMod val="50000"/>
                  </a:schemeClr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acquire(Lock *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// If unlocked, grab lock!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if (</a:t>
            </a:r>
            <a:r>
              <a:rPr lang="en-US" altLang="en-US" b="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compare&amp;swap</a:t>
            </a:r>
            <a:r>
              <a:rPr lang="en-US" alt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en-US" b="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thelock,UNLOCKED,LOCKED</a:t>
            </a:r>
            <a:r>
              <a:rPr lang="en-US" alt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return;</a:t>
            </a:r>
          </a:p>
          <a:p>
            <a:pPr algn="l"/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// Keep trying to grab lock, sleep in 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futex</a:t>
            </a:r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while (</a:t>
            </a:r>
            <a:r>
              <a:rPr lang="en-US" alt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swap(</a:t>
            </a:r>
            <a:r>
              <a:rPr lang="en-US" altLang="en-US" b="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mylock,CONTESTED</a:t>
            </a:r>
            <a:r>
              <a:rPr lang="en-US" alt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 != UNLOCKED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))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// Sleep unless someone releases hear!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err="1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futex</a:t>
            </a:r>
            <a:r>
              <a:rPr lang="en-US" altLang="en-US" b="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altLang="en-US" b="0" dirty="0" err="1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, FUTEX_WAIT, CONTESTED);</a:t>
            </a:r>
          </a:p>
          <a:p>
            <a:pPr algn="l"/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}</a:t>
            </a:r>
          </a:p>
          <a:p>
            <a:pPr algn="l"/>
            <a:endParaRPr lang="en-US" altLang="en-US" b="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release(Lock *</a:t>
            </a:r>
            <a:r>
              <a:rPr lang="en-US" altLang="en-US" b="0" dirty="0" err="1">
                <a:latin typeface="Consolas" charset="0"/>
                <a:ea typeface="Consolas" charset="0"/>
                <a:cs typeface="Consolas" charset="0"/>
              </a:rPr>
              <a:t>thelock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) {</a:t>
            </a:r>
          </a:p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// If someone sleeping, 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if (</a:t>
            </a:r>
            <a:r>
              <a:rPr lang="en-US" alt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swap(</a:t>
            </a:r>
            <a:r>
              <a:rPr lang="en-US" altLang="en-US" b="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thelock,UNLOCKED</a:t>
            </a:r>
            <a:r>
              <a:rPr lang="en-US" altLang="en-US" b="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 == CONTESTED</a:t>
            </a: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en-US" b="0" dirty="0" err="1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futex</a:t>
            </a:r>
            <a:r>
              <a:rPr lang="en-US" altLang="en-US" b="0" dirty="0">
                <a:solidFill>
                  <a:schemeClr val="accent2"/>
                </a:solidFill>
                <a:latin typeface="Consolas" charset="0"/>
                <a:ea typeface="Consolas" charset="0"/>
                <a:cs typeface="Consolas" charset="0"/>
              </a:rPr>
              <a:t>(thelock,FUTEX_WAKE,1);</a:t>
            </a:r>
            <a:br>
              <a:rPr lang="en-US" altLang="en-US" b="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en-US" b="0" dirty="0"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altLang="en-US" b="0" dirty="0">
              <a:solidFill>
                <a:schemeClr val="hlink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1" name="AutoShape 7">
            <a:extLst>
              <a:ext uri="{FF2B5EF4-FFF2-40B4-BE49-F238E27FC236}">
                <a16:creationId xmlns:a16="http://schemas.microsoft.com/office/drawing/2014/main" id="{B61CD74D-455A-43A0-B4F1-02061711597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170811" y="881063"/>
            <a:ext cx="764837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9018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77B51B-FBC2-D14C-BF58-CB967D3AC381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45793264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00454"/>
            <a:ext cx="11277600" cy="6019800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Midterm 1: Thu February 18</a:t>
            </a:r>
            <a:r>
              <a:rPr lang="en-US" baseline="30000" dirty="0">
                <a:solidFill>
                  <a:srgbClr val="FF0000"/>
                </a:solidFill>
              </a:rPr>
              <a:t>th</a:t>
            </a:r>
            <a:r>
              <a:rPr lang="en-US" dirty="0">
                <a:solidFill>
                  <a:srgbClr val="FF0000"/>
                </a:solidFill>
              </a:rPr>
              <a:t>, </a:t>
            </a:r>
            <a:r>
              <a:rPr lang="en-US">
                <a:solidFill>
                  <a:srgbClr val="FF0000"/>
                </a:solidFill>
              </a:rPr>
              <a:t>5-6:30PM (7 </a:t>
            </a:r>
            <a:r>
              <a:rPr lang="en-US" dirty="0">
                <a:solidFill>
                  <a:srgbClr val="FF0000"/>
                </a:solidFill>
              </a:rPr>
              <a:t>days from today!)</a:t>
            </a:r>
          </a:p>
          <a:p>
            <a:pPr lvl="1"/>
            <a:r>
              <a:rPr lang="en-US" dirty="0"/>
              <a:t>Video Proctored, Use of computer to answer questions</a:t>
            </a:r>
          </a:p>
          <a:p>
            <a:pPr lvl="1"/>
            <a:r>
              <a:rPr lang="en-US" dirty="0"/>
              <a:t>More details as we get closer to exam</a:t>
            </a:r>
          </a:p>
          <a:p>
            <a:r>
              <a:rPr lang="en-US" dirty="0"/>
              <a:t>Midterm topics:</a:t>
            </a:r>
          </a:p>
          <a:p>
            <a:pPr lvl="1"/>
            <a:r>
              <a:rPr lang="en-US" dirty="0"/>
              <a:t>Everything up to lecture 9 – lecture will be released early</a:t>
            </a:r>
          </a:p>
          <a:p>
            <a:pPr lvl="1"/>
            <a:r>
              <a:rPr lang="en-US" dirty="0"/>
              <a:t>Homework 1 and Project 1 (high-level design) are fair game</a:t>
            </a:r>
          </a:p>
          <a:p>
            <a:r>
              <a:rPr lang="en-US" dirty="0"/>
              <a:t>Midterm Review: Tuesday February 16</a:t>
            </a:r>
            <a:r>
              <a:rPr lang="en-US" baseline="30000" dirty="0"/>
              <a:t>th</a:t>
            </a:r>
            <a:r>
              <a:rPr lang="en-US" dirty="0"/>
              <a:t>, 5-7pm </a:t>
            </a:r>
          </a:p>
          <a:p>
            <a:pPr lvl="1"/>
            <a:r>
              <a:rPr lang="en-US" dirty="0"/>
              <a:t>Details TBA </a:t>
            </a:r>
          </a:p>
        </p:txBody>
      </p:sp>
    </p:spTree>
    <p:extLst>
      <p:ext uri="{BB962C8B-B14F-4D97-AF65-F5344CB8AC3E}">
        <p14:creationId xmlns:p14="http://schemas.microsoft.com/office/powerpoint/2010/main" val="19301851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77B51B-FBC2-D14C-BF58-CB967D3AC381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407577558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Recall: Too Much Milk: Solution #4</a:t>
            </a:r>
          </a:p>
        </p:txBody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0588" y="736600"/>
            <a:ext cx="10387012" cy="6197600"/>
          </a:xfrm>
        </p:spPr>
        <p:txBody>
          <a:bodyPr/>
          <a:lstStyle/>
          <a:p>
            <a:pPr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Solution #3 really complex and undesirable as a general solution</a:t>
            </a:r>
          </a:p>
          <a:p>
            <a:pPr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Recall our target lock interface: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acquire(&amp;</a:t>
            </a:r>
            <a:r>
              <a:rPr lang="en-US" altLang="ko-KR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milklock</a:t>
            </a: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  <a:r>
              <a:rPr lang="en-US" altLang="ko-KR" dirty="0">
                <a:ea typeface="굴림" panose="020B0600000101010101" pitchFamily="34" charset="-127"/>
              </a:rPr>
              <a:t> – wait until lock is free, then grab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release(&amp;</a:t>
            </a:r>
            <a:r>
              <a:rPr lang="en-US" altLang="ko-KR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milklock</a:t>
            </a: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  <a:r>
              <a:rPr lang="en-US" altLang="ko-KR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altLang="ko-KR" dirty="0">
                <a:ea typeface="굴림" panose="020B0600000101010101" pitchFamily="34" charset="-127"/>
              </a:rPr>
              <a:t>– Unlock, waking up anyone waiting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These must be atomic operations – if two threads are waiting for the lock and both see it’s free, only one succeeds to grab the lock</a:t>
            </a:r>
          </a:p>
          <a:p>
            <a:pPr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Then, our milk problem is easy:</a:t>
            </a:r>
          </a:p>
          <a:p>
            <a:pPr>
              <a:spcBef>
                <a:spcPct val="25000"/>
              </a:spcBef>
              <a:buFontTx/>
              <a:buNone/>
            </a:pPr>
            <a:r>
              <a:rPr lang="en-US" altLang="ko-KR" dirty="0"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acquire(&amp;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milklock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  <a:p>
            <a:pPr>
              <a:spcBef>
                <a:spcPct val="25000"/>
              </a:spcBef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20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if (</a:t>
            </a:r>
            <a:r>
              <a:rPr lang="en-US" altLang="ko-KR" sz="2000" dirty="0" err="1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nomilk</a:t>
            </a:r>
            <a:r>
              <a:rPr lang="en-US" altLang="ko-KR" sz="20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)</a:t>
            </a:r>
          </a:p>
          <a:p>
            <a:pPr>
              <a:spcBef>
                <a:spcPct val="25000"/>
              </a:spcBef>
              <a:buFontTx/>
              <a:buNone/>
            </a:pPr>
            <a:r>
              <a:rPr lang="en-US" altLang="ko-KR" sz="2000" dirty="0">
                <a:solidFill>
                  <a:srgbClr val="FF0000"/>
                </a:solidFill>
                <a:latin typeface="Consolas" charset="0"/>
                <a:ea typeface="Consolas" charset="0"/>
                <a:cs typeface="Consolas" charset="0"/>
              </a:rPr>
              <a:t>		   buy milk;</a:t>
            </a:r>
          </a:p>
          <a:p>
            <a:pPr>
              <a:spcBef>
                <a:spcPct val="25000"/>
              </a:spcBef>
              <a:buFontTx/>
              <a:buNone/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release(&amp;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milklock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2454111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2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520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6261" name="Group 37"/>
          <p:cNvGrpSpPr>
            <a:grpSpLocks/>
          </p:cNvGrpSpPr>
          <p:nvPr/>
        </p:nvGrpSpPr>
        <p:grpSpPr bwMode="auto">
          <a:xfrm>
            <a:off x="1752600" y="762000"/>
            <a:ext cx="8686800" cy="2971800"/>
            <a:chOff x="144" y="480"/>
            <a:chExt cx="5472" cy="1872"/>
          </a:xfrm>
        </p:grpSpPr>
        <p:grpSp>
          <p:nvGrpSpPr>
            <p:cNvPr id="36872" name="Group 35"/>
            <p:cNvGrpSpPr>
              <a:grpSpLocks/>
            </p:cNvGrpSpPr>
            <p:nvPr/>
          </p:nvGrpSpPr>
          <p:grpSpPr bwMode="auto">
            <a:xfrm>
              <a:off x="144" y="480"/>
              <a:ext cx="960" cy="1872"/>
              <a:chOff x="144" y="768"/>
              <a:chExt cx="960" cy="1872"/>
            </a:xfrm>
          </p:grpSpPr>
          <p:sp>
            <p:nvSpPr>
              <p:cNvPr id="36880" name="Rectangle 9"/>
              <p:cNvSpPr>
                <a:spLocks noChangeArrowheads="1"/>
              </p:cNvSpPr>
              <p:nvPr/>
            </p:nvSpPr>
            <p:spPr bwMode="auto">
              <a:xfrm>
                <a:off x="144" y="2208"/>
                <a:ext cx="960" cy="432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Hardware</a:t>
                </a:r>
              </a:p>
            </p:txBody>
          </p:sp>
          <p:sp>
            <p:nvSpPr>
              <p:cNvPr id="36881" name="Rectangle 7"/>
              <p:cNvSpPr>
                <a:spLocks noChangeArrowheads="1"/>
              </p:cNvSpPr>
              <p:nvPr/>
            </p:nvSpPr>
            <p:spPr bwMode="auto">
              <a:xfrm>
                <a:off x="144" y="1296"/>
                <a:ext cx="960" cy="912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Higher-level </a:t>
                </a:r>
                <a:b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</a:br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API</a:t>
                </a:r>
              </a:p>
            </p:txBody>
          </p:sp>
          <p:sp>
            <p:nvSpPr>
              <p:cNvPr id="36882" name="Rectangle 5"/>
              <p:cNvSpPr>
                <a:spLocks noChangeArrowheads="1"/>
              </p:cNvSpPr>
              <p:nvPr/>
            </p:nvSpPr>
            <p:spPr bwMode="auto">
              <a:xfrm>
                <a:off x="144" y="768"/>
                <a:ext cx="960" cy="528"/>
              </a:xfrm>
              <a:prstGeom prst="rect">
                <a:avLst/>
              </a:prstGeom>
              <a:solidFill>
                <a:srgbClr val="FF66CC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spcBef>
                    <a:spcPct val="30000"/>
                  </a:spcBef>
                  <a:buSzPct val="100000"/>
                </a:pPr>
                <a:r>
                  <a:rPr lang="en-US" altLang="en-US" sz="2400" b="0" dirty="0">
                    <a:latin typeface="Gill Sans" charset="0"/>
                    <a:ea typeface="Gill Sans" charset="0"/>
                    <a:cs typeface="Gill Sans" charset="0"/>
                  </a:rPr>
                  <a:t>Programs</a:t>
                </a:r>
              </a:p>
            </p:txBody>
          </p:sp>
        </p:grpSp>
        <p:sp>
          <p:nvSpPr>
            <p:cNvPr id="36873" name="Line 11"/>
            <p:cNvSpPr>
              <a:spLocks noChangeShapeType="1"/>
            </p:cNvSpPr>
            <p:nvPr/>
          </p:nvSpPr>
          <p:spPr bwMode="auto">
            <a:xfrm>
              <a:off x="144" y="480"/>
              <a:ext cx="547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4" name="Line 12"/>
            <p:cNvSpPr>
              <a:spLocks noChangeShapeType="1"/>
            </p:cNvSpPr>
            <p:nvPr/>
          </p:nvSpPr>
          <p:spPr bwMode="auto">
            <a:xfrm>
              <a:off x="144" y="1008"/>
              <a:ext cx="54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5" name="Line 13"/>
            <p:cNvSpPr>
              <a:spLocks noChangeShapeType="1"/>
            </p:cNvSpPr>
            <p:nvPr/>
          </p:nvSpPr>
          <p:spPr bwMode="auto">
            <a:xfrm>
              <a:off x="144" y="1920"/>
              <a:ext cx="547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6" name="Line 14"/>
            <p:cNvSpPr>
              <a:spLocks noChangeShapeType="1"/>
            </p:cNvSpPr>
            <p:nvPr/>
          </p:nvSpPr>
          <p:spPr bwMode="auto">
            <a:xfrm>
              <a:off x="144" y="2352"/>
              <a:ext cx="5472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7" name="Line 15"/>
            <p:cNvSpPr>
              <a:spLocks noChangeShapeType="1"/>
            </p:cNvSpPr>
            <p:nvPr/>
          </p:nvSpPr>
          <p:spPr bwMode="auto">
            <a:xfrm>
              <a:off x="144" y="480"/>
              <a:ext cx="0" cy="18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8" name="Line 16"/>
            <p:cNvSpPr>
              <a:spLocks noChangeShapeType="1"/>
            </p:cNvSpPr>
            <p:nvPr/>
          </p:nvSpPr>
          <p:spPr bwMode="auto">
            <a:xfrm>
              <a:off x="1104" y="480"/>
              <a:ext cx="0" cy="187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36879" name="Line 17"/>
            <p:cNvSpPr>
              <a:spLocks noChangeShapeType="1"/>
            </p:cNvSpPr>
            <p:nvPr/>
          </p:nvSpPr>
          <p:spPr bwMode="auto">
            <a:xfrm>
              <a:off x="5616" y="480"/>
              <a:ext cx="0" cy="1872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 charset="0"/>
                <a:ea typeface="Gill Sans" charset="0"/>
                <a:cs typeface="Gill Sans" charset="0"/>
              </a:endParaRPr>
            </a:p>
          </p:txBody>
        </p:sp>
      </p:grp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10134600" cy="5334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Recall: Where are we going with synchronization?</a:t>
            </a:r>
          </a:p>
        </p:txBody>
      </p:sp>
      <p:sp>
        <p:nvSpPr>
          <p:cNvPr id="36867" name="Rectangle 36"/>
          <p:cNvSpPr>
            <a:spLocks noGrp="1" noChangeArrowheads="1"/>
          </p:cNvSpPr>
          <p:nvPr>
            <p:ph type="body" idx="1"/>
          </p:nvPr>
        </p:nvSpPr>
        <p:spPr>
          <a:xfrm>
            <a:off x="1295400" y="4038600"/>
            <a:ext cx="9677400" cy="21336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We are going to implement various higher-level synchronization primitives using atomic operations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Everything is pretty painful if only atomic primitives are load and store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Need to provide primitives useful at user-level</a:t>
            </a:r>
          </a:p>
        </p:txBody>
      </p:sp>
      <p:sp>
        <p:nvSpPr>
          <p:cNvPr id="436234" name="Rectangle 10"/>
          <p:cNvSpPr>
            <a:spLocks noChangeArrowheads="1"/>
          </p:cNvSpPr>
          <p:nvPr/>
        </p:nvSpPr>
        <p:spPr bwMode="auto">
          <a:xfrm>
            <a:off x="3276600" y="3048000"/>
            <a:ext cx="7162800" cy="685800"/>
          </a:xfrm>
          <a:prstGeom prst="rect">
            <a:avLst/>
          </a:pr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Load/Store    Disable </a:t>
            </a:r>
            <a:r>
              <a:rPr lang="en-US" altLang="en-US" sz="2400" b="0" dirty="0" err="1">
                <a:latin typeface="Gill Sans" charset="0"/>
                <a:ea typeface="Gill Sans" charset="0"/>
                <a:cs typeface="Gill Sans" charset="0"/>
              </a:rPr>
              <a:t>Ints</a:t>
            </a: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   </a:t>
            </a:r>
            <a:r>
              <a:rPr lang="en-US" altLang="en-US" sz="2400" b="0" dirty="0" err="1">
                <a:latin typeface="Gill Sans" charset="0"/>
                <a:ea typeface="Gill Sans" charset="0"/>
                <a:cs typeface="Gill Sans" charset="0"/>
              </a:rPr>
              <a:t>Test&amp;Set</a:t>
            </a: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   </a:t>
            </a:r>
            <a:r>
              <a:rPr lang="en-US" altLang="en-US" sz="2400" b="0" dirty="0" err="1">
                <a:latin typeface="Gill Sans" charset="0"/>
                <a:ea typeface="Gill Sans" charset="0"/>
                <a:cs typeface="Gill Sans" charset="0"/>
              </a:rPr>
              <a:t>Compare&amp;Swap</a:t>
            </a:r>
            <a:endParaRPr lang="en-US" altLang="en-US" sz="2400" b="0" dirty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436232" name="Rectangle 8"/>
          <p:cNvSpPr>
            <a:spLocks noChangeArrowheads="1"/>
          </p:cNvSpPr>
          <p:nvPr/>
        </p:nvSpPr>
        <p:spPr bwMode="auto">
          <a:xfrm>
            <a:off x="3276600" y="1600200"/>
            <a:ext cx="7162800" cy="1447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Locks   Semaphores   Monitors   Send/Receive</a:t>
            </a:r>
          </a:p>
        </p:txBody>
      </p:sp>
      <p:sp>
        <p:nvSpPr>
          <p:cNvPr id="436230" name="Rectangle 6"/>
          <p:cNvSpPr>
            <a:spLocks noChangeArrowheads="1"/>
          </p:cNvSpPr>
          <p:nvPr/>
        </p:nvSpPr>
        <p:spPr bwMode="auto">
          <a:xfrm>
            <a:off x="3276600" y="762000"/>
            <a:ext cx="7162800" cy="838200"/>
          </a:xfrm>
          <a:prstGeom prst="rect">
            <a:avLst/>
          </a:prstGeom>
          <a:solidFill>
            <a:srgbClr val="53FB2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>
              <a:lnSpc>
                <a:spcPct val="90000"/>
              </a:lnSpc>
              <a:spcBef>
                <a:spcPct val="30000"/>
              </a:spcBef>
              <a:buSzPct val="100000"/>
            </a:pPr>
            <a:r>
              <a:rPr lang="en-US" altLang="en-US" sz="2400" b="0" dirty="0">
                <a:latin typeface="Gill Sans" charset="0"/>
                <a:ea typeface="Gill Sans" charset="0"/>
                <a:cs typeface="Gill Sans" charset="0"/>
              </a:rPr>
              <a:t>Shared Programs</a:t>
            </a:r>
          </a:p>
        </p:txBody>
      </p:sp>
    </p:spTree>
    <p:extLst>
      <p:ext uri="{BB962C8B-B14F-4D97-AF65-F5344CB8AC3E}">
        <p14:creationId xmlns:p14="http://schemas.microsoft.com/office/powerpoint/2010/main" val="3708663791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Recall: Semaphores</a:t>
            </a:r>
          </a:p>
        </p:txBody>
      </p:sp>
      <p:sp>
        <p:nvSpPr>
          <p:cNvPr id="459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838200"/>
            <a:ext cx="10591800" cy="5638800"/>
          </a:xfrm>
        </p:spPr>
        <p:txBody>
          <a:bodyPr/>
          <a:lstStyle/>
          <a:p>
            <a:pPr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Semaphores are a kind of generalized lock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First defined by </a:t>
            </a:r>
            <a:r>
              <a:rPr lang="en-US" altLang="ko-KR" dirty="0" err="1">
                <a:ea typeface="굴림" panose="020B0600000101010101" pitchFamily="34" charset="-127"/>
              </a:rPr>
              <a:t>Dijkstra</a:t>
            </a:r>
            <a:r>
              <a:rPr lang="en-US" altLang="ko-KR" dirty="0">
                <a:ea typeface="굴림" panose="020B0600000101010101" pitchFamily="34" charset="-127"/>
              </a:rPr>
              <a:t> in late 60s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Main synchronization primitive used in original UNIX</a:t>
            </a:r>
          </a:p>
          <a:p>
            <a:pPr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Definition: a Semaphore has a </a:t>
            </a: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non-negative integer value</a:t>
            </a:r>
            <a:r>
              <a:rPr lang="en-US" altLang="ko-KR" dirty="0">
                <a:ea typeface="굴림" panose="020B0600000101010101" pitchFamily="34" charset="-127"/>
              </a:rPr>
              <a:t> and supports the following operations: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Set value when you initialize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Down()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 or </a:t>
            </a: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P()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:</a:t>
            </a:r>
            <a:r>
              <a:rPr lang="en-US" altLang="ko-KR" dirty="0">
                <a:ea typeface="굴림" panose="020B0600000101010101" pitchFamily="34" charset="-127"/>
              </a:rPr>
              <a:t> an atomic operation that waits for semaphore to become positive, then decrements it by 1 </a:t>
            </a:r>
          </a:p>
          <a:p>
            <a:pPr lvl="2"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Think of this as the wait() operation</a:t>
            </a:r>
          </a:p>
          <a:p>
            <a:pPr lvl="1">
              <a:spcBef>
                <a:spcPct val="25000"/>
              </a:spcBef>
            </a:pP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Up()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 or </a:t>
            </a:r>
            <a:r>
              <a:rPr lang="en-US" altLang="ko-KR" dirty="0">
                <a:solidFill>
                  <a:schemeClr val="hlink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V()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:</a:t>
            </a:r>
            <a:r>
              <a:rPr lang="en-US" altLang="ko-KR" dirty="0">
                <a:ea typeface="굴림" panose="020B0600000101010101" pitchFamily="34" charset="-127"/>
              </a:rPr>
              <a:t> an atomic operation that increments the semaphore by 1, waking up a waiting P, if any</a:t>
            </a:r>
          </a:p>
          <a:p>
            <a:pPr lvl="2"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This of this as the signal() operation</a:t>
            </a:r>
          </a:p>
          <a:p>
            <a:pPr>
              <a:spcBef>
                <a:spcPct val="25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Technically examining value after initialization is not allowed</a:t>
            </a:r>
          </a:p>
        </p:txBody>
      </p:sp>
      <p:pic>
        <p:nvPicPr>
          <p:cNvPr id="24580" name="Picture 20" descr="MCj0364166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9801" y="228601"/>
            <a:ext cx="473075" cy="91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6599014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79" grpId="0" uiExpan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152400"/>
            <a:ext cx="10668000" cy="533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altLang="ko-KR" sz="2800" dirty="0">
                <a:ea typeface="굴림" panose="020B0600000101010101" pitchFamily="34" charset="-127"/>
              </a:rPr>
              <a:t>Recall Bounded Buffer: Correctness constraints for solution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2176" y="696913"/>
            <a:ext cx="10614024" cy="6019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Correctness Constraints:</a:t>
            </a:r>
          </a:p>
          <a:p>
            <a:pPr lvl="1"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Consumer must wait for producer to fill buffers,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if none full (scheduling constraint)</a:t>
            </a:r>
          </a:p>
          <a:p>
            <a:pPr lvl="1"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Producer must wait for consumer to empty buffers,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if all full (scheduling constraint)</a:t>
            </a:r>
          </a:p>
          <a:p>
            <a:pPr lvl="1"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Only one thread can manipulate buffer queue at a time (mutual exclusion)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Remember why we need mutual exclusion</a:t>
            </a:r>
          </a:p>
          <a:p>
            <a:pPr lvl="1"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To ensure correctness of the queue/buffer implementation!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General rule of thumb:  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Use a separate semaphore for each constraint</a:t>
            </a:r>
          </a:p>
          <a:p>
            <a:pPr lvl="1">
              <a:lnSpc>
                <a:spcPct val="80000"/>
              </a:lnSpc>
            </a:pPr>
            <a:r>
              <a:rPr lang="en-US" altLang="ko-KR" dirty="0">
                <a:latin typeface="Consolas" charset="0"/>
                <a:ea typeface="Consolas" charset="0"/>
                <a:cs typeface="Consolas" charset="0"/>
              </a:rPr>
              <a:t>Semaphore </a:t>
            </a:r>
            <a:r>
              <a:rPr lang="en-US" altLang="ko-KR" dirty="0" err="1">
                <a:latin typeface="Consolas" charset="0"/>
                <a:ea typeface="Consolas" charset="0"/>
                <a:cs typeface="Consolas" charset="0"/>
              </a:rPr>
              <a:t>fullBuffers</a:t>
            </a:r>
            <a:r>
              <a:rPr lang="en-US" altLang="ko-KR" dirty="0">
                <a:latin typeface="Consolas" charset="0"/>
                <a:ea typeface="Consolas" charset="0"/>
                <a:cs typeface="Consolas" charset="0"/>
              </a:rPr>
              <a:t>; // consumer’s constraint</a:t>
            </a:r>
          </a:p>
          <a:p>
            <a:pPr lvl="1">
              <a:lnSpc>
                <a:spcPct val="80000"/>
              </a:lnSpc>
            </a:pPr>
            <a:r>
              <a:rPr lang="en-US" altLang="ko-KR" dirty="0">
                <a:latin typeface="Consolas" charset="0"/>
                <a:ea typeface="Consolas" charset="0"/>
                <a:cs typeface="Consolas" charset="0"/>
              </a:rPr>
              <a:t>Semaphore </a:t>
            </a:r>
            <a:r>
              <a:rPr lang="en-US" altLang="ko-KR" dirty="0" err="1">
                <a:latin typeface="Consolas" charset="0"/>
                <a:ea typeface="Consolas" charset="0"/>
                <a:cs typeface="Consolas" charset="0"/>
              </a:rPr>
              <a:t>emptyBuffers</a:t>
            </a:r>
            <a:r>
              <a:rPr lang="en-US" altLang="ko-KR" dirty="0">
                <a:latin typeface="Consolas" charset="0"/>
                <a:ea typeface="Consolas" charset="0"/>
                <a:cs typeface="Consolas" charset="0"/>
              </a:rPr>
              <a:t>;// producer’s constraint</a:t>
            </a:r>
          </a:p>
          <a:p>
            <a:pPr lvl="1">
              <a:lnSpc>
                <a:spcPct val="80000"/>
              </a:lnSpc>
            </a:pPr>
            <a:r>
              <a:rPr lang="en-US" altLang="ko-KR" dirty="0">
                <a:latin typeface="Consolas" charset="0"/>
                <a:ea typeface="Consolas" charset="0"/>
                <a:cs typeface="Consolas" charset="0"/>
              </a:rPr>
              <a:t>Semaphore mutex;       // mutual exclusion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8497CA3-96EE-AD43-9502-1CC1C466CB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43068" y="1095094"/>
            <a:ext cx="1039332" cy="59959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 dirty="0">
                <a:latin typeface="Gill Sans" charset="0"/>
                <a:ea typeface="Gill Sans" charset="0"/>
                <a:cs typeface="Gill Sans" charset="0"/>
              </a:rPr>
              <a:t>Consumer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4472BC-AD9C-CF47-942E-032A15DBF5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90668" y="942694"/>
            <a:ext cx="1039332" cy="59959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 dirty="0">
                <a:latin typeface="Gill Sans" charset="0"/>
                <a:ea typeface="Gill Sans" charset="0"/>
                <a:cs typeface="Gill Sans" charset="0"/>
              </a:rPr>
              <a:t>Consumer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7711648" y="790294"/>
            <a:ext cx="984630" cy="59959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>
                <a:latin typeface="Gill Sans" charset="0"/>
                <a:ea typeface="Gill Sans" charset="0"/>
                <a:cs typeface="Gill Sans" charset="0"/>
              </a:rPr>
              <a:t>Producer</a:t>
            </a: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0238268" y="790294"/>
            <a:ext cx="1039332" cy="59959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 dirty="0">
                <a:latin typeface="Gill Sans" charset="0"/>
                <a:ea typeface="Gill Sans" charset="0"/>
                <a:cs typeface="Gill Sans" charset="0"/>
              </a:rPr>
              <a:t>Consumer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9198936" y="899310"/>
            <a:ext cx="656420" cy="381560"/>
          </a:xfrm>
          <a:prstGeom prst="rect">
            <a:avLst/>
          </a:prstGeom>
          <a:solidFill>
            <a:schemeClr val="accent1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 dirty="0">
                <a:latin typeface="Gill Sans" charset="0"/>
                <a:ea typeface="Gill Sans" charset="0"/>
                <a:cs typeface="Gill Sans" charset="0"/>
              </a:rPr>
              <a:t>Buffer</a:t>
            </a: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>
            <a:off x="8816024" y="1090091"/>
            <a:ext cx="38291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 sz="16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9855356" y="1090091"/>
            <a:ext cx="382912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 sz="1600" b="0">
              <a:latin typeface="Gill Sans" charset="0"/>
              <a:ea typeface="Gill Sans" charset="0"/>
              <a:cs typeface="Gill Sans" charset="0"/>
            </a:endParaRP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9017E023-D334-A04E-BEE4-D5372DC115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4048" y="942694"/>
            <a:ext cx="984630" cy="599595"/>
          </a:xfrm>
          <a:prstGeom prst="rect">
            <a:avLst/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ctr"/>
            <a:r>
              <a:rPr lang="en-US" altLang="en-US" sz="1600" b="0">
                <a:latin typeface="Gill Sans" charset="0"/>
                <a:ea typeface="Gill Sans" charset="0"/>
                <a:cs typeface="Gill Sans" charset="0"/>
              </a:rPr>
              <a:t>Producer</a:t>
            </a:r>
          </a:p>
        </p:txBody>
      </p:sp>
    </p:spTree>
    <p:extLst>
      <p:ext uri="{BB962C8B-B14F-4D97-AF65-F5344CB8AC3E}">
        <p14:creationId xmlns:p14="http://schemas.microsoft.com/office/powerpoint/2010/main" val="253227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14071" y="966788"/>
            <a:ext cx="9740900" cy="5662612"/>
          </a:xfrm>
        </p:spPr>
        <p:txBody>
          <a:bodyPr/>
          <a:lstStyle/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urier New" charset="0"/>
                <a:ea typeface="굴림" charset="0"/>
                <a:cs typeface="굴림" charset="0"/>
              </a:rPr>
              <a:t>  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Semaphore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fullSlots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= 0; 	// Initially, no coke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Semaphore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emptySlots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=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bufSize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;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			// Initially,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num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empty slots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Semaphore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 = 1;	// No one using machine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Producer(item) {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emptySlots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);	// Wait until space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);	// Wait until machine free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Enqueue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(item);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fullSlots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);	// Tell consumers there is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			// more coke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</a:p>
          <a:p>
            <a:pPr>
              <a:lnSpc>
                <a:spcPct val="80000"/>
              </a:lnSpc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Consumer() {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fullSlots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);	// Check if there’s a coke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semaP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);	// Wait until machine free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item = 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Dequeue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();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mutex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);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semaV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emptySlots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);	// tell producer need more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return item;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}</a:t>
            </a:r>
            <a:b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</a:br>
            <a:endParaRPr lang="en-US" altLang="ko-KR" sz="2000" dirty="0">
              <a:latin typeface="Consolas" panose="020B0609020204030204" pitchFamily="49" charset="0"/>
              <a:ea typeface="굴림" charset="0"/>
              <a:cs typeface="굴림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81600" y="4217313"/>
            <a:ext cx="3371436" cy="43088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200" b="0" dirty="0">
                <a:latin typeface="Consolas" panose="020B0609020204030204" pitchFamily="49" charset="0"/>
              </a:rPr>
              <a:t> </a:t>
            </a:r>
            <a:r>
              <a:rPr lang="en-US" sz="2200" b="0" dirty="0" err="1">
                <a:latin typeface="Consolas" panose="020B0609020204030204" pitchFamily="49" charset="0"/>
              </a:rPr>
              <a:t>fullSlots</a:t>
            </a:r>
            <a:r>
              <a:rPr lang="en-US" sz="2200" b="0" dirty="0">
                <a:latin typeface="Gill Sans Light"/>
              </a:rPr>
              <a:t> signals coke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00" y="5157788"/>
            <a:ext cx="1895071" cy="76944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200" b="0" dirty="0" err="1">
                <a:latin typeface="Consolas" panose="020B0609020204030204" pitchFamily="49" charset="0"/>
              </a:rPr>
              <a:t>emptySlots</a:t>
            </a:r>
            <a:r>
              <a:rPr lang="en-US" sz="2200" b="0" dirty="0">
                <a:latin typeface="Gill Sans Light"/>
              </a:rPr>
              <a:t> </a:t>
            </a:r>
          </a:p>
          <a:p>
            <a:r>
              <a:rPr lang="en-US" sz="2200" b="0" dirty="0">
                <a:latin typeface="Gill Sans Light"/>
              </a:rPr>
              <a:t>signals space</a:t>
            </a:r>
          </a:p>
        </p:txBody>
      </p:sp>
      <p:sp>
        <p:nvSpPr>
          <p:cNvPr id="5" name="Curved Right Arrow 4"/>
          <p:cNvSpPr>
            <a:spLocks noChangeArrowheads="1"/>
          </p:cNvSpPr>
          <p:nvPr/>
        </p:nvSpPr>
        <p:spPr bwMode="auto">
          <a:xfrm flipV="1">
            <a:off x="1628371" y="2692400"/>
            <a:ext cx="723900" cy="3251200"/>
          </a:xfrm>
          <a:prstGeom prst="curvedRightArrow">
            <a:avLst>
              <a:gd name="adj1" fmla="val 25014"/>
              <a:gd name="adj2" fmla="val 50006"/>
              <a:gd name="adj3" fmla="val 25000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2324360" y="2992232"/>
            <a:ext cx="7376746" cy="685800"/>
          </a:xfrm>
          <a:prstGeom prst="rect">
            <a:avLst/>
          </a:prstGeom>
          <a:solidFill>
            <a:srgbClr val="FF0000">
              <a:alpha val="4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10820400" cy="533400"/>
          </a:xfrm>
        </p:spPr>
        <p:txBody>
          <a:bodyPr/>
          <a:lstStyle/>
          <a:p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Recall: Full Solution to Bounded Buffer (coke machine)</a:t>
            </a:r>
          </a:p>
        </p:txBody>
      </p:sp>
      <p:sp>
        <p:nvSpPr>
          <p:cNvPr id="2" name="Curved Right Arrow 1"/>
          <p:cNvSpPr>
            <a:spLocks noChangeArrowheads="1"/>
          </p:cNvSpPr>
          <p:nvPr/>
        </p:nvSpPr>
        <p:spPr bwMode="auto">
          <a:xfrm flipH="1">
            <a:off x="4953000" y="3810000"/>
            <a:ext cx="381000" cy="1143000"/>
          </a:xfrm>
          <a:prstGeom prst="curvedRightArrow">
            <a:avLst>
              <a:gd name="adj1" fmla="val 25000"/>
              <a:gd name="adj2" fmla="val 50000"/>
              <a:gd name="adj3" fmla="val 25000"/>
            </a:avLst>
          </a:prstGeom>
          <a:solidFill>
            <a:srgbClr val="FFFFAA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endParaRPr lang="en-US" b="0">
              <a:latin typeface="Helvetica" charset="0"/>
              <a:cs typeface="Helvetica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324360" y="5043770"/>
            <a:ext cx="7376746" cy="685800"/>
          </a:xfrm>
          <a:prstGeom prst="rect">
            <a:avLst/>
          </a:prstGeom>
          <a:solidFill>
            <a:srgbClr val="FF0000">
              <a:alpha val="40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9743642" y="2971801"/>
            <a:ext cx="2376886" cy="2209799"/>
            <a:chOff x="9243614" y="3080238"/>
            <a:chExt cx="2429640" cy="2209799"/>
          </a:xfrm>
        </p:grpSpPr>
        <p:sp>
          <p:nvSpPr>
            <p:cNvPr id="4" name="TextBox 3"/>
            <p:cNvSpPr txBox="1"/>
            <p:nvPr/>
          </p:nvSpPr>
          <p:spPr>
            <a:xfrm>
              <a:off x="9321535" y="3468997"/>
              <a:ext cx="2351719" cy="144655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200" b="0" dirty="0">
                  <a:latin typeface="Gill Sans Light"/>
                </a:rPr>
                <a:t>Critical sections using </a:t>
              </a:r>
              <a:r>
                <a:rPr lang="en-US" sz="2200" b="0" dirty="0" err="1">
                  <a:latin typeface="Gill Sans Light"/>
                </a:rPr>
                <a:t>mutex</a:t>
              </a:r>
              <a:r>
                <a:rPr lang="en-US" sz="2200" b="0" dirty="0">
                  <a:latin typeface="Gill Sans Light"/>
                </a:rPr>
                <a:t> protect integrity of the queue</a:t>
              </a:r>
            </a:p>
          </p:txBody>
        </p:sp>
        <p:sp>
          <p:nvSpPr>
            <p:cNvPr id="10" name="Bent Arrow 9"/>
            <p:cNvSpPr/>
            <p:nvPr/>
          </p:nvSpPr>
          <p:spPr bwMode="auto">
            <a:xfrm rot="10800000">
              <a:off x="9243614" y="4864793"/>
              <a:ext cx="1168400" cy="425244"/>
            </a:xfrm>
            <a:prstGeom prst="bentArrow">
              <a:avLst>
                <a:gd name="adj1" fmla="val 34326"/>
                <a:gd name="adj2" fmla="val 25000"/>
                <a:gd name="adj3" fmla="val 25000"/>
                <a:gd name="adj4" fmla="val 43750"/>
              </a:avLst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  <p:sp>
          <p:nvSpPr>
            <p:cNvPr id="12" name="Bent Arrow 11"/>
            <p:cNvSpPr/>
            <p:nvPr/>
          </p:nvSpPr>
          <p:spPr bwMode="auto">
            <a:xfrm rot="10800000" flipV="1">
              <a:off x="9243614" y="3080238"/>
              <a:ext cx="1168400" cy="425244"/>
            </a:xfrm>
            <a:prstGeom prst="bentArrow">
              <a:avLst>
                <a:gd name="adj1" fmla="val 34326"/>
                <a:gd name="adj2" fmla="val 25000"/>
                <a:gd name="adj3" fmla="val 25000"/>
                <a:gd name="adj4" fmla="val 43750"/>
              </a:avLst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 Light"/>
              </a:endParaRPr>
            </a:p>
          </p:txBody>
        </p:sp>
      </p:grpSp>
      <p:pic>
        <p:nvPicPr>
          <p:cNvPr id="1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25100" y="762000"/>
            <a:ext cx="1714500" cy="1795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=""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83865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  <p:bldP spid="9" grpId="0" animBg="1"/>
      <p:bldP spid="16" grpId="0" animBg="1"/>
      <p:bldP spid="5" grpId="0" animBg="1"/>
      <p:bldP spid="3" grpId="0" animBg="1"/>
      <p:bldP spid="2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8839200" cy="5334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Semaphores are good but…Monitors are better!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762000"/>
            <a:ext cx="10591800" cy="57912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Semaphores are a huge step up; just think of trying to do the bounded buffer with only loads and stores or even with locks!</a:t>
            </a:r>
          </a:p>
          <a:p>
            <a:r>
              <a:rPr lang="en-US" altLang="ko-KR" dirty="0">
                <a:ea typeface="굴림" panose="020B0600000101010101" pitchFamily="34" charset="-127"/>
              </a:rPr>
              <a:t>Problem is that semaphores are dual purpose: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They are used for both mutex and scheduling constraints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Example: the fact that flipping of P’s in bounded buffer gives deadlock is not immediately obvious.  How do you prove correctness to someone?</a:t>
            </a:r>
          </a:p>
          <a:p>
            <a:r>
              <a:rPr lang="en-US" altLang="ko-KR" dirty="0">
                <a:ea typeface="굴림" panose="020B0600000101010101" pitchFamily="34" charset="-127"/>
              </a:rPr>
              <a:t>Cleaner idea: Use </a:t>
            </a:r>
            <a:r>
              <a:rPr lang="en-US" altLang="ko-KR" i="1" dirty="0">
                <a:ea typeface="굴림" panose="020B0600000101010101" pitchFamily="34" charset="-127"/>
              </a:rPr>
              <a:t>locks</a:t>
            </a:r>
            <a:r>
              <a:rPr lang="en-US" altLang="ko-KR" dirty="0">
                <a:ea typeface="굴림" panose="020B0600000101010101" pitchFamily="34" charset="-127"/>
              </a:rPr>
              <a:t> for mutual exclusion and </a:t>
            </a:r>
            <a:r>
              <a:rPr lang="en-US" altLang="ko-KR" i="1" dirty="0">
                <a:ea typeface="굴림" panose="020B0600000101010101" pitchFamily="34" charset="-127"/>
              </a:rPr>
              <a:t>condition variables </a:t>
            </a:r>
            <a:r>
              <a:rPr lang="en-US" altLang="ko-KR" dirty="0">
                <a:ea typeface="굴림" panose="020B0600000101010101" pitchFamily="34" charset="-127"/>
              </a:rPr>
              <a:t>for scheduling constraints</a:t>
            </a:r>
          </a:p>
          <a:p>
            <a:r>
              <a:rPr lang="en-US" altLang="ko-KR" dirty="0">
                <a:ea typeface="굴림" panose="020B0600000101010101" pitchFamily="34" charset="-127"/>
              </a:rPr>
              <a:t>Definition: 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Monitor</a:t>
            </a:r>
            <a:r>
              <a:rPr lang="en-US" altLang="ko-KR" dirty="0">
                <a:ea typeface="굴림" panose="020B0600000101010101" pitchFamily="34" charset="-127"/>
              </a:rPr>
              <a:t>: a </a:t>
            </a: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lock</a:t>
            </a:r>
            <a:r>
              <a:rPr lang="en-US" altLang="ko-KR" dirty="0">
                <a:ea typeface="굴림" panose="020B0600000101010101" pitchFamily="34" charset="-127"/>
              </a:rPr>
              <a:t> and zero or more </a:t>
            </a: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condition variables </a:t>
            </a:r>
            <a:r>
              <a:rPr lang="en-US" altLang="ko-KR" dirty="0">
                <a:ea typeface="굴림" panose="020B0600000101010101" pitchFamily="34" charset="-127"/>
              </a:rPr>
              <a:t>for managing concurrent access to shared data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Some languages like Java provide this natively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Most others use actual locks and condition variables</a:t>
            </a:r>
          </a:p>
          <a:p>
            <a:r>
              <a:rPr lang="en-US" altLang="ko-KR" dirty="0">
                <a:ea typeface="굴림" panose="020B0600000101010101" pitchFamily="34" charset="-127"/>
              </a:rPr>
              <a:t>A “Monitor” is a paradigm for concurrent programming!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Some languages support monitors explicitly</a:t>
            </a:r>
          </a:p>
        </p:txBody>
      </p:sp>
    </p:spTree>
    <p:extLst>
      <p:ext uri="{BB962C8B-B14F-4D97-AF65-F5344CB8AC3E}">
        <p14:creationId xmlns:p14="http://schemas.microsoft.com/office/powerpoint/2010/main" val="363378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ea typeface="굴림" panose="020B0600000101010101" pitchFamily="34" charset="-127"/>
              </a:rPr>
              <a:t>Condition Variables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685800"/>
            <a:ext cx="10439400" cy="61722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How do we change the consumer() routine to wait until something is on the queue?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Could do this by keeping a count of the number of things on the queue (with semaphores), but error prone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Condition Variable</a:t>
            </a:r>
            <a:r>
              <a:rPr lang="en-US" altLang="ko-KR" dirty="0">
                <a:ea typeface="굴림" panose="020B0600000101010101" pitchFamily="34" charset="-127"/>
              </a:rPr>
              <a:t>: a queue of threads waiting for something </a:t>
            </a:r>
            <a:r>
              <a:rPr lang="en-US" altLang="ko-KR" i="1" dirty="0">
                <a:ea typeface="굴림" panose="020B0600000101010101" pitchFamily="34" charset="-127"/>
              </a:rPr>
              <a:t>inside</a:t>
            </a:r>
            <a:r>
              <a:rPr lang="en-US" altLang="ko-KR" dirty="0">
                <a:ea typeface="굴림" panose="020B0600000101010101" pitchFamily="34" charset="-127"/>
              </a:rPr>
              <a:t> a critical section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Key idea: allow sleeping inside critical section by atomically releasing lock at time we go to sleep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Contrast to semaphores: Can’t wait inside critical section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Operations: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Wait(&amp;lock)</a:t>
            </a:r>
            <a:r>
              <a:rPr lang="en-US" altLang="ko-KR" dirty="0">
                <a:ea typeface="굴림" panose="020B0600000101010101" pitchFamily="34" charset="-127"/>
              </a:rPr>
              <a:t>: Atomically release lock and go to sleep.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Re-acquire lock later, before returning. 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Signal()</a:t>
            </a:r>
            <a:r>
              <a:rPr lang="en-US" altLang="ko-KR" dirty="0">
                <a:ea typeface="굴림" panose="020B0600000101010101" pitchFamily="34" charset="-127"/>
              </a:rPr>
              <a:t>: Wake up one waiter, if any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Broadcast()</a:t>
            </a:r>
            <a:r>
              <a:rPr lang="en-US" altLang="ko-KR" dirty="0">
                <a:ea typeface="굴림" panose="020B0600000101010101" pitchFamily="34" charset="-127"/>
              </a:rPr>
              <a:t>: Wake up all waiters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Rule: Must hold lock when doing condition variable ops!</a:t>
            </a:r>
          </a:p>
        </p:txBody>
      </p:sp>
    </p:spTree>
    <p:extLst>
      <p:ext uri="{BB962C8B-B14F-4D97-AF65-F5344CB8AC3E}">
        <p14:creationId xmlns:p14="http://schemas.microsoft.com/office/powerpoint/2010/main" val="29208442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>
                <a:ea typeface="굴림" panose="020B0600000101010101" pitchFamily="34" charset="-127"/>
              </a:rPr>
              <a:t> </a:t>
            </a:r>
            <a:r>
              <a:rPr lang="en-US" altLang="ko-KR">
                <a:ea typeface="굴림" panose="020B0600000101010101" pitchFamily="34" charset="-127"/>
              </a:rPr>
              <a:t>Monitor with Condition Variables</a:t>
            </a:r>
          </a:p>
        </p:txBody>
      </p:sp>
      <p:sp>
        <p:nvSpPr>
          <p:cNvPr id="4669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5177" y="3429000"/>
            <a:ext cx="10817224" cy="3429000"/>
          </a:xfrm>
        </p:spPr>
        <p:txBody>
          <a:bodyPr/>
          <a:lstStyle/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Lock</a:t>
            </a:r>
            <a:r>
              <a:rPr lang="en-US" altLang="ko-KR" dirty="0">
                <a:ea typeface="굴림" panose="020B0600000101010101" pitchFamily="34" charset="-127"/>
              </a:rPr>
              <a:t>: the lock provides mutual exclusion to shared data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Always acquire before accessing shared data structure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Always release after finishing with shared data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Lock initially free</a:t>
            </a:r>
          </a:p>
          <a:p>
            <a:pPr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Condition Variable</a:t>
            </a:r>
            <a:r>
              <a:rPr lang="en-US" altLang="ko-KR" dirty="0">
                <a:ea typeface="굴림" panose="020B0600000101010101" pitchFamily="34" charset="-127"/>
              </a:rPr>
              <a:t>: a queue of threads waiting for something </a:t>
            </a:r>
            <a:r>
              <a:rPr lang="en-US" altLang="ko-KR" i="1" dirty="0">
                <a:ea typeface="굴림" panose="020B0600000101010101" pitchFamily="34" charset="-127"/>
              </a:rPr>
              <a:t>inside</a:t>
            </a:r>
            <a:r>
              <a:rPr lang="en-US" altLang="ko-KR" dirty="0">
                <a:ea typeface="굴림" panose="020B0600000101010101" pitchFamily="34" charset="-127"/>
              </a:rPr>
              <a:t>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a critical section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Key idea: make it possible to go to sleep inside critical section by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atomically releasing lock at time we go to sleep</a:t>
            </a:r>
          </a:p>
          <a:p>
            <a:pPr lvl="1">
              <a:lnSpc>
                <a:spcPct val="85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Contrast to semaphores: Can’t wait inside critical section</a:t>
            </a:r>
          </a:p>
        </p:txBody>
      </p:sp>
      <p:pic>
        <p:nvPicPr>
          <p:cNvPr id="32772" name="Picture 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4" t="4802" r="1059" b="4802"/>
          <a:stretch>
            <a:fillRect/>
          </a:stretch>
        </p:blipFill>
        <p:spPr bwMode="auto">
          <a:xfrm>
            <a:off x="3276600" y="685800"/>
            <a:ext cx="5562600" cy="2743200"/>
          </a:xfrm>
          <a:prstGeom prst="rect">
            <a:avLst/>
          </a:prstGeom>
          <a:noFill/>
          <a:ln w="38100" cmpd="dbl">
            <a:solidFill>
              <a:srgbClr val="CC66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6949" name="Oval 5"/>
          <p:cNvSpPr>
            <a:spLocks noChangeArrowheads="1"/>
          </p:cNvSpPr>
          <p:nvPr/>
        </p:nvSpPr>
        <p:spPr bwMode="auto">
          <a:xfrm>
            <a:off x="2971800" y="1219200"/>
            <a:ext cx="3429000" cy="609600"/>
          </a:xfrm>
          <a:prstGeom prst="ellipse">
            <a:avLst/>
          </a:prstGeom>
          <a:noFill/>
          <a:ln w="3810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  <p:sp>
        <p:nvSpPr>
          <p:cNvPr id="466950" name="Oval 6"/>
          <p:cNvSpPr>
            <a:spLocks noChangeArrowheads="1"/>
          </p:cNvSpPr>
          <p:nvPr/>
        </p:nvSpPr>
        <p:spPr bwMode="auto">
          <a:xfrm rot="-912955">
            <a:off x="6629400" y="609600"/>
            <a:ext cx="2362200" cy="914400"/>
          </a:xfrm>
          <a:prstGeom prst="ellipse">
            <a:avLst/>
          </a:prstGeom>
          <a:noFill/>
          <a:ln w="3810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66CC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>
            <a:lvl1pPr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426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6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6948" grpId="0" build="p"/>
      <p:bldP spid="466949" grpId="0" animBg="1"/>
      <p:bldP spid="46695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52400"/>
            <a:ext cx="9144000" cy="533400"/>
          </a:xfrm>
        </p:spPr>
        <p:txBody>
          <a:bodyPr/>
          <a:lstStyle/>
          <a:p>
            <a:r>
              <a:rPr lang="en-US" altLang="ko-KR" sz="2800" dirty="0">
                <a:ea typeface="굴림" panose="020B0600000101010101" pitchFamily="34" charset="-127"/>
              </a:rPr>
              <a:t>Synchronized Buffer (with condition variable)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85800"/>
            <a:ext cx="9067800" cy="5715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tabLst>
                <a:tab pos="852488" algn="l"/>
                <a:tab pos="1252538" algn="l"/>
                <a:tab pos="1654175" algn="l"/>
                <a:tab pos="5086350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Here is an (infinite) synchronized queue:</a:t>
            </a:r>
          </a:p>
          <a:p>
            <a:pPr>
              <a:lnSpc>
                <a:spcPct val="80000"/>
              </a:lnSpc>
              <a:buNone/>
              <a:tabLst>
                <a:tab pos="852488" algn="l"/>
                <a:tab pos="1252538" algn="l"/>
                <a:tab pos="1654175" algn="l"/>
                <a:tab pos="5086350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	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lock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;	// Initially unlocked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condition 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buf_CV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;	// Initially empty</a:t>
            </a:r>
            <a:b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queue queue;</a:t>
            </a:r>
          </a:p>
          <a:p>
            <a:pPr>
              <a:lnSpc>
                <a:spcPct val="80000"/>
              </a:lnSpc>
              <a:buNone/>
              <a:tabLst>
                <a:tab pos="852488" algn="l"/>
                <a:tab pos="1252538" algn="l"/>
                <a:tab pos="1654175" algn="l"/>
                <a:tab pos="5086350" algn="l"/>
              </a:tabLst>
            </a:pPr>
            <a:endParaRPr lang="en-US" altLang="ko-KR"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80000"/>
              </a:lnSpc>
              <a:buNone/>
              <a:tabLst>
                <a:tab pos="852488" algn="l"/>
                <a:tab pos="1252538" algn="l"/>
                <a:tab pos="1654175" algn="l"/>
                <a:tab pos="5086350" algn="l"/>
              </a:tabLst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Producer(item) {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acquire(&amp;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	// Get Lock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enqueue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queue,item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	// Add item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cond_signal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buf_CV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);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// Signal any waiters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release(&amp;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	// Release Lock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}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endParaRPr lang="en-US" altLang="ko-KR"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80000"/>
              </a:lnSpc>
              <a:buNone/>
              <a:tabLst>
                <a:tab pos="852488" algn="l"/>
                <a:tab pos="1252538" algn="l"/>
                <a:tab pos="1654175" algn="l"/>
                <a:tab pos="5086350" algn="l"/>
              </a:tabLst>
            </a:pP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Consumer() {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acquire(&amp;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	// Get Lock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while (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isEmpty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(&amp;queue)) {</a:t>
            </a:r>
            <a:b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			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cond_wait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(&amp;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buf_CV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, &amp;</a:t>
            </a:r>
            <a:r>
              <a:rPr lang="en-US" altLang="ko-KR" sz="2000" dirty="0" err="1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); // If empty, sleep</a:t>
            </a:r>
            <a:b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		}</a:t>
            </a:r>
            <a:br>
              <a:rPr lang="en-US" altLang="ko-KR" sz="2000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item = 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dequeue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(&amp;queue);	// Get next item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release(&amp;</a:t>
            </a:r>
            <a:r>
              <a:rPr lang="en-US" altLang="ko-KR" sz="2000" dirty="0" err="1">
                <a:latin typeface="Consolas" charset="0"/>
                <a:ea typeface="Consolas" charset="0"/>
                <a:cs typeface="Consolas" charset="0"/>
              </a:rPr>
              <a:t>buf_lock</a:t>
            </a: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);	// Release Lock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	return(item);</a:t>
            </a:r>
            <a:b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</a:br>
            <a:r>
              <a:rPr lang="en-US" altLang="ko-KR" sz="2000" dirty="0">
                <a:latin typeface="Consolas" charset="0"/>
                <a:ea typeface="Consolas" charset="0"/>
                <a:cs typeface="Consolas" charset="0"/>
              </a:rPr>
              <a:t>	}</a:t>
            </a:r>
            <a:endParaRPr lang="en-US" altLang="ko-KR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161673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Mesa vs. Hoare monitors</a:t>
            </a: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685800"/>
            <a:ext cx="9509760" cy="57150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Need to be careful about precise definition of signal and wait.  Consider a piece of our </a:t>
            </a:r>
            <a:r>
              <a:rPr lang="en-US" altLang="ko-KR" dirty="0" err="1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dequeue</a:t>
            </a: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 code:</a:t>
            </a:r>
          </a:p>
          <a:p>
            <a:pPr>
              <a:lnSpc>
                <a:spcPct val="100000"/>
              </a:lnSpc>
              <a:spcBef>
                <a:spcPct val="20000"/>
              </a:spcBef>
              <a:buNone/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sz="2000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while (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isEmpty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(&amp;queue)) {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		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cond_wait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(&amp;buf_CV,&amp;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buf_lock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); // If nothing, sleep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	}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	item =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dequeue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(&amp;queue);	// Get next item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Why didn’t we do this?</a:t>
            </a:r>
            <a:b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</a:b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		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if (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isEmpty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(&amp;queue)) {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		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cond_wait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(&amp;buf_CV,&amp;</a:t>
            </a:r>
            <a:r>
              <a:rPr lang="en-US" altLang="ko-KR" sz="2000" dirty="0" err="1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buf_lock</a:t>
            </a: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); // If nothing, sleep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  <a:t>		}</a:t>
            </a:r>
            <a:br>
              <a:rPr lang="en-US" altLang="ko-KR" sz="200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		item = </a:t>
            </a:r>
            <a:r>
              <a:rPr lang="en-US" altLang="ko-KR" sz="2000" dirty="0" err="1">
                <a:latin typeface="Consolas" panose="020B0609020204030204" pitchFamily="49" charset="0"/>
                <a:ea typeface="굴림" charset="0"/>
                <a:cs typeface="굴림" charset="0"/>
              </a:rPr>
              <a:t>dequeue</a:t>
            </a:r>
            <a:r>
              <a:rPr lang="en-US" altLang="ko-KR" sz="2000" dirty="0">
                <a:latin typeface="Consolas" panose="020B0609020204030204" pitchFamily="49" charset="0"/>
                <a:ea typeface="굴림" charset="0"/>
                <a:cs typeface="굴림" charset="0"/>
              </a:rPr>
              <a:t>(&amp;queue);	// Get next item</a:t>
            </a: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Answer: depends on the type of scheduling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Mesa-style: Named after Xerox-Park Mesa Operating System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solidFill>
                  <a:srgbClr val="FF0000"/>
                </a:solidFill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Most OSes use Mesa Scheduling!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Hoare-style: Named after British logician Tony Hoare</a:t>
            </a:r>
          </a:p>
          <a:p>
            <a:pPr marL="457200" lvl="1" indent="0">
              <a:lnSpc>
                <a:spcPct val="100000"/>
              </a:lnSpc>
              <a:spcBef>
                <a:spcPct val="20000"/>
              </a:spcBef>
              <a:buNone/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rgbClr val="FF0000"/>
              </a:solidFill>
              <a:latin typeface="Gill Sans Light" panose="020B0302020104020203" pitchFamily="34" charset="-79"/>
              <a:ea typeface="굴림" charset="0"/>
              <a:cs typeface="Gill Sans Light" panose="020B03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7464287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7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7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7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7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8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78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78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8211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Hoare monitors</a:t>
            </a:r>
          </a:p>
        </p:txBody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7438" y="762000"/>
            <a:ext cx="9906000" cy="57150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Signaler gives up lock, CPU to waiter; waiter runs immediately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Then, Waiter gives up lock, processor back to signaler when it exits critical section or if it waits again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On first glance, this seems like good semantics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Waiter gets to run immediately, condition is still correct!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Most textbooks talk about Hoare scheduling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However, hard to do, not really necessary!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Forces a lot of context switching (inefficient!)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Gill Sans Light" panose="020B0302020104020203" pitchFamily="34" charset="-79"/>
              <a:ea typeface="굴림" charset="0"/>
              <a:cs typeface="Gill Sans Light" panose="020B0302020104020203" pitchFamily="34" charset="-79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Gill Sans Light" panose="020B0302020104020203" pitchFamily="34" charset="-79"/>
              <a:ea typeface="굴림" charset="0"/>
              <a:cs typeface="Gill Sans Light" panose="020B0302020104020203" pitchFamily="34" charset="-79"/>
            </a:endParaRPr>
          </a:p>
          <a:p>
            <a:pPr lvl="1">
              <a:lnSpc>
                <a:spcPct val="80000"/>
              </a:lnSpc>
              <a:spcBef>
                <a:spcPct val="20000"/>
              </a:spcBef>
              <a:buNone/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latin typeface="Gill Sans Light" panose="020B0302020104020203" pitchFamily="34" charset="-79"/>
              <a:ea typeface="굴림" charset="0"/>
              <a:cs typeface="Gill Sans Light" panose="020B0302020104020203" pitchFamily="34" charset="-79"/>
            </a:endParaRP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6356838" y="2058988"/>
            <a:ext cx="44196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dirty="0" err="1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if (</a:t>
            </a:r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isEmpty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(&amp;queue)) {</a:t>
            </a:r>
          </a:p>
          <a:p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  </a:t>
            </a:r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cond_wait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(&amp;buf_CV,&amp;</a:t>
            </a:r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 </a:t>
            </a:r>
            <a:b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}</a:t>
            </a:r>
            <a:b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release(&amp;</a:t>
            </a:r>
            <a:r>
              <a:rPr lang="en-US" altLang="ko-KR" dirty="0" err="1"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dirty="0">
              <a:ea typeface="굴림" charset="0"/>
              <a:cs typeface="굴림" charset="0"/>
            </a:endParaRP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1632438" y="2057400"/>
            <a:ext cx="35052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dirty="0" err="1"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);</a:t>
            </a: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 </a:t>
            </a:r>
            <a:endParaRPr lang="en-US" altLang="ko-KR" dirty="0">
              <a:solidFill>
                <a:schemeClr val="hlink"/>
              </a:solidFill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cond_signal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buf_CV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altLang="ko-KR" dirty="0"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release(&amp;</a:t>
            </a:r>
            <a:r>
              <a:rPr lang="en-US" altLang="ko-KR" dirty="0" err="1"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dirty="0">
              <a:ea typeface="굴림" charset="0"/>
              <a:cs typeface="굴림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604238" y="2668587"/>
            <a:ext cx="1905000" cy="406400"/>
            <a:chOff x="3429000" y="3581400"/>
            <a:chExt cx="1905000" cy="406400"/>
          </a:xfrm>
        </p:grpSpPr>
        <p:cxnSp>
          <p:nvCxnSpPr>
            <p:cNvPr id="56332" name="Straight Arrow Connector 6"/>
            <p:cNvCxnSpPr>
              <a:cxnSpLocks noChangeShapeType="1"/>
              <a:endCxn id="56323" idx="1"/>
            </p:cNvCxnSpPr>
            <p:nvPr/>
          </p:nvCxnSpPr>
          <p:spPr bwMode="auto">
            <a:xfrm>
              <a:off x="3429000" y="3962400"/>
              <a:ext cx="1905000" cy="25400"/>
            </a:xfrm>
            <a:prstGeom prst="straightConnector1">
              <a:avLst/>
            </a:prstGeom>
            <a:noFill/>
            <a:ln w="38100">
              <a:solidFill>
                <a:srgbClr val="83A6FA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6333" name="Rectangle 18"/>
            <p:cNvSpPr>
              <a:spLocks noChangeArrowheads="1"/>
            </p:cNvSpPr>
            <p:nvPr/>
          </p:nvSpPr>
          <p:spPr bwMode="auto">
            <a:xfrm>
              <a:off x="3657600" y="3581400"/>
              <a:ext cx="15240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ko-KR">
                  <a:latin typeface="Courier New" charset="0"/>
                  <a:ea typeface="굴림" charset="0"/>
                  <a:cs typeface="굴림" charset="0"/>
                </a:rPr>
                <a:t>Lock, CPU</a:t>
              </a:r>
              <a:endParaRPr lang="en-US">
                <a:ea typeface="굴림" charset="0"/>
                <a:cs typeface="굴림" charset="0"/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528038" y="3201987"/>
            <a:ext cx="1905000" cy="685800"/>
            <a:chOff x="3429000" y="4114800"/>
            <a:chExt cx="1905000" cy="685800"/>
          </a:xfrm>
        </p:grpSpPr>
        <p:cxnSp>
          <p:nvCxnSpPr>
            <p:cNvPr id="56330" name="Straight Arrow Connector 7"/>
            <p:cNvCxnSpPr>
              <a:cxnSpLocks noChangeShapeType="1"/>
            </p:cNvCxnSpPr>
            <p:nvPr/>
          </p:nvCxnSpPr>
          <p:spPr bwMode="auto">
            <a:xfrm rot="10800000">
              <a:off x="3429000" y="4114800"/>
              <a:ext cx="1905000" cy="685800"/>
            </a:xfrm>
            <a:prstGeom prst="straightConnector1">
              <a:avLst/>
            </a:prstGeom>
            <a:noFill/>
            <a:ln w="38100">
              <a:solidFill>
                <a:srgbClr val="83A6FA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6331" name="Rectangle 19"/>
            <p:cNvSpPr>
              <a:spLocks noChangeArrowheads="1"/>
            </p:cNvSpPr>
            <p:nvPr/>
          </p:nvSpPr>
          <p:spPr bwMode="auto">
            <a:xfrm rot="1248180">
              <a:off x="3828806" y="4135607"/>
              <a:ext cx="143511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r>
                <a:rPr lang="en-US" altLang="ko-KR">
                  <a:latin typeface="Courier New" charset="0"/>
                  <a:ea typeface="굴림" charset="0"/>
                  <a:cs typeface="굴림" charset="0"/>
                </a:rPr>
                <a:t>Lock, CPU</a:t>
              </a:r>
              <a:endParaRPr lang="en-US">
                <a:ea typeface="굴림" charset="0"/>
                <a:cs typeface="굴림" charset="0"/>
              </a:endParaRPr>
            </a:p>
          </p:txBody>
        </p:sp>
      </p:grpSp>
      <p:cxnSp>
        <p:nvCxnSpPr>
          <p:cNvPr id="47114" name="Straight Arrow Connector 20"/>
          <p:cNvCxnSpPr>
            <a:cxnSpLocks noChangeShapeType="1"/>
          </p:cNvCxnSpPr>
          <p:nvPr/>
        </p:nvCxnSpPr>
        <p:spPr bwMode="auto">
          <a:xfrm rot="5400000">
            <a:off x="2661932" y="2858293"/>
            <a:ext cx="228600" cy="1588"/>
          </a:xfrm>
          <a:prstGeom prst="straightConnector1">
            <a:avLst/>
          </a:prstGeom>
          <a:noFill/>
          <a:ln w="38100">
            <a:solidFill>
              <a:srgbClr val="83A6FA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7115" name="Straight Arrow Connector 25"/>
          <p:cNvCxnSpPr>
            <a:cxnSpLocks noChangeShapeType="1"/>
          </p:cNvCxnSpPr>
          <p:nvPr/>
        </p:nvCxnSpPr>
        <p:spPr bwMode="auto">
          <a:xfrm rot="5400000">
            <a:off x="6698945" y="3544094"/>
            <a:ext cx="534988" cy="3175"/>
          </a:xfrm>
          <a:prstGeom prst="straightConnector1">
            <a:avLst/>
          </a:prstGeom>
          <a:noFill/>
          <a:ln w="38100">
            <a:solidFill>
              <a:srgbClr val="83A6FA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47116" name="Straight Arrow Connector 27"/>
          <p:cNvCxnSpPr>
            <a:cxnSpLocks noChangeShapeType="1"/>
          </p:cNvCxnSpPr>
          <p:nvPr/>
        </p:nvCxnSpPr>
        <p:spPr bwMode="auto">
          <a:xfrm rot="5400000">
            <a:off x="2660345" y="3391694"/>
            <a:ext cx="228600" cy="1587"/>
          </a:xfrm>
          <a:prstGeom prst="straightConnector1">
            <a:avLst/>
          </a:prstGeom>
          <a:noFill/>
          <a:ln w="38100">
            <a:solidFill>
              <a:srgbClr val="83A6FA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0937139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63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63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63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63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63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63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63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63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63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63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63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63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uiExpand="1" build="p"/>
      <p:bldP spid="56323" grpId="0"/>
      <p:bldP spid="563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152400"/>
            <a:ext cx="8839200" cy="5334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Recall: Implement Locks by Disabling Interrupts</a:t>
            </a:r>
          </a:p>
        </p:txBody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23913"/>
            <a:ext cx="10287000" cy="603408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r>
              <a:rPr lang="en-US" altLang="ko-KR" dirty="0">
                <a:ea typeface="굴림" panose="020B0600000101010101" pitchFamily="34" charset="-127"/>
              </a:rPr>
              <a:t>Key idea: maintain a lock variable and impose mutual exclusion only during operations on that variable</a:t>
            </a: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dirty="0"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r>
              <a:rPr lang="en-US" altLang="ko-KR" dirty="0">
                <a:solidFill>
                  <a:srgbClr val="FF0000"/>
                </a:solidFill>
                <a:latin typeface="Gill Sans" panose="020B0502020104020203" pitchFamily="34" charset="-79"/>
                <a:ea typeface="굴림" panose="020B0600000101010101" pitchFamily="34" charset="-127"/>
                <a:cs typeface="Gill Sans" panose="020B0502020104020203" pitchFamily="34" charset="-79"/>
              </a:rPr>
              <a:t>Really only works in kernel – why?</a:t>
            </a:r>
          </a:p>
          <a:p>
            <a:pPr>
              <a:lnSpc>
                <a:spcPct val="80000"/>
              </a:lnSpc>
              <a:spcBef>
                <a:spcPct val="25000"/>
              </a:spcBef>
              <a:buNone/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solidFill>
                <a:srgbClr val="C00000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buNone/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buNone/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buNone/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buNone/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>
              <a:lnSpc>
                <a:spcPct val="80000"/>
              </a:lnSpc>
              <a:spcBef>
                <a:spcPct val="25000"/>
              </a:spcBef>
              <a:buNone/>
              <a:tabLst>
                <a:tab pos="801688" algn="l"/>
                <a:tab pos="1139825" algn="l"/>
                <a:tab pos="1490663" algn="l"/>
                <a:tab pos="1828800" algn="l"/>
              </a:tabLst>
            </a:pPr>
            <a:endParaRPr lang="en-US" altLang="ko-KR" sz="2200" dirty="0">
              <a:latin typeface="Courier New" panose="02070309020205020404" pitchFamily="49" charset="0"/>
              <a:ea typeface="굴림" panose="020B0600000101010101" pitchFamily="34" charset="-127"/>
            </a:endParaRPr>
          </a:p>
        </p:txBody>
      </p:sp>
      <p:sp>
        <p:nvSpPr>
          <p:cNvPr id="445445" name="Text Box 5"/>
          <p:cNvSpPr txBox="1">
            <a:spLocks noChangeArrowheads="1"/>
          </p:cNvSpPr>
          <p:nvPr/>
        </p:nvSpPr>
        <p:spPr bwMode="auto">
          <a:xfrm>
            <a:off x="1104900" y="1600200"/>
            <a:ext cx="9982200" cy="4170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/>
            <a:r>
              <a:rPr lang="en-US" altLang="en-US" sz="1900" b="0" dirty="0" err="1">
                <a:solidFill>
                  <a:srgbClr val="233AE1"/>
                </a:solidFill>
                <a:latin typeface="Consolas" panose="020B0609020204030204" pitchFamily="49" charset="0"/>
              </a:rPr>
              <a:t>int</a:t>
            </a:r>
            <a:r>
              <a:rPr lang="en-US" altLang="en-US" sz="1900" b="0" dirty="0">
                <a:solidFill>
                  <a:srgbClr val="233AE1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900" b="0" dirty="0" err="1">
                <a:solidFill>
                  <a:srgbClr val="233AE1"/>
                </a:solidFill>
                <a:latin typeface="Consolas" panose="020B0609020204030204" pitchFamily="49" charset="0"/>
              </a:rPr>
              <a:t>mylock</a:t>
            </a:r>
            <a:r>
              <a:rPr lang="en-US" altLang="en-US" sz="1900" b="0" dirty="0">
                <a:solidFill>
                  <a:srgbClr val="233AE1"/>
                </a:solidFill>
                <a:latin typeface="Consolas" panose="020B0609020204030204" pitchFamily="49" charset="0"/>
              </a:rPr>
              <a:t> = FREE; // </a:t>
            </a:r>
            <a:r>
              <a:rPr lang="en-US" altLang="ko-KR" b="0" dirty="0">
                <a:solidFill>
                  <a:srgbClr val="2A40E2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acquire(&amp;</a:t>
            </a:r>
            <a:r>
              <a:rPr lang="en-US" altLang="ko-KR" b="0" dirty="0" err="1">
                <a:solidFill>
                  <a:srgbClr val="2A40E2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mylock</a:t>
            </a:r>
            <a:r>
              <a:rPr lang="en-US" altLang="ko-KR" b="0" dirty="0">
                <a:solidFill>
                  <a:srgbClr val="2A40E2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)</a:t>
            </a:r>
            <a:r>
              <a:rPr lang="en-US" altLang="ko-KR" b="0" dirty="0">
                <a:latin typeface="Consolas" panose="020B0609020204030204" pitchFamily="49" charset="0"/>
                <a:ea typeface="굴림" panose="020B0600000101010101" pitchFamily="34" charset="-127"/>
              </a:rPr>
              <a:t> – wait until lock is free, then grab</a:t>
            </a:r>
          </a:p>
          <a:p>
            <a:pPr algn="l"/>
            <a:r>
              <a:rPr lang="en-US" altLang="ko-KR" b="0" dirty="0">
                <a:solidFill>
                  <a:srgbClr val="2A40E2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                    // release(&amp;</a:t>
            </a:r>
            <a:r>
              <a:rPr lang="en-US" altLang="ko-KR" b="0" dirty="0" err="1">
                <a:solidFill>
                  <a:srgbClr val="2A40E2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mylock</a:t>
            </a:r>
            <a:r>
              <a:rPr lang="en-US" altLang="ko-KR" b="0" dirty="0">
                <a:solidFill>
                  <a:srgbClr val="2A40E2"/>
                </a:solidFill>
                <a:latin typeface="Consolas" panose="020B0609020204030204" pitchFamily="49" charset="0"/>
                <a:ea typeface="굴림" panose="020B0600000101010101" pitchFamily="34" charset="-127"/>
              </a:rPr>
              <a:t>) </a:t>
            </a:r>
            <a:r>
              <a:rPr lang="en-US" altLang="ko-KR" b="0" dirty="0">
                <a:latin typeface="Consolas" panose="020B0609020204030204" pitchFamily="49" charset="0"/>
                <a:ea typeface="굴림" panose="020B0600000101010101" pitchFamily="34" charset="-127"/>
              </a:rPr>
              <a:t>– Unlock, waking up anyone waiting</a:t>
            </a:r>
          </a:p>
          <a:p>
            <a:pPr algn="l"/>
            <a:endParaRPr lang="en-US" altLang="en-US" sz="1900" b="0" dirty="0">
              <a:latin typeface="Consolas" panose="020B0609020204030204" pitchFamily="49" charset="0"/>
            </a:endParaRPr>
          </a:p>
          <a:p>
            <a:pPr algn="l"/>
            <a:r>
              <a:rPr lang="en-US" altLang="en-US" sz="1900" b="0" dirty="0">
                <a:latin typeface="Consolas" panose="020B0609020204030204" pitchFamily="49" charset="0"/>
              </a:rPr>
              <a:t>acquire(</a:t>
            </a:r>
            <a:r>
              <a:rPr lang="en-US" altLang="en-US" sz="1900" b="0" dirty="0" err="1">
                <a:latin typeface="Consolas" panose="020B0609020204030204" pitchFamily="49" charset="0"/>
              </a:rPr>
              <a:t>int</a:t>
            </a:r>
            <a:r>
              <a:rPr lang="en-US" altLang="en-US" sz="1900" b="0" dirty="0">
                <a:latin typeface="Consolas" panose="020B0609020204030204" pitchFamily="49" charset="0"/>
              </a:rPr>
              <a:t> *</a:t>
            </a:r>
            <a:r>
              <a:rPr lang="en-US" altLang="en-US" sz="1900" b="0" dirty="0" err="1">
                <a:latin typeface="Consolas" panose="020B0609020204030204" pitchFamily="49" charset="0"/>
              </a:rPr>
              <a:t>thelock</a:t>
            </a:r>
            <a:r>
              <a:rPr lang="en-US" altLang="en-US" sz="1900" b="0" dirty="0">
                <a:latin typeface="Consolas" panose="020B0609020204030204" pitchFamily="49" charset="0"/>
              </a:rPr>
              <a:t>) {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</a:t>
            </a:r>
            <a:r>
              <a:rPr lang="en-US" altLang="en-US" sz="1900" b="0" dirty="0">
                <a:solidFill>
                  <a:schemeClr val="hlink"/>
                </a:solidFill>
                <a:latin typeface="Consolas" panose="020B0609020204030204" pitchFamily="49" charset="0"/>
              </a:rPr>
              <a:t>disable interrupts;</a:t>
            </a:r>
            <a:br>
              <a:rPr lang="en-US" altLang="en-US" sz="1900" b="0" dirty="0">
                <a:solidFill>
                  <a:schemeClr val="hlink"/>
                </a:solidFill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if (*</a:t>
            </a:r>
            <a:r>
              <a:rPr lang="en-US" altLang="en-US" sz="1900" b="0" dirty="0" err="1">
                <a:latin typeface="Consolas" panose="020B0609020204030204" pitchFamily="49" charset="0"/>
              </a:rPr>
              <a:t>thelock</a:t>
            </a:r>
            <a:r>
              <a:rPr lang="en-US" altLang="en-US" sz="1900" b="0" dirty="0">
                <a:latin typeface="Consolas" panose="020B0609020204030204" pitchFamily="49" charset="0"/>
              </a:rPr>
              <a:t> == BUSY) {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	put thread on wait queue;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	Go to sleep() </a:t>
            </a:r>
            <a:r>
              <a:rPr lang="en-US" altLang="en-US" sz="1900" b="0" dirty="0">
                <a:solidFill>
                  <a:srgbClr val="FF0000"/>
                </a:solidFill>
                <a:latin typeface="Consolas" panose="020B0609020204030204" pitchFamily="49" charset="0"/>
              </a:rPr>
              <a:t>&amp;&amp;</a:t>
            </a:r>
            <a:r>
              <a:rPr lang="en-US" altLang="en-US" sz="1900" b="0" dirty="0">
                <a:latin typeface="Consolas" panose="020B0609020204030204" pitchFamily="49" charset="0"/>
              </a:rPr>
              <a:t> </a:t>
            </a:r>
            <a:r>
              <a:rPr lang="en-US" altLang="en-US" sz="1900" b="0" dirty="0" err="1">
                <a:solidFill>
                  <a:srgbClr val="FF0000"/>
                </a:solidFill>
                <a:latin typeface="Consolas" panose="020B0609020204030204" pitchFamily="49" charset="0"/>
              </a:rPr>
              <a:t>Enab</a:t>
            </a:r>
            <a:r>
              <a:rPr lang="en-US" altLang="en-US" sz="1900" b="0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altLang="en-US" sz="1900" b="0" dirty="0" err="1">
                <a:solidFill>
                  <a:srgbClr val="FF0000"/>
                </a:solidFill>
                <a:latin typeface="Consolas" panose="020B0609020204030204" pitchFamily="49" charset="0"/>
              </a:rPr>
              <a:t>ints</a:t>
            </a:r>
            <a:r>
              <a:rPr lang="en-US" altLang="en-US" sz="1900" b="0" dirty="0">
                <a:solidFill>
                  <a:srgbClr val="FF0000"/>
                </a:solidFill>
                <a:latin typeface="Consolas" panose="020B0609020204030204" pitchFamily="49" charset="0"/>
              </a:rPr>
              <a:t>! </a:t>
            </a:r>
          </a:p>
          <a:p>
            <a:pPr algn="l"/>
            <a:r>
              <a:rPr lang="en-US" altLang="en-US" sz="1900" b="0" dirty="0">
                <a:latin typeface="Consolas" panose="020B0609020204030204" pitchFamily="49" charset="0"/>
              </a:rPr>
              <a:t>		</a:t>
            </a:r>
            <a:r>
              <a:rPr lang="en-US" altLang="en-US" sz="1900" b="0" dirty="0">
                <a:solidFill>
                  <a:srgbClr val="FF0000"/>
                </a:solidFill>
                <a:latin typeface="Consolas" panose="020B0609020204030204" pitchFamily="49" charset="0"/>
              </a:rPr>
              <a:t>// </a:t>
            </a:r>
            <a:r>
              <a:rPr lang="en-US" altLang="en-US" sz="1900" b="0" dirty="0" err="1">
                <a:solidFill>
                  <a:srgbClr val="FF0000"/>
                </a:solidFill>
                <a:latin typeface="Consolas" panose="020B0609020204030204" pitchFamily="49" charset="0"/>
              </a:rPr>
              <a:t>Ints</a:t>
            </a:r>
            <a:r>
              <a:rPr lang="en-US" altLang="en-US" sz="1900" b="0" dirty="0">
                <a:solidFill>
                  <a:srgbClr val="FF0000"/>
                </a:solidFill>
                <a:latin typeface="Consolas" panose="020B0609020204030204" pitchFamily="49" charset="0"/>
              </a:rPr>
              <a:t> disabled on wakeup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} else {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	</a:t>
            </a:r>
            <a:r>
              <a:rPr lang="en-US" altLang="en-US" sz="1900" b="0" dirty="0">
                <a:solidFill>
                  <a:srgbClr val="233AE1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1900" b="0" dirty="0" err="1">
                <a:solidFill>
                  <a:srgbClr val="233AE1"/>
                </a:solidFill>
                <a:latin typeface="Consolas" panose="020B0609020204030204" pitchFamily="49" charset="0"/>
              </a:rPr>
              <a:t>thelock</a:t>
            </a:r>
            <a:r>
              <a:rPr lang="en-US" altLang="en-US" sz="1900" b="0" dirty="0">
                <a:solidFill>
                  <a:srgbClr val="233AE1"/>
                </a:solidFill>
                <a:latin typeface="Consolas" panose="020B0609020204030204" pitchFamily="49" charset="0"/>
              </a:rPr>
              <a:t> = BUSY;</a:t>
            </a:r>
            <a:br>
              <a:rPr lang="en-US" altLang="en-US" sz="1900" b="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altLang="en-US" sz="1900" b="0" dirty="0">
                <a:solidFill>
                  <a:srgbClr val="233AE1"/>
                </a:solidFill>
                <a:latin typeface="Consolas" panose="020B0609020204030204" pitchFamily="49" charset="0"/>
              </a:rPr>
              <a:t>	</a:t>
            </a:r>
            <a:r>
              <a:rPr lang="en-US" altLang="en-US" sz="1900" b="0" dirty="0">
                <a:latin typeface="Consolas" panose="020B0609020204030204" pitchFamily="49" charset="0"/>
              </a:rPr>
              <a:t>}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</a:t>
            </a:r>
            <a:r>
              <a:rPr lang="en-US" altLang="en-US" sz="1900" b="0" dirty="0">
                <a:solidFill>
                  <a:schemeClr val="hlink"/>
                </a:solidFill>
                <a:latin typeface="Consolas" panose="020B0609020204030204" pitchFamily="49" charset="0"/>
              </a:rPr>
              <a:t>enable interrupts;</a:t>
            </a:r>
            <a:br>
              <a:rPr lang="en-US" altLang="en-US" sz="1900" b="0" dirty="0">
                <a:solidFill>
                  <a:schemeClr val="hlink"/>
                </a:solidFill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}</a:t>
            </a:r>
          </a:p>
        </p:txBody>
      </p:sp>
      <p:sp>
        <p:nvSpPr>
          <p:cNvPr id="445446" name="Text Box 6"/>
          <p:cNvSpPr txBox="1">
            <a:spLocks noChangeArrowheads="1"/>
          </p:cNvSpPr>
          <p:nvPr/>
        </p:nvSpPr>
        <p:spPr bwMode="auto">
          <a:xfrm>
            <a:off x="6781800" y="2169557"/>
            <a:ext cx="4648200" cy="3834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66CC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900" b="0" dirty="0">
              <a:latin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endParaRPr lang="en-US" altLang="en-US" sz="1900" b="0" dirty="0">
              <a:latin typeface="Consolas" panose="020B0609020204030204" pitchFamily="49" charset="0"/>
            </a:endParaRPr>
          </a:p>
          <a:p>
            <a:pPr algn="l"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altLang="en-US" sz="1900" b="0" dirty="0">
                <a:latin typeface="Consolas" panose="020B0609020204030204" pitchFamily="49" charset="0"/>
              </a:rPr>
              <a:t>release(</a:t>
            </a:r>
            <a:r>
              <a:rPr lang="en-US" altLang="en-US" sz="1900" b="0" dirty="0" err="1">
                <a:latin typeface="Consolas" panose="020B0609020204030204" pitchFamily="49" charset="0"/>
              </a:rPr>
              <a:t>int</a:t>
            </a:r>
            <a:r>
              <a:rPr lang="en-US" altLang="en-US" sz="1900" b="0" dirty="0">
                <a:latin typeface="Consolas" panose="020B0609020204030204" pitchFamily="49" charset="0"/>
              </a:rPr>
              <a:t> *</a:t>
            </a:r>
            <a:r>
              <a:rPr lang="en-US" altLang="en-US" sz="1900" b="0" dirty="0" err="1">
                <a:latin typeface="Consolas" panose="020B0609020204030204" pitchFamily="49" charset="0"/>
              </a:rPr>
              <a:t>thelock</a:t>
            </a:r>
            <a:r>
              <a:rPr lang="en-US" altLang="en-US" sz="1900" b="0" dirty="0">
                <a:latin typeface="Consolas" panose="020B0609020204030204" pitchFamily="49" charset="0"/>
              </a:rPr>
              <a:t>) {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</a:t>
            </a:r>
            <a:r>
              <a:rPr lang="en-US" altLang="en-US" sz="1900" b="0" dirty="0">
                <a:solidFill>
                  <a:schemeClr val="hlink"/>
                </a:solidFill>
                <a:latin typeface="Consolas" panose="020B0609020204030204" pitchFamily="49" charset="0"/>
              </a:rPr>
              <a:t>disable interrupts;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if (anyone on wait queue) {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	take thread off wait queue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	Place on ready queue;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} else {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	</a:t>
            </a:r>
            <a:r>
              <a:rPr lang="en-US" altLang="en-US" sz="1900" b="0" dirty="0">
                <a:solidFill>
                  <a:srgbClr val="233AE1"/>
                </a:solidFill>
                <a:latin typeface="Consolas" panose="020B0609020204030204" pitchFamily="49" charset="0"/>
              </a:rPr>
              <a:t>*</a:t>
            </a:r>
            <a:r>
              <a:rPr lang="en-US" altLang="en-US" sz="1900" b="0" dirty="0" err="1">
                <a:solidFill>
                  <a:srgbClr val="233AE1"/>
                </a:solidFill>
                <a:latin typeface="Consolas" panose="020B0609020204030204" pitchFamily="49" charset="0"/>
              </a:rPr>
              <a:t>thelock</a:t>
            </a:r>
            <a:r>
              <a:rPr lang="en-US" altLang="en-US" sz="1900" b="0" dirty="0">
                <a:solidFill>
                  <a:srgbClr val="233AE1"/>
                </a:solidFill>
                <a:latin typeface="Consolas" panose="020B0609020204030204" pitchFamily="49" charset="0"/>
              </a:rPr>
              <a:t> = FREE;</a:t>
            </a:r>
            <a:br>
              <a:rPr lang="en-US" altLang="en-US" sz="1900" b="0" dirty="0">
                <a:solidFill>
                  <a:srgbClr val="233AE1"/>
                </a:solidFill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}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	</a:t>
            </a:r>
            <a:r>
              <a:rPr lang="en-US" altLang="en-US" sz="1900" b="0" dirty="0">
                <a:solidFill>
                  <a:schemeClr val="hlink"/>
                </a:solidFill>
                <a:latin typeface="Consolas" panose="020B0609020204030204" pitchFamily="49" charset="0"/>
              </a:rPr>
              <a:t>enable interrupts;</a:t>
            </a:r>
            <a:br>
              <a:rPr lang="en-US" altLang="en-US" sz="1900" b="0" dirty="0">
                <a:solidFill>
                  <a:schemeClr val="hlink"/>
                </a:solidFill>
                <a:latin typeface="Consolas" panose="020B0609020204030204" pitchFamily="49" charset="0"/>
              </a:rPr>
            </a:br>
            <a:r>
              <a:rPr lang="en-US" altLang="en-US" sz="1900" b="0" dirty="0">
                <a:latin typeface="Consolas" panose="020B0609020204030204" pitchFamily="49" charset="0"/>
              </a:rPr>
              <a:t>}</a:t>
            </a:r>
            <a:br>
              <a:rPr lang="en-US" altLang="en-US" sz="1900" b="0" dirty="0">
                <a:latin typeface="Consolas" panose="020B0609020204030204" pitchFamily="49" charset="0"/>
              </a:rPr>
            </a:br>
            <a:br>
              <a:rPr lang="en-US" altLang="en-US" sz="1900" b="0" dirty="0">
                <a:latin typeface="Consolas" panose="020B0609020204030204" pitchFamily="49" charset="0"/>
              </a:rPr>
            </a:br>
            <a:endParaRPr lang="en-US" altLang="en-US" sz="1900" b="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32734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Mesa monitors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762000"/>
            <a:ext cx="10363200" cy="60198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Signaler keeps lock and processor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Waiter placed on ready queue with no special priority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endParaRPr lang="en-US" altLang="ko-KR" dirty="0">
              <a:solidFill>
                <a:schemeClr val="hlink"/>
              </a:solidFill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solidFill>
                  <a:schemeClr val="hlink"/>
                </a:solidFill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Practically, need to check condition again after wait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solidFill>
                  <a:schemeClr val="hlink"/>
                </a:solidFill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By the time the waiter gets scheduled, condition may be </a:t>
            </a:r>
            <a:br>
              <a:rPr lang="en-US" altLang="ko-KR" dirty="0">
                <a:solidFill>
                  <a:schemeClr val="hlink"/>
                </a:solidFill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</a:br>
            <a:r>
              <a:rPr lang="en-US" altLang="ko-KR" dirty="0">
                <a:solidFill>
                  <a:schemeClr val="hlink"/>
                </a:solidFill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false again – so, just check again with the “while” loop</a:t>
            </a:r>
          </a:p>
          <a:p>
            <a:pPr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solidFill>
                  <a:srgbClr val="000000"/>
                </a:solidFill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Most real operating systems do this!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solidFill>
                  <a:srgbClr val="000000"/>
                </a:solidFill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More efficient, easier to implement</a:t>
            </a:r>
          </a:p>
          <a:p>
            <a:pPr lvl="1">
              <a:lnSpc>
                <a:spcPct val="80000"/>
              </a:lnSpc>
              <a:spcBef>
                <a:spcPct val="20000"/>
              </a:spcBef>
              <a:tabLst>
                <a:tab pos="688975" algn="l"/>
                <a:tab pos="1027113" algn="l"/>
                <a:tab pos="1377950" algn="l"/>
              </a:tabLst>
            </a:pPr>
            <a:r>
              <a:rPr lang="en-US" altLang="ko-KR" dirty="0">
                <a:solidFill>
                  <a:srgbClr val="000000"/>
                </a:solidFill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Signaler’s cache state, </a:t>
            </a:r>
            <a:r>
              <a:rPr lang="en-US" altLang="ko-KR" dirty="0" err="1">
                <a:solidFill>
                  <a:srgbClr val="000000"/>
                </a:solidFill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etc</a:t>
            </a:r>
            <a:r>
              <a:rPr lang="en-US" altLang="ko-KR" dirty="0">
                <a:solidFill>
                  <a:srgbClr val="000000"/>
                </a:solidFill>
                <a:latin typeface="Gill Sans Light" panose="020B0302020104020203" pitchFamily="34" charset="-79"/>
                <a:ea typeface="굴림" charset="0"/>
                <a:cs typeface="Gill Sans Light" panose="020B0302020104020203" pitchFamily="34" charset="-79"/>
              </a:rPr>
              <a:t> still good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6553200" y="1974830"/>
            <a:ext cx="441960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altLang="ko-KR" dirty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dirty="0" err="1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</a:p>
          <a:p>
            <a:r>
              <a:rPr lang="en-US" altLang="ko-KR" dirty="0">
                <a:solidFill>
                  <a:srgbClr val="000000"/>
                </a:solidFill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while (</a:t>
            </a:r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isEmpty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(&amp;queue)) {</a:t>
            </a:r>
            <a:b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  </a:t>
            </a:r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cond_wait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(&amp;buf_CV,&amp;</a:t>
            </a:r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 </a:t>
            </a:r>
            <a:b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}</a:t>
            </a:r>
            <a:b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 err="1">
                <a:latin typeface="Courier New" charset="0"/>
                <a:ea typeface="굴림" charset="0"/>
                <a:cs typeface="굴림" charset="0"/>
              </a:rPr>
              <a:t>lock.Release</a:t>
            </a: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();</a:t>
            </a:r>
            <a:endParaRPr lang="en-US" dirty="0">
              <a:ea typeface="굴림" charset="0"/>
              <a:cs typeface="굴림" charset="0"/>
            </a:endParaRP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1828800" y="1973243"/>
            <a:ext cx="350520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acquire(&amp;</a:t>
            </a:r>
            <a:r>
              <a:rPr lang="en-US" altLang="ko-KR" dirty="0" err="1"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)</a:t>
            </a: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 </a:t>
            </a:r>
            <a:endParaRPr lang="en-US" altLang="ko-KR" dirty="0">
              <a:solidFill>
                <a:schemeClr val="hlink"/>
              </a:solidFill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cond_signal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buf_CV</a:t>
            </a:r>
            <a:r>
              <a:rPr lang="en-US" altLang="ko-KR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  <a:endParaRPr lang="en-US" altLang="ko-KR" dirty="0">
              <a:latin typeface="Courier New" charset="0"/>
              <a:ea typeface="굴림" charset="0"/>
              <a:cs typeface="굴림" charset="0"/>
            </a:endParaRP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…</a:t>
            </a:r>
          </a:p>
          <a:p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release(&amp;</a:t>
            </a:r>
            <a:r>
              <a:rPr lang="en-US" altLang="ko-KR" dirty="0" err="1">
                <a:latin typeface="Courier New" charset="0"/>
                <a:ea typeface="굴림" charset="0"/>
                <a:cs typeface="굴림" charset="0"/>
              </a:rPr>
              <a:t>buf_lock</a:t>
            </a:r>
            <a:r>
              <a:rPr lang="en-US" altLang="ko-KR" dirty="0">
                <a:latin typeface="Courier New" charset="0"/>
                <a:ea typeface="굴림" charset="0"/>
                <a:cs typeface="굴림" charset="0"/>
              </a:rPr>
              <a:t>));</a:t>
            </a:r>
            <a:endParaRPr lang="en-US" dirty="0">
              <a:ea typeface="굴림" charset="0"/>
              <a:cs typeface="굴림" charset="0"/>
            </a:endParaRPr>
          </a:p>
        </p:txBody>
      </p:sp>
      <p:cxnSp>
        <p:nvCxnSpPr>
          <p:cNvPr id="58373" name="Straight Arrow Connector 20"/>
          <p:cNvCxnSpPr>
            <a:cxnSpLocks noChangeShapeType="1"/>
          </p:cNvCxnSpPr>
          <p:nvPr/>
        </p:nvCxnSpPr>
        <p:spPr bwMode="auto">
          <a:xfrm rot="5400000">
            <a:off x="2705894" y="2774135"/>
            <a:ext cx="228600" cy="1588"/>
          </a:xfrm>
          <a:prstGeom prst="straightConnector1">
            <a:avLst/>
          </a:prstGeom>
          <a:noFill/>
          <a:ln w="38100">
            <a:solidFill>
              <a:srgbClr val="83A6FA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58374" name="Straight Arrow Connector 27"/>
          <p:cNvCxnSpPr>
            <a:cxnSpLocks noChangeShapeType="1"/>
          </p:cNvCxnSpPr>
          <p:nvPr/>
        </p:nvCxnSpPr>
        <p:spPr bwMode="auto">
          <a:xfrm rot="5400000">
            <a:off x="2704307" y="3307536"/>
            <a:ext cx="228600" cy="1587"/>
          </a:xfrm>
          <a:prstGeom prst="straightConnector1">
            <a:avLst/>
          </a:prstGeom>
          <a:noFill/>
          <a:ln w="38100">
            <a:solidFill>
              <a:srgbClr val="83A6FA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grpSp>
        <p:nvGrpSpPr>
          <p:cNvPr id="2" name="Group 10"/>
          <p:cNvGrpSpPr>
            <a:grpSpLocks/>
          </p:cNvGrpSpPr>
          <p:nvPr/>
        </p:nvGrpSpPr>
        <p:grpSpPr bwMode="auto">
          <a:xfrm rot="21303948">
            <a:off x="4303193" y="3041296"/>
            <a:ext cx="2438400" cy="942011"/>
            <a:chOff x="3151163" y="4038600"/>
            <a:chExt cx="2438400" cy="942011"/>
          </a:xfrm>
        </p:grpSpPr>
        <p:cxnSp>
          <p:nvCxnSpPr>
            <p:cNvPr id="58377" name="Straight Arrow Connector 7"/>
            <p:cNvCxnSpPr>
              <a:cxnSpLocks noChangeShapeType="1"/>
            </p:cNvCxnSpPr>
            <p:nvPr/>
          </p:nvCxnSpPr>
          <p:spPr bwMode="auto">
            <a:xfrm flipV="1">
              <a:off x="3151163" y="4038600"/>
              <a:ext cx="2438400" cy="762000"/>
            </a:xfrm>
            <a:prstGeom prst="straightConnector1">
              <a:avLst/>
            </a:prstGeom>
            <a:noFill/>
            <a:ln w="38100">
              <a:solidFill>
                <a:srgbClr val="83A6FA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8378" name="TextBox 17"/>
            <p:cNvSpPr txBox="1">
              <a:spLocks noChangeArrowheads="1"/>
            </p:cNvSpPr>
            <p:nvPr/>
          </p:nvSpPr>
          <p:spPr bwMode="auto">
            <a:xfrm rot="20571012">
              <a:off x="3474910" y="4334280"/>
              <a:ext cx="1915909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b="0" dirty="0">
                  <a:latin typeface="Helvetica" charset="0"/>
                  <a:cs typeface="Helvetica" charset="0"/>
                </a:rPr>
                <a:t>schedule thread</a:t>
              </a:r>
              <a:br>
                <a:rPr lang="en-US" sz="1800" b="0" dirty="0">
                  <a:latin typeface="Helvetica" charset="0"/>
                  <a:cs typeface="Helvetica" charset="0"/>
                </a:rPr>
              </a:br>
              <a:r>
                <a:rPr lang="en-US" sz="1800" b="0" dirty="0">
                  <a:latin typeface="Helvetica" charset="0"/>
                  <a:cs typeface="Helvetica" charset="0"/>
                </a:rPr>
                <a:t>(sometime later!)</a:t>
              </a:r>
            </a:p>
          </p:txBody>
        </p:sp>
      </p:grpSp>
      <p:sp>
        <p:nvSpPr>
          <p:cNvPr id="12" name="Rounded Rectangular Callout 1"/>
          <p:cNvSpPr>
            <a:spLocks noChangeArrowheads="1"/>
          </p:cNvSpPr>
          <p:nvPr/>
        </p:nvSpPr>
        <p:spPr bwMode="auto">
          <a:xfrm>
            <a:off x="4585275" y="1642776"/>
            <a:ext cx="1752600" cy="838200"/>
          </a:xfrm>
          <a:prstGeom prst="wedgeRoundRectCallout">
            <a:avLst>
              <a:gd name="adj1" fmla="val -53209"/>
              <a:gd name="adj2" fmla="val 86135"/>
              <a:gd name="adj3" fmla="val 16667"/>
            </a:avLst>
          </a:prstGeom>
          <a:solidFill>
            <a:srgbClr val="FF66CC"/>
          </a:solidFill>
          <a:ln w="25400">
            <a:solidFill>
              <a:schemeClr val="tx1"/>
            </a:solidFill>
            <a:round/>
            <a:headEnd type="triangle" w="med" len="med"/>
            <a:tailEnd/>
          </a:ln>
        </p:spPr>
        <p:txBody>
          <a:bodyPr anchor="ctr"/>
          <a:lstStyle/>
          <a:p>
            <a:pPr algn="ctr"/>
            <a:r>
              <a:rPr lang="en-US" b="0" dirty="0">
                <a:latin typeface="Helvetica" charset="0"/>
                <a:cs typeface="Helvetica" charset="0"/>
              </a:rPr>
              <a:t>Put waiting thread on ready queue</a:t>
            </a:r>
          </a:p>
        </p:txBody>
      </p:sp>
    </p:spTree>
    <p:extLst>
      <p:ext uri="{BB962C8B-B14F-4D97-AF65-F5344CB8AC3E}">
        <p14:creationId xmlns:p14="http://schemas.microsoft.com/office/powerpoint/2010/main" val="38873016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3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8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83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837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83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837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83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837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83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837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83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837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0" grpId="0" uiExpand="1" build="p"/>
      <p:bldP spid="58371" grpId="0"/>
      <p:bldP spid="58372" grpId="0"/>
      <p:bldP spid="12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F6FB968-B554-4E4F-8A65-879E107A4083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1" y="685800"/>
            <a:ext cx="8673267" cy="99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lnSpc>
                <a:spcPct val="120000"/>
              </a:lnSpc>
              <a:spcBef>
                <a:spcPts val="0"/>
              </a:spcBef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4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lock </a:t>
            </a:r>
            <a:r>
              <a:rPr lang="en-US" altLang="ko-KR" sz="24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4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= &lt;initially unlocked&gt;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4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condition </a:t>
            </a:r>
            <a:r>
              <a:rPr lang="en-US" altLang="ko-KR" sz="24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producer_CV</a:t>
            </a:r>
            <a:r>
              <a:rPr lang="en-US" altLang="ko-KR" sz="24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</a:t>
            </a:r>
            <a:r>
              <a:rPr lang="en-US" altLang="ko-KR" sz="24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= &lt;initially empty&gt;</a:t>
            </a:r>
          </a:p>
          <a:p>
            <a:pPr indent="0">
              <a:lnSpc>
                <a:spcPct val="120000"/>
              </a:lnSpc>
              <a:spcBef>
                <a:spcPts val="0"/>
              </a:spcBef>
              <a:buNone/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4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condition </a:t>
            </a:r>
            <a:r>
              <a:rPr lang="en-US" altLang="ko-KR" sz="2400" b="0" dirty="0" err="1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consumer_CV</a:t>
            </a:r>
            <a:r>
              <a:rPr lang="en-US" altLang="ko-KR" sz="24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</a:t>
            </a:r>
            <a:r>
              <a:rPr lang="en-US" altLang="ko-KR" sz="24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= &lt;initially empty&gt;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EC9C23-136B-4945-A0CD-F4FBA22029AF}"/>
              </a:ext>
            </a:extLst>
          </p:cNvPr>
          <p:cNvSpPr txBox="1"/>
          <p:nvPr/>
        </p:nvSpPr>
        <p:spPr>
          <a:xfrm>
            <a:off x="1752601" y="1752601"/>
            <a:ext cx="8762999" cy="203132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Producer(item) {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acquire(&amp;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while (buffer full) { </a:t>
            </a:r>
            <a:r>
              <a:rPr lang="en-US" altLang="ko-KR" sz="2000" b="0" dirty="0" err="1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cond_wait</a:t>
            </a:r>
            <a:r>
              <a:rPr lang="en-US" altLang="ko-KR" sz="20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(&amp;</a:t>
            </a:r>
            <a:r>
              <a:rPr lang="en-US" altLang="ko-KR" sz="2000" b="0" dirty="0" err="1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producer_CV</a:t>
            </a:r>
            <a:r>
              <a:rPr lang="en-US" altLang="ko-KR" sz="20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, &amp;</a:t>
            </a:r>
            <a:r>
              <a:rPr lang="en-US" altLang="ko-KR" sz="2000" b="0" dirty="0" err="1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solidFill>
                  <a:srgbClr val="2A40E2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 }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enqueue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(item);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cond_signal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(&amp;</a:t>
            </a:r>
            <a:r>
              <a:rPr lang="en-US" altLang="ko-KR" sz="20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consumer_CV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  <a:b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</a:b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release(&amp;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}</a:t>
            </a:r>
            <a:endParaRPr lang="en-US" sz="2000" b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640435-8718-5749-8837-B26C02671F42}"/>
              </a:ext>
            </a:extLst>
          </p:cNvPr>
          <p:cNvSpPr txBox="1"/>
          <p:nvPr/>
        </p:nvSpPr>
        <p:spPr>
          <a:xfrm>
            <a:off x="1752602" y="4027944"/>
            <a:ext cx="8915399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Consumer() {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acquire(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while (buffer empty) { </a:t>
            </a:r>
            <a:r>
              <a:rPr lang="en-US" altLang="ko-KR" sz="20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cond_wait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(&amp;</a:t>
            </a:r>
            <a:r>
              <a:rPr lang="en-US" altLang="ko-KR" sz="20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consumer_CV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, &amp;</a:t>
            </a:r>
            <a:r>
              <a:rPr lang="en-US" altLang="ko-KR" sz="2000" b="0" dirty="0" err="1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solidFill>
                  <a:srgbClr val="FF0000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 }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solidFill>
                  <a:schemeClr val="hlink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item = 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dequeue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</a:t>
            </a:r>
            <a:r>
              <a:rPr lang="en-US" altLang="ko-KR" sz="2000" b="0" dirty="0" err="1">
                <a:solidFill>
                  <a:srgbClr val="233AE1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cond_signal</a:t>
            </a:r>
            <a:r>
              <a:rPr lang="en-US" altLang="ko-KR" sz="2000" b="0" dirty="0">
                <a:solidFill>
                  <a:srgbClr val="233AE1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(&amp;</a:t>
            </a:r>
            <a:r>
              <a:rPr lang="en-US" altLang="ko-KR" sz="2000" b="0" dirty="0" err="1">
                <a:solidFill>
                  <a:srgbClr val="233AE1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producer_CV</a:t>
            </a:r>
            <a:r>
              <a:rPr lang="en-US" altLang="ko-KR" sz="2000" b="0" dirty="0">
                <a:solidFill>
                  <a:srgbClr val="233AE1"/>
                </a:solidFill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release(</a:t>
            </a:r>
            <a:r>
              <a:rPr lang="en-US" altLang="ko-KR" sz="2000" b="0" dirty="0" err="1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buf_lock</a:t>
            </a: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);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  return item</a:t>
            </a:r>
          </a:p>
          <a:p>
            <a:pPr>
              <a:lnSpc>
                <a:spcPct val="90000"/>
              </a:lnSpc>
              <a:spcBef>
                <a:spcPts val="0"/>
              </a:spcBef>
              <a:tabLst>
                <a:tab pos="801688" algn="l"/>
                <a:tab pos="1139825" algn="l"/>
                <a:tab pos="1541463" algn="l"/>
                <a:tab pos="4284663" algn="l"/>
              </a:tabLst>
            </a:pPr>
            <a:r>
              <a:rPr lang="en-US" altLang="ko-KR" sz="2000" b="0" dirty="0">
                <a:latin typeface="Consolas" panose="020B0609020204030204" pitchFamily="49" charset="0"/>
                <a:ea typeface="굴림" charset="0"/>
                <a:cs typeface="Consolas" panose="020B0609020204030204" pitchFamily="49" charset="0"/>
              </a:rPr>
              <a:t>}</a:t>
            </a:r>
            <a:endParaRPr lang="en-US" sz="2000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76401" y="152400"/>
            <a:ext cx="8839198" cy="533400"/>
          </a:xfrm>
        </p:spPr>
        <p:txBody>
          <a:bodyPr/>
          <a:lstStyle/>
          <a:p>
            <a:r>
              <a:rPr lang="en-US" dirty="0"/>
              <a:t>Circular Buffer – 3</a:t>
            </a:r>
            <a:r>
              <a:rPr lang="en-US" baseline="30000" dirty="0"/>
              <a:t>rd</a:t>
            </a:r>
            <a:r>
              <a:rPr lang="en-US" dirty="0"/>
              <a:t> cut (Monitors, </a:t>
            </a:r>
            <a:r>
              <a:rPr lang="en-US" dirty="0" err="1"/>
              <a:t>pthread</a:t>
            </a:r>
            <a:r>
              <a:rPr lang="en-US" dirty="0"/>
              <a:t>-like)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589742" y="2891436"/>
            <a:ext cx="5081372" cy="1832964"/>
            <a:chOff x="3929744" y="2645560"/>
            <a:chExt cx="5081372" cy="1832964"/>
          </a:xfrm>
        </p:grpSpPr>
        <p:sp>
          <p:nvSpPr>
            <p:cNvPr id="15" name="Left Arrow 14">
              <a:extLst>
                <a:ext uri="{FF2B5EF4-FFF2-40B4-BE49-F238E27FC236}">
                  <a16:creationId xmlns:a16="http://schemas.microsoft.com/office/drawing/2014/main" id="{14EFDF98-AECE-EC47-9CC5-8180274342CD}"/>
                </a:ext>
              </a:extLst>
            </p:cNvPr>
            <p:cNvSpPr/>
            <p:nvPr/>
          </p:nvSpPr>
          <p:spPr>
            <a:xfrm rot="2576667">
              <a:off x="3929744" y="2645560"/>
              <a:ext cx="1099457" cy="39188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Left Arrow 15">
              <a:extLst>
                <a:ext uri="{FF2B5EF4-FFF2-40B4-BE49-F238E27FC236}">
                  <a16:creationId xmlns:a16="http://schemas.microsoft.com/office/drawing/2014/main" id="{E67781F4-D046-8340-B7E9-889D75469A74}"/>
                </a:ext>
              </a:extLst>
            </p:cNvPr>
            <p:cNvSpPr/>
            <p:nvPr/>
          </p:nvSpPr>
          <p:spPr>
            <a:xfrm rot="18805604" flipV="1">
              <a:off x="4024202" y="3728776"/>
              <a:ext cx="1107610" cy="39188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C9DC36C-75E7-9D46-868E-C4C30423AD8B}"/>
                </a:ext>
              </a:extLst>
            </p:cNvPr>
            <p:cNvSpPr txBox="1"/>
            <p:nvPr/>
          </p:nvSpPr>
          <p:spPr>
            <a:xfrm>
              <a:off x="5053189" y="2687079"/>
              <a:ext cx="3957927" cy="1200329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b="0" dirty="0">
                  <a:latin typeface="Gill Sans" panose="020B0502020104020203" pitchFamily="34" charset="-79"/>
                  <a:cs typeface="Gill Sans" panose="020B0502020104020203" pitchFamily="34" charset="-79"/>
                </a:rPr>
                <a:t>What does thread do when it is waiting?</a:t>
              </a:r>
            </a:p>
            <a:p>
              <a:r>
                <a:rPr lang="en-US" sz="2400" b="0" dirty="0">
                  <a:latin typeface="Gill Sans" panose="020B0502020104020203" pitchFamily="34" charset="-79"/>
                  <a:cs typeface="Gill Sans" panose="020B0502020104020203" pitchFamily="34" charset="-79"/>
                </a:rPr>
                <a:t> - Sleep, not busy wait!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631889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367275-B469-434A-BED0-8DC501B444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7400" y="990600"/>
            <a:ext cx="7886700" cy="2819400"/>
          </a:xfrm>
        </p:spPr>
        <p:txBody>
          <a:bodyPr>
            <a:normAutofit/>
          </a:bodyPr>
          <a:lstStyle/>
          <a:p>
            <a:r>
              <a:rPr lang="en-US" dirty="0"/>
              <a:t>MESA semantics</a:t>
            </a:r>
          </a:p>
          <a:p>
            <a:r>
              <a:rPr lang="en-US" dirty="0"/>
              <a:t>For most operating systems, when a thread is woken up by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signal()</a:t>
            </a:r>
            <a:r>
              <a:rPr lang="en-US" dirty="0"/>
              <a:t>, it is simply put on the ready queue</a:t>
            </a:r>
          </a:p>
          <a:p>
            <a:r>
              <a:rPr lang="en-US" dirty="0"/>
              <a:t>It may or may not reacquire the lock immediately!</a:t>
            </a:r>
          </a:p>
          <a:p>
            <a:pPr lvl="1"/>
            <a:r>
              <a:rPr lang="en-US" dirty="0"/>
              <a:t>Another thread could be scheduled first and "sneak in" to empty the queue</a:t>
            </a:r>
          </a:p>
          <a:p>
            <a:pPr lvl="1"/>
            <a:r>
              <a:rPr lang="en-US" dirty="0"/>
              <a:t>Need a loop to re-check condition on wakeup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Again: Why the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while</a:t>
            </a:r>
            <a:r>
              <a:rPr lang="en-US" dirty="0"/>
              <a:t> Loop?</a:t>
            </a:r>
          </a:p>
        </p:txBody>
      </p:sp>
    </p:spTree>
    <p:extLst>
      <p:ext uri="{BB962C8B-B14F-4D97-AF65-F5344CB8AC3E}">
        <p14:creationId xmlns:p14="http://schemas.microsoft.com/office/powerpoint/2010/main" val="22031340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777B51B-FBC2-D14C-BF58-CB967D3AC381}"/>
              </a:ext>
            </a:extLst>
          </p:cNvPr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654560127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Readers/Writers Problem</a:t>
            </a:r>
          </a:p>
        </p:txBody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43100" y="3465513"/>
            <a:ext cx="8496300" cy="3200400"/>
          </a:xfrm>
        </p:spPr>
        <p:txBody>
          <a:bodyPr/>
          <a:lstStyle/>
          <a:p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Motivation: Consider a shared database</a:t>
            </a:r>
          </a:p>
          <a:p>
            <a:pPr lvl="1"/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Two classes of users:</a:t>
            </a:r>
          </a:p>
          <a:p>
            <a:pPr lvl="2"/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Readers – never modify database</a:t>
            </a:r>
          </a:p>
          <a:p>
            <a:pPr lvl="2"/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Writers – read and modify database</a:t>
            </a:r>
          </a:p>
          <a:p>
            <a:pPr lvl="1"/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Is using a single lock on the whole database sufficient?</a:t>
            </a:r>
          </a:p>
          <a:p>
            <a:pPr lvl="2"/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Like to have many readers at the same time</a:t>
            </a:r>
          </a:p>
          <a:p>
            <a:pPr lvl="2"/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Only one writer at a time</a:t>
            </a:r>
          </a:p>
        </p:txBody>
      </p:sp>
      <p:grpSp>
        <p:nvGrpSpPr>
          <p:cNvPr id="48131" name="Group 26"/>
          <p:cNvGrpSpPr>
            <a:grpSpLocks/>
          </p:cNvGrpSpPr>
          <p:nvPr/>
        </p:nvGrpSpPr>
        <p:grpSpPr bwMode="auto">
          <a:xfrm>
            <a:off x="3200400" y="609600"/>
            <a:ext cx="5867400" cy="2882900"/>
            <a:chOff x="672" y="392"/>
            <a:chExt cx="4300" cy="2031"/>
          </a:xfrm>
        </p:grpSpPr>
        <p:pic>
          <p:nvPicPr>
            <p:cNvPr id="48132" name="Picture 4" descr="BD18201_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36" y="472"/>
              <a:ext cx="966" cy="1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3" name="Picture 7" descr="j0292020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2" y="480"/>
              <a:ext cx="864" cy="8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4" name="Picture 8" descr="j0195384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85" y="392"/>
              <a:ext cx="987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5" name="Picture 10" descr="MCj03967340000[1]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56" y="1392"/>
              <a:ext cx="911" cy="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8136" name="Picture 12" descr="MCj03967320000[1]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8" y="1560"/>
              <a:ext cx="863" cy="8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137" name="Freeform 14"/>
            <p:cNvSpPr>
              <a:spLocks/>
            </p:cNvSpPr>
            <p:nvPr/>
          </p:nvSpPr>
          <p:spPr bwMode="auto">
            <a:xfrm>
              <a:off x="1536" y="704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38" name="Freeform 15"/>
            <p:cNvSpPr>
              <a:spLocks/>
            </p:cNvSpPr>
            <p:nvPr/>
          </p:nvSpPr>
          <p:spPr bwMode="auto">
            <a:xfrm rot="10800000">
              <a:off x="1488" y="960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39" name="Freeform 16"/>
            <p:cNvSpPr>
              <a:spLocks/>
            </p:cNvSpPr>
            <p:nvPr/>
          </p:nvSpPr>
          <p:spPr bwMode="auto">
            <a:xfrm>
              <a:off x="3216" y="624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0" name="Freeform 17"/>
            <p:cNvSpPr>
              <a:spLocks/>
            </p:cNvSpPr>
            <p:nvPr/>
          </p:nvSpPr>
          <p:spPr bwMode="auto">
            <a:xfrm rot="10800000">
              <a:off x="3168" y="880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1" name="Freeform 18"/>
            <p:cNvSpPr>
              <a:spLocks/>
            </p:cNvSpPr>
            <p:nvPr/>
          </p:nvSpPr>
          <p:spPr bwMode="auto">
            <a:xfrm rot="1801102">
              <a:off x="3216" y="1440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2" name="Freeform 19"/>
            <p:cNvSpPr>
              <a:spLocks/>
            </p:cNvSpPr>
            <p:nvPr/>
          </p:nvSpPr>
          <p:spPr bwMode="auto">
            <a:xfrm rot="-8998898">
              <a:off x="3168" y="1696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3" name="Freeform 20"/>
            <p:cNvSpPr>
              <a:spLocks/>
            </p:cNvSpPr>
            <p:nvPr/>
          </p:nvSpPr>
          <p:spPr bwMode="auto">
            <a:xfrm rot="8899147">
              <a:off x="1776" y="1632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4" name="Freeform 21"/>
            <p:cNvSpPr>
              <a:spLocks/>
            </p:cNvSpPr>
            <p:nvPr/>
          </p:nvSpPr>
          <p:spPr bwMode="auto">
            <a:xfrm rot="-1900853">
              <a:off x="1680" y="1488"/>
              <a:ext cx="864" cy="208"/>
            </a:xfrm>
            <a:custGeom>
              <a:avLst/>
              <a:gdLst>
                <a:gd name="T0" fmla="*/ 0 w 864"/>
                <a:gd name="T1" fmla="*/ 112 h 208"/>
                <a:gd name="T2" fmla="*/ 384 w 864"/>
                <a:gd name="T3" fmla="*/ 16 h 208"/>
                <a:gd name="T4" fmla="*/ 864 w 864"/>
                <a:gd name="T5" fmla="*/ 208 h 208"/>
                <a:gd name="T6" fmla="*/ 0 60000 65536"/>
                <a:gd name="T7" fmla="*/ 0 60000 65536"/>
                <a:gd name="T8" fmla="*/ 0 60000 65536"/>
                <a:gd name="T9" fmla="*/ 0 w 864"/>
                <a:gd name="T10" fmla="*/ 0 h 208"/>
                <a:gd name="T11" fmla="*/ 864 w 864"/>
                <a:gd name="T12" fmla="*/ 208 h 2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64" h="208">
                  <a:moveTo>
                    <a:pt x="0" y="112"/>
                  </a:moveTo>
                  <a:cubicBezTo>
                    <a:pt x="120" y="56"/>
                    <a:pt x="240" y="0"/>
                    <a:pt x="384" y="16"/>
                  </a:cubicBezTo>
                  <a:cubicBezTo>
                    <a:pt x="528" y="32"/>
                    <a:pt x="696" y="120"/>
                    <a:pt x="864" y="208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eaVert" wrap="none" anchor="ctr"/>
            <a:lstStyle/>
            <a:p>
              <a:endParaRPr lang="en-US" b="0">
                <a:latin typeface="Gill Sans"/>
                <a:cs typeface="Gill Sans"/>
              </a:endParaRPr>
            </a:p>
          </p:txBody>
        </p:sp>
        <p:sp>
          <p:nvSpPr>
            <p:cNvPr id="48145" name="Text Box 22"/>
            <p:cNvSpPr txBox="1">
              <a:spLocks noChangeArrowheads="1"/>
            </p:cNvSpPr>
            <p:nvPr/>
          </p:nvSpPr>
          <p:spPr bwMode="auto">
            <a:xfrm>
              <a:off x="1871" y="1248"/>
              <a:ext cx="275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ko-KR" sz="2800" b="0">
                  <a:latin typeface="Gill Sans"/>
                  <a:ea typeface="굴림" charset="0"/>
                  <a:cs typeface="Gill Sans"/>
                </a:rPr>
                <a:t>R</a:t>
              </a:r>
            </a:p>
          </p:txBody>
        </p:sp>
        <p:sp>
          <p:nvSpPr>
            <p:cNvPr id="48146" name="Text Box 23"/>
            <p:cNvSpPr txBox="1">
              <a:spLocks noChangeArrowheads="1"/>
            </p:cNvSpPr>
            <p:nvPr/>
          </p:nvSpPr>
          <p:spPr bwMode="auto">
            <a:xfrm>
              <a:off x="3696" y="1008"/>
              <a:ext cx="27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ko-KR" sz="2800" b="0">
                  <a:latin typeface="Gill Sans"/>
                  <a:ea typeface="굴림" charset="0"/>
                  <a:cs typeface="Gill Sans"/>
                </a:rPr>
                <a:t>R</a:t>
              </a:r>
            </a:p>
          </p:txBody>
        </p:sp>
        <p:sp>
          <p:nvSpPr>
            <p:cNvPr id="48147" name="Text Box 24"/>
            <p:cNvSpPr txBox="1">
              <a:spLocks noChangeArrowheads="1"/>
            </p:cNvSpPr>
            <p:nvPr/>
          </p:nvSpPr>
          <p:spPr bwMode="auto">
            <a:xfrm>
              <a:off x="3504" y="1440"/>
              <a:ext cx="27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ko-KR" sz="2800" b="0">
                  <a:latin typeface="Gill Sans"/>
                  <a:ea typeface="굴림" charset="0"/>
                  <a:cs typeface="Gill Sans"/>
                </a:rPr>
                <a:t>R</a:t>
              </a:r>
            </a:p>
          </p:txBody>
        </p:sp>
        <p:sp>
          <p:nvSpPr>
            <p:cNvPr id="48148" name="Text Box 25"/>
            <p:cNvSpPr txBox="1">
              <a:spLocks noChangeArrowheads="1"/>
            </p:cNvSpPr>
            <p:nvPr/>
          </p:nvSpPr>
          <p:spPr bwMode="auto">
            <a:xfrm>
              <a:off x="1727" y="434"/>
              <a:ext cx="336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 eaLnBrk="0" hangingPunct="0"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ko-KR" sz="2800" b="0">
                  <a:latin typeface="Gill Sans"/>
                  <a:ea typeface="굴림" charset="0"/>
                  <a:cs typeface="Gill Sans"/>
                </a:rPr>
                <a:t>W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6708952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2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283" grpId="0" build="p" bldLvl="2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7" name="Picture 5" descr="BD18201_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00" y="76200"/>
            <a:ext cx="107315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Basic Readers/Writers Solution</a:t>
            </a:r>
          </a:p>
        </p:txBody>
      </p:sp>
      <p:sp>
        <p:nvSpPr>
          <p:cNvPr id="482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1" y="685800"/>
            <a:ext cx="8683625" cy="6096000"/>
          </a:xfrm>
        </p:spPr>
        <p:txBody>
          <a:bodyPr/>
          <a:lstStyle/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Correctness Constraints: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Readers can access database when no writers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Writers can access database when no readers or writers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Only one thread manipulates state variables at a time</a:t>
            </a:r>
          </a:p>
          <a:p>
            <a:pPr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Basic structure of a solution: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b="1" dirty="0">
                <a:latin typeface="Courier New" charset="0"/>
                <a:ea typeface="굴림" charset="0"/>
                <a:cs typeface="굴림" charset="0"/>
              </a:rPr>
              <a:t>Reader()</a:t>
            </a:r>
            <a:br>
              <a:rPr lang="en-US" altLang="ko-KR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   Wait until no writers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   Access data base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   Check out – wake up a waiting writer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b="1" dirty="0">
                <a:latin typeface="Courier New" charset="0"/>
                <a:ea typeface="굴림" charset="0"/>
                <a:cs typeface="굴림" charset="0"/>
              </a:rPr>
              <a:t>Writer()</a:t>
            </a:r>
            <a:br>
              <a:rPr lang="en-US" altLang="ko-KR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   Wait until no active readers or writers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   Access database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   Check out – wake up waiting readers or writer</a:t>
            </a:r>
          </a:p>
          <a:p>
            <a:pPr lvl="1">
              <a:lnSpc>
                <a:spcPct val="75000"/>
              </a:lnSpc>
              <a:spcBef>
                <a:spcPct val="20000"/>
              </a:spcBef>
            </a:pPr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State variables (Protected by a lock called “</a:t>
            </a:r>
            <a:r>
              <a:rPr lang="en-US" altLang="ko-KR" b="1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lock</a:t>
            </a:r>
            <a:r>
              <a:rPr lang="en-US" altLang="ko-KR" dirty="0">
                <a:latin typeface="Gill Sans" panose="020B0502020104020203" pitchFamily="34" charset="-79"/>
                <a:ea typeface="굴림" charset="0"/>
                <a:cs typeface="Gill Sans" panose="020B0502020104020203" pitchFamily="34" charset="-79"/>
              </a:rPr>
              <a:t>”):</a:t>
            </a:r>
          </a:p>
          <a:p>
            <a:pPr lvl="2">
              <a:lnSpc>
                <a:spcPct val="75000"/>
              </a:lnSpc>
              <a:spcBef>
                <a:spcPct val="20000"/>
              </a:spcBef>
            </a:pPr>
            <a:r>
              <a:rPr lang="en-US" altLang="ko-KR" b="1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int AR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: Number of active readers; initially = 0</a:t>
            </a:r>
          </a:p>
          <a:p>
            <a:pPr lvl="2">
              <a:lnSpc>
                <a:spcPct val="75000"/>
              </a:lnSpc>
              <a:spcBef>
                <a:spcPct val="20000"/>
              </a:spcBef>
            </a:pPr>
            <a:r>
              <a:rPr lang="en-US" altLang="ko-KR" b="1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int WR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: Number of waiting readers; initially = 0</a:t>
            </a:r>
          </a:p>
          <a:p>
            <a:pPr lvl="2">
              <a:lnSpc>
                <a:spcPct val="75000"/>
              </a:lnSpc>
              <a:spcBef>
                <a:spcPct val="20000"/>
              </a:spcBef>
            </a:pPr>
            <a:r>
              <a:rPr lang="en-US" altLang="ko-KR" b="1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int AW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: Number of active writers; initially = 0</a:t>
            </a:r>
          </a:p>
          <a:p>
            <a:pPr lvl="2">
              <a:lnSpc>
                <a:spcPct val="75000"/>
              </a:lnSpc>
              <a:spcBef>
                <a:spcPct val="20000"/>
              </a:spcBef>
            </a:pPr>
            <a:r>
              <a:rPr lang="en-US" altLang="ko-KR" b="1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int WW</a:t>
            </a:r>
            <a:r>
              <a:rPr lang="en-US" altLang="ko-KR" dirty="0">
                <a:latin typeface="Helvetica" charset="0"/>
                <a:ea typeface="굴림" charset="0"/>
                <a:cs typeface="굴림" charset="0"/>
              </a:rPr>
              <a:t>: Number of waiting writers; initially = 0</a:t>
            </a:r>
          </a:p>
          <a:p>
            <a:pPr lvl="2">
              <a:lnSpc>
                <a:spcPct val="75000"/>
              </a:lnSpc>
              <a:spcBef>
                <a:spcPct val="20000"/>
              </a:spcBef>
            </a:pPr>
            <a:r>
              <a:rPr lang="en-US" altLang="ko-KR" b="1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Condition </a:t>
            </a:r>
            <a:r>
              <a:rPr lang="en-US" altLang="ko-KR" b="1" dirty="0" err="1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okToRead</a:t>
            </a:r>
            <a:r>
              <a:rPr lang="en-US" altLang="ko-KR" b="1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 = NIL</a:t>
            </a:r>
          </a:p>
          <a:p>
            <a:pPr lvl="2">
              <a:lnSpc>
                <a:spcPct val="75000"/>
              </a:lnSpc>
              <a:spcBef>
                <a:spcPct val="20000"/>
              </a:spcBef>
            </a:pPr>
            <a:r>
              <a:rPr lang="en-US" altLang="ko-KR" b="1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Condition </a:t>
            </a:r>
            <a:r>
              <a:rPr lang="en-US" altLang="ko-KR" b="1" dirty="0" err="1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okToWrite</a:t>
            </a:r>
            <a:r>
              <a:rPr lang="en-US" altLang="ko-KR" b="1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 = NIL</a:t>
            </a:r>
          </a:p>
        </p:txBody>
      </p:sp>
    </p:spTree>
    <p:extLst>
      <p:ext uri="{BB962C8B-B14F-4D97-AF65-F5344CB8AC3E}">
        <p14:creationId xmlns:p14="http://schemas.microsoft.com/office/powerpoint/2010/main" val="37583463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3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2307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Code for a Reader</a:t>
            </a:r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6400" y="762000"/>
            <a:ext cx="8991600" cy="5791200"/>
          </a:xfrm>
        </p:spPr>
        <p:txBody>
          <a:bodyPr>
            <a:normAutofit/>
          </a:bodyPr>
          <a:lstStyle/>
          <a:p>
            <a:pPr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2000" dirty="0">
                <a:latin typeface="Courier New" charset="0"/>
                <a:ea typeface="굴림" charset="0"/>
                <a:cs typeface="굴림" charset="0"/>
              </a:rPr>
              <a:t>  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Reader() {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// First check self into system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acquire(&amp;lock);</a:t>
            </a:r>
          </a:p>
          <a:p>
            <a:pPr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while ((AW + WW) &gt; 0) {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Is it safe to read?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WR++;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No. Writers exist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cond_wait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okToRead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,&amp;lock);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Sleep on </a:t>
            </a:r>
            <a:r>
              <a:rPr lang="en-US" altLang="ko-KR" sz="2000" b="1" dirty="0" err="1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cond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 </a:t>
            </a:r>
            <a:r>
              <a:rPr lang="en-US" altLang="ko-KR" sz="2000" b="1" dirty="0" err="1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var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WR--;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 longer waiting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}</a:t>
            </a:r>
          </a:p>
          <a:p>
            <a:pPr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AR++;	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Now we are active!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release(&amp;lock);</a:t>
            </a:r>
          </a:p>
          <a:p>
            <a:pPr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	// Perform actual read-only access</a:t>
            </a:r>
            <a:b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	</a:t>
            </a:r>
            <a:r>
              <a:rPr lang="en-US" altLang="ko-KR" sz="2000" b="1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AccessDatabase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</a:t>
            </a:r>
            <a:r>
              <a:rPr lang="en-US" altLang="ko-KR" sz="2000" b="1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ReadOnly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</a:p>
          <a:p>
            <a:pPr>
              <a:buNone/>
              <a:tabLst>
                <a:tab pos="576263" algn="l"/>
                <a:tab pos="914400" algn="l"/>
                <a:tab pos="1252538" algn="l"/>
                <a:tab pos="1603375" algn="l"/>
                <a:tab pos="4233863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// Now, check out of system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acquire(&amp;lock);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AR--;	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 longer active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if (AR == 0 &amp;&amp; WW &gt; 0)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 other active readers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cond_signal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okToWrite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);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Wake up one writer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release(&amp;lock);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}</a:t>
            </a:r>
            <a:endParaRPr lang="en-US" altLang="ko-KR" b="1" dirty="0">
              <a:latin typeface="Helvetica" charset="0"/>
              <a:ea typeface="굴림" charset="0"/>
              <a:cs typeface="굴림" charset="0"/>
            </a:endParaRP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-2444262" y="6849208"/>
            <a:ext cx="2438400" cy="1219200"/>
          </a:xfrm>
          <a:prstGeom prst="wedgeRoundRectCallout">
            <a:avLst>
              <a:gd name="adj1" fmla="val -41602"/>
              <a:gd name="adj2" fmla="val 77472"/>
              <a:gd name="adj3" fmla="val 16667"/>
            </a:avLst>
          </a:prstGeom>
          <a:solidFill>
            <a:srgbClr val="FF66CC"/>
          </a:solidFill>
          <a:ln w="38100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4pPr>
            <a:lvl5pPr marL="2057400" indent="-228600" algn="ctr"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Comic Sans MS" panose="030F0702030302020204" pitchFamily="66" charset="0"/>
              </a:defRPr>
            </a:lvl9pPr>
          </a:lstStyle>
          <a:p>
            <a:r>
              <a:rPr lang="en-US" altLang="ko-KR">
                <a:ea typeface="굴림" panose="020B0600000101010101" pitchFamily="34" charset="-127"/>
              </a:rPr>
              <a:t>Why Release the Lock here?</a:t>
            </a:r>
          </a:p>
        </p:txBody>
      </p:sp>
    </p:spTree>
    <p:extLst>
      <p:ext uri="{BB962C8B-B14F-4D97-AF65-F5344CB8AC3E}">
        <p14:creationId xmlns:p14="http://schemas.microsoft.com/office/powerpoint/2010/main" val="4209092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33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33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33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33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33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1406 -0.92083 C 0.91406 -0.9206 0.73229 -0.8213 0.55052 -0.72153 " pathEditMode="fixed" rAng="0" ptsTypes="AA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177" y="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3331" grpId="0" build="p"/>
      <p:bldP spid="7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0200" y="685800"/>
            <a:ext cx="8915400" cy="5943600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2000" dirty="0">
                <a:latin typeface="Courier New" charset="0"/>
                <a:ea typeface="굴림" charset="0"/>
                <a:cs typeface="굴림" charset="0"/>
              </a:rPr>
              <a:t>  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Writer() {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// First check self into system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acquire(&amp;lock);</a:t>
            </a:r>
          </a:p>
          <a:p>
            <a:pPr>
              <a:lnSpc>
                <a:spcPct val="80000"/>
              </a:lnSpc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while ((AW + AR) &gt; 0) {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Is it safe to write?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WW++;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No. Active users exist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cond_wait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okToWrite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,&amp;lock);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Sleep on </a:t>
            </a:r>
            <a:r>
              <a:rPr lang="en-US" altLang="ko-KR" sz="2000" b="1" dirty="0" err="1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cond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 </a:t>
            </a:r>
            <a:r>
              <a:rPr lang="en-US" altLang="ko-KR" sz="2000" b="1" dirty="0" err="1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var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WW--;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 longer waiting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}</a:t>
            </a:r>
          </a:p>
          <a:p>
            <a:pPr>
              <a:lnSpc>
                <a:spcPct val="80000"/>
              </a:lnSpc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AW++;	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Now we are active!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release(&amp;lock);</a:t>
            </a:r>
          </a:p>
          <a:p>
            <a:pPr>
              <a:lnSpc>
                <a:spcPct val="80000"/>
              </a:lnSpc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	// Perform actual read/write access</a:t>
            </a:r>
            <a:b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	</a:t>
            </a:r>
            <a:r>
              <a:rPr lang="en-US" altLang="ko-KR" sz="2000" b="1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AccessDatabase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(</a:t>
            </a:r>
            <a:r>
              <a:rPr lang="en-US" altLang="ko-KR" sz="2000" b="1" dirty="0" err="1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ReadWrite</a:t>
            </a:r>
            <a:r>
              <a:rPr lang="en-US" altLang="ko-KR" sz="2000" b="1" dirty="0">
                <a:solidFill>
                  <a:schemeClr val="hlink"/>
                </a:solidFill>
                <a:latin typeface="Courier New" charset="0"/>
                <a:ea typeface="굴림" charset="0"/>
                <a:cs typeface="굴림" charset="0"/>
              </a:rPr>
              <a:t>);</a:t>
            </a:r>
          </a:p>
          <a:p>
            <a:pPr>
              <a:lnSpc>
                <a:spcPct val="80000"/>
              </a:lnSpc>
              <a:buNone/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// Now, check out of system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acquire(&amp;lock);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AW--;	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No longer active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if (WW &gt; 0){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Give priority to writers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cond_signal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okToWrite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);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Wake up one writer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} else if (WR &gt; 0) {	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Otherwise, wake reader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	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cond_broadcast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(&amp;</a:t>
            </a:r>
            <a:r>
              <a:rPr lang="en-US" altLang="ko-KR" sz="2000" b="1" dirty="0" err="1">
                <a:latin typeface="Courier New" charset="0"/>
                <a:ea typeface="굴림" charset="0"/>
                <a:cs typeface="굴림" charset="0"/>
              </a:rPr>
              <a:t>okToRead</a:t>
            </a: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); </a:t>
            </a:r>
            <a:r>
              <a:rPr lang="en-US" altLang="ko-KR" sz="2000" b="1" dirty="0">
                <a:solidFill>
                  <a:schemeClr val="accent2"/>
                </a:solidFill>
                <a:latin typeface="Courier New" charset="0"/>
                <a:ea typeface="굴림" charset="0"/>
                <a:cs typeface="굴림" charset="0"/>
              </a:rPr>
              <a:t>// Wake all readers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}	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  <a:t>	release(&amp;lock);</a:t>
            </a:r>
            <a:br>
              <a:rPr lang="en-US" altLang="ko-KR" sz="2000" b="1" dirty="0">
                <a:latin typeface="Courier New" charset="0"/>
                <a:ea typeface="굴림" charset="0"/>
                <a:cs typeface="굴림" charset="0"/>
              </a:rPr>
            </a:br>
            <a:r>
              <a:rPr lang="en-US" altLang="ko-KR" sz="2000" dirty="0">
                <a:latin typeface="Courier New" charset="0"/>
                <a:ea typeface="굴림" charset="0"/>
                <a:cs typeface="굴림" charset="0"/>
              </a:rPr>
              <a:t>}</a:t>
            </a: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  <a:p>
            <a:pPr>
              <a:lnSpc>
                <a:spcPct val="80000"/>
              </a:lnSpc>
              <a:tabLst>
                <a:tab pos="576263" algn="l"/>
                <a:tab pos="914400" algn="l"/>
                <a:tab pos="1252538" algn="l"/>
                <a:tab pos="1603375" algn="l"/>
                <a:tab pos="4171950" algn="l"/>
              </a:tabLst>
            </a:pPr>
            <a:endParaRPr lang="en-US" altLang="ko-KR" dirty="0">
              <a:latin typeface="Helvetica" charset="0"/>
              <a:ea typeface="굴림" charset="0"/>
              <a:cs typeface="굴림" charset="0"/>
            </a:endParaRPr>
          </a:p>
        </p:txBody>
      </p:sp>
      <p:sp>
        <p:nvSpPr>
          <p:cNvPr id="484357" name="AutoShape 5"/>
          <p:cNvSpPr>
            <a:spLocks noChangeArrowheads="1"/>
          </p:cNvSpPr>
          <p:nvPr/>
        </p:nvSpPr>
        <p:spPr bwMode="auto">
          <a:xfrm>
            <a:off x="-2514600" y="5638800"/>
            <a:ext cx="2438400" cy="1219200"/>
          </a:xfrm>
          <a:prstGeom prst="wedgeRoundRectCallout">
            <a:avLst>
              <a:gd name="adj1" fmla="val -41602"/>
              <a:gd name="adj2" fmla="val 77472"/>
              <a:gd name="adj3" fmla="val 16667"/>
            </a:avLst>
          </a:prstGeom>
          <a:solidFill>
            <a:srgbClr val="FF66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altLang="ko-KR" dirty="0">
                <a:latin typeface="Helvetica" panose="020B0604020202020204" pitchFamily="34" charset="0"/>
                <a:ea typeface="굴림" charset="0"/>
                <a:cs typeface="Helvetica" panose="020B0604020202020204" pitchFamily="34" charset="0"/>
              </a:rPr>
              <a:t>Why Give priority to writers?</a:t>
            </a: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>
                <a:latin typeface="Helvetica" charset="0"/>
                <a:ea typeface="굴림" charset="0"/>
                <a:cs typeface="굴림" charset="0"/>
              </a:rPr>
              <a:t>Code for a Writer</a:t>
            </a:r>
          </a:p>
        </p:txBody>
      </p:sp>
      <p:sp>
        <p:nvSpPr>
          <p:cNvPr id="484356" name="AutoShape 4"/>
          <p:cNvSpPr>
            <a:spLocks noChangeArrowheads="1"/>
          </p:cNvSpPr>
          <p:nvPr/>
        </p:nvSpPr>
        <p:spPr bwMode="auto">
          <a:xfrm>
            <a:off x="-2667000" y="5638800"/>
            <a:ext cx="2590800" cy="1219200"/>
          </a:xfrm>
          <a:prstGeom prst="wedgeRoundRectCallout">
            <a:avLst>
              <a:gd name="adj1" fmla="val -41602"/>
              <a:gd name="adj2" fmla="val 77472"/>
              <a:gd name="adj3" fmla="val 16667"/>
            </a:avLst>
          </a:prstGeom>
          <a:solidFill>
            <a:srgbClr val="FF66C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altLang="ko-KR" sz="2000" dirty="0">
                <a:latin typeface="Helvetica" panose="020B0604020202020204" pitchFamily="34" charset="0"/>
                <a:ea typeface="굴림" charset="0"/>
                <a:cs typeface="Helvetica" panose="020B0604020202020204" pitchFamily="34" charset="0"/>
              </a:rPr>
              <a:t>Why </a:t>
            </a:r>
            <a:r>
              <a:rPr lang="en-US" altLang="ko-KR" sz="2000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broadcast() </a:t>
            </a:r>
            <a:r>
              <a:rPr lang="en-US" altLang="ko-KR" sz="2000" dirty="0">
                <a:latin typeface="Helvetica" panose="020B0604020202020204" pitchFamily="34" charset="0"/>
                <a:ea typeface="굴림" charset="0"/>
                <a:cs typeface="Helvetica" panose="020B0604020202020204" pitchFamily="34" charset="0"/>
              </a:rPr>
              <a:t>here instead of </a:t>
            </a:r>
            <a:r>
              <a:rPr lang="en-US" altLang="ko-KR" sz="2000" dirty="0">
                <a:latin typeface="Courier New" panose="02070309020205020404" pitchFamily="49" charset="0"/>
                <a:ea typeface="굴림" charset="0"/>
                <a:cs typeface="Courier New" panose="02070309020205020404" pitchFamily="49" charset="0"/>
              </a:rPr>
              <a:t>signal()</a:t>
            </a:r>
            <a:r>
              <a:rPr lang="en-US" altLang="ko-KR" sz="2000" dirty="0">
                <a:latin typeface="Helvetica" panose="020B0604020202020204" pitchFamily="34" charset="0"/>
                <a:ea typeface="굴림" charset="0"/>
                <a:cs typeface="Helvetica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15403133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43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4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43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43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43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43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5225 -0.79903 C 0.97187 -0.63737 0.99149 -0.47549 0.95364 -0.38298 C 0.9158 -0.29047 0.82031 -0.26735 0.725 -0.24422 " pathEditMode="fixed" ptsTypes="aaA">
                                      <p:cBhvr>
                                        <p:cTn id="36" dur="500" fill="hold"/>
                                        <p:tgtEl>
                                          <p:spTgt spid="4843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775 -0.2544 C 1 -0.30551 0.95226 -0.35639 0.89011 -0.36772 C 0.82796 -0.37905 0.75139 -0.35061 0.675 -0.32192 " pathEditMode="fixed" ptsTypes="aaA">
                                      <p:cBhvr>
                                        <p:cTn id="40" dur="500" fill="hold"/>
                                        <p:tgtEl>
                                          <p:spTgt spid="4843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55" grpId="0" build="p"/>
      <p:bldP spid="484357" grpId="0" animBg="1"/>
      <p:bldP spid="48435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Summary (1/2)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92200" y="685800"/>
            <a:ext cx="9956800" cy="5867400"/>
          </a:xfrm>
        </p:spPr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Important concept: </a:t>
            </a: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Atomic Operations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An operation that runs to completion or not at all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These are the primitives on which to construct various synchronization primitives</a:t>
            </a:r>
          </a:p>
          <a:p>
            <a:r>
              <a:rPr lang="en-US" altLang="ko-KR" dirty="0">
                <a:ea typeface="굴림" panose="020B0600000101010101" pitchFamily="34" charset="-127"/>
              </a:rPr>
              <a:t>Talked about hardware atomicity primitives: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Disabling of Interrupts, </a:t>
            </a:r>
            <a:r>
              <a:rPr lang="en-US" altLang="ko-KR" dirty="0" err="1">
                <a:ea typeface="굴림" panose="020B0600000101010101" pitchFamily="34" charset="-127"/>
              </a:rPr>
              <a:t>test&amp;set</a:t>
            </a:r>
            <a:r>
              <a:rPr lang="en-US" altLang="ko-KR" dirty="0">
                <a:ea typeface="굴림" panose="020B0600000101010101" pitchFamily="34" charset="-127"/>
              </a:rPr>
              <a:t>, swap, </a:t>
            </a:r>
            <a:r>
              <a:rPr lang="en-US" altLang="ko-KR" dirty="0" err="1">
                <a:ea typeface="굴림" panose="020B0600000101010101" pitchFamily="34" charset="-127"/>
              </a:rPr>
              <a:t>compare&amp;swap</a:t>
            </a:r>
            <a:r>
              <a:rPr lang="en-US" altLang="ko-KR" dirty="0">
                <a:ea typeface="굴림" panose="020B0600000101010101" pitchFamily="34" charset="-127"/>
              </a:rPr>
              <a:t>, </a:t>
            </a:r>
            <a:br>
              <a:rPr lang="en-US" altLang="ko-KR" dirty="0">
                <a:ea typeface="굴림" panose="020B0600000101010101" pitchFamily="34" charset="-127"/>
              </a:rPr>
            </a:br>
            <a:r>
              <a:rPr lang="en-US" altLang="ko-KR" dirty="0">
                <a:ea typeface="굴림" panose="020B0600000101010101" pitchFamily="34" charset="-127"/>
              </a:rPr>
              <a:t>load-locked &amp; store-conditional</a:t>
            </a:r>
          </a:p>
          <a:p>
            <a:r>
              <a:rPr lang="en-US" altLang="ko-KR" dirty="0">
                <a:ea typeface="굴림" panose="020B0600000101010101" pitchFamily="34" charset="-127"/>
              </a:rPr>
              <a:t>Showed several constructions of Locks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Must be very careful not to waste/tie up machine resources</a:t>
            </a:r>
          </a:p>
          <a:p>
            <a:pPr lvl="2"/>
            <a:r>
              <a:rPr lang="en-US" altLang="ko-KR" dirty="0">
                <a:ea typeface="굴림" panose="020B0600000101010101" pitchFamily="34" charset="-127"/>
              </a:rPr>
              <a:t>Shouldn’t disable interrupts for long</a:t>
            </a:r>
          </a:p>
          <a:p>
            <a:pPr lvl="2"/>
            <a:r>
              <a:rPr lang="en-US" altLang="ko-KR" dirty="0">
                <a:ea typeface="굴림" panose="020B0600000101010101" pitchFamily="34" charset="-127"/>
              </a:rPr>
              <a:t>Shouldn’t spin wait for long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Key idea: Separate lock variable, use hardware mechanisms to protect modifications of that variable</a:t>
            </a:r>
          </a:p>
          <a:p>
            <a:r>
              <a:rPr lang="en-US" altLang="ko-KR" dirty="0">
                <a:ea typeface="굴림" panose="020B0600000101010101" pitchFamily="34" charset="-127"/>
              </a:rPr>
              <a:t>Showed </a:t>
            </a:r>
            <a:r>
              <a:rPr lang="en-US" altLang="ko-KR" dirty="0">
                <a:latin typeface="Consolas" panose="020B0609020204030204" pitchFamily="49" charset="0"/>
                <a:ea typeface="굴림" panose="020B0600000101010101" pitchFamily="34" charset="-127"/>
              </a:rPr>
              <a:t>\</a:t>
            </a:r>
            <a:r>
              <a:rPr lang="en-US" altLang="ko-KR" dirty="0">
                <a:ea typeface="굴림" panose="020B0600000101010101" pitchFamily="34" charset="-127"/>
              </a:rPr>
              <a:t>primitive for constructing user-level locks </a:t>
            </a:r>
          </a:p>
          <a:p>
            <a:pPr lvl="1"/>
            <a:r>
              <a:rPr lang="en-US" altLang="ko-KR" dirty="0">
                <a:ea typeface="굴림" panose="020B0600000101010101" pitchFamily="34" charset="-127"/>
              </a:rPr>
              <a:t>Packages up functionality of sleeping</a:t>
            </a:r>
          </a:p>
        </p:txBody>
      </p:sp>
    </p:spTree>
    <p:extLst>
      <p:ext uri="{BB962C8B-B14F-4D97-AF65-F5344CB8AC3E}">
        <p14:creationId xmlns:p14="http://schemas.microsoft.com/office/powerpoint/2010/main" val="19308659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ea typeface="굴림" panose="020B0600000101010101" pitchFamily="34" charset="-127"/>
              </a:rPr>
              <a:t>Summary (2/2)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16000" y="762000"/>
            <a:ext cx="10109200" cy="57912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Semaphores</a:t>
            </a:r>
            <a:r>
              <a:rPr lang="en-US" altLang="ko-KR" dirty="0">
                <a:ea typeface="굴림" panose="020B0600000101010101" pitchFamily="34" charset="-127"/>
              </a:rPr>
              <a:t>: Like integers with restricted interface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Two operations: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P()</a:t>
            </a:r>
            <a:r>
              <a:rPr lang="en-US" altLang="ko-KR" dirty="0"/>
              <a:t>: </a:t>
            </a:r>
            <a:r>
              <a:rPr lang="en-US" altLang="ko-KR" dirty="0">
                <a:ea typeface="굴림" panose="020B0600000101010101" pitchFamily="34" charset="-127"/>
              </a:rPr>
              <a:t>Wait if zero; decrement when becomes non-zero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V()</a:t>
            </a:r>
            <a:r>
              <a:rPr lang="en-US" altLang="ko-KR" dirty="0"/>
              <a:t>: </a:t>
            </a:r>
            <a:r>
              <a:rPr lang="en-US" altLang="ko-KR" dirty="0">
                <a:ea typeface="굴림" panose="020B0600000101010101" pitchFamily="34" charset="-127"/>
              </a:rPr>
              <a:t>Increment and wake a sleeping task (if exists)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Can initialize value to any non-negative value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Use separate semaphore for each constraint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>
                <a:solidFill>
                  <a:srgbClr val="FF0000"/>
                </a:solidFill>
                <a:ea typeface="굴림" panose="020B0600000101010101" pitchFamily="34" charset="-127"/>
              </a:rPr>
              <a:t>Monitors</a:t>
            </a:r>
            <a:r>
              <a:rPr lang="en-US" altLang="ko-KR" dirty="0">
                <a:ea typeface="굴림" panose="020B0600000101010101" pitchFamily="34" charset="-127"/>
              </a:rPr>
              <a:t>: A lock plus one or more condition variables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Always acquire lock before accessing shared data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Use condition variables to wait inside critical section</a:t>
            </a: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r>
              <a:rPr lang="en-US" altLang="ko-KR" dirty="0">
                <a:ea typeface="굴림" panose="020B0600000101010101" pitchFamily="34" charset="-127"/>
              </a:rPr>
              <a:t>Three Operations: </a:t>
            </a: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Wait()</a:t>
            </a:r>
            <a:r>
              <a:rPr lang="en-US" altLang="ko-KR" dirty="0">
                <a:ea typeface="굴림" panose="020B0600000101010101" pitchFamily="34" charset="-127"/>
              </a:rPr>
              <a:t>,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 </a:t>
            </a: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Signal()</a:t>
            </a:r>
            <a:r>
              <a:rPr lang="en-US" altLang="ko-KR" dirty="0">
                <a:ea typeface="굴림" panose="020B0600000101010101" pitchFamily="34" charset="-127"/>
              </a:rPr>
              <a:t>,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 </a:t>
            </a:r>
            <a:r>
              <a:rPr lang="en-US" altLang="ko-KR" dirty="0">
                <a:ea typeface="굴림" panose="020B0600000101010101" pitchFamily="34" charset="-127"/>
              </a:rPr>
              <a:t>and</a:t>
            </a:r>
            <a:r>
              <a:rPr lang="en-US" altLang="ko-KR" dirty="0">
                <a:solidFill>
                  <a:schemeClr val="hlink"/>
                </a:solidFill>
                <a:ea typeface="굴림" panose="020B0600000101010101" pitchFamily="34" charset="-127"/>
              </a:rPr>
              <a:t> </a:t>
            </a:r>
            <a:r>
              <a:rPr lang="en-US" altLang="ko-KR" dirty="0">
                <a:solidFill>
                  <a:schemeClr val="hlink"/>
                </a:solidFill>
                <a:latin typeface="Consolas" charset="0"/>
                <a:ea typeface="Consolas" charset="0"/>
                <a:cs typeface="Consolas" charset="0"/>
              </a:rPr>
              <a:t>Broadcast()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Monitors represent the logic of the program</a:t>
            </a:r>
          </a:p>
          <a:p>
            <a:pPr lvl="1"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Wait if necessary</a:t>
            </a:r>
          </a:p>
          <a:p>
            <a:pPr lvl="1">
              <a:lnSpc>
                <a:spcPct val="80000"/>
              </a:lnSpc>
            </a:pPr>
            <a:r>
              <a:rPr lang="en-US" altLang="ko-KR" dirty="0">
                <a:ea typeface="굴림" panose="020B0600000101010101" pitchFamily="34" charset="-127"/>
              </a:rPr>
              <a:t>Signal when change something so any waiting threads can proceed</a:t>
            </a:r>
          </a:p>
          <a:p>
            <a:pPr>
              <a:lnSpc>
                <a:spcPct val="80000"/>
              </a:lnSpc>
            </a:pPr>
            <a:r>
              <a:rPr lang="en-US" altLang="ko-KR" dirty="0">
                <a:solidFill>
                  <a:schemeClr val="hlink"/>
                </a:solidFill>
                <a:latin typeface="Gill Sans Light"/>
                <a:ea typeface="Consolas" charset="0"/>
                <a:cs typeface="Consolas" charset="0"/>
              </a:rPr>
              <a:t>Next time: Continue on Readers/Writers example</a:t>
            </a:r>
            <a:endParaRPr lang="en-US" altLang="ko-KR" dirty="0">
              <a:solidFill>
                <a:srgbClr val="FF0000"/>
              </a:solidFill>
              <a:latin typeface="Gill Sans Light"/>
              <a:ea typeface="Consolas" charset="0"/>
              <a:cs typeface="Consolas" charset="0"/>
            </a:endParaRPr>
          </a:p>
          <a:p>
            <a:pPr marL="0" indent="0">
              <a:lnSpc>
                <a:spcPct val="100000"/>
              </a:lnSpc>
              <a:spcBef>
                <a:spcPct val="20000"/>
              </a:spcBef>
              <a:buNone/>
            </a:pPr>
            <a:endParaRPr lang="en-US" altLang="ko-KR" dirty="0">
              <a:solidFill>
                <a:schemeClr val="hlink"/>
              </a:solidFill>
              <a:latin typeface="Consolas" charset="0"/>
              <a:ea typeface="Consolas" charset="0"/>
              <a:cs typeface="Consolas" charset="0"/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en-US" altLang="ko-KR" dirty="0">
              <a:solidFill>
                <a:schemeClr val="hlink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  <a:p>
            <a:pPr lvl="2">
              <a:lnSpc>
                <a:spcPct val="100000"/>
              </a:lnSpc>
              <a:spcBef>
                <a:spcPct val="20000"/>
              </a:spcBef>
            </a:pPr>
            <a:endParaRPr lang="en-US" altLang="ko-KR" dirty="0">
              <a:solidFill>
                <a:schemeClr val="hlink"/>
              </a:solidFill>
              <a:latin typeface="Courier New" panose="02070309020205020404" pitchFamily="49" charset="0"/>
              <a:ea typeface="굴림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2691797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4428543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mylock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22" name="Oval 21"/>
          <p:cNvSpPr/>
          <p:nvPr/>
        </p:nvSpPr>
        <p:spPr>
          <a:xfrm>
            <a:off x="4459284" y="2422988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S PGothic" charset="0"/>
              </a:rPr>
              <a:t>Recall: In-Kernel Lock: Simulation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4428543" y="4286666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22533" name="Rectangle 3"/>
          <p:cNvSpPr txBox="1">
            <a:spLocks noChangeArrowheads="1"/>
          </p:cNvSpPr>
          <p:nvPr/>
        </p:nvSpPr>
        <p:spPr bwMode="auto">
          <a:xfrm>
            <a:off x="1614967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8358187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046157" y="994233"/>
            <a:ext cx="1274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latin typeface="Gill Sans" panose="020B0502020104020203" pitchFamily="34" charset="-79"/>
                <a:cs typeface="Gill Sans" panose="020B0502020104020203" pitchFamily="34" charset="-79"/>
              </a:rPr>
              <a:t>mylock</a:t>
            </a:r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: 0</a:t>
            </a:r>
          </a:p>
        </p:txBody>
      </p:sp>
      <p:sp>
        <p:nvSpPr>
          <p:cNvPr id="3" name="Rectangle 2"/>
          <p:cNvSpPr/>
          <p:nvPr/>
        </p:nvSpPr>
        <p:spPr>
          <a:xfrm>
            <a:off x="4046157" y="972774"/>
            <a:ext cx="1278125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406691" y="972774"/>
            <a:ext cx="86754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waiters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78791" y="972774"/>
            <a:ext cx="793166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owner</a:t>
            </a:r>
          </a:p>
        </p:txBody>
      </p:sp>
      <p:sp>
        <p:nvSpPr>
          <p:cNvPr id="5" name="Freeform 4"/>
          <p:cNvSpPr/>
          <p:nvPr/>
        </p:nvSpPr>
        <p:spPr>
          <a:xfrm>
            <a:off x="3495932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061186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535193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B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300768" y="1380107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Running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934362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sp>
        <p:nvSpPr>
          <p:cNvPr id="38" name="Freeform 37"/>
          <p:cNvSpPr/>
          <p:nvPr/>
        </p:nvSpPr>
        <p:spPr>
          <a:xfrm>
            <a:off x="8238543" y="1359934"/>
            <a:ext cx="379614" cy="459881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4483" h="502443">
                <a:moveTo>
                  <a:pt x="82362" y="0"/>
                </a:moveTo>
                <a:cubicBezTo>
                  <a:pt x="6772" y="170970"/>
                  <a:pt x="-68817" y="341941"/>
                  <a:pt x="110272" y="418703"/>
                </a:cubicBezTo>
                <a:cubicBezTo>
                  <a:pt x="289361" y="495465"/>
                  <a:pt x="1156895" y="460573"/>
                  <a:pt x="1156895" y="460573"/>
                </a:cubicBezTo>
                <a:lnTo>
                  <a:pt x="2524483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>
          <a:xfrm>
            <a:off x="4360569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8701568" y="1383268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00B05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</p:spTree>
    <p:extLst>
      <p:ext uri="{BB962C8B-B14F-4D97-AF65-F5344CB8AC3E}">
        <p14:creationId xmlns:p14="http://schemas.microsoft.com/office/powerpoint/2010/main" val="24399346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S PGothic" charset="0"/>
              </a:rPr>
              <a:t>Recall: In-Kernel Lock: Simulation</a:t>
            </a:r>
            <a:endParaRPr lang="en-US" dirty="0">
              <a:latin typeface="Helvetica" charset="0"/>
              <a:ea typeface="MS PGothic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3495932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59284" y="2422988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459284" y="3715060"/>
            <a:ext cx="189139" cy="171141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3495933" y="2833223"/>
            <a:ext cx="907657" cy="881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2812887" y="1242152"/>
            <a:ext cx="4242313" cy="502443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42313" h="502443">
                <a:moveTo>
                  <a:pt x="4242313" y="0"/>
                </a:moveTo>
                <a:cubicBezTo>
                  <a:pt x="4171375" y="137241"/>
                  <a:pt x="4100438" y="274483"/>
                  <a:pt x="3893439" y="348919"/>
                </a:cubicBezTo>
                <a:cubicBezTo>
                  <a:pt x="3686440" y="423355"/>
                  <a:pt x="3439902" y="469877"/>
                  <a:pt x="3000320" y="446616"/>
                </a:cubicBezTo>
                <a:cubicBezTo>
                  <a:pt x="2560738" y="423355"/>
                  <a:pt x="1681575" y="279135"/>
                  <a:pt x="1255948" y="209351"/>
                </a:cubicBezTo>
                <a:cubicBezTo>
                  <a:pt x="830321" y="139567"/>
                  <a:pt x="655884" y="-20935"/>
                  <a:pt x="446559" y="27914"/>
                </a:cubicBezTo>
                <a:cubicBezTo>
                  <a:pt x="237234" y="76763"/>
                  <a:pt x="0" y="502443"/>
                  <a:pt x="0" y="502443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061186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35193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B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934362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sp>
        <p:nvSpPr>
          <p:cNvPr id="34" name="Freeform 33"/>
          <p:cNvSpPr/>
          <p:nvPr/>
        </p:nvSpPr>
        <p:spPr>
          <a:xfrm>
            <a:off x="8238543" y="1359934"/>
            <a:ext cx="379614" cy="459881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4483" h="502443">
                <a:moveTo>
                  <a:pt x="82362" y="0"/>
                </a:moveTo>
                <a:cubicBezTo>
                  <a:pt x="6772" y="170970"/>
                  <a:pt x="-68817" y="341941"/>
                  <a:pt x="110272" y="418703"/>
                </a:cubicBezTo>
                <a:cubicBezTo>
                  <a:pt x="289361" y="495465"/>
                  <a:pt x="1156895" y="460573"/>
                  <a:pt x="1156895" y="460573"/>
                </a:cubicBezTo>
                <a:lnTo>
                  <a:pt x="2524483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2300768" y="1380107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Running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406691" y="972774"/>
            <a:ext cx="86754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waiters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378791" y="972774"/>
            <a:ext cx="793166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owner</a:t>
            </a:r>
          </a:p>
        </p:txBody>
      </p:sp>
      <p:sp>
        <p:nvSpPr>
          <p:cNvPr id="27" name="Freeform 26"/>
          <p:cNvSpPr/>
          <p:nvPr/>
        </p:nvSpPr>
        <p:spPr>
          <a:xfrm>
            <a:off x="4360569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8701568" y="1383268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00B05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sp>
        <p:nvSpPr>
          <p:cNvPr id="31" name="Rectangle 3"/>
          <p:cNvSpPr txBox="1">
            <a:spLocks noChangeArrowheads="1"/>
          </p:cNvSpPr>
          <p:nvPr/>
        </p:nvSpPr>
        <p:spPr bwMode="auto">
          <a:xfrm>
            <a:off x="1614967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 bwMode="auto">
          <a:xfrm>
            <a:off x="8358187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46157" y="994233"/>
            <a:ext cx="1274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mylock</a:t>
            </a:r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: 1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046157" y="972774"/>
            <a:ext cx="1278125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 Box 4"/>
          <p:cNvSpPr txBox="1">
            <a:spLocks noChangeArrowheads="1"/>
          </p:cNvSpPr>
          <p:nvPr/>
        </p:nvSpPr>
        <p:spPr bwMode="auto">
          <a:xfrm>
            <a:off x="4428543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mylock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40" name="Text Box 5"/>
          <p:cNvSpPr txBox="1">
            <a:spLocks noChangeArrowheads="1"/>
          </p:cNvSpPr>
          <p:nvPr/>
        </p:nvSpPr>
        <p:spPr bwMode="auto">
          <a:xfrm>
            <a:off x="4428543" y="4286666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024493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24"/>
          <p:cNvSpPr/>
          <p:nvPr/>
        </p:nvSpPr>
        <p:spPr>
          <a:xfrm>
            <a:off x="2812887" y="1242152"/>
            <a:ext cx="4242313" cy="502443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42313" h="502443">
                <a:moveTo>
                  <a:pt x="4242313" y="0"/>
                </a:moveTo>
                <a:cubicBezTo>
                  <a:pt x="4171375" y="137241"/>
                  <a:pt x="4100438" y="274483"/>
                  <a:pt x="3893439" y="348919"/>
                </a:cubicBezTo>
                <a:cubicBezTo>
                  <a:pt x="3686440" y="423355"/>
                  <a:pt x="3439902" y="469877"/>
                  <a:pt x="3000320" y="446616"/>
                </a:cubicBezTo>
                <a:cubicBezTo>
                  <a:pt x="2560738" y="423355"/>
                  <a:pt x="1681575" y="279135"/>
                  <a:pt x="1255948" y="209351"/>
                </a:cubicBezTo>
                <a:cubicBezTo>
                  <a:pt x="830321" y="139567"/>
                  <a:pt x="655884" y="-20935"/>
                  <a:pt x="446559" y="27914"/>
                </a:cubicBezTo>
                <a:cubicBezTo>
                  <a:pt x="237234" y="76763"/>
                  <a:pt x="0" y="502443"/>
                  <a:pt x="0" y="502443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495932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459284" y="2422988"/>
            <a:ext cx="189139" cy="171141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360569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459284" y="37150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357130" y="2833222"/>
            <a:ext cx="0" cy="4187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357131" y="2107730"/>
            <a:ext cx="5048101" cy="1144194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4067971" y="2984555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 flipH="1" flipV="1">
            <a:off x="7787166" y="2133601"/>
            <a:ext cx="194188" cy="168555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2061186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535193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B</a:t>
            </a:r>
          </a:p>
        </p:txBody>
      </p:sp>
      <p:sp>
        <p:nvSpPr>
          <p:cNvPr id="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S PGothic" charset="0"/>
              </a:rPr>
              <a:t>Recall: In-Kernel Lock: Simulation</a:t>
            </a:r>
            <a:endParaRPr lang="en-US" dirty="0">
              <a:latin typeface="Helvetica" charset="0"/>
              <a:ea typeface="MS PGothic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7934362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sp>
        <p:nvSpPr>
          <p:cNvPr id="39" name="Freeform 38"/>
          <p:cNvSpPr/>
          <p:nvPr/>
        </p:nvSpPr>
        <p:spPr>
          <a:xfrm>
            <a:off x="8238543" y="1359934"/>
            <a:ext cx="379614" cy="459881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4483" h="502443">
                <a:moveTo>
                  <a:pt x="82362" y="0"/>
                </a:moveTo>
                <a:cubicBezTo>
                  <a:pt x="6772" y="170970"/>
                  <a:pt x="-68817" y="341941"/>
                  <a:pt x="110272" y="418703"/>
                </a:cubicBezTo>
                <a:cubicBezTo>
                  <a:pt x="289361" y="495465"/>
                  <a:pt x="1156895" y="460573"/>
                  <a:pt x="1156895" y="460573"/>
                </a:cubicBezTo>
                <a:lnTo>
                  <a:pt x="2524483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/>
          <p:cNvSpPr txBox="1"/>
          <p:nvPr/>
        </p:nvSpPr>
        <p:spPr>
          <a:xfrm>
            <a:off x="2300768" y="1380107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Running</a:t>
            </a:r>
          </a:p>
        </p:txBody>
      </p:sp>
      <p:sp>
        <p:nvSpPr>
          <p:cNvPr id="44" name="Freeform 43"/>
          <p:cNvSpPr/>
          <p:nvPr/>
        </p:nvSpPr>
        <p:spPr>
          <a:xfrm flipH="1">
            <a:off x="3378438" y="1288233"/>
            <a:ext cx="5355168" cy="571470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  <a:gd name="connsiteX0" fmla="*/ 40460 w 2598357"/>
              <a:gd name="connsiteY0" fmla="*/ 0 h 463417"/>
              <a:gd name="connsiteX1" fmla="*/ 184146 w 2598357"/>
              <a:gd name="connsiteY1" fmla="*/ 379677 h 463417"/>
              <a:gd name="connsiteX2" fmla="*/ 1230769 w 2598357"/>
              <a:gd name="connsiteY2" fmla="*/ 421547 h 463417"/>
              <a:gd name="connsiteX3" fmla="*/ 2598357 w 2598357"/>
              <a:gd name="connsiteY3" fmla="*/ 463417 h 463417"/>
              <a:gd name="connsiteX0" fmla="*/ 18664 w 2576561"/>
              <a:gd name="connsiteY0" fmla="*/ 0 h 463417"/>
              <a:gd name="connsiteX1" fmla="*/ 307071 w 2576561"/>
              <a:gd name="connsiteY1" fmla="*/ 330894 h 463417"/>
              <a:gd name="connsiteX2" fmla="*/ 1208973 w 2576561"/>
              <a:gd name="connsiteY2" fmla="*/ 421547 h 463417"/>
              <a:gd name="connsiteX3" fmla="*/ 2576561 w 2576561"/>
              <a:gd name="connsiteY3" fmla="*/ 463417 h 463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6561" h="463417">
                <a:moveTo>
                  <a:pt x="18664" y="0"/>
                </a:moveTo>
                <a:cubicBezTo>
                  <a:pt x="-56926" y="170970"/>
                  <a:pt x="108686" y="260636"/>
                  <a:pt x="307071" y="330894"/>
                </a:cubicBezTo>
                <a:cubicBezTo>
                  <a:pt x="505456" y="401152"/>
                  <a:pt x="1208973" y="421547"/>
                  <a:pt x="1208973" y="421547"/>
                </a:cubicBezTo>
                <a:lnTo>
                  <a:pt x="2576561" y="463417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8701568" y="1383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Running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 flipH="1" flipV="1">
            <a:off x="3495933" y="2833223"/>
            <a:ext cx="907657" cy="881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406691" y="972774"/>
            <a:ext cx="86754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waiters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78791" y="972774"/>
            <a:ext cx="793166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owner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701568" y="1383268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00B05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300768" y="137160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00B05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 bwMode="auto">
          <a:xfrm>
            <a:off x="1614967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46" name="Rectangle 3"/>
          <p:cNvSpPr txBox="1">
            <a:spLocks noChangeArrowheads="1"/>
          </p:cNvSpPr>
          <p:nvPr/>
        </p:nvSpPr>
        <p:spPr bwMode="auto">
          <a:xfrm>
            <a:off x="8358187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4046157" y="994233"/>
            <a:ext cx="1274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mylock</a:t>
            </a:r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: 1</a:t>
            </a:r>
          </a:p>
        </p:txBody>
      </p:sp>
      <p:sp>
        <p:nvSpPr>
          <p:cNvPr id="50" name="Rectangle 49"/>
          <p:cNvSpPr/>
          <p:nvPr/>
        </p:nvSpPr>
        <p:spPr>
          <a:xfrm>
            <a:off x="4046157" y="972774"/>
            <a:ext cx="1278125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 Box 4"/>
          <p:cNvSpPr txBox="1">
            <a:spLocks noChangeArrowheads="1"/>
          </p:cNvSpPr>
          <p:nvPr/>
        </p:nvSpPr>
        <p:spPr bwMode="auto">
          <a:xfrm>
            <a:off x="4428543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mylock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52" name="Text Box 5"/>
          <p:cNvSpPr txBox="1">
            <a:spLocks noChangeArrowheads="1"/>
          </p:cNvSpPr>
          <p:nvPr/>
        </p:nvSpPr>
        <p:spPr bwMode="auto">
          <a:xfrm>
            <a:off x="4428543" y="4286666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78318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9" grpId="0" animBg="1"/>
      <p:bldP spid="40" grpId="0"/>
      <p:bldP spid="44" grpId="0" animBg="1"/>
      <p:bldP spid="45" grpId="0"/>
      <p:bldP spid="32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Arrow Connector 16"/>
          <p:cNvCxnSpPr/>
          <p:nvPr/>
        </p:nvCxnSpPr>
        <p:spPr>
          <a:xfrm flipV="1">
            <a:off x="3357131" y="2107730"/>
            <a:ext cx="5048101" cy="1144194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6607429" y="2362201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>
          <a:xfrm>
            <a:off x="6705655" y="1982363"/>
            <a:ext cx="1661313" cy="793739"/>
          </a:xfrm>
          <a:custGeom>
            <a:avLst/>
            <a:gdLst>
              <a:gd name="connsiteX0" fmla="*/ 2104169 w 2104169"/>
              <a:gd name="connsiteY0" fmla="*/ 712960 h 781452"/>
              <a:gd name="connsiteX1" fmla="*/ 1685520 w 2104169"/>
              <a:gd name="connsiteY1" fmla="*/ 712960 h 781452"/>
              <a:gd name="connsiteX2" fmla="*/ 513302 w 2104169"/>
              <a:gd name="connsiteY2" fmla="*/ 1166 h 781452"/>
              <a:gd name="connsiteX3" fmla="*/ 24877 w 2104169"/>
              <a:gd name="connsiteY3" fmla="*/ 545479 h 781452"/>
              <a:gd name="connsiteX4" fmla="*/ 66742 w 2104169"/>
              <a:gd name="connsiteY4" fmla="*/ 545479 h 781452"/>
              <a:gd name="connsiteX0" fmla="*/ 2105845 w 2105845"/>
              <a:gd name="connsiteY0" fmla="*/ 712960 h 781452"/>
              <a:gd name="connsiteX1" fmla="*/ 1687196 w 2105845"/>
              <a:gd name="connsiteY1" fmla="*/ 712960 h 781452"/>
              <a:gd name="connsiteX2" fmla="*/ 514978 w 2105845"/>
              <a:gd name="connsiteY2" fmla="*/ 1166 h 781452"/>
              <a:gd name="connsiteX3" fmla="*/ 26553 w 2105845"/>
              <a:gd name="connsiteY3" fmla="*/ 545479 h 781452"/>
              <a:gd name="connsiteX4" fmla="*/ 57786 w 2105845"/>
              <a:gd name="connsiteY4" fmla="*/ 396623 h 781452"/>
              <a:gd name="connsiteX0" fmla="*/ 2048059 w 2048059"/>
              <a:gd name="connsiteY0" fmla="*/ 725247 h 793739"/>
              <a:gd name="connsiteX1" fmla="*/ 1629410 w 2048059"/>
              <a:gd name="connsiteY1" fmla="*/ 725247 h 793739"/>
              <a:gd name="connsiteX2" fmla="*/ 457192 w 2048059"/>
              <a:gd name="connsiteY2" fmla="*/ 13453 h 793739"/>
              <a:gd name="connsiteX3" fmla="*/ 117623 w 2048059"/>
              <a:gd name="connsiteY3" fmla="*/ 281319 h 793739"/>
              <a:gd name="connsiteX4" fmla="*/ 0 w 2048059"/>
              <a:gd name="connsiteY4" fmla="*/ 408910 h 79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8059" h="793739">
                <a:moveTo>
                  <a:pt x="2048059" y="725247"/>
                </a:moveTo>
                <a:cubicBezTo>
                  <a:pt x="1971306" y="784563"/>
                  <a:pt x="1894554" y="843879"/>
                  <a:pt x="1629410" y="725247"/>
                </a:cubicBezTo>
                <a:cubicBezTo>
                  <a:pt x="1364266" y="606615"/>
                  <a:pt x="709157" y="87441"/>
                  <a:pt x="457192" y="13453"/>
                </a:cubicBezTo>
                <a:cubicBezTo>
                  <a:pt x="205228" y="-60535"/>
                  <a:pt x="192050" y="190600"/>
                  <a:pt x="117623" y="281319"/>
                </a:cubicBezTo>
                <a:cubicBezTo>
                  <a:pt x="43196" y="372038"/>
                  <a:pt x="0" y="408910"/>
                  <a:pt x="0" y="408910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607429" y="2370649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452868" y="24196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495932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360569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452868" y="37150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>
          <a:xfrm>
            <a:off x="2812887" y="1242152"/>
            <a:ext cx="4242313" cy="502443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42313" h="502443">
                <a:moveTo>
                  <a:pt x="4242313" y="0"/>
                </a:moveTo>
                <a:cubicBezTo>
                  <a:pt x="4171375" y="137241"/>
                  <a:pt x="4100438" y="274483"/>
                  <a:pt x="3893439" y="348919"/>
                </a:cubicBezTo>
                <a:cubicBezTo>
                  <a:pt x="3686440" y="423355"/>
                  <a:pt x="3439902" y="469877"/>
                  <a:pt x="3000320" y="446616"/>
                </a:cubicBezTo>
                <a:cubicBezTo>
                  <a:pt x="2560738" y="423355"/>
                  <a:pt x="1681575" y="279135"/>
                  <a:pt x="1255948" y="209351"/>
                </a:cubicBezTo>
                <a:cubicBezTo>
                  <a:pt x="830321" y="139567"/>
                  <a:pt x="655884" y="-20935"/>
                  <a:pt x="446559" y="27914"/>
                </a:cubicBezTo>
                <a:cubicBezTo>
                  <a:pt x="237234" y="76763"/>
                  <a:pt x="0" y="502443"/>
                  <a:pt x="0" y="502443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061186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35193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B</a:t>
            </a:r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S PGothic" charset="0"/>
              </a:rPr>
              <a:t>Recall: In-Kernel Lock: Simulation</a:t>
            </a:r>
            <a:endParaRPr lang="en-US" dirty="0">
              <a:latin typeface="Helvetica" charset="0"/>
              <a:ea typeface="MS PGothic" charset="0"/>
            </a:endParaRPr>
          </a:p>
        </p:txBody>
      </p:sp>
      <p:sp>
        <p:nvSpPr>
          <p:cNvPr id="33" name="Freeform 32"/>
          <p:cNvSpPr/>
          <p:nvPr/>
        </p:nvSpPr>
        <p:spPr>
          <a:xfrm flipH="1">
            <a:off x="3378438" y="1288233"/>
            <a:ext cx="5355168" cy="571470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  <a:gd name="connsiteX0" fmla="*/ 40460 w 2598357"/>
              <a:gd name="connsiteY0" fmla="*/ 0 h 463417"/>
              <a:gd name="connsiteX1" fmla="*/ 184146 w 2598357"/>
              <a:gd name="connsiteY1" fmla="*/ 379677 h 463417"/>
              <a:gd name="connsiteX2" fmla="*/ 1230769 w 2598357"/>
              <a:gd name="connsiteY2" fmla="*/ 421547 h 463417"/>
              <a:gd name="connsiteX3" fmla="*/ 2598357 w 2598357"/>
              <a:gd name="connsiteY3" fmla="*/ 463417 h 463417"/>
              <a:gd name="connsiteX0" fmla="*/ 18664 w 2576561"/>
              <a:gd name="connsiteY0" fmla="*/ 0 h 463417"/>
              <a:gd name="connsiteX1" fmla="*/ 307071 w 2576561"/>
              <a:gd name="connsiteY1" fmla="*/ 330894 h 463417"/>
              <a:gd name="connsiteX2" fmla="*/ 1208973 w 2576561"/>
              <a:gd name="connsiteY2" fmla="*/ 421547 h 463417"/>
              <a:gd name="connsiteX3" fmla="*/ 2576561 w 2576561"/>
              <a:gd name="connsiteY3" fmla="*/ 463417 h 463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76561" h="463417">
                <a:moveTo>
                  <a:pt x="18664" y="0"/>
                </a:moveTo>
                <a:cubicBezTo>
                  <a:pt x="-56926" y="170970"/>
                  <a:pt x="108686" y="260636"/>
                  <a:pt x="307071" y="330894"/>
                </a:cubicBezTo>
                <a:cubicBezTo>
                  <a:pt x="505456" y="401152"/>
                  <a:pt x="1208973" y="421547"/>
                  <a:pt x="1208973" y="421547"/>
                </a:cubicBezTo>
                <a:lnTo>
                  <a:pt x="2576561" y="463417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7934362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701568" y="1383268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Running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8358186" y="2107729"/>
            <a:ext cx="0" cy="558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6644167" y="2590800"/>
            <a:ext cx="21054" cy="418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>
            <a:off x="6122614" y="1327833"/>
            <a:ext cx="2458468" cy="502443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  <a:gd name="connsiteX0" fmla="*/ 16347 w 2458468"/>
              <a:gd name="connsiteY0" fmla="*/ 0 h 502443"/>
              <a:gd name="connsiteX1" fmla="*/ 320984 w 2458468"/>
              <a:gd name="connsiteY1" fmla="*/ 310419 h 502443"/>
              <a:gd name="connsiteX2" fmla="*/ 1090880 w 2458468"/>
              <a:gd name="connsiteY2" fmla="*/ 460573 h 502443"/>
              <a:gd name="connsiteX3" fmla="*/ 2458468 w 2458468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8468" h="502443">
                <a:moveTo>
                  <a:pt x="16347" y="0"/>
                </a:moveTo>
                <a:cubicBezTo>
                  <a:pt x="-59243" y="170970"/>
                  <a:pt x="141895" y="233657"/>
                  <a:pt x="320984" y="310419"/>
                </a:cubicBezTo>
                <a:cubicBezTo>
                  <a:pt x="500073" y="387181"/>
                  <a:pt x="1090880" y="460573"/>
                  <a:pt x="1090880" y="460573"/>
                </a:cubicBezTo>
                <a:lnTo>
                  <a:pt x="2458468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3357130" y="3009056"/>
            <a:ext cx="3250298" cy="290080"/>
          </a:xfrm>
          <a:prstGeom prst="straightConnector1">
            <a:avLst/>
          </a:prstGeom>
          <a:ln w="28575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 flipH="1" flipV="1">
            <a:off x="3596167" y="3184246"/>
            <a:ext cx="194188" cy="168555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3363381" y="3254048"/>
            <a:ext cx="4186" cy="251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300768" y="1380107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Running</a:t>
            </a:r>
          </a:p>
        </p:txBody>
      </p:sp>
      <p:cxnSp>
        <p:nvCxnSpPr>
          <p:cNvPr id="57" name="Straight Arrow Connector 56"/>
          <p:cNvCxnSpPr/>
          <p:nvPr/>
        </p:nvCxnSpPr>
        <p:spPr>
          <a:xfrm flipH="1" flipV="1">
            <a:off x="3495933" y="2833223"/>
            <a:ext cx="907657" cy="881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3357130" y="2833222"/>
            <a:ext cx="0" cy="4187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406691" y="972774"/>
            <a:ext cx="86754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waiters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378791" y="972774"/>
            <a:ext cx="793166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owner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01568" y="1383268"/>
            <a:ext cx="901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C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Waiting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300768" y="137160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00B05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 bwMode="auto">
          <a:xfrm>
            <a:off x="1614967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53" name="Rectangle 3"/>
          <p:cNvSpPr txBox="1">
            <a:spLocks noChangeArrowheads="1"/>
          </p:cNvSpPr>
          <p:nvPr/>
        </p:nvSpPr>
        <p:spPr bwMode="auto">
          <a:xfrm>
            <a:off x="8358187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046157" y="994233"/>
            <a:ext cx="1274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mylock</a:t>
            </a:r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: 1</a:t>
            </a:r>
          </a:p>
        </p:txBody>
      </p:sp>
      <p:sp>
        <p:nvSpPr>
          <p:cNvPr id="56" name="Rectangle 55"/>
          <p:cNvSpPr/>
          <p:nvPr/>
        </p:nvSpPr>
        <p:spPr>
          <a:xfrm>
            <a:off x="4046157" y="972774"/>
            <a:ext cx="1278125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 Box 4"/>
          <p:cNvSpPr txBox="1">
            <a:spLocks noChangeArrowheads="1"/>
          </p:cNvSpPr>
          <p:nvPr/>
        </p:nvSpPr>
        <p:spPr bwMode="auto">
          <a:xfrm>
            <a:off x="4428543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mylock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61" name="Text Box 5"/>
          <p:cNvSpPr txBox="1">
            <a:spLocks noChangeArrowheads="1"/>
          </p:cNvSpPr>
          <p:nvPr/>
        </p:nvSpPr>
        <p:spPr bwMode="auto">
          <a:xfrm>
            <a:off x="4428543" y="4286666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621574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4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37" grpId="0" animBg="1"/>
      <p:bldP spid="6" grpId="0" animBg="1"/>
      <p:bldP spid="6" grpId="1" animBg="1"/>
      <p:bldP spid="33" grpId="0" animBg="1"/>
      <p:bldP spid="35" grpId="0"/>
      <p:bldP spid="40" grpId="0" animBg="1"/>
      <p:bldP spid="45" grpId="0" animBg="1"/>
      <p:bldP spid="50" grpId="0"/>
      <p:bldP spid="47" grpId="0"/>
      <p:bldP spid="4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/>
          <p:nvPr/>
        </p:nvSpPr>
        <p:spPr>
          <a:xfrm>
            <a:off x="4473828" y="5866918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462719" y="4486925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452868" y="24196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495932" y="2107730"/>
            <a:ext cx="1134837" cy="603495"/>
          </a:xfrm>
          <a:custGeom>
            <a:avLst/>
            <a:gdLst>
              <a:gd name="connsiteX0" fmla="*/ 0 w 1134837"/>
              <a:gd name="connsiteY0" fmla="*/ 603495 h 603495"/>
              <a:gd name="connsiteX1" fmla="*/ 954704 w 1134837"/>
              <a:gd name="connsiteY1" fmla="*/ 0 h 603495"/>
              <a:gd name="connsiteX2" fmla="*/ 1134837 w 1134837"/>
              <a:gd name="connsiteY2" fmla="*/ 117096 h 603495"/>
              <a:gd name="connsiteX3" fmla="*/ 1107817 w 1134837"/>
              <a:gd name="connsiteY3" fmla="*/ 270221 h 603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34837" h="603495">
                <a:moveTo>
                  <a:pt x="0" y="603495"/>
                </a:moveTo>
                <a:lnTo>
                  <a:pt x="954704" y="0"/>
                </a:lnTo>
                <a:lnTo>
                  <a:pt x="1134837" y="117096"/>
                </a:lnTo>
                <a:lnTo>
                  <a:pt x="1107817" y="270221"/>
                </a:lnTo>
              </a:path>
            </a:pathLst>
          </a:custGeom>
          <a:ln>
            <a:solidFill>
              <a:srgbClr val="83A6FA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360569" y="2666188"/>
            <a:ext cx="423312" cy="891731"/>
          </a:xfrm>
          <a:custGeom>
            <a:avLst/>
            <a:gdLst>
              <a:gd name="connsiteX0" fmla="*/ 234173 w 423312"/>
              <a:gd name="connsiteY0" fmla="*/ 0 h 891731"/>
              <a:gd name="connsiteX1" fmla="*/ 207153 w 423312"/>
              <a:gd name="connsiteY1" fmla="*/ 99081 h 891731"/>
              <a:gd name="connsiteX2" fmla="*/ 0 w 423312"/>
              <a:gd name="connsiteY2" fmla="*/ 243199 h 891731"/>
              <a:gd name="connsiteX3" fmla="*/ 63046 w 423312"/>
              <a:gd name="connsiteY3" fmla="*/ 666547 h 891731"/>
              <a:gd name="connsiteX4" fmla="*/ 423312 w 423312"/>
              <a:gd name="connsiteY4" fmla="*/ 783643 h 891731"/>
              <a:gd name="connsiteX5" fmla="*/ 243179 w 423312"/>
              <a:gd name="connsiteY5" fmla="*/ 891731 h 891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3312" h="891731">
                <a:moveTo>
                  <a:pt x="234173" y="0"/>
                </a:moveTo>
                <a:lnTo>
                  <a:pt x="207153" y="99081"/>
                </a:lnTo>
                <a:lnTo>
                  <a:pt x="0" y="243199"/>
                </a:lnTo>
                <a:lnTo>
                  <a:pt x="63046" y="666547"/>
                </a:lnTo>
                <a:lnTo>
                  <a:pt x="423312" y="783643"/>
                </a:lnTo>
                <a:lnTo>
                  <a:pt x="243179" y="891731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4452868" y="3715060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3357131" y="2107730"/>
            <a:ext cx="5048101" cy="1144194"/>
          </a:xfrm>
          <a:prstGeom prst="straightConnector1">
            <a:avLst/>
          </a:prstGeom>
          <a:ln w="28575" cmpd="sng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Freeform 24"/>
          <p:cNvSpPr/>
          <p:nvPr/>
        </p:nvSpPr>
        <p:spPr>
          <a:xfrm>
            <a:off x="2812887" y="1242152"/>
            <a:ext cx="4242313" cy="502443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242313" h="502443">
                <a:moveTo>
                  <a:pt x="4242313" y="0"/>
                </a:moveTo>
                <a:cubicBezTo>
                  <a:pt x="4171375" y="137241"/>
                  <a:pt x="4100438" y="274483"/>
                  <a:pt x="3893439" y="348919"/>
                </a:cubicBezTo>
                <a:cubicBezTo>
                  <a:pt x="3686440" y="423355"/>
                  <a:pt x="3439902" y="469877"/>
                  <a:pt x="3000320" y="446616"/>
                </a:cubicBezTo>
                <a:cubicBezTo>
                  <a:pt x="2560738" y="423355"/>
                  <a:pt x="1681575" y="279135"/>
                  <a:pt x="1255948" y="209351"/>
                </a:cubicBezTo>
                <a:cubicBezTo>
                  <a:pt x="830321" y="139567"/>
                  <a:pt x="655884" y="-20935"/>
                  <a:pt x="446559" y="27914"/>
                </a:cubicBezTo>
                <a:cubicBezTo>
                  <a:pt x="237234" y="76763"/>
                  <a:pt x="0" y="502443"/>
                  <a:pt x="0" y="502443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2061186" y="1752600"/>
            <a:ext cx="1305497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A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535193" y="1752600"/>
            <a:ext cx="123317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Thread B</a:t>
            </a:r>
          </a:p>
        </p:txBody>
      </p:sp>
      <p:sp>
        <p:nvSpPr>
          <p:cNvPr id="3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MS PGothic" charset="0"/>
              </a:rPr>
              <a:t>Recall: In-Kernel Lock: Simulation</a:t>
            </a:r>
            <a:endParaRPr lang="en-US" dirty="0">
              <a:latin typeface="Helvetica" charset="0"/>
              <a:ea typeface="MS PGothic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934362" y="972774"/>
            <a:ext cx="987784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8358186" y="2107729"/>
            <a:ext cx="0" cy="5584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Freeform 39"/>
          <p:cNvSpPr/>
          <p:nvPr/>
        </p:nvSpPr>
        <p:spPr>
          <a:xfrm>
            <a:off x="6122614" y="1327833"/>
            <a:ext cx="2458468" cy="502443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  <a:gd name="connsiteX0" fmla="*/ 16347 w 2458468"/>
              <a:gd name="connsiteY0" fmla="*/ 0 h 502443"/>
              <a:gd name="connsiteX1" fmla="*/ 320984 w 2458468"/>
              <a:gd name="connsiteY1" fmla="*/ 310419 h 502443"/>
              <a:gd name="connsiteX2" fmla="*/ 1090880 w 2458468"/>
              <a:gd name="connsiteY2" fmla="*/ 460573 h 502443"/>
              <a:gd name="connsiteX3" fmla="*/ 2458468 w 2458468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58468" h="502443">
                <a:moveTo>
                  <a:pt x="16347" y="0"/>
                </a:moveTo>
                <a:cubicBezTo>
                  <a:pt x="-59243" y="170970"/>
                  <a:pt x="141895" y="233657"/>
                  <a:pt x="320984" y="310419"/>
                </a:cubicBezTo>
                <a:cubicBezTo>
                  <a:pt x="500073" y="387181"/>
                  <a:pt x="1090880" y="460573"/>
                  <a:pt x="1090880" y="460573"/>
                </a:cubicBezTo>
                <a:lnTo>
                  <a:pt x="2458468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3" name="Straight Arrow Connector 42"/>
          <p:cNvCxnSpPr/>
          <p:nvPr/>
        </p:nvCxnSpPr>
        <p:spPr>
          <a:xfrm>
            <a:off x="3378439" y="3557918"/>
            <a:ext cx="1071251" cy="94467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4465808" y="4495801"/>
            <a:ext cx="189139" cy="171141"/>
          </a:xfrm>
          <a:prstGeom prst="ellipse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3363381" y="3254048"/>
            <a:ext cx="4186" cy="2511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300768" y="1380107"/>
            <a:ext cx="934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Running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675799" y="4756302"/>
            <a:ext cx="0" cy="43561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Freeform 45"/>
          <p:cNvSpPr/>
          <p:nvPr/>
        </p:nvSpPr>
        <p:spPr>
          <a:xfrm flipH="1">
            <a:off x="7055199" y="1242152"/>
            <a:ext cx="2013855" cy="516227"/>
          </a:xfrm>
          <a:custGeom>
            <a:avLst/>
            <a:gdLst>
              <a:gd name="connsiteX0" fmla="*/ 4242313 w 4242313"/>
              <a:gd name="connsiteY0" fmla="*/ 0 h 502443"/>
              <a:gd name="connsiteX1" fmla="*/ 3893439 w 4242313"/>
              <a:gd name="connsiteY1" fmla="*/ 348919 h 502443"/>
              <a:gd name="connsiteX2" fmla="*/ 3000320 w 4242313"/>
              <a:gd name="connsiteY2" fmla="*/ 446616 h 502443"/>
              <a:gd name="connsiteX3" fmla="*/ 1255948 w 4242313"/>
              <a:gd name="connsiteY3" fmla="*/ 209351 h 502443"/>
              <a:gd name="connsiteX4" fmla="*/ 446559 w 4242313"/>
              <a:gd name="connsiteY4" fmla="*/ 27914 h 502443"/>
              <a:gd name="connsiteX5" fmla="*/ 0 w 4242313"/>
              <a:gd name="connsiteY5" fmla="*/ 502443 h 502443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386577 w 4372942"/>
              <a:gd name="connsiteY3" fmla="*/ 209351 h 745790"/>
              <a:gd name="connsiteX4" fmla="*/ 577188 w 4372942"/>
              <a:gd name="connsiteY4" fmla="*/ 27914 h 745790"/>
              <a:gd name="connsiteX5" fmla="*/ 0 w 4372942"/>
              <a:gd name="connsiteY5" fmla="*/ 745790 h 745790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386577 w 4372942"/>
              <a:gd name="connsiteY3" fmla="*/ 209351 h 745790"/>
              <a:gd name="connsiteX4" fmla="*/ 603314 w 4372942"/>
              <a:gd name="connsiteY4" fmla="*/ 410318 h 745790"/>
              <a:gd name="connsiteX5" fmla="*/ 0 w 4372942"/>
              <a:gd name="connsiteY5" fmla="*/ 745790 h 745790"/>
              <a:gd name="connsiteX0" fmla="*/ 4372942 w 4372942"/>
              <a:gd name="connsiteY0" fmla="*/ 0 h 745790"/>
              <a:gd name="connsiteX1" fmla="*/ 4024068 w 4372942"/>
              <a:gd name="connsiteY1" fmla="*/ 348919 h 745790"/>
              <a:gd name="connsiteX2" fmla="*/ 3130949 w 4372942"/>
              <a:gd name="connsiteY2" fmla="*/ 446616 h 745790"/>
              <a:gd name="connsiteX3" fmla="*/ 1804587 w 4372942"/>
              <a:gd name="connsiteY3" fmla="*/ 417934 h 745790"/>
              <a:gd name="connsiteX4" fmla="*/ 603314 w 4372942"/>
              <a:gd name="connsiteY4" fmla="*/ 410318 h 745790"/>
              <a:gd name="connsiteX5" fmla="*/ 0 w 4372942"/>
              <a:gd name="connsiteY5" fmla="*/ 745790 h 745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72942" h="745790">
                <a:moveTo>
                  <a:pt x="4372942" y="0"/>
                </a:moveTo>
                <a:cubicBezTo>
                  <a:pt x="4302004" y="137241"/>
                  <a:pt x="4231067" y="274483"/>
                  <a:pt x="4024068" y="348919"/>
                </a:cubicBezTo>
                <a:cubicBezTo>
                  <a:pt x="3817069" y="423355"/>
                  <a:pt x="3500862" y="435114"/>
                  <a:pt x="3130949" y="446616"/>
                </a:cubicBezTo>
                <a:lnTo>
                  <a:pt x="1804587" y="417934"/>
                </a:lnTo>
                <a:cubicBezTo>
                  <a:pt x="1383315" y="411884"/>
                  <a:pt x="812639" y="361469"/>
                  <a:pt x="603314" y="410318"/>
                </a:cubicBezTo>
                <a:cubicBezTo>
                  <a:pt x="393989" y="459167"/>
                  <a:pt x="0" y="745790"/>
                  <a:pt x="0" y="745790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Freeform 46"/>
          <p:cNvSpPr/>
          <p:nvPr/>
        </p:nvSpPr>
        <p:spPr>
          <a:xfrm>
            <a:off x="8238543" y="1359934"/>
            <a:ext cx="379614" cy="459881"/>
          </a:xfrm>
          <a:custGeom>
            <a:avLst/>
            <a:gdLst>
              <a:gd name="connsiteX0" fmla="*/ 82362 w 2524483"/>
              <a:gd name="connsiteY0" fmla="*/ 0 h 502443"/>
              <a:gd name="connsiteX1" fmla="*/ 110272 w 2524483"/>
              <a:gd name="connsiteY1" fmla="*/ 418703 h 502443"/>
              <a:gd name="connsiteX2" fmla="*/ 1156895 w 2524483"/>
              <a:gd name="connsiteY2" fmla="*/ 460573 h 502443"/>
              <a:gd name="connsiteX3" fmla="*/ 2524483 w 2524483"/>
              <a:gd name="connsiteY3" fmla="*/ 502443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24483" h="502443">
                <a:moveTo>
                  <a:pt x="82362" y="0"/>
                </a:moveTo>
                <a:cubicBezTo>
                  <a:pt x="6772" y="170970"/>
                  <a:pt x="-68817" y="341941"/>
                  <a:pt x="110272" y="418703"/>
                </a:cubicBezTo>
                <a:cubicBezTo>
                  <a:pt x="289361" y="495465"/>
                  <a:pt x="1156895" y="460573"/>
                  <a:pt x="1156895" y="460573"/>
                </a:cubicBezTo>
                <a:lnTo>
                  <a:pt x="2524483" y="502443"/>
                </a:lnTo>
              </a:path>
            </a:pathLst>
          </a:custGeom>
          <a:ln>
            <a:solidFill>
              <a:srgbClr val="000000"/>
            </a:solidFill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Freeform 48"/>
          <p:cNvSpPr/>
          <p:nvPr/>
        </p:nvSpPr>
        <p:spPr>
          <a:xfrm>
            <a:off x="4529348" y="5275653"/>
            <a:ext cx="139550" cy="600140"/>
          </a:xfrm>
          <a:custGeom>
            <a:avLst/>
            <a:gdLst>
              <a:gd name="connsiteX0" fmla="*/ 139550 w 139550"/>
              <a:gd name="connsiteY0" fmla="*/ 0 h 600140"/>
              <a:gd name="connsiteX1" fmla="*/ 0 w 139550"/>
              <a:gd name="connsiteY1" fmla="*/ 97697 h 600140"/>
              <a:gd name="connsiteX2" fmla="*/ 13955 w 139550"/>
              <a:gd name="connsiteY2" fmla="*/ 390789 h 600140"/>
              <a:gd name="connsiteX3" fmla="*/ 125595 w 139550"/>
              <a:gd name="connsiteY3" fmla="*/ 600140 h 6001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9550" h="600140">
                <a:moveTo>
                  <a:pt x="139550" y="0"/>
                </a:moveTo>
                <a:lnTo>
                  <a:pt x="0" y="97697"/>
                </a:lnTo>
                <a:lnTo>
                  <a:pt x="13955" y="390789"/>
                </a:lnTo>
                <a:lnTo>
                  <a:pt x="125595" y="600140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4473829" y="5875794"/>
            <a:ext cx="189139" cy="171141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3" name="Straight Arrow Connector 52"/>
          <p:cNvCxnSpPr/>
          <p:nvPr/>
        </p:nvCxnSpPr>
        <p:spPr>
          <a:xfrm flipH="1" flipV="1">
            <a:off x="3357131" y="3747622"/>
            <a:ext cx="1003439" cy="198860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3495933" y="2833223"/>
            <a:ext cx="907657" cy="881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3357130" y="2833222"/>
            <a:ext cx="0" cy="41870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Oval 60"/>
          <p:cNvSpPr/>
          <p:nvPr/>
        </p:nvSpPr>
        <p:spPr>
          <a:xfrm>
            <a:off x="6607429" y="2362201"/>
            <a:ext cx="189139" cy="171141"/>
          </a:xfrm>
          <a:prstGeom prst="ellipse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 flipH="1">
            <a:off x="6644167" y="2590800"/>
            <a:ext cx="21054" cy="41825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flipH="1">
            <a:off x="3357130" y="3009056"/>
            <a:ext cx="3250298" cy="290080"/>
          </a:xfrm>
          <a:prstGeom prst="straightConnector1">
            <a:avLst/>
          </a:prstGeom>
          <a:ln w="28575">
            <a:solidFill>
              <a:srgbClr val="00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5406691" y="972774"/>
            <a:ext cx="867545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waiters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378791" y="972774"/>
            <a:ext cx="793166" cy="369332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wrap="none" rtlCol="0">
            <a:spAutoFit/>
          </a:bodyPr>
          <a:lstStyle/>
          <a:p>
            <a:r>
              <a:rPr lang="en-US" b="0" dirty="0">
                <a:latin typeface="Gill Sans" panose="020B0502020104020203" pitchFamily="34" charset="-79"/>
                <a:cs typeface="Gill Sans" panose="020B0502020104020203" pitchFamily="34" charset="-79"/>
              </a:rPr>
              <a:t>owner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701568" y="1383268"/>
            <a:ext cx="9017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FFC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Waiting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685047" y="1397553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>
                <a:solidFill>
                  <a:srgbClr val="00B05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Ready</a:t>
            </a:r>
          </a:p>
        </p:txBody>
      </p:sp>
      <p:sp>
        <p:nvSpPr>
          <p:cNvPr id="60" name="Freeform 59"/>
          <p:cNvSpPr/>
          <p:nvPr/>
        </p:nvSpPr>
        <p:spPr>
          <a:xfrm>
            <a:off x="6705655" y="1982363"/>
            <a:ext cx="1661313" cy="793739"/>
          </a:xfrm>
          <a:custGeom>
            <a:avLst/>
            <a:gdLst>
              <a:gd name="connsiteX0" fmla="*/ 2104169 w 2104169"/>
              <a:gd name="connsiteY0" fmla="*/ 712960 h 781452"/>
              <a:gd name="connsiteX1" fmla="*/ 1685520 w 2104169"/>
              <a:gd name="connsiteY1" fmla="*/ 712960 h 781452"/>
              <a:gd name="connsiteX2" fmla="*/ 513302 w 2104169"/>
              <a:gd name="connsiteY2" fmla="*/ 1166 h 781452"/>
              <a:gd name="connsiteX3" fmla="*/ 24877 w 2104169"/>
              <a:gd name="connsiteY3" fmla="*/ 545479 h 781452"/>
              <a:gd name="connsiteX4" fmla="*/ 66742 w 2104169"/>
              <a:gd name="connsiteY4" fmla="*/ 545479 h 781452"/>
              <a:gd name="connsiteX0" fmla="*/ 2105845 w 2105845"/>
              <a:gd name="connsiteY0" fmla="*/ 712960 h 781452"/>
              <a:gd name="connsiteX1" fmla="*/ 1687196 w 2105845"/>
              <a:gd name="connsiteY1" fmla="*/ 712960 h 781452"/>
              <a:gd name="connsiteX2" fmla="*/ 514978 w 2105845"/>
              <a:gd name="connsiteY2" fmla="*/ 1166 h 781452"/>
              <a:gd name="connsiteX3" fmla="*/ 26553 w 2105845"/>
              <a:gd name="connsiteY3" fmla="*/ 545479 h 781452"/>
              <a:gd name="connsiteX4" fmla="*/ 57786 w 2105845"/>
              <a:gd name="connsiteY4" fmla="*/ 396623 h 781452"/>
              <a:gd name="connsiteX0" fmla="*/ 2048059 w 2048059"/>
              <a:gd name="connsiteY0" fmla="*/ 725247 h 793739"/>
              <a:gd name="connsiteX1" fmla="*/ 1629410 w 2048059"/>
              <a:gd name="connsiteY1" fmla="*/ 725247 h 793739"/>
              <a:gd name="connsiteX2" fmla="*/ 457192 w 2048059"/>
              <a:gd name="connsiteY2" fmla="*/ 13453 h 793739"/>
              <a:gd name="connsiteX3" fmla="*/ 117623 w 2048059"/>
              <a:gd name="connsiteY3" fmla="*/ 281319 h 793739"/>
              <a:gd name="connsiteX4" fmla="*/ 0 w 2048059"/>
              <a:gd name="connsiteY4" fmla="*/ 408910 h 7937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48059" h="793739">
                <a:moveTo>
                  <a:pt x="2048059" y="725247"/>
                </a:moveTo>
                <a:cubicBezTo>
                  <a:pt x="1971306" y="784563"/>
                  <a:pt x="1894554" y="843879"/>
                  <a:pt x="1629410" y="725247"/>
                </a:cubicBezTo>
                <a:cubicBezTo>
                  <a:pt x="1364266" y="606615"/>
                  <a:pt x="709157" y="87441"/>
                  <a:pt x="457192" y="13453"/>
                </a:cubicBezTo>
                <a:cubicBezTo>
                  <a:pt x="205228" y="-60535"/>
                  <a:pt x="192050" y="190600"/>
                  <a:pt x="117623" y="281319"/>
                </a:cubicBezTo>
                <a:cubicBezTo>
                  <a:pt x="43196" y="372038"/>
                  <a:pt x="0" y="408910"/>
                  <a:pt x="0" y="408910"/>
                </a:cubicBez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3"/>
          <p:cNvSpPr txBox="1">
            <a:spLocks noChangeArrowheads="1"/>
          </p:cNvSpPr>
          <p:nvPr/>
        </p:nvSpPr>
        <p:spPr bwMode="auto">
          <a:xfrm>
            <a:off x="1614967" y="2492361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68" name="Rectangle 3"/>
          <p:cNvSpPr txBox="1">
            <a:spLocks noChangeArrowheads="1"/>
          </p:cNvSpPr>
          <p:nvPr/>
        </p:nvSpPr>
        <p:spPr bwMode="auto">
          <a:xfrm>
            <a:off x="8358187" y="2493946"/>
            <a:ext cx="2614613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78" tIns="44445" rIns="90478" bIns="44445"/>
          <a:lstStyle>
            <a:lvl1pPr marL="2857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acquire(&amp;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critical section;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 …</a:t>
            </a:r>
          </a:p>
          <a:p>
            <a:pPr>
              <a:lnSpc>
                <a:spcPct val="80000"/>
              </a:lnSpc>
              <a:spcBef>
                <a:spcPct val="25000"/>
              </a:spcBef>
              <a:buSzPct val="100000"/>
            </a:pP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release(&amp;</a:t>
            </a:r>
            <a:r>
              <a:rPr lang="en-US" altLang="ko-KR" sz="1400" dirty="0" err="1">
                <a:latin typeface="Courier New" charset="0"/>
                <a:ea typeface="Gulim" charset="0"/>
                <a:cs typeface="Gulim" charset="0"/>
              </a:rPr>
              <a:t>mylock</a:t>
            </a:r>
            <a:r>
              <a:rPr lang="en-US" altLang="ko-KR" sz="1400" dirty="0">
                <a:latin typeface="Courier New" charset="0"/>
                <a:ea typeface="Gulim" charset="0"/>
                <a:cs typeface="Gulim" charset="0"/>
              </a:rPr>
              <a:t>);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4046157" y="994233"/>
            <a:ext cx="12741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err="1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mylock</a:t>
            </a:r>
            <a:r>
              <a:rPr lang="en-US" b="0" dirty="0">
                <a:solidFill>
                  <a:srgbClr val="FF0000"/>
                </a:solidFill>
                <a:latin typeface="Gill Sans" panose="020B0502020104020203" pitchFamily="34" charset="-79"/>
                <a:cs typeface="Gill Sans" panose="020B0502020104020203" pitchFamily="34" charset="-79"/>
              </a:rPr>
              <a:t>: 1</a:t>
            </a:r>
          </a:p>
        </p:txBody>
      </p:sp>
      <p:sp>
        <p:nvSpPr>
          <p:cNvPr id="70" name="Rectangle 69"/>
          <p:cNvSpPr/>
          <p:nvPr/>
        </p:nvSpPr>
        <p:spPr>
          <a:xfrm>
            <a:off x="4046157" y="972774"/>
            <a:ext cx="1278125" cy="369332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Text Box 4"/>
          <p:cNvSpPr txBox="1">
            <a:spLocks noChangeArrowheads="1"/>
          </p:cNvSpPr>
          <p:nvPr/>
        </p:nvSpPr>
        <p:spPr bwMode="auto">
          <a:xfrm>
            <a:off x="4428543" y="1589937"/>
            <a:ext cx="3810000" cy="2613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INIT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	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int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mylock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</a:p>
          <a:p>
            <a:pPr>
              <a:lnSpc>
                <a:spcPct val="90000"/>
              </a:lnSpc>
            </a:pPr>
            <a:endParaRPr lang="en-US" sz="1400" dirty="0">
              <a:solidFill>
                <a:srgbClr val="FF0000"/>
              </a:solidFill>
              <a:latin typeface="Courier New" charset="0"/>
            </a:endParaRP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Acquire(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(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== 1</a:t>
            </a:r>
            <a:r>
              <a:rPr lang="en-US" sz="1400" dirty="0">
                <a:latin typeface="Courier New" charset="0"/>
              </a:rPr>
              <a:t>) {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put thread on wait-queue;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latin typeface="Courier New" charset="0"/>
              </a:rPr>
              <a:t>    go to sleep() //?? 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1;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 </a:t>
            </a:r>
            <a:r>
              <a:rPr lang="en-US" sz="14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  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  <p:sp>
        <p:nvSpPr>
          <p:cNvPr id="72" name="Text Box 5"/>
          <p:cNvSpPr txBox="1">
            <a:spLocks noChangeArrowheads="1"/>
          </p:cNvSpPr>
          <p:nvPr/>
        </p:nvSpPr>
        <p:spPr bwMode="auto">
          <a:xfrm>
            <a:off x="4428543" y="4286666"/>
            <a:ext cx="3976688" cy="20349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1pPr>
            <a:lvl2pPr marL="742950" indent="-28575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2pPr>
            <a:lvl3pPr marL="11430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3pPr>
            <a:lvl4pPr marL="16002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4pPr>
            <a:lvl5pPr marL="2057400" indent="-228600"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8138" algn="l"/>
                <a:tab pos="688975" algn="l"/>
                <a:tab pos="1027113" algn="l"/>
              </a:tabLst>
              <a:defRPr sz="2400" b="1">
                <a:solidFill>
                  <a:schemeClr val="tx1"/>
                </a:solidFill>
                <a:latin typeface="Comic Sans MS" charset="0"/>
                <a:ea typeface="MS PGothic" charset="0"/>
                <a:cs typeface="MS PGothic" charset="0"/>
              </a:defRPr>
            </a:lvl9pPr>
          </a:lstStyle>
          <a:p>
            <a:pPr>
              <a:lnSpc>
                <a:spcPct val="90000"/>
              </a:lnSpc>
              <a:spcBef>
                <a:spcPct val="10000"/>
              </a:spcBef>
              <a:buSzPct val="100000"/>
            </a:pPr>
            <a:r>
              <a:rPr lang="en-US" sz="1400" dirty="0">
                <a:latin typeface="Courier New" charset="0"/>
              </a:rPr>
              <a:t>Release(</a:t>
            </a:r>
            <a:r>
              <a:rPr lang="en-US" sz="1400" dirty="0" err="1">
                <a:latin typeface="Courier New" charset="0"/>
              </a:rPr>
              <a:t>int</a:t>
            </a:r>
            <a:r>
              <a:rPr lang="en-US" sz="1400" dirty="0">
                <a:latin typeface="Courier New" charset="0"/>
              </a:rPr>
              <a:t> *</a:t>
            </a:r>
            <a:r>
              <a:rPr lang="en-US" sz="1400" dirty="0" err="1">
                <a:latin typeface="Courier New" charset="0"/>
              </a:rPr>
              <a:t>thelock</a:t>
            </a:r>
            <a:r>
              <a:rPr lang="en-US" sz="1400" dirty="0">
                <a:latin typeface="Courier New" charset="0"/>
              </a:rPr>
              <a:t>)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disable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if anyone on wait queue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take thread off wait-queue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Place on ready queue;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 else {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  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*</a:t>
            </a:r>
            <a:r>
              <a:rPr lang="en-US" sz="1400" dirty="0" err="1">
                <a:solidFill>
                  <a:srgbClr val="FF0000"/>
                </a:solidFill>
                <a:latin typeface="Courier New" charset="0"/>
              </a:rPr>
              <a:t>thelock</a:t>
            </a:r>
            <a:r>
              <a:rPr lang="en-US" sz="1400" dirty="0">
                <a:solidFill>
                  <a:srgbClr val="FF0000"/>
                </a:solidFill>
                <a:latin typeface="Courier New" charset="0"/>
              </a:rPr>
              <a:t> = 0;</a:t>
            </a:r>
            <a:br>
              <a:rPr lang="en-US" sz="1400" dirty="0">
                <a:solidFill>
                  <a:srgbClr val="FF0000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}</a:t>
            </a:r>
            <a:br>
              <a:rPr lang="en-US" sz="1400" dirty="0"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  </a:t>
            </a:r>
            <a:r>
              <a:rPr lang="en-US" sz="1400" dirty="0">
                <a:solidFill>
                  <a:srgbClr val="233AE1"/>
                </a:solidFill>
                <a:latin typeface="Courier New" charset="0"/>
              </a:rPr>
              <a:t>enable interrupts;</a:t>
            </a:r>
            <a:br>
              <a:rPr lang="en-US" sz="1400" dirty="0">
                <a:solidFill>
                  <a:srgbClr val="233AE1"/>
                </a:solidFill>
                <a:latin typeface="Courier New" charset="0"/>
              </a:rPr>
            </a:br>
            <a:r>
              <a:rPr lang="en-US" sz="1400" dirty="0"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6271769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5" grpId="0" animBg="1"/>
      <p:bldP spid="25" grpId="0" animBg="1"/>
      <p:bldP spid="40" grpId="0" animBg="1"/>
      <p:bldP spid="44" grpId="0" animBg="1"/>
      <p:bldP spid="46" grpId="0" animBg="1"/>
      <p:bldP spid="47" grpId="0" animBg="1"/>
      <p:bldP spid="49" grpId="0" animBg="1"/>
      <p:bldP spid="51" grpId="0" animBg="1"/>
      <p:bldP spid="66" grpId="0"/>
      <p:bldP spid="67" grpId="0"/>
    </p:bldLst>
  </p:timing>
</p:sld>
</file>

<file path=ppt/theme/theme1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Gill Sans Ligh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571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>
            <a:latin typeface="Gill Sans Light"/>
          </a:defRPr>
        </a:defPPr>
      </a:lstStyle>
    </a:txDef>
  </a:objectDefaults>
  <a:extraClrSchemeLst>
    <a:extraClrScheme>
      <a:clrScheme name="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70700</TotalTime>
  <Pages>60</Pages>
  <Words>6788</Words>
  <Application>Microsoft Macintosh PowerPoint</Application>
  <PresentationFormat>Widescreen</PresentationFormat>
  <Paragraphs>748</Paragraphs>
  <Slides>49</Slides>
  <Notes>45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9" baseType="lpstr">
      <vt:lpstr>Arial</vt:lpstr>
      <vt:lpstr>Comic Sans MS</vt:lpstr>
      <vt:lpstr>Consolas</vt:lpstr>
      <vt:lpstr>Courier</vt:lpstr>
      <vt:lpstr>Courier New</vt:lpstr>
      <vt:lpstr>Gill Sans</vt:lpstr>
      <vt:lpstr>Gill Sans Light</vt:lpstr>
      <vt:lpstr>Gill Sans Light</vt:lpstr>
      <vt:lpstr>Helvetica</vt:lpstr>
      <vt:lpstr>Office</vt:lpstr>
      <vt:lpstr>CS162 Operating Systems and Systems Programming Lecture 8  Synchronization 3:  Atomic Instructions (Con’t), Monitors, Readers/Writers </vt:lpstr>
      <vt:lpstr>Recall: Too Much Milk Solution #3</vt:lpstr>
      <vt:lpstr>Recall: Too Much Milk: Solution #4</vt:lpstr>
      <vt:lpstr>Recall: Implement Locks by Disabling Interrupts</vt:lpstr>
      <vt:lpstr>Recall: In-Kernel Lock: Simulation</vt:lpstr>
      <vt:lpstr>Recall: In-Kernel Lock: Simulation</vt:lpstr>
      <vt:lpstr>Recall: In-Kernel Lock: Simulation</vt:lpstr>
      <vt:lpstr>Recall: In-Kernel Lock: Simulation</vt:lpstr>
      <vt:lpstr>Recall: In-Kernel Lock: Simulation</vt:lpstr>
      <vt:lpstr>Recall: In-Kernel Lock: Simulation</vt:lpstr>
      <vt:lpstr>PowerPoint Presentation</vt:lpstr>
      <vt:lpstr>Recall: Atomic Read-Modify-Write Instructions</vt:lpstr>
      <vt:lpstr>Examples of Read-Modify-Write </vt:lpstr>
      <vt:lpstr>Using of Compare&amp;Swap for queues </vt:lpstr>
      <vt:lpstr>Implementing Locks with test&amp;set</vt:lpstr>
      <vt:lpstr>Problem: Busy-Waiting for Lock</vt:lpstr>
      <vt:lpstr>Multiprocessor Spin Locks: test&amp;test&amp;set</vt:lpstr>
      <vt:lpstr>Better Locks using test&amp;set</vt:lpstr>
      <vt:lpstr>Recall: Locks using Interrupts vs. test&amp;set</vt:lpstr>
      <vt:lpstr>Recap: Locks using interrupts</vt:lpstr>
      <vt:lpstr>Recap: Locks using test &amp; set</vt:lpstr>
      <vt:lpstr>Linux futex: Fast Userspace Mutex</vt:lpstr>
      <vt:lpstr>Linux futex: Fast Userspace Mutex</vt:lpstr>
      <vt:lpstr>Example: First try: T&amp;S and futex</vt:lpstr>
      <vt:lpstr>Example: Try #2: T&amp;S and futex</vt:lpstr>
      <vt:lpstr>Try #3: Better, using more atomics</vt:lpstr>
      <vt:lpstr>PowerPoint Presentation</vt:lpstr>
      <vt:lpstr>Administrivia</vt:lpstr>
      <vt:lpstr>PowerPoint Presentation</vt:lpstr>
      <vt:lpstr>Recall: Where are we going with synchronization?</vt:lpstr>
      <vt:lpstr>Recall: Semaphores</vt:lpstr>
      <vt:lpstr>Recall Bounded Buffer: Correctness constraints for solution</vt:lpstr>
      <vt:lpstr>Recall: Full Solution to Bounded Buffer (coke machine)</vt:lpstr>
      <vt:lpstr>Semaphores are good but…Monitors are better!</vt:lpstr>
      <vt:lpstr>Condition Variables</vt:lpstr>
      <vt:lpstr> Monitor with Condition Variables</vt:lpstr>
      <vt:lpstr>Synchronized Buffer (with condition variable)</vt:lpstr>
      <vt:lpstr>Mesa vs. Hoare monitors</vt:lpstr>
      <vt:lpstr>Hoare monitors</vt:lpstr>
      <vt:lpstr>Mesa monitors</vt:lpstr>
      <vt:lpstr>Circular Buffer – 3rd cut (Monitors, pthread-like)</vt:lpstr>
      <vt:lpstr>Again: Why the while Loop?</vt:lpstr>
      <vt:lpstr>PowerPoint Presentation</vt:lpstr>
      <vt:lpstr>Readers/Writers Problem</vt:lpstr>
      <vt:lpstr>Basic Readers/Writers Solution</vt:lpstr>
      <vt:lpstr>Code for a Reader</vt:lpstr>
      <vt:lpstr>Code for a Writer</vt:lpstr>
      <vt:lpstr>Summary (1/2)</vt:lpstr>
      <vt:lpstr>Summary (2/2)</vt:lpstr>
    </vt:vector>
  </TitlesOfParts>
  <Company>UC Berkeley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1: Course Introduction and Overview</dc:title>
  <dc:creator>John D. Kubiatowicz</dc:creator>
  <dc:description>Imported some pictures from Silbershatz (c) 2005</dc:description>
  <cp:lastModifiedBy>Anthony Joseph</cp:lastModifiedBy>
  <cp:revision>840</cp:revision>
  <cp:lastPrinted>2020-09-23T23:55:27Z</cp:lastPrinted>
  <dcterms:created xsi:type="dcterms:W3CDTF">1995-08-12T11:37:26Z</dcterms:created>
  <dcterms:modified xsi:type="dcterms:W3CDTF">2021-02-03T22:42:26Z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Joseph</vt:lpwstr>
  </property>
  <property fmtid="{D5CDD505-2E9C-101B-9397-08002B2CF9AE}" pid="3" name="Semester">
    <vt:lpwstr>Spring 2006</vt:lpwstr>
  </property>
</Properties>
</file>